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6" r:id="rId3"/>
    <p:sldMasterId id="2147483658" r:id="rId4"/>
    <p:sldMasterId id="2147483654" r:id="rId5"/>
    <p:sldMasterId id="2147483652" r:id="rId6"/>
  </p:sldMasterIdLst>
  <p:notesMasterIdLst>
    <p:notesMasterId r:id="rId17"/>
  </p:notesMasterIdLst>
  <p:handoutMasterIdLst>
    <p:handoutMasterId r:id="rId18"/>
  </p:handoutMasterIdLst>
  <p:sldIdLst>
    <p:sldId id="258" r:id="rId7"/>
    <p:sldId id="257" r:id="rId8"/>
    <p:sldId id="259" r:id="rId9"/>
    <p:sldId id="261" r:id="rId10"/>
    <p:sldId id="263" r:id="rId11"/>
    <p:sldId id="264" r:id="rId12"/>
    <p:sldId id="267" r:id="rId13"/>
    <p:sldId id="266" r:id="rId14"/>
    <p:sldId id="268" r:id="rId15"/>
    <p:sldId id="270" r:id="rId16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65A95"/>
    <a:srgbClr val="185D99"/>
    <a:srgbClr val="2A9BFF"/>
    <a:srgbClr val="1A6DFF"/>
    <a:srgbClr val="2B8114"/>
    <a:srgbClr val="0102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9353" autoAdjust="0"/>
  </p:normalViewPr>
  <p:slideViewPr>
    <p:cSldViewPr snapToGrid="0" snapToObjects="1">
      <p:cViewPr>
        <p:scale>
          <a:sx n="108" d="100"/>
          <a:sy n="108" d="100"/>
        </p:scale>
        <p:origin x="-58" y="-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9B3EF63-CFAD-4B39-AB83-46C70C7FFE9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9AC0157-076E-4744-B2C8-D5C6FC865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8048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822AA14-AA87-6543-B4AE-12D49A5A6C1C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D5CB47A-5BAF-5847-8462-8E087781F2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509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1414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3499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521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020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327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5286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3296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0524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5669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933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4241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2434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354618"/>
            <a:ext cx="9143999" cy="2895599"/>
          </a:xfrm>
          <a:prstGeom prst="rect">
            <a:avLst/>
          </a:prstGeom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157539" y="4625641"/>
            <a:ext cx="178474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8100" bIns="0">
            <a:spAutoFit/>
          </a:bodyPr>
          <a:lstStyle/>
          <a:p>
            <a:pPr marL="38100"/>
            <a:r>
              <a:rPr lang="en-US" sz="1000" kern="1200" dirty="0" smtClean="0">
                <a:solidFill>
                  <a:srgbClr val="FFFFFF"/>
                </a:solidFill>
                <a:latin typeface="Arial Bold"/>
                <a:cs typeface="Arial Bold"/>
                <a:sym typeface="Arial Bold" charset="0"/>
              </a:rPr>
              <a:t>U.S. Department of the Interior</a:t>
            </a:r>
          </a:p>
          <a:p>
            <a:pPr marL="38100"/>
            <a:r>
              <a:rPr lang="en-US" sz="1000" kern="1200" dirty="0" smtClean="0">
                <a:solidFill>
                  <a:srgbClr val="FFFFFF"/>
                </a:solidFill>
                <a:latin typeface="Arial Bold"/>
                <a:cs typeface="Arial Bold"/>
                <a:sym typeface="Arial Bold" charset="0"/>
              </a:rPr>
              <a:t>U.S. Geological Survey</a:t>
            </a:r>
            <a:endParaRPr lang="en-US" sz="1000" kern="1200" dirty="0">
              <a:solidFill>
                <a:srgbClr val="FFFFFF"/>
              </a:solidFill>
              <a:latin typeface="Arial Bold"/>
              <a:cs typeface="Arial Bold"/>
              <a:sym typeface="Arial Bold" charset="0"/>
            </a:endParaRPr>
          </a:p>
        </p:txBody>
      </p:sp>
      <p:pic>
        <p:nvPicPr>
          <p:cNvPr id="7" name="Picture 8"/>
          <p:cNvPicPr>
            <a:picLocks noChangeArrowheads="1"/>
          </p:cNvPicPr>
          <p:nvPr userDrawn="1"/>
        </p:nvPicPr>
        <p:blipFill>
          <a:blip r:embed="rId4" cstate="print">
            <a:grayscl/>
            <a:biLevel thresh="50000"/>
            <a:lum bright="100000" contrast="100000"/>
          </a:blip>
          <a:srcRect/>
          <a:stretch>
            <a:fillRect/>
          </a:stretch>
        </p:blipFill>
        <p:spPr bwMode="auto">
          <a:xfrm>
            <a:off x="304800" y="214046"/>
            <a:ext cx="1863307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erglade_no_oil2.jpg"/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472"/>
            <a:ext cx="9144000" cy="5142556"/>
          </a:xfrm>
          <a:prstGeom prst="rect">
            <a:avLst/>
          </a:prstGeom>
        </p:spPr>
      </p:pic>
      <p:pic>
        <p:nvPicPr>
          <p:cNvPr id="7" name="Picture 6" descr="presentation_2nd_page_temp_16_9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78" r="359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7" name="Picture 6" descr="presentation_2nd_page_temp_16_9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924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SGSid_pctrans.psd"/>
          <p:cNvPicPr>
            <a:picLocks noChangeAspect="1"/>
          </p:cNvPicPr>
          <p:nvPr userDrawn="1"/>
        </p:nvPicPr>
        <p:blipFill>
          <a:blip r:embed="rId3" cstate="print">
            <a:grayscl/>
            <a:biLevel thresh="50000"/>
          </a:blip>
          <a:srcRect b="26463"/>
          <a:stretch>
            <a:fillRect/>
          </a:stretch>
        </p:blipFill>
        <p:spPr bwMode="auto">
          <a:xfrm>
            <a:off x="304334" y="4554970"/>
            <a:ext cx="1041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2126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en_art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  <p:pic>
        <p:nvPicPr>
          <p:cNvPr id="7" name="Picture 6" descr="presentation_2nd_page_temp_16_9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 bwMode="auto">
          <a:xfrm>
            <a:off x="154795" y="1778917"/>
            <a:ext cx="7922334" cy="21230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latin typeface="Arial" pitchFamily="34" charset="0"/>
                <a:cs typeface="Arial" pitchFamily="34" charset="0"/>
                <a:sym typeface="Arial Bold" charset="0"/>
              </a:rPr>
              <a:t>USGS Science in Support of Coastal Issues</a:t>
            </a:r>
            <a:endParaRPr lang="en-US" sz="1600" b="1" kern="0" dirty="0" smtClean="0"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latin typeface="Arial" pitchFamily="34" charset="0"/>
                <a:cs typeface="Arial" pitchFamily="34" charset="0"/>
                <a:sym typeface="Arial Bold" charset="0"/>
              </a:rPr>
              <a:t>October 9, 2015</a:t>
            </a:r>
          </a:p>
          <a:p>
            <a:pPr marL="39688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1400" b="1" kern="0" dirty="0" smtClean="0"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39688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latin typeface="Arial" pitchFamily="34" charset="0"/>
                <a:cs typeface="Arial" pitchFamily="34" charset="0"/>
                <a:sym typeface="Arial Bold" charset="0"/>
              </a:rPr>
              <a:t>John Haines</a:t>
            </a:r>
            <a:endParaRPr lang="en-US" sz="14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39688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Acting </a:t>
            </a:r>
            <a:r>
              <a:rPr lang="en-US" sz="1400" b="1" kern="0" dirty="0" smtClean="0">
                <a:latin typeface="Arial" pitchFamily="34" charset="0"/>
                <a:cs typeface="Arial" pitchFamily="34" charset="0"/>
                <a:sym typeface="Arial Bold" charset="0"/>
              </a:rPr>
              <a:t>Associate Director, Natural Hazards</a:t>
            </a:r>
            <a:endParaRPr lang="en-US" sz="14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39688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b="1" i="1" kern="0" dirty="0" smtClean="0">
                <a:latin typeface="Arial" pitchFamily="34" charset="0"/>
                <a:cs typeface="Arial" pitchFamily="34" charset="0"/>
                <a:sym typeface="Arial Bold" charset="0"/>
              </a:rPr>
              <a:t>U.S. Geological Survey</a:t>
            </a:r>
            <a:endParaRPr lang="en-US" sz="1400" b="1" i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endParaRPr lang="en-US" sz="16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endParaRPr lang="en-US" sz="14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 Bold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 bwMode="auto">
          <a:xfrm>
            <a:off x="135390" y="141733"/>
            <a:ext cx="8811584" cy="799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Opportunities </a:t>
            </a:r>
            <a:r>
              <a:rPr lang="en-US" sz="2800" b="1" kern="0" dirty="0" smtClean="0">
                <a:latin typeface="Arial" pitchFamily="34" charset="0"/>
                <a:cs typeface="Arial" pitchFamily="34" charset="0"/>
                <a:sym typeface="Arial Bold" charset="0"/>
              </a:rPr>
              <a:t>&amp; Challenges</a:t>
            </a:r>
            <a:endParaRPr lang="en-US" sz="14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 Bold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418" y="578136"/>
            <a:ext cx="412984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Making science actionable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Communicating risk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Building Research Infrastructure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Data, models, field capacity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Setting Research Priorities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National, regional, local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Addressing Complexity and Change</a:t>
            </a:r>
          </a:p>
        </p:txBody>
      </p:sp>
      <p:sp>
        <p:nvSpPr>
          <p:cNvPr id="2" name="AutoShape 2" descr="Displaying OperationalTWLF_Joaquin_100120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isplaying OperationalTWLF_Joaquin_10012015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C:\Users\jhaines\Downloads\OperationalTWLF_Joaquin_100120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6491" y="941109"/>
            <a:ext cx="3901441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510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/>
        </p:nvSpPr>
        <p:spPr bwMode="auto">
          <a:xfrm>
            <a:off x="188143" y="36723"/>
            <a:ext cx="8866195" cy="966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buFontTx/>
              <a:buNone/>
            </a:pPr>
            <a:r>
              <a:rPr lang="en-US" sz="3200" b="1" dirty="0" smtClean="0">
                <a:latin typeface="Arial Bold (Body)"/>
                <a:cs typeface="Arial Bold (Body)"/>
              </a:rPr>
              <a:t>Coastal Marine Geology Program</a:t>
            </a:r>
            <a:endParaRPr lang="en-US" sz="3200" b="1" dirty="0" smtClean="0">
              <a:latin typeface="Arial Bold (Body)"/>
              <a:ea typeface="Gill Sans"/>
              <a:cs typeface="Arial Bold (Body)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" y="371328"/>
            <a:ext cx="4621241" cy="43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Arial"/>
                <a:cs typeface="Arial"/>
              </a:rPr>
              <a:t>Past Regional Cooperative Studies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b="1" dirty="0" smtClean="0">
                <a:latin typeface="Arial"/>
                <a:cs typeface="Arial"/>
              </a:rPr>
              <a:t>Louisiana Barrier Islands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b="1" dirty="0" smtClean="0">
                <a:latin typeface="Arial"/>
                <a:cs typeface="Arial"/>
              </a:rPr>
              <a:t>Louisiana </a:t>
            </a:r>
            <a:r>
              <a:rPr lang="en-US" sz="1600" b="1" u="sng" dirty="0" smtClean="0">
                <a:latin typeface="Arial"/>
                <a:cs typeface="Arial"/>
              </a:rPr>
              <a:t>Subsidence</a:t>
            </a:r>
            <a:endParaRPr lang="en-US" sz="1600" b="1" dirty="0" smtClean="0"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b="1" dirty="0" smtClean="0">
                <a:latin typeface="Arial"/>
                <a:cs typeface="Arial"/>
              </a:rPr>
              <a:t>South Carolina Coastal Erosion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b="1" dirty="0" smtClean="0">
                <a:latin typeface="Arial"/>
                <a:cs typeface="Arial"/>
              </a:rPr>
              <a:t>S. Lake Michigan Coastal Erosion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b="1" dirty="0" smtClean="0">
                <a:latin typeface="Arial"/>
                <a:cs typeface="Arial"/>
              </a:rPr>
              <a:t>Lake Erie Coastal Erosion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b="1" dirty="0" smtClean="0">
                <a:latin typeface="Arial"/>
                <a:cs typeface="Arial"/>
              </a:rPr>
              <a:t>Florida Gulf of Mexico </a:t>
            </a:r>
            <a:r>
              <a:rPr lang="en-US" sz="1600" b="1" u="sng" dirty="0" smtClean="0">
                <a:latin typeface="Arial"/>
                <a:cs typeface="Arial"/>
              </a:rPr>
              <a:t>Wetlands</a:t>
            </a:r>
            <a:endParaRPr lang="en-US" sz="1600" b="1" dirty="0" smtClean="0"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b="1" dirty="0" smtClean="0">
                <a:latin typeface="Arial"/>
                <a:cs typeface="Arial"/>
              </a:rPr>
              <a:t>West Central Florida Coastal Erosion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b="1" dirty="0" smtClean="0">
                <a:latin typeface="Arial"/>
                <a:cs typeface="Arial"/>
              </a:rPr>
              <a:t>Southwest Washington Coastal Erosion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b="1" dirty="0" smtClean="0">
                <a:latin typeface="Arial"/>
                <a:cs typeface="Arial"/>
              </a:rPr>
              <a:t>Hawaii Coastal Erosion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b="1" dirty="0" smtClean="0">
                <a:latin typeface="Arial"/>
                <a:cs typeface="Arial"/>
              </a:rPr>
              <a:t>North Carolina Coastal Erosion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b="1" dirty="0" err="1" smtClean="0">
                <a:latin typeface="Arial"/>
                <a:cs typeface="Arial"/>
              </a:rPr>
              <a:t>MassBay</a:t>
            </a:r>
            <a:r>
              <a:rPr lang="en-US" sz="1600" b="1" dirty="0" smtClean="0">
                <a:latin typeface="Arial"/>
                <a:cs typeface="Arial"/>
              </a:rPr>
              <a:t>/Boston Harbor </a:t>
            </a:r>
            <a:r>
              <a:rPr lang="en-US" sz="1600" b="1" u="sng" dirty="0" smtClean="0">
                <a:latin typeface="Arial"/>
                <a:cs typeface="Arial"/>
              </a:rPr>
              <a:t>Contaminants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b="1" dirty="0" smtClean="0">
                <a:latin typeface="Arial"/>
                <a:cs typeface="Arial"/>
              </a:rPr>
              <a:t>Southern California Shelf </a:t>
            </a:r>
            <a:r>
              <a:rPr lang="en-US" sz="1600" b="1" u="sng" dirty="0" smtClean="0">
                <a:latin typeface="Arial"/>
                <a:cs typeface="Arial"/>
              </a:rPr>
              <a:t>Contaminants</a:t>
            </a:r>
            <a:endParaRPr lang="en-US" sz="1600" b="1" u="sng" dirty="0">
              <a:latin typeface="Arial"/>
              <a:cs typeface="Arial"/>
            </a:endParaRPr>
          </a:p>
        </p:txBody>
      </p:sp>
      <p:pic>
        <p:nvPicPr>
          <p:cNvPr id="8" name="Picture 6" descr="Image showing deployment of instrumented tripo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9473" y="689601"/>
            <a:ext cx="2586959" cy="193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igure showing sidescan-sonar data collected offshore of Myrtle Beach, SC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0447" y="3152169"/>
            <a:ext cx="4621240" cy="18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tate of South Carolina Map and two images showing field deployment of gea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35" b="4217"/>
          <a:stretch/>
        </p:blipFill>
        <p:spPr bwMode="auto">
          <a:xfrm>
            <a:off x="6606898" y="1047471"/>
            <a:ext cx="2470957" cy="20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 bwMode="auto">
          <a:xfrm>
            <a:off x="135390" y="141733"/>
            <a:ext cx="8811584" cy="799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endParaRPr lang="en-US" sz="14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 Bold" charset="0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349" y="617952"/>
            <a:ext cx="4876800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b="1" dirty="0" smtClean="0"/>
              <a:t>Fire Island Coastal Erosion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b="1" dirty="0" err="1" smtClean="0"/>
              <a:t>DelMarVa</a:t>
            </a:r>
            <a:r>
              <a:rPr lang="en-US" b="1" dirty="0" smtClean="0"/>
              <a:t> Coastal Erosion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b="1" dirty="0" smtClean="0"/>
              <a:t>Gulf of Mexico Barrier Island Evolution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b="1" dirty="0" smtClean="0"/>
              <a:t>California Coastal Change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b="1" dirty="0" smtClean="0"/>
              <a:t>Florida/Caribbean Corals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b="1" dirty="0" smtClean="0"/>
              <a:t>Hawaii/Pacific Corals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b="1" dirty="0" smtClean="0"/>
              <a:t>Puget Sound Restoration</a:t>
            </a:r>
          </a:p>
        </p:txBody>
      </p:sp>
      <p:sp>
        <p:nvSpPr>
          <p:cNvPr id="7" name="Rectangle 1"/>
          <p:cNvSpPr>
            <a:spLocks/>
          </p:cNvSpPr>
          <p:nvPr/>
        </p:nvSpPr>
        <p:spPr bwMode="auto">
          <a:xfrm>
            <a:off x="188143" y="80683"/>
            <a:ext cx="8866195" cy="966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buFontTx/>
              <a:buNone/>
            </a:pPr>
            <a:r>
              <a:rPr lang="en-US" sz="3200" b="1" dirty="0" smtClean="0">
                <a:latin typeface="Arial Bold (Body)"/>
                <a:cs typeface="Arial Bold (Body)"/>
              </a:rPr>
              <a:t>Regional Cooperative Studies Today</a:t>
            </a:r>
            <a:endParaRPr lang="en-US" sz="3200" b="1" dirty="0" smtClean="0">
              <a:latin typeface="Arial Bold (Body)"/>
              <a:ea typeface="Gill Sans"/>
              <a:cs typeface="Arial Bold (Body)"/>
            </a:endParaRPr>
          </a:p>
        </p:txBody>
      </p:sp>
      <p:pic>
        <p:nvPicPr>
          <p:cNvPr id="8" name="Picture 22" descr="Chg_11-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3320" y="3152215"/>
            <a:ext cx="2335424" cy="138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700294" y="861599"/>
            <a:ext cx="3296862" cy="1851784"/>
            <a:chOff x="381000" y="304800"/>
            <a:chExt cx="7845913" cy="4406900"/>
          </a:xfrm>
        </p:grpSpPr>
        <p:pic>
          <p:nvPicPr>
            <p:cNvPr id="12" name="11005_bathsurf_sm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39725"/>
              <a:ext cx="7543800" cy="437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4" name="Shape 71"/>
            <p:cNvSpPr/>
            <p:nvPr/>
          </p:nvSpPr>
          <p:spPr>
            <a:xfrm>
              <a:off x="5402263" y="871538"/>
              <a:ext cx="2174875" cy="1143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591" y="800"/>
                  </a:lnTo>
                  <a:lnTo>
                    <a:pt x="18995" y="1920"/>
                  </a:lnTo>
                  <a:lnTo>
                    <a:pt x="17061" y="3520"/>
                  </a:lnTo>
                  <a:lnTo>
                    <a:pt x="15717" y="4320"/>
                  </a:lnTo>
                  <a:lnTo>
                    <a:pt x="14204" y="5600"/>
                  </a:lnTo>
                  <a:lnTo>
                    <a:pt x="12943" y="6560"/>
                  </a:lnTo>
                  <a:lnTo>
                    <a:pt x="11851" y="7520"/>
                  </a:lnTo>
                  <a:lnTo>
                    <a:pt x="10842" y="8160"/>
                  </a:lnTo>
                  <a:lnTo>
                    <a:pt x="9413" y="9120"/>
                  </a:lnTo>
                  <a:lnTo>
                    <a:pt x="8405" y="10080"/>
                  </a:lnTo>
                  <a:lnTo>
                    <a:pt x="7228" y="10560"/>
                  </a:lnTo>
                  <a:lnTo>
                    <a:pt x="6051" y="11680"/>
                  </a:lnTo>
                  <a:lnTo>
                    <a:pt x="4707" y="12800"/>
                  </a:lnTo>
                  <a:lnTo>
                    <a:pt x="3530" y="13920"/>
                  </a:lnTo>
                  <a:lnTo>
                    <a:pt x="2605" y="15200"/>
                  </a:lnTo>
                  <a:lnTo>
                    <a:pt x="1345" y="17120"/>
                  </a:lnTo>
                  <a:lnTo>
                    <a:pt x="840" y="18720"/>
                  </a:lnTo>
                  <a:lnTo>
                    <a:pt x="420" y="20000"/>
                  </a:lnTo>
                  <a:lnTo>
                    <a:pt x="0" y="21600"/>
                  </a:lnTo>
                </a:path>
              </a:pathLst>
            </a:custGeom>
            <a:ln w="25400">
              <a:solidFill/>
              <a:round/>
            </a:ln>
          </p:spPr>
          <p:txBody>
            <a:bodyPr lIns="0" tIns="0" rIns="0" bIns="0"/>
            <a:lstStyle/>
            <a:p>
              <a:pPr marL="40639" marR="40639" algn="ctr">
                <a:defRPr sz="2400">
                  <a:uFill>
                    <a:solidFill/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2400">
                <a:solidFill>
                  <a:srgbClr val="0000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" name="Shape 73"/>
            <p:cNvSpPr/>
            <p:nvPr/>
          </p:nvSpPr>
          <p:spPr>
            <a:xfrm>
              <a:off x="6959600" y="1320800"/>
              <a:ext cx="149225" cy="314325"/>
            </a:xfrm>
            <a:prstGeom prst="line">
              <a:avLst/>
            </a:prstGeom>
            <a:ln w="25400">
              <a:solidFill>
                <a:srgbClr val="FFFFFF"/>
              </a:solidFill>
              <a:round/>
              <a:headEnd type="stealth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" name="Shape 74"/>
            <p:cNvSpPr/>
            <p:nvPr/>
          </p:nvSpPr>
          <p:spPr>
            <a:xfrm>
              <a:off x="6578600" y="1485900"/>
              <a:ext cx="149225" cy="314325"/>
            </a:xfrm>
            <a:prstGeom prst="line">
              <a:avLst/>
            </a:prstGeom>
            <a:ln w="25400">
              <a:solidFill>
                <a:srgbClr val="FFFFFF"/>
              </a:solidFill>
              <a:round/>
              <a:headEnd type="stealth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7" name="Shape 75"/>
            <p:cNvSpPr/>
            <p:nvPr/>
          </p:nvSpPr>
          <p:spPr>
            <a:xfrm>
              <a:off x="5892800" y="1790700"/>
              <a:ext cx="214313" cy="287338"/>
            </a:xfrm>
            <a:prstGeom prst="line">
              <a:avLst/>
            </a:prstGeom>
            <a:ln w="25400">
              <a:solidFill>
                <a:srgbClr val="FFFFFF"/>
              </a:solidFill>
              <a:round/>
              <a:headEnd type="stealth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8" name="Shape 76"/>
            <p:cNvSpPr/>
            <p:nvPr/>
          </p:nvSpPr>
          <p:spPr>
            <a:xfrm>
              <a:off x="5499100" y="2146300"/>
              <a:ext cx="314325" cy="214313"/>
            </a:xfrm>
            <a:prstGeom prst="line">
              <a:avLst/>
            </a:prstGeom>
            <a:ln w="25400">
              <a:solidFill>
                <a:srgbClr val="FFFFFF"/>
              </a:solidFill>
              <a:round/>
              <a:headEnd type="stealth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9" name="Shape 77"/>
            <p:cNvSpPr/>
            <p:nvPr/>
          </p:nvSpPr>
          <p:spPr>
            <a:xfrm>
              <a:off x="5219700" y="2679700"/>
              <a:ext cx="339725" cy="161925"/>
            </a:xfrm>
            <a:prstGeom prst="line">
              <a:avLst/>
            </a:prstGeom>
            <a:ln w="25400">
              <a:solidFill>
                <a:srgbClr val="FFFFFF"/>
              </a:solidFill>
              <a:round/>
              <a:headEnd type="stealth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0" name="Shape 78"/>
            <p:cNvSpPr/>
            <p:nvPr/>
          </p:nvSpPr>
          <p:spPr>
            <a:xfrm rot="20122837">
              <a:off x="5886061" y="2056415"/>
              <a:ext cx="2340852" cy="309023"/>
            </a:xfrm>
            <a:prstGeom prst="rect">
              <a:avLst/>
            </a:prstGeom>
            <a:ln w="12700">
              <a:miter lim="400000"/>
            </a:ln>
            <a:extLst/>
          </p:spPr>
          <p:txBody>
            <a:bodyPr wrap="none" lIns="0" tIns="0" rIns="0" bIns="0">
              <a:spAutoFit/>
            </a:bodyPr>
            <a:lstStyle>
              <a:lvl1pPr marL="39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rPr>
                <a:t>Marine Transgression</a:t>
              </a:r>
            </a:p>
          </p:txBody>
        </p:sp>
        <p:sp>
          <p:nvSpPr>
            <p:cNvPr id="21" name="Shape 79"/>
            <p:cNvSpPr/>
            <p:nvPr/>
          </p:nvSpPr>
          <p:spPr>
            <a:xfrm flipV="1">
              <a:off x="3886200" y="2867025"/>
              <a:ext cx="958850" cy="257175"/>
            </a:xfrm>
            <a:prstGeom prst="line">
              <a:avLst/>
            </a:prstGeom>
            <a:ln w="76200">
              <a:solidFill/>
              <a:round/>
              <a:headEnd type="stealth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2" name="Shape 81"/>
            <p:cNvSpPr/>
            <p:nvPr/>
          </p:nvSpPr>
          <p:spPr>
            <a:xfrm rot="20420156">
              <a:off x="735819" y="2948319"/>
              <a:ext cx="2855889" cy="834362"/>
            </a:xfrm>
            <a:prstGeom prst="rect">
              <a:avLst/>
            </a:prstGeom>
            <a:ln w="12700">
              <a:miter lim="400000"/>
            </a:ln>
            <a:extLst/>
          </p:spPr>
          <p:txBody>
            <a:bodyPr wrap="none" lIns="0" tIns="0" rIns="0" bIns="0">
              <a:spAutoFit/>
            </a:bodyPr>
            <a:lstStyle>
              <a:lvl1pPr marL="39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rPr>
                <a:t>Erosion of Headland</a:t>
              </a:r>
            </a:p>
            <a:p>
              <a:pPr algn="ctr" eaLnBrk="1" hangingPunct="1"/>
              <a:r>
                <a:rPr lang="en-US" altLang="en-US" sz="900" dirty="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rPr>
                <a:t>Source of Holocene Sediment</a:t>
              </a:r>
              <a:endParaRPr lang="en-US" altLang="en-US" sz="900" i="1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  <a:p>
              <a:pPr algn="ctr" eaLnBrk="1" hangingPunct="1"/>
              <a:r>
                <a:rPr lang="en-US" altLang="en-US" sz="900" i="1" dirty="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rPr>
                <a:t>~160M cubic meters</a:t>
              </a:r>
            </a:p>
          </p:txBody>
        </p:sp>
        <p:pic>
          <p:nvPicPr>
            <p:cNvPr id="23" name="LEGEND-32-8Depth, in meters.pd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200" y="1625600"/>
              <a:ext cx="698500" cy="90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4" name="Shape 90"/>
            <p:cNvSpPr/>
            <p:nvPr/>
          </p:nvSpPr>
          <p:spPr>
            <a:xfrm flipV="1">
              <a:off x="2089150" y="1938338"/>
              <a:ext cx="1335088" cy="1587"/>
            </a:xfrm>
            <a:prstGeom prst="line">
              <a:avLst/>
            </a:prstGeom>
            <a:ln w="25400">
              <a:solidFill/>
              <a:round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5" name="Shape 91"/>
            <p:cNvSpPr/>
            <p:nvPr/>
          </p:nvSpPr>
          <p:spPr>
            <a:xfrm>
              <a:off x="2399748" y="1409700"/>
              <a:ext cx="731354" cy="309023"/>
            </a:xfrm>
            <a:prstGeom prst="rect">
              <a:avLst/>
            </a:prstGeom>
            <a:ln w="12700">
              <a:miter lim="400000"/>
            </a:ln>
            <a:extLst/>
          </p:spPr>
          <p:txBody>
            <a:bodyPr wrap="none" lIns="0" tIns="0" rIns="0" bIns="0">
              <a:spAutoFit/>
            </a:bodyPr>
            <a:lstStyle>
              <a:lvl1pPr marL="39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rPr>
                <a:t>10 km</a:t>
              </a:r>
            </a:p>
          </p:txBody>
        </p:sp>
        <p:sp>
          <p:nvSpPr>
            <p:cNvPr id="26" name="Shape 95"/>
            <p:cNvSpPr/>
            <p:nvPr/>
          </p:nvSpPr>
          <p:spPr>
            <a:xfrm rot="20319463">
              <a:off x="3813174" y="1852358"/>
              <a:ext cx="1803399" cy="618048"/>
            </a:xfrm>
            <a:prstGeom prst="rect">
              <a:avLst/>
            </a:prstGeom>
            <a:ln w="12700">
              <a:miter lim="400000"/>
            </a:ln>
            <a:extLst/>
          </p:spPr>
          <p:txBody>
            <a:bodyPr lIns="0" tIns="0" rIns="0" bIns="0">
              <a:spAutoFit/>
            </a:bodyPr>
            <a:lstStyle>
              <a:lvl1pPr marL="39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rPr>
                <a:t>~200M cubic meters eroded</a:t>
              </a:r>
            </a:p>
          </p:txBody>
        </p:sp>
        <p:cxnSp>
          <p:nvCxnSpPr>
            <p:cNvPr id="27" name="Straight Connector 3"/>
            <p:cNvCxnSpPr>
              <a:cxnSpLocks noChangeShapeType="1"/>
              <a:stCxn id="29" idx="2"/>
            </p:cNvCxnSpPr>
            <p:nvPr/>
          </p:nvCxnSpPr>
          <p:spPr bwMode="auto">
            <a:xfrm flipH="1">
              <a:off x="6069718" y="737433"/>
              <a:ext cx="88898" cy="48176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 rot="20629862">
              <a:off x="3489539" y="2506023"/>
              <a:ext cx="2070457" cy="4635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900" i="1" dirty="0">
                  <a:solidFill>
                    <a:srgbClr val="000000"/>
                  </a:solidFill>
                  <a:latin typeface="Times New Roman" pitchFamily="18" charset="0"/>
                  <a:ea typeface="ＭＳ Ｐゴシック" charset="-128"/>
                  <a:cs typeface="+mn-cs"/>
                </a:rPr>
                <a:t>SW Sediment Flux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36134" y="304800"/>
              <a:ext cx="3444966" cy="432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800" dirty="0">
                  <a:solidFill>
                    <a:srgbClr val="000000"/>
                  </a:solidFill>
                  <a:latin typeface="Times New Roman" pitchFamily="18" charset="0"/>
                  <a:ea typeface="ＭＳ Ｐゴシック" charset="-128"/>
                  <a:cs typeface="+mn-cs"/>
                </a:rPr>
                <a:t>Shoreline Position at 8000 years B.P.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20545395">
              <a:off x="3010625" y="1481516"/>
              <a:ext cx="1938478" cy="4326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800" dirty="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Times New Roman" pitchFamily="18" charset="0"/>
                  <a:ea typeface="ＭＳ Ｐゴシック" charset="-128"/>
                  <a:cs typeface="+mn-cs"/>
                </a:rPr>
                <a:t>Outwash Headland</a:t>
              </a:r>
            </a:p>
          </p:txBody>
        </p:sp>
        <p:sp>
          <p:nvSpPr>
            <p:cNvPr id="31" name="Shape 93"/>
            <p:cNvSpPr/>
            <p:nvPr/>
          </p:nvSpPr>
          <p:spPr>
            <a:xfrm flipH="1" flipV="1">
              <a:off x="4524375" y="1677988"/>
              <a:ext cx="320675" cy="201612"/>
            </a:xfrm>
            <a:prstGeom prst="line">
              <a:avLst/>
            </a:prstGeom>
            <a:ln w="38100">
              <a:solidFill>
                <a:srgbClr val="E63B7A"/>
              </a:solidFill>
              <a:round/>
              <a:headEnd type="stealth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2" name="Shape 93"/>
            <p:cNvSpPr/>
            <p:nvPr/>
          </p:nvSpPr>
          <p:spPr>
            <a:xfrm flipH="1" flipV="1">
              <a:off x="3810000" y="1931988"/>
              <a:ext cx="38100" cy="379412"/>
            </a:xfrm>
            <a:prstGeom prst="line">
              <a:avLst/>
            </a:prstGeom>
            <a:ln w="38100">
              <a:solidFill>
                <a:srgbClr val="E63B7A"/>
              </a:solidFill>
              <a:round/>
              <a:headEnd type="stealth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5" t="6334" r="5071"/>
          <a:stretch/>
        </p:blipFill>
        <p:spPr bwMode="auto">
          <a:xfrm>
            <a:off x="6406392" y="3116379"/>
            <a:ext cx="1995466" cy="169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606222" y="2713383"/>
            <a:ext cx="3411306" cy="25391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Integration of Geologic and Shoreline Structure and Change</a:t>
            </a:r>
            <a:endParaRPr lang="en-US" sz="1050" dirty="0"/>
          </a:p>
        </p:txBody>
      </p:sp>
      <p:sp>
        <p:nvSpPr>
          <p:cNvPr id="36" name="TextBox 35"/>
          <p:cNvSpPr txBox="1"/>
          <p:nvPr/>
        </p:nvSpPr>
        <p:spPr>
          <a:xfrm>
            <a:off x="5979885" y="4820449"/>
            <a:ext cx="2792242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Long-term and hurricane-driven shoreline change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2034528" y="4550107"/>
            <a:ext cx="2335424" cy="40437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Comparison of modeled and observed sediment thickness change</a:t>
            </a:r>
            <a:endParaRPr lang="en-US" sz="1000" dirty="0"/>
          </a:p>
        </p:txBody>
      </p:sp>
      <p:pic>
        <p:nvPicPr>
          <p:cNvPr id="38" name="Picture 37" descr="dataacq_to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348" y="3186987"/>
            <a:ext cx="1581607" cy="106835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129349" y="4259844"/>
            <a:ext cx="1581607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Seafloor Mapping</a:t>
            </a:r>
            <a:endParaRPr lang="en-US" sz="1000" dirty="0"/>
          </a:p>
        </p:txBody>
      </p:sp>
      <p:pic>
        <p:nvPicPr>
          <p:cNvPr id="42" name="Picture 41" descr="SCINST_006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21240" y="1643303"/>
            <a:ext cx="934007" cy="124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4621239" y="2896564"/>
            <a:ext cx="93400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Oceanographic</a:t>
            </a:r>
          </a:p>
          <a:p>
            <a:pPr algn="ctr"/>
            <a:r>
              <a:rPr lang="en-US" sz="900" dirty="0" smtClean="0"/>
              <a:t>Deployments</a:t>
            </a:r>
            <a:endParaRPr lang="en-US" sz="900" dirty="0"/>
          </a:p>
        </p:txBody>
      </p:sp>
      <p:pic>
        <p:nvPicPr>
          <p:cNvPr id="44" name="Picture 43" descr="wrf_ss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1626" y="3477171"/>
            <a:ext cx="1590905" cy="119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4916078" y="4707224"/>
            <a:ext cx="761999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Modeling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132797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 bwMode="auto">
          <a:xfrm>
            <a:off x="135390" y="141733"/>
            <a:ext cx="8811584" cy="799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endParaRPr lang="en-US" sz="14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 Bold" charset="0"/>
              </a:rPr>
              <a:t>  </a:t>
            </a: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188143" y="80683"/>
            <a:ext cx="8866195" cy="966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buFontTx/>
              <a:buNone/>
            </a:pPr>
            <a:r>
              <a:rPr lang="en-US" sz="3200" b="1" dirty="0" smtClean="0">
                <a:latin typeface="Arial Bold (Body)"/>
                <a:cs typeface="Arial Bold (Body)"/>
              </a:rPr>
              <a:t>Building </a:t>
            </a:r>
            <a:r>
              <a:rPr lang="en-US" sz="3200" b="1" dirty="0">
                <a:latin typeface="Arial Bold (Body)"/>
                <a:cs typeface="Arial Bold (Body)"/>
              </a:rPr>
              <a:t>National </a:t>
            </a:r>
            <a:r>
              <a:rPr lang="en-US" sz="3200" b="1" dirty="0" smtClean="0">
                <a:latin typeface="Arial Bold (Body)"/>
                <a:cs typeface="Arial Bold (Body)"/>
              </a:rPr>
              <a:t>Capacity </a:t>
            </a:r>
            <a:r>
              <a:rPr lang="en-US" sz="3200" b="1" dirty="0">
                <a:latin typeface="Arial Bold (Body)"/>
                <a:cs typeface="Arial Bold (Body)"/>
              </a:rPr>
              <a:t>to </a:t>
            </a:r>
            <a:r>
              <a:rPr lang="en-US" sz="3200" b="1" dirty="0" smtClean="0">
                <a:latin typeface="Arial Bold (Body)"/>
                <a:cs typeface="Arial Bold (Body)"/>
              </a:rPr>
              <a:t>Anticipate and Respond </a:t>
            </a:r>
            <a:r>
              <a:rPr lang="en-US" sz="3200" b="1" dirty="0">
                <a:latin typeface="Arial Bold (Body)"/>
                <a:cs typeface="Arial Bold (Body)"/>
              </a:rPr>
              <a:t>to </a:t>
            </a:r>
            <a:r>
              <a:rPr lang="en-US" sz="3200" b="1" dirty="0" smtClean="0">
                <a:latin typeface="Arial Bold (Body)"/>
                <a:cs typeface="Arial Bold (Body)"/>
              </a:rPr>
              <a:t>Coastal Change Hazards</a:t>
            </a:r>
            <a:r>
              <a:rPr lang="en-US" sz="3200" b="1" dirty="0">
                <a:latin typeface="Arial Bold (Body)"/>
                <a:cs typeface="Arial Bold (Body)"/>
              </a:rPr>
              <a:t/>
            </a:r>
            <a:br>
              <a:rPr lang="en-US" sz="3200" b="1" dirty="0">
                <a:latin typeface="Arial Bold (Body)"/>
                <a:cs typeface="Arial Bold (Body)"/>
              </a:rPr>
            </a:br>
            <a:endParaRPr lang="en-US" sz="3200" b="1" dirty="0">
              <a:latin typeface="Arial Bold (Body)"/>
              <a:cs typeface="Arial Bold (Body)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999" y="1136188"/>
            <a:ext cx="44738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Storms, Erosion and Climate Change</a:t>
            </a:r>
          </a:p>
          <a:p>
            <a:endParaRPr lang="en-US" sz="2000" b="1" dirty="0" smtClean="0">
              <a:latin typeface="Times New Roman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latin typeface="Times New Roman"/>
                <a:cs typeface="Times New Roman"/>
              </a:rPr>
              <a:t>Geologic, Geomorphic and Oceanographic Observations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latin typeface="Times New Roman"/>
                <a:cs typeface="Times New Roman"/>
              </a:rPr>
              <a:t>Research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latin typeface="Times New Roman"/>
                <a:cs typeface="Times New Roman"/>
              </a:rPr>
              <a:t>Models, Forecasts, and Assessments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latin typeface="Times New Roman"/>
                <a:cs typeface="Times New Roman"/>
              </a:rPr>
              <a:t>Delivery Mechanisms</a:t>
            </a: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4403" y="2978440"/>
            <a:ext cx="3296077" cy="15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Projects_Regions\Natl_Assess\NEMA_GL_NatlAssess\NEMA_report\NEMA_titlep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654" y="1199827"/>
            <a:ext cx="1835736" cy="23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" t="493"/>
          <a:stretch>
            <a:fillRect/>
          </a:stretch>
        </p:blipFill>
        <p:spPr bwMode="auto">
          <a:xfrm>
            <a:off x="6529769" y="3981241"/>
            <a:ext cx="2299621" cy="1117301"/>
          </a:xfrm>
          <a:prstGeom prst="rect">
            <a:avLst/>
          </a:prstGeom>
          <a:noFill/>
          <a:ln w="63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797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 bwMode="auto">
          <a:xfrm>
            <a:off x="135390" y="141733"/>
            <a:ext cx="8811584" cy="799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b="1" dirty="0">
                <a:latin typeface="Arial Bold (Body)"/>
                <a:cs typeface="Arial Bold (Body)"/>
              </a:rPr>
              <a:t>Forecasting Storm Vulnerability</a:t>
            </a:r>
            <a:r>
              <a:rPr lang="en-US" sz="2200" b="1" kern="0" dirty="0" smtClean="0">
                <a:latin typeface="Arial" pitchFamily="34" charset="0"/>
                <a:cs typeface="Arial" pitchFamily="34" charset="0"/>
                <a:sym typeface="Arial Bold" charset="0"/>
              </a:rPr>
              <a:t/>
            </a:r>
            <a:br>
              <a:rPr lang="en-US" sz="2200" b="1" kern="0" dirty="0" smtClean="0">
                <a:latin typeface="Arial" pitchFamily="34" charset="0"/>
                <a:cs typeface="Arial" pitchFamily="34" charset="0"/>
                <a:sym typeface="Arial Bold" charset="0"/>
              </a:rPr>
            </a:br>
            <a:endParaRPr lang="en-US" sz="22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endParaRPr lang="en-US" sz="14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 Bold" charset="0"/>
              </a:rPr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03297" y="941109"/>
            <a:ext cx="2911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>
                <a:solidFill>
                  <a:prstClr val="black"/>
                </a:solidFill>
              </a:rPr>
              <a:t>Pre-Sandy (2010) vulnerability</a:t>
            </a:r>
          </a:p>
          <a:p>
            <a:pPr lvl="0" algn="ctr"/>
            <a:r>
              <a:rPr lang="en-US" sz="1200" b="1" dirty="0">
                <a:solidFill>
                  <a:prstClr val="black"/>
                </a:solidFill>
              </a:rPr>
              <a:t>20% of Fire Island was likely to </a:t>
            </a:r>
            <a:r>
              <a:rPr lang="en-US" sz="1200" b="1" dirty="0" err="1" smtClean="0">
                <a:solidFill>
                  <a:prstClr val="black"/>
                </a:solidFill>
              </a:rPr>
              <a:t>overwash</a:t>
            </a:r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97" y="1537696"/>
            <a:ext cx="2927960" cy="219597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5040" y="1537696"/>
            <a:ext cx="2927960" cy="219597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11979" y="950991"/>
            <a:ext cx="2689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>
                <a:solidFill>
                  <a:prstClr val="black"/>
                </a:solidFill>
              </a:rPr>
              <a:t>Post-Sandy (2012) vulnerability</a:t>
            </a:r>
          </a:p>
          <a:p>
            <a:pPr lvl="0" algn="ctr"/>
            <a:r>
              <a:rPr lang="en-US" sz="1200" b="1" dirty="0">
                <a:solidFill>
                  <a:prstClr val="black"/>
                </a:solidFill>
              </a:rPr>
              <a:t>70% of Fire Island is likely to </a:t>
            </a:r>
            <a:r>
              <a:rPr lang="en-US" sz="1200" b="1" dirty="0" err="1" smtClean="0">
                <a:solidFill>
                  <a:prstClr val="black"/>
                </a:solidFill>
              </a:rPr>
              <a:t>overwash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466133">
            <a:off x="840743" y="2516545"/>
            <a:ext cx="1538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2">
                    <a:lumMod val="10000"/>
                  </a:schemeClr>
                </a:solidFill>
              </a:rPr>
              <a:t>EROSION</a:t>
            </a:r>
            <a:endParaRPr lang="en-US" sz="1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658524">
            <a:off x="1070644" y="2840941"/>
            <a:ext cx="1298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2">
                    <a:lumMod val="10000"/>
                  </a:schemeClr>
                </a:solidFill>
              </a:rPr>
              <a:t>OVERWASH</a:t>
            </a:r>
            <a:endParaRPr lang="en-US" sz="1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501143">
            <a:off x="1155216" y="3181718"/>
            <a:ext cx="1349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2">
                    <a:lumMod val="10000"/>
                  </a:schemeClr>
                </a:solidFill>
              </a:rPr>
              <a:t>INUNDATION  </a:t>
            </a:r>
            <a:endParaRPr lang="en-US" sz="1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466133">
            <a:off x="5599895" y="2490192"/>
            <a:ext cx="1538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2">
                    <a:lumMod val="10000"/>
                  </a:schemeClr>
                </a:solidFill>
              </a:rPr>
              <a:t>EROSION</a:t>
            </a:r>
            <a:endParaRPr lang="en-US" sz="1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658524">
            <a:off x="5829798" y="2806110"/>
            <a:ext cx="1298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2">
                    <a:lumMod val="10000"/>
                  </a:schemeClr>
                </a:solidFill>
              </a:rPr>
              <a:t>OVERWASH</a:t>
            </a:r>
            <a:endParaRPr lang="en-US" sz="1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501143">
            <a:off x="5923369" y="3115039"/>
            <a:ext cx="1349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2">
                    <a:lumMod val="10000"/>
                  </a:schemeClr>
                </a:solidFill>
              </a:rPr>
              <a:t>INUNDATION  </a:t>
            </a:r>
            <a:endParaRPr lang="en-US" sz="12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97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 bwMode="auto">
          <a:xfrm>
            <a:off x="135390" y="141733"/>
            <a:ext cx="8811584" cy="799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latin typeface="Arial" pitchFamily="34" charset="0"/>
                <a:cs typeface="Arial" pitchFamily="34" charset="0"/>
                <a:sym typeface="Arial Bold" charset="0"/>
              </a:rPr>
              <a:t>Ensuring Maximum Impact </a:t>
            </a:r>
            <a:endParaRPr lang="en-US" sz="28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endParaRPr lang="en-US" sz="14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 Bold" charset="0"/>
              </a:rPr>
              <a:t>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631" y="776156"/>
            <a:ext cx="3256497" cy="230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242" y="776156"/>
            <a:ext cx="3091483" cy="144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igure 23, comparison of sediment and SRB mobility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5750" y="2481347"/>
            <a:ext cx="2995831" cy="266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3082000"/>
            <a:ext cx="1828800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Mapping California State Waters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3112" y="2216787"/>
            <a:ext cx="2415290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Coastal National Elevation (</a:t>
            </a:r>
            <a:r>
              <a:rPr lang="en-US" sz="900" dirty="0" err="1" smtClean="0"/>
              <a:t>CoNED</a:t>
            </a:r>
            <a:r>
              <a:rPr lang="en-US" sz="900" dirty="0" smtClean="0"/>
              <a:t>) Datasets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13900" y="3547503"/>
            <a:ext cx="2240441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Predicted Mobility of Oil/Sand “</a:t>
            </a:r>
            <a:r>
              <a:rPr lang="en-US" sz="900" dirty="0" err="1" smtClean="0"/>
              <a:t>Tarballs</a:t>
            </a:r>
            <a:r>
              <a:rPr lang="en-US" sz="900" dirty="0" smtClean="0"/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xmlns="" val="150114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 bwMode="auto">
          <a:xfrm>
            <a:off x="135390" y="141733"/>
            <a:ext cx="8811584" cy="799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latin typeface="Arial" pitchFamily="34" charset="0"/>
                <a:cs typeface="Arial" pitchFamily="34" charset="0"/>
                <a:sym typeface="Arial Bold" charset="0"/>
              </a:rPr>
              <a:t>Corals</a:t>
            </a:r>
            <a:endParaRPr lang="en-US" sz="28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endParaRPr lang="en-US" sz="14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 Bold" charset="0"/>
              </a:rPr>
              <a:t> 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1" y="877107"/>
            <a:ext cx="7127277" cy="369750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 smtClean="0"/>
              <a:t>Florida-based project looks at  (1) Reef history, (2) Reef </a:t>
            </a:r>
          </a:p>
          <a:p>
            <a:pPr marL="0" indent="0">
              <a:buFont typeface="Arial"/>
              <a:buNone/>
            </a:pPr>
            <a:r>
              <a:rPr lang="en-US" sz="1600" dirty="0" smtClean="0"/>
              <a:t>Geomorphology, (3) Reef Geochemistry, (4) Calcification</a:t>
            </a:r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endParaRPr lang="en-US" sz="1600" dirty="0" smtClean="0"/>
          </a:p>
          <a:p>
            <a:pPr marL="0" indent="0">
              <a:buFont typeface="Arial"/>
              <a:buNone/>
            </a:pPr>
            <a:r>
              <a:rPr lang="en-US" sz="1600" dirty="0" smtClean="0"/>
              <a:t>Regional studies indicate increase in reef </a:t>
            </a:r>
          </a:p>
          <a:p>
            <a:pPr marL="0" indent="0">
              <a:buFont typeface="Arial"/>
              <a:buNone/>
            </a:pPr>
            <a:r>
              <a:rPr lang="en-US" sz="1600" dirty="0" smtClean="0"/>
              <a:t>calcification in Dry Tortugas National Park, </a:t>
            </a:r>
          </a:p>
          <a:p>
            <a:pPr marL="0" indent="0">
              <a:buFont typeface="Arial"/>
              <a:buNone/>
            </a:pPr>
            <a:r>
              <a:rPr lang="en-US" sz="1600" dirty="0" smtClean="0"/>
              <a:t>while loss at all other locations. </a:t>
            </a:r>
            <a:endParaRPr lang="en-US" sz="1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564" y="1448643"/>
            <a:ext cx="3482491" cy="214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6091" y="3162305"/>
            <a:ext cx="2324351" cy="17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0462" y="787440"/>
            <a:ext cx="231351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849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 bwMode="auto">
          <a:xfrm>
            <a:off x="135390" y="141733"/>
            <a:ext cx="8811584" cy="799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latin typeface="Arial" pitchFamily="34" charset="0"/>
                <a:cs typeface="Arial" pitchFamily="34" charset="0"/>
                <a:sym typeface="Arial Bold" charset="0"/>
              </a:rPr>
              <a:t>Coastal Change Hazards Portal</a:t>
            </a:r>
            <a:endParaRPr lang="en-US" sz="28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endParaRPr lang="en-US" sz="14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 Bold" charset="0"/>
              </a:rPr>
              <a:t>  </a:t>
            </a:r>
          </a:p>
        </p:txBody>
      </p:sp>
      <p:pic>
        <p:nvPicPr>
          <p:cNvPr id="4" name="Shape 147"/>
          <p:cNvPicPr preferRelativeResize="0"/>
          <p:nvPr/>
        </p:nvPicPr>
        <p:blipFill rotWithShape="1">
          <a:blip r:embed="rId3">
            <a:alphaModFix/>
          </a:blip>
          <a:srcRect b="11348"/>
          <a:stretch/>
        </p:blipFill>
        <p:spPr>
          <a:xfrm>
            <a:off x="399801" y="941109"/>
            <a:ext cx="1822628" cy="336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6625" y="735122"/>
            <a:ext cx="6567375" cy="4396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738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 bwMode="auto">
          <a:xfrm>
            <a:off x="135390" y="141733"/>
            <a:ext cx="8811584" cy="799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b="1" kern="0" dirty="0" smtClean="0">
                <a:latin typeface="Arial" pitchFamily="34" charset="0"/>
                <a:cs typeface="Arial" pitchFamily="34" charset="0"/>
                <a:sym typeface="Arial Bold" charset="0"/>
              </a:rPr>
              <a:t>Forecast of Coastal Impacts for </a:t>
            </a:r>
            <a:r>
              <a:rPr lang="en-US" sz="28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Named Storms </a:t>
            </a: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endParaRPr lang="en-US" sz="14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49688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 marL="39688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Arial Bold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98" y="724117"/>
            <a:ext cx="6578929" cy="368945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5878" y="2563664"/>
            <a:ext cx="3782268" cy="239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510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6061</TotalTime>
  <Words>358</Words>
  <Application>Microsoft Office PowerPoint</Application>
  <PresentationFormat>On-screen Show (16:9)</PresentationFormat>
  <Paragraphs>148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Office Theme</vt:lpstr>
      <vt:lpstr>Office Theme</vt:lpstr>
      <vt:lpstr>1_Office Theme</vt:lpstr>
      <vt:lpstr>2_Office Theme</vt:lpstr>
      <vt:lpstr>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PK</dc:creator>
  <cp:lastModifiedBy>bjaquet</cp:lastModifiedBy>
  <cp:revision>96</cp:revision>
  <cp:lastPrinted>2015-10-08T19:24:58Z</cp:lastPrinted>
  <dcterms:created xsi:type="dcterms:W3CDTF">2015-04-15T10:51:05Z</dcterms:created>
  <dcterms:modified xsi:type="dcterms:W3CDTF">2015-10-08T22:05:05Z</dcterms:modified>
</cp:coreProperties>
</file>