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5"/>
    <p:sldMasterId id="2147484998" r:id="rId6"/>
    <p:sldMasterId id="2147484974" r:id="rId7"/>
    <p:sldMasterId id="2147485013" r:id="rId8"/>
    <p:sldMasterId id="2147485025" r:id="rId9"/>
    <p:sldMasterId id="2147485027" r:id="rId10"/>
  </p:sldMasterIdLst>
  <p:notesMasterIdLst>
    <p:notesMasterId r:id="rId40"/>
  </p:notesMasterIdLst>
  <p:handoutMasterIdLst>
    <p:handoutMasterId r:id="rId41"/>
  </p:handoutMasterIdLst>
  <p:sldIdLst>
    <p:sldId id="941" r:id="rId11"/>
    <p:sldId id="1051" r:id="rId12"/>
    <p:sldId id="1052" r:id="rId13"/>
    <p:sldId id="1054" r:id="rId14"/>
    <p:sldId id="1053" r:id="rId15"/>
    <p:sldId id="1055" r:id="rId16"/>
    <p:sldId id="1063" r:id="rId17"/>
    <p:sldId id="995" r:id="rId18"/>
    <p:sldId id="996" r:id="rId19"/>
    <p:sldId id="1003" r:id="rId20"/>
    <p:sldId id="1047" r:id="rId21"/>
    <p:sldId id="1044" r:id="rId22"/>
    <p:sldId id="1062" r:id="rId23"/>
    <p:sldId id="1057" r:id="rId24"/>
    <p:sldId id="1058" r:id="rId25"/>
    <p:sldId id="1060" r:id="rId26"/>
    <p:sldId id="1061" r:id="rId27"/>
    <p:sldId id="977" r:id="rId28"/>
    <p:sldId id="986" r:id="rId29"/>
    <p:sldId id="994" r:id="rId30"/>
    <p:sldId id="988" r:id="rId31"/>
    <p:sldId id="989" r:id="rId32"/>
    <p:sldId id="978" r:id="rId33"/>
    <p:sldId id="1066" r:id="rId34"/>
    <p:sldId id="1067" r:id="rId35"/>
    <p:sldId id="1068" r:id="rId36"/>
    <p:sldId id="984" r:id="rId37"/>
    <p:sldId id="1069" r:id="rId38"/>
    <p:sldId id="1064" r:id="rId39"/>
  </p:sldIdLst>
  <p:sldSz cx="9144000" cy="6858000" type="screen4x3"/>
  <p:notesSz cx="9236075" cy="6950075"/>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208" userDrawn="1">
          <p15:clr>
            <a:srgbClr val="A4A3A4"/>
          </p15:clr>
        </p15:guide>
        <p15:guide id="2" pos="5184" userDrawn="1">
          <p15:clr>
            <a:srgbClr val="A4A3A4"/>
          </p15:clr>
        </p15:guide>
        <p15:guide id="3" pos="432" userDrawn="1">
          <p15:clr>
            <a:srgbClr val="A4A3A4"/>
          </p15:clr>
        </p15:guide>
        <p15:guide id="4" orient="horz" pos="1056" userDrawn="1">
          <p15:clr>
            <a:srgbClr val="A4A3A4"/>
          </p15:clr>
        </p15:guide>
        <p15:guide id="5" pos="4368">
          <p15:clr>
            <a:srgbClr val="A4A3A4"/>
          </p15:clr>
        </p15:guide>
        <p15:guide id="6" pos="720" userDrawn="1">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Silberg" initials="WS" lastIdx="40" clrIdx="0"/>
  <p:cmAuthor id="1" name="Amy Grossman" initials="ALG" lastIdx="37" clrIdx="1">
    <p:extLst/>
  </p:cmAuthor>
  <p:cmAuthor id="2" name="Christine Stencel" initials="CS" lastIdx="35" clrIdx="2">
    <p:extLst/>
  </p:cmAuthor>
  <p:cmAuthor id="3" name="Stacy Maguire" initials="" lastIdx="14" clrIdx="3"/>
  <p:cmAuthor id="4" name="Amy Grossman" initials="AG" lastIdx="62" clrIdx="4">
    <p:extLst/>
  </p:cmAuthor>
  <p:cmAuthor id="5" name="Blake Whitney" initials="BW" lastIdx="1" clrIdx="5"/>
  <p:cmAuthor id="6" name="Sarah Philbin" initials="SP" lastIdx="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00"/>
    <a:srgbClr val="0092D1"/>
    <a:srgbClr val="BCD791"/>
    <a:srgbClr val="BAD890"/>
    <a:srgbClr val="021098"/>
    <a:srgbClr val="003600"/>
    <a:srgbClr val="636363"/>
    <a:srgbClr val="203D4A"/>
    <a:srgbClr val="0000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67" autoAdjust="0"/>
    <p:restoredTop sz="94388" autoAdjust="0"/>
  </p:normalViewPr>
  <p:slideViewPr>
    <p:cSldViewPr>
      <p:cViewPr varScale="1">
        <p:scale>
          <a:sx n="45" d="100"/>
          <a:sy n="45" d="100"/>
        </p:scale>
        <p:origin x="874" y="24"/>
      </p:cViewPr>
      <p:guideLst>
        <p:guide orient="horz" pos="2208"/>
        <p:guide pos="5184"/>
        <p:guide pos="432"/>
        <p:guide orient="horz" pos="1056"/>
        <p:guide pos="4368"/>
        <p:guide pos="7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p:scale>
          <a:sx n="150" d="100"/>
          <a:sy n="150" d="100"/>
        </p:scale>
        <p:origin x="-1210" y="-2179"/>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C7092-2858-4D7B-B54C-54560603938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16DF434-D2C8-49A8-82DA-99767F686965}">
      <dgm:prSet phldrT="[Text]" custT="1"/>
      <dgm:spPr>
        <a:gradFill flip="none" rotWithShape="0">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dgm:spPr>
      <dgm:t>
        <a:bodyPr/>
        <a:lstStyle/>
        <a:p>
          <a:r>
            <a:rPr lang="en-US" sz="3200" dirty="0" smtClean="0"/>
            <a:t>PCORI – Clinical Research Done Differently</a:t>
          </a:r>
          <a:endParaRPr lang="en-US" sz="3200" dirty="0"/>
        </a:p>
      </dgm:t>
    </dgm:pt>
    <dgm:pt modelId="{A4770D82-8DF7-4A4C-93BE-9BEDBE9255B6}" type="parTrans" cxnId="{31D5DC09-AE42-4C9F-97D2-C01BD941C4AB}">
      <dgm:prSet/>
      <dgm:spPr/>
      <dgm:t>
        <a:bodyPr/>
        <a:lstStyle/>
        <a:p>
          <a:endParaRPr lang="en-US"/>
        </a:p>
      </dgm:t>
    </dgm:pt>
    <dgm:pt modelId="{81375702-0668-4D1F-8752-872EB5035C4A}" type="sibTrans" cxnId="{31D5DC09-AE42-4C9F-97D2-C01BD941C4AB}">
      <dgm:prSet/>
      <dgm:spPr/>
      <dgm:t>
        <a:bodyPr/>
        <a:lstStyle/>
        <a:p>
          <a:endParaRPr lang="en-US"/>
        </a:p>
      </dgm:t>
    </dgm:pt>
    <dgm:pt modelId="{E1CE1578-C272-417D-A6DE-33D9558FF243}">
      <dgm:prSet phldrT="[Text]" custT="1"/>
      <dgm:spPr>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dgm:spPr>
      <dgm:t>
        <a:bodyPr/>
        <a:lstStyle/>
        <a:p>
          <a:r>
            <a:rPr lang="en-US" sz="3200" dirty="0" smtClean="0"/>
            <a:t>Introducing PCORnet</a:t>
          </a:r>
          <a:endParaRPr lang="en-US" sz="3200" dirty="0"/>
        </a:p>
      </dgm:t>
    </dgm:pt>
    <dgm:pt modelId="{DADD17EB-4981-44FB-AB76-DA85DF2C14E1}" type="parTrans" cxnId="{C42EA5CA-A6B0-4545-ABB6-7868463725DD}">
      <dgm:prSet/>
      <dgm:spPr/>
      <dgm:t>
        <a:bodyPr/>
        <a:lstStyle/>
        <a:p>
          <a:endParaRPr lang="en-US"/>
        </a:p>
      </dgm:t>
    </dgm:pt>
    <dgm:pt modelId="{D4EEF079-AF86-4604-B37D-9F9682010686}" type="sibTrans" cxnId="{C42EA5CA-A6B0-4545-ABB6-7868463725DD}">
      <dgm:prSet/>
      <dgm:spPr/>
      <dgm:t>
        <a:bodyPr/>
        <a:lstStyle/>
        <a:p>
          <a:endParaRPr lang="en-US"/>
        </a:p>
      </dgm:t>
    </dgm:pt>
    <dgm:pt modelId="{721164EC-ACFE-4654-9DA8-9CBC64C9294A}">
      <dgm:prSet phldrT="[Text]" custT="1"/>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dgm:spPr>
      <dgm:t>
        <a:bodyPr/>
        <a:lstStyle/>
        <a:p>
          <a:r>
            <a:rPr lang="en-US" sz="3200" dirty="0" smtClean="0"/>
            <a:t>PCORI’s Portfolio &amp; Funding Opportunities</a:t>
          </a:r>
          <a:endParaRPr lang="en-US" sz="3200" dirty="0"/>
        </a:p>
      </dgm:t>
    </dgm:pt>
    <dgm:pt modelId="{E654880C-1378-40B3-85CA-01754C427435}" type="parTrans" cxnId="{046498DD-FC0D-4D7E-88E0-2EFBEDA1CA2D}">
      <dgm:prSet/>
      <dgm:spPr/>
      <dgm:t>
        <a:bodyPr/>
        <a:lstStyle/>
        <a:p>
          <a:endParaRPr lang="en-US"/>
        </a:p>
      </dgm:t>
    </dgm:pt>
    <dgm:pt modelId="{AE6CC77E-B495-41D8-B859-387CADD0740B}" type="sibTrans" cxnId="{046498DD-FC0D-4D7E-88E0-2EFBEDA1CA2D}">
      <dgm:prSet/>
      <dgm:spPr/>
      <dgm:t>
        <a:bodyPr/>
        <a:lstStyle/>
        <a:p>
          <a:endParaRPr lang="en-US"/>
        </a:p>
      </dgm:t>
    </dgm:pt>
    <dgm:pt modelId="{B5FAAEEE-ADBC-405F-BDDF-8DBB382F19D8}" type="pres">
      <dgm:prSet presAssocID="{2FBC7092-2858-4D7B-B54C-545606039384}" presName="outerComposite" presStyleCnt="0">
        <dgm:presLayoutVars>
          <dgm:chMax val="5"/>
          <dgm:dir/>
          <dgm:resizeHandles val="exact"/>
        </dgm:presLayoutVars>
      </dgm:prSet>
      <dgm:spPr/>
      <dgm:t>
        <a:bodyPr/>
        <a:lstStyle/>
        <a:p>
          <a:endParaRPr lang="en-US"/>
        </a:p>
      </dgm:t>
    </dgm:pt>
    <dgm:pt modelId="{17DB45BA-8435-43BD-B23F-F1C9CC13C540}" type="pres">
      <dgm:prSet presAssocID="{2FBC7092-2858-4D7B-B54C-545606039384}" presName="dummyMaxCanvas" presStyleCnt="0">
        <dgm:presLayoutVars/>
      </dgm:prSet>
      <dgm:spPr/>
    </dgm:pt>
    <dgm:pt modelId="{7D80A9DA-C2E9-45F7-927E-7DC11DDCBDC2}" type="pres">
      <dgm:prSet presAssocID="{2FBC7092-2858-4D7B-B54C-545606039384}" presName="ThreeNodes_1" presStyleLbl="node1" presStyleIdx="0" presStyleCnt="3">
        <dgm:presLayoutVars>
          <dgm:bulletEnabled val="1"/>
        </dgm:presLayoutVars>
      </dgm:prSet>
      <dgm:spPr/>
      <dgm:t>
        <a:bodyPr/>
        <a:lstStyle/>
        <a:p>
          <a:endParaRPr lang="en-US"/>
        </a:p>
      </dgm:t>
    </dgm:pt>
    <dgm:pt modelId="{285D6AB4-56FA-4FAE-8CA1-BFF0F45EA0D2}" type="pres">
      <dgm:prSet presAssocID="{2FBC7092-2858-4D7B-B54C-545606039384}" presName="ThreeNodes_2" presStyleLbl="node1" presStyleIdx="1" presStyleCnt="3">
        <dgm:presLayoutVars>
          <dgm:bulletEnabled val="1"/>
        </dgm:presLayoutVars>
      </dgm:prSet>
      <dgm:spPr/>
      <dgm:t>
        <a:bodyPr/>
        <a:lstStyle/>
        <a:p>
          <a:endParaRPr lang="en-US"/>
        </a:p>
      </dgm:t>
    </dgm:pt>
    <dgm:pt modelId="{B5AC7EB6-144F-4830-A8CC-DFA91B3EF379}" type="pres">
      <dgm:prSet presAssocID="{2FBC7092-2858-4D7B-B54C-545606039384}" presName="ThreeNodes_3" presStyleLbl="node1" presStyleIdx="2" presStyleCnt="3" custLinFactNeighborX="360" custLinFactNeighborY="524">
        <dgm:presLayoutVars>
          <dgm:bulletEnabled val="1"/>
        </dgm:presLayoutVars>
      </dgm:prSet>
      <dgm:spPr/>
      <dgm:t>
        <a:bodyPr/>
        <a:lstStyle/>
        <a:p>
          <a:endParaRPr lang="en-US"/>
        </a:p>
      </dgm:t>
    </dgm:pt>
    <dgm:pt modelId="{CFE67A12-1E88-4CDF-8831-E621A3D874E0}" type="pres">
      <dgm:prSet presAssocID="{2FBC7092-2858-4D7B-B54C-545606039384}" presName="ThreeConn_1-2" presStyleLbl="fgAccFollowNode1" presStyleIdx="0" presStyleCnt="2">
        <dgm:presLayoutVars>
          <dgm:bulletEnabled val="1"/>
        </dgm:presLayoutVars>
      </dgm:prSet>
      <dgm:spPr/>
      <dgm:t>
        <a:bodyPr/>
        <a:lstStyle/>
        <a:p>
          <a:endParaRPr lang="en-US"/>
        </a:p>
      </dgm:t>
    </dgm:pt>
    <dgm:pt modelId="{881A639F-8749-4B22-B528-A153958248C6}" type="pres">
      <dgm:prSet presAssocID="{2FBC7092-2858-4D7B-B54C-545606039384}" presName="ThreeConn_2-3" presStyleLbl="fgAccFollowNode1" presStyleIdx="1" presStyleCnt="2">
        <dgm:presLayoutVars>
          <dgm:bulletEnabled val="1"/>
        </dgm:presLayoutVars>
      </dgm:prSet>
      <dgm:spPr/>
      <dgm:t>
        <a:bodyPr/>
        <a:lstStyle/>
        <a:p>
          <a:endParaRPr lang="en-US"/>
        </a:p>
      </dgm:t>
    </dgm:pt>
    <dgm:pt modelId="{E1B0E913-5685-4DBB-94E0-7CAE0D82AED7}" type="pres">
      <dgm:prSet presAssocID="{2FBC7092-2858-4D7B-B54C-545606039384}" presName="ThreeNodes_1_text" presStyleLbl="node1" presStyleIdx="2" presStyleCnt="3">
        <dgm:presLayoutVars>
          <dgm:bulletEnabled val="1"/>
        </dgm:presLayoutVars>
      </dgm:prSet>
      <dgm:spPr/>
      <dgm:t>
        <a:bodyPr/>
        <a:lstStyle/>
        <a:p>
          <a:endParaRPr lang="en-US"/>
        </a:p>
      </dgm:t>
    </dgm:pt>
    <dgm:pt modelId="{056F7411-36FD-4601-B246-E1BC87A3C485}" type="pres">
      <dgm:prSet presAssocID="{2FBC7092-2858-4D7B-B54C-545606039384}" presName="ThreeNodes_2_text" presStyleLbl="node1" presStyleIdx="2" presStyleCnt="3">
        <dgm:presLayoutVars>
          <dgm:bulletEnabled val="1"/>
        </dgm:presLayoutVars>
      </dgm:prSet>
      <dgm:spPr/>
      <dgm:t>
        <a:bodyPr/>
        <a:lstStyle/>
        <a:p>
          <a:endParaRPr lang="en-US"/>
        </a:p>
      </dgm:t>
    </dgm:pt>
    <dgm:pt modelId="{176A417C-34EE-4AD8-A09F-90CCDD8F7009}" type="pres">
      <dgm:prSet presAssocID="{2FBC7092-2858-4D7B-B54C-545606039384}" presName="ThreeNodes_3_text" presStyleLbl="node1" presStyleIdx="2" presStyleCnt="3">
        <dgm:presLayoutVars>
          <dgm:bulletEnabled val="1"/>
        </dgm:presLayoutVars>
      </dgm:prSet>
      <dgm:spPr/>
      <dgm:t>
        <a:bodyPr/>
        <a:lstStyle/>
        <a:p>
          <a:endParaRPr lang="en-US"/>
        </a:p>
      </dgm:t>
    </dgm:pt>
  </dgm:ptLst>
  <dgm:cxnLst>
    <dgm:cxn modelId="{65DD0CD8-EE09-4295-B4E0-238C592C9FA4}" type="presOf" srcId="{721164EC-ACFE-4654-9DA8-9CBC64C9294A}" destId="{056F7411-36FD-4601-B246-E1BC87A3C485}" srcOrd="1" destOrd="0" presId="urn:microsoft.com/office/officeart/2005/8/layout/vProcess5"/>
    <dgm:cxn modelId="{5B2782F1-A24C-41AE-BE69-4264D85BF827}" type="presOf" srcId="{2FBC7092-2858-4D7B-B54C-545606039384}" destId="{B5FAAEEE-ADBC-405F-BDDF-8DBB382F19D8}" srcOrd="0" destOrd="0" presId="urn:microsoft.com/office/officeart/2005/8/layout/vProcess5"/>
    <dgm:cxn modelId="{0063E099-9413-4033-AC7C-EFD504329882}" type="presOf" srcId="{AE6CC77E-B495-41D8-B859-387CADD0740B}" destId="{881A639F-8749-4B22-B528-A153958248C6}" srcOrd="0" destOrd="0" presId="urn:microsoft.com/office/officeart/2005/8/layout/vProcess5"/>
    <dgm:cxn modelId="{40446D5C-B404-486C-B234-9E1654044186}" type="presOf" srcId="{816DF434-D2C8-49A8-82DA-99767F686965}" destId="{E1B0E913-5685-4DBB-94E0-7CAE0D82AED7}" srcOrd="1" destOrd="0" presId="urn:microsoft.com/office/officeart/2005/8/layout/vProcess5"/>
    <dgm:cxn modelId="{18DE0F58-3341-49BD-8399-DABBE9AB2704}" type="presOf" srcId="{721164EC-ACFE-4654-9DA8-9CBC64C9294A}" destId="{285D6AB4-56FA-4FAE-8CA1-BFF0F45EA0D2}" srcOrd="0" destOrd="0" presId="urn:microsoft.com/office/officeart/2005/8/layout/vProcess5"/>
    <dgm:cxn modelId="{9BAB5A72-7A31-404D-B484-248CDC95BD94}" type="presOf" srcId="{816DF434-D2C8-49A8-82DA-99767F686965}" destId="{7D80A9DA-C2E9-45F7-927E-7DC11DDCBDC2}" srcOrd="0" destOrd="0" presId="urn:microsoft.com/office/officeart/2005/8/layout/vProcess5"/>
    <dgm:cxn modelId="{046498DD-FC0D-4D7E-88E0-2EFBEDA1CA2D}" srcId="{2FBC7092-2858-4D7B-B54C-545606039384}" destId="{721164EC-ACFE-4654-9DA8-9CBC64C9294A}" srcOrd="1" destOrd="0" parTransId="{E654880C-1378-40B3-85CA-01754C427435}" sibTransId="{AE6CC77E-B495-41D8-B859-387CADD0740B}"/>
    <dgm:cxn modelId="{31D5DC09-AE42-4C9F-97D2-C01BD941C4AB}" srcId="{2FBC7092-2858-4D7B-B54C-545606039384}" destId="{816DF434-D2C8-49A8-82DA-99767F686965}" srcOrd="0" destOrd="0" parTransId="{A4770D82-8DF7-4A4C-93BE-9BEDBE9255B6}" sibTransId="{81375702-0668-4D1F-8752-872EB5035C4A}"/>
    <dgm:cxn modelId="{35AA26EE-F52F-4196-A491-D5EA04D1B2D1}" type="presOf" srcId="{E1CE1578-C272-417D-A6DE-33D9558FF243}" destId="{176A417C-34EE-4AD8-A09F-90CCDD8F7009}" srcOrd="1" destOrd="0" presId="urn:microsoft.com/office/officeart/2005/8/layout/vProcess5"/>
    <dgm:cxn modelId="{53E481D5-BD64-41D3-86A3-812C1737D20A}" type="presOf" srcId="{E1CE1578-C272-417D-A6DE-33D9558FF243}" destId="{B5AC7EB6-144F-4830-A8CC-DFA91B3EF379}" srcOrd="0" destOrd="0" presId="urn:microsoft.com/office/officeart/2005/8/layout/vProcess5"/>
    <dgm:cxn modelId="{C0FABCD4-9D77-46DF-9132-F6F452AB6105}" type="presOf" srcId="{81375702-0668-4D1F-8752-872EB5035C4A}" destId="{CFE67A12-1E88-4CDF-8831-E621A3D874E0}" srcOrd="0" destOrd="0" presId="urn:microsoft.com/office/officeart/2005/8/layout/vProcess5"/>
    <dgm:cxn modelId="{C42EA5CA-A6B0-4545-ABB6-7868463725DD}" srcId="{2FBC7092-2858-4D7B-B54C-545606039384}" destId="{E1CE1578-C272-417D-A6DE-33D9558FF243}" srcOrd="2" destOrd="0" parTransId="{DADD17EB-4981-44FB-AB76-DA85DF2C14E1}" sibTransId="{D4EEF079-AF86-4604-B37D-9F9682010686}"/>
    <dgm:cxn modelId="{5EAF64CD-B480-4938-A251-B1832BCF07B2}" type="presParOf" srcId="{B5FAAEEE-ADBC-405F-BDDF-8DBB382F19D8}" destId="{17DB45BA-8435-43BD-B23F-F1C9CC13C540}" srcOrd="0" destOrd="0" presId="urn:microsoft.com/office/officeart/2005/8/layout/vProcess5"/>
    <dgm:cxn modelId="{C06CBC4B-611B-417F-9F39-13161E8F970E}" type="presParOf" srcId="{B5FAAEEE-ADBC-405F-BDDF-8DBB382F19D8}" destId="{7D80A9DA-C2E9-45F7-927E-7DC11DDCBDC2}" srcOrd="1" destOrd="0" presId="urn:microsoft.com/office/officeart/2005/8/layout/vProcess5"/>
    <dgm:cxn modelId="{CE4DDA1C-9CBB-4AF7-8DB1-194901315E2D}" type="presParOf" srcId="{B5FAAEEE-ADBC-405F-BDDF-8DBB382F19D8}" destId="{285D6AB4-56FA-4FAE-8CA1-BFF0F45EA0D2}" srcOrd="2" destOrd="0" presId="urn:microsoft.com/office/officeart/2005/8/layout/vProcess5"/>
    <dgm:cxn modelId="{7989165E-79A8-4104-AEA4-86A2501D64D2}" type="presParOf" srcId="{B5FAAEEE-ADBC-405F-BDDF-8DBB382F19D8}" destId="{B5AC7EB6-144F-4830-A8CC-DFA91B3EF379}" srcOrd="3" destOrd="0" presId="urn:microsoft.com/office/officeart/2005/8/layout/vProcess5"/>
    <dgm:cxn modelId="{AACD279F-7B90-46D2-AC2D-94FD946715AD}" type="presParOf" srcId="{B5FAAEEE-ADBC-405F-BDDF-8DBB382F19D8}" destId="{CFE67A12-1E88-4CDF-8831-E621A3D874E0}" srcOrd="4" destOrd="0" presId="urn:microsoft.com/office/officeart/2005/8/layout/vProcess5"/>
    <dgm:cxn modelId="{04DF39CD-CF39-4E23-9BB3-D101480DBD1E}" type="presParOf" srcId="{B5FAAEEE-ADBC-405F-BDDF-8DBB382F19D8}" destId="{881A639F-8749-4B22-B528-A153958248C6}" srcOrd="5" destOrd="0" presId="urn:microsoft.com/office/officeart/2005/8/layout/vProcess5"/>
    <dgm:cxn modelId="{659160BF-FCB5-496F-9AF5-3395B2325A75}" type="presParOf" srcId="{B5FAAEEE-ADBC-405F-BDDF-8DBB382F19D8}" destId="{E1B0E913-5685-4DBB-94E0-7CAE0D82AED7}" srcOrd="6" destOrd="0" presId="urn:microsoft.com/office/officeart/2005/8/layout/vProcess5"/>
    <dgm:cxn modelId="{1B64A6E6-5C57-4EE3-A432-B77D8DD2E0D5}" type="presParOf" srcId="{B5FAAEEE-ADBC-405F-BDDF-8DBB382F19D8}" destId="{056F7411-36FD-4601-B246-E1BC87A3C485}" srcOrd="7" destOrd="0" presId="urn:microsoft.com/office/officeart/2005/8/layout/vProcess5"/>
    <dgm:cxn modelId="{8B451DC0-E470-4D7D-BF6A-170D32175322}" type="presParOf" srcId="{B5FAAEEE-ADBC-405F-BDDF-8DBB382F19D8}" destId="{176A417C-34EE-4AD8-A09F-90CCDD8F700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AFE75-8D7D-4209-91D3-0D84CF45C855}"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en-US"/>
        </a:p>
      </dgm:t>
    </dgm:pt>
    <dgm:pt modelId="{84C9F872-B103-4BDE-A77B-5F63BB4996DE}">
      <dgm:prSet phldrT="[Text]" custT="1"/>
      <dgm:spPr>
        <a:solidFill>
          <a:schemeClr val="accent1"/>
        </a:solidFill>
      </dgm:spPr>
      <dgm:t>
        <a:bodyPr/>
        <a:lstStyle/>
        <a:p>
          <a:r>
            <a:rPr lang="en-US" sz="2400" b="1" dirty="0" smtClean="0">
              <a:effectLst>
                <a:outerShdw blurRad="38100" dist="38100" dir="2700000" algn="tl">
                  <a:srgbClr val="000000">
                    <a:alpha val="43137"/>
                  </a:srgbClr>
                </a:outerShdw>
              </a:effectLst>
            </a:rPr>
            <a:t>Broad</a:t>
          </a:r>
          <a:endParaRPr lang="en-US" sz="2400" b="1" dirty="0">
            <a:effectLst>
              <a:outerShdw blurRad="38100" dist="38100" dir="2700000" algn="tl">
                <a:srgbClr val="000000">
                  <a:alpha val="43137"/>
                </a:srgbClr>
              </a:outerShdw>
            </a:effectLst>
          </a:endParaRPr>
        </a:p>
      </dgm:t>
    </dgm:pt>
    <dgm:pt modelId="{98DF7EE7-65DB-4048-8377-E5A54BF1910B}" type="parTrans" cxnId="{1C643903-41C2-4F8F-9585-60E1389D539D}">
      <dgm:prSet/>
      <dgm:spPr/>
      <dgm:t>
        <a:bodyPr/>
        <a:lstStyle/>
        <a:p>
          <a:endParaRPr lang="en-US"/>
        </a:p>
      </dgm:t>
    </dgm:pt>
    <dgm:pt modelId="{D8739236-3FC9-45FF-BC37-BBC807E59DEE}" type="sibTrans" cxnId="{1C643903-41C2-4F8F-9585-60E1389D539D}">
      <dgm:prSet/>
      <dgm:spPr/>
      <dgm:t>
        <a:bodyPr/>
        <a:lstStyle/>
        <a:p>
          <a:endParaRPr lang="en-US"/>
        </a:p>
      </dgm:t>
    </dgm:pt>
    <dgm:pt modelId="{523D28DB-AAD7-4F1E-B53C-0AE3B94D1390}">
      <dgm:prSet phldrT="[Text]" custT="1"/>
      <dgm:spPr>
        <a:solidFill>
          <a:schemeClr val="bg1">
            <a:lumMod val="95000"/>
            <a:alpha val="90000"/>
          </a:schemeClr>
        </a:solidFill>
      </dgm:spPr>
      <dgm:t>
        <a:bodyPr/>
        <a:lstStyle/>
        <a:p>
          <a:r>
            <a:rPr lang="en-US" sz="2000" dirty="0" smtClean="0"/>
            <a:t>CER, patient-centeredness and engagement required</a:t>
          </a:r>
          <a:endParaRPr lang="en-US" sz="2000" dirty="0"/>
        </a:p>
      </dgm:t>
    </dgm:pt>
    <dgm:pt modelId="{430DF22E-87F3-4FF7-93F0-B5989FC7FAD5}" type="parTrans" cxnId="{6FF829E9-FD85-4E0B-B196-C05A0B729D8D}">
      <dgm:prSet/>
      <dgm:spPr/>
      <dgm:t>
        <a:bodyPr/>
        <a:lstStyle/>
        <a:p>
          <a:endParaRPr lang="en-US"/>
        </a:p>
      </dgm:t>
    </dgm:pt>
    <dgm:pt modelId="{24FC2F83-A190-482B-B642-D8C41DA6E220}" type="sibTrans" cxnId="{6FF829E9-FD85-4E0B-B196-C05A0B729D8D}">
      <dgm:prSet/>
      <dgm:spPr/>
      <dgm:t>
        <a:bodyPr/>
        <a:lstStyle/>
        <a:p>
          <a:endParaRPr lang="en-US"/>
        </a:p>
      </dgm:t>
    </dgm:pt>
    <dgm:pt modelId="{D53AC420-03DA-4571-A5CC-580BAD8D0FF2}">
      <dgm:prSet phldrT="[Text]"/>
      <dgm:spPr/>
      <dgm:t>
        <a:bodyPr/>
        <a:lstStyle/>
        <a:p>
          <a:r>
            <a:rPr lang="en-US" b="1" dirty="0" smtClean="0">
              <a:effectLst>
                <a:outerShdw blurRad="38100" dist="38100" dir="2700000" algn="tl">
                  <a:srgbClr val="000000">
                    <a:alpha val="43137"/>
                  </a:srgbClr>
                </a:outerShdw>
              </a:effectLst>
            </a:rPr>
            <a:t>Targeted</a:t>
          </a:r>
          <a:endParaRPr lang="en-US" b="1" dirty="0">
            <a:effectLst>
              <a:outerShdw blurRad="38100" dist="38100" dir="2700000" algn="tl">
                <a:srgbClr val="000000">
                  <a:alpha val="43137"/>
                </a:srgbClr>
              </a:outerShdw>
            </a:effectLst>
          </a:endParaRPr>
        </a:p>
      </dgm:t>
    </dgm:pt>
    <dgm:pt modelId="{6D09041E-FF5A-4CBB-AE0F-D189A049088E}" type="parTrans" cxnId="{9213FFB0-8902-4AB1-BA43-BE0CDC17E02D}">
      <dgm:prSet/>
      <dgm:spPr/>
      <dgm:t>
        <a:bodyPr/>
        <a:lstStyle/>
        <a:p>
          <a:endParaRPr lang="en-US"/>
        </a:p>
      </dgm:t>
    </dgm:pt>
    <dgm:pt modelId="{A2433946-B8E2-4024-9B44-1463F4D29B04}" type="sibTrans" cxnId="{9213FFB0-8902-4AB1-BA43-BE0CDC17E02D}">
      <dgm:prSet/>
      <dgm:spPr/>
      <dgm:t>
        <a:bodyPr/>
        <a:lstStyle/>
        <a:p>
          <a:endParaRPr lang="en-US"/>
        </a:p>
      </dgm:t>
    </dgm:pt>
    <dgm:pt modelId="{33FD3B01-E14A-4BE9-8DE8-826348EBDA83}">
      <dgm:prSet phldrT="[Text]" custT="1"/>
      <dgm:spPr>
        <a:solidFill>
          <a:schemeClr val="bg1">
            <a:lumMod val="95000"/>
            <a:alpha val="90000"/>
          </a:schemeClr>
        </a:solidFill>
      </dgm:spPr>
      <dgm:t>
        <a:bodyPr/>
        <a:lstStyle/>
        <a:p>
          <a:r>
            <a:rPr lang="en-US" sz="2400" b="1" dirty="0" smtClean="0"/>
            <a:t>Single stakeholder driven clinical topic</a:t>
          </a:r>
          <a:r>
            <a:rPr lang="en-US" sz="2000" dirty="0" smtClean="0"/>
            <a:t>, narrow questions</a:t>
          </a:r>
          <a:endParaRPr lang="en-US" sz="2000" dirty="0"/>
        </a:p>
      </dgm:t>
    </dgm:pt>
    <dgm:pt modelId="{10716D9E-9366-497F-974A-9F661BD8D576}" type="parTrans" cxnId="{58CD4D56-5BF8-40D3-A974-EAFE713F124D}">
      <dgm:prSet/>
      <dgm:spPr/>
      <dgm:t>
        <a:bodyPr/>
        <a:lstStyle/>
        <a:p>
          <a:endParaRPr lang="en-US"/>
        </a:p>
      </dgm:t>
    </dgm:pt>
    <dgm:pt modelId="{D2D53600-8C4E-4D96-9ED9-1C826FA4F61B}" type="sibTrans" cxnId="{58CD4D56-5BF8-40D3-A974-EAFE713F124D}">
      <dgm:prSet/>
      <dgm:spPr/>
      <dgm:t>
        <a:bodyPr/>
        <a:lstStyle/>
        <a:p>
          <a:endParaRPr lang="en-US"/>
        </a:p>
      </dgm:t>
    </dgm:pt>
    <dgm:pt modelId="{57CD81C5-AB3C-4021-B3A0-FC71AD8F047D}">
      <dgm:prSet phldrT="[Text]" custT="1"/>
      <dgm:spPr>
        <a:solidFill>
          <a:schemeClr val="bg1">
            <a:lumMod val="95000"/>
            <a:alpha val="90000"/>
          </a:schemeClr>
        </a:solidFill>
      </dgm:spPr>
      <dgm:t>
        <a:bodyPr/>
        <a:lstStyle/>
        <a:p>
          <a:r>
            <a:rPr lang="en-US" sz="2000" dirty="0" smtClean="0"/>
            <a:t>Much larger, variable funding amounts, 3-5 years</a:t>
          </a:r>
          <a:endParaRPr lang="en-US" sz="2000" dirty="0"/>
        </a:p>
      </dgm:t>
    </dgm:pt>
    <dgm:pt modelId="{93EE011D-6A2D-4A10-9584-DEBCC2B81970}" type="parTrans" cxnId="{A251A693-E919-4601-AC40-E74D1C3FC013}">
      <dgm:prSet/>
      <dgm:spPr/>
      <dgm:t>
        <a:bodyPr/>
        <a:lstStyle/>
        <a:p>
          <a:endParaRPr lang="en-US"/>
        </a:p>
      </dgm:t>
    </dgm:pt>
    <dgm:pt modelId="{9F973789-F833-4696-94DD-81ADAA99BF68}" type="sibTrans" cxnId="{A251A693-E919-4601-AC40-E74D1C3FC013}">
      <dgm:prSet/>
      <dgm:spPr/>
      <dgm:t>
        <a:bodyPr/>
        <a:lstStyle/>
        <a:p>
          <a:endParaRPr lang="en-US"/>
        </a:p>
      </dgm:t>
    </dgm:pt>
    <dgm:pt modelId="{5EBE5EBD-581C-4A24-BB25-D3598772AF91}">
      <dgm:prSet phldrT="[Text]" custT="1"/>
      <dgm:spPr>
        <a:solidFill>
          <a:schemeClr val="bg1">
            <a:lumMod val="95000"/>
            <a:alpha val="90000"/>
          </a:schemeClr>
        </a:solidFill>
      </dgm:spPr>
      <dgm:t>
        <a:bodyPr/>
        <a:lstStyle/>
        <a:p>
          <a:r>
            <a:rPr lang="en-US" sz="2000" dirty="0" smtClean="0"/>
            <a:t>Up to $1.5 million, three years</a:t>
          </a:r>
          <a:endParaRPr lang="en-US" sz="2000" dirty="0"/>
        </a:p>
      </dgm:t>
    </dgm:pt>
    <dgm:pt modelId="{DEB11E03-45BD-4021-8758-221C6AA9D15F}" type="parTrans" cxnId="{A10C83F6-B6FF-421B-9FE2-AFB7FEA27A74}">
      <dgm:prSet/>
      <dgm:spPr/>
      <dgm:t>
        <a:bodyPr/>
        <a:lstStyle/>
        <a:p>
          <a:endParaRPr lang="en-US"/>
        </a:p>
      </dgm:t>
    </dgm:pt>
    <dgm:pt modelId="{21E98DE7-BFC1-44BC-8892-7198832DAEC5}" type="sibTrans" cxnId="{A10C83F6-B6FF-421B-9FE2-AFB7FEA27A74}">
      <dgm:prSet/>
      <dgm:spPr/>
      <dgm:t>
        <a:bodyPr/>
        <a:lstStyle/>
        <a:p>
          <a:endParaRPr lang="en-US"/>
        </a:p>
      </dgm:t>
    </dgm:pt>
    <dgm:pt modelId="{6DD6299D-243D-464D-B720-B2BEA12634D1}">
      <dgm:prSet phldrT="[Text]"/>
      <dgm:spPr>
        <a:solidFill>
          <a:schemeClr val="accent6"/>
        </a:solidFill>
      </dgm:spPr>
      <dgm:t>
        <a:bodyPr/>
        <a:lstStyle/>
        <a:p>
          <a:r>
            <a:rPr lang="en-US" b="1" dirty="0" smtClean="0">
              <a:effectLst>
                <a:outerShdw blurRad="38100" dist="38100" dir="2700000" algn="tl">
                  <a:srgbClr val="000000">
                    <a:alpha val="43137"/>
                  </a:srgbClr>
                </a:outerShdw>
              </a:effectLst>
            </a:rPr>
            <a:t>Pragmatic</a:t>
          </a:r>
          <a:endParaRPr lang="en-US" b="1" dirty="0">
            <a:effectLst>
              <a:outerShdw blurRad="38100" dist="38100" dir="2700000" algn="tl">
                <a:srgbClr val="000000">
                  <a:alpha val="43137"/>
                </a:srgbClr>
              </a:outerShdw>
            </a:effectLst>
          </a:endParaRPr>
        </a:p>
      </dgm:t>
    </dgm:pt>
    <dgm:pt modelId="{FFB73FCB-A6B4-4661-9385-56C1D9151F8D}" type="parTrans" cxnId="{021F5F2D-61A3-4A1B-AD43-771A1C7C85D4}">
      <dgm:prSet/>
      <dgm:spPr/>
      <dgm:t>
        <a:bodyPr/>
        <a:lstStyle/>
        <a:p>
          <a:endParaRPr lang="en-US"/>
        </a:p>
      </dgm:t>
    </dgm:pt>
    <dgm:pt modelId="{7F126B4D-C431-4B5A-8E4C-61D9B2E576AD}" type="sibTrans" cxnId="{021F5F2D-61A3-4A1B-AD43-771A1C7C85D4}">
      <dgm:prSet/>
      <dgm:spPr/>
      <dgm:t>
        <a:bodyPr/>
        <a:lstStyle/>
        <a:p>
          <a:endParaRPr lang="en-US"/>
        </a:p>
      </dgm:t>
    </dgm:pt>
    <dgm:pt modelId="{66561F24-2D3B-48B4-A537-9E94929A8379}">
      <dgm:prSet custT="1"/>
      <dgm:spPr>
        <a:solidFill>
          <a:schemeClr val="bg1">
            <a:lumMod val="95000"/>
            <a:alpha val="90000"/>
          </a:schemeClr>
        </a:solidFill>
      </dgm:spPr>
      <dgm:t>
        <a:bodyPr/>
        <a:lstStyle/>
        <a:p>
          <a:r>
            <a:rPr lang="en-US" sz="2000" dirty="0" smtClean="0"/>
            <a:t>CER, patient-centeredness, robust engagement required</a:t>
          </a:r>
          <a:endParaRPr lang="en-US" sz="2000" dirty="0"/>
        </a:p>
      </dgm:t>
    </dgm:pt>
    <dgm:pt modelId="{EA036871-2290-46A8-AF9D-F1F702EEDF58}" type="parTrans" cxnId="{B94258D9-C988-4409-8287-6BC55098DE66}">
      <dgm:prSet/>
      <dgm:spPr/>
      <dgm:t>
        <a:bodyPr/>
        <a:lstStyle/>
        <a:p>
          <a:endParaRPr lang="en-US"/>
        </a:p>
      </dgm:t>
    </dgm:pt>
    <dgm:pt modelId="{A9869AF6-3DEE-447C-8161-0F803D08DDCC}" type="sibTrans" cxnId="{B94258D9-C988-4409-8287-6BC55098DE66}">
      <dgm:prSet/>
      <dgm:spPr/>
      <dgm:t>
        <a:bodyPr/>
        <a:lstStyle/>
        <a:p>
          <a:endParaRPr lang="en-US"/>
        </a:p>
      </dgm:t>
    </dgm:pt>
    <dgm:pt modelId="{012DCFE8-D09B-4CA0-8A6D-E85B8F9FED3F}">
      <dgm:prSet custT="1"/>
      <dgm:spPr>
        <a:solidFill>
          <a:schemeClr val="bg1">
            <a:lumMod val="95000"/>
            <a:alpha val="90000"/>
          </a:schemeClr>
        </a:solidFill>
      </dgm:spPr>
      <dgm:t>
        <a:bodyPr/>
        <a:lstStyle/>
        <a:p>
          <a:r>
            <a:rPr lang="en-US" sz="2000" dirty="0" smtClean="0"/>
            <a:t>Up to $10 million direct costs, 5 years</a:t>
          </a:r>
          <a:endParaRPr lang="en-US" sz="2000" dirty="0"/>
        </a:p>
      </dgm:t>
    </dgm:pt>
    <dgm:pt modelId="{FBAF82FB-051C-4809-8630-162FC50EA2A1}" type="parTrans" cxnId="{46797ED7-651A-40F3-9EDB-768B1BE5B705}">
      <dgm:prSet/>
      <dgm:spPr/>
      <dgm:t>
        <a:bodyPr/>
        <a:lstStyle/>
        <a:p>
          <a:endParaRPr lang="en-US"/>
        </a:p>
      </dgm:t>
    </dgm:pt>
    <dgm:pt modelId="{ACE8951F-F0AA-4630-8FF8-787437FB1DF6}" type="sibTrans" cxnId="{46797ED7-651A-40F3-9EDB-768B1BE5B705}">
      <dgm:prSet/>
      <dgm:spPr/>
      <dgm:t>
        <a:bodyPr/>
        <a:lstStyle/>
        <a:p>
          <a:endParaRPr lang="en-US"/>
        </a:p>
      </dgm:t>
    </dgm:pt>
    <dgm:pt modelId="{32784433-2CEB-43F0-A9E8-3FD54D17AA98}">
      <dgm:prSet phldrT="[Text]" custT="1"/>
      <dgm:spPr>
        <a:solidFill>
          <a:schemeClr val="bg1">
            <a:lumMod val="95000"/>
            <a:alpha val="90000"/>
          </a:schemeClr>
        </a:solidFill>
      </dgm:spPr>
      <dgm:t>
        <a:bodyPr/>
        <a:lstStyle/>
        <a:p>
          <a:r>
            <a:rPr lang="en-US" sz="2000" dirty="0" smtClean="0"/>
            <a:t>Investigator-initiated, </a:t>
          </a:r>
          <a:r>
            <a:rPr lang="en-US" sz="2400" b="1" dirty="0" smtClean="0"/>
            <a:t>any topic </a:t>
          </a:r>
          <a:r>
            <a:rPr lang="en-US" sz="2000" b="0" dirty="0" smtClean="0"/>
            <a:t>that could change practice</a:t>
          </a:r>
          <a:endParaRPr lang="en-US" sz="2000" dirty="0"/>
        </a:p>
      </dgm:t>
    </dgm:pt>
    <dgm:pt modelId="{03F6B117-EAF8-43C7-8E7F-AF3338CA2163}" type="parTrans" cxnId="{76F06069-9451-4917-984C-DD5F38899897}">
      <dgm:prSet/>
      <dgm:spPr/>
      <dgm:t>
        <a:bodyPr/>
        <a:lstStyle/>
        <a:p>
          <a:endParaRPr lang="en-US"/>
        </a:p>
      </dgm:t>
    </dgm:pt>
    <dgm:pt modelId="{27F8D07E-B1EE-41DF-AD38-7D53C12BC3A7}" type="sibTrans" cxnId="{76F06069-9451-4917-984C-DD5F38899897}">
      <dgm:prSet/>
      <dgm:spPr/>
      <dgm:t>
        <a:bodyPr/>
        <a:lstStyle/>
        <a:p>
          <a:endParaRPr lang="en-US"/>
        </a:p>
      </dgm:t>
    </dgm:pt>
    <dgm:pt modelId="{6A8E0C7B-D52F-4F10-B4A6-1EA20C484904}">
      <dgm:prSet phldrT="[Text]" custT="1"/>
      <dgm:spPr>
        <a:solidFill>
          <a:schemeClr val="bg1">
            <a:lumMod val="95000"/>
            <a:alpha val="90000"/>
          </a:schemeClr>
        </a:solidFill>
      </dgm:spPr>
      <dgm:t>
        <a:bodyPr/>
        <a:lstStyle/>
        <a:p>
          <a:r>
            <a:rPr lang="en-US" sz="2000" dirty="0" smtClean="0"/>
            <a:t>CER, patient-centeredness, </a:t>
          </a:r>
          <a:r>
            <a:rPr lang="en-US" sz="2000" u="sng" dirty="0" smtClean="0"/>
            <a:t>robust</a:t>
          </a:r>
          <a:r>
            <a:rPr lang="en-US" sz="2000" dirty="0" smtClean="0"/>
            <a:t> engagement expected</a:t>
          </a:r>
          <a:endParaRPr lang="en-US" sz="2000" dirty="0"/>
        </a:p>
      </dgm:t>
    </dgm:pt>
    <dgm:pt modelId="{18A8CDE3-DC1C-451C-9897-00D8CCC641C3}" type="parTrans" cxnId="{67D8C4E3-A6FC-4258-8408-86166F3D886D}">
      <dgm:prSet/>
      <dgm:spPr/>
      <dgm:t>
        <a:bodyPr/>
        <a:lstStyle/>
        <a:p>
          <a:endParaRPr lang="en-US"/>
        </a:p>
      </dgm:t>
    </dgm:pt>
    <dgm:pt modelId="{846333D6-6074-4756-8E22-520E83F211B3}" type="sibTrans" cxnId="{67D8C4E3-A6FC-4258-8408-86166F3D886D}">
      <dgm:prSet/>
      <dgm:spPr/>
      <dgm:t>
        <a:bodyPr/>
        <a:lstStyle/>
        <a:p>
          <a:endParaRPr lang="en-US"/>
        </a:p>
      </dgm:t>
    </dgm:pt>
    <dgm:pt modelId="{294A871E-1BA8-4C6B-9438-DAD5287A14ED}">
      <dgm:prSet custT="1"/>
      <dgm:spPr>
        <a:solidFill>
          <a:schemeClr val="bg1">
            <a:lumMod val="95000"/>
            <a:alpha val="90000"/>
          </a:schemeClr>
        </a:solidFill>
      </dgm:spPr>
      <dgm:t>
        <a:bodyPr/>
        <a:lstStyle/>
        <a:p>
          <a:r>
            <a:rPr lang="en-US" sz="2400" b="1" dirty="0" smtClean="0"/>
            <a:t>List of stakeholder recommended topics</a:t>
          </a:r>
          <a:r>
            <a:rPr lang="en-US" sz="2000" dirty="0" smtClean="0"/>
            <a:t>, but investigators can also suggest new topics</a:t>
          </a:r>
          <a:endParaRPr lang="en-US" sz="2000" dirty="0"/>
        </a:p>
      </dgm:t>
    </dgm:pt>
    <dgm:pt modelId="{47E0286A-839A-4FCD-999B-722AC869D071}" type="parTrans" cxnId="{821DF349-85FC-48DB-976F-8E029DD9BDD3}">
      <dgm:prSet/>
      <dgm:spPr/>
      <dgm:t>
        <a:bodyPr/>
        <a:lstStyle/>
        <a:p>
          <a:endParaRPr lang="en-US"/>
        </a:p>
      </dgm:t>
    </dgm:pt>
    <dgm:pt modelId="{603D1220-0120-48D8-81AD-D4B3141B7FD2}" type="sibTrans" cxnId="{821DF349-85FC-48DB-976F-8E029DD9BDD3}">
      <dgm:prSet/>
      <dgm:spPr/>
      <dgm:t>
        <a:bodyPr/>
        <a:lstStyle/>
        <a:p>
          <a:endParaRPr lang="en-US"/>
        </a:p>
      </dgm:t>
    </dgm:pt>
    <dgm:pt modelId="{5FA04B1B-232B-4D08-868A-CDBAA54CDDB8}" type="pres">
      <dgm:prSet presAssocID="{699AFE75-8D7D-4209-91D3-0D84CF45C855}" presName="linearFlow" presStyleCnt="0">
        <dgm:presLayoutVars>
          <dgm:dir/>
          <dgm:animLvl val="lvl"/>
          <dgm:resizeHandles val="exact"/>
        </dgm:presLayoutVars>
      </dgm:prSet>
      <dgm:spPr/>
      <dgm:t>
        <a:bodyPr/>
        <a:lstStyle/>
        <a:p>
          <a:endParaRPr lang="en-US"/>
        </a:p>
      </dgm:t>
    </dgm:pt>
    <dgm:pt modelId="{A0E88930-B168-4704-9A20-15B7BF923672}" type="pres">
      <dgm:prSet presAssocID="{84C9F872-B103-4BDE-A77B-5F63BB4996DE}" presName="composite" presStyleCnt="0"/>
      <dgm:spPr/>
    </dgm:pt>
    <dgm:pt modelId="{63AAD8A5-E31F-44B2-81FA-47428F4C6225}" type="pres">
      <dgm:prSet presAssocID="{84C9F872-B103-4BDE-A77B-5F63BB4996DE}" presName="parentText" presStyleLbl="alignNode1" presStyleIdx="0" presStyleCnt="3" custLinFactNeighborY="0">
        <dgm:presLayoutVars>
          <dgm:chMax val="1"/>
          <dgm:bulletEnabled val="1"/>
        </dgm:presLayoutVars>
      </dgm:prSet>
      <dgm:spPr/>
      <dgm:t>
        <a:bodyPr/>
        <a:lstStyle/>
        <a:p>
          <a:endParaRPr lang="en-US"/>
        </a:p>
      </dgm:t>
    </dgm:pt>
    <dgm:pt modelId="{675AE0AC-1CA7-4B35-9D9F-84AF7D663E56}" type="pres">
      <dgm:prSet presAssocID="{84C9F872-B103-4BDE-A77B-5F63BB4996DE}" presName="descendantText" presStyleLbl="alignAcc1" presStyleIdx="0" presStyleCnt="3" custLinFactNeighborX="7129" custLinFactNeighborY="-58">
        <dgm:presLayoutVars>
          <dgm:bulletEnabled val="1"/>
        </dgm:presLayoutVars>
      </dgm:prSet>
      <dgm:spPr/>
      <dgm:t>
        <a:bodyPr/>
        <a:lstStyle/>
        <a:p>
          <a:endParaRPr lang="en-US"/>
        </a:p>
      </dgm:t>
    </dgm:pt>
    <dgm:pt modelId="{687EB4BC-9737-4376-8C02-52C9D5FDB93D}" type="pres">
      <dgm:prSet presAssocID="{D8739236-3FC9-45FF-BC37-BBC807E59DEE}" presName="sp" presStyleCnt="0"/>
      <dgm:spPr/>
    </dgm:pt>
    <dgm:pt modelId="{F3911F7C-CE9D-4FB4-96A4-4ADECE235636}" type="pres">
      <dgm:prSet presAssocID="{D53AC420-03DA-4571-A5CC-580BAD8D0FF2}" presName="composite" presStyleCnt="0"/>
      <dgm:spPr/>
    </dgm:pt>
    <dgm:pt modelId="{EC9C8A2E-EFD5-4BBE-AC15-4849AB25E2EF}" type="pres">
      <dgm:prSet presAssocID="{D53AC420-03DA-4571-A5CC-580BAD8D0FF2}" presName="parentText" presStyleLbl="alignNode1" presStyleIdx="1" presStyleCnt="3" custLinFactNeighborY="0">
        <dgm:presLayoutVars>
          <dgm:chMax val="1"/>
          <dgm:bulletEnabled val="1"/>
        </dgm:presLayoutVars>
      </dgm:prSet>
      <dgm:spPr/>
      <dgm:t>
        <a:bodyPr/>
        <a:lstStyle/>
        <a:p>
          <a:endParaRPr lang="en-US"/>
        </a:p>
      </dgm:t>
    </dgm:pt>
    <dgm:pt modelId="{476DD4C0-AC14-4063-981B-8428ECA64D11}" type="pres">
      <dgm:prSet presAssocID="{D53AC420-03DA-4571-A5CC-580BAD8D0FF2}" presName="descendantText" presStyleLbl="alignAcc1" presStyleIdx="1" presStyleCnt="3">
        <dgm:presLayoutVars>
          <dgm:bulletEnabled val="1"/>
        </dgm:presLayoutVars>
      </dgm:prSet>
      <dgm:spPr/>
      <dgm:t>
        <a:bodyPr/>
        <a:lstStyle/>
        <a:p>
          <a:endParaRPr lang="en-US"/>
        </a:p>
      </dgm:t>
    </dgm:pt>
    <dgm:pt modelId="{33A754D8-40E8-434D-9865-38E57B743B34}" type="pres">
      <dgm:prSet presAssocID="{A2433946-B8E2-4024-9B44-1463F4D29B04}" presName="sp" presStyleCnt="0"/>
      <dgm:spPr/>
    </dgm:pt>
    <dgm:pt modelId="{A211CDC1-2445-4399-A049-3927B0743AD4}" type="pres">
      <dgm:prSet presAssocID="{6DD6299D-243D-464D-B720-B2BEA12634D1}" presName="composite" presStyleCnt="0"/>
      <dgm:spPr/>
    </dgm:pt>
    <dgm:pt modelId="{2C19EDE7-6530-4A00-A27C-F54D4516ABF1}" type="pres">
      <dgm:prSet presAssocID="{6DD6299D-243D-464D-B720-B2BEA12634D1}" presName="parentText" presStyleLbl="alignNode1" presStyleIdx="2" presStyleCnt="3" custLinFactNeighborY="0">
        <dgm:presLayoutVars>
          <dgm:chMax val="1"/>
          <dgm:bulletEnabled val="1"/>
        </dgm:presLayoutVars>
      </dgm:prSet>
      <dgm:spPr/>
      <dgm:t>
        <a:bodyPr/>
        <a:lstStyle/>
        <a:p>
          <a:endParaRPr lang="en-US"/>
        </a:p>
      </dgm:t>
    </dgm:pt>
    <dgm:pt modelId="{FD9F0540-698D-4A99-806C-80DAD1D9ADA2}" type="pres">
      <dgm:prSet presAssocID="{6DD6299D-243D-464D-B720-B2BEA12634D1}" presName="descendantText" presStyleLbl="alignAcc1" presStyleIdx="2" presStyleCnt="3" custScaleX="100484" custScaleY="98136" custLinFactNeighborX="230" custLinFactNeighborY="-1900">
        <dgm:presLayoutVars>
          <dgm:bulletEnabled val="1"/>
        </dgm:presLayoutVars>
      </dgm:prSet>
      <dgm:spPr/>
      <dgm:t>
        <a:bodyPr/>
        <a:lstStyle/>
        <a:p>
          <a:endParaRPr lang="en-US"/>
        </a:p>
      </dgm:t>
    </dgm:pt>
  </dgm:ptLst>
  <dgm:cxnLst>
    <dgm:cxn modelId="{1C643903-41C2-4F8F-9585-60E1389D539D}" srcId="{699AFE75-8D7D-4209-91D3-0D84CF45C855}" destId="{84C9F872-B103-4BDE-A77B-5F63BB4996DE}" srcOrd="0" destOrd="0" parTransId="{98DF7EE7-65DB-4048-8377-E5A54BF1910B}" sibTransId="{D8739236-3FC9-45FF-BC37-BBC807E59DEE}"/>
    <dgm:cxn modelId="{A251A693-E919-4601-AC40-E74D1C3FC013}" srcId="{D53AC420-03DA-4571-A5CC-580BAD8D0FF2}" destId="{57CD81C5-AB3C-4021-B3A0-FC71AD8F047D}" srcOrd="2" destOrd="0" parTransId="{93EE011D-6A2D-4A10-9584-DEBCC2B81970}" sibTransId="{9F973789-F833-4696-94DD-81ADAA99BF68}"/>
    <dgm:cxn modelId="{3E968B7B-4746-4D34-A739-6367EDB1B2CA}" type="presOf" srcId="{32784433-2CEB-43F0-A9E8-3FD54D17AA98}" destId="{675AE0AC-1CA7-4B35-9D9F-84AF7D663E56}" srcOrd="0" destOrd="0" presId="urn:microsoft.com/office/officeart/2005/8/layout/chevron2"/>
    <dgm:cxn modelId="{F1821BA0-77E2-4105-87FE-C016F9090D34}" type="presOf" srcId="{6A8E0C7B-D52F-4F10-B4A6-1EA20C484904}" destId="{476DD4C0-AC14-4063-981B-8428ECA64D11}" srcOrd="0" destOrd="1" presId="urn:microsoft.com/office/officeart/2005/8/layout/chevron2"/>
    <dgm:cxn modelId="{A10C83F6-B6FF-421B-9FE2-AFB7FEA27A74}" srcId="{84C9F872-B103-4BDE-A77B-5F63BB4996DE}" destId="{5EBE5EBD-581C-4A24-BB25-D3598772AF91}" srcOrd="2" destOrd="0" parTransId="{DEB11E03-45BD-4021-8758-221C6AA9D15F}" sibTransId="{21E98DE7-BFC1-44BC-8892-7198832DAEC5}"/>
    <dgm:cxn modelId="{AAB8B716-5070-4896-BC38-786133CD16C5}" type="presOf" srcId="{5EBE5EBD-581C-4A24-BB25-D3598772AF91}" destId="{675AE0AC-1CA7-4B35-9D9F-84AF7D663E56}" srcOrd="0" destOrd="2" presId="urn:microsoft.com/office/officeart/2005/8/layout/chevron2"/>
    <dgm:cxn modelId="{1727D013-5980-4208-BCE9-D774369137EE}" type="presOf" srcId="{33FD3B01-E14A-4BE9-8DE8-826348EBDA83}" destId="{476DD4C0-AC14-4063-981B-8428ECA64D11}" srcOrd="0" destOrd="0" presId="urn:microsoft.com/office/officeart/2005/8/layout/chevron2"/>
    <dgm:cxn modelId="{821DF349-85FC-48DB-976F-8E029DD9BDD3}" srcId="{6DD6299D-243D-464D-B720-B2BEA12634D1}" destId="{294A871E-1BA8-4C6B-9438-DAD5287A14ED}" srcOrd="0" destOrd="0" parTransId="{47E0286A-839A-4FCD-999B-722AC869D071}" sibTransId="{603D1220-0120-48D8-81AD-D4B3141B7FD2}"/>
    <dgm:cxn modelId="{22EF5257-E335-4690-BF75-48D3B1581D36}" type="presOf" srcId="{012DCFE8-D09B-4CA0-8A6D-E85B8F9FED3F}" destId="{FD9F0540-698D-4A99-806C-80DAD1D9ADA2}" srcOrd="0" destOrd="2" presId="urn:microsoft.com/office/officeart/2005/8/layout/chevron2"/>
    <dgm:cxn modelId="{67D8C4E3-A6FC-4258-8408-86166F3D886D}" srcId="{D53AC420-03DA-4571-A5CC-580BAD8D0FF2}" destId="{6A8E0C7B-D52F-4F10-B4A6-1EA20C484904}" srcOrd="1" destOrd="0" parTransId="{18A8CDE3-DC1C-451C-9897-00D8CCC641C3}" sibTransId="{846333D6-6074-4756-8E22-520E83F211B3}"/>
    <dgm:cxn modelId="{9A5A4B2B-A1F8-4B62-9B6E-8859D8873819}" type="presOf" srcId="{84C9F872-B103-4BDE-A77B-5F63BB4996DE}" destId="{63AAD8A5-E31F-44B2-81FA-47428F4C6225}" srcOrd="0" destOrd="0" presId="urn:microsoft.com/office/officeart/2005/8/layout/chevron2"/>
    <dgm:cxn modelId="{B94258D9-C988-4409-8287-6BC55098DE66}" srcId="{6DD6299D-243D-464D-B720-B2BEA12634D1}" destId="{66561F24-2D3B-48B4-A537-9E94929A8379}" srcOrd="1" destOrd="0" parTransId="{EA036871-2290-46A8-AF9D-F1F702EEDF58}" sibTransId="{A9869AF6-3DEE-447C-8161-0F803D08DDCC}"/>
    <dgm:cxn modelId="{76F06069-9451-4917-984C-DD5F38899897}" srcId="{84C9F872-B103-4BDE-A77B-5F63BB4996DE}" destId="{32784433-2CEB-43F0-A9E8-3FD54D17AA98}" srcOrd="0" destOrd="0" parTransId="{03F6B117-EAF8-43C7-8E7F-AF3338CA2163}" sibTransId="{27F8D07E-B1EE-41DF-AD38-7D53C12BC3A7}"/>
    <dgm:cxn modelId="{58CD4D56-5BF8-40D3-A974-EAFE713F124D}" srcId="{D53AC420-03DA-4571-A5CC-580BAD8D0FF2}" destId="{33FD3B01-E14A-4BE9-8DE8-826348EBDA83}" srcOrd="0" destOrd="0" parTransId="{10716D9E-9366-497F-974A-9F661BD8D576}" sibTransId="{D2D53600-8C4E-4D96-9ED9-1C826FA4F61B}"/>
    <dgm:cxn modelId="{F4CBB21F-6BA5-42EC-AB44-4B6E81613CAD}" type="presOf" srcId="{523D28DB-AAD7-4F1E-B53C-0AE3B94D1390}" destId="{675AE0AC-1CA7-4B35-9D9F-84AF7D663E56}" srcOrd="0" destOrd="1" presId="urn:microsoft.com/office/officeart/2005/8/layout/chevron2"/>
    <dgm:cxn modelId="{96C65D66-2FD5-43E7-BB75-355D013AC715}" type="presOf" srcId="{294A871E-1BA8-4C6B-9438-DAD5287A14ED}" destId="{FD9F0540-698D-4A99-806C-80DAD1D9ADA2}" srcOrd="0" destOrd="0" presId="urn:microsoft.com/office/officeart/2005/8/layout/chevron2"/>
    <dgm:cxn modelId="{25189D17-63F7-465A-9E8B-2E417DF966E8}" type="presOf" srcId="{699AFE75-8D7D-4209-91D3-0D84CF45C855}" destId="{5FA04B1B-232B-4D08-868A-CDBAA54CDDB8}" srcOrd="0" destOrd="0" presId="urn:microsoft.com/office/officeart/2005/8/layout/chevron2"/>
    <dgm:cxn modelId="{021F5F2D-61A3-4A1B-AD43-771A1C7C85D4}" srcId="{699AFE75-8D7D-4209-91D3-0D84CF45C855}" destId="{6DD6299D-243D-464D-B720-B2BEA12634D1}" srcOrd="2" destOrd="0" parTransId="{FFB73FCB-A6B4-4661-9385-56C1D9151F8D}" sibTransId="{7F126B4D-C431-4B5A-8E4C-61D9B2E576AD}"/>
    <dgm:cxn modelId="{0B2A9288-0528-4E85-9B27-EA8994EF3BAD}" type="presOf" srcId="{57CD81C5-AB3C-4021-B3A0-FC71AD8F047D}" destId="{476DD4C0-AC14-4063-981B-8428ECA64D11}" srcOrd="0" destOrd="2" presId="urn:microsoft.com/office/officeart/2005/8/layout/chevron2"/>
    <dgm:cxn modelId="{6FF829E9-FD85-4E0B-B196-C05A0B729D8D}" srcId="{84C9F872-B103-4BDE-A77B-5F63BB4996DE}" destId="{523D28DB-AAD7-4F1E-B53C-0AE3B94D1390}" srcOrd="1" destOrd="0" parTransId="{430DF22E-87F3-4FF7-93F0-B5989FC7FAD5}" sibTransId="{24FC2F83-A190-482B-B642-D8C41DA6E220}"/>
    <dgm:cxn modelId="{CAED6A32-FD20-4601-A823-2428ED3423E2}" type="presOf" srcId="{66561F24-2D3B-48B4-A537-9E94929A8379}" destId="{FD9F0540-698D-4A99-806C-80DAD1D9ADA2}" srcOrd="0" destOrd="1" presId="urn:microsoft.com/office/officeart/2005/8/layout/chevron2"/>
    <dgm:cxn modelId="{46797ED7-651A-40F3-9EDB-768B1BE5B705}" srcId="{6DD6299D-243D-464D-B720-B2BEA12634D1}" destId="{012DCFE8-D09B-4CA0-8A6D-E85B8F9FED3F}" srcOrd="2" destOrd="0" parTransId="{FBAF82FB-051C-4809-8630-162FC50EA2A1}" sibTransId="{ACE8951F-F0AA-4630-8FF8-787437FB1DF6}"/>
    <dgm:cxn modelId="{9213FFB0-8902-4AB1-BA43-BE0CDC17E02D}" srcId="{699AFE75-8D7D-4209-91D3-0D84CF45C855}" destId="{D53AC420-03DA-4571-A5CC-580BAD8D0FF2}" srcOrd="1" destOrd="0" parTransId="{6D09041E-FF5A-4CBB-AE0F-D189A049088E}" sibTransId="{A2433946-B8E2-4024-9B44-1463F4D29B04}"/>
    <dgm:cxn modelId="{4FF6A3AB-3EAF-49A4-ABB2-C480EFA58938}" type="presOf" srcId="{D53AC420-03DA-4571-A5CC-580BAD8D0FF2}" destId="{EC9C8A2E-EFD5-4BBE-AC15-4849AB25E2EF}" srcOrd="0" destOrd="0" presId="urn:microsoft.com/office/officeart/2005/8/layout/chevron2"/>
    <dgm:cxn modelId="{41F03611-94C9-447C-9530-8F545B5F13C2}" type="presOf" srcId="{6DD6299D-243D-464D-B720-B2BEA12634D1}" destId="{2C19EDE7-6530-4A00-A27C-F54D4516ABF1}" srcOrd="0" destOrd="0" presId="urn:microsoft.com/office/officeart/2005/8/layout/chevron2"/>
    <dgm:cxn modelId="{C8A4AF44-1794-4771-8916-8C34140BDB0E}" type="presParOf" srcId="{5FA04B1B-232B-4D08-868A-CDBAA54CDDB8}" destId="{A0E88930-B168-4704-9A20-15B7BF923672}" srcOrd="0" destOrd="0" presId="urn:microsoft.com/office/officeart/2005/8/layout/chevron2"/>
    <dgm:cxn modelId="{7FA115CB-B79E-475E-B487-0B65F5F44FED}" type="presParOf" srcId="{A0E88930-B168-4704-9A20-15B7BF923672}" destId="{63AAD8A5-E31F-44B2-81FA-47428F4C6225}" srcOrd="0" destOrd="0" presId="urn:microsoft.com/office/officeart/2005/8/layout/chevron2"/>
    <dgm:cxn modelId="{D0299D88-B2D3-4203-9E0E-C87A3A187CBE}" type="presParOf" srcId="{A0E88930-B168-4704-9A20-15B7BF923672}" destId="{675AE0AC-1CA7-4B35-9D9F-84AF7D663E56}" srcOrd="1" destOrd="0" presId="urn:microsoft.com/office/officeart/2005/8/layout/chevron2"/>
    <dgm:cxn modelId="{99B3EDDE-41A4-41D6-AEC7-F524375836EB}" type="presParOf" srcId="{5FA04B1B-232B-4D08-868A-CDBAA54CDDB8}" destId="{687EB4BC-9737-4376-8C02-52C9D5FDB93D}" srcOrd="1" destOrd="0" presId="urn:microsoft.com/office/officeart/2005/8/layout/chevron2"/>
    <dgm:cxn modelId="{313EC593-5581-46A8-ACD4-8CF667E65E90}" type="presParOf" srcId="{5FA04B1B-232B-4D08-868A-CDBAA54CDDB8}" destId="{F3911F7C-CE9D-4FB4-96A4-4ADECE235636}" srcOrd="2" destOrd="0" presId="urn:microsoft.com/office/officeart/2005/8/layout/chevron2"/>
    <dgm:cxn modelId="{FC0A336C-88EE-4A4C-91BC-A38FC7C8FF89}" type="presParOf" srcId="{F3911F7C-CE9D-4FB4-96A4-4ADECE235636}" destId="{EC9C8A2E-EFD5-4BBE-AC15-4849AB25E2EF}" srcOrd="0" destOrd="0" presId="urn:microsoft.com/office/officeart/2005/8/layout/chevron2"/>
    <dgm:cxn modelId="{20919EAE-1B4E-4EA1-97CD-7EF77BE4EC24}" type="presParOf" srcId="{F3911F7C-CE9D-4FB4-96A4-4ADECE235636}" destId="{476DD4C0-AC14-4063-981B-8428ECA64D11}" srcOrd="1" destOrd="0" presId="urn:microsoft.com/office/officeart/2005/8/layout/chevron2"/>
    <dgm:cxn modelId="{4AF2CC62-27A2-4C90-9D33-D3AD89897385}" type="presParOf" srcId="{5FA04B1B-232B-4D08-868A-CDBAA54CDDB8}" destId="{33A754D8-40E8-434D-9865-38E57B743B34}" srcOrd="3" destOrd="0" presId="urn:microsoft.com/office/officeart/2005/8/layout/chevron2"/>
    <dgm:cxn modelId="{2585098D-3F08-443B-B3BF-F3249236EB11}" type="presParOf" srcId="{5FA04B1B-232B-4D08-868A-CDBAA54CDDB8}" destId="{A211CDC1-2445-4399-A049-3927B0743AD4}" srcOrd="4" destOrd="0" presId="urn:microsoft.com/office/officeart/2005/8/layout/chevron2"/>
    <dgm:cxn modelId="{22D433D6-10C1-4254-A101-94C3771C5704}" type="presParOf" srcId="{A211CDC1-2445-4399-A049-3927B0743AD4}" destId="{2C19EDE7-6530-4A00-A27C-F54D4516ABF1}" srcOrd="0" destOrd="0" presId="urn:microsoft.com/office/officeart/2005/8/layout/chevron2"/>
    <dgm:cxn modelId="{494F59DA-6F10-40C4-9C53-BC88EBB1D458}" type="presParOf" srcId="{A211CDC1-2445-4399-A049-3927B0743AD4}" destId="{FD9F0540-698D-4A99-806C-80DAD1D9AD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1737" cy="348222"/>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sz="quarter" idx="1"/>
          </p:nvPr>
        </p:nvSpPr>
        <p:spPr>
          <a:xfrm>
            <a:off x="5232228" y="1"/>
            <a:ext cx="4001737" cy="348222"/>
          </a:xfrm>
          <a:prstGeom prst="rect">
            <a:avLst/>
          </a:prstGeom>
        </p:spPr>
        <p:txBody>
          <a:bodyPr vert="horz" lIns="91541" tIns="45770" rIns="91541" bIns="45770" rtlCol="0"/>
          <a:lstStyle>
            <a:lvl1pPr algn="r">
              <a:defRPr sz="1200"/>
            </a:lvl1pPr>
          </a:lstStyle>
          <a:p>
            <a:fld id="{40D1C1F5-94A1-4E21-8517-0FBAC1436ABF}" type="datetimeFigureOut">
              <a:rPr lang="en-US" smtClean="0"/>
              <a:t>9/30/2016</a:t>
            </a:fld>
            <a:endParaRPr lang="en-US" dirty="0"/>
          </a:p>
        </p:txBody>
      </p:sp>
      <p:sp>
        <p:nvSpPr>
          <p:cNvPr id="4" name="Footer Placeholder 3"/>
          <p:cNvSpPr>
            <a:spLocks noGrp="1"/>
          </p:cNvSpPr>
          <p:nvPr>
            <p:ph type="ftr" sz="quarter" idx="2"/>
          </p:nvPr>
        </p:nvSpPr>
        <p:spPr>
          <a:xfrm>
            <a:off x="0" y="6601854"/>
            <a:ext cx="4001737" cy="348221"/>
          </a:xfrm>
          <a:prstGeom prst="rect">
            <a:avLst/>
          </a:prstGeom>
        </p:spPr>
        <p:txBody>
          <a:bodyPr vert="horz" lIns="91541" tIns="45770" rIns="91541" bIns="457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2228" y="6601854"/>
            <a:ext cx="4001737" cy="348221"/>
          </a:xfrm>
          <a:prstGeom prst="rect">
            <a:avLst/>
          </a:prstGeom>
        </p:spPr>
        <p:txBody>
          <a:bodyPr vert="horz" lIns="91541" tIns="45770" rIns="91541" bIns="45770" rtlCol="0" anchor="b"/>
          <a:lstStyle>
            <a:lvl1pPr algn="r">
              <a:defRPr sz="1200"/>
            </a:lvl1pPr>
          </a:lstStyle>
          <a:p>
            <a:fld id="{26A96D8A-C122-457C-830C-DC57338D9D56}" type="slidenum">
              <a:rPr lang="en-US" smtClean="0"/>
              <a:t>‹#›</a:t>
            </a:fld>
            <a:endParaRPr lang="en-US" dirty="0"/>
          </a:p>
        </p:txBody>
      </p:sp>
    </p:spTree>
    <p:extLst>
      <p:ext uri="{BB962C8B-B14F-4D97-AF65-F5344CB8AC3E}">
        <p14:creationId xmlns:p14="http://schemas.microsoft.com/office/powerpoint/2010/main" val="3135795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1737" cy="347025"/>
          </a:xfrm>
          <a:prstGeom prst="rect">
            <a:avLst/>
          </a:prstGeom>
        </p:spPr>
        <p:txBody>
          <a:bodyPr vert="horz" lIns="92484" tIns="46242" rIns="92484" bIns="46242" rtlCol="0"/>
          <a:lstStyle>
            <a:lvl1pPr algn="l">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5232228" y="0"/>
            <a:ext cx="4001737" cy="347025"/>
          </a:xfrm>
          <a:prstGeom prst="rect">
            <a:avLst/>
          </a:prstGeom>
        </p:spPr>
        <p:txBody>
          <a:bodyPr vert="horz" wrap="square" lIns="92484" tIns="46242" rIns="92484" bIns="46242" numCol="1" anchor="t" anchorCtr="0" compatLnSpc="1">
            <a:prstTxWarp prst="textNoShape">
              <a:avLst/>
            </a:prstTxWarp>
          </a:bodyPr>
          <a:lstStyle>
            <a:lvl1pPr algn="r">
              <a:defRPr sz="1200">
                <a:ea typeface="MS PGothic" pitchFamily="34" charset="-128"/>
                <a:cs typeface="+mn-cs"/>
              </a:defRPr>
            </a:lvl1pPr>
          </a:lstStyle>
          <a:p>
            <a:pPr>
              <a:defRPr/>
            </a:pPr>
            <a:fld id="{9767E505-6AA9-4E3F-A810-262900A0DAAD}" type="datetimeFigureOut">
              <a:rPr lang="en-US"/>
              <a:pPr>
                <a:defRPr/>
              </a:pPr>
              <a:t>9/30/2016</a:t>
            </a:fld>
            <a:endParaRPr lang="en-US" dirty="0"/>
          </a:p>
        </p:txBody>
      </p:sp>
      <p:sp>
        <p:nvSpPr>
          <p:cNvPr id="4" name="Slide Image Placeholder 3"/>
          <p:cNvSpPr>
            <a:spLocks noGrp="1" noRot="1" noChangeAspect="1"/>
          </p:cNvSpPr>
          <p:nvPr>
            <p:ph type="sldImg" idx="2"/>
          </p:nvPr>
        </p:nvSpPr>
        <p:spPr>
          <a:xfrm>
            <a:off x="2879725" y="522288"/>
            <a:ext cx="3476625" cy="2606675"/>
          </a:xfrm>
          <a:prstGeom prst="rect">
            <a:avLst/>
          </a:prstGeom>
          <a:noFill/>
          <a:ln w="12700">
            <a:solidFill>
              <a:prstClr val="black"/>
            </a:solidFill>
          </a:ln>
        </p:spPr>
        <p:txBody>
          <a:bodyPr vert="horz" lIns="92484" tIns="46242" rIns="92484" bIns="46242" rtlCol="0" anchor="ctr"/>
          <a:lstStyle/>
          <a:p>
            <a:pPr lvl="0"/>
            <a:endParaRPr lang="en-US" noProof="0" dirty="0" smtClean="0"/>
          </a:p>
        </p:txBody>
      </p:sp>
      <p:sp>
        <p:nvSpPr>
          <p:cNvPr id="5" name="Notes Placeholder 4"/>
          <p:cNvSpPr>
            <a:spLocks noGrp="1"/>
          </p:cNvSpPr>
          <p:nvPr>
            <p:ph type="body" sz="quarter" idx="3"/>
          </p:nvPr>
        </p:nvSpPr>
        <p:spPr>
          <a:xfrm>
            <a:off x="924453" y="3301526"/>
            <a:ext cx="7387171" cy="3126815"/>
          </a:xfrm>
          <a:prstGeom prst="rect">
            <a:avLst/>
          </a:prstGeom>
        </p:spPr>
        <p:txBody>
          <a:bodyPr vert="horz" lIns="92484" tIns="46242" rIns="92484" bIns="4624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01854"/>
            <a:ext cx="4001737" cy="347025"/>
          </a:xfrm>
          <a:prstGeom prst="rect">
            <a:avLst/>
          </a:prstGeom>
        </p:spPr>
        <p:txBody>
          <a:bodyPr vert="horz" lIns="92484" tIns="46242" rIns="92484" bIns="46242" rtlCol="0" anchor="b"/>
          <a:lstStyle>
            <a:lvl1pPr algn="l">
              <a:defRPr sz="1200">
                <a:latin typeface="Arial"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5232228" y="6601854"/>
            <a:ext cx="4001737" cy="347025"/>
          </a:xfrm>
          <a:prstGeom prst="rect">
            <a:avLst/>
          </a:prstGeom>
        </p:spPr>
        <p:txBody>
          <a:bodyPr vert="horz" wrap="square" lIns="92484" tIns="46242" rIns="92484" bIns="46242" numCol="1" anchor="b" anchorCtr="0" compatLnSpc="1">
            <a:prstTxWarp prst="textNoShape">
              <a:avLst/>
            </a:prstTxWarp>
          </a:bodyPr>
          <a:lstStyle>
            <a:lvl1pPr algn="r">
              <a:defRPr sz="1200">
                <a:ea typeface="MS PGothic" pitchFamily="34" charset="-128"/>
                <a:cs typeface="+mn-cs"/>
              </a:defRPr>
            </a:lvl1pPr>
          </a:lstStyle>
          <a:p>
            <a:pPr>
              <a:defRPr/>
            </a:pPr>
            <a:fld id="{8C0D4291-39C2-41EA-BD0B-4C09DBC715E8}" type="slidenum">
              <a:rPr lang="en-US"/>
              <a:pPr>
                <a:defRPr/>
              </a:pPr>
              <a:t>‹#›</a:t>
            </a:fld>
            <a:endParaRPr lang="en-US" dirty="0"/>
          </a:p>
        </p:txBody>
      </p:sp>
    </p:spTree>
    <p:extLst>
      <p:ext uri="{BB962C8B-B14F-4D97-AF65-F5344CB8AC3E}">
        <p14:creationId xmlns:p14="http://schemas.microsoft.com/office/powerpoint/2010/main" val="18419456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520700"/>
            <a:ext cx="3476625" cy="2606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387053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The Common Data Model (or CDM) is a way of organizing data into a standard structure. </a:t>
            </a:r>
          </a:p>
          <a:p>
            <a:pPr marL="174982" indent="-174982">
              <a:buFont typeface="Arial" panose="020B0604020202020204" pitchFamily="34" charset="0"/>
              <a:buChar char="•"/>
            </a:pPr>
            <a:r>
              <a:rPr lang="en-US" dirty="0"/>
              <a:t>Each PCORnet partner network is mapping data to the same consistent format (e.g., with the same variable name, attributes, and other metadata). </a:t>
            </a:r>
          </a:p>
          <a:p>
            <a:pPr marL="174982" indent="-174982">
              <a:buFont typeface="Arial" panose="020B0604020202020204" pitchFamily="34" charset="0"/>
              <a:buChar char="•"/>
            </a:pPr>
            <a:r>
              <a:rPr lang="en-US" dirty="0"/>
              <a:t>By undertaking this step before initiating any PCORnet research studies, we can create a platform that enables much more rapid responses to research-related questions. Contrast this with having to transform and prepare data each time we want to ask a new research question, and the efficiencies become clear.</a:t>
            </a:r>
          </a:p>
        </p:txBody>
      </p:sp>
      <p:sp>
        <p:nvSpPr>
          <p:cNvPr id="4" name="Slide Number Placeholder 3"/>
          <p:cNvSpPr>
            <a:spLocks noGrp="1"/>
          </p:cNvSpPr>
          <p:nvPr>
            <p:ph type="sldNum" sz="quarter" idx="10"/>
          </p:nvPr>
        </p:nvSpPr>
        <p:spPr/>
        <p:txBody>
          <a:bodyPr/>
          <a:lstStyle/>
          <a:p>
            <a:pPr>
              <a:defRPr/>
            </a:pPr>
            <a:fld id="{326AA261-6EBE-42F8-9158-B5E958B10909}" type="slidenum">
              <a:rPr lang="en-US" smtClean="0"/>
              <a:pPr>
                <a:defRPr/>
              </a:pPr>
              <a:t>21</a:t>
            </a:fld>
            <a:endParaRPr lang="en-US" dirty="0"/>
          </a:p>
        </p:txBody>
      </p:sp>
    </p:spTree>
    <p:extLst>
      <p:ext uri="{BB962C8B-B14F-4D97-AF65-F5344CB8AC3E}">
        <p14:creationId xmlns:p14="http://schemas.microsoft.com/office/powerpoint/2010/main" val="81248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326AA261-6EBE-42F8-9158-B5E958B10909}" type="slidenum">
              <a:rPr lang="en-US" smtClean="0"/>
              <a:pPr>
                <a:defRPr/>
              </a:pPr>
              <a:t>22</a:t>
            </a:fld>
            <a:endParaRPr lang="en-US" dirty="0"/>
          </a:p>
        </p:txBody>
      </p:sp>
    </p:spTree>
    <p:extLst>
      <p:ext uri="{BB962C8B-B14F-4D97-AF65-F5344CB8AC3E}">
        <p14:creationId xmlns:p14="http://schemas.microsoft.com/office/powerpoint/2010/main" val="237582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266807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48D466-8221-7841-8449-104F697AE527}" type="slidenum">
              <a:rPr lang="en-US" smtClean="0"/>
              <a:t>25</a:t>
            </a:fld>
            <a:endParaRPr lang="en-US" dirty="0"/>
          </a:p>
        </p:txBody>
      </p:sp>
    </p:spTree>
    <p:extLst>
      <p:ext uri="{BB962C8B-B14F-4D97-AF65-F5344CB8AC3E}">
        <p14:creationId xmlns:p14="http://schemas.microsoft.com/office/powerpoint/2010/main" val="404290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1CB5F1"/>
                </a:solidFill>
              </a:rPr>
              <a:t>SUGGESTED NOTE: The electronic informed consent process </a:t>
            </a:r>
            <a:r>
              <a:rPr lang="en-US" b="1" dirty="0" smtClean="0">
                <a:solidFill>
                  <a:srgbClr val="1CB5F1"/>
                </a:solidFill>
              </a:rPr>
              <a:t>is </a:t>
            </a:r>
            <a:r>
              <a:rPr lang="en-US" b="1" dirty="0">
                <a:solidFill>
                  <a:srgbClr val="1CB5F1"/>
                </a:solidFill>
              </a:rPr>
              <a:t>the product of a </a:t>
            </a:r>
            <a:r>
              <a:rPr lang="en-US" b="1" dirty="0" smtClean="0">
                <a:solidFill>
                  <a:srgbClr val="1CB5F1"/>
                </a:solidFill>
              </a:rPr>
              <a:t>empirical </a:t>
            </a:r>
            <a:r>
              <a:rPr lang="en-US" b="1" dirty="0">
                <a:solidFill>
                  <a:srgbClr val="1CB5F1"/>
                </a:solidFill>
              </a:rPr>
              <a:t>process </a:t>
            </a:r>
            <a:r>
              <a:rPr lang="en-US" b="1" dirty="0" smtClean="0">
                <a:solidFill>
                  <a:srgbClr val="1CB5F1"/>
                </a:solidFill>
              </a:rPr>
              <a:t>led by </a:t>
            </a:r>
            <a:r>
              <a:rPr lang="en-US" b="1" dirty="0">
                <a:solidFill>
                  <a:srgbClr val="1CB5F1"/>
                </a:solidFill>
              </a:rPr>
              <a:t>the DCRI Program for Empirical Bioethics </a:t>
            </a:r>
            <a:r>
              <a:rPr lang="en-US" b="1" dirty="0" smtClean="0">
                <a:solidFill>
                  <a:srgbClr val="1CB5F1"/>
                </a:solidFill>
              </a:rPr>
              <a:t>and involved </a:t>
            </a:r>
            <a:r>
              <a:rPr lang="en-US" b="1" dirty="0">
                <a:solidFill>
                  <a:srgbClr val="1CB5F1"/>
                </a:solidFill>
              </a:rPr>
              <a:t>patients, ADAPTORS, CDRNS, and other stakeholders. </a:t>
            </a:r>
          </a:p>
        </p:txBody>
      </p:sp>
      <p:sp>
        <p:nvSpPr>
          <p:cNvPr id="4" name="Slide Number Placeholder 3"/>
          <p:cNvSpPr>
            <a:spLocks noGrp="1"/>
          </p:cNvSpPr>
          <p:nvPr>
            <p:ph type="sldNum" sz="quarter" idx="10"/>
          </p:nvPr>
        </p:nvSpPr>
        <p:spPr/>
        <p:txBody>
          <a:bodyPr/>
          <a:lstStyle/>
          <a:p>
            <a:fld id="{D648D466-8221-7841-8449-104F697AE527}" type="slidenum">
              <a:rPr lang="en-US" smtClean="0"/>
              <a:t>26</a:t>
            </a:fld>
            <a:endParaRPr lang="en-US" dirty="0"/>
          </a:p>
        </p:txBody>
      </p:sp>
    </p:spTree>
    <p:extLst>
      <p:ext uri="{BB962C8B-B14F-4D97-AF65-F5344CB8AC3E}">
        <p14:creationId xmlns:p14="http://schemas.microsoft.com/office/powerpoint/2010/main" val="2921897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learn more about PCORI, please see: w</a:t>
            </a:r>
            <a:r>
              <a:rPr lang="en-US" baseline="0" dirty="0" smtClean="0"/>
              <a:t>ww.pcori.org/about </a:t>
            </a:r>
          </a:p>
        </p:txBody>
      </p:sp>
      <p:sp>
        <p:nvSpPr>
          <p:cNvPr id="4" name="Slide Number Placeholder 3"/>
          <p:cNvSpPr>
            <a:spLocks noGrp="1"/>
          </p:cNvSpPr>
          <p:nvPr>
            <p:ph type="sldNum" sz="quarter" idx="10"/>
          </p:nvPr>
        </p:nvSpPr>
        <p:spPr/>
        <p:txBody>
          <a:bodyPr/>
          <a:lstStyle/>
          <a:p>
            <a:fld id="{BA810A03-5A2A-4426-BE1D-FC176256C03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07098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learn more about PCORI, please see: w</a:t>
            </a:r>
            <a:r>
              <a:rPr lang="en-US" baseline="0" dirty="0" smtClean="0"/>
              <a:t>ww.pcori.org/about </a:t>
            </a:r>
          </a:p>
        </p:txBody>
      </p:sp>
      <p:sp>
        <p:nvSpPr>
          <p:cNvPr id="4" name="Slide Number Placeholder 3"/>
          <p:cNvSpPr>
            <a:spLocks noGrp="1"/>
          </p:cNvSpPr>
          <p:nvPr>
            <p:ph type="sldNum" sz="quarter" idx="10"/>
          </p:nvPr>
        </p:nvSpPr>
        <p:spPr/>
        <p:txBody>
          <a:bodyPr/>
          <a:lstStyle/>
          <a:p>
            <a:fld id="{BA810A03-5A2A-4426-BE1D-FC176256C03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8880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520700"/>
            <a:ext cx="3476625" cy="2606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267774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a longer time here, tell </a:t>
            </a:r>
            <a:r>
              <a:rPr lang="en-US" dirty="0" err="1" smtClean="0"/>
              <a:t>em</a:t>
            </a:r>
            <a:r>
              <a:rPr lang="en-US" dirty="0" smtClean="0"/>
              <a:t> most of what they need to know about each sector</a:t>
            </a:r>
            <a:endParaRPr lang="en-US" dirty="0"/>
          </a:p>
        </p:txBody>
      </p:sp>
      <p:sp>
        <p:nvSpPr>
          <p:cNvPr id="4" name="Slide Number Placeholder 3"/>
          <p:cNvSpPr>
            <a:spLocks noGrp="1"/>
          </p:cNvSpPr>
          <p:nvPr>
            <p:ph type="sldNum" sz="quarter" idx="10"/>
          </p:nvPr>
        </p:nvSpPr>
        <p:spPr/>
        <p:txBody>
          <a:bodyPr/>
          <a:lstStyle/>
          <a:p>
            <a:fld id="{829D8C97-C6B8-43BB-80BB-0E6440DD7E32}" type="slidenum">
              <a:rPr lang="sv-SE" smtClean="0">
                <a:solidFill>
                  <a:prstClr val="black"/>
                </a:solidFill>
              </a:rPr>
              <a:pPr/>
              <a:t>6</a:t>
            </a:fld>
            <a:endParaRPr lang="sv-SE">
              <a:solidFill>
                <a:prstClr val="black"/>
              </a:solidFill>
            </a:endParaRPr>
          </a:p>
        </p:txBody>
      </p:sp>
    </p:spTree>
    <p:extLst>
      <p:ext uri="{BB962C8B-B14F-4D97-AF65-F5344CB8AC3E}">
        <p14:creationId xmlns:p14="http://schemas.microsoft.com/office/powerpoint/2010/main" val="154738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1347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520700"/>
            <a:ext cx="3476625" cy="2606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420648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Slide” format</a:t>
            </a:r>
            <a:endParaRPr lang="en-US" dirty="0"/>
          </a:p>
        </p:txBody>
      </p:sp>
      <p:sp>
        <p:nvSpPr>
          <p:cNvPr id="4" name="Slide Number Placeholder 3"/>
          <p:cNvSpPr>
            <a:spLocks noGrp="1"/>
          </p:cNvSpPr>
          <p:nvPr>
            <p:ph type="sldNum" sz="quarter" idx="10"/>
          </p:nvPr>
        </p:nvSpPr>
        <p:spPr/>
        <p:txBody>
          <a:bodyPr/>
          <a:lstStyle/>
          <a:p>
            <a:fld id="{F57E7B2C-7CF5-B246-A93D-EE643629E7C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9440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PCORnet’s</a:t>
            </a:r>
            <a:r>
              <a:rPr lang="en-US" dirty="0" smtClean="0"/>
              <a:t> infrastructure can also be leveraged</a:t>
            </a:r>
            <a:r>
              <a:rPr lang="en-US" baseline="0" dirty="0" smtClean="0"/>
              <a:t> to facilitate performance improvement and support other operational efforts. </a:t>
            </a:r>
          </a:p>
          <a:p>
            <a:endParaRPr lang="en-US" baseline="0" dirty="0" smtClean="0"/>
          </a:p>
          <a:p>
            <a:r>
              <a:rPr lang="en-US" baseline="0" dirty="0" smtClean="0"/>
              <a:t>The purpose of  this meeting is to engage you in a meaningful conversation regarding how PCORnet can best leveraged to support your needs and priorities. Individual CDRN discussions with healthcare executives across the country revealed the following key areas of interest. </a:t>
            </a:r>
          </a:p>
          <a:p>
            <a:pPr marL="174982" indent="-174982">
              <a:buFont typeface="Arial" panose="020B0604020202020204" pitchFamily="34" charset="0"/>
              <a:buChar char="•"/>
            </a:pPr>
            <a:endParaRPr lang="en-US" b="0" baseline="0" dirty="0" smtClean="0"/>
          </a:p>
          <a:p>
            <a:pPr marL="174982" indent="-174982">
              <a:buFont typeface="Arial" panose="020B0604020202020204" pitchFamily="34" charset="0"/>
              <a:buChar char="•"/>
            </a:pPr>
            <a:r>
              <a:rPr lang="en-US" dirty="0"/>
              <a:t>Identifying and managing high healthcare utilizers </a:t>
            </a:r>
          </a:p>
          <a:p>
            <a:pPr marL="174982" indent="-174982">
              <a:buFont typeface="Arial" panose="020B0604020202020204" pitchFamily="34" charset="0"/>
              <a:buChar char="•"/>
            </a:pPr>
            <a:r>
              <a:rPr lang="en-US" dirty="0"/>
              <a:t>Identifying and managing the needs of specific populations by diagnoses (e.g., behavioral health) or patient characteristics (e.g., socioeconomic status)</a:t>
            </a:r>
          </a:p>
          <a:p>
            <a:pPr marL="174982" indent="-174982">
              <a:buFont typeface="Arial" panose="020B0604020202020204" pitchFamily="34" charset="0"/>
              <a:buChar char="•"/>
            </a:pPr>
            <a:r>
              <a:rPr lang="en-US" dirty="0"/>
              <a:t>Comparative performance of alternative models of healthcare delivery (e.g., ACOs)</a:t>
            </a:r>
          </a:p>
          <a:p>
            <a:pPr marL="174982" indent="-174982">
              <a:buFont typeface="Arial" panose="020B0604020202020204" pitchFamily="34" charset="0"/>
              <a:buChar char="•"/>
            </a:pPr>
            <a:r>
              <a:rPr lang="en-US" dirty="0"/>
              <a:t>Novel analytical tools and methods (e.g. risk adjustment and predictive modeling)</a:t>
            </a:r>
          </a:p>
          <a:p>
            <a:pPr marL="174982" indent="-174982">
              <a:buFont typeface="Arial" panose="020B0604020202020204" pitchFamily="34" charset="0"/>
              <a:buChar char="•"/>
            </a:pPr>
            <a:r>
              <a:rPr lang="en-US" dirty="0"/>
              <a:t>Assessment of value in healthcare (including quality, safety, and utilization)</a:t>
            </a:r>
          </a:p>
          <a:p>
            <a:endParaRPr lang="en-US" dirty="0"/>
          </a:p>
        </p:txBody>
      </p:sp>
      <p:sp>
        <p:nvSpPr>
          <p:cNvPr id="4" name="Slide Number Placeholder 3"/>
          <p:cNvSpPr>
            <a:spLocks noGrp="1"/>
          </p:cNvSpPr>
          <p:nvPr>
            <p:ph type="sldNum" sz="quarter" idx="10"/>
          </p:nvPr>
        </p:nvSpPr>
        <p:spPr/>
        <p:txBody>
          <a:bodyPr/>
          <a:lstStyle/>
          <a:p>
            <a:pPr>
              <a:defRPr/>
            </a:pPr>
            <a:fld id="{326AA261-6EBE-42F8-9158-B5E958B10909}" type="slidenum">
              <a:rPr lang="en-US" smtClean="0"/>
              <a:pPr>
                <a:defRPr/>
              </a:pPr>
              <a:t>19</a:t>
            </a:fld>
            <a:endParaRPr lang="en-US" dirty="0"/>
          </a:p>
        </p:txBody>
      </p:sp>
    </p:spTree>
    <p:extLst>
      <p:ext uri="{BB962C8B-B14F-4D97-AF65-F5344CB8AC3E}">
        <p14:creationId xmlns:p14="http://schemas.microsoft.com/office/powerpoint/2010/main" val="70948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learn more about PCORI, please see: w</a:t>
            </a:r>
            <a:r>
              <a:rPr lang="en-US" baseline="0" dirty="0" smtClean="0"/>
              <a:t>ww.pcori.org/about </a:t>
            </a:r>
          </a:p>
        </p:txBody>
      </p:sp>
      <p:sp>
        <p:nvSpPr>
          <p:cNvPr id="4" name="Slide Number Placeholder 3"/>
          <p:cNvSpPr>
            <a:spLocks noGrp="1"/>
          </p:cNvSpPr>
          <p:nvPr>
            <p:ph type="sldNum" sz="quarter" idx="10"/>
          </p:nvPr>
        </p:nvSpPr>
        <p:spPr/>
        <p:txBody>
          <a:bodyPr/>
          <a:lstStyle/>
          <a:p>
            <a:fld id="{BA810A03-5A2A-4426-BE1D-FC176256C03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37306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1828379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514" y="274639"/>
            <a:ext cx="7341286" cy="1071452"/>
          </a:xfrm>
          <a:prstGeom prst="rect">
            <a:avLst/>
          </a:prstGeom>
        </p:spPr>
        <p:txBody>
          <a:bodyPr/>
          <a:lstStyle>
            <a:lvl1pPr>
              <a:defRPr lang="en-US" sz="2800" b="1" kern="1200" smtClean="0">
                <a:solidFill>
                  <a:schemeClr val="tx2"/>
                </a:solidFill>
                <a:latin typeface="Arial" panose="020B0604020202020204" pitchFamily="34" charset="0"/>
                <a:ea typeface="MS PGothic" pitchFamily="34" charset="-128"/>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2468"/>
            <a:ext cx="8229600" cy="4182875"/>
          </a:xfrm>
          <a:prstGeom prst="rect">
            <a:avLst/>
          </a:prstGeom>
        </p:spPr>
        <p:txBody>
          <a:bodyPr/>
          <a:lstStyle>
            <a:lvl1pPr algn="l" defTabSz="457200" rtl="0" eaLnBrk="0" fontAlgn="base" hangingPunct="0">
              <a:spcBef>
                <a:spcPct val="20000"/>
              </a:spcBef>
              <a:spcAft>
                <a:spcPct val="0"/>
              </a:spcAft>
              <a:buFont typeface="Arial" pitchFamily="34" charset="0"/>
              <a:defRPr lang="en-US" sz="1900" kern="1200" dirty="0" smtClean="0">
                <a:solidFill>
                  <a:schemeClr val="tx2"/>
                </a:solidFill>
                <a:latin typeface="+mn-lt"/>
                <a:ea typeface="MS PGothic" pitchFamily="34" charset="-128"/>
                <a:cs typeface="MS PGothic"/>
              </a:defRPr>
            </a:lvl1pPr>
            <a:lvl2pPr algn="l" defTabSz="457200" rtl="0" eaLnBrk="0" fontAlgn="base" hangingPunct="0">
              <a:spcBef>
                <a:spcPct val="20000"/>
              </a:spcBef>
              <a:spcAft>
                <a:spcPct val="0"/>
              </a:spcAft>
              <a:buFont typeface="Arial" pitchFamily="34" charset="0"/>
              <a:defRPr lang="en-US" sz="1900" kern="1200" dirty="0" smtClean="0">
                <a:solidFill>
                  <a:schemeClr val="tx2"/>
                </a:solidFill>
                <a:latin typeface="+mn-lt"/>
                <a:ea typeface="MS PGothic" pitchFamily="34" charset="-128"/>
                <a:cs typeface="MS PGothic"/>
              </a:defRPr>
            </a:lvl2pPr>
            <a:lvl3pPr algn="l" defTabSz="457200" rtl="0" eaLnBrk="0" fontAlgn="base" hangingPunct="0">
              <a:spcBef>
                <a:spcPct val="20000"/>
              </a:spcBef>
              <a:spcAft>
                <a:spcPct val="0"/>
              </a:spcAft>
              <a:buFont typeface="Arial" pitchFamily="34" charset="0"/>
              <a:defRPr lang="en-US" sz="1900" kern="1200" dirty="0" smtClean="0">
                <a:solidFill>
                  <a:schemeClr val="tx2"/>
                </a:solidFill>
                <a:latin typeface="+mn-lt"/>
                <a:ea typeface="MS PGothic" pitchFamily="34" charset="-128"/>
                <a:cs typeface="MS PGothic"/>
              </a:defRPr>
            </a:lvl3pPr>
            <a:lvl4pPr algn="l" defTabSz="457200" rtl="0" eaLnBrk="0" fontAlgn="base" hangingPunct="0">
              <a:spcBef>
                <a:spcPct val="20000"/>
              </a:spcBef>
              <a:spcAft>
                <a:spcPct val="0"/>
              </a:spcAft>
              <a:buFont typeface="Arial" pitchFamily="34" charset="0"/>
              <a:defRPr lang="en-US" sz="1900" kern="1200" dirty="0" smtClean="0">
                <a:solidFill>
                  <a:schemeClr val="tx2"/>
                </a:solidFill>
                <a:latin typeface="+mn-lt"/>
                <a:ea typeface="MS PGothic" pitchFamily="34" charset="-128"/>
                <a:cs typeface="MS PGothic"/>
              </a:defRPr>
            </a:lvl4pPr>
            <a:lvl5pPr algn="l" defTabSz="457200" rtl="0" eaLnBrk="0" fontAlgn="base" hangingPunct="0">
              <a:spcBef>
                <a:spcPct val="20000"/>
              </a:spcBef>
              <a:spcAft>
                <a:spcPct val="0"/>
              </a:spcAft>
              <a:buFont typeface="Arial" pitchFamily="34" charset="0"/>
              <a:defRPr lang="en-US" sz="1900" kern="1200" dirty="0">
                <a:solidFill>
                  <a:schemeClr val="tx2"/>
                </a:solidFill>
                <a:latin typeface="+mn-lt"/>
                <a:ea typeface="MS PGothic" pitchFamily="34" charset="-128"/>
                <a:cs typeface="MS P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26C0CA0-987B-B045-B87B-808D8F9C7F1E}" type="slidenum">
              <a:rPr lang="en-US" smtClean="0"/>
              <a:t>‹#›</a:t>
            </a:fld>
            <a:endParaRPr lang="en-US" dirty="0"/>
          </a:p>
        </p:txBody>
      </p:sp>
    </p:spTree>
    <p:extLst>
      <p:ext uri="{BB962C8B-B14F-4D97-AF65-F5344CB8AC3E}">
        <p14:creationId xmlns:p14="http://schemas.microsoft.com/office/powerpoint/2010/main" val="201231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Body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930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987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with Title Only">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3044952"/>
            <a:ext cx="6705600" cy="1371600"/>
          </a:xfrm>
          <a:prstGeom prst="rect">
            <a:avLst/>
          </a:prstGeom>
        </p:spPr>
        <p:txBody>
          <a:bodyPr/>
          <a:lstStyle>
            <a:lvl1pPr marL="0" indent="0">
              <a:buNone/>
              <a:defRPr sz="3600" b="1" baseline="0">
                <a:solidFill>
                  <a:schemeClr val="tx2"/>
                </a:solidFill>
                <a:latin typeface="Arial" panose="020B0604020202020204" pitchFamily="34" charset="0"/>
                <a:cs typeface="Arial" panose="020B0604020202020204" pitchFamily="34" charset="0"/>
              </a:defRPr>
            </a:lvl1pPr>
          </a:lstStyle>
          <a:p>
            <a:pPr lvl="0"/>
            <a:r>
              <a:rPr lang="en-US" dirty="0" smtClean="0"/>
              <a:t>Section Title </a:t>
            </a:r>
            <a:br>
              <a:rPr lang="en-US" dirty="0" smtClean="0"/>
            </a:br>
            <a:r>
              <a:rPr lang="en-US" dirty="0" smtClean="0"/>
              <a:t>Goes Here</a:t>
            </a:r>
            <a:endParaRPr lang="en-US" dirty="0"/>
          </a:p>
        </p:txBody>
      </p:sp>
    </p:spTree>
    <p:extLst>
      <p:ext uri="{BB962C8B-B14F-4D97-AF65-F5344CB8AC3E}">
        <p14:creationId xmlns:p14="http://schemas.microsoft.com/office/powerpoint/2010/main" val="732281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ody with Text">
    <p:spTree>
      <p:nvGrpSpPr>
        <p:cNvPr id="1" name=""/>
        <p:cNvGrpSpPr/>
        <p:nvPr/>
      </p:nvGrpSpPr>
      <p:grpSpPr>
        <a:xfrm>
          <a:off x="0" y="0"/>
          <a:ext cx="0" cy="0"/>
          <a:chOff x="0" y="0"/>
          <a:chExt cx="0" cy="0"/>
        </a:xfrm>
      </p:grpSpPr>
      <p:cxnSp>
        <p:nvCxnSpPr>
          <p:cNvPr id="5" name="Straight Connector 4"/>
          <p:cNvCxnSpPr/>
          <p:nvPr userDrawn="1"/>
        </p:nvCxnSpPr>
        <p:spPr>
          <a:xfrm>
            <a:off x="381000" y="1066800"/>
            <a:ext cx="846221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1"/>
          </p:nvPr>
        </p:nvSpPr>
        <p:spPr>
          <a:xfrm>
            <a:off x="304800" y="1295400"/>
            <a:ext cx="8458200" cy="3352800"/>
          </a:xfrm>
          <a:prstGeom prst="rect">
            <a:avLst/>
          </a:prstGeom>
        </p:spPr>
        <p:txBody>
          <a:bodyPr/>
          <a:lstStyle>
            <a:lvl1pPr>
              <a:buClr>
                <a:schemeClr val="accent3"/>
              </a:buClr>
              <a:defRPr sz="1900">
                <a:solidFill>
                  <a:schemeClr val="tx2"/>
                </a:solidFill>
              </a:defRPr>
            </a:lvl1pPr>
            <a:lvl2pPr>
              <a:defRPr sz="1900">
                <a:solidFill>
                  <a:schemeClr val="tx2"/>
                </a:solidFill>
              </a:defRPr>
            </a:lvl2pPr>
            <a:lvl3pPr>
              <a:defRPr sz="1900">
                <a:solidFill>
                  <a:schemeClr val="tx2"/>
                </a:solidFill>
              </a:defRPr>
            </a:lvl3pPr>
            <a:lvl4pPr>
              <a:defRPr sz="1900">
                <a:solidFill>
                  <a:schemeClr val="tx2"/>
                </a:solidFill>
              </a:defRPr>
            </a:lvl4pPr>
            <a:lvl5pPr>
              <a:defRPr sz="19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301752" y="384048"/>
            <a:ext cx="8462210" cy="685800"/>
          </a:xfrm>
          <a:prstGeom prst="rect">
            <a:avLst/>
          </a:prstGeom>
        </p:spPr>
        <p:txBody>
          <a:bodyPr/>
          <a:lstStyle>
            <a:lvl1pPr algn="l">
              <a:defRPr sz="2800" b="1">
                <a:solidFill>
                  <a:schemeClr val="tx2"/>
                </a:solidFill>
                <a:latin typeface="Arial" panose="020B0604020202020204" pitchFamily="34" charset="0"/>
                <a:cs typeface="Arial" panose="020B0604020202020204" pitchFamily="34" charset="0"/>
              </a:defRPr>
            </a:lvl1pPr>
          </a:lstStyle>
          <a:p>
            <a:r>
              <a:rPr lang="en-US" dirty="0" smtClean="0"/>
              <a:t>Content Slide</a:t>
            </a:r>
            <a:endParaRPr lang="en-US" dirty="0"/>
          </a:p>
        </p:txBody>
      </p:sp>
      <p:sp>
        <p:nvSpPr>
          <p:cNvPr id="6" name="Slide Number Placeholder 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2466146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ody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41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3158"/>
            <a:ext cx="5483726" cy="1804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4367465"/>
            <a:ext cx="6439568" cy="906378"/>
          </a:xfrm>
          <a:prstGeom prst="rect">
            <a:avLst/>
          </a:prstGeom>
        </p:spPr>
        <p:txBody>
          <a:bodyPr anchor="ctr" anchorCtr="0">
            <a:normAutofit/>
          </a:bodyPr>
          <a:lstStyle>
            <a:lvl1pPr marL="0" indent="0" algn="l">
              <a:buNone/>
              <a:defRPr sz="2000" b="0" i="1">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47578" y="6537157"/>
            <a:ext cx="3930317" cy="224422"/>
          </a:xfrm>
          <a:prstGeom prst="rect">
            <a:avLst/>
          </a:prstGeom>
        </p:spPr>
        <p:txBody>
          <a:bodyPr/>
          <a:lstStyle>
            <a:lvl1pPr>
              <a:defRPr>
                <a:solidFill>
                  <a:srgbClr val="101D61"/>
                </a:solidFill>
              </a:defRPr>
            </a:lvl1pPr>
          </a:lstStyle>
          <a:p>
            <a:r>
              <a:rPr lang="en-US" dirty="0" smtClean="0"/>
              <a:t>Board of Governors Meeting, November 2013</a:t>
            </a:r>
            <a:endParaRPr lang="en-US" dirty="0"/>
          </a:p>
        </p:txBody>
      </p:sp>
      <p:sp>
        <p:nvSpPr>
          <p:cNvPr id="6" name="Slide Number Placeholder 5"/>
          <p:cNvSpPr>
            <a:spLocks noGrp="1"/>
          </p:cNvSpPr>
          <p:nvPr>
            <p:ph type="sldNum" sz="quarter" idx="12"/>
          </p:nvPr>
        </p:nvSpPr>
        <p:spPr>
          <a:xfrm>
            <a:off x="4398211" y="6537158"/>
            <a:ext cx="1330157" cy="224422"/>
          </a:xfrm>
          <a:prstGeom prst="rect">
            <a:avLst/>
          </a:prstGeom>
        </p:spPr>
        <p:txBody>
          <a:bodyPr/>
          <a:lstStyle>
            <a:lvl1pPr>
              <a:defRPr>
                <a:solidFill>
                  <a:srgbClr val="101D61"/>
                </a:solidFill>
              </a:defRPr>
            </a:lvl1pPr>
          </a:lstStyle>
          <a:p>
            <a:fld id="{5FA82A9D-F74A-5941-AEE0-9E55A48F620F}" type="slidenum">
              <a:rPr lang="en-US" smtClean="0"/>
              <a:pPr/>
              <a:t>‹#›</a:t>
            </a:fld>
            <a:endParaRPr lang="en-US" dirty="0"/>
          </a:p>
        </p:txBody>
      </p:sp>
    </p:spTree>
    <p:extLst>
      <p:ext uri="{BB962C8B-B14F-4D97-AF65-F5344CB8AC3E}">
        <p14:creationId xmlns:p14="http://schemas.microsoft.com/office/powerpoint/2010/main" val="848334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CORI Symbol Left">
    <p:spTree>
      <p:nvGrpSpPr>
        <p:cNvPr id="1" name=""/>
        <p:cNvGrpSpPr/>
        <p:nvPr/>
      </p:nvGrpSpPr>
      <p:grpSpPr>
        <a:xfrm>
          <a:off x="0" y="0"/>
          <a:ext cx="0" cy="0"/>
          <a:chOff x="0" y="0"/>
          <a:chExt cx="0" cy="0"/>
        </a:xfrm>
      </p:grpSpPr>
      <p:pic>
        <p:nvPicPr>
          <p:cNvPr id="3" name="Picture 2" descr="PCORI_ma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33" y="5715000"/>
            <a:ext cx="550468" cy="1017168"/>
          </a:xfrm>
          <a:prstGeom prst="rect">
            <a:avLst/>
          </a:prstGeom>
        </p:spPr>
      </p:pic>
    </p:spTree>
    <p:extLst>
      <p:ext uri="{BB962C8B-B14F-4D97-AF65-F5344CB8AC3E}">
        <p14:creationId xmlns:p14="http://schemas.microsoft.com/office/powerpoint/2010/main" val="921893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Rectangle 19"/>
          <p:cNvSpPr>
            <a:spLocks noChangeArrowheads="1"/>
          </p:cNvSpPr>
          <p:nvPr userDrawn="1"/>
        </p:nvSpPr>
        <p:spPr bwMode="auto">
          <a:xfrm>
            <a:off x="0" y="0"/>
            <a:ext cx="9144000" cy="228600"/>
          </a:xfrm>
          <a:prstGeom prst="rect">
            <a:avLst/>
          </a:prstGeom>
          <a:solidFill>
            <a:schemeClr val="accent2"/>
          </a:solidFill>
          <a:ln>
            <a:noFill/>
          </a:ln>
          <a:extLst/>
        </p:spPr>
        <p:txBody>
          <a:bodyPr wrap="none" anchor="ctr"/>
          <a:lstStyle/>
          <a:p>
            <a:pPr defTabSz="457200" fontAlgn="auto">
              <a:spcBef>
                <a:spcPts val="0"/>
              </a:spcBef>
              <a:spcAft>
                <a:spcPts val="0"/>
              </a:spcAft>
            </a:pPr>
            <a:endParaRPr lang="en-US" dirty="0">
              <a:solidFill>
                <a:srgbClr val="001E61"/>
              </a:solidFill>
              <a:latin typeface="Calibri"/>
            </a:endParaRPr>
          </a:p>
        </p:txBody>
      </p:sp>
      <p:sp>
        <p:nvSpPr>
          <p:cNvPr id="10" name="Rectangle 9"/>
          <p:cNvSpPr/>
          <p:nvPr userDrawn="1"/>
        </p:nvSpPr>
        <p:spPr bwMode="auto">
          <a:xfrm>
            <a:off x="0" y="6819900"/>
            <a:ext cx="9144000" cy="762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a typeface="ヒラギノ角ゴ Pro W3" charset="0"/>
              <a:cs typeface="ヒラギノ角ゴ Pro W3" charset="0"/>
            </a:endParaRPr>
          </a:p>
        </p:txBody>
      </p:sp>
      <p:sp>
        <p:nvSpPr>
          <p:cNvPr id="2" name="Title 1"/>
          <p:cNvSpPr>
            <a:spLocks noGrp="1"/>
          </p:cNvSpPr>
          <p:nvPr>
            <p:ph type="ctrTitle"/>
          </p:nvPr>
        </p:nvSpPr>
        <p:spPr>
          <a:xfrm>
            <a:off x="406400" y="885658"/>
            <a:ext cx="7505700" cy="1804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406400" y="2995865"/>
            <a:ext cx="7505700" cy="906378"/>
          </a:xfrm>
        </p:spPr>
        <p:txBody>
          <a:bodyPr anchor="t" anchorCtr="0">
            <a:normAutofit/>
          </a:bodyPr>
          <a:lstStyle>
            <a:lvl1pPr marL="0" indent="0" algn="l">
              <a:buNone/>
              <a:defRPr sz="2000" b="0"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solidFill>
                  <a:srgbClr val="101D61"/>
                </a:solidFill>
              </a:defRPr>
            </a:lvl1pPr>
          </a:lstStyle>
          <a:p>
            <a:fld id="{5FA82A9D-F74A-5941-AEE0-9E55A48F620F}" type="slidenum">
              <a:rPr lang="en-US" smtClean="0"/>
              <a:pPr/>
              <a:t>‹#›</a:t>
            </a:fld>
            <a:endParaRPr lang="en-US"/>
          </a:p>
        </p:txBody>
      </p:sp>
      <p:cxnSp>
        <p:nvCxnSpPr>
          <p:cNvPr id="7" name="Straight Connector 6"/>
          <p:cNvCxnSpPr/>
          <p:nvPr userDrawn="1"/>
        </p:nvCxnSpPr>
        <p:spPr bwMode="auto">
          <a:xfrm>
            <a:off x="0" y="2841625"/>
            <a:ext cx="9144000" cy="0"/>
          </a:xfrm>
          <a:prstGeom prst="line">
            <a:avLst/>
          </a:prstGeom>
          <a:solidFill>
            <a:schemeClr val="accent1"/>
          </a:solidFill>
          <a:ln w="9525" cap="flat" cmpd="sng" algn="ctr">
            <a:solidFill>
              <a:schemeClr val="accent6"/>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1" name="Picture 10" descr="PCORnet logo_orig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4254500"/>
            <a:ext cx="6809666" cy="1676225"/>
          </a:xfrm>
          <a:prstGeom prst="rect">
            <a:avLst/>
          </a:prstGeom>
        </p:spPr>
      </p:pic>
      <p:pic>
        <p:nvPicPr>
          <p:cNvPr id="12" name="Picture 11" descr="PCORnet symbol-inverted_blue gradient circle-big.png"/>
          <p:cNvPicPr>
            <a:picLocks noChangeAspect="1"/>
          </p:cNvPicPr>
          <p:nvPr userDrawn="1"/>
        </p:nvPicPr>
        <p:blipFill rotWithShape="1">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l="2" t="1" r="56434" b="15470"/>
          <a:stretch/>
        </p:blipFill>
        <p:spPr>
          <a:xfrm>
            <a:off x="6026150" y="846582"/>
            <a:ext cx="3117850" cy="6049518"/>
          </a:xfrm>
          <a:prstGeom prst="rect">
            <a:avLst/>
          </a:prstGeom>
        </p:spPr>
      </p:pic>
      <p:pic>
        <p:nvPicPr>
          <p:cNvPr id="13" name="Picture 12" descr="PCORnet symbol-inverted_green gradient circle.png"/>
          <p:cNvPicPr>
            <a:picLocks noChangeAspect="1"/>
          </p:cNvPicPr>
          <p:nvPr userDrawn="1"/>
        </p:nvPicPr>
        <p:blipFill rotWithShape="1">
          <a:blip r:embed="rId4">
            <a:extLst>
              <a:ext uri="{28A0092B-C50C-407E-A947-70E740481C1C}">
                <a14:useLocalDpi xmlns:a14="http://schemas.microsoft.com/office/drawing/2010/main" val="0"/>
              </a:ext>
            </a:extLst>
          </a:blip>
          <a:srcRect l="-7354" t="7298"/>
          <a:stretch/>
        </p:blipFill>
        <p:spPr>
          <a:xfrm>
            <a:off x="7567936" y="-53472"/>
            <a:ext cx="1280487" cy="1105730"/>
          </a:xfrm>
          <a:prstGeom prst="rect">
            <a:avLst/>
          </a:prstGeom>
          <a:effectLst>
            <a:outerShdw blurRad="111125" dist="38100" dir="9480000" algn="tl" rotWithShape="0">
              <a:srgbClr val="000000">
                <a:alpha val="25000"/>
              </a:srgbClr>
            </a:outerShdw>
          </a:effectLst>
        </p:spPr>
      </p:pic>
      <p:pic>
        <p:nvPicPr>
          <p:cNvPr id="17" name="Picture 16" descr="PCORnet symbol-inverted_blue gradient circle-big.png"/>
          <p:cNvPicPr>
            <a:picLocks noChangeAspect="1"/>
          </p:cNvPicPr>
          <p:nvPr userDrawn="1"/>
        </p:nvPicPr>
        <p:blipFill rotWithShape="1">
          <a:blip r:embed="rId3">
            <a:extLst>
              <a:ext uri="{28A0092B-C50C-407E-A947-70E740481C1C}">
                <a14:useLocalDpi xmlns:a14="http://schemas.microsoft.com/office/drawing/2010/main" val="0"/>
              </a:ext>
            </a:extLst>
          </a:blip>
          <a:srcRect l="-7872" t="51588" r="-2"/>
          <a:stretch/>
        </p:blipFill>
        <p:spPr>
          <a:xfrm>
            <a:off x="6760320" y="-53472"/>
            <a:ext cx="874456" cy="392442"/>
          </a:xfrm>
          <a:prstGeom prst="rect">
            <a:avLst/>
          </a:prstGeom>
          <a:effectLst>
            <a:outerShdw blurRad="82550" dist="38100" dir="8280000" algn="tl" rotWithShape="0">
              <a:srgbClr val="000000">
                <a:alpha val="25000"/>
              </a:srgbClr>
            </a:outerShdw>
          </a:effectLst>
        </p:spPr>
      </p:pic>
      <p:pic>
        <p:nvPicPr>
          <p:cNvPr id="18" name="Picture 17" descr="PCORnet symbol-inverted_blue gradient circle-big.png"/>
          <p:cNvPicPr>
            <a:picLocks noChangeAspect="1"/>
          </p:cNvPicPr>
          <p:nvPr userDrawn="1"/>
        </p:nvPicPr>
        <p:blipFill rotWithShape="1">
          <a:blip r:embed="rId3">
            <a:extLst>
              <a:ext uri="{28A0092B-C50C-407E-A947-70E740481C1C}">
                <a14:useLocalDpi xmlns:a14="http://schemas.microsoft.com/office/drawing/2010/main" val="0"/>
              </a:ext>
            </a:extLst>
          </a:blip>
          <a:srcRect b="46954"/>
          <a:stretch/>
        </p:blipFill>
        <p:spPr>
          <a:xfrm rot="16200000">
            <a:off x="8023116" y="1154607"/>
            <a:ext cx="1601131" cy="849346"/>
          </a:xfrm>
          <a:prstGeom prst="rect">
            <a:avLst/>
          </a:prstGeom>
          <a:effectLst>
            <a:outerShdw blurRad="136525" dist="50800" dir="13020000">
              <a:srgbClr val="000000">
                <a:alpha val="25000"/>
              </a:srgbClr>
            </a:outerShdw>
          </a:effectLst>
        </p:spPr>
      </p:pic>
    </p:spTree>
    <p:extLst>
      <p:ext uri="{BB962C8B-B14F-4D97-AF65-F5344CB8AC3E}">
        <p14:creationId xmlns:p14="http://schemas.microsoft.com/office/powerpoint/2010/main" val="3160673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26C0CA0-987B-B045-B87B-808D8F9C7F1E}" type="slidenum">
              <a:rPr lang="en-US" smtClean="0"/>
              <a:t>‹#›</a:t>
            </a:fld>
            <a:endParaRPr lang="en-US" dirty="0"/>
          </a:p>
        </p:txBody>
      </p:sp>
    </p:spTree>
    <p:extLst>
      <p:ext uri="{BB962C8B-B14F-4D97-AF65-F5344CB8AC3E}">
        <p14:creationId xmlns:p14="http://schemas.microsoft.com/office/powerpoint/2010/main" val="26573881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Tex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838200"/>
            <a:ext cx="7507224" cy="1801368"/>
          </a:xfrm>
          <a:prstGeom prst="rect">
            <a:avLst/>
          </a:prstGeom>
        </p:spPr>
        <p:txBody>
          <a:bodyPr anchor="b"/>
          <a:lstStyle>
            <a:lvl1pPr marL="0" indent="0">
              <a:buNone/>
              <a:defRPr sz="2400" b="1" baseline="0">
                <a:solidFill>
                  <a:schemeClr val="tx2"/>
                </a:solidFill>
                <a:latin typeface="Arial" panose="020B0604020202020204" pitchFamily="34" charset="0"/>
                <a:cs typeface="Arial" panose="020B0604020202020204" pitchFamily="34" charset="0"/>
              </a:defRPr>
            </a:lvl1pPr>
          </a:lstStyle>
          <a:p>
            <a:pPr lvl="0"/>
            <a:r>
              <a:rPr lang="en-US" dirty="0" smtClean="0"/>
              <a:t>Presentation Title Goes Here</a:t>
            </a:r>
            <a:endParaRPr lang="en-US" dirty="0"/>
          </a:p>
        </p:txBody>
      </p:sp>
      <p:sp>
        <p:nvSpPr>
          <p:cNvPr id="15" name="Text Placeholder 14"/>
          <p:cNvSpPr>
            <a:spLocks noGrp="1"/>
          </p:cNvSpPr>
          <p:nvPr>
            <p:ph type="body" sz="quarter" idx="11" hasCustomPrompt="1"/>
          </p:nvPr>
        </p:nvSpPr>
        <p:spPr>
          <a:xfrm>
            <a:off x="533400" y="3200400"/>
            <a:ext cx="5486400" cy="457200"/>
          </a:xfrm>
          <a:prstGeom prst="rect">
            <a:avLst/>
          </a:prstGeom>
        </p:spPr>
        <p:txBody>
          <a:bodyPr/>
          <a:lstStyle>
            <a:lvl1pPr marL="0" indent="0">
              <a:buNone/>
              <a:defRPr sz="2000" b="1" baseline="0">
                <a:solidFill>
                  <a:schemeClr val="tx2"/>
                </a:solidFill>
              </a:defRPr>
            </a:lvl1pPr>
          </a:lstStyle>
          <a:p>
            <a:pPr lvl="0"/>
            <a:r>
              <a:rPr lang="en-US" dirty="0" smtClean="0"/>
              <a:t>Name, Degrees</a:t>
            </a:r>
          </a:p>
        </p:txBody>
      </p:sp>
      <p:sp>
        <p:nvSpPr>
          <p:cNvPr id="17" name="Text Placeholder 16"/>
          <p:cNvSpPr>
            <a:spLocks noGrp="1"/>
          </p:cNvSpPr>
          <p:nvPr>
            <p:ph type="body" sz="quarter" idx="12" hasCustomPrompt="1"/>
          </p:nvPr>
        </p:nvSpPr>
        <p:spPr>
          <a:xfrm>
            <a:off x="533400" y="4114800"/>
            <a:ext cx="5486400" cy="1371600"/>
          </a:xfrm>
          <a:prstGeom prst="rect">
            <a:avLst/>
          </a:prstGeom>
        </p:spPr>
        <p:txBody>
          <a:bodyPr/>
          <a:lstStyle>
            <a:lvl1pPr marL="0" indent="0">
              <a:buNone/>
              <a:defRPr sz="1600" baseline="0">
                <a:solidFill>
                  <a:schemeClr val="tx2"/>
                </a:solidFill>
              </a:defRPr>
            </a:lvl1pPr>
          </a:lstStyle>
          <a:p>
            <a:pPr lvl="0"/>
            <a:r>
              <a:rPr lang="en-US" dirty="0" smtClean="0"/>
              <a:t>Title and Affiliations </a:t>
            </a:r>
            <a:br>
              <a:rPr lang="en-US" dirty="0" smtClean="0"/>
            </a:br>
            <a:r>
              <a:rPr lang="en-US" dirty="0" smtClean="0"/>
              <a:t>Go Here, </a:t>
            </a:r>
            <a:br>
              <a:rPr lang="en-US" dirty="0" smtClean="0"/>
            </a:br>
            <a:r>
              <a:rPr lang="en-US" dirty="0" smtClean="0"/>
              <a:t>Then Skip a Line for..</a:t>
            </a:r>
          </a:p>
          <a:p>
            <a:pPr lvl="0"/>
            <a:endParaRPr lang="en-US" dirty="0" smtClean="0"/>
          </a:p>
          <a:p>
            <a:pPr lvl="0"/>
            <a:r>
              <a:rPr lang="en-US" dirty="0" smtClean="0"/>
              <a:t>Month Day, Year</a:t>
            </a:r>
            <a:endParaRPr lang="en-US" dirty="0"/>
          </a:p>
        </p:txBody>
      </p:sp>
      <p:sp>
        <p:nvSpPr>
          <p:cNvPr id="5"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3188467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514" y="274639"/>
            <a:ext cx="7341286" cy="1071452"/>
          </a:xfrm>
          <a:prstGeom prst="rect">
            <a:avLst/>
          </a:prstGeom>
        </p:spPr>
        <p:txBody>
          <a:bodyPr/>
          <a:lstStyle>
            <a:lvl1pPr>
              <a:defRPr lang="en-US" sz="2800" b="1" kern="1200" smtClean="0">
                <a:solidFill>
                  <a:schemeClr val="tx2"/>
                </a:solidFill>
                <a:latin typeface="Arial" panose="020B0604020202020204" pitchFamily="34" charset="0"/>
                <a:ea typeface="MS PGothic" pitchFamily="34" charset="-128"/>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2468"/>
            <a:ext cx="8229600" cy="4182875"/>
          </a:xfrm>
          <a:prstGeom prst="rect">
            <a:avLst/>
          </a:prstGeom>
        </p:spPr>
        <p:txBody>
          <a:bodyPr/>
          <a:lstStyle>
            <a:lvl1pPr algn="l" defTabSz="457200" rtl="0" eaLnBrk="0" fontAlgn="base" hangingPunct="0">
              <a:spcBef>
                <a:spcPct val="20000"/>
              </a:spcBef>
              <a:spcAft>
                <a:spcPct val="0"/>
              </a:spcAft>
              <a:buFont typeface="Arial" pitchFamily="34" charset="0"/>
              <a:defRPr lang="en-US" sz="1900" kern="1200" dirty="0" smtClean="0">
                <a:solidFill>
                  <a:schemeClr val="tx2"/>
                </a:solidFill>
                <a:latin typeface="+mn-lt"/>
                <a:ea typeface="MS PGothic" pitchFamily="34" charset="-128"/>
                <a:cs typeface="MS PGothic"/>
              </a:defRPr>
            </a:lvl1pPr>
            <a:lvl2pPr algn="l" defTabSz="457200" rtl="0" eaLnBrk="0" fontAlgn="base" hangingPunct="0">
              <a:spcBef>
                <a:spcPct val="20000"/>
              </a:spcBef>
              <a:spcAft>
                <a:spcPct val="0"/>
              </a:spcAft>
              <a:buFont typeface="Arial" pitchFamily="34" charset="0"/>
              <a:defRPr lang="en-US" sz="1900" kern="1200" dirty="0" smtClean="0">
                <a:solidFill>
                  <a:schemeClr val="tx2"/>
                </a:solidFill>
                <a:latin typeface="+mn-lt"/>
                <a:ea typeface="MS PGothic" pitchFamily="34" charset="-128"/>
                <a:cs typeface="MS PGothic"/>
              </a:defRPr>
            </a:lvl2pPr>
            <a:lvl3pPr algn="l" defTabSz="457200" rtl="0" eaLnBrk="0" fontAlgn="base" hangingPunct="0">
              <a:spcBef>
                <a:spcPct val="20000"/>
              </a:spcBef>
              <a:spcAft>
                <a:spcPct val="0"/>
              </a:spcAft>
              <a:buFont typeface="Arial" pitchFamily="34" charset="0"/>
              <a:defRPr lang="en-US" sz="1900" kern="1200" dirty="0" smtClean="0">
                <a:solidFill>
                  <a:schemeClr val="tx2"/>
                </a:solidFill>
                <a:latin typeface="+mn-lt"/>
                <a:ea typeface="MS PGothic" pitchFamily="34" charset="-128"/>
                <a:cs typeface="MS PGothic"/>
              </a:defRPr>
            </a:lvl3pPr>
            <a:lvl4pPr algn="l" defTabSz="457200" rtl="0" eaLnBrk="0" fontAlgn="base" hangingPunct="0">
              <a:spcBef>
                <a:spcPct val="20000"/>
              </a:spcBef>
              <a:spcAft>
                <a:spcPct val="0"/>
              </a:spcAft>
              <a:buFont typeface="Arial" pitchFamily="34" charset="0"/>
              <a:defRPr lang="en-US" sz="1900" kern="1200" dirty="0" smtClean="0">
                <a:solidFill>
                  <a:schemeClr val="tx2"/>
                </a:solidFill>
                <a:latin typeface="+mn-lt"/>
                <a:ea typeface="MS PGothic" pitchFamily="34" charset="-128"/>
                <a:cs typeface="MS PGothic"/>
              </a:defRPr>
            </a:lvl4pPr>
            <a:lvl5pPr algn="l" defTabSz="457200" rtl="0" eaLnBrk="0" fontAlgn="base" hangingPunct="0">
              <a:spcBef>
                <a:spcPct val="20000"/>
              </a:spcBef>
              <a:spcAft>
                <a:spcPct val="0"/>
              </a:spcAft>
              <a:buFont typeface="Arial" pitchFamily="34" charset="0"/>
              <a:defRPr lang="en-US" sz="1900" kern="1200" dirty="0">
                <a:solidFill>
                  <a:schemeClr val="tx2"/>
                </a:solidFill>
                <a:latin typeface="+mn-lt"/>
                <a:ea typeface="MS PGothic" pitchFamily="34" charset="-128"/>
                <a:cs typeface="MS P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492875"/>
            <a:ext cx="2133600" cy="365125"/>
          </a:xfrm>
          <a:prstGeom prst="rect">
            <a:avLst/>
          </a:prstGeom>
        </p:spPr>
        <p:txBody>
          <a:bodyPr/>
          <a:lstStyle/>
          <a:p>
            <a:fld id="{526C0CA0-987B-B045-B87B-808D8F9C7F1E}" type="slidenum">
              <a:rPr lang="en-US" smtClean="0"/>
              <a:t>‹#›</a:t>
            </a:fld>
            <a:endParaRPr lang="en-US" dirty="0"/>
          </a:p>
        </p:txBody>
      </p:sp>
    </p:spTree>
    <p:extLst>
      <p:ext uri="{BB962C8B-B14F-4D97-AF65-F5344CB8AC3E}">
        <p14:creationId xmlns:p14="http://schemas.microsoft.com/office/powerpoint/2010/main" val="2103978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CORI Symbol Left">
    <p:spTree>
      <p:nvGrpSpPr>
        <p:cNvPr id="1" name=""/>
        <p:cNvGrpSpPr/>
        <p:nvPr/>
      </p:nvGrpSpPr>
      <p:grpSpPr>
        <a:xfrm>
          <a:off x="0" y="0"/>
          <a:ext cx="0" cy="0"/>
          <a:chOff x="0" y="0"/>
          <a:chExt cx="0" cy="0"/>
        </a:xfrm>
      </p:grpSpPr>
      <p:pic>
        <p:nvPicPr>
          <p:cNvPr id="3" name="Picture 2" descr="PCORI_ma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2" y="5715000"/>
            <a:ext cx="550468" cy="1017168"/>
          </a:xfrm>
          <a:prstGeom prst="rect">
            <a:avLst/>
          </a:prstGeom>
        </p:spPr>
      </p:pic>
    </p:spTree>
    <p:extLst>
      <p:ext uri="{BB962C8B-B14F-4D97-AF65-F5344CB8AC3E}">
        <p14:creationId xmlns:p14="http://schemas.microsoft.com/office/powerpoint/2010/main" val="3442894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ody with Text">
    <p:spTree>
      <p:nvGrpSpPr>
        <p:cNvPr id="1" name=""/>
        <p:cNvGrpSpPr/>
        <p:nvPr/>
      </p:nvGrpSpPr>
      <p:grpSpPr>
        <a:xfrm>
          <a:off x="0" y="0"/>
          <a:ext cx="0" cy="0"/>
          <a:chOff x="0" y="0"/>
          <a:chExt cx="0" cy="0"/>
        </a:xfrm>
      </p:grpSpPr>
      <p:cxnSp>
        <p:nvCxnSpPr>
          <p:cNvPr id="5" name="Straight Connector 4"/>
          <p:cNvCxnSpPr/>
          <p:nvPr userDrawn="1"/>
        </p:nvCxnSpPr>
        <p:spPr>
          <a:xfrm>
            <a:off x="381000" y="1066800"/>
            <a:ext cx="846221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1"/>
          </p:nvPr>
        </p:nvSpPr>
        <p:spPr>
          <a:xfrm>
            <a:off x="304800" y="1295400"/>
            <a:ext cx="8458200" cy="3352800"/>
          </a:xfrm>
          <a:prstGeom prst="rect">
            <a:avLst/>
          </a:prstGeom>
        </p:spPr>
        <p:txBody>
          <a:bodyPr/>
          <a:lstStyle>
            <a:lvl1pPr>
              <a:buClr>
                <a:schemeClr val="accent3"/>
              </a:buClr>
              <a:defRPr sz="1900">
                <a:solidFill>
                  <a:schemeClr val="tx2"/>
                </a:solidFill>
              </a:defRPr>
            </a:lvl1pPr>
            <a:lvl2pPr>
              <a:defRPr sz="1900">
                <a:solidFill>
                  <a:schemeClr val="tx2"/>
                </a:solidFill>
              </a:defRPr>
            </a:lvl2pPr>
            <a:lvl3pPr>
              <a:defRPr sz="1900">
                <a:solidFill>
                  <a:schemeClr val="tx2"/>
                </a:solidFill>
              </a:defRPr>
            </a:lvl3pPr>
            <a:lvl4pPr>
              <a:defRPr sz="1900">
                <a:solidFill>
                  <a:schemeClr val="tx2"/>
                </a:solidFill>
              </a:defRPr>
            </a:lvl4pPr>
            <a:lvl5pPr>
              <a:defRPr sz="19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301752" y="384048"/>
            <a:ext cx="8462210" cy="685800"/>
          </a:xfrm>
          <a:prstGeom prst="rect">
            <a:avLst/>
          </a:prstGeom>
        </p:spPr>
        <p:txBody>
          <a:bodyPr/>
          <a:lstStyle>
            <a:lvl1pPr algn="l">
              <a:defRPr sz="2800" b="1">
                <a:solidFill>
                  <a:schemeClr val="tx2"/>
                </a:solidFill>
                <a:latin typeface="Arial" panose="020B0604020202020204" pitchFamily="34" charset="0"/>
                <a:cs typeface="Arial" panose="020B0604020202020204" pitchFamily="34" charset="0"/>
              </a:defRPr>
            </a:lvl1pPr>
          </a:lstStyle>
          <a:p>
            <a:r>
              <a:rPr lang="en-US" dirty="0" smtClean="0"/>
              <a:t>Content Slide</a:t>
            </a:r>
            <a:endParaRPr lang="en-US" dirty="0"/>
          </a:p>
        </p:txBody>
      </p:sp>
      <p:sp>
        <p:nvSpPr>
          <p:cNvPr id="6" name="Slide Number Placeholder 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3133988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A82A9D-F74A-5941-AEE0-9E55A48F620F}"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675744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26C0CA0-987B-B045-B87B-808D8F9C7F1E}" type="slidenum">
              <a:rPr lang="en-US" smtClean="0"/>
              <a:t>‹#›</a:t>
            </a:fld>
            <a:endParaRPr lang="en-US" dirty="0"/>
          </a:p>
        </p:txBody>
      </p:sp>
    </p:spTree>
    <p:extLst>
      <p:ext uri="{BB962C8B-B14F-4D97-AF65-F5344CB8AC3E}">
        <p14:creationId xmlns:p14="http://schemas.microsoft.com/office/powerpoint/2010/main" val="408235736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243" y="3319066"/>
            <a:ext cx="5972535" cy="906378"/>
          </a:xfrm>
        </p:spPr>
        <p:txBody>
          <a:bodyPr anchor="t" anchorCtr="0">
            <a:normAutofit/>
          </a:bodyPr>
          <a:lstStyle>
            <a:lvl1pPr marL="0" indent="0" algn="l">
              <a:buNone/>
              <a:defRPr sz="2200" b="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Rectangle 10"/>
          <p:cNvSpPr/>
          <p:nvPr/>
        </p:nvSpPr>
        <p:spPr bwMode="auto">
          <a:xfrm>
            <a:off x="0" y="6756399"/>
            <a:ext cx="9144000" cy="115711"/>
          </a:xfrm>
          <a:prstGeom prst="rect">
            <a:avLst/>
          </a:prstGeom>
          <a:solidFill>
            <a:srgbClr val="02387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pic>
        <p:nvPicPr>
          <p:cNvPr id="8" name="Picture 7" descr="adaptable_logo_final-bigonly.png"/>
          <p:cNvPicPr>
            <a:picLocks noChangeAspect="1"/>
          </p:cNvPicPr>
          <p:nvPr/>
        </p:nvPicPr>
        <p:blipFill rotWithShape="1">
          <a:blip r:embed="rId2">
            <a:extLst>
              <a:ext uri="{28A0092B-C50C-407E-A947-70E740481C1C}">
                <a14:useLocalDpi xmlns:a14="http://schemas.microsoft.com/office/drawing/2010/main" val="0"/>
              </a:ext>
            </a:extLst>
          </a:blip>
          <a:srcRect l="21279"/>
          <a:stretch/>
        </p:blipFill>
        <p:spPr>
          <a:xfrm>
            <a:off x="5800738" y="5130678"/>
            <a:ext cx="2986266" cy="110643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901" r="10808"/>
          <a:stretch/>
        </p:blipFill>
        <p:spPr>
          <a:xfrm>
            <a:off x="6477001" y="1691527"/>
            <a:ext cx="2666999" cy="2932137"/>
          </a:xfrm>
          <a:prstGeom prst="rect">
            <a:avLst/>
          </a:prstGeom>
          <a:noFill/>
        </p:spPr>
      </p:pic>
      <p:pic>
        <p:nvPicPr>
          <p:cNvPr id="10" name="Picture 9" descr="PCORnet logo-slides-oneline.png"/>
          <p:cNvPicPr>
            <a:picLocks noChangeAspect="1"/>
          </p:cNvPicPr>
          <p:nvPr/>
        </p:nvPicPr>
        <p:blipFill rotWithShape="1">
          <a:blip r:embed="rId4">
            <a:extLst>
              <a:ext uri="{28A0092B-C50C-407E-A947-70E740481C1C}">
                <a14:useLocalDpi xmlns:a14="http://schemas.microsoft.com/office/drawing/2010/main" val="0"/>
              </a:ext>
            </a:extLst>
          </a:blip>
          <a:srcRect r="45094"/>
          <a:stretch/>
        </p:blipFill>
        <p:spPr>
          <a:xfrm>
            <a:off x="387612" y="5691693"/>
            <a:ext cx="2844988" cy="603143"/>
          </a:xfrm>
          <a:prstGeom prst="rect">
            <a:avLst/>
          </a:prstGeom>
        </p:spPr>
      </p:pic>
      <p:cxnSp>
        <p:nvCxnSpPr>
          <p:cNvPr id="12" name="Straight Connector 11"/>
          <p:cNvCxnSpPr/>
          <p:nvPr/>
        </p:nvCxnSpPr>
        <p:spPr bwMode="auto">
          <a:xfrm>
            <a:off x="0" y="3185818"/>
            <a:ext cx="9144000" cy="0"/>
          </a:xfrm>
          <a:prstGeom prst="line">
            <a:avLst/>
          </a:prstGeom>
          <a:solidFill>
            <a:schemeClr val="accent1"/>
          </a:solidFill>
          <a:ln w="127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0012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ody with Text">
    <p:spTree>
      <p:nvGrpSpPr>
        <p:cNvPr id="1" name=""/>
        <p:cNvGrpSpPr/>
        <p:nvPr/>
      </p:nvGrpSpPr>
      <p:grpSpPr>
        <a:xfrm>
          <a:off x="0" y="0"/>
          <a:ext cx="0" cy="0"/>
          <a:chOff x="0" y="0"/>
          <a:chExt cx="0" cy="0"/>
        </a:xfrm>
      </p:grpSpPr>
      <p:cxnSp>
        <p:nvCxnSpPr>
          <p:cNvPr id="5" name="Straight Connector 4"/>
          <p:cNvCxnSpPr/>
          <p:nvPr userDrawn="1"/>
        </p:nvCxnSpPr>
        <p:spPr>
          <a:xfrm>
            <a:off x="381000" y="1066800"/>
            <a:ext cx="846221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1"/>
          </p:nvPr>
        </p:nvSpPr>
        <p:spPr>
          <a:xfrm>
            <a:off x="304800" y="1295400"/>
            <a:ext cx="8458200" cy="3352800"/>
          </a:xfrm>
          <a:prstGeom prst="rect">
            <a:avLst/>
          </a:prstGeom>
        </p:spPr>
        <p:txBody>
          <a:bodyPr/>
          <a:lstStyle>
            <a:lvl1pPr>
              <a:buClr>
                <a:schemeClr val="accent3"/>
              </a:buClr>
              <a:defRPr sz="1900">
                <a:solidFill>
                  <a:schemeClr val="tx2"/>
                </a:solidFill>
              </a:defRPr>
            </a:lvl1pPr>
            <a:lvl2pPr>
              <a:defRPr sz="1900">
                <a:solidFill>
                  <a:schemeClr val="tx2"/>
                </a:solidFill>
              </a:defRPr>
            </a:lvl2pPr>
            <a:lvl3pPr>
              <a:defRPr sz="1900">
                <a:solidFill>
                  <a:schemeClr val="tx2"/>
                </a:solidFill>
              </a:defRPr>
            </a:lvl3pPr>
            <a:lvl4pPr>
              <a:defRPr sz="1900">
                <a:solidFill>
                  <a:schemeClr val="tx2"/>
                </a:solidFill>
              </a:defRPr>
            </a:lvl4pPr>
            <a:lvl5pPr>
              <a:defRPr sz="19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a:xfrm>
            <a:off x="301752" y="384048"/>
            <a:ext cx="8462210" cy="685800"/>
          </a:xfrm>
          <a:prstGeom prst="rect">
            <a:avLst/>
          </a:prstGeom>
        </p:spPr>
        <p:txBody>
          <a:bodyPr/>
          <a:lstStyle>
            <a:lvl1pPr algn="l">
              <a:defRPr sz="2800" b="1">
                <a:solidFill>
                  <a:schemeClr val="tx2"/>
                </a:solidFill>
                <a:latin typeface="Arial" panose="020B0604020202020204" pitchFamily="34" charset="0"/>
                <a:cs typeface="Arial" panose="020B0604020202020204" pitchFamily="34" charset="0"/>
              </a:defRPr>
            </a:lvl1pPr>
          </a:lstStyle>
          <a:p>
            <a:r>
              <a:rPr lang="en-US" dirty="0"/>
              <a:t>Content Slide</a:t>
            </a:r>
          </a:p>
        </p:txBody>
      </p:sp>
      <p:sp>
        <p:nvSpPr>
          <p:cNvPr id="6" name="Slide Number Placeholder 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221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Header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707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Header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201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79" y="174378"/>
            <a:ext cx="84622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7579" y="1617579"/>
            <a:ext cx="8462210" cy="45085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47578" y="6537157"/>
            <a:ext cx="3930317" cy="224422"/>
          </a:xfrm>
          <a:prstGeom prst="rect">
            <a:avLst/>
          </a:prstGeom>
        </p:spPr>
        <p:txBody>
          <a:bodyPr/>
          <a:lstStyle>
            <a:lvl1pPr>
              <a:defRPr>
                <a:solidFill>
                  <a:srgbClr val="7F7F7F"/>
                </a:solidFill>
              </a:defRPr>
            </a:lvl1pPr>
          </a:lstStyle>
          <a:p>
            <a:r>
              <a:rPr lang="en-US" dirty="0" smtClean="0"/>
              <a:t>Board of Governors Meeting, November 2013</a:t>
            </a:r>
            <a:endParaRPr lang="en-US" dirty="0"/>
          </a:p>
        </p:txBody>
      </p:sp>
      <p:sp>
        <p:nvSpPr>
          <p:cNvPr id="6" name="Slide Number Placeholder 5"/>
          <p:cNvSpPr>
            <a:spLocks noGrp="1"/>
          </p:cNvSpPr>
          <p:nvPr>
            <p:ph type="sldNum" sz="quarter" idx="12"/>
          </p:nvPr>
        </p:nvSpPr>
        <p:spPr>
          <a:xfrm>
            <a:off x="4398211" y="6537158"/>
            <a:ext cx="1330157" cy="224422"/>
          </a:xfrm>
          <a:prstGeom prst="rect">
            <a:avLst/>
          </a:prstGeom>
        </p:spPr>
        <p:txBody>
          <a:bodyPr/>
          <a:lstStyle>
            <a:lvl1pPr>
              <a:defRPr>
                <a:solidFill>
                  <a:srgbClr val="7F7F7F"/>
                </a:solidFill>
              </a:defRPr>
            </a:lvl1pPr>
          </a:lstStyle>
          <a:p>
            <a:fld id="{5FA82A9D-F74A-5941-AEE0-9E55A48F620F}" type="slidenum">
              <a:rPr lang="en-US" smtClean="0"/>
              <a:pPr/>
              <a:t>‹#›</a:t>
            </a:fld>
            <a:endParaRPr lang="en-US" dirty="0"/>
          </a:p>
        </p:txBody>
      </p:sp>
    </p:spTree>
    <p:extLst>
      <p:ext uri="{BB962C8B-B14F-4D97-AF65-F5344CB8AC3E}">
        <p14:creationId xmlns:p14="http://schemas.microsoft.com/office/powerpoint/2010/main" val="22305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19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Layout">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1392504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with Text">
    <p:spTree>
      <p:nvGrpSpPr>
        <p:cNvPr id="1" name=""/>
        <p:cNvGrpSpPr/>
        <p:nvPr/>
      </p:nvGrpSpPr>
      <p:grpSpPr>
        <a:xfrm>
          <a:off x="0" y="0"/>
          <a:ext cx="0" cy="0"/>
          <a:chOff x="0" y="0"/>
          <a:chExt cx="0" cy="0"/>
        </a:xfrm>
      </p:grpSpPr>
      <p:cxnSp>
        <p:nvCxnSpPr>
          <p:cNvPr id="5" name="Straight Connector 4"/>
          <p:cNvCxnSpPr/>
          <p:nvPr userDrawn="1"/>
        </p:nvCxnSpPr>
        <p:spPr>
          <a:xfrm>
            <a:off x="381000" y="1066800"/>
            <a:ext cx="846221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1"/>
          </p:nvPr>
        </p:nvSpPr>
        <p:spPr>
          <a:xfrm>
            <a:off x="304800" y="1295400"/>
            <a:ext cx="8458200" cy="3352800"/>
          </a:xfrm>
          <a:prstGeom prst="rect">
            <a:avLst/>
          </a:prstGeom>
        </p:spPr>
        <p:txBody>
          <a:bodyPr/>
          <a:lstStyle>
            <a:lvl1pPr>
              <a:buClr>
                <a:schemeClr val="accent3"/>
              </a:buClr>
              <a:defRPr sz="1900">
                <a:solidFill>
                  <a:schemeClr val="tx2"/>
                </a:solidFill>
              </a:defRPr>
            </a:lvl1pPr>
            <a:lvl2pPr>
              <a:defRPr sz="1900">
                <a:solidFill>
                  <a:schemeClr val="tx2"/>
                </a:solidFill>
              </a:defRPr>
            </a:lvl2pPr>
            <a:lvl3pPr>
              <a:defRPr sz="1900">
                <a:solidFill>
                  <a:schemeClr val="tx2"/>
                </a:solidFill>
              </a:defRPr>
            </a:lvl3pPr>
            <a:lvl4pPr>
              <a:defRPr sz="1900">
                <a:solidFill>
                  <a:schemeClr val="tx2"/>
                </a:solidFill>
              </a:defRPr>
            </a:lvl4pPr>
            <a:lvl5pPr>
              <a:defRPr sz="19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301752" y="384048"/>
            <a:ext cx="8462210" cy="685800"/>
          </a:xfrm>
          <a:prstGeom prst="rect">
            <a:avLst/>
          </a:prstGeom>
        </p:spPr>
        <p:txBody>
          <a:bodyPr/>
          <a:lstStyle>
            <a:lvl1pPr algn="l">
              <a:defRPr sz="2800" b="1">
                <a:solidFill>
                  <a:schemeClr val="tx2"/>
                </a:solidFill>
                <a:latin typeface="Arial" panose="020B0604020202020204" pitchFamily="34" charset="0"/>
                <a:cs typeface="Arial" panose="020B0604020202020204" pitchFamily="34" charset="0"/>
              </a:defRPr>
            </a:lvl1pPr>
          </a:lstStyle>
          <a:p>
            <a:r>
              <a:rPr lang="en-US" dirty="0" smtClean="0"/>
              <a:t>Content Slide</a:t>
            </a:r>
            <a:endParaRPr lang="en-US" dirty="0"/>
          </a:p>
        </p:txBody>
      </p:sp>
      <p:sp>
        <p:nvSpPr>
          <p:cNvPr id="6" name="Slide Number Placeholder 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3158923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with Tex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838200"/>
            <a:ext cx="7507224" cy="1801368"/>
          </a:xfrm>
          <a:prstGeom prst="rect">
            <a:avLst/>
          </a:prstGeom>
        </p:spPr>
        <p:txBody>
          <a:bodyPr anchor="b"/>
          <a:lstStyle>
            <a:lvl1pPr marL="0" indent="0">
              <a:buNone/>
              <a:defRPr sz="2400" b="1" baseline="0">
                <a:solidFill>
                  <a:schemeClr val="tx2"/>
                </a:solidFill>
                <a:latin typeface="Arial" panose="020B0604020202020204" pitchFamily="34" charset="0"/>
                <a:cs typeface="Arial" panose="020B0604020202020204" pitchFamily="34" charset="0"/>
              </a:defRPr>
            </a:lvl1pPr>
          </a:lstStyle>
          <a:p>
            <a:pPr lvl="0"/>
            <a:r>
              <a:rPr lang="en-US" dirty="0" smtClean="0"/>
              <a:t>Presentation Title Goes Here</a:t>
            </a:r>
            <a:endParaRPr lang="en-US" dirty="0"/>
          </a:p>
        </p:txBody>
      </p:sp>
      <p:sp>
        <p:nvSpPr>
          <p:cNvPr id="15" name="Text Placeholder 14"/>
          <p:cNvSpPr>
            <a:spLocks noGrp="1"/>
          </p:cNvSpPr>
          <p:nvPr>
            <p:ph type="body" sz="quarter" idx="11" hasCustomPrompt="1"/>
          </p:nvPr>
        </p:nvSpPr>
        <p:spPr>
          <a:xfrm>
            <a:off x="533400" y="3200400"/>
            <a:ext cx="5486400" cy="457200"/>
          </a:xfrm>
          <a:prstGeom prst="rect">
            <a:avLst/>
          </a:prstGeom>
        </p:spPr>
        <p:txBody>
          <a:bodyPr/>
          <a:lstStyle>
            <a:lvl1pPr marL="0" indent="0">
              <a:buNone/>
              <a:defRPr sz="2000" b="1" baseline="0">
                <a:solidFill>
                  <a:schemeClr val="tx2"/>
                </a:solidFill>
              </a:defRPr>
            </a:lvl1pPr>
          </a:lstStyle>
          <a:p>
            <a:pPr lvl="0"/>
            <a:r>
              <a:rPr lang="en-US" dirty="0" smtClean="0"/>
              <a:t>Name, Degrees</a:t>
            </a:r>
          </a:p>
        </p:txBody>
      </p:sp>
      <p:sp>
        <p:nvSpPr>
          <p:cNvPr id="17" name="Text Placeholder 16"/>
          <p:cNvSpPr>
            <a:spLocks noGrp="1"/>
          </p:cNvSpPr>
          <p:nvPr>
            <p:ph type="body" sz="quarter" idx="12" hasCustomPrompt="1"/>
          </p:nvPr>
        </p:nvSpPr>
        <p:spPr>
          <a:xfrm>
            <a:off x="533400" y="4114800"/>
            <a:ext cx="5486400" cy="1371600"/>
          </a:xfrm>
          <a:prstGeom prst="rect">
            <a:avLst/>
          </a:prstGeom>
        </p:spPr>
        <p:txBody>
          <a:bodyPr/>
          <a:lstStyle>
            <a:lvl1pPr marL="0" indent="0">
              <a:buNone/>
              <a:defRPr sz="1600" baseline="0">
                <a:solidFill>
                  <a:schemeClr val="tx2"/>
                </a:solidFill>
              </a:defRPr>
            </a:lvl1pPr>
          </a:lstStyle>
          <a:p>
            <a:pPr lvl="0"/>
            <a:r>
              <a:rPr lang="en-US" dirty="0" smtClean="0"/>
              <a:t>Title and Affiliations </a:t>
            </a:r>
            <a:br>
              <a:rPr lang="en-US" dirty="0" smtClean="0"/>
            </a:br>
            <a:r>
              <a:rPr lang="en-US" dirty="0" smtClean="0"/>
              <a:t>Go Here, </a:t>
            </a:r>
            <a:br>
              <a:rPr lang="en-US" dirty="0" smtClean="0"/>
            </a:br>
            <a:r>
              <a:rPr lang="en-US" dirty="0" smtClean="0"/>
              <a:t>Then Skip a Line for..</a:t>
            </a:r>
          </a:p>
          <a:p>
            <a:pPr lvl="0"/>
            <a:endParaRPr lang="en-US" dirty="0" smtClean="0"/>
          </a:p>
          <a:p>
            <a:pPr lvl="0"/>
            <a:r>
              <a:rPr lang="en-US" dirty="0" smtClean="0"/>
              <a:t>Month Day, Year</a:t>
            </a:r>
            <a:endParaRPr lang="en-US" dirty="0"/>
          </a:p>
        </p:txBody>
      </p:sp>
      <p:sp>
        <p:nvSpPr>
          <p:cNvPr id="5"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7965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9.xml"/><Relationship Id="rId7" Type="http://schemas.openxmlformats.org/officeDocument/2006/relationships/image" Target="../media/image2.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image" Target="../media/image7.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10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987" r:id="rId1"/>
    <p:sldLayoutId id="2147484988" r:id="rId2"/>
    <p:sldLayoutId id="2147485008" r:id="rId3"/>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10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28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245113"/>
            <a:ext cx="4102100" cy="612887"/>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78120" y="2730500"/>
            <a:ext cx="2247900" cy="4127500"/>
          </a:xfrm>
          <a:prstGeom prst="rect">
            <a:avLst/>
          </a:prstGeom>
        </p:spPr>
      </p:pic>
      <p:sp>
        <p:nvSpPr>
          <p:cNvPr id="10" name="Slide Number Placeholder 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937206116"/>
      </p:ext>
    </p:extLst>
  </p:cSld>
  <p:clrMap bg1="lt1" tx1="dk1" bg2="lt2" tx2="dk2" accent1="accent1" accent2="accent2" accent3="accent3" accent4="accent4" accent5="accent5" accent6="accent6" hlink="hlink" folHlink="folHlink"/>
  <p:sldLayoutIdLst>
    <p:sldLayoutId id="2147485003" r:id="rId1"/>
    <p:sldLayoutId id="2147485005" r:id="rId2"/>
    <p:sldLayoutId id="2147485006"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10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228600"/>
          </a:xfrm>
          <a:prstGeom prst="rect">
            <a:avLst/>
          </a:prstGeom>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245113"/>
            <a:ext cx="4102100" cy="612887"/>
          </a:xfrm>
          <a:prstGeom prst="rect">
            <a:avLst/>
          </a:prstGeom>
        </p:spPr>
      </p:pic>
      <p:sp>
        <p:nvSpPr>
          <p:cNvPr id="5" name="Slide Number Placeholder 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1658122716"/>
      </p:ext>
    </p:extLst>
  </p:cSld>
  <p:clrMap bg1="lt1" tx1="dk1" bg2="lt2" tx2="dk2" accent1="accent1" accent2="accent2" accent3="accent3" accent4="accent4" accent5="accent5" accent6="accent6" hlink="hlink" folHlink="folHlink"/>
  <p:sldLayoutIdLst>
    <p:sldLayoutId id="2147484975" r:id="rId1"/>
    <p:sldLayoutId id="2147484990" r:id="rId2"/>
    <p:sldLayoutId id="2147485036" r:id="rId3"/>
    <p:sldLayoutId id="2147485037" r:id="rId4"/>
    <p:sldLayoutId id="2147485047" r:id="rId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0"/>
                <a:lumOff val="100000"/>
              </a:schemeClr>
            </a:gs>
            <a:gs pos="10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4983644"/>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8" r:id="rId3"/>
    <p:sldLayoutId id="2147485020" r:id="rId4"/>
    <p:sldLayoutId id="2147485043" r:id="rId5"/>
    <p:sldLayoutId id="2147485050" r:id="rId6"/>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0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1" name="Picture 20" descr="PCORnet symbol-inverted_blue gradient circle-big.png"/>
          <p:cNvPicPr>
            <a:picLocks noChangeAspect="1"/>
          </p:cNvPicPr>
          <p:nvPr userDrawn="1"/>
        </p:nvPicPr>
        <p:blipFill rotWithShape="1">
          <a:blip r:embed="rId7">
            <a:duotone>
              <a:schemeClr val="accent1">
                <a:shade val="45000"/>
                <a:satMod val="135000"/>
              </a:schemeClr>
              <a:prstClr val="white"/>
            </a:duotone>
            <a:alphaModFix amt="20000"/>
            <a:extLst>
              <a:ext uri="{28A0092B-C50C-407E-A947-70E740481C1C}">
                <a14:useLocalDpi xmlns:a14="http://schemas.microsoft.com/office/drawing/2010/main" val="0"/>
              </a:ext>
            </a:extLst>
          </a:blip>
          <a:srcRect l="2" t="1" r="56434" b="15470"/>
          <a:stretch/>
        </p:blipFill>
        <p:spPr>
          <a:xfrm>
            <a:off x="6026150" y="846582"/>
            <a:ext cx="3117850" cy="6049518"/>
          </a:xfrm>
          <a:prstGeom prst="rect">
            <a:avLst/>
          </a:prstGeom>
        </p:spPr>
      </p:pic>
      <p:cxnSp>
        <p:nvCxnSpPr>
          <p:cNvPr id="12" name="Straight Connector 11"/>
          <p:cNvCxnSpPr/>
          <p:nvPr userDrawn="1"/>
        </p:nvCxnSpPr>
        <p:spPr bwMode="auto">
          <a:xfrm>
            <a:off x="0" y="1371600"/>
            <a:ext cx="7759700" cy="0"/>
          </a:xfrm>
          <a:prstGeom prst="line">
            <a:avLst/>
          </a:prstGeom>
          <a:solidFill>
            <a:schemeClr val="accent1"/>
          </a:solidFill>
          <a:ln w="9525" cap="flat" cmpd="sng" algn="ctr">
            <a:solidFill>
              <a:srgbClr val="DBDBDB"/>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Rectangle 19"/>
          <p:cNvSpPr>
            <a:spLocks noChangeArrowheads="1"/>
          </p:cNvSpPr>
          <p:nvPr userDrawn="1"/>
        </p:nvSpPr>
        <p:spPr bwMode="auto">
          <a:xfrm>
            <a:off x="0" y="0"/>
            <a:ext cx="9144000" cy="228600"/>
          </a:xfrm>
          <a:prstGeom prst="rect">
            <a:avLst/>
          </a:prstGeom>
          <a:solidFill>
            <a:schemeClr val="accent2"/>
          </a:solidFill>
          <a:ln>
            <a:noFill/>
          </a:ln>
          <a:extLst/>
        </p:spPr>
        <p:txBody>
          <a:bodyPr wrap="none" anchor="ctr"/>
          <a:lstStyle/>
          <a:p>
            <a:pPr defTabSz="457200" fontAlgn="auto">
              <a:spcBef>
                <a:spcPts val="0"/>
              </a:spcBef>
              <a:spcAft>
                <a:spcPts val="0"/>
              </a:spcAft>
            </a:pPr>
            <a:endParaRPr lang="en-US" dirty="0">
              <a:solidFill>
                <a:srgbClr val="001E61"/>
              </a:solidFill>
              <a:latin typeface="Calibri"/>
            </a:endParaRPr>
          </a:p>
        </p:txBody>
      </p:sp>
      <p:pic>
        <p:nvPicPr>
          <p:cNvPr id="14" name="Picture 13" descr="PCORnet logo-slides-oneline.png"/>
          <p:cNvPicPr>
            <a:picLocks noChangeAspect="1"/>
          </p:cNvPicPr>
          <p:nvPr userDrawn="1"/>
        </p:nvPicPr>
        <p:blipFill rotWithShape="1">
          <a:blip r:embed="rId8">
            <a:extLst>
              <a:ext uri="{28A0092B-C50C-407E-A947-70E740481C1C}">
                <a14:useLocalDpi xmlns:a14="http://schemas.microsoft.com/office/drawing/2010/main" val="0"/>
              </a:ext>
            </a:extLst>
          </a:blip>
          <a:srcRect r="45673"/>
          <a:stretch/>
        </p:blipFill>
        <p:spPr>
          <a:xfrm>
            <a:off x="304800" y="6324600"/>
            <a:ext cx="1549400" cy="331980"/>
          </a:xfrm>
          <a:prstGeom prst="rect">
            <a:avLst/>
          </a:prstGeom>
        </p:spPr>
      </p:pic>
      <p:sp>
        <p:nvSpPr>
          <p:cNvPr id="15" name="Rectangle 14"/>
          <p:cNvSpPr/>
          <p:nvPr userDrawn="1"/>
        </p:nvSpPr>
        <p:spPr bwMode="auto">
          <a:xfrm>
            <a:off x="0" y="6819900"/>
            <a:ext cx="9144000" cy="762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a typeface="ヒラギノ角ゴ Pro W3" charset="0"/>
              <a:cs typeface="ヒラギノ角ゴ Pro W3" charset="0"/>
            </a:endParaRPr>
          </a:p>
        </p:txBody>
      </p:sp>
      <p:sp>
        <p:nvSpPr>
          <p:cNvPr id="2" name="Title Placeholder 1"/>
          <p:cNvSpPr>
            <a:spLocks noGrp="1"/>
          </p:cNvSpPr>
          <p:nvPr>
            <p:ph type="title"/>
          </p:nvPr>
        </p:nvSpPr>
        <p:spPr>
          <a:xfrm>
            <a:off x="347579" y="174378"/>
            <a:ext cx="7640721" cy="1143000"/>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7579" y="1617579"/>
            <a:ext cx="6700811" cy="450858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479632" y="6537158"/>
            <a:ext cx="1330157" cy="224422"/>
          </a:xfrm>
          <a:prstGeom prst="rect">
            <a:avLst/>
          </a:prstGeom>
        </p:spPr>
        <p:txBody>
          <a:bodyPr vert="horz" lIns="0" tIns="0" rIns="0" bIns="0" rtlCol="0" anchor="ctr"/>
          <a:lstStyle>
            <a:lvl1pPr algn="r">
              <a:defRPr sz="1000">
                <a:solidFill>
                  <a:schemeClr val="bg1">
                    <a:lumMod val="50000"/>
                  </a:schemeClr>
                </a:solidFill>
              </a:defRPr>
            </a:lvl1pPr>
          </a:lstStyle>
          <a:p>
            <a:pPr defTabSz="457200" fontAlgn="auto">
              <a:spcBef>
                <a:spcPts val="0"/>
              </a:spcBef>
              <a:spcAft>
                <a:spcPts val="0"/>
              </a:spcAft>
            </a:pPr>
            <a:fld id="{5FA82A9D-F74A-5941-AEE0-9E55A48F620F}" type="slidenum">
              <a:rPr lang="en-US" smtClean="0">
                <a:solidFill>
                  <a:prstClr val="white">
                    <a:lumMod val="50000"/>
                  </a:prstClr>
                </a:solidFill>
                <a:latin typeface="Calibri"/>
              </a:rPr>
              <a:pPr defTabSz="457200" fontAlgn="auto">
                <a:spcBef>
                  <a:spcPts val="0"/>
                </a:spcBef>
                <a:spcAft>
                  <a:spcPts val="0"/>
                </a:spcAft>
              </a:pPr>
              <a:t>‹#›</a:t>
            </a:fld>
            <a:endParaRPr lang="en-US">
              <a:solidFill>
                <a:prstClr val="white">
                  <a:lumMod val="50000"/>
                </a:prstClr>
              </a:solidFill>
              <a:latin typeface="Calibri"/>
            </a:endParaRPr>
          </a:p>
        </p:txBody>
      </p:sp>
    </p:spTree>
    <p:extLst>
      <p:ext uri="{BB962C8B-B14F-4D97-AF65-F5344CB8AC3E}">
        <p14:creationId xmlns:p14="http://schemas.microsoft.com/office/powerpoint/2010/main" val="1340959787"/>
      </p:ext>
    </p:extLst>
  </p:cSld>
  <p:clrMap bg1="lt1" tx1="dk1" bg2="lt2" tx2="dk2" accent1="accent1" accent2="accent2" accent3="accent3" accent4="accent4" accent5="accent5" accent6="accent6" hlink="hlink" folHlink="folHlink"/>
  <p:sldLayoutIdLst>
    <p:sldLayoutId id="2147485026" r:id="rId1"/>
    <p:sldLayoutId id="2147485029" r:id="rId2"/>
    <p:sldLayoutId id="2147485033" r:id="rId3"/>
    <p:sldLayoutId id="2147485035" r:id="rId4"/>
    <p:sldLayoutId id="2147485051" r:id="rId5"/>
  </p:sldLayoutIdLst>
  <p:hf hdr="0" dt="0"/>
  <p:txStyles>
    <p:titleStyle>
      <a:lvl1pPr algn="l" defTabSz="457200" rtl="0" eaLnBrk="1" latinLnBrk="0" hangingPunct="1">
        <a:spcBef>
          <a:spcPct val="0"/>
        </a:spcBef>
        <a:buNone/>
        <a:defRPr sz="2800" b="1" kern="1200">
          <a:solidFill>
            <a:srgbClr val="101D61"/>
          </a:solidFill>
          <a:latin typeface="+mj-lt"/>
          <a:ea typeface="+mj-ea"/>
          <a:cs typeface="+mj-cs"/>
        </a:defRPr>
      </a:lvl1pPr>
    </p:titleStyle>
    <p:bodyStyle>
      <a:lvl1pPr marL="292100" indent="-292100" algn="l" defTabSz="457200" rtl="0" eaLnBrk="1" latinLnBrk="0" hangingPunct="1">
        <a:lnSpc>
          <a:spcPct val="95000"/>
        </a:lnSpc>
        <a:spcBef>
          <a:spcPts val="1000"/>
        </a:spcBef>
        <a:buSzPct val="120000"/>
        <a:buFontTx/>
        <a:buBlip>
          <a:blip r:embed="rId9"/>
        </a:buBlip>
        <a:defRPr sz="2200" kern="1200">
          <a:solidFill>
            <a:srgbClr val="58595B"/>
          </a:solidFill>
          <a:latin typeface="+mn-lt"/>
          <a:ea typeface="+mn-ea"/>
          <a:cs typeface="+mn-cs"/>
        </a:defRPr>
      </a:lvl1pPr>
      <a:lvl2pPr marL="742950" indent="-285750" algn="l" defTabSz="457200" rtl="0" eaLnBrk="1" latinLnBrk="0" hangingPunct="1">
        <a:lnSpc>
          <a:spcPct val="95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95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10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1" name="Picture 20" descr="PCORnet symbol-inverted_blue gradient circle-big.png"/>
          <p:cNvPicPr>
            <a:picLocks noChangeAspect="1"/>
          </p:cNvPicPr>
          <p:nvPr userDrawn="1"/>
        </p:nvPicPr>
        <p:blipFill rotWithShape="1">
          <a:blip r:embed="rId6">
            <a:duotone>
              <a:schemeClr val="accent1">
                <a:shade val="45000"/>
                <a:satMod val="135000"/>
              </a:schemeClr>
              <a:prstClr val="white"/>
            </a:duotone>
            <a:alphaModFix amt="20000"/>
            <a:extLst>
              <a:ext uri="{28A0092B-C50C-407E-A947-70E740481C1C}">
                <a14:useLocalDpi xmlns:a14="http://schemas.microsoft.com/office/drawing/2010/main" val="0"/>
              </a:ext>
            </a:extLst>
          </a:blip>
          <a:srcRect l="2" t="1" r="56434" b="15470"/>
          <a:stretch/>
        </p:blipFill>
        <p:spPr>
          <a:xfrm>
            <a:off x="6026150" y="846582"/>
            <a:ext cx="3117850" cy="6049518"/>
          </a:xfrm>
          <a:prstGeom prst="rect">
            <a:avLst/>
          </a:prstGeom>
        </p:spPr>
      </p:pic>
      <p:cxnSp>
        <p:nvCxnSpPr>
          <p:cNvPr id="12" name="Straight Connector 11"/>
          <p:cNvCxnSpPr/>
          <p:nvPr userDrawn="1"/>
        </p:nvCxnSpPr>
        <p:spPr bwMode="auto">
          <a:xfrm>
            <a:off x="0" y="1371600"/>
            <a:ext cx="7759700" cy="0"/>
          </a:xfrm>
          <a:prstGeom prst="line">
            <a:avLst/>
          </a:prstGeom>
          <a:solidFill>
            <a:schemeClr val="accent1"/>
          </a:solidFill>
          <a:ln w="9525" cap="flat" cmpd="sng" algn="ctr">
            <a:solidFill>
              <a:srgbClr val="DBDBDB"/>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Rectangle 19"/>
          <p:cNvSpPr>
            <a:spLocks noChangeArrowheads="1"/>
          </p:cNvSpPr>
          <p:nvPr userDrawn="1"/>
        </p:nvSpPr>
        <p:spPr bwMode="auto">
          <a:xfrm>
            <a:off x="0" y="0"/>
            <a:ext cx="9144000" cy="228600"/>
          </a:xfrm>
          <a:prstGeom prst="rect">
            <a:avLst/>
          </a:prstGeom>
          <a:solidFill>
            <a:schemeClr val="accent2"/>
          </a:solidFill>
          <a:ln>
            <a:noFill/>
          </a:ln>
          <a:extLst/>
        </p:spPr>
        <p:txBody>
          <a:bodyPr wrap="none" anchor="ctr"/>
          <a:lstStyle/>
          <a:p>
            <a:pPr defTabSz="457200" fontAlgn="auto">
              <a:spcBef>
                <a:spcPts val="0"/>
              </a:spcBef>
              <a:spcAft>
                <a:spcPts val="0"/>
              </a:spcAft>
            </a:pPr>
            <a:endParaRPr lang="en-US" dirty="0">
              <a:solidFill>
                <a:srgbClr val="001E61"/>
              </a:solidFill>
              <a:latin typeface="Calibri"/>
            </a:endParaRPr>
          </a:p>
        </p:txBody>
      </p:sp>
      <p:pic>
        <p:nvPicPr>
          <p:cNvPr id="14" name="Picture 13" descr="PCORnet logo-slides-oneline.png"/>
          <p:cNvPicPr>
            <a:picLocks noChangeAspect="1"/>
          </p:cNvPicPr>
          <p:nvPr userDrawn="1"/>
        </p:nvPicPr>
        <p:blipFill rotWithShape="1">
          <a:blip r:embed="rId7">
            <a:extLst>
              <a:ext uri="{28A0092B-C50C-407E-A947-70E740481C1C}">
                <a14:useLocalDpi xmlns:a14="http://schemas.microsoft.com/office/drawing/2010/main" val="0"/>
              </a:ext>
            </a:extLst>
          </a:blip>
          <a:srcRect r="45673"/>
          <a:stretch/>
        </p:blipFill>
        <p:spPr>
          <a:xfrm>
            <a:off x="304800" y="6324600"/>
            <a:ext cx="1549400" cy="331980"/>
          </a:xfrm>
          <a:prstGeom prst="rect">
            <a:avLst/>
          </a:prstGeom>
        </p:spPr>
      </p:pic>
      <p:sp>
        <p:nvSpPr>
          <p:cNvPr id="15" name="Rectangle 14"/>
          <p:cNvSpPr/>
          <p:nvPr userDrawn="1"/>
        </p:nvSpPr>
        <p:spPr bwMode="auto">
          <a:xfrm>
            <a:off x="0" y="6819900"/>
            <a:ext cx="9144000" cy="762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a typeface="ヒラギノ角ゴ Pro W3" charset="0"/>
              <a:cs typeface="ヒラギノ角ゴ Pro W3" charset="0"/>
            </a:endParaRPr>
          </a:p>
        </p:txBody>
      </p:sp>
      <p:sp>
        <p:nvSpPr>
          <p:cNvPr id="2" name="Title Placeholder 1"/>
          <p:cNvSpPr>
            <a:spLocks noGrp="1"/>
          </p:cNvSpPr>
          <p:nvPr>
            <p:ph type="title"/>
          </p:nvPr>
        </p:nvSpPr>
        <p:spPr>
          <a:xfrm>
            <a:off x="347579" y="174378"/>
            <a:ext cx="7640721" cy="1143000"/>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7579" y="1617579"/>
            <a:ext cx="6700811" cy="450858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479632" y="6537158"/>
            <a:ext cx="1330157" cy="224422"/>
          </a:xfrm>
          <a:prstGeom prst="rect">
            <a:avLst/>
          </a:prstGeom>
        </p:spPr>
        <p:txBody>
          <a:bodyPr vert="horz" lIns="0" tIns="0" rIns="0" bIns="0" rtlCol="0" anchor="ctr"/>
          <a:lstStyle>
            <a:lvl1pPr algn="r">
              <a:defRPr sz="1000">
                <a:solidFill>
                  <a:schemeClr val="bg1">
                    <a:lumMod val="50000"/>
                  </a:schemeClr>
                </a:solidFill>
              </a:defRPr>
            </a:lvl1pPr>
          </a:lstStyle>
          <a:p>
            <a:pPr defTabSz="457200" fontAlgn="auto">
              <a:spcBef>
                <a:spcPts val="0"/>
              </a:spcBef>
              <a:spcAft>
                <a:spcPts val="0"/>
              </a:spcAft>
            </a:pPr>
            <a:fld id="{5FA82A9D-F74A-5941-AEE0-9E55A48F620F}" type="slidenum">
              <a:rPr lang="en-US" smtClean="0">
                <a:solidFill>
                  <a:prstClr val="white">
                    <a:lumMod val="50000"/>
                  </a:prstClr>
                </a:solidFill>
                <a:latin typeface="Calibri"/>
              </a:rPr>
              <a:pPr defTabSz="457200" fontAlgn="auto">
                <a:spcBef>
                  <a:spcPts val="0"/>
                </a:spcBef>
                <a:spcAft>
                  <a:spcPts val="0"/>
                </a:spcAft>
              </a:pPr>
              <a:t>‹#›</a:t>
            </a:fld>
            <a:endParaRPr lang="en-US">
              <a:solidFill>
                <a:prstClr val="white">
                  <a:lumMod val="50000"/>
                </a:prstClr>
              </a:solidFill>
              <a:latin typeface="Calibri"/>
            </a:endParaRPr>
          </a:p>
        </p:txBody>
      </p:sp>
    </p:spTree>
    <p:extLst>
      <p:ext uri="{BB962C8B-B14F-4D97-AF65-F5344CB8AC3E}">
        <p14:creationId xmlns:p14="http://schemas.microsoft.com/office/powerpoint/2010/main" val="2658448109"/>
      </p:ext>
    </p:extLst>
  </p:cSld>
  <p:clrMap bg1="lt1" tx1="dk1" bg2="lt2" tx2="dk2" accent1="accent1" accent2="accent2" accent3="accent3" accent4="accent4" accent5="accent5" accent6="accent6" hlink="hlink" folHlink="folHlink"/>
  <p:sldLayoutIdLst>
    <p:sldLayoutId id="2147485028" r:id="rId1"/>
    <p:sldLayoutId id="2147485031" r:id="rId2"/>
    <p:sldLayoutId id="2147485052" r:id="rId3"/>
    <p:sldLayoutId id="2147485053" r:id="rId4"/>
  </p:sldLayoutIdLst>
  <p:hf hdr="0" dt="0"/>
  <p:txStyles>
    <p:titleStyle>
      <a:lvl1pPr algn="l" defTabSz="457200" rtl="0" eaLnBrk="1" latinLnBrk="0" hangingPunct="1">
        <a:spcBef>
          <a:spcPct val="0"/>
        </a:spcBef>
        <a:buNone/>
        <a:defRPr sz="2800" b="1" kern="1200">
          <a:solidFill>
            <a:srgbClr val="101D61"/>
          </a:solidFill>
          <a:latin typeface="+mj-lt"/>
          <a:ea typeface="+mj-ea"/>
          <a:cs typeface="+mj-cs"/>
        </a:defRPr>
      </a:lvl1pPr>
    </p:titleStyle>
    <p:bodyStyle>
      <a:lvl1pPr marL="292100" indent="-292100" algn="l" defTabSz="457200" rtl="0" eaLnBrk="1" latinLnBrk="0" hangingPunct="1">
        <a:lnSpc>
          <a:spcPct val="95000"/>
        </a:lnSpc>
        <a:spcBef>
          <a:spcPts val="1000"/>
        </a:spcBef>
        <a:buSzPct val="120000"/>
        <a:buFontTx/>
        <a:buBlip>
          <a:blip r:embed="rId8"/>
        </a:buBlip>
        <a:defRPr sz="2200" kern="1200">
          <a:solidFill>
            <a:srgbClr val="58595B"/>
          </a:solidFill>
          <a:latin typeface="+mn-lt"/>
          <a:ea typeface="+mn-ea"/>
          <a:cs typeface="+mn-cs"/>
        </a:defRPr>
      </a:lvl1pPr>
      <a:lvl2pPr marL="742950" indent="-285750" algn="l" defTabSz="457200" rtl="0" eaLnBrk="1" latinLnBrk="0" hangingPunct="1">
        <a:lnSpc>
          <a:spcPct val="95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95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32010" y="3891790"/>
            <a:ext cx="184666" cy="369332"/>
          </a:xfrm>
          <a:prstGeom prst="rect">
            <a:avLst/>
          </a:prstGeom>
          <a:noFill/>
        </p:spPr>
        <p:txBody>
          <a:bodyPr wrap="none" rtlCol="0">
            <a:spAutoFit/>
          </a:bodyPr>
          <a:lstStyle/>
          <a:p>
            <a:endParaRPr lang="en-US" dirty="0">
              <a:solidFill>
                <a:prstClr val="black"/>
              </a:solidFill>
            </a:endParaRPr>
          </a:p>
        </p:txBody>
      </p:sp>
      <p:sp>
        <p:nvSpPr>
          <p:cNvPr id="29" name="Content Placeholder 5"/>
          <p:cNvSpPr txBox="1">
            <a:spLocks/>
          </p:cNvSpPr>
          <p:nvPr/>
        </p:nvSpPr>
        <p:spPr>
          <a:xfrm>
            <a:off x="457200" y="1968568"/>
            <a:ext cx="6199897" cy="3846444"/>
          </a:xfrm>
          <a:prstGeom prst="rect">
            <a:avLst/>
          </a:prstGeom>
        </p:spPr>
        <p:txBody>
          <a:bodyPr vert="horz" lIns="0" tIns="0" rIns="0" bIns="0" rtlCol="0">
            <a:normAutofit/>
          </a:bodyPr>
          <a:lstStyle>
            <a:lvl1pPr marL="342900" indent="-342900" algn="l" defTabSz="457200" rtl="0" eaLnBrk="1" latinLnBrk="0" hangingPunct="1">
              <a:spcBef>
                <a:spcPct val="20000"/>
              </a:spcBef>
              <a:buSzPct val="100000"/>
              <a:buFontTx/>
              <a:buBlip>
                <a:blip r:embed="rId3"/>
              </a:buBlip>
              <a:defRPr sz="2800" kern="1200">
                <a:solidFill>
                  <a:schemeClr val="tx1">
                    <a:lumMod val="85000"/>
                    <a:lumOff val="15000"/>
                  </a:schemeClr>
                </a:solidFill>
                <a:latin typeface="+mn-lt"/>
                <a:ea typeface="+mn-ea"/>
                <a:cs typeface="+mn-cs"/>
              </a:defRPr>
            </a:lvl1pPr>
            <a:lvl2pPr marL="742950" indent="-285750" algn="l" defTabSz="457200" rtl="0" eaLnBrk="1" latinLnBrk="0" hangingPunct="1">
              <a:spcBef>
                <a:spcPct val="20000"/>
              </a:spcBef>
              <a:buClr>
                <a:srgbClr val="71C04F"/>
              </a:buClr>
              <a:buFont typeface="Wingdings" charset="2"/>
              <a:buChar char="§"/>
              <a:defRPr sz="2400" kern="1200">
                <a:solidFill>
                  <a:schemeClr val="tx1">
                    <a:lumMod val="85000"/>
                    <a:lumOff val="15000"/>
                  </a:schemeClr>
                </a:solidFill>
                <a:latin typeface="+mn-lt"/>
                <a:ea typeface="+mn-ea"/>
                <a:cs typeface="+mn-cs"/>
              </a:defRPr>
            </a:lvl2pPr>
            <a:lvl3pPr marL="1143000" indent="-228600" algn="l" defTabSz="457200" rtl="0" eaLnBrk="1" latinLnBrk="0" hangingPunct="1">
              <a:spcBef>
                <a:spcPct val="20000"/>
              </a:spcBef>
              <a:buClr>
                <a:srgbClr val="00AEEF"/>
              </a:buClr>
              <a:buFont typeface="Arial"/>
              <a:buChar char="•"/>
              <a:defRPr sz="2000" kern="1200">
                <a:solidFill>
                  <a:schemeClr val="tx1">
                    <a:lumMod val="85000"/>
                    <a:lumOff val="1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85000"/>
                    <a:lumOff val="1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1200"/>
              </a:spcAft>
              <a:buClr>
                <a:srgbClr val="00AEEF"/>
              </a:buClr>
              <a:buFontTx/>
              <a:buNone/>
              <a:defRPr/>
            </a:pPr>
            <a:endParaRPr lang="en-US" dirty="0">
              <a:solidFill>
                <a:srgbClr val="1F497D"/>
              </a:solidFill>
              <a:latin typeface="Arial"/>
            </a:endParaRPr>
          </a:p>
        </p:txBody>
      </p:sp>
      <p:sp>
        <p:nvSpPr>
          <p:cNvPr id="2" name="TextBox 1"/>
          <p:cNvSpPr txBox="1"/>
          <p:nvPr/>
        </p:nvSpPr>
        <p:spPr>
          <a:xfrm>
            <a:off x="304800" y="1429959"/>
            <a:ext cx="8072513" cy="1077218"/>
          </a:xfrm>
          <a:prstGeom prst="rect">
            <a:avLst/>
          </a:prstGeom>
          <a:noFill/>
        </p:spPr>
        <p:txBody>
          <a:bodyPr wrap="square" rtlCol="0">
            <a:spAutoFit/>
          </a:bodyPr>
          <a:lstStyle/>
          <a:p>
            <a:r>
              <a:rPr lang="en-US" sz="3200" b="1" dirty="0" smtClean="0">
                <a:solidFill>
                  <a:schemeClr val="tx2">
                    <a:lumMod val="50000"/>
                  </a:schemeClr>
                </a:solidFill>
              </a:rPr>
              <a:t>The Patient-Centered Outcomes Research Institute (PCORI)</a:t>
            </a:r>
            <a:endParaRPr lang="en-US" sz="3200" b="1" i="1" dirty="0" smtClean="0">
              <a:solidFill>
                <a:srgbClr val="FF0000"/>
              </a:solidFill>
            </a:endParaRPr>
          </a:p>
        </p:txBody>
      </p:sp>
      <p:sp>
        <p:nvSpPr>
          <p:cNvPr id="3" name="TextBox 2"/>
          <p:cNvSpPr txBox="1"/>
          <p:nvPr/>
        </p:nvSpPr>
        <p:spPr>
          <a:xfrm>
            <a:off x="485922" y="2449017"/>
            <a:ext cx="5863785" cy="4154984"/>
          </a:xfrm>
          <a:prstGeom prst="rect">
            <a:avLst/>
          </a:prstGeom>
          <a:noFill/>
        </p:spPr>
        <p:txBody>
          <a:bodyPr wrap="none" rtlCol="0">
            <a:spAutoFit/>
          </a:bodyPr>
          <a:lstStyle/>
          <a:p>
            <a:endParaRPr lang="en-US" sz="2400" dirty="0"/>
          </a:p>
          <a:p>
            <a:r>
              <a:rPr lang="en-US" sz="2400" dirty="0"/>
              <a:t> </a:t>
            </a:r>
          </a:p>
          <a:p>
            <a:endParaRPr lang="en-US" sz="2000" b="1" dirty="0" smtClean="0"/>
          </a:p>
          <a:p>
            <a:endParaRPr lang="en-US" sz="2400" b="1" dirty="0" smtClean="0"/>
          </a:p>
          <a:p>
            <a:r>
              <a:rPr lang="en-US" sz="2200" b="1" dirty="0" smtClean="0">
                <a:solidFill>
                  <a:schemeClr val="tx1">
                    <a:lumMod val="65000"/>
                    <a:lumOff val="35000"/>
                  </a:schemeClr>
                </a:solidFill>
              </a:rPr>
              <a:t>Joe Selby,  MD MPH</a:t>
            </a:r>
          </a:p>
          <a:p>
            <a:r>
              <a:rPr lang="en-US" sz="2200" b="1" dirty="0" smtClean="0">
                <a:solidFill>
                  <a:schemeClr val="tx1">
                    <a:lumMod val="65000"/>
                    <a:lumOff val="35000"/>
                  </a:schemeClr>
                </a:solidFill>
              </a:rPr>
              <a:t>Executive Director, PCORI</a:t>
            </a:r>
          </a:p>
          <a:p>
            <a:endParaRPr lang="en-US" sz="2200" b="1" dirty="0">
              <a:solidFill>
                <a:schemeClr val="tx1">
                  <a:lumMod val="65000"/>
                  <a:lumOff val="35000"/>
                </a:schemeClr>
              </a:solidFill>
            </a:endParaRPr>
          </a:p>
          <a:p>
            <a:r>
              <a:rPr lang="en-US" sz="2200" b="1" dirty="0" smtClean="0">
                <a:solidFill>
                  <a:schemeClr val="tx1">
                    <a:lumMod val="65000"/>
                    <a:lumOff val="35000"/>
                  </a:schemeClr>
                </a:solidFill>
              </a:rPr>
              <a:t>Florida State University System</a:t>
            </a:r>
          </a:p>
          <a:p>
            <a:r>
              <a:rPr lang="en-US" sz="2200" b="1" dirty="0" smtClean="0">
                <a:solidFill>
                  <a:schemeClr val="tx1">
                    <a:lumMod val="65000"/>
                    <a:lumOff val="35000"/>
                  </a:schemeClr>
                </a:solidFill>
              </a:rPr>
              <a:t>4</a:t>
            </a:r>
            <a:r>
              <a:rPr lang="en-US" sz="2200" b="1" baseline="30000" dirty="0" smtClean="0">
                <a:solidFill>
                  <a:schemeClr val="tx1">
                    <a:lumMod val="65000"/>
                    <a:lumOff val="35000"/>
                  </a:schemeClr>
                </a:solidFill>
              </a:rPr>
              <a:t>th</a:t>
            </a:r>
            <a:r>
              <a:rPr lang="en-US" sz="2200" b="1" dirty="0" smtClean="0">
                <a:solidFill>
                  <a:schemeClr val="tx1">
                    <a:lumMod val="65000"/>
                    <a:lumOff val="35000"/>
                  </a:schemeClr>
                </a:solidFill>
              </a:rPr>
              <a:t> Annual Federal R&amp;D </a:t>
            </a:r>
            <a:r>
              <a:rPr lang="en-US" sz="2200" b="1" dirty="0">
                <a:solidFill>
                  <a:schemeClr val="tx1">
                    <a:lumMod val="65000"/>
                    <a:lumOff val="35000"/>
                  </a:schemeClr>
                </a:solidFill>
              </a:rPr>
              <a:t>Agency Workshop</a:t>
            </a:r>
            <a:endParaRPr lang="en-US" sz="2200" b="1" dirty="0" smtClean="0">
              <a:solidFill>
                <a:schemeClr val="tx1">
                  <a:lumMod val="65000"/>
                  <a:lumOff val="35000"/>
                </a:schemeClr>
              </a:solidFill>
            </a:endParaRPr>
          </a:p>
          <a:p>
            <a:endParaRPr lang="en-US" sz="2200" b="1" dirty="0" smtClean="0">
              <a:solidFill>
                <a:schemeClr val="tx1">
                  <a:lumMod val="65000"/>
                  <a:lumOff val="35000"/>
                </a:schemeClr>
              </a:solidFill>
            </a:endParaRPr>
          </a:p>
          <a:p>
            <a:r>
              <a:rPr lang="en-US" sz="2200" b="1" dirty="0" smtClean="0">
                <a:solidFill>
                  <a:schemeClr val="tx1">
                    <a:lumMod val="65000"/>
                    <a:lumOff val="35000"/>
                  </a:schemeClr>
                </a:solidFill>
              </a:rPr>
              <a:t>September 30, 2016</a:t>
            </a:r>
          </a:p>
          <a:p>
            <a:endParaRPr lang="en-US" dirty="0"/>
          </a:p>
        </p:txBody>
      </p:sp>
    </p:spTree>
    <p:extLst>
      <p:ext uri="{BB962C8B-B14F-4D97-AF65-F5344CB8AC3E}">
        <p14:creationId xmlns:p14="http://schemas.microsoft.com/office/powerpoint/2010/main" val="3326297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0327" y="1397143"/>
            <a:ext cx="8403981" cy="1127859"/>
          </a:xfrm>
        </p:spPr>
        <p:txBody>
          <a:bodyPr>
            <a:noAutofit/>
          </a:bodyPr>
          <a:lstStyle/>
          <a:p>
            <a:pPr marL="0" lvl="1" indent="0">
              <a:buClr>
                <a:schemeClr val="accent3"/>
              </a:buClr>
              <a:buNone/>
            </a:pPr>
            <a:r>
              <a:rPr lang="en-US" sz="2000" b="1" dirty="0">
                <a:solidFill>
                  <a:srgbClr val="1F497D"/>
                </a:solidFill>
                <a:cs typeface="Arial" panose="020B0604020202020204" pitchFamily="34" charset="0"/>
              </a:rPr>
              <a:t>Recent systematic review* provides first evidence of the impact of patient and public involvement on research on health and social-care research. </a:t>
            </a:r>
          </a:p>
        </p:txBody>
      </p:sp>
      <p:sp>
        <p:nvSpPr>
          <p:cNvPr id="3" name="Title 2"/>
          <p:cNvSpPr>
            <a:spLocks noGrp="1"/>
          </p:cNvSpPr>
          <p:nvPr>
            <p:ph type="title"/>
          </p:nvPr>
        </p:nvSpPr>
        <p:spPr>
          <a:xfrm>
            <a:off x="211557" y="327231"/>
            <a:ext cx="7725449" cy="494865"/>
          </a:xfrm>
          <a:solidFill>
            <a:schemeClr val="bg1"/>
          </a:solidFill>
        </p:spPr>
        <p:txBody>
          <a:bodyPr>
            <a:noAutofit/>
          </a:bodyPr>
          <a:lstStyle/>
          <a:p>
            <a:r>
              <a:rPr lang="en-US" sz="3200" dirty="0">
                <a:solidFill>
                  <a:schemeClr val="tx2">
                    <a:lumMod val="50000"/>
                  </a:schemeClr>
                </a:solidFill>
                <a:latin typeface="+mn-lt"/>
              </a:rPr>
              <a:t>    </a:t>
            </a:r>
            <a:r>
              <a:rPr lang="en-US" sz="2900" dirty="0">
                <a:solidFill>
                  <a:srgbClr val="1F497D"/>
                </a:solidFill>
                <a:latin typeface="Arial"/>
                <a:cs typeface="Arial"/>
              </a:rPr>
              <a:t>Does Engagement Make a Difference?</a:t>
            </a:r>
          </a:p>
        </p:txBody>
      </p:sp>
      <p:sp>
        <p:nvSpPr>
          <p:cNvPr id="4" name="Rectangle 3"/>
          <p:cNvSpPr/>
          <p:nvPr/>
        </p:nvSpPr>
        <p:spPr>
          <a:xfrm>
            <a:off x="3429000" y="5656503"/>
            <a:ext cx="5508381" cy="338554"/>
          </a:xfrm>
          <a:prstGeom prst="rect">
            <a:avLst/>
          </a:prstGeom>
        </p:spPr>
        <p:txBody>
          <a:bodyPr wrap="square">
            <a:spAutoFit/>
          </a:bodyPr>
          <a:lstStyle/>
          <a:p>
            <a:pPr marL="0" lvl="1" defTabSz="342900">
              <a:spcAft>
                <a:spcPts val="450"/>
              </a:spcAft>
              <a:buClr>
                <a:srgbClr val="71C04F"/>
              </a:buClr>
              <a:buSzPct val="100000"/>
              <a:tabLst>
                <a:tab pos="257175" algn="l"/>
              </a:tabLst>
              <a:defRPr/>
            </a:pPr>
            <a:r>
              <a:rPr lang="en-US" sz="1600" i="1" dirty="0">
                <a:solidFill>
                  <a:srgbClr val="1F497D"/>
                </a:solidFill>
                <a:cs typeface="Arial" panose="020B0604020202020204" pitchFamily="34" charset="0"/>
              </a:rPr>
              <a:t>*J Brett et al; Health Expectations 2014; 17(5): 637–650. </a:t>
            </a:r>
          </a:p>
        </p:txBody>
      </p:sp>
      <p:pic>
        <p:nvPicPr>
          <p:cNvPr id="5" name="Picture 2" descr="Health Expec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526" y="2725249"/>
            <a:ext cx="1736480" cy="225226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 y="2350450"/>
            <a:ext cx="5410200" cy="3046988"/>
          </a:xfrm>
          <a:prstGeom prst="rect">
            <a:avLst/>
          </a:prstGeom>
        </p:spPr>
        <p:txBody>
          <a:bodyPr wrap="square">
            <a:spAutoFit/>
          </a:bodyPr>
          <a:lstStyle/>
          <a:p>
            <a:pPr marL="342900" lvl="1" indent="-342900" defTabSz="457200" eaLnBrk="0" hangingPunct="0">
              <a:spcBef>
                <a:spcPct val="20000"/>
              </a:spcBef>
              <a:buClr>
                <a:schemeClr val="accent3"/>
              </a:buClr>
              <a:buSzPct val="100000"/>
              <a:buFont typeface="Arial" pitchFamily="34" charset="0"/>
              <a:buChar char="•"/>
              <a:tabLst>
                <a:tab pos="257175" algn="l"/>
              </a:tabLst>
              <a:defRPr/>
            </a:pPr>
            <a:r>
              <a:rPr lang="en-US" sz="2000" dirty="0">
                <a:solidFill>
                  <a:schemeClr val="tx2"/>
                </a:solidFill>
                <a:latin typeface="+mn-lt"/>
                <a:cs typeface="MS PGothic"/>
              </a:rPr>
              <a:t>Literature search from 1995-2009 identified 66 studies</a:t>
            </a:r>
          </a:p>
          <a:p>
            <a:pPr marL="342900" lvl="1" indent="-342900" defTabSz="457200" eaLnBrk="0" hangingPunct="0">
              <a:spcBef>
                <a:spcPct val="20000"/>
              </a:spcBef>
              <a:buClr>
                <a:schemeClr val="accent3"/>
              </a:buClr>
              <a:buSzPct val="100000"/>
              <a:buFont typeface="Arial" pitchFamily="34" charset="0"/>
              <a:buChar char="•"/>
              <a:tabLst>
                <a:tab pos="257175" algn="l"/>
              </a:tabLst>
              <a:defRPr/>
            </a:pPr>
            <a:r>
              <a:rPr lang="en-US" sz="2000" dirty="0">
                <a:solidFill>
                  <a:schemeClr val="tx2"/>
                </a:solidFill>
                <a:latin typeface="+mn-lt"/>
                <a:cs typeface="MS PGothic"/>
              </a:rPr>
              <a:t>Analysis showed patient and public involvement enhanced quality and appropriateness of research</a:t>
            </a:r>
          </a:p>
          <a:p>
            <a:pPr marL="342900" lvl="1" indent="-342900" defTabSz="457200" eaLnBrk="0" hangingPunct="0">
              <a:spcBef>
                <a:spcPct val="20000"/>
              </a:spcBef>
              <a:buClr>
                <a:schemeClr val="accent3"/>
              </a:buClr>
              <a:buSzPct val="100000"/>
              <a:buFont typeface="Arial" pitchFamily="34" charset="0"/>
              <a:buChar char="•"/>
              <a:tabLst>
                <a:tab pos="257175" algn="l"/>
              </a:tabLst>
              <a:defRPr/>
            </a:pPr>
            <a:r>
              <a:rPr lang="en-US" sz="2000" dirty="0">
                <a:solidFill>
                  <a:schemeClr val="tx2"/>
                </a:solidFill>
                <a:latin typeface="+mn-lt"/>
                <a:cs typeface="MS PGothic"/>
              </a:rPr>
              <a:t>Impacts were described for all stages of research</a:t>
            </a:r>
          </a:p>
          <a:p>
            <a:pPr marL="342900" lvl="1" indent="-342900" defTabSz="457200" eaLnBrk="0" hangingPunct="0">
              <a:spcBef>
                <a:spcPct val="20000"/>
              </a:spcBef>
              <a:buClr>
                <a:schemeClr val="accent3"/>
              </a:buClr>
              <a:buSzPct val="100000"/>
              <a:buFont typeface="Arial" pitchFamily="34" charset="0"/>
              <a:buChar char="•"/>
              <a:tabLst>
                <a:tab pos="257175" algn="l"/>
              </a:tabLst>
              <a:defRPr/>
            </a:pPr>
            <a:r>
              <a:rPr lang="en-US" sz="2000" dirty="0">
                <a:solidFill>
                  <a:schemeClr val="tx2"/>
                </a:solidFill>
                <a:latin typeface="+mn-lt"/>
                <a:cs typeface="MS PGothic"/>
              </a:rPr>
              <a:t>But authors note the evidence base on impact of still needs significant enhancement</a:t>
            </a:r>
          </a:p>
        </p:txBody>
      </p:sp>
    </p:spTree>
    <p:extLst>
      <p:ext uri="{BB962C8B-B14F-4D97-AF65-F5344CB8AC3E}">
        <p14:creationId xmlns:p14="http://schemas.microsoft.com/office/powerpoint/2010/main" val="1681037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452" y="315308"/>
            <a:ext cx="7534948" cy="553998"/>
          </a:xfrm>
          <a:prstGeom prst="rect">
            <a:avLst/>
          </a:prstGeom>
          <a:noFill/>
        </p:spPr>
        <p:txBody>
          <a:bodyPr wrap="none" rtlCol="0">
            <a:spAutoFit/>
          </a:bodyPr>
          <a:lstStyle/>
          <a:p>
            <a:r>
              <a:rPr lang="en-US" sz="3000" b="1" dirty="0" smtClean="0">
                <a:solidFill>
                  <a:schemeClr val="tx2">
                    <a:lumMod val="50000"/>
                  </a:schemeClr>
                </a:solidFill>
                <a:latin typeface="+mj-lt"/>
              </a:rPr>
              <a:t>PCORI Funds CER Through 3 Types of Awards</a:t>
            </a:r>
            <a:endParaRPr lang="en-US" sz="3000" b="1" dirty="0">
              <a:solidFill>
                <a:schemeClr val="tx2">
                  <a:lumMod val="50000"/>
                </a:schemeClr>
              </a:solidFill>
              <a:latin typeface="+mj-lt"/>
            </a:endParaRPr>
          </a:p>
        </p:txBody>
      </p:sp>
      <p:cxnSp>
        <p:nvCxnSpPr>
          <p:cNvPr id="6" name="Straight Connector 5"/>
          <p:cNvCxnSpPr/>
          <p:nvPr/>
        </p:nvCxnSpPr>
        <p:spPr>
          <a:xfrm>
            <a:off x="134004" y="1041975"/>
            <a:ext cx="89154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5174" y="5618917"/>
            <a:ext cx="3983426" cy="1010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421101769"/>
              </p:ext>
            </p:extLst>
          </p:nvPr>
        </p:nvGraphicFramePr>
        <p:xfrm>
          <a:off x="685800" y="1380067"/>
          <a:ext cx="8355137"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3"/>
          <p:cNvSpPr/>
          <p:nvPr/>
        </p:nvSpPr>
        <p:spPr>
          <a:xfrm rot="5400000">
            <a:off x="-1614906" y="3376015"/>
            <a:ext cx="3934008" cy="551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0799" y="1086586"/>
            <a:ext cx="838200" cy="4247317"/>
          </a:xfrm>
          <a:prstGeom prst="rect">
            <a:avLst/>
          </a:prstGeom>
          <a:noFill/>
        </p:spPr>
        <p:txBody>
          <a:bodyPr wrap="square" rtlCol="0">
            <a:spAutoFit/>
          </a:bodyPr>
          <a:lstStyle/>
          <a:p>
            <a:pPr algn="ctr"/>
            <a:r>
              <a:rPr lang="en-US" b="1" u="sng" dirty="0" smtClean="0"/>
              <a:t>Since</a:t>
            </a:r>
          </a:p>
          <a:p>
            <a:pPr algn="ctr"/>
            <a:endParaRPr lang="en-US" dirty="0"/>
          </a:p>
          <a:p>
            <a:pPr algn="ctr"/>
            <a:r>
              <a:rPr lang="en-US" b="1" dirty="0" smtClean="0"/>
              <a:t>2012</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r>
              <a:rPr lang="en-US" b="1" dirty="0" smtClean="0"/>
              <a:t>2013</a:t>
            </a:r>
          </a:p>
          <a:p>
            <a:pPr algn="ctr"/>
            <a:endParaRPr lang="en-US" b="1" dirty="0"/>
          </a:p>
          <a:p>
            <a:pPr algn="ctr"/>
            <a:endParaRPr lang="en-US" b="1" dirty="0" smtClean="0"/>
          </a:p>
          <a:p>
            <a:pPr algn="ctr"/>
            <a:endParaRPr lang="en-US" b="1" dirty="0" smtClean="0"/>
          </a:p>
          <a:p>
            <a:pPr algn="ctr"/>
            <a:endParaRPr lang="en-US" b="1" dirty="0"/>
          </a:p>
          <a:p>
            <a:pPr algn="ctr"/>
            <a:r>
              <a:rPr lang="en-US" b="1" dirty="0" smtClean="0"/>
              <a:t>20</a:t>
            </a:r>
            <a:r>
              <a:rPr lang="en-US" dirty="0" smtClean="0"/>
              <a:t>15</a:t>
            </a:r>
            <a:endParaRPr lang="en-US" dirty="0"/>
          </a:p>
        </p:txBody>
      </p:sp>
    </p:spTree>
    <p:extLst>
      <p:ext uri="{BB962C8B-B14F-4D97-AF65-F5344CB8AC3E}">
        <p14:creationId xmlns:p14="http://schemas.microsoft.com/office/powerpoint/2010/main" val="3038891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5769" t="24709" r="25621" b="10415"/>
          <a:stretch/>
        </p:blipFill>
        <p:spPr>
          <a:xfrm>
            <a:off x="0" y="-30737"/>
            <a:ext cx="9144000" cy="6861305"/>
          </a:xfrm>
          <a:prstGeom prst="rect">
            <a:avLst/>
          </a:prstGeom>
        </p:spPr>
      </p:pic>
    </p:spTree>
    <p:extLst>
      <p:ext uri="{BB962C8B-B14F-4D97-AF65-F5344CB8AC3E}">
        <p14:creationId xmlns:p14="http://schemas.microsoft.com/office/powerpoint/2010/main" val="2194057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58487"/>
            <a:ext cx="6110519" cy="584775"/>
          </a:xfrm>
          <a:prstGeom prst="rect">
            <a:avLst/>
          </a:prstGeom>
        </p:spPr>
        <p:txBody>
          <a:bodyPr wrap="none">
            <a:spAutoFit/>
          </a:bodyPr>
          <a:lstStyle/>
          <a:p>
            <a:r>
              <a:rPr lang="en-US" sz="3200" b="1" dirty="0">
                <a:solidFill>
                  <a:srgbClr val="1F497D"/>
                </a:solidFill>
                <a:cs typeface="Arial"/>
              </a:rPr>
              <a:t>Targeted Research Funding Awards</a:t>
            </a:r>
            <a:endParaRPr lang="en-US" sz="3200" b="1" dirty="0"/>
          </a:p>
        </p:txBody>
      </p:sp>
      <p:graphicFrame>
        <p:nvGraphicFramePr>
          <p:cNvPr id="4" name="Table 3"/>
          <p:cNvGraphicFramePr>
            <a:graphicFrameLocks noGrp="1"/>
          </p:cNvGraphicFramePr>
          <p:nvPr>
            <p:extLst>
              <p:ext uri="{D42A27DB-BD31-4B8C-83A1-F6EECF244321}">
                <p14:modId xmlns:p14="http://schemas.microsoft.com/office/powerpoint/2010/main" val="2206787884"/>
              </p:ext>
            </p:extLst>
          </p:nvPr>
        </p:nvGraphicFramePr>
        <p:xfrm>
          <a:off x="78069" y="1056677"/>
          <a:ext cx="8939049" cy="6393696"/>
        </p:xfrm>
        <a:graphic>
          <a:graphicData uri="http://schemas.openxmlformats.org/drawingml/2006/table">
            <a:tbl>
              <a:tblPr>
                <a:tableStyleId>{BDBED569-4797-4DF1-A0F4-6AAB3CD982D8}</a:tableStyleId>
              </a:tblPr>
              <a:tblGrid>
                <a:gridCol w="8939049"/>
              </a:tblGrid>
              <a:tr h="4887931">
                <a:tc>
                  <a:txBody>
                    <a:bodyPr/>
                    <a:lstStyle/>
                    <a:p>
                      <a:pPr marL="671513" marR="0" lvl="2" indent="-214313" algn="l" defTabSz="457200" rtl="0" eaLnBrk="1" fontAlgn="base" latinLnBrk="0" hangingPunct="1">
                        <a:lnSpc>
                          <a:spcPct val="110000"/>
                        </a:lnSpc>
                        <a:spcBef>
                          <a:spcPct val="0"/>
                        </a:spcBef>
                        <a:spcAft>
                          <a:spcPts val="600"/>
                        </a:spcAft>
                        <a:buClr>
                          <a:srgbClr val="71C04F"/>
                        </a:buClr>
                        <a:buSzPct val="100000"/>
                        <a:buFont typeface="Arial" panose="020B0604020202020204" pitchFamily="34" charset="0"/>
                        <a:buChar char="•"/>
                        <a:tabLst>
                          <a:tab pos="342900" algn="l"/>
                        </a:tabLst>
                        <a:defRPr/>
                      </a:pPr>
                      <a:r>
                        <a:rPr lang="en-US" sz="2200" kern="1200" dirty="0" smtClean="0">
                          <a:solidFill>
                            <a:schemeClr val="tx2"/>
                          </a:solidFill>
                          <a:latin typeface="+mn-lt"/>
                          <a:ea typeface="MS PGothic" pitchFamily="34" charset="-128"/>
                          <a:cs typeface="Arial" panose="020B0604020202020204" pitchFamily="34" charset="0"/>
                        </a:rPr>
                        <a:t>PCOR treatment options in uterine fibroids* </a:t>
                      </a:r>
                    </a:p>
                    <a:p>
                      <a:pPr marL="671513" marR="0" lvl="2" indent="-214313" algn="l" defTabSz="457200" rtl="0" eaLnBrk="1" fontAlgn="base" latinLnBrk="0" hangingPunct="1">
                        <a:lnSpc>
                          <a:spcPct val="110000"/>
                        </a:lnSpc>
                        <a:spcBef>
                          <a:spcPct val="0"/>
                        </a:spcBef>
                        <a:spcAft>
                          <a:spcPts val="600"/>
                        </a:spcAft>
                        <a:buClr>
                          <a:srgbClr val="71C04F"/>
                        </a:buClr>
                        <a:buSzPct val="100000"/>
                        <a:buFont typeface="Arial" panose="020B0604020202020204" pitchFamily="34" charset="0"/>
                        <a:buChar char="•"/>
                        <a:tabLst>
                          <a:tab pos="342900" algn="l"/>
                        </a:tabLst>
                        <a:defRPr/>
                      </a:pPr>
                      <a:r>
                        <a:rPr lang="en-US" sz="2200" kern="1200" dirty="0" smtClean="0">
                          <a:solidFill>
                            <a:schemeClr val="tx2"/>
                          </a:solidFill>
                          <a:latin typeface="+mn-lt"/>
                          <a:ea typeface="MS PGothic" pitchFamily="34" charset="-128"/>
                          <a:cs typeface="Arial" panose="020B0604020202020204" pitchFamily="34" charset="0"/>
                        </a:rPr>
                        <a:t>Multifactorial fall injury prevention strategy in older persons**</a:t>
                      </a:r>
                    </a:p>
                    <a:p>
                      <a:pPr marL="671513" marR="0" lvl="2" indent="-214313" algn="l" defTabSz="457200" rtl="0" eaLnBrk="1" fontAlgn="base" latinLnBrk="0" hangingPunct="1">
                        <a:lnSpc>
                          <a:spcPct val="110000"/>
                        </a:lnSpc>
                        <a:spcBef>
                          <a:spcPct val="0"/>
                        </a:spcBef>
                        <a:spcAft>
                          <a:spcPts val="600"/>
                        </a:spcAft>
                        <a:buClr>
                          <a:srgbClr val="71C04F"/>
                        </a:buClr>
                        <a:buSzPct val="100000"/>
                        <a:buFont typeface="Arial" panose="020B0604020202020204" pitchFamily="34" charset="0"/>
                        <a:buChar char="•"/>
                        <a:tabLst>
                          <a:tab pos="342900" algn="l"/>
                        </a:tabLst>
                        <a:defRPr/>
                      </a:pPr>
                      <a:r>
                        <a:rPr lang="en-US" sz="2200" kern="1200" noProof="0" dirty="0" smtClean="0">
                          <a:solidFill>
                            <a:schemeClr val="tx2"/>
                          </a:solidFill>
                          <a:latin typeface="+mn-lt"/>
                          <a:ea typeface="MS PGothic" pitchFamily="34" charset="-128"/>
                          <a:cs typeface="Arial" panose="020B0604020202020204" pitchFamily="34" charset="0"/>
                        </a:rPr>
                        <a:t>Effectiveness of transitional care</a:t>
                      </a:r>
                    </a:p>
                    <a:p>
                      <a:pPr marL="671513" marR="0" lvl="2" indent="-214313" algn="l" defTabSz="457200" rtl="0" eaLnBrk="1" fontAlgn="base" latinLnBrk="0" hangingPunct="1">
                        <a:lnSpc>
                          <a:spcPct val="110000"/>
                        </a:lnSpc>
                        <a:spcBef>
                          <a:spcPct val="0"/>
                        </a:spcBef>
                        <a:spcAft>
                          <a:spcPts val="600"/>
                        </a:spcAft>
                        <a:buClr>
                          <a:srgbClr val="71C04F"/>
                        </a:buClr>
                        <a:buSzPct val="100000"/>
                        <a:buFont typeface="Arial" panose="020B0604020202020204" pitchFamily="34" charset="0"/>
                        <a:buChar char="•"/>
                        <a:tabLst>
                          <a:tab pos="342900" algn="l"/>
                        </a:tabLst>
                        <a:defRPr/>
                      </a:pPr>
                      <a:r>
                        <a:rPr lang="en-US" sz="2200" kern="1200" dirty="0" smtClean="0">
                          <a:solidFill>
                            <a:schemeClr val="tx2"/>
                          </a:solidFill>
                          <a:latin typeface="+mn-lt"/>
                          <a:ea typeface="MS PGothic" pitchFamily="34" charset="-128"/>
                          <a:cs typeface="Arial" panose="020B0604020202020204" pitchFamily="34" charset="0"/>
                        </a:rPr>
                        <a:t>Treatment options for African Americans and Hispanics/Latinos                                 with uncontrolled asthma</a:t>
                      </a:r>
                    </a:p>
                    <a:p>
                      <a:pPr marL="671513" marR="0" lvl="2" indent="-214313" algn="l" defTabSz="457200" rtl="0" eaLnBrk="1" fontAlgn="base" latinLnBrk="0" hangingPunct="1">
                        <a:lnSpc>
                          <a:spcPct val="110000"/>
                        </a:lnSpc>
                        <a:spcBef>
                          <a:spcPct val="0"/>
                        </a:spcBef>
                        <a:spcAft>
                          <a:spcPts val="600"/>
                        </a:spcAft>
                        <a:buClr>
                          <a:srgbClr val="71C04F"/>
                        </a:buClr>
                        <a:buSzPct val="100000"/>
                        <a:buFont typeface="Arial" panose="020B0604020202020204" pitchFamily="34" charset="0"/>
                        <a:buChar char="•"/>
                        <a:tabLst>
                          <a:tab pos="342900" algn="l"/>
                        </a:tabLst>
                        <a:defRPr/>
                      </a:pPr>
                      <a:r>
                        <a:rPr lang="en-US" sz="2200" kern="1200" dirty="0" smtClean="0">
                          <a:solidFill>
                            <a:schemeClr val="tx2"/>
                          </a:solidFill>
                          <a:latin typeface="+mn-lt"/>
                          <a:ea typeface="MS PGothic" pitchFamily="34" charset="-128"/>
                          <a:cs typeface="Arial" panose="020B0604020202020204" pitchFamily="34" charset="0"/>
                        </a:rPr>
                        <a:t>Obesity treatment options set in primary care for underserved populations</a:t>
                      </a:r>
                    </a:p>
                    <a:p>
                      <a:pPr marL="671513" marR="0" lvl="2" indent="-214313" algn="l" defTabSz="457200" rtl="0" eaLnBrk="1" fontAlgn="base" latinLnBrk="0" hangingPunct="1">
                        <a:lnSpc>
                          <a:spcPct val="110000"/>
                        </a:lnSpc>
                        <a:spcBef>
                          <a:spcPct val="0"/>
                        </a:spcBef>
                        <a:spcAft>
                          <a:spcPts val="600"/>
                        </a:spcAft>
                        <a:buClr>
                          <a:srgbClr val="71C04F"/>
                        </a:buClr>
                        <a:buSzPct val="100000"/>
                        <a:buFont typeface="Arial" panose="020B0604020202020204" pitchFamily="34" charset="0"/>
                        <a:buChar char="•"/>
                        <a:tabLst>
                          <a:tab pos="342900" algn="l"/>
                        </a:tabLst>
                        <a:defRPr/>
                      </a:pPr>
                      <a:r>
                        <a:rPr lang="en-US" sz="2200" dirty="0" smtClean="0">
                          <a:solidFill>
                            <a:schemeClr val="tx2"/>
                          </a:solidFill>
                        </a:rPr>
                        <a:t>Hypertension Disparities Reduction Awards in African-American and Rural populations**</a:t>
                      </a:r>
                    </a:p>
                    <a:p>
                      <a:pPr marL="671513" marR="0" lvl="2" indent="-214313" algn="l" defTabSz="457200" rtl="0" eaLnBrk="1" fontAlgn="base" latinLnBrk="0" hangingPunct="1">
                        <a:lnSpc>
                          <a:spcPct val="110000"/>
                        </a:lnSpc>
                        <a:spcBef>
                          <a:spcPct val="0"/>
                        </a:spcBef>
                        <a:spcAft>
                          <a:spcPts val="600"/>
                        </a:spcAft>
                        <a:buClr>
                          <a:srgbClr val="71C04F"/>
                        </a:buClr>
                        <a:buSzPct val="100000"/>
                        <a:buFont typeface="Arial" panose="020B0604020202020204" pitchFamily="34" charset="0"/>
                        <a:buChar char="•"/>
                        <a:tabLst>
                          <a:tab pos="342900" algn="l"/>
                        </a:tabLst>
                        <a:defRPr/>
                      </a:pPr>
                      <a:r>
                        <a:rPr lang="en-US" sz="2200" kern="1200" dirty="0" smtClean="0">
                          <a:solidFill>
                            <a:schemeClr val="tx2"/>
                          </a:solidFill>
                          <a:latin typeface="+mn-lt"/>
                          <a:ea typeface="MS PGothic" pitchFamily="34" charset="-128"/>
                          <a:cs typeface="Arial" panose="020B0604020202020204" pitchFamily="34" charset="0"/>
                        </a:rPr>
                        <a:t>Comparative effectiveness of new treatment options for Hepatitis C</a:t>
                      </a:r>
                    </a:p>
                    <a:p>
                      <a:pPr marL="671513" marR="0" lvl="2" indent="-214313" algn="l" defTabSz="457200" rtl="0" eaLnBrk="1" fontAlgn="base" latinLnBrk="0" hangingPunct="1">
                        <a:lnSpc>
                          <a:spcPct val="110000"/>
                        </a:lnSpc>
                        <a:spcBef>
                          <a:spcPct val="0"/>
                        </a:spcBef>
                        <a:spcAft>
                          <a:spcPts val="600"/>
                        </a:spcAft>
                        <a:buClr>
                          <a:srgbClr val="71C04F"/>
                        </a:buClr>
                        <a:buSzPct val="100000"/>
                        <a:buFont typeface="Arial" panose="020B0604020202020204" pitchFamily="34" charset="0"/>
                        <a:buChar char="•"/>
                        <a:tabLst>
                          <a:tab pos="342900" algn="l"/>
                        </a:tabLst>
                        <a:defRPr/>
                      </a:pPr>
                      <a:r>
                        <a:rPr lang="en-US" sz="2200" kern="1200" dirty="0" smtClean="0">
                          <a:solidFill>
                            <a:schemeClr val="tx2"/>
                          </a:solidFill>
                          <a:latin typeface="+mn-lt"/>
                          <a:ea typeface="MS PGothic" pitchFamily="34" charset="-128"/>
                          <a:cs typeface="Arial" panose="020B0604020202020204" pitchFamily="34" charset="0"/>
                        </a:rPr>
                        <a:t>Comparative effectiveness of novel oral</a:t>
                      </a:r>
                      <a:r>
                        <a:rPr lang="en-US" sz="2200" kern="1200" baseline="0" dirty="0" smtClean="0">
                          <a:solidFill>
                            <a:schemeClr val="tx2"/>
                          </a:solidFill>
                          <a:latin typeface="+mn-lt"/>
                          <a:ea typeface="MS PGothic" pitchFamily="34" charset="-128"/>
                          <a:cs typeface="Arial" panose="020B0604020202020204" pitchFamily="34" charset="0"/>
                        </a:rPr>
                        <a:t> anti-coagulants (NOACs)</a:t>
                      </a:r>
                    </a:p>
                    <a:p>
                      <a:pPr marL="671513" marR="0" lvl="2" indent="-214313" algn="l" defTabSz="457200" rtl="0" eaLnBrk="1" fontAlgn="base" latinLnBrk="0" hangingPunct="1">
                        <a:lnSpc>
                          <a:spcPct val="110000"/>
                        </a:lnSpc>
                        <a:spcBef>
                          <a:spcPct val="0"/>
                        </a:spcBef>
                        <a:spcAft>
                          <a:spcPts val="600"/>
                        </a:spcAft>
                        <a:buClr>
                          <a:srgbClr val="71C04F"/>
                        </a:buClr>
                        <a:buSzPct val="100000"/>
                        <a:buFont typeface="Arial" panose="020B0604020202020204" pitchFamily="34" charset="0"/>
                        <a:buChar char="•"/>
                        <a:tabLst>
                          <a:tab pos="342900" algn="l"/>
                        </a:tabLst>
                        <a:defRPr/>
                      </a:pPr>
                      <a:r>
                        <a:rPr lang="en-US" sz="2200" kern="1200" baseline="0" dirty="0" smtClean="0">
                          <a:solidFill>
                            <a:schemeClr val="tx2"/>
                          </a:solidFill>
                          <a:latin typeface="+mn-lt"/>
                          <a:ea typeface="MS PGothic" pitchFamily="34" charset="-128"/>
                          <a:cs typeface="Arial" panose="020B0604020202020204" pitchFamily="34" charset="0"/>
                        </a:rPr>
                        <a:t>Options for treatment-resistant depression</a:t>
                      </a:r>
                    </a:p>
                    <a:p>
                      <a:pPr marL="671513" marR="0" lvl="2" indent="-214313" algn="l" defTabSz="457200" rtl="0" eaLnBrk="1" fontAlgn="base" latinLnBrk="0" hangingPunct="1">
                        <a:lnSpc>
                          <a:spcPct val="110000"/>
                        </a:lnSpc>
                        <a:spcBef>
                          <a:spcPct val="0"/>
                        </a:spcBef>
                        <a:spcAft>
                          <a:spcPts val="600"/>
                        </a:spcAft>
                        <a:buClr>
                          <a:srgbClr val="71C04F"/>
                        </a:buClr>
                        <a:buSzPct val="100000"/>
                        <a:buFont typeface="Arial" panose="020B0604020202020204" pitchFamily="34" charset="0"/>
                        <a:buChar char="•"/>
                        <a:tabLst>
                          <a:tab pos="342900" algn="l"/>
                        </a:tabLst>
                        <a:defRPr/>
                      </a:pPr>
                      <a:r>
                        <a:rPr lang="en-US" sz="2200" kern="1200" baseline="0" dirty="0" smtClean="0">
                          <a:solidFill>
                            <a:schemeClr val="tx2"/>
                          </a:solidFill>
                          <a:latin typeface="+mn-lt"/>
                          <a:ea typeface="MS PGothic" pitchFamily="34" charset="-128"/>
                          <a:cs typeface="Arial" panose="020B0604020202020204" pitchFamily="34" charset="0"/>
                        </a:rPr>
                        <a:t>Comparative effectiveness of disease modifying  treatments for  MS</a:t>
                      </a:r>
                      <a:endParaRPr lang="en-US" sz="2200" kern="1200" dirty="0" smtClean="0">
                        <a:solidFill>
                          <a:schemeClr val="tx2"/>
                        </a:solidFill>
                        <a:latin typeface="+mn-lt"/>
                        <a:ea typeface="MS PGothic" pitchFamily="34"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3392">
                <a:tc>
                  <a:txBody>
                    <a:bodyPr/>
                    <a:lstStyle/>
                    <a:p>
                      <a:pPr marL="0" marR="0" indent="0" algn="r" defTabSz="457200" rtl="0" eaLnBrk="1" fontAlgn="auto" latinLnBrk="0" hangingPunct="1">
                        <a:lnSpc>
                          <a:spcPct val="100000"/>
                        </a:lnSpc>
                        <a:spcBef>
                          <a:spcPct val="20000"/>
                        </a:spcBef>
                        <a:spcAft>
                          <a:spcPts val="0"/>
                        </a:spcAft>
                        <a:buClrTx/>
                        <a:buSzPct val="100000"/>
                        <a:buFont typeface="Arial" panose="020B0604020202020204" pitchFamily="34" charset="0"/>
                        <a:buNone/>
                        <a:tabLst/>
                        <a:defRPr/>
                      </a:pPr>
                      <a:r>
                        <a:rPr lang="en-US" sz="1400" kern="1200" dirty="0" smtClean="0">
                          <a:solidFill>
                            <a:schemeClr val="tx2"/>
                          </a:solidFill>
                        </a:rPr>
                        <a:t>* Project administered by AHRQ</a:t>
                      </a:r>
                    </a:p>
                    <a:p>
                      <a:pPr marL="0" marR="0" indent="0" algn="r" defTabSz="457200" rtl="0" eaLnBrk="1" fontAlgn="auto" latinLnBrk="0" hangingPunct="1">
                        <a:lnSpc>
                          <a:spcPct val="100000"/>
                        </a:lnSpc>
                        <a:spcBef>
                          <a:spcPct val="20000"/>
                        </a:spcBef>
                        <a:spcAft>
                          <a:spcPts val="0"/>
                        </a:spcAft>
                        <a:buClrTx/>
                        <a:buSzPct val="100000"/>
                        <a:buFont typeface="Arial" panose="020B0604020202020204" pitchFamily="34" charset="0"/>
                        <a:buNone/>
                        <a:tabLst/>
                        <a:defRPr/>
                      </a:pPr>
                      <a:r>
                        <a:rPr lang="en-US" sz="1400" kern="1200" dirty="0" smtClean="0">
                          <a:solidFill>
                            <a:schemeClr val="tx2"/>
                          </a:solidFill>
                        </a:rPr>
                        <a:t>** Projects administered by NIH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6" name="Straight Connector 5"/>
          <p:cNvCxnSpPr/>
          <p:nvPr/>
        </p:nvCxnSpPr>
        <p:spPr>
          <a:xfrm>
            <a:off x="78070" y="914400"/>
            <a:ext cx="893904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599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2051" y="515495"/>
            <a:ext cx="8462210" cy="95565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r>
              <a:rPr lang="en-US" sz="2800" b="1" dirty="0" smtClean="0">
                <a:solidFill>
                  <a:srgbClr val="1F497D"/>
                </a:solidFill>
                <a:latin typeface="Arial"/>
                <a:cs typeface="Arial"/>
              </a:rPr>
              <a:t>PCORI’s Pragmatic Clinical Studies Initiatives</a:t>
            </a:r>
            <a:endParaRPr lang="en-US" sz="2800" b="1" dirty="0">
              <a:solidFill>
                <a:srgbClr val="1F497D"/>
              </a:solidFill>
              <a:latin typeface="Arial"/>
              <a:cs typeface="Arial"/>
            </a:endParaRPr>
          </a:p>
        </p:txBody>
      </p:sp>
      <p:sp>
        <p:nvSpPr>
          <p:cNvPr id="12" name="TextBox 11"/>
          <p:cNvSpPr txBox="1"/>
          <p:nvPr/>
        </p:nvSpPr>
        <p:spPr>
          <a:xfrm>
            <a:off x="8532010" y="3891790"/>
            <a:ext cx="184666" cy="369332"/>
          </a:xfrm>
          <a:prstGeom prst="rect">
            <a:avLst/>
          </a:prstGeom>
          <a:noFill/>
        </p:spPr>
        <p:txBody>
          <a:bodyPr wrap="none" rtlCol="0">
            <a:spAutoFit/>
          </a:bodyPr>
          <a:lstStyle/>
          <a:p>
            <a:endParaRPr lang="en-US" dirty="0"/>
          </a:p>
        </p:txBody>
      </p:sp>
      <p:grpSp>
        <p:nvGrpSpPr>
          <p:cNvPr id="2" name="Group 1"/>
          <p:cNvGrpSpPr/>
          <p:nvPr/>
        </p:nvGrpSpPr>
        <p:grpSpPr>
          <a:xfrm>
            <a:off x="4810905" y="1664464"/>
            <a:ext cx="3952095" cy="4124474"/>
            <a:chOff x="4759217" y="1664464"/>
            <a:chExt cx="3952095" cy="3593336"/>
          </a:xfrm>
        </p:grpSpPr>
        <p:sp>
          <p:nvSpPr>
            <p:cNvPr id="10" name="Rectangle 9"/>
            <p:cNvSpPr/>
            <p:nvPr/>
          </p:nvSpPr>
          <p:spPr>
            <a:xfrm>
              <a:off x="4759217" y="1828801"/>
              <a:ext cx="3952095" cy="342899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4" name="Freeform 23"/>
            <p:cNvSpPr/>
            <p:nvPr/>
          </p:nvSpPr>
          <p:spPr>
            <a:xfrm>
              <a:off x="5362169" y="1664464"/>
              <a:ext cx="2746189" cy="328673"/>
            </a:xfrm>
            <a:custGeom>
              <a:avLst/>
              <a:gdLst>
                <a:gd name="connsiteX0" fmla="*/ 0 w 2096076"/>
                <a:gd name="connsiteY0" fmla="*/ 190173 h 1901728"/>
                <a:gd name="connsiteX1" fmla="*/ 190173 w 2096076"/>
                <a:gd name="connsiteY1" fmla="*/ 0 h 1901728"/>
                <a:gd name="connsiteX2" fmla="*/ 1905903 w 2096076"/>
                <a:gd name="connsiteY2" fmla="*/ 0 h 1901728"/>
                <a:gd name="connsiteX3" fmla="*/ 2096076 w 2096076"/>
                <a:gd name="connsiteY3" fmla="*/ 190173 h 1901728"/>
                <a:gd name="connsiteX4" fmla="*/ 2096076 w 2096076"/>
                <a:gd name="connsiteY4" fmla="*/ 1711555 h 1901728"/>
                <a:gd name="connsiteX5" fmla="*/ 1905903 w 2096076"/>
                <a:gd name="connsiteY5" fmla="*/ 1901728 h 1901728"/>
                <a:gd name="connsiteX6" fmla="*/ 190173 w 2096076"/>
                <a:gd name="connsiteY6" fmla="*/ 1901728 h 1901728"/>
                <a:gd name="connsiteX7" fmla="*/ 0 w 2096076"/>
                <a:gd name="connsiteY7" fmla="*/ 1711555 h 1901728"/>
                <a:gd name="connsiteX8" fmla="*/ 0 w 2096076"/>
                <a:gd name="connsiteY8" fmla="*/ 190173 h 190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76" h="1901728">
                  <a:moveTo>
                    <a:pt x="0" y="190173"/>
                  </a:moveTo>
                  <a:cubicBezTo>
                    <a:pt x="0" y="85143"/>
                    <a:pt x="85143" y="0"/>
                    <a:pt x="190173" y="0"/>
                  </a:cubicBezTo>
                  <a:lnTo>
                    <a:pt x="1905903" y="0"/>
                  </a:lnTo>
                  <a:cubicBezTo>
                    <a:pt x="2010933" y="0"/>
                    <a:pt x="2096076" y="85143"/>
                    <a:pt x="2096076" y="190173"/>
                  </a:cubicBezTo>
                  <a:lnTo>
                    <a:pt x="2096076" y="1711555"/>
                  </a:lnTo>
                  <a:cubicBezTo>
                    <a:pt x="2096076" y="1816585"/>
                    <a:pt x="2010933" y="1901728"/>
                    <a:pt x="1905903" y="1901728"/>
                  </a:cubicBezTo>
                  <a:lnTo>
                    <a:pt x="190173" y="1901728"/>
                  </a:lnTo>
                  <a:cubicBezTo>
                    <a:pt x="85143" y="1901728"/>
                    <a:pt x="0" y="1816585"/>
                    <a:pt x="0" y="1711555"/>
                  </a:cubicBezTo>
                  <a:lnTo>
                    <a:pt x="0" y="190173"/>
                  </a:lnTo>
                  <a:close/>
                </a:path>
              </a:pathLst>
            </a:custGeom>
            <a:solidFill>
              <a:srgbClr val="101D61"/>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20470" tIns="120470" rIns="120470" bIns="120470" numCol="1" spcCol="1270" anchor="ctr" anchorCtr="0">
              <a:noAutofit/>
            </a:bodyPr>
            <a:lstStyle/>
            <a:p>
              <a:pPr algn="ctr" defTabSz="755650">
                <a:lnSpc>
                  <a:spcPct val="90000"/>
                </a:lnSpc>
                <a:spcAft>
                  <a:spcPct val="35000"/>
                </a:spcAft>
              </a:pPr>
              <a:r>
                <a:rPr lang="en-US" b="1" dirty="0" smtClean="0">
                  <a:solidFill>
                    <a:prstClr val="white"/>
                  </a:solidFill>
                </a:rPr>
                <a:t>Opportunity Snapshot</a:t>
              </a:r>
              <a:endParaRPr lang="en-US" b="1" dirty="0">
                <a:solidFill>
                  <a:prstClr val="white"/>
                </a:solidFill>
              </a:endParaRPr>
            </a:p>
          </p:txBody>
        </p:sp>
      </p:grpSp>
      <p:sp>
        <p:nvSpPr>
          <p:cNvPr id="25" name="Rectangle 24"/>
          <p:cNvSpPr/>
          <p:nvPr/>
        </p:nvSpPr>
        <p:spPr>
          <a:xfrm>
            <a:off x="4953000" y="2133600"/>
            <a:ext cx="3763676" cy="3600986"/>
          </a:xfrm>
          <a:prstGeom prst="rect">
            <a:avLst/>
          </a:prstGeom>
        </p:spPr>
        <p:txBody>
          <a:bodyPr wrap="square">
            <a:spAutoFit/>
          </a:bodyPr>
          <a:lstStyle/>
          <a:p>
            <a:pPr marL="285750" indent="-285750" defTabSz="457200" fontAlgn="auto">
              <a:spcBef>
                <a:spcPts val="0"/>
              </a:spcBef>
              <a:spcAft>
                <a:spcPts val="1200"/>
              </a:spcAft>
              <a:buSzPct val="100000"/>
              <a:buFont typeface="Arial" panose="020B0604020202020204" pitchFamily="34" charset="0"/>
              <a:buChar char="•"/>
              <a:defRPr/>
            </a:pPr>
            <a:r>
              <a:rPr lang="en-US" sz="2200" dirty="0">
                <a:solidFill>
                  <a:schemeClr val="tx2"/>
                </a:solidFill>
                <a:latin typeface="+mn-lt"/>
              </a:rPr>
              <a:t>Number of Anticipated Awards </a:t>
            </a:r>
            <a:r>
              <a:rPr lang="en-US" sz="2200" dirty="0" smtClean="0">
                <a:solidFill>
                  <a:schemeClr val="tx2"/>
                </a:solidFill>
                <a:latin typeface="+mn-lt"/>
              </a:rPr>
              <a:t>Per </a:t>
            </a:r>
            <a:r>
              <a:rPr lang="en-US" sz="2200" dirty="0">
                <a:solidFill>
                  <a:schemeClr val="tx2"/>
                </a:solidFill>
                <a:latin typeface="+mn-lt"/>
              </a:rPr>
              <a:t>Funding Cycle: Six to </a:t>
            </a:r>
            <a:r>
              <a:rPr lang="en-US" sz="2200" dirty="0" smtClean="0">
                <a:solidFill>
                  <a:schemeClr val="tx2"/>
                </a:solidFill>
                <a:latin typeface="+mn-lt"/>
              </a:rPr>
              <a:t>Nine</a:t>
            </a:r>
            <a:endParaRPr lang="en-US" sz="2200" dirty="0">
              <a:solidFill>
                <a:schemeClr val="tx2"/>
              </a:solidFill>
              <a:latin typeface="+mn-lt"/>
            </a:endParaRPr>
          </a:p>
          <a:p>
            <a:pPr marL="285750" indent="-285750" defTabSz="457200" fontAlgn="auto">
              <a:spcBef>
                <a:spcPts val="0"/>
              </a:spcBef>
              <a:spcAft>
                <a:spcPts val="1200"/>
              </a:spcAft>
              <a:buSzPct val="100000"/>
              <a:buFont typeface="Arial" panose="020B0604020202020204" pitchFamily="34" charset="0"/>
              <a:buChar char="•"/>
              <a:defRPr/>
            </a:pPr>
            <a:r>
              <a:rPr lang="en-US" sz="2200" dirty="0">
                <a:solidFill>
                  <a:schemeClr val="tx2"/>
                </a:solidFill>
                <a:latin typeface="+mn-lt"/>
              </a:rPr>
              <a:t>Funds Available </a:t>
            </a:r>
            <a:r>
              <a:rPr lang="en-US" sz="2200" dirty="0" smtClean="0">
                <a:solidFill>
                  <a:schemeClr val="tx2"/>
                </a:solidFill>
                <a:latin typeface="+mn-lt"/>
              </a:rPr>
              <a:t>Per </a:t>
            </a:r>
            <a:r>
              <a:rPr lang="en-US" sz="2200" dirty="0">
                <a:solidFill>
                  <a:schemeClr val="tx2"/>
                </a:solidFill>
                <a:latin typeface="+mn-lt"/>
              </a:rPr>
              <a:t>Cycle:  </a:t>
            </a:r>
            <a:r>
              <a:rPr lang="en-US" sz="2200" dirty="0" smtClean="0">
                <a:solidFill>
                  <a:schemeClr val="tx2"/>
                </a:solidFill>
                <a:latin typeface="+mn-lt"/>
              </a:rPr>
              <a:t>Up </a:t>
            </a:r>
            <a:r>
              <a:rPr lang="en-US" sz="2200" dirty="0">
                <a:solidFill>
                  <a:schemeClr val="tx2"/>
                </a:solidFill>
                <a:latin typeface="+mn-lt"/>
              </a:rPr>
              <a:t>to $90 </a:t>
            </a:r>
            <a:r>
              <a:rPr lang="en-US" sz="2200" dirty="0" smtClean="0">
                <a:solidFill>
                  <a:schemeClr val="tx2"/>
                </a:solidFill>
                <a:latin typeface="+mn-lt"/>
              </a:rPr>
              <a:t>Million</a:t>
            </a:r>
            <a:endParaRPr lang="en-US" sz="2200" dirty="0">
              <a:solidFill>
                <a:schemeClr val="tx2"/>
              </a:solidFill>
              <a:latin typeface="+mn-lt"/>
            </a:endParaRPr>
          </a:p>
          <a:p>
            <a:pPr marL="285750" indent="-285750" defTabSz="457200" fontAlgn="auto">
              <a:spcBef>
                <a:spcPts val="0"/>
              </a:spcBef>
              <a:spcAft>
                <a:spcPts val="1200"/>
              </a:spcAft>
              <a:buSzPct val="100000"/>
              <a:buFont typeface="Arial" panose="020B0604020202020204" pitchFamily="34" charset="0"/>
              <a:buChar char="•"/>
              <a:defRPr/>
            </a:pPr>
            <a:r>
              <a:rPr lang="en-US" sz="2200" dirty="0">
                <a:solidFill>
                  <a:schemeClr val="tx2"/>
                </a:solidFill>
                <a:latin typeface="+mn-lt"/>
              </a:rPr>
              <a:t>Maximum Project Duration: </a:t>
            </a:r>
            <a:r>
              <a:rPr lang="en-US" sz="2200" dirty="0" smtClean="0">
                <a:solidFill>
                  <a:schemeClr val="tx2"/>
                </a:solidFill>
                <a:latin typeface="+mn-lt"/>
              </a:rPr>
              <a:t>  5 Years</a:t>
            </a:r>
            <a:endParaRPr lang="en-US" sz="2200" dirty="0">
              <a:solidFill>
                <a:schemeClr val="tx2"/>
              </a:solidFill>
              <a:latin typeface="+mn-lt"/>
            </a:endParaRPr>
          </a:p>
          <a:p>
            <a:pPr marL="285750" indent="-285750" defTabSz="457200" fontAlgn="auto">
              <a:spcBef>
                <a:spcPts val="0"/>
              </a:spcBef>
              <a:spcAft>
                <a:spcPts val="1200"/>
              </a:spcAft>
              <a:buSzPct val="100000"/>
              <a:buFont typeface="Arial" panose="020B0604020202020204" pitchFamily="34" charset="0"/>
              <a:buChar char="•"/>
              <a:defRPr/>
            </a:pPr>
            <a:r>
              <a:rPr lang="en-US" sz="2200" dirty="0">
                <a:solidFill>
                  <a:schemeClr val="tx2"/>
                </a:solidFill>
                <a:latin typeface="+mn-lt"/>
              </a:rPr>
              <a:t>Maximum Direct Costs P</a:t>
            </a:r>
            <a:r>
              <a:rPr lang="en-US" sz="2200" dirty="0" smtClean="0">
                <a:solidFill>
                  <a:schemeClr val="tx2"/>
                </a:solidFill>
                <a:latin typeface="+mn-lt"/>
              </a:rPr>
              <a:t>er </a:t>
            </a:r>
            <a:r>
              <a:rPr lang="en-US" sz="2200" dirty="0">
                <a:solidFill>
                  <a:schemeClr val="tx2"/>
                </a:solidFill>
                <a:latin typeface="+mn-lt"/>
              </a:rPr>
              <a:t>Project: $10 Million</a:t>
            </a:r>
          </a:p>
        </p:txBody>
      </p:sp>
      <p:sp>
        <p:nvSpPr>
          <p:cNvPr id="26" name="Rectangle 25"/>
          <p:cNvSpPr/>
          <p:nvPr/>
        </p:nvSpPr>
        <p:spPr>
          <a:xfrm>
            <a:off x="223102" y="1450679"/>
            <a:ext cx="4373858" cy="4708981"/>
          </a:xfrm>
          <a:prstGeom prst="rect">
            <a:avLst/>
          </a:prstGeom>
        </p:spPr>
        <p:txBody>
          <a:bodyPr wrap="square">
            <a:spAutoFit/>
          </a:bodyPr>
          <a:lstStyle/>
          <a:p>
            <a:pPr marL="214313" lvl="1" indent="-214313" defTabSz="457200">
              <a:spcAft>
                <a:spcPts val="1200"/>
              </a:spcAft>
              <a:buClr>
                <a:srgbClr val="71C04F"/>
              </a:buClr>
              <a:buSzPct val="100000"/>
              <a:buFont typeface="Arial" panose="020B0604020202020204" pitchFamily="34" charset="0"/>
              <a:buChar char="•"/>
              <a:tabLst>
                <a:tab pos="342900" algn="l"/>
              </a:tabLst>
              <a:defRPr/>
            </a:pPr>
            <a:r>
              <a:rPr lang="en-US" sz="2000" dirty="0" smtClean="0">
                <a:solidFill>
                  <a:schemeClr val="tx2"/>
                </a:solidFill>
                <a:latin typeface="+mn-lt"/>
                <a:cs typeface="Arial" panose="020B0604020202020204" pitchFamily="34" charset="0"/>
              </a:rPr>
              <a:t>Must address </a:t>
            </a:r>
            <a:r>
              <a:rPr lang="en-US" sz="2000" dirty="0">
                <a:solidFill>
                  <a:schemeClr val="tx2"/>
                </a:solidFill>
                <a:latin typeface="+mn-lt"/>
                <a:cs typeface="Arial" panose="020B0604020202020204" pitchFamily="34" charset="0"/>
              </a:rPr>
              <a:t>critical clinical choices faced by patients, caregivers, clinicians, </a:t>
            </a:r>
            <a:r>
              <a:rPr lang="en-US" sz="2000" dirty="0" smtClean="0">
                <a:solidFill>
                  <a:schemeClr val="tx2"/>
                </a:solidFill>
                <a:latin typeface="+mn-lt"/>
                <a:cs typeface="Arial" panose="020B0604020202020204" pitchFamily="34" charset="0"/>
              </a:rPr>
              <a:t>systems</a:t>
            </a:r>
          </a:p>
          <a:p>
            <a:pPr marL="214313" lvl="1" indent="-214313" defTabSz="457200">
              <a:spcAft>
                <a:spcPts val="1200"/>
              </a:spcAft>
              <a:buClr>
                <a:srgbClr val="71C04F"/>
              </a:buClr>
              <a:buSzPct val="100000"/>
              <a:buFont typeface="Arial" panose="020B0604020202020204" pitchFamily="34" charset="0"/>
              <a:buChar char="•"/>
              <a:tabLst>
                <a:tab pos="342900" algn="l"/>
              </a:tabLst>
              <a:defRPr/>
            </a:pPr>
            <a:r>
              <a:rPr lang="en-US" sz="2000" dirty="0">
                <a:solidFill>
                  <a:schemeClr val="tx2"/>
                </a:solidFill>
                <a:latin typeface="+mn-lt"/>
                <a:cs typeface="Arial" panose="020B0604020202020204" pitchFamily="34" charset="0"/>
              </a:rPr>
              <a:t>Topics of special interest identified by PCORI Advisory Panels, Institute of Medicine, Agency for Healthcare Research and Quality</a:t>
            </a:r>
            <a:endParaRPr lang="en-US" sz="2000" dirty="0">
              <a:solidFill>
                <a:prstClr val="black"/>
              </a:solidFill>
              <a:latin typeface="+mn-lt"/>
            </a:endParaRPr>
          </a:p>
          <a:p>
            <a:pPr marL="214313" lvl="1" indent="-214313" defTabSz="457200">
              <a:spcAft>
                <a:spcPts val="1200"/>
              </a:spcAft>
              <a:buClr>
                <a:srgbClr val="71C04F"/>
              </a:buClr>
              <a:buSzPct val="100000"/>
              <a:buFont typeface="Arial" panose="020B0604020202020204" pitchFamily="34" charset="0"/>
              <a:buChar char="•"/>
              <a:tabLst>
                <a:tab pos="342900" algn="l"/>
              </a:tabLst>
              <a:defRPr/>
            </a:pPr>
            <a:r>
              <a:rPr lang="en-US" sz="2000" dirty="0" smtClean="0">
                <a:solidFill>
                  <a:schemeClr val="tx2"/>
                </a:solidFill>
                <a:latin typeface="+mn-lt"/>
                <a:cs typeface="Arial" panose="020B0604020202020204" pitchFamily="34" charset="0"/>
              </a:rPr>
              <a:t>Typically conducted </a:t>
            </a:r>
            <a:r>
              <a:rPr lang="en-US" sz="2000" dirty="0">
                <a:solidFill>
                  <a:schemeClr val="tx2"/>
                </a:solidFill>
                <a:latin typeface="+mn-lt"/>
                <a:cs typeface="Arial" panose="020B0604020202020204" pitchFamily="34" charset="0"/>
              </a:rPr>
              <a:t>in routine clinical settings</a:t>
            </a:r>
          </a:p>
          <a:p>
            <a:pPr marL="214313" lvl="1" indent="-214313" defTabSz="457200">
              <a:spcAft>
                <a:spcPts val="1200"/>
              </a:spcAft>
              <a:buClr>
                <a:srgbClr val="71C04F"/>
              </a:buClr>
              <a:buSzPct val="100000"/>
              <a:buFont typeface="Arial" panose="020B0604020202020204" pitchFamily="34" charset="0"/>
              <a:buChar char="•"/>
              <a:tabLst>
                <a:tab pos="342900" algn="l"/>
              </a:tabLst>
              <a:defRPr/>
            </a:pPr>
            <a:r>
              <a:rPr lang="en-US" sz="2000" dirty="0">
                <a:solidFill>
                  <a:schemeClr val="tx2"/>
                </a:solidFill>
                <a:latin typeface="+mn-lt"/>
                <a:cs typeface="Arial" panose="020B0604020202020204" pitchFamily="34" charset="0"/>
              </a:rPr>
              <a:t>Though often large, protocols usually less complex than traditional </a:t>
            </a:r>
            <a:r>
              <a:rPr lang="en-US" sz="2000" dirty="0" smtClean="0">
                <a:solidFill>
                  <a:schemeClr val="tx2"/>
                </a:solidFill>
                <a:latin typeface="+mn-lt"/>
                <a:cs typeface="Arial" panose="020B0604020202020204" pitchFamily="34" charset="0"/>
              </a:rPr>
              <a:t>trials</a:t>
            </a:r>
          </a:p>
          <a:p>
            <a:pPr marL="214313" lvl="1" indent="-214313" defTabSz="457200">
              <a:spcAft>
                <a:spcPts val="1200"/>
              </a:spcAft>
              <a:buClr>
                <a:srgbClr val="71C04F"/>
              </a:buClr>
              <a:buSzPct val="100000"/>
              <a:buFont typeface="Arial" panose="020B0604020202020204" pitchFamily="34" charset="0"/>
              <a:buChar char="•"/>
              <a:tabLst>
                <a:tab pos="342900" algn="l"/>
              </a:tabLst>
              <a:defRPr/>
            </a:pPr>
            <a:r>
              <a:rPr lang="en-US" sz="2000" dirty="0" smtClean="0">
                <a:solidFill>
                  <a:schemeClr val="tx2"/>
                </a:solidFill>
                <a:latin typeface="+mn-lt"/>
                <a:cs typeface="Arial" panose="020B0604020202020204" pitchFamily="34" charset="0"/>
              </a:rPr>
              <a:t>Requires engagement of major stakeholder organizations</a:t>
            </a:r>
            <a:endParaRPr lang="en-US" sz="2000" dirty="0">
              <a:solidFill>
                <a:schemeClr val="tx2"/>
              </a:solidFill>
              <a:latin typeface="+mn-lt"/>
              <a:cs typeface="Arial" panose="020B0604020202020204" pitchFamily="34" charset="0"/>
            </a:endParaRPr>
          </a:p>
        </p:txBody>
      </p:sp>
      <p:cxnSp>
        <p:nvCxnSpPr>
          <p:cNvPr id="11" name="Straight Connector 10"/>
          <p:cNvCxnSpPr/>
          <p:nvPr/>
        </p:nvCxnSpPr>
        <p:spPr>
          <a:xfrm>
            <a:off x="381000" y="1066800"/>
            <a:ext cx="846221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73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8447" y="5867400"/>
            <a:ext cx="1112256" cy="837438"/>
          </a:xfrm>
          <a:prstGeom prst="rect">
            <a:avLst/>
          </a:prstGeom>
        </p:spPr>
      </p:pic>
      <p:sp>
        <p:nvSpPr>
          <p:cNvPr id="5" name="Rectangle 4"/>
          <p:cNvSpPr/>
          <p:nvPr/>
        </p:nvSpPr>
        <p:spPr>
          <a:xfrm>
            <a:off x="457200" y="1295400"/>
            <a:ext cx="8077200" cy="6586418"/>
          </a:xfrm>
          <a:prstGeom prst="rect">
            <a:avLst/>
          </a:prstGeom>
          <a:noFill/>
        </p:spPr>
        <p:txBody>
          <a:bodyPr wrap="square">
            <a:spAutoFit/>
          </a:bodyPr>
          <a:lstStyle/>
          <a:p>
            <a:pPr marL="91440" indent="457200" eaLnBrk="0" hangingPunct="0">
              <a:spcAft>
                <a:spcPts val="1200"/>
              </a:spcAft>
              <a:buClr>
                <a:srgbClr val="92D050"/>
              </a:buClr>
              <a:buFont typeface="Arial" panose="020B0604020202020204" pitchFamily="34" charset="0"/>
              <a:buChar char="•"/>
            </a:pPr>
            <a:r>
              <a:rPr lang="en-US" b="1" dirty="0">
                <a:solidFill>
                  <a:schemeClr val="tx2"/>
                </a:solidFill>
                <a:cs typeface="Arial" panose="020B0604020202020204" pitchFamily="34" charset="0"/>
              </a:rPr>
              <a:t>Operative vs medical endocrine therapy </a:t>
            </a:r>
            <a:r>
              <a:rPr lang="en-US" dirty="0">
                <a:solidFill>
                  <a:schemeClr val="tx2"/>
                </a:solidFill>
                <a:latin typeface="Calibri" panose="020F0502020204030204" pitchFamily="34" charset="0"/>
                <a:cs typeface="Arial" panose="020B0604020202020204" pitchFamily="34" charset="0"/>
              </a:rPr>
              <a:t>for management of low-risk DCIS patients</a:t>
            </a:r>
            <a:r>
              <a:rPr lang="en-US" dirty="0" smtClean="0">
                <a:solidFill>
                  <a:schemeClr val="tx2"/>
                </a:solidFill>
                <a:latin typeface="Calibri" panose="020F0502020204030204" pitchFamily="34" charset="0"/>
                <a:cs typeface="Arial" panose="020B0604020202020204" pitchFamily="34" charset="0"/>
              </a:rPr>
              <a:t>.</a:t>
            </a:r>
          </a:p>
          <a:p>
            <a:pPr marL="91440" indent="457200">
              <a:spcAft>
                <a:spcPts val="1200"/>
              </a:spcAft>
              <a:buClr>
                <a:srgbClr val="92D050"/>
              </a:buClr>
              <a:buFont typeface="Arial" panose="020B0604020202020204" pitchFamily="34" charset="0"/>
              <a:buChar char="•"/>
            </a:pPr>
            <a:r>
              <a:rPr lang="en-US" b="1" dirty="0">
                <a:solidFill>
                  <a:schemeClr val="tx2"/>
                </a:solidFill>
                <a:ea typeface="ＭＳ Ｐゴシック" charset="0"/>
                <a:cs typeface="Arial" panose="020B0604020202020204" pitchFamily="34" charset="0"/>
              </a:rPr>
              <a:t>Nerve blocking regional anesthesia vs general anesthesia </a:t>
            </a:r>
            <a:r>
              <a:rPr lang="en-US" dirty="0">
                <a:solidFill>
                  <a:schemeClr val="tx2"/>
                </a:solidFill>
                <a:latin typeface="Calibri" panose="020F0502020204030204" pitchFamily="34" charset="0"/>
                <a:ea typeface="ＭＳ Ｐゴシック" charset="0"/>
                <a:cs typeface="Arial" panose="020B0604020202020204" pitchFamily="34" charset="0"/>
              </a:rPr>
              <a:t>in older adults undergoing surgery for hip fracture on acute, inpatient morbidity, ability walk without assistance at 60 and 180 days, disability, pain, ability to return home after fracture, and mortality.</a:t>
            </a:r>
          </a:p>
          <a:p>
            <a:pPr marL="91440" indent="457200">
              <a:spcAft>
                <a:spcPts val="1200"/>
              </a:spcAft>
              <a:buClr>
                <a:srgbClr val="92D050"/>
              </a:buClr>
              <a:buFont typeface="Arial" panose="020B0604020202020204" pitchFamily="34" charset="0"/>
              <a:buChar char="•"/>
            </a:pPr>
            <a:r>
              <a:rPr lang="en-US" b="1" dirty="0">
                <a:solidFill>
                  <a:schemeClr val="tx2"/>
                </a:solidFill>
                <a:ea typeface="ＭＳ Ｐゴシック" charset="0"/>
                <a:cs typeface="Arial" panose="020B0604020202020204" pitchFamily="34" charset="0"/>
              </a:rPr>
              <a:t>Exercise coaching program vs. usual care for older adults </a:t>
            </a:r>
            <a:r>
              <a:rPr lang="en-US" dirty="0">
                <a:solidFill>
                  <a:schemeClr val="tx2"/>
                </a:solidFill>
                <a:latin typeface="Calibri" panose="020F0502020204030204" pitchFamily="34" charset="0"/>
                <a:ea typeface="ＭＳ Ｐゴシック" charset="0"/>
                <a:cs typeface="Arial" panose="020B0604020202020204" pitchFamily="34" charset="0"/>
              </a:rPr>
              <a:t>who have experienced a low-impact fracture as a result of a fall for preventing further injuries and improving health.  </a:t>
            </a:r>
            <a:endParaRPr lang="en-US" dirty="0" smtClean="0">
              <a:solidFill>
                <a:schemeClr val="tx2"/>
              </a:solidFill>
              <a:latin typeface="Calibri" panose="020F0502020204030204" pitchFamily="34" charset="0"/>
              <a:ea typeface="ＭＳ Ｐゴシック" charset="0"/>
              <a:cs typeface="Arial" panose="020B0604020202020204" pitchFamily="34" charset="0"/>
            </a:endParaRPr>
          </a:p>
          <a:p>
            <a:pPr marL="91440" indent="457200">
              <a:spcAft>
                <a:spcPts val="1200"/>
              </a:spcAft>
              <a:buClr>
                <a:srgbClr val="92D050"/>
              </a:buClr>
              <a:buFont typeface="Arial" panose="020B0604020202020204" pitchFamily="34" charset="0"/>
              <a:buChar char="•"/>
            </a:pPr>
            <a:r>
              <a:rPr lang="en-US" b="1" dirty="0">
                <a:solidFill>
                  <a:schemeClr val="tx2"/>
                </a:solidFill>
              </a:rPr>
              <a:t>Surgical vs. antibiotic therapy for uncomplicated appendicitis </a:t>
            </a:r>
            <a:r>
              <a:rPr lang="en-US" dirty="0">
                <a:solidFill>
                  <a:schemeClr val="tx2"/>
                </a:solidFill>
                <a:latin typeface="Calibri" panose="020F0502020204030204" pitchFamily="34" charset="0"/>
                <a:cs typeface="Arial" panose="020B0604020202020204" pitchFamily="34" charset="0"/>
              </a:rPr>
              <a:t>for complications, subsequent appendectomy, safety, patient </a:t>
            </a:r>
            <a:r>
              <a:rPr lang="en-US" dirty="0" smtClean="0">
                <a:solidFill>
                  <a:schemeClr val="tx2"/>
                </a:solidFill>
                <a:latin typeface="Calibri" panose="020F0502020204030204" pitchFamily="34" charset="0"/>
                <a:cs typeface="Arial" panose="020B0604020202020204" pitchFamily="34" charset="0"/>
              </a:rPr>
              <a:t>experience</a:t>
            </a:r>
          </a:p>
          <a:p>
            <a:pPr marL="91440" lvl="2" indent="457200">
              <a:spcAft>
                <a:spcPts val="1200"/>
              </a:spcAft>
              <a:buClr>
                <a:srgbClr val="92D050"/>
              </a:buClr>
              <a:buFont typeface="Arial" panose="020B0604020202020204" pitchFamily="34" charset="0"/>
              <a:buChar char="•"/>
            </a:pPr>
            <a:r>
              <a:rPr lang="en-US" b="1" dirty="0">
                <a:solidFill>
                  <a:schemeClr val="tx2"/>
                </a:solidFill>
                <a:cs typeface="Arial" panose="020B0604020202020204" pitchFamily="34" charset="0"/>
              </a:rPr>
              <a:t>Uncoated aspirin vs. low intensity warfarin vs. </a:t>
            </a:r>
            <a:r>
              <a:rPr lang="en-US" b="1" dirty="0" err="1">
                <a:solidFill>
                  <a:schemeClr val="tx2"/>
                </a:solidFill>
                <a:cs typeface="Arial" panose="020B0604020202020204" pitchFamily="34" charset="0"/>
              </a:rPr>
              <a:t>rivaroxaban</a:t>
            </a:r>
            <a:r>
              <a:rPr lang="en-US" b="1" dirty="0">
                <a:solidFill>
                  <a:schemeClr val="tx2"/>
                </a:solidFill>
                <a:cs typeface="Arial" panose="020B0604020202020204" pitchFamily="34" charset="0"/>
              </a:rPr>
              <a:t> for prevention of venous thrombosis after hip or knee replacement </a:t>
            </a:r>
            <a:r>
              <a:rPr lang="en-US" b="1" dirty="0">
                <a:solidFill>
                  <a:schemeClr val="tx2"/>
                </a:solidFill>
                <a:latin typeface="Calibri" panose="020F0502020204030204" pitchFamily="34" charset="0"/>
                <a:cs typeface="Arial" panose="020B0604020202020204" pitchFamily="34" charset="0"/>
              </a:rPr>
              <a:t>for a</a:t>
            </a:r>
            <a:r>
              <a:rPr lang="en-US" dirty="0">
                <a:solidFill>
                  <a:schemeClr val="tx2"/>
                </a:solidFill>
                <a:latin typeface="Calibri" panose="020F0502020204030204" pitchFamily="34" charset="0"/>
                <a:cs typeface="Arial" panose="020B0604020202020204" pitchFamily="34" charset="0"/>
              </a:rPr>
              <a:t>ggregate clinical pulmonary embolism/deep vein thrombosis and all-cause mortality, bleeding and patient-reported outcomes. </a:t>
            </a:r>
            <a:endParaRPr lang="en-US" b="1" dirty="0">
              <a:solidFill>
                <a:schemeClr val="tx2"/>
              </a:solidFill>
              <a:latin typeface="Calibri" panose="020F0502020204030204" pitchFamily="34" charset="0"/>
              <a:cs typeface="Arial" panose="020B0604020202020204" pitchFamily="34" charset="0"/>
            </a:endParaRPr>
          </a:p>
          <a:p>
            <a:pPr marL="91440" indent="457200">
              <a:spcAft>
                <a:spcPts val="1200"/>
              </a:spcAft>
              <a:buClr>
                <a:srgbClr val="92D050"/>
              </a:buClr>
              <a:buFont typeface="Arial" panose="020B0604020202020204" pitchFamily="34" charset="0"/>
              <a:buChar char="•"/>
            </a:pPr>
            <a:endParaRPr lang="en-US" dirty="0">
              <a:solidFill>
                <a:schemeClr val="tx2"/>
              </a:solidFill>
              <a:latin typeface="Calibri" panose="020F0502020204030204" pitchFamily="34" charset="0"/>
              <a:cs typeface="Arial" panose="020B0604020202020204" pitchFamily="34" charset="0"/>
            </a:endParaRPr>
          </a:p>
          <a:p>
            <a:pPr marL="91440" indent="457200">
              <a:spcAft>
                <a:spcPts val="1200"/>
              </a:spcAft>
              <a:buClr>
                <a:srgbClr val="92D050"/>
              </a:buClr>
              <a:buFont typeface="Arial" panose="020B0604020202020204" pitchFamily="34" charset="0"/>
              <a:buChar char="•"/>
            </a:pPr>
            <a:endParaRPr lang="en-US" dirty="0">
              <a:solidFill>
                <a:schemeClr val="tx2"/>
              </a:solidFill>
              <a:latin typeface="Calibri" panose="020F0502020204030204" pitchFamily="34" charset="0"/>
              <a:ea typeface="ＭＳ Ｐゴシック" charset="0"/>
              <a:cs typeface="Arial" panose="020B0604020202020204" pitchFamily="34" charset="0"/>
            </a:endParaRPr>
          </a:p>
          <a:p>
            <a:pPr marL="91440" indent="457200" eaLnBrk="0" hangingPunct="0">
              <a:spcAft>
                <a:spcPts val="1200"/>
              </a:spcAft>
              <a:buClr>
                <a:srgbClr val="92D050"/>
              </a:buClr>
              <a:buFont typeface="Arial" panose="020B0604020202020204" pitchFamily="34" charset="0"/>
              <a:buChar char="•"/>
            </a:pPr>
            <a:endParaRPr lang="en-US" dirty="0">
              <a:solidFill>
                <a:schemeClr val="tx2"/>
              </a:solidFill>
              <a:latin typeface="Calibri" panose="020F0502020204030204" pitchFamily="34" charset="0"/>
              <a:cs typeface="Arial" panose="020B0604020202020204" pitchFamily="34" charset="0"/>
            </a:endParaRPr>
          </a:p>
          <a:p>
            <a:pPr marL="91440" indent="457200" eaLnBrk="0" hangingPunct="0">
              <a:spcAft>
                <a:spcPts val="1200"/>
              </a:spcAft>
              <a:buClr>
                <a:srgbClr val="92D050"/>
              </a:buClr>
              <a:buFont typeface="Arial" panose="020B0604020202020204" pitchFamily="34" charset="0"/>
              <a:buChar char="•"/>
            </a:pPr>
            <a:endParaRPr lang="en-US" dirty="0">
              <a:solidFill>
                <a:schemeClr val="tx2"/>
              </a:solidFill>
              <a:latin typeface="Calibri" panose="020F0502020204030204" pitchFamily="34" charset="0"/>
              <a:cs typeface="Arial" panose="020B0604020202020204" pitchFamily="34" charset="0"/>
            </a:endParaRPr>
          </a:p>
        </p:txBody>
      </p:sp>
      <p:sp>
        <p:nvSpPr>
          <p:cNvPr id="6" name="Title 1"/>
          <p:cNvSpPr>
            <a:spLocks noGrp="1"/>
          </p:cNvSpPr>
          <p:nvPr>
            <p:ph type="ctrTitle"/>
          </p:nvPr>
        </p:nvSpPr>
        <p:spPr>
          <a:xfrm>
            <a:off x="457200" y="381000"/>
            <a:ext cx="7772400" cy="708025"/>
          </a:xfrm>
        </p:spPr>
        <p:txBody>
          <a:bodyPr/>
          <a:lstStyle/>
          <a:p>
            <a:pPr algn="l"/>
            <a:r>
              <a:rPr lang="en-US" sz="2800" b="1" dirty="0" smtClean="0">
                <a:solidFill>
                  <a:schemeClr val="tx2"/>
                </a:solidFill>
              </a:rPr>
              <a:t>Examples from First 19 Pragmatic Clinical Studies</a:t>
            </a:r>
            <a:endParaRPr lang="en-US" sz="2800" b="1" dirty="0">
              <a:solidFill>
                <a:schemeClr val="tx2"/>
              </a:solidFill>
            </a:endParaRPr>
          </a:p>
        </p:txBody>
      </p:sp>
    </p:spTree>
    <p:extLst>
      <p:ext uri="{BB962C8B-B14F-4D97-AF65-F5344CB8AC3E}">
        <p14:creationId xmlns:p14="http://schemas.microsoft.com/office/powerpoint/2010/main" val="1831780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685800" y="1447800"/>
            <a:ext cx="7620000" cy="4800600"/>
          </a:xfrm>
        </p:spPr>
        <p:txBody>
          <a:bodyPr>
            <a:normAutofit lnSpcReduction="10000"/>
          </a:bodyPr>
          <a:lstStyle/>
          <a:p>
            <a:r>
              <a:rPr lang="en-US" sz="2600" dirty="0"/>
              <a:t>Launched in February </a:t>
            </a:r>
            <a:r>
              <a:rPr lang="en-US" sz="2600" dirty="0" smtClean="0"/>
              <a:t>2014.</a:t>
            </a:r>
            <a:endParaRPr lang="en-US" sz="2600" dirty="0"/>
          </a:p>
          <a:p>
            <a:pPr lvl="0"/>
            <a:r>
              <a:rPr lang="en-US" sz="2600" dirty="0" smtClean="0"/>
              <a:t>Supports PCORI’s Engagement Imperative, as defined in our Strategic Plan, to:</a:t>
            </a:r>
          </a:p>
          <a:p>
            <a:pPr lvl="1"/>
            <a:r>
              <a:rPr lang="en-US" sz="2600" dirty="0" smtClean="0"/>
              <a:t>Develop a patient-centered outcomes research (PCOR)-ready community to establish an infrastructure for engagement in PCOR;</a:t>
            </a:r>
          </a:p>
          <a:p>
            <a:pPr lvl="1"/>
            <a:r>
              <a:rPr lang="en-US" sz="2600" dirty="0" smtClean="0"/>
              <a:t>Engage these communities in the research process; and</a:t>
            </a:r>
          </a:p>
          <a:p>
            <a:pPr lvl="1"/>
            <a:r>
              <a:rPr lang="en-US" sz="2600" dirty="0" smtClean="0"/>
              <a:t>Promote dissemination of PCOR/CER evidence.</a:t>
            </a:r>
          </a:p>
          <a:p>
            <a:pPr lvl="0"/>
            <a:r>
              <a:rPr lang="en-US" sz="2600" dirty="0" smtClean="0"/>
              <a:t>Funds projects </a:t>
            </a:r>
            <a:r>
              <a:rPr lang="en-US" sz="2600" dirty="0"/>
              <a:t>that </a:t>
            </a:r>
            <a:r>
              <a:rPr lang="en-US" sz="2600" dirty="0" smtClean="0"/>
              <a:t>build </a:t>
            </a:r>
            <a:r>
              <a:rPr lang="en-US" sz="2600" dirty="0"/>
              <a:t>a community better able to participate in </a:t>
            </a:r>
            <a:r>
              <a:rPr lang="en-US" sz="2600" dirty="0" smtClean="0"/>
              <a:t>PCOR and CER, </a:t>
            </a:r>
            <a:r>
              <a:rPr lang="en-US" sz="2600" dirty="0"/>
              <a:t>as well as serve as channels to disseminate </a:t>
            </a:r>
            <a:r>
              <a:rPr lang="en-US" sz="2600" dirty="0" smtClean="0"/>
              <a:t>related study results.</a:t>
            </a:r>
          </a:p>
          <a:p>
            <a:endParaRPr lang="en-US" sz="2800" dirty="0"/>
          </a:p>
        </p:txBody>
      </p:sp>
      <p:sp>
        <p:nvSpPr>
          <p:cNvPr id="2" name="Title 1"/>
          <p:cNvSpPr>
            <a:spLocks noGrp="1"/>
          </p:cNvSpPr>
          <p:nvPr>
            <p:ph type="title"/>
          </p:nvPr>
        </p:nvSpPr>
        <p:spPr>
          <a:xfrm>
            <a:off x="264694" y="296863"/>
            <a:ext cx="8650705" cy="685800"/>
          </a:xfrm>
        </p:spPr>
        <p:txBody>
          <a:bodyPr>
            <a:normAutofit/>
          </a:bodyPr>
          <a:lstStyle/>
          <a:p>
            <a:r>
              <a:rPr lang="en-US" dirty="0" smtClean="0">
                <a:solidFill>
                  <a:schemeClr val="tx1"/>
                </a:solidFill>
              </a:rPr>
              <a:t>Eugene Washington PCORI Engagement Awards:</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526C0CA0-987B-B045-B87B-808D8F9C7F1E}" type="slidenum">
              <a:rPr lang="en-US" smtClean="0"/>
              <a:t>16</a:t>
            </a:fld>
            <a:endParaRPr lang="en-US" dirty="0"/>
          </a:p>
        </p:txBody>
      </p:sp>
    </p:spTree>
    <p:extLst>
      <p:ext uri="{BB962C8B-B14F-4D97-AF65-F5344CB8AC3E}">
        <p14:creationId xmlns:p14="http://schemas.microsoft.com/office/powerpoint/2010/main" val="3422989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Engagement Awards Programmatic Support Categories</a:t>
            </a:r>
            <a:endParaRPr lang="en-US" dirty="0"/>
          </a:p>
        </p:txBody>
      </p:sp>
      <p:sp>
        <p:nvSpPr>
          <p:cNvPr id="3" name="Content Placeholder 2"/>
          <p:cNvSpPr>
            <a:spLocks noGrp="1"/>
          </p:cNvSpPr>
          <p:nvPr>
            <p:ph idx="1"/>
          </p:nvPr>
        </p:nvSpPr>
        <p:spPr/>
        <p:txBody>
          <a:bodyPr/>
          <a:lstStyle/>
          <a:p>
            <a:r>
              <a:rPr lang="en-US" dirty="0" smtClean="0"/>
              <a:t>Supports projects and meetings that most fall into one or more of the following categories: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26C0CA0-987B-B045-B87B-808D8F9C7F1E}" type="slidenum">
              <a:rPr lang="en-US" smtClean="0"/>
              <a:t>17</a:t>
            </a:fld>
            <a:endParaRPr lang="en-US" dirty="0"/>
          </a:p>
        </p:txBody>
      </p:sp>
      <p:pic>
        <p:nvPicPr>
          <p:cNvPr id="5" name="Picture 4"/>
          <p:cNvPicPr>
            <a:picLocks noChangeAspect="1"/>
          </p:cNvPicPr>
          <p:nvPr/>
        </p:nvPicPr>
        <p:blipFill>
          <a:blip r:embed="rId2"/>
          <a:stretch>
            <a:fillRect/>
          </a:stretch>
        </p:blipFill>
        <p:spPr>
          <a:xfrm>
            <a:off x="1547617" y="2514600"/>
            <a:ext cx="6048375" cy="2876550"/>
          </a:xfrm>
          <a:prstGeom prst="rect">
            <a:avLst/>
          </a:prstGeom>
        </p:spPr>
      </p:pic>
    </p:spTree>
    <p:extLst>
      <p:ext uri="{BB962C8B-B14F-4D97-AF65-F5344CB8AC3E}">
        <p14:creationId xmlns:p14="http://schemas.microsoft.com/office/powerpoint/2010/main" val="1090337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312906" cy="369332"/>
          </a:xfrm>
          <a:prstGeom prst="rect">
            <a:avLst/>
          </a:prstGeom>
          <a:noFill/>
        </p:spPr>
        <p:txBody>
          <a:bodyPr wrap="none" rtlCol="0">
            <a:spAutoFit/>
          </a:bodyPr>
          <a:lstStyle/>
          <a:p>
            <a:r>
              <a:rPr lang="en-US" dirty="0" smtClean="0"/>
              <a:t>  </a:t>
            </a:r>
            <a:endParaRPr lang="en-US" dirty="0"/>
          </a:p>
        </p:txBody>
      </p:sp>
      <p:sp>
        <p:nvSpPr>
          <p:cNvPr id="3" name="TextBox 2"/>
          <p:cNvSpPr txBox="1"/>
          <p:nvPr/>
        </p:nvSpPr>
        <p:spPr>
          <a:xfrm>
            <a:off x="2895600" y="3505200"/>
            <a:ext cx="3145413" cy="707886"/>
          </a:xfrm>
          <a:prstGeom prst="rect">
            <a:avLst/>
          </a:prstGeom>
          <a:noFill/>
        </p:spPr>
        <p:txBody>
          <a:bodyPr wrap="none" rtlCol="0">
            <a:spAutoFit/>
          </a:bodyPr>
          <a:lstStyle/>
          <a:p>
            <a:r>
              <a:rPr lang="en-US" sz="4000" b="1" dirty="0" smtClean="0"/>
              <a:t>Introducing </a:t>
            </a:r>
            <a:endParaRPr lang="en-US" sz="4000" b="1" dirty="0"/>
          </a:p>
        </p:txBody>
      </p:sp>
    </p:spTree>
    <p:extLst>
      <p:ext uri="{BB962C8B-B14F-4D97-AF65-F5344CB8AC3E}">
        <p14:creationId xmlns:p14="http://schemas.microsoft.com/office/powerpoint/2010/main" val="3982773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04800" y="381000"/>
            <a:ext cx="7341286" cy="690452"/>
          </a:xfrm>
        </p:spPr>
        <p:txBody>
          <a:bodyPr/>
          <a:lstStyle/>
          <a:p>
            <a:r>
              <a:rPr lang="en-US" dirty="0" err="1" smtClean="0"/>
              <a:t>PCORnet’s</a:t>
            </a:r>
            <a:r>
              <a:rPr lang="en-US" dirty="0" smtClean="0"/>
              <a:t> Mission </a:t>
            </a:r>
          </a:p>
        </p:txBody>
      </p:sp>
      <p:sp>
        <p:nvSpPr>
          <p:cNvPr id="43010" name="Content Placeholder 2"/>
          <p:cNvSpPr>
            <a:spLocks noGrp="1"/>
          </p:cNvSpPr>
          <p:nvPr>
            <p:ph idx="1"/>
          </p:nvPr>
        </p:nvSpPr>
        <p:spPr>
          <a:xfrm>
            <a:off x="304800" y="1752600"/>
            <a:ext cx="8229600" cy="4686946"/>
          </a:xfrm>
        </p:spPr>
        <p:txBody>
          <a:bodyPr>
            <a:normAutofit lnSpcReduction="10000"/>
          </a:bodyPr>
          <a:lstStyle/>
          <a:p>
            <a:pPr>
              <a:spcAft>
                <a:spcPts val="1200"/>
              </a:spcAft>
            </a:pPr>
            <a:r>
              <a:rPr lang="en-US" sz="2400" dirty="0" smtClean="0"/>
              <a:t>To make it </a:t>
            </a:r>
            <a:r>
              <a:rPr lang="en-US" sz="2400" b="1" dirty="0" smtClean="0"/>
              <a:t>faster, easier, and less costly </a:t>
            </a:r>
            <a:r>
              <a:rPr lang="en-US" sz="2400" dirty="0" smtClean="0"/>
              <a:t>to conduct health system and clinical research, both observational studies and randomized trials, than is now possible by harnessing the power of large amounts of health data and patient partnerships, and by making contracting negotiations and making IRB approval/oversight more efficient. </a:t>
            </a:r>
          </a:p>
          <a:p>
            <a:pPr>
              <a:spcAft>
                <a:spcPts val="1200"/>
              </a:spcAft>
            </a:pPr>
            <a:r>
              <a:rPr lang="en-US" sz="2400" dirty="0" smtClean="0"/>
              <a:t>To embed the research within health systems and use data and research findings to facilitate </a:t>
            </a:r>
            <a:r>
              <a:rPr lang="en-US" sz="2400" b="1" dirty="0" smtClean="0"/>
              <a:t>health system improvement</a:t>
            </a:r>
            <a:r>
              <a:rPr lang="en-US" sz="2400" dirty="0" smtClean="0"/>
              <a:t>.</a:t>
            </a:r>
          </a:p>
          <a:p>
            <a:pPr>
              <a:spcAft>
                <a:spcPts val="1200"/>
              </a:spcAft>
            </a:pPr>
            <a:r>
              <a:rPr lang="en-US" sz="2400" dirty="0" smtClean="0"/>
              <a:t>And in the process, </a:t>
            </a:r>
            <a:r>
              <a:rPr lang="en-US" sz="2400" b="1" dirty="0" smtClean="0"/>
              <a:t>transform the culture of clinical research </a:t>
            </a:r>
            <a:r>
              <a:rPr lang="en-US" sz="2400" dirty="0" smtClean="0"/>
              <a:t>from one directed by researchers acting as entrepreneurs to one driven by collaboration and the needs of patients, clinicians, systems and payers.</a:t>
            </a:r>
          </a:p>
          <a:p>
            <a:endParaRPr lang="en-US" dirty="0" smtClean="0"/>
          </a:p>
        </p:txBody>
      </p:sp>
    </p:spTree>
    <p:extLst>
      <p:ext uri="{BB962C8B-B14F-4D97-AF65-F5344CB8AC3E}">
        <p14:creationId xmlns:p14="http://schemas.microsoft.com/office/powerpoint/2010/main" val="42602391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14566376"/>
              </p:ext>
            </p:extLst>
          </p:nvPr>
        </p:nvGraphicFramePr>
        <p:xfrm>
          <a:off x="609600" y="1397000"/>
          <a:ext cx="74676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04800" y="381000"/>
            <a:ext cx="2532616" cy="584775"/>
          </a:xfrm>
          <a:prstGeom prst="rect">
            <a:avLst/>
          </a:prstGeom>
          <a:noFill/>
        </p:spPr>
        <p:txBody>
          <a:bodyPr wrap="none" rtlCol="0">
            <a:spAutoFit/>
          </a:bodyPr>
          <a:lstStyle/>
          <a:p>
            <a:r>
              <a:rPr lang="en-US" sz="3200" b="1" dirty="0" smtClean="0">
                <a:solidFill>
                  <a:schemeClr val="tx2">
                    <a:lumMod val="50000"/>
                  </a:schemeClr>
                </a:solidFill>
              </a:rPr>
              <a:t>FOR TODAY</a:t>
            </a:r>
            <a:endParaRPr lang="en-US" sz="3200" b="1" dirty="0">
              <a:solidFill>
                <a:schemeClr val="tx2">
                  <a:lumMod val="50000"/>
                </a:schemeClr>
              </a:solidFill>
            </a:endParaRPr>
          </a:p>
        </p:txBody>
      </p:sp>
    </p:spTree>
    <p:extLst>
      <p:ext uri="{BB962C8B-B14F-4D97-AF65-F5344CB8AC3E}">
        <p14:creationId xmlns:p14="http://schemas.microsoft.com/office/powerpoint/2010/main" val="3781661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28600" y="1447800"/>
            <a:ext cx="86868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403662" y="5532512"/>
            <a:ext cx="1107996" cy="338554"/>
          </a:xfrm>
          <a:prstGeom prst="rect">
            <a:avLst/>
          </a:prstGeom>
          <a:noFill/>
        </p:spPr>
        <p:txBody>
          <a:bodyPr wrap="none" rtlCol="0">
            <a:spAutoFit/>
          </a:bodyPr>
          <a:lstStyle/>
          <a:p>
            <a:r>
              <a:rPr lang="en-US" sz="1600" dirty="0" smtClean="0">
                <a:solidFill>
                  <a:prstClr val="white"/>
                </a:solidFill>
                <a:effectLst>
                  <a:outerShdw blurRad="38100" dist="38100" dir="2700000" algn="tl">
                    <a:srgbClr val="000000">
                      <a:alpha val="43137"/>
                    </a:srgbClr>
                  </a:outerShdw>
                </a:effectLst>
              </a:rPr>
              <a:t>Pragmatic</a:t>
            </a:r>
            <a:endParaRPr lang="en-US" sz="1600" dirty="0">
              <a:solidFill>
                <a:prstClr val="white"/>
              </a:solidFill>
              <a:effectLst>
                <a:outerShdw blurRad="38100" dist="38100" dir="2700000" algn="tl">
                  <a:srgbClr val="000000">
                    <a:alpha val="43137"/>
                  </a:srgbClr>
                </a:outerShdw>
              </a:effectLst>
            </a:endParaRPr>
          </a:p>
        </p:txBody>
      </p:sp>
      <p:pic>
        <p:nvPicPr>
          <p:cNvPr id="14" name="Content Placeholder 3"/>
          <p:cNvPicPr>
            <a:picLocks noChangeAspect="1"/>
          </p:cNvPicPr>
          <p:nvPr/>
        </p:nvPicPr>
        <p:blipFill>
          <a:blip r:embed="rId3"/>
          <a:srcRect t="6314" b="6314"/>
          <a:stretch>
            <a:fillRect/>
          </a:stretch>
        </p:blipFill>
        <p:spPr>
          <a:xfrm>
            <a:off x="304800" y="1664116"/>
            <a:ext cx="6852104" cy="4794250"/>
          </a:xfrm>
          <a:prstGeom prst="rect">
            <a:avLst/>
          </a:prstGeom>
        </p:spPr>
      </p:pic>
      <p:sp>
        <p:nvSpPr>
          <p:cNvPr id="15" name="TextBox 14"/>
          <p:cNvSpPr txBox="1"/>
          <p:nvPr/>
        </p:nvSpPr>
        <p:spPr>
          <a:xfrm>
            <a:off x="7380490" y="3657599"/>
            <a:ext cx="1520455" cy="2800767"/>
          </a:xfrm>
          <a:prstGeom prst="rect">
            <a:avLst/>
          </a:prstGeom>
          <a:noFill/>
        </p:spPr>
        <p:txBody>
          <a:bodyPr wrap="square" rtlCol="0">
            <a:spAutoFit/>
          </a:bodyPr>
          <a:lstStyle/>
          <a:p>
            <a:r>
              <a:rPr lang="en-US" sz="1600" i="1" dirty="0">
                <a:solidFill>
                  <a:schemeClr val="bg1">
                    <a:lumMod val="50000"/>
                  </a:schemeClr>
                </a:solidFill>
              </a:rPr>
              <a:t>This map depicts the number of </a:t>
            </a:r>
            <a:r>
              <a:rPr lang="en-US" sz="1600" i="1" dirty="0" smtClean="0">
                <a:solidFill>
                  <a:schemeClr val="bg1">
                    <a:lumMod val="50000"/>
                  </a:schemeClr>
                </a:solidFill>
              </a:rPr>
              <a:t>PCORI-funded </a:t>
            </a:r>
            <a:r>
              <a:rPr lang="en-US" sz="1600" i="1" dirty="0">
                <a:solidFill>
                  <a:schemeClr val="bg1">
                    <a:lumMod val="50000"/>
                  </a:schemeClr>
                </a:solidFill>
              </a:rPr>
              <a:t>Patient-Powered or Clinical Data Research Networks that have coverage in each state.</a:t>
            </a:r>
          </a:p>
        </p:txBody>
      </p:sp>
      <p:sp>
        <p:nvSpPr>
          <p:cNvPr id="2" name="TextBox 1"/>
          <p:cNvSpPr txBox="1"/>
          <p:nvPr/>
        </p:nvSpPr>
        <p:spPr>
          <a:xfrm>
            <a:off x="228600" y="452256"/>
            <a:ext cx="4709687" cy="584775"/>
          </a:xfrm>
          <a:prstGeom prst="rect">
            <a:avLst/>
          </a:prstGeom>
          <a:noFill/>
        </p:spPr>
        <p:txBody>
          <a:bodyPr wrap="none" rtlCol="0">
            <a:spAutoFit/>
          </a:bodyPr>
          <a:lstStyle/>
          <a:p>
            <a:r>
              <a:rPr lang="en-US" sz="3200" b="1" dirty="0" smtClean="0">
                <a:solidFill>
                  <a:srgbClr val="203D4A"/>
                </a:solidFill>
              </a:rPr>
              <a:t>There’s a Site Near You</a:t>
            </a:r>
            <a:endParaRPr lang="en-US" sz="3200" b="1" dirty="0">
              <a:solidFill>
                <a:srgbClr val="203D4A"/>
              </a:solidFill>
            </a:endParaRPr>
          </a:p>
        </p:txBody>
      </p:sp>
    </p:spTree>
    <p:extLst>
      <p:ext uri="{BB962C8B-B14F-4D97-AF65-F5344CB8AC3E}">
        <p14:creationId xmlns:p14="http://schemas.microsoft.com/office/powerpoint/2010/main" val="2020193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Data Model </a:t>
            </a:r>
            <a:endParaRPr lang="en-US" dirty="0"/>
          </a:p>
        </p:txBody>
      </p:sp>
      <p:sp>
        <p:nvSpPr>
          <p:cNvPr id="4" name="Slide Number Placeholder 3"/>
          <p:cNvSpPr>
            <a:spLocks noGrp="1"/>
          </p:cNvSpPr>
          <p:nvPr>
            <p:ph type="sldNum" sz="quarter" idx="12"/>
          </p:nvPr>
        </p:nvSpPr>
        <p:spPr/>
        <p:txBody>
          <a:bodyPr/>
          <a:lstStyle/>
          <a:p>
            <a:pPr>
              <a:defRPr/>
            </a:pPr>
            <a:fld id="{D0E718EA-3DF8-4EEA-9AFD-D9E9BC1EB468}" type="slidenum">
              <a:rPr lang="en-US" smtClean="0"/>
              <a:pPr>
                <a:defRPr/>
              </a:pPr>
              <a:t>21</a:t>
            </a:fld>
            <a:endParaRPr lang="en-US" dirty="0"/>
          </a:p>
        </p:txBody>
      </p:sp>
      <p:pic>
        <p:nvPicPr>
          <p:cNvPr id="5" name="Picture 4"/>
          <p:cNvPicPr>
            <a:picLocks noChangeAspect="1"/>
          </p:cNvPicPr>
          <p:nvPr/>
        </p:nvPicPr>
        <p:blipFill rotWithShape="1">
          <a:blip r:embed="rId3"/>
          <a:srcRect b="10117"/>
          <a:stretch/>
        </p:blipFill>
        <p:spPr>
          <a:xfrm>
            <a:off x="-129035" y="274638"/>
            <a:ext cx="9125397" cy="6021387"/>
          </a:xfrm>
          <a:prstGeom prst="rect">
            <a:avLst/>
          </a:prstGeom>
        </p:spPr>
      </p:pic>
      <p:sp>
        <p:nvSpPr>
          <p:cNvPr id="3" name="TextBox 2"/>
          <p:cNvSpPr txBox="1"/>
          <p:nvPr/>
        </p:nvSpPr>
        <p:spPr>
          <a:xfrm flipH="1">
            <a:off x="2006598" y="265110"/>
            <a:ext cx="5048693" cy="492443"/>
          </a:xfrm>
          <a:prstGeom prst="rect">
            <a:avLst/>
          </a:prstGeom>
          <a:solidFill>
            <a:schemeClr val="bg1"/>
          </a:solidFill>
        </p:spPr>
        <p:txBody>
          <a:bodyPr wrap="square" rtlCol="0">
            <a:spAutoFit/>
          </a:bodyPr>
          <a:lstStyle/>
          <a:p>
            <a:r>
              <a:rPr lang="en-US" sz="2600" dirty="0" smtClean="0"/>
              <a:t>PCORnet Common Data Model</a:t>
            </a:r>
            <a:endParaRPr lang="en-US" sz="2600" dirty="0"/>
          </a:p>
        </p:txBody>
      </p:sp>
    </p:spTree>
    <p:extLst>
      <p:ext uri="{BB962C8B-B14F-4D97-AF65-F5344CB8AC3E}">
        <p14:creationId xmlns:p14="http://schemas.microsoft.com/office/powerpoint/2010/main" val="281238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65" y="325088"/>
            <a:ext cx="9364230" cy="721699"/>
          </a:xfrm>
        </p:spPr>
        <p:txBody>
          <a:bodyPr/>
          <a:lstStyle/>
          <a:p>
            <a:r>
              <a:rPr lang="en-US" dirty="0" smtClean="0"/>
              <a:t>Expanding Data in the CDM </a:t>
            </a:r>
            <a:endParaRPr lang="en-US" dirty="0"/>
          </a:p>
        </p:txBody>
      </p:sp>
      <p:grpSp>
        <p:nvGrpSpPr>
          <p:cNvPr id="9" name="Group 8"/>
          <p:cNvGrpSpPr/>
          <p:nvPr/>
        </p:nvGrpSpPr>
        <p:grpSpPr>
          <a:xfrm>
            <a:off x="1507023" y="1509789"/>
            <a:ext cx="6324600" cy="4191000"/>
            <a:chOff x="1792864" y="1731870"/>
            <a:chExt cx="5558271" cy="3532732"/>
          </a:xfrm>
        </p:grpSpPr>
        <p:sp>
          <p:nvSpPr>
            <p:cNvPr id="10" name="Freeform 9"/>
            <p:cNvSpPr/>
            <p:nvPr/>
          </p:nvSpPr>
          <p:spPr>
            <a:xfrm>
              <a:off x="1792864" y="3931836"/>
              <a:ext cx="1552102" cy="1332766"/>
            </a:xfrm>
            <a:custGeom>
              <a:avLst/>
              <a:gdLst>
                <a:gd name="connsiteX0" fmla="*/ 0 w 1552102"/>
                <a:gd name="connsiteY0" fmla="*/ 666383 h 1332766"/>
                <a:gd name="connsiteX1" fmla="*/ 333192 w 1552102"/>
                <a:gd name="connsiteY1" fmla="*/ 0 h 1332766"/>
                <a:gd name="connsiteX2" fmla="*/ 1218911 w 1552102"/>
                <a:gd name="connsiteY2" fmla="*/ 0 h 1332766"/>
                <a:gd name="connsiteX3" fmla="*/ 1552102 w 1552102"/>
                <a:gd name="connsiteY3" fmla="*/ 666383 h 1332766"/>
                <a:gd name="connsiteX4" fmla="*/ 1218911 w 1552102"/>
                <a:gd name="connsiteY4" fmla="*/ 1332766 h 1332766"/>
                <a:gd name="connsiteX5" fmla="*/ 333192 w 1552102"/>
                <a:gd name="connsiteY5" fmla="*/ 1332766 h 1332766"/>
                <a:gd name="connsiteX6" fmla="*/ 0 w 1552102"/>
                <a:gd name="connsiteY6" fmla="*/ 666383 h 13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102" h="1332766">
                  <a:moveTo>
                    <a:pt x="0" y="666383"/>
                  </a:moveTo>
                  <a:lnTo>
                    <a:pt x="333192" y="0"/>
                  </a:lnTo>
                  <a:lnTo>
                    <a:pt x="1218911" y="0"/>
                  </a:lnTo>
                  <a:lnTo>
                    <a:pt x="1552102" y="666383"/>
                  </a:lnTo>
                  <a:lnTo>
                    <a:pt x="1218911" y="1332766"/>
                  </a:lnTo>
                  <a:lnTo>
                    <a:pt x="333192" y="1332766"/>
                  </a:lnTo>
                  <a:lnTo>
                    <a:pt x="0" y="666383"/>
                  </a:lnTo>
                  <a:close/>
                </a:path>
              </a:pathLst>
            </a:custGeom>
            <a:solidFill>
              <a:schemeClr val="accent3"/>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spcFirstLastPara="0" vert="horz" wrap="square" lIns="240406" tIns="225483" rIns="240406" bIns="225483" numCol="1" spcCol="1270" anchor="ctr" anchorCtr="0">
              <a:noAutofit/>
            </a:bodyPr>
            <a:lstStyle/>
            <a:p>
              <a:pPr lvl="0" algn="ctr" defTabSz="666750">
                <a:lnSpc>
                  <a:spcPct val="90000"/>
                </a:lnSpc>
                <a:spcBef>
                  <a:spcPct val="0"/>
                </a:spcBef>
                <a:spcAft>
                  <a:spcPct val="35000"/>
                </a:spcAft>
              </a:pPr>
              <a:r>
                <a:rPr lang="en-US" b="1" kern="1200" dirty="0" smtClean="0">
                  <a:solidFill>
                    <a:schemeClr val="tx1"/>
                  </a:solidFill>
                </a:rPr>
                <a:t>Demographic</a:t>
              </a:r>
              <a:endParaRPr lang="en-US" b="1" kern="1200" dirty="0">
                <a:solidFill>
                  <a:schemeClr val="tx1"/>
                </a:solidFill>
              </a:endParaRPr>
            </a:p>
          </p:txBody>
        </p:sp>
        <p:sp>
          <p:nvSpPr>
            <p:cNvPr id="14" name="Freeform 13"/>
            <p:cNvSpPr/>
            <p:nvPr/>
          </p:nvSpPr>
          <p:spPr>
            <a:xfrm>
              <a:off x="3128528" y="3191219"/>
              <a:ext cx="1552102" cy="1332766"/>
            </a:xfrm>
            <a:custGeom>
              <a:avLst/>
              <a:gdLst>
                <a:gd name="connsiteX0" fmla="*/ 0 w 1552102"/>
                <a:gd name="connsiteY0" fmla="*/ 666383 h 1332766"/>
                <a:gd name="connsiteX1" fmla="*/ 333192 w 1552102"/>
                <a:gd name="connsiteY1" fmla="*/ 0 h 1332766"/>
                <a:gd name="connsiteX2" fmla="*/ 1218911 w 1552102"/>
                <a:gd name="connsiteY2" fmla="*/ 0 h 1332766"/>
                <a:gd name="connsiteX3" fmla="*/ 1552102 w 1552102"/>
                <a:gd name="connsiteY3" fmla="*/ 666383 h 1332766"/>
                <a:gd name="connsiteX4" fmla="*/ 1218911 w 1552102"/>
                <a:gd name="connsiteY4" fmla="*/ 1332766 h 1332766"/>
                <a:gd name="connsiteX5" fmla="*/ 333192 w 1552102"/>
                <a:gd name="connsiteY5" fmla="*/ 1332766 h 1332766"/>
                <a:gd name="connsiteX6" fmla="*/ 0 w 1552102"/>
                <a:gd name="connsiteY6" fmla="*/ 666383 h 13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102" h="1332766">
                  <a:moveTo>
                    <a:pt x="0" y="666383"/>
                  </a:moveTo>
                  <a:lnTo>
                    <a:pt x="333192" y="0"/>
                  </a:lnTo>
                  <a:lnTo>
                    <a:pt x="1218911" y="0"/>
                  </a:lnTo>
                  <a:lnTo>
                    <a:pt x="1552102" y="666383"/>
                  </a:lnTo>
                  <a:lnTo>
                    <a:pt x="1218911" y="1332766"/>
                  </a:lnTo>
                  <a:lnTo>
                    <a:pt x="333192" y="1332766"/>
                  </a:lnTo>
                  <a:lnTo>
                    <a:pt x="0" y="666383"/>
                  </a:lnTo>
                  <a:close/>
                </a:path>
              </a:pathLst>
            </a:custGeom>
            <a:solidFill>
              <a:schemeClr val="accent3"/>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spcFirstLastPara="0" vert="horz" wrap="square" lIns="240406" tIns="225483" rIns="240406" bIns="225483" numCol="1" spcCol="1270" anchor="ctr" anchorCtr="0">
              <a:noAutofit/>
            </a:bodyPr>
            <a:lstStyle/>
            <a:p>
              <a:pPr lvl="0" algn="ctr" defTabSz="666750">
                <a:lnSpc>
                  <a:spcPct val="90000"/>
                </a:lnSpc>
                <a:spcBef>
                  <a:spcPct val="0"/>
                </a:spcBef>
                <a:spcAft>
                  <a:spcPct val="35000"/>
                </a:spcAft>
              </a:pPr>
              <a:r>
                <a:rPr lang="en-US" b="1" kern="1200" dirty="0" smtClean="0">
                  <a:solidFill>
                    <a:schemeClr val="tx1"/>
                  </a:solidFill>
                </a:rPr>
                <a:t>Procedures</a:t>
              </a:r>
              <a:endParaRPr lang="en-US" b="1" kern="1200" dirty="0">
                <a:solidFill>
                  <a:schemeClr val="tx1"/>
                </a:solidFill>
              </a:endParaRPr>
            </a:p>
          </p:txBody>
        </p:sp>
        <p:sp>
          <p:nvSpPr>
            <p:cNvPr id="18" name="Freeform 17"/>
            <p:cNvSpPr/>
            <p:nvPr/>
          </p:nvSpPr>
          <p:spPr>
            <a:xfrm>
              <a:off x="1792864" y="2458755"/>
              <a:ext cx="1552102" cy="1332766"/>
            </a:xfrm>
            <a:custGeom>
              <a:avLst/>
              <a:gdLst>
                <a:gd name="connsiteX0" fmla="*/ 0 w 1552102"/>
                <a:gd name="connsiteY0" fmla="*/ 666383 h 1332766"/>
                <a:gd name="connsiteX1" fmla="*/ 333192 w 1552102"/>
                <a:gd name="connsiteY1" fmla="*/ 0 h 1332766"/>
                <a:gd name="connsiteX2" fmla="*/ 1218911 w 1552102"/>
                <a:gd name="connsiteY2" fmla="*/ 0 h 1332766"/>
                <a:gd name="connsiteX3" fmla="*/ 1552102 w 1552102"/>
                <a:gd name="connsiteY3" fmla="*/ 666383 h 1332766"/>
                <a:gd name="connsiteX4" fmla="*/ 1218911 w 1552102"/>
                <a:gd name="connsiteY4" fmla="*/ 1332766 h 1332766"/>
                <a:gd name="connsiteX5" fmla="*/ 333192 w 1552102"/>
                <a:gd name="connsiteY5" fmla="*/ 1332766 h 1332766"/>
                <a:gd name="connsiteX6" fmla="*/ 0 w 1552102"/>
                <a:gd name="connsiteY6" fmla="*/ 666383 h 13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102" h="1332766">
                  <a:moveTo>
                    <a:pt x="0" y="666383"/>
                  </a:moveTo>
                  <a:lnTo>
                    <a:pt x="333192" y="0"/>
                  </a:lnTo>
                  <a:lnTo>
                    <a:pt x="1218911" y="0"/>
                  </a:lnTo>
                  <a:lnTo>
                    <a:pt x="1552102" y="666383"/>
                  </a:lnTo>
                  <a:lnTo>
                    <a:pt x="1218911" y="1332766"/>
                  </a:lnTo>
                  <a:lnTo>
                    <a:pt x="333192" y="1332766"/>
                  </a:lnTo>
                  <a:lnTo>
                    <a:pt x="0" y="666383"/>
                  </a:lnTo>
                  <a:close/>
                </a:path>
              </a:pathLst>
            </a:custGeom>
            <a:solidFill>
              <a:schemeClr val="accent3"/>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spcFirstLastPara="0" vert="horz" wrap="square" lIns="240406" tIns="225483" rIns="240406" bIns="225483" numCol="1" spcCol="1270" anchor="ctr" anchorCtr="0">
              <a:noAutofit/>
            </a:bodyPr>
            <a:lstStyle/>
            <a:p>
              <a:pPr lvl="0" algn="ctr" defTabSz="666750">
                <a:lnSpc>
                  <a:spcPct val="90000"/>
                </a:lnSpc>
                <a:spcBef>
                  <a:spcPct val="0"/>
                </a:spcBef>
                <a:spcAft>
                  <a:spcPct val="35000"/>
                </a:spcAft>
              </a:pPr>
              <a:r>
                <a:rPr lang="en-US" b="1" kern="1200" dirty="0" smtClean="0">
                  <a:solidFill>
                    <a:schemeClr val="tx1"/>
                  </a:solidFill>
                </a:rPr>
                <a:t>Condition</a:t>
              </a:r>
              <a:endParaRPr lang="en-US" b="1" kern="1200" dirty="0">
                <a:solidFill>
                  <a:schemeClr val="tx1"/>
                </a:solidFill>
              </a:endParaRPr>
            </a:p>
          </p:txBody>
        </p:sp>
        <p:sp>
          <p:nvSpPr>
            <p:cNvPr id="22" name="Freeform 21"/>
            <p:cNvSpPr/>
            <p:nvPr/>
          </p:nvSpPr>
          <p:spPr>
            <a:xfrm>
              <a:off x="4463369" y="2455752"/>
              <a:ext cx="1552102" cy="1332766"/>
            </a:xfrm>
            <a:custGeom>
              <a:avLst/>
              <a:gdLst>
                <a:gd name="connsiteX0" fmla="*/ 0 w 1552102"/>
                <a:gd name="connsiteY0" fmla="*/ 666383 h 1332766"/>
                <a:gd name="connsiteX1" fmla="*/ 333192 w 1552102"/>
                <a:gd name="connsiteY1" fmla="*/ 0 h 1332766"/>
                <a:gd name="connsiteX2" fmla="*/ 1218911 w 1552102"/>
                <a:gd name="connsiteY2" fmla="*/ 0 h 1332766"/>
                <a:gd name="connsiteX3" fmla="*/ 1552102 w 1552102"/>
                <a:gd name="connsiteY3" fmla="*/ 666383 h 1332766"/>
                <a:gd name="connsiteX4" fmla="*/ 1218911 w 1552102"/>
                <a:gd name="connsiteY4" fmla="*/ 1332766 h 1332766"/>
                <a:gd name="connsiteX5" fmla="*/ 333192 w 1552102"/>
                <a:gd name="connsiteY5" fmla="*/ 1332766 h 1332766"/>
                <a:gd name="connsiteX6" fmla="*/ 0 w 1552102"/>
                <a:gd name="connsiteY6" fmla="*/ 666383 h 13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102" h="1332766">
                  <a:moveTo>
                    <a:pt x="0" y="666383"/>
                  </a:moveTo>
                  <a:lnTo>
                    <a:pt x="333192" y="0"/>
                  </a:lnTo>
                  <a:lnTo>
                    <a:pt x="1218911" y="0"/>
                  </a:lnTo>
                  <a:lnTo>
                    <a:pt x="1552102" y="666383"/>
                  </a:lnTo>
                  <a:lnTo>
                    <a:pt x="1218911" y="1332766"/>
                  </a:lnTo>
                  <a:lnTo>
                    <a:pt x="333192" y="1332766"/>
                  </a:lnTo>
                  <a:lnTo>
                    <a:pt x="0" y="666383"/>
                  </a:lnTo>
                  <a:close/>
                </a:path>
              </a:pathLst>
            </a:custGeom>
            <a:solidFill>
              <a:schemeClr val="accent3"/>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spcFirstLastPara="0" vert="horz" wrap="square" lIns="240406" tIns="225483" rIns="240406" bIns="225483" numCol="1" spcCol="1270" anchor="ctr" anchorCtr="0">
              <a:noAutofit/>
            </a:bodyPr>
            <a:lstStyle/>
            <a:p>
              <a:pPr lvl="0" algn="ctr" defTabSz="666750">
                <a:lnSpc>
                  <a:spcPct val="90000"/>
                </a:lnSpc>
                <a:spcBef>
                  <a:spcPct val="0"/>
                </a:spcBef>
                <a:spcAft>
                  <a:spcPct val="35000"/>
                </a:spcAft>
              </a:pPr>
              <a:r>
                <a:rPr lang="en-US" b="1" kern="1200" dirty="0" smtClean="0">
                  <a:solidFill>
                    <a:schemeClr val="tx1"/>
                  </a:solidFill>
                </a:rPr>
                <a:t>Encounters</a:t>
              </a:r>
              <a:endParaRPr lang="en-US" b="1" kern="1200" dirty="0">
                <a:solidFill>
                  <a:schemeClr val="tx1"/>
                </a:solidFill>
              </a:endParaRPr>
            </a:p>
          </p:txBody>
        </p:sp>
        <p:sp>
          <p:nvSpPr>
            <p:cNvPr id="26" name="Freeform 25"/>
            <p:cNvSpPr/>
            <p:nvPr/>
          </p:nvSpPr>
          <p:spPr>
            <a:xfrm>
              <a:off x="5799033" y="1731870"/>
              <a:ext cx="1552102" cy="1332766"/>
            </a:xfrm>
            <a:custGeom>
              <a:avLst/>
              <a:gdLst>
                <a:gd name="connsiteX0" fmla="*/ 0 w 1552102"/>
                <a:gd name="connsiteY0" fmla="*/ 666383 h 1332766"/>
                <a:gd name="connsiteX1" fmla="*/ 333192 w 1552102"/>
                <a:gd name="connsiteY1" fmla="*/ 0 h 1332766"/>
                <a:gd name="connsiteX2" fmla="*/ 1218911 w 1552102"/>
                <a:gd name="connsiteY2" fmla="*/ 0 h 1332766"/>
                <a:gd name="connsiteX3" fmla="*/ 1552102 w 1552102"/>
                <a:gd name="connsiteY3" fmla="*/ 666383 h 1332766"/>
                <a:gd name="connsiteX4" fmla="*/ 1218911 w 1552102"/>
                <a:gd name="connsiteY4" fmla="*/ 1332766 h 1332766"/>
                <a:gd name="connsiteX5" fmla="*/ 333192 w 1552102"/>
                <a:gd name="connsiteY5" fmla="*/ 1332766 h 1332766"/>
                <a:gd name="connsiteX6" fmla="*/ 0 w 1552102"/>
                <a:gd name="connsiteY6" fmla="*/ 666383 h 13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102" h="1332766">
                  <a:moveTo>
                    <a:pt x="0" y="666383"/>
                  </a:moveTo>
                  <a:lnTo>
                    <a:pt x="333192" y="0"/>
                  </a:lnTo>
                  <a:lnTo>
                    <a:pt x="1218911" y="0"/>
                  </a:lnTo>
                  <a:lnTo>
                    <a:pt x="1552102" y="666383"/>
                  </a:lnTo>
                  <a:lnTo>
                    <a:pt x="1218911" y="1332766"/>
                  </a:lnTo>
                  <a:lnTo>
                    <a:pt x="333192" y="1332766"/>
                  </a:lnTo>
                  <a:lnTo>
                    <a:pt x="0" y="666383"/>
                  </a:lnTo>
                  <a:close/>
                </a:path>
              </a:pathLst>
            </a:custGeom>
            <a:solidFill>
              <a:schemeClr val="accent3"/>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spcFirstLastPara="0" vert="horz" wrap="square" lIns="240406" tIns="225483" rIns="240406" bIns="225483" numCol="1" spcCol="1270" anchor="ctr" anchorCtr="0">
              <a:noAutofit/>
            </a:bodyPr>
            <a:lstStyle/>
            <a:p>
              <a:pPr lvl="0" algn="ctr" defTabSz="666750">
                <a:lnSpc>
                  <a:spcPct val="90000"/>
                </a:lnSpc>
                <a:spcBef>
                  <a:spcPct val="0"/>
                </a:spcBef>
                <a:spcAft>
                  <a:spcPct val="35000"/>
                </a:spcAft>
              </a:pPr>
              <a:r>
                <a:rPr lang="en-US" b="1" kern="1200" dirty="0" smtClean="0">
                  <a:solidFill>
                    <a:schemeClr val="tx1"/>
                  </a:solidFill>
                </a:rPr>
                <a:t>Prescribing</a:t>
              </a:r>
              <a:endParaRPr lang="en-US" b="1" kern="1200" dirty="0">
                <a:solidFill>
                  <a:schemeClr val="tx1"/>
                </a:solidFill>
              </a:endParaRPr>
            </a:p>
          </p:txBody>
        </p:sp>
        <p:sp>
          <p:nvSpPr>
            <p:cNvPr id="30" name="Freeform 29"/>
            <p:cNvSpPr/>
            <p:nvPr/>
          </p:nvSpPr>
          <p:spPr>
            <a:xfrm>
              <a:off x="4453494" y="3911071"/>
              <a:ext cx="1552102" cy="1332766"/>
            </a:xfrm>
            <a:custGeom>
              <a:avLst/>
              <a:gdLst>
                <a:gd name="connsiteX0" fmla="*/ 0 w 1552102"/>
                <a:gd name="connsiteY0" fmla="*/ 666383 h 1332766"/>
                <a:gd name="connsiteX1" fmla="*/ 333192 w 1552102"/>
                <a:gd name="connsiteY1" fmla="*/ 0 h 1332766"/>
                <a:gd name="connsiteX2" fmla="*/ 1218911 w 1552102"/>
                <a:gd name="connsiteY2" fmla="*/ 0 h 1332766"/>
                <a:gd name="connsiteX3" fmla="*/ 1552102 w 1552102"/>
                <a:gd name="connsiteY3" fmla="*/ 666383 h 1332766"/>
                <a:gd name="connsiteX4" fmla="*/ 1218911 w 1552102"/>
                <a:gd name="connsiteY4" fmla="*/ 1332766 h 1332766"/>
                <a:gd name="connsiteX5" fmla="*/ 333192 w 1552102"/>
                <a:gd name="connsiteY5" fmla="*/ 1332766 h 1332766"/>
                <a:gd name="connsiteX6" fmla="*/ 0 w 1552102"/>
                <a:gd name="connsiteY6" fmla="*/ 666383 h 13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102" h="1332766">
                  <a:moveTo>
                    <a:pt x="0" y="666383"/>
                  </a:moveTo>
                  <a:lnTo>
                    <a:pt x="333192" y="0"/>
                  </a:lnTo>
                  <a:lnTo>
                    <a:pt x="1218911" y="0"/>
                  </a:lnTo>
                  <a:lnTo>
                    <a:pt x="1552102" y="666383"/>
                  </a:lnTo>
                  <a:lnTo>
                    <a:pt x="1218911" y="1332766"/>
                  </a:lnTo>
                  <a:lnTo>
                    <a:pt x="333192" y="1332766"/>
                  </a:lnTo>
                  <a:lnTo>
                    <a:pt x="0" y="666383"/>
                  </a:lnTo>
                  <a:close/>
                </a:path>
              </a:pathLst>
            </a:custGeom>
            <a:solidFill>
              <a:schemeClr val="accent3"/>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spcFirstLastPara="0" vert="horz" wrap="square" lIns="240406" tIns="225483" rIns="240406" bIns="225483" numCol="1" spcCol="1270" anchor="ctr" anchorCtr="0">
              <a:noAutofit/>
            </a:bodyPr>
            <a:lstStyle/>
            <a:p>
              <a:pPr lvl="0" algn="ctr" defTabSz="666750">
                <a:lnSpc>
                  <a:spcPct val="90000"/>
                </a:lnSpc>
                <a:spcBef>
                  <a:spcPct val="0"/>
                </a:spcBef>
                <a:spcAft>
                  <a:spcPct val="35000"/>
                </a:spcAft>
              </a:pPr>
              <a:r>
                <a:rPr lang="en-US" b="1" kern="1200" dirty="0" smtClean="0">
                  <a:solidFill>
                    <a:schemeClr val="tx1"/>
                  </a:solidFill>
                </a:rPr>
                <a:t>Lab Results</a:t>
              </a:r>
              <a:endParaRPr lang="en-US" b="1" kern="1200" dirty="0">
                <a:solidFill>
                  <a:schemeClr val="tx1"/>
                </a:solidFill>
              </a:endParaRPr>
            </a:p>
          </p:txBody>
        </p:sp>
      </p:grpSp>
      <p:sp>
        <p:nvSpPr>
          <p:cNvPr id="34" name="Freeform 33"/>
          <p:cNvSpPr/>
          <p:nvPr/>
        </p:nvSpPr>
        <p:spPr>
          <a:xfrm>
            <a:off x="6042120" y="3231803"/>
            <a:ext cx="1766094" cy="1581105"/>
          </a:xfrm>
          <a:custGeom>
            <a:avLst/>
            <a:gdLst>
              <a:gd name="connsiteX0" fmla="*/ 0 w 1552102"/>
              <a:gd name="connsiteY0" fmla="*/ 666383 h 1332766"/>
              <a:gd name="connsiteX1" fmla="*/ 333192 w 1552102"/>
              <a:gd name="connsiteY1" fmla="*/ 0 h 1332766"/>
              <a:gd name="connsiteX2" fmla="*/ 1218911 w 1552102"/>
              <a:gd name="connsiteY2" fmla="*/ 0 h 1332766"/>
              <a:gd name="connsiteX3" fmla="*/ 1552102 w 1552102"/>
              <a:gd name="connsiteY3" fmla="*/ 666383 h 1332766"/>
              <a:gd name="connsiteX4" fmla="*/ 1218911 w 1552102"/>
              <a:gd name="connsiteY4" fmla="*/ 1332766 h 1332766"/>
              <a:gd name="connsiteX5" fmla="*/ 333192 w 1552102"/>
              <a:gd name="connsiteY5" fmla="*/ 1332766 h 1332766"/>
              <a:gd name="connsiteX6" fmla="*/ 0 w 1552102"/>
              <a:gd name="connsiteY6" fmla="*/ 666383 h 13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102" h="1332766">
                <a:moveTo>
                  <a:pt x="0" y="666383"/>
                </a:moveTo>
                <a:lnTo>
                  <a:pt x="333192" y="0"/>
                </a:lnTo>
                <a:lnTo>
                  <a:pt x="1218911" y="0"/>
                </a:lnTo>
                <a:lnTo>
                  <a:pt x="1552102" y="666383"/>
                </a:lnTo>
                <a:lnTo>
                  <a:pt x="1218911" y="1332766"/>
                </a:lnTo>
                <a:lnTo>
                  <a:pt x="333192" y="1332766"/>
                </a:lnTo>
                <a:lnTo>
                  <a:pt x="0" y="666383"/>
                </a:lnTo>
                <a:close/>
              </a:path>
            </a:pathLst>
          </a:custGeom>
          <a:solidFill>
            <a:srgbClr val="FFCC00"/>
          </a:solidFill>
          <a:ln>
            <a:solidFill>
              <a:schemeClr val="accent2"/>
            </a:solidFill>
          </a:ln>
        </p:spPr>
        <p:style>
          <a:lnRef idx="1">
            <a:schemeClr val="accent2"/>
          </a:lnRef>
          <a:fillRef idx="3">
            <a:schemeClr val="accent2"/>
          </a:fillRef>
          <a:effectRef idx="2">
            <a:schemeClr val="accent2"/>
          </a:effectRef>
          <a:fontRef idx="minor">
            <a:schemeClr val="lt1"/>
          </a:fontRef>
        </p:style>
        <p:txBody>
          <a:bodyPr spcFirstLastPara="0" vert="horz" wrap="square" lIns="240406" tIns="225483" rIns="240406" bIns="225483" numCol="1" spcCol="1270" anchor="ctr" anchorCtr="0">
            <a:noAutofit/>
          </a:bodyPr>
          <a:lstStyle/>
          <a:p>
            <a:pPr lvl="0" algn="ctr" defTabSz="666750">
              <a:lnSpc>
                <a:spcPct val="90000"/>
              </a:lnSpc>
              <a:spcBef>
                <a:spcPct val="0"/>
              </a:spcBef>
              <a:spcAft>
                <a:spcPct val="35000"/>
              </a:spcAft>
            </a:pPr>
            <a:r>
              <a:rPr lang="en-US" b="1" kern="1200" dirty="0" smtClean="0">
                <a:solidFill>
                  <a:schemeClr val="tx1"/>
                </a:solidFill>
              </a:rPr>
              <a:t>Patient Satisfaction</a:t>
            </a:r>
            <a:endParaRPr lang="en-US" b="1" kern="1200" dirty="0">
              <a:solidFill>
                <a:schemeClr val="tx1"/>
              </a:solidFill>
            </a:endParaRPr>
          </a:p>
        </p:txBody>
      </p:sp>
      <p:sp>
        <p:nvSpPr>
          <p:cNvPr id="35" name="Freeform 34"/>
          <p:cNvSpPr/>
          <p:nvPr/>
        </p:nvSpPr>
        <p:spPr>
          <a:xfrm>
            <a:off x="3020751" y="4900565"/>
            <a:ext cx="1766094" cy="1581105"/>
          </a:xfrm>
          <a:custGeom>
            <a:avLst/>
            <a:gdLst>
              <a:gd name="connsiteX0" fmla="*/ 0 w 1552102"/>
              <a:gd name="connsiteY0" fmla="*/ 666383 h 1332766"/>
              <a:gd name="connsiteX1" fmla="*/ 333192 w 1552102"/>
              <a:gd name="connsiteY1" fmla="*/ 0 h 1332766"/>
              <a:gd name="connsiteX2" fmla="*/ 1218911 w 1552102"/>
              <a:gd name="connsiteY2" fmla="*/ 0 h 1332766"/>
              <a:gd name="connsiteX3" fmla="*/ 1552102 w 1552102"/>
              <a:gd name="connsiteY3" fmla="*/ 666383 h 1332766"/>
              <a:gd name="connsiteX4" fmla="*/ 1218911 w 1552102"/>
              <a:gd name="connsiteY4" fmla="*/ 1332766 h 1332766"/>
              <a:gd name="connsiteX5" fmla="*/ 333192 w 1552102"/>
              <a:gd name="connsiteY5" fmla="*/ 1332766 h 1332766"/>
              <a:gd name="connsiteX6" fmla="*/ 0 w 1552102"/>
              <a:gd name="connsiteY6" fmla="*/ 666383 h 13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102" h="1332766">
                <a:moveTo>
                  <a:pt x="0" y="666383"/>
                </a:moveTo>
                <a:lnTo>
                  <a:pt x="333192" y="0"/>
                </a:lnTo>
                <a:lnTo>
                  <a:pt x="1218911" y="0"/>
                </a:lnTo>
                <a:lnTo>
                  <a:pt x="1552102" y="666383"/>
                </a:lnTo>
                <a:lnTo>
                  <a:pt x="1218911" y="1332766"/>
                </a:lnTo>
                <a:lnTo>
                  <a:pt x="333192" y="1332766"/>
                </a:lnTo>
                <a:lnTo>
                  <a:pt x="0" y="666383"/>
                </a:lnTo>
                <a:close/>
              </a:path>
            </a:pathLst>
          </a:custGeom>
          <a:solidFill>
            <a:srgbClr val="FFCC00"/>
          </a:solidFill>
          <a:ln>
            <a:solidFill>
              <a:schemeClr val="accent2"/>
            </a:solidFill>
          </a:ln>
        </p:spPr>
        <p:style>
          <a:lnRef idx="1">
            <a:schemeClr val="accent2"/>
          </a:lnRef>
          <a:fillRef idx="3">
            <a:schemeClr val="accent2"/>
          </a:fillRef>
          <a:effectRef idx="2">
            <a:schemeClr val="accent2"/>
          </a:effectRef>
          <a:fontRef idx="minor">
            <a:schemeClr val="lt1"/>
          </a:fontRef>
        </p:style>
        <p:txBody>
          <a:bodyPr spcFirstLastPara="0" vert="horz" wrap="square" lIns="240406" tIns="225483" rIns="240406" bIns="225483" numCol="1" spcCol="1270" anchor="ctr" anchorCtr="0">
            <a:noAutofit/>
          </a:bodyPr>
          <a:lstStyle/>
          <a:p>
            <a:pPr lvl="0" algn="ctr" defTabSz="666750">
              <a:lnSpc>
                <a:spcPct val="90000"/>
              </a:lnSpc>
              <a:spcBef>
                <a:spcPct val="0"/>
              </a:spcBef>
              <a:spcAft>
                <a:spcPct val="35000"/>
              </a:spcAft>
            </a:pPr>
            <a:r>
              <a:rPr lang="en-US" b="1" kern="1200" dirty="0" smtClean="0">
                <a:solidFill>
                  <a:schemeClr val="tx1"/>
                </a:solidFill>
              </a:rPr>
              <a:t>Claims</a:t>
            </a:r>
            <a:endParaRPr lang="en-US" b="1" kern="1200" dirty="0">
              <a:solidFill>
                <a:schemeClr val="tx1"/>
              </a:solidFill>
            </a:endParaRPr>
          </a:p>
        </p:txBody>
      </p:sp>
      <p:sp>
        <p:nvSpPr>
          <p:cNvPr id="36" name="Freeform 35"/>
          <p:cNvSpPr/>
          <p:nvPr/>
        </p:nvSpPr>
        <p:spPr>
          <a:xfrm>
            <a:off x="3020751" y="1549185"/>
            <a:ext cx="1766094" cy="1581105"/>
          </a:xfrm>
          <a:custGeom>
            <a:avLst/>
            <a:gdLst>
              <a:gd name="connsiteX0" fmla="*/ 0 w 1552102"/>
              <a:gd name="connsiteY0" fmla="*/ 666383 h 1332766"/>
              <a:gd name="connsiteX1" fmla="*/ 333192 w 1552102"/>
              <a:gd name="connsiteY1" fmla="*/ 0 h 1332766"/>
              <a:gd name="connsiteX2" fmla="*/ 1218911 w 1552102"/>
              <a:gd name="connsiteY2" fmla="*/ 0 h 1332766"/>
              <a:gd name="connsiteX3" fmla="*/ 1552102 w 1552102"/>
              <a:gd name="connsiteY3" fmla="*/ 666383 h 1332766"/>
              <a:gd name="connsiteX4" fmla="*/ 1218911 w 1552102"/>
              <a:gd name="connsiteY4" fmla="*/ 1332766 h 1332766"/>
              <a:gd name="connsiteX5" fmla="*/ 333192 w 1552102"/>
              <a:gd name="connsiteY5" fmla="*/ 1332766 h 1332766"/>
              <a:gd name="connsiteX6" fmla="*/ 0 w 1552102"/>
              <a:gd name="connsiteY6" fmla="*/ 666383 h 13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102" h="1332766">
                <a:moveTo>
                  <a:pt x="0" y="666383"/>
                </a:moveTo>
                <a:lnTo>
                  <a:pt x="333192" y="0"/>
                </a:lnTo>
                <a:lnTo>
                  <a:pt x="1218911" y="0"/>
                </a:lnTo>
                <a:lnTo>
                  <a:pt x="1552102" y="666383"/>
                </a:lnTo>
                <a:lnTo>
                  <a:pt x="1218911" y="1332766"/>
                </a:lnTo>
                <a:lnTo>
                  <a:pt x="333192" y="1332766"/>
                </a:lnTo>
                <a:lnTo>
                  <a:pt x="0" y="666383"/>
                </a:lnTo>
                <a:close/>
              </a:path>
            </a:pathLst>
          </a:custGeom>
          <a:solidFill>
            <a:srgbClr val="FFCC00"/>
          </a:solidFill>
          <a:ln>
            <a:solidFill>
              <a:schemeClr val="accent2"/>
            </a:solidFill>
          </a:ln>
        </p:spPr>
        <p:style>
          <a:lnRef idx="1">
            <a:schemeClr val="accent2"/>
          </a:lnRef>
          <a:fillRef idx="3">
            <a:schemeClr val="accent2"/>
          </a:fillRef>
          <a:effectRef idx="2">
            <a:schemeClr val="accent2"/>
          </a:effectRef>
          <a:fontRef idx="minor">
            <a:schemeClr val="lt1"/>
          </a:fontRef>
        </p:style>
        <p:txBody>
          <a:bodyPr spcFirstLastPara="0" vert="horz" wrap="square" lIns="240406" tIns="225483" rIns="240406" bIns="225483" numCol="1" spcCol="1270" anchor="ctr" anchorCtr="0">
            <a:noAutofit/>
          </a:bodyPr>
          <a:lstStyle/>
          <a:p>
            <a:pPr lvl="0" algn="ctr" defTabSz="666750">
              <a:lnSpc>
                <a:spcPct val="90000"/>
              </a:lnSpc>
              <a:spcBef>
                <a:spcPct val="0"/>
              </a:spcBef>
              <a:spcAft>
                <a:spcPct val="35000"/>
              </a:spcAft>
            </a:pPr>
            <a:r>
              <a:rPr lang="en-US" b="1" dirty="0" err="1" smtClean="0">
                <a:solidFill>
                  <a:schemeClr val="tx1"/>
                </a:solidFill>
              </a:rPr>
              <a:t>Biospecimen</a:t>
            </a:r>
            <a:r>
              <a:rPr lang="en-US" b="1" dirty="0" smtClean="0">
                <a:solidFill>
                  <a:schemeClr val="tx1"/>
                </a:solidFill>
              </a:rPr>
              <a:t> &amp; Genomic Data</a:t>
            </a:r>
            <a:endParaRPr lang="en-US" b="1" kern="1200" dirty="0">
              <a:solidFill>
                <a:schemeClr val="tx1"/>
              </a:solidFill>
            </a:endParaRPr>
          </a:p>
        </p:txBody>
      </p:sp>
      <p:sp>
        <p:nvSpPr>
          <p:cNvPr id="15" name="Freeform 14"/>
          <p:cNvSpPr/>
          <p:nvPr/>
        </p:nvSpPr>
        <p:spPr>
          <a:xfrm>
            <a:off x="11553" y="3273324"/>
            <a:ext cx="1766094" cy="1581105"/>
          </a:xfrm>
          <a:custGeom>
            <a:avLst/>
            <a:gdLst>
              <a:gd name="connsiteX0" fmla="*/ 0 w 1552102"/>
              <a:gd name="connsiteY0" fmla="*/ 666383 h 1332766"/>
              <a:gd name="connsiteX1" fmla="*/ 333192 w 1552102"/>
              <a:gd name="connsiteY1" fmla="*/ 0 h 1332766"/>
              <a:gd name="connsiteX2" fmla="*/ 1218911 w 1552102"/>
              <a:gd name="connsiteY2" fmla="*/ 0 h 1332766"/>
              <a:gd name="connsiteX3" fmla="*/ 1552102 w 1552102"/>
              <a:gd name="connsiteY3" fmla="*/ 666383 h 1332766"/>
              <a:gd name="connsiteX4" fmla="*/ 1218911 w 1552102"/>
              <a:gd name="connsiteY4" fmla="*/ 1332766 h 1332766"/>
              <a:gd name="connsiteX5" fmla="*/ 333192 w 1552102"/>
              <a:gd name="connsiteY5" fmla="*/ 1332766 h 1332766"/>
              <a:gd name="connsiteX6" fmla="*/ 0 w 1552102"/>
              <a:gd name="connsiteY6" fmla="*/ 666383 h 13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102" h="1332766">
                <a:moveTo>
                  <a:pt x="0" y="666383"/>
                </a:moveTo>
                <a:lnTo>
                  <a:pt x="333192" y="0"/>
                </a:lnTo>
                <a:lnTo>
                  <a:pt x="1218911" y="0"/>
                </a:lnTo>
                <a:lnTo>
                  <a:pt x="1552102" y="666383"/>
                </a:lnTo>
                <a:lnTo>
                  <a:pt x="1218911" y="1332766"/>
                </a:lnTo>
                <a:lnTo>
                  <a:pt x="333192" y="1332766"/>
                </a:lnTo>
                <a:lnTo>
                  <a:pt x="0" y="666383"/>
                </a:lnTo>
                <a:close/>
              </a:path>
            </a:pathLst>
          </a:custGeom>
          <a:solidFill>
            <a:srgbClr val="FFCC00"/>
          </a:solidFill>
          <a:ln>
            <a:solidFill>
              <a:schemeClr val="accent2"/>
            </a:solidFill>
          </a:ln>
        </p:spPr>
        <p:style>
          <a:lnRef idx="1">
            <a:schemeClr val="accent2"/>
          </a:lnRef>
          <a:fillRef idx="3">
            <a:schemeClr val="accent2"/>
          </a:fillRef>
          <a:effectRef idx="2">
            <a:schemeClr val="accent2"/>
          </a:effectRef>
          <a:fontRef idx="minor">
            <a:schemeClr val="lt1"/>
          </a:fontRef>
        </p:style>
        <p:txBody>
          <a:bodyPr spcFirstLastPara="0" vert="horz" wrap="square" lIns="240406" tIns="225483" rIns="240406" bIns="225483" numCol="1" spcCol="1270" anchor="b" anchorCtr="0">
            <a:noAutofit/>
          </a:bodyPr>
          <a:lstStyle/>
          <a:p>
            <a:pPr lvl="0" algn="ctr" defTabSz="666750">
              <a:lnSpc>
                <a:spcPct val="90000"/>
              </a:lnSpc>
              <a:spcBef>
                <a:spcPct val="0"/>
              </a:spcBef>
              <a:spcAft>
                <a:spcPct val="35000"/>
              </a:spcAft>
            </a:pPr>
            <a:r>
              <a:rPr lang="en-US" b="1" kern="1200" dirty="0" smtClean="0">
                <a:solidFill>
                  <a:schemeClr val="tx1"/>
                </a:solidFill>
              </a:rPr>
              <a:t>Death </a:t>
            </a:r>
            <a:br>
              <a:rPr lang="en-US" b="1" kern="1200" dirty="0" smtClean="0">
                <a:solidFill>
                  <a:schemeClr val="tx1"/>
                </a:solidFill>
              </a:rPr>
            </a:br>
            <a:r>
              <a:rPr lang="en-US" b="1" kern="1200" dirty="0" smtClean="0">
                <a:solidFill>
                  <a:schemeClr val="tx1"/>
                </a:solidFill>
              </a:rPr>
              <a:t>Index</a:t>
            </a:r>
          </a:p>
          <a:p>
            <a:pPr lvl="0" algn="ctr" defTabSz="666750">
              <a:lnSpc>
                <a:spcPct val="90000"/>
              </a:lnSpc>
              <a:spcBef>
                <a:spcPct val="0"/>
              </a:spcBef>
              <a:spcAft>
                <a:spcPct val="35000"/>
              </a:spcAft>
            </a:pPr>
            <a:endParaRPr lang="en-US" b="1" kern="1200" dirty="0">
              <a:solidFill>
                <a:schemeClr val="tx1"/>
              </a:solidFill>
            </a:endParaRPr>
          </a:p>
        </p:txBody>
      </p:sp>
    </p:spTree>
    <p:extLst>
      <p:ext uri="{BB962C8B-B14F-4D97-AF65-F5344CB8AC3E}">
        <p14:creationId xmlns:p14="http://schemas.microsoft.com/office/powerpoint/2010/main" val="1672424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gnetic Disk 6"/>
          <p:cNvSpPr/>
          <p:nvPr/>
        </p:nvSpPr>
        <p:spPr>
          <a:xfrm>
            <a:off x="2133600" y="1447800"/>
            <a:ext cx="5257800" cy="4724400"/>
          </a:xfrm>
          <a:prstGeom prst="flowChartMagneticDisk">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 name="TextBox 4"/>
          <p:cNvSpPr txBox="1"/>
          <p:nvPr/>
        </p:nvSpPr>
        <p:spPr>
          <a:xfrm>
            <a:off x="2410326" y="3068007"/>
            <a:ext cx="4704347" cy="2708434"/>
          </a:xfrm>
          <a:prstGeom prst="rect">
            <a:avLst/>
          </a:prstGeom>
          <a:noFill/>
        </p:spPr>
        <p:txBody>
          <a:bodyPr wrap="square" rtlCol="0">
            <a:spAutoFit/>
          </a:bodyPr>
          <a:lstStyle/>
          <a:p>
            <a:pPr algn="ctr" defTabSz="457200" fontAlgn="auto">
              <a:spcBef>
                <a:spcPts val="0"/>
              </a:spcBef>
              <a:spcAft>
                <a:spcPts val="1200"/>
              </a:spcAft>
            </a:pPr>
            <a:r>
              <a:rPr lang="en-US" sz="3200" b="1" dirty="0" smtClean="0">
                <a:solidFill>
                  <a:prstClr val="white"/>
                </a:solidFill>
                <a:latin typeface="Calibri"/>
              </a:rPr>
              <a:t>130 </a:t>
            </a:r>
            <a:r>
              <a:rPr lang="en-US" sz="3200" dirty="0" smtClean="0">
                <a:solidFill>
                  <a:prstClr val="white"/>
                </a:solidFill>
                <a:latin typeface="Calibri"/>
              </a:rPr>
              <a:t>health systems across the country</a:t>
            </a:r>
          </a:p>
          <a:p>
            <a:pPr algn="ctr" defTabSz="457200" fontAlgn="auto">
              <a:spcBef>
                <a:spcPts val="0"/>
              </a:spcBef>
              <a:spcAft>
                <a:spcPts val="1200"/>
              </a:spcAft>
            </a:pPr>
            <a:r>
              <a:rPr lang="en-US" sz="3200" dirty="0" smtClean="0">
                <a:solidFill>
                  <a:prstClr val="white"/>
                </a:solidFill>
                <a:latin typeface="Calibri"/>
              </a:rPr>
              <a:t>Over </a:t>
            </a:r>
            <a:r>
              <a:rPr lang="en-US" sz="3200" b="1" dirty="0" smtClean="0">
                <a:solidFill>
                  <a:prstClr val="white"/>
                </a:solidFill>
                <a:latin typeface="Calibri"/>
              </a:rPr>
              <a:t>60 data marts</a:t>
            </a:r>
            <a:r>
              <a:rPr lang="en-US" sz="3200" dirty="0" smtClean="0">
                <a:solidFill>
                  <a:prstClr val="white"/>
                </a:solidFill>
                <a:latin typeface="Calibri"/>
              </a:rPr>
              <a:t/>
            </a:r>
            <a:br>
              <a:rPr lang="en-US" sz="3200" dirty="0" smtClean="0">
                <a:solidFill>
                  <a:prstClr val="white"/>
                </a:solidFill>
                <a:latin typeface="Calibri"/>
              </a:rPr>
            </a:br>
            <a:r>
              <a:rPr lang="en-US" sz="3200" dirty="0" smtClean="0">
                <a:solidFill>
                  <a:prstClr val="white"/>
                </a:solidFill>
                <a:latin typeface="Calibri"/>
              </a:rPr>
              <a:t>Data on over </a:t>
            </a:r>
            <a:br>
              <a:rPr lang="en-US" sz="3200" dirty="0" smtClean="0">
                <a:solidFill>
                  <a:prstClr val="white"/>
                </a:solidFill>
                <a:latin typeface="Calibri"/>
              </a:rPr>
            </a:br>
            <a:r>
              <a:rPr lang="en-US" sz="3200" b="1" dirty="0" smtClean="0">
                <a:solidFill>
                  <a:prstClr val="white"/>
                </a:solidFill>
                <a:latin typeface="Calibri"/>
              </a:rPr>
              <a:t>&gt;100 million </a:t>
            </a:r>
            <a:r>
              <a:rPr lang="en-US" sz="3200" dirty="0" smtClean="0">
                <a:solidFill>
                  <a:prstClr val="white"/>
                </a:solidFill>
                <a:latin typeface="Calibri"/>
              </a:rPr>
              <a:t>patients</a:t>
            </a:r>
            <a:endParaRPr lang="en-US" sz="3200" dirty="0">
              <a:solidFill>
                <a:prstClr val="white"/>
              </a:solidFill>
              <a:latin typeface="Calibri"/>
            </a:endParaRPr>
          </a:p>
        </p:txBody>
      </p:sp>
      <p:sp>
        <p:nvSpPr>
          <p:cNvPr id="8" name="TextBox 7"/>
          <p:cNvSpPr txBox="1"/>
          <p:nvPr/>
        </p:nvSpPr>
        <p:spPr>
          <a:xfrm>
            <a:off x="2095500" y="782663"/>
            <a:ext cx="5143500" cy="1752600"/>
          </a:xfrm>
          <a:prstGeom prst="rect">
            <a:avLst/>
          </a:prstGeom>
          <a:noFill/>
        </p:spPr>
        <p:txBody>
          <a:bodyPr wrap="square" rtlCol="0">
            <a:prstTxWarp prst="textArchDown">
              <a:avLst/>
            </a:prstTxWarp>
            <a:spAutoFit/>
          </a:bodyPr>
          <a:lstStyle/>
          <a:p>
            <a:pPr algn="ctr" defTabSz="457200" fontAlgn="auto">
              <a:spcBef>
                <a:spcPts val="0"/>
              </a:spcBef>
              <a:spcAft>
                <a:spcPts val="0"/>
              </a:spcAft>
            </a:pPr>
            <a:r>
              <a:rPr lang="en-US" sz="6000" b="1" dirty="0" smtClean="0">
                <a:solidFill>
                  <a:prstClr val="white"/>
                </a:solidFill>
                <a:latin typeface="Arial"/>
              </a:rPr>
              <a:t>PCORnet</a:t>
            </a:r>
            <a:endParaRPr lang="en-US" sz="6000" b="1" dirty="0">
              <a:solidFill>
                <a:prstClr val="white"/>
              </a:solidFill>
              <a:latin typeface="Aria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8447" y="5867400"/>
            <a:ext cx="1112256" cy="837438"/>
          </a:xfrm>
          <a:prstGeom prst="rect">
            <a:avLst/>
          </a:prstGeom>
        </p:spPr>
      </p:pic>
    </p:spTree>
    <p:extLst>
      <p:ext uri="{BB962C8B-B14F-4D97-AF65-F5344CB8AC3E}">
        <p14:creationId xmlns:p14="http://schemas.microsoft.com/office/powerpoint/2010/main" val="3960341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32010" y="3891791"/>
            <a:ext cx="184666" cy="369332"/>
          </a:xfrm>
          <a:prstGeom prst="rect">
            <a:avLst/>
          </a:prstGeom>
          <a:noFill/>
        </p:spPr>
        <p:txBody>
          <a:bodyPr wrap="none" rtlCol="0">
            <a:spAutoFit/>
          </a:bodyPr>
          <a:lstStyle/>
          <a:p>
            <a:endParaRPr lang="en-US" dirty="0"/>
          </a:p>
        </p:txBody>
      </p:sp>
      <p:sp>
        <p:nvSpPr>
          <p:cNvPr id="11" name="Title 10"/>
          <p:cNvSpPr>
            <a:spLocks noGrp="1"/>
          </p:cNvSpPr>
          <p:nvPr>
            <p:ph type="ctrTitle"/>
          </p:nvPr>
        </p:nvSpPr>
        <p:spPr>
          <a:xfrm>
            <a:off x="361243" y="1242725"/>
            <a:ext cx="5972535" cy="1804737"/>
          </a:xfrm>
        </p:spPr>
        <p:txBody>
          <a:bodyPr/>
          <a:lstStyle/>
          <a:p>
            <a:r>
              <a:rPr lang="en-US" dirty="0" smtClean="0"/>
              <a:t>ADAPTABLE Trial Start-Up Master Slide Set</a:t>
            </a:r>
            <a:endParaRPr lang="en-US" dirty="0"/>
          </a:p>
        </p:txBody>
      </p:sp>
      <p:sp>
        <p:nvSpPr>
          <p:cNvPr id="13" name="Subtitle 12"/>
          <p:cNvSpPr>
            <a:spLocks noGrp="1"/>
          </p:cNvSpPr>
          <p:nvPr>
            <p:ph type="subTitle" idx="1"/>
          </p:nvPr>
        </p:nvSpPr>
        <p:spPr/>
        <p:txBody>
          <a:bodyPr/>
          <a:lstStyle/>
          <a:p>
            <a:r>
              <a:rPr lang="en-US" dirty="0" smtClean="0"/>
              <a:t>March, 2016</a:t>
            </a:r>
            <a:endParaRPr lang="en-US" dirty="0"/>
          </a:p>
        </p:txBody>
      </p:sp>
      <p:sp>
        <p:nvSpPr>
          <p:cNvPr id="2" name="TextBox 1"/>
          <p:cNvSpPr txBox="1"/>
          <p:nvPr/>
        </p:nvSpPr>
        <p:spPr>
          <a:xfrm>
            <a:off x="6333779" y="6490921"/>
            <a:ext cx="2810222" cy="584775"/>
          </a:xfrm>
          <a:prstGeom prst="rect">
            <a:avLst/>
          </a:prstGeom>
          <a:noFill/>
        </p:spPr>
        <p:txBody>
          <a:bodyPr wrap="square" rtlCol="0">
            <a:spAutoFit/>
          </a:bodyPr>
          <a:lstStyle/>
          <a:p>
            <a:r>
              <a:rPr lang="en-US" sz="1400" dirty="0" smtClean="0">
                <a:solidFill>
                  <a:srgbClr val="023873"/>
                </a:solidFill>
              </a:rPr>
              <a:t>ClinicalTrials.gov: NCT02697916</a:t>
            </a:r>
            <a:endParaRPr lang="en-US" sz="1400" dirty="0">
              <a:solidFill>
                <a:srgbClr val="023873"/>
              </a:solidFill>
            </a:endParaRPr>
          </a:p>
          <a:p>
            <a:endParaRPr lang="en-US" dirty="0"/>
          </a:p>
        </p:txBody>
      </p:sp>
    </p:spTree>
    <p:extLst>
      <p:ext uri="{BB962C8B-B14F-4D97-AF65-F5344CB8AC3E}">
        <p14:creationId xmlns:p14="http://schemas.microsoft.com/office/powerpoint/2010/main" val="3533992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1" y="-51247"/>
            <a:ext cx="7640721" cy="1143000"/>
          </a:xfrm>
        </p:spPr>
        <p:txBody>
          <a:bodyPr/>
          <a:lstStyle/>
          <a:p>
            <a:pPr algn="ctr"/>
            <a:r>
              <a:rPr lang="en-US" smtClean="0"/>
              <a:t>ADAPTABLE Study </a:t>
            </a:r>
            <a:r>
              <a:rPr lang="en-US" dirty="0"/>
              <a:t>D</a:t>
            </a:r>
            <a:r>
              <a:rPr lang="en-US" smtClean="0"/>
              <a:t>esign</a:t>
            </a:r>
            <a:endParaRPr lang="en-US" dirty="0"/>
          </a:p>
        </p:txBody>
      </p:sp>
      <p:sp>
        <p:nvSpPr>
          <p:cNvPr id="24" name="Content Placeholder 4"/>
          <p:cNvSpPr>
            <a:spLocks noGrp="1"/>
          </p:cNvSpPr>
          <p:nvPr>
            <p:ph idx="4294967295"/>
          </p:nvPr>
        </p:nvSpPr>
        <p:spPr>
          <a:xfrm>
            <a:off x="1138238" y="1496139"/>
            <a:ext cx="6867525" cy="347663"/>
          </a:xfrm>
        </p:spPr>
        <p:txBody>
          <a:bodyPr>
            <a:normAutofit/>
          </a:bodyPr>
          <a:lstStyle/>
          <a:p>
            <a:pPr marL="0" indent="0" algn="ctr">
              <a:buNone/>
            </a:pPr>
            <a:r>
              <a:rPr lang="en-US" sz="2000" b="1" dirty="0"/>
              <a:t>Patients with known </a:t>
            </a:r>
            <a:r>
              <a:rPr lang="en-US" sz="2000" b="1" dirty="0" smtClean="0"/>
              <a:t>ASCVD + ≥ 1 “</a:t>
            </a:r>
            <a:r>
              <a:rPr lang="en-US" sz="2000" b="1" dirty="0"/>
              <a:t>e</a:t>
            </a:r>
            <a:r>
              <a:rPr lang="en-US" sz="2000" b="1" dirty="0" smtClean="0"/>
              <a:t>nrichment </a:t>
            </a:r>
            <a:r>
              <a:rPr lang="en-US" sz="2000" b="1" dirty="0"/>
              <a:t>f</a:t>
            </a:r>
            <a:r>
              <a:rPr lang="en-US" sz="2000" b="1" dirty="0" smtClean="0"/>
              <a:t>actor”*</a:t>
            </a:r>
          </a:p>
        </p:txBody>
      </p:sp>
      <p:sp>
        <p:nvSpPr>
          <p:cNvPr id="11" name="TextBox 10"/>
          <p:cNvSpPr txBox="1"/>
          <p:nvPr/>
        </p:nvSpPr>
        <p:spPr>
          <a:xfrm>
            <a:off x="2524382" y="5498834"/>
            <a:ext cx="4095236" cy="1169551"/>
          </a:xfrm>
          <a:prstGeom prst="rect">
            <a:avLst/>
          </a:prstGeom>
          <a:noFill/>
          <a:ln>
            <a:noFill/>
          </a:ln>
        </p:spPr>
        <p:txBody>
          <a:bodyPr wrap="square" rtlCol="0">
            <a:spAutoFit/>
          </a:bodyPr>
          <a:lstStyle/>
          <a:p>
            <a:pPr algn="ctr"/>
            <a:r>
              <a:rPr lang="en-US" sz="1400" b="1" dirty="0">
                <a:solidFill>
                  <a:srgbClr val="023873"/>
                </a:solidFill>
                <a:latin typeface="Arial"/>
              </a:rPr>
              <a:t>Primary endpoint: </a:t>
            </a:r>
            <a:br>
              <a:rPr lang="en-US" sz="1400" b="1" dirty="0">
                <a:solidFill>
                  <a:srgbClr val="023873"/>
                </a:solidFill>
                <a:latin typeface="Arial"/>
              </a:rPr>
            </a:br>
            <a:r>
              <a:rPr lang="en-US" sz="1400" dirty="0">
                <a:solidFill>
                  <a:srgbClr val="023873"/>
                </a:solidFill>
                <a:latin typeface="Arial"/>
              </a:rPr>
              <a:t>Composite of all-cause mortality, </a:t>
            </a:r>
            <a:r>
              <a:rPr lang="en-US" sz="1400" dirty="0" smtClean="0">
                <a:solidFill>
                  <a:srgbClr val="023873"/>
                </a:solidFill>
                <a:latin typeface="Arial"/>
              </a:rPr>
              <a:t>hospitalization for MI, or hospitalization for stroke</a:t>
            </a:r>
            <a:endParaRPr lang="en-US" sz="1400" dirty="0">
              <a:solidFill>
                <a:srgbClr val="023873"/>
              </a:solidFill>
              <a:latin typeface="Arial"/>
            </a:endParaRPr>
          </a:p>
          <a:p>
            <a:pPr algn="ctr"/>
            <a:r>
              <a:rPr lang="en-US" sz="1400" b="1" dirty="0">
                <a:solidFill>
                  <a:srgbClr val="023873"/>
                </a:solidFill>
                <a:latin typeface="Arial"/>
              </a:rPr>
              <a:t>Primary safety endpoint: </a:t>
            </a:r>
            <a:br>
              <a:rPr lang="en-US" sz="1400" b="1" dirty="0">
                <a:solidFill>
                  <a:srgbClr val="023873"/>
                </a:solidFill>
                <a:latin typeface="Arial"/>
              </a:rPr>
            </a:br>
            <a:r>
              <a:rPr lang="en-US" sz="1400" dirty="0" smtClean="0">
                <a:solidFill>
                  <a:srgbClr val="023873"/>
                </a:solidFill>
                <a:latin typeface="Arial"/>
              </a:rPr>
              <a:t>Hospitalization for major bleeding</a:t>
            </a:r>
            <a:endParaRPr lang="en-US" sz="1400" b="1" dirty="0">
              <a:solidFill>
                <a:srgbClr val="023873"/>
              </a:solidFill>
              <a:latin typeface="Arial"/>
            </a:endParaRPr>
          </a:p>
        </p:txBody>
      </p:sp>
      <p:cxnSp>
        <p:nvCxnSpPr>
          <p:cNvPr id="13" name="Straight Arrow Connector 12"/>
          <p:cNvCxnSpPr/>
          <p:nvPr/>
        </p:nvCxnSpPr>
        <p:spPr>
          <a:xfrm flipH="1">
            <a:off x="4572000" y="2394579"/>
            <a:ext cx="1" cy="200580"/>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7" idx="0"/>
          </p:cNvCxnSpPr>
          <p:nvPr/>
        </p:nvCxnSpPr>
        <p:spPr>
          <a:xfrm>
            <a:off x="3570758" y="3071941"/>
            <a:ext cx="0" cy="344538"/>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8" idx="0"/>
          </p:cNvCxnSpPr>
          <p:nvPr/>
        </p:nvCxnSpPr>
        <p:spPr>
          <a:xfrm>
            <a:off x="5556687" y="3072847"/>
            <a:ext cx="0" cy="343632"/>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2"/>
          </p:cNvCxnSpPr>
          <p:nvPr/>
        </p:nvCxnSpPr>
        <p:spPr>
          <a:xfrm>
            <a:off x="3570758" y="3739644"/>
            <a:ext cx="0" cy="332714"/>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8" idx="2"/>
          </p:cNvCxnSpPr>
          <p:nvPr/>
        </p:nvCxnSpPr>
        <p:spPr>
          <a:xfrm>
            <a:off x="5556687" y="3739644"/>
            <a:ext cx="0" cy="332714"/>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72000" y="4676479"/>
            <a:ext cx="0" cy="282515"/>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619618" y="3412480"/>
            <a:ext cx="2371982" cy="2314413"/>
          </a:xfrm>
          <a:prstGeom prst="rect">
            <a:avLst/>
          </a:prstGeom>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spcBef>
                <a:spcPts val="400"/>
              </a:spcBef>
            </a:pPr>
            <a:r>
              <a:rPr lang="en-US" sz="1400" b="1" dirty="0">
                <a:solidFill>
                  <a:schemeClr val="tx2"/>
                </a:solidFill>
                <a:latin typeface="Arial"/>
              </a:rPr>
              <a:t>*Enrichment </a:t>
            </a:r>
            <a:r>
              <a:rPr lang="en-US" sz="1400" b="1" dirty="0" smtClean="0">
                <a:solidFill>
                  <a:schemeClr val="tx2"/>
                </a:solidFill>
                <a:latin typeface="Arial"/>
              </a:rPr>
              <a:t>factors</a:t>
            </a:r>
            <a:endParaRPr lang="en-US" sz="1400" b="1" dirty="0">
              <a:solidFill>
                <a:schemeClr val="tx2"/>
              </a:solidFill>
              <a:latin typeface="Arial"/>
            </a:endParaRPr>
          </a:p>
          <a:p>
            <a:pPr marL="112713" indent="-112713">
              <a:spcBef>
                <a:spcPts val="400"/>
              </a:spcBef>
              <a:buFont typeface="Arial"/>
              <a:buChar char="•"/>
            </a:pPr>
            <a:r>
              <a:rPr lang="en-US" sz="1400" dirty="0">
                <a:solidFill>
                  <a:schemeClr val="tx2"/>
                </a:solidFill>
                <a:latin typeface="Arial"/>
              </a:rPr>
              <a:t>A</a:t>
            </a:r>
            <a:r>
              <a:rPr lang="en-US" sz="1400" dirty="0" smtClean="0">
                <a:solidFill>
                  <a:schemeClr val="tx2"/>
                </a:solidFill>
                <a:latin typeface="Arial"/>
              </a:rPr>
              <a:t>ge </a:t>
            </a:r>
            <a:r>
              <a:rPr lang="en-US" sz="1400" dirty="0">
                <a:solidFill>
                  <a:schemeClr val="tx2"/>
                </a:solidFill>
                <a:latin typeface="Arial"/>
              </a:rPr>
              <a:t>&gt;65 years</a:t>
            </a:r>
          </a:p>
          <a:p>
            <a:pPr marL="112713" indent="-112713">
              <a:spcBef>
                <a:spcPts val="400"/>
              </a:spcBef>
              <a:buFont typeface="Arial"/>
              <a:buChar char="•"/>
            </a:pPr>
            <a:r>
              <a:rPr lang="en-US" sz="1400" dirty="0" smtClean="0">
                <a:solidFill>
                  <a:schemeClr val="tx2"/>
                </a:solidFill>
                <a:latin typeface="Arial"/>
              </a:rPr>
              <a:t>Creatinine </a:t>
            </a:r>
            <a:r>
              <a:rPr lang="en-US" sz="1400" dirty="0">
                <a:solidFill>
                  <a:schemeClr val="tx2"/>
                </a:solidFill>
                <a:latin typeface="Arial"/>
              </a:rPr>
              <a:t>&gt;</a:t>
            </a:r>
            <a:r>
              <a:rPr lang="en-US" sz="1400" dirty="0" smtClean="0">
                <a:solidFill>
                  <a:schemeClr val="tx2"/>
                </a:solidFill>
                <a:latin typeface="Arial"/>
              </a:rPr>
              <a:t>1.5 mg/dL</a:t>
            </a:r>
            <a:endParaRPr lang="en-US" sz="1400" dirty="0">
              <a:solidFill>
                <a:schemeClr val="tx2"/>
              </a:solidFill>
              <a:latin typeface="Arial"/>
            </a:endParaRPr>
          </a:p>
          <a:p>
            <a:pPr marL="112713" indent="-112713">
              <a:spcBef>
                <a:spcPts val="400"/>
              </a:spcBef>
              <a:buFont typeface="Arial"/>
              <a:buChar char="•"/>
            </a:pPr>
            <a:r>
              <a:rPr lang="en-US" sz="1400" dirty="0" smtClean="0">
                <a:solidFill>
                  <a:schemeClr val="tx2"/>
                </a:solidFill>
                <a:latin typeface="Arial"/>
              </a:rPr>
              <a:t>Diabetes mellitus (T1 or 2)</a:t>
            </a:r>
            <a:endParaRPr lang="en-US" sz="1400" dirty="0">
              <a:solidFill>
                <a:schemeClr val="tx2"/>
              </a:solidFill>
              <a:latin typeface="Arial"/>
            </a:endParaRPr>
          </a:p>
          <a:p>
            <a:pPr marL="112713" indent="-112713">
              <a:spcBef>
                <a:spcPts val="400"/>
              </a:spcBef>
              <a:buFont typeface="Arial"/>
              <a:buChar char="•"/>
            </a:pPr>
            <a:r>
              <a:rPr lang="en-US" sz="1400" dirty="0">
                <a:solidFill>
                  <a:schemeClr val="tx2"/>
                </a:solidFill>
                <a:latin typeface="Arial"/>
              </a:rPr>
              <a:t>K</a:t>
            </a:r>
            <a:r>
              <a:rPr lang="en-US" sz="1400" dirty="0" smtClean="0">
                <a:solidFill>
                  <a:schemeClr val="tx2"/>
                </a:solidFill>
                <a:latin typeface="Arial"/>
              </a:rPr>
              <a:t>nown </a:t>
            </a:r>
            <a:r>
              <a:rPr lang="en-US" sz="1400" dirty="0">
                <a:solidFill>
                  <a:schemeClr val="tx2"/>
                </a:solidFill>
                <a:latin typeface="Arial"/>
              </a:rPr>
              <a:t>3-</a:t>
            </a:r>
            <a:r>
              <a:rPr lang="en-US" sz="1400" dirty="0" smtClean="0">
                <a:solidFill>
                  <a:schemeClr val="tx2"/>
                </a:solidFill>
                <a:latin typeface="Arial"/>
              </a:rPr>
              <a:t>vessel CAD</a:t>
            </a:r>
            <a:endParaRPr lang="en-US" sz="1400" dirty="0">
              <a:solidFill>
                <a:schemeClr val="tx2"/>
              </a:solidFill>
              <a:latin typeface="Arial"/>
            </a:endParaRPr>
          </a:p>
          <a:p>
            <a:pPr marL="112713" indent="-112713">
              <a:spcBef>
                <a:spcPts val="400"/>
              </a:spcBef>
              <a:buFont typeface="Arial"/>
              <a:buChar char="•"/>
            </a:pPr>
            <a:r>
              <a:rPr lang="en-US" sz="1400" dirty="0" smtClean="0">
                <a:solidFill>
                  <a:schemeClr val="tx2"/>
                </a:solidFill>
                <a:latin typeface="Arial"/>
              </a:rPr>
              <a:t>Current CVD or PAD</a:t>
            </a:r>
            <a:endParaRPr lang="en-US" sz="1400" dirty="0">
              <a:solidFill>
                <a:schemeClr val="tx2"/>
              </a:solidFill>
              <a:latin typeface="Arial"/>
            </a:endParaRPr>
          </a:p>
          <a:p>
            <a:pPr marL="112713" indent="-112713">
              <a:spcBef>
                <a:spcPts val="400"/>
              </a:spcBef>
              <a:buFont typeface="Arial"/>
              <a:buChar char="•"/>
            </a:pPr>
            <a:r>
              <a:rPr lang="en-US" sz="1400" dirty="0" smtClean="0">
                <a:solidFill>
                  <a:schemeClr val="tx2"/>
                </a:solidFill>
                <a:latin typeface="Arial"/>
              </a:rPr>
              <a:t>Known EF &lt;</a:t>
            </a:r>
            <a:r>
              <a:rPr lang="en-US" sz="1400" dirty="0">
                <a:solidFill>
                  <a:schemeClr val="tx2"/>
                </a:solidFill>
                <a:latin typeface="Arial"/>
              </a:rPr>
              <a:t>50</a:t>
            </a:r>
            <a:r>
              <a:rPr lang="en-US" sz="1400" dirty="0" smtClean="0">
                <a:solidFill>
                  <a:schemeClr val="tx2"/>
                </a:solidFill>
                <a:latin typeface="Arial"/>
              </a:rPr>
              <a:t>% by echo, cath, nuclear study</a:t>
            </a:r>
            <a:endParaRPr lang="en-US" sz="1400" dirty="0">
              <a:solidFill>
                <a:schemeClr val="tx2"/>
              </a:solidFill>
              <a:latin typeface="Arial"/>
            </a:endParaRPr>
          </a:p>
          <a:p>
            <a:pPr marL="112713" indent="-112713">
              <a:spcBef>
                <a:spcPts val="400"/>
              </a:spcBef>
              <a:buFont typeface="Arial"/>
              <a:buChar char="•"/>
            </a:pPr>
            <a:r>
              <a:rPr lang="en-US" sz="1400" dirty="0">
                <a:solidFill>
                  <a:schemeClr val="tx2"/>
                </a:solidFill>
                <a:latin typeface="Arial"/>
              </a:rPr>
              <a:t>C</a:t>
            </a:r>
            <a:r>
              <a:rPr lang="en-US" sz="1400" dirty="0" smtClean="0">
                <a:solidFill>
                  <a:schemeClr val="tx2"/>
                </a:solidFill>
                <a:latin typeface="Arial"/>
              </a:rPr>
              <a:t>urrent </a:t>
            </a:r>
            <a:r>
              <a:rPr lang="en-US" sz="1400" dirty="0">
                <a:solidFill>
                  <a:schemeClr val="tx2"/>
                </a:solidFill>
                <a:latin typeface="Arial"/>
              </a:rPr>
              <a:t>smoker</a:t>
            </a:r>
          </a:p>
        </p:txBody>
      </p:sp>
      <p:sp>
        <p:nvSpPr>
          <p:cNvPr id="22" name="TextBox 21"/>
          <p:cNvSpPr txBox="1"/>
          <p:nvPr/>
        </p:nvSpPr>
        <p:spPr>
          <a:xfrm>
            <a:off x="347579" y="3412481"/>
            <a:ext cx="2310780" cy="3255904"/>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spcBef>
                <a:spcPts val="400"/>
              </a:spcBef>
            </a:pPr>
            <a:r>
              <a:rPr lang="en-US" sz="1600" b="1" dirty="0" smtClean="0">
                <a:solidFill>
                  <a:schemeClr val="bg1"/>
                </a:solidFill>
                <a:latin typeface="Arial"/>
              </a:rPr>
              <a:t>Exclusion criteria</a:t>
            </a:r>
          </a:p>
          <a:p>
            <a:pPr marL="112713" indent="-112713">
              <a:spcBef>
                <a:spcPts val="400"/>
              </a:spcBef>
              <a:buFont typeface="Arial"/>
              <a:buChar char="•"/>
            </a:pPr>
            <a:r>
              <a:rPr lang="en-US" sz="1400" dirty="0">
                <a:solidFill>
                  <a:schemeClr val="bg1"/>
                </a:solidFill>
                <a:latin typeface="Arial"/>
              </a:rPr>
              <a:t>Age &lt;18 years</a:t>
            </a:r>
          </a:p>
          <a:p>
            <a:pPr marL="112713" indent="-112713">
              <a:spcBef>
                <a:spcPts val="400"/>
              </a:spcBef>
              <a:buFont typeface="Arial"/>
              <a:buChar char="•"/>
            </a:pPr>
            <a:r>
              <a:rPr lang="en-US" sz="1400" dirty="0" smtClean="0">
                <a:solidFill>
                  <a:schemeClr val="bg1"/>
                </a:solidFill>
                <a:latin typeface="Arial"/>
              </a:rPr>
              <a:t>ASA allergy or contraindication (including pregnancy or nursing)</a:t>
            </a:r>
          </a:p>
          <a:p>
            <a:pPr marL="112713" indent="-112713">
              <a:spcBef>
                <a:spcPts val="400"/>
              </a:spcBef>
              <a:buFont typeface="Arial"/>
              <a:buChar char="•"/>
            </a:pPr>
            <a:r>
              <a:rPr lang="en-US" sz="1400" dirty="0" smtClean="0">
                <a:solidFill>
                  <a:schemeClr val="bg1"/>
                </a:solidFill>
                <a:latin typeface="Arial"/>
              </a:rPr>
              <a:t>Significant GI bleed within past 12 months</a:t>
            </a:r>
          </a:p>
          <a:p>
            <a:pPr marL="112713" indent="-112713">
              <a:spcBef>
                <a:spcPts val="400"/>
              </a:spcBef>
              <a:buFont typeface="Arial"/>
              <a:buChar char="•"/>
            </a:pPr>
            <a:r>
              <a:rPr lang="en-US" sz="1400" dirty="0" smtClean="0">
                <a:solidFill>
                  <a:schemeClr val="bg1"/>
                </a:solidFill>
                <a:latin typeface="Arial"/>
              </a:rPr>
              <a:t>Significant bleeding disorder</a:t>
            </a:r>
          </a:p>
          <a:p>
            <a:pPr marL="112713" indent="-112713">
              <a:spcBef>
                <a:spcPts val="400"/>
              </a:spcBef>
              <a:buFont typeface="Arial"/>
              <a:buChar char="•"/>
            </a:pPr>
            <a:r>
              <a:rPr lang="en-US" sz="1400" dirty="0" smtClean="0">
                <a:solidFill>
                  <a:schemeClr val="bg1"/>
                </a:solidFill>
                <a:latin typeface="Arial"/>
              </a:rPr>
              <a:t>Requires warfarin, direct oral anticoagulant, or ticagrelor</a:t>
            </a:r>
            <a:endParaRPr lang="en-US" sz="1400" dirty="0">
              <a:solidFill>
                <a:schemeClr val="bg1"/>
              </a:solidFill>
              <a:latin typeface="Arial"/>
            </a:endParaRPr>
          </a:p>
        </p:txBody>
      </p:sp>
      <p:sp>
        <p:nvSpPr>
          <p:cNvPr id="21" name="TextBox 20"/>
          <p:cNvSpPr txBox="1"/>
          <p:nvPr/>
        </p:nvSpPr>
        <p:spPr>
          <a:xfrm>
            <a:off x="6683175" y="5726894"/>
            <a:ext cx="2113247" cy="677108"/>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defPPr>
              <a:defRPr lang="en-US"/>
            </a:defPPr>
            <a:lvl1pPr algn="r">
              <a:defRPr sz="1400" i="1">
                <a:solidFill>
                  <a:srgbClr val="DBDBDB">
                    <a:lumMod val="50000"/>
                  </a:srgbClr>
                </a:solidFill>
                <a:latin typeface="Arial"/>
                <a:ea typeface="SimHei"/>
              </a:defRPr>
            </a:lvl1pPr>
          </a:lstStyle>
          <a:p>
            <a:pPr algn="l"/>
            <a:r>
              <a:rPr lang="en-US" sz="1100" baseline="30000" dirty="0">
                <a:solidFill>
                  <a:schemeClr val="tx1"/>
                </a:solidFill>
              </a:rPr>
              <a:t>†</a:t>
            </a:r>
            <a:r>
              <a:rPr lang="en-US" sz="1100" dirty="0">
                <a:solidFill>
                  <a:schemeClr val="tx1"/>
                </a:solidFill>
              </a:rPr>
              <a:t> A subset of participants who do not have internet access may be consented and followed via a parallel system.</a:t>
            </a:r>
          </a:p>
        </p:txBody>
      </p:sp>
      <p:sp>
        <p:nvSpPr>
          <p:cNvPr id="5" name="TextBox 4"/>
          <p:cNvSpPr txBox="1"/>
          <p:nvPr/>
        </p:nvSpPr>
        <p:spPr>
          <a:xfrm>
            <a:off x="347580" y="1825192"/>
            <a:ext cx="8448842" cy="569387"/>
          </a:xfrm>
          <a:prstGeom prst="rect">
            <a:avLst/>
          </a:prstGeom>
          <a:solidFill>
            <a:schemeClr val="bg1">
              <a:lumMod val="85000"/>
            </a:schemeClr>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solidFill>
                  <a:schemeClr val="accent6">
                    <a:lumMod val="10000"/>
                  </a:schemeClr>
                </a:solidFill>
              </a:rPr>
              <a:t>Identified through </a:t>
            </a:r>
            <a:r>
              <a:rPr lang="en-US" sz="1600" dirty="0" smtClean="0">
                <a:solidFill>
                  <a:schemeClr val="accent6">
                    <a:lumMod val="10000"/>
                  </a:schemeClr>
                </a:solidFill>
              </a:rPr>
              <a:t>EHR (computable phenotype) by CDRNs</a:t>
            </a:r>
          </a:p>
          <a:p>
            <a:r>
              <a:rPr lang="en-US" sz="1600" dirty="0" smtClean="0">
                <a:solidFill>
                  <a:schemeClr val="accent6">
                    <a:lumMod val="10000"/>
                  </a:schemeClr>
                </a:solidFill>
              </a:rPr>
              <a:t>(PPRN patients that are already a part of a CDRN are eligible to participate.)</a:t>
            </a:r>
            <a:endParaRPr lang="en-US" sz="1600" dirty="0">
              <a:solidFill>
                <a:schemeClr val="accent6">
                  <a:lumMod val="10000"/>
                </a:schemeClr>
              </a:solidFill>
            </a:endParaRPr>
          </a:p>
        </p:txBody>
      </p:sp>
      <p:sp>
        <p:nvSpPr>
          <p:cNvPr id="6" name="TextBox 5"/>
          <p:cNvSpPr txBox="1"/>
          <p:nvPr/>
        </p:nvSpPr>
        <p:spPr>
          <a:xfrm>
            <a:off x="347580" y="2595159"/>
            <a:ext cx="8448840" cy="490476"/>
          </a:xfrm>
          <a:prstGeom prst="rect">
            <a:avLst/>
          </a:prstGeom>
          <a:solidFill>
            <a:schemeClr val="bg1">
              <a:lumMod val="85000"/>
            </a:schemeClr>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smtClean="0">
                <a:solidFill>
                  <a:schemeClr val="accent6">
                    <a:lumMod val="10000"/>
                  </a:schemeClr>
                </a:solidFill>
              </a:rPr>
              <a:t>Patients </a:t>
            </a:r>
            <a:r>
              <a:rPr lang="en-US" sz="1600" dirty="0">
                <a:solidFill>
                  <a:schemeClr val="accent6">
                    <a:lumMod val="10000"/>
                  </a:schemeClr>
                </a:solidFill>
              </a:rPr>
              <a:t>contacted </a:t>
            </a:r>
            <a:r>
              <a:rPr lang="en-US" sz="1600" dirty="0" smtClean="0">
                <a:solidFill>
                  <a:schemeClr val="accent6">
                    <a:lumMod val="10000"/>
                  </a:schemeClr>
                </a:solidFill>
              </a:rPr>
              <a:t>with </a:t>
            </a:r>
            <a:r>
              <a:rPr lang="en-US" sz="1600" dirty="0">
                <a:solidFill>
                  <a:schemeClr val="accent6">
                    <a:lumMod val="10000"/>
                  </a:schemeClr>
                </a:solidFill>
              </a:rPr>
              <a:t>trial information and </a:t>
            </a:r>
            <a:r>
              <a:rPr lang="en-US" sz="1600" dirty="0" smtClean="0">
                <a:solidFill>
                  <a:schemeClr val="accent6">
                    <a:lumMod val="10000"/>
                  </a:schemeClr>
                </a:solidFill>
              </a:rPr>
              <a:t>link to e-consent;</a:t>
            </a:r>
            <a:r>
              <a:rPr lang="en-US" sz="1600" baseline="30000" dirty="0" smtClean="0">
                <a:solidFill>
                  <a:schemeClr val="accent6">
                    <a:lumMod val="10000"/>
                  </a:schemeClr>
                </a:solidFill>
              </a:rPr>
              <a:t>†</a:t>
            </a:r>
            <a:r>
              <a:rPr lang="en-US" sz="1600" dirty="0" smtClean="0">
                <a:solidFill>
                  <a:schemeClr val="accent6">
                    <a:lumMod val="10000"/>
                  </a:schemeClr>
                </a:solidFill>
              </a:rPr>
              <a:t> </a:t>
            </a:r>
            <a:endParaRPr lang="en-US" sz="1600" dirty="0">
              <a:solidFill>
                <a:schemeClr val="accent6">
                  <a:lumMod val="10000"/>
                </a:schemeClr>
              </a:solidFill>
            </a:endParaRPr>
          </a:p>
          <a:p>
            <a:r>
              <a:rPr lang="en-US" sz="1600" dirty="0">
                <a:solidFill>
                  <a:schemeClr val="accent6">
                    <a:lumMod val="10000"/>
                  </a:schemeClr>
                </a:solidFill>
              </a:rPr>
              <a:t>T</a:t>
            </a:r>
            <a:r>
              <a:rPr lang="en-US" sz="1600" dirty="0" smtClean="0">
                <a:solidFill>
                  <a:schemeClr val="accent6">
                    <a:lumMod val="10000"/>
                  </a:schemeClr>
                </a:solidFill>
              </a:rPr>
              <a:t>reatment </a:t>
            </a:r>
            <a:r>
              <a:rPr lang="en-US" sz="1600" dirty="0">
                <a:solidFill>
                  <a:schemeClr val="accent6">
                    <a:lumMod val="10000"/>
                  </a:schemeClr>
                </a:solidFill>
              </a:rPr>
              <a:t>assignment will be provided directly to patient</a:t>
            </a:r>
          </a:p>
        </p:txBody>
      </p:sp>
      <p:sp>
        <p:nvSpPr>
          <p:cNvPr id="7" name="TextBox 6"/>
          <p:cNvSpPr txBox="1"/>
          <p:nvPr/>
        </p:nvSpPr>
        <p:spPr>
          <a:xfrm>
            <a:off x="2721916" y="3416479"/>
            <a:ext cx="1697684" cy="323165"/>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solidFill>
                  <a:schemeClr val="bg1"/>
                </a:solidFill>
              </a:rPr>
              <a:t>ASA 81 mg QD</a:t>
            </a:r>
          </a:p>
        </p:txBody>
      </p:sp>
      <p:sp>
        <p:nvSpPr>
          <p:cNvPr id="8" name="TextBox 7"/>
          <p:cNvSpPr txBox="1"/>
          <p:nvPr/>
        </p:nvSpPr>
        <p:spPr>
          <a:xfrm>
            <a:off x="4691290" y="3416479"/>
            <a:ext cx="1730794" cy="323165"/>
          </a:xfrm>
          <a:prstGeom prst="rect">
            <a:avLst/>
          </a:prstGeom>
          <a:solidFill>
            <a:srgbClr val="AF0923"/>
          </a:solidFill>
          <a:ln>
            <a:solidFill>
              <a:srgbClr val="AF0923"/>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solidFill>
                  <a:schemeClr val="bg1"/>
                </a:solidFill>
              </a:rPr>
              <a:t>ASA 325 mg QD</a:t>
            </a:r>
          </a:p>
        </p:txBody>
      </p:sp>
      <p:sp>
        <p:nvSpPr>
          <p:cNvPr id="9" name="TextBox 8"/>
          <p:cNvSpPr txBox="1"/>
          <p:nvPr/>
        </p:nvSpPr>
        <p:spPr>
          <a:xfrm>
            <a:off x="2721916" y="4072358"/>
            <a:ext cx="3700168" cy="604121"/>
          </a:xfrm>
          <a:prstGeom prst="rect">
            <a:avLst/>
          </a:prstGeom>
          <a:solidFill>
            <a:schemeClr val="bg1">
              <a:lumMod val="85000"/>
            </a:schemeClr>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solidFill>
                  <a:schemeClr val="accent6">
                    <a:lumMod val="10000"/>
                  </a:schemeClr>
                </a:solidFill>
              </a:rPr>
              <a:t>Electronic follow-up: Every 3–6 months </a:t>
            </a:r>
            <a:r>
              <a:rPr lang="en-US" dirty="0">
                <a:solidFill>
                  <a:schemeClr val="accent6">
                    <a:lumMod val="10000"/>
                  </a:schemeClr>
                </a:solidFill>
              </a:rPr>
              <a:t/>
            </a:r>
            <a:br>
              <a:rPr lang="en-US" dirty="0">
                <a:solidFill>
                  <a:schemeClr val="accent6">
                    <a:lumMod val="10000"/>
                  </a:schemeClr>
                </a:solidFill>
              </a:rPr>
            </a:br>
            <a:r>
              <a:rPr lang="en-US" dirty="0" smtClean="0">
                <a:solidFill>
                  <a:schemeClr val="accent6">
                    <a:lumMod val="10000"/>
                  </a:schemeClr>
                </a:solidFill>
              </a:rPr>
              <a:t>Supplemented </a:t>
            </a:r>
            <a:r>
              <a:rPr lang="en-US" dirty="0">
                <a:solidFill>
                  <a:schemeClr val="accent6">
                    <a:lumMod val="10000"/>
                  </a:schemeClr>
                </a:solidFill>
              </a:rPr>
              <a:t>with </a:t>
            </a:r>
            <a:r>
              <a:rPr lang="en-US" dirty="0" smtClean="0">
                <a:solidFill>
                  <a:schemeClr val="accent6">
                    <a:lumMod val="10000"/>
                  </a:schemeClr>
                </a:solidFill>
              </a:rPr>
              <a:t>EHR/CDM/claims data</a:t>
            </a:r>
            <a:endParaRPr lang="en-US" dirty="0">
              <a:solidFill>
                <a:schemeClr val="accent6">
                  <a:lumMod val="10000"/>
                </a:schemeClr>
              </a:solidFill>
            </a:endParaRPr>
          </a:p>
        </p:txBody>
      </p:sp>
      <p:sp>
        <p:nvSpPr>
          <p:cNvPr id="10" name="TextBox 9"/>
          <p:cNvSpPr txBox="1"/>
          <p:nvPr/>
        </p:nvSpPr>
        <p:spPr>
          <a:xfrm>
            <a:off x="2721916" y="4958994"/>
            <a:ext cx="3700168" cy="495071"/>
          </a:xfrm>
          <a:prstGeom prst="rect">
            <a:avLst/>
          </a:prstGeom>
          <a:solidFill>
            <a:schemeClr val="bg1">
              <a:lumMod val="85000"/>
            </a:schemeClr>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dirty="0">
                <a:solidFill>
                  <a:schemeClr val="accent6">
                    <a:lumMod val="10000"/>
                  </a:schemeClr>
                </a:solidFill>
              </a:rPr>
              <a:t>Duration: </a:t>
            </a:r>
            <a:r>
              <a:rPr lang="en-US" dirty="0">
                <a:solidFill>
                  <a:schemeClr val="accent6">
                    <a:lumMod val="10000"/>
                  </a:schemeClr>
                </a:solidFill>
              </a:rPr>
              <a:t>Enrollment over 24 months; maximum </a:t>
            </a:r>
            <a:r>
              <a:rPr lang="en-US" dirty="0" smtClean="0">
                <a:solidFill>
                  <a:schemeClr val="accent6">
                    <a:lumMod val="10000"/>
                  </a:schemeClr>
                </a:solidFill>
              </a:rPr>
              <a:t>follow-up </a:t>
            </a:r>
            <a:r>
              <a:rPr lang="en-US" dirty="0">
                <a:solidFill>
                  <a:schemeClr val="accent6">
                    <a:lumMod val="10000"/>
                  </a:schemeClr>
                </a:solidFill>
              </a:rPr>
              <a:t>of 30 months</a:t>
            </a:r>
          </a:p>
        </p:txBody>
      </p:sp>
      <p:sp>
        <p:nvSpPr>
          <p:cNvPr id="23" name="TextBox 22"/>
          <p:cNvSpPr txBox="1"/>
          <p:nvPr/>
        </p:nvSpPr>
        <p:spPr>
          <a:xfrm>
            <a:off x="6769804" y="6515731"/>
            <a:ext cx="2524079" cy="553998"/>
          </a:xfrm>
          <a:prstGeom prst="rect">
            <a:avLst/>
          </a:prstGeom>
          <a:noFill/>
        </p:spPr>
        <p:txBody>
          <a:bodyPr wrap="square" rtlCol="0">
            <a:spAutoFit/>
          </a:bodyPr>
          <a:lstStyle/>
          <a:p>
            <a:r>
              <a:rPr lang="en-US" sz="1200" dirty="0" smtClean="0">
                <a:solidFill>
                  <a:srgbClr val="023873"/>
                </a:solidFill>
              </a:rPr>
              <a:t>ClinicalTrials.gov: NCT02697916</a:t>
            </a:r>
            <a:endParaRPr lang="en-US" sz="1200" dirty="0">
              <a:solidFill>
                <a:srgbClr val="023873"/>
              </a:solidFill>
            </a:endParaRPr>
          </a:p>
          <a:p>
            <a:endParaRPr lang="en-US" dirty="0"/>
          </a:p>
        </p:txBody>
      </p:sp>
    </p:spTree>
    <p:extLst>
      <p:ext uri="{BB962C8B-B14F-4D97-AF65-F5344CB8AC3E}">
        <p14:creationId xmlns:p14="http://schemas.microsoft.com/office/powerpoint/2010/main" val="3099330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22" y="-171768"/>
            <a:ext cx="7640721" cy="1143000"/>
          </a:xfrm>
        </p:spPr>
        <p:txBody>
          <a:bodyPr/>
          <a:lstStyle/>
          <a:p>
            <a:r>
              <a:rPr lang="en-US" dirty="0"/>
              <a:t>Informed consent and randomization</a:t>
            </a:r>
          </a:p>
        </p:txBody>
      </p:sp>
      <p:sp>
        <p:nvSpPr>
          <p:cNvPr id="4" name="Rectangle 3"/>
          <p:cNvSpPr/>
          <p:nvPr/>
        </p:nvSpPr>
        <p:spPr>
          <a:xfrm>
            <a:off x="1227667" y="5722619"/>
            <a:ext cx="6688666" cy="457199"/>
          </a:xfrm>
          <a:prstGeom prst="rect">
            <a:avLst/>
          </a:prstGeom>
          <a:gradFill rotWithShape="1">
            <a:gsLst>
              <a:gs pos="0">
                <a:srgbClr val="00AEEF">
                  <a:tint val="100000"/>
                  <a:shade val="100000"/>
                  <a:satMod val="130000"/>
                </a:srgbClr>
              </a:gs>
              <a:gs pos="100000">
                <a:srgbClr val="00AEEF">
                  <a:tint val="50000"/>
                  <a:shade val="100000"/>
                  <a:satMod val="350000"/>
                </a:srgbClr>
              </a:gs>
            </a:gsLst>
            <a:lin ang="16200000" scaled="0"/>
          </a:gradFill>
          <a:ln w="9525" cap="flat" cmpd="sng" algn="ctr">
            <a:solidFill>
              <a:srgbClr val="00AEEF">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914400">
              <a:lnSpc>
                <a:spcPct val="95000"/>
              </a:lnSpc>
              <a:spcBef>
                <a:spcPts val="600"/>
              </a:spcBef>
            </a:pPr>
            <a:r>
              <a:rPr lang="en-US" sz="1600" b="1" kern="0" dirty="0">
                <a:solidFill>
                  <a:srgbClr val="000000"/>
                </a:solidFill>
                <a:latin typeface="Arial"/>
              </a:rPr>
              <a:t>Randomization and aspirin dose assignment</a:t>
            </a:r>
          </a:p>
        </p:txBody>
      </p:sp>
      <p:sp>
        <p:nvSpPr>
          <p:cNvPr id="5" name="Rectangle 4"/>
          <p:cNvSpPr/>
          <p:nvPr/>
        </p:nvSpPr>
        <p:spPr>
          <a:xfrm>
            <a:off x="1227667" y="2603549"/>
            <a:ext cx="6688666" cy="690034"/>
          </a:xfrm>
          <a:prstGeom prst="rect">
            <a:avLst/>
          </a:prstGeom>
          <a:gradFill rotWithShape="1">
            <a:gsLst>
              <a:gs pos="0">
                <a:srgbClr val="00AEEF">
                  <a:tint val="100000"/>
                  <a:shade val="100000"/>
                  <a:satMod val="130000"/>
                </a:srgbClr>
              </a:gs>
              <a:gs pos="100000">
                <a:srgbClr val="00AEEF">
                  <a:tint val="50000"/>
                  <a:shade val="100000"/>
                  <a:satMod val="350000"/>
                </a:srgbClr>
              </a:gs>
            </a:gsLst>
            <a:lin ang="16200000" scaled="0"/>
          </a:gradFill>
          <a:ln w="9525" cap="flat" cmpd="sng" algn="ctr">
            <a:solidFill>
              <a:srgbClr val="00AEEF">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914400">
              <a:lnSpc>
                <a:spcPct val="95000"/>
              </a:lnSpc>
              <a:spcBef>
                <a:spcPts val="600"/>
              </a:spcBef>
            </a:pPr>
            <a:r>
              <a:rPr lang="en-US" sz="1600" b="1" kern="0" dirty="0">
                <a:solidFill>
                  <a:srgbClr val="000000"/>
                </a:solidFill>
                <a:latin typeface="Arial"/>
              </a:rPr>
              <a:t>Electronic outreach to potential patients with trial introduction </a:t>
            </a:r>
            <a:br>
              <a:rPr lang="en-US" sz="1600" b="1" kern="0" dirty="0">
                <a:solidFill>
                  <a:srgbClr val="000000"/>
                </a:solidFill>
                <a:latin typeface="Arial"/>
              </a:rPr>
            </a:br>
            <a:r>
              <a:rPr lang="en-US" sz="1600" b="1" kern="0" dirty="0">
                <a:solidFill>
                  <a:srgbClr val="000000"/>
                </a:solidFill>
                <a:latin typeface="Arial"/>
              </a:rPr>
              <a:t>and link to ADAPTABLE web portal</a:t>
            </a:r>
          </a:p>
        </p:txBody>
      </p:sp>
      <p:sp>
        <p:nvSpPr>
          <p:cNvPr id="7" name="Rectangle 6"/>
          <p:cNvSpPr/>
          <p:nvPr/>
        </p:nvSpPr>
        <p:spPr>
          <a:xfrm>
            <a:off x="1227667" y="1586976"/>
            <a:ext cx="6688666" cy="573732"/>
          </a:xfrm>
          <a:prstGeom prst="rect">
            <a:avLst/>
          </a:prstGeom>
          <a:gradFill rotWithShape="1">
            <a:gsLst>
              <a:gs pos="0">
                <a:srgbClr val="00AEEF">
                  <a:tint val="100000"/>
                  <a:shade val="100000"/>
                  <a:satMod val="130000"/>
                </a:srgbClr>
              </a:gs>
              <a:gs pos="100000">
                <a:srgbClr val="00AEEF">
                  <a:tint val="50000"/>
                  <a:shade val="100000"/>
                  <a:satMod val="350000"/>
                </a:srgbClr>
              </a:gs>
            </a:gsLst>
            <a:lin ang="16200000" scaled="0"/>
          </a:gradFill>
          <a:ln w="9525" cap="flat" cmpd="sng" algn="ctr">
            <a:solidFill>
              <a:srgbClr val="00AEEF">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914400">
              <a:lnSpc>
                <a:spcPct val="95000"/>
              </a:lnSpc>
              <a:spcBef>
                <a:spcPts val="600"/>
              </a:spcBef>
            </a:pPr>
            <a:r>
              <a:rPr lang="en-US" sz="1600" b="1" kern="0" dirty="0">
                <a:solidFill>
                  <a:srgbClr val="000000"/>
                </a:solidFill>
                <a:latin typeface="Arial"/>
              </a:rPr>
              <a:t>Screening of CDRN EHR data with computable phenotype</a:t>
            </a:r>
          </a:p>
        </p:txBody>
      </p:sp>
      <p:sp>
        <p:nvSpPr>
          <p:cNvPr id="8" name="Rectangle 7"/>
          <p:cNvSpPr/>
          <p:nvPr/>
        </p:nvSpPr>
        <p:spPr>
          <a:xfrm>
            <a:off x="1227667" y="3736424"/>
            <a:ext cx="6688666" cy="1543355"/>
          </a:xfrm>
          <a:prstGeom prst="rect">
            <a:avLst/>
          </a:prstGeom>
          <a:gradFill rotWithShape="1">
            <a:gsLst>
              <a:gs pos="0">
                <a:srgbClr val="00AEEF">
                  <a:tint val="100000"/>
                  <a:shade val="100000"/>
                  <a:satMod val="130000"/>
                </a:srgbClr>
              </a:gs>
              <a:gs pos="100000">
                <a:srgbClr val="00AEEF">
                  <a:tint val="50000"/>
                  <a:shade val="100000"/>
                  <a:satMod val="350000"/>
                </a:srgbClr>
              </a:gs>
            </a:gsLst>
            <a:lin ang="16200000" scaled="0"/>
          </a:gradFill>
          <a:ln w="9525" cap="flat" cmpd="sng" algn="ctr">
            <a:solidFill>
              <a:srgbClr val="00AEEF">
                <a:shade val="95000"/>
                <a:satMod val="105000"/>
              </a:srgbClr>
            </a:solidFill>
            <a:prstDash val="solid"/>
          </a:ln>
          <a:effectLst>
            <a:outerShdw blurRad="40000" dist="23000" dir="5400000" rotWithShape="0">
              <a:srgbClr val="000000">
                <a:alpha val="35000"/>
              </a:srgbClr>
            </a:outerShdw>
          </a:effectLst>
        </p:spPr>
        <p:txBody>
          <a:bodyPr rtlCol="0" anchor="ctr" anchorCtr="0"/>
          <a:lstStyle/>
          <a:p>
            <a:pPr algn="ctr" defTabSz="914400">
              <a:lnSpc>
                <a:spcPct val="95000"/>
              </a:lnSpc>
              <a:spcBef>
                <a:spcPts val="600"/>
              </a:spcBef>
            </a:pPr>
            <a:r>
              <a:rPr lang="en-US" sz="1600" b="1" kern="0" dirty="0">
                <a:solidFill>
                  <a:srgbClr val="000000"/>
                </a:solidFill>
                <a:latin typeface="Arial"/>
              </a:rPr>
              <a:t>Web-based, electronic </a:t>
            </a:r>
            <a:r>
              <a:rPr lang="en-US" sz="1600" b="1" kern="0" dirty="0" smtClean="0">
                <a:solidFill>
                  <a:srgbClr val="000000"/>
                </a:solidFill>
                <a:latin typeface="Arial"/>
              </a:rPr>
              <a:t>informed consent (</a:t>
            </a:r>
            <a:r>
              <a:rPr lang="en-US" sz="1600" b="1" kern="0" dirty="0">
                <a:solidFill>
                  <a:srgbClr val="000000"/>
                </a:solidFill>
                <a:latin typeface="Arial"/>
              </a:rPr>
              <a:t>E</a:t>
            </a:r>
            <a:r>
              <a:rPr lang="en-US" sz="1600" b="1" kern="0" dirty="0" smtClean="0">
                <a:solidFill>
                  <a:srgbClr val="000000"/>
                </a:solidFill>
                <a:latin typeface="Arial"/>
              </a:rPr>
              <a:t>nglish &amp; Spanish)</a:t>
            </a:r>
            <a:endParaRPr lang="en-US" sz="1600" b="1" kern="0" dirty="0">
              <a:solidFill>
                <a:srgbClr val="000000"/>
              </a:solidFill>
              <a:latin typeface="Arial"/>
            </a:endParaRPr>
          </a:p>
          <a:p>
            <a:pPr marL="169863" indent="-169863" defTabSz="914400">
              <a:lnSpc>
                <a:spcPct val="95000"/>
              </a:lnSpc>
              <a:spcBef>
                <a:spcPts val="600"/>
              </a:spcBef>
              <a:buFont typeface="Arial"/>
              <a:buChar char="•"/>
            </a:pPr>
            <a:r>
              <a:rPr lang="en-US" sz="1600" kern="0" dirty="0">
                <a:solidFill>
                  <a:srgbClr val="000000"/>
                </a:solidFill>
                <a:latin typeface="Arial"/>
              </a:rPr>
              <a:t>Initial patient contact via web portal </a:t>
            </a:r>
            <a:r>
              <a:rPr lang="en-US" sz="1600" kern="0" dirty="0">
                <a:solidFill>
                  <a:srgbClr val="000000"/>
                </a:solidFill>
                <a:latin typeface="Arial"/>
                <a:sym typeface="Wingdings"/>
              </a:rPr>
              <a:t> text and video consent options</a:t>
            </a:r>
          </a:p>
          <a:p>
            <a:pPr marL="169863" indent="-169863" defTabSz="914400">
              <a:lnSpc>
                <a:spcPct val="95000"/>
              </a:lnSpc>
              <a:spcBef>
                <a:spcPts val="600"/>
              </a:spcBef>
              <a:buFont typeface="Arial"/>
              <a:buChar char="•"/>
            </a:pPr>
            <a:r>
              <a:rPr lang="en-US" sz="1600" kern="0" dirty="0" smtClean="0">
                <a:solidFill>
                  <a:schemeClr val="accent6">
                    <a:lumMod val="10000"/>
                  </a:schemeClr>
                </a:solidFill>
                <a:latin typeface="Arial"/>
              </a:rPr>
              <a:t>Simplified </a:t>
            </a:r>
            <a:r>
              <a:rPr lang="en-US" sz="1600" kern="0" dirty="0" smtClean="0">
                <a:solidFill>
                  <a:srgbClr val="000000"/>
                </a:solidFill>
                <a:latin typeface="Arial"/>
              </a:rPr>
              <a:t>common </a:t>
            </a:r>
            <a:r>
              <a:rPr lang="en-US" sz="1600" kern="0" dirty="0">
                <a:solidFill>
                  <a:srgbClr val="000000"/>
                </a:solidFill>
                <a:latin typeface="Arial"/>
              </a:rPr>
              <a:t>consent form with selected local adaptations</a:t>
            </a:r>
          </a:p>
          <a:p>
            <a:pPr marL="169863" indent="-169863" defTabSz="914400">
              <a:lnSpc>
                <a:spcPct val="95000"/>
              </a:lnSpc>
              <a:spcBef>
                <a:spcPts val="600"/>
              </a:spcBef>
              <a:buFont typeface="Arial"/>
              <a:buChar char="•"/>
            </a:pPr>
            <a:r>
              <a:rPr lang="en-US" sz="1600" kern="0" dirty="0">
                <a:solidFill>
                  <a:srgbClr val="000000"/>
                </a:solidFill>
                <a:latin typeface="Arial"/>
              </a:rPr>
              <a:t>Focused questions to confirm patient comprehension for informed consent and eligibility for randomization after </a:t>
            </a:r>
            <a:r>
              <a:rPr lang="en-US" sz="1600" kern="0" dirty="0" smtClean="0">
                <a:solidFill>
                  <a:srgbClr val="000000"/>
                </a:solidFill>
                <a:latin typeface="Arial"/>
              </a:rPr>
              <a:t>consent obtained</a:t>
            </a:r>
            <a:endParaRPr lang="en-US" sz="1600" kern="0" dirty="0">
              <a:solidFill>
                <a:srgbClr val="000000"/>
              </a:solidFill>
              <a:latin typeface="Arial"/>
            </a:endParaRPr>
          </a:p>
        </p:txBody>
      </p:sp>
      <p:cxnSp>
        <p:nvCxnSpPr>
          <p:cNvPr id="9" name="Straight Arrow Connector 8"/>
          <p:cNvCxnSpPr>
            <a:stCxn id="5" idx="2"/>
            <a:endCxn id="8" idx="0"/>
          </p:cNvCxnSpPr>
          <p:nvPr/>
        </p:nvCxnSpPr>
        <p:spPr>
          <a:xfrm>
            <a:off x="4572000" y="3293583"/>
            <a:ext cx="0" cy="442841"/>
          </a:xfrm>
          <a:prstGeom prst="straightConnector1">
            <a:avLst/>
          </a:prstGeom>
          <a:noFill/>
          <a:ln w="25400" cap="flat" cmpd="sng" algn="ctr">
            <a:solidFill>
              <a:schemeClr val="accent4">
                <a:lumMod val="60000"/>
                <a:lumOff val="40000"/>
              </a:schemeClr>
            </a:solidFill>
            <a:prstDash val="solid"/>
            <a:tailEnd type="triangle"/>
          </a:ln>
          <a:effectLst/>
        </p:spPr>
      </p:cxnSp>
      <p:cxnSp>
        <p:nvCxnSpPr>
          <p:cNvPr id="11" name="Straight Arrow Connector 10"/>
          <p:cNvCxnSpPr>
            <a:stCxn id="7" idx="2"/>
            <a:endCxn id="5" idx="0"/>
          </p:cNvCxnSpPr>
          <p:nvPr/>
        </p:nvCxnSpPr>
        <p:spPr>
          <a:xfrm>
            <a:off x="4572000" y="2160708"/>
            <a:ext cx="0" cy="442841"/>
          </a:xfrm>
          <a:prstGeom prst="straightConnector1">
            <a:avLst/>
          </a:prstGeom>
          <a:noFill/>
          <a:ln w="25400" cap="flat" cmpd="sng" algn="ctr">
            <a:solidFill>
              <a:schemeClr val="accent4">
                <a:lumMod val="60000"/>
                <a:lumOff val="40000"/>
              </a:schemeClr>
            </a:solidFill>
            <a:prstDash val="solid"/>
            <a:tailEnd type="triangle"/>
          </a:ln>
          <a:effectLst/>
        </p:spPr>
      </p:cxnSp>
      <p:cxnSp>
        <p:nvCxnSpPr>
          <p:cNvPr id="12" name="Straight Arrow Connector 11"/>
          <p:cNvCxnSpPr>
            <a:stCxn id="8" idx="2"/>
            <a:endCxn id="4" idx="0"/>
          </p:cNvCxnSpPr>
          <p:nvPr/>
        </p:nvCxnSpPr>
        <p:spPr>
          <a:xfrm>
            <a:off x="4572000" y="5279779"/>
            <a:ext cx="0" cy="442840"/>
          </a:xfrm>
          <a:prstGeom prst="straightConnector1">
            <a:avLst/>
          </a:prstGeom>
          <a:noFill/>
          <a:ln w="25400" cap="flat" cmpd="sng" algn="ctr">
            <a:solidFill>
              <a:schemeClr val="accent4">
                <a:lumMod val="60000"/>
                <a:lumOff val="40000"/>
              </a:schemeClr>
            </a:solidFill>
            <a:prstDash val="solid"/>
            <a:tailEnd type="triangle"/>
          </a:ln>
          <a:effectLst/>
        </p:spPr>
      </p:cxnSp>
      <p:sp>
        <p:nvSpPr>
          <p:cNvPr id="13" name="TextBox 12"/>
          <p:cNvSpPr txBox="1"/>
          <p:nvPr/>
        </p:nvSpPr>
        <p:spPr>
          <a:xfrm>
            <a:off x="6769804" y="6515731"/>
            <a:ext cx="2524079" cy="553998"/>
          </a:xfrm>
          <a:prstGeom prst="rect">
            <a:avLst/>
          </a:prstGeom>
          <a:noFill/>
        </p:spPr>
        <p:txBody>
          <a:bodyPr wrap="square" rtlCol="0">
            <a:spAutoFit/>
          </a:bodyPr>
          <a:lstStyle/>
          <a:p>
            <a:r>
              <a:rPr lang="en-US" sz="1200" dirty="0" smtClean="0">
                <a:solidFill>
                  <a:srgbClr val="023873"/>
                </a:solidFill>
              </a:rPr>
              <a:t>ClinicalTrials.gov: NCT02697916</a:t>
            </a:r>
            <a:endParaRPr lang="en-US" sz="1200" dirty="0">
              <a:solidFill>
                <a:srgbClr val="023873"/>
              </a:solidFill>
            </a:endParaRPr>
          </a:p>
          <a:p>
            <a:endParaRPr lang="en-US" dirty="0"/>
          </a:p>
        </p:txBody>
      </p:sp>
    </p:spTree>
    <p:extLst>
      <p:ext uri="{BB962C8B-B14F-4D97-AF65-F5344CB8AC3E}">
        <p14:creationId xmlns:p14="http://schemas.microsoft.com/office/powerpoint/2010/main" val="2612849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96" y="372533"/>
            <a:ext cx="7971972" cy="706936"/>
          </a:xfrm>
        </p:spPr>
        <p:txBody>
          <a:bodyPr>
            <a:normAutofit/>
          </a:bodyPr>
          <a:lstStyle/>
          <a:p>
            <a:r>
              <a:rPr lang="en-US" dirty="0" err="1" smtClean="0">
                <a:latin typeface="+mn-lt"/>
              </a:rPr>
              <a:t>PCORnet’s</a:t>
            </a:r>
            <a:r>
              <a:rPr lang="en-US" dirty="0" smtClean="0">
                <a:latin typeface="+mn-lt"/>
              </a:rPr>
              <a:t> first Collaborative Research Groups</a:t>
            </a:r>
            <a:endParaRPr lang="en-US" dirty="0">
              <a:latin typeface="+mn-lt"/>
            </a:endParaRPr>
          </a:p>
        </p:txBody>
      </p:sp>
      <p:sp>
        <p:nvSpPr>
          <p:cNvPr id="3" name="TextBox 2"/>
          <p:cNvSpPr txBox="1"/>
          <p:nvPr/>
        </p:nvSpPr>
        <p:spPr>
          <a:xfrm>
            <a:off x="255896" y="1365885"/>
            <a:ext cx="8301919" cy="2800767"/>
          </a:xfrm>
          <a:prstGeom prst="rect">
            <a:avLst/>
          </a:prstGeom>
          <a:noFill/>
        </p:spPr>
        <p:txBody>
          <a:bodyPr wrap="square" rtlCol="0">
            <a:spAutoFit/>
          </a:bodyPr>
          <a:lstStyle/>
          <a:p>
            <a:r>
              <a:rPr lang="en-US" sz="1600" b="1" dirty="0" smtClean="0">
                <a:solidFill>
                  <a:prstClr val="black"/>
                </a:solidFill>
              </a:rPr>
              <a:t>Purpose</a:t>
            </a:r>
          </a:p>
          <a:p>
            <a:r>
              <a:rPr lang="en-US" sz="1600" dirty="0">
                <a:solidFill>
                  <a:prstClr val="black"/>
                </a:solidFill>
              </a:rPr>
              <a:t>The purpose </a:t>
            </a:r>
            <a:r>
              <a:rPr lang="en-US" sz="1600" dirty="0" smtClean="0">
                <a:solidFill>
                  <a:prstClr val="black"/>
                </a:solidFill>
              </a:rPr>
              <a:t>is </a:t>
            </a:r>
            <a:r>
              <a:rPr lang="en-US" sz="1600" dirty="0">
                <a:solidFill>
                  <a:prstClr val="black"/>
                </a:solidFill>
              </a:rPr>
              <a:t>to explore the feasibility, efficiency, and usefulness of cross-Network forums, organized around specific </a:t>
            </a:r>
            <a:r>
              <a:rPr lang="en-US" sz="1600" dirty="0" smtClean="0">
                <a:solidFill>
                  <a:prstClr val="black"/>
                </a:solidFill>
              </a:rPr>
              <a:t>clinical areas</a:t>
            </a:r>
            <a:r>
              <a:rPr lang="en-US" sz="1600" dirty="0">
                <a:solidFill>
                  <a:prstClr val="black"/>
                </a:solidFill>
              </a:rPr>
              <a:t>, for building capacity within PCORnet to generate multi-network research projects that answer research questions of high priority to patients, clinicians, and health system leaders.  </a:t>
            </a:r>
          </a:p>
          <a:p>
            <a:endParaRPr lang="en-US" sz="1600" dirty="0" smtClean="0">
              <a:solidFill>
                <a:prstClr val="black"/>
              </a:solidFill>
            </a:endParaRPr>
          </a:p>
          <a:p>
            <a:r>
              <a:rPr lang="en-US" sz="1600" dirty="0" smtClean="0">
                <a:solidFill>
                  <a:prstClr val="black"/>
                </a:solidFill>
              </a:rPr>
              <a:t>The </a:t>
            </a:r>
            <a:r>
              <a:rPr lang="en-US" sz="1600" dirty="0">
                <a:solidFill>
                  <a:prstClr val="black"/>
                </a:solidFill>
              </a:rPr>
              <a:t>PCORnet Council approved </a:t>
            </a:r>
            <a:r>
              <a:rPr lang="en-US" sz="1600" dirty="0" smtClean="0">
                <a:solidFill>
                  <a:prstClr val="black"/>
                </a:solidFill>
              </a:rPr>
              <a:t>four </a:t>
            </a:r>
            <a:r>
              <a:rPr lang="en-US" sz="1600" dirty="0">
                <a:solidFill>
                  <a:prstClr val="black"/>
                </a:solidFill>
              </a:rPr>
              <a:t>exploratory CRG pilots to assess their feasibility, efficiency, and usefulness for building PCORnet capacity to form research communities that develop PCORnet studies.  </a:t>
            </a:r>
          </a:p>
          <a:p>
            <a:endParaRPr lang="en-US" sz="1600" dirty="0" smtClean="0">
              <a:solidFill>
                <a:prstClr val="black"/>
              </a:solidFill>
            </a:endParaRPr>
          </a:p>
          <a:p>
            <a:r>
              <a:rPr lang="en-US" sz="1600" dirty="0">
                <a:solidFill>
                  <a:prstClr val="black"/>
                </a:solidFill>
              </a:rPr>
              <a:t> </a:t>
            </a:r>
          </a:p>
        </p:txBody>
      </p:sp>
      <p:graphicFrame>
        <p:nvGraphicFramePr>
          <p:cNvPr id="4" name="Table 3"/>
          <p:cNvGraphicFramePr>
            <a:graphicFrameLocks noGrp="1"/>
          </p:cNvGraphicFramePr>
          <p:nvPr>
            <p:extLst/>
          </p:nvPr>
        </p:nvGraphicFramePr>
        <p:xfrm>
          <a:off x="3500119" y="3759299"/>
          <a:ext cx="5257800" cy="2443480"/>
        </p:xfrm>
        <a:graphic>
          <a:graphicData uri="http://schemas.openxmlformats.org/drawingml/2006/table">
            <a:tbl>
              <a:tblPr firstRow="1" bandRow="1">
                <a:tableStyleId>{5C22544A-7EE6-4342-B048-85BDC9FD1C3A}</a:tableStyleId>
              </a:tblPr>
              <a:tblGrid>
                <a:gridCol w="2057400"/>
                <a:gridCol w="3200400"/>
              </a:tblGrid>
              <a:tr h="370840">
                <a:tc>
                  <a:txBody>
                    <a:bodyPr/>
                    <a:lstStyle/>
                    <a:p>
                      <a:r>
                        <a:rPr lang="en-US" sz="1400" dirty="0" smtClean="0"/>
                        <a:t>Topic</a:t>
                      </a:r>
                      <a:endParaRPr lang="en-US" sz="1400" dirty="0"/>
                    </a:p>
                  </a:txBody>
                  <a:tcPr/>
                </a:tc>
                <a:tc>
                  <a:txBody>
                    <a:bodyPr/>
                    <a:lstStyle/>
                    <a:p>
                      <a:r>
                        <a:rPr lang="en-US" sz="1400" dirty="0" smtClean="0"/>
                        <a:t>Leads</a:t>
                      </a:r>
                      <a:endParaRPr lang="en-US" sz="1400" dirty="0"/>
                    </a:p>
                  </a:txBody>
                  <a:tcPr/>
                </a:tc>
              </a:tr>
              <a:tr h="370840">
                <a:tc>
                  <a:txBody>
                    <a:bodyPr/>
                    <a:lstStyle/>
                    <a:p>
                      <a:r>
                        <a:rPr lang="en-US" sz="1400" dirty="0" smtClean="0"/>
                        <a:t>Pediatrics</a:t>
                      </a:r>
                      <a:endParaRPr lang="en-US" sz="1400" dirty="0"/>
                    </a:p>
                  </a:txBody>
                  <a:tcPr/>
                </a:tc>
                <a:tc>
                  <a:txBody>
                    <a:bodyPr/>
                    <a:lstStyle/>
                    <a:p>
                      <a:r>
                        <a:rPr lang="en-US" sz="1400" dirty="0" smtClean="0"/>
                        <a:t>Chris Forrest [</a:t>
                      </a:r>
                      <a:r>
                        <a:rPr lang="en-US" sz="1400" dirty="0" err="1" smtClean="0"/>
                        <a:t>PEDSnet</a:t>
                      </a:r>
                      <a:r>
                        <a:rPr lang="en-US" sz="1400" dirty="0" smtClean="0"/>
                        <a:t>]</a:t>
                      </a:r>
                    </a:p>
                    <a:p>
                      <a:r>
                        <a:rPr lang="en-US" sz="1400" dirty="0" smtClean="0"/>
                        <a:t>Betsy </a:t>
                      </a:r>
                      <a:r>
                        <a:rPr lang="en-US" sz="1400" dirty="0" err="1" smtClean="0"/>
                        <a:t>Shenkman</a:t>
                      </a:r>
                      <a:r>
                        <a:rPr lang="en-US" sz="1400" dirty="0" smtClean="0"/>
                        <a:t> [</a:t>
                      </a:r>
                      <a:r>
                        <a:rPr lang="en-US" sz="1400" dirty="0" err="1" smtClean="0"/>
                        <a:t>OneFlorida</a:t>
                      </a:r>
                      <a:r>
                        <a:rPr lang="en-US" sz="1400" dirty="0" smtClean="0"/>
                        <a:t>] </a:t>
                      </a:r>
                      <a:endParaRPr lang="en-US" sz="1400" dirty="0"/>
                    </a:p>
                  </a:txBody>
                  <a:tcPr/>
                </a:tc>
              </a:tr>
              <a:tr h="482600">
                <a:tc>
                  <a:txBody>
                    <a:bodyPr/>
                    <a:lstStyle/>
                    <a:p>
                      <a:r>
                        <a:rPr lang="en-US" sz="1400" dirty="0" smtClean="0"/>
                        <a:t>Cardiovascular Health</a:t>
                      </a:r>
                      <a:endParaRPr lang="en-US" sz="1400" dirty="0"/>
                    </a:p>
                  </a:txBody>
                  <a:tcPr/>
                </a:tc>
                <a:tc>
                  <a:txBody>
                    <a:bodyPr/>
                    <a:lstStyle/>
                    <a:p>
                      <a:r>
                        <a:rPr lang="en-US" sz="1400" dirty="0" smtClean="0"/>
                        <a:t>Mark </a:t>
                      </a:r>
                      <a:r>
                        <a:rPr lang="en-US" sz="1400" dirty="0" err="1" smtClean="0"/>
                        <a:t>Pletcher</a:t>
                      </a:r>
                      <a:r>
                        <a:rPr lang="en-US" sz="1400" dirty="0" smtClean="0"/>
                        <a:t> [Health </a:t>
                      </a:r>
                      <a:r>
                        <a:rPr lang="en-US" sz="1400" dirty="0" err="1" smtClean="0"/>
                        <a:t>eHeart</a:t>
                      </a:r>
                      <a:r>
                        <a:rPr lang="en-US" sz="1400" dirty="0" smtClean="0"/>
                        <a:t>] </a:t>
                      </a:r>
                    </a:p>
                    <a:p>
                      <a:r>
                        <a:rPr lang="en-US" sz="1400" dirty="0" smtClean="0"/>
                        <a:t>Veronique Roger [</a:t>
                      </a:r>
                      <a:r>
                        <a:rPr lang="en-US" sz="1400" dirty="0" err="1" smtClean="0"/>
                        <a:t>LHSnet</a:t>
                      </a:r>
                      <a:r>
                        <a:rPr lang="en-US" sz="1400" dirty="0" smtClean="0"/>
                        <a:t>]</a:t>
                      </a:r>
                      <a:endParaRPr lang="en-US" sz="1400" dirty="0"/>
                    </a:p>
                  </a:txBody>
                  <a:tcPr/>
                </a:tc>
              </a:tr>
              <a:tr h="370840">
                <a:tc>
                  <a:txBody>
                    <a:bodyPr/>
                    <a:lstStyle/>
                    <a:p>
                      <a:r>
                        <a:rPr lang="en-US" sz="1400" dirty="0" smtClean="0"/>
                        <a:t>Diversity</a:t>
                      </a:r>
                      <a:endParaRPr lang="en-US" sz="1400" dirty="0"/>
                    </a:p>
                  </a:txBody>
                  <a:tcPr/>
                </a:tc>
                <a:tc>
                  <a:txBody>
                    <a:bodyPr/>
                    <a:lstStyle/>
                    <a:p>
                      <a:r>
                        <a:rPr lang="en-US" sz="1400" dirty="0" smtClean="0"/>
                        <a:t>Jen </a:t>
                      </a:r>
                      <a:r>
                        <a:rPr lang="en-US" sz="1400" dirty="0" err="1" smtClean="0"/>
                        <a:t>Devoe</a:t>
                      </a:r>
                      <a:r>
                        <a:rPr lang="en-US" sz="1400" dirty="0" smtClean="0"/>
                        <a:t>/Jon Puro [ADVANCE]</a:t>
                      </a:r>
                    </a:p>
                    <a:p>
                      <a:r>
                        <a:rPr lang="en-US" sz="1400" dirty="0" smtClean="0"/>
                        <a:t>Mitch Lunn [</a:t>
                      </a:r>
                      <a:r>
                        <a:rPr lang="en-US" sz="1400" dirty="0" err="1" smtClean="0"/>
                        <a:t>PRIDEnet</a:t>
                      </a:r>
                      <a:r>
                        <a:rPr lang="en-US" sz="1400" dirty="0" smtClean="0"/>
                        <a:t>]</a:t>
                      </a:r>
                      <a:endParaRPr lang="en-US" sz="1400" dirty="0"/>
                    </a:p>
                  </a:txBody>
                  <a:tcPr/>
                </a:tc>
              </a:tr>
              <a:tr h="370840">
                <a:tc>
                  <a:txBody>
                    <a:bodyPr/>
                    <a:lstStyle/>
                    <a:p>
                      <a:r>
                        <a:rPr lang="en-US" sz="1400" dirty="0" smtClean="0"/>
                        <a:t>Health Systems</a:t>
                      </a:r>
                      <a:endParaRPr lang="en-US" sz="1400" dirty="0"/>
                    </a:p>
                  </a:txBody>
                  <a:tcPr/>
                </a:tc>
                <a:tc>
                  <a:txBody>
                    <a:bodyPr/>
                    <a:lstStyle/>
                    <a:p>
                      <a:r>
                        <a:rPr lang="en-US" sz="1400" dirty="0" err="1" smtClean="0"/>
                        <a:t>Rainu</a:t>
                      </a:r>
                      <a:r>
                        <a:rPr lang="en-US" sz="1400" dirty="0" smtClean="0"/>
                        <a:t> Kaushal [NYC]</a:t>
                      </a:r>
                    </a:p>
                    <a:p>
                      <a:r>
                        <a:rPr lang="en-US" sz="1400" dirty="0" smtClean="0"/>
                        <a:t>Beth </a:t>
                      </a:r>
                      <a:r>
                        <a:rPr lang="en-US" sz="1400" dirty="0" err="1" smtClean="0"/>
                        <a:t>McGlynn</a:t>
                      </a:r>
                      <a:r>
                        <a:rPr lang="en-US" sz="1400" dirty="0" smtClean="0"/>
                        <a:t> [PORTAL]</a:t>
                      </a:r>
                      <a:endParaRPr lang="en-US" sz="1400" dirty="0"/>
                    </a:p>
                  </a:txBody>
                  <a:tcPr/>
                </a:tc>
              </a:tr>
            </a:tbl>
          </a:graphicData>
        </a:graphic>
      </p:graphicFrame>
      <p:sp>
        <p:nvSpPr>
          <p:cNvPr id="6" name="TextBox 5"/>
          <p:cNvSpPr txBox="1"/>
          <p:nvPr/>
        </p:nvSpPr>
        <p:spPr>
          <a:xfrm>
            <a:off x="255896" y="4074319"/>
            <a:ext cx="3200400" cy="1077218"/>
          </a:xfrm>
          <a:prstGeom prst="rect">
            <a:avLst/>
          </a:prstGeom>
          <a:noFill/>
        </p:spPr>
        <p:txBody>
          <a:bodyPr wrap="square" rtlCol="0">
            <a:spAutoFit/>
          </a:bodyPr>
          <a:lstStyle/>
          <a:p>
            <a:r>
              <a:rPr lang="en-US" sz="1600" b="1" dirty="0">
                <a:solidFill>
                  <a:prstClr val="black"/>
                </a:solidFill>
              </a:rPr>
              <a:t>Timeline/Plans </a:t>
            </a:r>
          </a:p>
          <a:p>
            <a:r>
              <a:rPr lang="en-US" sz="1600" dirty="0">
                <a:solidFill>
                  <a:prstClr val="black"/>
                </a:solidFill>
              </a:rPr>
              <a:t>Initial </a:t>
            </a:r>
            <a:r>
              <a:rPr lang="en-US" sz="1600" dirty="0" smtClean="0">
                <a:solidFill>
                  <a:prstClr val="black"/>
                </a:solidFill>
              </a:rPr>
              <a:t>activities are planned for a 6-month period; if successful other CRGs will be added quickly.</a:t>
            </a:r>
            <a:endParaRPr lang="en-US" sz="1600" dirty="0">
              <a:solidFill>
                <a:prstClr val="black"/>
              </a:solidFill>
            </a:endParaRPr>
          </a:p>
        </p:txBody>
      </p:sp>
      <p:sp>
        <p:nvSpPr>
          <p:cNvPr id="7" name="Slide Number Placeholder 6"/>
          <p:cNvSpPr>
            <a:spLocks noGrp="1"/>
          </p:cNvSpPr>
          <p:nvPr>
            <p:ph type="sldNum" sz="quarter" idx="4294967295"/>
          </p:nvPr>
        </p:nvSpPr>
        <p:spPr>
          <a:xfrm>
            <a:off x="6583680" y="6377940"/>
            <a:ext cx="2103120" cy="342900"/>
          </a:xfrm>
          <a:prstGeom prst="rect">
            <a:avLst/>
          </a:prstGeom>
        </p:spPr>
        <p:txBody>
          <a:bodyPr/>
          <a:lstStyle/>
          <a:p>
            <a:fld id="{B6F15528-21DE-4FAA-801E-634DDDAF4B2B}" type="slidenum">
              <a:rPr lang="en-US" smtClean="0"/>
              <a:t>27</a:t>
            </a:fld>
            <a:endParaRPr lang="en-US"/>
          </a:p>
        </p:txBody>
      </p:sp>
    </p:spTree>
    <p:extLst>
      <p:ext uri="{BB962C8B-B14F-4D97-AF65-F5344CB8AC3E}">
        <p14:creationId xmlns:p14="http://schemas.microsoft.com/office/powerpoint/2010/main" val="1208546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95400"/>
            <a:ext cx="8305800" cy="4267200"/>
          </a:xfrm>
        </p:spPr>
        <p:txBody>
          <a:bodyPr>
            <a:normAutofit fontScale="92500" lnSpcReduction="10000"/>
          </a:bodyPr>
          <a:lstStyle/>
          <a:p>
            <a:r>
              <a:rPr lang="en-US" sz="2400" dirty="0" smtClean="0">
                <a:sym typeface="Wingdings" panose="05000000000000000000" pitchFamily="2" charset="2"/>
              </a:rPr>
              <a:t>Initially, the Evidence </a:t>
            </a:r>
            <a:r>
              <a:rPr lang="en-US" sz="2400" dirty="0">
                <a:sym typeface="Wingdings" panose="05000000000000000000" pitchFamily="2" charset="2"/>
              </a:rPr>
              <a:t>Synthesis portfolio will focus on short-turnaround, rigorous, relevant CER or heterogeneity of treatment effect products </a:t>
            </a:r>
            <a:endParaRPr lang="en-US" sz="2400" dirty="0" smtClean="0">
              <a:sym typeface="Wingdings" panose="05000000000000000000" pitchFamily="2" charset="2"/>
            </a:endParaRPr>
          </a:p>
          <a:p>
            <a:pPr lvl="1">
              <a:buClr>
                <a:srgbClr val="00B0F0"/>
              </a:buClr>
              <a:buFont typeface="Arial" panose="020B0604020202020204" pitchFamily="34" charset="0"/>
              <a:buChar char="•"/>
            </a:pPr>
            <a:r>
              <a:rPr lang="en-US" sz="2400" dirty="0" smtClean="0">
                <a:sym typeface="Wingdings" panose="05000000000000000000" pitchFamily="2" charset="2"/>
              </a:rPr>
              <a:t>Strategic, selective </a:t>
            </a:r>
            <a:r>
              <a:rPr lang="en-US" sz="2400" u="sng" dirty="0" smtClean="0">
                <a:sym typeface="Wingdings" panose="05000000000000000000" pitchFamily="2" charset="2"/>
              </a:rPr>
              <a:t>analyses of existing trial data</a:t>
            </a:r>
            <a:r>
              <a:rPr lang="en-US" sz="2400" dirty="0" smtClean="0">
                <a:sym typeface="Wingdings" panose="05000000000000000000" pitchFamily="2" charset="2"/>
              </a:rPr>
              <a:t> </a:t>
            </a:r>
          </a:p>
          <a:p>
            <a:pPr marL="457200" lvl="1" indent="0">
              <a:buClr>
                <a:srgbClr val="00B0F0"/>
              </a:buClr>
              <a:buNone/>
            </a:pPr>
            <a:r>
              <a:rPr lang="en-US" sz="2400" dirty="0">
                <a:sym typeface="Wingdings" panose="05000000000000000000" pitchFamily="2" charset="2"/>
              </a:rPr>
              <a:t>	</a:t>
            </a:r>
            <a:r>
              <a:rPr lang="en-US" sz="2400" dirty="0" smtClean="0">
                <a:sym typeface="Wingdings" panose="05000000000000000000" pitchFamily="2" charset="2"/>
              </a:rPr>
              <a:t>(e.g., IPD MA focused on treatment variation)</a:t>
            </a:r>
            <a:endParaRPr lang="en-US" sz="2400" u="sng" dirty="0">
              <a:sym typeface="Wingdings" panose="05000000000000000000" pitchFamily="2" charset="2"/>
            </a:endParaRPr>
          </a:p>
          <a:p>
            <a:pPr lvl="1">
              <a:buClr>
                <a:srgbClr val="00B0F0"/>
              </a:buClr>
              <a:buFont typeface="Arial" panose="020B0604020202020204" pitchFamily="34" charset="0"/>
              <a:buChar char="•"/>
            </a:pPr>
            <a:r>
              <a:rPr lang="en-US" sz="2400" u="sng" dirty="0" smtClean="0">
                <a:sym typeface="Wingdings" panose="05000000000000000000" pitchFamily="2" charset="2"/>
              </a:rPr>
              <a:t>Updating high-quality existing SR </a:t>
            </a:r>
            <a:endParaRPr lang="en-US" sz="2400" dirty="0">
              <a:sym typeface="Wingdings" panose="05000000000000000000" pitchFamily="2" charset="2"/>
            </a:endParaRPr>
          </a:p>
          <a:p>
            <a:pPr marL="914400" lvl="2" indent="0">
              <a:buClr>
                <a:srgbClr val="00B0F0"/>
              </a:buClr>
              <a:buNone/>
            </a:pPr>
            <a:r>
              <a:rPr lang="en-US" sz="2400" dirty="0" smtClean="0">
                <a:sym typeface="Wingdings" panose="05000000000000000000" pitchFamily="2" charset="2"/>
              </a:rPr>
              <a:t>support up-to-date decision-making on critical CER </a:t>
            </a:r>
            <a:r>
              <a:rPr lang="en-US" sz="2400" dirty="0" smtClean="0">
                <a:sym typeface="Wingdings" panose="05000000000000000000" pitchFamily="2" charset="2"/>
              </a:rPr>
              <a:t>topics</a:t>
            </a:r>
          </a:p>
          <a:p>
            <a:pPr marL="744538" lvl="2" indent="-287338">
              <a:buClr>
                <a:srgbClr val="00B0F0"/>
              </a:buClr>
              <a:buFont typeface="Arial" panose="020B0604020202020204" pitchFamily="34" charset="0"/>
              <a:buChar char="•"/>
            </a:pPr>
            <a:r>
              <a:rPr lang="en-US" sz="2400" dirty="0" smtClean="0">
                <a:sym typeface="Wingdings" panose="05000000000000000000" pitchFamily="2" charset="2"/>
              </a:rPr>
              <a:t>Most</a:t>
            </a:r>
            <a:r>
              <a:rPr lang="en-US" sz="2400" dirty="0" smtClean="0">
                <a:sym typeface="Wingdings" panose="05000000000000000000" pitchFamily="2" charset="2"/>
              </a:rPr>
              <a:t> ES is conducted </a:t>
            </a:r>
            <a:r>
              <a:rPr lang="en-US" sz="2400" u="sng" dirty="0" smtClean="0">
                <a:sym typeface="Wingdings" panose="05000000000000000000" pitchFamily="2" charset="2"/>
              </a:rPr>
              <a:t>through and in collaboration with AHRQ </a:t>
            </a:r>
            <a:r>
              <a:rPr lang="en-US" sz="2400" dirty="0" smtClean="0">
                <a:sym typeface="Wingdings" panose="05000000000000000000" pitchFamily="2" charset="2"/>
              </a:rPr>
              <a:t>and its EPC’s.</a:t>
            </a:r>
            <a:endParaRPr lang="en-US" sz="2400" dirty="0" smtClean="0">
              <a:sym typeface="Wingdings" panose="05000000000000000000" pitchFamily="2" charset="2"/>
            </a:endParaRPr>
          </a:p>
          <a:p>
            <a:pPr marL="914400" lvl="2" indent="0">
              <a:buClr>
                <a:srgbClr val="00B0F0"/>
              </a:buClr>
              <a:buNone/>
            </a:pPr>
            <a:r>
              <a:rPr lang="en-US" sz="2400" dirty="0" smtClean="0">
                <a:sym typeface="Wingdings" panose="05000000000000000000" pitchFamily="2" charset="2"/>
              </a:rPr>
              <a:t>                   </a:t>
            </a:r>
            <a:endParaRPr lang="en-US" sz="2400" dirty="0">
              <a:sym typeface="Wingdings" panose="05000000000000000000" pitchFamily="2" charset="2"/>
            </a:endParaRPr>
          </a:p>
          <a:p>
            <a:r>
              <a:rPr lang="en-US" sz="2400" dirty="0">
                <a:sym typeface="Wingdings" panose="05000000000000000000" pitchFamily="2" charset="2"/>
              </a:rPr>
              <a:t>Over time, PCORI will continue to refine its strategy </a:t>
            </a:r>
            <a:r>
              <a:rPr lang="en-US" sz="2400" dirty="0" smtClean="0">
                <a:sym typeface="Wingdings" panose="05000000000000000000" pitchFamily="2" charset="2"/>
              </a:rPr>
              <a:t>in  response to stakeholders’ needs for robust, relevant, </a:t>
            </a:r>
            <a:r>
              <a:rPr lang="en-US" sz="2400" dirty="0">
                <a:sym typeface="Wingdings" panose="05000000000000000000" pitchFamily="2" charset="2"/>
              </a:rPr>
              <a:t>non-duplicative evidence synthesis products</a:t>
            </a:r>
          </a:p>
          <a:p>
            <a:endParaRPr lang="en-US" sz="2400" dirty="0">
              <a:solidFill>
                <a:srgbClr val="00B050"/>
              </a:solidFill>
            </a:endParaRPr>
          </a:p>
        </p:txBody>
      </p:sp>
      <p:sp>
        <p:nvSpPr>
          <p:cNvPr id="3" name="Title 2"/>
          <p:cNvSpPr>
            <a:spLocks noGrp="1"/>
          </p:cNvSpPr>
          <p:nvPr>
            <p:ph type="title"/>
          </p:nvPr>
        </p:nvSpPr>
        <p:spPr/>
        <p:txBody>
          <a:bodyPr/>
          <a:lstStyle/>
          <a:p>
            <a:r>
              <a:rPr lang="en-US" dirty="0" smtClean="0"/>
              <a:t>Evidence </a:t>
            </a:r>
            <a:r>
              <a:rPr lang="en-US" dirty="0"/>
              <a:t>Synthesis—Immediate </a:t>
            </a:r>
            <a:r>
              <a:rPr lang="en-US" dirty="0" smtClean="0"/>
              <a:t>PCORI plans</a:t>
            </a:r>
            <a:endParaRPr lang="en-US" dirty="0"/>
          </a:p>
        </p:txBody>
      </p:sp>
      <p:sp>
        <p:nvSpPr>
          <p:cNvPr id="4" name="Slide Number Placeholder 3"/>
          <p:cNvSpPr>
            <a:spLocks noGrp="1"/>
          </p:cNvSpPr>
          <p:nvPr>
            <p:ph type="sldNum" sz="quarter" idx="4"/>
          </p:nvPr>
        </p:nvSpPr>
        <p:spPr/>
        <p:txBody>
          <a:bodyPr/>
          <a:lstStyle/>
          <a:p>
            <a:r>
              <a:rPr lang="en-US" dirty="0" smtClean="0">
                <a:solidFill>
                  <a:prstClr val="black">
                    <a:tint val="75000"/>
                  </a:prstClr>
                </a:solidFill>
              </a:rPr>
              <a:t>47</a:t>
            </a:r>
            <a:endParaRPr lang="en-US" dirty="0">
              <a:solidFill>
                <a:prstClr val="black">
                  <a:tint val="75000"/>
                </a:prstClr>
              </a:solidFill>
            </a:endParaRPr>
          </a:p>
        </p:txBody>
      </p:sp>
    </p:spTree>
    <p:extLst>
      <p:ext uri="{BB962C8B-B14F-4D97-AF65-F5344CB8AC3E}">
        <p14:creationId xmlns:p14="http://schemas.microsoft.com/office/powerpoint/2010/main" val="1480888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5394" y="1398559"/>
            <a:ext cx="7939077" cy="4673803"/>
          </a:xfrm>
          <a:prstGeom prst="rect">
            <a:avLst/>
          </a:prstGeom>
        </p:spPr>
      </p:pic>
      <p:sp>
        <p:nvSpPr>
          <p:cNvPr id="12" name="TextBox 11"/>
          <p:cNvSpPr txBox="1"/>
          <p:nvPr/>
        </p:nvSpPr>
        <p:spPr>
          <a:xfrm>
            <a:off x="2195748" y="5006636"/>
            <a:ext cx="875561" cy="276999"/>
          </a:xfrm>
          <a:prstGeom prst="rect">
            <a:avLst/>
          </a:prstGeom>
          <a:noFill/>
        </p:spPr>
        <p:txBody>
          <a:bodyPr wrap="none" rtlCol="0">
            <a:spAutoFit/>
          </a:bodyPr>
          <a:lstStyle/>
          <a:p>
            <a:r>
              <a:rPr lang="en-US" sz="1200" dirty="0">
                <a:solidFill>
                  <a:prstClr val="white"/>
                </a:solidFill>
                <a:effectLst>
                  <a:outerShdw blurRad="38100" dist="38100" dir="2700000" algn="tl">
                    <a:srgbClr val="000000">
                      <a:alpha val="43137"/>
                    </a:srgbClr>
                  </a:outerShdw>
                </a:effectLst>
              </a:rPr>
              <a:t>Pragmatic</a:t>
            </a:r>
          </a:p>
        </p:txBody>
      </p:sp>
      <p:sp>
        <p:nvSpPr>
          <p:cNvPr id="7" name="Title 1"/>
          <p:cNvSpPr txBox="1">
            <a:spLocks/>
          </p:cNvSpPr>
          <p:nvPr/>
        </p:nvSpPr>
        <p:spPr>
          <a:xfrm>
            <a:off x="457200" y="457083"/>
            <a:ext cx="7583365" cy="5143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sz="3600" b="1" dirty="0" smtClean="0">
                <a:solidFill>
                  <a:srgbClr val="002060"/>
                </a:solidFill>
                <a:latin typeface="+mn-lt"/>
                <a:cs typeface="Arial" panose="020B0604020202020204" pitchFamily="34" charset="0"/>
              </a:rPr>
              <a:t>Thanks…….. and Stay </a:t>
            </a:r>
            <a:r>
              <a:rPr lang="en-US" sz="3600" b="1" dirty="0">
                <a:solidFill>
                  <a:srgbClr val="002060"/>
                </a:solidFill>
                <a:latin typeface="+mn-lt"/>
                <a:cs typeface="Arial" panose="020B0604020202020204" pitchFamily="34" charset="0"/>
              </a:rPr>
              <a:t>in </a:t>
            </a:r>
            <a:r>
              <a:rPr lang="en-US" sz="3600" b="1" dirty="0" smtClean="0">
                <a:solidFill>
                  <a:srgbClr val="002060"/>
                </a:solidFill>
                <a:latin typeface="+mn-lt"/>
                <a:cs typeface="Arial" panose="020B0604020202020204" pitchFamily="34" charset="0"/>
              </a:rPr>
              <a:t>Touch!</a:t>
            </a:r>
            <a:endParaRPr lang="en-US" sz="3600" b="1" dirty="0">
              <a:solidFill>
                <a:srgbClr val="002060"/>
              </a:solidFill>
              <a:latin typeface="+mn-lt"/>
              <a:cs typeface="Arial" panose="020B0604020202020204" pitchFamily="34" charset="0"/>
            </a:endParaRPr>
          </a:p>
        </p:txBody>
      </p:sp>
      <p:sp>
        <p:nvSpPr>
          <p:cNvPr id="3" name="Oval 2"/>
          <p:cNvSpPr/>
          <p:nvPr/>
        </p:nvSpPr>
        <p:spPr>
          <a:xfrm>
            <a:off x="2210035" y="2403232"/>
            <a:ext cx="1347554" cy="5715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p:cNvSpPr/>
          <p:nvPr/>
        </p:nvSpPr>
        <p:spPr>
          <a:xfrm>
            <a:off x="4550800" y="2438400"/>
            <a:ext cx="900468" cy="53633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rotWithShape="1">
          <a:blip r:embed="rId4"/>
          <a:srcRect r="4429"/>
          <a:stretch/>
        </p:blipFill>
        <p:spPr>
          <a:xfrm>
            <a:off x="1" y="1398559"/>
            <a:ext cx="9143999" cy="5693018"/>
          </a:xfrm>
          <a:prstGeom prst="rect">
            <a:avLst/>
          </a:prstGeom>
        </p:spPr>
      </p:pic>
      <p:sp>
        <p:nvSpPr>
          <p:cNvPr id="5" name="Oval 4"/>
          <p:cNvSpPr/>
          <p:nvPr/>
        </p:nvSpPr>
        <p:spPr>
          <a:xfrm>
            <a:off x="2210035" y="2667000"/>
            <a:ext cx="1347554" cy="609600"/>
          </a:xfrm>
          <a:prstGeom prst="ellipse">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931298" y="2667000"/>
            <a:ext cx="1347554" cy="609600"/>
          </a:xfrm>
          <a:prstGeom prst="ellipse">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59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2057400"/>
            <a:ext cx="8763000" cy="2057400"/>
            <a:chOff x="152400" y="-762000"/>
            <a:chExt cx="8763000" cy="2057400"/>
          </a:xfrm>
        </p:grpSpPr>
        <p:sp>
          <p:nvSpPr>
            <p:cNvPr id="12" name="Title 1"/>
            <p:cNvSpPr txBox="1">
              <a:spLocks/>
            </p:cNvSpPr>
            <p:nvPr/>
          </p:nvSpPr>
          <p:spPr>
            <a:xfrm>
              <a:off x="152400" y="-762000"/>
              <a:ext cx="8462210" cy="6858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endParaRPr lang="en-US" sz="3600" b="1" dirty="0">
                <a:solidFill>
                  <a:srgbClr val="1F497D">
                    <a:lumMod val="50000"/>
                  </a:srgbClr>
                </a:solidFill>
                <a:latin typeface="Arial"/>
                <a:cs typeface="Arial"/>
              </a:endParaRPr>
            </a:p>
          </p:txBody>
        </p:sp>
        <p:cxnSp>
          <p:nvCxnSpPr>
            <p:cNvPr id="7" name="Straight Connector 6"/>
            <p:cNvCxnSpPr/>
            <p:nvPr/>
          </p:nvCxnSpPr>
          <p:spPr>
            <a:xfrm>
              <a:off x="228600" y="1295400"/>
              <a:ext cx="8686800" cy="0"/>
            </a:xfrm>
            <a:prstGeom prst="line">
              <a:avLst/>
            </a:prstGeom>
            <a:ln w="3175" cmpd="sng">
              <a:noFill/>
            </a:ln>
            <a:effectLst/>
          </p:spPr>
          <p:style>
            <a:lnRef idx="2">
              <a:schemeClr val="accent1"/>
            </a:lnRef>
            <a:fillRef idx="0">
              <a:schemeClr val="accent1"/>
            </a:fillRef>
            <a:effectRef idx="1">
              <a:schemeClr val="accent1"/>
            </a:effectRef>
            <a:fontRef idx="minor">
              <a:schemeClr val="tx1"/>
            </a:fontRef>
          </p:style>
        </p:cxnSp>
      </p:grpSp>
      <p:sp>
        <p:nvSpPr>
          <p:cNvPr id="5" name="Freeform 4"/>
          <p:cNvSpPr/>
          <p:nvPr/>
        </p:nvSpPr>
        <p:spPr>
          <a:xfrm>
            <a:off x="740979" y="1312105"/>
            <a:ext cx="4929509" cy="4896494"/>
          </a:xfrm>
          <a:custGeom>
            <a:avLst/>
            <a:gdLst>
              <a:gd name="connsiteX0" fmla="*/ 0 w 6157302"/>
              <a:gd name="connsiteY0" fmla="*/ 0 h 1705732"/>
              <a:gd name="connsiteX1" fmla="*/ 6157302 w 6157302"/>
              <a:gd name="connsiteY1" fmla="*/ 0 h 1705732"/>
              <a:gd name="connsiteX2" fmla="*/ 6157302 w 6157302"/>
              <a:gd name="connsiteY2" fmla="*/ 1705732 h 1705732"/>
              <a:gd name="connsiteX3" fmla="*/ 0 w 6157302"/>
              <a:gd name="connsiteY3" fmla="*/ 1705732 h 1705732"/>
              <a:gd name="connsiteX4" fmla="*/ 0 w 6157302"/>
              <a:gd name="connsiteY4" fmla="*/ 0 h 170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7302" h="1705732">
                <a:moveTo>
                  <a:pt x="0" y="0"/>
                </a:moveTo>
                <a:lnTo>
                  <a:pt x="6157302" y="0"/>
                </a:lnTo>
                <a:lnTo>
                  <a:pt x="6157302" y="1705732"/>
                </a:lnTo>
                <a:lnTo>
                  <a:pt x="0" y="1705732"/>
                </a:lnTo>
                <a:lnTo>
                  <a:pt x="0" y="0"/>
                </a:lnTo>
                <a:close/>
              </a:path>
            </a:pathLst>
          </a:custGeom>
          <a:solidFill>
            <a:schemeClr val="bg1">
              <a:lumMod val="95000"/>
            </a:schemeClr>
          </a:solidFill>
          <a:ln>
            <a:solidFill>
              <a:schemeClr val="bg1">
                <a:lumMod val="85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2880" tIns="91440" rIns="91440" bIns="91440" numCol="1" spcCol="1270" anchor="ctr" anchorCtr="0">
            <a:noAutofit/>
          </a:bodyPr>
          <a:lstStyle/>
          <a:p>
            <a:pPr defTabSz="666750">
              <a:lnSpc>
                <a:spcPct val="90000"/>
              </a:lnSpc>
              <a:spcBef>
                <a:spcPts val="108"/>
              </a:spcBef>
              <a:spcAft>
                <a:spcPct val="5000"/>
              </a:spcAft>
            </a:pPr>
            <a:r>
              <a:rPr lang="en-US" sz="2000" dirty="0" smtClean="0">
                <a:solidFill>
                  <a:srgbClr val="101D61"/>
                </a:solidFill>
                <a:ea typeface="Verdana" pitchFamily="34" charset="0"/>
                <a:cs typeface="Calibri" pitchFamily="34" charset="0"/>
              </a:rPr>
              <a:t>“</a:t>
            </a:r>
            <a:r>
              <a:rPr lang="en-US" sz="2200" dirty="0" smtClean="0">
                <a:solidFill>
                  <a:srgbClr val="101D61"/>
                </a:solidFill>
                <a:ea typeface="Verdana" pitchFamily="34" charset="0"/>
                <a:cs typeface="Calibri" pitchFamily="34" charset="0"/>
              </a:rPr>
              <a:t>The </a:t>
            </a:r>
            <a:r>
              <a:rPr lang="en-US" sz="2200" dirty="0">
                <a:solidFill>
                  <a:srgbClr val="101D61"/>
                </a:solidFill>
                <a:ea typeface="Verdana" pitchFamily="34" charset="0"/>
                <a:cs typeface="Calibri" pitchFamily="34" charset="0"/>
              </a:rPr>
              <a:t>purpose of the Institute is to </a:t>
            </a:r>
            <a:r>
              <a:rPr lang="en-US" sz="2200" b="1" dirty="0">
                <a:solidFill>
                  <a:schemeClr val="tx1"/>
                </a:solidFill>
              </a:rPr>
              <a:t>assist patients, clinicians, purchasers, and </a:t>
            </a:r>
            <a:r>
              <a:rPr lang="en-US" sz="2200" b="1" dirty="0" smtClean="0">
                <a:solidFill>
                  <a:schemeClr val="tx1"/>
                </a:solidFill>
              </a:rPr>
              <a:t>policy-makers </a:t>
            </a:r>
            <a:r>
              <a:rPr lang="en-US" sz="2200" b="1" dirty="0">
                <a:solidFill>
                  <a:schemeClr val="tx1"/>
                </a:solidFill>
              </a:rPr>
              <a:t>in making informed </a:t>
            </a:r>
            <a:r>
              <a:rPr lang="en-US" sz="2200" b="1" dirty="0" smtClean="0">
                <a:solidFill>
                  <a:schemeClr val="tx1"/>
                </a:solidFill>
              </a:rPr>
              <a:t>health decisions </a:t>
            </a:r>
            <a:r>
              <a:rPr lang="en-US" sz="2200" dirty="0">
                <a:solidFill>
                  <a:srgbClr val="101D61"/>
                </a:solidFill>
                <a:ea typeface="Verdana" pitchFamily="34" charset="0"/>
                <a:cs typeface="Calibri" pitchFamily="34" charset="0"/>
              </a:rPr>
              <a:t>by advancing the quality and relevance of evidence concerning the manner in which diseases, disorders, and other health conditions can </a:t>
            </a:r>
            <a:r>
              <a:rPr lang="en-US" sz="2200" dirty="0">
                <a:solidFill>
                  <a:srgbClr val="101D61"/>
                </a:solidFill>
              </a:rPr>
              <a:t>effectively and appropriately be prevented, diagnosed, treated, monitored, and managed </a:t>
            </a:r>
            <a:r>
              <a:rPr lang="en-US" sz="2200" b="1" dirty="0">
                <a:solidFill>
                  <a:schemeClr val="tx1"/>
                </a:solidFill>
              </a:rPr>
              <a:t>through research and evidence </a:t>
            </a:r>
            <a:r>
              <a:rPr lang="en-US" sz="2200" b="1" dirty="0" smtClean="0">
                <a:solidFill>
                  <a:schemeClr val="tx1"/>
                </a:solidFill>
              </a:rPr>
              <a:t>synthesis...and the dissemination of research findings</a:t>
            </a:r>
            <a:r>
              <a:rPr lang="en-US" sz="2200" b="1" dirty="0" smtClean="0">
                <a:solidFill>
                  <a:srgbClr val="0070C0"/>
                </a:solidFill>
              </a:rPr>
              <a:t> </a:t>
            </a:r>
            <a:r>
              <a:rPr lang="en-US" sz="2200" dirty="0" smtClean="0">
                <a:solidFill>
                  <a:srgbClr val="101D61"/>
                </a:solidFill>
              </a:rPr>
              <a:t>with respect to the relative health outcomes, clinical effectiveness, and appropriateness of the medical treatments, services...”</a:t>
            </a:r>
            <a:endParaRPr lang="en-US" sz="2200" dirty="0">
              <a:solidFill>
                <a:srgbClr val="101D61"/>
              </a:solidFill>
              <a:ea typeface="Verdana" pitchFamily="34" charset="0"/>
              <a:cs typeface="Calibri" pitchFamily="34" charset="0"/>
            </a:endParaRPr>
          </a:p>
        </p:txBody>
      </p:sp>
      <p:pic>
        <p:nvPicPr>
          <p:cNvPr id="6" name="Picture 4" descr="http://us.123rf.com/400wm/400/400/frankljunior/frankljunior1107/frankljunior110700024/10005824-united-states-capitol-building-in-washington-dc-in-black--white-and-american-flag-in-color.jpg"/>
          <p:cNvPicPr>
            <a:picLocks noChangeAspect="1" noChangeArrowheads="1"/>
          </p:cNvPicPr>
          <p:nvPr/>
        </p:nvPicPr>
        <p:blipFill rotWithShape="1">
          <a:blip r:embed="rId3">
            <a:extLst>
              <a:ext uri="{28A0092B-C50C-407E-A947-70E740481C1C}">
                <a14:useLocalDpi xmlns:a14="http://schemas.microsoft.com/office/drawing/2010/main" val="0"/>
              </a:ext>
            </a:extLst>
          </a:blip>
          <a:srcRect t="-2937" r="31651" b="5703"/>
          <a:stretch/>
        </p:blipFill>
        <p:spPr bwMode="auto">
          <a:xfrm>
            <a:off x="6043855" y="1312105"/>
            <a:ext cx="2799355" cy="44746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7312" y="204399"/>
            <a:ext cx="5286575" cy="954107"/>
          </a:xfrm>
          <a:prstGeom prst="rect">
            <a:avLst/>
          </a:prstGeom>
        </p:spPr>
        <p:txBody>
          <a:bodyPr wrap="none">
            <a:spAutoFit/>
          </a:bodyPr>
          <a:lstStyle/>
          <a:p>
            <a:pPr algn="ctr"/>
            <a:r>
              <a:rPr lang="en-US" sz="3200" b="1" dirty="0" smtClean="0">
                <a:solidFill>
                  <a:srgbClr val="002060"/>
                </a:solidFill>
                <a:latin typeface="+mn-lt"/>
              </a:rPr>
              <a:t>Stakeholder-Driven  Research </a:t>
            </a:r>
          </a:p>
          <a:p>
            <a:pPr algn="ctr"/>
            <a:r>
              <a:rPr lang="en-US" sz="2400" b="1" dirty="0" smtClean="0">
                <a:solidFill>
                  <a:srgbClr val="002060"/>
                </a:solidFill>
                <a:latin typeface="+mn-lt"/>
              </a:rPr>
              <a:t>From </a:t>
            </a:r>
            <a:r>
              <a:rPr lang="en-US" sz="2400" b="1" dirty="0">
                <a:solidFill>
                  <a:srgbClr val="002060"/>
                </a:solidFill>
                <a:latin typeface="+mn-lt"/>
              </a:rPr>
              <a:t>the Affordable Care Act, 2010</a:t>
            </a:r>
          </a:p>
        </p:txBody>
      </p:sp>
    </p:spTree>
    <p:extLst>
      <p:ext uri="{BB962C8B-B14F-4D97-AF65-F5344CB8AC3E}">
        <p14:creationId xmlns:p14="http://schemas.microsoft.com/office/powerpoint/2010/main" val="217411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28600" y="381000"/>
            <a:ext cx="8462210" cy="6858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r>
              <a:rPr lang="en-US" sz="2800" b="1" dirty="0" smtClean="0">
                <a:solidFill>
                  <a:srgbClr val="1F497D"/>
                </a:solidFill>
                <a:latin typeface="Arial"/>
                <a:cs typeface="Arial"/>
              </a:rPr>
              <a:t>PCORI’s Mission</a:t>
            </a:r>
            <a:endParaRPr lang="en-US" sz="2800" b="1" dirty="0">
              <a:solidFill>
                <a:srgbClr val="1F497D"/>
              </a:solidFill>
              <a:latin typeface="Arial"/>
              <a:cs typeface="Arial"/>
            </a:endParaRPr>
          </a:p>
        </p:txBody>
      </p:sp>
      <p:sp>
        <p:nvSpPr>
          <p:cNvPr id="12" name="TextBox 11"/>
          <p:cNvSpPr txBox="1"/>
          <p:nvPr/>
        </p:nvSpPr>
        <p:spPr>
          <a:xfrm>
            <a:off x="8532010" y="3891790"/>
            <a:ext cx="184666" cy="369332"/>
          </a:xfrm>
          <a:prstGeom prst="rect">
            <a:avLst/>
          </a:prstGeom>
          <a:noFill/>
        </p:spPr>
        <p:txBody>
          <a:bodyPr wrap="none" rtlCol="0">
            <a:spAutoFit/>
          </a:bodyPr>
          <a:lstStyle/>
          <a:p>
            <a:endParaRPr lang="en-US" dirty="0"/>
          </a:p>
        </p:txBody>
      </p:sp>
      <p:cxnSp>
        <p:nvCxnSpPr>
          <p:cNvPr id="13" name="Straight Connector 12"/>
          <p:cNvCxnSpPr/>
          <p:nvPr/>
        </p:nvCxnSpPr>
        <p:spPr>
          <a:xfrm>
            <a:off x="381000" y="1066800"/>
            <a:ext cx="846221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2"/>
          <p:cNvSpPr txBox="1">
            <a:spLocks/>
          </p:cNvSpPr>
          <p:nvPr/>
        </p:nvSpPr>
        <p:spPr>
          <a:xfrm>
            <a:off x="547055" y="1980955"/>
            <a:ext cx="7825299" cy="4191001"/>
          </a:xfrm>
          <a:prstGeom prst="rect">
            <a:avLst/>
          </a:prstGeom>
        </p:spPr>
        <p:txBody>
          <a:bodyPr anchor="t">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solidFill>
                  <a:schemeClr val="tx2"/>
                </a:solidFill>
                <a:cs typeface="Arial" panose="020B0604020202020204" pitchFamily="34" charset="0"/>
              </a:rPr>
              <a:t>PCORI helps people make informed health care decisions, and improves health care delivery and outcomes, by producing and promoting high integrity, evidence-based information that comes from </a:t>
            </a:r>
            <a:r>
              <a:rPr lang="en-US" sz="2800" b="1" dirty="0" smtClean="0">
                <a:solidFill>
                  <a:schemeClr val="tx2">
                    <a:lumMod val="60000"/>
                    <a:lumOff val="40000"/>
                  </a:schemeClr>
                </a:solidFill>
                <a:ea typeface="+mn-ea"/>
                <a:cs typeface="+mn-cs"/>
              </a:rPr>
              <a:t>research guided by patients, caregivers and the broader health care community</a:t>
            </a:r>
            <a:r>
              <a:rPr lang="en-US" sz="2200" b="1" dirty="0" smtClean="0">
                <a:solidFill>
                  <a:schemeClr val="tx2">
                    <a:lumMod val="60000"/>
                    <a:lumOff val="40000"/>
                  </a:schemeClr>
                </a:solidFill>
                <a:ea typeface="+mn-ea"/>
                <a:cs typeface="+mn-cs"/>
              </a:rPr>
              <a:t>.</a:t>
            </a:r>
            <a:r>
              <a:rPr lang="en-US" sz="2000" b="1" dirty="0" smtClean="0">
                <a:solidFill>
                  <a:schemeClr val="tx2">
                    <a:lumMod val="60000"/>
                    <a:lumOff val="40000"/>
                  </a:schemeClr>
                </a:solidFill>
                <a:ea typeface="+mn-ea"/>
                <a:cs typeface="+mn-cs"/>
              </a:rPr>
              <a:t> </a:t>
            </a:r>
            <a:endParaRPr lang="en-US" sz="2000" b="1" dirty="0">
              <a:solidFill>
                <a:schemeClr val="tx2">
                  <a:lumMod val="60000"/>
                  <a:lumOff val="40000"/>
                </a:schemeClr>
              </a:solidFill>
              <a:ea typeface="+mn-ea"/>
              <a:cs typeface="+mn-cs"/>
            </a:endParaRPr>
          </a:p>
          <a:p>
            <a:pPr marL="0" indent="0">
              <a:buFont typeface="Arial" pitchFamily="34" charset="0"/>
              <a:buNone/>
            </a:pPr>
            <a:endParaRPr lang="en-US" sz="2000" b="1" dirty="0">
              <a:solidFill>
                <a:schemeClr val="tx2"/>
              </a:solidFill>
              <a:cs typeface="Arial" panose="020B0604020202020204" pitchFamily="34" charset="0"/>
            </a:endParaRPr>
          </a:p>
          <a:p>
            <a:pPr marL="0" indent="0">
              <a:buFont typeface="Arial" pitchFamily="34" charset="0"/>
              <a:buNone/>
            </a:pPr>
            <a:endParaRPr lang="en-US" b="1" dirty="0">
              <a:solidFill>
                <a:schemeClr val="tx2">
                  <a:lumMod val="60000"/>
                  <a:lumOff val="40000"/>
                </a:schemeClr>
              </a:solidFill>
              <a:ea typeface="+mn-ea"/>
              <a:cs typeface="+mn-cs"/>
            </a:endParaRPr>
          </a:p>
          <a:p>
            <a:pPr marL="0" indent="0">
              <a:buFont typeface="Arial" pitchFamily="34" charset="0"/>
              <a:buNone/>
            </a:pPr>
            <a:endParaRPr lang="en-US" sz="2000" b="1" dirty="0">
              <a:solidFill>
                <a:schemeClr val="tx2"/>
              </a:solidFill>
              <a:cs typeface="Arial" panose="020B0604020202020204" pitchFamily="34" charset="0"/>
            </a:endParaRPr>
          </a:p>
        </p:txBody>
      </p:sp>
    </p:spTree>
    <p:extLst>
      <p:ext uri="{BB962C8B-B14F-4D97-AF65-F5344CB8AC3E}">
        <p14:creationId xmlns:p14="http://schemas.microsoft.com/office/powerpoint/2010/main" val="3429802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34004" y="1270575"/>
            <a:ext cx="89154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34004" y="302613"/>
            <a:ext cx="8915400" cy="954107"/>
          </a:xfrm>
          <a:prstGeom prst="rect">
            <a:avLst/>
          </a:prstGeom>
          <a:noFill/>
        </p:spPr>
        <p:txBody>
          <a:bodyPr wrap="square" rtlCol="0">
            <a:spAutoFit/>
          </a:bodyPr>
          <a:lstStyle/>
          <a:p>
            <a:r>
              <a:rPr lang="en-US" sz="2800" b="1" dirty="0" smtClean="0">
                <a:solidFill>
                  <a:schemeClr val="tx2"/>
                </a:solidFill>
              </a:rPr>
              <a:t>PCORI was Established to Fund Comparative Clinical Effectiveness Research</a:t>
            </a:r>
            <a:endParaRPr lang="en-US" sz="2800" dirty="0">
              <a:solidFill>
                <a:schemeClr val="tx2"/>
              </a:solidFill>
            </a:endParaRPr>
          </a:p>
        </p:txBody>
      </p:sp>
      <p:sp>
        <p:nvSpPr>
          <p:cNvPr id="7" name="Content Placeholder 2"/>
          <p:cNvSpPr txBox="1">
            <a:spLocks/>
          </p:cNvSpPr>
          <p:nvPr/>
        </p:nvSpPr>
        <p:spPr>
          <a:xfrm>
            <a:off x="685800" y="1676400"/>
            <a:ext cx="8020704" cy="4610100"/>
          </a:xfrm>
          <a:prstGeom prst="rect">
            <a:avLst/>
          </a:prstGeom>
        </p:spPr>
        <p:txBody>
          <a:bodyPr anchor="t">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46275" lvl="4" indent="-234950">
              <a:spcAft>
                <a:spcPts val="1200"/>
              </a:spcAft>
              <a:buClr>
                <a:srgbClr val="71C04F"/>
              </a:buClr>
              <a:buFont typeface="Wingdings" pitchFamily="2" charset="2"/>
              <a:buChar char="§"/>
            </a:pPr>
            <a:r>
              <a:rPr lang="en-US" sz="2400" dirty="0">
                <a:solidFill>
                  <a:srgbClr val="1F497D"/>
                </a:solidFill>
                <a:ea typeface="+mn-ea"/>
                <a:cs typeface="Arial" panose="020B0604020202020204" pitchFamily="34" charset="0"/>
              </a:rPr>
              <a:t>Compares two or more options for screening, diagnosis, treatment </a:t>
            </a:r>
            <a:r>
              <a:rPr lang="en-US" sz="2400" u="sng" dirty="0">
                <a:solidFill>
                  <a:srgbClr val="1F497D"/>
                </a:solidFill>
                <a:ea typeface="+mn-ea"/>
                <a:cs typeface="Arial" panose="020B0604020202020204" pitchFamily="34" charset="0"/>
              </a:rPr>
              <a:t>that matter to patients</a:t>
            </a:r>
          </a:p>
          <a:p>
            <a:pPr marL="1711325" lvl="4" indent="0">
              <a:spcAft>
                <a:spcPts val="1200"/>
              </a:spcAft>
              <a:buClr>
                <a:srgbClr val="71C04F"/>
              </a:buClr>
              <a:buFont typeface="Arial" pitchFamily="34" charset="0"/>
              <a:buNone/>
            </a:pPr>
            <a:r>
              <a:rPr lang="en-US" sz="2400" dirty="0">
                <a:solidFill>
                  <a:srgbClr val="1F497D"/>
                </a:solidFill>
                <a:ea typeface="+mn-ea"/>
                <a:cs typeface="Arial" panose="020B0604020202020204" pitchFamily="34" charset="0"/>
              </a:rPr>
              <a:t>          </a:t>
            </a:r>
            <a:r>
              <a:rPr lang="en-US" sz="2400" i="1" dirty="0">
                <a:solidFill>
                  <a:srgbClr val="1F497D"/>
                </a:solidFill>
                <a:ea typeface="+mn-ea"/>
                <a:cs typeface="Arial" panose="020B0604020202020204" pitchFamily="34" charset="0"/>
              </a:rPr>
              <a:t>(one option may be “usual care”)</a:t>
            </a:r>
          </a:p>
          <a:p>
            <a:pPr marL="1946275" lvl="4" indent="-234950">
              <a:spcAft>
                <a:spcPts val="1200"/>
              </a:spcAft>
              <a:buClr>
                <a:srgbClr val="71C04F"/>
              </a:buClr>
              <a:buFont typeface="Wingdings" pitchFamily="2" charset="2"/>
              <a:buChar char="§"/>
            </a:pPr>
            <a:r>
              <a:rPr lang="en-US" sz="2400" dirty="0">
                <a:solidFill>
                  <a:srgbClr val="1F497D"/>
                </a:solidFill>
                <a:ea typeface="+mn-ea"/>
                <a:cs typeface="Arial" panose="020B0604020202020204" pitchFamily="34" charset="0"/>
              </a:rPr>
              <a:t>Considers the range of outcomes </a:t>
            </a:r>
            <a:r>
              <a:rPr lang="en-US" sz="2400" u="sng" dirty="0">
                <a:solidFill>
                  <a:srgbClr val="1F497D"/>
                </a:solidFill>
                <a:ea typeface="+mn-ea"/>
                <a:cs typeface="Arial" panose="020B0604020202020204" pitchFamily="34" charset="0"/>
              </a:rPr>
              <a:t>that are important to patients</a:t>
            </a:r>
          </a:p>
          <a:p>
            <a:pPr marL="1946275" lvl="4" indent="-234950">
              <a:spcAft>
                <a:spcPts val="1200"/>
              </a:spcAft>
              <a:buClr>
                <a:srgbClr val="71C04F"/>
              </a:buClr>
              <a:buFont typeface="Wingdings" pitchFamily="2" charset="2"/>
              <a:buChar char="§"/>
            </a:pPr>
            <a:r>
              <a:rPr lang="en-US" sz="2400" dirty="0">
                <a:solidFill>
                  <a:srgbClr val="1F497D"/>
                </a:solidFill>
                <a:ea typeface="+mn-ea"/>
                <a:cs typeface="Arial" panose="020B0604020202020204" pitchFamily="34" charset="0"/>
              </a:rPr>
              <a:t>Conducted in real world populations and real world settings</a:t>
            </a:r>
          </a:p>
          <a:p>
            <a:pPr marL="1946275" lvl="4" indent="-234950">
              <a:spcAft>
                <a:spcPts val="1200"/>
              </a:spcAft>
              <a:buClr>
                <a:srgbClr val="71C04F"/>
              </a:buClr>
              <a:buFont typeface="Wingdings" pitchFamily="2" charset="2"/>
              <a:buChar char="§"/>
            </a:pPr>
            <a:r>
              <a:rPr lang="en-US" sz="2400" dirty="0">
                <a:solidFill>
                  <a:srgbClr val="1F497D"/>
                </a:solidFill>
                <a:ea typeface="+mn-ea"/>
                <a:cs typeface="Arial" panose="020B0604020202020204" pitchFamily="34" charset="0"/>
              </a:rPr>
              <a:t>Attends to differences in effectiveness and preferences across patient subgroups</a:t>
            </a: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914650"/>
            <a:ext cx="228252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854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839200" cy="804863"/>
          </a:xfrm>
          <a:prstGeom prst="rect">
            <a:avLst/>
          </a:prstGeom>
        </p:spPr>
        <p:txBody>
          <a:bodyPr>
            <a:noAutofit/>
          </a:bodyPr>
          <a:lstStyle/>
          <a:p>
            <a:pPr algn="l"/>
            <a:r>
              <a:rPr lang="en-US" sz="2800" b="1" dirty="0">
                <a:solidFill>
                  <a:schemeClr val="tx2">
                    <a:lumMod val="50000"/>
                  </a:schemeClr>
                </a:solidFill>
                <a:latin typeface="Arial"/>
                <a:cs typeface="Arial"/>
              </a:rPr>
              <a:t>Engagement </a:t>
            </a:r>
            <a:r>
              <a:rPr lang="en-US" sz="2800" b="1" dirty="0" smtClean="0">
                <a:solidFill>
                  <a:schemeClr val="tx2">
                    <a:lumMod val="50000"/>
                  </a:schemeClr>
                </a:solidFill>
                <a:latin typeface="Arial"/>
                <a:cs typeface="Arial"/>
              </a:rPr>
              <a:t>as </a:t>
            </a:r>
            <a:r>
              <a:rPr lang="en-US" sz="2800" b="1" dirty="0">
                <a:solidFill>
                  <a:schemeClr val="tx2">
                    <a:lumMod val="50000"/>
                  </a:schemeClr>
                </a:solidFill>
                <a:latin typeface="Arial"/>
                <a:cs typeface="Arial"/>
              </a:rPr>
              <a:t>a Path to </a:t>
            </a:r>
            <a:r>
              <a:rPr lang="en-US" sz="2800" b="1" u="sng" dirty="0">
                <a:solidFill>
                  <a:schemeClr val="tx2">
                    <a:lumMod val="50000"/>
                  </a:schemeClr>
                </a:solidFill>
                <a:latin typeface="Arial"/>
                <a:cs typeface="Arial"/>
              </a:rPr>
              <a:t>Useful</a:t>
            </a:r>
            <a:r>
              <a:rPr lang="en-US" sz="2800" b="1" dirty="0">
                <a:solidFill>
                  <a:schemeClr val="tx2">
                    <a:lumMod val="50000"/>
                  </a:schemeClr>
                </a:solidFill>
                <a:latin typeface="Arial"/>
                <a:cs typeface="Arial"/>
              </a:rPr>
              <a:t>, High-Quality Patient-Centered Research and Dissemination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523999"/>
            <a:ext cx="6553200" cy="481269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5843352"/>
            <a:ext cx="1092581" cy="822624"/>
          </a:xfrm>
          <a:prstGeom prst="rect">
            <a:avLst/>
          </a:prstGeom>
        </p:spPr>
      </p:pic>
    </p:spTree>
    <p:extLst>
      <p:ext uri="{BB962C8B-B14F-4D97-AF65-F5344CB8AC3E}">
        <p14:creationId xmlns:p14="http://schemas.microsoft.com/office/powerpoint/2010/main" val="1817925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81000" y="1066800"/>
            <a:ext cx="846221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301752" y="533400"/>
            <a:ext cx="8462210" cy="685800"/>
          </a:xfrm>
        </p:spPr>
        <p:txBody>
          <a:bodyPr/>
          <a:lstStyle/>
          <a:p>
            <a:r>
              <a:rPr lang="en-US" sz="2500" dirty="0" smtClean="0"/>
              <a:t>PCORI’s Role in a National Health Research Program</a:t>
            </a:r>
            <a:endParaRPr lang="en-US" sz="2500" dirty="0"/>
          </a:p>
        </p:txBody>
      </p:sp>
      <p:sp>
        <p:nvSpPr>
          <p:cNvPr id="3" name="Slide Number Placeholder 2"/>
          <p:cNvSpPr>
            <a:spLocks noGrp="1"/>
          </p:cNvSpPr>
          <p:nvPr>
            <p:ph type="sldNum" sz="quarter" idx="4"/>
          </p:nvPr>
        </p:nvSpPr>
        <p:spPr/>
        <p:txBody>
          <a:bodyPr/>
          <a:lstStyle/>
          <a:p>
            <a:fld id="{0E0B0D1E-F111-46E6-8EE2-10C8F25ADA44}" type="slidenum">
              <a:rPr lang="en-US" smtClean="0"/>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43000"/>
            <a:ext cx="7543799" cy="5366237"/>
          </a:xfrm>
          <a:prstGeom prst="rect">
            <a:avLst/>
          </a:prstGeom>
        </p:spPr>
      </p:pic>
    </p:spTree>
    <p:extLst>
      <p:ext uri="{BB962C8B-B14F-4D97-AF65-F5344CB8AC3E}">
        <p14:creationId xmlns:p14="http://schemas.microsoft.com/office/powerpoint/2010/main" val="1893079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3416281"/>
            <a:ext cx="8001000" cy="2449830"/>
          </a:xfrm>
        </p:spPr>
        <p:txBody>
          <a:bodyPr/>
          <a:lstStyle/>
          <a:p>
            <a:r>
              <a:rPr lang="en-US" sz="2200" i="1" dirty="0"/>
              <a:t>Real world effectiveness of warfarin among ischemic stroke patients with atrial fibrillation: observational analysis from Patient-Centered Research into Outcomes Stroke Patients Prefer and Effectiveness Research (PROSPER) </a:t>
            </a:r>
            <a:r>
              <a:rPr lang="en-US" sz="2200" i="1" dirty="0" smtClean="0"/>
              <a:t>study.</a:t>
            </a:r>
          </a:p>
          <a:p>
            <a:r>
              <a:rPr lang="en-US" sz="2000" dirty="0"/>
              <a:t>	</a:t>
            </a:r>
            <a:r>
              <a:rPr lang="en-US" sz="2000" dirty="0" smtClean="0"/>
              <a:t>			</a:t>
            </a:r>
            <a:r>
              <a:rPr lang="en-US" sz="2000" i="1" dirty="0" smtClean="0"/>
              <a:t>Y</a:t>
            </a:r>
            <a:r>
              <a:rPr lang="en-US" sz="2000" dirty="0" smtClean="0"/>
              <a:t> </a:t>
            </a:r>
            <a:r>
              <a:rPr lang="en-US" sz="2000" i="1" dirty="0" smtClean="0"/>
              <a:t>Xian et al., BMJ 2015; 351:h3786</a:t>
            </a:r>
          </a:p>
          <a:p>
            <a:endParaRPr lang="en-US" sz="2000" dirty="0"/>
          </a:p>
        </p:txBody>
      </p:sp>
      <p:sp>
        <p:nvSpPr>
          <p:cNvPr id="4" name="Subtitle 2"/>
          <p:cNvSpPr txBox="1">
            <a:spLocks/>
          </p:cNvSpPr>
          <p:nvPr/>
        </p:nvSpPr>
        <p:spPr>
          <a:xfrm>
            <a:off x="1905000" y="870309"/>
            <a:ext cx="6439568" cy="873043"/>
          </a:xfrm>
          <a:prstGeom prst="rect">
            <a:avLst/>
          </a:prstGeom>
        </p:spPr>
        <p:txBody>
          <a:bodyPr vert="horz" lIns="0" tIns="0" rIns="0" bIns="0" rtlCol="0" anchor="ctr" anchorCtr="0">
            <a:noAutofit/>
          </a:bodyPr>
          <a:lstStyle>
            <a:lvl1pPr marL="0" indent="0" algn="l" defTabSz="457200" rtl="0" eaLnBrk="1" latinLnBrk="0" hangingPunct="1">
              <a:spcBef>
                <a:spcPct val="20000"/>
              </a:spcBef>
              <a:buSzPct val="100000"/>
              <a:buFontTx/>
              <a:buNone/>
              <a:defRPr sz="2000" b="0" i="1" kern="1200">
                <a:solidFill>
                  <a:schemeClr val="tx1">
                    <a:lumMod val="65000"/>
                    <a:lumOff val="35000"/>
                  </a:schemeClr>
                </a:solidFill>
                <a:latin typeface="+mn-lt"/>
                <a:ea typeface="+mn-ea"/>
                <a:cs typeface="+mn-cs"/>
              </a:defRPr>
            </a:lvl1pPr>
            <a:lvl2pPr marL="457200" indent="0" algn="ctr" defTabSz="457200" rtl="0" eaLnBrk="1" latinLnBrk="0" hangingPunct="1">
              <a:spcBef>
                <a:spcPct val="20000"/>
              </a:spcBef>
              <a:buClr>
                <a:srgbClr val="71C04F"/>
              </a:buClr>
              <a:buFont typeface="Wingdings" charset="2"/>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00AEEF"/>
              </a:buClr>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914400" fontAlgn="auto">
              <a:spcAft>
                <a:spcPts val="0"/>
              </a:spcAft>
              <a:buSzTx/>
            </a:pPr>
            <a:r>
              <a:rPr lang="en-US" b="1" i="0" dirty="0">
                <a:solidFill>
                  <a:schemeClr val="tx2"/>
                </a:solidFill>
                <a:cs typeface="Arial" panose="020B0604020202020204" pitchFamily="34" charset="0"/>
              </a:rPr>
              <a:t>Adrian Felipe Hernandez, MD, MS,</a:t>
            </a:r>
          </a:p>
          <a:p>
            <a:pPr defTabSz="914400" fontAlgn="auto">
              <a:spcAft>
                <a:spcPts val="0"/>
              </a:spcAft>
              <a:buSzTx/>
            </a:pPr>
            <a:r>
              <a:rPr lang="en-US" i="0" dirty="0">
                <a:solidFill>
                  <a:schemeClr val="tx2"/>
                </a:solidFill>
                <a:cs typeface="Arial" panose="020B0604020202020204" pitchFamily="34" charset="0"/>
              </a:rPr>
              <a:t>Duke University</a:t>
            </a:r>
          </a:p>
          <a:p>
            <a:pPr defTabSz="914400" fontAlgn="auto">
              <a:spcAft>
                <a:spcPts val="0"/>
              </a:spcAft>
              <a:buSzTx/>
            </a:pPr>
            <a:endParaRPr lang="en-US" sz="1800" i="0" dirty="0">
              <a:solidFill>
                <a:srgbClr val="1F497D"/>
              </a:solidFill>
              <a:cs typeface="Arial" panose="020B0604020202020204" pitchFamily="34" charset="0"/>
            </a:endParaRPr>
          </a:p>
          <a:p>
            <a:pPr defTabSz="914400" fontAlgn="auto">
              <a:spcAft>
                <a:spcPts val="0"/>
              </a:spcAft>
              <a:buSzTx/>
            </a:pPr>
            <a:endParaRPr lang="en-US" sz="1800" i="0" dirty="0">
              <a:solidFill>
                <a:srgbClr val="1F497D"/>
              </a:solidFill>
              <a:cs typeface="Arial" panose="020B0604020202020204" pitchFamily="34" charset="0"/>
            </a:endParaRPr>
          </a:p>
          <a:p>
            <a:pPr marL="0" marR="0" lvl="0" indent="0" algn="l" defTabSz="457200" rtl="0" eaLnBrk="1" fontAlgn="auto" latinLnBrk="0" hangingPunct="1">
              <a:spcBef>
                <a:spcPct val="20000"/>
              </a:spcBef>
              <a:spcAft>
                <a:spcPts val="0"/>
              </a:spcAft>
              <a:buClrTx/>
              <a:buSzPct val="100000"/>
              <a:buFontTx/>
              <a:buNone/>
              <a:tabLst/>
              <a:defRPr/>
            </a:pPr>
            <a:endParaRPr kumimoji="0" lang="en-US" sz="1800" b="0" i="1" u="none" strike="noStrike" kern="1200" cap="none" spc="0" normalizeH="0" baseline="0" noProof="0" dirty="0" smtClean="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endParaRPr>
          </a:p>
        </p:txBody>
      </p:sp>
      <p:pic>
        <p:nvPicPr>
          <p:cNvPr id="5" name="Picture 2" descr="http://www.dukehealth.org/repository/dukehealth/2012/07/10/14/59/34/1243/HernandezAdrian201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400" y="457200"/>
            <a:ext cx="1092200" cy="1638300"/>
          </a:xfrm>
          <a:prstGeom prst="roundRect">
            <a:avLst>
              <a:gd name="adj" fmla="val 8594"/>
            </a:avLst>
          </a:prstGeom>
          <a:solidFill>
            <a:srgbClr val="FFFFFF">
              <a:shade val="85000"/>
            </a:srgbClr>
          </a:solidFill>
          <a:ln>
            <a:noFill/>
          </a:ln>
          <a:effectLst/>
          <a:extLst/>
        </p:spPr>
      </p:pic>
      <p:sp>
        <p:nvSpPr>
          <p:cNvPr id="3" name="TextBox 2"/>
          <p:cNvSpPr txBox="1"/>
          <p:nvPr/>
        </p:nvSpPr>
        <p:spPr>
          <a:xfrm flipH="1">
            <a:off x="533400" y="2348984"/>
            <a:ext cx="8539843" cy="461665"/>
          </a:xfrm>
          <a:prstGeom prst="rect">
            <a:avLst/>
          </a:prstGeom>
          <a:noFill/>
        </p:spPr>
        <p:txBody>
          <a:bodyPr wrap="square" rtlCol="0">
            <a:spAutoFit/>
          </a:bodyPr>
          <a:lstStyle/>
          <a:p>
            <a:r>
              <a:rPr lang="en-US" sz="2400" b="1" dirty="0" smtClean="0">
                <a:solidFill>
                  <a:schemeClr val="tx2"/>
                </a:solidFill>
              </a:rPr>
              <a:t>How Engaging Patients can Improve Research</a:t>
            </a:r>
            <a:endParaRPr lang="en-US" sz="2400" b="1" dirty="0">
              <a:solidFill>
                <a:schemeClr val="tx2"/>
              </a:solidFill>
            </a:endParaRPr>
          </a:p>
        </p:txBody>
      </p:sp>
    </p:spTree>
    <p:extLst>
      <p:ext uri="{BB962C8B-B14F-4D97-AF65-F5344CB8AC3E}">
        <p14:creationId xmlns:p14="http://schemas.microsoft.com/office/powerpoint/2010/main" val="817031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0" y="5410200"/>
            <a:ext cx="13716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 name="Content Placeholder 4"/>
          <p:cNvSpPr>
            <a:spLocks noGrp="1"/>
          </p:cNvSpPr>
          <p:nvPr>
            <p:ph idx="1"/>
          </p:nvPr>
        </p:nvSpPr>
        <p:spPr>
          <a:xfrm>
            <a:off x="353183" y="1252055"/>
            <a:ext cx="8276132" cy="3920833"/>
          </a:xfrm>
          <a:solidFill>
            <a:schemeClr val="bg1"/>
          </a:solidFill>
        </p:spPr>
        <p:txBody>
          <a:bodyPr/>
          <a:lstStyle/>
          <a:p>
            <a:pPr>
              <a:spcBef>
                <a:spcPts val="0"/>
              </a:spcBef>
              <a:spcAft>
                <a:spcPts val="600"/>
              </a:spcAft>
              <a:buSzPct val="100000"/>
              <a:buBlip>
                <a:blip r:embed="rId3"/>
              </a:buBlip>
            </a:pPr>
            <a:r>
              <a:rPr lang="en-US" sz="2200" b="1" dirty="0" smtClean="0">
                <a:solidFill>
                  <a:schemeClr val="tx2"/>
                </a:solidFill>
                <a:cs typeface="Arial" panose="020B0604020202020204" pitchFamily="34" charset="0"/>
              </a:rPr>
              <a:t>Study Design:  </a:t>
            </a:r>
            <a:r>
              <a:rPr lang="en-US" sz="2200" dirty="0" smtClean="0">
                <a:solidFill>
                  <a:schemeClr val="tx2"/>
                </a:solidFill>
                <a:cs typeface="Arial" panose="020B0604020202020204" pitchFamily="34" charset="0"/>
              </a:rPr>
              <a:t>Retrospective, observational cohort study within a registry of persons who had and survived an initial stroke (n=13,000).  Patient advisory panel helped to plan the study </a:t>
            </a:r>
          </a:p>
          <a:p>
            <a:pPr>
              <a:spcBef>
                <a:spcPts val="0"/>
              </a:spcBef>
              <a:spcAft>
                <a:spcPts val="600"/>
              </a:spcAft>
              <a:buSzPct val="100000"/>
              <a:buBlip>
                <a:blip r:embed="rId3"/>
              </a:buBlip>
            </a:pPr>
            <a:r>
              <a:rPr lang="en-US" sz="2200" b="1" dirty="0" smtClean="0">
                <a:cs typeface="Arial" panose="020B0604020202020204" pitchFamily="34" charset="0"/>
              </a:rPr>
              <a:t>Research Question:  </a:t>
            </a:r>
            <a:r>
              <a:rPr lang="en-US" sz="2200" dirty="0" smtClean="0">
                <a:cs typeface="Arial" panose="020B0604020202020204" pitchFamily="34" charset="0"/>
              </a:rPr>
              <a:t>Does use of warfarin (in A Fib), statins and anti-depressants affect important clinical outcomes (3 analyses)</a:t>
            </a:r>
            <a:endParaRPr lang="en-US" sz="2200" b="1" dirty="0" smtClean="0">
              <a:solidFill>
                <a:schemeClr val="tx2"/>
              </a:solidFill>
              <a:cs typeface="Arial" panose="020B0604020202020204" pitchFamily="34" charset="0"/>
            </a:endParaRPr>
          </a:p>
          <a:p>
            <a:pPr>
              <a:spcBef>
                <a:spcPts val="0"/>
              </a:spcBef>
              <a:spcAft>
                <a:spcPts val="600"/>
              </a:spcAft>
              <a:buSzPct val="100000"/>
              <a:buBlip>
                <a:blip r:embed="rId3"/>
              </a:buBlip>
            </a:pPr>
            <a:r>
              <a:rPr lang="en-US" sz="2200" b="1" dirty="0" smtClean="0">
                <a:solidFill>
                  <a:schemeClr val="tx2"/>
                </a:solidFill>
                <a:cs typeface="Arial" panose="020B0604020202020204" pitchFamily="34" charset="0"/>
              </a:rPr>
              <a:t>Outcomes: </a:t>
            </a:r>
            <a:r>
              <a:rPr lang="en-US" sz="2200" dirty="0" smtClean="0">
                <a:solidFill>
                  <a:schemeClr val="tx2"/>
                </a:solidFill>
                <a:cs typeface="Arial" panose="020B0604020202020204" pitchFamily="34" charset="0"/>
              </a:rPr>
              <a:t>Patient involvement changed the primary outcome from M.A.C.E. to “home time: days spent at home during follow-up.”” </a:t>
            </a:r>
          </a:p>
          <a:p>
            <a:pPr>
              <a:spcBef>
                <a:spcPts val="0"/>
              </a:spcBef>
              <a:spcAft>
                <a:spcPts val="600"/>
              </a:spcAft>
              <a:buSzPct val="100000"/>
              <a:buBlip>
                <a:blip r:embed="rId3"/>
              </a:buBlip>
            </a:pPr>
            <a:r>
              <a:rPr lang="en-US" sz="2200" b="1" dirty="0" smtClean="0">
                <a:solidFill>
                  <a:schemeClr val="accent1">
                    <a:lumMod val="50000"/>
                  </a:schemeClr>
                </a:solidFill>
                <a:cs typeface="Arial" panose="020B0604020202020204" pitchFamily="34" charset="0"/>
              </a:rPr>
              <a:t>Results:</a:t>
            </a:r>
            <a:r>
              <a:rPr lang="en-US" sz="2200" dirty="0" smtClean="0">
                <a:solidFill>
                  <a:schemeClr val="tx2"/>
                </a:solidFill>
                <a:cs typeface="Arial" panose="020B0604020202020204" pitchFamily="34" charset="0"/>
              </a:rPr>
              <a:t>  Among 12,553 patients with atrial fibrillation after a stroke, those started on warfarin before discharge </a:t>
            </a:r>
            <a:r>
              <a:rPr lang="en-US" sz="2200" b="1" dirty="0" smtClean="0">
                <a:solidFill>
                  <a:srgbClr val="FF0000"/>
                </a:solidFill>
                <a:cs typeface="Arial" panose="020B0604020202020204" pitchFamily="34" charset="0"/>
              </a:rPr>
              <a:t>enjoyed 47 more days at home during an average of two years of follow-up</a:t>
            </a:r>
            <a:r>
              <a:rPr lang="en-US" sz="2200" dirty="0" smtClean="0">
                <a:solidFill>
                  <a:schemeClr val="tx2"/>
                </a:solidFill>
                <a:cs typeface="Arial" panose="020B0604020202020204" pitchFamily="34" charset="0"/>
              </a:rPr>
              <a:t>, as well as lower rates of recurrent stroke, MI, death.  </a:t>
            </a:r>
            <a:endParaRPr lang="en-US" sz="2200" dirty="0">
              <a:solidFill>
                <a:schemeClr val="tx2"/>
              </a:solidFill>
              <a:cs typeface="Arial" panose="020B0604020202020204" pitchFamily="34" charset="0"/>
            </a:endParaRPr>
          </a:p>
          <a:p>
            <a:pPr marL="0" indent="0">
              <a:spcBef>
                <a:spcPts val="0"/>
              </a:spcBef>
              <a:spcAft>
                <a:spcPts val="600"/>
              </a:spcAft>
              <a:buSzPct val="100000"/>
              <a:buNone/>
            </a:pPr>
            <a:endParaRPr lang="en-US" sz="2000" dirty="0">
              <a:solidFill>
                <a:schemeClr val="tx2"/>
              </a:solidFill>
              <a:cs typeface="Arial" panose="020B0604020202020204" pitchFamily="34" charset="0"/>
            </a:endParaRPr>
          </a:p>
        </p:txBody>
      </p:sp>
      <p:sp>
        <p:nvSpPr>
          <p:cNvPr id="3" name="Slide Number Placeholder 2"/>
          <p:cNvSpPr>
            <a:spLocks noGrp="1"/>
          </p:cNvSpPr>
          <p:nvPr>
            <p:ph type="sldNum" sz="quarter" idx="12"/>
          </p:nvPr>
        </p:nvSpPr>
        <p:spPr/>
        <p:txBody>
          <a:bodyPr/>
          <a:lstStyle/>
          <a:p>
            <a:fld id="{5FA82A9D-F74A-5941-AEE0-9E55A48F620F}" type="slidenum">
              <a:rPr lang="en-US" sz="1000" smtClean="0">
                <a:solidFill>
                  <a:prstClr val="black"/>
                </a:solidFill>
                <a:latin typeface="Arial" panose="020B0604020202020204" pitchFamily="34" charset="0"/>
                <a:cs typeface="Arial" panose="020B0604020202020204" pitchFamily="34" charset="0"/>
              </a:rPr>
              <a:pPr/>
              <a:t>9</a:t>
            </a:fld>
            <a:endParaRPr lang="en-US" sz="1000" dirty="0">
              <a:solidFill>
                <a:prstClr val="black"/>
              </a:solidFill>
              <a:latin typeface="Arial" panose="020B0604020202020204" pitchFamily="34" charset="0"/>
              <a:cs typeface="Arial" panose="020B0604020202020204" pitchFamily="34" charset="0"/>
            </a:endParaRPr>
          </a:p>
        </p:txBody>
      </p:sp>
      <p:sp>
        <p:nvSpPr>
          <p:cNvPr id="7" name="Title 1"/>
          <p:cNvSpPr txBox="1">
            <a:spLocks/>
          </p:cNvSpPr>
          <p:nvPr/>
        </p:nvSpPr>
        <p:spPr>
          <a:xfrm>
            <a:off x="214119" y="483360"/>
            <a:ext cx="8368183" cy="619718"/>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lvl="0" algn="l" eaLnBrk="1" hangingPunct="1">
              <a:spcBef>
                <a:spcPct val="20000"/>
              </a:spcBef>
              <a:spcAft>
                <a:spcPts val="300"/>
              </a:spcAft>
            </a:pPr>
            <a:r>
              <a:rPr lang="en-US" sz="2400" b="1" dirty="0" smtClean="0">
                <a:solidFill>
                  <a:schemeClr val="tx2"/>
                </a:solidFill>
                <a:latin typeface="Arial" panose="020B0604020202020204" pitchFamily="34" charset="0"/>
                <a:cs typeface="Arial" panose="020B0604020202020204" pitchFamily="34" charset="0"/>
              </a:rPr>
              <a:t>Impact of Involving Patients (The PROSPER Study)</a:t>
            </a:r>
          </a:p>
        </p:txBody>
      </p:sp>
      <p:cxnSp>
        <p:nvCxnSpPr>
          <p:cNvPr id="8" name="Straight Connector 7"/>
          <p:cNvCxnSpPr/>
          <p:nvPr/>
        </p:nvCxnSpPr>
        <p:spPr>
          <a:xfrm>
            <a:off x="167105" y="1108521"/>
            <a:ext cx="846221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416157" y="3592762"/>
            <a:ext cx="10363200" cy="2390398"/>
          </a:xfrm>
          <a:prstGeom prst="rect">
            <a:avLst/>
          </a:prstGeom>
          <a:noFill/>
        </p:spPr>
        <p:txBody>
          <a:bodyPr wrap="square" rtlCol="0">
            <a:spAutoFit/>
          </a:bodyPr>
          <a:lstStyle/>
          <a:p>
            <a:pPr lvl="1">
              <a:spcAft>
                <a:spcPts val="0"/>
              </a:spcAft>
            </a:pPr>
            <a:r>
              <a:rPr lang="en-US" dirty="0" smtClean="0">
                <a:solidFill>
                  <a:prstClr val="black"/>
                </a:solidFill>
              </a:rPr>
              <a:t>Principal </a:t>
            </a:r>
            <a:r>
              <a:rPr lang="en-US" dirty="0">
                <a:solidFill>
                  <a:prstClr val="black"/>
                </a:solidFill>
              </a:rPr>
              <a:t>Investigator: Adrian Hernandez, MD, MHS, Duke Clinical Research Institute</a:t>
            </a:r>
          </a:p>
          <a:p>
            <a:pPr>
              <a:spcAft>
                <a:spcPts val="800"/>
              </a:spcAft>
            </a:pPr>
            <a:r>
              <a:rPr lang="en-US" sz="2000" dirty="0">
                <a:solidFill>
                  <a:prstClr val="black"/>
                </a:solidFill>
              </a:rPr>
              <a:t>Study of safety and long-term effectiveness of stroke therapies with a patient-centered approach. </a:t>
            </a:r>
          </a:p>
          <a:p>
            <a:pPr>
              <a:spcAft>
                <a:spcPts val="800"/>
              </a:spcAft>
            </a:pPr>
            <a:r>
              <a:rPr lang="en-US" sz="2000" dirty="0">
                <a:solidFill>
                  <a:prstClr val="black"/>
                </a:solidFill>
              </a:rPr>
              <a:t>Primary outcomes identified and prioritized by stroke patients, and will compare warfarin to newer anticoagulants. are “home time” (time spent alive and outside a hospital), and major adverse cardiovascular events. </a:t>
            </a:r>
          </a:p>
          <a:p>
            <a:endParaRPr lang="en-US" dirty="0"/>
          </a:p>
        </p:txBody>
      </p:sp>
      <p:sp>
        <p:nvSpPr>
          <p:cNvPr id="6" name="TextBox 5"/>
          <p:cNvSpPr txBox="1"/>
          <p:nvPr/>
        </p:nvSpPr>
        <p:spPr>
          <a:xfrm>
            <a:off x="373582" y="5316421"/>
            <a:ext cx="8614970" cy="1446550"/>
          </a:xfrm>
          <a:prstGeom prst="rect">
            <a:avLst/>
          </a:prstGeom>
          <a:solidFill>
            <a:schemeClr val="bg1">
              <a:lumMod val="95000"/>
            </a:schemeClr>
          </a:solidFill>
          <a:ln>
            <a:solidFill>
              <a:schemeClr val="accent1"/>
            </a:solidFill>
          </a:ln>
        </p:spPr>
        <p:txBody>
          <a:bodyPr wrap="square" rtlCol="0">
            <a:spAutoFit/>
          </a:bodyPr>
          <a:lstStyle/>
          <a:p>
            <a:r>
              <a:rPr lang="en-US" sz="2200" b="1" dirty="0" smtClean="0">
                <a:solidFill>
                  <a:schemeClr val="tx2"/>
                </a:solidFill>
                <a:latin typeface="+mn-lt"/>
              </a:rPr>
              <a:t>“These </a:t>
            </a:r>
            <a:r>
              <a:rPr lang="en-US" sz="2200" b="1" dirty="0">
                <a:solidFill>
                  <a:schemeClr val="tx2"/>
                </a:solidFill>
                <a:latin typeface="+mn-lt"/>
              </a:rPr>
              <a:t>findings support the routine use of warfarin for eligible ischemic stroke patients with atrial fibrillation, including those over 80 years of age, women, those with more severe strokes, and those with comorbid </a:t>
            </a:r>
            <a:r>
              <a:rPr lang="en-US" sz="2200" b="1" dirty="0" smtClean="0">
                <a:solidFill>
                  <a:schemeClr val="tx2"/>
                </a:solidFill>
                <a:latin typeface="+mn-lt"/>
              </a:rPr>
              <a:t>conditions”</a:t>
            </a:r>
            <a:endParaRPr lang="en-US" sz="2200" b="1" dirty="0">
              <a:solidFill>
                <a:schemeClr val="tx2"/>
              </a:solidFill>
              <a:latin typeface="+mn-lt"/>
            </a:endParaRPr>
          </a:p>
        </p:txBody>
      </p:sp>
    </p:spTree>
    <p:extLst>
      <p:ext uri="{BB962C8B-B14F-4D97-AF65-F5344CB8AC3E}">
        <p14:creationId xmlns:p14="http://schemas.microsoft.com/office/powerpoint/2010/main" val="3131039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60">
      <a:dk1>
        <a:srgbClr val="001E61"/>
      </a:dk1>
      <a:lt1>
        <a:sysClr val="window" lastClr="FFFFFF"/>
      </a:lt1>
      <a:dk2>
        <a:srgbClr val="000000"/>
      </a:dk2>
      <a:lt2>
        <a:srgbClr val="58595B"/>
      </a:lt2>
      <a:accent1>
        <a:srgbClr val="00AEEF"/>
      </a:accent1>
      <a:accent2>
        <a:srgbClr val="7AC143"/>
      </a:accent2>
      <a:accent3>
        <a:srgbClr val="8F9194"/>
      </a:accent3>
      <a:accent4>
        <a:srgbClr val="FB6A06"/>
      </a:accent4>
      <a:accent5>
        <a:srgbClr val="D90000"/>
      </a:accent5>
      <a:accent6>
        <a:srgbClr val="DBDBDB"/>
      </a:accent6>
      <a:hlink>
        <a:srgbClr val="59BAD1"/>
      </a:hlink>
      <a:folHlink>
        <a:srgbClr val="00539B"/>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Custom 60">
      <a:dk1>
        <a:srgbClr val="001E61"/>
      </a:dk1>
      <a:lt1>
        <a:sysClr val="window" lastClr="FFFFFF"/>
      </a:lt1>
      <a:dk2>
        <a:srgbClr val="000000"/>
      </a:dk2>
      <a:lt2>
        <a:srgbClr val="58595B"/>
      </a:lt2>
      <a:accent1>
        <a:srgbClr val="00AEEF"/>
      </a:accent1>
      <a:accent2>
        <a:srgbClr val="7AC143"/>
      </a:accent2>
      <a:accent3>
        <a:srgbClr val="8F9194"/>
      </a:accent3>
      <a:accent4>
        <a:srgbClr val="FB6A06"/>
      </a:accent4>
      <a:accent5>
        <a:srgbClr val="D90000"/>
      </a:accent5>
      <a:accent6>
        <a:srgbClr val="DBDBDB"/>
      </a:accent6>
      <a:hlink>
        <a:srgbClr val="59BAD1"/>
      </a:hlink>
      <a:folHlink>
        <a:srgbClr val="00539B"/>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45283154484444A1EF49F01A782457" ma:contentTypeVersion="2" ma:contentTypeDescription="Create a new document." ma:contentTypeScope="" ma:versionID="8a70d8e8c1afbcc7745a699c53df69b3">
  <xsd:schema xmlns:xsd="http://www.w3.org/2001/XMLSchema" xmlns:xs="http://www.w3.org/2001/XMLSchema" xmlns:p="http://schemas.microsoft.com/office/2006/metadata/properties" xmlns:ns2="f3741e23-c059-4cf4-a06a-51a466296b32" targetNamespace="http://schemas.microsoft.com/office/2006/metadata/properties" ma:root="true" ma:fieldsID="d46ce35526ea60682e74e131434f8227" ns2:_="">
    <xsd:import namespace="f3741e23-c059-4cf4-a06a-51a466296b32"/>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741e23-c059-4cf4-a06a-51a466296b3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f3741e23-c059-4cf4-a06a-51a466296b32">MS12-503431590-1700</_dlc_DocId>
    <_dlc_DocIdUrl xmlns="f3741e23-c059-4cf4-a06a-51a466296b32">
      <Url>https://pcori.sharepoint.com/science/OCSO/_layouts/15/DocIdRedir.aspx?ID=MS12-503431590-1700</Url>
      <Description>MS12-503431590-1700</Description>
    </_dlc_DocIdUrl>
    <SharedWithUsers xmlns="f3741e23-c059-4cf4-a06a-51a466296b32">
      <UserInfo>
        <DisplayName>Christopher Gayer</DisplayName>
        <AccountId>602</AccountId>
        <AccountType/>
      </UserInfo>
      <UserInfo>
        <DisplayName>Neeraj Arora</DisplayName>
        <AccountId>803</AccountId>
        <AccountType/>
      </UserInfo>
      <UserInfo>
        <DisplayName>Kimberly Bailey</DisplayName>
        <AccountId>522</AccountId>
        <AccountType/>
      </UserInfo>
      <UserInfo>
        <DisplayName>Parag Aggarwal</DisplayName>
        <AccountId>428</AccountId>
        <AccountType/>
      </UserInfo>
      <UserInfo>
        <DisplayName>Penny Mohr</DisplayName>
        <AccountId>593</AccountId>
        <AccountType/>
      </UserInfo>
      <UserInfo>
        <DisplayName>Noah  Mason</DisplayName>
        <AccountId>1107</AccountId>
        <AccountType/>
      </UserInfo>
    </SharedWithUsers>
  </documentManagement>
</p:properties>
</file>

<file path=customXml/itemProps1.xml><?xml version="1.0" encoding="utf-8"?>
<ds:datastoreItem xmlns:ds="http://schemas.openxmlformats.org/officeDocument/2006/customXml" ds:itemID="{21138B6C-A032-4FB1-A6DB-789AAAA05AD6}">
  <ds:schemaRefs>
    <ds:schemaRef ds:uri="http://schemas.microsoft.com/sharepoint/v3/contenttype/forms"/>
  </ds:schemaRefs>
</ds:datastoreItem>
</file>

<file path=customXml/itemProps2.xml><?xml version="1.0" encoding="utf-8"?>
<ds:datastoreItem xmlns:ds="http://schemas.openxmlformats.org/officeDocument/2006/customXml" ds:itemID="{9A0B017A-D662-4825-9D11-BB998B200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741e23-c059-4cf4-a06a-51a466296b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996F78-9DBF-4111-AD58-30DA82498D3F}">
  <ds:schemaRefs>
    <ds:schemaRef ds:uri="http://schemas.microsoft.com/sharepoint/events"/>
  </ds:schemaRefs>
</ds:datastoreItem>
</file>

<file path=customXml/itemProps4.xml><?xml version="1.0" encoding="utf-8"?>
<ds:datastoreItem xmlns:ds="http://schemas.openxmlformats.org/officeDocument/2006/customXml" ds:itemID="{26481248-2AC0-48FA-946F-BCDB3EF8CD21}">
  <ds:schemaRef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2006/metadata/properties"/>
    <ds:schemaRef ds:uri="http://www.w3.org/XML/1998/namespace"/>
    <ds:schemaRef ds:uri="http://schemas.microsoft.com/office/infopath/2007/PartnerControls"/>
    <ds:schemaRef ds:uri="f3741e23-c059-4cf4-a06a-51a466296b32"/>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25736</TotalTime>
  <Words>2068</Words>
  <Application>Microsoft Office PowerPoint</Application>
  <PresentationFormat>On-screen Show (4:3)</PresentationFormat>
  <Paragraphs>260</Paragraphs>
  <Slides>29</Slides>
  <Notes>15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29</vt:i4>
      </vt:variant>
    </vt:vector>
  </HeadingPairs>
  <TitlesOfParts>
    <vt:vector size="43" baseType="lpstr">
      <vt:lpstr>MS PGothic</vt:lpstr>
      <vt:lpstr>MS PGothic</vt:lpstr>
      <vt:lpstr>SimHei</vt:lpstr>
      <vt:lpstr>Arial</vt:lpstr>
      <vt:lpstr>Calibri</vt:lpstr>
      <vt:lpstr>Verdana</vt:lpstr>
      <vt:lpstr>Wingdings</vt:lpstr>
      <vt:lpstr>ヒラギノ角ゴ Pro W3</vt:lpstr>
      <vt:lpstr>Title Slide</vt:lpstr>
      <vt:lpstr>Section Slide</vt:lpstr>
      <vt:lpstr>Content Slide</vt:lpstr>
      <vt:lpstr>1_Section Slide</vt:lpstr>
      <vt:lpstr>Office Theme</vt:lpstr>
      <vt:lpstr>1_Office Theme</vt:lpstr>
      <vt:lpstr>PowerPoint Presentation</vt:lpstr>
      <vt:lpstr>PowerPoint Presentation</vt:lpstr>
      <vt:lpstr>PowerPoint Presentation</vt:lpstr>
      <vt:lpstr>PowerPoint Presentation</vt:lpstr>
      <vt:lpstr>PowerPoint Presentation</vt:lpstr>
      <vt:lpstr>Engagement as a Path to Useful, High-Quality Patient-Centered Research and Dissemination</vt:lpstr>
      <vt:lpstr>PCORI’s Role in a National Health Research Program</vt:lpstr>
      <vt:lpstr>PowerPoint Presentation</vt:lpstr>
      <vt:lpstr>PowerPoint Presentation</vt:lpstr>
      <vt:lpstr>    Does Engagement Make a Difference?</vt:lpstr>
      <vt:lpstr>PowerPoint Presentation</vt:lpstr>
      <vt:lpstr>PowerPoint Presentation</vt:lpstr>
      <vt:lpstr>PowerPoint Presentation</vt:lpstr>
      <vt:lpstr>PowerPoint Presentation</vt:lpstr>
      <vt:lpstr>Examples from First 19 Pragmatic Clinical Studies</vt:lpstr>
      <vt:lpstr>Eugene Washington PCORI Engagement Awards:</vt:lpstr>
      <vt:lpstr>Engagement Awards Programmatic Support Categories</vt:lpstr>
      <vt:lpstr>PowerPoint Presentation</vt:lpstr>
      <vt:lpstr>PCORnet’s Mission </vt:lpstr>
      <vt:lpstr>PowerPoint Presentation</vt:lpstr>
      <vt:lpstr>The Common Data Model </vt:lpstr>
      <vt:lpstr>Expanding Data in the CDM </vt:lpstr>
      <vt:lpstr>PowerPoint Presentation</vt:lpstr>
      <vt:lpstr>ADAPTABLE Trial Start-Up Master Slide Set</vt:lpstr>
      <vt:lpstr>ADAPTABLE Study Design</vt:lpstr>
      <vt:lpstr>Informed consent and randomization</vt:lpstr>
      <vt:lpstr>PCORnet’s first Collaborative Research Groups</vt:lpstr>
      <vt:lpstr>Evidence Synthesis—Immediate PCORI plans</vt:lpstr>
      <vt:lpstr>PowerPoint Presentation</vt:lpstr>
    </vt:vector>
  </TitlesOfParts>
  <Company>Mayo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S Crowson</dc:creator>
  <cp:lastModifiedBy>Joe Selby</cp:lastModifiedBy>
  <cp:revision>1180</cp:revision>
  <cp:lastPrinted>2014-10-09T20:25:43Z</cp:lastPrinted>
  <dcterms:created xsi:type="dcterms:W3CDTF">2014-01-16T14:04:08Z</dcterms:created>
  <dcterms:modified xsi:type="dcterms:W3CDTF">2016-09-30T14:19:29Z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0x0101000545283154484444A1EF49F01A782457</vt:lpwstr>
  </property>
  <property fmtid="{D5CDD505-2E9C-101B-9397-08002B2CF9AE}" pid="3" name="_dlc_DocIdItemGuid">
    <vt:lpwstr>7b595f15-d3f1-4d4d-9550-70cc3a2c20c2</vt:lpwstr>
  </property>
</Properties>
</file>