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333" r:id="rId2"/>
    <p:sldId id="601" r:id="rId3"/>
    <p:sldId id="602" r:id="rId4"/>
    <p:sldId id="593" r:id="rId5"/>
    <p:sldId id="594" r:id="rId6"/>
    <p:sldId id="595" r:id="rId7"/>
    <p:sldId id="596" r:id="rId8"/>
    <p:sldId id="603" r:id="rId9"/>
    <p:sldId id="598" r:id="rId10"/>
    <p:sldId id="599" r:id="rId11"/>
    <p:sldId id="600" r:id="rId12"/>
    <p:sldId id="629" r:id="rId13"/>
    <p:sldId id="485" r:id="rId14"/>
    <p:sldId id="631" r:id="rId15"/>
    <p:sldId id="604" r:id="rId16"/>
    <p:sldId id="630" r:id="rId17"/>
    <p:sldId id="632" r:id="rId18"/>
    <p:sldId id="633" r:id="rId19"/>
    <p:sldId id="605" r:id="rId20"/>
    <p:sldId id="606" r:id="rId21"/>
    <p:sldId id="607" r:id="rId22"/>
    <p:sldId id="634" r:id="rId23"/>
    <p:sldId id="635" r:id="rId24"/>
    <p:sldId id="609" r:id="rId25"/>
    <p:sldId id="610" r:id="rId26"/>
    <p:sldId id="611" r:id="rId27"/>
    <p:sldId id="628" r:id="rId28"/>
    <p:sldId id="619" r:id="rId29"/>
    <p:sldId id="620" r:id="rId30"/>
    <p:sldId id="621" r:id="rId31"/>
    <p:sldId id="636" r:id="rId32"/>
    <p:sldId id="637" r:id="rId33"/>
    <p:sldId id="625" r:id="rId34"/>
    <p:sldId id="544" r:id="rId35"/>
    <p:sldId id="545" r:id="rId36"/>
    <p:sldId id="588" r:id="rId37"/>
  </p:sldIdLst>
  <p:sldSz cx="9144000" cy="6858000" type="screen4x3"/>
  <p:notesSz cx="6858000" cy="9144000"/>
  <p:defaultTextStyle>
    <a:defPPr>
      <a:defRPr lang="en-US"/>
    </a:defPPr>
    <a:lvl1pPr marL="0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48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99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49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99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4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93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93" algn="l" defTabSz="4569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47">
          <p15:clr>
            <a:srgbClr val="A4A3A4"/>
          </p15:clr>
        </p15:guide>
        <p15:guide id="2" pos="10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437" autoAdjust="0"/>
  </p:normalViewPr>
  <p:slideViewPr>
    <p:cSldViewPr snapToGrid="0" snapToObjects="1">
      <p:cViewPr>
        <p:scale>
          <a:sx n="108" d="100"/>
          <a:sy n="108" d="100"/>
        </p:scale>
        <p:origin x="-808" y="784"/>
      </p:cViewPr>
      <p:guideLst>
        <p:guide orient="horz" pos="1747"/>
        <p:guide pos="10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kurose:NSF_CISE:ACI:ACI_OCI:CISE_budget_fy_2011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 w="25400"/>
          </c:spPr>
          <c:cat>
            <c:strRef>
              <c:f>Sheet1!$C$27:$J$27</c:f>
              <c:strCache>
                <c:ptCount val="8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  <c:pt idx="5">
                  <c:v>FY 2015</c:v>
                </c:pt>
                <c:pt idx="6">
                  <c:v>FY 2016</c:v>
                </c:pt>
                <c:pt idx="7">
                  <c:v>FY 2017</c:v>
                </c:pt>
              </c:strCache>
            </c:strRef>
          </c:cat>
          <c:val>
            <c:numRef>
              <c:f>Sheet1!$C$29:$J$29</c:f>
              <c:numCache>
                <c:formatCode>"$"#,##0.00;\-"$"#,##0.00;"-"??</c:formatCode>
                <c:ptCount val="8"/>
                <c:pt idx="0">
                  <c:v>214.72</c:v>
                </c:pt>
                <c:pt idx="1">
                  <c:v>209.93</c:v>
                </c:pt>
                <c:pt idx="2">
                  <c:v>211.53</c:v>
                </c:pt>
                <c:pt idx="3">
                  <c:v>207.59</c:v>
                </c:pt>
                <c:pt idx="4">
                  <c:v>211.93</c:v>
                </c:pt>
                <c:pt idx="5">
                  <c:v>218.8</c:v>
                </c:pt>
                <c:pt idx="6">
                  <c:v>222.3</c:v>
                </c:pt>
                <c:pt idx="7">
                  <c:v>236.21</c:v>
                </c:pt>
              </c:numCache>
            </c:numRef>
          </c:val>
          <c:smooth val="0"/>
        </c:ser>
        <c:ser>
          <c:idx val="2"/>
          <c:order val="1"/>
          <c:spPr>
            <a:ln w="25400"/>
          </c:spPr>
          <c:cat>
            <c:strRef>
              <c:f>Sheet1!$C$27:$J$27</c:f>
              <c:strCache>
                <c:ptCount val="8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  <c:pt idx="5">
                  <c:v>FY 2015</c:v>
                </c:pt>
                <c:pt idx="6">
                  <c:v>FY 2016</c:v>
                </c:pt>
                <c:pt idx="7">
                  <c:v>FY 2017</c:v>
                </c:pt>
              </c:strCache>
            </c:strRef>
          </c:cat>
          <c:val>
            <c:numRef>
              <c:f>Sheet1!$C$30:$J$30</c:f>
              <c:numCache>
                <c:formatCode>#,##0.00;\-#,##0.00;"-"??</c:formatCode>
                <c:ptCount val="8"/>
                <c:pt idx="0">
                  <c:v>170.4</c:v>
                </c:pt>
                <c:pt idx="1">
                  <c:v>175.93</c:v>
                </c:pt>
                <c:pt idx="2">
                  <c:v>179.13</c:v>
                </c:pt>
                <c:pt idx="3">
                  <c:v>178.02</c:v>
                </c:pt>
                <c:pt idx="4">
                  <c:v>184.88</c:v>
                </c:pt>
                <c:pt idx="5">
                  <c:v>191.33</c:v>
                </c:pt>
                <c:pt idx="6">
                  <c:v>194.2</c:v>
                </c:pt>
                <c:pt idx="7">
                  <c:v>206.47</c:v>
                </c:pt>
              </c:numCache>
            </c:numRef>
          </c:val>
          <c:smooth val="0"/>
        </c:ser>
        <c:ser>
          <c:idx val="3"/>
          <c:order val="2"/>
          <c:spPr>
            <a:ln w="25400"/>
          </c:spPr>
          <c:cat>
            <c:strRef>
              <c:f>Sheet1!$C$27:$J$27</c:f>
              <c:strCache>
                <c:ptCount val="8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  <c:pt idx="5">
                  <c:v>FY 2015</c:v>
                </c:pt>
                <c:pt idx="6">
                  <c:v>FY 2016</c:v>
                </c:pt>
                <c:pt idx="7">
                  <c:v>FY 2017</c:v>
                </c:pt>
              </c:strCache>
            </c:strRef>
          </c:cat>
          <c:val>
            <c:numRef>
              <c:f>Sheet1!$C$31:$J$31</c:f>
              <c:numCache>
                <c:formatCode>#,##0.00;\-#,##0.00;"-"??</c:formatCode>
                <c:ptCount val="8"/>
                <c:pt idx="0">
                  <c:v>204.33</c:v>
                </c:pt>
                <c:pt idx="1">
                  <c:v>210.26</c:v>
                </c:pt>
                <c:pt idx="2">
                  <c:v>212.5</c:v>
                </c:pt>
                <c:pt idx="3">
                  <c:v>211.3</c:v>
                </c:pt>
                <c:pt idx="4">
                  <c:v>220.02</c:v>
                </c:pt>
                <c:pt idx="5">
                  <c:v>227.66</c:v>
                </c:pt>
                <c:pt idx="6">
                  <c:v>231.1</c:v>
                </c:pt>
                <c:pt idx="7">
                  <c:v>245.66</c:v>
                </c:pt>
              </c:numCache>
            </c:numRef>
          </c:val>
          <c:smooth val="0"/>
        </c:ser>
        <c:ser>
          <c:idx val="4"/>
          <c:order val="3"/>
          <c:spPr>
            <a:ln w="25400"/>
          </c:spPr>
          <c:cat>
            <c:strRef>
              <c:f>Sheet1!$C$27:$J$27</c:f>
              <c:strCache>
                <c:ptCount val="8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  <c:pt idx="5">
                  <c:v>FY 2015</c:v>
                </c:pt>
                <c:pt idx="6">
                  <c:v>FY 2016</c:v>
                </c:pt>
                <c:pt idx="7">
                  <c:v>FY 2017</c:v>
                </c:pt>
              </c:strCache>
            </c:strRef>
          </c:cat>
          <c:val>
            <c:numRef>
              <c:f>Sheet1!$C$32:$J$32</c:f>
              <c:numCache>
                <c:formatCode>#,##0.00;\-#,##0.00;"-"??</c:formatCode>
                <c:ptCount val="8"/>
                <c:pt idx="0">
                  <c:v>163.32</c:v>
                </c:pt>
                <c:pt idx="1">
                  <c:v>169.14</c:v>
                </c:pt>
                <c:pt idx="2">
                  <c:v>176.5</c:v>
                </c:pt>
                <c:pt idx="3">
                  <c:v>176.23</c:v>
                </c:pt>
                <c:pt idx="4">
                  <c:v>184.87</c:v>
                </c:pt>
                <c:pt idx="5">
                  <c:v>191.65</c:v>
                </c:pt>
                <c:pt idx="6">
                  <c:v>194.4</c:v>
                </c:pt>
                <c:pt idx="7">
                  <c:v>207.2</c:v>
                </c:pt>
              </c:numCache>
            </c:numRef>
          </c:val>
          <c:smooth val="0"/>
        </c:ser>
        <c:ser>
          <c:idx val="5"/>
          <c:order val="4"/>
          <c:spPr>
            <a:ln w="22225"/>
          </c:spPr>
          <c:cat>
            <c:strRef>
              <c:f>Sheet1!$C$27:$J$27</c:f>
              <c:strCache>
                <c:ptCount val="8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  <c:pt idx="5">
                  <c:v>FY 2015</c:v>
                </c:pt>
                <c:pt idx="6">
                  <c:v>FY 2016</c:v>
                </c:pt>
                <c:pt idx="7">
                  <c:v>FY 2017</c:v>
                </c:pt>
              </c:strCache>
            </c:strRef>
          </c:cat>
          <c:val>
            <c:numRef>
              <c:f>Sheet1!$C$33:$J$33</c:f>
              <c:numCache>
                <c:formatCode>#,##0.00;\-#,##0.00;"-"??</c:formatCode>
                <c:ptCount val="8"/>
                <c:pt idx="0">
                  <c:v>80.78</c:v>
                </c:pt>
                <c:pt idx="1">
                  <c:v>80.73</c:v>
                </c:pt>
                <c:pt idx="2">
                  <c:v>85.46</c:v>
                </c:pt>
                <c:pt idx="3">
                  <c:v>85.25</c:v>
                </c:pt>
                <c:pt idx="4">
                  <c:v>90.91</c:v>
                </c:pt>
                <c:pt idx="5">
                  <c:v>92.29</c:v>
                </c:pt>
                <c:pt idx="6">
                  <c:v>93.29</c:v>
                </c:pt>
                <c:pt idx="7">
                  <c:v>99.16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6438104"/>
        <c:axId val="2141894664"/>
      </c:lineChart>
      <c:catAx>
        <c:axId val="-20564381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141894664"/>
        <c:crosses val="autoZero"/>
        <c:auto val="1"/>
        <c:lblAlgn val="ctr"/>
        <c:lblOffset val="100"/>
        <c:noMultiLvlLbl val="0"/>
      </c:catAx>
      <c:valAx>
        <c:axId val="2141894664"/>
        <c:scaling>
          <c:orientation val="minMax"/>
        </c:scaling>
        <c:delete val="0"/>
        <c:axPos val="l"/>
        <c:majorGridlines/>
        <c:numFmt formatCode="&quot;$&quot;#,##0.00;\-&quot;$&quot;#,##0.00;&quot;-&quot;??" sourceLinked="1"/>
        <c:majorTickMark val="out"/>
        <c:minorTickMark val="none"/>
        <c:tickLblPos val="nextTo"/>
        <c:crossAx val="-2056438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057E8-A1BB-8B4A-8B5A-42332DA6A791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8812F-2A56-D84F-929B-3CD591E3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4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8B75-F759-3A40-A5E8-BE77F8385427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F4C7B-F961-6442-997B-0D5DB977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3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48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99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49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99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4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93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93" algn="l" defTabSz="4569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awardsearch/showAward?AWD_ID=1550284&amp;HistoricalAwards=false" TargetMode="External"/><Relationship Id="rId4" Type="http://schemas.openxmlformats.org/officeDocument/2006/relationships/hyperlink" Target="http://www.nsf.gov/awardsearch/showAward?AWD_ID=1550305&amp;HistoricalAwards=false" TargetMode="External"/><Relationship Id="rId5" Type="http://schemas.openxmlformats.org/officeDocument/2006/relationships/hyperlink" Target="http://www.nsf.gov/awardsearch/showAward?AWD_ID=1550291&amp;HistoricalAwards=false" TargetMode="External"/><Relationship Id="rId6" Type="http://schemas.openxmlformats.org/officeDocument/2006/relationships/hyperlink" Target="http://www.nsf.gov/awardsearch/showAward?AWD_ID=1550320&amp;HistoricalAwards=false" TargetMode="External"/><Relationship Id="rId7" Type="http://schemas.openxmlformats.org/officeDocument/2006/relationships/hyperlink" Target="http://www.nsf.gov/awardsearch/showAward?AWD_ID=1550328&amp;HistoricalAwards=false" TargetMode="External"/><Relationship Id="rId8" Type="http://schemas.openxmlformats.org/officeDocument/2006/relationships/hyperlink" Target="http://www.nsf.gov/awardsearch/showAward?AWD_ID=1550312&amp;HistoricalAwards=false" TargetMode="External"/><Relationship Id="rId9" Type="http://schemas.openxmlformats.org/officeDocument/2006/relationships/hyperlink" Target="http://www.nsf.gov/awardsearch/showAward?AWD_ID=1550224&amp;HistoricalAwards=fals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2625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71798-5C65-4D49-BA48-134988842E9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5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424" y="685488"/>
            <a:ext cx="454715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C3E0-476A-1941-8D9D-385781052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1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1738" y="700088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6396" indent="-32639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5CFD-4E4C-4EFC-8F64-A09E616A2FC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97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NSF 16-608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1C9C-4C3E-46DE-B938-9C7061AD73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07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478E6-9505-44C1-92FE-56D6FC6E2F3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49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supported universities in their deployment of four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data-focused HPC resources, and a renewal of one our “workhorse” capabilities.  These significantly expand the data-intensive capacity within a highly interoperable HPC ecosystem and addresses both Objectives 2 and 4 (the data and ecosystem objectives, respectively).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four systems are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the San Diego Supercomputer Center;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the Pittsburgh Supercomputer Center;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Jetstream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Indiana University;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Wrangler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the Texas Advanced Computing Center.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announced a renewal award ($30M)  to the Texas Advanced Computing Center to acquire and deploy the successor to the highly successful Stampede supercomputing system.  Stampede 2, as it is called, will deliver a peak performance of 18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petaflops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over twice the overall system performance of the current Stampede system, when it is deployed.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received National Science Board authorization for a renewal award ($110M) for the Extreme Science and Engineering Discovery Environment, or XSEDE 2, which will continue to provide a powerful collection of integrated resources and services for HPC.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we have funded $25M for the first two Software Institutes Tom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referred to these earlier - which we hope will become models of innovative and sustainable scientific software that will strengthen the national HPC ecosystem – in direct alignment with Objective 4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third, earlier this year we issued a new joint solicitation “Energy-Efficient Computing: from Devices to Architectures (E2CDA)”, with the Semiconductor Research Consortium – or SRC – to support research to minimize the energy impacts of processing, storing, and moving data within future computing systems in the post Moore’s Law era; this aligns with Objectives 3 and 5.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D28B8-678F-4F26-B6AC-5DCEFDBC113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02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little more about the </a:t>
            </a:r>
            <a:r>
              <a:rPr lang="en-US" dirty="0" err="1" smtClean="0"/>
              <a:t>BDHubs</a:t>
            </a:r>
            <a:r>
              <a:rPr lang="en-US" dirty="0" smtClean="0"/>
              <a:t>.  In September, NSF announced four awards totaling more than $5 million to establish regional hubs for data science innovation.</a:t>
            </a:r>
          </a:p>
          <a:p>
            <a:endParaRPr lang="en-US" dirty="0" smtClean="0"/>
          </a:p>
          <a:p>
            <a:r>
              <a:rPr lang="en-US" dirty="0" smtClean="0"/>
              <a:t>The consortia are coordinated by top data scientists at </a:t>
            </a:r>
            <a:r>
              <a:rPr lang="en-US" dirty="0" smtClean="0">
                <a:hlinkClick r:id="rId3"/>
              </a:rPr>
              <a:t>Columbia University</a:t>
            </a:r>
            <a:r>
              <a:rPr lang="en-US" dirty="0" smtClean="0"/>
              <a:t> (Northeast Hub), </a:t>
            </a:r>
            <a:r>
              <a:rPr lang="en-US" dirty="0" smtClean="0">
                <a:hlinkClick r:id="rId4"/>
              </a:rPr>
              <a:t>Georgia Institute of Technology</a:t>
            </a:r>
            <a:r>
              <a:rPr lang="en-US" dirty="0" smtClean="0"/>
              <a:t> and the </a:t>
            </a:r>
            <a:r>
              <a:rPr lang="en-US" dirty="0" smtClean="0">
                <a:hlinkClick r:id="rId5"/>
              </a:rPr>
              <a:t>University of North Carolina</a:t>
            </a:r>
            <a:r>
              <a:rPr lang="en-US" dirty="0" smtClean="0"/>
              <a:t> (South Hub), the </a:t>
            </a:r>
            <a:r>
              <a:rPr lang="en-US" dirty="0" smtClean="0">
                <a:hlinkClick r:id="rId6"/>
              </a:rPr>
              <a:t>University of Illinois at Urbana-Champaign</a:t>
            </a:r>
            <a:r>
              <a:rPr lang="en-US" dirty="0" smtClean="0"/>
              <a:t> (Midwest Hub) and the </a:t>
            </a:r>
            <a:r>
              <a:rPr lang="en-US" dirty="0" smtClean="0">
                <a:hlinkClick r:id="rId7"/>
              </a:rPr>
              <a:t>University of California, San Diego</a:t>
            </a:r>
            <a:r>
              <a:rPr lang="en-US" dirty="0" smtClean="0"/>
              <a:t>, the </a:t>
            </a:r>
            <a:r>
              <a:rPr lang="en-US" dirty="0" smtClean="0">
                <a:hlinkClick r:id="rId8"/>
              </a:rPr>
              <a:t>University of California, Berkeley</a:t>
            </a:r>
            <a:r>
              <a:rPr lang="en-US" dirty="0" smtClean="0"/>
              <a:t>, and the </a:t>
            </a:r>
            <a:r>
              <a:rPr lang="en-US" dirty="0" smtClean="0">
                <a:hlinkClick r:id="rId9"/>
              </a:rPr>
              <a:t>University of Washington</a:t>
            </a:r>
            <a:r>
              <a:rPr lang="en-US" dirty="0" smtClean="0"/>
              <a:t> (West Hub).</a:t>
            </a:r>
          </a:p>
          <a:p>
            <a:endParaRPr lang="en-US" dirty="0" smtClean="0"/>
          </a:p>
          <a:p>
            <a:r>
              <a:rPr lang="en-US" dirty="0" smtClean="0"/>
              <a:t>Covering all 50 states, they include commitments from more than 250 organizations--from universities and cities to foundations and Fortune 500 corporations--with the ability to expand further over time.  The organizational structure for each BD Hub</a:t>
            </a:r>
            <a:r>
              <a:rPr lang="en-US" baseline="0" dirty="0" smtClean="0"/>
              <a:t> varies by region.  Some are organized into standing sub committees and task forces, others into flexible working groups.  </a:t>
            </a:r>
            <a:r>
              <a:rPr lang="en-US" dirty="0" smtClean="0"/>
              <a:t>You see on this map</a:t>
            </a:r>
            <a:r>
              <a:rPr lang="en-US" baseline="0" dirty="0" smtClean="0"/>
              <a:t> not only the Hub coordinators, but also the organizations leading the </a:t>
            </a:r>
            <a:r>
              <a:rPr lang="en-US" baseline="0" dirty="0" err="1" smtClean="0"/>
              <a:t>subcommittes</a:t>
            </a:r>
            <a:r>
              <a:rPr lang="en-US" baseline="0" dirty="0" smtClean="0"/>
              <a:t> and sub divisions of each Hub.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BE44A-9A52-487B-871F-BB6D5407D98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1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1C9C-4C3E-46DE-B938-9C7061AD73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56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1C9C-4C3E-46DE-B938-9C7061AD73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5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1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424" y="685488"/>
            <a:ext cx="454715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Tx/>
              <a:buChar char="-"/>
            </a:pPr>
            <a:endParaRPr lang="en-US" baseline="0" dirty="0" smtClean="0"/>
          </a:p>
          <a:p>
            <a:pPr marL="168244" indent="-168244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C3E0-476A-1941-8D9D-3857810522E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811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Tx/>
              <a:buChar char="-"/>
            </a:pPr>
            <a:endParaRPr lang="en-US" baseline="0" dirty="0" smtClean="0"/>
          </a:p>
          <a:p>
            <a:pPr marL="168244" indent="-168244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C3E0-476A-1941-8D9D-3857810522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1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r>
              <a:rPr lang="en-US" dirty="0" smtClean="0"/>
              <a:t>This shows</a:t>
            </a:r>
            <a:r>
              <a:rPr lang="en-US" baseline="0" dirty="0" smtClean="0"/>
              <a:t> the connections between directorates and Big Ideas.  The connection width represents the intensity of funding.  E.g., the wide orange band between CISE and Harnessing Data shows that CISE has a lot of investments in the harnessing data area.  Similarly, the wide band between MPS and Quantum Leap shows that MPS has a lot of existing investments in quantum (and there is some quantum from CISE as well, as you can see).  CISE has investments in all six Big Research Idea areas. </a:t>
            </a:r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r>
              <a:rPr lang="en-US" baseline="0" dirty="0" smtClean="0"/>
              <a:t>Next two slides just focus on Harnessing Data and H-T frontier.</a:t>
            </a:r>
          </a:p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DC0E6-4889-4059-9ACC-240331E013F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637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B613-33BE-D046-9544-C567492977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6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Local </a:t>
            </a:r>
            <a:r>
              <a:rPr lang="en-US" dirty="0" err="1" smtClean="0"/>
              <a:t>Govt</a:t>
            </a:r>
            <a:r>
              <a:rPr lang="en-US" dirty="0" smtClean="0"/>
              <a:t>: US Ignite</a:t>
            </a:r>
          </a:p>
          <a:p>
            <a:endParaRPr lang="en-US" dirty="0" smtClean="0"/>
          </a:p>
          <a:p>
            <a:r>
              <a:rPr lang="en-US" dirty="0" smtClean="0"/>
              <a:t>Societal orgs: CRA</a:t>
            </a:r>
          </a:p>
          <a:p>
            <a:endParaRPr lang="en-US" dirty="0" smtClean="0"/>
          </a:p>
          <a:p>
            <a:r>
              <a:rPr lang="en-US" dirty="0" smtClean="0"/>
              <a:t>Fred: GM as a partnership (</a:t>
            </a:r>
            <a:r>
              <a:rPr lang="en-US" dirty="0" err="1" smtClean="0"/>
              <a:t>Ithis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28B8-678F-4F26-B6AC-5DCEFDBC113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28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C3E0-476A-1941-8D9D-3857810522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1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F4C7B-F961-6442-997B-0D5DB97774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5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424" y="687049"/>
            <a:ext cx="454715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31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28B8-678F-4F26-B6AC-5DCEFDBC113C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B613-33BE-D046-9544-C5674929777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426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410" y="686426"/>
            <a:ext cx="4549181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28B8-678F-4F26-B6AC-5DCEFDBC113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97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charset="2"/>
              <a:buChar char="§"/>
            </a:pPr>
            <a:r>
              <a:rPr lang="en-US" sz="1800" dirty="0" smtClean="0"/>
              <a:t>\</a:t>
            </a:r>
            <a:r>
              <a:rPr lang="en-US" dirty="0" smtClean="0"/>
              <a:t>CISE is at the center of an ongoing societal transformation and will be for decades to come.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Advances in computing, communications and information technologies and cyberinfrastructure:</a:t>
            </a:r>
          </a:p>
          <a:p>
            <a:pPr lvl="2">
              <a:buClr>
                <a:srgbClr val="000090"/>
              </a:buClr>
            </a:pPr>
            <a:r>
              <a:rPr lang="en-US" dirty="0" smtClean="0"/>
              <a:t>underpin economic prosperity, national security;  </a:t>
            </a:r>
          </a:p>
          <a:p>
            <a:pPr lvl="2">
              <a:buClr>
                <a:srgbClr val="000090"/>
              </a:buClr>
            </a:pPr>
            <a:r>
              <a:rPr lang="en-US" dirty="0" smtClean="0"/>
              <a:t>drive U.S. competiveness and sustainable economic growth;</a:t>
            </a:r>
          </a:p>
          <a:p>
            <a:pPr lvl="2">
              <a:buClr>
                <a:srgbClr val="000090"/>
              </a:buClr>
            </a:pPr>
            <a:r>
              <a:rPr lang="en-US" dirty="0" smtClean="0"/>
              <a:t>accelerate the pace of discovery and innovation; and</a:t>
            </a:r>
          </a:p>
          <a:p>
            <a:pPr lvl="2">
              <a:buClr>
                <a:srgbClr val="000090"/>
              </a:buClr>
            </a:pPr>
            <a:r>
              <a:rPr lang="en-US" dirty="0" smtClean="0"/>
              <a:t>are crucial to achieving national and societal priorities.</a:t>
            </a:r>
          </a:p>
          <a:p>
            <a:pPr marL="0" indent="0">
              <a:lnSpc>
                <a:spcPts val="2300"/>
              </a:lnSpc>
              <a:spcAft>
                <a:spcPts val="600"/>
              </a:spcAft>
              <a:buClr>
                <a:schemeClr val="tx1"/>
              </a:buClr>
              <a:buNone/>
            </a:pPr>
            <a:endParaRPr lang="en-US" sz="2200" dirty="0" smtClean="0"/>
          </a:p>
          <a:p>
            <a:pPr defTabSz="896872"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19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2428A-308F-4395-858C-72FA3448A150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indent="-80022"/>
            <a:endParaRPr lang="en-US" sz="3100" dirty="0">
              <a:latin typeface="Arial"/>
              <a:ea typeface="Arial" pitchFamily="1" charset="0"/>
              <a:cs typeface="Arial"/>
            </a:endParaRPr>
          </a:p>
          <a:p>
            <a:pPr indent="-80022"/>
            <a:endParaRPr lang="en-US" sz="3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12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Calibri" pitchFamily="34" charset="0"/>
              </a:defRPr>
            </a:lvl1pPr>
            <a:lvl2pPr marL="742654" indent="-285637">
              <a:defRPr sz="2500">
                <a:solidFill>
                  <a:schemeClr val="tx1"/>
                </a:solidFill>
                <a:latin typeface="Calibri" pitchFamily="34" charset="0"/>
              </a:defRPr>
            </a:lvl2pPr>
            <a:lvl3pPr marL="1142546" indent="-228509"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599564" indent="-228509">
              <a:defRPr sz="2500">
                <a:solidFill>
                  <a:schemeClr val="tx1"/>
                </a:solidFill>
                <a:latin typeface="Calibri" pitchFamily="34" charset="0"/>
              </a:defRPr>
            </a:lvl4pPr>
            <a:lvl5pPr marL="2056583" indent="-228509">
              <a:defRPr sz="2500">
                <a:solidFill>
                  <a:schemeClr val="tx1"/>
                </a:solidFill>
                <a:latin typeface="Calibri" pitchFamily="34" charset="0"/>
              </a:defRPr>
            </a:lvl5pPr>
            <a:lvl6pPr marL="2513601" indent="-228509" defTabSz="1304408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6pPr>
            <a:lvl7pPr marL="2970621" indent="-228509" defTabSz="1304408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7pPr>
            <a:lvl8pPr marL="3427640" indent="-228509" defTabSz="1304408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8pPr>
            <a:lvl9pPr marL="3884658" indent="-228509" defTabSz="1304408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304408">
              <a:defRPr/>
            </a:pPr>
            <a:fld id="{99471A52-F52A-413E-9389-015E6582EBF5}" type="slidenum">
              <a:rPr lang="en-US" altLang="en-US" sz="1200">
                <a:solidFill>
                  <a:prstClr val="black"/>
                </a:solidFill>
              </a:rPr>
              <a:pPr defTabSz="1304408">
                <a:defRPr/>
              </a:pPr>
              <a:t>6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7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C3E0-476A-1941-8D9D-3857810522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8982" indent="-280378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1511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0115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8720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7325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5929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64533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13138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0216AD-D826-104F-AAB7-302FD43572E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966" y="683300"/>
            <a:ext cx="4549181" cy="3428999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78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8982" indent="-280378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1511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0115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8720" indent="-224302" defTabSz="90499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7325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5929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64533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13138" indent="-224302" defTabSz="90499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0216AD-D826-104F-AAB7-302FD43572E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6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4" indent="0">
              <a:buNone/>
              <a:defRPr sz="2800"/>
            </a:lvl2pPr>
            <a:lvl3pPr marL="913672" indent="0">
              <a:buNone/>
              <a:defRPr sz="2400"/>
            </a:lvl3pPr>
            <a:lvl4pPr marL="1370508" indent="0">
              <a:buNone/>
              <a:defRPr sz="2000"/>
            </a:lvl4pPr>
            <a:lvl5pPr marL="1827344" indent="0">
              <a:buNone/>
              <a:defRPr sz="2000"/>
            </a:lvl5pPr>
            <a:lvl6pPr marL="2284174" indent="0">
              <a:buNone/>
              <a:defRPr sz="2000"/>
            </a:lvl6pPr>
            <a:lvl7pPr marL="2741008" indent="0">
              <a:buNone/>
              <a:defRPr sz="2000"/>
            </a:lvl7pPr>
            <a:lvl8pPr marL="3197840" indent="0">
              <a:buNone/>
              <a:defRPr sz="2000"/>
            </a:lvl8pPr>
            <a:lvl9pPr marL="36546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34" indent="0">
              <a:buNone/>
              <a:defRPr sz="1200"/>
            </a:lvl2pPr>
            <a:lvl3pPr marL="913672" indent="0">
              <a:buNone/>
              <a:defRPr sz="1000"/>
            </a:lvl3pPr>
            <a:lvl4pPr marL="1370508" indent="0">
              <a:buNone/>
              <a:defRPr sz="900"/>
            </a:lvl4pPr>
            <a:lvl5pPr marL="1827344" indent="0">
              <a:buNone/>
              <a:defRPr sz="900"/>
            </a:lvl5pPr>
            <a:lvl6pPr marL="2284174" indent="0">
              <a:buNone/>
              <a:defRPr sz="900"/>
            </a:lvl6pPr>
            <a:lvl7pPr marL="2741008" indent="0">
              <a:buNone/>
              <a:defRPr sz="900"/>
            </a:lvl7pPr>
            <a:lvl8pPr marL="3197840" indent="0">
              <a:buNone/>
              <a:defRPr sz="900"/>
            </a:lvl8pPr>
            <a:lvl9pPr marL="36546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4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1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63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36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4" indent="0">
              <a:buNone/>
              <a:defRPr sz="2000" b="1"/>
            </a:lvl2pPr>
            <a:lvl3pPr marL="913672" indent="0">
              <a:buNone/>
              <a:defRPr sz="1800" b="1"/>
            </a:lvl3pPr>
            <a:lvl4pPr marL="1370508" indent="0">
              <a:buNone/>
              <a:defRPr sz="1600" b="1"/>
            </a:lvl4pPr>
            <a:lvl5pPr marL="1827344" indent="0">
              <a:buNone/>
              <a:defRPr sz="1600" b="1"/>
            </a:lvl5pPr>
            <a:lvl6pPr marL="2284174" indent="0">
              <a:buNone/>
              <a:defRPr sz="1600" b="1"/>
            </a:lvl6pPr>
            <a:lvl7pPr marL="2741008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4" indent="0">
              <a:buNone/>
              <a:defRPr sz="2000" b="1"/>
            </a:lvl2pPr>
            <a:lvl3pPr marL="913672" indent="0">
              <a:buNone/>
              <a:defRPr sz="1800" b="1"/>
            </a:lvl3pPr>
            <a:lvl4pPr marL="1370508" indent="0">
              <a:buNone/>
              <a:defRPr sz="1600" b="1"/>
            </a:lvl4pPr>
            <a:lvl5pPr marL="1827344" indent="0">
              <a:buNone/>
              <a:defRPr sz="1600" b="1"/>
            </a:lvl5pPr>
            <a:lvl6pPr marL="2284174" indent="0">
              <a:buNone/>
              <a:defRPr sz="1600" b="1"/>
            </a:lvl6pPr>
            <a:lvl7pPr marL="2741008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56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8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81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4" indent="0">
              <a:buNone/>
              <a:defRPr sz="1200"/>
            </a:lvl2pPr>
            <a:lvl3pPr marL="913672" indent="0">
              <a:buNone/>
              <a:defRPr sz="1000"/>
            </a:lvl3pPr>
            <a:lvl4pPr marL="1370508" indent="0">
              <a:buNone/>
              <a:defRPr sz="900"/>
            </a:lvl4pPr>
            <a:lvl5pPr marL="1827344" indent="0">
              <a:buNone/>
              <a:defRPr sz="900"/>
            </a:lvl5pPr>
            <a:lvl6pPr marL="2284174" indent="0">
              <a:buNone/>
              <a:defRPr sz="900"/>
            </a:lvl6pPr>
            <a:lvl7pPr marL="2741008" indent="0">
              <a:buNone/>
              <a:defRPr sz="900"/>
            </a:lvl7pPr>
            <a:lvl8pPr marL="3197840" indent="0">
              <a:buNone/>
              <a:defRPr sz="900"/>
            </a:lvl8pPr>
            <a:lvl9pPr marL="36546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56D2F222-6C0B-49AF-B1E2-B10E3A6CC090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9/29/16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365" tIns="45683" rIns="91365" bIns="45683"/>
          <a:lstStyle/>
          <a:p>
            <a:pPr defTabSz="913672"/>
            <a:fld id="{E1FF95FB-CBAD-4241-92EA-052A516708E1}" type="slidenum">
              <a:rPr lang="en-US" smtClean="0">
                <a:solidFill>
                  <a:prstClr val="black"/>
                </a:solidFill>
                <a:latin typeface="Calibri"/>
              </a:rPr>
              <a:pPr defTabSz="913672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49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4983163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nsf1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762" y="6248402"/>
            <a:ext cx="610038" cy="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3672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628" indent="-342628" algn="l" defTabSz="91367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358" indent="-285526" algn="l" defTabSz="91367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088" indent="-228414" algn="l" defTabSz="91367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8920" indent="-228414" algn="l" defTabSz="9136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5754" indent="-228414" algn="l" defTabSz="91367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2584" indent="-228414" algn="l" defTabSz="9136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20" indent="-228414" algn="l" defTabSz="9136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56" indent="-228414" algn="l" defTabSz="9136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94" indent="-228414" algn="l" defTabSz="9136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4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2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08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4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74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08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83" algn="l" defTabSz="913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tvworldwide.com/events/nsf/160505/globe_show/default_go_archive.cfm?gsid=2957&amp;type=flv&amp;test=0&amp;live=0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eg"/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65821" y="489544"/>
            <a:ext cx="7720980" cy="180657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Research Directions: NSF Directorate of Computer and Information Science and Engineering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63637" y="4670731"/>
            <a:ext cx="5410199" cy="1143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Jim Kurose</a:t>
            </a:r>
          </a:p>
          <a:p>
            <a:pPr algn="ctr">
              <a:buNone/>
            </a:pPr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Assistant Director, NSF</a:t>
            </a:r>
          </a:p>
          <a:p>
            <a:pPr algn="ctr">
              <a:buNone/>
            </a:pPr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Computer &amp; Information Science &amp;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Engineering</a:t>
            </a:r>
          </a:p>
          <a:p>
            <a:pPr algn="ctr">
              <a:buNone/>
            </a:pPr>
            <a:endParaRPr lang="en-US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rgbClr val="000090"/>
                </a:solidFill>
              </a:rPr>
              <a:t>4</a:t>
            </a:r>
            <a:r>
              <a:rPr lang="en-US" sz="1600" i="1" baseline="30000" dirty="0">
                <a:solidFill>
                  <a:srgbClr val="000090"/>
                </a:solidFill>
              </a:rPr>
              <a:t>th</a:t>
            </a:r>
            <a:r>
              <a:rPr lang="en-US" sz="1600" i="1" dirty="0">
                <a:solidFill>
                  <a:srgbClr val="000090"/>
                </a:solidFill>
              </a:rPr>
              <a:t> Annual Federal R&amp;D Agency </a:t>
            </a:r>
            <a:r>
              <a:rPr lang="en-US" sz="1600" i="1" dirty="0" smtClean="0">
                <a:solidFill>
                  <a:srgbClr val="000090"/>
                </a:solidFill>
              </a:rPr>
              <a:t>Workshop</a:t>
            </a:r>
          </a:p>
          <a:p>
            <a:pPr>
              <a:lnSpc>
                <a:spcPct val="90000"/>
              </a:lnSpc>
            </a:pPr>
            <a:r>
              <a:rPr lang="en-US" sz="1600" i="1" dirty="0" smtClean="0">
                <a:solidFill>
                  <a:schemeClr val="tx1"/>
                </a:solidFill>
                <a:latin typeface="Arial"/>
                <a:cs typeface="Arial"/>
              </a:rPr>
              <a:t>University of Florida System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Sept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. 2016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1400" dirty="0">
              <a:solidFill>
                <a:srgbClr val="215968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2202" y="2593831"/>
            <a:ext cx="8641331" cy="1561436"/>
            <a:chOff x="272202" y="2310033"/>
            <a:chExt cx="8641331" cy="1845234"/>
          </a:xfrm>
        </p:grpSpPr>
        <p:grpSp>
          <p:nvGrpSpPr>
            <p:cNvPr id="11" name="Group 10"/>
            <p:cNvGrpSpPr/>
            <p:nvPr/>
          </p:nvGrpSpPr>
          <p:grpSpPr>
            <a:xfrm>
              <a:off x="6638625" y="2310033"/>
              <a:ext cx="2274908" cy="1845234"/>
              <a:chOff x="6638625" y="2310033"/>
              <a:chExt cx="2274908" cy="1845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5763" t="2167" r="2704" b="3542"/>
              <a:stretch/>
            </p:blipFill>
            <p:spPr>
              <a:xfrm>
                <a:off x="6638625" y="2310033"/>
                <a:ext cx="2274908" cy="1804832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6658992" y="3693602"/>
                <a:ext cx="2254541" cy="461665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Information &amp; </a:t>
                </a:r>
                <a:br>
                  <a:rPr lang="en-US" sz="1200" dirty="0" smtClean="0">
                    <a:latin typeface="Gill Sans"/>
                    <a:cs typeface="Gill Sans"/>
                  </a:rPr>
                </a:br>
                <a:r>
                  <a:rPr lang="en-US" sz="1200" dirty="0" smtClean="0">
                    <a:latin typeface="Gill Sans"/>
                    <a:cs typeface="Gill Sans"/>
                  </a:rPr>
                  <a:t>Intelligent Systems</a:t>
                </a:r>
                <a:endParaRPr lang="en-US" sz="1200" dirty="0">
                  <a:latin typeface="Gill Sans"/>
                  <a:cs typeface="Gill San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419497" y="2310033"/>
              <a:ext cx="2119128" cy="1845234"/>
              <a:chOff x="2419497" y="2310033"/>
              <a:chExt cx="2119128" cy="1845234"/>
            </a:xfrm>
          </p:grpSpPr>
          <p:pic>
            <p:nvPicPr>
              <p:cNvPr id="19" name="Picture 18" descr="Battery pack 4 CPS Shin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68" t="26863" r="6752"/>
              <a:stretch/>
            </p:blipFill>
            <p:spPr>
              <a:xfrm>
                <a:off x="2429612" y="2310033"/>
                <a:ext cx="2109013" cy="1804832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419497" y="3693602"/>
                <a:ext cx="2119128" cy="461665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Computing &amp; Communication Foundations </a:t>
                </a:r>
                <a:endParaRPr lang="en-US" sz="1200" dirty="0">
                  <a:latin typeface="Gill Sans"/>
                  <a:cs typeface="Gill San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538881" y="2310033"/>
              <a:ext cx="2167525" cy="1845234"/>
              <a:chOff x="4538881" y="2310033"/>
              <a:chExt cx="2167525" cy="1845234"/>
            </a:xfrm>
          </p:grpSpPr>
          <p:pic>
            <p:nvPicPr>
              <p:cNvPr id="17" name="Picture 2" descr="https://us-ignite-org.s3.amazonaws.com/static/v1/img/slides/slide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669"/>
              <a:stretch/>
            </p:blipFill>
            <p:spPr bwMode="auto">
              <a:xfrm>
                <a:off x="4538882" y="2310033"/>
                <a:ext cx="2152694" cy="1816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538881" y="3693602"/>
                <a:ext cx="2167525" cy="461665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Computer &amp; Network </a:t>
                </a:r>
              </a:p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Systems</a:t>
                </a:r>
                <a:endParaRPr lang="en-US" sz="1200" dirty="0">
                  <a:latin typeface="Gill Sans"/>
                  <a:cs typeface="Gill San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72202" y="2310033"/>
              <a:ext cx="2167525" cy="1845234"/>
              <a:chOff x="272202" y="2310033"/>
              <a:chExt cx="2167525" cy="1845234"/>
            </a:xfrm>
          </p:grpSpPr>
          <p:pic>
            <p:nvPicPr>
              <p:cNvPr id="15" name="Picture 14" descr="Screen Shot 2015-08-24 at 8.56.33 AM.png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68" r="1"/>
              <a:stretch/>
            </p:blipFill>
            <p:spPr>
              <a:xfrm>
                <a:off x="272202" y="2310033"/>
                <a:ext cx="2167525" cy="180895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272202" y="3693602"/>
                <a:ext cx="2167525" cy="461665"/>
              </a:xfrm>
              <a:prstGeom prst="rect">
                <a:avLst/>
              </a:prstGeom>
              <a:solidFill>
                <a:schemeClr val="bg1">
                  <a:alpha val="69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Advanced</a:t>
                </a:r>
              </a:p>
              <a:p>
                <a:pPr algn="ctr"/>
                <a:r>
                  <a:rPr lang="en-US" sz="1200" dirty="0" smtClean="0">
                    <a:latin typeface="Gill Sans"/>
                    <a:cs typeface="Gill Sans"/>
                  </a:rPr>
                  <a:t> Cyberinfrastructure</a:t>
                </a:r>
                <a:endParaRPr lang="en-US" sz="1200" dirty="0">
                  <a:latin typeface="Gill Sans"/>
                  <a:cs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28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67876"/>
            <a:ext cx="9144000" cy="4379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30K</a:t>
            </a:r>
            <a:endParaRPr lang="en-US" dirty="0"/>
          </a:p>
        </p:txBody>
      </p:sp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319088" y="309398"/>
            <a:ext cx="8383587" cy="800100"/>
          </a:xfrm>
        </p:spPr>
        <p:txBody>
          <a:bodyPr>
            <a:normAutofit/>
          </a:bodyPr>
          <a:lstStyle/>
          <a:p>
            <a:pPr marL="0" indent="0" algn="ctr">
              <a:buFont typeface="Wingdings" charset="0"/>
              <a:buNone/>
            </a:pPr>
            <a:r>
              <a:rPr lang="en-US" sz="36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Growth in CS Undergrad Majors</a:t>
            </a:r>
            <a:endParaRPr lang="en-US" sz="3600" b="1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0412" y="6474736"/>
            <a:ext cx="405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Source: 2015 CRA </a:t>
            </a:r>
            <a:r>
              <a:rPr lang="en-US" sz="1600" dirty="0" err="1" smtClean="0">
                <a:solidFill>
                  <a:srgbClr val="000000"/>
                </a:solidFill>
              </a:rPr>
              <a:t>Taulbee</a:t>
            </a:r>
            <a:r>
              <a:rPr lang="en-US" sz="1600" dirty="0" smtClean="0">
                <a:solidFill>
                  <a:srgbClr val="000000"/>
                </a:solidFill>
              </a:rPr>
              <a:t> Survey</a:t>
            </a:r>
            <a:endParaRPr lang="en-US" sz="1050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new_majo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9" y="1958032"/>
            <a:ext cx="7699494" cy="3377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769" y="1582609"/>
            <a:ext cx="6073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282874"/>
                </a:solidFill>
              </a:rPr>
              <a:t>Newly declared undergrad CS/CE majors</a:t>
            </a:r>
            <a:endParaRPr lang="en-US" sz="2800" dirty="0">
              <a:solidFill>
                <a:srgbClr val="28287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 flipH="1">
            <a:off x="-979669" y="2852619"/>
            <a:ext cx="3275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Number of students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95303" y="2024000"/>
            <a:ext cx="48969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30K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82048" y="3377418"/>
            <a:ext cx="48969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20K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10202" y="4730836"/>
            <a:ext cx="48969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dirty="0" smtClean="0"/>
              <a:t>0K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1031130" y="3747684"/>
            <a:ext cx="326263" cy="1016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91154" y="2356343"/>
            <a:ext cx="295338" cy="1016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40671" y="4988367"/>
            <a:ext cx="5678634" cy="370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289919" y="4957773"/>
            <a:ext cx="7005667" cy="350522"/>
            <a:chOff x="1289919" y="4723317"/>
            <a:chExt cx="7005667" cy="350522"/>
          </a:xfrm>
        </p:grpSpPr>
        <p:sp>
          <p:nvSpPr>
            <p:cNvPr id="21" name="TextBox 20"/>
            <p:cNvSpPr txBox="1"/>
            <p:nvPr/>
          </p:nvSpPr>
          <p:spPr>
            <a:xfrm>
              <a:off x="1289919" y="4723317"/>
              <a:ext cx="75384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1995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14557" y="4729739"/>
              <a:ext cx="75384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2000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90287" y="4728862"/>
              <a:ext cx="75384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2005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73315" y="4735285"/>
              <a:ext cx="75384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2010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41744" y="4734412"/>
              <a:ext cx="75384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2015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70264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4"/>
            <a:ext cx="841636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An</a:t>
            </a:r>
            <a:r>
              <a:rPr lang="en-US" dirty="0"/>
              <a:t> </a:t>
            </a:r>
            <a:r>
              <a:rPr lang="en-US" i="1" dirty="0" smtClean="0">
                <a:solidFill>
                  <a:srgbClr val="AB1426"/>
                </a:solidFill>
              </a:rPr>
              <a:t>amazing </a:t>
            </a:r>
            <a:r>
              <a:rPr lang="en-US" dirty="0" smtClean="0">
                <a:solidFill>
                  <a:srgbClr val="000090"/>
                </a:solidFill>
              </a:rPr>
              <a:t>time to be in CISE</a:t>
            </a:r>
            <a:r>
              <a:rPr lang="en-US" dirty="0">
                <a:solidFill>
                  <a:srgbClr val="000090"/>
                </a:solidFill>
              </a:rPr>
              <a:t>!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686" y="1500654"/>
            <a:ext cx="3121825" cy="887019"/>
            <a:chOff x="549899" y="1271553"/>
            <a:chExt cx="4490890" cy="1064423"/>
          </a:xfrm>
        </p:grpSpPr>
        <p:sp>
          <p:nvSpPr>
            <p:cNvPr id="4" name="Rectangle 3"/>
            <p:cNvSpPr/>
            <p:nvPr/>
          </p:nvSpPr>
          <p:spPr>
            <a:xfrm>
              <a:off x="549899" y="1271553"/>
              <a:ext cx="4490890" cy="1064423"/>
            </a:xfrm>
            <a:prstGeom prst="rect">
              <a:avLst/>
            </a:prstGeom>
            <a:solidFill>
              <a:srgbClr val="00009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53805" y="1376555"/>
              <a:ext cx="2974428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Ubiquity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43687" y="3155392"/>
            <a:ext cx="3121824" cy="894767"/>
          </a:xfrm>
          <a:prstGeom prst="rect">
            <a:avLst/>
          </a:prstGeom>
          <a:solidFill>
            <a:srgbClr val="000090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3999" tIns="31999" rIns="63999" bIns="31999" rtlCol="0" anchor="t"/>
          <a:lstStyle/>
          <a:p>
            <a:pPr algn="ctr"/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685" y="3222296"/>
            <a:ext cx="297418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7624" y="1498378"/>
            <a:ext cx="4454097" cy="987953"/>
          </a:xfrm>
          <a:prstGeom prst="rect">
            <a:avLst/>
          </a:prstGeom>
        </p:spPr>
        <p:txBody>
          <a:bodyPr wrap="square" lIns="63999" tIns="31999" rIns="63999" bIns="31999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Computing is </a:t>
            </a:r>
            <a:r>
              <a:rPr lang="en-US" sz="2000" b="1" i="1" dirty="0">
                <a:latin typeface="Arial"/>
                <a:cs typeface="Arial"/>
              </a:rPr>
              <a:t>everywhere</a:t>
            </a:r>
            <a:r>
              <a:rPr lang="en-US" sz="2000" b="1" dirty="0">
                <a:latin typeface="Arial"/>
                <a:cs typeface="Arial"/>
              </a:rPr>
              <a:t> – across all of science and engineering, and all of society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7624" y="3292841"/>
            <a:ext cx="4872692" cy="680176"/>
          </a:xfrm>
          <a:prstGeom prst="rect">
            <a:avLst/>
          </a:prstGeom>
        </p:spPr>
        <p:txBody>
          <a:bodyPr wrap="square" lIns="63999" tIns="31999" rIns="63999" bIns="31999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Computing intertwines with many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2010" y="4813064"/>
            <a:ext cx="5047003" cy="987953"/>
          </a:xfrm>
          <a:prstGeom prst="rect">
            <a:avLst/>
          </a:prstGeom>
        </p:spPr>
        <p:txBody>
          <a:bodyPr wrap="square" lIns="63999" tIns="31999" rIns="63999" bIns="31999" anchor="t">
            <a:spAutoFit/>
          </a:bodyPr>
          <a:lstStyle/>
          <a:p>
            <a:pPr lvl="1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Computing is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rapidly expanding and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cs typeface="Arial"/>
              </a:rPr>
              <a:t>evolvin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g. There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is tremendous opportunity …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now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687" y="4796627"/>
            <a:ext cx="3121824" cy="894767"/>
            <a:chOff x="549899" y="6018325"/>
            <a:chExt cx="4490890" cy="1073720"/>
          </a:xfrm>
        </p:grpSpPr>
        <p:sp>
          <p:nvSpPr>
            <p:cNvPr id="17" name="Rectangle 16"/>
            <p:cNvSpPr/>
            <p:nvPr/>
          </p:nvSpPr>
          <p:spPr>
            <a:xfrm>
              <a:off x="549899" y="6018325"/>
              <a:ext cx="4490890" cy="1073720"/>
            </a:xfrm>
            <a:prstGeom prst="rect">
              <a:avLst/>
            </a:prstGeom>
            <a:solidFill>
              <a:srgbClr val="00009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158" y="6079313"/>
              <a:ext cx="2976826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Urgency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6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45722"/>
            <a:ext cx="833966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Overview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9844" y="1190652"/>
            <a:ext cx="8229600" cy="703514"/>
          </a:xfrm>
          <a:prstGeom prst="rect">
            <a:avLst/>
          </a:prstGeom>
        </p:spPr>
        <p:txBody>
          <a:bodyPr vert="horz" lIns="91417" tIns="45709" rIns="91417" bIns="45709" rtlCol="0">
            <a:noAutofit/>
          </a:bodyPr>
          <a:lstStyle>
            <a:lvl1pPr marL="342815" indent="-342815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765" indent="-285680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71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980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688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397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6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5" lvl="1" indent="0">
              <a:buNone/>
            </a:pPr>
            <a:endParaRPr lang="en-US" sz="2800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831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CISE: the national imperative</a:t>
            </a: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 smtClean="0"/>
              <a:t>NSF CISE: </a:t>
            </a:r>
            <a:r>
              <a:rPr lang="en-US" sz="2800" dirty="0" err="1" smtClean="0"/>
              <a:t>programmatics</a:t>
            </a:r>
            <a:endParaRPr lang="en-US" sz="2800" dirty="0"/>
          </a:p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 smtClean="0">
                <a:solidFill>
                  <a:srgbClr val="BFBFBF"/>
                </a:solidFill>
              </a:rPr>
              <a:t>Looking forward</a:t>
            </a:r>
            <a:endParaRPr lang="en-US" sz="28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45722"/>
            <a:ext cx="8339667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CISE’s 2017 budget priorities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9844" y="1190652"/>
            <a:ext cx="8229600" cy="703514"/>
          </a:xfrm>
          <a:prstGeom prst="rect">
            <a:avLst/>
          </a:prstGeom>
        </p:spPr>
        <p:txBody>
          <a:bodyPr vert="horz" lIns="91417" tIns="45709" rIns="91417" bIns="45709" rtlCol="0">
            <a:noAutofit/>
          </a:bodyPr>
          <a:lstStyle>
            <a:lvl1pPr marL="342815" indent="-342815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765" indent="-285680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71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980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688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397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6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5" lvl="1" indent="0">
              <a:buNone/>
            </a:pPr>
            <a:endParaRPr lang="en-US" sz="2800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83163"/>
          </a:xfrm>
        </p:spPr>
        <p:txBody>
          <a:bodyPr>
            <a:normAutofit/>
          </a:bodyPr>
          <a:lstStyle/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/>
              <a:t>c</a:t>
            </a:r>
            <a:r>
              <a:rPr lang="en-US" sz="2800" dirty="0" smtClean="0"/>
              <a:t>ontinued strong commitment </a:t>
            </a:r>
            <a:r>
              <a:rPr lang="en-US" sz="2800" i="1" dirty="0" smtClean="0">
                <a:solidFill>
                  <a:srgbClr val="000090"/>
                </a:solidFill>
              </a:rPr>
              <a:t>to core research programs</a:t>
            </a:r>
            <a:r>
              <a:rPr lang="en-US" sz="2800" dirty="0" smtClean="0"/>
              <a:t> and </a:t>
            </a:r>
            <a:r>
              <a:rPr lang="en-US" sz="2800" i="1" dirty="0" smtClean="0">
                <a:solidFill>
                  <a:srgbClr val="000090"/>
                </a:solidFill>
              </a:rPr>
              <a:t>cross-cutting programs </a:t>
            </a:r>
            <a:r>
              <a:rPr lang="en-US" sz="2400" dirty="0" smtClean="0"/>
              <a:t>(e.g., cybersecurity (</a:t>
            </a:r>
            <a:r>
              <a:rPr lang="en-US" sz="2400" dirty="0" err="1" smtClean="0"/>
              <a:t>SaTC</a:t>
            </a:r>
            <a:r>
              <a:rPr lang="en-US" sz="2400" dirty="0" smtClean="0"/>
              <a:t>), </a:t>
            </a:r>
            <a:r>
              <a:rPr lang="en-US" sz="2400" dirty="0" err="1" smtClean="0"/>
              <a:t>Cyberphysical</a:t>
            </a:r>
            <a:r>
              <a:rPr lang="en-US" sz="2400" dirty="0" smtClean="0"/>
              <a:t> Systems (CPS), Understanding the Brain, INCLUDES,  and more)</a:t>
            </a:r>
            <a:endParaRPr lang="en-US" sz="2400" dirty="0" smtClean="0"/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/>
              <a:t>n</a:t>
            </a:r>
            <a:r>
              <a:rPr lang="en-US" sz="2800" dirty="0" smtClean="0"/>
              <a:t>ew CISE </a:t>
            </a:r>
            <a:r>
              <a:rPr lang="en-US" sz="2800" dirty="0" err="1" smtClean="0"/>
              <a:t>programmatics</a:t>
            </a:r>
            <a:r>
              <a:rPr lang="en-US" sz="2800" dirty="0" smtClean="0"/>
              <a:t> in 2017:</a:t>
            </a:r>
          </a:p>
          <a:p>
            <a:pPr lvl="1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Smart and Connected Communities</a:t>
            </a:r>
          </a:p>
          <a:p>
            <a:pPr lvl="1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Smart and Autonomous Systems</a:t>
            </a:r>
          </a:p>
          <a:p>
            <a:pPr lvl="1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National Strategic Computing Initiative</a:t>
            </a:r>
          </a:p>
          <a:p>
            <a:pPr lvl="1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Data for Scientific Discovery and Action (D4SDA)</a:t>
            </a:r>
          </a:p>
          <a:p>
            <a:pPr marL="0" indent="0">
              <a:buClr>
                <a:srgbClr val="000090"/>
              </a:buClr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2125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1"/>
            <a:ext cx="8229600" cy="129488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Smart &amp; Connected Communities (S&amp;CC)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130" y="1473838"/>
            <a:ext cx="5488306" cy="830960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marL="320040" indent="-320040">
              <a:spcAft>
                <a:spcPts val="420"/>
              </a:spcAft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Partnership among CISE, EHR, ENG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, GEO, SBE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899" y="910167"/>
            <a:ext cx="8218243" cy="372410"/>
          </a:xfrm>
          <a:prstGeom prst="rect">
            <a:avLst/>
          </a:prstGeom>
        </p:spPr>
        <p:txBody>
          <a:bodyPr wrap="none" lIns="64008" tIns="32004" rIns="64008" bIns="32004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Arial"/>
                <a:cs typeface="Arial"/>
              </a:rPr>
              <a:t>Improving quality of life, health, well-being and learning in communities</a:t>
            </a:r>
            <a:endParaRPr lang="en-US" sz="200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7172" name="Picture 4" descr="aerial view of a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844" y="1678250"/>
            <a:ext cx="2747146" cy="230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055" y="2410510"/>
            <a:ext cx="5167864" cy="4493501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marL="265113" indent="-217488">
              <a:spcAft>
                <a:spcPts val="420"/>
              </a:spcAft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Fundamental research: integrative, socio-technical, community engagement</a:t>
            </a:r>
          </a:p>
          <a:p>
            <a:pPr marL="722064" lvl="2" indent="-217488">
              <a:spcAft>
                <a:spcPts val="420"/>
              </a:spcAft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Advanced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networking;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physical sensors/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devices; large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-scale data management, analysis, and decision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making</a:t>
            </a:r>
          </a:p>
          <a:p>
            <a:pPr marL="265113" indent="-217488">
              <a:spcAft>
                <a:spcPts val="420"/>
              </a:spcAft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Builds on previous investments in Urban Science, US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Ignite</a:t>
            </a:r>
          </a:p>
          <a:p>
            <a:pPr marL="265113" indent="-217488">
              <a:spcAft>
                <a:spcPts val="420"/>
              </a:spcAft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$24.5M solicitation (NSF 16-610) announced Monday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73620" indent="-228507">
              <a:spcAft>
                <a:spcPts val="420"/>
              </a:spcAft>
              <a:buFont typeface="Arial" pitchFamily="34" charset="0"/>
              <a:buChar char="•"/>
            </a:pPr>
            <a:endParaRPr lang="en-US" sz="2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https://us-ignite-org.s3.amazonaws.com/static/v1/img/slides/slid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802" y="3552482"/>
            <a:ext cx="2849450" cy="25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565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55568"/>
            <a:ext cx="8502073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ireless, virtualization: </a:t>
            </a:r>
            <a:r>
              <a:rPr lang="en-US" sz="3100" dirty="0" smtClean="0">
                <a:solidFill>
                  <a:srgbClr val="000090"/>
                </a:solidFill>
              </a:rPr>
              <a:t>recent announcements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655" y="1704870"/>
            <a:ext cx="8475617" cy="466822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000090"/>
              </a:buClr>
              <a:buNone/>
            </a:pPr>
            <a:r>
              <a:rPr lang="en-US" sz="2800" b="1" dirty="0" smtClean="0">
                <a:solidFill>
                  <a:srgbClr val="000090"/>
                </a:solidFill>
              </a:rPr>
              <a:t>PAWR: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i="1" dirty="0" smtClean="0">
                <a:solidFill>
                  <a:srgbClr val="000090"/>
                </a:solidFill>
              </a:rPr>
              <a:t>Platforms for Advanced Wireless Research</a:t>
            </a:r>
          </a:p>
          <a:p>
            <a:pPr>
              <a:buClr>
                <a:srgbClr val="000090"/>
              </a:buClr>
            </a:pPr>
            <a:r>
              <a:rPr lang="en-US" sz="2800" dirty="0"/>
              <a:t>a</a:t>
            </a:r>
            <a:r>
              <a:rPr lang="en-US" sz="2800" dirty="0" smtClean="0"/>
              <a:t>t-scale experimental </a:t>
            </a:r>
            <a:r>
              <a:rPr lang="en-US" sz="2800" dirty="0"/>
              <a:t>exploration of robust new wireless devices, communication techniques, networks, </a:t>
            </a:r>
            <a:r>
              <a:rPr lang="en-US" sz="2800" dirty="0" smtClean="0"/>
              <a:t>systems</a:t>
            </a:r>
          </a:p>
          <a:p>
            <a:pPr lvl="1">
              <a:buClr>
                <a:srgbClr val="000090"/>
              </a:buClr>
            </a:pPr>
            <a:r>
              <a:rPr lang="en-US" dirty="0"/>
              <a:t>dynamic spectrum, </a:t>
            </a:r>
            <a:r>
              <a:rPr lang="en-US" dirty="0" err="1"/>
              <a:t>mmWave</a:t>
            </a:r>
            <a:r>
              <a:rPr lang="en-US" dirty="0"/>
              <a:t>, network architecture, wide-area wireless backhaul, </a:t>
            </a:r>
            <a:r>
              <a:rPr lang="en-US" dirty="0" smtClean="0"/>
              <a:t>metrology</a:t>
            </a:r>
            <a:endParaRPr lang="en-US" dirty="0"/>
          </a:p>
          <a:p>
            <a:pPr>
              <a:buClr>
                <a:srgbClr val="000090"/>
              </a:buClr>
            </a:pPr>
            <a:r>
              <a:rPr lang="en-US" sz="2800" dirty="0"/>
              <a:t>public-private </a:t>
            </a:r>
            <a:r>
              <a:rPr lang="en-US" sz="2800" dirty="0" smtClean="0"/>
              <a:t>partnership: </a:t>
            </a:r>
            <a:r>
              <a:rPr lang="en-US" sz="2800" dirty="0"/>
              <a:t>$50M NSF/CISE investment, </a:t>
            </a:r>
            <a:r>
              <a:rPr lang="en-US" sz="2800" dirty="0" smtClean="0"/>
              <a:t>~ $50M </a:t>
            </a:r>
            <a:r>
              <a:rPr lang="en-US" sz="2800" dirty="0"/>
              <a:t>in industry </a:t>
            </a:r>
            <a:r>
              <a:rPr lang="en-US" sz="2800" dirty="0" smtClean="0"/>
              <a:t>consortium investment (7 years)</a:t>
            </a:r>
          </a:p>
          <a:p>
            <a:pPr>
              <a:buClr>
                <a:srgbClr val="000090"/>
              </a:buClr>
            </a:pPr>
            <a:r>
              <a:rPr lang="en-US" sz="2800" dirty="0" smtClean="0"/>
              <a:t>Up to 4 wireless research testbeds</a:t>
            </a:r>
          </a:p>
          <a:p>
            <a:pPr>
              <a:buClr>
                <a:srgbClr val="000090"/>
              </a:buClr>
            </a:pPr>
            <a:r>
              <a:rPr lang="en-US" sz="2800" dirty="0" smtClean="0"/>
              <a:t>Program solicitation NSF 16-585 seeking a project office</a:t>
            </a:r>
            <a:endParaRPr lang="en-US" sz="2800" dirty="0"/>
          </a:p>
          <a:p>
            <a:pPr>
              <a:buClr>
                <a:srgbClr val="000090"/>
              </a:buClr>
            </a:pPr>
            <a:endParaRPr lang="en-US" sz="2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r="-2"/>
          <a:stretch/>
        </p:blipFill>
        <p:spPr>
          <a:xfrm rot="10800000" flipH="1" flipV="1">
            <a:off x="7296641" y="63204"/>
            <a:ext cx="1962814" cy="15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3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038" y="90292"/>
            <a:ext cx="8229600" cy="81722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Smart &amp; Autonomous Systems (S&amp;AS)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82" y="2237018"/>
            <a:ext cx="5024528" cy="4335713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>
                <a:latin typeface="+mn-lt"/>
              </a:rPr>
              <a:t>Research in </a:t>
            </a:r>
            <a:r>
              <a:rPr lang="en-US" sz="2400" dirty="0" smtClean="0">
                <a:latin typeface="+mn-lt"/>
              </a:rPr>
              <a:t>smart and autonomous systems </a:t>
            </a:r>
            <a:r>
              <a:rPr lang="en-US" sz="2400" dirty="0">
                <a:latin typeface="+mn-lt"/>
              </a:rPr>
              <a:t>lies at </a:t>
            </a:r>
            <a:r>
              <a:rPr lang="en-US" sz="2400" dirty="0" smtClean="0">
                <a:latin typeface="+mn-lt"/>
              </a:rPr>
              <a:t>interstices of </a:t>
            </a:r>
            <a:r>
              <a:rPr lang="en-US" sz="2400" dirty="0">
                <a:latin typeface="+mn-lt"/>
              </a:rPr>
              <a:t>NRI and </a:t>
            </a:r>
            <a:r>
              <a:rPr lang="en-US" sz="2400" dirty="0" smtClean="0">
                <a:latin typeface="+mn-lt"/>
              </a:rPr>
              <a:t>CPS</a:t>
            </a:r>
            <a:endParaRPr lang="en-US" sz="2400" dirty="0">
              <a:latin typeface="+mn-lt"/>
            </a:endParaRPr>
          </a:p>
          <a:p>
            <a:pPr marL="742630" lvl="2" indent="-342900">
              <a:lnSpc>
                <a:spcPct val="95000"/>
              </a:lnSpc>
              <a:spcBef>
                <a:spcPts val="0"/>
              </a:spcBef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NRI: “</a:t>
            </a:r>
            <a:r>
              <a:rPr lang="en-US" dirty="0">
                <a:latin typeface="+mn-lt"/>
              </a:rPr>
              <a:t>co-robots</a:t>
            </a:r>
            <a:r>
              <a:rPr lang="en-US" dirty="0" smtClean="0">
                <a:latin typeface="+mn-lt"/>
              </a:rPr>
              <a:t>” – robots </a:t>
            </a:r>
            <a:r>
              <a:rPr lang="en-US" dirty="0">
                <a:latin typeface="+mn-lt"/>
              </a:rPr>
              <a:t>that work alongside, 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cooperatively </a:t>
            </a:r>
            <a:r>
              <a:rPr lang="en-US" dirty="0" smtClean="0">
                <a:latin typeface="+mn-lt"/>
              </a:rPr>
              <a:t>with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people</a:t>
            </a:r>
            <a:endParaRPr lang="en-US" dirty="0">
              <a:latin typeface="+mn-lt"/>
            </a:endParaRPr>
          </a:p>
          <a:p>
            <a:pPr marL="742630" lvl="2" indent="-342900">
              <a:lnSpc>
                <a:spcPct val="95000"/>
              </a:lnSpc>
              <a:spcBef>
                <a:spcPts val="0"/>
              </a:spcBef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CPS: deeply </a:t>
            </a:r>
            <a:r>
              <a:rPr lang="en-US" dirty="0">
                <a:latin typeface="+mn-lt"/>
              </a:rPr>
              <a:t>integrating computation, communication</a:t>
            </a:r>
            <a:r>
              <a:rPr lang="en-US" dirty="0" smtClean="0">
                <a:latin typeface="+mn-lt"/>
              </a:rPr>
              <a:t>, </a:t>
            </a:r>
            <a:r>
              <a:rPr lang="en-US" dirty="0">
                <a:latin typeface="+mn-lt"/>
              </a:rPr>
              <a:t>control into physical </a:t>
            </a:r>
            <a:r>
              <a:rPr lang="en-US" dirty="0" smtClean="0">
                <a:latin typeface="+mn-lt"/>
              </a:rPr>
              <a:t>systems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9250" y="907517"/>
            <a:ext cx="8516938" cy="880533"/>
          </a:xfrm>
          <a:prstGeom prst="rect">
            <a:avLst/>
          </a:prstGeom>
        </p:spPr>
        <p:txBody>
          <a:bodyPr vert="horz" lIns="91435" tIns="45718" rIns="91435" bIns="45718" rtlCol="0">
            <a:no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None/>
            </a:pPr>
            <a:r>
              <a:rPr lang="en-US" sz="2000" i="1" dirty="0">
                <a:solidFill>
                  <a:srgbClr val="1F497D"/>
                </a:solidFill>
              </a:rPr>
              <a:t>Fundamental research on intelligent physical systems that sense, perceive, and operate in </a:t>
            </a:r>
            <a:r>
              <a:rPr lang="en-US" sz="2000" i="1" dirty="0">
                <a:solidFill>
                  <a:srgbClr val="000090"/>
                </a:solidFill>
              </a:rPr>
              <a:t>dynamic, uncertain and unanticipated environments</a:t>
            </a:r>
            <a:endParaRPr lang="en-US" sz="2000" dirty="0">
              <a:solidFill>
                <a:srgbClr val="000090"/>
              </a:solidFill>
            </a:endParaRPr>
          </a:p>
          <a:p>
            <a:pPr algn="ctr">
              <a:spcAft>
                <a:spcPts val="600"/>
              </a:spcAft>
              <a:buNone/>
            </a:pP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54" y="2410441"/>
            <a:ext cx="3540109" cy="257505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7004" y="5335828"/>
            <a:ext cx="8239128" cy="1188987"/>
          </a:xfrm>
          <a:prstGeom prst="rect">
            <a:avLst/>
          </a:prstGeom>
        </p:spPr>
        <p:txBody>
          <a:bodyPr vert="horz" lIns="91365" tIns="45683" rIns="91365" bIns="45683" rtlCol="0">
            <a:noAutofit/>
          </a:bodyPr>
          <a:lstStyle>
            <a:lvl1pPr marL="342628" indent="-342628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358" indent="-285526" algn="l" defTabSz="9136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088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8920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575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258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420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256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09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3" lvl="1" indent="-334963">
              <a:lnSpc>
                <a:spcPct val="95000"/>
              </a:lnSpc>
              <a:spcBef>
                <a:spcPts val="0"/>
              </a:spcBef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Exceeding today’s capabilities in adaptability, autonomy, functionality, efficiency, reliability, safety, usability, recoverability, recyclability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91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18" y="1477620"/>
            <a:ext cx="6960844" cy="457200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National</a:t>
            </a:r>
          </a:p>
          <a:p>
            <a:pPr marL="740664"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“Whole-of-government”,  “whole-of-Nation” approach</a:t>
            </a:r>
          </a:p>
          <a:p>
            <a:pPr marL="740664"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Public/private partnership with industry, academia</a:t>
            </a:r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buClr>
                <a:schemeClr val="accent2">
                  <a:lumMod val="20000"/>
                  <a:lumOff val="80000"/>
                </a:schemeClr>
              </a:buClr>
              <a:buNone/>
            </a:pPr>
            <a:r>
              <a:rPr lang="en-US" sz="24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Strategic</a:t>
            </a:r>
          </a:p>
          <a:p>
            <a:pPr marL="740664"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Leverage beyond individual programs </a:t>
            </a:r>
            <a:endParaRPr lang="en-US" sz="2000" dirty="0" smtClean="0">
              <a:cs typeface="Arial" panose="020B0604020202020204" pitchFamily="34" charset="0"/>
            </a:endParaRPr>
          </a:p>
          <a:p>
            <a:pPr marL="740664"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Long-time </a:t>
            </a:r>
            <a:r>
              <a:rPr lang="en-US" sz="2000" dirty="0">
                <a:cs typeface="Arial" panose="020B0604020202020204" pitchFamily="34" charset="0"/>
              </a:rPr>
              <a:t>horizon (decade or more</a:t>
            </a:r>
            <a:r>
              <a:rPr lang="en-US" sz="2000" dirty="0" smtClean="0">
                <a:cs typeface="Arial" panose="020B0604020202020204" pitchFamily="34" charset="0"/>
              </a:rPr>
              <a:t>)</a:t>
            </a:r>
            <a:endParaRPr lang="en-US" sz="2000" dirty="0" smtClean="0"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5647" y="262647"/>
            <a:ext cx="8797118" cy="551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rgbClr val="000090"/>
                </a:solidFill>
              </a:rPr>
              <a:t>National Strategic Computing Initiative (NSCI)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004" y="9906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HPC benefits  for  economic competitiveness, scientific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8296" y="3763620"/>
            <a:ext cx="6132584" cy="3094380"/>
          </a:xfrm>
          <a:prstGeom prst="rect">
            <a:avLst/>
          </a:prstGeom>
        </p:spPr>
        <p:txBody>
          <a:bodyPr vert="horz" lIns="91365" tIns="45683" rIns="91365" bIns="45683" rtlCol="0">
            <a:noAutofit/>
          </a:bodyPr>
          <a:lstStyle>
            <a:lvl1pPr marL="342628" indent="-342628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358" indent="-285526" algn="l" defTabSz="9136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088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8920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575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258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420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256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094" indent="-228414" algn="l" defTabSz="9136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000090"/>
                </a:solidFill>
              </a:rPr>
              <a:t>Computing</a:t>
            </a:r>
          </a:p>
          <a:p>
            <a:pPr marL="740664" lvl="1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/>
              <a:t>HPC: most advanced, capable computing technology available</a:t>
            </a:r>
          </a:p>
          <a:p>
            <a:pPr marL="740664" lvl="1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/>
              <a:t>Multiple styles of computing, and all necessary infrastructure</a:t>
            </a:r>
          </a:p>
          <a:p>
            <a:pPr marL="740664" lvl="1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/>
              <a:t>theory and practice, software and hardware</a:t>
            </a:r>
          </a:p>
          <a:p>
            <a:pPr marL="0" indent="0">
              <a:spcBef>
                <a:spcPts val="4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000090"/>
                </a:solidFill>
              </a:rPr>
              <a:t>Initiative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740664" lvl="1">
              <a:spcBef>
                <a:spcPts val="400"/>
              </a:spcBef>
              <a:buFont typeface="Arial" pitchFamily="34" charset="0"/>
              <a:buChar char="•"/>
            </a:pPr>
            <a:r>
              <a:rPr lang="en-US" sz="2000" dirty="0" smtClean="0"/>
              <a:t>Above baseline effort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73" y="2878344"/>
            <a:ext cx="2363777" cy="17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6564" y="1188391"/>
            <a:ext cx="8386758" cy="4982548"/>
          </a:xfrm>
          <a:noFill/>
        </p:spPr>
        <p:txBody>
          <a:bodyPr>
            <a:noAutofit/>
          </a:bodyPr>
          <a:lstStyle/>
          <a:p>
            <a:pPr marL="457200" indent="-398463">
              <a:spcBef>
                <a:spcPts val="1200"/>
              </a:spcBef>
              <a:buClrTx/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Accelerate delivery of a capable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cale computing system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 integrates hardware and software capability </a:t>
            </a:r>
          </a:p>
          <a:p>
            <a:pPr marL="457200" indent="-398463">
              <a:spcBef>
                <a:spcPts val="1200"/>
              </a:spcBef>
              <a:buClrTx/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coherence between technology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used for </a:t>
            </a: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modeling, simulation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 used for </a:t>
            </a: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analytic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computing.</a:t>
            </a:r>
          </a:p>
          <a:p>
            <a:pPr marL="457200" indent="-398463">
              <a:spcBef>
                <a:spcPts val="1200"/>
              </a:spcBef>
              <a:buClrTx/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Establish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over </a:t>
            </a: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years, a viable path forward for future HPC systems </a:t>
            </a: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after the limits of the current semiconductor technology are reached (the “post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Moore’s </a:t>
            </a: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era”).</a:t>
            </a:r>
            <a:endParaRPr lang="en-US" sz="2000" i="1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98463">
              <a:spcBef>
                <a:spcPts val="1200"/>
              </a:spcBef>
              <a:buClrTx/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 the capacity and capability of an enduring national HPC ecosystem by employing a holistic approach … networking technology, workflow, scaling, foundational algorithms, software, accessibility, and workforce development.</a:t>
            </a:r>
            <a:endParaRPr lang="en-US" sz="2000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98463">
              <a:spcBef>
                <a:spcPts val="1200"/>
              </a:spcBef>
              <a:buClrTx/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an enduring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public-private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to ensure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are shared among </a:t>
            </a:r>
            <a:r>
              <a:rPr lang="en-US" sz="2000" dirty="0" smtClean="0"/>
              <a:t>government, academia, industry.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286605"/>
            <a:ext cx="8839200" cy="551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90"/>
                </a:solidFill>
              </a:rPr>
              <a:t>Objectives in the NSCI Executive Order</a:t>
            </a:r>
          </a:p>
        </p:txBody>
      </p:sp>
    </p:spTree>
    <p:extLst>
      <p:ext uri="{BB962C8B-B14F-4D97-AF65-F5344CB8AC3E}">
        <p14:creationId xmlns:p14="http://schemas.microsoft.com/office/powerpoint/2010/main" val="104835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723" y="970752"/>
            <a:ext cx="4820174" cy="2701988"/>
            <a:chOff x="118151" y="507555"/>
            <a:chExt cx="8934413" cy="5008259"/>
          </a:xfrm>
        </p:grpSpPr>
        <p:grpSp>
          <p:nvGrpSpPr>
            <p:cNvPr id="427" name="Group 426"/>
            <p:cNvGrpSpPr/>
            <p:nvPr/>
          </p:nvGrpSpPr>
          <p:grpSpPr>
            <a:xfrm>
              <a:off x="3452372" y="690275"/>
              <a:ext cx="3685524" cy="2514822"/>
              <a:chOff x="3450652" y="1114122"/>
              <a:chExt cx="3685524" cy="2514822"/>
            </a:xfrm>
            <a:solidFill>
              <a:srgbClr val="C4E4F2"/>
            </a:solidFill>
          </p:grpSpPr>
          <p:sp>
            <p:nvSpPr>
              <p:cNvPr id="429" name="Freeform 29"/>
              <p:cNvSpPr>
                <a:spLocks/>
              </p:cNvSpPr>
              <p:nvPr/>
            </p:nvSpPr>
            <p:spPr bwMode="auto">
              <a:xfrm>
                <a:off x="3450652" y="2287588"/>
                <a:ext cx="1368687" cy="609707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0" name="Freeform 30"/>
              <p:cNvSpPr>
                <a:spLocks/>
              </p:cNvSpPr>
              <p:nvPr/>
            </p:nvSpPr>
            <p:spPr bwMode="auto">
              <a:xfrm>
                <a:off x="3479857" y="1729131"/>
                <a:ext cx="1152577" cy="687468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1" name="Freeform 31"/>
              <p:cNvSpPr>
                <a:spLocks/>
              </p:cNvSpPr>
              <p:nvPr/>
            </p:nvSpPr>
            <p:spPr bwMode="auto">
              <a:xfrm>
                <a:off x="3526582" y="1154769"/>
                <a:ext cx="1086383" cy="609707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2" name="Freeform 33"/>
              <p:cNvSpPr>
                <a:spLocks/>
              </p:cNvSpPr>
              <p:nvPr/>
            </p:nvSpPr>
            <p:spPr bwMode="auto">
              <a:xfrm>
                <a:off x="3721274" y="2877856"/>
                <a:ext cx="1222667" cy="592035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3" name="Freeform 67"/>
              <p:cNvSpPr>
                <a:spLocks/>
              </p:cNvSpPr>
              <p:nvPr/>
            </p:nvSpPr>
            <p:spPr bwMode="auto">
              <a:xfrm>
                <a:off x="4519513" y="1114122"/>
                <a:ext cx="1078595" cy="1113379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4" name="Freeform 68"/>
              <p:cNvSpPr>
                <a:spLocks/>
              </p:cNvSpPr>
              <p:nvPr/>
            </p:nvSpPr>
            <p:spPr bwMode="auto">
              <a:xfrm>
                <a:off x="4607125" y="2204526"/>
                <a:ext cx="1002665" cy="597337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5" name="Freeform 69"/>
              <p:cNvSpPr>
                <a:spLocks/>
              </p:cNvSpPr>
              <p:nvPr/>
            </p:nvSpPr>
            <p:spPr bwMode="auto">
              <a:xfrm>
                <a:off x="4745356" y="2755914"/>
                <a:ext cx="1109745" cy="873030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6" name="Freeform 72"/>
              <p:cNvSpPr>
                <a:spLocks/>
              </p:cNvSpPr>
              <p:nvPr/>
            </p:nvSpPr>
            <p:spPr bwMode="auto">
              <a:xfrm>
                <a:off x="5465717" y="1541801"/>
                <a:ext cx="15576" cy="10603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7" name="Freeform 73"/>
              <p:cNvSpPr>
                <a:spLocks/>
              </p:cNvSpPr>
              <p:nvPr/>
            </p:nvSpPr>
            <p:spPr bwMode="auto">
              <a:xfrm>
                <a:off x="5465717" y="1541801"/>
                <a:ext cx="15576" cy="10603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8" name="Freeform 74"/>
              <p:cNvSpPr>
                <a:spLocks/>
              </p:cNvSpPr>
              <p:nvPr/>
            </p:nvSpPr>
            <p:spPr bwMode="auto">
              <a:xfrm>
                <a:off x="5489082" y="1522362"/>
                <a:ext cx="5841" cy="14137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9" name="Freeform 75"/>
              <p:cNvSpPr>
                <a:spLocks/>
              </p:cNvSpPr>
              <p:nvPr/>
            </p:nvSpPr>
            <p:spPr bwMode="auto">
              <a:xfrm>
                <a:off x="5489082" y="1522362"/>
                <a:ext cx="5841" cy="14137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0" name="Freeform 76"/>
              <p:cNvSpPr>
                <a:spLocks/>
              </p:cNvSpPr>
              <p:nvPr/>
            </p:nvSpPr>
            <p:spPr bwMode="auto">
              <a:xfrm>
                <a:off x="5656516" y="1292616"/>
                <a:ext cx="95400" cy="742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1" name="Freeform 78"/>
              <p:cNvSpPr>
                <a:spLocks/>
              </p:cNvSpPr>
              <p:nvPr/>
            </p:nvSpPr>
            <p:spPr bwMode="auto">
              <a:xfrm>
                <a:off x="5751916" y="1416325"/>
                <a:ext cx="120710" cy="97199"/>
              </a:xfrm>
              <a:custGeom>
                <a:avLst/>
                <a:gdLst>
                  <a:gd name="T0" fmla="*/ 2 w 62"/>
                  <a:gd name="T1" fmla="*/ 41 h 55"/>
                  <a:gd name="T2" fmla="*/ 15 w 62"/>
                  <a:gd name="T3" fmla="*/ 41 h 55"/>
                  <a:gd name="T4" fmla="*/ 15 w 62"/>
                  <a:gd name="T5" fmla="*/ 34 h 55"/>
                  <a:gd name="T6" fmla="*/ 15 w 62"/>
                  <a:gd name="T7" fmla="*/ 41 h 55"/>
                  <a:gd name="T8" fmla="*/ 9 w 62"/>
                  <a:gd name="T9" fmla="*/ 49 h 55"/>
                  <a:gd name="T10" fmla="*/ 17 w 62"/>
                  <a:gd name="T11" fmla="*/ 55 h 55"/>
                  <a:gd name="T12" fmla="*/ 26 w 62"/>
                  <a:gd name="T13" fmla="*/ 36 h 55"/>
                  <a:gd name="T14" fmla="*/ 38 w 62"/>
                  <a:gd name="T15" fmla="*/ 23 h 55"/>
                  <a:gd name="T16" fmla="*/ 45 w 62"/>
                  <a:gd name="T17" fmla="*/ 17 h 55"/>
                  <a:gd name="T18" fmla="*/ 47 w 62"/>
                  <a:gd name="T19" fmla="*/ 9 h 55"/>
                  <a:gd name="T20" fmla="*/ 56 w 62"/>
                  <a:gd name="T21" fmla="*/ 9 h 55"/>
                  <a:gd name="T22" fmla="*/ 62 w 62"/>
                  <a:gd name="T23" fmla="*/ 4 h 55"/>
                  <a:gd name="T24" fmla="*/ 56 w 62"/>
                  <a:gd name="T25" fmla="*/ 0 h 55"/>
                  <a:gd name="T26" fmla="*/ 41 w 62"/>
                  <a:gd name="T27" fmla="*/ 0 h 55"/>
                  <a:gd name="T28" fmla="*/ 26 w 62"/>
                  <a:gd name="T29" fmla="*/ 6 h 55"/>
                  <a:gd name="T30" fmla="*/ 13 w 62"/>
                  <a:gd name="T31" fmla="*/ 13 h 55"/>
                  <a:gd name="T32" fmla="*/ 4 w 62"/>
                  <a:gd name="T33" fmla="*/ 28 h 55"/>
                  <a:gd name="T34" fmla="*/ 0 w 62"/>
                  <a:gd name="T35" fmla="*/ 34 h 55"/>
                  <a:gd name="T36" fmla="*/ 2 w 62"/>
                  <a:gd name="T3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55">
                    <a:moveTo>
                      <a:pt x="2" y="41"/>
                    </a:moveTo>
                    <a:lnTo>
                      <a:pt x="15" y="41"/>
                    </a:lnTo>
                    <a:lnTo>
                      <a:pt x="15" y="34"/>
                    </a:lnTo>
                    <a:lnTo>
                      <a:pt x="15" y="41"/>
                    </a:lnTo>
                    <a:lnTo>
                      <a:pt x="9" y="49"/>
                    </a:lnTo>
                    <a:lnTo>
                      <a:pt x="17" y="55"/>
                    </a:lnTo>
                    <a:lnTo>
                      <a:pt x="26" y="36"/>
                    </a:lnTo>
                    <a:lnTo>
                      <a:pt x="38" y="23"/>
                    </a:lnTo>
                    <a:lnTo>
                      <a:pt x="45" y="17"/>
                    </a:lnTo>
                    <a:lnTo>
                      <a:pt x="47" y="9"/>
                    </a:lnTo>
                    <a:lnTo>
                      <a:pt x="56" y="9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41" y="0"/>
                    </a:lnTo>
                    <a:lnTo>
                      <a:pt x="26" y="6"/>
                    </a:lnTo>
                    <a:lnTo>
                      <a:pt x="13" y="13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2" y="4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2" name="Freeform 80"/>
              <p:cNvSpPr>
                <a:spLocks/>
              </p:cNvSpPr>
              <p:nvPr/>
            </p:nvSpPr>
            <p:spPr bwMode="auto">
              <a:xfrm>
                <a:off x="5152263" y="1541801"/>
                <a:ext cx="829389" cy="844753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3" name="Freeform 81"/>
              <p:cNvSpPr>
                <a:spLocks/>
              </p:cNvSpPr>
              <p:nvPr/>
            </p:nvSpPr>
            <p:spPr bwMode="auto">
              <a:xfrm>
                <a:off x="5418992" y="2360046"/>
                <a:ext cx="661955" cy="1065663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4" name="Freeform 88"/>
              <p:cNvSpPr>
                <a:spLocks/>
              </p:cNvSpPr>
              <p:nvPr/>
            </p:nvSpPr>
            <p:spPr bwMode="auto">
              <a:xfrm>
                <a:off x="5968023" y="1817494"/>
                <a:ext cx="54513" cy="93665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5" name="Freeform 89"/>
              <p:cNvSpPr>
                <a:spLocks/>
              </p:cNvSpPr>
              <p:nvPr/>
            </p:nvSpPr>
            <p:spPr bwMode="auto">
              <a:xfrm>
                <a:off x="5968023" y="1817494"/>
                <a:ext cx="54513" cy="93665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6" name="Freeform 90"/>
              <p:cNvSpPr>
                <a:spLocks/>
              </p:cNvSpPr>
              <p:nvPr/>
            </p:nvSpPr>
            <p:spPr bwMode="auto">
              <a:xfrm>
                <a:off x="6217231" y="1707924"/>
                <a:ext cx="13629" cy="30044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7" name="Freeform 92"/>
              <p:cNvSpPr>
                <a:spLocks/>
              </p:cNvSpPr>
              <p:nvPr/>
            </p:nvSpPr>
            <p:spPr bwMode="auto">
              <a:xfrm>
                <a:off x="6458648" y="1612492"/>
                <a:ext cx="54513" cy="3357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8" name="Freeform 93"/>
              <p:cNvSpPr>
                <a:spLocks/>
              </p:cNvSpPr>
              <p:nvPr/>
            </p:nvSpPr>
            <p:spPr bwMode="auto">
              <a:xfrm>
                <a:off x="6458648" y="1612492"/>
                <a:ext cx="54513" cy="3357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9" name="Freeform 94"/>
              <p:cNvSpPr>
                <a:spLocks/>
              </p:cNvSpPr>
              <p:nvPr/>
            </p:nvSpPr>
            <p:spPr bwMode="auto">
              <a:xfrm>
                <a:off x="6005014" y="2453711"/>
                <a:ext cx="512040" cy="804108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450" name="Group 449"/>
              <p:cNvGrpSpPr/>
              <p:nvPr/>
            </p:nvGrpSpPr>
            <p:grpSpPr>
              <a:xfrm>
                <a:off x="5502708" y="1292616"/>
                <a:ext cx="1263553" cy="1189370"/>
                <a:chOff x="3605271" y="1643765"/>
                <a:chExt cx="623488" cy="586883"/>
              </a:xfrm>
              <a:grpFill/>
            </p:grpSpPr>
            <p:sp>
              <p:nvSpPr>
                <p:cNvPr id="452" name="Freeform 77"/>
                <p:cNvSpPr>
                  <a:spLocks/>
                </p:cNvSpPr>
                <p:nvPr/>
              </p:nvSpPr>
              <p:spPr bwMode="auto">
                <a:xfrm>
                  <a:off x="3681166" y="1643765"/>
                  <a:ext cx="47074" cy="36626"/>
                </a:xfrm>
                <a:custGeom>
                  <a:avLst/>
                  <a:gdLst>
                    <a:gd name="T0" fmla="*/ 10 w 49"/>
                    <a:gd name="T1" fmla="*/ 38 h 42"/>
                    <a:gd name="T2" fmla="*/ 15 w 49"/>
                    <a:gd name="T3" fmla="*/ 32 h 42"/>
                    <a:gd name="T4" fmla="*/ 19 w 49"/>
                    <a:gd name="T5" fmla="*/ 27 h 42"/>
                    <a:gd name="T6" fmla="*/ 34 w 49"/>
                    <a:gd name="T7" fmla="*/ 21 h 42"/>
                    <a:gd name="T8" fmla="*/ 40 w 49"/>
                    <a:gd name="T9" fmla="*/ 15 h 42"/>
                    <a:gd name="T10" fmla="*/ 43 w 49"/>
                    <a:gd name="T11" fmla="*/ 8 h 42"/>
                    <a:gd name="T12" fmla="*/ 49 w 49"/>
                    <a:gd name="T13" fmla="*/ 2 h 42"/>
                    <a:gd name="T14" fmla="*/ 47 w 49"/>
                    <a:gd name="T15" fmla="*/ 0 h 42"/>
                    <a:gd name="T16" fmla="*/ 40 w 49"/>
                    <a:gd name="T17" fmla="*/ 4 h 42"/>
                    <a:gd name="T18" fmla="*/ 28 w 49"/>
                    <a:gd name="T19" fmla="*/ 14 h 42"/>
                    <a:gd name="T20" fmla="*/ 13 w 49"/>
                    <a:gd name="T21" fmla="*/ 21 h 42"/>
                    <a:gd name="T22" fmla="*/ 0 w 49"/>
                    <a:gd name="T23" fmla="*/ 31 h 42"/>
                    <a:gd name="T24" fmla="*/ 0 w 49"/>
                    <a:gd name="T25" fmla="*/ 34 h 42"/>
                    <a:gd name="T26" fmla="*/ 2 w 49"/>
                    <a:gd name="T27" fmla="*/ 42 h 42"/>
                    <a:gd name="T28" fmla="*/ 10 w 49"/>
                    <a:gd name="T29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42">
                      <a:moveTo>
                        <a:pt x="10" y="38"/>
                      </a:move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34" y="21"/>
                      </a:lnTo>
                      <a:lnTo>
                        <a:pt x="40" y="15"/>
                      </a:lnTo>
                      <a:lnTo>
                        <a:pt x="43" y="8"/>
                      </a:lnTo>
                      <a:lnTo>
                        <a:pt x="49" y="2"/>
                      </a:lnTo>
                      <a:lnTo>
                        <a:pt x="47" y="0"/>
                      </a:lnTo>
                      <a:lnTo>
                        <a:pt x="40" y="4"/>
                      </a:lnTo>
                      <a:lnTo>
                        <a:pt x="28" y="14"/>
                      </a:lnTo>
                      <a:lnTo>
                        <a:pt x="13" y="21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2" y="42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3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4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5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6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451" name="Freeform 118"/>
              <p:cNvSpPr>
                <a:spLocks/>
              </p:cNvSpPr>
              <p:nvPr/>
            </p:nvSpPr>
            <p:spPr bwMode="auto">
              <a:xfrm>
                <a:off x="6439178" y="2319399"/>
                <a:ext cx="696998" cy="721046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sp>
          <p:nvSpPr>
            <p:cNvPr id="457" name="5-Point Star 456"/>
            <p:cNvSpPr/>
            <p:nvPr/>
          </p:nvSpPr>
          <p:spPr>
            <a:xfrm>
              <a:off x="5858645" y="2284010"/>
              <a:ext cx="182880" cy="18288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6225765" y="2548018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5064457" y="2058139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6557752" y="1887006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4475513" y="905882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5872643" y="1967810"/>
              <a:ext cx="182880" cy="1828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5896041" y="1990120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5919371" y="2013976"/>
              <a:ext cx="91440" cy="914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6651020" y="1841286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2828048" y="2458442"/>
              <a:ext cx="5315100" cy="3057372"/>
              <a:chOff x="2845160" y="2572119"/>
              <a:chExt cx="5315100" cy="3057372"/>
            </a:xfrm>
            <a:solidFill>
              <a:srgbClr val="C4E4F2"/>
            </a:solidFill>
          </p:grpSpPr>
          <p:sp>
            <p:nvSpPr>
              <p:cNvPr id="248" name="Freeform 84"/>
              <p:cNvSpPr>
                <a:spLocks/>
              </p:cNvSpPr>
              <p:nvPr/>
            </p:nvSpPr>
            <p:spPr bwMode="auto">
              <a:xfrm>
                <a:off x="5685719" y="3363854"/>
                <a:ext cx="1405678" cy="454187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6762369" y="2745311"/>
                <a:ext cx="1290809" cy="660958"/>
                <a:chOff x="4226838" y="2360583"/>
                <a:chExt cx="636937" cy="326143"/>
              </a:xfrm>
              <a:grpFill/>
            </p:grpSpPr>
            <p:sp>
              <p:nvSpPr>
                <p:cNvPr id="341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42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2845160" y="2572119"/>
                <a:ext cx="5315100" cy="3057372"/>
                <a:chOff x="2845160" y="2572119"/>
                <a:chExt cx="5315100" cy="3057372"/>
              </a:xfrm>
              <a:grpFill/>
            </p:grpSpPr>
            <p:sp>
              <p:nvSpPr>
                <p:cNvPr id="252" name="Freeform 32"/>
                <p:cNvSpPr>
                  <a:spLocks/>
                </p:cNvSpPr>
                <p:nvPr/>
              </p:nvSpPr>
              <p:spPr bwMode="auto">
                <a:xfrm>
                  <a:off x="3551892" y="3443381"/>
                  <a:ext cx="1434881" cy="664492"/>
                </a:xfrm>
                <a:custGeom>
                  <a:avLst/>
                  <a:gdLst>
                    <a:gd name="T0" fmla="*/ 716 w 737"/>
                    <a:gd name="T1" fmla="*/ 67 h 376"/>
                    <a:gd name="T2" fmla="*/ 609 w 737"/>
                    <a:gd name="T3" fmla="*/ 15 h 376"/>
                    <a:gd name="T4" fmla="*/ 222 w 737"/>
                    <a:gd name="T5" fmla="*/ 11 h 376"/>
                    <a:gd name="T6" fmla="*/ 2 w 737"/>
                    <a:gd name="T7" fmla="*/ 0 h 376"/>
                    <a:gd name="T8" fmla="*/ 117 w 737"/>
                    <a:gd name="T9" fmla="*/ 60 h 376"/>
                    <a:gd name="T10" fmla="*/ 241 w 737"/>
                    <a:gd name="T11" fmla="*/ 66 h 376"/>
                    <a:gd name="T12" fmla="*/ 256 w 737"/>
                    <a:gd name="T13" fmla="*/ 69 h 376"/>
                    <a:gd name="T14" fmla="*/ 250 w 737"/>
                    <a:gd name="T15" fmla="*/ 274 h 376"/>
                    <a:gd name="T16" fmla="*/ 263 w 737"/>
                    <a:gd name="T17" fmla="*/ 280 h 376"/>
                    <a:gd name="T18" fmla="*/ 282 w 737"/>
                    <a:gd name="T19" fmla="*/ 297 h 376"/>
                    <a:gd name="T20" fmla="*/ 295 w 737"/>
                    <a:gd name="T21" fmla="*/ 297 h 376"/>
                    <a:gd name="T22" fmla="*/ 307 w 737"/>
                    <a:gd name="T23" fmla="*/ 287 h 376"/>
                    <a:gd name="T24" fmla="*/ 314 w 737"/>
                    <a:gd name="T25" fmla="*/ 295 h 376"/>
                    <a:gd name="T26" fmla="*/ 320 w 737"/>
                    <a:gd name="T27" fmla="*/ 308 h 376"/>
                    <a:gd name="T28" fmla="*/ 329 w 737"/>
                    <a:gd name="T29" fmla="*/ 316 h 376"/>
                    <a:gd name="T30" fmla="*/ 339 w 737"/>
                    <a:gd name="T31" fmla="*/ 316 h 376"/>
                    <a:gd name="T32" fmla="*/ 359 w 737"/>
                    <a:gd name="T33" fmla="*/ 325 h 376"/>
                    <a:gd name="T34" fmla="*/ 372 w 737"/>
                    <a:gd name="T35" fmla="*/ 323 h 376"/>
                    <a:gd name="T36" fmla="*/ 382 w 737"/>
                    <a:gd name="T37" fmla="*/ 333 h 376"/>
                    <a:gd name="T38" fmla="*/ 395 w 737"/>
                    <a:gd name="T39" fmla="*/ 325 h 376"/>
                    <a:gd name="T40" fmla="*/ 418 w 737"/>
                    <a:gd name="T41" fmla="*/ 325 h 376"/>
                    <a:gd name="T42" fmla="*/ 421 w 737"/>
                    <a:gd name="T43" fmla="*/ 340 h 376"/>
                    <a:gd name="T44" fmla="*/ 429 w 737"/>
                    <a:gd name="T45" fmla="*/ 346 h 376"/>
                    <a:gd name="T46" fmla="*/ 436 w 737"/>
                    <a:gd name="T47" fmla="*/ 355 h 376"/>
                    <a:gd name="T48" fmla="*/ 453 w 737"/>
                    <a:gd name="T49" fmla="*/ 342 h 376"/>
                    <a:gd name="T50" fmla="*/ 463 w 737"/>
                    <a:gd name="T51" fmla="*/ 351 h 376"/>
                    <a:gd name="T52" fmla="*/ 472 w 737"/>
                    <a:gd name="T53" fmla="*/ 359 h 376"/>
                    <a:gd name="T54" fmla="*/ 491 w 737"/>
                    <a:gd name="T55" fmla="*/ 355 h 376"/>
                    <a:gd name="T56" fmla="*/ 495 w 737"/>
                    <a:gd name="T57" fmla="*/ 361 h 376"/>
                    <a:gd name="T58" fmla="*/ 498 w 737"/>
                    <a:gd name="T59" fmla="*/ 370 h 376"/>
                    <a:gd name="T60" fmla="*/ 506 w 737"/>
                    <a:gd name="T61" fmla="*/ 357 h 376"/>
                    <a:gd name="T62" fmla="*/ 515 w 737"/>
                    <a:gd name="T63" fmla="*/ 348 h 376"/>
                    <a:gd name="T64" fmla="*/ 523 w 737"/>
                    <a:gd name="T65" fmla="*/ 348 h 376"/>
                    <a:gd name="T66" fmla="*/ 536 w 737"/>
                    <a:gd name="T67" fmla="*/ 357 h 376"/>
                    <a:gd name="T68" fmla="*/ 549 w 737"/>
                    <a:gd name="T69" fmla="*/ 353 h 376"/>
                    <a:gd name="T70" fmla="*/ 560 w 737"/>
                    <a:gd name="T71" fmla="*/ 364 h 376"/>
                    <a:gd name="T72" fmla="*/ 574 w 737"/>
                    <a:gd name="T73" fmla="*/ 372 h 376"/>
                    <a:gd name="T74" fmla="*/ 585 w 737"/>
                    <a:gd name="T75" fmla="*/ 366 h 376"/>
                    <a:gd name="T76" fmla="*/ 600 w 737"/>
                    <a:gd name="T77" fmla="*/ 357 h 376"/>
                    <a:gd name="T78" fmla="*/ 613 w 737"/>
                    <a:gd name="T79" fmla="*/ 357 h 376"/>
                    <a:gd name="T80" fmla="*/ 626 w 737"/>
                    <a:gd name="T81" fmla="*/ 351 h 376"/>
                    <a:gd name="T82" fmla="*/ 647 w 737"/>
                    <a:gd name="T83" fmla="*/ 353 h 376"/>
                    <a:gd name="T84" fmla="*/ 658 w 737"/>
                    <a:gd name="T85" fmla="*/ 355 h 376"/>
                    <a:gd name="T86" fmla="*/ 668 w 737"/>
                    <a:gd name="T87" fmla="*/ 346 h 376"/>
                    <a:gd name="T88" fmla="*/ 690 w 737"/>
                    <a:gd name="T89" fmla="*/ 355 h 376"/>
                    <a:gd name="T90" fmla="*/ 711 w 737"/>
                    <a:gd name="T91" fmla="*/ 368 h 376"/>
                    <a:gd name="T92" fmla="*/ 737 w 737"/>
                    <a:gd name="T93" fmla="*/ 376 h 376"/>
                    <a:gd name="T94" fmla="*/ 732 w 737"/>
                    <a:gd name="T95" fmla="*/ 158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37" h="376">
                      <a:moveTo>
                        <a:pt x="732" y="158"/>
                      </a:moveTo>
                      <a:lnTo>
                        <a:pt x="716" y="67"/>
                      </a:lnTo>
                      <a:lnTo>
                        <a:pt x="715" y="13"/>
                      </a:lnTo>
                      <a:lnTo>
                        <a:pt x="609" y="15"/>
                      </a:lnTo>
                      <a:lnTo>
                        <a:pt x="416" y="15"/>
                      </a:lnTo>
                      <a:lnTo>
                        <a:pt x="222" y="11"/>
                      </a:lnTo>
                      <a:lnTo>
                        <a:pt x="87" y="5"/>
                      </a:lnTo>
                      <a:lnTo>
                        <a:pt x="2" y="0"/>
                      </a:lnTo>
                      <a:lnTo>
                        <a:pt x="0" y="54"/>
                      </a:lnTo>
                      <a:lnTo>
                        <a:pt x="117" y="60"/>
                      </a:lnTo>
                      <a:lnTo>
                        <a:pt x="205" y="66"/>
                      </a:lnTo>
                      <a:lnTo>
                        <a:pt x="241" y="66"/>
                      </a:lnTo>
                      <a:lnTo>
                        <a:pt x="248" y="66"/>
                      </a:lnTo>
                      <a:lnTo>
                        <a:pt x="256" y="69"/>
                      </a:lnTo>
                      <a:lnTo>
                        <a:pt x="250" y="263"/>
                      </a:lnTo>
                      <a:lnTo>
                        <a:pt x="250" y="274"/>
                      </a:lnTo>
                      <a:lnTo>
                        <a:pt x="256" y="274"/>
                      </a:lnTo>
                      <a:lnTo>
                        <a:pt x="263" y="280"/>
                      </a:lnTo>
                      <a:lnTo>
                        <a:pt x="275" y="293"/>
                      </a:lnTo>
                      <a:lnTo>
                        <a:pt x="282" y="297"/>
                      </a:lnTo>
                      <a:lnTo>
                        <a:pt x="288" y="293"/>
                      </a:lnTo>
                      <a:lnTo>
                        <a:pt x="295" y="297"/>
                      </a:lnTo>
                      <a:lnTo>
                        <a:pt x="303" y="295"/>
                      </a:lnTo>
                      <a:lnTo>
                        <a:pt x="307" y="287"/>
                      </a:lnTo>
                      <a:lnTo>
                        <a:pt x="309" y="291"/>
                      </a:lnTo>
                      <a:lnTo>
                        <a:pt x="314" y="295"/>
                      </a:lnTo>
                      <a:lnTo>
                        <a:pt x="320" y="302"/>
                      </a:lnTo>
                      <a:lnTo>
                        <a:pt x="320" y="308"/>
                      </a:lnTo>
                      <a:lnTo>
                        <a:pt x="322" y="316"/>
                      </a:lnTo>
                      <a:lnTo>
                        <a:pt x="329" y="316"/>
                      </a:lnTo>
                      <a:lnTo>
                        <a:pt x="331" y="317"/>
                      </a:lnTo>
                      <a:lnTo>
                        <a:pt x="339" y="316"/>
                      </a:lnTo>
                      <a:lnTo>
                        <a:pt x="346" y="319"/>
                      </a:lnTo>
                      <a:lnTo>
                        <a:pt x="359" y="325"/>
                      </a:lnTo>
                      <a:lnTo>
                        <a:pt x="367" y="323"/>
                      </a:lnTo>
                      <a:lnTo>
                        <a:pt x="372" y="323"/>
                      </a:lnTo>
                      <a:lnTo>
                        <a:pt x="376" y="327"/>
                      </a:lnTo>
                      <a:lnTo>
                        <a:pt x="382" y="333"/>
                      </a:lnTo>
                      <a:lnTo>
                        <a:pt x="389" y="331"/>
                      </a:lnTo>
                      <a:lnTo>
                        <a:pt x="395" y="325"/>
                      </a:lnTo>
                      <a:lnTo>
                        <a:pt x="410" y="327"/>
                      </a:lnTo>
                      <a:lnTo>
                        <a:pt x="418" y="325"/>
                      </a:lnTo>
                      <a:lnTo>
                        <a:pt x="416" y="333"/>
                      </a:lnTo>
                      <a:lnTo>
                        <a:pt x="421" y="340"/>
                      </a:lnTo>
                      <a:lnTo>
                        <a:pt x="427" y="340"/>
                      </a:lnTo>
                      <a:lnTo>
                        <a:pt x="429" y="346"/>
                      </a:lnTo>
                      <a:lnTo>
                        <a:pt x="429" y="355"/>
                      </a:lnTo>
                      <a:lnTo>
                        <a:pt x="436" y="355"/>
                      </a:lnTo>
                      <a:lnTo>
                        <a:pt x="442" y="353"/>
                      </a:lnTo>
                      <a:lnTo>
                        <a:pt x="453" y="342"/>
                      </a:lnTo>
                      <a:lnTo>
                        <a:pt x="461" y="346"/>
                      </a:lnTo>
                      <a:lnTo>
                        <a:pt x="463" y="351"/>
                      </a:lnTo>
                      <a:lnTo>
                        <a:pt x="470" y="351"/>
                      </a:lnTo>
                      <a:lnTo>
                        <a:pt x="472" y="359"/>
                      </a:lnTo>
                      <a:lnTo>
                        <a:pt x="480" y="359"/>
                      </a:lnTo>
                      <a:lnTo>
                        <a:pt x="491" y="355"/>
                      </a:lnTo>
                      <a:lnTo>
                        <a:pt x="497" y="355"/>
                      </a:lnTo>
                      <a:lnTo>
                        <a:pt x="495" y="361"/>
                      </a:lnTo>
                      <a:lnTo>
                        <a:pt x="497" y="368"/>
                      </a:lnTo>
                      <a:lnTo>
                        <a:pt x="498" y="370"/>
                      </a:lnTo>
                      <a:lnTo>
                        <a:pt x="504" y="370"/>
                      </a:lnTo>
                      <a:lnTo>
                        <a:pt x="506" y="357"/>
                      </a:lnTo>
                      <a:lnTo>
                        <a:pt x="513" y="351"/>
                      </a:lnTo>
                      <a:lnTo>
                        <a:pt x="515" y="348"/>
                      </a:lnTo>
                      <a:lnTo>
                        <a:pt x="517" y="346"/>
                      </a:lnTo>
                      <a:lnTo>
                        <a:pt x="523" y="348"/>
                      </a:lnTo>
                      <a:lnTo>
                        <a:pt x="529" y="355"/>
                      </a:lnTo>
                      <a:lnTo>
                        <a:pt x="536" y="357"/>
                      </a:lnTo>
                      <a:lnTo>
                        <a:pt x="542" y="351"/>
                      </a:lnTo>
                      <a:lnTo>
                        <a:pt x="549" y="353"/>
                      </a:lnTo>
                      <a:lnTo>
                        <a:pt x="553" y="361"/>
                      </a:lnTo>
                      <a:lnTo>
                        <a:pt x="560" y="364"/>
                      </a:lnTo>
                      <a:lnTo>
                        <a:pt x="568" y="366"/>
                      </a:lnTo>
                      <a:lnTo>
                        <a:pt x="574" y="372"/>
                      </a:lnTo>
                      <a:lnTo>
                        <a:pt x="577" y="366"/>
                      </a:lnTo>
                      <a:lnTo>
                        <a:pt x="585" y="366"/>
                      </a:lnTo>
                      <a:lnTo>
                        <a:pt x="592" y="357"/>
                      </a:lnTo>
                      <a:lnTo>
                        <a:pt x="600" y="357"/>
                      </a:lnTo>
                      <a:lnTo>
                        <a:pt x="607" y="351"/>
                      </a:lnTo>
                      <a:lnTo>
                        <a:pt x="613" y="357"/>
                      </a:lnTo>
                      <a:lnTo>
                        <a:pt x="621" y="357"/>
                      </a:lnTo>
                      <a:lnTo>
                        <a:pt x="626" y="351"/>
                      </a:lnTo>
                      <a:lnTo>
                        <a:pt x="639" y="346"/>
                      </a:lnTo>
                      <a:lnTo>
                        <a:pt x="647" y="353"/>
                      </a:lnTo>
                      <a:lnTo>
                        <a:pt x="653" y="355"/>
                      </a:lnTo>
                      <a:lnTo>
                        <a:pt x="658" y="355"/>
                      </a:lnTo>
                      <a:lnTo>
                        <a:pt x="664" y="351"/>
                      </a:lnTo>
                      <a:lnTo>
                        <a:pt x="668" y="346"/>
                      </a:lnTo>
                      <a:lnTo>
                        <a:pt x="673" y="346"/>
                      </a:lnTo>
                      <a:lnTo>
                        <a:pt x="690" y="355"/>
                      </a:lnTo>
                      <a:lnTo>
                        <a:pt x="703" y="366"/>
                      </a:lnTo>
                      <a:lnTo>
                        <a:pt x="711" y="368"/>
                      </a:lnTo>
                      <a:lnTo>
                        <a:pt x="716" y="372"/>
                      </a:lnTo>
                      <a:lnTo>
                        <a:pt x="737" y="376"/>
                      </a:lnTo>
                      <a:lnTo>
                        <a:pt x="735" y="188"/>
                      </a:lnTo>
                      <a:lnTo>
                        <a:pt x="732" y="15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2845160" y="3538814"/>
                  <a:ext cx="2324626" cy="2053565"/>
                  <a:chOff x="2293930" y="2752129"/>
                  <a:chExt cx="1147064" cy="1013311"/>
                </a:xfrm>
                <a:grpFill/>
              </p:grpSpPr>
              <p:sp>
                <p:nvSpPr>
                  <p:cNvPr id="330" name="Freeform 34"/>
                  <p:cNvSpPr>
                    <a:spLocks/>
                  </p:cNvSpPr>
                  <p:nvPr/>
                </p:nvSpPr>
                <p:spPr bwMode="auto">
                  <a:xfrm>
                    <a:off x="3098027" y="3642483"/>
                    <a:ext cx="22096" cy="96797"/>
                  </a:xfrm>
                  <a:custGeom>
                    <a:avLst/>
                    <a:gdLst>
                      <a:gd name="T0" fmla="*/ 9 w 23"/>
                      <a:gd name="T1" fmla="*/ 62 h 111"/>
                      <a:gd name="T2" fmla="*/ 9 w 23"/>
                      <a:gd name="T3" fmla="*/ 68 h 111"/>
                      <a:gd name="T4" fmla="*/ 13 w 23"/>
                      <a:gd name="T5" fmla="*/ 75 h 111"/>
                      <a:gd name="T6" fmla="*/ 19 w 23"/>
                      <a:gd name="T7" fmla="*/ 90 h 111"/>
                      <a:gd name="T8" fmla="*/ 19 w 23"/>
                      <a:gd name="T9" fmla="*/ 105 h 111"/>
                      <a:gd name="T10" fmla="*/ 23 w 23"/>
                      <a:gd name="T11" fmla="*/ 111 h 111"/>
                      <a:gd name="T12" fmla="*/ 19 w 23"/>
                      <a:gd name="T13" fmla="*/ 90 h 111"/>
                      <a:gd name="T14" fmla="*/ 17 w 23"/>
                      <a:gd name="T15" fmla="*/ 77 h 111"/>
                      <a:gd name="T16" fmla="*/ 4 w 23"/>
                      <a:gd name="T17" fmla="*/ 38 h 111"/>
                      <a:gd name="T18" fmla="*/ 2 w 23"/>
                      <a:gd name="T19" fmla="*/ 13 h 111"/>
                      <a:gd name="T20" fmla="*/ 2 w 23"/>
                      <a:gd name="T21" fmla="*/ 0 h 111"/>
                      <a:gd name="T22" fmla="*/ 0 w 23"/>
                      <a:gd name="T23" fmla="*/ 15 h 111"/>
                      <a:gd name="T24" fmla="*/ 2 w 23"/>
                      <a:gd name="T25" fmla="*/ 23 h 111"/>
                      <a:gd name="T26" fmla="*/ 0 w 23"/>
                      <a:gd name="T27" fmla="*/ 36 h 111"/>
                      <a:gd name="T28" fmla="*/ 6 w 23"/>
                      <a:gd name="T29" fmla="*/ 41 h 111"/>
                      <a:gd name="T30" fmla="*/ 4 w 23"/>
                      <a:gd name="T31" fmla="*/ 49 h 111"/>
                      <a:gd name="T32" fmla="*/ 9 w 23"/>
                      <a:gd name="T33" fmla="*/ 62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" h="111">
                        <a:moveTo>
                          <a:pt x="9" y="62"/>
                        </a:moveTo>
                        <a:lnTo>
                          <a:pt x="9" y="68"/>
                        </a:lnTo>
                        <a:lnTo>
                          <a:pt x="13" y="75"/>
                        </a:lnTo>
                        <a:lnTo>
                          <a:pt x="19" y="90"/>
                        </a:lnTo>
                        <a:lnTo>
                          <a:pt x="19" y="105"/>
                        </a:lnTo>
                        <a:lnTo>
                          <a:pt x="23" y="111"/>
                        </a:lnTo>
                        <a:lnTo>
                          <a:pt x="19" y="90"/>
                        </a:lnTo>
                        <a:lnTo>
                          <a:pt x="17" y="77"/>
                        </a:lnTo>
                        <a:lnTo>
                          <a:pt x="4" y="38"/>
                        </a:lnTo>
                        <a:lnTo>
                          <a:pt x="2" y="13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2" y="23"/>
                        </a:lnTo>
                        <a:lnTo>
                          <a:pt x="0" y="36"/>
                        </a:lnTo>
                        <a:lnTo>
                          <a:pt x="6" y="41"/>
                        </a:lnTo>
                        <a:lnTo>
                          <a:pt x="4" y="49"/>
                        </a:lnTo>
                        <a:lnTo>
                          <a:pt x="9" y="6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1" name="Freeform 35"/>
                  <p:cNvSpPr>
                    <a:spLocks/>
                  </p:cNvSpPr>
                  <p:nvPr/>
                </p:nvSpPr>
                <p:spPr bwMode="auto">
                  <a:xfrm>
                    <a:off x="3098027" y="3642483"/>
                    <a:ext cx="22096" cy="96797"/>
                  </a:xfrm>
                  <a:custGeom>
                    <a:avLst/>
                    <a:gdLst>
                      <a:gd name="T0" fmla="*/ 9 w 23"/>
                      <a:gd name="T1" fmla="*/ 62 h 111"/>
                      <a:gd name="T2" fmla="*/ 9 w 23"/>
                      <a:gd name="T3" fmla="*/ 68 h 111"/>
                      <a:gd name="T4" fmla="*/ 13 w 23"/>
                      <a:gd name="T5" fmla="*/ 75 h 111"/>
                      <a:gd name="T6" fmla="*/ 19 w 23"/>
                      <a:gd name="T7" fmla="*/ 90 h 111"/>
                      <a:gd name="T8" fmla="*/ 19 w 23"/>
                      <a:gd name="T9" fmla="*/ 105 h 111"/>
                      <a:gd name="T10" fmla="*/ 23 w 23"/>
                      <a:gd name="T11" fmla="*/ 111 h 111"/>
                      <a:gd name="T12" fmla="*/ 19 w 23"/>
                      <a:gd name="T13" fmla="*/ 90 h 111"/>
                      <a:gd name="T14" fmla="*/ 17 w 23"/>
                      <a:gd name="T15" fmla="*/ 77 h 111"/>
                      <a:gd name="T16" fmla="*/ 4 w 23"/>
                      <a:gd name="T17" fmla="*/ 38 h 111"/>
                      <a:gd name="T18" fmla="*/ 2 w 23"/>
                      <a:gd name="T19" fmla="*/ 13 h 111"/>
                      <a:gd name="T20" fmla="*/ 2 w 23"/>
                      <a:gd name="T21" fmla="*/ 0 h 111"/>
                      <a:gd name="T22" fmla="*/ 0 w 23"/>
                      <a:gd name="T23" fmla="*/ 15 h 111"/>
                      <a:gd name="T24" fmla="*/ 2 w 23"/>
                      <a:gd name="T25" fmla="*/ 23 h 111"/>
                      <a:gd name="T26" fmla="*/ 0 w 23"/>
                      <a:gd name="T27" fmla="*/ 36 h 111"/>
                      <a:gd name="T28" fmla="*/ 6 w 23"/>
                      <a:gd name="T29" fmla="*/ 41 h 111"/>
                      <a:gd name="T30" fmla="*/ 4 w 23"/>
                      <a:gd name="T31" fmla="*/ 49 h 111"/>
                      <a:gd name="T32" fmla="*/ 9 w 23"/>
                      <a:gd name="T33" fmla="*/ 62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" h="111">
                        <a:moveTo>
                          <a:pt x="9" y="62"/>
                        </a:moveTo>
                        <a:lnTo>
                          <a:pt x="9" y="68"/>
                        </a:lnTo>
                        <a:lnTo>
                          <a:pt x="13" y="75"/>
                        </a:lnTo>
                        <a:lnTo>
                          <a:pt x="19" y="90"/>
                        </a:lnTo>
                        <a:lnTo>
                          <a:pt x="19" y="105"/>
                        </a:lnTo>
                        <a:lnTo>
                          <a:pt x="23" y="111"/>
                        </a:lnTo>
                        <a:lnTo>
                          <a:pt x="19" y="90"/>
                        </a:lnTo>
                        <a:lnTo>
                          <a:pt x="17" y="77"/>
                        </a:lnTo>
                        <a:lnTo>
                          <a:pt x="4" y="38"/>
                        </a:lnTo>
                        <a:lnTo>
                          <a:pt x="2" y="13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2" y="23"/>
                        </a:lnTo>
                        <a:lnTo>
                          <a:pt x="0" y="36"/>
                        </a:lnTo>
                        <a:lnTo>
                          <a:pt x="6" y="41"/>
                        </a:lnTo>
                        <a:lnTo>
                          <a:pt x="4" y="49"/>
                        </a:lnTo>
                        <a:lnTo>
                          <a:pt x="9" y="6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2" name="Freeform 36"/>
                  <p:cNvSpPr>
                    <a:spLocks/>
                  </p:cNvSpPr>
                  <p:nvPr/>
                </p:nvSpPr>
                <p:spPr bwMode="auto">
                  <a:xfrm>
                    <a:off x="2293930" y="2752129"/>
                    <a:ext cx="1147064" cy="1013311"/>
                  </a:xfrm>
                  <a:custGeom>
                    <a:avLst/>
                    <a:gdLst>
                      <a:gd name="T0" fmla="*/ 1181 w 1194"/>
                      <a:gd name="T1" fmla="*/ 645 h 1162"/>
                      <a:gd name="T2" fmla="*/ 1194 w 1194"/>
                      <a:gd name="T3" fmla="*/ 598 h 1162"/>
                      <a:gd name="T4" fmla="*/ 1173 w 1194"/>
                      <a:gd name="T5" fmla="*/ 555 h 1162"/>
                      <a:gd name="T6" fmla="*/ 1140 w 1194"/>
                      <a:gd name="T7" fmla="*/ 389 h 1162"/>
                      <a:gd name="T8" fmla="*/ 1079 w 1194"/>
                      <a:gd name="T9" fmla="*/ 318 h 1162"/>
                      <a:gd name="T10" fmla="*/ 1021 w 1194"/>
                      <a:gd name="T11" fmla="*/ 301 h 1162"/>
                      <a:gd name="T12" fmla="*/ 970 w 1194"/>
                      <a:gd name="T13" fmla="*/ 297 h 1162"/>
                      <a:gd name="T14" fmla="*/ 923 w 1194"/>
                      <a:gd name="T15" fmla="*/ 310 h 1162"/>
                      <a:gd name="T16" fmla="*/ 880 w 1194"/>
                      <a:gd name="T17" fmla="*/ 292 h 1162"/>
                      <a:gd name="T18" fmla="*/ 858 w 1194"/>
                      <a:gd name="T19" fmla="*/ 307 h 1162"/>
                      <a:gd name="T20" fmla="*/ 824 w 1194"/>
                      <a:gd name="T21" fmla="*/ 292 h 1162"/>
                      <a:gd name="T22" fmla="*/ 784 w 1194"/>
                      <a:gd name="T23" fmla="*/ 286 h 1162"/>
                      <a:gd name="T24" fmla="*/ 739 w 1194"/>
                      <a:gd name="T25" fmla="*/ 273 h 1162"/>
                      <a:gd name="T26" fmla="*/ 692 w 1194"/>
                      <a:gd name="T27" fmla="*/ 262 h 1162"/>
                      <a:gd name="T28" fmla="*/ 666 w 1194"/>
                      <a:gd name="T29" fmla="*/ 241 h 1162"/>
                      <a:gd name="T30" fmla="*/ 613 w 1194"/>
                      <a:gd name="T31" fmla="*/ 220 h 1162"/>
                      <a:gd name="T32" fmla="*/ 363 w 1194"/>
                      <a:gd name="T33" fmla="*/ 0 h 1162"/>
                      <a:gd name="T34" fmla="*/ 316 w 1194"/>
                      <a:gd name="T35" fmla="*/ 485 h 1162"/>
                      <a:gd name="T36" fmla="*/ 10 w 1194"/>
                      <a:gd name="T37" fmla="*/ 480 h 1162"/>
                      <a:gd name="T38" fmla="*/ 31 w 1194"/>
                      <a:gd name="T39" fmla="*/ 506 h 1162"/>
                      <a:gd name="T40" fmla="*/ 93 w 1194"/>
                      <a:gd name="T41" fmla="*/ 577 h 1162"/>
                      <a:gd name="T42" fmla="*/ 147 w 1194"/>
                      <a:gd name="T43" fmla="*/ 624 h 1162"/>
                      <a:gd name="T44" fmla="*/ 162 w 1194"/>
                      <a:gd name="T45" fmla="*/ 683 h 1162"/>
                      <a:gd name="T46" fmla="*/ 220 w 1194"/>
                      <a:gd name="T47" fmla="*/ 767 h 1162"/>
                      <a:gd name="T48" fmla="*/ 282 w 1194"/>
                      <a:gd name="T49" fmla="*/ 803 h 1162"/>
                      <a:gd name="T50" fmla="*/ 322 w 1194"/>
                      <a:gd name="T51" fmla="*/ 788 h 1162"/>
                      <a:gd name="T52" fmla="*/ 356 w 1194"/>
                      <a:gd name="T53" fmla="*/ 730 h 1162"/>
                      <a:gd name="T54" fmla="*/ 407 w 1194"/>
                      <a:gd name="T55" fmla="*/ 728 h 1162"/>
                      <a:gd name="T56" fmla="*/ 467 w 1194"/>
                      <a:gd name="T57" fmla="*/ 735 h 1162"/>
                      <a:gd name="T58" fmla="*/ 499 w 1194"/>
                      <a:gd name="T59" fmla="*/ 769 h 1162"/>
                      <a:gd name="T60" fmla="*/ 548 w 1194"/>
                      <a:gd name="T61" fmla="*/ 850 h 1162"/>
                      <a:gd name="T62" fmla="*/ 568 w 1194"/>
                      <a:gd name="T63" fmla="*/ 903 h 1162"/>
                      <a:gd name="T64" fmla="*/ 604 w 1194"/>
                      <a:gd name="T65" fmla="*/ 946 h 1162"/>
                      <a:gd name="T66" fmla="*/ 638 w 1194"/>
                      <a:gd name="T67" fmla="*/ 997 h 1162"/>
                      <a:gd name="T68" fmla="*/ 653 w 1194"/>
                      <a:gd name="T69" fmla="*/ 1049 h 1162"/>
                      <a:gd name="T70" fmla="*/ 690 w 1194"/>
                      <a:gd name="T71" fmla="*/ 1102 h 1162"/>
                      <a:gd name="T72" fmla="*/ 730 w 1194"/>
                      <a:gd name="T73" fmla="*/ 1121 h 1162"/>
                      <a:gd name="T74" fmla="*/ 813 w 1194"/>
                      <a:gd name="T75" fmla="*/ 1143 h 1162"/>
                      <a:gd name="T76" fmla="*/ 861 w 1194"/>
                      <a:gd name="T77" fmla="*/ 1149 h 1162"/>
                      <a:gd name="T78" fmla="*/ 846 w 1194"/>
                      <a:gd name="T79" fmla="*/ 1132 h 1162"/>
                      <a:gd name="T80" fmla="*/ 829 w 1194"/>
                      <a:gd name="T81" fmla="*/ 1053 h 1162"/>
                      <a:gd name="T82" fmla="*/ 835 w 1194"/>
                      <a:gd name="T83" fmla="*/ 1010 h 1162"/>
                      <a:gd name="T84" fmla="*/ 814 w 1194"/>
                      <a:gd name="T85" fmla="*/ 1002 h 1162"/>
                      <a:gd name="T86" fmla="*/ 846 w 1194"/>
                      <a:gd name="T87" fmla="*/ 963 h 1162"/>
                      <a:gd name="T88" fmla="*/ 850 w 1194"/>
                      <a:gd name="T89" fmla="*/ 946 h 1162"/>
                      <a:gd name="T90" fmla="*/ 858 w 1194"/>
                      <a:gd name="T91" fmla="*/ 925 h 1162"/>
                      <a:gd name="T92" fmla="*/ 884 w 1194"/>
                      <a:gd name="T93" fmla="*/ 905 h 1162"/>
                      <a:gd name="T94" fmla="*/ 895 w 1194"/>
                      <a:gd name="T95" fmla="*/ 884 h 1162"/>
                      <a:gd name="T96" fmla="*/ 918 w 1194"/>
                      <a:gd name="T97" fmla="*/ 882 h 1162"/>
                      <a:gd name="T98" fmla="*/ 935 w 1194"/>
                      <a:gd name="T99" fmla="*/ 867 h 1162"/>
                      <a:gd name="T100" fmla="*/ 957 w 1194"/>
                      <a:gd name="T101" fmla="*/ 865 h 1162"/>
                      <a:gd name="T102" fmla="*/ 985 w 1194"/>
                      <a:gd name="T103" fmla="*/ 863 h 1162"/>
                      <a:gd name="T104" fmla="*/ 1017 w 1194"/>
                      <a:gd name="T105" fmla="*/ 843 h 1162"/>
                      <a:gd name="T106" fmla="*/ 1072 w 1194"/>
                      <a:gd name="T107" fmla="*/ 790 h 1162"/>
                      <a:gd name="T108" fmla="*/ 1063 w 1194"/>
                      <a:gd name="T109" fmla="*/ 747 h 1162"/>
                      <a:gd name="T110" fmla="*/ 1098 w 1194"/>
                      <a:gd name="T111" fmla="*/ 762 h 1162"/>
                      <a:gd name="T112" fmla="*/ 1093 w 1194"/>
                      <a:gd name="T113" fmla="*/ 777 h 1162"/>
                      <a:gd name="T114" fmla="*/ 1168 w 1194"/>
                      <a:gd name="T115" fmla="*/ 718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194" h="1162">
                        <a:moveTo>
                          <a:pt x="1181" y="705"/>
                        </a:moveTo>
                        <a:lnTo>
                          <a:pt x="1183" y="698"/>
                        </a:lnTo>
                        <a:lnTo>
                          <a:pt x="1179" y="681"/>
                        </a:lnTo>
                        <a:lnTo>
                          <a:pt x="1175" y="673"/>
                        </a:lnTo>
                        <a:lnTo>
                          <a:pt x="1181" y="666"/>
                        </a:lnTo>
                        <a:lnTo>
                          <a:pt x="1179" y="653"/>
                        </a:lnTo>
                        <a:lnTo>
                          <a:pt x="1181" y="645"/>
                        </a:lnTo>
                        <a:lnTo>
                          <a:pt x="1187" y="638"/>
                        </a:lnTo>
                        <a:lnTo>
                          <a:pt x="1189" y="630"/>
                        </a:lnTo>
                        <a:lnTo>
                          <a:pt x="1192" y="624"/>
                        </a:lnTo>
                        <a:lnTo>
                          <a:pt x="1190" y="617"/>
                        </a:lnTo>
                        <a:lnTo>
                          <a:pt x="1194" y="609"/>
                        </a:lnTo>
                        <a:lnTo>
                          <a:pt x="1190" y="604"/>
                        </a:lnTo>
                        <a:lnTo>
                          <a:pt x="1194" y="598"/>
                        </a:lnTo>
                        <a:lnTo>
                          <a:pt x="1192" y="591"/>
                        </a:lnTo>
                        <a:lnTo>
                          <a:pt x="1192" y="585"/>
                        </a:lnTo>
                        <a:lnTo>
                          <a:pt x="1190" y="583"/>
                        </a:lnTo>
                        <a:lnTo>
                          <a:pt x="1179" y="570"/>
                        </a:lnTo>
                        <a:lnTo>
                          <a:pt x="1179" y="562"/>
                        </a:lnTo>
                        <a:lnTo>
                          <a:pt x="1175" y="557"/>
                        </a:lnTo>
                        <a:lnTo>
                          <a:pt x="1173" y="555"/>
                        </a:lnTo>
                        <a:lnTo>
                          <a:pt x="1170" y="547"/>
                        </a:lnTo>
                        <a:lnTo>
                          <a:pt x="1164" y="540"/>
                        </a:lnTo>
                        <a:lnTo>
                          <a:pt x="1166" y="530"/>
                        </a:lnTo>
                        <a:lnTo>
                          <a:pt x="1160" y="515"/>
                        </a:lnTo>
                        <a:lnTo>
                          <a:pt x="1157" y="510"/>
                        </a:lnTo>
                        <a:lnTo>
                          <a:pt x="1143" y="498"/>
                        </a:lnTo>
                        <a:lnTo>
                          <a:pt x="1140" y="389"/>
                        </a:lnTo>
                        <a:lnTo>
                          <a:pt x="1138" y="331"/>
                        </a:lnTo>
                        <a:lnTo>
                          <a:pt x="1117" y="327"/>
                        </a:lnTo>
                        <a:lnTo>
                          <a:pt x="1110" y="331"/>
                        </a:lnTo>
                        <a:lnTo>
                          <a:pt x="1102" y="327"/>
                        </a:lnTo>
                        <a:lnTo>
                          <a:pt x="1102" y="324"/>
                        </a:lnTo>
                        <a:lnTo>
                          <a:pt x="1100" y="322"/>
                        </a:lnTo>
                        <a:lnTo>
                          <a:pt x="1079" y="318"/>
                        </a:lnTo>
                        <a:lnTo>
                          <a:pt x="1074" y="314"/>
                        </a:lnTo>
                        <a:lnTo>
                          <a:pt x="1066" y="312"/>
                        </a:lnTo>
                        <a:lnTo>
                          <a:pt x="1053" y="301"/>
                        </a:lnTo>
                        <a:lnTo>
                          <a:pt x="1036" y="292"/>
                        </a:lnTo>
                        <a:lnTo>
                          <a:pt x="1031" y="292"/>
                        </a:lnTo>
                        <a:lnTo>
                          <a:pt x="1027" y="297"/>
                        </a:lnTo>
                        <a:lnTo>
                          <a:pt x="1021" y="301"/>
                        </a:lnTo>
                        <a:lnTo>
                          <a:pt x="1016" y="301"/>
                        </a:lnTo>
                        <a:lnTo>
                          <a:pt x="1010" y="299"/>
                        </a:lnTo>
                        <a:lnTo>
                          <a:pt x="1002" y="292"/>
                        </a:lnTo>
                        <a:lnTo>
                          <a:pt x="989" y="297"/>
                        </a:lnTo>
                        <a:lnTo>
                          <a:pt x="984" y="303"/>
                        </a:lnTo>
                        <a:lnTo>
                          <a:pt x="976" y="303"/>
                        </a:lnTo>
                        <a:lnTo>
                          <a:pt x="970" y="297"/>
                        </a:lnTo>
                        <a:lnTo>
                          <a:pt x="963" y="303"/>
                        </a:lnTo>
                        <a:lnTo>
                          <a:pt x="955" y="303"/>
                        </a:lnTo>
                        <a:lnTo>
                          <a:pt x="948" y="312"/>
                        </a:lnTo>
                        <a:lnTo>
                          <a:pt x="940" y="312"/>
                        </a:lnTo>
                        <a:lnTo>
                          <a:pt x="937" y="318"/>
                        </a:lnTo>
                        <a:lnTo>
                          <a:pt x="931" y="312"/>
                        </a:lnTo>
                        <a:lnTo>
                          <a:pt x="923" y="310"/>
                        </a:lnTo>
                        <a:lnTo>
                          <a:pt x="916" y="307"/>
                        </a:lnTo>
                        <a:lnTo>
                          <a:pt x="912" y="299"/>
                        </a:lnTo>
                        <a:lnTo>
                          <a:pt x="905" y="297"/>
                        </a:lnTo>
                        <a:lnTo>
                          <a:pt x="899" y="303"/>
                        </a:lnTo>
                        <a:lnTo>
                          <a:pt x="892" y="301"/>
                        </a:lnTo>
                        <a:lnTo>
                          <a:pt x="886" y="294"/>
                        </a:lnTo>
                        <a:lnTo>
                          <a:pt x="880" y="292"/>
                        </a:lnTo>
                        <a:lnTo>
                          <a:pt x="878" y="294"/>
                        </a:lnTo>
                        <a:lnTo>
                          <a:pt x="876" y="297"/>
                        </a:lnTo>
                        <a:lnTo>
                          <a:pt x="869" y="303"/>
                        </a:lnTo>
                        <a:lnTo>
                          <a:pt x="867" y="316"/>
                        </a:lnTo>
                        <a:lnTo>
                          <a:pt x="861" y="316"/>
                        </a:lnTo>
                        <a:lnTo>
                          <a:pt x="860" y="314"/>
                        </a:lnTo>
                        <a:lnTo>
                          <a:pt x="858" y="307"/>
                        </a:lnTo>
                        <a:lnTo>
                          <a:pt x="860" y="301"/>
                        </a:lnTo>
                        <a:lnTo>
                          <a:pt x="854" y="301"/>
                        </a:lnTo>
                        <a:lnTo>
                          <a:pt x="843" y="305"/>
                        </a:lnTo>
                        <a:lnTo>
                          <a:pt x="835" y="305"/>
                        </a:lnTo>
                        <a:lnTo>
                          <a:pt x="833" y="297"/>
                        </a:lnTo>
                        <a:lnTo>
                          <a:pt x="826" y="297"/>
                        </a:lnTo>
                        <a:lnTo>
                          <a:pt x="824" y="292"/>
                        </a:lnTo>
                        <a:lnTo>
                          <a:pt x="816" y="288"/>
                        </a:lnTo>
                        <a:lnTo>
                          <a:pt x="805" y="299"/>
                        </a:lnTo>
                        <a:lnTo>
                          <a:pt x="799" y="301"/>
                        </a:lnTo>
                        <a:lnTo>
                          <a:pt x="792" y="301"/>
                        </a:lnTo>
                        <a:lnTo>
                          <a:pt x="792" y="292"/>
                        </a:lnTo>
                        <a:lnTo>
                          <a:pt x="790" y="286"/>
                        </a:lnTo>
                        <a:lnTo>
                          <a:pt x="784" y="286"/>
                        </a:lnTo>
                        <a:lnTo>
                          <a:pt x="779" y="279"/>
                        </a:lnTo>
                        <a:lnTo>
                          <a:pt x="781" y="271"/>
                        </a:lnTo>
                        <a:lnTo>
                          <a:pt x="773" y="273"/>
                        </a:lnTo>
                        <a:lnTo>
                          <a:pt x="758" y="271"/>
                        </a:lnTo>
                        <a:lnTo>
                          <a:pt x="752" y="277"/>
                        </a:lnTo>
                        <a:lnTo>
                          <a:pt x="745" y="279"/>
                        </a:lnTo>
                        <a:lnTo>
                          <a:pt x="739" y="273"/>
                        </a:lnTo>
                        <a:lnTo>
                          <a:pt x="735" y="269"/>
                        </a:lnTo>
                        <a:lnTo>
                          <a:pt x="730" y="269"/>
                        </a:lnTo>
                        <a:lnTo>
                          <a:pt x="722" y="271"/>
                        </a:lnTo>
                        <a:lnTo>
                          <a:pt x="709" y="265"/>
                        </a:lnTo>
                        <a:lnTo>
                          <a:pt x="702" y="262"/>
                        </a:lnTo>
                        <a:lnTo>
                          <a:pt x="694" y="263"/>
                        </a:lnTo>
                        <a:lnTo>
                          <a:pt x="692" y="262"/>
                        </a:lnTo>
                        <a:lnTo>
                          <a:pt x="685" y="262"/>
                        </a:lnTo>
                        <a:lnTo>
                          <a:pt x="683" y="254"/>
                        </a:lnTo>
                        <a:lnTo>
                          <a:pt x="683" y="248"/>
                        </a:lnTo>
                        <a:lnTo>
                          <a:pt x="677" y="241"/>
                        </a:lnTo>
                        <a:lnTo>
                          <a:pt x="672" y="237"/>
                        </a:lnTo>
                        <a:lnTo>
                          <a:pt x="670" y="233"/>
                        </a:lnTo>
                        <a:lnTo>
                          <a:pt x="666" y="241"/>
                        </a:lnTo>
                        <a:lnTo>
                          <a:pt x="658" y="243"/>
                        </a:lnTo>
                        <a:lnTo>
                          <a:pt x="651" y="239"/>
                        </a:lnTo>
                        <a:lnTo>
                          <a:pt x="645" y="243"/>
                        </a:lnTo>
                        <a:lnTo>
                          <a:pt x="638" y="239"/>
                        </a:lnTo>
                        <a:lnTo>
                          <a:pt x="626" y="226"/>
                        </a:lnTo>
                        <a:lnTo>
                          <a:pt x="619" y="220"/>
                        </a:lnTo>
                        <a:lnTo>
                          <a:pt x="613" y="220"/>
                        </a:lnTo>
                        <a:lnTo>
                          <a:pt x="613" y="209"/>
                        </a:lnTo>
                        <a:lnTo>
                          <a:pt x="619" y="15"/>
                        </a:lnTo>
                        <a:lnTo>
                          <a:pt x="611" y="12"/>
                        </a:lnTo>
                        <a:lnTo>
                          <a:pt x="604" y="12"/>
                        </a:lnTo>
                        <a:lnTo>
                          <a:pt x="568" y="12"/>
                        </a:lnTo>
                        <a:lnTo>
                          <a:pt x="480" y="6"/>
                        </a:lnTo>
                        <a:lnTo>
                          <a:pt x="363" y="0"/>
                        </a:lnTo>
                        <a:lnTo>
                          <a:pt x="360" y="2"/>
                        </a:lnTo>
                        <a:lnTo>
                          <a:pt x="358" y="8"/>
                        </a:lnTo>
                        <a:lnTo>
                          <a:pt x="343" y="269"/>
                        </a:lnTo>
                        <a:lnTo>
                          <a:pt x="333" y="367"/>
                        </a:lnTo>
                        <a:lnTo>
                          <a:pt x="326" y="478"/>
                        </a:lnTo>
                        <a:lnTo>
                          <a:pt x="320" y="485"/>
                        </a:lnTo>
                        <a:lnTo>
                          <a:pt x="316" y="485"/>
                        </a:lnTo>
                        <a:lnTo>
                          <a:pt x="237" y="480"/>
                        </a:lnTo>
                        <a:lnTo>
                          <a:pt x="158" y="474"/>
                        </a:lnTo>
                        <a:lnTo>
                          <a:pt x="70" y="467"/>
                        </a:lnTo>
                        <a:lnTo>
                          <a:pt x="0" y="459"/>
                        </a:lnTo>
                        <a:lnTo>
                          <a:pt x="0" y="463"/>
                        </a:lnTo>
                        <a:lnTo>
                          <a:pt x="4" y="476"/>
                        </a:lnTo>
                        <a:lnTo>
                          <a:pt x="10" y="480"/>
                        </a:lnTo>
                        <a:lnTo>
                          <a:pt x="10" y="483"/>
                        </a:lnTo>
                        <a:lnTo>
                          <a:pt x="16" y="487"/>
                        </a:lnTo>
                        <a:lnTo>
                          <a:pt x="16" y="487"/>
                        </a:lnTo>
                        <a:lnTo>
                          <a:pt x="19" y="487"/>
                        </a:lnTo>
                        <a:lnTo>
                          <a:pt x="25" y="493"/>
                        </a:lnTo>
                        <a:lnTo>
                          <a:pt x="29" y="500"/>
                        </a:lnTo>
                        <a:lnTo>
                          <a:pt x="31" y="506"/>
                        </a:lnTo>
                        <a:lnTo>
                          <a:pt x="36" y="519"/>
                        </a:lnTo>
                        <a:lnTo>
                          <a:pt x="44" y="525"/>
                        </a:lnTo>
                        <a:lnTo>
                          <a:pt x="57" y="532"/>
                        </a:lnTo>
                        <a:lnTo>
                          <a:pt x="63" y="538"/>
                        </a:lnTo>
                        <a:lnTo>
                          <a:pt x="78" y="557"/>
                        </a:lnTo>
                        <a:lnTo>
                          <a:pt x="91" y="570"/>
                        </a:lnTo>
                        <a:lnTo>
                          <a:pt x="93" y="577"/>
                        </a:lnTo>
                        <a:lnTo>
                          <a:pt x="106" y="591"/>
                        </a:lnTo>
                        <a:lnTo>
                          <a:pt x="113" y="596"/>
                        </a:lnTo>
                        <a:lnTo>
                          <a:pt x="119" y="598"/>
                        </a:lnTo>
                        <a:lnTo>
                          <a:pt x="132" y="611"/>
                        </a:lnTo>
                        <a:lnTo>
                          <a:pt x="140" y="615"/>
                        </a:lnTo>
                        <a:lnTo>
                          <a:pt x="141" y="621"/>
                        </a:lnTo>
                        <a:lnTo>
                          <a:pt x="147" y="624"/>
                        </a:lnTo>
                        <a:lnTo>
                          <a:pt x="149" y="632"/>
                        </a:lnTo>
                        <a:lnTo>
                          <a:pt x="151" y="645"/>
                        </a:lnTo>
                        <a:lnTo>
                          <a:pt x="155" y="649"/>
                        </a:lnTo>
                        <a:lnTo>
                          <a:pt x="160" y="662"/>
                        </a:lnTo>
                        <a:lnTo>
                          <a:pt x="164" y="668"/>
                        </a:lnTo>
                        <a:lnTo>
                          <a:pt x="164" y="675"/>
                        </a:lnTo>
                        <a:lnTo>
                          <a:pt x="162" y="683"/>
                        </a:lnTo>
                        <a:lnTo>
                          <a:pt x="162" y="696"/>
                        </a:lnTo>
                        <a:lnTo>
                          <a:pt x="177" y="730"/>
                        </a:lnTo>
                        <a:lnTo>
                          <a:pt x="187" y="739"/>
                        </a:lnTo>
                        <a:lnTo>
                          <a:pt x="194" y="743"/>
                        </a:lnTo>
                        <a:lnTo>
                          <a:pt x="200" y="747"/>
                        </a:lnTo>
                        <a:lnTo>
                          <a:pt x="205" y="754"/>
                        </a:lnTo>
                        <a:lnTo>
                          <a:pt x="220" y="767"/>
                        </a:lnTo>
                        <a:lnTo>
                          <a:pt x="226" y="771"/>
                        </a:lnTo>
                        <a:lnTo>
                          <a:pt x="241" y="773"/>
                        </a:lnTo>
                        <a:lnTo>
                          <a:pt x="245" y="780"/>
                        </a:lnTo>
                        <a:lnTo>
                          <a:pt x="264" y="790"/>
                        </a:lnTo>
                        <a:lnTo>
                          <a:pt x="269" y="797"/>
                        </a:lnTo>
                        <a:lnTo>
                          <a:pt x="277" y="803"/>
                        </a:lnTo>
                        <a:lnTo>
                          <a:pt x="282" y="803"/>
                        </a:lnTo>
                        <a:lnTo>
                          <a:pt x="282" y="805"/>
                        </a:lnTo>
                        <a:lnTo>
                          <a:pt x="290" y="807"/>
                        </a:lnTo>
                        <a:lnTo>
                          <a:pt x="301" y="807"/>
                        </a:lnTo>
                        <a:lnTo>
                          <a:pt x="303" y="801"/>
                        </a:lnTo>
                        <a:lnTo>
                          <a:pt x="311" y="796"/>
                        </a:lnTo>
                        <a:lnTo>
                          <a:pt x="314" y="790"/>
                        </a:lnTo>
                        <a:lnTo>
                          <a:pt x="322" y="788"/>
                        </a:lnTo>
                        <a:lnTo>
                          <a:pt x="324" y="780"/>
                        </a:lnTo>
                        <a:lnTo>
                          <a:pt x="326" y="773"/>
                        </a:lnTo>
                        <a:lnTo>
                          <a:pt x="329" y="771"/>
                        </a:lnTo>
                        <a:lnTo>
                          <a:pt x="341" y="743"/>
                        </a:lnTo>
                        <a:lnTo>
                          <a:pt x="346" y="733"/>
                        </a:lnTo>
                        <a:lnTo>
                          <a:pt x="350" y="732"/>
                        </a:lnTo>
                        <a:lnTo>
                          <a:pt x="356" y="730"/>
                        </a:lnTo>
                        <a:lnTo>
                          <a:pt x="363" y="726"/>
                        </a:lnTo>
                        <a:lnTo>
                          <a:pt x="371" y="728"/>
                        </a:lnTo>
                        <a:lnTo>
                          <a:pt x="376" y="726"/>
                        </a:lnTo>
                        <a:lnTo>
                          <a:pt x="380" y="718"/>
                        </a:lnTo>
                        <a:lnTo>
                          <a:pt x="388" y="718"/>
                        </a:lnTo>
                        <a:lnTo>
                          <a:pt x="399" y="726"/>
                        </a:lnTo>
                        <a:lnTo>
                          <a:pt x="407" y="728"/>
                        </a:lnTo>
                        <a:lnTo>
                          <a:pt x="414" y="726"/>
                        </a:lnTo>
                        <a:lnTo>
                          <a:pt x="420" y="728"/>
                        </a:lnTo>
                        <a:lnTo>
                          <a:pt x="427" y="728"/>
                        </a:lnTo>
                        <a:lnTo>
                          <a:pt x="446" y="733"/>
                        </a:lnTo>
                        <a:lnTo>
                          <a:pt x="454" y="728"/>
                        </a:lnTo>
                        <a:lnTo>
                          <a:pt x="459" y="732"/>
                        </a:lnTo>
                        <a:lnTo>
                          <a:pt x="467" y="735"/>
                        </a:lnTo>
                        <a:lnTo>
                          <a:pt x="469" y="743"/>
                        </a:lnTo>
                        <a:lnTo>
                          <a:pt x="474" y="749"/>
                        </a:lnTo>
                        <a:lnTo>
                          <a:pt x="476" y="754"/>
                        </a:lnTo>
                        <a:lnTo>
                          <a:pt x="482" y="752"/>
                        </a:lnTo>
                        <a:lnTo>
                          <a:pt x="485" y="760"/>
                        </a:lnTo>
                        <a:lnTo>
                          <a:pt x="491" y="765"/>
                        </a:lnTo>
                        <a:lnTo>
                          <a:pt x="499" y="769"/>
                        </a:lnTo>
                        <a:lnTo>
                          <a:pt x="499" y="775"/>
                        </a:lnTo>
                        <a:lnTo>
                          <a:pt x="519" y="790"/>
                        </a:lnTo>
                        <a:lnTo>
                          <a:pt x="527" y="803"/>
                        </a:lnTo>
                        <a:lnTo>
                          <a:pt x="532" y="811"/>
                        </a:lnTo>
                        <a:lnTo>
                          <a:pt x="536" y="827"/>
                        </a:lnTo>
                        <a:lnTo>
                          <a:pt x="544" y="843"/>
                        </a:lnTo>
                        <a:lnTo>
                          <a:pt x="548" y="850"/>
                        </a:lnTo>
                        <a:lnTo>
                          <a:pt x="548" y="852"/>
                        </a:lnTo>
                        <a:lnTo>
                          <a:pt x="551" y="858"/>
                        </a:lnTo>
                        <a:lnTo>
                          <a:pt x="555" y="865"/>
                        </a:lnTo>
                        <a:lnTo>
                          <a:pt x="561" y="873"/>
                        </a:lnTo>
                        <a:lnTo>
                          <a:pt x="559" y="874"/>
                        </a:lnTo>
                        <a:lnTo>
                          <a:pt x="563" y="888"/>
                        </a:lnTo>
                        <a:lnTo>
                          <a:pt x="568" y="903"/>
                        </a:lnTo>
                        <a:lnTo>
                          <a:pt x="576" y="908"/>
                        </a:lnTo>
                        <a:lnTo>
                          <a:pt x="583" y="910"/>
                        </a:lnTo>
                        <a:lnTo>
                          <a:pt x="589" y="920"/>
                        </a:lnTo>
                        <a:lnTo>
                          <a:pt x="591" y="927"/>
                        </a:lnTo>
                        <a:lnTo>
                          <a:pt x="596" y="931"/>
                        </a:lnTo>
                        <a:lnTo>
                          <a:pt x="602" y="938"/>
                        </a:lnTo>
                        <a:lnTo>
                          <a:pt x="604" y="946"/>
                        </a:lnTo>
                        <a:lnTo>
                          <a:pt x="617" y="965"/>
                        </a:lnTo>
                        <a:lnTo>
                          <a:pt x="628" y="967"/>
                        </a:lnTo>
                        <a:lnTo>
                          <a:pt x="634" y="972"/>
                        </a:lnTo>
                        <a:lnTo>
                          <a:pt x="636" y="976"/>
                        </a:lnTo>
                        <a:lnTo>
                          <a:pt x="636" y="984"/>
                        </a:lnTo>
                        <a:lnTo>
                          <a:pt x="638" y="989"/>
                        </a:lnTo>
                        <a:lnTo>
                          <a:pt x="638" y="997"/>
                        </a:lnTo>
                        <a:lnTo>
                          <a:pt x="634" y="1004"/>
                        </a:lnTo>
                        <a:lnTo>
                          <a:pt x="641" y="1010"/>
                        </a:lnTo>
                        <a:lnTo>
                          <a:pt x="641" y="1015"/>
                        </a:lnTo>
                        <a:lnTo>
                          <a:pt x="640" y="1023"/>
                        </a:lnTo>
                        <a:lnTo>
                          <a:pt x="641" y="1030"/>
                        </a:lnTo>
                        <a:lnTo>
                          <a:pt x="647" y="1036"/>
                        </a:lnTo>
                        <a:lnTo>
                          <a:pt x="653" y="1049"/>
                        </a:lnTo>
                        <a:lnTo>
                          <a:pt x="658" y="1057"/>
                        </a:lnTo>
                        <a:lnTo>
                          <a:pt x="664" y="1072"/>
                        </a:lnTo>
                        <a:lnTo>
                          <a:pt x="666" y="1085"/>
                        </a:lnTo>
                        <a:lnTo>
                          <a:pt x="673" y="1093"/>
                        </a:lnTo>
                        <a:lnTo>
                          <a:pt x="672" y="1100"/>
                        </a:lnTo>
                        <a:lnTo>
                          <a:pt x="675" y="1102"/>
                        </a:lnTo>
                        <a:lnTo>
                          <a:pt x="690" y="1102"/>
                        </a:lnTo>
                        <a:lnTo>
                          <a:pt x="696" y="1106"/>
                        </a:lnTo>
                        <a:lnTo>
                          <a:pt x="700" y="1106"/>
                        </a:lnTo>
                        <a:lnTo>
                          <a:pt x="707" y="1109"/>
                        </a:lnTo>
                        <a:lnTo>
                          <a:pt x="711" y="1117"/>
                        </a:lnTo>
                        <a:lnTo>
                          <a:pt x="717" y="1119"/>
                        </a:lnTo>
                        <a:lnTo>
                          <a:pt x="722" y="1117"/>
                        </a:lnTo>
                        <a:lnTo>
                          <a:pt x="730" y="1121"/>
                        </a:lnTo>
                        <a:lnTo>
                          <a:pt x="737" y="1123"/>
                        </a:lnTo>
                        <a:lnTo>
                          <a:pt x="751" y="1134"/>
                        </a:lnTo>
                        <a:lnTo>
                          <a:pt x="756" y="1138"/>
                        </a:lnTo>
                        <a:lnTo>
                          <a:pt x="784" y="1140"/>
                        </a:lnTo>
                        <a:lnTo>
                          <a:pt x="799" y="1140"/>
                        </a:lnTo>
                        <a:lnTo>
                          <a:pt x="807" y="1141"/>
                        </a:lnTo>
                        <a:lnTo>
                          <a:pt x="813" y="1143"/>
                        </a:lnTo>
                        <a:lnTo>
                          <a:pt x="826" y="1156"/>
                        </a:lnTo>
                        <a:lnTo>
                          <a:pt x="828" y="1156"/>
                        </a:lnTo>
                        <a:lnTo>
                          <a:pt x="835" y="1162"/>
                        </a:lnTo>
                        <a:lnTo>
                          <a:pt x="843" y="1162"/>
                        </a:lnTo>
                        <a:lnTo>
                          <a:pt x="843" y="1155"/>
                        </a:lnTo>
                        <a:lnTo>
                          <a:pt x="860" y="1151"/>
                        </a:lnTo>
                        <a:lnTo>
                          <a:pt x="861" y="1149"/>
                        </a:lnTo>
                        <a:lnTo>
                          <a:pt x="861" y="1141"/>
                        </a:lnTo>
                        <a:lnTo>
                          <a:pt x="854" y="1149"/>
                        </a:lnTo>
                        <a:lnTo>
                          <a:pt x="856" y="1141"/>
                        </a:lnTo>
                        <a:lnTo>
                          <a:pt x="850" y="1149"/>
                        </a:lnTo>
                        <a:lnTo>
                          <a:pt x="845" y="1140"/>
                        </a:lnTo>
                        <a:lnTo>
                          <a:pt x="852" y="1140"/>
                        </a:lnTo>
                        <a:lnTo>
                          <a:pt x="846" y="1132"/>
                        </a:lnTo>
                        <a:lnTo>
                          <a:pt x="845" y="1119"/>
                        </a:lnTo>
                        <a:lnTo>
                          <a:pt x="833" y="1094"/>
                        </a:lnTo>
                        <a:lnTo>
                          <a:pt x="835" y="1089"/>
                        </a:lnTo>
                        <a:lnTo>
                          <a:pt x="829" y="1064"/>
                        </a:lnTo>
                        <a:lnTo>
                          <a:pt x="822" y="1057"/>
                        </a:lnTo>
                        <a:lnTo>
                          <a:pt x="822" y="1051"/>
                        </a:lnTo>
                        <a:lnTo>
                          <a:pt x="829" y="1053"/>
                        </a:lnTo>
                        <a:lnTo>
                          <a:pt x="822" y="1046"/>
                        </a:lnTo>
                        <a:lnTo>
                          <a:pt x="822" y="1038"/>
                        </a:lnTo>
                        <a:lnTo>
                          <a:pt x="829" y="1038"/>
                        </a:lnTo>
                        <a:lnTo>
                          <a:pt x="829" y="1030"/>
                        </a:lnTo>
                        <a:lnTo>
                          <a:pt x="833" y="1025"/>
                        </a:lnTo>
                        <a:lnTo>
                          <a:pt x="833" y="1017"/>
                        </a:lnTo>
                        <a:lnTo>
                          <a:pt x="835" y="1010"/>
                        </a:lnTo>
                        <a:lnTo>
                          <a:pt x="822" y="1014"/>
                        </a:lnTo>
                        <a:lnTo>
                          <a:pt x="809" y="1010"/>
                        </a:lnTo>
                        <a:lnTo>
                          <a:pt x="809" y="1002"/>
                        </a:lnTo>
                        <a:lnTo>
                          <a:pt x="805" y="999"/>
                        </a:lnTo>
                        <a:lnTo>
                          <a:pt x="801" y="991"/>
                        </a:lnTo>
                        <a:lnTo>
                          <a:pt x="809" y="997"/>
                        </a:lnTo>
                        <a:lnTo>
                          <a:pt x="814" y="1002"/>
                        </a:lnTo>
                        <a:lnTo>
                          <a:pt x="820" y="1002"/>
                        </a:lnTo>
                        <a:lnTo>
                          <a:pt x="826" y="1000"/>
                        </a:lnTo>
                        <a:lnTo>
                          <a:pt x="831" y="1002"/>
                        </a:lnTo>
                        <a:lnTo>
                          <a:pt x="826" y="1008"/>
                        </a:lnTo>
                        <a:lnTo>
                          <a:pt x="835" y="1004"/>
                        </a:lnTo>
                        <a:lnTo>
                          <a:pt x="848" y="970"/>
                        </a:lnTo>
                        <a:lnTo>
                          <a:pt x="846" y="963"/>
                        </a:lnTo>
                        <a:lnTo>
                          <a:pt x="845" y="961"/>
                        </a:lnTo>
                        <a:lnTo>
                          <a:pt x="839" y="955"/>
                        </a:lnTo>
                        <a:lnTo>
                          <a:pt x="839" y="950"/>
                        </a:lnTo>
                        <a:lnTo>
                          <a:pt x="831" y="952"/>
                        </a:lnTo>
                        <a:lnTo>
                          <a:pt x="828" y="950"/>
                        </a:lnTo>
                        <a:lnTo>
                          <a:pt x="835" y="946"/>
                        </a:lnTo>
                        <a:lnTo>
                          <a:pt x="850" y="946"/>
                        </a:lnTo>
                        <a:lnTo>
                          <a:pt x="856" y="952"/>
                        </a:lnTo>
                        <a:lnTo>
                          <a:pt x="869" y="933"/>
                        </a:lnTo>
                        <a:lnTo>
                          <a:pt x="873" y="927"/>
                        </a:lnTo>
                        <a:lnTo>
                          <a:pt x="873" y="920"/>
                        </a:lnTo>
                        <a:lnTo>
                          <a:pt x="867" y="925"/>
                        </a:lnTo>
                        <a:lnTo>
                          <a:pt x="863" y="931"/>
                        </a:lnTo>
                        <a:lnTo>
                          <a:pt x="858" y="925"/>
                        </a:lnTo>
                        <a:lnTo>
                          <a:pt x="861" y="920"/>
                        </a:lnTo>
                        <a:lnTo>
                          <a:pt x="860" y="916"/>
                        </a:lnTo>
                        <a:lnTo>
                          <a:pt x="867" y="916"/>
                        </a:lnTo>
                        <a:lnTo>
                          <a:pt x="873" y="912"/>
                        </a:lnTo>
                        <a:lnTo>
                          <a:pt x="875" y="918"/>
                        </a:lnTo>
                        <a:lnTo>
                          <a:pt x="882" y="912"/>
                        </a:lnTo>
                        <a:lnTo>
                          <a:pt x="884" y="905"/>
                        </a:lnTo>
                        <a:lnTo>
                          <a:pt x="884" y="912"/>
                        </a:lnTo>
                        <a:lnTo>
                          <a:pt x="882" y="918"/>
                        </a:lnTo>
                        <a:lnTo>
                          <a:pt x="888" y="916"/>
                        </a:lnTo>
                        <a:lnTo>
                          <a:pt x="895" y="906"/>
                        </a:lnTo>
                        <a:lnTo>
                          <a:pt x="895" y="899"/>
                        </a:lnTo>
                        <a:lnTo>
                          <a:pt x="893" y="891"/>
                        </a:lnTo>
                        <a:lnTo>
                          <a:pt x="895" y="884"/>
                        </a:lnTo>
                        <a:lnTo>
                          <a:pt x="895" y="882"/>
                        </a:lnTo>
                        <a:lnTo>
                          <a:pt x="905" y="895"/>
                        </a:lnTo>
                        <a:lnTo>
                          <a:pt x="910" y="897"/>
                        </a:lnTo>
                        <a:lnTo>
                          <a:pt x="931" y="886"/>
                        </a:lnTo>
                        <a:lnTo>
                          <a:pt x="933" y="884"/>
                        </a:lnTo>
                        <a:lnTo>
                          <a:pt x="925" y="880"/>
                        </a:lnTo>
                        <a:lnTo>
                          <a:pt x="918" y="882"/>
                        </a:lnTo>
                        <a:lnTo>
                          <a:pt x="923" y="874"/>
                        </a:lnTo>
                        <a:lnTo>
                          <a:pt x="916" y="871"/>
                        </a:lnTo>
                        <a:lnTo>
                          <a:pt x="908" y="858"/>
                        </a:lnTo>
                        <a:lnTo>
                          <a:pt x="916" y="856"/>
                        </a:lnTo>
                        <a:lnTo>
                          <a:pt x="918" y="861"/>
                        </a:lnTo>
                        <a:lnTo>
                          <a:pt x="927" y="869"/>
                        </a:lnTo>
                        <a:lnTo>
                          <a:pt x="935" y="867"/>
                        </a:lnTo>
                        <a:lnTo>
                          <a:pt x="929" y="854"/>
                        </a:lnTo>
                        <a:lnTo>
                          <a:pt x="929" y="852"/>
                        </a:lnTo>
                        <a:lnTo>
                          <a:pt x="935" y="859"/>
                        </a:lnTo>
                        <a:lnTo>
                          <a:pt x="940" y="863"/>
                        </a:lnTo>
                        <a:lnTo>
                          <a:pt x="948" y="859"/>
                        </a:lnTo>
                        <a:lnTo>
                          <a:pt x="950" y="865"/>
                        </a:lnTo>
                        <a:lnTo>
                          <a:pt x="957" y="865"/>
                        </a:lnTo>
                        <a:lnTo>
                          <a:pt x="954" y="869"/>
                        </a:lnTo>
                        <a:lnTo>
                          <a:pt x="967" y="863"/>
                        </a:lnTo>
                        <a:lnTo>
                          <a:pt x="965" y="871"/>
                        </a:lnTo>
                        <a:lnTo>
                          <a:pt x="952" y="878"/>
                        </a:lnTo>
                        <a:lnTo>
                          <a:pt x="950" y="880"/>
                        </a:lnTo>
                        <a:lnTo>
                          <a:pt x="970" y="869"/>
                        </a:lnTo>
                        <a:lnTo>
                          <a:pt x="985" y="863"/>
                        </a:lnTo>
                        <a:lnTo>
                          <a:pt x="993" y="858"/>
                        </a:lnTo>
                        <a:lnTo>
                          <a:pt x="985" y="859"/>
                        </a:lnTo>
                        <a:lnTo>
                          <a:pt x="978" y="863"/>
                        </a:lnTo>
                        <a:lnTo>
                          <a:pt x="978" y="858"/>
                        </a:lnTo>
                        <a:lnTo>
                          <a:pt x="991" y="852"/>
                        </a:lnTo>
                        <a:lnTo>
                          <a:pt x="1004" y="852"/>
                        </a:lnTo>
                        <a:lnTo>
                          <a:pt x="1017" y="843"/>
                        </a:lnTo>
                        <a:lnTo>
                          <a:pt x="1029" y="837"/>
                        </a:lnTo>
                        <a:lnTo>
                          <a:pt x="1034" y="833"/>
                        </a:lnTo>
                        <a:lnTo>
                          <a:pt x="1048" y="820"/>
                        </a:lnTo>
                        <a:lnTo>
                          <a:pt x="1049" y="807"/>
                        </a:lnTo>
                        <a:lnTo>
                          <a:pt x="1061" y="799"/>
                        </a:lnTo>
                        <a:lnTo>
                          <a:pt x="1064" y="794"/>
                        </a:lnTo>
                        <a:lnTo>
                          <a:pt x="1072" y="790"/>
                        </a:lnTo>
                        <a:lnTo>
                          <a:pt x="1076" y="780"/>
                        </a:lnTo>
                        <a:lnTo>
                          <a:pt x="1068" y="779"/>
                        </a:lnTo>
                        <a:lnTo>
                          <a:pt x="1068" y="769"/>
                        </a:lnTo>
                        <a:lnTo>
                          <a:pt x="1061" y="764"/>
                        </a:lnTo>
                        <a:lnTo>
                          <a:pt x="1063" y="756"/>
                        </a:lnTo>
                        <a:lnTo>
                          <a:pt x="1059" y="749"/>
                        </a:lnTo>
                        <a:lnTo>
                          <a:pt x="1063" y="747"/>
                        </a:lnTo>
                        <a:lnTo>
                          <a:pt x="1072" y="752"/>
                        </a:lnTo>
                        <a:lnTo>
                          <a:pt x="1076" y="745"/>
                        </a:lnTo>
                        <a:lnTo>
                          <a:pt x="1081" y="741"/>
                        </a:lnTo>
                        <a:lnTo>
                          <a:pt x="1089" y="741"/>
                        </a:lnTo>
                        <a:lnTo>
                          <a:pt x="1089" y="752"/>
                        </a:lnTo>
                        <a:lnTo>
                          <a:pt x="1083" y="767"/>
                        </a:lnTo>
                        <a:lnTo>
                          <a:pt x="1098" y="762"/>
                        </a:lnTo>
                        <a:lnTo>
                          <a:pt x="1111" y="762"/>
                        </a:lnTo>
                        <a:lnTo>
                          <a:pt x="1110" y="765"/>
                        </a:lnTo>
                        <a:lnTo>
                          <a:pt x="1102" y="765"/>
                        </a:lnTo>
                        <a:lnTo>
                          <a:pt x="1087" y="777"/>
                        </a:lnTo>
                        <a:lnTo>
                          <a:pt x="1083" y="784"/>
                        </a:lnTo>
                        <a:lnTo>
                          <a:pt x="1085" y="784"/>
                        </a:lnTo>
                        <a:lnTo>
                          <a:pt x="1093" y="777"/>
                        </a:lnTo>
                        <a:lnTo>
                          <a:pt x="1100" y="773"/>
                        </a:lnTo>
                        <a:lnTo>
                          <a:pt x="1106" y="769"/>
                        </a:lnTo>
                        <a:lnTo>
                          <a:pt x="1126" y="760"/>
                        </a:lnTo>
                        <a:lnTo>
                          <a:pt x="1149" y="749"/>
                        </a:lnTo>
                        <a:lnTo>
                          <a:pt x="1170" y="747"/>
                        </a:lnTo>
                        <a:lnTo>
                          <a:pt x="1158" y="733"/>
                        </a:lnTo>
                        <a:lnTo>
                          <a:pt x="1168" y="718"/>
                        </a:lnTo>
                        <a:lnTo>
                          <a:pt x="1173" y="713"/>
                        </a:lnTo>
                        <a:lnTo>
                          <a:pt x="1173" y="713"/>
                        </a:lnTo>
                        <a:lnTo>
                          <a:pt x="1181" y="70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3" name="Freeform 37"/>
                  <p:cNvSpPr>
                    <a:spLocks/>
                  </p:cNvSpPr>
                  <p:nvPr/>
                </p:nvSpPr>
                <p:spPr bwMode="auto">
                  <a:xfrm>
                    <a:off x="3099948" y="3582312"/>
                    <a:ext cx="24978" cy="54939"/>
                  </a:xfrm>
                  <a:custGeom>
                    <a:avLst/>
                    <a:gdLst>
                      <a:gd name="T0" fmla="*/ 26 w 26"/>
                      <a:gd name="T1" fmla="*/ 0 h 63"/>
                      <a:gd name="T2" fmla="*/ 19 w 26"/>
                      <a:gd name="T3" fmla="*/ 15 h 63"/>
                      <a:gd name="T4" fmla="*/ 15 w 26"/>
                      <a:gd name="T5" fmla="*/ 20 h 63"/>
                      <a:gd name="T6" fmla="*/ 6 w 26"/>
                      <a:gd name="T7" fmla="*/ 37 h 63"/>
                      <a:gd name="T8" fmla="*/ 0 w 26"/>
                      <a:gd name="T9" fmla="*/ 50 h 63"/>
                      <a:gd name="T10" fmla="*/ 0 w 26"/>
                      <a:gd name="T11" fmla="*/ 63 h 63"/>
                      <a:gd name="T12" fmla="*/ 7 w 26"/>
                      <a:gd name="T13" fmla="*/ 43 h 63"/>
                      <a:gd name="T14" fmla="*/ 13 w 26"/>
                      <a:gd name="T15" fmla="*/ 30 h 63"/>
                      <a:gd name="T16" fmla="*/ 26 w 26"/>
                      <a:gd name="T17" fmla="*/ 7 h 63"/>
                      <a:gd name="T18" fmla="*/ 26 w 26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63">
                        <a:moveTo>
                          <a:pt x="26" y="0"/>
                        </a:moveTo>
                        <a:lnTo>
                          <a:pt x="19" y="15"/>
                        </a:lnTo>
                        <a:lnTo>
                          <a:pt x="15" y="20"/>
                        </a:lnTo>
                        <a:lnTo>
                          <a:pt x="6" y="37"/>
                        </a:lnTo>
                        <a:lnTo>
                          <a:pt x="0" y="50"/>
                        </a:lnTo>
                        <a:lnTo>
                          <a:pt x="0" y="63"/>
                        </a:lnTo>
                        <a:lnTo>
                          <a:pt x="7" y="43"/>
                        </a:lnTo>
                        <a:lnTo>
                          <a:pt x="13" y="30"/>
                        </a:lnTo>
                        <a:lnTo>
                          <a:pt x="26" y="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4" name="Freeform 38"/>
                  <p:cNvSpPr>
                    <a:spLocks/>
                  </p:cNvSpPr>
                  <p:nvPr/>
                </p:nvSpPr>
                <p:spPr bwMode="auto">
                  <a:xfrm>
                    <a:off x="3099948" y="3582312"/>
                    <a:ext cx="24978" cy="54939"/>
                  </a:xfrm>
                  <a:custGeom>
                    <a:avLst/>
                    <a:gdLst>
                      <a:gd name="T0" fmla="*/ 26 w 26"/>
                      <a:gd name="T1" fmla="*/ 0 h 63"/>
                      <a:gd name="T2" fmla="*/ 19 w 26"/>
                      <a:gd name="T3" fmla="*/ 15 h 63"/>
                      <a:gd name="T4" fmla="*/ 15 w 26"/>
                      <a:gd name="T5" fmla="*/ 20 h 63"/>
                      <a:gd name="T6" fmla="*/ 6 w 26"/>
                      <a:gd name="T7" fmla="*/ 37 h 63"/>
                      <a:gd name="T8" fmla="*/ 0 w 26"/>
                      <a:gd name="T9" fmla="*/ 50 h 63"/>
                      <a:gd name="T10" fmla="*/ 0 w 26"/>
                      <a:gd name="T11" fmla="*/ 63 h 63"/>
                      <a:gd name="T12" fmla="*/ 7 w 26"/>
                      <a:gd name="T13" fmla="*/ 43 h 63"/>
                      <a:gd name="T14" fmla="*/ 13 w 26"/>
                      <a:gd name="T15" fmla="*/ 30 h 63"/>
                      <a:gd name="T16" fmla="*/ 26 w 26"/>
                      <a:gd name="T17" fmla="*/ 7 h 63"/>
                      <a:gd name="T18" fmla="*/ 26 w 26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63">
                        <a:moveTo>
                          <a:pt x="26" y="0"/>
                        </a:moveTo>
                        <a:lnTo>
                          <a:pt x="19" y="15"/>
                        </a:lnTo>
                        <a:lnTo>
                          <a:pt x="15" y="20"/>
                        </a:lnTo>
                        <a:lnTo>
                          <a:pt x="6" y="37"/>
                        </a:lnTo>
                        <a:lnTo>
                          <a:pt x="0" y="50"/>
                        </a:lnTo>
                        <a:lnTo>
                          <a:pt x="0" y="63"/>
                        </a:lnTo>
                        <a:lnTo>
                          <a:pt x="7" y="43"/>
                        </a:lnTo>
                        <a:lnTo>
                          <a:pt x="13" y="30"/>
                        </a:lnTo>
                        <a:lnTo>
                          <a:pt x="26" y="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5" name="Freeform 39"/>
                  <p:cNvSpPr>
                    <a:spLocks/>
                  </p:cNvSpPr>
                  <p:nvPr/>
                </p:nvSpPr>
                <p:spPr bwMode="auto">
                  <a:xfrm>
                    <a:off x="3309379" y="3437553"/>
                    <a:ext cx="24978" cy="21801"/>
                  </a:xfrm>
                  <a:custGeom>
                    <a:avLst/>
                    <a:gdLst>
                      <a:gd name="T0" fmla="*/ 26 w 26"/>
                      <a:gd name="T1" fmla="*/ 0 h 25"/>
                      <a:gd name="T2" fmla="*/ 19 w 26"/>
                      <a:gd name="T3" fmla="*/ 6 h 25"/>
                      <a:gd name="T4" fmla="*/ 9 w 26"/>
                      <a:gd name="T5" fmla="*/ 15 h 25"/>
                      <a:gd name="T6" fmla="*/ 4 w 26"/>
                      <a:gd name="T7" fmla="*/ 19 h 25"/>
                      <a:gd name="T8" fmla="*/ 0 w 26"/>
                      <a:gd name="T9" fmla="*/ 25 h 25"/>
                      <a:gd name="T10" fmla="*/ 21 w 26"/>
                      <a:gd name="T11" fmla="*/ 8 h 25"/>
                      <a:gd name="T12" fmla="*/ 26 w 26"/>
                      <a:gd name="T1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5">
                        <a:moveTo>
                          <a:pt x="26" y="0"/>
                        </a:moveTo>
                        <a:lnTo>
                          <a:pt x="19" y="6"/>
                        </a:lnTo>
                        <a:lnTo>
                          <a:pt x="9" y="15"/>
                        </a:lnTo>
                        <a:lnTo>
                          <a:pt x="4" y="19"/>
                        </a:lnTo>
                        <a:lnTo>
                          <a:pt x="0" y="25"/>
                        </a:lnTo>
                        <a:lnTo>
                          <a:pt x="21" y="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6" name="Freeform 40"/>
                  <p:cNvSpPr>
                    <a:spLocks/>
                  </p:cNvSpPr>
                  <p:nvPr/>
                </p:nvSpPr>
                <p:spPr bwMode="auto">
                  <a:xfrm>
                    <a:off x="3309379" y="3437553"/>
                    <a:ext cx="24978" cy="21801"/>
                  </a:xfrm>
                  <a:custGeom>
                    <a:avLst/>
                    <a:gdLst>
                      <a:gd name="T0" fmla="*/ 26 w 26"/>
                      <a:gd name="T1" fmla="*/ 0 h 25"/>
                      <a:gd name="T2" fmla="*/ 19 w 26"/>
                      <a:gd name="T3" fmla="*/ 6 h 25"/>
                      <a:gd name="T4" fmla="*/ 9 w 26"/>
                      <a:gd name="T5" fmla="*/ 15 h 25"/>
                      <a:gd name="T6" fmla="*/ 4 w 26"/>
                      <a:gd name="T7" fmla="*/ 19 h 25"/>
                      <a:gd name="T8" fmla="*/ 0 w 26"/>
                      <a:gd name="T9" fmla="*/ 25 h 25"/>
                      <a:gd name="T10" fmla="*/ 21 w 26"/>
                      <a:gd name="T11" fmla="*/ 8 h 25"/>
                      <a:gd name="T12" fmla="*/ 26 w 26"/>
                      <a:gd name="T1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5">
                        <a:moveTo>
                          <a:pt x="26" y="0"/>
                        </a:moveTo>
                        <a:lnTo>
                          <a:pt x="19" y="6"/>
                        </a:lnTo>
                        <a:lnTo>
                          <a:pt x="9" y="15"/>
                        </a:lnTo>
                        <a:lnTo>
                          <a:pt x="4" y="19"/>
                        </a:lnTo>
                        <a:lnTo>
                          <a:pt x="0" y="25"/>
                        </a:lnTo>
                        <a:lnTo>
                          <a:pt x="21" y="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7" name="Freeform 41"/>
                  <p:cNvSpPr>
                    <a:spLocks/>
                  </p:cNvSpPr>
                  <p:nvPr/>
                </p:nvSpPr>
                <p:spPr bwMode="auto">
                  <a:xfrm>
                    <a:off x="3135494" y="3554407"/>
                    <a:ext cx="15371" cy="19185"/>
                  </a:xfrm>
                  <a:custGeom>
                    <a:avLst/>
                    <a:gdLst>
                      <a:gd name="T0" fmla="*/ 6 w 16"/>
                      <a:gd name="T1" fmla="*/ 7 h 22"/>
                      <a:gd name="T2" fmla="*/ 4 w 16"/>
                      <a:gd name="T3" fmla="*/ 13 h 22"/>
                      <a:gd name="T4" fmla="*/ 0 w 16"/>
                      <a:gd name="T5" fmla="*/ 20 h 22"/>
                      <a:gd name="T6" fmla="*/ 0 w 16"/>
                      <a:gd name="T7" fmla="*/ 22 h 22"/>
                      <a:gd name="T8" fmla="*/ 12 w 16"/>
                      <a:gd name="T9" fmla="*/ 9 h 22"/>
                      <a:gd name="T10" fmla="*/ 16 w 16"/>
                      <a:gd name="T11" fmla="*/ 1 h 22"/>
                      <a:gd name="T12" fmla="*/ 12 w 16"/>
                      <a:gd name="T13" fmla="*/ 0 h 22"/>
                      <a:gd name="T14" fmla="*/ 6 w 16"/>
                      <a:gd name="T15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22">
                        <a:moveTo>
                          <a:pt x="6" y="7"/>
                        </a:move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12" y="9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8" name="Freeform 42"/>
                  <p:cNvSpPr>
                    <a:spLocks/>
                  </p:cNvSpPr>
                  <p:nvPr/>
                </p:nvSpPr>
                <p:spPr bwMode="auto">
                  <a:xfrm>
                    <a:off x="3135494" y="3554407"/>
                    <a:ext cx="15371" cy="19185"/>
                  </a:xfrm>
                  <a:custGeom>
                    <a:avLst/>
                    <a:gdLst>
                      <a:gd name="T0" fmla="*/ 6 w 16"/>
                      <a:gd name="T1" fmla="*/ 7 h 22"/>
                      <a:gd name="T2" fmla="*/ 4 w 16"/>
                      <a:gd name="T3" fmla="*/ 13 h 22"/>
                      <a:gd name="T4" fmla="*/ 0 w 16"/>
                      <a:gd name="T5" fmla="*/ 20 h 22"/>
                      <a:gd name="T6" fmla="*/ 0 w 16"/>
                      <a:gd name="T7" fmla="*/ 22 h 22"/>
                      <a:gd name="T8" fmla="*/ 12 w 16"/>
                      <a:gd name="T9" fmla="*/ 9 h 22"/>
                      <a:gd name="T10" fmla="*/ 16 w 16"/>
                      <a:gd name="T11" fmla="*/ 1 h 22"/>
                      <a:gd name="T12" fmla="*/ 12 w 16"/>
                      <a:gd name="T13" fmla="*/ 0 h 22"/>
                      <a:gd name="T14" fmla="*/ 6 w 16"/>
                      <a:gd name="T15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22">
                        <a:moveTo>
                          <a:pt x="6" y="7"/>
                        </a:move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12" y="9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9" name="Freeform 43"/>
                  <p:cNvSpPr>
                    <a:spLocks/>
                  </p:cNvSpPr>
                  <p:nvPr/>
                </p:nvSpPr>
                <p:spPr bwMode="auto">
                  <a:xfrm>
                    <a:off x="3153747" y="3528245"/>
                    <a:ext cx="36506" cy="26161"/>
                  </a:xfrm>
                  <a:custGeom>
                    <a:avLst/>
                    <a:gdLst>
                      <a:gd name="T0" fmla="*/ 28 w 38"/>
                      <a:gd name="T1" fmla="*/ 7 h 30"/>
                      <a:gd name="T2" fmla="*/ 15 w 38"/>
                      <a:gd name="T3" fmla="*/ 15 h 30"/>
                      <a:gd name="T4" fmla="*/ 10 w 38"/>
                      <a:gd name="T5" fmla="*/ 20 h 30"/>
                      <a:gd name="T6" fmla="*/ 2 w 38"/>
                      <a:gd name="T7" fmla="*/ 22 h 30"/>
                      <a:gd name="T8" fmla="*/ 0 w 38"/>
                      <a:gd name="T9" fmla="*/ 22 h 30"/>
                      <a:gd name="T10" fmla="*/ 2 w 38"/>
                      <a:gd name="T11" fmla="*/ 30 h 30"/>
                      <a:gd name="T12" fmla="*/ 23 w 38"/>
                      <a:gd name="T13" fmla="*/ 15 h 30"/>
                      <a:gd name="T14" fmla="*/ 36 w 38"/>
                      <a:gd name="T15" fmla="*/ 7 h 30"/>
                      <a:gd name="T16" fmla="*/ 38 w 38"/>
                      <a:gd name="T17" fmla="*/ 1 h 30"/>
                      <a:gd name="T18" fmla="*/ 36 w 38"/>
                      <a:gd name="T19" fmla="*/ 0 h 30"/>
                      <a:gd name="T20" fmla="*/ 28 w 38"/>
                      <a:gd name="T21" fmla="*/ 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" h="30">
                        <a:moveTo>
                          <a:pt x="28" y="7"/>
                        </a:moveTo>
                        <a:lnTo>
                          <a:pt x="15" y="15"/>
                        </a:lnTo>
                        <a:lnTo>
                          <a:pt x="10" y="20"/>
                        </a:lnTo>
                        <a:lnTo>
                          <a:pt x="2" y="22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23" y="15"/>
                        </a:lnTo>
                        <a:lnTo>
                          <a:pt x="36" y="7"/>
                        </a:lnTo>
                        <a:lnTo>
                          <a:pt x="38" y="1"/>
                        </a:lnTo>
                        <a:lnTo>
                          <a:pt x="36" y="0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40" name="Freeform 44"/>
                  <p:cNvSpPr>
                    <a:spLocks/>
                  </p:cNvSpPr>
                  <p:nvPr/>
                </p:nvSpPr>
                <p:spPr bwMode="auto">
                  <a:xfrm>
                    <a:off x="3153747" y="3528245"/>
                    <a:ext cx="36506" cy="26161"/>
                  </a:xfrm>
                  <a:custGeom>
                    <a:avLst/>
                    <a:gdLst>
                      <a:gd name="T0" fmla="*/ 28 w 38"/>
                      <a:gd name="T1" fmla="*/ 7 h 30"/>
                      <a:gd name="T2" fmla="*/ 15 w 38"/>
                      <a:gd name="T3" fmla="*/ 15 h 30"/>
                      <a:gd name="T4" fmla="*/ 10 w 38"/>
                      <a:gd name="T5" fmla="*/ 20 h 30"/>
                      <a:gd name="T6" fmla="*/ 2 w 38"/>
                      <a:gd name="T7" fmla="*/ 22 h 30"/>
                      <a:gd name="T8" fmla="*/ 0 w 38"/>
                      <a:gd name="T9" fmla="*/ 22 h 30"/>
                      <a:gd name="T10" fmla="*/ 2 w 38"/>
                      <a:gd name="T11" fmla="*/ 30 h 30"/>
                      <a:gd name="T12" fmla="*/ 23 w 38"/>
                      <a:gd name="T13" fmla="*/ 15 h 30"/>
                      <a:gd name="T14" fmla="*/ 36 w 38"/>
                      <a:gd name="T15" fmla="*/ 7 h 30"/>
                      <a:gd name="T16" fmla="*/ 38 w 38"/>
                      <a:gd name="T17" fmla="*/ 1 h 30"/>
                      <a:gd name="T18" fmla="*/ 36 w 38"/>
                      <a:gd name="T19" fmla="*/ 0 h 30"/>
                      <a:gd name="T20" fmla="*/ 28 w 38"/>
                      <a:gd name="T21" fmla="*/ 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" h="30">
                        <a:moveTo>
                          <a:pt x="28" y="7"/>
                        </a:moveTo>
                        <a:lnTo>
                          <a:pt x="15" y="15"/>
                        </a:lnTo>
                        <a:lnTo>
                          <a:pt x="10" y="20"/>
                        </a:lnTo>
                        <a:lnTo>
                          <a:pt x="2" y="22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23" y="15"/>
                        </a:lnTo>
                        <a:lnTo>
                          <a:pt x="36" y="7"/>
                        </a:lnTo>
                        <a:lnTo>
                          <a:pt x="38" y="1"/>
                        </a:lnTo>
                        <a:lnTo>
                          <a:pt x="36" y="0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54" name="Freeform 53"/>
                <p:cNvSpPr>
                  <a:spLocks/>
                </p:cNvSpPr>
                <p:nvPr/>
              </p:nvSpPr>
              <p:spPr bwMode="auto">
                <a:xfrm>
                  <a:off x="6707853" y="4724652"/>
                  <a:ext cx="68142" cy="37113"/>
                </a:xfrm>
                <a:custGeom>
                  <a:avLst/>
                  <a:gdLst>
                    <a:gd name="T0" fmla="*/ 17 w 35"/>
                    <a:gd name="T1" fmla="*/ 15 h 21"/>
                    <a:gd name="T2" fmla="*/ 30 w 35"/>
                    <a:gd name="T3" fmla="*/ 6 h 21"/>
                    <a:gd name="T4" fmla="*/ 35 w 35"/>
                    <a:gd name="T5" fmla="*/ 0 h 21"/>
                    <a:gd name="T6" fmla="*/ 28 w 35"/>
                    <a:gd name="T7" fmla="*/ 6 h 21"/>
                    <a:gd name="T8" fmla="*/ 28 w 35"/>
                    <a:gd name="T9" fmla="*/ 8 h 21"/>
                    <a:gd name="T10" fmla="*/ 20 w 35"/>
                    <a:gd name="T11" fmla="*/ 12 h 21"/>
                    <a:gd name="T12" fmla="*/ 15 w 35"/>
                    <a:gd name="T13" fmla="*/ 15 h 21"/>
                    <a:gd name="T14" fmla="*/ 7 w 35"/>
                    <a:gd name="T15" fmla="*/ 19 h 21"/>
                    <a:gd name="T16" fmla="*/ 0 w 35"/>
                    <a:gd name="T17" fmla="*/ 19 h 21"/>
                    <a:gd name="T18" fmla="*/ 5 w 35"/>
                    <a:gd name="T19" fmla="*/ 21 h 21"/>
                    <a:gd name="T20" fmla="*/ 13 w 35"/>
                    <a:gd name="T21" fmla="*/ 17 h 21"/>
                    <a:gd name="T22" fmla="*/ 17 w 35"/>
                    <a:gd name="T23" fmla="*/ 1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21">
                      <a:moveTo>
                        <a:pt x="17" y="15"/>
                      </a:moveTo>
                      <a:lnTo>
                        <a:pt x="30" y="6"/>
                      </a:lnTo>
                      <a:lnTo>
                        <a:pt x="35" y="0"/>
                      </a:lnTo>
                      <a:lnTo>
                        <a:pt x="28" y="6"/>
                      </a:lnTo>
                      <a:lnTo>
                        <a:pt x="28" y="8"/>
                      </a:lnTo>
                      <a:lnTo>
                        <a:pt x="20" y="12"/>
                      </a:lnTo>
                      <a:lnTo>
                        <a:pt x="15" y="15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5" y="21"/>
                      </a:lnTo>
                      <a:lnTo>
                        <a:pt x="13" y="1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55" name="Freeform 54"/>
                <p:cNvSpPr>
                  <a:spLocks/>
                </p:cNvSpPr>
                <p:nvPr/>
              </p:nvSpPr>
              <p:spPr bwMode="auto">
                <a:xfrm>
                  <a:off x="6707853" y="4724652"/>
                  <a:ext cx="68142" cy="37113"/>
                </a:xfrm>
                <a:custGeom>
                  <a:avLst/>
                  <a:gdLst>
                    <a:gd name="T0" fmla="*/ 17 w 35"/>
                    <a:gd name="T1" fmla="*/ 15 h 21"/>
                    <a:gd name="T2" fmla="*/ 30 w 35"/>
                    <a:gd name="T3" fmla="*/ 6 h 21"/>
                    <a:gd name="T4" fmla="*/ 35 w 35"/>
                    <a:gd name="T5" fmla="*/ 0 h 21"/>
                    <a:gd name="T6" fmla="*/ 28 w 35"/>
                    <a:gd name="T7" fmla="*/ 6 h 21"/>
                    <a:gd name="T8" fmla="*/ 28 w 35"/>
                    <a:gd name="T9" fmla="*/ 8 h 21"/>
                    <a:gd name="T10" fmla="*/ 20 w 35"/>
                    <a:gd name="T11" fmla="*/ 12 h 21"/>
                    <a:gd name="T12" fmla="*/ 15 w 35"/>
                    <a:gd name="T13" fmla="*/ 15 h 21"/>
                    <a:gd name="T14" fmla="*/ 7 w 35"/>
                    <a:gd name="T15" fmla="*/ 19 h 21"/>
                    <a:gd name="T16" fmla="*/ 0 w 35"/>
                    <a:gd name="T17" fmla="*/ 19 h 21"/>
                    <a:gd name="T18" fmla="*/ 5 w 35"/>
                    <a:gd name="T19" fmla="*/ 21 h 21"/>
                    <a:gd name="T20" fmla="*/ 13 w 35"/>
                    <a:gd name="T21" fmla="*/ 17 h 21"/>
                    <a:gd name="T22" fmla="*/ 17 w 35"/>
                    <a:gd name="T23" fmla="*/ 1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21">
                      <a:moveTo>
                        <a:pt x="17" y="15"/>
                      </a:moveTo>
                      <a:lnTo>
                        <a:pt x="30" y="6"/>
                      </a:lnTo>
                      <a:lnTo>
                        <a:pt x="35" y="0"/>
                      </a:lnTo>
                      <a:lnTo>
                        <a:pt x="28" y="6"/>
                      </a:lnTo>
                      <a:lnTo>
                        <a:pt x="28" y="8"/>
                      </a:lnTo>
                      <a:lnTo>
                        <a:pt x="20" y="12"/>
                      </a:lnTo>
                      <a:lnTo>
                        <a:pt x="15" y="15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5" y="21"/>
                      </a:lnTo>
                      <a:lnTo>
                        <a:pt x="13" y="1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56" name="Freeform 70"/>
                <p:cNvSpPr>
                  <a:spLocks/>
                </p:cNvSpPr>
                <p:nvPr/>
              </p:nvSpPr>
              <p:spPr bwMode="auto">
                <a:xfrm>
                  <a:off x="4945889" y="3529978"/>
                  <a:ext cx="831337" cy="696303"/>
                </a:xfrm>
                <a:custGeom>
                  <a:avLst/>
                  <a:gdLst>
                    <a:gd name="T0" fmla="*/ 391 w 427"/>
                    <a:gd name="T1" fmla="*/ 150 h 394"/>
                    <a:gd name="T2" fmla="*/ 399 w 427"/>
                    <a:gd name="T3" fmla="*/ 146 h 394"/>
                    <a:gd name="T4" fmla="*/ 395 w 427"/>
                    <a:gd name="T5" fmla="*/ 120 h 394"/>
                    <a:gd name="T6" fmla="*/ 391 w 427"/>
                    <a:gd name="T7" fmla="*/ 114 h 394"/>
                    <a:gd name="T8" fmla="*/ 401 w 427"/>
                    <a:gd name="T9" fmla="*/ 116 h 394"/>
                    <a:gd name="T10" fmla="*/ 399 w 427"/>
                    <a:gd name="T11" fmla="*/ 103 h 394"/>
                    <a:gd name="T12" fmla="*/ 407 w 427"/>
                    <a:gd name="T13" fmla="*/ 97 h 394"/>
                    <a:gd name="T14" fmla="*/ 407 w 427"/>
                    <a:gd name="T15" fmla="*/ 86 h 394"/>
                    <a:gd name="T16" fmla="*/ 410 w 427"/>
                    <a:gd name="T17" fmla="*/ 80 h 394"/>
                    <a:gd name="T18" fmla="*/ 423 w 427"/>
                    <a:gd name="T19" fmla="*/ 71 h 394"/>
                    <a:gd name="T20" fmla="*/ 427 w 427"/>
                    <a:gd name="T21" fmla="*/ 62 h 394"/>
                    <a:gd name="T22" fmla="*/ 423 w 427"/>
                    <a:gd name="T23" fmla="*/ 52 h 394"/>
                    <a:gd name="T24" fmla="*/ 369 w 427"/>
                    <a:gd name="T25" fmla="*/ 50 h 394"/>
                    <a:gd name="T26" fmla="*/ 378 w 427"/>
                    <a:gd name="T27" fmla="*/ 35 h 394"/>
                    <a:gd name="T28" fmla="*/ 391 w 427"/>
                    <a:gd name="T29" fmla="*/ 24 h 394"/>
                    <a:gd name="T30" fmla="*/ 390 w 427"/>
                    <a:gd name="T31" fmla="*/ 11 h 394"/>
                    <a:gd name="T32" fmla="*/ 376 w 427"/>
                    <a:gd name="T33" fmla="*/ 0 h 394"/>
                    <a:gd name="T34" fmla="*/ 85 w 427"/>
                    <a:gd name="T35" fmla="*/ 17 h 394"/>
                    <a:gd name="T36" fmla="*/ 16 w 427"/>
                    <a:gd name="T37" fmla="*/ 109 h 394"/>
                    <a:gd name="T38" fmla="*/ 21 w 427"/>
                    <a:gd name="T39" fmla="*/ 327 h 394"/>
                    <a:gd name="T40" fmla="*/ 23 w 427"/>
                    <a:gd name="T41" fmla="*/ 332 h 394"/>
                    <a:gd name="T42" fmla="*/ 38 w 427"/>
                    <a:gd name="T43" fmla="*/ 332 h 394"/>
                    <a:gd name="T44" fmla="*/ 61 w 427"/>
                    <a:gd name="T45" fmla="*/ 394 h 394"/>
                    <a:gd name="T46" fmla="*/ 318 w 427"/>
                    <a:gd name="T47" fmla="*/ 383 h 394"/>
                    <a:gd name="T48" fmla="*/ 316 w 427"/>
                    <a:gd name="T49" fmla="*/ 368 h 394"/>
                    <a:gd name="T50" fmla="*/ 324 w 427"/>
                    <a:gd name="T51" fmla="*/ 366 h 394"/>
                    <a:gd name="T52" fmla="*/ 320 w 427"/>
                    <a:gd name="T53" fmla="*/ 353 h 394"/>
                    <a:gd name="T54" fmla="*/ 320 w 427"/>
                    <a:gd name="T55" fmla="*/ 340 h 394"/>
                    <a:gd name="T56" fmla="*/ 313 w 427"/>
                    <a:gd name="T57" fmla="*/ 338 h 394"/>
                    <a:gd name="T58" fmla="*/ 314 w 427"/>
                    <a:gd name="T59" fmla="*/ 329 h 394"/>
                    <a:gd name="T60" fmla="*/ 313 w 427"/>
                    <a:gd name="T61" fmla="*/ 329 h 394"/>
                    <a:gd name="T62" fmla="*/ 314 w 427"/>
                    <a:gd name="T63" fmla="*/ 317 h 394"/>
                    <a:gd name="T64" fmla="*/ 314 w 427"/>
                    <a:gd name="T65" fmla="*/ 306 h 394"/>
                    <a:gd name="T66" fmla="*/ 322 w 427"/>
                    <a:gd name="T67" fmla="*/ 306 h 394"/>
                    <a:gd name="T68" fmla="*/ 314 w 427"/>
                    <a:gd name="T69" fmla="*/ 299 h 394"/>
                    <a:gd name="T70" fmla="*/ 324 w 427"/>
                    <a:gd name="T71" fmla="*/ 295 h 394"/>
                    <a:gd name="T72" fmla="*/ 324 w 427"/>
                    <a:gd name="T73" fmla="*/ 280 h 394"/>
                    <a:gd name="T74" fmla="*/ 337 w 427"/>
                    <a:gd name="T75" fmla="*/ 270 h 394"/>
                    <a:gd name="T76" fmla="*/ 333 w 427"/>
                    <a:gd name="T77" fmla="*/ 255 h 394"/>
                    <a:gd name="T78" fmla="*/ 331 w 427"/>
                    <a:gd name="T79" fmla="*/ 250 h 394"/>
                    <a:gd name="T80" fmla="*/ 339 w 427"/>
                    <a:gd name="T81" fmla="*/ 248 h 394"/>
                    <a:gd name="T82" fmla="*/ 344 w 427"/>
                    <a:gd name="T83" fmla="*/ 233 h 394"/>
                    <a:gd name="T84" fmla="*/ 356 w 427"/>
                    <a:gd name="T85" fmla="*/ 231 h 394"/>
                    <a:gd name="T86" fmla="*/ 360 w 427"/>
                    <a:gd name="T87" fmla="*/ 220 h 394"/>
                    <a:gd name="T88" fmla="*/ 360 w 427"/>
                    <a:gd name="T89" fmla="*/ 206 h 394"/>
                    <a:gd name="T90" fmla="*/ 361 w 427"/>
                    <a:gd name="T91" fmla="*/ 203 h 394"/>
                    <a:gd name="T92" fmla="*/ 361 w 427"/>
                    <a:gd name="T93" fmla="*/ 195 h 394"/>
                    <a:gd name="T94" fmla="*/ 363 w 427"/>
                    <a:gd name="T95" fmla="*/ 193 h 394"/>
                    <a:gd name="T96" fmla="*/ 367 w 427"/>
                    <a:gd name="T97" fmla="*/ 178 h 394"/>
                    <a:gd name="T98" fmla="*/ 378 w 427"/>
                    <a:gd name="T99" fmla="*/ 178 h 394"/>
                    <a:gd name="T100" fmla="*/ 382 w 427"/>
                    <a:gd name="T101" fmla="*/ 165 h 394"/>
                    <a:gd name="T102" fmla="*/ 380 w 427"/>
                    <a:gd name="T103" fmla="*/ 161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27" h="394">
                      <a:moveTo>
                        <a:pt x="388" y="158"/>
                      </a:moveTo>
                      <a:lnTo>
                        <a:pt x="391" y="150"/>
                      </a:lnTo>
                      <a:lnTo>
                        <a:pt x="397" y="148"/>
                      </a:lnTo>
                      <a:lnTo>
                        <a:pt x="399" y="146"/>
                      </a:lnTo>
                      <a:lnTo>
                        <a:pt x="395" y="127"/>
                      </a:lnTo>
                      <a:lnTo>
                        <a:pt x="395" y="120"/>
                      </a:lnTo>
                      <a:lnTo>
                        <a:pt x="390" y="122"/>
                      </a:lnTo>
                      <a:lnTo>
                        <a:pt x="391" y="114"/>
                      </a:lnTo>
                      <a:lnTo>
                        <a:pt x="397" y="112"/>
                      </a:lnTo>
                      <a:lnTo>
                        <a:pt x="401" y="116"/>
                      </a:lnTo>
                      <a:lnTo>
                        <a:pt x="403" y="111"/>
                      </a:lnTo>
                      <a:lnTo>
                        <a:pt x="399" y="103"/>
                      </a:lnTo>
                      <a:lnTo>
                        <a:pt x="403" y="101"/>
                      </a:lnTo>
                      <a:lnTo>
                        <a:pt x="407" y="97"/>
                      </a:lnTo>
                      <a:lnTo>
                        <a:pt x="412" y="92"/>
                      </a:lnTo>
                      <a:lnTo>
                        <a:pt x="407" y="86"/>
                      </a:lnTo>
                      <a:lnTo>
                        <a:pt x="407" y="84"/>
                      </a:lnTo>
                      <a:lnTo>
                        <a:pt x="410" y="80"/>
                      </a:lnTo>
                      <a:lnTo>
                        <a:pt x="416" y="77"/>
                      </a:lnTo>
                      <a:lnTo>
                        <a:pt x="423" y="71"/>
                      </a:lnTo>
                      <a:lnTo>
                        <a:pt x="420" y="65"/>
                      </a:lnTo>
                      <a:lnTo>
                        <a:pt x="427" y="62"/>
                      </a:lnTo>
                      <a:lnTo>
                        <a:pt x="425" y="56"/>
                      </a:lnTo>
                      <a:lnTo>
                        <a:pt x="423" y="52"/>
                      </a:lnTo>
                      <a:lnTo>
                        <a:pt x="373" y="56"/>
                      </a:lnTo>
                      <a:lnTo>
                        <a:pt x="369" y="50"/>
                      </a:lnTo>
                      <a:lnTo>
                        <a:pt x="373" y="43"/>
                      </a:lnTo>
                      <a:lnTo>
                        <a:pt x="378" y="35"/>
                      </a:lnTo>
                      <a:lnTo>
                        <a:pt x="386" y="32"/>
                      </a:lnTo>
                      <a:lnTo>
                        <a:pt x="391" y="24"/>
                      </a:lnTo>
                      <a:lnTo>
                        <a:pt x="391" y="18"/>
                      </a:lnTo>
                      <a:lnTo>
                        <a:pt x="390" y="11"/>
                      </a:lnTo>
                      <a:lnTo>
                        <a:pt x="384" y="5"/>
                      </a:lnTo>
                      <a:lnTo>
                        <a:pt x="376" y="0"/>
                      </a:lnTo>
                      <a:lnTo>
                        <a:pt x="222" y="11"/>
                      </a:lnTo>
                      <a:lnTo>
                        <a:pt x="85" y="17"/>
                      </a:lnTo>
                      <a:lnTo>
                        <a:pt x="0" y="18"/>
                      </a:lnTo>
                      <a:lnTo>
                        <a:pt x="16" y="109"/>
                      </a:lnTo>
                      <a:lnTo>
                        <a:pt x="19" y="139"/>
                      </a:lnTo>
                      <a:lnTo>
                        <a:pt x="21" y="327"/>
                      </a:lnTo>
                      <a:lnTo>
                        <a:pt x="23" y="329"/>
                      </a:lnTo>
                      <a:lnTo>
                        <a:pt x="23" y="332"/>
                      </a:lnTo>
                      <a:lnTo>
                        <a:pt x="31" y="336"/>
                      </a:lnTo>
                      <a:lnTo>
                        <a:pt x="38" y="332"/>
                      </a:lnTo>
                      <a:lnTo>
                        <a:pt x="59" y="336"/>
                      </a:lnTo>
                      <a:lnTo>
                        <a:pt x="61" y="394"/>
                      </a:lnTo>
                      <a:lnTo>
                        <a:pt x="172" y="391"/>
                      </a:lnTo>
                      <a:lnTo>
                        <a:pt x="318" y="383"/>
                      </a:lnTo>
                      <a:lnTo>
                        <a:pt x="318" y="374"/>
                      </a:lnTo>
                      <a:lnTo>
                        <a:pt x="316" y="368"/>
                      </a:lnTo>
                      <a:lnTo>
                        <a:pt x="324" y="368"/>
                      </a:lnTo>
                      <a:lnTo>
                        <a:pt x="324" y="366"/>
                      </a:lnTo>
                      <a:lnTo>
                        <a:pt x="322" y="355"/>
                      </a:lnTo>
                      <a:lnTo>
                        <a:pt x="320" y="353"/>
                      </a:lnTo>
                      <a:lnTo>
                        <a:pt x="318" y="346"/>
                      </a:lnTo>
                      <a:lnTo>
                        <a:pt x="320" y="340"/>
                      </a:lnTo>
                      <a:lnTo>
                        <a:pt x="320" y="340"/>
                      </a:lnTo>
                      <a:lnTo>
                        <a:pt x="313" y="338"/>
                      </a:lnTo>
                      <a:lnTo>
                        <a:pt x="320" y="334"/>
                      </a:lnTo>
                      <a:lnTo>
                        <a:pt x="314" y="329"/>
                      </a:lnTo>
                      <a:lnTo>
                        <a:pt x="309" y="334"/>
                      </a:lnTo>
                      <a:lnTo>
                        <a:pt x="313" y="329"/>
                      </a:lnTo>
                      <a:lnTo>
                        <a:pt x="309" y="321"/>
                      </a:lnTo>
                      <a:lnTo>
                        <a:pt x="314" y="317"/>
                      </a:lnTo>
                      <a:lnTo>
                        <a:pt x="309" y="310"/>
                      </a:lnTo>
                      <a:lnTo>
                        <a:pt x="314" y="306"/>
                      </a:lnTo>
                      <a:lnTo>
                        <a:pt x="316" y="310"/>
                      </a:lnTo>
                      <a:lnTo>
                        <a:pt x="322" y="306"/>
                      </a:lnTo>
                      <a:lnTo>
                        <a:pt x="314" y="302"/>
                      </a:lnTo>
                      <a:lnTo>
                        <a:pt x="314" y="299"/>
                      </a:lnTo>
                      <a:lnTo>
                        <a:pt x="322" y="299"/>
                      </a:lnTo>
                      <a:lnTo>
                        <a:pt x="324" y="295"/>
                      </a:lnTo>
                      <a:lnTo>
                        <a:pt x="322" y="287"/>
                      </a:lnTo>
                      <a:lnTo>
                        <a:pt x="324" y="280"/>
                      </a:lnTo>
                      <a:lnTo>
                        <a:pt x="320" y="276"/>
                      </a:lnTo>
                      <a:lnTo>
                        <a:pt x="337" y="270"/>
                      </a:lnTo>
                      <a:lnTo>
                        <a:pt x="333" y="263"/>
                      </a:lnTo>
                      <a:lnTo>
                        <a:pt x="333" y="255"/>
                      </a:lnTo>
                      <a:lnTo>
                        <a:pt x="335" y="253"/>
                      </a:lnTo>
                      <a:lnTo>
                        <a:pt x="331" y="250"/>
                      </a:lnTo>
                      <a:lnTo>
                        <a:pt x="339" y="252"/>
                      </a:lnTo>
                      <a:lnTo>
                        <a:pt x="339" y="248"/>
                      </a:lnTo>
                      <a:lnTo>
                        <a:pt x="346" y="240"/>
                      </a:lnTo>
                      <a:lnTo>
                        <a:pt x="344" y="233"/>
                      </a:lnTo>
                      <a:lnTo>
                        <a:pt x="352" y="233"/>
                      </a:lnTo>
                      <a:lnTo>
                        <a:pt x="356" y="231"/>
                      </a:lnTo>
                      <a:lnTo>
                        <a:pt x="361" y="225"/>
                      </a:lnTo>
                      <a:lnTo>
                        <a:pt x="360" y="220"/>
                      </a:lnTo>
                      <a:lnTo>
                        <a:pt x="363" y="210"/>
                      </a:lnTo>
                      <a:lnTo>
                        <a:pt x="360" y="206"/>
                      </a:lnTo>
                      <a:lnTo>
                        <a:pt x="360" y="197"/>
                      </a:lnTo>
                      <a:lnTo>
                        <a:pt x="361" y="203"/>
                      </a:lnTo>
                      <a:lnTo>
                        <a:pt x="369" y="201"/>
                      </a:lnTo>
                      <a:lnTo>
                        <a:pt x="361" y="195"/>
                      </a:lnTo>
                      <a:lnTo>
                        <a:pt x="361" y="186"/>
                      </a:lnTo>
                      <a:lnTo>
                        <a:pt x="363" y="193"/>
                      </a:lnTo>
                      <a:lnTo>
                        <a:pt x="369" y="193"/>
                      </a:lnTo>
                      <a:lnTo>
                        <a:pt x="367" y="178"/>
                      </a:lnTo>
                      <a:lnTo>
                        <a:pt x="371" y="182"/>
                      </a:lnTo>
                      <a:lnTo>
                        <a:pt x="378" y="178"/>
                      </a:lnTo>
                      <a:lnTo>
                        <a:pt x="384" y="173"/>
                      </a:lnTo>
                      <a:lnTo>
                        <a:pt x="382" y="165"/>
                      </a:lnTo>
                      <a:lnTo>
                        <a:pt x="380" y="163"/>
                      </a:lnTo>
                      <a:lnTo>
                        <a:pt x="380" y="161"/>
                      </a:lnTo>
                      <a:lnTo>
                        <a:pt x="388" y="15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57" name="Group 256"/>
                <p:cNvGrpSpPr/>
                <p:nvPr/>
              </p:nvGrpSpPr>
              <p:grpSpPr>
                <a:xfrm>
                  <a:off x="5064651" y="4206842"/>
                  <a:ext cx="940363" cy="754623"/>
                  <a:chOff x="3389116" y="3081761"/>
                  <a:chExt cx="464013" cy="372361"/>
                </a:xfrm>
                <a:grpFill/>
              </p:grpSpPr>
              <p:sp>
                <p:nvSpPr>
                  <p:cNvPr id="325" name="Freeform 45"/>
                  <p:cNvSpPr>
                    <a:spLocks/>
                  </p:cNvSpPr>
                  <p:nvPr/>
                </p:nvSpPr>
                <p:spPr bwMode="auto">
                  <a:xfrm>
                    <a:off x="3580293" y="3401800"/>
                    <a:ext cx="28821" cy="13081"/>
                  </a:xfrm>
                  <a:custGeom>
                    <a:avLst/>
                    <a:gdLst>
                      <a:gd name="T0" fmla="*/ 19 w 30"/>
                      <a:gd name="T1" fmla="*/ 15 h 15"/>
                      <a:gd name="T2" fmla="*/ 26 w 30"/>
                      <a:gd name="T3" fmla="*/ 13 h 15"/>
                      <a:gd name="T4" fmla="*/ 30 w 30"/>
                      <a:gd name="T5" fmla="*/ 7 h 15"/>
                      <a:gd name="T6" fmla="*/ 30 w 30"/>
                      <a:gd name="T7" fmla="*/ 7 h 15"/>
                      <a:gd name="T8" fmla="*/ 28 w 30"/>
                      <a:gd name="T9" fmla="*/ 5 h 15"/>
                      <a:gd name="T10" fmla="*/ 15 w 30"/>
                      <a:gd name="T11" fmla="*/ 0 h 15"/>
                      <a:gd name="T12" fmla="*/ 0 w 30"/>
                      <a:gd name="T13" fmla="*/ 4 h 15"/>
                      <a:gd name="T14" fmla="*/ 4 w 30"/>
                      <a:gd name="T15" fmla="*/ 9 h 15"/>
                      <a:gd name="T16" fmla="*/ 11 w 30"/>
                      <a:gd name="T17" fmla="*/ 11 h 15"/>
                      <a:gd name="T18" fmla="*/ 19 w 30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15">
                        <a:moveTo>
                          <a:pt x="19" y="15"/>
                        </a:moveTo>
                        <a:lnTo>
                          <a:pt x="26" y="13"/>
                        </a:lnTo>
                        <a:lnTo>
                          <a:pt x="30" y="7"/>
                        </a:lnTo>
                        <a:lnTo>
                          <a:pt x="30" y="7"/>
                        </a:lnTo>
                        <a:lnTo>
                          <a:pt x="28" y="5"/>
                        </a:lnTo>
                        <a:lnTo>
                          <a:pt x="15" y="0"/>
                        </a:lnTo>
                        <a:lnTo>
                          <a:pt x="0" y="4"/>
                        </a:lnTo>
                        <a:lnTo>
                          <a:pt x="4" y="9"/>
                        </a:lnTo>
                        <a:lnTo>
                          <a:pt x="11" y="11"/>
                        </a:lnTo>
                        <a:lnTo>
                          <a:pt x="19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6" name="Freeform 46"/>
                  <p:cNvSpPr>
                    <a:spLocks/>
                  </p:cNvSpPr>
                  <p:nvPr/>
                </p:nvSpPr>
                <p:spPr bwMode="auto">
                  <a:xfrm>
                    <a:off x="3580293" y="3401800"/>
                    <a:ext cx="28821" cy="13081"/>
                  </a:xfrm>
                  <a:custGeom>
                    <a:avLst/>
                    <a:gdLst>
                      <a:gd name="T0" fmla="*/ 19 w 30"/>
                      <a:gd name="T1" fmla="*/ 15 h 15"/>
                      <a:gd name="T2" fmla="*/ 26 w 30"/>
                      <a:gd name="T3" fmla="*/ 13 h 15"/>
                      <a:gd name="T4" fmla="*/ 30 w 30"/>
                      <a:gd name="T5" fmla="*/ 7 h 15"/>
                      <a:gd name="T6" fmla="*/ 30 w 30"/>
                      <a:gd name="T7" fmla="*/ 7 h 15"/>
                      <a:gd name="T8" fmla="*/ 28 w 30"/>
                      <a:gd name="T9" fmla="*/ 5 h 15"/>
                      <a:gd name="T10" fmla="*/ 15 w 30"/>
                      <a:gd name="T11" fmla="*/ 0 h 15"/>
                      <a:gd name="T12" fmla="*/ 0 w 30"/>
                      <a:gd name="T13" fmla="*/ 4 h 15"/>
                      <a:gd name="T14" fmla="*/ 4 w 30"/>
                      <a:gd name="T15" fmla="*/ 9 h 15"/>
                      <a:gd name="T16" fmla="*/ 11 w 30"/>
                      <a:gd name="T17" fmla="*/ 11 h 15"/>
                      <a:gd name="T18" fmla="*/ 19 w 30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15">
                        <a:moveTo>
                          <a:pt x="19" y="15"/>
                        </a:moveTo>
                        <a:lnTo>
                          <a:pt x="26" y="13"/>
                        </a:lnTo>
                        <a:lnTo>
                          <a:pt x="30" y="7"/>
                        </a:lnTo>
                        <a:lnTo>
                          <a:pt x="30" y="7"/>
                        </a:lnTo>
                        <a:lnTo>
                          <a:pt x="28" y="5"/>
                        </a:lnTo>
                        <a:lnTo>
                          <a:pt x="15" y="0"/>
                        </a:lnTo>
                        <a:lnTo>
                          <a:pt x="0" y="4"/>
                        </a:lnTo>
                        <a:lnTo>
                          <a:pt x="4" y="9"/>
                        </a:lnTo>
                        <a:lnTo>
                          <a:pt x="11" y="11"/>
                        </a:lnTo>
                        <a:lnTo>
                          <a:pt x="19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7" name="Freeform 47"/>
                  <p:cNvSpPr>
                    <a:spLocks/>
                  </p:cNvSpPr>
                  <p:nvPr/>
                </p:nvSpPr>
                <p:spPr bwMode="auto">
                  <a:xfrm>
                    <a:off x="3646581" y="3422728"/>
                    <a:ext cx="14410" cy="13081"/>
                  </a:xfrm>
                  <a:custGeom>
                    <a:avLst/>
                    <a:gdLst>
                      <a:gd name="T0" fmla="*/ 14 w 15"/>
                      <a:gd name="T1" fmla="*/ 15 h 15"/>
                      <a:gd name="T2" fmla="*/ 15 w 15"/>
                      <a:gd name="T3" fmla="*/ 13 h 15"/>
                      <a:gd name="T4" fmla="*/ 14 w 15"/>
                      <a:gd name="T5" fmla="*/ 8 h 15"/>
                      <a:gd name="T6" fmla="*/ 8 w 15"/>
                      <a:gd name="T7" fmla="*/ 0 h 15"/>
                      <a:gd name="T8" fmla="*/ 2 w 15"/>
                      <a:gd name="T9" fmla="*/ 8 h 15"/>
                      <a:gd name="T10" fmla="*/ 0 w 15"/>
                      <a:gd name="T11" fmla="*/ 10 h 15"/>
                      <a:gd name="T12" fmla="*/ 8 w 15"/>
                      <a:gd name="T13" fmla="*/ 15 h 15"/>
                      <a:gd name="T14" fmla="*/ 14 w 15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5">
                        <a:moveTo>
                          <a:pt x="14" y="15"/>
                        </a:moveTo>
                        <a:lnTo>
                          <a:pt x="15" y="13"/>
                        </a:lnTo>
                        <a:lnTo>
                          <a:pt x="14" y="8"/>
                        </a:lnTo>
                        <a:lnTo>
                          <a:pt x="8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8" y="15"/>
                        </a:lnTo>
                        <a:lnTo>
                          <a:pt x="14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8" name="Freeform 48"/>
                  <p:cNvSpPr>
                    <a:spLocks/>
                  </p:cNvSpPr>
                  <p:nvPr/>
                </p:nvSpPr>
                <p:spPr bwMode="auto">
                  <a:xfrm>
                    <a:off x="3646581" y="3422728"/>
                    <a:ext cx="14410" cy="13081"/>
                  </a:xfrm>
                  <a:custGeom>
                    <a:avLst/>
                    <a:gdLst>
                      <a:gd name="T0" fmla="*/ 14 w 15"/>
                      <a:gd name="T1" fmla="*/ 15 h 15"/>
                      <a:gd name="T2" fmla="*/ 15 w 15"/>
                      <a:gd name="T3" fmla="*/ 13 h 15"/>
                      <a:gd name="T4" fmla="*/ 14 w 15"/>
                      <a:gd name="T5" fmla="*/ 8 h 15"/>
                      <a:gd name="T6" fmla="*/ 8 w 15"/>
                      <a:gd name="T7" fmla="*/ 0 h 15"/>
                      <a:gd name="T8" fmla="*/ 2 w 15"/>
                      <a:gd name="T9" fmla="*/ 8 h 15"/>
                      <a:gd name="T10" fmla="*/ 0 w 15"/>
                      <a:gd name="T11" fmla="*/ 10 h 15"/>
                      <a:gd name="T12" fmla="*/ 8 w 15"/>
                      <a:gd name="T13" fmla="*/ 15 h 15"/>
                      <a:gd name="T14" fmla="*/ 14 w 15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5">
                        <a:moveTo>
                          <a:pt x="14" y="15"/>
                        </a:moveTo>
                        <a:lnTo>
                          <a:pt x="15" y="13"/>
                        </a:lnTo>
                        <a:lnTo>
                          <a:pt x="14" y="8"/>
                        </a:lnTo>
                        <a:lnTo>
                          <a:pt x="8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8" y="15"/>
                        </a:lnTo>
                        <a:lnTo>
                          <a:pt x="14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9" name="Freeform 71"/>
                  <p:cNvSpPr>
                    <a:spLocks/>
                  </p:cNvSpPr>
                  <p:nvPr/>
                </p:nvSpPr>
                <p:spPr bwMode="auto">
                  <a:xfrm>
                    <a:off x="3389116" y="3081761"/>
                    <a:ext cx="464013" cy="372361"/>
                  </a:xfrm>
                  <a:custGeom>
                    <a:avLst/>
                    <a:gdLst>
                      <a:gd name="T0" fmla="*/ 411 w 483"/>
                      <a:gd name="T1" fmla="*/ 263 h 427"/>
                      <a:gd name="T2" fmla="*/ 402 w 483"/>
                      <a:gd name="T3" fmla="*/ 216 h 427"/>
                      <a:gd name="T4" fmla="*/ 233 w 483"/>
                      <a:gd name="T5" fmla="*/ 213 h 427"/>
                      <a:gd name="T6" fmla="*/ 236 w 483"/>
                      <a:gd name="T7" fmla="*/ 183 h 427"/>
                      <a:gd name="T8" fmla="*/ 244 w 483"/>
                      <a:gd name="T9" fmla="*/ 154 h 427"/>
                      <a:gd name="T10" fmla="*/ 248 w 483"/>
                      <a:gd name="T11" fmla="*/ 132 h 427"/>
                      <a:gd name="T12" fmla="*/ 265 w 483"/>
                      <a:gd name="T13" fmla="*/ 102 h 427"/>
                      <a:gd name="T14" fmla="*/ 263 w 483"/>
                      <a:gd name="T15" fmla="*/ 90 h 427"/>
                      <a:gd name="T16" fmla="*/ 285 w 483"/>
                      <a:gd name="T17" fmla="*/ 73 h 427"/>
                      <a:gd name="T18" fmla="*/ 267 w 483"/>
                      <a:gd name="T19" fmla="*/ 55 h 427"/>
                      <a:gd name="T20" fmla="*/ 263 w 483"/>
                      <a:gd name="T21" fmla="*/ 43 h 427"/>
                      <a:gd name="T22" fmla="*/ 265 w 483"/>
                      <a:gd name="T23" fmla="*/ 13 h 427"/>
                      <a:gd name="T24" fmla="*/ 257 w 483"/>
                      <a:gd name="T25" fmla="*/ 0 h 427"/>
                      <a:gd name="T26" fmla="*/ 20 w 483"/>
                      <a:gd name="T27" fmla="*/ 137 h 427"/>
                      <a:gd name="T28" fmla="*/ 35 w 483"/>
                      <a:gd name="T29" fmla="*/ 179 h 427"/>
                      <a:gd name="T30" fmla="*/ 52 w 483"/>
                      <a:gd name="T31" fmla="*/ 213 h 427"/>
                      <a:gd name="T32" fmla="*/ 52 w 483"/>
                      <a:gd name="T33" fmla="*/ 246 h 427"/>
                      <a:gd name="T34" fmla="*/ 41 w 483"/>
                      <a:gd name="T35" fmla="*/ 288 h 427"/>
                      <a:gd name="T36" fmla="*/ 33 w 483"/>
                      <a:gd name="T37" fmla="*/ 335 h 427"/>
                      <a:gd name="T38" fmla="*/ 28 w 483"/>
                      <a:gd name="T39" fmla="*/ 354 h 427"/>
                      <a:gd name="T40" fmla="*/ 75 w 483"/>
                      <a:gd name="T41" fmla="*/ 354 h 427"/>
                      <a:gd name="T42" fmla="*/ 84 w 483"/>
                      <a:gd name="T43" fmla="*/ 340 h 427"/>
                      <a:gd name="T44" fmla="*/ 90 w 483"/>
                      <a:gd name="T45" fmla="*/ 357 h 427"/>
                      <a:gd name="T46" fmla="*/ 171 w 483"/>
                      <a:gd name="T47" fmla="*/ 378 h 427"/>
                      <a:gd name="T48" fmla="*/ 184 w 483"/>
                      <a:gd name="T49" fmla="*/ 357 h 427"/>
                      <a:gd name="T50" fmla="*/ 214 w 483"/>
                      <a:gd name="T51" fmla="*/ 354 h 427"/>
                      <a:gd name="T52" fmla="*/ 242 w 483"/>
                      <a:gd name="T53" fmla="*/ 365 h 427"/>
                      <a:gd name="T54" fmla="*/ 272 w 483"/>
                      <a:gd name="T55" fmla="*/ 371 h 427"/>
                      <a:gd name="T56" fmla="*/ 276 w 483"/>
                      <a:gd name="T57" fmla="*/ 387 h 427"/>
                      <a:gd name="T58" fmla="*/ 297 w 483"/>
                      <a:gd name="T59" fmla="*/ 406 h 427"/>
                      <a:gd name="T60" fmla="*/ 332 w 483"/>
                      <a:gd name="T61" fmla="*/ 412 h 427"/>
                      <a:gd name="T62" fmla="*/ 351 w 483"/>
                      <a:gd name="T63" fmla="*/ 391 h 427"/>
                      <a:gd name="T64" fmla="*/ 370 w 483"/>
                      <a:gd name="T65" fmla="*/ 416 h 427"/>
                      <a:gd name="T66" fmla="*/ 389 w 483"/>
                      <a:gd name="T67" fmla="*/ 391 h 427"/>
                      <a:gd name="T68" fmla="*/ 396 w 483"/>
                      <a:gd name="T69" fmla="*/ 374 h 427"/>
                      <a:gd name="T70" fmla="*/ 415 w 483"/>
                      <a:gd name="T71" fmla="*/ 387 h 427"/>
                      <a:gd name="T72" fmla="*/ 443 w 483"/>
                      <a:gd name="T73" fmla="*/ 399 h 427"/>
                      <a:gd name="T74" fmla="*/ 455 w 483"/>
                      <a:gd name="T75" fmla="*/ 414 h 427"/>
                      <a:gd name="T76" fmla="*/ 473 w 483"/>
                      <a:gd name="T77" fmla="*/ 418 h 427"/>
                      <a:gd name="T78" fmla="*/ 483 w 483"/>
                      <a:gd name="T79" fmla="*/ 395 h 427"/>
                      <a:gd name="T80" fmla="*/ 447 w 483"/>
                      <a:gd name="T81" fmla="*/ 378 h 427"/>
                      <a:gd name="T82" fmla="*/ 417 w 483"/>
                      <a:gd name="T83" fmla="*/ 357 h 427"/>
                      <a:gd name="T84" fmla="*/ 430 w 483"/>
                      <a:gd name="T85" fmla="*/ 348 h 427"/>
                      <a:gd name="T86" fmla="*/ 445 w 483"/>
                      <a:gd name="T87" fmla="*/ 331 h 427"/>
                      <a:gd name="T88" fmla="*/ 426 w 483"/>
                      <a:gd name="T89" fmla="*/ 312 h 427"/>
                      <a:gd name="T90" fmla="*/ 406 w 483"/>
                      <a:gd name="T91" fmla="*/ 322 h 427"/>
                      <a:gd name="T92" fmla="*/ 417 w 483"/>
                      <a:gd name="T93" fmla="*/ 299 h 427"/>
                      <a:gd name="T94" fmla="*/ 391 w 483"/>
                      <a:gd name="T95" fmla="*/ 307 h 427"/>
                      <a:gd name="T96" fmla="*/ 346 w 483"/>
                      <a:gd name="T97" fmla="*/ 299 h 427"/>
                      <a:gd name="T98" fmla="*/ 383 w 483"/>
                      <a:gd name="T99" fmla="*/ 282 h 427"/>
                      <a:gd name="T100" fmla="*/ 411 w 483"/>
                      <a:gd name="T101" fmla="*/ 295 h 427"/>
                      <a:gd name="T102" fmla="*/ 424 w 483"/>
                      <a:gd name="T103" fmla="*/ 29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83" h="427">
                        <a:moveTo>
                          <a:pt x="421" y="288"/>
                        </a:moveTo>
                        <a:lnTo>
                          <a:pt x="417" y="282"/>
                        </a:lnTo>
                        <a:lnTo>
                          <a:pt x="417" y="278"/>
                        </a:lnTo>
                        <a:lnTo>
                          <a:pt x="413" y="271"/>
                        </a:lnTo>
                        <a:lnTo>
                          <a:pt x="411" y="263"/>
                        </a:lnTo>
                        <a:lnTo>
                          <a:pt x="402" y="256"/>
                        </a:lnTo>
                        <a:lnTo>
                          <a:pt x="398" y="248"/>
                        </a:lnTo>
                        <a:lnTo>
                          <a:pt x="394" y="241"/>
                        </a:lnTo>
                        <a:lnTo>
                          <a:pt x="398" y="230"/>
                        </a:lnTo>
                        <a:lnTo>
                          <a:pt x="402" y="216"/>
                        </a:lnTo>
                        <a:lnTo>
                          <a:pt x="404" y="209"/>
                        </a:lnTo>
                        <a:lnTo>
                          <a:pt x="402" y="207"/>
                        </a:lnTo>
                        <a:lnTo>
                          <a:pt x="317" y="214"/>
                        </a:lnTo>
                        <a:lnTo>
                          <a:pt x="227" y="218"/>
                        </a:lnTo>
                        <a:lnTo>
                          <a:pt x="233" y="213"/>
                        </a:lnTo>
                        <a:lnTo>
                          <a:pt x="229" y="205"/>
                        </a:lnTo>
                        <a:lnTo>
                          <a:pt x="229" y="198"/>
                        </a:lnTo>
                        <a:lnTo>
                          <a:pt x="225" y="190"/>
                        </a:lnTo>
                        <a:lnTo>
                          <a:pt x="235" y="188"/>
                        </a:lnTo>
                        <a:lnTo>
                          <a:pt x="236" y="183"/>
                        </a:lnTo>
                        <a:lnTo>
                          <a:pt x="231" y="177"/>
                        </a:lnTo>
                        <a:lnTo>
                          <a:pt x="238" y="177"/>
                        </a:lnTo>
                        <a:lnTo>
                          <a:pt x="236" y="162"/>
                        </a:lnTo>
                        <a:lnTo>
                          <a:pt x="242" y="156"/>
                        </a:lnTo>
                        <a:lnTo>
                          <a:pt x="244" y="154"/>
                        </a:lnTo>
                        <a:lnTo>
                          <a:pt x="236" y="154"/>
                        </a:lnTo>
                        <a:lnTo>
                          <a:pt x="244" y="149"/>
                        </a:lnTo>
                        <a:lnTo>
                          <a:pt x="246" y="143"/>
                        </a:lnTo>
                        <a:lnTo>
                          <a:pt x="252" y="136"/>
                        </a:lnTo>
                        <a:lnTo>
                          <a:pt x="248" y="132"/>
                        </a:lnTo>
                        <a:lnTo>
                          <a:pt x="250" y="126"/>
                        </a:lnTo>
                        <a:lnTo>
                          <a:pt x="255" y="122"/>
                        </a:lnTo>
                        <a:lnTo>
                          <a:pt x="272" y="105"/>
                        </a:lnTo>
                        <a:lnTo>
                          <a:pt x="272" y="104"/>
                        </a:lnTo>
                        <a:lnTo>
                          <a:pt x="265" y="102"/>
                        </a:lnTo>
                        <a:lnTo>
                          <a:pt x="272" y="102"/>
                        </a:lnTo>
                        <a:lnTo>
                          <a:pt x="272" y="98"/>
                        </a:lnTo>
                        <a:lnTo>
                          <a:pt x="278" y="90"/>
                        </a:lnTo>
                        <a:lnTo>
                          <a:pt x="270" y="92"/>
                        </a:lnTo>
                        <a:lnTo>
                          <a:pt x="263" y="90"/>
                        </a:lnTo>
                        <a:lnTo>
                          <a:pt x="267" y="85"/>
                        </a:lnTo>
                        <a:lnTo>
                          <a:pt x="274" y="81"/>
                        </a:lnTo>
                        <a:lnTo>
                          <a:pt x="280" y="75"/>
                        </a:lnTo>
                        <a:lnTo>
                          <a:pt x="285" y="75"/>
                        </a:lnTo>
                        <a:lnTo>
                          <a:pt x="285" y="73"/>
                        </a:lnTo>
                        <a:lnTo>
                          <a:pt x="285" y="72"/>
                        </a:lnTo>
                        <a:lnTo>
                          <a:pt x="278" y="70"/>
                        </a:lnTo>
                        <a:lnTo>
                          <a:pt x="276" y="64"/>
                        </a:lnTo>
                        <a:lnTo>
                          <a:pt x="270" y="60"/>
                        </a:lnTo>
                        <a:lnTo>
                          <a:pt x="267" y="55"/>
                        </a:lnTo>
                        <a:lnTo>
                          <a:pt x="267" y="53"/>
                        </a:lnTo>
                        <a:lnTo>
                          <a:pt x="274" y="55"/>
                        </a:lnTo>
                        <a:lnTo>
                          <a:pt x="268" y="47"/>
                        </a:lnTo>
                        <a:lnTo>
                          <a:pt x="274" y="42"/>
                        </a:lnTo>
                        <a:lnTo>
                          <a:pt x="263" y="43"/>
                        </a:lnTo>
                        <a:lnTo>
                          <a:pt x="261" y="40"/>
                        </a:lnTo>
                        <a:lnTo>
                          <a:pt x="268" y="30"/>
                        </a:lnTo>
                        <a:lnTo>
                          <a:pt x="261" y="26"/>
                        </a:lnTo>
                        <a:lnTo>
                          <a:pt x="259" y="19"/>
                        </a:lnTo>
                        <a:lnTo>
                          <a:pt x="265" y="13"/>
                        </a:lnTo>
                        <a:lnTo>
                          <a:pt x="265" y="6"/>
                        </a:lnTo>
                        <a:lnTo>
                          <a:pt x="259" y="6"/>
                        </a:lnTo>
                        <a:lnTo>
                          <a:pt x="253" y="10"/>
                        </a:lnTo>
                        <a:lnTo>
                          <a:pt x="253" y="4"/>
                        </a:lnTo>
                        <a:lnTo>
                          <a:pt x="257" y="0"/>
                        </a:lnTo>
                        <a:lnTo>
                          <a:pt x="111" y="8"/>
                        </a:lnTo>
                        <a:lnTo>
                          <a:pt x="0" y="11"/>
                        </a:lnTo>
                        <a:lnTo>
                          <a:pt x="3" y="120"/>
                        </a:lnTo>
                        <a:lnTo>
                          <a:pt x="17" y="132"/>
                        </a:lnTo>
                        <a:lnTo>
                          <a:pt x="20" y="137"/>
                        </a:lnTo>
                        <a:lnTo>
                          <a:pt x="26" y="152"/>
                        </a:lnTo>
                        <a:lnTo>
                          <a:pt x="24" y="162"/>
                        </a:lnTo>
                        <a:lnTo>
                          <a:pt x="30" y="169"/>
                        </a:lnTo>
                        <a:lnTo>
                          <a:pt x="33" y="177"/>
                        </a:lnTo>
                        <a:lnTo>
                          <a:pt x="35" y="179"/>
                        </a:lnTo>
                        <a:lnTo>
                          <a:pt x="39" y="184"/>
                        </a:lnTo>
                        <a:lnTo>
                          <a:pt x="39" y="192"/>
                        </a:lnTo>
                        <a:lnTo>
                          <a:pt x="50" y="205"/>
                        </a:lnTo>
                        <a:lnTo>
                          <a:pt x="52" y="207"/>
                        </a:lnTo>
                        <a:lnTo>
                          <a:pt x="52" y="213"/>
                        </a:lnTo>
                        <a:lnTo>
                          <a:pt x="54" y="220"/>
                        </a:lnTo>
                        <a:lnTo>
                          <a:pt x="50" y="226"/>
                        </a:lnTo>
                        <a:lnTo>
                          <a:pt x="54" y="231"/>
                        </a:lnTo>
                        <a:lnTo>
                          <a:pt x="50" y="239"/>
                        </a:lnTo>
                        <a:lnTo>
                          <a:pt x="52" y="246"/>
                        </a:lnTo>
                        <a:lnTo>
                          <a:pt x="49" y="252"/>
                        </a:lnTo>
                        <a:lnTo>
                          <a:pt x="47" y="260"/>
                        </a:lnTo>
                        <a:lnTo>
                          <a:pt x="41" y="267"/>
                        </a:lnTo>
                        <a:lnTo>
                          <a:pt x="39" y="275"/>
                        </a:lnTo>
                        <a:lnTo>
                          <a:pt x="41" y="288"/>
                        </a:lnTo>
                        <a:lnTo>
                          <a:pt x="35" y="295"/>
                        </a:lnTo>
                        <a:lnTo>
                          <a:pt x="39" y="303"/>
                        </a:lnTo>
                        <a:lnTo>
                          <a:pt x="43" y="320"/>
                        </a:lnTo>
                        <a:lnTo>
                          <a:pt x="41" y="327"/>
                        </a:lnTo>
                        <a:lnTo>
                          <a:pt x="33" y="335"/>
                        </a:lnTo>
                        <a:lnTo>
                          <a:pt x="33" y="335"/>
                        </a:lnTo>
                        <a:lnTo>
                          <a:pt x="33" y="335"/>
                        </a:lnTo>
                        <a:lnTo>
                          <a:pt x="35" y="342"/>
                        </a:lnTo>
                        <a:lnTo>
                          <a:pt x="33" y="350"/>
                        </a:lnTo>
                        <a:lnTo>
                          <a:pt x="28" y="354"/>
                        </a:lnTo>
                        <a:lnTo>
                          <a:pt x="26" y="361"/>
                        </a:lnTo>
                        <a:lnTo>
                          <a:pt x="33" y="367"/>
                        </a:lnTo>
                        <a:lnTo>
                          <a:pt x="39" y="361"/>
                        </a:lnTo>
                        <a:lnTo>
                          <a:pt x="73" y="357"/>
                        </a:lnTo>
                        <a:lnTo>
                          <a:pt x="75" y="354"/>
                        </a:lnTo>
                        <a:lnTo>
                          <a:pt x="67" y="350"/>
                        </a:lnTo>
                        <a:lnTo>
                          <a:pt x="75" y="344"/>
                        </a:lnTo>
                        <a:lnTo>
                          <a:pt x="77" y="327"/>
                        </a:lnTo>
                        <a:lnTo>
                          <a:pt x="82" y="333"/>
                        </a:lnTo>
                        <a:lnTo>
                          <a:pt x="84" y="340"/>
                        </a:lnTo>
                        <a:lnTo>
                          <a:pt x="84" y="346"/>
                        </a:lnTo>
                        <a:lnTo>
                          <a:pt x="79" y="350"/>
                        </a:lnTo>
                        <a:lnTo>
                          <a:pt x="77" y="354"/>
                        </a:lnTo>
                        <a:lnTo>
                          <a:pt x="82" y="355"/>
                        </a:lnTo>
                        <a:lnTo>
                          <a:pt x="90" y="357"/>
                        </a:lnTo>
                        <a:lnTo>
                          <a:pt x="103" y="359"/>
                        </a:lnTo>
                        <a:lnTo>
                          <a:pt x="118" y="365"/>
                        </a:lnTo>
                        <a:lnTo>
                          <a:pt x="126" y="369"/>
                        </a:lnTo>
                        <a:lnTo>
                          <a:pt x="137" y="374"/>
                        </a:lnTo>
                        <a:lnTo>
                          <a:pt x="171" y="378"/>
                        </a:lnTo>
                        <a:lnTo>
                          <a:pt x="178" y="378"/>
                        </a:lnTo>
                        <a:lnTo>
                          <a:pt x="188" y="372"/>
                        </a:lnTo>
                        <a:lnTo>
                          <a:pt x="195" y="372"/>
                        </a:lnTo>
                        <a:lnTo>
                          <a:pt x="189" y="363"/>
                        </a:lnTo>
                        <a:lnTo>
                          <a:pt x="184" y="357"/>
                        </a:lnTo>
                        <a:lnTo>
                          <a:pt x="191" y="355"/>
                        </a:lnTo>
                        <a:lnTo>
                          <a:pt x="193" y="354"/>
                        </a:lnTo>
                        <a:lnTo>
                          <a:pt x="201" y="350"/>
                        </a:lnTo>
                        <a:lnTo>
                          <a:pt x="214" y="346"/>
                        </a:lnTo>
                        <a:lnTo>
                          <a:pt x="214" y="354"/>
                        </a:lnTo>
                        <a:lnTo>
                          <a:pt x="214" y="357"/>
                        </a:lnTo>
                        <a:lnTo>
                          <a:pt x="220" y="355"/>
                        </a:lnTo>
                        <a:lnTo>
                          <a:pt x="235" y="354"/>
                        </a:lnTo>
                        <a:lnTo>
                          <a:pt x="236" y="361"/>
                        </a:lnTo>
                        <a:lnTo>
                          <a:pt x="242" y="365"/>
                        </a:lnTo>
                        <a:lnTo>
                          <a:pt x="246" y="374"/>
                        </a:lnTo>
                        <a:lnTo>
                          <a:pt x="253" y="374"/>
                        </a:lnTo>
                        <a:lnTo>
                          <a:pt x="267" y="378"/>
                        </a:lnTo>
                        <a:lnTo>
                          <a:pt x="270" y="372"/>
                        </a:lnTo>
                        <a:lnTo>
                          <a:pt x="272" y="371"/>
                        </a:lnTo>
                        <a:lnTo>
                          <a:pt x="272" y="367"/>
                        </a:lnTo>
                        <a:lnTo>
                          <a:pt x="274" y="372"/>
                        </a:lnTo>
                        <a:lnTo>
                          <a:pt x="272" y="374"/>
                        </a:lnTo>
                        <a:lnTo>
                          <a:pt x="272" y="380"/>
                        </a:lnTo>
                        <a:lnTo>
                          <a:pt x="276" y="387"/>
                        </a:lnTo>
                        <a:lnTo>
                          <a:pt x="283" y="391"/>
                        </a:lnTo>
                        <a:lnTo>
                          <a:pt x="287" y="399"/>
                        </a:lnTo>
                        <a:lnTo>
                          <a:pt x="285" y="406"/>
                        </a:lnTo>
                        <a:lnTo>
                          <a:pt x="289" y="410"/>
                        </a:lnTo>
                        <a:lnTo>
                          <a:pt x="297" y="406"/>
                        </a:lnTo>
                        <a:lnTo>
                          <a:pt x="310" y="416"/>
                        </a:lnTo>
                        <a:lnTo>
                          <a:pt x="317" y="412"/>
                        </a:lnTo>
                        <a:lnTo>
                          <a:pt x="319" y="412"/>
                        </a:lnTo>
                        <a:lnTo>
                          <a:pt x="327" y="416"/>
                        </a:lnTo>
                        <a:lnTo>
                          <a:pt x="332" y="412"/>
                        </a:lnTo>
                        <a:lnTo>
                          <a:pt x="332" y="402"/>
                        </a:lnTo>
                        <a:lnTo>
                          <a:pt x="334" y="395"/>
                        </a:lnTo>
                        <a:lnTo>
                          <a:pt x="342" y="395"/>
                        </a:lnTo>
                        <a:lnTo>
                          <a:pt x="347" y="393"/>
                        </a:lnTo>
                        <a:lnTo>
                          <a:pt x="351" y="391"/>
                        </a:lnTo>
                        <a:lnTo>
                          <a:pt x="355" y="399"/>
                        </a:lnTo>
                        <a:lnTo>
                          <a:pt x="361" y="395"/>
                        </a:lnTo>
                        <a:lnTo>
                          <a:pt x="368" y="399"/>
                        </a:lnTo>
                        <a:lnTo>
                          <a:pt x="368" y="408"/>
                        </a:lnTo>
                        <a:lnTo>
                          <a:pt x="370" y="416"/>
                        </a:lnTo>
                        <a:lnTo>
                          <a:pt x="377" y="412"/>
                        </a:lnTo>
                        <a:lnTo>
                          <a:pt x="383" y="406"/>
                        </a:lnTo>
                        <a:lnTo>
                          <a:pt x="387" y="401"/>
                        </a:lnTo>
                        <a:lnTo>
                          <a:pt x="381" y="393"/>
                        </a:lnTo>
                        <a:lnTo>
                          <a:pt x="389" y="391"/>
                        </a:lnTo>
                        <a:lnTo>
                          <a:pt x="387" y="378"/>
                        </a:lnTo>
                        <a:lnTo>
                          <a:pt x="372" y="371"/>
                        </a:lnTo>
                        <a:lnTo>
                          <a:pt x="372" y="365"/>
                        </a:lnTo>
                        <a:lnTo>
                          <a:pt x="372" y="363"/>
                        </a:lnTo>
                        <a:lnTo>
                          <a:pt x="396" y="374"/>
                        </a:lnTo>
                        <a:lnTo>
                          <a:pt x="404" y="374"/>
                        </a:lnTo>
                        <a:lnTo>
                          <a:pt x="409" y="378"/>
                        </a:lnTo>
                        <a:lnTo>
                          <a:pt x="413" y="380"/>
                        </a:lnTo>
                        <a:lnTo>
                          <a:pt x="409" y="387"/>
                        </a:lnTo>
                        <a:lnTo>
                          <a:pt x="415" y="387"/>
                        </a:lnTo>
                        <a:lnTo>
                          <a:pt x="423" y="386"/>
                        </a:lnTo>
                        <a:lnTo>
                          <a:pt x="426" y="393"/>
                        </a:lnTo>
                        <a:lnTo>
                          <a:pt x="436" y="395"/>
                        </a:lnTo>
                        <a:lnTo>
                          <a:pt x="441" y="393"/>
                        </a:lnTo>
                        <a:lnTo>
                          <a:pt x="443" y="399"/>
                        </a:lnTo>
                        <a:lnTo>
                          <a:pt x="449" y="406"/>
                        </a:lnTo>
                        <a:lnTo>
                          <a:pt x="455" y="408"/>
                        </a:lnTo>
                        <a:lnTo>
                          <a:pt x="456" y="399"/>
                        </a:lnTo>
                        <a:lnTo>
                          <a:pt x="458" y="406"/>
                        </a:lnTo>
                        <a:lnTo>
                          <a:pt x="455" y="414"/>
                        </a:lnTo>
                        <a:lnTo>
                          <a:pt x="449" y="427"/>
                        </a:lnTo>
                        <a:lnTo>
                          <a:pt x="456" y="421"/>
                        </a:lnTo>
                        <a:lnTo>
                          <a:pt x="458" y="414"/>
                        </a:lnTo>
                        <a:lnTo>
                          <a:pt x="464" y="406"/>
                        </a:lnTo>
                        <a:lnTo>
                          <a:pt x="473" y="418"/>
                        </a:lnTo>
                        <a:lnTo>
                          <a:pt x="473" y="412"/>
                        </a:lnTo>
                        <a:lnTo>
                          <a:pt x="477" y="404"/>
                        </a:lnTo>
                        <a:lnTo>
                          <a:pt x="477" y="401"/>
                        </a:lnTo>
                        <a:lnTo>
                          <a:pt x="483" y="399"/>
                        </a:lnTo>
                        <a:lnTo>
                          <a:pt x="483" y="395"/>
                        </a:lnTo>
                        <a:lnTo>
                          <a:pt x="475" y="393"/>
                        </a:lnTo>
                        <a:lnTo>
                          <a:pt x="473" y="387"/>
                        </a:lnTo>
                        <a:lnTo>
                          <a:pt x="468" y="384"/>
                        </a:lnTo>
                        <a:lnTo>
                          <a:pt x="453" y="382"/>
                        </a:lnTo>
                        <a:lnTo>
                          <a:pt x="447" y="378"/>
                        </a:lnTo>
                        <a:lnTo>
                          <a:pt x="438" y="378"/>
                        </a:lnTo>
                        <a:lnTo>
                          <a:pt x="434" y="371"/>
                        </a:lnTo>
                        <a:lnTo>
                          <a:pt x="426" y="367"/>
                        </a:lnTo>
                        <a:lnTo>
                          <a:pt x="419" y="365"/>
                        </a:lnTo>
                        <a:lnTo>
                          <a:pt x="417" y="357"/>
                        </a:lnTo>
                        <a:lnTo>
                          <a:pt x="423" y="355"/>
                        </a:lnTo>
                        <a:lnTo>
                          <a:pt x="421" y="352"/>
                        </a:lnTo>
                        <a:lnTo>
                          <a:pt x="428" y="350"/>
                        </a:lnTo>
                        <a:lnTo>
                          <a:pt x="436" y="354"/>
                        </a:lnTo>
                        <a:lnTo>
                          <a:pt x="430" y="348"/>
                        </a:lnTo>
                        <a:lnTo>
                          <a:pt x="426" y="340"/>
                        </a:lnTo>
                        <a:lnTo>
                          <a:pt x="434" y="335"/>
                        </a:lnTo>
                        <a:lnTo>
                          <a:pt x="441" y="335"/>
                        </a:lnTo>
                        <a:lnTo>
                          <a:pt x="443" y="337"/>
                        </a:lnTo>
                        <a:lnTo>
                          <a:pt x="445" y="331"/>
                        </a:lnTo>
                        <a:lnTo>
                          <a:pt x="445" y="324"/>
                        </a:lnTo>
                        <a:lnTo>
                          <a:pt x="440" y="320"/>
                        </a:lnTo>
                        <a:lnTo>
                          <a:pt x="438" y="312"/>
                        </a:lnTo>
                        <a:lnTo>
                          <a:pt x="436" y="307"/>
                        </a:lnTo>
                        <a:lnTo>
                          <a:pt x="426" y="312"/>
                        </a:lnTo>
                        <a:lnTo>
                          <a:pt x="424" y="320"/>
                        </a:lnTo>
                        <a:lnTo>
                          <a:pt x="423" y="327"/>
                        </a:lnTo>
                        <a:lnTo>
                          <a:pt x="415" y="327"/>
                        </a:lnTo>
                        <a:lnTo>
                          <a:pt x="413" y="320"/>
                        </a:lnTo>
                        <a:lnTo>
                          <a:pt x="406" y="322"/>
                        </a:lnTo>
                        <a:lnTo>
                          <a:pt x="400" y="318"/>
                        </a:lnTo>
                        <a:lnTo>
                          <a:pt x="400" y="316"/>
                        </a:lnTo>
                        <a:lnTo>
                          <a:pt x="415" y="307"/>
                        </a:lnTo>
                        <a:lnTo>
                          <a:pt x="417" y="299"/>
                        </a:lnTo>
                        <a:lnTo>
                          <a:pt x="417" y="299"/>
                        </a:lnTo>
                        <a:lnTo>
                          <a:pt x="409" y="303"/>
                        </a:lnTo>
                        <a:lnTo>
                          <a:pt x="409" y="297"/>
                        </a:lnTo>
                        <a:lnTo>
                          <a:pt x="404" y="303"/>
                        </a:lnTo>
                        <a:lnTo>
                          <a:pt x="398" y="299"/>
                        </a:lnTo>
                        <a:lnTo>
                          <a:pt x="391" y="307"/>
                        </a:lnTo>
                        <a:lnTo>
                          <a:pt x="385" y="308"/>
                        </a:lnTo>
                        <a:lnTo>
                          <a:pt x="364" y="310"/>
                        </a:lnTo>
                        <a:lnTo>
                          <a:pt x="355" y="310"/>
                        </a:lnTo>
                        <a:lnTo>
                          <a:pt x="346" y="307"/>
                        </a:lnTo>
                        <a:lnTo>
                          <a:pt x="346" y="299"/>
                        </a:lnTo>
                        <a:lnTo>
                          <a:pt x="351" y="293"/>
                        </a:lnTo>
                        <a:lnTo>
                          <a:pt x="361" y="278"/>
                        </a:lnTo>
                        <a:lnTo>
                          <a:pt x="366" y="277"/>
                        </a:lnTo>
                        <a:lnTo>
                          <a:pt x="376" y="278"/>
                        </a:lnTo>
                        <a:lnTo>
                          <a:pt x="383" y="282"/>
                        </a:lnTo>
                        <a:lnTo>
                          <a:pt x="391" y="288"/>
                        </a:lnTo>
                        <a:lnTo>
                          <a:pt x="396" y="288"/>
                        </a:lnTo>
                        <a:lnTo>
                          <a:pt x="402" y="292"/>
                        </a:lnTo>
                        <a:lnTo>
                          <a:pt x="404" y="290"/>
                        </a:lnTo>
                        <a:lnTo>
                          <a:pt x="411" y="295"/>
                        </a:lnTo>
                        <a:lnTo>
                          <a:pt x="417" y="295"/>
                        </a:lnTo>
                        <a:lnTo>
                          <a:pt x="421" y="295"/>
                        </a:lnTo>
                        <a:lnTo>
                          <a:pt x="421" y="297"/>
                        </a:lnTo>
                        <a:lnTo>
                          <a:pt x="428" y="293"/>
                        </a:lnTo>
                        <a:lnTo>
                          <a:pt x="424" y="292"/>
                        </a:lnTo>
                        <a:lnTo>
                          <a:pt x="421" y="28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5502708" y="3791533"/>
                  <a:ext cx="593811" cy="957859"/>
                  <a:chOff x="3605271" y="2876831"/>
                  <a:chExt cx="293010" cy="472646"/>
                </a:xfrm>
                <a:grpFill/>
              </p:grpSpPr>
              <p:sp>
                <p:nvSpPr>
                  <p:cNvPr id="320" name="Freeform 49"/>
                  <p:cNvSpPr>
                    <a:spLocks/>
                  </p:cNvSpPr>
                  <p:nvPr/>
                </p:nvSpPr>
                <p:spPr bwMode="auto">
                  <a:xfrm>
                    <a:off x="3818545" y="3342501"/>
                    <a:ext cx="8646" cy="6976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6 w 9"/>
                      <a:gd name="T3" fmla="*/ 6 h 8"/>
                      <a:gd name="T4" fmla="*/ 9 w 9"/>
                      <a:gd name="T5" fmla="*/ 0 h 8"/>
                      <a:gd name="T6" fmla="*/ 2 w 9"/>
                      <a:gd name="T7" fmla="*/ 6 h 8"/>
                      <a:gd name="T8" fmla="*/ 0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0" y="8"/>
                        </a:moveTo>
                        <a:lnTo>
                          <a:pt x="6" y="6"/>
                        </a:lnTo>
                        <a:lnTo>
                          <a:pt x="9" y="0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1" name="Freeform 50"/>
                  <p:cNvSpPr>
                    <a:spLocks/>
                  </p:cNvSpPr>
                  <p:nvPr/>
                </p:nvSpPr>
                <p:spPr bwMode="auto">
                  <a:xfrm>
                    <a:off x="3818545" y="3342501"/>
                    <a:ext cx="8646" cy="6976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6 w 9"/>
                      <a:gd name="T3" fmla="*/ 6 h 8"/>
                      <a:gd name="T4" fmla="*/ 9 w 9"/>
                      <a:gd name="T5" fmla="*/ 0 h 8"/>
                      <a:gd name="T6" fmla="*/ 2 w 9"/>
                      <a:gd name="T7" fmla="*/ 6 h 8"/>
                      <a:gd name="T8" fmla="*/ 0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0" y="8"/>
                        </a:moveTo>
                        <a:lnTo>
                          <a:pt x="6" y="6"/>
                        </a:lnTo>
                        <a:lnTo>
                          <a:pt x="9" y="0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2" name="Freeform 51"/>
                  <p:cNvSpPr>
                    <a:spLocks/>
                  </p:cNvSpPr>
                  <p:nvPr/>
                </p:nvSpPr>
                <p:spPr bwMode="auto">
                  <a:xfrm>
                    <a:off x="3872343" y="3325932"/>
                    <a:ext cx="13450" cy="1744"/>
                  </a:xfrm>
                  <a:custGeom>
                    <a:avLst/>
                    <a:gdLst>
                      <a:gd name="T0" fmla="*/ 14 w 14"/>
                      <a:gd name="T1" fmla="*/ 2 h 2"/>
                      <a:gd name="T2" fmla="*/ 0 w 14"/>
                      <a:gd name="T3" fmla="*/ 0 h 2"/>
                      <a:gd name="T4" fmla="*/ 0 w 14"/>
                      <a:gd name="T5" fmla="*/ 2 h 2"/>
                      <a:gd name="T6" fmla="*/ 6 w 14"/>
                      <a:gd name="T7" fmla="*/ 2 h 2"/>
                      <a:gd name="T8" fmla="*/ 14 w 1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">
                        <a:moveTo>
                          <a:pt x="14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2"/>
                        </a:lnTo>
                        <a:lnTo>
                          <a:pt x="14" y="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3" name="Freeform 52"/>
                  <p:cNvSpPr>
                    <a:spLocks/>
                  </p:cNvSpPr>
                  <p:nvPr/>
                </p:nvSpPr>
                <p:spPr bwMode="auto">
                  <a:xfrm>
                    <a:off x="3872343" y="3325932"/>
                    <a:ext cx="13450" cy="1744"/>
                  </a:xfrm>
                  <a:custGeom>
                    <a:avLst/>
                    <a:gdLst>
                      <a:gd name="T0" fmla="*/ 14 w 14"/>
                      <a:gd name="T1" fmla="*/ 2 h 2"/>
                      <a:gd name="T2" fmla="*/ 0 w 14"/>
                      <a:gd name="T3" fmla="*/ 0 h 2"/>
                      <a:gd name="T4" fmla="*/ 0 w 14"/>
                      <a:gd name="T5" fmla="*/ 2 h 2"/>
                      <a:gd name="T6" fmla="*/ 6 w 14"/>
                      <a:gd name="T7" fmla="*/ 2 h 2"/>
                      <a:gd name="T8" fmla="*/ 14 w 1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">
                        <a:moveTo>
                          <a:pt x="14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2"/>
                        </a:lnTo>
                        <a:lnTo>
                          <a:pt x="14" y="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4" name="Freeform 83"/>
                  <p:cNvSpPr>
                    <a:spLocks/>
                  </p:cNvSpPr>
                  <p:nvPr/>
                </p:nvSpPr>
                <p:spPr bwMode="auto">
                  <a:xfrm>
                    <a:off x="3605271" y="2876831"/>
                    <a:ext cx="293010" cy="460438"/>
                  </a:xfrm>
                  <a:custGeom>
                    <a:avLst/>
                    <a:gdLst>
                      <a:gd name="T0" fmla="*/ 282 w 305"/>
                      <a:gd name="T1" fmla="*/ 6 h 528"/>
                      <a:gd name="T2" fmla="*/ 215 w 305"/>
                      <a:gd name="T3" fmla="*/ 6 h 528"/>
                      <a:gd name="T4" fmla="*/ 98 w 305"/>
                      <a:gd name="T5" fmla="*/ 25 h 528"/>
                      <a:gd name="T6" fmla="*/ 81 w 305"/>
                      <a:gd name="T7" fmla="*/ 30 h 528"/>
                      <a:gd name="T8" fmla="*/ 75 w 305"/>
                      <a:gd name="T9" fmla="*/ 38 h 528"/>
                      <a:gd name="T10" fmla="*/ 75 w 305"/>
                      <a:gd name="T11" fmla="*/ 55 h 528"/>
                      <a:gd name="T12" fmla="*/ 77 w 305"/>
                      <a:gd name="T13" fmla="*/ 62 h 528"/>
                      <a:gd name="T14" fmla="*/ 70 w 305"/>
                      <a:gd name="T15" fmla="*/ 83 h 528"/>
                      <a:gd name="T16" fmla="*/ 60 w 305"/>
                      <a:gd name="T17" fmla="*/ 92 h 528"/>
                      <a:gd name="T18" fmla="*/ 45 w 305"/>
                      <a:gd name="T19" fmla="*/ 102 h 528"/>
                      <a:gd name="T20" fmla="*/ 47 w 305"/>
                      <a:gd name="T21" fmla="*/ 115 h 528"/>
                      <a:gd name="T22" fmla="*/ 38 w 305"/>
                      <a:gd name="T23" fmla="*/ 132 h 528"/>
                      <a:gd name="T24" fmla="*/ 36 w 305"/>
                      <a:gd name="T25" fmla="*/ 151 h 528"/>
                      <a:gd name="T26" fmla="*/ 36 w 305"/>
                      <a:gd name="T27" fmla="*/ 158 h 528"/>
                      <a:gd name="T28" fmla="*/ 23 w 305"/>
                      <a:gd name="T29" fmla="*/ 162 h 528"/>
                      <a:gd name="T30" fmla="*/ 27 w 305"/>
                      <a:gd name="T31" fmla="*/ 181 h 528"/>
                      <a:gd name="T32" fmla="*/ 34 w 305"/>
                      <a:gd name="T33" fmla="*/ 186 h 528"/>
                      <a:gd name="T34" fmla="*/ 34 w 305"/>
                      <a:gd name="T35" fmla="*/ 192 h 528"/>
                      <a:gd name="T36" fmla="*/ 36 w 305"/>
                      <a:gd name="T37" fmla="*/ 207 h 528"/>
                      <a:gd name="T38" fmla="*/ 30 w 305"/>
                      <a:gd name="T39" fmla="*/ 220 h 528"/>
                      <a:gd name="T40" fmla="*/ 28 w 305"/>
                      <a:gd name="T41" fmla="*/ 239 h 528"/>
                      <a:gd name="T42" fmla="*/ 40 w 305"/>
                      <a:gd name="T43" fmla="*/ 241 h 528"/>
                      <a:gd name="T44" fmla="*/ 36 w 305"/>
                      <a:gd name="T45" fmla="*/ 261 h 528"/>
                      <a:gd name="T46" fmla="*/ 38 w 305"/>
                      <a:gd name="T47" fmla="*/ 278 h 528"/>
                      <a:gd name="T48" fmla="*/ 49 w 305"/>
                      <a:gd name="T49" fmla="*/ 290 h 528"/>
                      <a:gd name="T50" fmla="*/ 45 w 305"/>
                      <a:gd name="T51" fmla="*/ 295 h 528"/>
                      <a:gd name="T52" fmla="*/ 60 w 305"/>
                      <a:gd name="T53" fmla="*/ 307 h 528"/>
                      <a:gd name="T54" fmla="*/ 55 w 305"/>
                      <a:gd name="T55" fmla="*/ 310 h 528"/>
                      <a:gd name="T56" fmla="*/ 38 w 305"/>
                      <a:gd name="T57" fmla="*/ 325 h 528"/>
                      <a:gd name="T58" fmla="*/ 47 w 305"/>
                      <a:gd name="T59" fmla="*/ 333 h 528"/>
                      <a:gd name="T60" fmla="*/ 47 w 305"/>
                      <a:gd name="T61" fmla="*/ 339 h 528"/>
                      <a:gd name="T62" fmla="*/ 25 w 305"/>
                      <a:gd name="T63" fmla="*/ 361 h 528"/>
                      <a:gd name="T64" fmla="*/ 21 w 305"/>
                      <a:gd name="T65" fmla="*/ 378 h 528"/>
                      <a:gd name="T66" fmla="*/ 19 w 305"/>
                      <a:gd name="T67" fmla="*/ 389 h 528"/>
                      <a:gd name="T68" fmla="*/ 13 w 305"/>
                      <a:gd name="T69" fmla="*/ 412 h 528"/>
                      <a:gd name="T70" fmla="*/ 10 w 305"/>
                      <a:gd name="T71" fmla="*/ 423 h 528"/>
                      <a:gd name="T72" fmla="*/ 4 w 305"/>
                      <a:gd name="T73" fmla="*/ 440 h 528"/>
                      <a:gd name="T74" fmla="*/ 92 w 305"/>
                      <a:gd name="T75" fmla="*/ 449 h 528"/>
                      <a:gd name="T76" fmla="*/ 177 w 305"/>
                      <a:gd name="T77" fmla="*/ 451 h 528"/>
                      <a:gd name="T78" fmla="*/ 173 w 305"/>
                      <a:gd name="T79" fmla="*/ 483 h 528"/>
                      <a:gd name="T80" fmla="*/ 188 w 305"/>
                      <a:gd name="T81" fmla="*/ 506 h 528"/>
                      <a:gd name="T82" fmla="*/ 196 w 305"/>
                      <a:gd name="T83" fmla="*/ 523 h 528"/>
                      <a:gd name="T84" fmla="*/ 211 w 305"/>
                      <a:gd name="T85" fmla="*/ 528 h 528"/>
                      <a:gd name="T86" fmla="*/ 222 w 305"/>
                      <a:gd name="T87" fmla="*/ 512 h 528"/>
                      <a:gd name="T88" fmla="*/ 226 w 305"/>
                      <a:gd name="T89" fmla="*/ 512 h 528"/>
                      <a:gd name="T90" fmla="*/ 260 w 305"/>
                      <a:gd name="T91" fmla="*/ 502 h 528"/>
                      <a:gd name="T92" fmla="*/ 265 w 305"/>
                      <a:gd name="T93" fmla="*/ 498 h 528"/>
                      <a:gd name="T94" fmla="*/ 284 w 305"/>
                      <a:gd name="T95" fmla="*/ 502 h 528"/>
                      <a:gd name="T96" fmla="*/ 305 w 305"/>
                      <a:gd name="T97" fmla="*/ 498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05" h="528">
                        <a:moveTo>
                          <a:pt x="282" y="335"/>
                        </a:moveTo>
                        <a:lnTo>
                          <a:pt x="290" y="10"/>
                        </a:lnTo>
                        <a:lnTo>
                          <a:pt x="282" y="6"/>
                        </a:lnTo>
                        <a:lnTo>
                          <a:pt x="278" y="0"/>
                        </a:lnTo>
                        <a:lnTo>
                          <a:pt x="278" y="0"/>
                        </a:lnTo>
                        <a:lnTo>
                          <a:pt x="215" y="6"/>
                        </a:lnTo>
                        <a:lnTo>
                          <a:pt x="94" y="15"/>
                        </a:lnTo>
                        <a:lnTo>
                          <a:pt x="96" y="17"/>
                        </a:lnTo>
                        <a:lnTo>
                          <a:pt x="98" y="25"/>
                        </a:lnTo>
                        <a:lnTo>
                          <a:pt x="92" y="30"/>
                        </a:lnTo>
                        <a:lnTo>
                          <a:pt x="85" y="34"/>
                        </a:lnTo>
                        <a:lnTo>
                          <a:pt x="81" y="30"/>
                        </a:lnTo>
                        <a:lnTo>
                          <a:pt x="83" y="45"/>
                        </a:lnTo>
                        <a:lnTo>
                          <a:pt x="77" y="45"/>
                        </a:lnTo>
                        <a:lnTo>
                          <a:pt x="75" y="38"/>
                        </a:lnTo>
                        <a:lnTo>
                          <a:pt x="75" y="47"/>
                        </a:lnTo>
                        <a:lnTo>
                          <a:pt x="83" y="53"/>
                        </a:lnTo>
                        <a:lnTo>
                          <a:pt x="75" y="55"/>
                        </a:lnTo>
                        <a:lnTo>
                          <a:pt x="74" y="49"/>
                        </a:lnTo>
                        <a:lnTo>
                          <a:pt x="74" y="58"/>
                        </a:lnTo>
                        <a:lnTo>
                          <a:pt x="77" y="62"/>
                        </a:lnTo>
                        <a:lnTo>
                          <a:pt x="74" y="72"/>
                        </a:lnTo>
                        <a:lnTo>
                          <a:pt x="75" y="77"/>
                        </a:lnTo>
                        <a:lnTo>
                          <a:pt x="70" y="83"/>
                        </a:lnTo>
                        <a:lnTo>
                          <a:pt x="66" y="85"/>
                        </a:lnTo>
                        <a:lnTo>
                          <a:pt x="58" y="85"/>
                        </a:lnTo>
                        <a:lnTo>
                          <a:pt x="60" y="92"/>
                        </a:lnTo>
                        <a:lnTo>
                          <a:pt x="53" y="100"/>
                        </a:lnTo>
                        <a:lnTo>
                          <a:pt x="53" y="104"/>
                        </a:lnTo>
                        <a:lnTo>
                          <a:pt x="45" y="102"/>
                        </a:lnTo>
                        <a:lnTo>
                          <a:pt x="49" y="105"/>
                        </a:lnTo>
                        <a:lnTo>
                          <a:pt x="47" y="107"/>
                        </a:lnTo>
                        <a:lnTo>
                          <a:pt x="47" y="115"/>
                        </a:lnTo>
                        <a:lnTo>
                          <a:pt x="51" y="122"/>
                        </a:lnTo>
                        <a:lnTo>
                          <a:pt x="34" y="128"/>
                        </a:lnTo>
                        <a:lnTo>
                          <a:pt x="38" y="132"/>
                        </a:lnTo>
                        <a:lnTo>
                          <a:pt x="36" y="139"/>
                        </a:lnTo>
                        <a:lnTo>
                          <a:pt x="38" y="147"/>
                        </a:lnTo>
                        <a:lnTo>
                          <a:pt x="36" y="151"/>
                        </a:lnTo>
                        <a:lnTo>
                          <a:pt x="28" y="151"/>
                        </a:lnTo>
                        <a:lnTo>
                          <a:pt x="28" y="154"/>
                        </a:lnTo>
                        <a:lnTo>
                          <a:pt x="36" y="158"/>
                        </a:lnTo>
                        <a:lnTo>
                          <a:pt x="30" y="162"/>
                        </a:lnTo>
                        <a:lnTo>
                          <a:pt x="28" y="158"/>
                        </a:lnTo>
                        <a:lnTo>
                          <a:pt x="23" y="162"/>
                        </a:lnTo>
                        <a:lnTo>
                          <a:pt x="28" y="169"/>
                        </a:lnTo>
                        <a:lnTo>
                          <a:pt x="23" y="173"/>
                        </a:lnTo>
                        <a:lnTo>
                          <a:pt x="27" y="181"/>
                        </a:lnTo>
                        <a:lnTo>
                          <a:pt x="23" y="186"/>
                        </a:lnTo>
                        <a:lnTo>
                          <a:pt x="28" y="181"/>
                        </a:lnTo>
                        <a:lnTo>
                          <a:pt x="34" y="186"/>
                        </a:lnTo>
                        <a:lnTo>
                          <a:pt x="27" y="190"/>
                        </a:lnTo>
                        <a:lnTo>
                          <a:pt x="34" y="192"/>
                        </a:lnTo>
                        <a:lnTo>
                          <a:pt x="34" y="192"/>
                        </a:lnTo>
                        <a:lnTo>
                          <a:pt x="32" y="198"/>
                        </a:lnTo>
                        <a:lnTo>
                          <a:pt x="34" y="205"/>
                        </a:lnTo>
                        <a:lnTo>
                          <a:pt x="36" y="207"/>
                        </a:lnTo>
                        <a:lnTo>
                          <a:pt x="38" y="218"/>
                        </a:lnTo>
                        <a:lnTo>
                          <a:pt x="38" y="220"/>
                        </a:lnTo>
                        <a:lnTo>
                          <a:pt x="30" y="220"/>
                        </a:lnTo>
                        <a:lnTo>
                          <a:pt x="32" y="226"/>
                        </a:lnTo>
                        <a:lnTo>
                          <a:pt x="32" y="235"/>
                        </a:lnTo>
                        <a:lnTo>
                          <a:pt x="28" y="239"/>
                        </a:lnTo>
                        <a:lnTo>
                          <a:pt x="28" y="245"/>
                        </a:lnTo>
                        <a:lnTo>
                          <a:pt x="34" y="241"/>
                        </a:lnTo>
                        <a:lnTo>
                          <a:pt x="40" y="241"/>
                        </a:lnTo>
                        <a:lnTo>
                          <a:pt x="40" y="248"/>
                        </a:lnTo>
                        <a:lnTo>
                          <a:pt x="34" y="254"/>
                        </a:lnTo>
                        <a:lnTo>
                          <a:pt x="36" y="261"/>
                        </a:lnTo>
                        <a:lnTo>
                          <a:pt x="43" y="265"/>
                        </a:lnTo>
                        <a:lnTo>
                          <a:pt x="36" y="275"/>
                        </a:lnTo>
                        <a:lnTo>
                          <a:pt x="38" y="278"/>
                        </a:lnTo>
                        <a:lnTo>
                          <a:pt x="49" y="277"/>
                        </a:lnTo>
                        <a:lnTo>
                          <a:pt x="43" y="282"/>
                        </a:lnTo>
                        <a:lnTo>
                          <a:pt x="49" y="290"/>
                        </a:lnTo>
                        <a:lnTo>
                          <a:pt x="42" y="288"/>
                        </a:lnTo>
                        <a:lnTo>
                          <a:pt x="42" y="290"/>
                        </a:lnTo>
                        <a:lnTo>
                          <a:pt x="45" y="295"/>
                        </a:lnTo>
                        <a:lnTo>
                          <a:pt x="51" y="299"/>
                        </a:lnTo>
                        <a:lnTo>
                          <a:pt x="53" y="305"/>
                        </a:lnTo>
                        <a:lnTo>
                          <a:pt x="60" y="307"/>
                        </a:lnTo>
                        <a:lnTo>
                          <a:pt x="60" y="308"/>
                        </a:lnTo>
                        <a:lnTo>
                          <a:pt x="60" y="310"/>
                        </a:lnTo>
                        <a:lnTo>
                          <a:pt x="55" y="310"/>
                        </a:lnTo>
                        <a:lnTo>
                          <a:pt x="49" y="316"/>
                        </a:lnTo>
                        <a:lnTo>
                          <a:pt x="42" y="320"/>
                        </a:lnTo>
                        <a:lnTo>
                          <a:pt x="38" y="325"/>
                        </a:lnTo>
                        <a:lnTo>
                          <a:pt x="45" y="327"/>
                        </a:lnTo>
                        <a:lnTo>
                          <a:pt x="53" y="325"/>
                        </a:lnTo>
                        <a:lnTo>
                          <a:pt x="47" y="333"/>
                        </a:lnTo>
                        <a:lnTo>
                          <a:pt x="47" y="337"/>
                        </a:lnTo>
                        <a:lnTo>
                          <a:pt x="40" y="337"/>
                        </a:lnTo>
                        <a:lnTo>
                          <a:pt x="47" y="339"/>
                        </a:lnTo>
                        <a:lnTo>
                          <a:pt x="47" y="340"/>
                        </a:lnTo>
                        <a:lnTo>
                          <a:pt x="30" y="357"/>
                        </a:lnTo>
                        <a:lnTo>
                          <a:pt x="25" y="361"/>
                        </a:lnTo>
                        <a:lnTo>
                          <a:pt x="23" y="367"/>
                        </a:lnTo>
                        <a:lnTo>
                          <a:pt x="27" y="371"/>
                        </a:lnTo>
                        <a:lnTo>
                          <a:pt x="21" y="378"/>
                        </a:lnTo>
                        <a:lnTo>
                          <a:pt x="19" y="384"/>
                        </a:lnTo>
                        <a:lnTo>
                          <a:pt x="11" y="389"/>
                        </a:lnTo>
                        <a:lnTo>
                          <a:pt x="19" y="389"/>
                        </a:lnTo>
                        <a:lnTo>
                          <a:pt x="17" y="391"/>
                        </a:lnTo>
                        <a:lnTo>
                          <a:pt x="11" y="397"/>
                        </a:lnTo>
                        <a:lnTo>
                          <a:pt x="13" y="412"/>
                        </a:lnTo>
                        <a:lnTo>
                          <a:pt x="6" y="412"/>
                        </a:lnTo>
                        <a:lnTo>
                          <a:pt x="11" y="418"/>
                        </a:lnTo>
                        <a:lnTo>
                          <a:pt x="10" y="423"/>
                        </a:lnTo>
                        <a:lnTo>
                          <a:pt x="0" y="425"/>
                        </a:lnTo>
                        <a:lnTo>
                          <a:pt x="4" y="433"/>
                        </a:lnTo>
                        <a:lnTo>
                          <a:pt x="4" y="440"/>
                        </a:lnTo>
                        <a:lnTo>
                          <a:pt x="8" y="448"/>
                        </a:lnTo>
                        <a:lnTo>
                          <a:pt x="2" y="453"/>
                        </a:lnTo>
                        <a:lnTo>
                          <a:pt x="92" y="449"/>
                        </a:lnTo>
                        <a:lnTo>
                          <a:pt x="177" y="442"/>
                        </a:lnTo>
                        <a:lnTo>
                          <a:pt x="179" y="444"/>
                        </a:lnTo>
                        <a:lnTo>
                          <a:pt x="177" y="451"/>
                        </a:lnTo>
                        <a:lnTo>
                          <a:pt x="173" y="465"/>
                        </a:lnTo>
                        <a:lnTo>
                          <a:pt x="169" y="476"/>
                        </a:lnTo>
                        <a:lnTo>
                          <a:pt x="173" y="483"/>
                        </a:lnTo>
                        <a:lnTo>
                          <a:pt x="177" y="491"/>
                        </a:lnTo>
                        <a:lnTo>
                          <a:pt x="186" y="498"/>
                        </a:lnTo>
                        <a:lnTo>
                          <a:pt x="188" y="506"/>
                        </a:lnTo>
                        <a:lnTo>
                          <a:pt x="192" y="513"/>
                        </a:lnTo>
                        <a:lnTo>
                          <a:pt x="192" y="517"/>
                        </a:lnTo>
                        <a:lnTo>
                          <a:pt x="196" y="523"/>
                        </a:lnTo>
                        <a:lnTo>
                          <a:pt x="199" y="527"/>
                        </a:lnTo>
                        <a:lnTo>
                          <a:pt x="203" y="528"/>
                        </a:lnTo>
                        <a:lnTo>
                          <a:pt x="211" y="528"/>
                        </a:lnTo>
                        <a:lnTo>
                          <a:pt x="213" y="521"/>
                        </a:lnTo>
                        <a:lnTo>
                          <a:pt x="220" y="515"/>
                        </a:lnTo>
                        <a:lnTo>
                          <a:pt x="222" y="512"/>
                        </a:lnTo>
                        <a:lnTo>
                          <a:pt x="220" y="512"/>
                        </a:lnTo>
                        <a:lnTo>
                          <a:pt x="226" y="510"/>
                        </a:lnTo>
                        <a:lnTo>
                          <a:pt x="226" y="512"/>
                        </a:lnTo>
                        <a:lnTo>
                          <a:pt x="231" y="510"/>
                        </a:lnTo>
                        <a:lnTo>
                          <a:pt x="246" y="504"/>
                        </a:lnTo>
                        <a:lnTo>
                          <a:pt x="260" y="502"/>
                        </a:lnTo>
                        <a:lnTo>
                          <a:pt x="263" y="500"/>
                        </a:lnTo>
                        <a:lnTo>
                          <a:pt x="254" y="498"/>
                        </a:lnTo>
                        <a:lnTo>
                          <a:pt x="265" y="498"/>
                        </a:lnTo>
                        <a:lnTo>
                          <a:pt x="271" y="502"/>
                        </a:lnTo>
                        <a:lnTo>
                          <a:pt x="278" y="506"/>
                        </a:lnTo>
                        <a:lnTo>
                          <a:pt x="284" y="502"/>
                        </a:lnTo>
                        <a:lnTo>
                          <a:pt x="288" y="500"/>
                        </a:lnTo>
                        <a:lnTo>
                          <a:pt x="301" y="506"/>
                        </a:lnTo>
                        <a:lnTo>
                          <a:pt x="305" y="498"/>
                        </a:lnTo>
                        <a:lnTo>
                          <a:pt x="305" y="495"/>
                        </a:lnTo>
                        <a:lnTo>
                          <a:pt x="282" y="33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59" name="Freeform 85"/>
                <p:cNvSpPr>
                  <a:spLocks/>
                </p:cNvSpPr>
                <p:nvPr/>
              </p:nvSpPr>
              <p:spPr bwMode="auto">
                <a:xfrm>
                  <a:off x="5788907" y="3508769"/>
                  <a:ext cx="9734" cy="14137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0" name="Freeform 86"/>
                <p:cNvSpPr>
                  <a:spLocks/>
                </p:cNvSpPr>
                <p:nvPr/>
              </p:nvSpPr>
              <p:spPr bwMode="auto">
                <a:xfrm>
                  <a:off x="5788907" y="3508769"/>
                  <a:ext cx="9734" cy="14137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1" name="Freeform 87"/>
                <p:cNvSpPr>
                  <a:spLocks/>
                </p:cNvSpPr>
                <p:nvPr/>
              </p:nvSpPr>
              <p:spPr bwMode="auto">
                <a:xfrm>
                  <a:off x="5810322" y="2948547"/>
                  <a:ext cx="1201252" cy="574362"/>
                </a:xfrm>
                <a:custGeom>
                  <a:avLst/>
                  <a:gdLst>
                    <a:gd name="T0" fmla="*/ 568 w 617"/>
                    <a:gd name="T1" fmla="*/ 103 h 325"/>
                    <a:gd name="T2" fmla="*/ 555 w 617"/>
                    <a:gd name="T3" fmla="*/ 67 h 325"/>
                    <a:gd name="T4" fmla="*/ 551 w 617"/>
                    <a:gd name="T5" fmla="*/ 52 h 325"/>
                    <a:gd name="T6" fmla="*/ 532 w 617"/>
                    <a:gd name="T7" fmla="*/ 39 h 325"/>
                    <a:gd name="T8" fmla="*/ 513 w 617"/>
                    <a:gd name="T9" fmla="*/ 24 h 325"/>
                    <a:gd name="T10" fmla="*/ 495 w 617"/>
                    <a:gd name="T11" fmla="*/ 37 h 325"/>
                    <a:gd name="T12" fmla="*/ 472 w 617"/>
                    <a:gd name="T13" fmla="*/ 34 h 325"/>
                    <a:gd name="T14" fmla="*/ 455 w 617"/>
                    <a:gd name="T15" fmla="*/ 41 h 325"/>
                    <a:gd name="T16" fmla="*/ 423 w 617"/>
                    <a:gd name="T17" fmla="*/ 32 h 325"/>
                    <a:gd name="T18" fmla="*/ 401 w 617"/>
                    <a:gd name="T19" fmla="*/ 9 h 325"/>
                    <a:gd name="T20" fmla="*/ 367 w 617"/>
                    <a:gd name="T21" fmla="*/ 0 h 325"/>
                    <a:gd name="T22" fmla="*/ 357 w 617"/>
                    <a:gd name="T23" fmla="*/ 17 h 325"/>
                    <a:gd name="T24" fmla="*/ 361 w 617"/>
                    <a:gd name="T25" fmla="*/ 37 h 325"/>
                    <a:gd name="T26" fmla="*/ 325 w 617"/>
                    <a:gd name="T27" fmla="*/ 47 h 325"/>
                    <a:gd name="T28" fmla="*/ 312 w 617"/>
                    <a:gd name="T29" fmla="*/ 58 h 325"/>
                    <a:gd name="T30" fmla="*/ 308 w 617"/>
                    <a:gd name="T31" fmla="*/ 81 h 325"/>
                    <a:gd name="T32" fmla="*/ 291 w 617"/>
                    <a:gd name="T33" fmla="*/ 103 h 325"/>
                    <a:gd name="T34" fmla="*/ 280 w 617"/>
                    <a:gd name="T35" fmla="*/ 124 h 325"/>
                    <a:gd name="T36" fmla="*/ 260 w 617"/>
                    <a:gd name="T37" fmla="*/ 133 h 325"/>
                    <a:gd name="T38" fmla="*/ 239 w 617"/>
                    <a:gd name="T39" fmla="*/ 118 h 325"/>
                    <a:gd name="T40" fmla="*/ 229 w 617"/>
                    <a:gd name="T41" fmla="*/ 135 h 325"/>
                    <a:gd name="T42" fmla="*/ 224 w 617"/>
                    <a:gd name="T43" fmla="*/ 156 h 325"/>
                    <a:gd name="T44" fmla="*/ 205 w 617"/>
                    <a:gd name="T45" fmla="*/ 143 h 325"/>
                    <a:gd name="T46" fmla="*/ 188 w 617"/>
                    <a:gd name="T47" fmla="*/ 158 h 325"/>
                    <a:gd name="T48" fmla="*/ 177 w 617"/>
                    <a:gd name="T49" fmla="*/ 161 h 325"/>
                    <a:gd name="T50" fmla="*/ 139 w 617"/>
                    <a:gd name="T51" fmla="*/ 158 h 325"/>
                    <a:gd name="T52" fmla="*/ 134 w 617"/>
                    <a:gd name="T53" fmla="*/ 159 h 325"/>
                    <a:gd name="T54" fmla="*/ 117 w 617"/>
                    <a:gd name="T55" fmla="*/ 169 h 325"/>
                    <a:gd name="T56" fmla="*/ 105 w 617"/>
                    <a:gd name="T57" fmla="*/ 176 h 325"/>
                    <a:gd name="T58" fmla="*/ 100 w 617"/>
                    <a:gd name="T59" fmla="*/ 197 h 325"/>
                    <a:gd name="T60" fmla="*/ 87 w 617"/>
                    <a:gd name="T61" fmla="*/ 214 h 325"/>
                    <a:gd name="T62" fmla="*/ 70 w 617"/>
                    <a:gd name="T63" fmla="*/ 229 h 325"/>
                    <a:gd name="T64" fmla="*/ 79 w 617"/>
                    <a:gd name="T65" fmla="*/ 248 h 325"/>
                    <a:gd name="T66" fmla="*/ 62 w 617"/>
                    <a:gd name="T67" fmla="*/ 252 h 325"/>
                    <a:gd name="T68" fmla="*/ 34 w 617"/>
                    <a:gd name="T69" fmla="*/ 244 h 325"/>
                    <a:gd name="T70" fmla="*/ 17 w 617"/>
                    <a:gd name="T71" fmla="*/ 267 h 325"/>
                    <a:gd name="T72" fmla="*/ 21 w 617"/>
                    <a:gd name="T73" fmla="*/ 284 h 325"/>
                    <a:gd name="T74" fmla="*/ 21 w 617"/>
                    <a:gd name="T75" fmla="*/ 306 h 325"/>
                    <a:gd name="T76" fmla="*/ 2 w 617"/>
                    <a:gd name="T77" fmla="*/ 315 h 325"/>
                    <a:gd name="T78" fmla="*/ 119 w 617"/>
                    <a:gd name="T79" fmla="*/ 308 h 325"/>
                    <a:gd name="T80" fmla="*/ 135 w 617"/>
                    <a:gd name="T81" fmla="*/ 297 h 325"/>
                    <a:gd name="T82" fmla="*/ 250 w 617"/>
                    <a:gd name="T83" fmla="*/ 284 h 325"/>
                    <a:gd name="T84" fmla="*/ 357 w 617"/>
                    <a:gd name="T85" fmla="*/ 274 h 325"/>
                    <a:gd name="T86" fmla="*/ 449 w 617"/>
                    <a:gd name="T87" fmla="*/ 265 h 325"/>
                    <a:gd name="T88" fmla="*/ 502 w 617"/>
                    <a:gd name="T89" fmla="*/ 252 h 325"/>
                    <a:gd name="T90" fmla="*/ 532 w 617"/>
                    <a:gd name="T91" fmla="*/ 237 h 325"/>
                    <a:gd name="T92" fmla="*/ 547 w 617"/>
                    <a:gd name="T93" fmla="*/ 221 h 325"/>
                    <a:gd name="T94" fmla="*/ 562 w 617"/>
                    <a:gd name="T95" fmla="*/ 203 h 325"/>
                    <a:gd name="T96" fmla="*/ 590 w 617"/>
                    <a:gd name="T97" fmla="*/ 171 h 325"/>
                    <a:gd name="T98" fmla="*/ 588 w 617"/>
                    <a:gd name="T99" fmla="*/ 128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17" h="325">
                      <a:moveTo>
                        <a:pt x="588" y="128"/>
                      </a:moveTo>
                      <a:lnTo>
                        <a:pt x="575" y="109"/>
                      </a:lnTo>
                      <a:lnTo>
                        <a:pt x="568" y="103"/>
                      </a:lnTo>
                      <a:lnTo>
                        <a:pt x="566" y="96"/>
                      </a:lnTo>
                      <a:lnTo>
                        <a:pt x="551" y="81"/>
                      </a:lnTo>
                      <a:lnTo>
                        <a:pt x="555" y="67"/>
                      </a:lnTo>
                      <a:lnTo>
                        <a:pt x="555" y="60"/>
                      </a:lnTo>
                      <a:lnTo>
                        <a:pt x="551" y="58"/>
                      </a:lnTo>
                      <a:lnTo>
                        <a:pt x="551" y="52"/>
                      </a:lnTo>
                      <a:lnTo>
                        <a:pt x="545" y="47"/>
                      </a:lnTo>
                      <a:lnTo>
                        <a:pt x="540" y="39"/>
                      </a:lnTo>
                      <a:lnTo>
                        <a:pt x="532" y="39"/>
                      </a:lnTo>
                      <a:lnTo>
                        <a:pt x="526" y="34"/>
                      </a:lnTo>
                      <a:lnTo>
                        <a:pt x="521" y="20"/>
                      </a:lnTo>
                      <a:lnTo>
                        <a:pt x="513" y="24"/>
                      </a:lnTo>
                      <a:lnTo>
                        <a:pt x="506" y="32"/>
                      </a:lnTo>
                      <a:lnTo>
                        <a:pt x="502" y="37"/>
                      </a:lnTo>
                      <a:lnTo>
                        <a:pt x="495" y="37"/>
                      </a:lnTo>
                      <a:lnTo>
                        <a:pt x="489" y="41"/>
                      </a:lnTo>
                      <a:lnTo>
                        <a:pt x="481" y="35"/>
                      </a:lnTo>
                      <a:lnTo>
                        <a:pt x="472" y="34"/>
                      </a:lnTo>
                      <a:lnTo>
                        <a:pt x="466" y="35"/>
                      </a:lnTo>
                      <a:lnTo>
                        <a:pt x="461" y="41"/>
                      </a:lnTo>
                      <a:lnTo>
                        <a:pt x="455" y="41"/>
                      </a:lnTo>
                      <a:lnTo>
                        <a:pt x="440" y="32"/>
                      </a:lnTo>
                      <a:lnTo>
                        <a:pt x="436" y="30"/>
                      </a:lnTo>
                      <a:lnTo>
                        <a:pt x="423" y="32"/>
                      </a:lnTo>
                      <a:lnTo>
                        <a:pt x="416" y="30"/>
                      </a:lnTo>
                      <a:lnTo>
                        <a:pt x="404" y="17"/>
                      </a:lnTo>
                      <a:lnTo>
                        <a:pt x="401" y="9"/>
                      </a:lnTo>
                      <a:lnTo>
                        <a:pt x="384" y="2"/>
                      </a:lnTo>
                      <a:lnTo>
                        <a:pt x="372" y="5"/>
                      </a:lnTo>
                      <a:lnTo>
                        <a:pt x="367" y="0"/>
                      </a:lnTo>
                      <a:lnTo>
                        <a:pt x="357" y="5"/>
                      </a:lnTo>
                      <a:lnTo>
                        <a:pt x="354" y="9"/>
                      </a:lnTo>
                      <a:lnTo>
                        <a:pt x="357" y="17"/>
                      </a:lnTo>
                      <a:lnTo>
                        <a:pt x="355" y="24"/>
                      </a:lnTo>
                      <a:lnTo>
                        <a:pt x="363" y="32"/>
                      </a:lnTo>
                      <a:lnTo>
                        <a:pt x="361" y="37"/>
                      </a:lnTo>
                      <a:lnTo>
                        <a:pt x="346" y="41"/>
                      </a:lnTo>
                      <a:lnTo>
                        <a:pt x="333" y="52"/>
                      </a:lnTo>
                      <a:lnTo>
                        <a:pt x="325" y="47"/>
                      </a:lnTo>
                      <a:lnTo>
                        <a:pt x="318" y="50"/>
                      </a:lnTo>
                      <a:lnTo>
                        <a:pt x="312" y="50"/>
                      </a:lnTo>
                      <a:lnTo>
                        <a:pt x="312" y="58"/>
                      </a:lnTo>
                      <a:lnTo>
                        <a:pt x="316" y="65"/>
                      </a:lnTo>
                      <a:lnTo>
                        <a:pt x="312" y="73"/>
                      </a:lnTo>
                      <a:lnTo>
                        <a:pt x="308" y="81"/>
                      </a:lnTo>
                      <a:lnTo>
                        <a:pt x="301" y="84"/>
                      </a:lnTo>
                      <a:lnTo>
                        <a:pt x="299" y="97"/>
                      </a:lnTo>
                      <a:lnTo>
                        <a:pt x="291" y="103"/>
                      </a:lnTo>
                      <a:lnTo>
                        <a:pt x="284" y="103"/>
                      </a:lnTo>
                      <a:lnTo>
                        <a:pt x="280" y="116"/>
                      </a:lnTo>
                      <a:lnTo>
                        <a:pt x="280" y="124"/>
                      </a:lnTo>
                      <a:lnTo>
                        <a:pt x="278" y="131"/>
                      </a:lnTo>
                      <a:lnTo>
                        <a:pt x="273" y="135"/>
                      </a:lnTo>
                      <a:lnTo>
                        <a:pt x="260" y="133"/>
                      </a:lnTo>
                      <a:lnTo>
                        <a:pt x="252" y="131"/>
                      </a:lnTo>
                      <a:lnTo>
                        <a:pt x="246" y="120"/>
                      </a:lnTo>
                      <a:lnTo>
                        <a:pt x="239" y="118"/>
                      </a:lnTo>
                      <a:lnTo>
                        <a:pt x="243" y="124"/>
                      </a:lnTo>
                      <a:lnTo>
                        <a:pt x="235" y="129"/>
                      </a:lnTo>
                      <a:lnTo>
                        <a:pt x="229" y="135"/>
                      </a:lnTo>
                      <a:lnTo>
                        <a:pt x="231" y="143"/>
                      </a:lnTo>
                      <a:lnTo>
                        <a:pt x="226" y="150"/>
                      </a:lnTo>
                      <a:lnTo>
                        <a:pt x="224" y="156"/>
                      </a:lnTo>
                      <a:lnTo>
                        <a:pt x="216" y="152"/>
                      </a:lnTo>
                      <a:lnTo>
                        <a:pt x="211" y="150"/>
                      </a:lnTo>
                      <a:lnTo>
                        <a:pt x="205" y="143"/>
                      </a:lnTo>
                      <a:lnTo>
                        <a:pt x="199" y="148"/>
                      </a:lnTo>
                      <a:lnTo>
                        <a:pt x="192" y="152"/>
                      </a:lnTo>
                      <a:lnTo>
                        <a:pt x="188" y="158"/>
                      </a:lnTo>
                      <a:lnTo>
                        <a:pt x="188" y="161"/>
                      </a:lnTo>
                      <a:lnTo>
                        <a:pt x="184" y="167"/>
                      </a:lnTo>
                      <a:lnTo>
                        <a:pt x="177" y="161"/>
                      </a:lnTo>
                      <a:lnTo>
                        <a:pt x="156" y="154"/>
                      </a:lnTo>
                      <a:lnTo>
                        <a:pt x="149" y="158"/>
                      </a:lnTo>
                      <a:lnTo>
                        <a:pt x="139" y="158"/>
                      </a:lnTo>
                      <a:lnTo>
                        <a:pt x="143" y="165"/>
                      </a:lnTo>
                      <a:lnTo>
                        <a:pt x="135" y="167"/>
                      </a:lnTo>
                      <a:lnTo>
                        <a:pt x="134" y="159"/>
                      </a:lnTo>
                      <a:lnTo>
                        <a:pt x="128" y="163"/>
                      </a:lnTo>
                      <a:lnTo>
                        <a:pt x="113" y="161"/>
                      </a:lnTo>
                      <a:lnTo>
                        <a:pt x="117" y="169"/>
                      </a:lnTo>
                      <a:lnTo>
                        <a:pt x="113" y="175"/>
                      </a:lnTo>
                      <a:lnTo>
                        <a:pt x="105" y="175"/>
                      </a:lnTo>
                      <a:lnTo>
                        <a:pt x="105" y="176"/>
                      </a:lnTo>
                      <a:lnTo>
                        <a:pt x="102" y="184"/>
                      </a:lnTo>
                      <a:lnTo>
                        <a:pt x="98" y="190"/>
                      </a:lnTo>
                      <a:lnTo>
                        <a:pt x="100" y="197"/>
                      </a:lnTo>
                      <a:lnTo>
                        <a:pt x="104" y="205"/>
                      </a:lnTo>
                      <a:lnTo>
                        <a:pt x="100" y="210"/>
                      </a:lnTo>
                      <a:lnTo>
                        <a:pt x="87" y="214"/>
                      </a:lnTo>
                      <a:lnTo>
                        <a:pt x="79" y="220"/>
                      </a:lnTo>
                      <a:lnTo>
                        <a:pt x="73" y="221"/>
                      </a:lnTo>
                      <a:lnTo>
                        <a:pt x="70" y="229"/>
                      </a:lnTo>
                      <a:lnTo>
                        <a:pt x="72" y="235"/>
                      </a:lnTo>
                      <a:lnTo>
                        <a:pt x="77" y="242"/>
                      </a:lnTo>
                      <a:lnTo>
                        <a:pt x="79" y="248"/>
                      </a:lnTo>
                      <a:lnTo>
                        <a:pt x="73" y="257"/>
                      </a:lnTo>
                      <a:lnTo>
                        <a:pt x="68" y="255"/>
                      </a:lnTo>
                      <a:lnTo>
                        <a:pt x="62" y="252"/>
                      </a:lnTo>
                      <a:lnTo>
                        <a:pt x="49" y="248"/>
                      </a:lnTo>
                      <a:lnTo>
                        <a:pt x="41" y="244"/>
                      </a:lnTo>
                      <a:lnTo>
                        <a:pt x="34" y="244"/>
                      </a:lnTo>
                      <a:lnTo>
                        <a:pt x="28" y="246"/>
                      </a:lnTo>
                      <a:lnTo>
                        <a:pt x="17" y="259"/>
                      </a:lnTo>
                      <a:lnTo>
                        <a:pt x="17" y="267"/>
                      </a:lnTo>
                      <a:lnTo>
                        <a:pt x="21" y="270"/>
                      </a:lnTo>
                      <a:lnTo>
                        <a:pt x="23" y="276"/>
                      </a:lnTo>
                      <a:lnTo>
                        <a:pt x="21" y="284"/>
                      </a:lnTo>
                      <a:lnTo>
                        <a:pt x="23" y="293"/>
                      </a:lnTo>
                      <a:lnTo>
                        <a:pt x="17" y="299"/>
                      </a:lnTo>
                      <a:lnTo>
                        <a:pt x="21" y="306"/>
                      </a:lnTo>
                      <a:lnTo>
                        <a:pt x="17" y="315"/>
                      </a:lnTo>
                      <a:lnTo>
                        <a:pt x="10" y="314"/>
                      </a:lnTo>
                      <a:lnTo>
                        <a:pt x="2" y="315"/>
                      </a:lnTo>
                      <a:lnTo>
                        <a:pt x="0" y="325"/>
                      </a:lnTo>
                      <a:lnTo>
                        <a:pt x="119" y="315"/>
                      </a:lnTo>
                      <a:lnTo>
                        <a:pt x="119" y="308"/>
                      </a:lnTo>
                      <a:lnTo>
                        <a:pt x="113" y="295"/>
                      </a:lnTo>
                      <a:lnTo>
                        <a:pt x="128" y="295"/>
                      </a:lnTo>
                      <a:lnTo>
                        <a:pt x="135" y="297"/>
                      </a:lnTo>
                      <a:lnTo>
                        <a:pt x="171" y="293"/>
                      </a:lnTo>
                      <a:lnTo>
                        <a:pt x="207" y="289"/>
                      </a:lnTo>
                      <a:lnTo>
                        <a:pt x="250" y="284"/>
                      </a:lnTo>
                      <a:lnTo>
                        <a:pt x="291" y="282"/>
                      </a:lnTo>
                      <a:lnTo>
                        <a:pt x="333" y="278"/>
                      </a:lnTo>
                      <a:lnTo>
                        <a:pt x="357" y="274"/>
                      </a:lnTo>
                      <a:lnTo>
                        <a:pt x="395" y="272"/>
                      </a:lnTo>
                      <a:lnTo>
                        <a:pt x="423" y="268"/>
                      </a:lnTo>
                      <a:lnTo>
                        <a:pt x="449" y="265"/>
                      </a:lnTo>
                      <a:lnTo>
                        <a:pt x="479" y="263"/>
                      </a:lnTo>
                      <a:lnTo>
                        <a:pt x="489" y="259"/>
                      </a:lnTo>
                      <a:lnTo>
                        <a:pt x="502" y="252"/>
                      </a:lnTo>
                      <a:lnTo>
                        <a:pt x="510" y="250"/>
                      </a:lnTo>
                      <a:lnTo>
                        <a:pt x="517" y="244"/>
                      </a:lnTo>
                      <a:lnTo>
                        <a:pt x="532" y="237"/>
                      </a:lnTo>
                      <a:lnTo>
                        <a:pt x="534" y="231"/>
                      </a:lnTo>
                      <a:lnTo>
                        <a:pt x="542" y="225"/>
                      </a:lnTo>
                      <a:lnTo>
                        <a:pt x="547" y="221"/>
                      </a:lnTo>
                      <a:lnTo>
                        <a:pt x="553" y="214"/>
                      </a:lnTo>
                      <a:lnTo>
                        <a:pt x="553" y="208"/>
                      </a:lnTo>
                      <a:lnTo>
                        <a:pt x="562" y="203"/>
                      </a:lnTo>
                      <a:lnTo>
                        <a:pt x="562" y="195"/>
                      </a:lnTo>
                      <a:lnTo>
                        <a:pt x="566" y="188"/>
                      </a:lnTo>
                      <a:lnTo>
                        <a:pt x="590" y="171"/>
                      </a:lnTo>
                      <a:lnTo>
                        <a:pt x="617" y="139"/>
                      </a:lnTo>
                      <a:lnTo>
                        <a:pt x="604" y="139"/>
                      </a:lnTo>
                      <a:lnTo>
                        <a:pt x="588" y="12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6225017" y="4459560"/>
                  <a:ext cx="1514706" cy="1169931"/>
                  <a:chOff x="3961687" y="3206462"/>
                  <a:chExt cx="747417" cy="577291"/>
                </a:xfrm>
                <a:grpFill/>
              </p:grpSpPr>
              <p:sp>
                <p:nvSpPr>
                  <p:cNvPr id="303" name="Freeform 99"/>
                  <p:cNvSpPr>
                    <a:spLocks/>
                  </p:cNvSpPr>
                  <p:nvPr/>
                </p:nvSpPr>
                <p:spPr bwMode="auto">
                  <a:xfrm>
                    <a:off x="4598625" y="3765441"/>
                    <a:ext cx="3843" cy="3488"/>
                  </a:xfrm>
                  <a:custGeom>
                    <a:avLst/>
                    <a:gdLst>
                      <a:gd name="T0" fmla="*/ 4 w 4"/>
                      <a:gd name="T1" fmla="*/ 4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4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4" name="Freeform 100"/>
                  <p:cNvSpPr>
                    <a:spLocks/>
                  </p:cNvSpPr>
                  <p:nvPr/>
                </p:nvSpPr>
                <p:spPr bwMode="auto">
                  <a:xfrm>
                    <a:off x="4598625" y="3765441"/>
                    <a:ext cx="3843" cy="3488"/>
                  </a:xfrm>
                  <a:custGeom>
                    <a:avLst/>
                    <a:gdLst>
                      <a:gd name="T0" fmla="*/ 4 w 4"/>
                      <a:gd name="T1" fmla="*/ 4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4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5" name="Freeform 101"/>
                  <p:cNvSpPr>
                    <a:spLocks/>
                  </p:cNvSpPr>
                  <p:nvPr/>
                </p:nvSpPr>
                <p:spPr bwMode="auto">
                  <a:xfrm>
                    <a:off x="4667794" y="3735791"/>
                    <a:ext cx="4803" cy="3488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0 w 5"/>
                      <a:gd name="T3" fmla="*/ 4 h 4"/>
                      <a:gd name="T4" fmla="*/ 5 w 5"/>
                      <a:gd name="T5" fmla="*/ 2 h 4"/>
                      <a:gd name="T6" fmla="*/ 5 w 5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lnTo>
                          <a:pt x="0" y="4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6" name="Freeform 102"/>
                  <p:cNvSpPr>
                    <a:spLocks/>
                  </p:cNvSpPr>
                  <p:nvPr/>
                </p:nvSpPr>
                <p:spPr bwMode="auto">
                  <a:xfrm>
                    <a:off x="4667794" y="3735791"/>
                    <a:ext cx="4803" cy="3488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0 w 5"/>
                      <a:gd name="T3" fmla="*/ 4 h 4"/>
                      <a:gd name="T4" fmla="*/ 5 w 5"/>
                      <a:gd name="T5" fmla="*/ 2 h 4"/>
                      <a:gd name="T6" fmla="*/ 5 w 5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lnTo>
                          <a:pt x="0" y="4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7" name="Freeform 103"/>
                  <p:cNvSpPr>
                    <a:spLocks/>
                  </p:cNvSpPr>
                  <p:nvPr/>
                </p:nvSpPr>
                <p:spPr bwMode="auto">
                  <a:xfrm>
                    <a:off x="4573647" y="3780265"/>
                    <a:ext cx="6725" cy="3488"/>
                  </a:xfrm>
                  <a:custGeom>
                    <a:avLst/>
                    <a:gdLst>
                      <a:gd name="T0" fmla="*/ 0 w 7"/>
                      <a:gd name="T1" fmla="*/ 4 h 4"/>
                      <a:gd name="T2" fmla="*/ 7 w 7"/>
                      <a:gd name="T3" fmla="*/ 0 h 4"/>
                      <a:gd name="T4" fmla="*/ 0 w 7"/>
                      <a:gd name="T5" fmla="*/ 2 h 4"/>
                      <a:gd name="T6" fmla="*/ 0 w 7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4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8" name="Freeform 104"/>
                  <p:cNvSpPr>
                    <a:spLocks/>
                  </p:cNvSpPr>
                  <p:nvPr/>
                </p:nvSpPr>
                <p:spPr bwMode="auto">
                  <a:xfrm>
                    <a:off x="4573647" y="3780265"/>
                    <a:ext cx="6725" cy="3488"/>
                  </a:xfrm>
                  <a:custGeom>
                    <a:avLst/>
                    <a:gdLst>
                      <a:gd name="T0" fmla="*/ 0 w 7"/>
                      <a:gd name="T1" fmla="*/ 4 h 4"/>
                      <a:gd name="T2" fmla="*/ 7 w 7"/>
                      <a:gd name="T3" fmla="*/ 0 h 4"/>
                      <a:gd name="T4" fmla="*/ 0 w 7"/>
                      <a:gd name="T5" fmla="*/ 2 h 4"/>
                      <a:gd name="T6" fmla="*/ 0 w 7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4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9" name="Freeform 105"/>
                  <p:cNvSpPr>
                    <a:spLocks/>
                  </p:cNvSpPr>
                  <p:nvPr/>
                </p:nvSpPr>
                <p:spPr bwMode="auto">
                  <a:xfrm>
                    <a:off x="4608232" y="3759336"/>
                    <a:ext cx="8646" cy="7848"/>
                  </a:xfrm>
                  <a:custGeom>
                    <a:avLst/>
                    <a:gdLst>
                      <a:gd name="T0" fmla="*/ 5 w 9"/>
                      <a:gd name="T1" fmla="*/ 3 h 9"/>
                      <a:gd name="T2" fmla="*/ 0 w 9"/>
                      <a:gd name="T3" fmla="*/ 0 h 9"/>
                      <a:gd name="T4" fmla="*/ 5 w 9"/>
                      <a:gd name="T5" fmla="*/ 9 h 9"/>
                      <a:gd name="T6" fmla="*/ 9 w 9"/>
                      <a:gd name="T7" fmla="*/ 9 h 9"/>
                      <a:gd name="T8" fmla="*/ 5 w 9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5" y="3"/>
                        </a:move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9" y="9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0" name="Freeform 106"/>
                  <p:cNvSpPr>
                    <a:spLocks/>
                  </p:cNvSpPr>
                  <p:nvPr/>
                </p:nvSpPr>
                <p:spPr bwMode="auto">
                  <a:xfrm>
                    <a:off x="4608232" y="3759336"/>
                    <a:ext cx="8646" cy="7848"/>
                  </a:xfrm>
                  <a:custGeom>
                    <a:avLst/>
                    <a:gdLst>
                      <a:gd name="T0" fmla="*/ 5 w 9"/>
                      <a:gd name="T1" fmla="*/ 3 h 9"/>
                      <a:gd name="T2" fmla="*/ 0 w 9"/>
                      <a:gd name="T3" fmla="*/ 0 h 9"/>
                      <a:gd name="T4" fmla="*/ 5 w 9"/>
                      <a:gd name="T5" fmla="*/ 9 h 9"/>
                      <a:gd name="T6" fmla="*/ 9 w 9"/>
                      <a:gd name="T7" fmla="*/ 9 h 9"/>
                      <a:gd name="T8" fmla="*/ 5 w 9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5" y="3"/>
                        </a:move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9" y="9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1" name="Freeform 107"/>
                  <p:cNvSpPr>
                    <a:spLocks/>
                  </p:cNvSpPr>
                  <p:nvPr/>
                </p:nvSpPr>
                <p:spPr bwMode="auto">
                  <a:xfrm>
                    <a:off x="3961687" y="3206462"/>
                    <a:ext cx="747417" cy="514504"/>
                  </a:xfrm>
                  <a:custGeom>
                    <a:avLst/>
                    <a:gdLst>
                      <a:gd name="T0" fmla="*/ 516 w 778"/>
                      <a:gd name="T1" fmla="*/ 6 h 590"/>
                      <a:gd name="T2" fmla="*/ 516 w 778"/>
                      <a:gd name="T3" fmla="*/ 32 h 590"/>
                      <a:gd name="T4" fmla="*/ 490 w 778"/>
                      <a:gd name="T5" fmla="*/ 32 h 590"/>
                      <a:gd name="T6" fmla="*/ 94 w 778"/>
                      <a:gd name="T7" fmla="*/ 38 h 590"/>
                      <a:gd name="T8" fmla="*/ 16 w 778"/>
                      <a:gd name="T9" fmla="*/ 77 h 590"/>
                      <a:gd name="T10" fmla="*/ 30 w 778"/>
                      <a:gd name="T11" fmla="*/ 103 h 590"/>
                      <a:gd name="T12" fmla="*/ 31 w 778"/>
                      <a:gd name="T13" fmla="*/ 118 h 590"/>
                      <a:gd name="T14" fmla="*/ 47 w 778"/>
                      <a:gd name="T15" fmla="*/ 94 h 590"/>
                      <a:gd name="T16" fmla="*/ 62 w 778"/>
                      <a:gd name="T17" fmla="*/ 92 h 590"/>
                      <a:gd name="T18" fmla="*/ 58 w 778"/>
                      <a:gd name="T19" fmla="*/ 109 h 590"/>
                      <a:gd name="T20" fmla="*/ 116 w 778"/>
                      <a:gd name="T21" fmla="*/ 94 h 590"/>
                      <a:gd name="T22" fmla="*/ 139 w 778"/>
                      <a:gd name="T23" fmla="*/ 98 h 590"/>
                      <a:gd name="T24" fmla="*/ 116 w 778"/>
                      <a:gd name="T25" fmla="*/ 102 h 590"/>
                      <a:gd name="T26" fmla="*/ 180 w 778"/>
                      <a:gd name="T27" fmla="*/ 115 h 590"/>
                      <a:gd name="T28" fmla="*/ 195 w 778"/>
                      <a:gd name="T29" fmla="*/ 100 h 590"/>
                      <a:gd name="T30" fmla="*/ 203 w 778"/>
                      <a:gd name="T31" fmla="*/ 120 h 590"/>
                      <a:gd name="T32" fmla="*/ 188 w 778"/>
                      <a:gd name="T33" fmla="*/ 120 h 590"/>
                      <a:gd name="T34" fmla="*/ 208 w 778"/>
                      <a:gd name="T35" fmla="*/ 137 h 590"/>
                      <a:gd name="T36" fmla="*/ 221 w 778"/>
                      <a:gd name="T37" fmla="*/ 162 h 590"/>
                      <a:gd name="T38" fmla="*/ 225 w 778"/>
                      <a:gd name="T39" fmla="*/ 165 h 590"/>
                      <a:gd name="T40" fmla="*/ 257 w 778"/>
                      <a:gd name="T41" fmla="*/ 154 h 590"/>
                      <a:gd name="T42" fmla="*/ 300 w 778"/>
                      <a:gd name="T43" fmla="*/ 132 h 590"/>
                      <a:gd name="T44" fmla="*/ 312 w 778"/>
                      <a:gd name="T45" fmla="*/ 124 h 590"/>
                      <a:gd name="T46" fmla="*/ 338 w 778"/>
                      <a:gd name="T47" fmla="*/ 105 h 590"/>
                      <a:gd name="T48" fmla="*/ 389 w 778"/>
                      <a:gd name="T49" fmla="*/ 137 h 590"/>
                      <a:gd name="T50" fmla="*/ 432 w 778"/>
                      <a:gd name="T51" fmla="*/ 179 h 590"/>
                      <a:gd name="T52" fmla="*/ 475 w 778"/>
                      <a:gd name="T53" fmla="*/ 199 h 590"/>
                      <a:gd name="T54" fmla="*/ 488 w 778"/>
                      <a:gd name="T55" fmla="*/ 226 h 590"/>
                      <a:gd name="T56" fmla="*/ 486 w 778"/>
                      <a:gd name="T57" fmla="*/ 303 h 590"/>
                      <a:gd name="T58" fmla="*/ 488 w 778"/>
                      <a:gd name="T59" fmla="*/ 331 h 590"/>
                      <a:gd name="T60" fmla="*/ 503 w 778"/>
                      <a:gd name="T61" fmla="*/ 322 h 590"/>
                      <a:gd name="T62" fmla="*/ 511 w 778"/>
                      <a:gd name="T63" fmla="*/ 314 h 590"/>
                      <a:gd name="T64" fmla="*/ 515 w 778"/>
                      <a:gd name="T65" fmla="*/ 348 h 590"/>
                      <a:gd name="T66" fmla="*/ 503 w 778"/>
                      <a:gd name="T67" fmla="*/ 367 h 590"/>
                      <a:gd name="T68" fmla="*/ 539 w 778"/>
                      <a:gd name="T69" fmla="*/ 416 h 590"/>
                      <a:gd name="T70" fmla="*/ 563 w 778"/>
                      <a:gd name="T71" fmla="*/ 423 h 590"/>
                      <a:gd name="T72" fmla="*/ 577 w 778"/>
                      <a:gd name="T73" fmla="*/ 410 h 590"/>
                      <a:gd name="T74" fmla="*/ 577 w 778"/>
                      <a:gd name="T75" fmla="*/ 444 h 590"/>
                      <a:gd name="T76" fmla="*/ 594 w 778"/>
                      <a:gd name="T77" fmla="*/ 440 h 590"/>
                      <a:gd name="T78" fmla="*/ 590 w 778"/>
                      <a:gd name="T79" fmla="*/ 461 h 590"/>
                      <a:gd name="T80" fmla="*/ 627 w 778"/>
                      <a:gd name="T81" fmla="*/ 509 h 590"/>
                      <a:gd name="T82" fmla="*/ 644 w 778"/>
                      <a:gd name="T83" fmla="*/ 515 h 590"/>
                      <a:gd name="T84" fmla="*/ 678 w 778"/>
                      <a:gd name="T85" fmla="*/ 551 h 590"/>
                      <a:gd name="T86" fmla="*/ 706 w 778"/>
                      <a:gd name="T87" fmla="*/ 579 h 590"/>
                      <a:gd name="T88" fmla="*/ 695 w 778"/>
                      <a:gd name="T89" fmla="*/ 590 h 590"/>
                      <a:gd name="T90" fmla="*/ 738 w 778"/>
                      <a:gd name="T91" fmla="*/ 577 h 590"/>
                      <a:gd name="T92" fmla="*/ 763 w 778"/>
                      <a:gd name="T93" fmla="*/ 572 h 590"/>
                      <a:gd name="T94" fmla="*/ 765 w 778"/>
                      <a:gd name="T95" fmla="*/ 534 h 590"/>
                      <a:gd name="T96" fmla="*/ 772 w 778"/>
                      <a:gd name="T97" fmla="*/ 500 h 590"/>
                      <a:gd name="T98" fmla="*/ 774 w 778"/>
                      <a:gd name="T99" fmla="*/ 470 h 590"/>
                      <a:gd name="T100" fmla="*/ 759 w 778"/>
                      <a:gd name="T101" fmla="*/ 384 h 590"/>
                      <a:gd name="T102" fmla="*/ 740 w 778"/>
                      <a:gd name="T103" fmla="*/ 355 h 590"/>
                      <a:gd name="T104" fmla="*/ 673 w 778"/>
                      <a:gd name="T105" fmla="*/ 241 h 590"/>
                      <a:gd name="T106" fmla="*/ 665 w 778"/>
                      <a:gd name="T107" fmla="*/ 205 h 590"/>
                      <a:gd name="T108" fmla="*/ 686 w 778"/>
                      <a:gd name="T109" fmla="*/ 228 h 590"/>
                      <a:gd name="T110" fmla="*/ 695 w 778"/>
                      <a:gd name="T111" fmla="*/ 271 h 590"/>
                      <a:gd name="T112" fmla="*/ 688 w 778"/>
                      <a:gd name="T113" fmla="*/ 224 h 590"/>
                      <a:gd name="T114" fmla="*/ 599 w 778"/>
                      <a:gd name="T115" fmla="*/ 98 h 590"/>
                      <a:gd name="T116" fmla="*/ 573 w 778"/>
                      <a:gd name="T117" fmla="*/ 32 h 590"/>
                      <a:gd name="T118" fmla="*/ 560 w 778"/>
                      <a:gd name="T119" fmla="*/ 6 h 5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778" h="590">
                        <a:moveTo>
                          <a:pt x="554" y="8"/>
                        </a:moveTo>
                        <a:lnTo>
                          <a:pt x="547" y="6"/>
                        </a:lnTo>
                        <a:lnTo>
                          <a:pt x="530" y="2"/>
                        </a:lnTo>
                        <a:lnTo>
                          <a:pt x="522" y="0"/>
                        </a:lnTo>
                        <a:lnTo>
                          <a:pt x="516" y="6"/>
                        </a:lnTo>
                        <a:lnTo>
                          <a:pt x="513" y="6"/>
                        </a:lnTo>
                        <a:lnTo>
                          <a:pt x="511" y="13"/>
                        </a:lnTo>
                        <a:lnTo>
                          <a:pt x="513" y="19"/>
                        </a:lnTo>
                        <a:lnTo>
                          <a:pt x="516" y="26"/>
                        </a:lnTo>
                        <a:lnTo>
                          <a:pt x="516" y="32"/>
                        </a:lnTo>
                        <a:lnTo>
                          <a:pt x="516" y="47"/>
                        </a:lnTo>
                        <a:lnTo>
                          <a:pt x="511" y="51"/>
                        </a:lnTo>
                        <a:lnTo>
                          <a:pt x="503" y="51"/>
                        </a:lnTo>
                        <a:lnTo>
                          <a:pt x="498" y="38"/>
                        </a:lnTo>
                        <a:lnTo>
                          <a:pt x="490" y="32"/>
                        </a:lnTo>
                        <a:lnTo>
                          <a:pt x="255" y="49"/>
                        </a:lnTo>
                        <a:lnTo>
                          <a:pt x="250" y="43"/>
                        </a:lnTo>
                        <a:lnTo>
                          <a:pt x="248" y="36"/>
                        </a:lnTo>
                        <a:lnTo>
                          <a:pt x="238" y="21"/>
                        </a:lnTo>
                        <a:lnTo>
                          <a:pt x="94" y="38"/>
                        </a:lnTo>
                        <a:lnTo>
                          <a:pt x="9" y="47"/>
                        </a:lnTo>
                        <a:lnTo>
                          <a:pt x="1" y="53"/>
                        </a:lnTo>
                        <a:lnTo>
                          <a:pt x="0" y="60"/>
                        </a:lnTo>
                        <a:lnTo>
                          <a:pt x="11" y="75"/>
                        </a:lnTo>
                        <a:lnTo>
                          <a:pt x="16" y="77"/>
                        </a:lnTo>
                        <a:lnTo>
                          <a:pt x="24" y="85"/>
                        </a:lnTo>
                        <a:lnTo>
                          <a:pt x="20" y="94"/>
                        </a:lnTo>
                        <a:lnTo>
                          <a:pt x="22" y="98"/>
                        </a:lnTo>
                        <a:lnTo>
                          <a:pt x="24" y="102"/>
                        </a:lnTo>
                        <a:lnTo>
                          <a:pt x="30" y="103"/>
                        </a:lnTo>
                        <a:lnTo>
                          <a:pt x="30" y="107"/>
                        </a:lnTo>
                        <a:lnTo>
                          <a:pt x="24" y="113"/>
                        </a:lnTo>
                        <a:lnTo>
                          <a:pt x="20" y="120"/>
                        </a:lnTo>
                        <a:lnTo>
                          <a:pt x="24" y="120"/>
                        </a:lnTo>
                        <a:lnTo>
                          <a:pt x="31" y="118"/>
                        </a:lnTo>
                        <a:lnTo>
                          <a:pt x="39" y="115"/>
                        </a:lnTo>
                        <a:lnTo>
                          <a:pt x="45" y="105"/>
                        </a:lnTo>
                        <a:lnTo>
                          <a:pt x="48" y="98"/>
                        </a:lnTo>
                        <a:lnTo>
                          <a:pt x="47" y="96"/>
                        </a:lnTo>
                        <a:lnTo>
                          <a:pt x="47" y="94"/>
                        </a:lnTo>
                        <a:lnTo>
                          <a:pt x="50" y="90"/>
                        </a:lnTo>
                        <a:lnTo>
                          <a:pt x="52" y="100"/>
                        </a:lnTo>
                        <a:lnTo>
                          <a:pt x="58" y="94"/>
                        </a:lnTo>
                        <a:lnTo>
                          <a:pt x="60" y="85"/>
                        </a:lnTo>
                        <a:lnTo>
                          <a:pt x="62" y="92"/>
                        </a:lnTo>
                        <a:lnTo>
                          <a:pt x="69" y="98"/>
                        </a:lnTo>
                        <a:lnTo>
                          <a:pt x="63" y="105"/>
                        </a:lnTo>
                        <a:lnTo>
                          <a:pt x="52" y="107"/>
                        </a:lnTo>
                        <a:lnTo>
                          <a:pt x="50" y="109"/>
                        </a:lnTo>
                        <a:lnTo>
                          <a:pt x="58" y="109"/>
                        </a:lnTo>
                        <a:lnTo>
                          <a:pt x="78" y="103"/>
                        </a:lnTo>
                        <a:lnTo>
                          <a:pt x="97" y="102"/>
                        </a:lnTo>
                        <a:lnTo>
                          <a:pt x="99" y="100"/>
                        </a:lnTo>
                        <a:lnTo>
                          <a:pt x="114" y="88"/>
                        </a:lnTo>
                        <a:lnTo>
                          <a:pt x="116" y="94"/>
                        </a:lnTo>
                        <a:lnTo>
                          <a:pt x="122" y="90"/>
                        </a:lnTo>
                        <a:lnTo>
                          <a:pt x="129" y="88"/>
                        </a:lnTo>
                        <a:lnTo>
                          <a:pt x="142" y="94"/>
                        </a:lnTo>
                        <a:lnTo>
                          <a:pt x="144" y="100"/>
                        </a:lnTo>
                        <a:lnTo>
                          <a:pt x="139" y="98"/>
                        </a:lnTo>
                        <a:lnTo>
                          <a:pt x="131" y="96"/>
                        </a:lnTo>
                        <a:lnTo>
                          <a:pt x="125" y="96"/>
                        </a:lnTo>
                        <a:lnTo>
                          <a:pt x="124" y="100"/>
                        </a:lnTo>
                        <a:lnTo>
                          <a:pt x="110" y="100"/>
                        </a:lnTo>
                        <a:lnTo>
                          <a:pt x="116" y="102"/>
                        </a:lnTo>
                        <a:lnTo>
                          <a:pt x="124" y="102"/>
                        </a:lnTo>
                        <a:lnTo>
                          <a:pt x="152" y="107"/>
                        </a:lnTo>
                        <a:lnTo>
                          <a:pt x="169" y="113"/>
                        </a:lnTo>
                        <a:lnTo>
                          <a:pt x="182" y="122"/>
                        </a:lnTo>
                        <a:lnTo>
                          <a:pt x="180" y="115"/>
                        </a:lnTo>
                        <a:lnTo>
                          <a:pt x="174" y="111"/>
                        </a:lnTo>
                        <a:lnTo>
                          <a:pt x="171" y="105"/>
                        </a:lnTo>
                        <a:lnTo>
                          <a:pt x="178" y="105"/>
                        </a:lnTo>
                        <a:lnTo>
                          <a:pt x="184" y="107"/>
                        </a:lnTo>
                        <a:lnTo>
                          <a:pt x="195" y="100"/>
                        </a:lnTo>
                        <a:lnTo>
                          <a:pt x="193" y="107"/>
                        </a:lnTo>
                        <a:lnTo>
                          <a:pt x="188" y="109"/>
                        </a:lnTo>
                        <a:lnTo>
                          <a:pt x="186" y="115"/>
                        </a:lnTo>
                        <a:lnTo>
                          <a:pt x="195" y="120"/>
                        </a:lnTo>
                        <a:lnTo>
                          <a:pt x="203" y="120"/>
                        </a:lnTo>
                        <a:lnTo>
                          <a:pt x="206" y="128"/>
                        </a:lnTo>
                        <a:lnTo>
                          <a:pt x="214" y="126"/>
                        </a:lnTo>
                        <a:lnTo>
                          <a:pt x="210" y="132"/>
                        </a:lnTo>
                        <a:lnTo>
                          <a:pt x="203" y="126"/>
                        </a:lnTo>
                        <a:lnTo>
                          <a:pt x="188" y="120"/>
                        </a:lnTo>
                        <a:lnTo>
                          <a:pt x="195" y="128"/>
                        </a:lnTo>
                        <a:lnTo>
                          <a:pt x="201" y="132"/>
                        </a:lnTo>
                        <a:lnTo>
                          <a:pt x="204" y="134"/>
                        </a:lnTo>
                        <a:lnTo>
                          <a:pt x="201" y="134"/>
                        </a:lnTo>
                        <a:lnTo>
                          <a:pt x="208" y="137"/>
                        </a:lnTo>
                        <a:lnTo>
                          <a:pt x="216" y="139"/>
                        </a:lnTo>
                        <a:lnTo>
                          <a:pt x="221" y="147"/>
                        </a:lnTo>
                        <a:lnTo>
                          <a:pt x="225" y="154"/>
                        </a:lnTo>
                        <a:lnTo>
                          <a:pt x="227" y="160"/>
                        </a:lnTo>
                        <a:lnTo>
                          <a:pt x="221" y="162"/>
                        </a:lnTo>
                        <a:lnTo>
                          <a:pt x="218" y="154"/>
                        </a:lnTo>
                        <a:lnTo>
                          <a:pt x="218" y="149"/>
                        </a:lnTo>
                        <a:lnTo>
                          <a:pt x="216" y="156"/>
                        </a:lnTo>
                        <a:lnTo>
                          <a:pt x="219" y="162"/>
                        </a:lnTo>
                        <a:lnTo>
                          <a:pt x="225" y="165"/>
                        </a:lnTo>
                        <a:lnTo>
                          <a:pt x="233" y="164"/>
                        </a:lnTo>
                        <a:lnTo>
                          <a:pt x="236" y="162"/>
                        </a:lnTo>
                        <a:lnTo>
                          <a:pt x="250" y="158"/>
                        </a:lnTo>
                        <a:lnTo>
                          <a:pt x="257" y="158"/>
                        </a:lnTo>
                        <a:lnTo>
                          <a:pt x="257" y="154"/>
                        </a:lnTo>
                        <a:lnTo>
                          <a:pt x="265" y="149"/>
                        </a:lnTo>
                        <a:lnTo>
                          <a:pt x="266" y="152"/>
                        </a:lnTo>
                        <a:lnTo>
                          <a:pt x="272" y="150"/>
                        </a:lnTo>
                        <a:lnTo>
                          <a:pt x="293" y="134"/>
                        </a:lnTo>
                        <a:lnTo>
                          <a:pt x="300" y="132"/>
                        </a:lnTo>
                        <a:lnTo>
                          <a:pt x="306" y="130"/>
                        </a:lnTo>
                        <a:lnTo>
                          <a:pt x="313" y="132"/>
                        </a:lnTo>
                        <a:lnTo>
                          <a:pt x="310" y="124"/>
                        </a:lnTo>
                        <a:lnTo>
                          <a:pt x="302" y="120"/>
                        </a:lnTo>
                        <a:lnTo>
                          <a:pt x="312" y="124"/>
                        </a:lnTo>
                        <a:lnTo>
                          <a:pt x="308" y="120"/>
                        </a:lnTo>
                        <a:lnTo>
                          <a:pt x="312" y="113"/>
                        </a:lnTo>
                        <a:lnTo>
                          <a:pt x="317" y="109"/>
                        </a:lnTo>
                        <a:lnTo>
                          <a:pt x="330" y="107"/>
                        </a:lnTo>
                        <a:lnTo>
                          <a:pt x="338" y="105"/>
                        </a:lnTo>
                        <a:lnTo>
                          <a:pt x="342" y="105"/>
                        </a:lnTo>
                        <a:lnTo>
                          <a:pt x="359" y="113"/>
                        </a:lnTo>
                        <a:lnTo>
                          <a:pt x="364" y="115"/>
                        </a:lnTo>
                        <a:lnTo>
                          <a:pt x="377" y="122"/>
                        </a:lnTo>
                        <a:lnTo>
                          <a:pt x="389" y="137"/>
                        </a:lnTo>
                        <a:lnTo>
                          <a:pt x="404" y="143"/>
                        </a:lnTo>
                        <a:lnTo>
                          <a:pt x="406" y="150"/>
                        </a:lnTo>
                        <a:lnTo>
                          <a:pt x="407" y="158"/>
                        </a:lnTo>
                        <a:lnTo>
                          <a:pt x="426" y="171"/>
                        </a:lnTo>
                        <a:lnTo>
                          <a:pt x="432" y="179"/>
                        </a:lnTo>
                        <a:lnTo>
                          <a:pt x="439" y="181"/>
                        </a:lnTo>
                        <a:lnTo>
                          <a:pt x="443" y="188"/>
                        </a:lnTo>
                        <a:lnTo>
                          <a:pt x="451" y="190"/>
                        </a:lnTo>
                        <a:lnTo>
                          <a:pt x="464" y="188"/>
                        </a:lnTo>
                        <a:lnTo>
                          <a:pt x="475" y="199"/>
                        </a:lnTo>
                        <a:lnTo>
                          <a:pt x="475" y="205"/>
                        </a:lnTo>
                        <a:lnTo>
                          <a:pt x="479" y="212"/>
                        </a:lnTo>
                        <a:lnTo>
                          <a:pt x="486" y="214"/>
                        </a:lnTo>
                        <a:lnTo>
                          <a:pt x="488" y="222"/>
                        </a:lnTo>
                        <a:lnTo>
                          <a:pt x="488" y="226"/>
                        </a:lnTo>
                        <a:lnTo>
                          <a:pt x="490" y="246"/>
                        </a:lnTo>
                        <a:lnTo>
                          <a:pt x="492" y="252"/>
                        </a:lnTo>
                        <a:lnTo>
                          <a:pt x="492" y="261"/>
                        </a:lnTo>
                        <a:lnTo>
                          <a:pt x="485" y="295"/>
                        </a:lnTo>
                        <a:lnTo>
                          <a:pt x="486" y="303"/>
                        </a:lnTo>
                        <a:lnTo>
                          <a:pt x="486" y="316"/>
                        </a:lnTo>
                        <a:lnTo>
                          <a:pt x="483" y="327"/>
                        </a:lnTo>
                        <a:lnTo>
                          <a:pt x="488" y="335"/>
                        </a:lnTo>
                        <a:lnTo>
                          <a:pt x="494" y="340"/>
                        </a:lnTo>
                        <a:lnTo>
                          <a:pt x="488" y="331"/>
                        </a:lnTo>
                        <a:lnTo>
                          <a:pt x="501" y="340"/>
                        </a:lnTo>
                        <a:lnTo>
                          <a:pt x="501" y="342"/>
                        </a:lnTo>
                        <a:lnTo>
                          <a:pt x="505" y="337"/>
                        </a:lnTo>
                        <a:lnTo>
                          <a:pt x="509" y="322"/>
                        </a:lnTo>
                        <a:lnTo>
                          <a:pt x="503" y="322"/>
                        </a:lnTo>
                        <a:lnTo>
                          <a:pt x="501" y="320"/>
                        </a:lnTo>
                        <a:lnTo>
                          <a:pt x="501" y="314"/>
                        </a:lnTo>
                        <a:lnTo>
                          <a:pt x="496" y="308"/>
                        </a:lnTo>
                        <a:lnTo>
                          <a:pt x="496" y="306"/>
                        </a:lnTo>
                        <a:lnTo>
                          <a:pt x="511" y="314"/>
                        </a:lnTo>
                        <a:lnTo>
                          <a:pt x="513" y="322"/>
                        </a:lnTo>
                        <a:lnTo>
                          <a:pt x="520" y="314"/>
                        </a:lnTo>
                        <a:lnTo>
                          <a:pt x="526" y="322"/>
                        </a:lnTo>
                        <a:lnTo>
                          <a:pt x="526" y="327"/>
                        </a:lnTo>
                        <a:lnTo>
                          <a:pt x="515" y="348"/>
                        </a:lnTo>
                        <a:lnTo>
                          <a:pt x="513" y="359"/>
                        </a:lnTo>
                        <a:lnTo>
                          <a:pt x="505" y="361"/>
                        </a:lnTo>
                        <a:lnTo>
                          <a:pt x="505" y="367"/>
                        </a:lnTo>
                        <a:lnTo>
                          <a:pt x="500" y="361"/>
                        </a:lnTo>
                        <a:lnTo>
                          <a:pt x="503" y="367"/>
                        </a:lnTo>
                        <a:lnTo>
                          <a:pt x="516" y="374"/>
                        </a:lnTo>
                        <a:lnTo>
                          <a:pt x="522" y="382"/>
                        </a:lnTo>
                        <a:lnTo>
                          <a:pt x="520" y="384"/>
                        </a:lnTo>
                        <a:lnTo>
                          <a:pt x="535" y="408"/>
                        </a:lnTo>
                        <a:lnTo>
                          <a:pt x="539" y="416"/>
                        </a:lnTo>
                        <a:lnTo>
                          <a:pt x="550" y="427"/>
                        </a:lnTo>
                        <a:lnTo>
                          <a:pt x="558" y="429"/>
                        </a:lnTo>
                        <a:lnTo>
                          <a:pt x="563" y="429"/>
                        </a:lnTo>
                        <a:lnTo>
                          <a:pt x="567" y="429"/>
                        </a:lnTo>
                        <a:lnTo>
                          <a:pt x="563" y="423"/>
                        </a:lnTo>
                        <a:lnTo>
                          <a:pt x="560" y="416"/>
                        </a:lnTo>
                        <a:lnTo>
                          <a:pt x="554" y="412"/>
                        </a:lnTo>
                        <a:lnTo>
                          <a:pt x="562" y="412"/>
                        </a:lnTo>
                        <a:lnTo>
                          <a:pt x="563" y="417"/>
                        </a:lnTo>
                        <a:lnTo>
                          <a:pt x="577" y="410"/>
                        </a:lnTo>
                        <a:lnTo>
                          <a:pt x="579" y="412"/>
                        </a:lnTo>
                        <a:lnTo>
                          <a:pt x="571" y="416"/>
                        </a:lnTo>
                        <a:lnTo>
                          <a:pt x="575" y="423"/>
                        </a:lnTo>
                        <a:lnTo>
                          <a:pt x="575" y="436"/>
                        </a:lnTo>
                        <a:lnTo>
                          <a:pt x="577" y="444"/>
                        </a:lnTo>
                        <a:lnTo>
                          <a:pt x="580" y="451"/>
                        </a:lnTo>
                        <a:lnTo>
                          <a:pt x="579" y="455"/>
                        </a:lnTo>
                        <a:lnTo>
                          <a:pt x="586" y="455"/>
                        </a:lnTo>
                        <a:lnTo>
                          <a:pt x="592" y="447"/>
                        </a:lnTo>
                        <a:lnTo>
                          <a:pt x="594" y="440"/>
                        </a:lnTo>
                        <a:lnTo>
                          <a:pt x="603" y="432"/>
                        </a:lnTo>
                        <a:lnTo>
                          <a:pt x="595" y="444"/>
                        </a:lnTo>
                        <a:lnTo>
                          <a:pt x="594" y="451"/>
                        </a:lnTo>
                        <a:lnTo>
                          <a:pt x="590" y="457"/>
                        </a:lnTo>
                        <a:lnTo>
                          <a:pt x="590" y="461"/>
                        </a:lnTo>
                        <a:lnTo>
                          <a:pt x="595" y="463"/>
                        </a:lnTo>
                        <a:lnTo>
                          <a:pt x="603" y="468"/>
                        </a:lnTo>
                        <a:lnTo>
                          <a:pt x="610" y="494"/>
                        </a:lnTo>
                        <a:lnTo>
                          <a:pt x="622" y="509"/>
                        </a:lnTo>
                        <a:lnTo>
                          <a:pt x="627" y="509"/>
                        </a:lnTo>
                        <a:lnTo>
                          <a:pt x="620" y="511"/>
                        </a:lnTo>
                        <a:lnTo>
                          <a:pt x="627" y="515"/>
                        </a:lnTo>
                        <a:lnTo>
                          <a:pt x="635" y="513"/>
                        </a:lnTo>
                        <a:lnTo>
                          <a:pt x="641" y="513"/>
                        </a:lnTo>
                        <a:lnTo>
                          <a:pt x="644" y="515"/>
                        </a:lnTo>
                        <a:lnTo>
                          <a:pt x="659" y="521"/>
                        </a:lnTo>
                        <a:lnTo>
                          <a:pt x="661" y="526"/>
                        </a:lnTo>
                        <a:lnTo>
                          <a:pt x="667" y="532"/>
                        </a:lnTo>
                        <a:lnTo>
                          <a:pt x="676" y="543"/>
                        </a:lnTo>
                        <a:lnTo>
                          <a:pt x="678" y="551"/>
                        </a:lnTo>
                        <a:lnTo>
                          <a:pt x="691" y="564"/>
                        </a:lnTo>
                        <a:lnTo>
                          <a:pt x="697" y="566"/>
                        </a:lnTo>
                        <a:lnTo>
                          <a:pt x="704" y="566"/>
                        </a:lnTo>
                        <a:lnTo>
                          <a:pt x="710" y="572"/>
                        </a:lnTo>
                        <a:lnTo>
                          <a:pt x="706" y="579"/>
                        </a:lnTo>
                        <a:lnTo>
                          <a:pt x="699" y="573"/>
                        </a:lnTo>
                        <a:lnTo>
                          <a:pt x="691" y="570"/>
                        </a:lnTo>
                        <a:lnTo>
                          <a:pt x="686" y="575"/>
                        </a:lnTo>
                        <a:lnTo>
                          <a:pt x="689" y="583"/>
                        </a:lnTo>
                        <a:lnTo>
                          <a:pt x="695" y="590"/>
                        </a:lnTo>
                        <a:lnTo>
                          <a:pt x="710" y="585"/>
                        </a:lnTo>
                        <a:lnTo>
                          <a:pt x="718" y="579"/>
                        </a:lnTo>
                        <a:lnTo>
                          <a:pt x="725" y="581"/>
                        </a:lnTo>
                        <a:lnTo>
                          <a:pt x="733" y="581"/>
                        </a:lnTo>
                        <a:lnTo>
                          <a:pt x="738" y="577"/>
                        </a:lnTo>
                        <a:lnTo>
                          <a:pt x="744" y="572"/>
                        </a:lnTo>
                        <a:lnTo>
                          <a:pt x="751" y="568"/>
                        </a:lnTo>
                        <a:lnTo>
                          <a:pt x="757" y="572"/>
                        </a:lnTo>
                        <a:lnTo>
                          <a:pt x="753" y="568"/>
                        </a:lnTo>
                        <a:lnTo>
                          <a:pt x="763" y="572"/>
                        </a:lnTo>
                        <a:lnTo>
                          <a:pt x="759" y="564"/>
                        </a:lnTo>
                        <a:lnTo>
                          <a:pt x="763" y="556"/>
                        </a:lnTo>
                        <a:lnTo>
                          <a:pt x="766" y="551"/>
                        </a:lnTo>
                        <a:lnTo>
                          <a:pt x="763" y="538"/>
                        </a:lnTo>
                        <a:lnTo>
                          <a:pt x="765" y="534"/>
                        </a:lnTo>
                        <a:lnTo>
                          <a:pt x="763" y="526"/>
                        </a:lnTo>
                        <a:lnTo>
                          <a:pt x="766" y="519"/>
                        </a:lnTo>
                        <a:lnTo>
                          <a:pt x="766" y="513"/>
                        </a:lnTo>
                        <a:lnTo>
                          <a:pt x="772" y="506"/>
                        </a:lnTo>
                        <a:lnTo>
                          <a:pt x="772" y="500"/>
                        </a:lnTo>
                        <a:lnTo>
                          <a:pt x="774" y="493"/>
                        </a:lnTo>
                        <a:lnTo>
                          <a:pt x="776" y="500"/>
                        </a:lnTo>
                        <a:lnTo>
                          <a:pt x="778" y="493"/>
                        </a:lnTo>
                        <a:lnTo>
                          <a:pt x="776" y="485"/>
                        </a:lnTo>
                        <a:lnTo>
                          <a:pt x="774" y="470"/>
                        </a:lnTo>
                        <a:lnTo>
                          <a:pt x="774" y="451"/>
                        </a:lnTo>
                        <a:lnTo>
                          <a:pt x="772" y="444"/>
                        </a:lnTo>
                        <a:lnTo>
                          <a:pt x="770" y="412"/>
                        </a:lnTo>
                        <a:lnTo>
                          <a:pt x="763" y="385"/>
                        </a:lnTo>
                        <a:lnTo>
                          <a:pt x="759" y="384"/>
                        </a:lnTo>
                        <a:lnTo>
                          <a:pt x="759" y="374"/>
                        </a:lnTo>
                        <a:lnTo>
                          <a:pt x="748" y="361"/>
                        </a:lnTo>
                        <a:lnTo>
                          <a:pt x="740" y="357"/>
                        </a:lnTo>
                        <a:lnTo>
                          <a:pt x="738" y="359"/>
                        </a:lnTo>
                        <a:lnTo>
                          <a:pt x="740" y="355"/>
                        </a:lnTo>
                        <a:lnTo>
                          <a:pt x="740" y="350"/>
                        </a:lnTo>
                        <a:lnTo>
                          <a:pt x="731" y="337"/>
                        </a:lnTo>
                        <a:lnTo>
                          <a:pt x="719" y="312"/>
                        </a:lnTo>
                        <a:lnTo>
                          <a:pt x="693" y="275"/>
                        </a:lnTo>
                        <a:lnTo>
                          <a:pt x="673" y="241"/>
                        </a:lnTo>
                        <a:lnTo>
                          <a:pt x="669" y="235"/>
                        </a:lnTo>
                        <a:lnTo>
                          <a:pt x="661" y="214"/>
                        </a:lnTo>
                        <a:lnTo>
                          <a:pt x="656" y="201"/>
                        </a:lnTo>
                        <a:lnTo>
                          <a:pt x="659" y="201"/>
                        </a:lnTo>
                        <a:lnTo>
                          <a:pt x="665" y="205"/>
                        </a:lnTo>
                        <a:lnTo>
                          <a:pt x="663" y="211"/>
                        </a:lnTo>
                        <a:lnTo>
                          <a:pt x="671" y="218"/>
                        </a:lnTo>
                        <a:lnTo>
                          <a:pt x="678" y="214"/>
                        </a:lnTo>
                        <a:lnTo>
                          <a:pt x="684" y="220"/>
                        </a:lnTo>
                        <a:lnTo>
                          <a:pt x="686" y="228"/>
                        </a:lnTo>
                        <a:lnTo>
                          <a:pt x="684" y="241"/>
                        </a:lnTo>
                        <a:lnTo>
                          <a:pt x="688" y="261"/>
                        </a:lnTo>
                        <a:lnTo>
                          <a:pt x="703" y="284"/>
                        </a:lnTo>
                        <a:lnTo>
                          <a:pt x="710" y="291"/>
                        </a:lnTo>
                        <a:lnTo>
                          <a:pt x="695" y="271"/>
                        </a:lnTo>
                        <a:lnTo>
                          <a:pt x="691" y="263"/>
                        </a:lnTo>
                        <a:lnTo>
                          <a:pt x="688" y="250"/>
                        </a:lnTo>
                        <a:lnTo>
                          <a:pt x="686" y="237"/>
                        </a:lnTo>
                        <a:lnTo>
                          <a:pt x="691" y="231"/>
                        </a:lnTo>
                        <a:lnTo>
                          <a:pt x="688" y="224"/>
                        </a:lnTo>
                        <a:lnTo>
                          <a:pt x="684" y="216"/>
                        </a:lnTo>
                        <a:lnTo>
                          <a:pt x="671" y="203"/>
                        </a:lnTo>
                        <a:lnTo>
                          <a:pt x="631" y="154"/>
                        </a:lnTo>
                        <a:lnTo>
                          <a:pt x="609" y="118"/>
                        </a:lnTo>
                        <a:lnTo>
                          <a:pt x="599" y="98"/>
                        </a:lnTo>
                        <a:lnTo>
                          <a:pt x="588" y="71"/>
                        </a:lnTo>
                        <a:lnTo>
                          <a:pt x="586" y="64"/>
                        </a:lnTo>
                        <a:lnTo>
                          <a:pt x="579" y="51"/>
                        </a:lnTo>
                        <a:lnTo>
                          <a:pt x="577" y="38"/>
                        </a:lnTo>
                        <a:lnTo>
                          <a:pt x="573" y="32"/>
                        </a:lnTo>
                        <a:lnTo>
                          <a:pt x="567" y="24"/>
                        </a:lnTo>
                        <a:lnTo>
                          <a:pt x="563" y="17"/>
                        </a:lnTo>
                        <a:lnTo>
                          <a:pt x="567" y="23"/>
                        </a:lnTo>
                        <a:lnTo>
                          <a:pt x="569" y="8"/>
                        </a:lnTo>
                        <a:lnTo>
                          <a:pt x="560" y="6"/>
                        </a:lnTo>
                        <a:lnTo>
                          <a:pt x="558" y="6"/>
                        </a:lnTo>
                        <a:lnTo>
                          <a:pt x="55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2" name="Freeform 108"/>
                  <p:cNvSpPr>
                    <a:spLocks/>
                  </p:cNvSpPr>
                  <p:nvPr/>
                </p:nvSpPr>
                <p:spPr bwMode="auto">
                  <a:xfrm>
                    <a:off x="4643777" y="3748872"/>
                    <a:ext cx="8646" cy="6976"/>
                  </a:xfrm>
                  <a:custGeom>
                    <a:avLst/>
                    <a:gdLst>
                      <a:gd name="T0" fmla="*/ 9 w 9"/>
                      <a:gd name="T1" fmla="*/ 0 h 8"/>
                      <a:gd name="T2" fmla="*/ 8 w 9"/>
                      <a:gd name="T3" fmla="*/ 2 h 8"/>
                      <a:gd name="T4" fmla="*/ 0 w 9"/>
                      <a:gd name="T5" fmla="*/ 8 h 8"/>
                      <a:gd name="T6" fmla="*/ 8 w 9"/>
                      <a:gd name="T7" fmla="*/ 2 h 8"/>
                      <a:gd name="T8" fmla="*/ 9 w 9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0"/>
                        </a:moveTo>
                        <a:lnTo>
                          <a:pt x="8" y="2"/>
                        </a:lnTo>
                        <a:lnTo>
                          <a:pt x="0" y="8"/>
                        </a:lnTo>
                        <a:lnTo>
                          <a:pt x="8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3" name="Freeform 109"/>
                  <p:cNvSpPr>
                    <a:spLocks/>
                  </p:cNvSpPr>
                  <p:nvPr/>
                </p:nvSpPr>
                <p:spPr bwMode="auto">
                  <a:xfrm>
                    <a:off x="4643777" y="3748872"/>
                    <a:ext cx="8646" cy="6976"/>
                  </a:xfrm>
                  <a:custGeom>
                    <a:avLst/>
                    <a:gdLst>
                      <a:gd name="T0" fmla="*/ 9 w 9"/>
                      <a:gd name="T1" fmla="*/ 0 h 8"/>
                      <a:gd name="T2" fmla="*/ 8 w 9"/>
                      <a:gd name="T3" fmla="*/ 2 h 8"/>
                      <a:gd name="T4" fmla="*/ 0 w 9"/>
                      <a:gd name="T5" fmla="*/ 8 h 8"/>
                      <a:gd name="T6" fmla="*/ 8 w 9"/>
                      <a:gd name="T7" fmla="*/ 2 h 8"/>
                      <a:gd name="T8" fmla="*/ 9 w 9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0"/>
                        </a:moveTo>
                        <a:lnTo>
                          <a:pt x="8" y="2"/>
                        </a:lnTo>
                        <a:lnTo>
                          <a:pt x="0" y="8"/>
                        </a:lnTo>
                        <a:lnTo>
                          <a:pt x="8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4" name="Freeform 110"/>
                  <p:cNvSpPr>
                    <a:spLocks/>
                  </p:cNvSpPr>
                  <p:nvPr/>
                </p:nvSpPr>
                <p:spPr bwMode="auto">
                  <a:xfrm>
                    <a:off x="4506399" y="3606729"/>
                    <a:ext cx="14410" cy="7848"/>
                  </a:xfrm>
                  <a:custGeom>
                    <a:avLst/>
                    <a:gdLst>
                      <a:gd name="T0" fmla="*/ 15 w 15"/>
                      <a:gd name="T1" fmla="*/ 5 h 9"/>
                      <a:gd name="T2" fmla="*/ 8 w 15"/>
                      <a:gd name="T3" fmla="*/ 7 h 9"/>
                      <a:gd name="T4" fmla="*/ 0 w 15"/>
                      <a:gd name="T5" fmla="*/ 0 h 9"/>
                      <a:gd name="T6" fmla="*/ 0 w 15"/>
                      <a:gd name="T7" fmla="*/ 0 h 9"/>
                      <a:gd name="T8" fmla="*/ 4 w 15"/>
                      <a:gd name="T9" fmla="*/ 7 h 9"/>
                      <a:gd name="T10" fmla="*/ 8 w 15"/>
                      <a:gd name="T11" fmla="*/ 9 h 9"/>
                      <a:gd name="T12" fmla="*/ 15 w 15"/>
                      <a:gd name="T13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9">
                        <a:moveTo>
                          <a:pt x="15" y="5"/>
                        </a:moveTo>
                        <a:lnTo>
                          <a:pt x="8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5" name="Freeform 111"/>
                  <p:cNvSpPr>
                    <a:spLocks/>
                  </p:cNvSpPr>
                  <p:nvPr/>
                </p:nvSpPr>
                <p:spPr bwMode="auto">
                  <a:xfrm>
                    <a:off x="4506399" y="3606729"/>
                    <a:ext cx="14410" cy="7848"/>
                  </a:xfrm>
                  <a:custGeom>
                    <a:avLst/>
                    <a:gdLst>
                      <a:gd name="T0" fmla="*/ 15 w 15"/>
                      <a:gd name="T1" fmla="*/ 5 h 9"/>
                      <a:gd name="T2" fmla="*/ 8 w 15"/>
                      <a:gd name="T3" fmla="*/ 7 h 9"/>
                      <a:gd name="T4" fmla="*/ 0 w 15"/>
                      <a:gd name="T5" fmla="*/ 0 h 9"/>
                      <a:gd name="T6" fmla="*/ 0 w 15"/>
                      <a:gd name="T7" fmla="*/ 0 h 9"/>
                      <a:gd name="T8" fmla="*/ 4 w 15"/>
                      <a:gd name="T9" fmla="*/ 7 h 9"/>
                      <a:gd name="T10" fmla="*/ 8 w 15"/>
                      <a:gd name="T11" fmla="*/ 9 h 9"/>
                      <a:gd name="T12" fmla="*/ 15 w 15"/>
                      <a:gd name="T13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9">
                        <a:moveTo>
                          <a:pt x="15" y="5"/>
                        </a:moveTo>
                        <a:lnTo>
                          <a:pt x="8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6" name="Freeform 112"/>
                  <p:cNvSpPr>
                    <a:spLocks/>
                  </p:cNvSpPr>
                  <p:nvPr/>
                </p:nvSpPr>
                <p:spPr bwMode="auto">
                  <a:xfrm>
                    <a:off x="4680283" y="3688701"/>
                    <a:ext cx="24978" cy="40986"/>
                  </a:xfrm>
                  <a:custGeom>
                    <a:avLst/>
                    <a:gdLst>
                      <a:gd name="T0" fmla="*/ 26 w 26"/>
                      <a:gd name="T1" fmla="*/ 0 h 47"/>
                      <a:gd name="T2" fmla="*/ 18 w 26"/>
                      <a:gd name="T3" fmla="*/ 5 h 47"/>
                      <a:gd name="T4" fmla="*/ 18 w 26"/>
                      <a:gd name="T5" fmla="*/ 13 h 47"/>
                      <a:gd name="T6" fmla="*/ 13 w 26"/>
                      <a:gd name="T7" fmla="*/ 26 h 47"/>
                      <a:gd name="T8" fmla="*/ 3 w 26"/>
                      <a:gd name="T9" fmla="*/ 39 h 47"/>
                      <a:gd name="T10" fmla="*/ 3 w 26"/>
                      <a:gd name="T11" fmla="*/ 41 h 47"/>
                      <a:gd name="T12" fmla="*/ 0 w 26"/>
                      <a:gd name="T13" fmla="*/ 47 h 47"/>
                      <a:gd name="T14" fmla="*/ 15 w 26"/>
                      <a:gd name="T15" fmla="*/ 26 h 47"/>
                      <a:gd name="T16" fmla="*/ 26 w 26"/>
                      <a:gd name="T1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47">
                        <a:moveTo>
                          <a:pt x="26" y="0"/>
                        </a:moveTo>
                        <a:lnTo>
                          <a:pt x="18" y="5"/>
                        </a:lnTo>
                        <a:lnTo>
                          <a:pt x="18" y="13"/>
                        </a:lnTo>
                        <a:lnTo>
                          <a:pt x="13" y="26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0" y="47"/>
                        </a:lnTo>
                        <a:lnTo>
                          <a:pt x="15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7" name="Freeform 113"/>
                  <p:cNvSpPr>
                    <a:spLocks/>
                  </p:cNvSpPr>
                  <p:nvPr/>
                </p:nvSpPr>
                <p:spPr bwMode="auto">
                  <a:xfrm>
                    <a:off x="4680283" y="3688701"/>
                    <a:ext cx="24978" cy="40986"/>
                  </a:xfrm>
                  <a:custGeom>
                    <a:avLst/>
                    <a:gdLst>
                      <a:gd name="T0" fmla="*/ 26 w 26"/>
                      <a:gd name="T1" fmla="*/ 0 h 47"/>
                      <a:gd name="T2" fmla="*/ 18 w 26"/>
                      <a:gd name="T3" fmla="*/ 5 h 47"/>
                      <a:gd name="T4" fmla="*/ 18 w 26"/>
                      <a:gd name="T5" fmla="*/ 13 h 47"/>
                      <a:gd name="T6" fmla="*/ 13 w 26"/>
                      <a:gd name="T7" fmla="*/ 26 h 47"/>
                      <a:gd name="T8" fmla="*/ 3 w 26"/>
                      <a:gd name="T9" fmla="*/ 39 h 47"/>
                      <a:gd name="T10" fmla="*/ 3 w 26"/>
                      <a:gd name="T11" fmla="*/ 41 h 47"/>
                      <a:gd name="T12" fmla="*/ 0 w 26"/>
                      <a:gd name="T13" fmla="*/ 47 h 47"/>
                      <a:gd name="T14" fmla="*/ 15 w 26"/>
                      <a:gd name="T15" fmla="*/ 26 h 47"/>
                      <a:gd name="T16" fmla="*/ 26 w 26"/>
                      <a:gd name="T1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47">
                        <a:moveTo>
                          <a:pt x="26" y="0"/>
                        </a:moveTo>
                        <a:lnTo>
                          <a:pt x="18" y="5"/>
                        </a:lnTo>
                        <a:lnTo>
                          <a:pt x="18" y="13"/>
                        </a:lnTo>
                        <a:lnTo>
                          <a:pt x="13" y="26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0" y="47"/>
                        </a:lnTo>
                        <a:lnTo>
                          <a:pt x="15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8" name="Freeform 114"/>
                  <p:cNvSpPr>
                    <a:spLocks/>
                  </p:cNvSpPr>
                  <p:nvPr/>
                </p:nvSpPr>
                <p:spPr bwMode="auto">
                  <a:xfrm>
                    <a:off x="4707183" y="3673876"/>
                    <a:ext cx="1921" cy="6104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2 w 2"/>
                      <a:gd name="T3" fmla="*/ 0 h 7"/>
                      <a:gd name="T4" fmla="*/ 0 w 2"/>
                      <a:gd name="T5" fmla="*/ 0 h 7"/>
                      <a:gd name="T6" fmla="*/ 0 w 2"/>
                      <a:gd name="T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9" name="Freeform 115"/>
                  <p:cNvSpPr>
                    <a:spLocks/>
                  </p:cNvSpPr>
                  <p:nvPr/>
                </p:nvSpPr>
                <p:spPr bwMode="auto">
                  <a:xfrm>
                    <a:off x="4707183" y="3673876"/>
                    <a:ext cx="1921" cy="6104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2 w 2"/>
                      <a:gd name="T3" fmla="*/ 0 h 7"/>
                      <a:gd name="T4" fmla="*/ 0 w 2"/>
                      <a:gd name="T5" fmla="*/ 0 h 7"/>
                      <a:gd name="T6" fmla="*/ 0 w 2"/>
                      <a:gd name="T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63" name="Group 262"/>
                <p:cNvGrpSpPr/>
                <p:nvPr/>
              </p:nvGrpSpPr>
              <p:grpSpPr>
                <a:xfrm>
                  <a:off x="6043953" y="3752653"/>
                  <a:ext cx="644431" cy="945489"/>
                  <a:chOff x="3872343" y="2857646"/>
                  <a:chExt cx="317988" cy="466542"/>
                </a:xfrm>
                <a:grpFill/>
              </p:grpSpPr>
              <p:sp>
                <p:nvSpPr>
                  <p:cNvPr id="298" name="Freeform 95"/>
                  <p:cNvSpPr>
                    <a:spLocks/>
                  </p:cNvSpPr>
                  <p:nvPr/>
                </p:nvSpPr>
                <p:spPr bwMode="auto">
                  <a:xfrm>
                    <a:off x="3872343" y="2857646"/>
                    <a:ext cx="317988" cy="465670"/>
                  </a:xfrm>
                  <a:custGeom>
                    <a:avLst/>
                    <a:gdLst>
                      <a:gd name="T0" fmla="*/ 117 w 331"/>
                      <a:gd name="T1" fmla="*/ 485 h 534"/>
                      <a:gd name="T2" fmla="*/ 104 w 331"/>
                      <a:gd name="T3" fmla="*/ 475 h 534"/>
                      <a:gd name="T4" fmla="*/ 94 w 331"/>
                      <a:gd name="T5" fmla="*/ 453 h 534"/>
                      <a:gd name="T6" fmla="*/ 187 w 331"/>
                      <a:gd name="T7" fmla="*/ 438 h 534"/>
                      <a:gd name="T8" fmla="*/ 331 w 331"/>
                      <a:gd name="T9" fmla="*/ 417 h 534"/>
                      <a:gd name="T10" fmla="*/ 320 w 331"/>
                      <a:gd name="T11" fmla="*/ 400 h 534"/>
                      <a:gd name="T12" fmla="*/ 320 w 331"/>
                      <a:gd name="T13" fmla="*/ 377 h 534"/>
                      <a:gd name="T14" fmla="*/ 320 w 331"/>
                      <a:gd name="T15" fmla="*/ 364 h 534"/>
                      <a:gd name="T16" fmla="*/ 312 w 331"/>
                      <a:gd name="T17" fmla="*/ 347 h 534"/>
                      <a:gd name="T18" fmla="*/ 309 w 331"/>
                      <a:gd name="T19" fmla="*/ 321 h 534"/>
                      <a:gd name="T20" fmla="*/ 312 w 331"/>
                      <a:gd name="T21" fmla="*/ 300 h 534"/>
                      <a:gd name="T22" fmla="*/ 322 w 331"/>
                      <a:gd name="T23" fmla="*/ 289 h 534"/>
                      <a:gd name="T24" fmla="*/ 314 w 331"/>
                      <a:gd name="T25" fmla="*/ 278 h 534"/>
                      <a:gd name="T26" fmla="*/ 312 w 331"/>
                      <a:gd name="T27" fmla="*/ 261 h 534"/>
                      <a:gd name="T28" fmla="*/ 303 w 331"/>
                      <a:gd name="T29" fmla="*/ 250 h 534"/>
                      <a:gd name="T30" fmla="*/ 292 w 331"/>
                      <a:gd name="T31" fmla="*/ 229 h 534"/>
                      <a:gd name="T32" fmla="*/ 288 w 331"/>
                      <a:gd name="T33" fmla="*/ 218 h 534"/>
                      <a:gd name="T34" fmla="*/ 224 w 331"/>
                      <a:gd name="T35" fmla="*/ 0 h 534"/>
                      <a:gd name="T36" fmla="*/ 0 w 331"/>
                      <a:gd name="T37" fmla="*/ 20 h 534"/>
                      <a:gd name="T38" fmla="*/ 4 w 331"/>
                      <a:gd name="T39" fmla="*/ 28 h 534"/>
                      <a:gd name="T40" fmla="*/ 4 w 331"/>
                      <a:gd name="T41" fmla="*/ 357 h 534"/>
                      <a:gd name="T42" fmla="*/ 27 w 331"/>
                      <a:gd name="T43" fmla="*/ 520 h 534"/>
                      <a:gd name="T44" fmla="*/ 47 w 331"/>
                      <a:gd name="T45" fmla="*/ 520 h 534"/>
                      <a:gd name="T46" fmla="*/ 55 w 331"/>
                      <a:gd name="T47" fmla="*/ 496 h 534"/>
                      <a:gd name="T48" fmla="*/ 59 w 331"/>
                      <a:gd name="T49" fmla="*/ 483 h 534"/>
                      <a:gd name="T50" fmla="*/ 62 w 331"/>
                      <a:gd name="T51" fmla="*/ 485 h 534"/>
                      <a:gd name="T52" fmla="*/ 70 w 331"/>
                      <a:gd name="T53" fmla="*/ 492 h 534"/>
                      <a:gd name="T54" fmla="*/ 68 w 331"/>
                      <a:gd name="T55" fmla="*/ 505 h 534"/>
                      <a:gd name="T56" fmla="*/ 79 w 331"/>
                      <a:gd name="T57" fmla="*/ 517 h 534"/>
                      <a:gd name="T58" fmla="*/ 85 w 331"/>
                      <a:gd name="T59" fmla="*/ 522 h 534"/>
                      <a:gd name="T60" fmla="*/ 76 w 331"/>
                      <a:gd name="T61" fmla="*/ 532 h 534"/>
                      <a:gd name="T62" fmla="*/ 64 w 331"/>
                      <a:gd name="T63" fmla="*/ 534 h 534"/>
                      <a:gd name="T64" fmla="*/ 100 w 331"/>
                      <a:gd name="T65" fmla="*/ 528 h 534"/>
                      <a:gd name="T66" fmla="*/ 100 w 331"/>
                      <a:gd name="T67" fmla="*/ 518 h 534"/>
                      <a:gd name="T68" fmla="*/ 115 w 331"/>
                      <a:gd name="T69" fmla="*/ 513 h 534"/>
                      <a:gd name="T70" fmla="*/ 115 w 331"/>
                      <a:gd name="T71" fmla="*/ 498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31" h="534">
                        <a:moveTo>
                          <a:pt x="113" y="494"/>
                        </a:moveTo>
                        <a:lnTo>
                          <a:pt x="117" y="485"/>
                        </a:lnTo>
                        <a:lnTo>
                          <a:pt x="109" y="477"/>
                        </a:lnTo>
                        <a:lnTo>
                          <a:pt x="104" y="475"/>
                        </a:lnTo>
                        <a:lnTo>
                          <a:pt x="93" y="460"/>
                        </a:lnTo>
                        <a:lnTo>
                          <a:pt x="94" y="453"/>
                        </a:lnTo>
                        <a:lnTo>
                          <a:pt x="102" y="447"/>
                        </a:lnTo>
                        <a:lnTo>
                          <a:pt x="187" y="438"/>
                        </a:lnTo>
                        <a:lnTo>
                          <a:pt x="331" y="421"/>
                        </a:lnTo>
                        <a:lnTo>
                          <a:pt x="331" y="417"/>
                        </a:lnTo>
                        <a:lnTo>
                          <a:pt x="326" y="408"/>
                        </a:lnTo>
                        <a:lnTo>
                          <a:pt x="320" y="400"/>
                        </a:lnTo>
                        <a:lnTo>
                          <a:pt x="318" y="393"/>
                        </a:lnTo>
                        <a:lnTo>
                          <a:pt x="320" y="377"/>
                        </a:lnTo>
                        <a:lnTo>
                          <a:pt x="318" y="372"/>
                        </a:lnTo>
                        <a:lnTo>
                          <a:pt x="320" y="364"/>
                        </a:lnTo>
                        <a:lnTo>
                          <a:pt x="318" y="355"/>
                        </a:lnTo>
                        <a:lnTo>
                          <a:pt x="312" y="347"/>
                        </a:lnTo>
                        <a:lnTo>
                          <a:pt x="307" y="334"/>
                        </a:lnTo>
                        <a:lnTo>
                          <a:pt x="309" y="321"/>
                        </a:lnTo>
                        <a:lnTo>
                          <a:pt x="312" y="314"/>
                        </a:lnTo>
                        <a:lnTo>
                          <a:pt x="312" y="300"/>
                        </a:lnTo>
                        <a:lnTo>
                          <a:pt x="316" y="293"/>
                        </a:lnTo>
                        <a:lnTo>
                          <a:pt x="322" y="289"/>
                        </a:lnTo>
                        <a:lnTo>
                          <a:pt x="320" y="282"/>
                        </a:lnTo>
                        <a:lnTo>
                          <a:pt x="314" y="278"/>
                        </a:lnTo>
                        <a:lnTo>
                          <a:pt x="316" y="268"/>
                        </a:lnTo>
                        <a:lnTo>
                          <a:pt x="312" y="261"/>
                        </a:lnTo>
                        <a:lnTo>
                          <a:pt x="311" y="257"/>
                        </a:lnTo>
                        <a:lnTo>
                          <a:pt x="303" y="250"/>
                        </a:lnTo>
                        <a:lnTo>
                          <a:pt x="297" y="236"/>
                        </a:lnTo>
                        <a:lnTo>
                          <a:pt x="292" y="229"/>
                        </a:lnTo>
                        <a:lnTo>
                          <a:pt x="290" y="221"/>
                        </a:lnTo>
                        <a:lnTo>
                          <a:pt x="288" y="218"/>
                        </a:lnTo>
                        <a:lnTo>
                          <a:pt x="256" y="101"/>
                        </a:lnTo>
                        <a:lnTo>
                          <a:pt x="224" y="0"/>
                        </a:lnTo>
                        <a:lnTo>
                          <a:pt x="126" y="11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4" y="28"/>
                        </a:lnTo>
                        <a:lnTo>
                          <a:pt x="12" y="32"/>
                        </a:lnTo>
                        <a:lnTo>
                          <a:pt x="4" y="357"/>
                        </a:lnTo>
                        <a:lnTo>
                          <a:pt x="27" y="517"/>
                        </a:lnTo>
                        <a:lnTo>
                          <a:pt x="27" y="520"/>
                        </a:lnTo>
                        <a:lnTo>
                          <a:pt x="34" y="518"/>
                        </a:lnTo>
                        <a:lnTo>
                          <a:pt x="47" y="520"/>
                        </a:lnTo>
                        <a:lnTo>
                          <a:pt x="53" y="520"/>
                        </a:lnTo>
                        <a:lnTo>
                          <a:pt x="55" y="496"/>
                        </a:lnTo>
                        <a:lnTo>
                          <a:pt x="57" y="488"/>
                        </a:lnTo>
                        <a:lnTo>
                          <a:pt x="59" y="483"/>
                        </a:lnTo>
                        <a:lnTo>
                          <a:pt x="59" y="481"/>
                        </a:lnTo>
                        <a:lnTo>
                          <a:pt x="62" y="485"/>
                        </a:lnTo>
                        <a:lnTo>
                          <a:pt x="64" y="487"/>
                        </a:lnTo>
                        <a:lnTo>
                          <a:pt x="70" y="492"/>
                        </a:lnTo>
                        <a:lnTo>
                          <a:pt x="70" y="500"/>
                        </a:lnTo>
                        <a:lnTo>
                          <a:pt x="68" y="505"/>
                        </a:lnTo>
                        <a:lnTo>
                          <a:pt x="72" y="513"/>
                        </a:lnTo>
                        <a:lnTo>
                          <a:pt x="79" y="517"/>
                        </a:lnTo>
                        <a:lnTo>
                          <a:pt x="81" y="515"/>
                        </a:lnTo>
                        <a:lnTo>
                          <a:pt x="85" y="522"/>
                        </a:lnTo>
                        <a:lnTo>
                          <a:pt x="83" y="530"/>
                        </a:lnTo>
                        <a:lnTo>
                          <a:pt x="76" y="532"/>
                        </a:lnTo>
                        <a:lnTo>
                          <a:pt x="70" y="532"/>
                        </a:lnTo>
                        <a:lnTo>
                          <a:pt x="64" y="534"/>
                        </a:lnTo>
                        <a:lnTo>
                          <a:pt x="93" y="530"/>
                        </a:lnTo>
                        <a:lnTo>
                          <a:pt x="100" y="528"/>
                        </a:lnTo>
                        <a:lnTo>
                          <a:pt x="102" y="520"/>
                        </a:lnTo>
                        <a:lnTo>
                          <a:pt x="100" y="518"/>
                        </a:lnTo>
                        <a:lnTo>
                          <a:pt x="108" y="520"/>
                        </a:lnTo>
                        <a:lnTo>
                          <a:pt x="115" y="513"/>
                        </a:lnTo>
                        <a:lnTo>
                          <a:pt x="117" y="502"/>
                        </a:lnTo>
                        <a:lnTo>
                          <a:pt x="115" y="498"/>
                        </a:lnTo>
                        <a:lnTo>
                          <a:pt x="113" y="49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9" name="Freeform 97"/>
                  <p:cNvSpPr>
                    <a:spLocks/>
                  </p:cNvSpPr>
                  <p:nvPr/>
                </p:nvSpPr>
                <p:spPr bwMode="auto">
                  <a:xfrm>
                    <a:off x="3912692" y="3321572"/>
                    <a:ext cx="8646" cy="2616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5 w 9"/>
                      <a:gd name="T5" fmla="*/ 2 h 3"/>
                      <a:gd name="T6" fmla="*/ 9 w 9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lnTo>
                          <a:pt x="0" y="3"/>
                        </a:lnTo>
                        <a:lnTo>
                          <a:pt x="5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0" name="Freeform 98"/>
                  <p:cNvSpPr>
                    <a:spLocks/>
                  </p:cNvSpPr>
                  <p:nvPr/>
                </p:nvSpPr>
                <p:spPr bwMode="auto">
                  <a:xfrm>
                    <a:off x="3912692" y="3321572"/>
                    <a:ext cx="8646" cy="2616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5 w 9"/>
                      <a:gd name="T5" fmla="*/ 2 h 3"/>
                      <a:gd name="T6" fmla="*/ 9 w 9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lnTo>
                          <a:pt x="0" y="3"/>
                        </a:lnTo>
                        <a:lnTo>
                          <a:pt x="5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1" name="Freeform 116"/>
                  <p:cNvSpPr>
                    <a:spLocks/>
                  </p:cNvSpPr>
                  <p:nvPr/>
                </p:nvSpPr>
                <p:spPr bwMode="auto">
                  <a:xfrm>
                    <a:off x="3997233" y="3295411"/>
                    <a:ext cx="63406" cy="13081"/>
                  </a:xfrm>
                  <a:custGeom>
                    <a:avLst/>
                    <a:gdLst>
                      <a:gd name="T0" fmla="*/ 28 w 66"/>
                      <a:gd name="T1" fmla="*/ 7 h 15"/>
                      <a:gd name="T2" fmla="*/ 23 w 66"/>
                      <a:gd name="T3" fmla="*/ 7 h 15"/>
                      <a:gd name="T4" fmla="*/ 15 w 66"/>
                      <a:gd name="T5" fmla="*/ 11 h 15"/>
                      <a:gd name="T6" fmla="*/ 0 w 66"/>
                      <a:gd name="T7" fmla="*/ 15 h 15"/>
                      <a:gd name="T8" fmla="*/ 8 w 66"/>
                      <a:gd name="T9" fmla="*/ 15 h 15"/>
                      <a:gd name="T10" fmla="*/ 51 w 66"/>
                      <a:gd name="T11" fmla="*/ 1 h 15"/>
                      <a:gd name="T12" fmla="*/ 66 w 66"/>
                      <a:gd name="T13" fmla="*/ 0 h 15"/>
                      <a:gd name="T14" fmla="*/ 60 w 66"/>
                      <a:gd name="T15" fmla="*/ 0 h 15"/>
                      <a:gd name="T16" fmla="*/ 45 w 66"/>
                      <a:gd name="T17" fmla="*/ 1 h 15"/>
                      <a:gd name="T18" fmla="*/ 28 w 66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5">
                        <a:moveTo>
                          <a:pt x="28" y="7"/>
                        </a:moveTo>
                        <a:lnTo>
                          <a:pt x="23" y="7"/>
                        </a:lnTo>
                        <a:lnTo>
                          <a:pt x="15" y="11"/>
                        </a:lnTo>
                        <a:lnTo>
                          <a:pt x="0" y="15"/>
                        </a:lnTo>
                        <a:lnTo>
                          <a:pt x="8" y="15"/>
                        </a:lnTo>
                        <a:lnTo>
                          <a:pt x="51" y="1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45" y="1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2" name="Freeform 117"/>
                  <p:cNvSpPr>
                    <a:spLocks/>
                  </p:cNvSpPr>
                  <p:nvPr/>
                </p:nvSpPr>
                <p:spPr bwMode="auto">
                  <a:xfrm>
                    <a:off x="3997233" y="3295411"/>
                    <a:ext cx="63406" cy="13081"/>
                  </a:xfrm>
                  <a:custGeom>
                    <a:avLst/>
                    <a:gdLst>
                      <a:gd name="T0" fmla="*/ 28 w 66"/>
                      <a:gd name="T1" fmla="*/ 7 h 15"/>
                      <a:gd name="T2" fmla="*/ 23 w 66"/>
                      <a:gd name="T3" fmla="*/ 7 h 15"/>
                      <a:gd name="T4" fmla="*/ 15 w 66"/>
                      <a:gd name="T5" fmla="*/ 11 h 15"/>
                      <a:gd name="T6" fmla="*/ 0 w 66"/>
                      <a:gd name="T7" fmla="*/ 15 h 15"/>
                      <a:gd name="T8" fmla="*/ 8 w 66"/>
                      <a:gd name="T9" fmla="*/ 15 h 15"/>
                      <a:gd name="T10" fmla="*/ 51 w 66"/>
                      <a:gd name="T11" fmla="*/ 1 h 15"/>
                      <a:gd name="T12" fmla="*/ 66 w 66"/>
                      <a:gd name="T13" fmla="*/ 0 h 15"/>
                      <a:gd name="T14" fmla="*/ 60 w 66"/>
                      <a:gd name="T15" fmla="*/ 0 h 15"/>
                      <a:gd name="T16" fmla="*/ 45 w 66"/>
                      <a:gd name="T17" fmla="*/ 1 h 15"/>
                      <a:gd name="T18" fmla="*/ 28 w 66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5">
                        <a:moveTo>
                          <a:pt x="28" y="7"/>
                        </a:moveTo>
                        <a:lnTo>
                          <a:pt x="23" y="7"/>
                        </a:lnTo>
                        <a:lnTo>
                          <a:pt x="15" y="11"/>
                        </a:lnTo>
                        <a:lnTo>
                          <a:pt x="0" y="15"/>
                        </a:lnTo>
                        <a:lnTo>
                          <a:pt x="8" y="15"/>
                        </a:lnTo>
                        <a:lnTo>
                          <a:pt x="51" y="1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45" y="1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64" name="Freeform 119"/>
                <p:cNvSpPr>
                  <a:spLocks/>
                </p:cNvSpPr>
                <p:nvPr/>
              </p:nvSpPr>
              <p:spPr bwMode="auto">
                <a:xfrm>
                  <a:off x="6480065" y="3699635"/>
                  <a:ext cx="907267" cy="850057"/>
                </a:xfrm>
                <a:custGeom>
                  <a:avLst/>
                  <a:gdLst>
                    <a:gd name="T0" fmla="*/ 436 w 466"/>
                    <a:gd name="T1" fmla="*/ 274 h 481"/>
                    <a:gd name="T2" fmla="*/ 431 w 466"/>
                    <a:gd name="T3" fmla="*/ 253 h 481"/>
                    <a:gd name="T4" fmla="*/ 412 w 466"/>
                    <a:gd name="T5" fmla="*/ 236 h 481"/>
                    <a:gd name="T6" fmla="*/ 404 w 466"/>
                    <a:gd name="T7" fmla="*/ 218 h 481"/>
                    <a:gd name="T8" fmla="*/ 391 w 466"/>
                    <a:gd name="T9" fmla="*/ 193 h 481"/>
                    <a:gd name="T10" fmla="*/ 363 w 466"/>
                    <a:gd name="T11" fmla="*/ 176 h 481"/>
                    <a:gd name="T12" fmla="*/ 355 w 466"/>
                    <a:gd name="T13" fmla="*/ 165 h 481"/>
                    <a:gd name="T14" fmla="*/ 346 w 466"/>
                    <a:gd name="T15" fmla="*/ 150 h 481"/>
                    <a:gd name="T16" fmla="*/ 323 w 466"/>
                    <a:gd name="T17" fmla="*/ 137 h 481"/>
                    <a:gd name="T18" fmla="*/ 307 w 466"/>
                    <a:gd name="T19" fmla="*/ 118 h 481"/>
                    <a:gd name="T20" fmla="*/ 261 w 466"/>
                    <a:gd name="T21" fmla="*/ 80 h 481"/>
                    <a:gd name="T22" fmla="*/ 250 w 466"/>
                    <a:gd name="T23" fmla="*/ 60 h 481"/>
                    <a:gd name="T24" fmla="*/ 218 w 466"/>
                    <a:gd name="T25" fmla="*/ 43 h 481"/>
                    <a:gd name="T26" fmla="*/ 201 w 466"/>
                    <a:gd name="T27" fmla="*/ 31 h 481"/>
                    <a:gd name="T28" fmla="*/ 218 w 466"/>
                    <a:gd name="T29" fmla="*/ 0 h 481"/>
                    <a:gd name="T30" fmla="*/ 0 w 466"/>
                    <a:gd name="T31" fmla="*/ 30 h 481"/>
                    <a:gd name="T32" fmla="*/ 66 w 466"/>
                    <a:gd name="T33" fmla="*/ 251 h 481"/>
                    <a:gd name="T34" fmla="*/ 79 w 466"/>
                    <a:gd name="T35" fmla="*/ 280 h 481"/>
                    <a:gd name="T36" fmla="*/ 92 w 466"/>
                    <a:gd name="T37" fmla="*/ 298 h 481"/>
                    <a:gd name="T38" fmla="*/ 98 w 466"/>
                    <a:gd name="T39" fmla="*/ 319 h 481"/>
                    <a:gd name="T40" fmla="*/ 88 w 466"/>
                    <a:gd name="T41" fmla="*/ 344 h 481"/>
                    <a:gd name="T42" fmla="*/ 88 w 466"/>
                    <a:gd name="T43" fmla="*/ 377 h 481"/>
                    <a:gd name="T44" fmla="*/ 94 w 466"/>
                    <a:gd name="T45" fmla="*/ 402 h 481"/>
                    <a:gd name="T46" fmla="*/ 96 w 466"/>
                    <a:gd name="T47" fmla="*/ 430 h 481"/>
                    <a:gd name="T48" fmla="*/ 107 w 466"/>
                    <a:gd name="T49" fmla="*/ 451 h 481"/>
                    <a:gd name="T50" fmla="*/ 124 w 466"/>
                    <a:gd name="T51" fmla="*/ 479 h 481"/>
                    <a:gd name="T52" fmla="*/ 372 w 466"/>
                    <a:gd name="T53" fmla="*/ 481 h 481"/>
                    <a:gd name="T54" fmla="*/ 385 w 466"/>
                    <a:gd name="T55" fmla="*/ 462 h 481"/>
                    <a:gd name="T56" fmla="*/ 380 w 466"/>
                    <a:gd name="T57" fmla="*/ 443 h 481"/>
                    <a:gd name="T58" fmla="*/ 391 w 466"/>
                    <a:gd name="T59" fmla="*/ 430 h 481"/>
                    <a:gd name="T60" fmla="*/ 423 w 466"/>
                    <a:gd name="T61" fmla="*/ 438 h 481"/>
                    <a:gd name="T62" fmla="*/ 431 w 466"/>
                    <a:gd name="T63" fmla="*/ 428 h 481"/>
                    <a:gd name="T64" fmla="*/ 431 w 466"/>
                    <a:gd name="T65" fmla="*/ 409 h 481"/>
                    <a:gd name="T66" fmla="*/ 423 w 466"/>
                    <a:gd name="T67" fmla="*/ 396 h 481"/>
                    <a:gd name="T68" fmla="*/ 423 w 466"/>
                    <a:gd name="T69" fmla="*/ 392 h 481"/>
                    <a:gd name="T70" fmla="*/ 438 w 466"/>
                    <a:gd name="T71" fmla="*/ 379 h 481"/>
                    <a:gd name="T72" fmla="*/ 427 w 466"/>
                    <a:gd name="T73" fmla="*/ 370 h 481"/>
                    <a:gd name="T74" fmla="*/ 429 w 466"/>
                    <a:gd name="T75" fmla="*/ 368 h 481"/>
                    <a:gd name="T76" fmla="*/ 440 w 466"/>
                    <a:gd name="T77" fmla="*/ 360 h 481"/>
                    <a:gd name="T78" fmla="*/ 434 w 466"/>
                    <a:gd name="T79" fmla="*/ 345 h 481"/>
                    <a:gd name="T80" fmla="*/ 444 w 466"/>
                    <a:gd name="T81" fmla="*/ 338 h 481"/>
                    <a:gd name="T82" fmla="*/ 440 w 466"/>
                    <a:gd name="T83" fmla="*/ 330 h 481"/>
                    <a:gd name="T84" fmla="*/ 451 w 466"/>
                    <a:gd name="T85" fmla="*/ 315 h 481"/>
                    <a:gd name="T86" fmla="*/ 451 w 466"/>
                    <a:gd name="T87" fmla="*/ 306 h 481"/>
                    <a:gd name="T88" fmla="*/ 464 w 466"/>
                    <a:gd name="T89" fmla="*/ 295 h 481"/>
                    <a:gd name="T90" fmla="*/ 459 w 466"/>
                    <a:gd name="T91" fmla="*/ 285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6" h="481">
                      <a:moveTo>
                        <a:pt x="455" y="283"/>
                      </a:moveTo>
                      <a:lnTo>
                        <a:pt x="442" y="282"/>
                      </a:lnTo>
                      <a:lnTo>
                        <a:pt x="436" y="274"/>
                      </a:lnTo>
                      <a:lnTo>
                        <a:pt x="436" y="268"/>
                      </a:lnTo>
                      <a:lnTo>
                        <a:pt x="436" y="261"/>
                      </a:lnTo>
                      <a:lnTo>
                        <a:pt x="431" y="253"/>
                      </a:lnTo>
                      <a:lnTo>
                        <a:pt x="427" y="248"/>
                      </a:lnTo>
                      <a:lnTo>
                        <a:pt x="423" y="240"/>
                      </a:lnTo>
                      <a:lnTo>
                        <a:pt x="412" y="236"/>
                      </a:lnTo>
                      <a:lnTo>
                        <a:pt x="406" y="231"/>
                      </a:lnTo>
                      <a:lnTo>
                        <a:pt x="404" y="223"/>
                      </a:lnTo>
                      <a:lnTo>
                        <a:pt x="404" y="218"/>
                      </a:lnTo>
                      <a:lnTo>
                        <a:pt x="401" y="210"/>
                      </a:lnTo>
                      <a:lnTo>
                        <a:pt x="393" y="199"/>
                      </a:lnTo>
                      <a:lnTo>
                        <a:pt x="391" y="193"/>
                      </a:lnTo>
                      <a:lnTo>
                        <a:pt x="378" y="184"/>
                      </a:lnTo>
                      <a:lnTo>
                        <a:pt x="370" y="182"/>
                      </a:lnTo>
                      <a:lnTo>
                        <a:pt x="363" y="176"/>
                      </a:lnTo>
                      <a:lnTo>
                        <a:pt x="363" y="174"/>
                      </a:lnTo>
                      <a:lnTo>
                        <a:pt x="357" y="171"/>
                      </a:lnTo>
                      <a:lnTo>
                        <a:pt x="355" y="165"/>
                      </a:lnTo>
                      <a:lnTo>
                        <a:pt x="348" y="161"/>
                      </a:lnTo>
                      <a:lnTo>
                        <a:pt x="346" y="154"/>
                      </a:lnTo>
                      <a:lnTo>
                        <a:pt x="346" y="150"/>
                      </a:lnTo>
                      <a:lnTo>
                        <a:pt x="340" y="146"/>
                      </a:lnTo>
                      <a:lnTo>
                        <a:pt x="331" y="139"/>
                      </a:lnTo>
                      <a:lnTo>
                        <a:pt x="323" y="137"/>
                      </a:lnTo>
                      <a:lnTo>
                        <a:pt x="318" y="133"/>
                      </a:lnTo>
                      <a:lnTo>
                        <a:pt x="314" y="125"/>
                      </a:lnTo>
                      <a:lnTo>
                        <a:pt x="307" y="118"/>
                      </a:lnTo>
                      <a:lnTo>
                        <a:pt x="293" y="110"/>
                      </a:lnTo>
                      <a:lnTo>
                        <a:pt x="280" y="101"/>
                      </a:lnTo>
                      <a:lnTo>
                        <a:pt x="261" y="80"/>
                      </a:lnTo>
                      <a:lnTo>
                        <a:pt x="260" y="73"/>
                      </a:lnTo>
                      <a:lnTo>
                        <a:pt x="252" y="65"/>
                      </a:lnTo>
                      <a:lnTo>
                        <a:pt x="250" y="60"/>
                      </a:lnTo>
                      <a:lnTo>
                        <a:pt x="243" y="52"/>
                      </a:lnTo>
                      <a:lnTo>
                        <a:pt x="231" y="54"/>
                      </a:lnTo>
                      <a:lnTo>
                        <a:pt x="218" y="43"/>
                      </a:lnTo>
                      <a:lnTo>
                        <a:pt x="213" y="43"/>
                      </a:lnTo>
                      <a:lnTo>
                        <a:pt x="205" y="39"/>
                      </a:lnTo>
                      <a:lnTo>
                        <a:pt x="201" y="31"/>
                      </a:lnTo>
                      <a:lnTo>
                        <a:pt x="203" y="24"/>
                      </a:lnTo>
                      <a:lnTo>
                        <a:pt x="216" y="5"/>
                      </a:lnTo>
                      <a:lnTo>
                        <a:pt x="218" y="0"/>
                      </a:lnTo>
                      <a:lnTo>
                        <a:pt x="113" y="16"/>
                      </a:lnTo>
                      <a:lnTo>
                        <a:pt x="77" y="18"/>
                      </a:lnTo>
                      <a:lnTo>
                        <a:pt x="0" y="30"/>
                      </a:lnTo>
                      <a:lnTo>
                        <a:pt x="32" y="131"/>
                      </a:lnTo>
                      <a:lnTo>
                        <a:pt x="64" y="248"/>
                      </a:lnTo>
                      <a:lnTo>
                        <a:pt x="66" y="251"/>
                      </a:lnTo>
                      <a:lnTo>
                        <a:pt x="68" y="259"/>
                      </a:lnTo>
                      <a:lnTo>
                        <a:pt x="73" y="266"/>
                      </a:lnTo>
                      <a:lnTo>
                        <a:pt x="79" y="280"/>
                      </a:lnTo>
                      <a:lnTo>
                        <a:pt x="87" y="287"/>
                      </a:lnTo>
                      <a:lnTo>
                        <a:pt x="88" y="291"/>
                      </a:lnTo>
                      <a:lnTo>
                        <a:pt x="92" y="298"/>
                      </a:lnTo>
                      <a:lnTo>
                        <a:pt x="90" y="308"/>
                      </a:lnTo>
                      <a:lnTo>
                        <a:pt x="96" y="312"/>
                      </a:lnTo>
                      <a:lnTo>
                        <a:pt x="98" y="319"/>
                      </a:lnTo>
                      <a:lnTo>
                        <a:pt x="92" y="323"/>
                      </a:lnTo>
                      <a:lnTo>
                        <a:pt x="88" y="330"/>
                      </a:lnTo>
                      <a:lnTo>
                        <a:pt x="88" y="344"/>
                      </a:lnTo>
                      <a:lnTo>
                        <a:pt x="85" y="351"/>
                      </a:lnTo>
                      <a:lnTo>
                        <a:pt x="83" y="364"/>
                      </a:lnTo>
                      <a:lnTo>
                        <a:pt x="88" y="377"/>
                      </a:lnTo>
                      <a:lnTo>
                        <a:pt x="94" y="385"/>
                      </a:lnTo>
                      <a:lnTo>
                        <a:pt x="96" y="394"/>
                      </a:lnTo>
                      <a:lnTo>
                        <a:pt x="94" y="402"/>
                      </a:lnTo>
                      <a:lnTo>
                        <a:pt x="96" y="407"/>
                      </a:lnTo>
                      <a:lnTo>
                        <a:pt x="94" y="423"/>
                      </a:lnTo>
                      <a:lnTo>
                        <a:pt x="96" y="430"/>
                      </a:lnTo>
                      <a:lnTo>
                        <a:pt x="102" y="438"/>
                      </a:lnTo>
                      <a:lnTo>
                        <a:pt x="107" y="447"/>
                      </a:lnTo>
                      <a:lnTo>
                        <a:pt x="107" y="451"/>
                      </a:lnTo>
                      <a:lnTo>
                        <a:pt x="117" y="466"/>
                      </a:lnTo>
                      <a:lnTo>
                        <a:pt x="119" y="473"/>
                      </a:lnTo>
                      <a:lnTo>
                        <a:pt x="124" y="479"/>
                      </a:lnTo>
                      <a:lnTo>
                        <a:pt x="359" y="462"/>
                      </a:lnTo>
                      <a:lnTo>
                        <a:pt x="367" y="468"/>
                      </a:lnTo>
                      <a:lnTo>
                        <a:pt x="372" y="481"/>
                      </a:lnTo>
                      <a:lnTo>
                        <a:pt x="380" y="481"/>
                      </a:lnTo>
                      <a:lnTo>
                        <a:pt x="385" y="477"/>
                      </a:lnTo>
                      <a:lnTo>
                        <a:pt x="385" y="462"/>
                      </a:lnTo>
                      <a:lnTo>
                        <a:pt x="385" y="456"/>
                      </a:lnTo>
                      <a:lnTo>
                        <a:pt x="382" y="449"/>
                      </a:lnTo>
                      <a:lnTo>
                        <a:pt x="380" y="443"/>
                      </a:lnTo>
                      <a:lnTo>
                        <a:pt x="382" y="436"/>
                      </a:lnTo>
                      <a:lnTo>
                        <a:pt x="385" y="436"/>
                      </a:lnTo>
                      <a:lnTo>
                        <a:pt x="391" y="430"/>
                      </a:lnTo>
                      <a:lnTo>
                        <a:pt x="399" y="432"/>
                      </a:lnTo>
                      <a:lnTo>
                        <a:pt x="416" y="436"/>
                      </a:lnTo>
                      <a:lnTo>
                        <a:pt x="423" y="438"/>
                      </a:lnTo>
                      <a:lnTo>
                        <a:pt x="427" y="436"/>
                      </a:lnTo>
                      <a:lnTo>
                        <a:pt x="429" y="436"/>
                      </a:lnTo>
                      <a:lnTo>
                        <a:pt x="431" y="428"/>
                      </a:lnTo>
                      <a:lnTo>
                        <a:pt x="425" y="423"/>
                      </a:lnTo>
                      <a:lnTo>
                        <a:pt x="427" y="415"/>
                      </a:lnTo>
                      <a:lnTo>
                        <a:pt x="431" y="409"/>
                      </a:lnTo>
                      <a:lnTo>
                        <a:pt x="425" y="409"/>
                      </a:lnTo>
                      <a:lnTo>
                        <a:pt x="429" y="402"/>
                      </a:lnTo>
                      <a:lnTo>
                        <a:pt x="423" y="396"/>
                      </a:lnTo>
                      <a:lnTo>
                        <a:pt x="429" y="400"/>
                      </a:lnTo>
                      <a:lnTo>
                        <a:pt x="432" y="392"/>
                      </a:lnTo>
                      <a:lnTo>
                        <a:pt x="423" y="392"/>
                      </a:lnTo>
                      <a:lnTo>
                        <a:pt x="427" y="385"/>
                      </a:lnTo>
                      <a:lnTo>
                        <a:pt x="432" y="389"/>
                      </a:lnTo>
                      <a:lnTo>
                        <a:pt x="438" y="379"/>
                      </a:lnTo>
                      <a:lnTo>
                        <a:pt x="440" y="372"/>
                      </a:lnTo>
                      <a:lnTo>
                        <a:pt x="432" y="370"/>
                      </a:lnTo>
                      <a:lnTo>
                        <a:pt x="427" y="370"/>
                      </a:lnTo>
                      <a:lnTo>
                        <a:pt x="419" y="366"/>
                      </a:lnTo>
                      <a:lnTo>
                        <a:pt x="423" y="366"/>
                      </a:lnTo>
                      <a:lnTo>
                        <a:pt x="429" y="368"/>
                      </a:lnTo>
                      <a:lnTo>
                        <a:pt x="436" y="368"/>
                      </a:lnTo>
                      <a:lnTo>
                        <a:pt x="436" y="360"/>
                      </a:lnTo>
                      <a:lnTo>
                        <a:pt x="440" y="360"/>
                      </a:lnTo>
                      <a:lnTo>
                        <a:pt x="444" y="347"/>
                      </a:lnTo>
                      <a:lnTo>
                        <a:pt x="438" y="349"/>
                      </a:lnTo>
                      <a:lnTo>
                        <a:pt x="434" y="345"/>
                      </a:lnTo>
                      <a:lnTo>
                        <a:pt x="440" y="340"/>
                      </a:lnTo>
                      <a:lnTo>
                        <a:pt x="438" y="334"/>
                      </a:lnTo>
                      <a:lnTo>
                        <a:pt x="444" y="338"/>
                      </a:lnTo>
                      <a:lnTo>
                        <a:pt x="448" y="330"/>
                      </a:lnTo>
                      <a:lnTo>
                        <a:pt x="448" y="329"/>
                      </a:lnTo>
                      <a:lnTo>
                        <a:pt x="440" y="330"/>
                      </a:lnTo>
                      <a:lnTo>
                        <a:pt x="438" y="323"/>
                      </a:lnTo>
                      <a:lnTo>
                        <a:pt x="446" y="323"/>
                      </a:lnTo>
                      <a:lnTo>
                        <a:pt x="451" y="315"/>
                      </a:lnTo>
                      <a:lnTo>
                        <a:pt x="444" y="310"/>
                      </a:lnTo>
                      <a:lnTo>
                        <a:pt x="444" y="302"/>
                      </a:lnTo>
                      <a:lnTo>
                        <a:pt x="451" y="306"/>
                      </a:lnTo>
                      <a:lnTo>
                        <a:pt x="459" y="306"/>
                      </a:lnTo>
                      <a:lnTo>
                        <a:pt x="457" y="298"/>
                      </a:lnTo>
                      <a:lnTo>
                        <a:pt x="464" y="295"/>
                      </a:lnTo>
                      <a:lnTo>
                        <a:pt x="466" y="287"/>
                      </a:lnTo>
                      <a:lnTo>
                        <a:pt x="463" y="287"/>
                      </a:lnTo>
                      <a:lnTo>
                        <a:pt x="459" y="285"/>
                      </a:lnTo>
                      <a:lnTo>
                        <a:pt x="455" y="2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5" name="Freeform 123"/>
                <p:cNvSpPr>
                  <a:spLocks/>
                </p:cNvSpPr>
                <p:nvPr/>
              </p:nvSpPr>
              <p:spPr bwMode="auto">
                <a:xfrm>
                  <a:off x="6883078" y="2572119"/>
                  <a:ext cx="739830" cy="675097"/>
                </a:xfrm>
                <a:custGeom>
                  <a:avLst/>
                  <a:gdLst>
                    <a:gd name="T0" fmla="*/ 124 w 380"/>
                    <a:gd name="T1" fmla="*/ 17 h 382"/>
                    <a:gd name="T2" fmla="*/ 122 w 380"/>
                    <a:gd name="T3" fmla="*/ 64 h 382"/>
                    <a:gd name="T4" fmla="*/ 120 w 380"/>
                    <a:gd name="T5" fmla="*/ 81 h 382"/>
                    <a:gd name="T6" fmla="*/ 120 w 380"/>
                    <a:gd name="T7" fmla="*/ 102 h 382"/>
                    <a:gd name="T8" fmla="*/ 101 w 380"/>
                    <a:gd name="T9" fmla="*/ 137 h 382"/>
                    <a:gd name="T10" fmla="*/ 69 w 380"/>
                    <a:gd name="T11" fmla="*/ 153 h 382"/>
                    <a:gd name="T12" fmla="*/ 56 w 380"/>
                    <a:gd name="T13" fmla="*/ 171 h 382"/>
                    <a:gd name="T14" fmla="*/ 58 w 380"/>
                    <a:gd name="T15" fmla="*/ 192 h 382"/>
                    <a:gd name="T16" fmla="*/ 43 w 380"/>
                    <a:gd name="T17" fmla="*/ 196 h 382"/>
                    <a:gd name="T18" fmla="*/ 30 w 380"/>
                    <a:gd name="T19" fmla="*/ 207 h 382"/>
                    <a:gd name="T20" fmla="*/ 26 w 380"/>
                    <a:gd name="T21" fmla="*/ 224 h 382"/>
                    <a:gd name="T22" fmla="*/ 22 w 380"/>
                    <a:gd name="T23" fmla="*/ 247 h 382"/>
                    <a:gd name="T24" fmla="*/ 7 w 380"/>
                    <a:gd name="T25" fmla="*/ 265 h 382"/>
                    <a:gd name="T26" fmla="*/ 0 w 380"/>
                    <a:gd name="T27" fmla="*/ 271 h 382"/>
                    <a:gd name="T28" fmla="*/ 0 w 380"/>
                    <a:gd name="T29" fmla="*/ 294 h 382"/>
                    <a:gd name="T30" fmla="*/ 24 w 380"/>
                    <a:gd name="T31" fmla="*/ 322 h 382"/>
                    <a:gd name="T32" fmla="*/ 66 w 380"/>
                    <a:gd name="T33" fmla="*/ 352 h 382"/>
                    <a:gd name="T34" fmla="*/ 79 w 380"/>
                    <a:gd name="T35" fmla="*/ 372 h 382"/>
                    <a:gd name="T36" fmla="*/ 116 w 380"/>
                    <a:gd name="T37" fmla="*/ 372 h 382"/>
                    <a:gd name="T38" fmla="*/ 137 w 380"/>
                    <a:gd name="T39" fmla="*/ 371 h 382"/>
                    <a:gd name="T40" fmla="*/ 162 w 380"/>
                    <a:gd name="T41" fmla="*/ 356 h 382"/>
                    <a:gd name="T42" fmla="*/ 184 w 380"/>
                    <a:gd name="T43" fmla="*/ 341 h 382"/>
                    <a:gd name="T44" fmla="*/ 207 w 380"/>
                    <a:gd name="T45" fmla="*/ 331 h 382"/>
                    <a:gd name="T46" fmla="*/ 205 w 380"/>
                    <a:gd name="T47" fmla="*/ 310 h 382"/>
                    <a:gd name="T48" fmla="*/ 222 w 380"/>
                    <a:gd name="T49" fmla="*/ 275 h 382"/>
                    <a:gd name="T50" fmla="*/ 229 w 380"/>
                    <a:gd name="T51" fmla="*/ 247 h 382"/>
                    <a:gd name="T52" fmla="*/ 237 w 380"/>
                    <a:gd name="T53" fmla="*/ 224 h 382"/>
                    <a:gd name="T54" fmla="*/ 252 w 380"/>
                    <a:gd name="T55" fmla="*/ 213 h 382"/>
                    <a:gd name="T56" fmla="*/ 272 w 380"/>
                    <a:gd name="T57" fmla="*/ 216 h 382"/>
                    <a:gd name="T58" fmla="*/ 282 w 380"/>
                    <a:gd name="T59" fmla="*/ 188 h 382"/>
                    <a:gd name="T60" fmla="*/ 293 w 380"/>
                    <a:gd name="T61" fmla="*/ 171 h 382"/>
                    <a:gd name="T62" fmla="*/ 312 w 380"/>
                    <a:gd name="T63" fmla="*/ 156 h 382"/>
                    <a:gd name="T64" fmla="*/ 327 w 380"/>
                    <a:gd name="T65" fmla="*/ 128 h 382"/>
                    <a:gd name="T66" fmla="*/ 327 w 380"/>
                    <a:gd name="T67" fmla="*/ 100 h 382"/>
                    <a:gd name="T68" fmla="*/ 376 w 380"/>
                    <a:gd name="T69" fmla="*/ 111 h 382"/>
                    <a:gd name="T70" fmla="*/ 372 w 380"/>
                    <a:gd name="T71" fmla="*/ 89 h 382"/>
                    <a:gd name="T72" fmla="*/ 366 w 380"/>
                    <a:gd name="T73" fmla="*/ 72 h 382"/>
                    <a:gd name="T74" fmla="*/ 346 w 380"/>
                    <a:gd name="T75" fmla="*/ 68 h 382"/>
                    <a:gd name="T76" fmla="*/ 329 w 380"/>
                    <a:gd name="T77" fmla="*/ 75 h 382"/>
                    <a:gd name="T78" fmla="*/ 314 w 380"/>
                    <a:gd name="T79" fmla="*/ 89 h 382"/>
                    <a:gd name="T80" fmla="*/ 289 w 380"/>
                    <a:gd name="T81" fmla="*/ 83 h 382"/>
                    <a:gd name="T82" fmla="*/ 278 w 380"/>
                    <a:gd name="T83" fmla="*/ 104 h 382"/>
                    <a:gd name="T84" fmla="*/ 263 w 380"/>
                    <a:gd name="T85" fmla="*/ 111 h 382"/>
                    <a:gd name="T86" fmla="*/ 246 w 380"/>
                    <a:gd name="T87" fmla="*/ 132 h 382"/>
                    <a:gd name="T88" fmla="*/ 147 w 380"/>
                    <a:gd name="T89" fmla="*/ 98 h 382"/>
                    <a:gd name="T90" fmla="*/ 120 w 380"/>
                    <a:gd name="T91" fmla="*/ 4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80" h="382">
                      <a:moveTo>
                        <a:pt x="120" y="4"/>
                      </a:moveTo>
                      <a:lnTo>
                        <a:pt x="118" y="10"/>
                      </a:lnTo>
                      <a:lnTo>
                        <a:pt x="124" y="17"/>
                      </a:lnTo>
                      <a:lnTo>
                        <a:pt x="128" y="38"/>
                      </a:lnTo>
                      <a:lnTo>
                        <a:pt x="126" y="43"/>
                      </a:lnTo>
                      <a:lnTo>
                        <a:pt x="122" y="64"/>
                      </a:lnTo>
                      <a:lnTo>
                        <a:pt x="124" y="72"/>
                      </a:lnTo>
                      <a:lnTo>
                        <a:pt x="124" y="81"/>
                      </a:lnTo>
                      <a:lnTo>
                        <a:pt x="120" y="81"/>
                      </a:lnTo>
                      <a:lnTo>
                        <a:pt x="120" y="89"/>
                      </a:lnTo>
                      <a:lnTo>
                        <a:pt x="120" y="94"/>
                      </a:lnTo>
                      <a:lnTo>
                        <a:pt x="120" y="102"/>
                      </a:lnTo>
                      <a:lnTo>
                        <a:pt x="118" y="115"/>
                      </a:lnTo>
                      <a:lnTo>
                        <a:pt x="109" y="122"/>
                      </a:lnTo>
                      <a:lnTo>
                        <a:pt x="101" y="137"/>
                      </a:lnTo>
                      <a:lnTo>
                        <a:pt x="86" y="149"/>
                      </a:lnTo>
                      <a:lnTo>
                        <a:pt x="75" y="145"/>
                      </a:lnTo>
                      <a:lnTo>
                        <a:pt x="69" y="153"/>
                      </a:lnTo>
                      <a:lnTo>
                        <a:pt x="69" y="160"/>
                      </a:lnTo>
                      <a:lnTo>
                        <a:pt x="60" y="166"/>
                      </a:lnTo>
                      <a:lnTo>
                        <a:pt x="56" y="171"/>
                      </a:lnTo>
                      <a:lnTo>
                        <a:pt x="56" y="179"/>
                      </a:lnTo>
                      <a:lnTo>
                        <a:pt x="53" y="186"/>
                      </a:lnTo>
                      <a:lnTo>
                        <a:pt x="58" y="192"/>
                      </a:lnTo>
                      <a:lnTo>
                        <a:pt x="54" y="200"/>
                      </a:lnTo>
                      <a:lnTo>
                        <a:pt x="51" y="207"/>
                      </a:lnTo>
                      <a:lnTo>
                        <a:pt x="43" y="196"/>
                      </a:lnTo>
                      <a:lnTo>
                        <a:pt x="37" y="194"/>
                      </a:lnTo>
                      <a:lnTo>
                        <a:pt x="32" y="201"/>
                      </a:lnTo>
                      <a:lnTo>
                        <a:pt x="30" y="207"/>
                      </a:lnTo>
                      <a:lnTo>
                        <a:pt x="30" y="215"/>
                      </a:lnTo>
                      <a:lnTo>
                        <a:pt x="28" y="216"/>
                      </a:lnTo>
                      <a:lnTo>
                        <a:pt x="26" y="224"/>
                      </a:lnTo>
                      <a:lnTo>
                        <a:pt x="28" y="228"/>
                      </a:lnTo>
                      <a:lnTo>
                        <a:pt x="30" y="241"/>
                      </a:lnTo>
                      <a:lnTo>
                        <a:pt x="22" y="247"/>
                      </a:lnTo>
                      <a:lnTo>
                        <a:pt x="22" y="254"/>
                      </a:lnTo>
                      <a:lnTo>
                        <a:pt x="17" y="260"/>
                      </a:lnTo>
                      <a:lnTo>
                        <a:pt x="7" y="265"/>
                      </a:lnTo>
                      <a:lnTo>
                        <a:pt x="0" y="265"/>
                      </a:lnTo>
                      <a:lnTo>
                        <a:pt x="0" y="265"/>
                      </a:lnTo>
                      <a:lnTo>
                        <a:pt x="0" y="271"/>
                      </a:lnTo>
                      <a:lnTo>
                        <a:pt x="4" y="273"/>
                      </a:lnTo>
                      <a:lnTo>
                        <a:pt x="4" y="280"/>
                      </a:lnTo>
                      <a:lnTo>
                        <a:pt x="0" y="294"/>
                      </a:lnTo>
                      <a:lnTo>
                        <a:pt x="15" y="309"/>
                      </a:lnTo>
                      <a:lnTo>
                        <a:pt x="17" y="316"/>
                      </a:lnTo>
                      <a:lnTo>
                        <a:pt x="24" y="322"/>
                      </a:lnTo>
                      <a:lnTo>
                        <a:pt x="37" y="341"/>
                      </a:lnTo>
                      <a:lnTo>
                        <a:pt x="53" y="352"/>
                      </a:lnTo>
                      <a:lnTo>
                        <a:pt x="66" y="352"/>
                      </a:lnTo>
                      <a:lnTo>
                        <a:pt x="66" y="357"/>
                      </a:lnTo>
                      <a:lnTo>
                        <a:pt x="71" y="365"/>
                      </a:lnTo>
                      <a:lnTo>
                        <a:pt x="79" y="372"/>
                      </a:lnTo>
                      <a:lnTo>
                        <a:pt x="92" y="380"/>
                      </a:lnTo>
                      <a:lnTo>
                        <a:pt x="103" y="382"/>
                      </a:lnTo>
                      <a:lnTo>
                        <a:pt x="116" y="372"/>
                      </a:lnTo>
                      <a:lnTo>
                        <a:pt x="118" y="367"/>
                      </a:lnTo>
                      <a:lnTo>
                        <a:pt x="130" y="371"/>
                      </a:lnTo>
                      <a:lnTo>
                        <a:pt x="137" y="371"/>
                      </a:lnTo>
                      <a:lnTo>
                        <a:pt x="152" y="363"/>
                      </a:lnTo>
                      <a:lnTo>
                        <a:pt x="160" y="361"/>
                      </a:lnTo>
                      <a:lnTo>
                        <a:pt x="162" y="356"/>
                      </a:lnTo>
                      <a:lnTo>
                        <a:pt x="162" y="348"/>
                      </a:lnTo>
                      <a:lnTo>
                        <a:pt x="171" y="352"/>
                      </a:lnTo>
                      <a:lnTo>
                        <a:pt x="184" y="341"/>
                      </a:lnTo>
                      <a:lnTo>
                        <a:pt x="192" y="342"/>
                      </a:lnTo>
                      <a:lnTo>
                        <a:pt x="205" y="333"/>
                      </a:lnTo>
                      <a:lnTo>
                        <a:pt x="207" y="331"/>
                      </a:lnTo>
                      <a:lnTo>
                        <a:pt x="205" y="324"/>
                      </a:lnTo>
                      <a:lnTo>
                        <a:pt x="210" y="318"/>
                      </a:lnTo>
                      <a:lnTo>
                        <a:pt x="205" y="310"/>
                      </a:lnTo>
                      <a:lnTo>
                        <a:pt x="207" y="297"/>
                      </a:lnTo>
                      <a:lnTo>
                        <a:pt x="214" y="284"/>
                      </a:lnTo>
                      <a:lnTo>
                        <a:pt x="222" y="275"/>
                      </a:lnTo>
                      <a:lnTo>
                        <a:pt x="224" y="262"/>
                      </a:lnTo>
                      <a:lnTo>
                        <a:pt x="225" y="254"/>
                      </a:lnTo>
                      <a:lnTo>
                        <a:pt x="229" y="247"/>
                      </a:lnTo>
                      <a:lnTo>
                        <a:pt x="233" y="233"/>
                      </a:lnTo>
                      <a:lnTo>
                        <a:pt x="237" y="230"/>
                      </a:lnTo>
                      <a:lnTo>
                        <a:pt x="237" y="224"/>
                      </a:lnTo>
                      <a:lnTo>
                        <a:pt x="237" y="209"/>
                      </a:lnTo>
                      <a:lnTo>
                        <a:pt x="244" y="207"/>
                      </a:lnTo>
                      <a:lnTo>
                        <a:pt x="252" y="213"/>
                      </a:lnTo>
                      <a:lnTo>
                        <a:pt x="252" y="216"/>
                      </a:lnTo>
                      <a:lnTo>
                        <a:pt x="267" y="218"/>
                      </a:lnTo>
                      <a:lnTo>
                        <a:pt x="272" y="216"/>
                      </a:lnTo>
                      <a:lnTo>
                        <a:pt x="276" y="209"/>
                      </a:lnTo>
                      <a:lnTo>
                        <a:pt x="278" y="194"/>
                      </a:lnTo>
                      <a:lnTo>
                        <a:pt x="282" y="188"/>
                      </a:lnTo>
                      <a:lnTo>
                        <a:pt x="284" y="179"/>
                      </a:lnTo>
                      <a:lnTo>
                        <a:pt x="286" y="171"/>
                      </a:lnTo>
                      <a:lnTo>
                        <a:pt x="293" y="171"/>
                      </a:lnTo>
                      <a:lnTo>
                        <a:pt x="301" y="169"/>
                      </a:lnTo>
                      <a:lnTo>
                        <a:pt x="306" y="156"/>
                      </a:lnTo>
                      <a:lnTo>
                        <a:pt x="312" y="156"/>
                      </a:lnTo>
                      <a:lnTo>
                        <a:pt x="318" y="149"/>
                      </a:lnTo>
                      <a:lnTo>
                        <a:pt x="321" y="136"/>
                      </a:lnTo>
                      <a:lnTo>
                        <a:pt x="327" y="128"/>
                      </a:lnTo>
                      <a:lnTo>
                        <a:pt x="325" y="115"/>
                      </a:lnTo>
                      <a:lnTo>
                        <a:pt x="329" y="107"/>
                      </a:lnTo>
                      <a:lnTo>
                        <a:pt x="327" y="100"/>
                      </a:lnTo>
                      <a:lnTo>
                        <a:pt x="335" y="98"/>
                      </a:lnTo>
                      <a:lnTo>
                        <a:pt x="372" y="119"/>
                      </a:lnTo>
                      <a:lnTo>
                        <a:pt x="376" y="111"/>
                      </a:lnTo>
                      <a:lnTo>
                        <a:pt x="380" y="98"/>
                      </a:lnTo>
                      <a:lnTo>
                        <a:pt x="378" y="94"/>
                      </a:lnTo>
                      <a:lnTo>
                        <a:pt x="372" y="89"/>
                      </a:lnTo>
                      <a:lnTo>
                        <a:pt x="370" y="81"/>
                      </a:lnTo>
                      <a:lnTo>
                        <a:pt x="365" y="79"/>
                      </a:lnTo>
                      <a:lnTo>
                        <a:pt x="366" y="72"/>
                      </a:lnTo>
                      <a:lnTo>
                        <a:pt x="366" y="72"/>
                      </a:lnTo>
                      <a:lnTo>
                        <a:pt x="351" y="74"/>
                      </a:lnTo>
                      <a:lnTo>
                        <a:pt x="346" y="68"/>
                      </a:lnTo>
                      <a:lnTo>
                        <a:pt x="338" y="66"/>
                      </a:lnTo>
                      <a:lnTo>
                        <a:pt x="333" y="68"/>
                      </a:lnTo>
                      <a:lnTo>
                        <a:pt x="329" y="75"/>
                      </a:lnTo>
                      <a:lnTo>
                        <a:pt x="321" y="75"/>
                      </a:lnTo>
                      <a:lnTo>
                        <a:pt x="316" y="83"/>
                      </a:lnTo>
                      <a:lnTo>
                        <a:pt x="314" y="89"/>
                      </a:lnTo>
                      <a:lnTo>
                        <a:pt x="304" y="90"/>
                      </a:lnTo>
                      <a:lnTo>
                        <a:pt x="297" y="89"/>
                      </a:lnTo>
                      <a:lnTo>
                        <a:pt x="289" y="83"/>
                      </a:lnTo>
                      <a:lnTo>
                        <a:pt x="288" y="83"/>
                      </a:lnTo>
                      <a:lnTo>
                        <a:pt x="288" y="90"/>
                      </a:lnTo>
                      <a:lnTo>
                        <a:pt x="278" y="104"/>
                      </a:lnTo>
                      <a:lnTo>
                        <a:pt x="271" y="102"/>
                      </a:lnTo>
                      <a:lnTo>
                        <a:pt x="265" y="106"/>
                      </a:lnTo>
                      <a:lnTo>
                        <a:pt x="263" y="111"/>
                      </a:lnTo>
                      <a:lnTo>
                        <a:pt x="256" y="119"/>
                      </a:lnTo>
                      <a:lnTo>
                        <a:pt x="252" y="126"/>
                      </a:lnTo>
                      <a:lnTo>
                        <a:pt x="246" y="132"/>
                      </a:lnTo>
                      <a:lnTo>
                        <a:pt x="241" y="139"/>
                      </a:lnTo>
                      <a:lnTo>
                        <a:pt x="231" y="83"/>
                      </a:lnTo>
                      <a:lnTo>
                        <a:pt x="147" y="98"/>
                      </a:lnTo>
                      <a:lnTo>
                        <a:pt x="130" y="0"/>
                      </a:lnTo>
                      <a:lnTo>
                        <a:pt x="124" y="4"/>
                      </a:lnTo>
                      <a:lnTo>
                        <a:pt x="120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6" name="Freeform 124"/>
                <p:cNvSpPr>
                  <a:spLocks/>
                </p:cNvSpPr>
                <p:nvPr/>
              </p:nvSpPr>
              <p:spPr bwMode="auto">
                <a:xfrm>
                  <a:off x="6871395" y="3621875"/>
                  <a:ext cx="839123" cy="58496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7" name="Freeform 125"/>
                <p:cNvSpPr>
                  <a:spLocks/>
                </p:cNvSpPr>
                <p:nvPr/>
              </p:nvSpPr>
              <p:spPr bwMode="auto">
                <a:xfrm>
                  <a:off x="6871395" y="3621875"/>
                  <a:ext cx="839123" cy="58496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8" name="Freeform 130"/>
                <p:cNvSpPr>
                  <a:spLocks/>
                </p:cNvSpPr>
                <p:nvPr/>
              </p:nvSpPr>
              <p:spPr bwMode="auto">
                <a:xfrm>
                  <a:off x="7907158" y="2579187"/>
                  <a:ext cx="179116" cy="268624"/>
                </a:xfrm>
                <a:custGeom>
                  <a:avLst/>
                  <a:gdLst>
                    <a:gd name="T0" fmla="*/ 21 w 92"/>
                    <a:gd name="T1" fmla="*/ 0 h 152"/>
                    <a:gd name="T2" fmla="*/ 13 w 92"/>
                    <a:gd name="T3" fmla="*/ 2 h 152"/>
                    <a:gd name="T4" fmla="*/ 8 w 92"/>
                    <a:gd name="T5" fmla="*/ 6 h 152"/>
                    <a:gd name="T6" fmla="*/ 4 w 92"/>
                    <a:gd name="T7" fmla="*/ 13 h 152"/>
                    <a:gd name="T8" fmla="*/ 0 w 92"/>
                    <a:gd name="T9" fmla="*/ 19 h 152"/>
                    <a:gd name="T10" fmla="*/ 23 w 92"/>
                    <a:gd name="T11" fmla="*/ 98 h 152"/>
                    <a:gd name="T12" fmla="*/ 34 w 92"/>
                    <a:gd name="T13" fmla="*/ 145 h 152"/>
                    <a:gd name="T14" fmla="*/ 40 w 92"/>
                    <a:gd name="T15" fmla="*/ 152 h 152"/>
                    <a:gd name="T16" fmla="*/ 89 w 92"/>
                    <a:gd name="T17" fmla="*/ 141 h 152"/>
                    <a:gd name="T18" fmla="*/ 90 w 92"/>
                    <a:gd name="T19" fmla="*/ 139 h 152"/>
                    <a:gd name="T20" fmla="*/ 92 w 92"/>
                    <a:gd name="T21" fmla="*/ 139 h 152"/>
                    <a:gd name="T22" fmla="*/ 87 w 92"/>
                    <a:gd name="T23" fmla="*/ 126 h 152"/>
                    <a:gd name="T24" fmla="*/ 79 w 92"/>
                    <a:gd name="T25" fmla="*/ 128 h 152"/>
                    <a:gd name="T26" fmla="*/ 77 w 92"/>
                    <a:gd name="T27" fmla="*/ 130 h 152"/>
                    <a:gd name="T28" fmla="*/ 83 w 92"/>
                    <a:gd name="T29" fmla="*/ 122 h 152"/>
                    <a:gd name="T30" fmla="*/ 79 w 92"/>
                    <a:gd name="T31" fmla="*/ 120 h 152"/>
                    <a:gd name="T32" fmla="*/ 79 w 92"/>
                    <a:gd name="T33" fmla="*/ 115 h 152"/>
                    <a:gd name="T34" fmla="*/ 81 w 92"/>
                    <a:gd name="T35" fmla="*/ 107 h 152"/>
                    <a:gd name="T36" fmla="*/ 79 w 92"/>
                    <a:gd name="T37" fmla="*/ 103 h 152"/>
                    <a:gd name="T38" fmla="*/ 72 w 92"/>
                    <a:gd name="T39" fmla="*/ 105 h 152"/>
                    <a:gd name="T40" fmla="*/ 59 w 92"/>
                    <a:gd name="T41" fmla="*/ 94 h 152"/>
                    <a:gd name="T42" fmla="*/ 57 w 92"/>
                    <a:gd name="T43" fmla="*/ 86 h 152"/>
                    <a:gd name="T44" fmla="*/ 49 w 92"/>
                    <a:gd name="T45" fmla="*/ 81 h 152"/>
                    <a:gd name="T46" fmla="*/ 45 w 92"/>
                    <a:gd name="T47" fmla="*/ 71 h 152"/>
                    <a:gd name="T48" fmla="*/ 43 w 92"/>
                    <a:gd name="T49" fmla="*/ 64 h 152"/>
                    <a:gd name="T50" fmla="*/ 40 w 92"/>
                    <a:gd name="T51" fmla="*/ 56 h 152"/>
                    <a:gd name="T52" fmla="*/ 32 w 92"/>
                    <a:gd name="T53" fmla="*/ 51 h 152"/>
                    <a:gd name="T54" fmla="*/ 27 w 92"/>
                    <a:gd name="T55" fmla="*/ 45 h 152"/>
                    <a:gd name="T56" fmla="*/ 23 w 92"/>
                    <a:gd name="T57" fmla="*/ 38 h 152"/>
                    <a:gd name="T58" fmla="*/ 23 w 92"/>
                    <a:gd name="T59" fmla="*/ 32 h 152"/>
                    <a:gd name="T60" fmla="*/ 19 w 92"/>
                    <a:gd name="T61" fmla="*/ 24 h 152"/>
                    <a:gd name="T62" fmla="*/ 21 w 92"/>
                    <a:gd name="T63" fmla="*/ 21 h 152"/>
                    <a:gd name="T64" fmla="*/ 25 w 92"/>
                    <a:gd name="T65" fmla="*/ 13 h 152"/>
                    <a:gd name="T66" fmla="*/ 25 w 92"/>
                    <a:gd name="T67" fmla="*/ 6 h 152"/>
                    <a:gd name="T68" fmla="*/ 28 w 92"/>
                    <a:gd name="T69" fmla="*/ 4 h 152"/>
                    <a:gd name="T70" fmla="*/ 27 w 92"/>
                    <a:gd name="T71" fmla="*/ 2 h 152"/>
                    <a:gd name="T72" fmla="*/ 21 w 92"/>
                    <a:gd name="T7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2" h="152">
                      <a:moveTo>
                        <a:pt x="21" y="0"/>
                      </a:moveTo>
                      <a:lnTo>
                        <a:pt x="13" y="2"/>
                      </a:lnTo>
                      <a:lnTo>
                        <a:pt x="8" y="6"/>
                      </a:lnTo>
                      <a:lnTo>
                        <a:pt x="4" y="13"/>
                      </a:lnTo>
                      <a:lnTo>
                        <a:pt x="0" y="19"/>
                      </a:lnTo>
                      <a:lnTo>
                        <a:pt x="23" y="98"/>
                      </a:lnTo>
                      <a:lnTo>
                        <a:pt x="34" y="145"/>
                      </a:lnTo>
                      <a:lnTo>
                        <a:pt x="40" y="152"/>
                      </a:lnTo>
                      <a:lnTo>
                        <a:pt x="89" y="141"/>
                      </a:lnTo>
                      <a:lnTo>
                        <a:pt x="90" y="139"/>
                      </a:lnTo>
                      <a:lnTo>
                        <a:pt x="92" y="139"/>
                      </a:lnTo>
                      <a:lnTo>
                        <a:pt x="87" y="126"/>
                      </a:lnTo>
                      <a:lnTo>
                        <a:pt x="79" y="128"/>
                      </a:lnTo>
                      <a:lnTo>
                        <a:pt x="77" y="130"/>
                      </a:lnTo>
                      <a:lnTo>
                        <a:pt x="83" y="122"/>
                      </a:lnTo>
                      <a:lnTo>
                        <a:pt x="79" y="120"/>
                      </a:lnTo>
                      <a:lnTo>
                        <a:pt x="79" y="115"/>
                      </a:lnTo>
                      <a:lnTo>
                        <a:pt x="81" y="107"/>
                      </a:lnTo>
                      <a:lnTo>
                        <a:pt x="79" y="103"/>
                      </a:lnTo>
                      <a:lnTo>
                        <a:pt x="72" y="105"/>
                      </a:lnTo>
                      <a:lnTo>
                        <a:pt x="59" y="94"/>
                      </a:lnTo>
                      <a:lnTo>
                        <a:pt x="57" y="86"/>
                      </a:lnTo>
                      <a:lnTo>
                        <a:pt x="49" y="81"/>
                      </a:lnTo>
                      <a:lnTo>
                        <a:pt x="45" y="71"/>
                      </a:lnTo>
                      <a:lnTo>
                        <a:pt x="43" y="64"/>
                      </a:lnTo>
                      <a:lnTo>
                        <a:pt x="40" y="56"/>
                      </a:lnTo>
                      <a:lnTo>
                        <a:pt x="32" y="51"/>
                      </a:lnTo>
                      <a:lnTo>
                        <a:pt x="27" y="45"/>
                      </a:lnTo>
                      <a:lnTo>
                        <a:pt x="23" y="38"/>
                      </a:lnTo>
                      <a:lnTo>
                        <a:pt x="23" y="32"/>
                      </a:lnTo>
                      <a:lnTo>
                        <a:pt x="19" y="24"/>
                      </a:lnTo>
                      <a:lnTo>
                        <a:pt x="21" y="21"/>
                      </a:lnTo>
                      <a:lnTo>
                        <a:pt x="25" y="13"/>
                      </a:lnTo>
                      <a:lnTo>
                        <a:pt x="25" y="6"/>
                      </a:lnTo>
                      <a:lnTo>
                        <a:pt x="28" y="4"/>
                      </a:lnTo>
                      <a:lnTo>
                        <a:pt x="27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69" name="Group 268"/>
                <p:cNvGrpSpPr/>
                <p:nvPr/>
              </p:nvGrpSpPr>
              <p:grpSpPr>
                <a:xfrm>
                  <a:off x="6700067" y="3187127"/>
                  <a:ext cx="1460193" cy="604406"/>
                  <a:chOff x="4196096" y="2578593"/>
                  <a:chExt cx="720518" cy="298238"/>
                </a:xfrm>
                <a:grpFill/>
              </p:grpSpPr>
              <p:sp>
                <p:nvSpPr>
                  <p:cNvPr id="278" name="Freeform 5"/>
                  <p:cNvSpPr>
                    <a:spLocks/>
                  </p:cNvSpPr>
                  <p:nvPr/>
                </p:nvSpPr>
                <p:spPr bwMode="auto">
                  <a:xfrm>
                    <a:off x="4793645" y="2624811"/>
                    <a:ext cx="3843" cy="4360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4 w 4"/>
                      <a:gd name="T3" fmla="*/ 5 h 5"/>
                      <a:gd name="T4" fmla="*/ 4 w 4"/>
                      <a:gd name="T5" fmla="*/ 3 h 5"/>
                      <a:gd name="T6" fmla="*/ 0 w 4"/>
                      <a:gd name="T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9" name="Freeform 55"/>
                  <p:cNvSpPr>
                    <a:spLocks/>
                  </p:cNvSpPr>
                  <p:nvPr/>
                </p:nvSpPr>
                <p:spPr bwMode="auto">
                  <a:xfrm>
                    <a:off x="4762903" y="2800091"/>
                    <a:ext cx="18253" cy="17441"/>
                  </a:xfrm>
                  <a:custGeom>
                    <a:avLst/>
                    <a:gdLst>
                      <a:gd name="T0" fmla="*/ 17 w 19"/>
                      <a:gd name="T1" fmla="*/ 0 h 20"/>
                      <a:gd name="T2" fmla="*/ 11 w 19"/>
                      <a:gd name="T3" fmla="*/ 5 h 20"/>
                      <a:gd name="T4" fmla="*/ 4 w 19"/>
                      <a:gd name="T5" fmla="*/ 13 h 20"/>
                      <a:gd name="T6" fmla="*/ 0 w 19"/>
                      <a:gd name="T7" fmla="*/ 20 h 20"/>
                      <a:gd name="T8" fmla="*/ 6 w 19"/>
                      <a:gd name="T9" fmla="*/ 13 h 20"/>
                      <a:gd name="T10" fmla="*/ 19 w 19"/>
                      <a:gd name="T11" fmla="*/ 0 h 20"/>
                      <a:gd name="T12" fmla="*/ 17 w 19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0">
                        <a:moveTo>
                          <a:pt x="17" y="0"/>
                        </a:moveTo>
                        <a:lnTo>
                          <a:pt x="11" y="5"/>
                        </a:ln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0" name="Freeform 56"/>
                  <p:cNvSpPr>
                    <a:spLocks/>
                  </p:cNvSpPr>
                  <p:nvPr/>
                </p:nvSpPr>
                <p:spPr bwMode="auto">
                  <a:xfrm>
                    <a:off x="4762903" y="2800091"/>
                    <a:ext cx="18253" cy="17441"/>
                  </a:xfrm>
                  <a:custGeom>
                    <a:avLst/>
                    <a:gdLst>
                      <a:gd name="T0" fmla="*/ 17 w 19"/>
                      <a:gd name="T1" fmla="*/ 0 h 20"/>
                      <a:gd name="T2" fmla="*/ 11 w 19"/>
                      <a:gd name="T3" fmla="*/ 5 h 20"/>
                      <a:gd name="T4" fmla="*/ 4 w 19"/>
                      <a:gd name="T5" fmla="*/ 13 h 20"/>
                      <a:gd name="T6" fmla="*/ 0 w 19"/>
                      <a:gd name="T7" fmla="*/ 20 h 20"/>
                      <a:gd name="T8" fmla="*/ 6 w 19"/>
                      <a:gd name="T9" fmla="*/ 13 h 20"/>
                      <a:gd name="T10" fmla="*/ 19 w 19"/>
                      <a:gd name="T11" fmla="*/ 0 h 20"/>
                      <a:gd name="T12" fmla="*/ 17 w 19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0">
                        <a:moveTo>
                          <a:pt x="17" y="0"/>
                        </a:moveTo>
                        <a:lnTo>
                          <a:pt x="11" y="5"/>
                        </a:ln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1" name="Freeform 57"/>
                  <p:cNvSpPr>
                    <a:spLocks/>
                  </p:cNvSpPr>
                  <p:nvPr/>
                </p:nvSpPr>
                <p:spPr bwMode="auto">
                  <a:xfrm>
                    <a:off x="4804212" y="2773930"/>
                    <a:ext cx="27860" cy="7848"/>
                  </a:xfrm>
                  <a:custGeom>
                    <a:avLst/>
                    <a:gdLst>
                      <a:gd name="T0" fmla="*/ 29 w 29"/>
                      <a:gd name="T1" fmla="*/ 0 h 9"/>
                      <a:gd name="T2" fmla="*/ 27 w 29"/>
                      <a:gd name="T3" fmla="*/ 0 h 9"/>
                      <a:gd name="T4" fmla="*/ 19 w 29"/>
                      <a:gd name="T5" fmla="*/ 0 h 9"/>
                      <a:gd name="T6" fmla="*/ 6 w 29"/>
                      <a:gd name="T7" fmla="*/ 5 h 9"/>
                      <a:gd name="T8" fmla="*/ 0 w 29"/>
                      <a:gd name="T9" fmla="*/ 9 h 9"/>
                      <a:gd name="T10" fmla="*/ 15 w 29"/>
                      <a:gd name="T11" fmla="*/ 3 h 9"/>
                      <a:gd name="T12" fmla="*/ 29 w 2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9">
                        <a:moveTo>
                          <a:pt x="29" y="0"/>
                        </a:moveTo>
                        <a:lnTo>
                          <a:pt x="27" y="0"/>
                        </a:lnTo>
                        <a:lnTo>
                          <a:pt x="19" y="0"/>
                        </a:lnTo>
                        <a:lnTo>
                          <a:pt x="6" y="5"/>
                        </a:lnTo>
                        <a:lnTo>
                          <a:pt x="0" y="9"/>
                        </a:lnTo>
                        <a:lnTo>
                          <a:pt x="15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2" name="Freeform 58"/>
                  <p:cNvSpPr>
                    <a:spLocks/>
                  </p:cNvSpPr>
                  <p:nvPr/>
                </p:nvSpPr>
                <p:spPr bwMode="auto">
                  <a:xfrm>
                    <a:off x="4804212" y="2773930"/>
                    <a:ext cx="27860" cy="7848"/>
                  </a:xfrm>
                  <a:custGeom>
                    <a:avLst/>
                    <a:gdLst>
                      <a:gd name="T0" fmla="*/ 29 w 29"/>
                      <a:gd name="T1" fmla="*/ 0 h 9"/>
                      <a:gd name="T2" fmla="*/ 27 w 29"/>
                      <a:gd name="T3" fmla="*/ 0 h 9"/>
                      <a:gd name="T4" fmla="*/ 19 w 29"/>
                      <a:gd name="T5" fmla="*/ 0 h 9"/>
                      <a:gd name="T6" fmla="*/ 6 w 29"/>
                      <a:gd name="T7" fmla="*/ 5 h 9"/>
                      <a:gd name="T8" fmla="*/ 0 w 29"/>
                      <a:gd name="T9" fmla="*/ 9 h 9"/>
                      <a:gd name="T10" fmla="*/ 15 w 29"/>
                      <a:gd name="T11" fmla="*/ 3 h 9"/>
                      <a:gd name="T12" fmla="*/ 29 w 2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9">
                        <a:moveTo>
                          <a:pt x="29" y="0"/>
                        </a:moveTo>
                        <a:lnTo>
                          <a:pt x="27" y="0"/>
                        </a:lnTo>
                        <a:lnTo>
                          <a:pt x="19" y="0"/>
                        </a:lnTo>
                        <a:lnTo>
                          <a:pt x="6" y="5"/>
                        </a:lnTo>
                        <a:lnTo>
                          <a:pt x="0" y="9"/>
                        </a:lnTo>
                        <a:lnTo>
                          <a:pt x="15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3" name="Freeform 59"/>
                  <p:cNvSpPr>
                    <a:spLocks/>
                  </p:cNvSpPr>
                  <p:nvPr/>
                </p:nvSpPr>
                <p:spPr bwMode="auto">
                  <a:xfrm>
                    <a:off x="4848404" y="2746025"/>
                    <a:ext cx="17292" cy="32266"/>
                  </a:xfrm>
                  <a:custGeom>
                    <a:avLst/>
                    <a:gdLst>
                      <a:gd name="T0" fmla="*/ 18 w 18"/>
                      <a:gd name="T1" fmla="*/ 0 h 37"/>
                      <a:gd name="T2" fmla="*/ 11 w 18"/>
                      <a:gd name="T3" fmla="*/ 7 h 37"/>
                      <a:gd name="T4" fmla="*/ 7 w 18"/>
                      <a:gd name="T5" fmla="*/ 13 h 37"/>
                      <a:gd name="T6" fmla="*/ 5 w 18"/>
                      <a:gd name="T7" fmla="*/ 20 h 37"/>
                      <a:gd name="T8" fmla="*/ 0 w 18"/>
                      <a:gd name="T9" fmla="*/ 37 h 37"/>
                      <a:gd name="T10" fmla="*/ 7 w 18"/>
                      <a:gd name="T11" fmla="*/ 15 h 37"/>
                      <a:gd name="T12" fmla="*/ 18 w 18"/>
                      <a:gd name="T13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37">
                        <a:moveTo>
                          <a:pt x="18" y="0"/>
                        </a:moveTo>
                        <a:lnTo>
                          <a:pt x="11" y="7"/>
                        </a:lnTo>
                        <a:lnTo>
                          <a:pt x="7" y="13"/>
                        </a:lnTo>
                        <a:lnTo>
                          <a:pt x="5" y="20"/>
                        </a:lnTo>
                        <a:lnTo>
                          <a:pt x="0" y="37"/>
                        </a:lnTo>
                        <a:lnTo>
                          <a:pt x="7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4" name="Freeform 60"/>
                  <p:cNvSpPr>
                    <a:spLocks/>
                  </p:cNvSpPr>
                  <p:nvPr/>
                </p:nvSpPr>
                <p:spPr bwMode="auto">
                  <a:xfrm>
                    <a:off x="4848404" y="2746025"/>
                    <a:ext cx="17292" cy="32266"/>
                  </a:xfrm>
                  <a:custGeom>
                    <a:avLst/>
                    <a:gdLst>
                      <a:gd name="T0" fmla="*/ 18 w 18"/>
                      <a:gd name="T1" fmla="*/ 0 h 37"/>
                      <a:gd name="T2" fmla="*/ 11 w 18"/>
                      <a:gd name="T3" fmla="*/ 7 h 37"/>
                      <a:gd name="T4" fmla="*/ 7 w 18"/>
                      <a:gd name="T5" fmla="*/ 13 h 37"/>
                      <a:gd name="T6" fmla="*/ 5 w 18"/>
                      <a:gd name="T7" fmla="*/ 20 h 37"/>
                      <a:gd name="T8" fmla="*/ 0 w 18"/>
                      <a:gd name="T9" fmla="*/ 37 h 37"/>
                      <a:gd name="T10" fmla="*/ 7 w 18"/>
                      <a:gd name="T11" fmla="*/ 15 h 37"/>
                      <a:gd name="T12" fmla="*/ 18 w 18"/>
                      <a:gd name="T13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37">
                        <a:moveTo>
                          <a:pt x="18" y="0"/>
                        </a:moveTo>
                        <a:lnTo>
                          <a:pt x="11" y="7"/>
                        </a:lnTo>
                        <a:lnTo>
                          <a:pt x="7" y="13"/>
                        </a:lnTo>
                        <a:lnTo>
                          <a:pt x="5" y="20"/>
                        </a:lnTo>
                        <a:lnTo>
                          <a:pt x="0" y="37"/>
                        </a:lnTo>
                        <a:lnTo>
                          <a:pt x="7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5" name="Freeform 61"/>
                  <p:cNvSpPr>
                    <a:spLocks/>
                  </p:cNvSpPr>
                  <p:nvPr/>
                </p:nvSpPr>
                <p:spPr bwMode="auto">
                  <a:xfrm>
                    <a:off x="4871461" y="2731200"/>
                    <a:ext cx="5764" cy="4360"/>
                  </a:xfrm>
                  <a:custGeom>
                    <a:avLst/>
                    <a:gdLst>
                      <a:gd name="T0" fmla="*/ 0 w 6"/>
                      <a:gd name="T1" fmla="*/ 5 h 5"/>
                      <a:gd name="T2" fmla="*/ 6 w 6"/>
                      <a:gd name="T3" fmla="*/ 0 h 5"/>
                      <a:gd name="T4" fmla="*/ 4 w 6"/>
                      <a:gd name="T5" fmla="*/ 0 h 5"/>
                      <a:gd name="T6" fmla="*/ 0 w 6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5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6" name="Freeform 62"/>
                  <p:cNvSpPr>
                    <a:spLocks/>
                  </p:cNvSpPr>
                  <p:nvPr/>
                </p:nvSpPr>
                <p:spPr bwMode="auto">
                  <a:xfrm>
                    <a:off x="4871461" y="2731200"/>
                    <a:ext cx="5764" cy="4360"/>
                  </a:xfrm>
                  <a:custGeom>
                    <a:avLst/>
                    <a:gdLst>
                      <a:gd name="T0" fmla="*/ 0 w 6"/>
                      <a:gd name="T1" fmla="*/ 5 h 5"/>
                      <a:gd name="T2" fmla="*/ 6 w 6"/>
                      <a:gd name="T3" fmla="*/ 0 h 5"/>
                      <a:gd name="T4" fmla="*/ 4 w 6"/>
                      <a:gd name="T5" fmla="*/ 0 h 5"/>
                      <a:gd name="T6" fmla="*/ 0 w 6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5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7" name="Freeform 63"/>
                  <p:cNvSpPr>
                    <a:spLocks/>
                  </p:cNvSpPr>
                  <p:nvPr/>
                </p:nvSpPr>
                <p:spPr bwMode="auto">
                  <a:xfrm>
                    <a:off x="4882028" y="2712887"/>
                    <a:ext cx="12489" cy="11337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2 h 13"/>
                      <a:gd name="T4" fmla="*/ 6 w 13"/>
                      <a:gd name="T5" fmla="*/ 8 h 13"/>
                      <a:gd name="T6" fmla="*/ 0 w 13"/>
                      <a:gd name="T7" fmla="*/ 13 h 13"/>
                      <a:gd name="T8" fmla="*/ 13 w 13"/>
                      <a:gd name="T9" fmla="*/ 2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2"/>
                        </a:lnTo>
                        <a:lnTo>
                          <a:pt x="6" y="8"/>
                        </a:lnTo>
                        <a:lnTo>
                          <a:pt x="0" y="1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8" name="Freeform 64"/>
                  <p:cNvSpPr>
                    <a:spLocks/>
                  </p:cNvSpPr>
                  <p:nvPr/>
                </p:nvSpPr>
                <p:spPr bwMode="auto">
                  <a:xfrm>
                    <a:off x="4882028" y="2712887"/>
                    <a:ext cx="12489" cy="11337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2 h 13"/>
                      <a:gd name="T4" fmla="*/ 6 w 13"/>
                      <a:gd name="T5" fmla="*/ 8 h 13"/>
                      <a:gd name="T6" fmla="*/ 0 w 13"/>
                      <a:gd name="T7" fmla="*/ 13 h 13"/>
                      <a:gd name="T8" fmla="*/ 13 w 13"/>
                      <a:gd name="T9" fmla="*/ 2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2"/>
                        </a:lnTo>
                        <a:lnTo>
                          <a:pt x="6" y="8"/>
                        </a:lnTo>
                        <a:lnTo>
                          <a:pt x="0" y="1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9" name="Freeform 65"/>
                  <p:cNvSpPr>
                    <a:spLocks/>
                  </p:cNvSpPr>
                  <p:nvPr/>
                </p:nvSpPr>
                <p:spPr bwMode="auto">
                  <a:xfrm>
                    <a:off x="4906046" y="2655333"/>
                    <a:ext cx="10568" cy="53194"/>
                  </a:xfrm>
                  <a:custGeom>
                    <a:avLst/>
                    <a:gdLst>
                      <a:gd name="T0" fmla="*/ 0 w 11"/>
                      <a:gd name="T1" fmla="*/ 61 h 61"/>
                      <a:gd name="T2" fmla="*/ 2 w 11"/>
                      <a:gd name="T3" fmla="*/ 61 h 61"/>
                      <a:gd name="T4" fmla="*/ 9 w 11"/>
                      <a:gd name="T5" fmla="*/ 57 h 61"/>
                      <a:gd name="T6" fmla="*/ 11 w 11"/>
                      <a:gd name="T7" fmla="*/ 44 h 61"/>
                      <a:gd name="T8" fmla="*/ 9 w 11"/>
                      <a:gd name="T9" fmla="*/ 23 h 61"/>
                      <a:gd name="T10" fmla="*/ 7 w 11"/>
                      <a:gd name="T11" fmla="*/ 15 h 61"/>
                      <a:gd name="T12" fmla="*/ 2 w 11"/>
                      <a:gd name="T13" fmla="*/ 0 h 61"/>
                      <a:gd name="T14" fmla="*/ 2 w 11"/>
                      <a:gd name="T15" fmla="*/ 8 h 61"/>
                      <a:gd name="T16" fmla="*/ 5 w 11"/>
                      <a:gd name="T17" fmla="*/ 15 h 61"/>
                      <a:gd name="T18" fmla="*/ 7 w 11"/>
                      <a:gd name="T19" fmla="*/ 21 h 61"/>
                      <a:gd name="T20" fmla="*/ 9 w 11"/>
                      <a:gd name="T21" fmla="*/ 47 h 61"/>
                      <a:gd name="T22" fmla="*/ 5 w 11"/>
                      <a:gd name="T23" fmla="*/ 55 h 61"/>
                      <a:gd name="T24" fmla="*/ 0 w 11"/>
                      <a:gd name="T25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61">
                        <a:moveTo>
                          <a:pt x="0" y="61"/>
                        </a:moveTo>
                        <a:lnTo>
                          <a:pt x="2" y="61"/>
                        </a:lnTo>
                        <a:lnTo>
                          <a:pt x="9" y="57"/>
                        </a:lnTo>
                        <a:lnTo>
                          <a:pt x="11" y="44"/>
                        </a:lnTo>
                        <a:lnTo>
                          <a:pt x="9" y="23"/>
                        </a:lnTo>
                        <a:lnTo>
                          <a:pt x="7" y="15"/>
                        </a:ln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5" y="15"/>
                        </a:lnTo>
                        <a:lnTo>
                          <a:pt x="7" y="21"/>
                        </a:lnTo>
                        <a:lnTo>
                          <a:pt x="9" y="47"/>
                        </a:lnTo>
                        <a:lnTo>
                          <a:pt x="5" y="55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0" name="Freeform 66"/>
                  <p:cNvSpPr>
                    <a:spLocks/>
                  </p:cNvSpPr>
                  <p:nvPr/>
                </p:nvSpPr>
                <p:spPr bwMode="auto">
                  <a:xfrm>
                    <a:off x="4906046" y="2655333"/>
                    <a:ext cx="10568" cy="53194"/>
                  </a:xfrm>
                  <a:custGeom>
                    <a:avLst/>
                    <a:gdLst>
                      <a:gd name="T0" fmla="*/ 0 w 11"/>
                      <a:gd name="T1" fmla="*/ 61 h 61"/>
                      <a:gd name="T2" fmla="*/ 2 w 11"/>
                      <a:gd name="T3" fmla="*/ 61 h 61"/>
                      <a:gd name="T4" fmla="*/ 9 w 11"/>
                      <a:gd name="T5" fmla="*/ 57 h 61"/>
                      <a:gd name="T6" fmla="*/ 11 w 11"/>
                      <a:gd name="T7" fmla="*/ 44 h 61"/>
                      <a:gd name="T8" fmla="*/ 9 w 11"/>
                      <a:gd name="T9" fmla="*/ 23 h 61"/>
                      <a:gd name="T10" fmla="*/ 7 w 11"/>
                      <a:gd name="T11" fmla="*/ 15 h 61"/>
                      <a:gd name="T12" fmla="*/ 2 w 11"/>
                      <a:gd name="T13" fmla="*/ 0 h 61"/>
                      <a:gd name="T14" fmla="*/ 2 w 11"/>
                      <a:gd name="T15" fmla="*/ 8 h 61"/>
                      <a:gd name="T16" fmla="*/ 5 w 11"/>
                      <a:gd name="T17" fmla="*/ 15 h 61"/>
                      <a:gd name="T18" fmla="*/ 7 w 11"/>
                      <a:gd name="T19" fmla="*/ 21 h 61"/>
                      <a:gd name="T20" fmla="*/ 9 w 11"/>
                      <a:gd name="T21" fmla="*/ 47 h 61"/>
                      <a:gd name="T22" fmla="*/ 5 w 11"/>
                      <a:gd name="T23" fmla="*/ 55 h 61"/>
                      <a:gd name="T24" fmla="*/ 0 w 11"/>
                      <a:gd name="T25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61">
                        <a:moveTo>
                          <a:pt x="0" y="61"/>
                        </a:moveTo>
                        <a:lnTo>
                          <a:pt x="2" y="61"/>
                        </a:lnTo>
                        <a:lnTo>
                          <a:pt x="9" y="57"/>
                        </a:lnTo>
                        <a:lnTo>
                          <a:pt x="11" y="44"/>
                        </a:lnTo>
                        <a:lnTo>
                          <a:pt x="9" y="23"/>
                        </a:lnTo>
                        <a:lnTo>
                          <a:pt x="7" y="15"/>
                        </a:ln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5" y="15"/>
                        </a:lnTo>
                        <a:lnTo>
                          <a:pt x="7" y="21"/>
                        </a:lnTo>
                        <a:lnTo>
                          <a:pt x="9" y="47"/>
                        </a:lnTo>
                        <a:lnTo>
                          <a:pt x="5" y="55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1" name="Freeform 120"/>
                  <p:cNvSpPr>
                    <a:spLocks/>
                  </p:cNvSpPr>
                  <p:nvPr/>
                </p:nvSpPr>
                <p:spPr bwMode="auto">
                  <a:xfrm>
                    <a:off x="4196096" y="2591674"/>
                    <a:ext cx="693618" cy="285157"/>
                  </a:xfrm>
                  <a:custGeom>
                    <a:avLst/>
                    <a:gdLst>
                      <a:gd name="T0" fmla="*/ 216 w 722"/>
                      <a:gd name="T1" fmla="*/ 85 h 327"/>
                      <a:gd name="T2" fmla="*/ 197 w 722"/>
                      <a:gd name="T3" fmla="*/ 113 h 327"/>
                      <a:gd name="T4" fmla="*/ 173 w 722"/>
                      <a:gd name="T5" fmla="*/ 145 h 327"/>
                      <a:gd name="T6" fmla="*/ 145 w 722"/>
                      <a:gd name="T7" fmla="*/ 156 h 327"/>
                      <a:gd name="T8" fmla="*/ 120 w 722"/>
                      <a:gd name="T9" fmla="*/ 162 h 327"/>
                      <a:gd name="T10" fmla="*/ 105 w 722"/>
                      <a:gd name="T11" fmla="*/ 184 h 327"/>
                      <a:gd name="T12" fmla="*/ 62 w 722"/>
                      <a:gd name="T13" fmla="*/ 218 h 327"/>
                      <a:gd name="T14" fmla="*/ 22 w 722"/>
                      <a:gd name="T15" fmla="*/ 237 h 327"/>
                      <a:gd name="T16" fmla="*/ 0 w 722"/>
                      <a:gd name="T17" fmla="*/ 263 h 327"/>
                      <a:gd name="T18" fmla="*/ 133 w 722"/>
                      <a:gd name="T19" fmla="*/ 263 h 327"/>
                      <a:gd name="T20" fmla="*/ 173 w 722"/>
                      <a:gd name="T21" fmla="*/ 243 h 327"/>
                      <a:gd name="T22" fmla="*/ 291 w 722"/>
                      <a:gd name="T23" fmla="*/ 235 h 327"/>
                      <a:gd name="T24" fmla="*/ 308 w 722"/>
                      <a:gd name="T25" fmla="*/ 261 h 327"/>
                      <a:gd name="T26" fmla="*/ 522 w 722"/>
                      <a:gd name="T27" fmla="*/ 327 h 327"/>
                      <a:gd name="T28" fmla="*/ 568 w 722"/>
                      <a:gd name="T29" fmla="*/ 314 h 327"/>
                      <a:gd name="T30" fmla="*/ 569 w 722"/>
                      <a:gd name="T31" fmla="*/ 291 h 327"/>
                      <a:gd name="T32" fmla="*/ 581 w 722"/>
                      <a:gd name="T33" fmla="*/ 267 h 327"/>
                      <a:gd name="T34" fmla="*/ 605 w 722"/>
                      <a:gd name="T35" fmla="*/ 228 h 327"/>
                      <a:gd name="T36" fmla="*/ 611 w 722"/>
                      <a:gd name="T37" fmla="*/ 235 h 327"/>
                      <a:gd name="T38" fmla="*/ 632 w 722"/>
                      <a:gd name="T39" fmla="*/ 216 h 327"/>
                      <a:gd name="T40" fmla="*/ 662 w 722"/>
                      <a:gd name="T41" fmla="*/ 197 h 327"/>
                      <a:gd name="T42" fmla="*/ 677 w 722"/>
                      <a:gd name="T43" fmla="*/ 201 h 327"/>
                      <a:gd name="T44" fmla="*/ 688 w 722"/>
                      <a:gd name="T45" fmla="*/ 169 h 327"/>
                      <a:gd name="T46" fmla="*/ 679 w 722"/>
                      <a:gd name="T47" fmla="*/ 171 h 327"/>
                      <a:gd name="T48" fmla="*/ 669 w 722"/>
                      <a:gd name="T49" fmla="*/ 173 h 327"/>
                      <a:gd name="T50" fmla="*/ 635 w 722"/>
                      <a:gd name="T51" fmla="*/ 184 h 327"/>
                      <a:gd name="T52" fmla="*/ 632 w 722"/>
                      <a:gd name="T53" fmla="*/ 173 h 327"/>
                      <a:gd name="T54" fmla="*/ 663 w 722"/>
                      <a:gd name="T55" fmla="*/ 164 h 327"/>
                      <a:gd name="T56" fmla="*/ 665 w 722"/>
                      <a:gd name="T57" fmla="*/ 152 h 327"/>
                      <a:gd name="T58" fmla="*/ 616 w 722"/>
                      <a:gd name="T59" fmla="*/ 132 h 327"/>
                      <a:gd name="T60" fmla="*/ 643 w 722"/>
                      <a:gd name="T61" fmla="*/ 132 h 327"/>
                      <a:gd name="T62" fmla="*/ 650 w 722"/>
                      <a:gd name="T63" fmla="*/ 117 h 327"/>
                      <a:gd name="T64" fmla="*/ 667 w 722"/>
                      <a:gd name="T65" fmla="*/ 130 h 327"/>
                      <a:gd name="T66" fmla="*/ 694 w 722"/>
                      <a:gd name="T67" fmla="*/ 130 h 327"/>
                      <a:gd name="T68" fmla="*/ 716 w 722"/>
                      <a:gd name="T69" fmla="*/ 98 h 327"/>
                      <a:gd name="T70" fmla="*/ 714 w 722"/>
                      <a:gd name="T71" fmla="*/ 64 h 327"/>
                      <a:gd name="T72" fmla="*/ 695 w 722"/>
                      <a:gd name="T73" fmla="*/ 68 h 327"/>
                      <a:gd name="T74" fmla="*/ 688 w 722"/>
                      <a:gd name="T75" fmla="*/ 92 h 327"/>
                      <a:gd name="T76" fmla="*/ 690 w 722"/>
                      <a:gd name="T77" fmla="*/ 68 h 327"/>
                      <a:gd name="T78" fmla="*/ 669 w 722"/>
                      <a:gd name="T79" fmla="*/ 71 h 327"/>
                      <a:gd name="T80" fmla="*/ 635 w 722"/>
                      <a:gd name="T81" fmla="*/ 77 h 327"/>
                      <a:gd name="T82" fmla="*/ 622 w 722"/>
                      <a:gd name="T83" fmla="*/ 49 h 327"/>
                      <a:gd name="T84" fmla="*/ 626 w 722"/>
                      <a:gd name="T85" fmla="*/ 43 h 327"/>
                      <a:gd name="T86" fmla="*/ 639 w 722"/>
                      <a:gd name="T87" fmla="*/ 64 h 327"/>
                      <a:gd name="T88" fmla="*/ 662 w 722"/>
                      <a:gd name="T89" fmla="*/ 49 h 327"/>
                      <a:gd name="T90" fmla="*/ 679 w 722"/>
                      <a:gd name="T91" fmla="*/ 45 h 327"/>
                      <a:gd name="T92" fmla="*/ 673 w 722"/>
                      <a:gd name="T93" fmla="*/ 30 h 327"/>
                      <a:gd name="T94" fmla="*/ 684 w 722"/>
                      <a:gd name="T95" fmla="*/ 25 h 327"/>
                      <a:gd name="T96" fmla="*/ 690 w 722"/>
                      <a:gd name="T97" fmla="*/ 17 h 327"/>
                      <a:gd name="T98" fmla="*/ 675 w 722"/>
                      <a:gd name="T99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22" h="327">
                        <a:moveTo>
                          <a:pt x="498" y="38"/>
                        </a:moveTo>
                        <a:lnTo>
                          <a:pt x="310" y="71"/>
                        </a:lnTo>
                        <a:lnTo>
                          <a:pt x="242" y="83"/>
                        </a:lnTo>
                        <a:lnTo>
                          <a:pt x="216" y="85"/>
                        </a:lnTo>
                        <a:lnTo>
                          <a:pt x="201" y="85"/>
                        </a:lnTo>
                        <a:lnTo>
                          <a:pt x="199" y="94"/>
                        </a:lnTo>
                        <a:lnTo>
                          <a:pt x="199" y="102"/>
                        </a:lnTo>
                        <a:lnTo>
                          <a:pt x="197" y="113"/>
                        </a:lnTo>
                        <a:lnTo>
                          <a:pt x="190" y="117"/>
                        </a:lnTo>
                        <a:lnTo>
                          <a:pt x="184" y="122"/>
                        </a:lnTo>
                        <a:lnTo>
                          <a:pt x="178" y="137"/>
                        </a:lnTo>
                        <a:lnTo>
                          <a:pt x="173" y="145"/>
                        </a:lnTo>
                        <a:lnTo>
                          <a:pt x="167" y="139"/>
                        </a:lnTo>
                        <a:lnTo>
                          <a:pt x="154" y="145"/>
                        </a:lnTo>
                        <a:lnTo>
                          <a:pt x="147" y="150"/>
                        </a:lnTo>
                        <a:lnTo>
                          <a:pt x="145" y="156"/>
                        </a:lnTo>
                        <a:lnTo>
                          <a:pt x="137" y="164"/>
                        </a:lnTo>
                        <a:lnTo>
                          <a:pt x="133" y="164"/>
                        </a:lnTo>
                        <a:lnTo>
                          <a:pt x="126" y="158"/>
                        </a:lnTo>
                        <a:lnTo>
                          <a:pt x="120" y="162"/>
                        </a:lnTo>
                        <a:lnTo>
                          <a:pt x="116" y="165"/>
                        </a:lnTo>
                        <a:lnTo>
                          <a:pt x="116" y="171"/>
                        </a:lnTo>
                        <a:lnTo>
                          <a:pt x="109" y="169"/>
                        </a:lnTo>
                        <a:lnTo>
                          <a:pt x="105" y="184"/>
                        </a:lnTo>
                        <a:lnTo>
                          <a:pt x="101" y="190"/>
                        </a:lnTo>
                        <a:lnTo>
                          <a:pt x="96" y="190"/>
                        </a:lnTo>
                        <a:lnTo>
                          <a:pt x="83" y="199"/>
                        </a:lnTo>
                        <a:lnTo>
                          <a:pt x="62" y="218"/>
                        </a:lnTo>
                        <a:lnTo>
                          <a:pt x="56" y="222"/>
                        </a:lnTo>
                        <a:lnTo>
                          <a:pt x="43" y="222"/>
                        </a:lnTo>
                        <a:lnTo>
                          <a:pt x="28" y="229"/>
                        </a:lnTo>
                        <a:lnTo>
                          <a:pt x="22" y="237"/>
                        </a:lnTo>
                        <a:lnTo>
                          <a:pt x="21" y="244"/>
                        </a:lnTo>
                        <a:lnTo>
                          <a:pt x="19" y="254"/>
                        </a:lnTo>
                        <a:lnTo>
                          <a:pt x="13" y="259"/>
                        </a:lnTo>
                        <a:lnTo>
                          <a:pt x="0" y="263"/>
                        </a:lnTo>
                        <a:lnTo>
                          <a:pt x="0" y="291"/>
                        </a:lnTo>
                        <a:lnTo>
                          <a:pt x="105" y="275"/>
                        </a:lnTo>
                        <a:lnTo>
                          <a:pt x="128" y="263"/>
                        </a:lnTo>
                        <a:lnTo>
                          <a:pt x="133" y="263"/>
                        </a:lnTo>
                        <a:lnTo>
                          <a:pt x="145" y="254"/>
                        </a:lnTo>
                        <a:lnTo>
                          <a:pt x="160" y="248"/>
                        </a:lnTo>
                        <a:lnTo>
                          <a:pt x="165" y="244"/>
                        </a:lnTo>
                        <a:lnTo>
                          <a:pt x="173" y="243"/>
                        </a:lnTo>
                        <a:lnTo>
                          <a:pt x="250" y="233"/>
                        </a:lnTo>
                        <a:lnTo>
                          <a:pt x="278" y="231"/>
                        </a:lnTo>
                        <a:lnTo>
                          <a:pt x="286" y="239"/>
                        </a:lnTo>
                        <a:lnTo>
                          <a:pt x="291" y="235"/>
                        </a:lnTo>
                        <a:lnTo>
                          <a:pt x="303" y="246"/>
                        </a:lnTo>
                        <a:lnTo>
                          <a:pt x="306" y="254"/>
                        </a:lnTo>
                        <a:lnTo>
                          <a:pt x="306" y="259"/>
                        </a:lnTo>
                        <a:lnTo>
                          <a:pt x="308" y="261"/>
                        </a:lnTo>
                        <a:lnTo>
                          <a:pt x="404" y="246"/>
                        </a:lnTo>
                        <a:lnTo>
                          <a:pt x="515" y="325"/>
                        </a:lnTo>
                        <a:lnTo>
                          <a:pt x="519" y="327"/>
                        </a:lnTo>
                        <a:lnTo>
                          <a:pt x="522" y="327"/>
                        </a:lnTo>
                        <a:lnTo>
                          <a:pt x="536" y="322"/>
                        </a:lnTo>
                        <a:lnTo>
                          <a:pt x="549" y="318"/>
                        </a:lnTo>
                        <a:lnTo>
                          <a:pt x="560" y="318"/>
                        </a:lnTo>
                        <a:lnTo>
                          <a:pt x="568" y="314"/>
                        </a:lnTo>
                        <a:lnTo>
                          <a:pt x="569" y="299"/>
                        </a:lnTo>
                        <a:lnTo>
                          <a:pt x="564" y="286"/>
                        </a:lnTo>
                        <a:lnTo>
                          <a:pt x="566" y="286"/>
                        </a:lnTo>
                        <a:lnTo>
                          <a:pt x="569" y="291"/>
                        </a:lnTo>
                        <a:lnTo>
                          <a:pt x="573" y="308"/>
                        </a:lnTo>
                        <a:lnTo>
                          <a:pt x="573" y="288"/>
                        </a:lnTo>
                        <a:lnTo>
                          <a:pt x="575" y="280"/>
                        </a:lnTo>
                        <a:lnTo>
                          <a:pt x="581" y="267"/>
                        </a:lnTo>
                        <a:lnTo>
                          <a:pt x="590" y="254"/>
                        </a:lnTo>
                        <a:lnTo>
                          <a:pt x="605" y="241"/>
                        </a:lnTo>
                        <a:lnTo>
                          <a:pt x="601" y="233"/>
                        </a:lnTo>
                        <a:lnTo>
                          <a:pt x="605" y="228"/>
                        </a:lnTo>
                        <a:lnTo>
                          <a:pt x="601" y="222"/>
                        </a:lnTo>
                        <a:lnTo>
                          <a:pt x="609" y="226"/>
                        </a:lnTo>
                        <a:lnTo>
                          <a:pt x="603" y="231"/>
                        </a:lnTo>
                        <a:lnTo>
                          <a:pt x="611" y="235"/>
                        </a:lnTo>
                        <a:lnTo>
                          <a:pt x="613" y="233"/>
                        </a:lnTo>
                        <a:lnTo>
                          <a:pt x="618" y="226"/>
                        </a:lnTo>
                        <a:lnTo>
                          <a:pt x="624" y="212"/>
                        </a:lnTo>
                        <a:lnTo>
                          <a:pt x="632" y="216"/>
                        </a:lnTo>
                        <a:lnTo>
                          <a:pt x="648" y="207"/>
                        </a:lnTo>
                        <a:lnTo>
                          <a:pt x="654" y="207"/>
                        </a:lnTo>
                        <a:lnTo>
                          <a:pt x="656" y="203"/>
                        </a:lnTo>
                        <a:lnTo>
                          <a:pt x="662" y="197"/>
                        </a:lnTo>
                        <a:lnTo>
                          <a:pt x="663" y="205"/>
                        </a:lnTo>
                        <a:lnTo>
                          <a:pt x="667" y="197"/>
                        </a:lnTo>
                        <a:lnTo>
                          <a:pt x="675" y="201"/>
                        </a:lnTo>
                        <a:lnTo>
                          <a:pt x="677" y="201"/>
                        </a:lnTo>
                        <a:lnTo>
                          <a:pt x="682" y="188"/>
                        </a:lnTo>
                        <a:lnTo>
                          <a:pt x="688" y="181"/>
                        </a:lnTo>
                        <a:lnTo>
                          <a:pt x="692" y="175"/>
                        </a:lnTo>
                        <a:lnTo>
                          <a:pt x="688" y="169"/>
                        </a:lnTo>
                        <a:lnTo>
                          <a:pt x="686" y="169"/>
                        </a:lnTo>
                        <a:lnTo>
                          <a:pt x="682" y="177"/>
                        </a:lnTo>
                        <a:lnTo>
                          <a:pt x="677" y="179"/>
                        </a:lnTo>
                        <a:lnTo>
                          <a:pt x="679" y="171"/>
                        </a:lnTo>
                        <a:lnTo>
                          <a:pt x="675" y="165"/>
                        </a:lnTo>
                        <a:lnTo>
                          <a:pt x="673" y="171"/>
                        </a:lnTo>
                        <a:lnTo>
                          <a:pt x="673" y="173"/>
                        </a:lnTo>
                        <a:lnTo>
                          <a:pt x="669" y="173"/>
                        </a:lnTo>
                        <a:lnTo>
                          <a:pt x="671" y="181"/>
                        </a:lnTo>
                        <a:lnTo>
                          <a:pt x="663" y="177"/>
                        </a:lnTo>
                        <a:lnTo>
                          <a:pt x="650" y="186"/>
                        </a:lnTo>
                        <a:lnTo>
                          <a:pt x="635" y="184"/>
                        </a:lnTo>
                        <a:lnTo>
                          <a:pt x="624" y="173"/>
                        </a:lnTo>
                        <a:lnTo>
                          <a:pt x="618" y="167"/>
                        </a:lnTo>
                        <a:lnTo>
                          <a:pt x="626" y="171"/>
                        </a:lnTo>
                        <a:lnTo>
                          <a:pt x="632" y="173"/>
                        </a:lnTo>
                        <a:lnTo>
                          <a:pt x="641" y="179"/>
                        </a:lnTo>
                        <a:lnTo>
                          <a:pt x="648" y="181"/>
                        </a:lnTo>
                        <a:lnTo>
                          <a:pt x="652" y="177"/>
                        </a:lnTo>
                        <a:lnTo>
                          <a:pt x="663" y="164"/>
                        </a:lnTo>
                        <a:lnTo>
                          <a:pt x="663" y="156"/>
                        </a:lnTo>
                        <a:lnTo>
                          <a:pt x="656" y="158"/>
                        </a:lnTo>
                        <a:lnTo>
                          <a:pt x="658" y="152"/>
                        </a:lnTo>
                        <a:lnTo>
                          <a:pt x="665" y="152"/>
                        </a:lnTo>
                        <a:lnTo>
                          <a:pt x="669" y="145"/>
                        </a:lnTo>
                        <a:lnTo>
                          <a:pt x="654" y="139"/>
                        </a:lnTo>
                        <a:lnTo>
                          <a:pt x="647" y="139"/>
                        </a:lnTo>
                        <a:lnTo>
                          <a:pt x="616" y="132"/>
                        </a:lnTo>
                        <a:lnTo>
                          <a:pt x="615" y="128"/>
                        </a:lnTo>
                        <a:lnTo>
                          <a:pt x="615" y="128"/>
                        </a:lnTo>
                        <a:lnTo>
                          <a:pt x="630" y="132"/>
                        </a:lnTo>
                        <a:lnTo>
                          <a:pt x="643" y="132"/>
                        </a:lnTo>
                        <a:lnTo>
                          <a:pt x="650" y="130"/>
                        </a:lnTo>
                        <a:lnTo>
                          <a:pt x="654" y="130"/>
                        </a:lnTo>
                        <a:lnTo>
                          <a:pt x="652" y="124"/>
                        </a:lnTo>
                        <a:lnTo>
                          <a:pt x="650" y="117"/>
                        </a:lnTo>
                        <a:lnTo>
                          <a:pt x="658" y="117"/>
                        </a:lnTo>
                        <a:lnTo>
                          <a:pt x="654" y="120"/>
                        </a:lnTo>
                        <a:lnTo>
                          <a:pt x="660" y="128"/>
                        </a:lnTo>
                        <a:lnTo>
                          <a:pt x="667" y="130"/>
                        </a:lnTo>
                        <a:lnTo>
                          <a:pt x="669" y="122"/>
                        </a:lnTo>
                        <a:lnTo>
                          <a:pt x="673" y="128"/>
                        </a:lnTo>
                        <a:lnTo>
                          <a:pt x="679" y="130"/>
                        </a:lnTo>
                        <a:lnTo>
                          <a:pt x="694" y="130"/>
                        </a:lnTo>
                        <a:lnTo>
                          <a:pt x="699" y="124"/>
                        </a:lnTo>
                        <a:lnTo>
                          <a:pt x="709" y="103"/>
                        </a:lnTo>
                        <a:lnTo>
                          <a:pt x="709" y="96"/>
                        </a:lnTo>
                        <a:lnTo>
                          <a:pt x="716" y="98"/>
                        </a:lnTo>
                        <a:lnTo>
                          <a:pt x="722" y="92"/>
                        </a:lnTo>
                        <a:lnTo>
                          <a:pt x="720" y="85"/>
                        </a:lnTo>
                        <a:lnTo>
                          <a:pt x="718" y="71"/>
                        </a:lnTo>
                        <a:lnTo>
                          <a:pt x="714" y="64"/>
                        </a:lnTo>
                        <a:lnTo>
                          <a:pt x="707" y="58"/>
                        </a:lnTo>
                        <a:lnTo>
                          <a:pt x="707" y="62"/>
                        </a:lnTo>
                        <a:lnTo>
                          <a:pt x="707" y="68"/>
                        </a:lnTo>
                        <a:lnTo>
                          <a:pt x="695" y="68"/>
                        </a:lnTo>
                        <a:lnTo>
                          <a:pt x="695" y="75"/>
                        </a:lnTo>
                        <a:lnTo>
                          <a:pt x="697" y="88"/>
                        </a:lnTo>
                        <a:lnTo>
                          <a:pt x="692" y="96"/>
                        </a:lnTo>
                        <a:lnTo>
                          <a:pt x="688" y="92"/>
                        </a:lnTo>
                        <a:lnTo>
                          <a:pt x="694" y="85"/>
                        </a:lnTo>
                        <a:lnTo>
                          <a:pt x="686" y="83"/>
                        </a:lnTo>
                        <a:lnTo>
                          <a:pt x="690" y="75"/>
                        </a:lnTo>
                        <a:lnTo>
                          <a:pt x="690" y="68"/>
                        </a:lnTo>
                        <a:lnTo>
                          <a:pt x="688" y="62"/>
                        </a:lnTo>
                        <a:lnTo>
                          <a:pt x="682" y="60"/>
                        </a:lnTo>
                        <a:lnTo>
                          <a:pt x="671" y="64"/>
                        </a:lnTo>
                        <a:lnTo>
                          <a:pt x="669" y="71"/>
                        </a:lnTo>
                        <a:lnTo>
                          <a:pt x="656" y="68"/>
                        </a:lnTo>
                        <a:lnTo>
                          <a:pt x="648" y="73"/>
                        </a:lnTo>
                        <a:lnTo>
                          <a:pt x="641" y="75"/>
                        </a:lnTo>
                        <a:lnTo>
                          <a:pt x="635" y="77"/>
                        </a:lnTo>
                        <a:lnTo>
                          <a:pt x="633" y="70"/>
                        </a:lnTo>
                        <a:lnTo>
                          <a:pt x="628" y="62"/>
                        </a:lnTo>
                        <a:lnTo>
                          <a:pt x="624" y="56"/>
                        </a:lnTo>
                        <a:lnTo>
                          <a:pt x="622" y="49"/>
                        </a:lnTo>
                        <a:lnTo>
                          <a:pt x="626" y="43"/>
                        </a:lnTo>
                        <a:lnTo>
                          <a:pt x="622" y="38"/>
                        </a:lnTo>
                        <a:lnTo>
                          <a:pt x="626" y="41"/>
                        </a:lnTo>
                        <a:lnTo>
                          <a:pt x="626" y="43"/>
                        </a:lnTo>
                        <a:lnTo>
                          <a:pt x="626" y="45"/>
                        </a:lnTo>
                        <a:lnTo>
                          <a:pt x="626" y="51"/>
                        </a:lnTo>
                        <a:lnTo>
                          <a:pt x="632" y="64"/>
                        </a:lnTo>
                        <a:lnTo>
                          <a:pt x="639" y="64"/>
                        </a:lnTo>
                        <a:lnTo>
                          <a:pt x="647" y="68"/>
                        </a:lnTo>
                        <a:lnTo>
                          <a:pt x="662" y="55"/>
                        </a:lnTo>
                        <a:lnTo>
                          <a:pt x="654" y="49"/>
                        </a:lnTo>
                        <a:lnTo>
                          <a:pt x="662" y="49"/>
                        </a:lnTo>
                        <a:lnTo>
                          <a:pt x="671" y="51"/>
                        </a:lnTo>
                        <a:lnTo>
                          <a:pt x="665" y="45"/>
                        </a:lnTo>
                        <a:lnTo>
                          <a:pt x="673" y="47"/>
                        </a:lnTo>
                        <a:lnTo>
                          <a:pt x="679" y="45"/>
                        </a:lnTo>
                        <a:lnTo>
                          <a:pt x="679" y="40"/>
                        </a:lnTo>
                        <a:lnTo>
                          <a:pt x="673" y="34"/>
                        </a:lnTo>
                        <a:lnTo>
                          <a:pt x="665" y="30"/>
                        </a:lnTo>
                        <a:lnTo>
                          <a:pt x="673" y="30"/>
                        </a:lnTo>
                        <a:lnTo>
                          <a:pt x="686" y="38"/>
                        </a:lnTo>
                        <a:lnTo>
                          <a:pt x="695" y="38"/>
                        </a:lnTo>
                        <a:lnTo>
                          <a:pt x="688" y="32"/>
                        </a:lnTo>
                        <a:lnTo>
                          <a:pt x="684" y="25"/>
                        </a:lnTo>
                        <a:lnTo>
                          <a:pt x="697" y="36"/>
                        </a:lnTo>
                        <a:lnTo>
                          <a:pt x="703" y="45"/>
                        </a:lnTo>
                        <a:lnTo>
                          <a:pt x="703" y="38"/>
                        </a:lnTo>
                        <a:lnTo>
                          <a:pt x="690" y="17"/>
                        </a:lnTo>
                        <a:lnTo>
                          <a:pt x="690" y="15"/>
                        </a:lnTo>
                        <a:lnTo>
                          <a:pt x="682" y="13"/>
                        </a:lnTo>
                        <a:lnTo>
                          <a:pt x="677" y="6"/>
                        </a:lnTo>
                        <a:lnTo>
                          <a:pt x="675" y="0"/>
                        </a:lnTo>
                        <a:lnTo>
                          <a:pt x="592" y="19"/>
                        </a:lnTo>
                        <a:lnTo>
                          <a:pt x="498" y="3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2" name="Freeform 134"/>
                  <p:cNvSpPr>
                    <a:spLocks/>
                  </p:cNvSpPr>
                  <p:nvPr/>
                </p:nvSpPr>
                <p:spPr bwMode="auto">
                  <a:xfrm>
                    <a:off x="4846483" y="2589930"/>
                    <a:ext cx="8646" cy="6976"/>
                  </a:xfrm>
                  <a:custGeom>
                    <a:avLst/>
                    <a:gdLst>
                      <a:gd name="T0" fmla="*/ 7 w 9"/>
                      <a:gd name="T1" fmla="*/ 8 h 8"/>
                      <a:gd name="T2" fmla="*/ 9 w 9"/>
                      <a:gd name="T3" fmla="*/ 0 h 8"/>
                      <a:gd name="T4" fmla="*/ 3 w 9"/>
                      <a:gd name="T5" fmla="*/ 0 h 8"/>
                      <a:gd name="T6" fmla="*/ 0 w 9"/>
                      <a:gd name="T7" fmla="*/ 2 h 8"/>
                      <a:gd name="T8" fmla="*/ 7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7" y="8"/>
                        </a:moveTo>
                        <a:lnTo>
                          <a:pt x="9" y="0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7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3" name="Freeform 135"/>
                  <p:cNvSpPr>
                    <a:spLocks/>
                  </p:cNvSpPr>
                  <p:nvPr/>
                </p:nvSpPr>
                <p:spPr bwMode="auto">
                  <a:xfrm>
                    <a:off x="4846483" y="2589930"/>
                    <a:ext cx="8646" cy="6976"/>
                  </a:xfrm>
                  <a:custGeom>
                    <a:avLst/>
                    <a:gdLst>
                      <a:gd name="T0" fmla="*/ 7 w 9"/>
                      <a:gd name="T1" fmla="*/ 8 h 8"/>
                      <a:gd name="T2" fmla="*/ 9 w 9"/>
                      <a:gd name="T3" fmla="*/ 0 h 8"/>
                      <a:gd name="T4" fmla="*/ 3 w 9"/>
                      <a:gd name="T5" fmla="*/ 0 h 8"/>
                      <a:gd name="T6" fmla="*/ 0 w 9"/>
                      <a:gd name="T7" fmla="*/ 2 h 8"/>
                      <a:gd name="T8" fmla="*/ 7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7" y="8"/>
                        </a:moveTo>
                        <a:lnTo>
                          <a:pt x="9" y="0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7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4" name="Freeform 136"/>
                  <p:cNvSpPr>
                    <a:spLocks/>
                  </p:cNvSpPr>
                  <p:nvPr/>
                </p:nvSpPr>
                <p:spPr bwMode="auto">
                  <a:xfrm>
                    <a:off x="4848404" y="2578593"/>
                    <a:ext cx="8646" cy="11337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0 w 9"/>
                      <a:gd name="T3" fmla="*/ 8 h 13"/>
                      <a:gd name="T4" fmla="*/ 1 w 9"/>
                      <a:gd name="T5" fmla="*/ 13 h 13"/>
                      <a:gd name="T6" fmla="*/ 9 w 9"/>
                      <a:gd name="T7" fmla="*/ 13 h 13"/>
                      <a:gd name="T8" fmla="*/ 5 w 9"/>
                      <a:gd name="T9" fmla="*/ 6 h 13"/>
                      <a:gd name="T10" fmla="*/ 0 w 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1" y="13"/>
                        </a:lnTo>
                        <a:lnTo>
                          <a:pt x="9" y="13"/>
                        </a:lnTo>
                        <a:lnTo>
                          <a:pt x="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5" name="Freeform 137"/>
                  <p:cNvSpPr>
                    <a:spLocks/>
                  </p:cNvSpPr>
                  <p:nvPr/>
                </p:nvSpPr>
                <p:spPr bwMode="auto">
                  <a:xfrm>
                    <a:off x="4848404" y="2578593"/>
                    <a:ext cx="8646" cy="11337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0 w 9"/>
                      <a:gd name="T3" fmla="*/ 8 h 13"/>
                      <a:gd name="T4" fmla="*/ 1 w 9"/>
                      <a:gd name="T5" fmla="*/ 13 h 13"/>
                      <a:gd name="T6" fmla="*/ 9 w 9"/>
                      <a:gd name="T7" fmla="*/ 13 h 13"/>
                      <a:gd name="T8" fmla="*/ 5 w 9"/>
                      <a:gd name="T9" fmla="*/ 6 h 13"/>
                      <a:gd name="T10" fmla="*/ 0 w 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1" y="13"/>
                        </a:lnTo>
                        <a:lnTo>
                          <a:pt x="9" y="13"/>
                        </a:lnTo>
                        <a:lnTo>
                          <a:pt x="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6" name="Freeform 138"/>
                  <p:cNvSpPr>
                    <a:spLocks/>
                  </p:cNvSpPr>
                  <p:nvPr/>
                </p:nvSpPr>
                <p:spPr bwMode="auto">
                  <a:xfrm>
                    <a:off x="4857050" y="2588186"/>
                    <a:ext cx="43231" cy="64531"/>
                  </a:xfrm>
                  <a:custGeom>
                    <a:avLst/>
                    <a:gdLst>
                      <a:gd name="T0" fmla="*/ 13 w 45"/>
                      <a:gd name="T1" fmla="*/ 29 h 74"/>
                      <a:gd name="T2" fmla="*/ 17 w 45"/>
                      <a:gd name="T3" fmla="*/ 34 h 74"/>
                      <a:gd name="T4" fmla="*/ 22 w 45"/>
                      <a:gd name="T5" fmla="*/ 47 h 74"/>
                      <a:gd name="T6" fmla="*/ 30 w 45"/>
                      <a:gd name="T7" fmla="*/ 53 h 74"/>
                      <a:gd name="T8" fmla="*/ 28 w 45"/>
                      <a:gd name="T9" fmla="*/ 57 h 74"/>
                      <a:gd name="T10" fmla="*/ 34 w 45"/>
                      <a:gd name="T11" fmla="*/ 59 h 74"/>
                      <a:gd name="T12" fmla="*/ 41 w 45"/>
                      <a:gd name="T13" fmla="*/ 66 h 74"/>
                      <a:gd name="T14" fmla="*/ 45 w 45"/>
                      <a:gd name="T15" fmla="*/ 74 h 74"/>
                      <a:gd name="T16" fmla="*/ 45 w 45"/>
                      <a:gd name="T17" fmla="*/ 72 h 74"/>
                      <a:gd name="T18" fmla="*/ 41 w 45"/>
                      <a:gd name="T19" fmla="*/ 64 h 74"/>
                      <a:gd name="T20" fmla="*/ 24 w 45"/>
                      <a:gd name="T21" fmla="*/ 44 h 74"/>
                      <a:gd name="T22" fmla="*/ 15 w 45"/>
                      <a:gd name="T23" fmla="*/ 30 h 74"/>
                      <a:gd name="T24" fmla="*/ 4 w 45"/>
                      <a:gd name="T25" fmla="*/ 2 h 74"/>
                      <a:gd name="T26" fmla="*/ 2 w 45"/>
                      <a:gd name="T27" fmla="*/ 0 h 74"/>
                      <a:gd name="T28" fmla="*/ 0 w 45"/>
                      <a:gd name="T29" fmla="*/ 2 h 74"/>
                      <a:gd name="T30" fmla="*/ 13 w 45"/>
                      <a:gd name="T31" fmla="*/ 29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5" h="74">
                        <a:moveTo>
                          <a:pt x="13" y="29"/>
                        </a:moveTo>
                        <a:lnTo>
                          <a:pt x="17" y="34"/>
                        </a:lnTo>
                        <a:lnTo>
                          <a:pt x="22" y="47"/>
                        </a:lnTo>
                        <a:lnTo>
                          <a:pt x="30" y="53"/>
                        </a:lnTo>
                        <a:lnTo>
                          <a:pt x="28" y="57"/>
                        </a:lnTo>
                        <a:lnTo>
                          <a:pt x="34" y="59"/>
                        </a:lnTo>
                        <a:lnTo>
                          <a:pt x="41" y="66"/>
                        </a:lnTo>
                        <a:lnTo>
                          <a:pt x="45" y="74"/>
                        </a:lnTo>
                        <a:lnTo>
                          <a:pt x="45" y="72"/>
                        </a:lnTo>
                        <a:lnTo>
                          <a:pt x="41" y="64"/>
                        </a:lnTo>
                        <a:lnTo>
                          <a:pt x="24" y="44"/>
                        </a:lnTo>
                        <a:lnTo>
                          <a:pt x="15" y="30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3" y="2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7" name="Freeform 139"/>
                  <p:cNvSpPr>
                    <a:spLocks/>
                  </p:cNvSpPr>
                  <p:nvPr/>
                </p:nvSpPr>
                <p:spPr bwMode="auto">
                  <a:xfrm>
                    <a:off x="4857050" y="2588186"/>
                    <a:ext cx="43231" cy="64531"/>
                  </a:xfrm>
                  <a:custGeom>
                    <a:avLst/>
                    <a:gdLst>
                      <a:gd name="T0" fmla="*/ 13 w 45"/>
                      <a:gd name="T1" fmla="*/ 29 h 74"/>
                      <a:gd name="T2" fmla="*/ 17 w 45"/>
                      <a:gd name="T3" fmla="*/ 34 h 74"/>
                      <a:gd name="T4" fmla="*/ 22 w 45"/>
                      <a:gd name="T5" fmla="*/ 47 h 74"/>
                      <a:gd name="T6" fmla="*/ 30 w 45"/>
                      <a:gd name="T7" fmla="*/ 53 h 74"/>
                      <a:gd name="T8" fmla="*/ 28 w 45"/>
                      <a:gd name="T9" fmla="*/ 57 h 74"/>
                      <a:gd name="T10" fmla="*/ 34 w 45"/>
                      <a:gd name="T11" fmla="*/ 59 h 74"/>
                      <a:gd name="T12" fmla="*/ 41 w 45"/>
                      <a:gd name="T13" fmla="*/ 66 h 74"/>
                      <a:gd name="T14" fmla="*/ 45 w 45"/>
                      <a:gd name="T15" fmla="*/ 74 h 74"/>
                      <a:gd name="T16" fmla="*/ 45 w 45"/>
                      <a:gd name="T17" fmla="*/ 72 h 74"/>
                      <a:gd name="T18" fmla="*/ 41 w 45"/>
                      <a:gd name="T19" fmla="*/ 64 h 74"/>
                      <a:gd name="T20" fmla="*/ 24 w 45"/>
                      <a:gd name="T21" fmla="*/ 44 h 74"/>
                      <a:gd name="T22" fmla="*/ 15 w 45"/>
                      <a:gd name="T23" fmla="*/ 30 h 74"/>
                      <a:gd name="T24" fmla="*/ 4 w 45"/>
                      <a:gd name="T25" fmla="*/ 2 h 74"/>
                      <a:gd name="T26" fmla="*/ 2 w 45"/>
                      <a:gd name="T27" fmla="*/ 0 h 74"/>
                      <a:gd name="T28" fmla="*/ 0 w 45"/>
                      <a:gd name="T29" fmla="*/ 2 h 74"/>
                      <a:gd name="T30" fmla="*/ 13 w 45"/>
                      <a:gd name="T31" fmla="*/ 29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5" h="74">
                        <a:moveTo>
                          <a:pt x="13" y="29"/>
                        </a:moveTo>
                        <a:lnTo>
                          <a:pt x="17" y="34"/>
                        </a:lnTo>
                        <a:lnTo>
                          <a:pt x="22" y="47"/>
                        </a:lnTo>
                        <a:lnTo>
                          <a:pt x="30" y="53"/>
                        </a:lnTo>
                        <a:lnTo>
                          <a:pt x="28" y="57"/>
                        </a:lnTo>
                        <a:lnTo>
                          <a:pt x="34" y="59"/>
                        </a:lnTo>
                        <a:lnTo>
                          <a:pt x="41" y="66"/>
                        </a:lnTo>
                        <a:lnTo>
                          <a:pt x="45" y="74"/>
                        </a:lnTo>
                        <a:lnTo>
                          <a:pt x="45" y="72"/>
                        </a:lnTo>
                        <a:lnTo>
                          <a:pt x="41" y="64"/>
                        </a:lnTo>
                        <a:lnTo>
                          <a:pt x="24" y="44"/>
                        </a:lnTo>
                        <a:lnTo>
                          <a:pt x="15" y="30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3" y="2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7332817" y="2612766"/>
                  <a:ext cx="749566" cy="332247"/>
                  <a:chOff x="4508320" y="2295180"/>
                  <a:chExt cx="369866" cy="163944"/>
                </a:xfrm>
                <a:grpFill/>
              </p:grpSpPr>
              <p:sp>
                <p:nvSpPr>
                  <p:cNvPr id="271" name="Freeform 127"/>
                  <p:cNvSpPr>
                    <a:spLocks/>
                  </p:cNvSpPr>
                  <p:nvPr/>
                </p:nvSpPr>
                <p:spPr bwMode="auto">
                  <a:xfrm>
                    <a:off x="4508320" y="2295180"/>
                    <a:ext cx="369866" cy="163944"/>
                  </a:xfrm>
                  <a:custGeom>
                    <a:avLst/>
                    <a:gdLst>
                      <a:gd name="T0" fmla="*/ 295 w 385"/>
                      <a:gd name="T1" fmla="*/ 0 h 188"/>
                      <a:gd name="T2" fmla="*/ 10 w 385"/>
                      <a:gd name="T3" fmla="*/ 116 h 188"/>
                      <a:gd name="T4" fmla="*/ 25 w 385"/>
                      <a:gd name="T5" fmla="*/ 96 h 188"/>
                      <a:gd name="T6" fmla="*/ 40 w 385"/>
                      <a:gd name="T7" fmla="*/ 79 h 188"/>
                      <a:gd name="T8" fmla="*/ 57 w 385"/>
                      <a:gd name="T9" fmla="*/ 60 h 188"/>
                      <a:gd name="T10" fmla="*/ 73 w 385"/>
                      <a:gd name="T11" fmla="*/ 67 h 188"/>
                      <a:gd name="T12" fmla="*/ 90 w 385"/>
                      <a:gd name="T13" fmla="*/ 52 h 188"/>
                      <a:gd name="T14" fmla="*/ 107 w 385"/>
                      <a:gd name="T15" fmla="*/ 43 h 188"/>
                      <a:gd name="T16" fmla="*/ 135 w 385"/>
                      <a:gd name="T17" fmla="*/ 49 h 188"/>
                      <a:gd name="T18" fmla="*/ 139 w 385"/>
                      <a:gd name="T19" fmla="*/ 58 h 188"/>
                      <a:gd name="T20" fmla="*/ 149 w 385"/>
                      <a:gd name="T21" fmla="*/ 75 h 188"/>
                      <a:gd name="T22" fmla="*/ 173 w 385"/>
                      <a:gd name="T23" fmla="*/ 86 h 188"/>
                      <a:gd name="T24" fmla="*/ 188 w 385"/>
                      <a:gd name="T25" fmla="*/ 98 h 188"/>
                      <a:gd name="T26" fmla="*/ 207 w 385"/>
                      <a:gd name="T27" fmla="*/ 105 h 188"/>
                      <a:gd name="T28" fmla="*/ 222 w 385"/>
                      <a:gd name="T29" fmla="*/ 113 h 188"/>
                      <a:gd name="T30" fmla="*/ 214 w 385"/>
                      <a:gd name="T31" fmla="*/ 133 h 188"/>
                      <a:gd name="T32" fmla="*/ 207 w 385"/>
                      <a:gd name="T33" fmla="*/ 148 h 188"/>
                      <a:gd name="T34" fmla="*/ 213 w 385"/>
                      <a:gd name="T35" fmla="*/ 169 h 188"/>
                      <a:gd name="T36" fmla="*/ 226 w 385"/>
                      <a:gd name="T37" fmla="*/ 154 h 188"/>
                      <a:gd name="T38" fmla="*/ 243 w 385"/>
                      <a:gd name="T39" fmla="*/ 173 h 188"/>
                      <a:gd name="T40" fmla="*/ 246 w 385"/>
                      <a:gd name="T41" fmla="*/ 169 h 188"/>
                      <a:gd name="T42" fmla="*/ 267 w 385"/>
                      <a:gd name="T43" fmla="*/ 173 h 188"/>
                      <a:gd name="T44" fmla="*/ 282 w 385"/>
                      <a:gd name="T45" fmla="*/ 178 h 188"/>
                      <a:gd name="T46" fmla="*/ 282 w 385"/>
                      <a:gd name="T47" fmla="*/ 165 h 188"/>
                      <a:gd name="T48" fmla="*/ 258 w 385"/>
                      <a:gd name="T49" fmla="*/ 150 h 188"/>
                      <a:gd name="T50" fmla="*/ 248 w 385"/>
                      <a:gd name="T51" fmla="*/ 126 h 188"/>
                      <a:gd name="T52" fmla="*/ 265 w 385"/>
                      <a:gd name="T53" fmla="*/ 152 h 188"/>
                      <a:gd name="T54" fmla="*/ 278 w 385"/>
                      <a:gd name="T55" fmla="*/ 152 h 188"/>
                      <a:gd name="T56" fmla="*/ 258 w 385"/>
                      <a:gd name="T57" fmla="*/ 116 h 188"/>
                      <a:gd name="T58" fmla="*/ 258 w 385"/>
                      <a:gd name="T59" fmla="*/ 90 h 188"/>
                      <a:gd name="T60" fmla="*/ 261 w 385"/>
                      <a:gd name="T61" fmla="*/ 86 h 188"/>
                      <a:gd name="T62" fmla="*/ 258 w 385"/>
                      <a:gd name="T63" fmla="*/ 75 h 188"/>
                      <a:gd name="T64" fmla="*/ 252 w 385"/>
                      <a:gd name="T65" fmla="*/ 64 h 188"/>
                      <a:gd name="T66" fmla="*/ 258 w 385"/>
                      <a:gd name="T67" fmla="*/ 60 h 188"/>
                      <a:gd name="T68" fmla="*/ 260 w 385"/>
                      <a:gd name="T69" fmla="*/ 43 h 188"/>
                      <a:gd name="T70" fmla="*/ 267 w 385"/>
                      <a:gd name="T71" fmla="*/ 36 h 188"/>
                      <a:gd name="T72" fmla="*/ 280 w 385"/>
                      <a:gd name="T73" fmla="*/ 34 h 188"/>
                      <a:gd name="T74" fmla="*/ 282 w 385"/>
                      <a:gd name="T75" fmla="*/ 20 h 188"/>
                      <a:gd name="T76" fmla="*/ 291 w 385"/>
                      <a:gd name="T77" fmla="*/ 20 h 188"/>
                      <a:gd name="T78" fmla="*/ 293 w 385"/>
                      <a:gd name="T79" fmla="*/ 37 h 188"/>
                      <a:gd name="T80" fmla="*/ 275 w 385"/>
                      <a:gd name="T81" fmla="*/ 49 h 188"/>
                      <a:gd name="T82" fmla="*/ 278 w 385"/>
                      <a:gd name="T83" fmla="*/ 71 h 188"/>
                      <a:gd name="T84" fmla="*/ 282 w 385"/>
                      <a:gd name="T85" fmla="*/ 81 h 188"/>
                      <a:gd name="T86" fmla="*/ 269 w 385"/>
                      <a:gd name="T87" fmla="*/ 101 h 188"/>
                      <a:gd name="T88" fmla="*/ 278 w 385"/>
                      <a:gd name="T89" fmla="*/ 88 h 188"/>
                      <a:gd name="T90" fmla="*/ 286 w 385"/>
                      <a:gd name="T91" fmla="*/ 101 h 188"/>
                      <a:gd name="T92" fmla="*/ 276 w 385"/>
                      <a:gd name="T93" fmla="*/ 105 h 188"/>
                      <a:gd name="T94" fmla="*/ 278 w 385"/>
                      <a:gd name="T95" fmla="*/ 113 h 188"/>
                      <a:gd name="T96" fmla="*/ 291 w 385"/>
                      <a:gd name="T97" fmla="*/ 120 h 188"/>
                      <a:gd name="T98" fmla="*/ 303 w 385"/>
                      <a:gd name="T99" fmla="*/ 126 h 188"/>
                      <a:gd name="T100" fmla="*/ 291 w 385"/>
                      <a:gd name="T101" fmla="*/ 128 h 188"/>
                      <a:gd name="T102" fmla="*/ 293 w 385"/>
                      <a:gd name="T103" fmla="*/ 156 h 188"/>
                      <a:gd name="T104" fmla="*/ 305 w 385"/>
                      <a:gd name="T105" fmla="*/ 158 h 188"/>
                      <a:gd name="T106" fmla="*/ 312 w 385"/>
                      <a:gd name="T107" fmla="*/ 146 h 188"/>
                      <a:gd name="T108" fmla="*/ 322 w 385"/>
                      <a:gd name="T109" fmla="*/ 143 h 188"/>
                      <a:gd name="T110" fmla="*/ 320 w 385"/>
                      <a:gd name="T111" fmla="*/ 165 h 188"/>
                      <a:gd name="T112" fmla="*/ 331 w 385"/>
                      <a:gd name="T113" fmla="*/ 173 h 188"/>
                      <a:gd name="T114" fmla="*/ 329 w 385"/>
                      <a:gd name="T115" fmla="*/ 184 h 188"/>
                      <a:gd name="T116" fmla="*/ 350 w 385"/>
                      <a:gd name="T117" fmla="*/ 184 h 188"/>
                      <a:gd name="T118" fmla="*/ 370 w 385"/>
                      <a:gd name="T119" fmla="*/ 165 h 188"/>
                      <a:gd name="T120" fmla="*/ 382 w 385"/>
                      <a:gd name="T121" fmla="*/ 146 h 188"/>
                      <a:gd name="T122" fmla="*/ 382 w 385"/>
                      <a:gd name="T123" fmla="*/ 124 h 188"/>
                      <a:gd name="T124" fmla="*/ 329 w 385"/>
                      <a:gd name="T125" fmla="*/ 126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85" h="188">
                        <a:moveTo>
                          <a:pt x="329" y="126"/>
                        </a:moveTo>
                        <a:lnTo>
                          <a:pt x="318" y="79"/>
                        </a:lnTo>
                        <a:lnTo>
                          <a:pt x="295" y="0"/>
                        </a:lnTo>
                        <a:lnTo>
                          <a:pt x="139" y="34"/>
                        </a:lnTo>
                        <a:lnTo>
                          <a:pt x="0" y="60"/>
                        </a:lnTo>
                        <a:lnTo>
                          <a:pt x="10" y="116"/>
                        </a:lnTo>
                        <a:lnTo>
                          <a:pt x="15" y="109"/>
                        </a:lnTo>
                        <a:lnTo>
                          <a:pt x="21" y="103"/>
                        </a:lnTo>
                        <a:lnTo>
                          <a:pt x="25" y="96"/>
                        </a:lnTo>
                        <a:lnTo>
                          <a:pt x="32" y="88"/>
                        </a:lnTo>
                        <a:lnTo>
                          <a:pt x="34" y="83"/>
                        </a:lnTo>
                        <a:lnTo>
                          <a:pt x="40" y="79"/>
                        </a:lnTo>
                        <a:lnTo>
                          <a:pt x="47" y="81"/>
                        </a:lnTo>
                        <a:lnTo>
                          <a:pt x="57" y="67"/>
                        </a:lnTo>
                        <a:lnTo>
                          <a:pt x="57" y="60"/>
                        </a:lnTo>
                        <a:lnTo>
                          <a:pt x="58" y="60"/>
                        </a:lnTo>
                        <a:lnTo>
                          <a:pt x="66" y="66"/>
                        </a:lnTo>
                        <a:lnTo>
                          <a:pt x="73" y="67"/>
                        </a:lnTo>
                        <a:lnTo>
                          <a:pt x="83" y="66"/>
                        </a:lnTo>
                        <a:lnTo>
                          <a:pt x="85" y="60"/>
                        </a:lnTo>
                        <a:lnTo>
                          <a:pt x="90" y="52"/>
                        </a:lnTo>
                        <a:lnTo>
                          <a:pt x="98" y="52"/>
                        </a:lnTo>
                        <a:lnTo>
                          <a:pt x="102" y="45"/>
                        </a:lnTo>
                        <a:lnTo>
                          <a:pt x="107" y="43"/>
                        </a:lnTo>
                        <a:lnTo>
                          <a:pt x="115" y="45"/>
                        </a:lnTo>
                        <a:lnTo>
                          <a:pt x="120" y="51"/>
                        </a:lnTo>
                        <a:lnTo>
                          <a:pt x="135" y="49"/>
                        </a:lnTo>
                        <a:lnTo>
                          <a:pt x="135" y="49"/>
                        </a:lnTo>
                        <a:lnTo>
                          <a:pt x="134" y="56"/>
                        </a:lnTo>
                        <a:lnTo>
                          <a:pt x="139" y="58"/>
                        </a:lnTo>
                        <a:lnTo>
                          <a:pt x="141" y="66"/>
                        </a:lnTo>
                        <a:lnTo>
                          <a:pt x="147" y="71"/>
                        </a:lnTo>
                        <a:lnTo>
                          <a:pt x="149" y="75"/>
                        </a:lnTo>
                        <a:lnTo>
                          <a:pt x="162" y="75"/>
                        </a:lnTo>
                        <a:lnTo>
                          <a:pt x="169" y="79"/>
                        </a:lnTo>
                        <a:lnTo>
                          <a:pt x="173" y="86"/>
                        </a:lnTo>
                        <a:lnTo>
                          <a:pt x="171" y="92"/>
                        </a:lnTo>
                        <a:lnTo>
                          <a:pt x="179" y="98"/>
                        </a:lnTo>
                        <a:lnTo>
                          <a:pt x="188" y="98"/>
                        </a:lnTo>
                        <a:lnTo>
                          <a:pt x="196" y="99"/>
                        </a:lnTo>
                        <a:lnTo>
                          <a:pt x="199" y="103"/>
                        </a:lnTo>
                        <a:lnTo>
                          <a:pt x="207" y="105"/>
                        </a:lnTo>
                        <a:lnTo>
                          <a:pt x="214" y="101"/>
                        </a:lnTo>
                        <a:lnTo>
                          <a:pt x="222" y="107"/>
                        </a:lnTo>
                        <a:lnTo>
                          <a:pt x="222" y="113"/>
                        </a:lnTo>
                        <a:lnTo>
                          <a:pt x="218" y="118"/>
                        </a:lnTo>
                        <a:lnTo>
                          <a:pt x="220" y="126"/>
                        </a:lnTo>
                        <a:lnTo>
                          <a:pt x="214" y="133"/>
                        </a:lnTo>
                        <a:lnTo>
                          <a:pt x="213" y="141"/>
                        </a:lnTo>
                        <a:lnTo>
                          <a:pt x="209" y="146"/>
                        </a:lnTo>
                        <a:lnTo>
                          <a:pt x="207" y="148"/>
                        </a:lnTo>
                        <a:lnTo>
                          <a:pt x="205" y="154"/>
                        </a:lnTo>
                        <a:lnTo>
                          <a:pt x="207" y="161"/>
                        </a:lnTo>
                        <a:lnTo>
                          <a:pt x="213" y="169"/>
                        </a:lnTo>
                        <a:lnTo>
                          <a:pt x="218" y="161"/>
                        </a:lnTo>
                        <a:lnTo>
                          <a:pt x="218" y="156"/>
                        </a:lnTo>
                        <a:lnTo>
                          <a:pt x="226" y="154"/>
                        </a:lnTo>
                        <a:lnTo>
                          <a:pt x="229" y="161"/>
                        </a:lnTo>
                        <a:lnTo>
                          <a:pt x="235" y="167"/>
                        </a:lnTo>
                        <a:lnTo>
                          <a:pt x="243" y="173"/>
                        </a:lnTo>
                        <a:lnTo>
                          <a:pt x="243" y="165"/>
                        </a:lnTo>
                        <a:lnTo>
                          <a:pt x="243" y="161"/>
                        </a:lnTo>
                        <a:lnTo>
                          <a:pt x="246" y="169"/>
                        </a:lnTo>
                        <a:lnTo>
                          <a:pt x="252" y="175"/>
                        </a:lnTo>
                        <a:lnTo>
                          <a:pt x="260" y="173"/>
                        </a:lnTo>
                        <a:lnTo>
                          <a:pt x="267" y="173"/>
                        </a:lnTo>
                        <a:lnTo>
                          <a:pt x="273" y="180"/>
                        </a:lnTo>
                        <a:lnTo>
                          <a:pt x="275" y="178"/>
                        </a:lnTo>
                        <a:lnTo>
                          <a:pt x="282" y="178"/>
                        </a:lnTo>
                        <a:lnTo>
                          <a:pt x="288" y="184"/>
                        </a:lnTo>
                        <a:lnTo>
                          <a:pt x="290" y="178"/>
                        </a:lnTo>
                        <a:lnTo>
                          <a:pt x="282" y="165"/>
                        </a:lnTo>
                        <a:lnTo>
                          <a:pt x="275" y="161"/>
                        </a:lnTo>
                        <a:lnTo>
                          <a:pt x="267" y="156"/>
                        </a:lnTo>
                        <a:lnTo>
                          <a:pt x="258" y="150"/>
                        </a:lnTo>
                        <a:lnTo>
                          <a:pt x="254" y="145"/>
                        </a:lnTo>
                        <a:lnTo>
                          <a:pt x="248" y="131"/>
                        </a:lnTo>
                        <a:lnTo>
                          <a:pt x="248" y="126"/>
                        </a:lnTo>
                        <a:lnTo>
                          <a:pt x="250" y="133"/>
                        </a:lnTo>
                        <a:lnTo>
                          <a:pt x="258" y="146"/>
                        </a:lnTo>
                        <a:lnTo>
                          <a:pt x="265" y="152"/>
                        </a:lnTo>
                        <a:lnTo>
                          <a:pt x="271" y="154"/>
                        </a:lnTo>
                        <a:lnTo>
                          <a:pt x="275" y="158"/>
                        </a:lnTo>
                        <a:lnTo>
                          <a:pt x="278" y="152"/>
                        </a:lnTo>
                        <a:lnTo>
                          <a:pt x="265" y="139"/>
                        </a:lnTo>
                        <a:lnTo>
                          <a:pt x="261" y="124"/>
                        </a:lnTo>
                        <a:lnTo>
                          <a:pt x="258" y="116"/>
                        </a:lnTo>
                        <a:lnTo>
                          <a:pt x="260" y="111"/>
                        </a:lnTo>
                        <a:lnTo>
                          <a:pt x="258" y="103"/>
                        </a:lnTo>
                        <a:lnTo>
                          <a:pt x="258" y="90"/>
                        </a:lnTo>
                        <a:lnTo>
                          <a:pt x="252" y="86"/>
                        </a:lnTo>
                        <a:lnTo>
                          <a:pt x="254" y="86"/>
                        </a:lnTo>
                        <a:lnTo>
                          <a:pt x="261" y="86"/>
                        </a:lnTo>
                        <a:lnTo>
                          <a:pt x="263" y="86"/>
                        </a:lnTo>
                        <a:lnTo>
                          <a:pt x="258" y="83"/>
                        </a:lnTo>
                        <a:lnTo>
                          <a:pt x="258" y="75"/>
                        </a:lnTo>
                        <a:lnTo>
                          <a:pt x="243" y="66"/>
                        </a:lnTo>
                        <a:lnTo>
                          <a:pt x="248" y="64"/>
                        </a:lnTo>
                        <a:lnTo>
                          <a:pt x="252" y="64"/>
                        </a:lnTo>
                        <a:lnTo>
                          <a:pt x="258" y="64"/>
                        </a:lnTo>
                        <a:lnTo>
                          <a:pt x="252" y="58"/>
                        </a:lnTo>
                        <a:lnTo>
                          <a:pt x="258" y="60"/>
                        </a:lnTo>
                        <a:lnTo>
                          <a:pt x="258" y="51"/>
                        </a:lnTo>
                        <a:lnTo>
                          <a:pt x="258" y="47"/>
                        </a:lnTo>
                        <a:lnTo>
                          <a:pt x="260" y="43"/>
                        </a:lnTo>
                        <a:lnTo>
                          <a:pt x="265" y="51"/>
                        </a:lnTo>
                        <a:lnTo>
                          <a:pt x="265" y="39"/>
                        </a:lnTo>
                        <a:lnTo>
                          <a:pt x="267" y="36"/>
                        </a:lnTo>
                        <a:lnTo>
                          <a:pt x="269" y="43"/>
                        </a:lnTo>
                        <a:lnTo>
                          <a:pt x="275" y="41"/>
                        </a:lnTo>
                        <a:lnTo>
                          <a:pt x="280" y="34"/>
                        </a:lnTo>
                        <a:lnTo>
                          <a:pt x="276" y="26"/>
                        </a:lnTo>
                        <a:lnTo>
                          <a:pt x="276" y="22"/>
                        </a:lnTo>
                        <a:lnTo>
                          <a:pt x="282" y="20"/>
                        </a:lnTo>
                        <a:lnTo>
                          <a:pt x="288" y="19"/>
                        </a:lnTo>
                        <a:lnTo>
                          <a:pt x="286" y="26"/>
                        </a:lnTo>
                        <a:lnTo>
                          <a:pt x="291" y="20"/>
                        </a:lnTo>
                        <a:lnTo>
                          <a:pt x="293" y="22"/>
                        </a:lnTo>
                        <a:lnTo>
                          <a:pt x="284" y="37"/>
                        </a:lnTo>
                        <a:lnTo>
                          <a:pt x="293" y="37"/>
                        </a:lnTo>
                        <a:lnTo>
                          <a:pt x="288" y="41"/>
                        </a:lnTo>
                        <a:lnTo>
                          <a:pt x="280" y="43"/>
                        </a:lnTo>
                        <a:lnTo>
                          <a:pt x="275" y="49"/>
                        </a:lnTo>
                        <a:lnTo>
                          <a:pt x="271" y="69"/>
                        </a:lnTo>
                        <a:lnTo>
                          <a:pt x="276" y="77"/>
                        </a:lnTo>
                        <a:lnTo>
                          <a:pt x="278" y="71"/>
                        </a:lnTo>
                        <a:lnTo>
                          <a:pt x="282" y="71"/>
                        </a:lnTo>
                        <a:lnTo>
                          <a:pt x="282" y="77"/>
                        </a:lnTo>
                        <a:lnTo>
                          <a:pt x="282" y="81"/>
                        </a:lnTo>
                        <a:lnTo>
                          <a:pt x="276" y="86"/>
                        </a:lnTo>
                        <a:lnTo>
                          <a:pt x="269" y="88"/>
                        </a:lnTo>
                        <a:lnTo>
                          <a:pt x="269" y="101"/>
                        </a:lnTo>
                        <a:lnTo>
                          <a:pt x="271" y="96"/>
                        </a:lnTo>
                        <a:lnTo>
                          <a:pt x="276" y="90"/>
                        </a:lnTo>
                        <a:lnTo>
                          <a:pt x="278" y="88"/>
                        </a:lnTo>
                        <a:lnTo>
                          <a:pt x="284" y="96"/>
                        </a:lnTo>
                        <a:lnTo>
                          <a:pt x="290" y="96"/>
                        </a:lnTo>
                        <a:lnTo>
                          <a:pt x="286" y="101"/>
                        </a:lnTo>
                        <a:lnTo>
                          <a:pt x="290" y="109"/>
                        </a:lnTo>
                        <a:lnTo>
                          <a:pt x="282" y="103"/>
                        </a:lnTo>
                        <a:lnTo>
                          <a:pt x="276" y="105"/>
                        </a:lnTo>
                        <a:lnTo>
                          <a:pt x="275" y="113"/>
                        </a:lnTo>
                        <a:lnTo>
                          <a:pt x="278" y="120"/>
                        </a:lnTo>
                        <a:lnTo>
                          <a:pt x="278" y="113"/>
                        </a:lnTo>
                        <a:lnTo>
                          <a:pt x="286" y="111"/>
                        </a:lnTo>
                        <a:lnTo>
                          <a:pt x="290" y="113"/>
                        </a:lnTo>
                        <a:lnTo>
                          <a:pt x="291" y="120"/>
                        </a:lnTo>
                        <a:lnTo>
                          <a:pt x="301" y="122"/>
                        </a:lnTo>
                        <a:lnTo>
                          <a:pt x="307" y="120"/>
                        </a:lnTo>
                        <a:lnTo>
                          <a:pt x="303" y="126"/>
                        </a:lnTo>
                        <a:lnTo>
                          <a:pt x="286" y="124"/>
                        </a:lnTo>
                        <a:lnTo>
                          <a:pt x="284" y="131"/>
                        </a:lnTo>
                        <a:lnTo>
                          <a:pt x="291" y="128"/>
                        </a:lnTo>
                        <a:lnTo>
                          <a:pt x="288" y="141"/>
                        </a:lnTo>
                        <a:lnTo>
                          <a:pt x="288" y="148"/>
                        </a:lnTo>
                        <a:lnTo>
                          <a:pt x="293" y="156"/>
                        </a:lnTo>
                        <a:lnTo>
                          <a:pt x="291" y="148"/>
                        </a:lnTo>
                        <a:lnTo>
                          <a:pt x="299" y="152"/>
                        </a:lnTo>
                        <a:lnTo>
                          <a:pt x="305" y="158"/>
                        </a:lnTo>
                        <a:lnTo>
                          <a:pt x="312" y="160"/>
                        </a:lnTo>
                        <a:lnTo>
                          <a:pt x="310" y="154"/>
                        </a:lnTo>
                        <a:lnTo>
                          <a:pt x="312" y="146"/>
                        </a:lnTo>
                        <a:lnTo>
                          <a:pt x="312" y="154"/>
                        </a:lnTo>
                        <a:lnTo>
                          <a:pt x="316" y="156"/>
                        </a:lnTo>
                        <a:lnTo>
                          <a:pt x="322" y="143"/>
                        </a:lnTo>
                        <a:lnTo>
                          <a:pt x="322" y="156"/>
                        </a:lnTo>
                        <a:lnTo>
                          <a:pt x="325" y="158"/>
                        </a:lnTo>
                        <a:lnTo>
                          <a:pt x="320" y="165"/>
                        </a:lnTo>
                        <a:lnTo>
                          <a:pt x="322" y="171"/>
                        </a:lnTo>
                        <a:lnTo>
                          <a:pt x="327" y="167"/>
                        </a:lnTo>
                        <a:lnTo>
                          <a:pt x="331" y="173"/>
                        </a:lnTo>
                        <a:lnTo>
                          <a:pt x="337" y="169"/>
                        </a:lnTo>
                        <a:lnTo>
                          <a:pt x="335" y="177"/>
                        </a:lnTo>
                        <a:lnTo>
                          <a:pt x="329" y="184"/>
                        </a:lnTo>
                        <a:lnTo>
                          <a:pt x="329" y="188"/>
                        </a:lnTo>
                        <a:lnTo>
                          <a:pt x="344" y="184"/>
                        </a:lnTo>
                        <a:lnTo>
                          <a:pt x="350" y="184"/>
                        </a:lnTo>
                        <a:lnTo>
                          <a:pt x="355" y="177"/>
                        </a:lnTo>
                        <a:lnTo>
                          <a:pt x="370" y="171"/>
                        </a:lnTo>
                        <a:lnTo>
                          <a:pt x="370" y="165"/>
                        </a:lnTo>
                        <a:lnTo>
                          <a:pt x="374" y="158"/>
                        </a:lnTo>
                        <a:lnTo>
                          <a:pt x="378" y="145"/>
                        </a:lnTo>
                        <a:lnTo>
                          <a:pt x="382" y="146"/>
                        </a:lnTo>
                        <a:lnTo>
                          <a:pt x="385" y="133"/>
                        </a:lnTo>
                        <a:lnTo>
                          <a:pt x="378" y="126"/>
                        </a:lnTo>
                        <a:lnTo>
                          <a:pt x="382" y="124"/>
                        </a:lnTo>
                        <a:lnTo>
                          <a:pt x="384" y="122"/>
                        </a:lnTo>
                        <a:lnTo>
                          <a:pt x="335" y="133"/>
                        </a:lnTo>
                        <a:lnTo>
                          <a:pt x="329" y="12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2" name="Freeform 128"/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3" name="Freeform 129"/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4" name="Freeform 140"/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5" name="Freeform 141"/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6" name="Freeform 142"/>
                  <p:cNvSpPr>
                    <a:spLocks/>
                  </p:cNvSpPr>
                  <p:nvPr/>
                </p:nvSpPr>
                <p:spPr bwMode="auto">
                  <a:xfrm>
                    <a:off x="4873382" y="2416393"/>
                    <a:ext cx="4803" cy="26161"/>
                  </a:xfrm>
                  <a:custGeom>
                    <a:avLst/>
                    <a:gdLst>
                      <a:gd name="T0" fmla="*/ 0 w 5"/>
                      <a:gd name="T1" fmla="*/ 30 h 30"/>
                      <a:gd name="T2" fmla="*/ 2 w 5"/>
                      <a:gd name="T3" fmla="*/ 28 h 30"/>
                      <a:gd name="T4" fmla="*/ 4 w 5"/>
                      <a:gd name="T5" fmla="*/ 21 h 30"/>
                      <a:gd name="T6" fmla="*/ 5 w 5"/>
                      <a:gd name="T7" fmla="*/ 0 h 30"/>
                      <a:gd name="T8" fmla="*/ 4 w 5"/>
                      <a:gd name="T9" fmla="*/ 7 h 30"/>
                      <a:gd name="T10" fmla="*/ 0 w 5"/>
                      <a:gd name="T11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0">
                        <a:moveTo>
                          <a:pt x="0" y="30"/>
                        </a:moveTo>
                        <a:lnTo>
                          <a:pt x="2" y="28"/>
                        </a:lnTo>
                        <a:lnTo>
                          <a:pt x="4" y="21"/>
                        </a:lnTo>
                        <a:lnTo>
                          <a:pt x="5" y="0"/>
                        </a:lnTo>
                        <a:lnTo>
                          <a:pt x="4" y="7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7" name="Freeform 143"/>
                  <p:cNvSpPr>
                    <a:spLocks/>
                  </p:cNvSpPr>
                  <p:nvPr/>
                </p:nvSpPr>
                <p:spPr bwMode="auto">
                  <a:xfrm>
                    <a:off x="4873382" y="2416393"/>
                    <a:ext cx="4803" cy="26161"/>
                  </a:xfrm>
                  <a:custGeom>
                    <a:avLst/>
                    <a:gdLst>
                      <a:gd name="T0" fmla="*/ 0 w 5"/>
                      <a:gd name="T1" fmla="*/ 30 h 30"/>
                      <a:gd name="T2" fmla="*/ 2 w 5"/>
                      <a:gd name="T3" fmla="*/ 28 h 30"/>
                      <a:gd name="T4" fmla="*/ 4 w 5"/>
                      <a:gd name="T5" fmla="*/ 21 h 30"/>
                      <a:gd name="T6" fmla="*/ 5 w 5"/>
                      <a:gd name="T7" fmla="*/ 0 h 30"/>
                      <a:gd name="T8" fmla="*/ 4 w 5"/>
                      <a:gd name="T9" fmla="*/ 7 h 30"/>
                      <a:gd name="T10" fmla="*/ 0 w 5"/>
                      <a:gd name="T11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0">
                        <a:moveTo>
                          <a:pt x="0" y="30"/>
                        </a:moveTo>
                        <a:lnTo>
                          <a:pt x="2" y="28"/>
                        </a:lnTo>
                        <a:lnTo>
                          <a:pt x="4" y="21"/>
                        </a:lnTo>
                        <a:lnTo>
                          <a:pt x="5" y="0"/>
                        </a:lnTo>
                        <a:lnTo>
                          <a:pt x="4" y="7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</p:grpSp>
          <p:sp>
            <p:nvSpPr>
              <p:cNvPr id="251" name="Freeform 122"/>
              <p:cNvSpPr>
                <a:spLocks/>
              </p:cNvSpPr>
              <p:nvPr/>
            </p:nvSpPr>
            <p:spPr bwMode="auto">
              <a:xfrm>
                <a:off x="6762851" y="2744136"/>
                <a:ext cx="1281073" cy="660957"/>
              </a:xfrm>
              <a:custGeom>
                <a:avLst/>
                <a:gdLst>
                  <a:gd name="T0" fmla="*/ 472 w 658"/>
                  <a:gd name="T1" fmla="*/ 23 h 374"/>
                  <a:gd name="T2" fmla="*/ 455 w 658"/>
                  <a:gd name="T3" fmla="*/ 0 h 374"/>
                  <a:gd name="T4" fmla="*/ 397 w 658"/>
                  <a:gd name="T5" fmla="*/ 0 h 374"/>
                  <a:gd name="T6" fmla="*/ 389 w 658"/>
                  <a:gd name="T7" fmla="*/ 30 h 374"/>
                  <a:gd name="T8" fmla="*/ 368 w 658"/>
                  <a:gd name="T9" fmla="*/ 58 h 374"/>
                  <a:gd name="T10" fmla="*/ 346 w 658"/>
                  <a:gd name="T11" fmla="*/ 81 h 374"/>
                  <a:gd name="T12" fmla="*/ 334 w 658"/>
                  <a:gd name="T13" fmla="*/ 118 h 374"/>
                  <a:gd name="T14" fmla="*/ 306 w 658"/>
                  <a:gd name="T15" fmla="*/ 109 h 374"/>
                  <a:gd name="T16" fmla="*/ 295 w 658"/>
                  <a:gd name="T17" fmla="*/ 135 h 374"/>
                  <a:gd name="T18" fmla="*/ 284 w 658"/>
                  <a:gd name="T19" fmla="*/ 177 h 374"/>
                  <a:gd name="T20" fmla="*/ 272 w 658"/>
                  <a:gd name="T21" fmla="*/ 220 h 374"/>
                  <a:gd name="T22" fmla="*/ 254 w 658"/>
                  <a:gd name="T23" fmla="*/ 244 h 374"/>
                  <a:gd name="T24" fmla="*/ 224 w 658"/>
                  <a:gd name="T25" fmla="*/ 258 h 374"/>
                  <a:gd name="T26" fmla="*/ 192 w 658"/>
                  <a:gd name="T27" fmla="*/ 273 h 374"/>
                  <a:gd name="T28" fmla="*/ 154 w 658"/>
                  <a:gd name="T29" fmla="*/ 282 h 374"/>
                  <a:gd name="T30" fmla="*/ 128 w 658"/>
                  <a:gd name="T31" fmla="*/ 254 h 374"/>
                  <a:gd name="T32" fmla="*/ 73 w 658"/>
                  <a:gd name="T33" fmla="*/ 318 h 374"/>
                  <a:gd name="T34" fmla="*/ 53 w 658"/>
                  <a:gd name="T35" fmla="*/ 340 h 374"/>
                  <a:gd name="T36" fmla="*/ 21 w 658"/>
                  <a:gd name="T37" fmla="*/ 365 h 374"/>
                  <a:gd name="T38" fmla="*/ 41 w 658"/>
                  <a:gd name="T39" fmla="*/ 370 h 374"/>
                  <a:gd name="T40" fmla="*/ 169 w 658"/>
                  <a:gd name="T41" fmla="*/ 350 h 374"/>
                  <a:gd name="T42" fmla="*/ 466 w 658"/>
                  <a:gd name="T43" fmla="*/ 303 h 374"/>
                  <a:gd name="T44" fmla="*/ 645 w 658"/>
                  <a:gd name="T45" fmla="*/ 265 h 374"/>
                  <a:gd name="T46" fmla="*/ 652 w 658"/>
                  <a:gd name="T47" fmla="*/ 256 h 374"/>
                  <a:gd name="T48" fmla="*/ 641 w 658"/>
                  <a:gd name="T49" fmla="*/ 227 h 374"/>
                  <a:gd name="T50" fmla="*/ 615 w 658"/>
                  <a:gd name="T51" fmla="*/ 239 h 374"/>
                  <a:gd name="T52" fmla="*/ 598 w 658"/>
                  <a:gd name="T53" fmla="*/ 235 h 374"/>
                  <a:gd name="T54" fmla="*/ 579 w 658"/>
                  <a:gd name="T55" fmla="*/ 216 h 374"/>
                  <a:gd name="T56" fmla="*/ 556 w 658"/>
                  <a:gd name="T57" fmla="*/ 211 h 374"/>
                  <a:gd name="T58" fmla="*/ 530 w 658"/>
                  <a:gd name="T59" fmla="*/ 205 h 374"/>
                  <a:gd name="T60" fmla="*/ 556 w 658"/>
                  <a:gd name="T61" fmla="*/ 199 h 374"/>
                  <a:gd name="T62" fmla="*/ 581 w 658"/>
                  <a:gd name="T63" fmla="*/ 212 h 374"/>
                  <a:gd name="T64" fmla="*/ 605 w 658"/>
                  <a:gd name="T65" fmla="*/ 224 h 374"/>
                  <a:gd name="T66" fmla="*/ 601 w 658"/>
                  <a:gd name="T67" fmla="*/ 207 h 374"/>
                  <a:gd name="T68" fmla="*/ 573 w 658"/>
                  <a:gd name="T69" fmla="*/ 190 h 374"/>
                  <a:gd name="T70" fmla="*/ 592 w 658"/>
                  <a:gd name="T71" fmla="*/ 197 h 374"/>
                  <a:gd name="T72" fmla="*/ 600 w 658"/>
                  <a:gd name="T73" fmla="*/ 182 h 374"/>
                  <a:gd name="T74" fmla="*/ 598 w 658"/>
                  <a:gd name="T75" fmla="*/ 169 h 374"/>
                  <a:gd name="T76" fmla="*/ 579 w 658"/>
                  <a:gd name="T77" fmla="*/ 160 h 374"/>
                  <a:gd name="T78" fmla="*/ 551 w 658"/>
                  <a:gd name="T79" fmla="*/ 137 h 374"/>
                  <a:gd name="T80" fmla="*/ 522 w 658"/>
                  <a:gd name="T81" fmla="*/ 115 h 374"/>
                  <a:gd name="T82" fmla="*/ 537 w 658"/>
                  <a:gd name="T83" fmla="*/ 122 h 374"/>
                  <a:gd name="T84" fmla="*/ 562 w 658"/>
                  <a:gd name="T85" fmla="*/ 141 h 374"/>
                  <a:gd name="T86" fmla="*/ 590 w 658"/>
                  <a:gd name="T87" fmla="*/ 156 h 374"/>
                  <a:gd name="T88" fmla="*/ 596 w 658"/>
                  <a:gd name="T89" fmla="*/ 133 h 374"/>
                  <a:gd name="T90" fmla="*/ 575 w 658"/>
                  <a:gd name="T91" fmla="*/ 118 h 374"/>
                  <a:gd name="T92" fmla="*/ 560 w 658"/>
                  <a:gd name="T93" fmla="*/ 105 h 374"/>
                  <a:gd name="T94" fmla="*/ 534 w 658"/>
                  <a:gd name="T95" fmla="*/ 107 h 374"/>
                  <a:gd name="T96" fmla="*/ 507 w 658"/>
                  <a:gd name="T97" fmla="*/ 96 h 374"/>
                  <a:gd name="T98" fmla="*/ 496 w 658"/>
                  <a:gd name="T99" fmla="*/ 90 h 374"/>
                  <a:gd name="T100" fmla="*/ 504 w 658"/>
                  <a:gd name="T101" fmla="*/ 66 h 374"/>
                  <a:gd name="T102" fmla="*/ 509 w 658"/>
                  <a:gd name="T103" fmla="*/ 45 h 374"/>
                  <a:gd name="T104" fmla="*/ 492 w 658"/>
                  <a:gd name="T105" fmla="*/ 28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58" h="374">
                    <a:moveTo>
                      <a:pt x="492" y="28"/>
                    </a:moveTo>
                    <a:lnTo>
                      <a:pt x="489" y="24"/>
                    </a:lnTo>
                    <a:lnTo>
                      <a:pt x="481" y="23"/>
                    </a:lnTo>
                    <a:lnTo>
                      <a:pt x="472" y="23"/>
                    </a:lnTo>
                    <a:lnTo>
                      <a:pt x="464" y="17"/>
                    </a:lnTo>
                    <a:lnTo>
                      <a:pt x="466" y="11"/>
                    </a:lnTo>
                    <a:lnTo>
                      <a:pt x="462" y="4"/>
                    </a:lnTo>
                    <a:lnTo>
                      <a:pt x="455" y="0"/>
                    </a:lnTo>
                    <a:lnTo>
                      <a:pt x="442" y="0"/>
                    </a:lnTo>
                    <a:lnTo>
                      <a:pt x="438" y="13"/>
                    </a:lnTo>
                    <a:lnTo>
                      <a:pt x="434" y="21"/>
                    </a:lnTo>
                    <a:lnTo>
                      <a:pt x="397" y="0"/>
                    </a:lnTo>
                    <a:lnTo>
                      <a:pt x="389" y="2"/>
                    </a:lnTo>
                    <a:lnTo>
                      <a:pt x="391" y="9"/>
                    </a:lnTo>
                    <a:lnTo>
                      <a:pt x="387" y="17"/>
                    </a:lnTo>
                    <a:lnTo>
                      <a:pt x="389" y="30"/>
                    </a:lnTo>
                    <a:lnTo>
                      <a:pt x="383" y="38"/>
                    </a:lnTo>
                    <a:lnTo>
                      <a:pt x="380" y="51"/>
                    </a:lnTo>
                    <a:lnTo>
                      <a:pt x="374" y="58"/>
                    </a:lnTo>
                    <a:lnTo>
                      <a:pt x="368" y="58"/>
                    </a:lnTo>
                    <a:lnTo>
                      <a:pt x="363" y="71"/>
                    </a:lnTo>
                    <a:lnTo>
                      <a:pt x="355" y="73"/>
                    </a:lnTo>
                    <a:lnTo>
                      <a:pt x="348" y="73"/>
                    </a:lnTo>
                    <a:lnTo>
                      <a:pt x="346" y="81"/>
                    </a:lnTo>
                    <a:lnTo>
                      <a:pt x="344" y="90"/>
                    </a:lnTo>
                    <a:lnTo>
                      <a:pt x="340" y="96"/>
                    </a:lnTo>
                    <a:lnTo>
                      <a:pt x="338" y="111"/>
                    </a:lnTo>
                    <a:lnTo>
                      <a:pt x="334" y="118"/>
                    </a:lnTo>
                    <a:lnTo>
                      <a:pt x="329" y="120"/>
                    </a:lnTo>
                    <a:lnTo>
                      <a:pt x="314" y="118"/>
                    </a:lnTo>
                    <a:lnTo>
                      <a:pt x="314" y="115"/>
                    </a:lnTo>
                    <a:lnTo>
                      <a:pt x="306" y="109"/>
                    </a:lnTo>
                    <a:lnTo>
                      <a:pt x="299" y="111"/>
                    </a:lnTo>
                    <a:lnTo>
                      <a:pt x="299" y="126"/>
                    </a:lnTo>
                    <a:lnTo>
                      <a:pt x="299" y="132"/>
                    </a:lnTo>
                    <a:lnTo>
                      <a:pt x="295" y="135"/>
                    </a:lnTo>
                    <a:lnTo>
                      <a:pt x="291" y="149"/>
                    </a:lnTo>
                    <a:lnTo>
                      <a:pt x="287" y="156"/>
                    </a:lnTo>
                    <a:lnTo>
                      <a:pt x="286" y="164"/>
                    </a:lnTo>
                    <a:lnTo>
                      <a:pt x="284" y="177"/>
                    </a:lnTo>
                    <a:lnTo>
                      <a:pt x="276" y="186"/>
                    </a:lnTo>
                    <a:lnTo>
                      <a:pt x="269" y="199"/>
                    </a:lnTo>
                    <a:lnTo>
                      <a:pt x="267" y="212"/>
                    </a:lnTo>
                    <a:lnTo>
                      <a:pt x="272" y="220"/>
                    </a:lnTo>
                    <a:lnTo>
                      <a:pt x="267" y="226"/>
                    </a:lnTo>
                    <a:lnTo>
                      <a:pt x="269" y="233"/>
                    </a:lnTo>
                    <a:lnTo>
                      <a:pt x="267" y="235"/>
                    </a:lnTo>
                    <a:lnTo>
                      <a:pt x="254" y="244"/>
                    </a:lnTo>
                    <a:lnTo>
                      <a:pt x="246" y="243"/>
                    </a:lnTo>
                    <a:lnTo>
                      <a:pt x="233" y="254"/>
                    </a:lnTo>
                    <a:lnTo>
                      <a:pt x="224" y="250"/>
                    </a:lnTo>
                    <a:lnTo>
                      <a:pt x="224" y="258"/>
                    </a:lnTo>
                    <a:lnTo>
                      <a:pt x="222" y="263"/>
                    </a:lnTo>
                    <a:lnTo>
                      <a:pt x="214" y="265"/>
                    </a:lnTo>
                    <a:lnTo>
                      <a:pt x="199" y="273"/>
                    </a:lnTo>
                    <a:lnTo>
                      <a:pt x="192" y="273"/>
                    </a:lnTo>
                    <a:lnTo>
                      <a:pt x="180" y="269"/>
                    </a:lnTo>
                    <a:lnTo>
                      <a:pt x="178" y="274"/>
                    </a:lnTo>
                    <a:lnTo>
                      <a:pt x="165" y="284"/>
                    </a:lnTo>
                    <a:lnTo>
                      <a:pt x="154" y="282"/>
                    </a:lnTo>
                    <a:lnTo>
                      <a:pt x="141" y="274"/>
                    </a:lnTo>
                    <a:lnTo>
                      <a:pt x="133" y="267"/>
                    </a:lnTo>
                    <a:lnTo>
                      <a:pt x="128" y="259"/>
                    </a:lnTo>
                    <a:lnTo>
                      <a:pt x="128" y="254"/>
                    </a:lnTo>
                    <a:lnTo>
                      <a:pt x="101" y="286"/>
                    </a:lnTo>
                    <a:lnTo>
                      <a:pt x="77" y="303"/>
                    </a:lnTo>
                    <a:lnTo>
                      <a:pt x="73" y="310"/>
                    </a:lnTo>
                    <a:lnTo>
                      <a:pt x="73" y="318"/>
                    </a:lnTo>
                    <a:lnTo>
                      <a:pt x="64" y="323"/>
                    </a:lnTo>
                    <a:lnTo>
                      <a:pt x="64" y="329"/>
                    </a:lnTo>
                    <a:lnTo>
                      <a:pt x="58" y="336"/>
                    </a:lnTo>
                    <a:lnTo>
                      <a:pt x="53" y="340"/>
                    </a:lnTo>
                    <a:lnTo>
                      <a:pt x="45" y="346"/>
                    </a:lnTo>
                    <a:lnTo>
                      <a:pt x="43" y="352"/>
                    </a:lnTo>
                    <a:lnTo>
                      <a:pt x="28" y="359"/>
                    </a:lnTo>
                    <a:lnTo>
                      <a:pt x="21" y="365"/>
                    </a:lnTo>
                    <a:lnTo>
                      <a:pt x="13" y="367"/>
                    </a:lnTo>
                    <a:lnTo>
                      <a:pt x="0" y="374"/>
                    </a:lnTo>
                    <a:lnTo>
                      <a:pt x="26" y="370"/>
                    </a:lnTo>
                    <a:lnTo>
                      <a:pt x="41" y="370"/>
                    </a:lnTo>
                    <a:lnTo>
                      <a:pt x="98" y="361"/>
                    </a:lnTo>
                    <a:lnTo>
                      <a:pt x="133" y="357"/>
                    </a:lnTo>
                    <a:lnTo>
                      <a:pt x="160" y="350"/>
                    </a:lnTo>
                    <a:lnTo>
                      <a:pt x="169" y="350"/>
                    </a:lnTo>
                    <a:lnTo>
                      <a:pt x="184" y="350"/>
                    </a:lnTo>
                    <a:lnTo>
                      <a:pt x="210" y="348"/>
                    </a:lnTo>
                    <a:lnTo>
                      <a:pt x="278" y="336"/>
                    </a:lnTo>
                    <a:lnTo>
                      <a:pt x="466" y="303"/>
                    </a:lnTo>
                    <a:lnTo>
                      <a:pt x="560" y="284"/>
                    </a:lnTo>
                    <a:lnTo>
                      <a:pt x="643" y="265"/>
                    </a:lnTo>
                    <a:lnTo>
                      <a:pt x="641" y="261"/>
                    </a:lnTo>
                    <a:lnTo>
                      <a:pt x="645" y="265"/>
                    </a:lnTo>
                    <a:lnTo>
                      <a:pt x="648" y="263"/>
                    </a:lnTo>
                    <a:lnTo>
                      <a:pt x="647" y="258"/>
                    </a:lnTo>
                    <a:lnTo>
                      <a:pt x="647" y="250"/>
                    </a:lnTo>
                    <a:lnTo>
                      <a:pt x="652" y="256"/>
                    </a:lnTo>
                    <a:lnTo>
                      <a:pt x="656" y="263"/>
                    </a:lnTo>
                    <a:lnTo>
                      <a:pt x="658" y="261"/>
                    </a:lnTo>
                    <a:lnTo>
                      <a:pt x="647" y="241"/>
                    </a:lnTo>
                    <a:lnTo>
                      <a:pt x="641" y="227"/>
                    </a:lnTo>
                    <a:lnTo>
                      <a:pt x="620" y="227"/>
                    </a:lnTo>
                    <a:lnTo>
                      <a:pt x="615" y="226"/>
                    </a:lnTo>
                    <a:lnTo>
                      <a:pt x="613" y="235"/>
                    </a:lnTo>
                    <a:lnTo>
                      <a:pt x="615" y="239"/>
                    </a:lnTo>
                    <a:lnTo>
                      <a:pt x="609" y="235"/>
                    </a:lnTo>
                    <a:lnTo>
                      <a:pt x="603" y="235"/>
                    </a:lnTo>
                    <a:lnTo>
                      <a:pt x="596" y="241"/>
                    </a:lnTo>
                    <a:lnTo>
                      <a:pt x="598" y="235"/>
                    </a:lnTo>
                    <a:lnTo>
                      <a:pt x="592" y="227"/>
                    </a:lnTo>
                    <a:lnTo>
                      <a:pt x="584" y="224"/>
                    </a:lnTo>
                    <a:lnTo>
                      <a:pt x="584" y="224"/>
                    </a:lnTo>
                    <a:lnTo>
                      <a:pt x="579" y="216"/>
                    </a:lnTo>
                    <a:lnTo>
                      <a:pt x="577" y="211"/>
                    </a:lnTo>
                    <a:lnTo>
                      <a:pt x="569" y="212"/>
                    </a:lnTo>
                    <a:lnTo>
                      <a:pt x="562" y="211"/>
                    </a:lnTo>
                    <a:lnTo>
                      <a:pt x="556" y="211"/>
                    </a:lnTo>
                    <a:lnTo>
                      <a:pt x="543" y="207"/>
                    </a:lnTo>
                    <a:lnTo>
                      <a:pt x="522" y="207"/>
                    </a:lnTo>
                    <a:lnTo>
                      <a:pt x="524" y="203"/>
                    </a:lnTo>
                    <a:lnTo>
                      <a:pt x="530" y="205"/>
                    </a:lnTo>
                    <a:lnTo>
                      <a:pt x="545" y="201"/>
                    </a:lnTo>
                    <a:lnTo>
                      <a:pt x="553" y="207"/>
                    </a:lnTo>
                    <a:lnTo>
                      <a:pt x="556" y="207"/>
                    </a:lnTo>
                    <a:lnTo>
                      <a:pt x="556" y="199"/>
                    </a:lnTo>
                    <a:lnTo>
                      <a:pt x="562" y="207"/>
                    </a:lnTo>
                    <a:lnTo>
                      <a:pt x="569" y="211"/>
                    </a:lnTo>
                    <a:lnTo>
                      <a:pt x="575" y="205"/>
                    </a:lnTo>
                    <a:lnTo>
                      <a:pt x="581" y="212"/>
                    </a:lnTo>
                    <a:lnTo>
                      <a:pt x="588" y="218"/>
                    </a:lnTo>
                    <a:lnTo>
                      <a:pt x="596" y="220"/>
                    </a:lnTo>
                    <a:lnTo>
                      <a:pt x="601" y="227"/>
                    </a:lnTo>
                    <a:lnTo>
                      <a:pt x="605" y="224"/>
                    </a:lnTo>
                    <a:lnTo>
                      <a:pt x="609" y="222"/>
                    </a:lnTo>
                    <a:lnTo>
                      <a:pt x="611" y="216"/>
                    </a:lnTo>
                    <a:lnTo>
                      <a:pt x="609" y="209"/>
                    </a:lnTo>
                    <a:lnTo>
                      <a:pt x="601" y="207"/>
                    </a:lnTo>
                    <a:lnTo>
                      <a:pt x="600" y="199"/>
                    </a:lnTo>
                    <a:lnTo>
                      <a:pt x="592" y="201"/>
                    </a:lnTo>
                    <a:lnTo>
                      <a:pt x="579" y="196"/>
                    </a:lnTo>
                    <a:lnTo>
                      <a:pt x="573" y="190"/>
                    </a:lnTo>
                    <a:lnTo>
                      <a:pt x="558" y="179"/>
                    </a:lnTo>
                    <a:lnTo>
                      <a:pt x="566" y="179"/>
                    </a:lnTo>
                    <a:lnTo>
                      <a:pt x="579" y="192"/>
                    </a:lnTo>
                    <a:lnTo>
                      <a:pt x="592" y="197"/>
                    </a:lnTo>
                    <a:lnTo>
                      <a:pt x="596" y="190"/>
                    </a:lnTo>
                    <a:lnTo>
                      <a:pt x="590" y="184"/>
                    </a:lnTo>
                    <a:lnTo>
                      <a:pt x="592" y="182"/>
                    </a:lnTo>
                    <a:lnTo>
                      <a:pt x="600" y="182"/>
                    </a:lnTo>
                    <a:lnTo>
                      <a:pt x="605" y="188"/>
                    </a:lnTo>
                    <a:lnTo>
                      <a:pt x="607" y="182"/>
                    </a:lnTo>
                    <a:lnTo>
                      <a:pt x="603" y="169"/>
                    </a:lnTo>
                    <a:lnTo>
                      <a:pt x="598" y="169"/>
                    </a:lnTo>
                    <a:lnTo>
                      <a:pt x="590" y="167"/>
                    </a:lnTo>
                    <a:lnTo>
                      <a:pt x="594" y="165"/>
                    </a:lnTo>
                    <a:lnTo>
                      <a:pt x="586" y="160"/>
                    </a:lnTo>
                    <a:lnTo>
                      <a:pt x="579" y="160"/>
                    </a:lnTo>
                    <a:lnTo>
                      <a:pt x="573" y="154"/>
                    </a:lnTo>
                    <a:lnTo>
                      <a:pt x="571" y="150"/>
                    </a:lnTo>
                    <a:lnTo>
                      <a:pt x="556" y="145"/>
                    </a:lnTo>
                    <a:lnTo>
                      <a:pt x="551" y="137"/>
                    </a:lnTo>
                    <a:lnTo>
                      <a:pt x="545" y="133"/>
                    </a:lnTo>
                    <a:lnTo>
                      <a:pt x="539" y="130"/>
                    </a:lnTo>
                    <a:lnTo>
                      <a:pt x="536" y="124"/>
                    </a:lnTo>
                    <a:lnTo>
                      <a:pt x="522" y="115"/>
                    </a:lnTo>
                    <a:lnTo>
                      <a:pt x="517" y="115"/>
                    </a:lnTo>
                    <a:lnTo>
                      <a:pt x="522" y="113"/>
                    </a:lnTo>
                    <a:lnTo>
                      <a:pt x="530" y="117"/>
                    </a:lnTo>
                    <a:lnTo>
                      <a:pt x="537" y="122"/>
                    </a:lnTo>
                    <a:lnTo>
                      <a:pt x="545" y="130"/>
                    </a:lnTo>
                    <a:lnTo>
                      <a:pt x="551" y="132"/>
                    </a:lnTo>
                    <a:lnTo>
                      <a:pt x="556" y="139"/>
                    </a:lnTo>
                    <a:lnTo>
                      <a:pt x="562" y="141"/>
                    </a:lnTo>
                    <a:lnTo>
                      <a:pt x="575" y="150"/>
                    </a:lnTo>
                    <a:lnTo>
                      <a:pt x="583" y="152"/>
                    </a:lnTo>
                    <a:lnTo>
                      <a:pt x="583" y="154"/>
                    </a:lnTo>
                    <a:lnTo>
                      <a:pt x="590" y="156"/>
                    </a:lnTo>
                    <a:lnTo>
                      <a:pt x="594" y="147"/>
                    </a:lnTo>
                    <a:lnTo>
                      <a:pt x="594" y="139"/>
                    </a:lnTo>
                    <a:lnTo>
                      <a:pt x="588" y="132"/>
                    </a:lnTo>
                    <a:lnTo>
                      <a:pt x="596" y="133"/>
                    </a:lnTo>
                    <a:lnTo>
                      <a:pt x="596" y="126"/>
                    </a:lnTo>
                    <a:lnTo>
                      <a:pt x="581" y="120"/>
                    </a:lnTo>
                    <a:lnTo>
                      <a:pt x="575" y="120"/>
                    </a:lnTo>
                    <a:lnTo>
                      <a:pt x="575" y="118"/>
                    </a:lnTo>
                    <a:lnTo>
                      <a:pt x="568" y="118"/>
                    </a:lnTo>
                    <a:lnTo>
                      <a:pt x="568" y="115"/>
                    </a:lnTo>
                    <a:lnTo>
                      <a:pt x="562" y="109"/>
                    </a:lnTo>
                    <a:lnTo>
                      <a:pt x="560" y="105"/>
                    </a:lnTo>
                    <a:lnTo>
                      <a:pt x="547" y="109"/>
                    </a:lnTo>
                    <a:lnTo>
                      <a:pt x="545" y="107"/>
                    </a:lnTo>
                    <a:lnTo>
                      <a:pt x="537" y="107"/>
                    </a:lnTo>
                    <a:lnTo>
                      <a:pt x="534" y="107"/>
                    </a:lnTo>
                    <a:lnTo>
                      <a:pt x="522" y="96"/>
                    </a:lnTo>
                    <a:lnTo>
                      <a:pt x="522" y="90"/>
                    </a:lnTo>
                    <a:lnTo>
                      <a:pt x="515" y="90"/>
                    </a:lnTo>
                    <a:lnTo>
                      <a:pt x="507" y="96"/>
                    </a:lnTo>
                    <a:lnTo>
                      <a:pt x="502" y="98"/>
                    </a:lnTo>
                    <a:lnTo>
                      <a:pt x="496" y="98"/>
                    </a:lnTo>
                    <a:lnTo>
                      <a:pt x="492" y="90"/>
                    </a:lnTo>
                    <a:lnTo>
                      <a:pt x="496" y="90"/>
                    </a:lnTo>
                    <a:lnTo>
                      <a:pt x="494" y="83"/>
                    </a:lnTo>
                    <a:lnTo>
                      <a:pt x="498" y="62"/>
                    </a:lnTo>
                    <a:lnTo>
                      <a:pt x="502" y="66"/>
                    </a:lnTo>
                    <a:lnTo>
                      <a:pt x="504" y="66"/>
                    </a:lnTo>
                    <a:lnTo>
                      <a:pt x="506" y="62"/>
                    </a:lnTo>
                    <a:lnTo>
                      <a:pt x="504" y="58"/>
                    </a:lnTo>
                    <a:lnTo>
                      <a:pt x="511" y="53"/>
                    </a:lnTo>
                    <a:lnTo>
                      <a:pt x="509" y="45"/>
                    </a:lnTo>
                    <a:lnTo>
                      <a:pt x="507" y="41"/>
                    </a:lnTo>
                    <a:lnTo>
                      <a:pt x="506" y="34"/>
                    </a:lnTo>
                    <a:lnTo>
                      <a:pt x="500" y="30"/>
                    </a:lnTo>
                    <a:lnTo>
                      <a:pt x="492" y="2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sp>
          <p:nvSpPr>
            <p:cNvPr id="500" name="5-Point Star 499"/>
            <p:cNvSpPr/>
            <p:nvPr/>
          </p:nvSpPr>
          <p:spPr>
            <a:xfrm>
              <a:off x="5856352" y="2283444"/>
              <a:ext cx="182880" cy="182880"/>
            </a:xfrm>
            <a:prstGeom prst="star5">
              <a:avLst/>
            </a:prstGeom>
            <a:gradFill>
              <a:gsLst>
                <a:gs pos="24000">
                  <a:srgbClr val="FFFF00"/>
                </a:gs>
                <a:gs pos="32000">
                  <a:schemeClr val="accent2">
                    <a:lumMod val="10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01" name="Oval 500"/>
            <p:cNvSpPr/>
            <p:nvPr/>
          </p:nvSpPr>
          <p:spPr>
            <a:xfrm>
              <a:off x="6223472" y="2547452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5062164" y="2057573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6555459" y="1886440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4473220" y="905316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grpSp>
          <p:nvGrpSpPr>
            <p:cNvPr id="604" name="Group 603"/>
            <p:cNvGrpSpPr/>
            <p:nvPr/>
          </p:nvGrpSpPr>
          <p:grpSpPr>
            <a:xfrm>
              <a:off x="7190898" y="719226"/>
              <a:ext cx="1861666" cy="1775242"/>
              <a:chOff x="7087504" y="944464"/>
              <a:chExt cx="1888515" cy="1800847"/>
            </a:xfrm>
            <a:solidFill>
              <a:srgbClr val="C4E4F2"/>
            </a:solidFill>
          </p:grpSpPr>
          <p:sp>
            <p:nvSpPr>
              <p:cNvPr id="605" name="Freeform 126"/>
              <p:cNvSpPr>
                <a:spLocks/>
              </p:cNvSpPr>
              <p:nvPr/>
            </p:nvSpPr>
            <p:spPr bwMode="auto">
              <a:xfrm>
                <a:off x="7087504" y="2174484"/>
                <a:ext cx="963728" cy="570827"/>
              </a:xfrm>
              <a:custGeom>
                <a:avLst/>
                <a:gdLst>
                  <a:gd name="T0" fmla="*/ 478 w 495"/>
                  <a:gd name="T1" fmla="*/ 203 h 323"/>
                  <a:gd name="T2" fmla="*/ 491 w 495"/>
                  <a:gd name="T3" fmla="*/ 188 h 323"/>
                  <a:gd name="T4" fmla="*/ 478 w 495"/>
                  <a:gd name="T5" fmla="*/ 169 h 323"/>
                  <a:gd name="T6" fmla="*/ 468 w 495"/>
                  <a:gd name="T7" fmla="*/ 161 h 323"/>
                  <a:gd name="T8" fmla="*/ 461 w 495"/>
                  <a:gd name="T9" fmla="*/ 150 h 323"/>
                  <a:gd name="T10" fmla="*/ 448 w 495"/>
                  <a:gd name="T11" fmla="*/ 141 h 323"/>
                  <a:gd name="T12" fmla="*/ 449 w 495"/>
                  <a:gd name="T13" fmla="*/ 122 h 323"/>
                  <a:gd name="T14" fmla="*/ 449 w 495"/>
                  <a:gd name="T15" fmla="*/ 109 h 323"/>
                  <a:gd name="T16" fmla="*/ 444 w 495"/>
                  <a:gd name="T17" fmla="*/ 103 h 323"/>
                  <a:gd name="T18" fmla="*/ 459 w 495"/>
                  <a:gd name="T19" fmla="*/ 79 h 323"/>
                  <a:gd name="T20" fmla="*/ 461 w 495"/>
                  <a:gd name="T21" fmla="*/ 65 h 323"/>
                  <a:gd name="T22" fmla="*/ 468 w 495"/>
                  <a:gd name="T23" fmla="*/ 54 h 323"/>
                  <a:gd name="T24" fmla="*/ 453 w 495"/>
                  <a:gd name="T25" fmla="*/ 49 h 323"/>
                  <a:gd name="T26" fmla="*/ 434 w 495"/>
                  <a:gd name="T27" fmla="*/ 37 h 323"/>
                  <a:gd name="T28" fmla="*/ 427 w 495"/>
                  <a:gd name="T29" fmla="*/ 15 h 323"/>
                  <a:gd name="T30" fmla="*/ 414 w 495"/>
                  <a:gd name="T31" fmla="*/ 11 h 323"/>
                  <a:gd name="T32" fmla="*/ 402 w 495"/>
                  <a:gd name="T33" fmla="*/ 2 h 323"/>
                  <a:gd name="T34" fmla="*/ 329 w 495"/>
                  <a:gd name="T35" fmla="*/ 17 h 323"/>
                  <a:gd name="T36" fmla="*/ 122 w 495"/>
                  <a:gd name="T37" fmla="*/ 58 h 323"/>
                  <a:gd name="T38" fmla="*/ 55 w 495"/>
                  <a:gd name="T39" fmla="*/ 45 h 323"/>
                  <a:gd name="T40" fmla="*/ 30 w 495"/>
                  <a:gd name="T41" fmla="*/ 60 h 323"/>
                  <a:gd name="T42" fmla="*/ 23 w 495"/>
                  <a:gd name="T43" fmla="*/ 65 h 323"/>
                  <a:gd name="T44" fmla="*/ 0 w 495"/>
                  <a:gd name="T45" fmla="*/ 82 h 323"/>
                  <a:gd name="T46" fmla="*/ 25 w 495"/>
                  <a:gd name="T47" fmla="*/ 225 h 323"/>
                  <a:gd name="T48" fmla="*/ 126 w 495"/>
                  <a:gd name="T49" fmla="*/ 308 h 323"/>
                  <a:gd name="T50" fmla="*/ 421 w 495"/>
                  <a:gd name="T51" fmla="*/ 248 h 323"/>
                  <a:gd name="T52" fmla="*/ 429 w 495"/>
                  <a:gd name="T53" fmla="*/ 235 h 323"/>
                  <a:gd name="T54" fmla="*/ 442 w 495"/>
                  <a:gd name="T55" fmla="*/ 229 h 323"/>
                  <a:gd name="T56" fmla="*/ 449 w 495"/>
                  <a:gd name="T57" fmla="*/ 233 h 323"/>
                  <a:gd name="T58" fmla="*/ 463 w 495"/>
                  <a:gd name="T59" fmla="*/ 223 h 323"/>
                  <a:gd name="T60" fmla="*/ 470 w 495"/>
                  <a:gd name="T61" fmla="*/ 210 h 323"/>
                  <a:gd name="T62" fmla="*/ 476 w 495"/>
                  <a:gd name="T63" fmla="*/ 20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5" h="323">
                    <a:moveTo>
                      <a:pt x="476" y="203"/>
                    </a:moveTo>
                    <a:lnTo>
                      <a:pt x="478" y="203"/>
                    </a:lnTo>
                    <a:lnTo>
                      <a:pt x="483" y="195"/>
                    </a:lnTo>
                    <a:lnTo>
                      <a:pt x="491" y="188"/>
                    </a:lnTo>
                    <a:lnTo>
                      <a:pt x="495" y="182"/>
                    </a:lnTo>
                    <a:lnTo>
                      <a:pt x="478" y="169"/>
                    </a:lnTo>
                    <a:lnTo>
                      <a:pt x="472" y="163"/>
                    </a:lnTo>
                    <a:lnTo>
                      <a:pt x="468" y="161"/>
                    </a:lnTo>
                    <a:lnTo>
                      <a:pt x="461" y="158"/>
                    </a:lnTo>
                    <a:lnTo>
                      <a:pt x="461" y="150"/>
                    </a:lnTo>
                    <a:lnTo>
                      <a:pt x="453" y="148"/>
                    </a:lnTo>
                    <a:lnTo>
                      <a:pt x="448" y="141"/>
                    </a:lnTo>
                    <a:lnTo>
                      <a:pt x="444" y="129"/>
                    </a:lnTo>
                    <a:lnTo>
                      <a:pt x="449" y="122"/>
                    </a:lnTo>
                    <a:lnTo>
                      <a:pt x="451" y="116"/>
                    </a:lnTo>
                    <a:lnTo>
                      <a:pt x="449" y="109"/>
                    </a:lnTo>
                    <a:lnTo>
                      <a:pt x="446" y="107"/>
                    </a:lnTo>
                    <a:lnTo>
                      <a:pt x="444" y="103"/>
                    </a:lnTo>
                    <a:lnTo>
                      <a:pt x="449" y="96"/>
                    </a:lnTo>
                    <a:lnTo>
                      <a:pt x="459" y="79"/>
                    </a:lnTo>
                    <a:lnTo>
                      <a:pt x="459" y="71"/>
                    </a:lnTo>
                    <a:lnTo>
                      <a:pt x="461" y="65"/>
                    </a:lnTo>
                    <a:lnTo>
                      <a:pt x="468" y="56"/>
                    </a:lnTo>
                    <a:lnTo>
                      <a:pt x="468" y="54"/>
                    </a:lnTo>
                    <a:lnTo>
                      <a:pt x="461" y="50"/>
                    </a:lnTo>
                    <a:lnTo>
                      <a:pt x="453" y="49"/>
                    </a:lnTo>
                    <a:lnTo>
                      <a:pt x="440" y="45"/>
                    </a:lnTo>
                    <a:lnTo>
                      <a:pt x="434" y="37"/>
                    </a:lnTo>
                    <a:lnTo>
                      <a:pt x="433" y="30"/>
                    </a:lnTo>
                    <a:lnTo>
                      <a:pt x="427" y="15"/>
                    </a:lnTo>
                    <a:lnTo>
                      <a:pt x="419" y="9"/>
                    </a:lnTo>
                    <a:lnTo>
                      <a:pt x="414" y="11"/>
                    </a:lnTo>
                    <a:lnTo>
                      <a:pt x="410" y="3"/>
                    </a:lnTo>
                    <a:lnTo>
                      <a:pt x="402" y="2"/>
                    </a:lnTo>
                    <a:lnTo>
                      <a:pt x="402" y="0"/>
                    </a:lnTo>
                    <a:lnTo>
                      <a:pt x="329" y="17"/>
                    </a:lnTo>
                    <a:lnTo>
                      <a:pt x="220" y="39"/>
                    </a:lnTo>
                    <a:lnTo>
                      <a:pt x="122" y="58"/>
                    </a:lnTo>
                    <a:lnTo>
                      <a:pt x="58" y="69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23" y="65"/>
                    </a:lnTo>
                    <a:lnTo>
                      <a:pt x="10" y="77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5" y="225"/>
                    </a:lnTo>
                    <a:lnTo>
                      <a:pt x="42" y="323"/>
                    </a:lnTo>
                    <a:lnTo>
                      <a:pt x="126" y="308"/>
                    </a:lnTo>
                    <a:lnTo>
                      <a:pt x="265" y="282"/>
                    </a:lnTo>
                    <a:lnTo>
                      <a:pt x="421" y="248"/>
                    </a:lnTo>
                    <a:lnTo>
                      <a:pt x="425" y="242"/>
                    </a:lnTo>
                    <a:lnTo>
                      <a:pt x="429" y="235"/>
                    </a:lnTo>
                    <a:lnTo>
                      <a:pt x="434" y="231"/>
                    </a:lnTo>
                    <a:lnTo>
                      <a:pt x="442" y="229"/>
                    </a:lnTo>
                    <a:lnTo>
                      <a:pt x="448" y="231"/>
                    </a:lnTo>
                    <a:lnTo>
                      <a:pt x="449" y="233"/>
                    </a:lnTo>
                    <a:lnTo>
                      <a:pt x="455" y="225"/>
                    </a:lnTo>
                    <a:lnTo>
                      <a:pt x="463" y="223"/>
                    </a:lnTo>
                    <a:lnTo>
                      <a:pt x="470" y="218"/>
                    </a:lnTo>
                    <a:lnTo>
                      <a:pt x="470" y="210"/>
                    </a:lnTo>
                    <a:lnTo>
                      <a:pt x="474" y="205"/>
                    </a:lnTo>
                    <a:lnTo>
                      <a:pt x="476" y="205"/>
                    </a:lnTo>
                    <a:lnTo>
                      <a:pt x="476" y="20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06" name="Freeform 133"/>
              <p:cNvSpPr>
                <a:spLocks/>
              </p:cNvSpPr>
              <p:nvPr/>
            </p:nvSpPr>
            <p:spPr bwMode="auto">
              <a:xfrm>
                <a:off x="8018134" y="1488783"/>
                <a:ext cx="278411" cy="475395"/>
              </a:xfrm>
              <a:custGeom>
                <a:avLst/>
                <a:gdLst>
                  <a:gd name="T0" fmla="*/ 2 w 143"/>
                  <a:gd name="T1" fmla="*/ 44 h 269"/>
                  <a:gd name="T2" fmla="*/ 2 w 143"/>
                  <a:gd name="T3" fmla="*/ 51 h 269"/>
                  <a:gd name="T4" fmla="*/ 7 w 143"/>
                  <a:gd name="T5" fmla="*/ 59 h 269"/>
                  <a:gd name="T6" fmla="*/ 7 w 143"/>
                  <a:gd name="T7" fmla="*/ 76 h 269"/>
                  <a:gd name="T8" fmla="*/ 9 w 143"/>
                  <a:gd name="T9" fmla="*/ 83 h 269"/>
                  <a:gd name="T10" fmla="*/ 17 w 143"/>
                  <a:gd name="T11" fmla="*/ 89 h 269"/>
                  <a:gd name="T12" fmla="*/ 18 w 143"/>
                  <a:gd name="T13" fmla="*/ 96 h 269"/>
                  <a:gd name="T14" fmla="*/ 18 w 143"/>
                  <a:gd name="T15" fmla="*/ 102 h 269"/>
                  <a:gd name="T16" fmla="*/ 20 w 143"/>
                  <a:gd name="T17" fmla="*/ 109 h 269"/>
                  <a:gd name="T18" fmla="*/ 20 w 143"/>
                  <a:gd name="T19" fmla="*/ 117 h 269"/>
                  <a:gd name="T20" fmla="*/ 18 w 143"/>
                  <a:gd name="T21" fmla="*/ 121 h 269"/>
                  <a:gd name="T22" fmla="*/ 18 w 143"/>
                  <a:gd name="T23" fmla="*/ 134 h 269"/>
                  <a:gd name="T24" fmla="*/ 22 w 143"/>
                  <a:gd name="T25" fmla="*/ 147 h 269"/>
                  <a:gd name="T26" fmla="*/ 28 w 143"/>
                  <a:gd name="T27" fmla="*/ 155 h 269"/>
                  <a:gd name="T28" fmla="*/ 32 w 143"/>
                  <a:gd name="T29" fmla="*/ 168 h 269"/>
                  <a:gd name="T30" fmla="*/ 30 w 143"/>
                  <a:gd name="T31" fmla="*/ 181 h 269"/>
                  <a:gd name="T32" fmla="*/ 33 w 143"/>
                  <a:gd name="T33" fmla="*/ 188 h 269"/>
                  <a:gd name="T34" fmla="*/ 35 w 143"/>
                  <a:gd name="T35" fmla="*/ 179 h 269"/>
                  <a:gd name="T36" fmla="*/ 47 w 143"/>
                  <a:gd name="T37" fmla="*/ 188 h 269"/>
                  <a:gd name="T38" fmla="*/ 62 w 143"/>
                  <a:gd name="T39" fmla="*/ 258 h 269"/>
                  <a:gd name="T40" fmla="*/ 62 w 143"/>
                  <a:gd name="T41" fmla="*/ 264 h 269"/>
                  <a:gd name="T42" fmla="*/ 65 w 143"/>
                  <a:gd name="T43" fmla="*/ 269 h 269"/>
                  <a:gd name="T44" fmla="*/ 126 w 143"/>
                  <a:gd name="T45" fmla="*/ 258 h 269"/>
                  <a:gd name="T46" fmla="*/ 120 w 143"/>
                  <a:gd name="T47" fmla="*/ 250 h 269"/>
                  <a:gd name="T48" fmla="*/ 116 w 143"/>
                  <a:gd name="T49" fmla="*/ 243 h 269"/>
                  <a:gd name="T50" fmla="*/ 116 w 143"/>
                  <a:gd name="T51" fmla="*/ 235 h 269"/>
                  <a:gd name="T52" fmla="*/ 120 w 143"/>
                  <a:gd name="T53" fmla="*/ 228 h 269"/>
                  <a:gd name="T54" fmla="*/ 114 w 143"/>
                  <a:gd name="T55" fmla="*/ 207 h 269"/>
                  <a:gd name="T56" fmla="*/ 114 w 143"/>
                  <a:gd name="T57" fmla="*/ 194 h 269"/>
                  <a:gd name="T58" fmla="*/ 109 w 143"/>
                  <a:gd name="T59" fmla="*/ 170 h 269"/>
                  <a:gd name="T60" fmla="*/ 112 w 143"/>
                  <a:gd name="T61" fmla="*/ 164 h 269"/>
                  <a:gd name="T62" fmla="*/ 111 w 143"/>
                  <a:gd name="T63" fmla="*/ 153 h 269"/>
                  <a:gd name="T64" fmla="*/ 114 w 143"/>
                  <a:gd name="T65" fmla="*/ 145 h 269"/>
                  <a:gd name="T66" fmla="*/ 116 w 143"/>
                  <a:gd name="T67" fmla="*/ 139 h 269"/>
                  <a:gd name="T68" fmla="*/ 116 w 143"/>
                  <a:gd name="T69" fmla="*/ 132 h 269"/>
                  <a:gd name="T70" fmla="*/ 120 w 143"/>
                  <a:gd name="T71" fmla="*/ 124 h 269"/>
                  <a:gd name="T72" fmla="*/ 118 w 143"/>
                  <a:gd name="T73" fmla="*/ 117 h 269"/>
                  <a:gd name="T74" fmla="*/ 120 w 143"/>
                  <a:gd name="T75" fmla="*/ 106 h 269"/>
                  <a:gd name="T76" fmla="*/ 116 w 143"/>
                  <a:gd name="T77" fmla="*/ 91 h 269"/>
                  <a:gd name="T78" fmla="*/ 116 w 143"/>
                  <a:gd name="T79" fmla="*/ 85 h 269"/>
                  <a:gd name="T80" fmla="*/ 122 w 143"/>
                  <a:gd name="T81" fmla="*/ 77 h 269"/>
                  <a:gd name="T82" fmla="*/ 126 w 143"/>
                  <a:gd name="T83" fmla="*/ 77 h 269"/>
                  <a:gd name="T84" fmla="*/ 137 w 143"/>
                  <a:gd name="T85" fmla="*/ 64 h 269"/>
                  <a:gd name="T86" fmla="*/ 143 w 143"/>
                  <a:gd name="T87" fmla="*/ 53 h 269"/>
                  <a:gd name="T88" fmla="*/ 143 w 143"/>
                  <a:gd name="T89" fmla="*/ 47 h 269"/>
                  <a:gd name="T90" fmla="*/ 141 w 143"/>
                  <a:gd name="T91" fmla="*/ 40 h 269"/>
                  <a:gd name="T92" fmla="*/ 135 w 143"/>
                  <a:gd name="T93" fmla="*/ 34 h 269"/>
                  <a:gd name="T94" fmla="*/ 133 w 143"/>
                  <a:gd name="T95" fmla="*/ 27 h 269"/>
                  <a:gd name="T96" fmla="*/ 137 w 143"/>
                  <a:gd name="T97" fmla="*/ 14 h 269"/>
                  <a:gd name="T98" fmla="*/ 133 w 143"/>
                  <a:gd name="T99" fmla="*/ 2 h 269"/>
                  <a:gd name="T100" fmla="*/ 135 w 143"/>
                  <a:gd name="T101" fmla="*/ 0 h 269"/>
                  <a:gd name="T102" fmla="*/ 26 w 143"/>
                  <a:gd name="T103" fmla="*/ 29 h 269"/>
                  <a:gd name="T104" fmla="*/ 0 w 143"/>
                  <a:gd name="T105" fmla="*/ 36 h 269"/>
                  <a:gd name="T106" fmla="*/ 0 w 143"/>
                  <a:gd name="T107" fmla="*/ 40 h 269"/>
                  <a:gd name="T108" fmla="*/ 2 w 143"/>
                  <a:gd name="T109" fmla="*/ 4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" h="269">
                    <a:moveTo>
                      <a:pt x="2" y="44"/>
                    </a:moveTo>
                    <a:lnTo>
                      <a:pt x="2" y="51"/>
                    </a:lnTo>
                    <a:lnTo>
                      <a:pt x="7" y="59"/>
                    </a:lnTo>
                    <a:lnTo>
                      <a:pt x="7" y="76"/>
                    </a:lnTo>
                    <a:lnTo>
                      <a:pt x="9" y="83"/>
                    </a:lnTo>
                    <a:lnTo>
                      <a:pt x="17" y="89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20" y="109"/>
                    </a:lnTo>
                    <a:lnTo>
                      <a:pt x="20" y="117"/>
                    </a:lnTo>
                    <a:lnTo>
                      <a:pt x="18" y="121"/>
                    </a:lnTo>
                    <a:lnTo>
                      <a:pt x="18" y="134"/>
                    </a:lnTo>
                    <a:lnTo>
                      <a:pt x="22" y="147"/>
                    </a:lnTo>
                    <a:lnTo>
                      <a:pt x="28" y="155"/>
                    </a:lnTo>
                    <a:lnTo>
                      <a:pt x="32" y="168"/>
                    </a:lnTo>
                    <a:lnTo>
                      <a:pt x="30" y="181"/>
                    </a:lnTo>
                    <a:lnTo>
                      <a:pt x="33" y="188"/>
                    </a:lnTo>
                    <a:lnTo>
                      <a:pt x="35" y="179"/>
                    </a:lnTo>
                    <a:lnTo>
                      <a:pt x="47" y="188"/>
                    </a:lnTo>
                    <a:lnTo>
                      <a:pt x="62" y="258"/>
                    </a:lnTo>
                    <a:lnTo>
                      <a:pt x="62" y="264"/>
                    </a:lnTo>
                    <a:lnTo>
                      <a:pt x="65" y="269"/>
                    </a:lnTo>
                    <a:lnTo>
                      <a:pt x="126" y="258"/>
                    </a:lnTo>
                    <a:lnTo>
                      <a:pt x="120" y="250"/>
                    </a:lnTo>
                    <a:lnTo>
                      <a:pt x="116" y="243"/>
                    </a:lnTo>
                    <a:lnTo>
                      <a:pt x="116" y="235"/>
                    </a:lnTo>
                    <a:lnTo>
                      <a:pt x="120" y="228"/>
                    </a:lnTo>
                    <a:lnTo>
                      <a:pt x="114" y="207"/>
                    </a:lnTo>
                    <a:lnTo>
                      <a:pt x="114" y="194"/>
                    </a:lnTo>
                    <a:lnTo>
                      <a:pt x="109" y="170"/>
                    </a:lnTo>
                    <a:lnTo>
                      <a:pt x="112" y="164"/>
                    </a:lnTo>
                    <a:lnTo>
                      <a:pt x="111" y="153"/>
                    </a:lnTo>
                    <a:lnTo>
                      <a:pt x="114" y="145"/>
                    </a:lnTo>
                    <a:lnTo>
                      <a:pt x="116" y="139"/>
                    </a:lnTo>
                    <a:lnTo>
                      <a:pt x="116" y="132"/>
                    </a:lnTo>
                    <a:lnTo>
                      <a:pt x="120" y="124"/>
                    </a:lnTo>
                    <a:lnTo>
                      <a:pt x="118" y="117"/>
                    </a:lnTo>
                    <a:lnTo>
                      <a:pt x="120" y="106"/>
                    </a:lnTo>
                    <a:lnTo>
                      <a:pt x="116" y="91"/>
                    </a:lnTo>
                    <a:lnTo>
                      <a:pt x="116" y="85"/>
                    </a:lnTo>
                    <a:lnTo>
                      <a:pt x="122" y="77"/>
                    </a:lnTo>
                    <a:lnTo>
                      <a:pt x="126" y="77"/>
                    </a:lnTo>
                    <a:lnTo>
                      <a:pt x="137" y="64"/>
                    </a:lnTo>
                    <a:lnTo>
                      <a:pt x="143" y="53"/>
                    </a:lnTo>
                    <a:lnTo>
                      <a:pt x="143" y="47"/>
                    </a:lnTo>
                    <a:lnTo>
                      <a:pt x="141" y="40"/>
                    </a:lnTo>
                    <a:lnTo>
                      <a:pt x="135" y="34"/>
                    </a:lnTo>
                    <a:lnTo>
                      <a:pt x="133" y="27"/>
                    </a:lnTo>
                    <a:lnTo>
                      <a:pt x="137" y="14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26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07" name="Freeform 145"/>
              <p:cNvSpPr>
                <a:spLocks/>
              </p:cNvSpPr>
              <p:nvPr/>
            </p:nvSpPr>
            <p:spPr bwMode="auto">
              <a:xfrm>
                <a:off x="8148577" y="2050775"/>
                <a:ext cx="286197" cy="252720"/>
              </a:xfrm>
              <a:custGeom>
                <a:avLst/>
                <a:gdLst>
                  <a:gd name="T0" fmla="*/ 145 w 147"/>
                  <a:gd name="T1" fmla="*/ 68 h 143"/>
                  <a:gd name="T2" fmla="*/ 147 w 147"/>
                  <a:gd name="T3" fmla="*/ 62 h 143"/>
                  <a:gd name="T4" fmla="*/ 145 w 147"/>
                  <a:gd name="T5" fmla="*/ 55 h 143"/>
                  <a:gd name="T6" fmla="*/ 130 w 147"/>
                  <a:gd name="T7" fmla="*/ 0 h 143"/>
                  <a:gd name="T8" fmla="*/ 126 w 147"/>
                  <a:gd name="T9" fmla="*/ 0 h 143"/>
                  <a:gd name="T10" fmla="*/ 117 w 147"/>
                  <a:gd name="T11" fmla="*/ 2 h 143"/>
                  <a:gd name="T12" fmla="*/ 77 w 147"/>
                  <a:gd name="T13" fmla="*/ 11 h 143"/>
                  <a:gd name="T14" fmla="*/ 70 w 147"/>
                  <a:gd name="T15" fmla="*/ 15 h 143"/>
                  <a:gd name="T16" fmla="*/ 66 w 147"/>
                  <a:gd name="T17" fmla="*/ 15 h 143"/>
                  <a:gd name="T18" fmla="*/ 53 w 147"/>
                  <a:gd name="T19" fmla="*/ 19 h 143"/>
                  <a:gd name="T20" fmla="*/ 45 w 147"/>
                  <a:gd name="T21" fmla="*/ 19 h 143"/>
                  <a:gd name="T22" fmla="*/ 0 w 147"/>
                  <a:gd name="T23" fmla="*/ 30 h 143"/>
                  <a:gd name="T24" fmla="*/ 13 w 147"/>
                  <a:gd name="T25" fmla="*/ 107 h 143"/>
                  <a:gd name="T26" fmla="*/ 19 w 147"/>
                  <a:gd name="T27" fmla="*/ 115 h 143"/>
                  <a:gd name="T28" fmla="*/ 19 w 147"/>
                  <a:gd name="T29" fmla="*/ 120 h 143"/>
                  <a:gd name="T30" fmla="*/ 8 w 147"/>
                  <a:gd name="T31" fmla="*/ 132 h 143"/>
                  <a:gd name="T32" fmla="*/ 8 w 147"/>
                  <a:gd name="T33" fmla="*/ 135 h 143"/>
                  <a:gd name="T34" fmla="*/ 13 w 147"/>
                  <a:gd name="T35" fmla="*/ 143 h 143"/>
                  <a:gd name="T36" fmla="*/ 21 w 147"/>
                  <a:gd name="T37" fmla="*/ 139 h 143"/>
                  <a:gd name="T38" fmla="*/ 34 w 147"/>
                  <a:gd name="T39" fmla="*/ 126 h 143"/>
                  <a:gd name="T40" fmla="*/ 42 w 147"/>
                  <a:gd name="T41" fmla="*/ 122 h 143"/>
                  <a:gd name="T42" fmla="*/ 45 w 147"/>
                  <a:gd name="T43" fmla="*/ 115 h 143"/>
                  <a:gd name="T44" fmla="*/ 49 w 147"/>
                  <a:gd name="T45" fmla="*/ 117 h 143"/>
                  <a:gd name="T46" fmla="*/ 60 w 147"/>
                  <a:gd name="T47" fmla="*/ 103 h 143"/>
                  <a:gd name="T48" fmla="*/ 68 w 147"/>
                  <a:gd name="T49" fmla="*/ 102 h 143"/>
                  <a:gd name="T50" fmla="*/ 74 w 147"/>
                  <a:gd name="T51" fmla="*/ 98 h 143"/>
                  <a:gd name="T52" fmla="*/ 81 w 147"/>
                  <a:gd name="T53" fmla="*/ 98 h 143"/>
                  <a:gd name="T54" fmla="*/ 85 w 147"/>
                  <a:gd name="T55" fmla="*/ 94 h 143"/>
                  <a:gd name="T56" fmla="*/ 106 w 147"/>
                  <a:gd name="T57" fmla="*/ 90 h 143"/>
                  <a:gd name="T58" fmla="*/ 106 w 147"/>
                  <a:gd name="T59" fmla="*/ 85 h 143"/>
                  <a:gd name="T60" fmla="*/ 104 w 147"/>
                  <a:gd name="T61" fmla="*/ 81 h 143"/>
                  <a:gd name="T62" fmla="*/ 107 w 147"/>
                  <a:gd name="T63" fmla="*/ 81 h 143"/>
                  <a:gd name="T64" fmla="*/ 107 w 147"/>
                  <a:gd name="T65" fmla="*/ 85 h 143"/>
                  <a:gd name="T66" fmla="*/ 115 w 147"/>
                  <a:gd name="T67" fmla="*/ 85 h 143"/>
                  <a:gd name="T68" fmla="*/ 128 w 147"/>
                  <a:gd name="T69" fmla="*/ 77 h 143"/>
                  <a:gd name="T70" fmla="*/ 141 w 147"/>
                  <a:gd name="T71" fmla="*/ 72 h 143"/>
                  <a:gd name="T72" fmla="*/ 147 w 147"/>
                  <a:gd name="T73" fmla="*/ 73 h 143"/>
                  <a:gd name="T74" fmla="*/ 145 w 147"/>
                  <a:gd name="T75" fmla="*/ 70 h 143"/>
                  <a:gd name="T76" fmla="*/ 145 w 147"/>
                  <a:gd name="T77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43">
                    <a:moveTo>
                      <a:pt x="145" y="68"/>
                    </a:moveTo>
                    <a:lnTo>
                      <a:pt x="147" y="62"/>
                    </a:lnTo>
                    <a:lnTo>
                      <a:pt x="145" y="55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17" y="2"/>
                    </a:lnTo>
                    <a:lnTo>
                      <a:pt x="77" y="11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53" y="19"/>
                    </a:lnTo>
                    <a:lnTo>
                      <a:pt x="45" y="19"/>
                    </a:lnTo>
                    <a:lnTo>
                      <a:pt x="0" y="30"/>
                    </a:lnTo>
                    <a:lnTo>
                      <a:pt x="13" y="107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8" y="132"/>
                    </a:lnTo>
                    <a:lnTo>
                      <a:pt x="8" y="135"/>
                    </a:lnTo>
                    <a:lnTo>
                      <a:pt x="13" y="143"/>
                    </a:lnTo>
                    <a:lnTo>
                      <a:pt x="21" y="139"/>
                    </a:lnTo>
                    <a:lnTo>
                      <a:pt x="34" y="126"/>
                    </a:lnTo>
                    <a:lnTo>
                      <a:pt x="42" y="122"/>
                    </a:lnTo>
                    <a:lnTo>
                      <a:pt x="45" y="115"/>
                    </a:lnTo>
                    <a:lnTo>
                      <a:pt x="49" y="117"/>
                    </a:lnTo>
                    <a:lnTo>
                      <a:pt x="60" y="103"/>
                    </a:lnTo>
                    <a:lnTo>
                      <a:pt x="68" y="102"/>
                    </a:lnTo>
                    <a:lnTo>
                      <a:pt x="74" y="98"/>
                    </a:lnTo>
                    <a:lnTo>
                      <a:pt x="81" y="98"/>
                    </a:lnTo>
                    <a:lnTo>
                      <a:pt x="85" y="94"/>
                    </a:lnTo>
                    <a:lnTo>
                      <a:pt x="106" y="90"/>
                    </a:lnTo>
                    <a:lnTo>
                      <a:pt x="106" y="85"/>
                    </a:lnTo>
                    <a:lnTo>
                      <a:pt x="104" y="81"/>
                    </a:lnTo>
                    <a:lnTo>
                      <a:pt x="107" y="81"/>
                    </a:lnTo>
                    <a:lnTo>
                      <a:pt x="107" y="85"/>
                    </a:lnTo>
                    <a:lnTo>
                      <a:pt x="115" y="85"/>
                    </a:lnTo>
                    <a:lnTo>
                      <a:pt x="128" y="77"/>
                    </a:lnTo>
                    <a:lnTo>
                      <a:pt x="141" y="72"/>
                    </a:lnTo>
                    <a:lnTo>
                      <a:pt x="147" y="73"/>
                    </a:lnTo>
                    <a:lnTo>
                      <a:pt x="145" y="70"/>
                    </a:lnTo>
                    <a:lnTo>
                      <a:pt x="145" y="6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08" name="Freeform 146"/>
              <p:cNvSpPr>
                <a:spLocks/>
              </p:cNvSpPr>
              <p:nvPr/>
            </p:nvSpPr>
            <p:spPr bwMode="auto">
              <a:xfrm>
                <a:off x="8230348" y="1419859"/>
                <a:ext cx="278411" cy="524878"/>
              </a:xfrm>
              <a:custGeom>
                <a:avLst/>
                <a:gdLst>
                  <a:gd name="T0" fmla="*/ 129 w 143"/>
                  <a:gd name="T1" fmla="*/ 216 h 297"/>
                  <a:gd name="T2" fmla="*/ 127 w 143"/>
                  <a:gd name="T3" fmla="*/ 209 h 297"/>
                  <a:gd name="T4" fmla="*/ 120 w 143"/>
                  <a:gd name="T5" fmla="*/ 205 h 297"/>
                  <a:gd name="T6" fmla="*/ 114 w 143"/>
                  <a:gd name="T7" fmla="*/ 199 h 297"/>
                  <a:gd name="T8" fmla="*/ 111 w 143"/>
                  <a:gd name="T9" fmla="*/ 194 h 297"/>
                  <a:gd name="T10" fmla="*/ 109 w 143"/>
                  <a:gd name="T11" fmla="*/ 186 h 297"/>
                  <a:gd name="T12" fmla="*/ 109 w 143"/>
                  <a:gd name="T13" fmla="*/ 178 h 297"/>
                  <a:gd name="T14" fmla="*/ 101 w 143"/>
                  <a:gd name="T15" fmla="*/ 158 h 297"/>
                  <a:gd name="T16" fmla="*/ 50 w 143"/>
                  <a:gd name="T17" fmla="*/ 4 h 297"/>
                  <a:gd name="T18" fmla="*/ 49 w 143"/>
                  <a:gd name="T19" fmla="*/ 0 h 297"/>
                  <a:gd name="T20" fmla="*/ 41 w 143"/>
                  <a:gd name="T21" fmla="*/ 7 h 297"/>
                  <a:gd name="T22" fmla="*/ 35 w 143"/>
                  <a:gd name="T23" fmla="*/ 6 h 297"/>
                  <a:gd name="T24" fmla="*/ 28 w 143"/>
                  <a:gd name="T25" fmla="*/ 11 h 297"/>
                  <a:gd name="T26" fmla="*/ 28 w 143"/>
                  <a:gd name="T27" fmla="*/ 17 h 297"/>
                  <a:gd name="T28" fmla="*/ 26 w 143"/>
                  <a:gd name="T29" fmla="*/ 32 h 297"/>
                  <a:gd name="T30" fmla="*/ 26 w 143"/>
                  <a:gd name="T31" fmla="*/ 37 h 297"/>
                  <a:gd name="T32" fmla="*/ 26 w 143"/>
                  <a:gd name="T33" fmla="*/ 39 h 297"/>
                  <a:gd name="T34" fmla="*/ 24 w 143"/>
                  <a:gd name="T35" fmla="*/ 41 h 297"/>
                  <a:gd name="T36" fmla="*/ 28 w 143"/>
                  <a:gd name="T37" fmla="*/ 53 h 297"/>
                  <a:gd name="T38" fmla="*/ 24 w 143"/>
                  <a:gd name="T39" fmla="*/ 66 h 297"/>
                  <a:gd name="T40" fmla="*/ 26 w 143"/>
                  <a:gd name="T41" fmla="*/ 73 h 297"/>
                  <a:gd name="T42" fmla="*/ 32 w 143"/>
                  <a:gd name="T43" fmla="*/ 79 h 297"/>
                  <a:gd name="T44" fmla="*/ 34 w 143"/>
                  <a:gd name="T45" fmla="*/ 86 h 297"/>
                  <a:gd name="T46" fmla="*/ 34 w 143"/>
                  <a:gd name="T47" fmla="*/ 92 h 297"/>
                  <a:gd name="T48" fmla="*/ 28 w 143"/>
                  <a:gd name="T49" fmla="*/ 103 h 297"/>
                  <a:gd name="T50" fmla="*/ 17 w 143"/>
                  <a:gd name="T51" fmla="*/ 116 h 297"/>
                  <a:gd name="T52" fmla="*/ 13 w 143"/>
                  <a:gd name="T53" fmla="*/ 116 h 297"/>
                  <a:gd name="T54" fmla="*/ 7 w 143"/>
                  <a:gd name="T55" fmla="*/ 124 h 297"/>
                  <a:gd name="T56" fmla="*/ 7 w 143"/>
                  <a:gd name="T57" fmla="*/ 130 h 297"/>
                  <a:gd name="T58" fmla="*/ 11 w 143"/>
                  <a:gd name="T59" fmla="*/ 145 h 297"/>
                  <a:gd name="T60" fmla="*/ 9 w 143"/>
                  <a:gd name="T61" fmla="*/ 156 h 297"/>
                  <a:gd name="T62" fmla="*/ 11 w 143"/>
                  <a:gd name="T63" fmla="*/ 163 h 297"/>
                  <a:gd name="T64" fmla="*/ 7 w 143"/>
                  <a:gd name="T65" fmla="*/ 171 h 297"/>
                  <a:gd name="T66" fmla="*/ 7 w 143"/>
                  <a:gd name="T67" fmla="*/ 178 h 297"/>
                  <a:gd name="T68" fmla="*/ 5 w 143"/>
                  <a:gd name="T69" fmla="*/ 184 h 297"/>
                  <a:gd name="T70" fmla="*/ 2 w 143"/>
                  <a:gd name="T71" fmla="*/ 192 h 297"/>
                  <a:gd name="T72" fmla="*/ 3 w 143"/>
                  <a:gd name="T73" fmla="*/ 203 h 297"/>
                  <a:gd name="T74" fmla="*/ 0 w 143"/>
                  <a:gd name="T75" fmla="*/ 209 h 297"/>
                  <a:gd name="T76" fmla="*/ 5 w 143"/>
                  <a:gd name="T77" fmla="*/ 233 h 297"/>
                  <a:gd name="T78" fmla="*/ 5 w 143"/>
                  <a:gd name="T79" fmla="*/ 246 h 297"/>
                  <a:gd name="T80" fmla="*/ 11 w 143"/>
                  <a:gd name="T81" fmla="*/ 267 h 297"/>
                  <a:gd name="T82" fmla="*/ 7 w 143"/>
                  <a:gd name="T83" fmla="*/ 274 h 297"/>
                  <a:gd name="T84" fmla="*/ 7 w 143"/>
                  <a:gd name="T85" fmla="*/ 282 h 297"/>
                  <a:gd name="T86" fmla="*/ 11 w 143"/>
                  <a:gd name="T87" fmla="*/ 289 h 297"/>
                  <a:gd name="T88" fmla="*/ 17 w 143"/>
                  <a:gd name="T89" fmla="*/ 297 h 297"/>
                  <a:gd name="T90" fmla="*/ 105 w 143"/>
                  <a:gd name="T91" fmla="*/ 276 h 297"/>
                  <a:gd name="T92" fmla="*/ 114 w 143"/>
                  <a:gd name="T93" fmla="*/ 265 h 297"/>
                  <a:gd name="T94" fmla="*/ 118 w 143"/>
                  <a:gd name="T95" fmla="*/ 259 h 297"/>
                  <a:gd name="T96" fmla="*/ 120 w 143"/>
                  <a:gd name="T97" fmla="*/ 259 h 297"/>
                  <a:gd name="T98" fmla="*/ 124 w 143"/>
                  <a:gd name="T99" fmla="*/ 252 h 297"/>
                  <a:gd name="T100" fmla="*/ 131 w 143"/>
                  <a:gd name="T101" fmla="*/ 248 h 297"/>
                  <a:gd name="T102" fmla="*/ 135 w 143"/>
                  <a:gd name="T103" fmla="*/ 246 h 297"/>
                  <a:gd name="T104" fmla="*/ 139 w 143"/>
                  <a:gd name="T105" fmla="*/ 246 h 297"/>
                  <a:gd name="T106" fmla="*/ 139 w 143"/>
                  <a:gd name="T107" fmla="*/ 241 h 297"/>
                  <a:gd name="T108" fmla="*/ 143 w 143"/>
                  <a:gd name="T109" fmla="*/ 225 h 297"/>
                  <a:gd name="T110" fmla="*/ 139 w 143"/>
                  <a:gd name="T111" fmla="*/ 224 h 297"/>
                  <a:gd name="T112" fmla="*/ 135 w 143"/>
                  <a:gd name="T113" fmla="*/ 222 h 297"/>
                  <a:gd name="T114" fmla="*/ 129 w 143"/>
                  <a:gd name="T115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297">
                    <a:moveTo>
                      <a:pt x="129" y="216"/>
                    </a:moveTo>
                    <a:lnTo>
                      <a:pt x="127" y="209"/>
                    </a:lnTo>
                    <a:lnTo>
                      <a:pt x="120" y="205"/>
                    </a:lnTo>
                    <a:lnTo>
                      <a:pt x="114" y="199"/>
                    </a:lnTo>
                    <a:lnTo>
                      <a:pt x="111" y="194"/>
                    </a:lnTo>
                    <a:lnTo>
                      <a:pt x="109" y="186"/>
                    </a:lnTo>
                    <a:lnTo>
                      <a:pt x="109" y="178"/>
                    </a:lnTo>
                    <a:lnTo>
                      <a:pt x="101" y="158"/>
                    </a:lnTo>
                    <a:lnTo>
                      <a:pt x="50" y="4"/>
                    </a:lnTo>
                    <a:lnTo>
                      <a:pt x="49" y="0"/>
                    </a:lnTo>
                    <a:lnTo>
                      <a:pt x="41" y="7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6" y="32"/>
                    </a:lnTo>
                    <a:lnTo>
                      <a:pt x="26" y="37"/>
                    </a:lnTo>
                    <a:lnTo>
                      <a:pt x="26" y="39"/>
                    </a:lnTo>
                    <a:lnTo>
                      <a:pt x="24" y="41"/>
                    </a:lnTo>
                    <a:lnTo>
                      <a:pt x="28" y="53"/>
                    </a:lnTo>
                    <a:lnTo>
                      <a:pt x="24" y="66"/>
                    </a:lnTo>
                    <a:lnTo>
                      <a:pt x="26" y="73"/>
                    </a:lnTo>
                    <a:lnTo>
                      <a:pt x="32" y="79"/>
                    </a:lnTo>
                    <a:lnTo>
                      <a:pt x="34" y="86"/>
                    </a:lnTo>
                    <a:lnTo>
                      <a:pt x="34" y="92"/>
                    </a:lnTo>
                    <a:lnTo>
                      <a:pt x="28" y="103"/>
                    </a:lnTo>
                    <a:lnTo>
                      <a:pt x="17" y="116"/>
                    </a:lnTo>
                    <a:lnTo>
                      <a:pt x="13" y="116"/>
                    </a:lnTo>
                    <a:lnTo>
                      <a:pt x="7" y="124"/>
                    </a:lnTo>
                    <a:lnTo>
                      <a:pt x="7" y="130"/>
                    </a:lnTo>
                    <a:lnTo>
                      <a:pt x="11" y="145"/>
                    </a:lnTo>
                    <a:lnTo>
                      <a:pt x="9" y="156"/>
                    </a:lnTo>
                    <a:lnTo>
                      <a:pt x="11" y="163"/>
                    </a:lnTo>
                    <a:lnTo>
                      <a:pt x="7" y="171"/>
                    </a:lnTo>
                    <a:lnTo>
                      <a:pt x="7" y="178"/>
                    </a:lnTo>
                    <a:lnTo>
                      <a:pt x="5" y="184"/>
                    </a:lnTo>
                    <a:lnTo>
                      <a:pt x="2" y="192"/>
                    </a:lnTo>
                    <a:lnTo>
                      <a:pt x="3" y="203"/>
                    </a:lnTo>
                    <a:lnTo>
                      <a:pt x="0" y="209"/>
                    </a:lnTo>
                    <a:lnTo>
                      <a:pt x="5" y="233"/>
                    </a:lnTo>
                    <a:lnTo>
                      <a:pt x="5" y="246"/>
                    </a:lnTo>
                    <a:lnTo>
                      <a:pt x="11" y="267"/>
                    </a:lnTo>
                    <a:lnTo>
                      <a:pt x="7" y="274"/>
                    </a:lnTo>
                    <a:lnTo>
                      <a:pt x="7" y="282"/>
                    </a:lnTo>
                    <a:lnTo>
                      <a:pt x="11" y="289"/>
                    </a:lnTo>
                    <a:lnTo>
                      <a:pt x="17" y="297"/>
                    </a:lnTo>
                    <a:lnTo>
                      <a:pt x="105" y="276"/>
                    </a:lnTo>
                    <a:lnTo>
                      <a:pt x="114" y="265"/>
                    </a:lnTo>
                    <a:lnTo>
                      <a:pt x="118" y="259"/>
                    </a:lnTo>
                    <a:lnTo>
                      <a:pt x="120" y="259"/>
                    </a:lnTo>
                    <a:lnTo>
                      <a:pt x="124" y="252"/>
                    </a:lnTo>
                    <a:lnTo>
                      <a:pt x="131" y="248"/>
                    </a:lnTo>
                    <a:lnTo>
                      <a:pt x="135" y="246"/>
                    </a:lnTo>
                    <a:lnTo>
                      <a:pt x="139" y="246"/>
                    </a:lnTo>
                    <a:lnTo>
                      <a:pt x="139" y="241"/>
                    </a:lnTo>
                    <a:lnTo>
                      <a:pt x="143" y="225"/>
                    </a:lnTo>
                    <a:lnTo>
                      <a:pt x="139" y="224"/>
                    </a:lnTo>
                    <a:lnTo>
                      <a:pt x="135" y="222"/>
                    </a:lnTo>
                    <a:lnTo>
                      <a:pt x="129" y="21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09" name="Freeform 148"/>
              <p:cNvSpPr>
                <a:spLocks/>
              </p:cNvSpPr>
              <p:nvPr/>
            </p:nvSpPr>
            <p:spPr bwMode="auto">
              <a:xfrm>
                <a:off x="8401678" y="2038404"/>
                <a:ext cx="87611" cy="141381"/>
              </a:xfrm>
              <a:custGeom>
                <a:avLst/>
                <a:gdLst>
                  <a:gd name="T0" fmla="*/ 41 w 45"/>
                  <a:gd name="T1" fmla="*/ 18 h 80"/>
                  <a:gd name="T2" fmla="*/ 39 w 45"/>
                  <a:gd name="T3" fmla="*/ 13 h 80"/>
                  <a:gd name="T4" fmla="*/ 36 w 45"/>
                  <a:gd name="T5" fmla="*/ 11 h 80"/>
                  <a:gd name="T6" fmla="*/ 34 w 45"/>
                  <a:gd name="T7" fmla="*/ 5 h 80"/>
                  <a:gd name="T8" fmla="*/ 26 w 45"/>
                  <a:gd name="T9" fmla="*/ 0 h 80"/>
                  <a:gd name="T10" fmla="*/ 0 w 45"/>
                  <a:gd name="T11" fmla="*/ 7 h 80"/>
                  <a:gd name="T12" fmla="*/ 15 w 45"/>
                  <a:gd name="T13" fmla="*/ 62 h 80"/>
                  <a:gd name="T14" fmla="*/ 17 w 45"/>
                  <a:gd name="T15" fmla="*/ 69 h 80"/>
                  <a:gd name="T16" fmla="*/ 15 w 45"/>
                  <a:gd name="T17" fmla="*/ 75 h 80"/>
                  <a:gd name="T18" fmla="*/ 15 w 45"/>
                  <a:gd name="T19" fmla="*/ 77 h 80"/>
                  <a:gd name="T20" fmla="*/ 17 w 45"/>
                  <a:gd name="T21" fmla="*/ 80 h 80"/>
                  <a:gd name="T22" fmla="*/ 23 w 45"/>
                  <a:gd name="T23" fmla="*/ 77 h 80"/>
                  <a:gd name="T24" fmla="*/ 43 w 45"/>
                  <a:gd name="T25" fmla="*/ 63 h 80"/>
                  <a:gd name="T26" fmla="*/ 43 w 45"/>
                  <a:gd name="T27" fmla="*/ 56 h 80"/>
                  <a:gd name="T28" fmla="*/ 41 w 45"/>
                  <a:gd name="T29" fmla="*/ 48 h 80"/>
                  <a:gd name="T30" fmla="*/ 41 w 45"/>
                  <a:gd name="T31" fmla="*/ 41 h 80"/>
                  <a:gd name="T32" fmla="*/ 36 w 45"/>
                  <a:gd name="T33" fmla="*/ 33 h 80"/>
                  <a:gd name="T34" fmla="*/ 39 w 45"/>
                  <a:gd name="T35" fmla="*/ 28 h 80"/>
                  <a:gd name="T36" fmla="*/ 38 w 45"/>
                  <a:gd name="T37" fmla="*/ 20 h 80"/>
                  <a:gd name="T38" fmla="*/ 43 w 45"/>
                  <a:gd name="T39" fmla="*/ 28 h 80"/>
                  <a:gd name="T40" fmla="*/ 45 w 45"/>
                  <a:gd name="T41" fmla="*/ 24 h 80"/>
                  <a:gd name="T42" fmla="*/ 45 w 45"/>
                  <a:gd name="T43" fmla="*/ 22 h 80"/>
                  <a:gd name="T44" fmla="*/ 41 w 45"/>
                  <a:gd name="T45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80">
                    <a:moveTo>
                      <a:pt x="41" y="18"/>
                    </a:moveTo>
                    <a:lnTo>
                      <a:pt x="39" y="13"/>
                    </a:lnTo>
                    <a:lnTo>
                      <a:pt x="36" y="11"/>
                    </a:lnTo>
                    <a:lnTo>
                      <a:pt x="34" y="5"/>
                    </a:lnTo>
                    <a:lnTo>
                      <a:pt x="26" y="0"/>
                    </a:lnTo>
                    <a:lnTo>
                      <a:pt x="0" y="7"/>
                    </a:lnTo>
                    <a:lnTo>
                      <a:pt x="15" y="62"/>
                    </a:lnTo>
                    <a:lnTo>
                      <a:pt x="17" y="69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7" y="80"/>
                    </a:lnTo>
                    <a:lnTo>
                      <a:pt x="23" y="77"/>
                    </a:lnTo>
                    <a:lnTo>
                      <a:pt x="43" y="63"/>
                    </a:lnTo>
                    <a:lnTo>
                      <a:pt x="43" y="56"/>
                    </a:lnTo>
                    <a:lnTo>
                      <a:pt x="41" y="48"/>
                    </a:lnTo>
                    <a:lnTo>
                      <a:pt x="41" y="41"/>
                    </a:lnTo>
                    <a:lnTo>
                      <a:pt x="36" y="33"/>
                    </a:lnTo>
                    <a:lnTo>
                      <a:pt x="39" y="28"/>
                    </a:lnTo>
                    <a:lnTo>
                      <a:pt x="38" y="20"/>
                    </a:lnTo>
                    <a:lnTo>
                      <a:pt x="43" y="28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1" y="1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0" name="Freeform 149"/>
              <p:cNvSpPr>
                <a:spLocks/>
              </p:cNvSpPr>
              <p:nvPr/>
            </p:nvSpPr>
            <p:spPr bwMode="auto">
              <a:xfrm>
                <a:off x="8489289" y="2080819"/>
                <a:ext cx="11681" cy="14137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1" name="Freeform 150"/>
              <p:cNvSpPr>
                <a:spLocks/>
              </p:cNvSpPr>
              <p:nvPr/>
            </p:nvSpPr>
            <p:spPr bwMode="auto">
              <a:xfrm>
                <a:off x="8489289" y="2080819"/>
                <a:ext cx="11681" cy="14137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2" name="Freeform 151"/>
              <p:cNvSpPr>
                <a:spLocks/>
              </p:cNvSpPr>
              <p:nvPr/>
            </p:nvSpPr>
            <p:spPr bwMode="auto">
              <a:xfrm>
                <a:off x="8500971" y="2066679"/>
                <a:ext cx="13629" cy="24743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3" name="Freeform 152"/>
              <p:cNvSpPr>
                <a:spLocks/>
              </p:cNvSpPr>
              <p:nvPr/>
            </p:nvSpPr>
            <p:spPr bwMode="auto">
              <a:xfrm>
                <a:off x="8500971" y="2066679"/>
                <a:ext cx="13629" cy="24743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4" name="Freeform 153"/>
              <p:cNvSpPr>
                <a:spLocks/>
              </p:cNvSpPr>
              <p:nvPr/>
            </p:nvSpPr>
            <p:spPr bwMode="auto">
              <a:xfrm>
                <a:off x="8510704" y="2091422"/>
                <a:ext cx="19469" cy="38880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15" name="Freeform 154"/>
              <p:cNvSpPr>
                <a:spLocks/>
              </p:cNvSpPr>
              <p:nvPr/>
            </p:nvSpPr>
            <p:spPr bwMode="auto">
              <a:xfrm>
                <a:off x="8510704" y="2091422"/>
                <a:ext cx="19469" cy="38880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616" name="Group 615"/>
              <p:cNvGrpSpPr/>
              <p:nvPr/>
            </p:nvGrpSpPr>
            <p:grpSpPr>
              <a:xfrm>
                <a:off x="7951937" y="2273450"/>
                <a:ext cx="220002" cy="457723"/>
                <a:chOff x="4813819" y="2127748"/>
                <a:chExt cx="108558" cy="225859"/>
              </a:xfrm>
              <a:grpFill/>
            </p:grpSpPr>
            <p:sp>
              <p:nvSpPr>
                <p:cNvPr id="634" name="Freeform 131"/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35" name="Freeform 324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36" name="Freeform 325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617" name="Group 616"/>
              <p:cNvGrpSpPr/>
              <p:nvPr/>
            </p:nvGrpSpPr>
            <p:grpSpPr>
              <a:xfrm>
                <a:off x="7190690" y="1552406"/>
                <a:ext cx="1244084" cy="841219"/>
                <a:chOff x="4438189" y="1771956"/>
                <a:chExt cx="613881" cy="415091"/>
              </a:xfrm>
              <a:grpFill/>
            </p:grpSpPr>
            <p:sp>
              <p:nvSpPr>
                <p:cNvPr id="632" name="Freeform 326"/>
                <p:cNvSpPr>
                  <a:spLocks/>
                </p:cNvSpPr>
                <p:nvPr/>
              </p:nvSpPr>
              <p:spPr bwMode="auto">
                <a:xfrm>
                  <a:off x="4438189" y="1771956"/>
                  <a:ext cx="490913" cy="398523"/>
                </a:xfrm>
                <a:custGeom>
                  <a:avLst/>
                  <a:gdLst>
                    <a:gd name="T0" fmla="*/ 511 w 511"/>
                    <a:gd name="T1" fmla="*/ 402 h 457"/>
                    <a:gd name="T2" fmla="*/ 505 w 511"/>
                    <a:gd name="T3" fmla="*/ 389 h 457"/>
                    <a:gd name="T4" fmla="*/ 489 w 511"/>
                    <a:gd name="T5" fmla="*/ 307 h 457"/>
                    <a:gd name="T6" fmla="*/ 490 w 511"/>
                    <a:gd name="T7" fmla="*/ 233 h 457"/>
                    <a:gd name="T8" fmla="*/ 487 w 511"/>
                    <a:gd name="T9" fmla="*/ 222 h 457"/>
                    <a:gd name="T10" fmla="*/ 460 w 511"/>
                    <a:gd name="T11" fmla="*/ 143 h 457"/>
                    <a:gd name="T12" fmla="*/ 455 w 511"/>
                    <a:gd name="T13" fmla="*/ 145 h 457"/>
                    <a:gd name="T14" fmla="*/ 453 w 511"/>
                    <a:gd name="T15" fmla="*/ 119 h 457"/>
                    <a:gd name="T16" fmla="*/ 443 w 511"/>
                    <a:gd name="T17" fmla="*/ 98 h 457"/>
                    <a:gd name="T18" fmla="*/ 445 w 511"/>
                    <a:gd name="T19" fmla="*/ 81 h 457"/>
                    <a:gd name="T20" fmla="*/ 443 w 511"/>
                    <a:gd name="T21" fmla="*/ 66 h 457"/>
                    <a:gd name="T22" fmla="*/ 442 w 511"/>
                    <a:gd name="T23" fmla="*/ 53 h 457"/>
                    <a:gd name="T24" fmla="*/ 432 w 511"/>
                    <a:gd name="T25" fmla="*/ 40 h 457"/>
                    <a:gd name="T26" fmla="*/ 427 w 511"/>
                    <a:gd name="T27" fmla="*/ 15 h 457"/>
                    <a:gd name="T28" fmla="*/ 425 w 511"/>
                    <a:gd name="T29" fmla="*/ 4 h 457"/>
                    <a:gd name="T30" fmla="*/ 372 w 511"/>
                    <a:gd name="T31" fmla="*/ 15 h 457"/>
                    <a:gd name="T32" fmla="*/ 317 w 511"/>
                    <a:gd name="T33" fmla="*/ 25 h 457"/>
                    <a:gd name="T34" fmla="*/ 278 w 511"/>
                    <a:gd name="T35" fmla="*/ 58 h 457"/>
                    <a:gd name="T36" fmla="*/ 257 w 511"/>
                    <a:gd name="T37" fmla="*/ 103 h 457"/>
                    <a:gd name="T38" fmla="*/ 244 w 511"/>
                    <a:gd name="T39" fmla="*/ 122 h 457"/>
                    <a:gd name="T40" fmla="*/ 223 w 511"/>
                    <a:gd name="T41" fmla="*/ 143 h 457"/>
                    <a:gd name="T42" fmla="*/ 229 w 511"/>
                    <a:gd name="T43" fmla="*/ 154 h 457"/>
                    <a:gd name="T44" fmla="*/ 229 w 511"/>
                    <a:gd name="T45" fmla="*/ 150 h 457"/>
                    <a:gd name="T46" fmla="*/ 237 w 511"/>
                    <a:gd name="T47" fmla="*/ 158 h 457"/>
                    <a:gd name="T48" fmla="*/ 242 w 511"/>
                    <a:gd name="T49" fmla="*/ 160 h 457"/>
                    <a:gd name="T50" fmla="*/ 235 w 511"/>
                    <a:gd name="T51" fmla="*/ 169 h 457"/>
                    <a:gd name="T52" fmla="*/ 242 w 511"/>
                    <a:gd name="T53" fmla="*/ 188 h 457"/>
                    <a:gd name="T54" fmla="*/ 246 w 511"/>
                    <a:gd name="T55" fmla="*/ 201 h 457"/>
                    <a:gd name="T56" fmla="*/ 233 w 511"/>
                    <a:gd name="T57" fmla="*/ 209 h 457"/>
                    <a:gd name="T58" fmla="*/ 218 w 511"/>
                    <a:gd name="T59" fmla="*/ 222 h 457"/>
                    <a:gd name="T60" fmla="*/ 208 w 511"/>
                    <a:gd name="T61" fmla="*/ 237 h 457"/>
                    <a:gd name="T62" fmla="*/ 197 w 511"/>
                    <a:gd name="T63" fmla="*/ 246 h 457"/>
                    <a:gd name="T64" fmla="*/ 177 w 511"/>
                    <a:gd name="T65" fmla="*/ 246 h 457"/>
                    <a:gd name="T66" fmla="*/ 148 w 511"/>
                    <a:gd name="T67" fmla="*/ 258 h 457"/>
                    <a:gd name="T68" fmla="*/ 103 w 511"/>
                    <a:gd name="T69" fmla="*/ 250 h 457"/>
                    <a:gd name="T70" fmla="*/ 62 w 511"/>
                    <a:gd name="T71" fmla="*/ 261 h 457"/>
                    <a:gd name="T72" fmla="*/ 49 w 511"/>
                    <a:gd name="T73" fmla="*/ 269 h 457"/>
                    <a:gd name="T74" fmla="*/ 36 w 511"/>
                    <a:gd name="T75" fmla="*/ 276 h 457"/>
                    <a:gd name="T76" fmla="*/ 39 w 511"/>
                    <a:gd name="T77" fmla="*/ 290 h 457"/>
                    <a:gd name="T78" fmla="*/ 52 w 511"/>
                    <a:gd name="T79" fmla="*/ 297 h 457"/>
                    <a:gd name="T80" fmla="*/ 51 w 511"/>
                    <a:gd name="T81" fmla="*/ 305 h 457"/>
                    <a:gd name="T82" fmla="*/ 58 w 511"/>
                    <a:gd name="T83" fmla="*/ 327 h 457"/>
                    <a:gd name="T84" fmla="*/ 43 w 511"/>
                    <a:gd name="T85" fmla="*/ 348 h 457"/>
                    <a:gd name="T86" fmla="*/ 30 w 511"/>
                    <a:gd name="T87" fmla="*/ 363 h 457"/>
                    <a:gd name="T88" fmla="*/ 4 w 511"/>
                    <a:gd name="T89" fmla="*/ 393 h 457"/>
                    <a:gd name="T90" fmla="*/ 2 w 511"/>
                    <a:gd name="T91" fmla="*/ 397 h 457"/>
                    <a:gd name="T92" fmla="*/ 69 w 511"/>
                    <a:gd name="T93" fmla="*/ 410 h 457"/>
                    <a:gd name="T94" fmla="*/ 276 w 511"/>
                    <a:gd name="T95" fmla="*/ 369 h 457"/>
                    <a:gd name="T96" fmla="*/ 349 w 511"/>
                    <a:gd name="T97" fmla="*/ 354 h 457"/>
                    <a:gd name="T98" fmla="*/ 361 w 511"/>
                    <a:gd name="T99" fmla="*/ 363 h 457"/>
                    <a:gd name="T100" fmla="*/ 374 w 511"/>
                    <a:gd name="T101" fmla="*/ 367 h 457"/>
                    <a:gd name="T102" fmla="*/ 381 w 511"/>
                    <a:gd name="T103" fmla="*/ 389 h 457"/>
                    <a:gd name="T104" fmla="*/ 400 w 511"/>
                    <a:gd name="T105" fmla="*/ 401 h 457"/>
                    <a:gd name="T106" fmla="*/ 415 w 511"/>
                    <a:gd name="T107" fmla="*/ 406 h 457"/>
                    <a:gd name="T108" fmla="*/ 487 w 511"/>
                    <a:gd name="T109" fmla="*/ 431 h 457"/>
                    <a:gd name="T110" fmla="*/ 475 w 511"/>
                    <a:gd name="T111" fmla="*/ 408 h 457"/>
                    <a:gd name="T112" fmla="*/ 475 w 511"/>
                    <a:gd name="T113" fmla="*/ 399 h 457"/>
                    <a:gd name="T114" fmla="*/ 483 w 511"/>
                    <a:gd name="T115" fmla="*/ 410 h 457"/>
                    <a:gd name="T116" fmla="*/ 489 w 511"/>
                    <a:gd name="T117" fmla="*/ 442 h 457"/>
                    <a:gd name="T118" fmla="*/ 489 w 511"/>
                    <a:gd name="T119" fmla="*/ 457 h 457"/>
                    <a:gd name="T120" fmla="*/ 498 w 511"/>
                    <a:gd name="T121" fmla="*/ 448 h 457"/>
                    <a:gd name="T122" fmla="*/ 505 w 511"/>
                    <a:gd name="T123" fmla="*/ 425 h 457"/>
                    <a:gd name="T124" fmla="*/ 500 w 511"/>
                    <a:gd name="T125" fmla="*/ 414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1" h="457">
                      <a:moveTo>
                        <a:pt x="500" y="414"/>
                      </a:moveTo>
                      <a:lnTo>
                        <a:pt x="511" y="402"/>
                      </a:lnTo>
                      <a:lnTo>
                        <a:pt x="511" y="397"/>
                      </a:lnTo>
                      <a:lnTo>
                        <a:pt x="505" y="389"/>
                      </a:lnTo>
                      <a:lnTo>
                        <a:pt x="492" y="312"/>
                      </a:lnTo>
                      <a:lnTo>
                        <a:pt x="489" y="307"/>
                      </a:lnTo>
                      <a:lnTo>
                        <a:pt x="490" y="241"/>
                      </a:lnTo>
                      <a:lnTo>
                        <a:pt x="490" y="233"/>
                      </a:lnTo>
                      <a:lnTo>
                        <a:pt x="487" y="228"/>
                      </a:lnTo>
                      <a:lnTo>
                        <a:pt x="487" y="222"/>
                      </a:lnTo>
                      <a:lnTo>
                        <a:pt x="472" y="152"/>
                      </a:lnTo>
                      <a:lnTo>
                        <a:pt x="460" y="143"/>
                      </a:lnTo>
                      <a:lnTo>
                        <a:pt x="458" y="152"/>
                      </a:lnTo>
                      <a:lnTo>
                        <a:pt x="455" y="145"/>
                      </a:lnTo>
                      <a:lnTo>
                        <a:pt x="457" y="132"/>
                      </a:lnTo>
                      <a:lnTo>
                        <a:pt x="453" y="119"/>
                      </a:lnTo>
                      <a:lnTo>
                        <a:pt x="447" y="111"/>
                      </a:lnTo>
                      <a:lnTo>
                        <a:pt x="443" y="98"/>
                      </a:lnTo>
                      <a:lnTo>
                        <a:pt x="443" y="85"/>
                      </a:lnTo>
                      <a:lnTo>
                        <a:pt x="445" y="81"/>
                      </a:lnTo>
                      <a:lnTo>
                        <a:pt x="445" y="73"/>
                      </a:lnTo>
                      <a:lnTo>
                        <a:pt x="443" y="66"/>
                      </a:lnTo>
                      <a:lnTo>
                        <a:pt x="443" y="60"/>
                      </a:lnTo>
                      <a:lnTo>
                        <a:pt x="442" y="53"/>
                      </a:lnTo>
                      <a:lnTo>
                        <a:pt x="434" y="47"/>
                      </a:lnTo>
                      <a:lnTo>
                        <a:pt x="432" y="40"/>
                      </a:lnTo>
                      <a:lnTo>
                        <a:pt x="432" y="23"/>
                      </a:lnTo>
                      <a:lnTo>
                        <a:pt x="427" y="15"/>
                      </a:lnTo>
                      <a:lnTo>
                        <a:pt x="427" y="8"/>
                      </a:lnTo>
                      <a:lnTo>
                        <a:pt x="425" y="4"/>
                      </a:lnTo>
                      <a:lnTo>
                        <a:pt x="425" y="0"/>
                      </a:lnTo>
                      <a:lnTo>
                        <a:pt x="372" y="15"/>
                      </a:lnTo>
                      <a:lnTo>
                        <a:pt x="323" y="25"/>
                      </a:lnTo>
                      <a:lnTo>
                        <a:pt x="317" y="25"/>
                      </a:lnTo>
                      <a:lnTo>
                        <a:pt x="302" y="32"/>
                      </a:lnTo>
                      <a:lnTo>
                        <a:pt x="278" y="58"/>
                      </a:lnTo>
                      <a:lnTo>
                        <a:pt x="257" y="96"/>
                      </a:lnTo>
                      <a:lnTo>
                        <a:pt x="257" y="103"/>
                      </a:lnTo>
                      <a:lnTo>
                        <a:pt x="246" y="119"/>
                      </a:lnTo>
                      <a:lnTo>
                        <a:pt x="244" y="122"/>
                      </a:lnTo>
                      <a:lnTo>
                        <a:pt x="237" y="130"/>
                      </a:lnTo>
                      <a:lnTo>
                        <a:pt x="223" y="143"/>
                      </a:lnTo>
                      <a:lnTo>
                        <a:pt x="223" y="149"/>
                      </a:lnTo>
                      <a:lnTo>
                        <a:pt x="229" y="154"/>
                      </a:lnTo>
                      <a:lnTo>
                        <a:pt x="231" y="158"/>
                      </a:lnTo>
                      <a:lnTo>
                        <a:pt x="229" y="150"/>
                      </a:lnTo>
                      <a:lnTo>
                        <a:pt x="237" y="147"/>
                      </a:lnTo>
                      <a:lnTo>
                        <a:pt x="237" y="158"/>
                      </a:lnTo>
                      <a:lnTo>
                        <a:pt x="246" y="152"/>
                      </a:lnTo>
                      <a:lnTo>
                        <a:pt x="242" y="160"/>
                      </a:lnTo>
                      <a:lnTo>
                        <a:pt x="240" y="166"/>
                      </a:lnTo>
                      <a:lnTo>
                        <a:pt x="235" y="169"/>
                      </a:lnTo>
                      <a:lnTo>
                        <a:pt x="240" y="182"/>
                      </a:lnTo>
                      <a:lnTo>
                        <a:pt x="242" y="188"/>
                      </a:lnTo>
                      <a:lnTo>
                        <a:pt x="244" y="194"/>
                      </a:lnTo>
                      <a:lnTo>
                        <a:pt x="246" y="201"/>
                      </a:lnTo>
                      <a:lnTo>
                        <a:pt x="240" y="209"/>
                      </a:lnTo>
                      <a:lnTo>
                        <a:pt x="233" y="209"/>
                      </a:lnTo>
                      <a:lnTo>
                        <a:pt x="225" y="216"/>
                      </a:lnTo>
                      <a:lnTo>
                        <a:pt x="218" y="222"/>
                      </a:lnTo>
                      <a:lnTo>
                        <a:pt x="214" y="229"/>
                      </a:lnTo>
                      <a:lnTo>
                        <a:pt x="208" y="237"/>
                      </a:lnTo>
                      <a:lnTo>
                        <a:pt x="201" y="241"/>
                      </a:lnTo>
                      <a:lnTo>
                        <a:pt x="197" y="246"/>
                      </a:lnTo>
                      <a:lnTo>
                        <a:pt x="192" y="244"/>
                      </a:lnTo>
                      <a:lnTo>
                        <a:pt x="177" y="246"/>
                      </a:lnTo>
                      <a:lnTo>
                        <a:pt x="163" y="248"/>
                      </a:lnTo>
                      <a:lnTo>
                        <a:pt x="148" y="258"/>
                      </a:lnTo>
                      <a:lnTo>
                        <a:pt x="131" y="250"/>
                      </a:lnTo>
                      <a:lnTo>
                        <a:pt x="103" y="250"/>
                      </a:lnTo>
                      <a:lnTo>
                        <a:pt x="77" y="256"/>
                      </a:lnTo>
                      <a:lnTo>
                        <a:pt x="62" y="261"/>
                      </a:lnTo>
                      <a:lnTo>
                        <a:pt x="56" y="267"/>
                      </a:lnTo>
                      <a:lnTo>
                        <a:pt x="49" y="269"/>
                      </a:lnTo>
                      <a:lnTo>
                        <a:pt x="41" y="273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39" y="290"/>
                      </a:lnTo>
                      <a:lnTo>
                        <a:pt x="37" y="295"/>
                      </a:lnTo>
                      <a:lnTo>
                        <a:pt x="52" y="297"/>
                      </a:lnTo>
                      <a:lnTo>
                        <a:pt x="52" y="301"/>
                      </a:lnTo>
                      <a:lnTo>
                        <a:pt x="51" y="305"/>
                      </a:lnTo>
                      <a:lnTo>
                        <a:pt x="58" y="320"/>
                      </a:lnTo>
                      <a:lnTo>
                        <a:pt x="58" y="327"/>
                      </a:lnTo>
                      <a:lnTo>
                        <a:pt x="47" y="340"/>
                      </a:lnTo>
                      <a:lnTo>
                        <a:pt x="43" y="348"/>
                      </a:lnTo>
                      <a:lnTo>
                        <a:pt x="37" y="354"/>
                      </a:lnTo>
                      <a:lnTo>
                        <a:pt x="30" y="363"/>
                      </a:lnTo>
                      <a:lnTo>
                        <a:pt x="19" y="376"/>
                      </a:lnTo>
                      <a:lnTo>
                        <a:pt x="4" y="393"/>
                      </a:lnTo>
                      <a:lnTo>
                        <a:pt x="0" y="395"/>
                      </a:lnTo>
                      <a:lnTo>
                        <a:pt x="2" y="397"/>
                      </a:lnTo>
                      <a:lnTo>
                        <a:pt x="5" y="421"/>
                      </a:lnTo>
                      <a:lnTo>
                        <a:pt x="69" y="410"/>
                      </a:lnTo>
                      <a:lnTo>
                        <a:pt x="167" y="391"/>
                      </a:lnTo>
                      <a:lnTo>
                        <a:pt x="276" y="369"/>
                      </a:lnTo>
                      <a:lnTo>
                        <a:pt x="349" y="352"/>
                      </a:lnTo>
                      <a:lnTo>
                        <a:pt x="349" y="354"/>
                      </a:lnTo>
                      <a:lnTo>
                        <a:pt x="357" y="355"/>
                      </a:lnTo>
                      <a:lnTo>
                        <a:pt x="361" y="363"/>
                      </a:lnTo>
                      <a:lnTo>
                        <a:pt x="366" y="361"/>
                      </a:lnTo>
                      <a:lnTo>
                        <a:pt x="374" y="367"/>
                      </a:lnTo>
                      <a:lnTo>
                        <a:pt x="380" y="382"/>
                      </a:lnTo>
                      <a:lnTo>
                        <a:pt x="381" y="389"/>
                      </a:lnTo>
                      <a:lnTo>
                        <a:pt x="387" y="397"/>
                      </a:lnTo>
                      <a:lnTo>
                        <a:pt x="400" y="401"/>
                      </a:lnTo>
                      <a:lnTo>
                        <a:pt x="408" y="402"/>
                      </a:lnTo>
                      <a:lnTo>
                        <a:pt x="415" y="406"/>
                      </a:lnTo>
                      <a:lnTo>
                        <a:pt x="415" y="408"/>
                      </a:lnTo>
                      <a:lnTo>
                        <a:pt x="487" y="431"/>
                      </a:lnTo>
                      <a:lnTo>
                        <a:pt x="481" y="414"/>
                      </a:lnTo>
                      <a:lnTo>
                        <a:pt x="475" y="408"/>
                      </a:lnTo>
                      <a:lnTo>
                        <a:pt x="474" y="401"/>
                      </a:lnTo>
                      <a:lnTo>
                        <a:pt x="475" y="399"/>
                      </a:lnTo>
                      <a:lnTo>
                        <a:pt x="477" y="406"/>
                      </a:lnTo>
                      <a:lnTo>
                        <a:pt x="483" y="410"/>
                      </a:lnTo>
                      <a:lnTo>
                        <a:pt x="487" y="421"/>
                      </a:lnTo>
                      <a:lnTo>
                        <a:pt x="489" y="442"/>
                      </a:lnTo>
                      <a:lnTo>
                        <a:pt x="485" y="457"/>
                      </a:lnTo>
                      <a:lnTo>
                        <a:pt x="489" y="457"/>
                      </a:lnTo>
                      <a:lnTo>
                        <a:pt x="490" y="449"/>
                      </a:lnTo>
                      <a:lnTo>
                        <a:pt x="498" y="448"/>
                      </a:lnTo>
                      <a:lnTo>
                        <a:pt x="500" y="440"/>
                      </a:lnTo>
                      <a:lnTo>
                        <a:pt x="505" y="425"/>
                      </a:lnTo>
                      <a:lnTo>
                        <a:pt x="500" y="417"/>
                      </a:lnTo>
                      <a:lnTo>
                        <a:pt x="500" y="41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33" name="Freeform 329"/>
                <p:cNvSpPr>
                  <a:spLocks/>
                </p:cNvSpPr>
                <p:nvPr/>
              </p:nvSpPr>
              <p:spPr bwMode="auto">
                <a:xfrm>
                  <a:off x="4906045" y="2105075"/>
                  <a:ext cx="146025" cy="81972"/>
                </a:xfrm>
                <a:custGeom>
                  <a:avLst/>
                  <a:gdLst>
                    <a:gd name="T0" fmla="*/ 139 w 152"/>
                    <a:gd name="T1" fmla="*/ 11 h 94"/>
                    <a:gd name="T2" fmla="*/ 135 w 152"/>
                    <a:gd name="T3" fmla="*/ 9 h 94"/>
                    <a:gd name="T4" fmla="*/ 129 w 152"/>
                    <a:gd name="T5" fmla="*/ 11 h 94"/>
                    <a:gd name="T6" fmla="*/ 122 w 152"/>
                    <a:gd name="T7" fmla="*/ 15 h 94"/>
                    <a:gd name="T8" fmla="*/ 112 w 152"/>
                    <a:gd name="T9" fmla="*/ 28 h 94"/>
                    <a:gd name="T10" fmla="*/ 109 w 152"/>
                    <a:gd name="T11" fmla="*/ 30 h 94"/>
                    <a:gd name="T12" fmla="*/ 101 w 152"/>
                    <a:gd name="T13" fmla="*/ 32 h 94"/>
                    <a:gd name="T14" fmla="*/ 107 w 152"/>
                    <a:gd name="T15" fmla="*/ 24 h 94"/>
                    <a:gd name="T16" fmla="*/ 114 w 152"/>
                    <a:gd name="T17" fmla="*/ 19 h 94"/>
                    <a:gd name="T18" fmla="*/ 114 w 152"/>
                    <a:gd name="T19" fmla="*/ 11 h 94"/>
                    <a:gd name="T20" fmla="*/ 120 w 152"/>
                    <a:gd name="T21" fmla="*/ 0 h 94"/>
                    <a:gd name="T22" fmla="*/ 99 w 152"/>
                    <a:gd name="T23" fmla="*/ 24 h 94"/>
                    <a:gd name="T24" fmla="*/ 86 w 152"/>
                    <a:gd name="T25" fmla="*/ 30 h 94"/>
                    <a:gd name="T26" fmla="*/ 65 w 152"/>
                    <a:gd name="T27" fmla="*/ 35 h 94"/>
                    <a:gd name="T28" fmla="*/ 60 w 152"/>
                    <a:gd name="T29" fmla="*/ 37 h 94"/>
                    <a:gd name="T30" fmla="*/ 56 w 152"/>
                    <a:gd name="T31" fmla="*/ 43 h 94"/>
                    <a:gd name="T32" fmla="*/ 49 w 152"/>
                    <a:gd name="T33" fmla="*/ 43 h 94"/>
                    <a:gd name="T34" fmla="*/ 35 w 152"/>
                    <a:gd name="T35" fmla="*/ 50 h 94"/>
                    <a:gd name="T36" fmla="*/ 30 w 152"/>
                    <a:gd name="T37" fmla="*/ 50 h 94"/>
                    <a:gd name="T38" fmla="*/ 22 w 152"/>
                    <a:gd name="T39" fmla="*/ 54 h 94"/>
                    <a:gd name="T40" fmla="*/ 24 w 152"/>
                    <a:gd name="T41" fmla="*/ 62 h 94"/>
                    <a:gd name="T42" fmla="*/ 17 w 152"/>
                    <a:gd name="T43" fmla="*/ 60 h 94"/>
                    <a:gd name="T44" fmla="*/ 15 w 152"/>
                    <a:gd name="T45" fmla="*/ 67 h 94"/>
                    <a:gd name="T46" fmla="*/ 2 w 152"/>
                    <a:gd name="T47" fmla="*/ 75 h 94"/>
                    <a:gd name="T48" fmla="*/ 0 w 152"/>
                    <a:gd name="T49" fmla="*/ 84 h 94"/>
                    <a:gd name="T50" fmla="*/ 0 w 152"/>
                    <a:gd name="T51" fmla="*/ 90 h 94"/>
                    <a:gd name="T52" fmla="*/ 2 w 152"/>
                    <a:gd name="T53" fmla="*/ 92 h 94"/>
                    <a:gd name="T54" fmla="*/ 15 w 152"/>
                    <a:gd name="T55" fmla="*/ 88 h 94"/>
                    <a:gd name="T56" fmla="*/ 7 w 152"/>
                    <a:gd name="T57" fmla="*/ 94 h 94"/>
                    <a:gd name="T58" fmla="*/ 22 w 152"/>
                    <a:gd name="T59" fmla="*/ 88 h 94"/>
                    <a:gd name="T60" fmla="*/ 47 w 152"/>
                    <a:gd name="T61" fmla="*/ 73 h 94"/>
                    <a:gd name="T62" fmla="*/ 49 w 152"/>
                    <a:gd name="T63" fmla="*/ 73 h 94"/>
                    <a:gd name="T64" fmla="*/ 58 w 152"/>
                    <a:gd name="T65" fmla="*/ 67 h 94"/>
                    <a:gd name="T66" fmla="*/ 64 w 152"/>
                    <a:gd name="T67" fmla="*/ 64 h 94"/>
                    <a:gd name="T68" fmla="*/ 79 w 152"/>
                    <a:gd name="T69" fmla="*/ 56 h 94"/>
                    <a:gd name="T70" fmla="*/ 86 w 152"/>
                    <a:gd name="T71" fmla="*/ 52 h 94"/>
                    <a:gd name="T72" fmla="*/ 94 w 152"/>
                    <a:gd name="T73" fmla="*/ 49 h 94"/>
                    <a:gd name="T74" fmla="*/ 99 w 152"/>
                    <a:gd name="T75" fmla="*/ 47 h 94"/>
                    <a:gd name="T76" fmla="*/ 112 w 152"/>
                    <a:gd name="T77" fmla="*/ 37 h 94"/>
                    <a:gd name="T78" fmla="*/ 114 w 152"/>
                    <a:gd name="T79" fmla="*/ 32 h 94"/>
                    <a:gd name="T80" fmla="*/ 122 w 152"/>
                    <a:gd name="T81" fmla="*/ 30 h 94"/>
                    <a:gd name="T82" fmla="*/ 135 w 152"/>
                    <a:gd name="T83" fmla="*/ 19 h 94"/>
                    <a:gd name="T84" fmla="*/ 143 w 152"/>
                    <a:gd name="T85" fmla="*/ 15 h 94"/>
                    <a:gd name="T86" fmla="*/ 152 w 152"/>
                    <a:gd name="T87" fmla="*/ 3 h 94"/>
                    <a:gd name="T88" fmla="*/ 144 w 152"/>
                    <a:gd name="T89" fmla="*/ 7 h 94"/>
                    <a:gd name="T90" fmla="*/ 139 w 152"/>
                    <a:gd name="T91" fmla="*/ 1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2" h="94">
                      <a:moveTo>
                        <a:pt x="139" y="11"/>
                      </a:moveTo>
                      <a:lnTo>
                        <a:pt x="135" y="9"/>
                      </a:lnTo>
                      <a:lnTo>
                        <a:pt x="129" y="11"/>
                      </a:lnTo>
                      <a:lnTo>
                        <a:pt x="122" y="15"/>
                      </a:lnTo>
                      <a:lnTo>
                        <a:pt x="112" y="28"/>
                      </a:lnTo>
                      <a:lnTo>
                        <a:pt x="109" y="30"/>
                      </a:lnTo>
                      <a:lnTo>
                        <a:pt x="101" y="32"/>
                      </a:lnTo>
                      <a:lnTo>
                        <a:pt x="107" y="24"/>
                      </a:lnTo>
                      <a:lnTo>
                        <a:pt x="114" y="19"/>
                      </a:lnTo>
                      <a:lnTo>
                        <a:pt x="114" y="11"/>
                      </a:lnTo>
                      <a:lnTo>
                        <a:pt x="120" y="0"/>
                      </a:lnTo>
                      <a:lnTo>
                        <a:pt x="99" y="24"/>
                      </a:lnTo>
                      <a:lnTo>
                        <a:pt x="86" y="30"/>
                      </a:lnTo>
                      <a:lnTo>
                        <a:pt x="65" y="35"/>
                      </a:lnTo>
                      <a:lnTo>
                        <a:pt x="60" y="37"/>
                      </a:lnTo>
                      <a:lnTo>
                        <a:pt x="56" y="43"/>
                      </a:lnTo>
                      <a:lnTo>
                        <a:pt x="49" y="43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2" y="54"/>
                      </a:lnTo>
                      <a:lnTo>
                        <a:pt x="24" y="62"/>
                      </a:lnTo>
                      <a:lnTo>
                        <a:pt x="17" y="60"/>
                      </a:lnTo>
                      <a:lnTo>
                        <a:pt x="15" y="67"/>
                      </a:lnTo>
                      <a:lnTo>
                        <a:pt x="2" y="75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2" y="92"/>
                      </a:lnTo>
                      <a:lnTo>
                        <a:pt x="15" y="88"/>
                      </a:lnTo>
                      <a:lnTo>
                        <a:pt x="7" y="94"/>
                      </a:lnTo>
                      <a:lnTo>
                        <a:pt x="22" y="88"/>
                      </a:lnTo>
                      <a:lnTo>
                        <a:pt x="47" y="73"/>
                      </a:lnTo>
                      <a:lnTo>
                        <a:pt x="49" y="73"/>
                      </a:lnTo>
                      <a:lnTo>
                        <a:pt x="58" y="67"/>
                      </a:lnTo>
                      <a:lnTo>
                        <a:pt x="64" y="64"/>
                      </a:lnTo>
                      <a:lnTo>
                        <a:pt x="79" y="56"/>
                      </a:lnTo>
                      <a:lnTo>
                        <a:pt x="86" y="52"/>
                      </a:lnTo>
                      <a:lnTo>
                        <a:pt x="94" y="49"/>
                      </a:lnTo>
                      <a:lnTo>
                        <a:pt x="99" y="47"/>
                      </a:lnTo>
                      <a:lnTo>
                        <a:pt x="112" y="37"/>
                      </a:lnTo>
                      <a:lnTo>
                        <a:pt x="114" y="32"/>
                      </a:lnTo>
                      <a:lnTo>
                        <a:pt x="122" y="30"/>
                      </a:lnTo>
                      <a:lnTo>
                        <a:pt x="135" y="19"/>
                      </a:lnTo>
                      <a:lnTo>
                        <a:pt x="143" y="15"/>
                      </a:lnTo>
                      <a:lnTo>
                        <a:pt x="152" y="3"/>
                      </a:lnTo>
                      <a:lnTo>
                        <a:pt x="144" y="7"/>
                      </a:lnTo>
                      <a:lnTo>
                        <a:pt x="139" y="1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>
              <a:xfrm>
                <a:off x="8142737" y="1854607"/>
                <a:ext cx="578236" cy="286300"/>
                <a:chOff x="4907967" y="1921074"/>
                <a:chExt cx="285325" cy="141272"/>
              </a:xfrm>
              <a:grpFill/>
            </p:grpSpPr>
            <p:sp>
              <p:nvSpPr>
                <p:cNvPr id="625" name="Freeform 144"/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6" name="Freeform 330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7" name="Freeform 331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8" name="Freeform 332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9" name="Freeform 333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30" name="Freeform 334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31" name="Freeform 335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>
              <a:xfrm>
                <a:off x="8325748" y="944464"/>
                <a:ext cx="650271" cy="871263"/>
                <a:chOff x="4998272" y="1471973"/>
                <a:chExt cx="320870" cy="429916"/>
              </a:xfrm>
              <a:grpFill/>
            </p:grpSpPr>
            <p:sp>
              <p:nvSpPr>
                <p:cNvPr id="620" name="Freeform 147"/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1" name="Freeform 336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2" name="Freeform 337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3" name="Freeform 338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4" name="Freeform 339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</p:grpSp>
        <p:sp>
          <p:nvSpPr>
            <p:cNvPr id="637" name="Oval 636"/>
            <p:cNvSpPr/>
            <p:nvPr/>
          </p:nvSpPr>
          <p:spPr>
            <a:xfrm>
              <a:off x="8311615" y="1428700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38" name="Oval 637"/>
            <p:cNvSpPr/>
            <p:nvPr/>
          </p:nvSpPr>
          <p:spPr>
            <a:xfrm>
              <a:off x="7605250" y="2193500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39" name="Oval 638"/>
            <p:cNvSpPr/>
            <p:nvPr/>
          </p:nvSpPr>
          <p:spPr>
            <a:xfrm>
              <a:off x="8389259" y="1728473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0" name="Oval 639"/>
            <p:cNvSpPr/>
            <p:nvPr/>
          </p:nvSpPr>
          <p:spPr>
            <a:xfrm>
              <a:off x="7328870" y="2350425"/>
              <a:ext cx="65462" cy="65462"/>
            </a:xfrm>
            <a:prstGeom prst="ellipse">
              <a:avLst/>
            </a:prstGeom>
            <a:gradFill flip="none" rotWithShape="1">
              <a:gsLst>
                <a:gs pos="34000">
                  <a:schemeClr val="accent2">
                    <a:lumMod val="100000"/>
                  </a:schemeClr>
                </a:gs>
                <a:gs pos="4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1" name="Oval 640"/>
            <p:cNvSpPr/>
            <p:nvPr/>
          </p:nvSpPr>
          <p:spPr>
            <a:xfrm>
              <a:off x="8165667" y="1765243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2" name="Oval 641"/>
            <p:cNvSpPr/>
            <p:nvPr/>
          </p:nvSpPr>
          <p:spPr>
            <a:xfrm>
              <a:off x="8038035" y="2254305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3" name="Oval 642"/>
            <p:cNvSpPr/>
            <p:nvPr/>
          </p:nvSpPr>
          <p:spPr>
            <a:xfrm>
              <a:off x="7371638" y="1793935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4" name="Oval 643"/>
            <p:cNvSpPr/>
            <p:nvPr/>
          </p:nvSpPr>
          <p:spPr>
            <a:xfrm>
              <a:off x="8545780" y="1695742"/>
              <a:ext cx="65462" cy="65462"/>
            </a:xfrm>
            <a:prstGeom prst="ellipse">
              <a:avLst/>
            </a:prstGeom>
            <a:gradFill flip="none" rotWithShape="1">
              <a:gsLst>
                <a:gs pos="39000">
                  <a:schemeClr val="accent2">
                    <a:lumMod val="100000"/>
                  </a:schemeClr>
                </a:gs>
                <a:gs pos="45000">
                  <a:schemeClr val="accent3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5" name="Oval 644"/>
            <p:cNvSpPr/>
            <p:nvPr/>
          </p:nvSpPr>
          <p:spPr>
            <a:xfrm>
              <a:off x="8395613" y="1777076"/>
              <a:ext cx="65462" cy="654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6" name="Oval 645"/>
            <p:cNvSpPr/>
            <p:nvPr/>
          </p:nvSpPr>
          <p:spPr>
            <a:xfrm>
              <a:off x="7786226" y="1764881"/>
              <a:ext cx="65462" cy="65462"/>
            </a:xfrm>
            <a:prstGeom prst="ellipse">
              <a:avLst/>
            </a:prstGeom>
            <a:gradFill flip="none" rotWithShape="1">
              <a:gsLst>
                <a:gs pos="39000">
                  <a:schemeClr val="accent2">
                    <a:lumMod val="100000"/>
                  </a:schemeClr>
                </a:gs>
                <a:gs pos="4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7" name="Oval 646"/>
            <p:cNvSpPr/>
            <p:nvPr/>
          </p:nvSpPr>
          <p:spPr>
            <a:xfrm>
              <a:off x="8120616" y="2197168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8" name="Oval 647"/>
            <p:cNvSpPr/>
            <p:nvPr/>
          </p:nvSpPr>
          <p:spPr>
            <a:xfrm>
              <a:off x="8161921" y="2249732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49" name="Oval 648"/>
            <p:cNvSpPr/>
            <p:nvPr/>
          </p:nvSpPr>
          <p:spPr>
            <a:xfrm>
              <a:off x="8323797" y="1951290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50" name="Oval 649"/>
            <p:cNvSpPr/>
            <p:nvPr/>
          </p:nvSpPr>
          <p:spPr>
            <a:xfrm>
              <a:off x="8524762" y="1809926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651" name="5-Point Star 650"/>
            <p:cNvSpPr/>
            <p:nvPr/>
          </p:nvSpPr>
          <p:spPr>
            <a:xfrm>
              <a:off x="8138693" y="1984021"/>
              <a:ext cx="196386" cy="196386"/>
            </a:xfrm>
            <a:prstGeom prst="star5">
              <a:avLst/>
            </a:prstGeom>
            <a:gradFill>
              <a:gsLst>
                <a:gs pos="50000">
                  <a:schemeClr val="accent3">
                    <a:lumMod val="75000"/>
                  </a:schemeClr>
                </a:gs>
                <a:gs pos="20000">
                  <a:schemeClr val="accent2">
                    <a:lumMod val="100000"/>
                  </a:schemeClr>
                </a:gs>
                <a:gs pos="21000">
                  <a:schemeClr val="accent6">
                    <a:lumMod val="75000"/>
                  </a:schemeClr>
                </a:gs>
                <a:gs pos="34000">
                  <a:schemeClr val="accent6">
                    <a:lumMod val="75000"/>
                  </a:schemeClr>
                </a:gs>
                <a:gs pos="49000">
                  <a:schemeClr val="bg1">
                    <a:lumMod val="65000"/>
                  </a:schemeClr>
                </a:gs>
                <a:gs pos="35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118151" y="507555"/>
              <a:ext cx="3479151" cy="3691823"/>
              <a:chOff x="281062" y="755367"/>
              <a:chExt cx="3479151" cy="3691823"/>
            </a:xfrm>
            <a:solidFill>
              <a:srgbClr val="C4E4F2"/>
            </a:solidFill>
          </p:grpSpPr>
          <p:sp>
            <p:nvSpPr>
              <p:cNvPr id="505" name="Freeform 7"/>
              <p:cNvSpPr>
                <a:spLocks/>
              </p:cNvSpPr>
              <p:nvPr/>
            </p:nvSpPr>
            <p:spPr bwMode="auto">
              <a:xfrm>
                <a:off x="477702" y="1714993"/>
                <a:ext cx="3893" cy="353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3" name="Freeform 15"/>
              <p:cNvSpPr>
                <a:spLocks/>
              </p:cNvSpPr>
              <p:nvPr/>
            </p:nvSpPr>
            <p:spPr bwMode="auto">
              <a:xfrm>
                <a:off x="386195" y="1216625"/>
                <a:ext cx="1329748" cy="1007342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4" name="Freeform 16"/>
              <p:cNvSpPr>
                <a:spLocks/>
              </p:cNvSpPr>
              <p:nvPr/>
            </p:nvSpPr>
            <p:spPr bwMode="auto">
              <a:xfrm>
                <a:off x="481595" y="1718528"/>
                <a:ext cx="3893" cy="7069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5" name="Freeform 17"/>
              <p:cNvSpPr>
                <a:spLocks/>
              </p:cNvSpPr>
              <p:nvPr/>
            </p:nvSpPr>
            <p:spPr bwMode="auto">
              <a:xfrm>
                <a:off x="481595" y="1718528"/>
                <a:ext cx="3893" cy="7069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1" name="Freeform 18"/>
              <p:cNvSpPr>
                <a:spLocks/>
              </p:cNvSpPr>
              <p:nvPr/>
            </p:nvSpPr>
            <p:spPr bwMode="auto">
              <a:xfrm>
                <a:off x="584783" y="2794794"/>
                <a:ext cx="17522" cy="26510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2" name="Freeform 19"/>
              <p:cNvSpPr>
                <a:spLocks/>
              </p:cNvSpPr>
              <p:nvPr/>
            </p:nvSpPr>
            <p:spPr bwMode="auto">
              <a:xfrm>
                <a:off x="584783" y="2794794"/>
                <a:ext cx="17522" cy="26510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523" name="Group 522"/>
              <p:cNvGrpSpPr/>
              <p:nvPr/>
            </p:nvGrpSpPr>
            <p:grpSpPr>
              <a:xfrm>
                <a:off x="676287" y="755367"/>
                <a:ext cx="1101957" cy="724580"/>
                <a:chOff x="1223721" y="1378665"/>
                <a:chExt cx="543750" cy="357537"/>
              </a:xfrm>
              <a:grpFill/>
            </p:grpSpPr>
            <p:sp>
              <p:nvSpPr>
                <p:cNvPr id="549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0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1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2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5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6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7" name="Freeform 20"/>
                <p:cNvSpPr>
                  <a:spLocks/>
                </p:cNvSpPr>
                <p:nvPr/>
              </p:nvSpPr>
              <p:spPr bwMode="auto">
                <a:xfrm>
                  <a:off x="1223721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524" name="Freeform 21"/>
              <p:cNvSpPr>
                <a:spLocks/>
              </p:cNvSpPr>
              <p:nvPr/>
            </p:nvSpPr>
            <p:spPr bwMode="auto">
              <a:xfrm>
                <a:off x="876820" y="2129755"/>
                <a:ext cx="1051339" cy="1479203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5" name="Freeform 22"/>
              <p:cNvSpPr>
                <a:spLocks/>
              </p:cNvSpPr>
              <p:nvPr/>
            </p:nvSpPr>
            <p:spPr bwMode="auto">
              <a:xfrm>
                <a:off x="1445323" y="3243679"/>
                <a:ext cx="1115586" cy="1189370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6" name="Freeform 23"/>
              <p:cNvSpPr>
                <a:spLocks/>
              </p:cNvSpPr>
              <p:nvPr/>
            </p:nvSpPr>
            <p:spPr bwMode="auto">
              <a:xfrm>
                <a:off x="1476473" y="925025"/>
                <a:ext cx="985143" cy="1445624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7" name="Freeform 24"/>
              <p:cNvSpPr>
                <a:spLocks/>
              </p:cNvSpPr>
              <p:nvPr/>
            </p:nvSpPr>
            <p:spPr bwMode="auto">
              <a:xfrm>
                <a:off x="1745148" y="2303494"/>
                <a:ext cx="920894" cy="1056825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8" name="Freeform 25"/>
              <p:cNvSpPr>
                <a:spLocks/>
              </p:cNvSpPr>
              <p:nvPr/>
            </p:nvSpPr>
            <p:spPr bwMode="auto">
              <a:xfrm>
                <a:off x="1871699" y="947998"/>
                <a:ext cx="1699663" cy="959626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9" name="Freeform 26"/>
              <p:cNvSpPr>
                <a:spLocks/>
              </p:cNvSpPr>
              <p:nvPr/>
            </p:nvSpPr>
            <p:spPr bwMode="auto">
              <a:xfrm>
                <a:off x="2356481" y="1805124"/>
                <a:ext cx="1152577" cy="864194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30" name="Freeform 27"/>
              <p:cNvSpPr>
                <a:spLocks/>
              </p:cNvSpPr>
              <p:nvPr/>
            </p:nvSpPr>
            <p:spPr bwMode="auto">
              <a:xfrm>
                <a:off x="2410996" y="3360320"/>
                <a:ext cx="1144791" cy="1086870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31" name="Freeform 28"/>
              <p:cNvSpPr>
                <a:spLocks/>
              </p:cNvSpPr>
              <p:nvPr/>
            </p:nvSpPr>
            <p:spPr bwMode="auto">
              <a:xfrm>
                <a:off x="2560909" y="2598626"/>
                <a:ext cx="1199304" cy="853591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532" name="Group 531"/>
              <p:cNvGrpSpPr/>
              <p:nvPr/>
            </p:nvGrpSpPr>
            <p:grpSpPr>
              <a:xfrm>
                <a:off x="281062" y="1981850"/>
                <a:ext cx="1349217" cy="2051797"/>
                <a:chOff x="1028701" y="1983861"/>
                <a:chExt cx="665758" cy="1012439"/>
              </a:xfrm>
              <a:grpFill/>
            </p:grpSpPr>
            <p:sp>
              <p:nvSpPr>
                <p:cNvPr id="533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4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5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6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7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8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9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0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1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2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3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4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5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6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7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8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</p:grpSp>
        <p:sp>
          <p:nvSpPr>
            <p:cNvPr id="558" name="5-Point Star 557"/>
            <p:cNvSpPr/>
            <p:nvPr/>
          </p:nvSpPr>
          <p:spPr>
            <a:xfrm>
              <a:off x="818034" y="3602278"/>
              <a:ext cx="182880" cy="182880"/>
            </a:xfrm>
            <a:prstGeom prst="star5">
              <a:avLst/>
            </a:prstGeom>
            <a:gradFill>
              <a:gsLst>
                <a:gs pos="31000">
                  <a:schemeClr val="accent2">
                    <a:lumMod val="100000"/>
                  </a:schemeClr>
                </a:gs>
                <a:gs pos="22000">
                  <a:srgbClr val="FFFF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59" name="5-Point Star 558"/>
            <p:cNvSpPr/>
            <p:nvPr/>
          </p:nvSpPr>
          <p:spPr>
            <a:xfrm>
              <a:off x="767384" y="669068"/>
              <a:ext cx="182880" cy="18288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60" name="5-Point Star 559"/>
            <p:cNvSpPr/>
            <p:nvPr/>
          </p:nvSpPr>
          <p:spPr>
            <a:xfrm>
              <a:off x="246581" y="2492654"/>
              <a:ext cx="182880" cy="18288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>
              <a:off x="1806133" y="3582431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>
              <a:off x="2720818" y="3970125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3030843" y="2259374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43" name="5-Point Star 342"/>
            <p:cNvSpPr/>
            <p:nvPr/>
          </p:nvSpPr>
          <p:spPr>
            <a:xfrm>
              <a:off x="6657349" y="3765335"/>
              <a:ext cx="182880" cy="18288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44" name="5-Point Star 343"/>
            <p:cNvSpPr/>
            <p:nvPr/>
          </p:nvSpPr>
          <p:spPr>
            <a:xfrm>
              <a:off x="7538630" y="3209561"/>
              <a:ext cx="182880" cy="182880"/>
            </a:xfrm>
            <a:prstGeom prst="star5">
              <a:avLst/>
            </a:prstGeom>
            <a:gradFill flip="none" rotWithShape="1">
              <a:gsLst>
                <a:gs pos="31000">
                  <a:schemeClr val="accent2">
                    <a:lumMod val="75000"/>
                  </a:schemeClr>
                </a:gs>
                <a:gs pos="29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5718528" y="2390851"/>
              <a:ext cx="205571" cy="631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>
              <a:off x="6435469" y="1814475"/>
              <a:ext cx="125676" cy="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Oval 384"/>
            <p:cNvSpPr/>
            <p:nvPr/>
          </p:nvSpPr>
          <p:spPr>
            <a:xfrm>
              <a:off x="4888405" y="2746977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86" name="Oval 385"/>
            <p:cNvSpPr/>
            <p:nvPr/>
          </p:nvSpPr>
          <p:spPr>
            <a:xfrm>
              <a:off x="4558148" y="2265823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87" name="Oval 386"/>
            <p:cNvSpPr/>
            <p:nvPr/>
          </p:nvSpPr>
          <p:spPr>
            <a:xfrm>
              <a:off x="4819815" y="2771614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88" name="Oval 387"/>
            <p:cNvSpPr/>
            <p:nvPr/>
          </p:nvSpPr>
          <p:spPr>
            <a:xfrm>
              <a:off x="5722550" y="1026226"/>
              <a:ext cx="91440" cy="914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8190615" y="1750617"/>
              <a:ext cx="65462" cy="654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4603830" y="4098187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6684116" y="3374356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7507964" y="2878151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5258029" y="3744462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7737676" y="2565261"/>
              <a:ext cx="64008" cy="64008"/>
            </a:xfrm>
            <a:prstGeom prst="ellipse">
              <a:avLst/>
            </a:prstGeom>
            <a:gradFill>
              <a:gsLst>
                <a:gs pos="43000">
                  <a:schemeClr val="accent2">
                    <a:lumMod val="75000"/>
                  </a:schemeClr>
                </a:gs>
                <a:gs pos="39000">
                  <a:schemeClr val="accent3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7142920" y="4498049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4619709" y="4583640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7279956" y="4395319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6953766" y="3607302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3" name="Oval 362"/>
            <p:cNvSpPr/>
            <p:nvPr/>
          </p:nvSpPr>
          <p:spPr>
            <a:xfrm>
              <a:off x="4390934" y="4498662"/>
              <a:ext cx="64008" cy="64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4" name="Oval 363"/>
            <p:cNvSpPr/>
            <p:nvPr/>
          </p:nvSpPr>
          <p:spPr>
            <a:xfrm>
              <a:off x="7652643" y="2621240"/>
              <a:ext cx="64008" cy="6400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7661505" y="2666931"/>
              <a:ext cx="64008" cy="6400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5" name="Oval 364"/>
            <p:cNvSpPr/>
            <p:nvPr/>
          </p:nvSpPr>
          <p:spPr>
            <a:xfrm>
              <a:off x="4439314" y="3640610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6" name="Oval 365"/>
            <p:cNvSpPr/>
            <p:nvPr/>
          </p:nvSpPr>
          <p:spPr>
            <a:xfrm>
              <a:off x="7694110" y="2650016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7" name="Oval 366"/>
            <p:cNvSpPr/>
            <p:nvPr/>
          </p:nvSpPr>
          <p:spPr>
            <a:xfrm>
              <a:off x="7234360" y="3083308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8" name="Oval 367"/>
            <p:cNvSpPr/>
            <p:nvPr/>
          </p:nvSpPr>
          <p:spPr>
            <a:xfrm>
              <a:off x="6162133" y="3962674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5404386" y="4570279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71" name="Oval 370"/>
            <p:cNvSpPr/>
            <p:nvPr/>
          </p:nvSpPr>
          <p:spPr>
            <a:xfrm>
              <a:off x="6859307" y="3759984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>
            <a:xfrm>
              <a:off x="7886906" y="2478472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73" name="Oval 372"/>
            <p:cNvSpPr/>
            <p:nvPr/>
          </p:nvSpPr>
          <p:spPr>
            <a:xfrm>
              <a:off x="6271665" y="3872980"/>
              <a:ext cx="64008" cy="6400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7602638" y="3273569"/>
              <a:ext cx="54864" cy="548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65542" y="128032"/>
            <a:ext cx="6812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Big Data Regional Innovation Hubs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368" y="1378225"/>
            <a:ext cx="3762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Northeast</a:t>
            </a:r>
            <a:r>
              <a:rPr lang="en-US" sz="2000" dirty="0" smtClean="0">
                <a:solidFill>
                  <a:srgbClr val="000000"/>
                </a:solidFill>
              </a:rPr>
              <a:t>: Columbia University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West</a:t>
            </a:r>
            <a:r>
              <a:rPr lang="en-US" sz="2000" dirty="0" smtClean="0">
                <a:solidFill>
                  <a:srgbClr val="000000"/>
                </a:solidFill>
              </a:rPr>
              <a:t>: UCSD, UC Berkeley, UW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South</a:t>
            </a:r>
            <a:r>
              <a:rPr lang="en-US" sz="2000" dirty="0" smtClean="0">
                <a:solidFill>
                  <a:srgbClr val="000000"/>
                </a:solidFill>
              </a:rPr>
              <a:t>: NC Capel Hill, Georgia Tech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err="1" smtClean="0">
                <a:solidFill>
                  <a:srgbClr val="000000"/>
                </a:solidFill>
              </a:rPr>
              <a:t>MidWest</a:t>
            </a:r>
            <a:r>
              <a:rPr lang="en-US" sz="2000" dirty="0" smtClean="0">
                <a:solidFill>
                  <a:srgbClr val="000000"/>
                </a:solidFill>
              </a:rPr>
              <a:t>: UIUC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639" y="3960406"/>
            <a:ext cx="8209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Goal: ignite new </a:t>
            </a:r>
            <a:r>
              <a:rPr lang="en-US" sz="2400" b="1" dirty="0" smtClean="0">
                <a:solidFill>
                  <a:srgbClr val="000090"/>
                </a:solidFill>
              </a:rPr>
              <a:t>Big Data public-private partnerships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across the Nation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Hub:  </a:t>
            </a:r>
          </a:p>
          <a:p>
            <a:pPr marL="742698" lvl="1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Consortium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from academia, industry, gov’t</a:t>
            </a:r>
          </a:p>
          <a:p>
            <a:pPr marL="742698" lvl="1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focus on Big Data challenges, opportunities for region 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Support breadth of local stakeholders, </a:t>
            </a:r>
            <a:r>
              <a:rPr lang="en-US" sz="2400" i="1" dirty="0" smtClean="0">
                <a:solidFill>
                  <a:srgbClr val="000090"/>
                </a:solidFill>
              </a:rPr>
              <a:t>achieve common Big Data goals not be possible alone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45722"/>
            <a:ext cx="833966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Overview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9844" y="1190652"/>
            <a:ext cx="8229600" cy="703514"/>
          </a:xfrm>
          <a:prstGeom prst="rect">
            <a:avLst/>
          </a:prstGeom>
        </p:spPr>
        <p:txBody>
          <a:bodyPr vert="horz" lIns="91417" tIns="45709" rIns="91417" bIns="45709" rtlCol="0">
            <a:noAutofit/>
          </a:bodyPr>
          <a:lstStyle>
            <a:lvl1pPr marL="342815" indent="-342815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765" indent="-285680" algn="l" defTabSz="914172" rtl="0" eaLnBrk="1" latinLnBrk="0" hangingPunct="1">
              <a:spcBef>
                <a:spcPct val="20000"/>
              </a:spcBef>
              <a:buClr>
                <a:srgbClr val="00009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71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980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6885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3970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6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2" algn="l" defTabSz="9141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5" lvl="1" indent="0">
              <a:buNone/>
            </a:pPr>
            <a:endParaRPr lang="en-US" sz="2800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83163"/>
          </a:xfrm>
        </p:spPr>
        <p:txBody>
          <a:bodyPr>
            <a:normAutofit/>
          </a:bodyPr>
          <a:lstStyle/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 smtClean="0"/>
              <a:t>CISE: the national imperative</a:t>
            </a: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 smtClean="0"/>
              <a:t>NSF CISE: </a:t>
            </a:r>
            <a:r>
              <a:rPr lang="en-US" sz="2800" dirty="0" err="1" smtClean="0"/>
              <a:t>programmatics</a:t>
            </a:r>
            <a:endParaRPr lang="en-US" sz="2800" dirty="0"/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dirty="0" smtClean="0"/>
              <a:t>Looking </a:t>
            </a:r>
            <a:r>
              <a:rPr lang="en-US" sz="2800" dirty="0" smtClean="0"/>
              <a:t>forward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0175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67900" y="1190192"/>
            <a:ext cx="3138150" cy="1865894"/>
            <a:chOff x="1453314" y="1981745"/>
            <a:chExt cx="6471486" cy="403805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5522380" y="3911373"/>
              <a:ext cx="393711" cy="289065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3481107" y="3712379"/>
              <a:ext cx="440665" cy="397989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453314" y="1981745"/>
              <a:ext cx="2417964" cy="2151517"/>
              <a:chOff x="1453314" y="1981745"/>
              <a:chExt cx="2417964" cy="2151517"/>
            </a:xfrm>
          </p:grpSpPr>
          <p:sp>
            <p:nvSpPr>
              <p:cNvPr id="16" name="TextBox 15"/>
              <p:cNvSpPr txBox="1"/>
              <p:nvPr/>
            </p:nvSpPr>
            <p:spPr bwMode="invGray">
              <a:xfrm rot="1014853">
                <a:off x="1719759" y="1981745"/>
                <a:ext cx="2151519" cy="215151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Geographic Regions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47018" y="2110301"/>
                <a:ext cx="1897001" cy="1894404"/>
              </a:xfrm>
              <a:prstGeom prst="ellipse">
                <a:avLst/>
              </a:prstGeom>
              <a:solidFill>
                <a:schemeClr val="tx2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Hubs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53314" y="2110301"/>
                <a:ext cx="792759" cy="7927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90024" y="2200186"/>
                <a:ext cx="519334" cy="612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1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932927" y="3610030"/>
              <a:ext cx="2955574" cy="2409770"/>
              <a:chOff x="2932927" y="3610030"/>
              <a:chExt cx="2955574" cy="2409770"/>
            </a:xfrm>
          </p:grpSpPr>
          <p:sp>
            <p:nvSpPr>
              <p:cNvPr id="12" name="TextBox 11"/>
              <p:cNvSpPr txBox="1"/>
              <p:nvPr/>
            </p:nvSpPr>
            <p:spPr bwMode="invGray">
              <a:xfrm rot="21110079">
                <a:off x="3478728" y="3610030"/>
                <a:ext cx="2409773" cy="24097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Priority Areas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43727" y="3788781"/>
                <a:ext cx="2079774" cy="2082623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Spokes</a:t>
                </a:r>
                <a:endParaRPr lang="en-US" sz="2400" spc="-220" dirty="0">
                  <a:solidFill>
                    <a:srgbClr val="A2A2A2"/>
                  </a:solidFill>
                  <a:latin typeface="Lato Black"/>
                  <a:cs typeface="Lato Black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32927" y="4632917"/>
                <a:ext cx="977175" cy="9771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61846" y="4815010"/>
                <a:ext cx="519334" cy="612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2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27782" y="2214084"/>
              <a:ext cx="2697018" cy="2300914"/>
              <a:chOff x="5227782" y="2214084"/>
              <a:chExt cx="2697018" cy="2300914"/>
            </a:xfrm>
          </p:grpSpPr>
          <p:sp>
            <p:nvSpPr>
              <p:cNvPr id="8" name="TextBox 7"/>
              <p:cNvSpPr txBox="1"/>
              <p:nvPr/>
            </p:nvSpPr>
            <p:spPr bwMode="invGray">
              <a:xfrm rot="823576">
                <a:off x="5623887" y="2214084"/>
                <a:ext cx="2300913" cy="230091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Partnerships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40468" y="2332080"/>
                <a:ext cx="2067751" cy="2064922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Projects</a:t>
                </a:r>
                <a:endParaRPr lang="en-US" sz="2400" spc="-220" dirty="0">
                  <a:solidFill>
                    <a:srgbClr val="A2A2A2"/>
                  </a:solidFill>
                  <a:latin typeface="Lato Black"/>
                  <a:cs typeface="Lato Black"/>
                </a:endParaRPr>
              </a:p>
              <a:p>
                <a:pPr algn="ctr">
                  <a:lnSpc>
                    <a:spcPts val="1400"/>
                  </a:lnSpc>
                </a:pPr>
                <a:r>
                  <a:rPr lang="en-US" sz="2400" dirty="0" smtClean="0">
                    <a:solidFill>
                      <a:srgbClr val="A2A2A2"/>
                    </a:solidFill>
                    <a:latin typeface="Lato Light" panose="020F0302020204030203" pitchFamily="34" charset="0"/>
                    <a:cs typeface="Lato Light"/>
                  </a:rPr>
                  <a:t/>
                </a:r>
                <a:br>
                  <a:rPr lang="en-US" sz="2400" dirty="0" smtClean="0">
                    <a:solidFill>
                      <a:srgbClr val="A2A2A2"/>
                    </a:solidFill>
                    <a:latin typeface="Lato Light" panose="020F0302020204030203" pitchFamily="34" charset="0"/>
                    <a:cs typeface="Lato Light"/>
                  </a:rPr>
                </a:br>
                <a:endParaRPr lang="en-US" sz="2400" dirty="0" smtClean="0">
                  <a:solidFill>
                    <a:srgbClr val="A2A2A2"/>
                  </a:solidFill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227782" y="2399283"/>
                <a:ext cx="792759" cy="7927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64494" y="2489168"/>
                <a:ext cx="519334" cy="61298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3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19053" y="128032"/>
            <a:ext cx="6111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Big Data Spokes of the </a:t>
            </a:r>
            <a:r>
              <a:rPr lang="en-US" sz="3600" b="1" dirty="0" err="1" smtClean="0">
                <a:solidFill>
                  <a:srgbClr val="000090"/>
                </a:solidFill>
              </a:rPr>
              <a:t>BDHubs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714" y="1135153"/>
            <a:ext cx="4471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Each Hub supports </a:t>
            </a:r>
            <a:r>
              <a:rPr lang="en-US" sz="2000" dirty="0" err="1" smtClean="0"/>
              <a:t>subcommitees</a:t>
            </a:r>
            <a:r>
              <a:rPr lang="en-US" sz="2000" dirty="0" smtClean="0"/>
              <a:t> on </a:t>
            </a:r>
            <a:r>
              <a:rPr lang="en-US" sz="2000" b="1" dirty="0" smtClean="0">
                <a:solidFill>
                  <a:srgbClr val="000090"/>
                </a:solidFill>
              </a:rPr>
              <a:t>topical areas of interest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(“Spokes”)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 err="1" smtClean="0"/>
              <a:t>BDSpokes</a:t>
            </a:r>
            <a:r>
              <a:rPr lang="en-US" sz="2000" dirty="0" smtClean="0"/>
              <a:t> solicitation aims to support </a:t>
            </a:r>
            <a:r>
              <a:rPr lang="en-US" sz="2000" b="1" dirty="0" smtClean="0">
                <a:solidFill>
                  <a:srgbClr val="000090"/>
                </a:solidFill>
              </a:rPr>
              <a:t>collaborative projects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surfaced or developed by the Hubs and Spokes</a:t>
            </a:r>
            <a:endParaRPr lang="en-US" dirty="0" smtClean="0"/>
          </a:p>
        </p:txBody>
      </p:sp>
      <p:grpSp>
        <p:nvGrpSpPr>
          <p:cNvPr id="39" name="Group 38"/>
          <p:cNvGrpSpPr/>
          <p:nvPr/>
        </p:nvGrpSpPr>
        <p:grpSpPr>
          <a:xfrm>
            <a:off x="778739" y="3345935"/>
            <a:ext cx="2827823" cy="2827823"/>
            <a:chOff x="4382536" y="1176479"/>
            <a:chExt cx="4002012" cy="4002012"/>
          </a:xfrm>
        </p:grpSpPr>
        <p:sp>
          <p:nvSpPr>
            <p:cNvPr id="40" name="TextBox 39"/>
            <p:cNvSpPr txBox="1"/>
            <p:nvPr/>
          </p:nvSpPr>
          <p:spPr>
            <a:xfrm>
              <a:off x="4382536" y="1176479"/>
              <a:ext cx="4002012" cy="400201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endParaRPr lang="en-US" sz="1400" spc="-40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886765" y="1657729"/>
              <a:ext cx="3204269" cy="3214451"/>
              <a:chOff x="937449" y="945003"/>
              <a:chExt cx="3619946" cy="3631443"/>
            </a:xfrm>
          </p:grpSpPr>
          <p:sp>
            <p:nvSpPr>
              <p:cNvPr id="52" name="Freeform 7"/>
              <p:cNvSpPr>
                <a:spLocks/>
              </p:cNvSpPr>
              <p:nvPr/>
            </p:nvSpPr>
            <p:spPr bwMode="auto">
              <a:xfrm rot="10800000">
                <a:off x="2621404" y="1668400"/>
                <a:ext cx="1935991" cy="2908046"/>
              </a:xfrm>
              <a:custGeom>
                <a:avLst/>
                <a:gdLst>
                  <a:gd name="T0" fmla="*/ 666 w 666"/>
                  <a:gd name="T1" fmla="*/ 666 h 1000"/>
                  <a:gd name="T2" fmla="*/ 666 w 666"/>
                  <a:gd name="T3" fmla="*/ 0 h 1000"/>
                  <a:gd name="T4" fmla="*/ 0 w 666"/>
                  <a:gd name="T5" fmla="*/ 666 h 1000"/>
                  <a:gd name="T6" fmla="*/ 89 w 666"/>
                  <a:gd name="T7" fmla="*/ 1000 h 1000"/>
                  <a:gd name="T8" fmla="*/ 666 w 666"/>
                  <a:gd name="T9" fmla="*/ 666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1000">
                    <a:moveTo>
                      <a:pt x="666" y="666"/>
                    </a:moveTo>
                    <a:cubicBezTo>
                      <a:pt x="666" y="0"/>
                      <a:pt x="666" y="0"/>
                      <a:pt x="666" y="0"/>
                    </a:cubicBezTo>
                    <a:cubicBezTo>
                      <a:pt x="298" y="0"/>
                      <a:pt x="0" y="298"/>
                      <a:pt x="0" y="666"/>
                    </a:cubicBezTo>
                    <a:cubicBezTo>
                      <a:pt x="0" y="788"/>
                      <a:pt x="32" y="902"/>
                      <a:pt x="89" y="1000"/>
                    </a:cubicBezTo>
                    <a:cubicBezTo>
                      <a:pt x="666" y="666"/>
                      <a:pt x="666" y="666"/>
                      <a:pt x="666" y="6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8000000">
                <a:off x="937447" y="945005"/>
                <a:ext cx="3386874" cy="338687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spc="-40" dirty="0" smtClean="0">
                    <a:solidFill>
                      <a:schemeClr val="tx2"/>
                    </a:solidFill>
                    <a:cs typeface="Gotham Black" pitchFamily="50" charset="0"/>
                  </a:rPr>
                  <a:t>AUTOMATION</a:t>
                </a:r>
                <a:endParaRPr lang="en-US" sz="1400" spc="-40" dirty="0">
                  <a:solidFill>
                    <a:schemeClr val="tx2"/>
                  </a:solidFill>
                  <a:cs typeface="Gotham Black" pitchFamily="50" charset="0"/>
                </a:endParaRPr>
              </a:p>
            </p:txBody>
          </p:sp>
          <p:sp>
            <p:nvSpPr>
              <p:cNvPr id="54" name="Freeform 7"/>
              <p:cNvSpPr>
                <a:spLocks/>
              </p:cNvSpPr>
              <p:nvPr/>
            </p:nvSpPr>
            <p:spPr bwMode="auto">
              <a:xfrm rot="10800000">
                <a:off x="2620812" y="1951605"/>
                <a:ext cx="1370766" cy="2059024"/>
              </a:xfrm>
              <a:custGeom>
                <a:avLst/>
                <a:gdLst>
                  <a:gd name="T0" fmla="*/ 666 w 666"/>
                  <a:gd name="T1" fmla="*/ 666 h 1000"/>
                  <a:gd name="T2" fmla="*/ 666 w 666"/>
                  <a:gd name="T3" fmla="*/ 0 h 1000"/>
                  <a:gd name="T4" fmla="*/ 0 w 666"/>
                  <a:gd name="T5" fmla="*/ 666 h 1000"/>
                  <a:gd name="T6" fmla="*/ 89 w 666"/>
                  <a:gd name="T7" fmla="*/ 1000 h 1000"/>
                  <a:gd name="T8" fmla="*/ 666 w 666"/>
                  <a:gd name="T9" fmla="*/ 666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1000">
                    <a:moveTo>
                      <a:pt x="666" y="666"/>
                    </a:moveTo>
                    <a:cubicBezTo>
                      <a:pt x="666" y="0"/>
                      <a:pt x="666" y="0"/>
                      <a:pt x="666" y="0"/>
                    </a:cubicBezTo>
                    <a:cubicBezTo>
                      <a:pt x="298" y="0"/>
                      <a:pt x="0" y="298"/>
                      <a:pt x="0" y="666"/>
                    </a:cubicBezTo>
                    <a:cubicBezTo>
                      <a:pt x="0" y="788"/>
                      <a:pt x="32" y="902"/>
                      <a:pt x="89" y="1000"/>
                    </a:cubicBezTo>
                    <a:cubicBezTo>
                      <a:pt x="666" y="666"/>
                      <a:pt x="666" y="666"/>
                      <a:pt x="666" y="66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677117" y="1657716"/>
              <a:ext cx="3208847" cy="3214464"/>
              <a:chOff x="681355" y="944990"/>
              <a:chExt cx="3625111" cy="3631456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 rot="10800000">
                <a:off x="681355" y="1668400"/>
                <a:ext cx="1940049" cy="2908046"/>
              </a:xfrm>
              <a:custGeom>
                <a:avLst/>
                <a:gdLst>
                  <a:gd name="T0" fmla="*/ 578 w 667"/>
                  <a:gd name="T1" fmla="*/ 1000 h 1000"/>
                  <a:gd name="T2" fmla="*/ 667 w 667"/>
                  <a:gd name="T3" fmla="*/ 666 h 1000"/>
                  <a:gd name="T4" fmla="*/ 0 w 667"/>
                  <a:gd name="T5" fmla="*/ 0 h 1000"/>
                  <a:gd name="T6" fmla="*/ 0 w 667"/>
                  <a:gd name="T7" fmla="*/ 666 h 1000"/>
                  <a:gd name="T8" fmla="*/ 578 w 667"/>
                  <a:gd name="T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7" h="1000">
                    <a:moveTo>
                      <a:pt x="578" y="1000"/>
                    </a:moveTo>
                    <a:cubicBezTo>
                      <a:pt x="634" y="902"/>
                      <a:pt x="667" y="788"/>
                      <a:pt x="667" y="666"/>
                    </a:cubicBezTo>
                    <a:cubicBezTo>
                      <a:pt x="667" y="298"/>
                      <a:pt x="368" y="0"/>
                      <a:pt x="0" y="0"/>
                    </a:cubicBezTo>
                    <a:cubicBezTo>
                      <a:pt x="0" y="666"/>
                      <a:pt x="0" y="666"/>
                      <a:pt x="0" y="666"/>
                    </a:cubicBezTo>
                    <a:lnTo>
                      <a:pt x="578" y="100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3600000">
                <a:off x="919595" y="944990"/>
                <a:ext cx="3386872" cy="338687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spc="-40" dirty="0" smtClean="0">
                    <a:solidFill>
                      <a:srgbClr val="393939"/>
                    </a:solidFill>
                    <a:cs typeface="Gotham Black" pitchFamily="50" charset="0"/>
                  </a:rPr>
                  <a:t>SHARING ASSETS</a:t>
                </a:r>
                <a:endParaRPr lang="en-US" sz="1400" spc="-40" dirty="0">
                  <a:solidFill>
                    <a:srgbClr val="393939"/>
                  </a:solidFill>
                  <a:cs typeface="Gotham Black" pitchFamily="50" charset="0"/>
                </a:endParaRPr>
              </a:p>
            </p:txBody>
          </p:sp>
          <p:sp>
            <p:nvSpPr>
              <p:cNvPr id="51" name="Freeform 6"/>
              <p:cNvSpPr>
                <a:spLocks/>
              </p:cNvSpPr>
              <p:nvPr/>
            </p:nvSpPr>
            <p:spPr bwMode="auto">
              <a:xfrm rot="10800000">
                <a:off x="1247173" y="1951605"/>
                <a:ext cx="1373639" cy="2059024"/>
              </a:xfrm>
              <a:custGeom>
                <a:avLst/>
                <a:gdLst>
                  <a:gd name="T0" fmla="*/ 578 w 667"/>
                  <a:gd name="T1" fmla="*/ 1000 h 1000"/>
                  <a:gd name="T2" fmla="*/ 667 w 667"/>
                  <a:gd name="T3" fmla="*/ 666 h 1000"/>
                  <a:gd name="T4" fmla="*/ 0 w 667"/>
                  <a:gd name="T5" fmla="*/ 0 h 1000"/>
                  <a:gd name="T6" fmla="*/ 0 w 667"/>
                  <a:gd name="T7" fmla="*/ 666 h 1000"/>
                  <a:gd name="T8" fmla="*/ 578 w 667"/>
                  <a:gd name="T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7" h="1000">
                    <a:moveTo>
                      <a:pt x="578" y="1000"/>
                    </a:moveTo>
                    <a:cubicBezTo>
                      <a:pt x="634" y="902"/>
                      <a:pt x="667" y="788"/>
                      <a:pt x="667" y="666"/>
                    </a:cubicBezTo>
                    <a:cubicBezTo>
                      <a:pt x="667" y="298"/>
                      <a:pt x="368" y="0"/>
                      <a:pt x="0" y="0"/>
                    </a:cubicBezTo>
                    <a:cubicBezTo>
                      <a:pt x="0" y="666"/>
                      <a:pt x="0" y="666"/>
                      <a:pt x="0" y="666"/>
                    </a:cubicBezTo>
                    <a:lnTo>
                      <a:pt x="578" y="10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903537" y="1443180"/>
              <a:ext cx="2972902" cy="3164334"/>
              <a:chOff x="941111" y="700404"/>
              <a:chExt cx="3358558" cy="3574824"/>
            </a:xfrm>
          </p:grpSpPr>
          <p:sp>
            <p:nvSpPr>
              <p:cNvPr id="46" name="Freeform 8"/>
              <p:cNvSpPr>
                <a:spLocks/>
              </p:cNvSpPr>
              <p:nvPr/>
            </p:nvSpPr>
            <p:spPr bwMode="auto">
              <a:xfrm rot="10800000">
                <a:off x="941111" y="700404"/>
                <a:ext cx="3358558" cy="1940050"/>
              </a:xfrm>
              <a:custGeom>
                <a:avLst/>
                <a:gdLst>
                  <a:gd name="T0" fmla="*/ 577 w 1155"/>
                  <a:gd name="T1" fmla="*/ 0 h 667"/>
                  <a:gd name="T2" fmla="*/ 0 w 1155"/>
                  <a:gd name="T3" fmla="*/ 334 h 667"/>
                  <a:gd name="T4" fmla="*/ 577 w 1155"/>
                  <a:gd name="T5" fmla="*/ 667 h 667"/>
                  <a:gd name="T6" fmla="*/ 1155 w 1155"/>
                  <a:gd name="T7" fmla="*/ 334 h 667"/>
                  <a:gd name="T8" fmla="*/ 577 w 1155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5" h="667">
                    <a:moveTo>
                      <a:pt x="577" y="0"/>
                    </a:moveTo>
                    <a:cubicBezTo>
                      <a:pt x="0" y="334"/>
                      <a:pt x="0" y="334"/>
                      <a:pt x="0" y="334"/>
                    </a:cubicBezTo>
                    <a:cubicBezTo>
                      <a:pt x="115" y="533"/>
                      <a:pt x="331" y="667"/>
                      <a:pt x="577" y="667"/>
                    </a:cubicBezTo>
                    <a:cubicBezTo>
                      <a:pt x="824" y="667"/>
                      <a:pt x="1039" y="533"/>
                      <a:pt x="1155" y="334"/>
                    </a:cubicBez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982572" y="1001622"/>
                <a:ext cx="3273607" cy="327360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400" spc="-40" dirty="0" smtClean="0">
                    <a:solidFill>
                      <a:schemeClr val="tx2"/>
                    </a:solidFill>
                    <a:cs typeface="Gotham Black" pitchFamily="50" charset="0"/>
                  </a:rPr>
                  <a:t>GRAND CHALLENGES</a:t>
                </a:r>
                <a:endParaRPr lang="en-US" sz="1400" spc="-40" dirty="0">
                  <a:solidFill>
                    <a:schemeClr val="tx2"/>
                  </a:solidFill>
                  <a:cs typeface="Gotham Black" pitchFamily="50" charset="0"/>
                </a:endParaRPr>
              </a:p>
            </p:txBody>
          </p:sp>
          <p:sp>
            <p:nvSpPr>
              <p:cNvPr id="48" name="Freeform 8"/>
              <p:cNvSpPr>
                <a:spLocks/>
              </p:cNvSpPr>
              <p:nvPr/>
            </p:nvSpPr>
            <p:spPr bwMode="auto">
              <a:xfrm rot="10800000">
                <a:off x="1431091" y="1266222"/>
                <a:ext cx="2378005" cy="1373640"/>
              </a:xfrm>
              <a:custGeom>
                <a:avLst/>
                <a:gdLst>
                  <a:gd name="T0" fmla="*/ 577 w 1155"/>
                  <a:gd name="T1" fmla="*/ 0 h 667"/>
                  <a:gd name="T2" fmla="*/ 0 w 1155"/>
                  <a:gd name="T3" fmla="*/ 334 h 667"/>
                  <a:gd name="T4" fmla="*/ 577 w 1155"/>
                  <a:gd name="T5" fmla="*/ 667 h 667"/>
                  <a:gd name="T6" fmla="*/ 1155 w 1155"/>
                  <a:gd name="T7" fmla="*/ 334 h 667"/>
                  <a:gd name="T8" fmla="*/ 577 w 1155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5" h="667">
                    <a:moveTo>
                      <a:pt x="577" y="0"/>
                    </a:moveTo>
                    <a:cubicBezTo>
                      <a:pt x="0" y="334"/>
                      <a:pt x="0" y="334"/>
                      <a:pt x="0" y="334"/>
                    </a:cubicBezTo>
                    <a:cubicBezTo>
                      <a:pt x="115" y="533"/>
                      <a:pt x="331" y="667"/>
                      <a:pt x="577" y="667"/>
                    </a:cubicBezTo>
                    <a:cubicBezTo>
                      <a:pt x="824" y="667"/>
                      <a:pt x="1039" y="533"/>
                      <a:pt x="1155" y="334"/>
                    </a:cubicBez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spc="-4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 bwMode="auto">
            <a:xfrm>
              <a:off x="5239974" y="2003011"/>
              <a:ext cx="2297906" cy="2297904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-40" normalizeH="0" dirty="0" smtClean="0">
                <a:ln>
                  <a:noFill/>
                </a:ln>
                <a:solidFill>
                  <a:schemeClr val="tx2"/>
                </a:solidFill>
                <a:effectLst/>
                <a:ea typeface="ＭＳ Ｐゴシック" pitchFamily="1" charset="-128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1880" y="2639854"/>
              <a:ext cx="2268776" cy="104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8000"/>
                </a:lnSpc>
              </a:pPr>
              <a:r>
                <a:rPr lang="en-US" spc="-40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Themes of </a:t>
              </a:r>
              <a:r>
                <a:rPr lang="en-US" spc="-40" dirty="0" err="1" smtClean="0">
                  <a:solidFill>
                    <a:schemeClr val="bg1"/>
                  </a:solidFill>
                  <a:latin typeface="Lato Black"/>
                  <a:cs typeface="Lato Black"/>
                </a:rPr>
                <a:t>BDSpokes</a:t>
              </a:r>
              <a:r>
                <a:rPr lang="en-US" spc="-40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 Solicitation</a:t>
              </a:r>
              <a:endParaRPr lang="en-US" spc="-40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008103" y="3663195"/>
            <a:ext cx="4667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Two award categories:  </a:t>
            </a:r>
            <a:r>
              <a:rPr lang="en-US" sz="2400" b="1" dirty="0" smtClean="0">
                <a:solidFill>
                  <a:srgbClr val="000090"/>
                </a:solidFill>
              </a:rPr>
              <a:t>Planning Grants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(100K for 1 year) and </a:t>
            </a:r>
            <a:r>
              <a:rPr lang="en-US" sz="2400" b="1" dirty="0" smtClean="0">
                <a:solidFill>
                  <a:srgbClr val="000090"/>
                </a:solidFill>
              </a:rPr>
              <a:t>Spokes</a:t>
            </a:r>
            <a:r>
              <a:rPr lang="en-US" sz="2400" dirty="0" smtClean="0">
                <a:solidFill>
                  <a:srgbClr val="000000"/>
                </a:solidFill>
              </a:rPr>
              <a:t> ($1M total over 3 years)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Total anticipated funding: $10M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10 Spokes, 10 Planning Grants anticipated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67900" y="1190192"/>
            <a:ext cx="3138150" cy="1865894"/>
            <a:chOff x="1453314" y="1981745"/>
            <a:chExt cx="6471486" cy="403805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5522380" y="3911373"/>
              <a:ext cx="393711" cy="289065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3481107" y="3712379"/>
              <a:ext cx="440665" cy="397989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453314" y="1981745"/>
              <a:ext cx="2417964" cy="2151517"/>
              <a:chOff x="1453314" y="1981745"/>
              <a:chExt cx="2417964" cy="2151517"/>
            </a:xfrm>
          </p:grpSpPr>
          <p:sp>
            <p:nvSpPr>
              <p:cNvPr id="16" name="TextBox 15"/>
              <p:cNvSpPr txBox="1"/>
              <p:nvPr/>
            </p:nvSpPr>
            <p:spPr bwMode="invGray">
              <a:xfrm rot="1014853">
                <a:off x="1719759" y="1981745"/>
                <a:ext cx="2151519" cy="215151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Geographic Regions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47018" y="2110301"/>
                <a:ext cx="1897001" cy="1894404"/>
              </a:xfrm>
              <a:prstGeom prst="ellipse">
                <a:avLst/>
              </a:prstGeom>
              <a:solidFill>
                <a:schemeClr val="tx2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Hubs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53314" y="2110301"/>
                <a:ext cx="792759" cy="7927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90024" y="2200186"/>
                <a:ext cx="519334" cy="612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1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932927" y="3610030"/>
              <a:ext cx="2955574" cy="2409770"/>
              <a:chOff x="2932927" y="3610030"/>
              <a:chExt cx="2955574" cy="2409770"/>
            </a:xfrm>
          </p:grpSpPr>
          <p:sp>
            <p:nvSpPr>
              <p:cNvPr id="12" name="TextBox 11"/>
              <p:cNvSpPr txBox="1"/>
              <p:nvPr/>
            </p:nvSpPr>
            <p:spPr bwMode="invGray">
              <a:xfrm rot="21110079">
                <a:off x="3478728" y="3610030"/>
                <a:ext cx="2409773" cy="24097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Priority Areas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43727" y="3788781"/>
                <a:ext cx="2079774" cy="2082623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Spokes</a:t>
                </a:r>
                <a:endParaRPr lang="en-US" sz="2400" spc="-220" dirty="0">
                  <a:solidFill>
                    <a:srgbClr val="A2A2A2"/>
                  </a:solidFill>
                  <a:latin typeface="Lato Black"/>
                  <a:cs typeface="Lato Black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32927" y="4632917"/>
                <a:ext cx="977175" cy="9771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61846" y="4815010"/>
                <a:ext cx="519334" cy="61298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2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27782" y="2214084"/>
              <a:ext cx="2697018" cy="2300914"/>
              <a:chOff x="5227782" y="2214084"/>
              <a:chExt cx="2697018" cy="2300914"/>
            </a:xfrm>
          </p:grpSpPr>
          <p:sp>
            <p:nvSpPr>
              <p:cNvPr id="8" name="TextBox 7"/>
              <p:cNvSpPr txBox="1"/>
              <p:nvPr/>
            </p:nvSpPr>
            <p:spPr bwMode="invGray">
              <a:xfrm rot="823576">
                <a:off x="5623887" y="2214084"/>
                <a:ext cx="2300913" cy="230091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  <a:latin typeface="Lato Regular"/>
                    <a:ea typeface="Open Sans Extrabold" pitchFamily="34" charset="0"/>
                    <a:cs typeface="Lato Regular"/>
                  </a:rPr>
                  <a:t>Partnerships</a:t>
                </a:r>
                <a:endParaRPr lang="en-US" sz="900" dirty="0">
                  <a:solidFill>
                    <a:schemeClr val="bg1"/>
                  </a:solidFill>
                  <a:latin typeface="Lato Regular"/>
                  <a:ea typeface="Open Sans Extrabold" pitchFamily="34" charset="0"/>
                  <a:cs typeface="Lato Regular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40468" y="2332080"/>
                <a:ext cx="2067751" cy="2064922"/>
              </a:xfrm>
              <a:prstGeom prst="ellipse">
                <a:avLst/>
              </a:prstGeom>
              <a:solidFill>
                <a:srgbClr val="FFFFFF"/>
              </a:solidFill>
              <a:ln w="38100" cmpd="sng">
                <a:solidFill>
                  <a:schemeClr val="accent1"/>
                </a:solidFill>
              </a:ln>
            </p:spPr>
            <p:txBody>
              <a:bodyPr wrap="none" tIns="320040" rtlCol="0" anchor="t" anchorCtr="0">
                <a:no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US" sz="2400" spc="-220" dirty="0" smtClean="0">
                    <a:solidFill>
                      <a:srgbClr val="A2A2A2"/>
                    </a:solidFill>
                    <a:latin typeface="Lato Black"/>
                    <a:cs typeface="Lato Black"/>
                  </a:rPr>
                  <a:t>Projects</a:t>
                </a:r>
                <a:endParaRPr lang="en-US" sz="2400" spc="-220" dirty="0">
                  <a:solidFill>
                    <a:srgbClr val="A2A2A2"/>
                  </a:solidFill>
                  <a:latin typeface="Lato Black"/>
                  <a:cs typeface="Lato Black"/>
                </a:endParaRPr>
              </a:p>
              <a:p>
                <a:pPr algn="ctr">
                  <a:lnSpc>
                    <a:spcPts val="1400"/>
                  </a:lnSpc>
                </a:pPr>
                <a:r>
                  <a:rPr lang="en-US" sz="2400" dirty="0" smtClean="0">
                    <a:solidFill>
                      <a:srgbClr val="A2A2A2"/>
                    </a:solidFill>
                    <a:latin typeface="Lato Light" panose="020F0302020204030203" pitchFamily="34" charset="0"/>
                    <a:cs typeface="Lato Light"/>
                  </a:rPr>
                  <a:t/>
                </a:r>
                <a:br>
                  <a:rPr lang="en-US" sz="2400" dirty="0" smtClean="0">
                    <a:solidFill>
                      <a:srgbClr val="A2A2A2"/>
                    </a:solidFill>
                    <a:latin typeface="Lato Light" panose="020F0302020204030203" pitchFamily="34" charset="0"/>
                    <a:cs typeface="Lato Light"/>
                  </a:rPr>
                </a:br>
                <a:endParaRPr lang="en-US" sz="2400" dirty="0" smtClean="0">
                  <a:solidFill>
                    <a:srgbClr val="A2A2A2"/>
                  </a:solidFill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227782" y="2399283"/>
                <a:ext cx="792759" cy="7927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Lato Light" panose="020F0302020204030203" pitchFamily="34" charset="0"/>
                  <a:cs typeface="Lato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64494" y="2489168"/>
                <a:ext cx="519334" cy="61298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3</a:t>
                </a:r>
                <a:endParaRPr lang="en-US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719053" y="128032"/>
            <a:ext cx="6111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Big Data Spokes of the </a:t>
            </a:r>
            <a:r>
              <a:rPr lang="en-US" sz="3600" b="1" dirty="0" err="1" smtClean="0">
                <a:solidFill>
                  <a:srgbClr val="000090"/>
                </a:solidFill>
              </a:rPr>
              <a:t>BDHubs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714" y="1135153"/>
            <a:ext cx="4471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Each Hub supports </a:t>
            </a:r>
            <a:r>
              <a:rPr lang="en-US" sz="2000" dirty="0" err="1" smtClean="0"/>
              <a:t>subcommitees</a:t>
            </a:r>
            <a:r>
              <a:rPr lang="en-US" sz="2000" dirty="0" smtClean="0"/>
              <a:t> on </a:t>
            </a:r>
            <a:r>
              <a:rPr lang="en-US" sz="2000" b="1" dirty="0" smtClean="0">
                <a:solidFill>
                  <a:srgbClr val="000090"/>
                </a:solidFill>
              </a:rPr>
              <a:t>topical areas of interest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(“Spokes”)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 err="1" smtClean="0"/>
              <a:t>BDSpokes</a:t>
            </a:r>
            <a:r>
              <a:rPr lang="en-US" sz="2000" dirty="0" smtClean="0"/>
              <a:t> solicitation aims to support </a:t>
            </a:r>
            <a:r>
              <a:rPr lang="en-US" sz="2000" b="1" dirty="0" smtClean="0">
                <a:solidFill>
                  <a:srgbClr val="000090"/>
                </a:solidFill>
              </a:rPr>
              <a:t>collaborative projects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surfaced or developed by the Hubs and Spokes</a:t>
            </a:r>
            <a:endParaRPr lang="en-US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4008103" y="3663195"/>
            <a:ext cx="4667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Two award categories:  </a:t>
            </a:r>
            <a:r>
              <a:rPr lang="en-US" sz="2400" b="1" dirty="0" smtClean="0">
                <a:solidFill>
                  <a:srgbClr val="000090"/>
                </a:solidFill>
              </a:rPr>
              <a:t>Planning Grants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(100K for 1 year) and </a:t>
            </a:r>
            <a:r>
              <a:rPr lang="en-US" sz="2400" b="1" dirty="0" smtClean="0">
                <a:solidFill>
                  <a:srgbClr val="000090"/>
                </a:solidFill>
              </a:rPr>
              <a:t>Spokes</a:t>
            </a:r>
            <a:r>
              <a:rPr lang="en-US" sz="2400" dirty="0" smtClean="0">
                <a:solidFill>
                  <a:srgbClr val="000000"/>
                </a:solidFill>
              </a:rPr>
              <a:t> ($1M total over 3 years)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Total anticipated funding: $10M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10 Spokes, 10 Planning Grants anticipated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01" y="3146476"/>
            <a:ext cx="2950975" cy="3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43" y="2864840"/>
            <a:ext cx="5568253" cy="243515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/>
              <a:t>Enable </a:t>
            </a:r>
            <a:r>
              <a:rPr lang="en-US" sz="2400" i="1" dirty="0"/>
              <a:t>all</a:t>
            </a:r>
            <a:r>
              <a:rPr lang="en-US" sz="2400" dirty="0"/>
              <a:t> students to have access to high-quality CS education in K-12:</a:t>
            </a:r>
          </a:p>
          <a:p>
            <a:pPr marL="796925" lvl="1" indent="-285750">
              <a:lnSpc>
                <a:spcPct val="110000"/>
              </a:lnSpc>
              <a:buClr>
                <a:srgbClr val="000090"/>
              </a:buClr>
              <a:buFont typeface="Arial"/>
              <a:buChar char="•"/>
            </a:pPr>
            <a:r>
              <a:rPr lang="en-US" sz="2000" dirty="0"/>
              <a:t>K</a:t>
            </a:r>
            <a:r>
              <a:rPr lang="en-US" sz="2000" dirty="0" smtClean="0"/>
              <a:t>nowledge </a:t>
            </a:r>
            <a:r>
              <a:rPr lang="en-US" sz="2000" dirty="0"/>
              <a:t>base, capacity for rigorous, engaging CS education</a:t>
            </a:r>
          </a:p>
          <a:p>
            <a:pPr marL="796925" lvl="1" indent="-285750">
              <a:lnSpc>
                <a:spcPct val="110000"/>
              </a:lnSpc>
              <a:buClr>
                <a:srgbClr val="000090"/>
              </a:buClr>
              <a:buFont typeface="Arial"/>
              <a:buChar char="•"/>
            </a:pPr>
            <a:r>
              <a:rPr lang="en-US" sz="2000" dirty="0" smtClean="0"/>
              <a:t>Teacher PD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75374" y="2923553"/>
            <a:ext cx="2840750" cy="3479295"/>
            <a:chOff x="6175374" y="2771203"/>
            <a:chExt cx="2840750" cy="3479295"/>
          </a:xfrm>
        </p:grpSpPr>
        <p:sp>
          <p:nvSpPr>
            <p:cNvPr id="4" name="Rectangle 3"/>
            <p:cNvSpPr/>
            <p:nvPr/>
          </p:nvSpPr>
          <p:spPr>
            <a:xfrm>
              <a:off x="6175374" y="4446927"/>
              <a:ext cx="2840750" cy="1803571"/>
            </a:xfrm>
            <a:prstGeom prst="rect">
              <a:avLst/>
            </a:prstGeom>
          </p:spPr>
          <p:txBody>
            <a:bodyPr wrap="square" lIns="64008" tIns="32004" rIns="64008" bIns="32004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1F497D"/>
                  </a:solidFill>
                  <a:cs typeface="Arial"/>
                </a:rPr>
                <a:t>“In the new economy, computer science isn’t an optional skill – </a:t>
              </a:r>
            </a:p>
            <a:p>
              <a:pPr algn="ctr"/>
              <a:r>
                <a:rPr lang="en-US" sz="2000" i="1" dirty="0" smtClean="0">
                  <a:solidFill>
                    <a:srgbClr val="1F497D"/>
                  </a:solidFill>
                  <a:cs typeface="Arial"/>
                </a:rPr>
                <a:t>It’s </a:t>
              </a:r>
              <a:r>
                <a:rPr lang="en-US" sz="2000" i="1" dirty="0">
                  <a:solidFill>
                    <a:srgbClr val="1F497D"/>
                  </a:solidFill>
                  <a:cs typeface="Arial"/>
                </a:rPr>
                <a:t>a basic skill…” </a:t>
              </a:r>
              <a:endParaRPr lang="en-US" sz="1300" i="1" dirty="0" smtClean="0"/>
            </a:p>
            <a:p>
              <a:pPr algn="ctr"/>
              <a:r>
                <a:rPr lang="en-US" sz="1200" i="1" dirty="0" smtClean="0"/>
                <a:t>President’s </a:t>
              </a:r>
              <a:r>
                <a:rPr lang="en-US" sz="1200" i="1" dirty="0"/>
                <a:t>Weekly Address 1/30/2016</a:t>
              </a:r>
              <a:endParaRPr lang="en-US" sz="1200" i="1" dirty="0">
                <a:solidFill>
                  <a:srgbClr val="1F497D"/>
                </a:solidFill>
                <a:cs typeface="Arial"/>
              </a:endParaRPr>
            </a:p>
            <a:p>
              <a:pPr algn="ctr"/>
              <a:endParaRPr lang="en-US" sz="2000" i="1" dirty="0">
                <a:solidFill>
                  <a:srgbClr val="1F497D"/>
                </a:solidFill>
                <a:cs typeface="Arial"/>
              </a:endParaRPr>
            </a:p>
          </p:txBody>
        </p:sp>
        <p:pic>
          <p:nvPicPr>
            <p:cNvPr id="6" name="Picture 5" descr="Screen Shot 2016-02-02 at 1.08.55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5374" y="2771203"/>
              <a:ext cx="2806935" cy="1622492"/>
            </a:xfrm>
            <a:prstGeom prst="rect">
              <a:avLst/>
            </a:prstGeom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433835" y="4784952"/>
            <a:ext cx="5529279" cy="2128884"/>
          </a:xfrm>
          <a:prstGeom prst="rect">
            <a:avLst/>
          </a:prstGeom>
        </p:spPr>
        <p:txBody>
          <a:bodyPr vert="horz" lIns="102413" tIns="51206" rIns="102413" bIns="51206" rtlCol="0">
            <a:normAutofit/>
          </a:bodyPr>
          <a:lstStyle>
            <a:lvl1pPr marL="548640" indent="-548640" algn="l" defTabSz="731520" rtl="0" eaLnBrk="1" latinLnBrk="0" hangingPunct="1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1188720" indent="-457200" algn="l" defTabSz="731520" rtl="0" eaLnBrk="1" latinLnBrk="0" hangingPunct="1">
              <a:spcBef>
                <a:spcPct val="20000"/>
              </a:spcBef>
              <a:buClr>
                <a:srgbClr val="000090"/>
              </a:buClr>
              <a:buFont typeface="Arial"/>
              <a:buChar char="•"/>
              <a:defRPr sz="35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82880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2560320" indent="-365760" algn="l" defTabSz="73152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3291840" indent="-365760" algn="l" defTabSz="731520" rtl="0" eaLnBrk="1" latinLnBrk="0" hangingPunct="1">
              <a:spcBef>
                <a:spcPct val="20000"/>
              </a:spcBef>
              <a:buFont typeface="Arial"/>
              <a:buChar char="»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402336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</a:pPr>
            <a:r>
              <a:rPr lang="en-US" sz="2400" dirty="0" smtClean="0"/>
              <a:t>Inter-agency WG under </a:t>
            </a:r>
            <a:r>
              <a:rPr lang="en-US" sz="2400" dirty="0" err="1" smtClean="0"/>
              <a:t>CoSTEM</a:t>
            </a:r>
            <a:endParaRPr lang="en-US" sz="2400" dirty="0"/>
          </a:p>
          <a:p>
            <a:pPr marL="285750" indent="-285750">
              <a:lnSpc>
                <a:spcPct val="110000"/>
              </a:lnSpc>
            </a:pPr>
            <a:r>
              <a:rPr lang="en-US" sz="2400" dirty="0" smtClean="0"/>
              <a:t>Collaboration</a:t>
            </a:r>
            <a:r>
              <a:rPr lang="en-US" sz="2400" dirty="0"/>
              <a:t>: </a:t>
            </a:r>
            <a:r>
              <a:rPr lang="en-US" sz="2400" dirty="0" smtClean="0"/>
              <a:t>industry</a:t>
            </a:r>
            <a:r>
              <a:rPr lang="en-US" sz="2400" dirty="0"/>
              <a:t>, non-</a:t>
            </a:r>
            <a:r>
              <a:rPr lang="en-US" sz="2400" dirty="0" smtClean="0"/>
              <a:t>profits</a:t>
            </a:r>
          </a:p>
          <a:p>
            <a:pPr marL="285750" indent="-285750">
              <a:lnSpc>
                <a:spcPct val="110000"/>
              </a:lnSpc>
            </a:pPr>
            <a:r>
              <a:rPr lang="en-US" sz="2400" dirty="0" smtClean="0"/>
              <a:t>NSF: $</a:t>
            </a:r>
            <a:r>
              <a:rPr lang="en-US" sz="2400" dirty="0"/>
              <a:t>120 million over five </a:t>
            </a:r>
            <a:r>
              <a:rPr lang="en-US" sz="2400" dirty="0" smtClean="0"/>
              <a:t>years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84118" y="1256660"/>
            <a:ext cx="8190010" cy="1249880"/>
            <a:chOff x="610610" y="1154422"/>
            <a:chExt cx="8547082" cy="157825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1110" y="1704200"/>
              <a:ext cx="0" cy="454988"/>
            </a:xfrm>
            <a:prstGeom prst="line">
              <a:avLst/>
            </a:prstGeom>
            <a:ln w="3175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134652" y="2114555"/>
              <a:ext cx="1004018" cy="582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90"/>
                  </a:solidFill>
                </a:rPr>
                <a:t>CS10K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01380" y="1211295"/>
              <a:ext cx="7772044" cy="484632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28854" y="1154422"/>
              <a:ext cx="663467" cy="606651"/>
              <a:chOff x="6805278" y="1308091"/>
              <a:chExt cx="663467" cy="60665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6805278" y="1308091"/>
                <a:ext cx="663467" cy="60665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824235" y="1401009"/>
                <a:ext cx="626833" cy="427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90"/>
                    </a:solidFill>
                  </a:rPr>
                  <a:t>2007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052699" y="1155159"/>
              <a:ext cx="663467" cy="1004766"/>
              <a:chOff x="1081254" y="531557"/>
              <a:chExt cx="663467" cy="100476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403510" y="1081335"/>
                <a:ext cx="0" cy="454988"/>
              </a:xfrm>
              <a:prstGeom prst="line">
                <a:avLst/>
              </a:prstGeom>
              <a:ln w="3175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1081254" y="531557"/>
                <a:ext cx="663467" cy="606651"/>
                <a:chOff x="6805278" y="1308091"/>
                <a:chExt cx="663467" cy="606651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6805278" y="1308091"/>
                  <a:ext cx="663467" cy="60665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824235" y="1401009"/>
                  <a:ext cx="626833" cy="4275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000090"/>
                      </a:solidFill>
                    </a:rPr>
                    <a:t>2010</a:t>
                  </a:r>
                  <a:endParaRPr lang="en-US" b="1" dirty="0">
                    <a:solidFill>
                      <a:srgbClr val="000090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>
              <a:off x="610610" y="2191124"/>
              <a:ext cx="2004721" cy="49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60"/>
                </a:lnSpc>
              </a:pPr>
              <a:r>
                <a:rPr lang="en-US" sz="2400" dirty="0" smtClean="0">
                  <a:solidFill>
                    <a:srgbClr val="000090"/>
                  </a:solidFill>
                </a:rPr>
                <a:t>BPC Alliances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689502" y="1209866"/>
              <a:ext cx="3468190" cy="1522814"/>
              <a:chOff x="5689502" y="434601"/>
              <a:chExt cx="3468190" cy="152281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689502" y="1374458"/>
                <a:ext cx="3468190" cy="582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90"/>
                    </a:solidFill>
                  </a:rPr>
                  <a:t>Computer Science For All</a:t>
                </a:r>
                <a:endParaRPr lang="en-US" sz="2400" dirty="0">
                  <a:solidFill>
                    <a:srgbClr val="000090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132330" y="434601"/>
                <a:ext cx="663467" cy="1004766"/>
                <a:chOff x="1081254" y="531557"/>
                <a:chExt cx="663467" cy="1004766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403510" y="1081335"/>
                  <a:ext cx="0" cy="454988"/>
                </a:xfrm>
                <a:prstGeom prst="line">
                  <a:avLst/>
                </a:prstGeom>
                <a:ln w="3175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/>
                <p:cNvGrpSpPr/>
                <p:nvPr/>
              </p:nvGrpSpPr>
              <p:grpSpPr>
                <a:xfrm>
                  <a:off x="1081254" y="531557"/>
                  <a:ext cx="663467" cy="606651"/>
                  <a:chOff x="6805278" y="1308091"/>
                  <a:chExt cx="663467" cy="606651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6805278" y="1308091"/>
                    <a:ext cx="663467" cy="606651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6824235" y="1401009"/>
                    <a:ext cx="626833" cy="4275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000090"/>
                        </a:solidFill>
                      </a:rPr>
                      <a:t>2016</a:t>
                    </a:r>
                    <a:endParaRPr lang="en-US" b="1" dirty="0">
                      <a:solidFill>
                        <a:srgbClr val="00009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06795" y="20516"/>
            <a:ext cx="9194927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Education: </a:t>
            </a:r>
            <a:r>
              <a:rPr lang="en-US" b="0" dirty="0" smtClean="0">
                <a:solidFill>
                  <a:srgbClr val="000090"/>
                </a:solidFill>
              </a:rPr>
              <a:t>Computer Science for All</a:t>
            </a:r>
            <a:endParaRPr lang="en-US" sz="3100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16" y="1354862"/>
            <a:ext cx="4794117" cy="377114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/>
              <a:t>National Academies, CSTB Study: </a:t>
            </a:r>
            <a:r>
              <a:rPr lang="en-US" sz="2400" dirty="0"/>
              <a:t>Growth of Computer Science Undergraduate </a:t>
            </a:r>
            <a:r>
              <a:rPr lang="en-US" sz="2400" dirty="0" smtClean="0"/>
              <a:t>Enrollments</a:t>
            </a:r>
          </a:p>
          <a:p>
            <a:pPr lvl="1"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200" dirty="0" smtClean="0"/>
              <a:t>CSTB August workshop</a:t>
            </a:r>
          </a:p>
          <a:p>
            <a:pPr lvl="1"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200" dirty="0" smtClean="0"/>
              <a:t>Snowbird session</a:t>
            </a:r>
          </a:p>
          <a:p>
            <a:pPr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400" dirty="0" smtClean="0"/>
              <a:t>CS+X: RED: Revolutionizing engineering and computer science Departments</a:t>
            </a:r>
          </a:p>
          <a:p>
            <a:pPr lvl="1">
              <a:lnSpc>
                <a:spcPct val="110000"/>
              </a:lnSpc>
              <a:buClr>
                <a:srgbClr val="000090"/>
              </a:buClr>
              <a:buFont typeface="Wingdings" charset="2"/>
              <a:buChar char="§"/>
            </a:pPr>
            <a:r>
              <a:rPr lang="en-US" sz="2200" dirty="0" smtClean="0"/>
              <a:t>Solicitation: NSF 15-607,16</a:t>
            </a:r>
            <a:r>
              <a:rPr lang="en-US" sz="2200" dirty="0"/>
              <a:t>-026 </a:t>
            </a:r>
            <a:endParaRPr lang="en-US" dirty="0"/>
          </a:p>
        </p:txBody>
      </p:sp>
      <p:sp>
        <p:nvSpPr>
          <p:cNvPr id="26" name="Title 3"/>
          <p:cNvSpPr>
            <a:spLocks noGrp="1"/>
          </p:cNvSpPr>
          <p:nvPr>
            <p:ph type="title"/>
          </p:nvPr>
        </p:nvSpPr>
        <p:spPr>
          <a:xfrm>
            <a:off x="206795" y="20516"/>
            <a:ext cx="9194927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Education: </a:t>
            </a:r>
            <a:r>
              <a:rPr lang="en-US" b="0" dirty="0" smtClean="0">
                <a:solidFill>
                  <a:srgbClr val="000090"/>
                </a:solidFill>
              </a:rPr>
              <a:t>additional activities</a:t>
            </a:r>
            <a:endParaRPr lang="en-US" sz="3100" b="0" dirty="0">
              <a:solidFill>
                <a:srgbClr val="000090"/>
              </a:solidFill>
            </a:endParaRPr>
          </a:p>
        </p:txBody>
      </p:sp>
      <p:pic>
        <p:nvPicPr>
          <p:cNvPr id="28" name="Picture 27" descr="Pages from IUSE - Professional Formation of Engineers- REvolutionizing engineering and computer science Departments (RED) (nsf15607) | NSF – National Science Found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39" y="1495974"/>
            <a:ext cx="3469540" cy="31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NSF “Big Ideas”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6-05-18 at 6.4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2" y="2597910"/>
            <a:ext cx="4880894" cy="4012724"/>
          </a:xfrm>
          <a:prstGeom prst="rect">
            <a:avLst/>
          </a:prstGeom>
        </p:spPr>
      </p:pic>
      <p:pic>
        <p:nvPicPr>
          <p:cNvPr id="5" name="Content Placeholder 13" descr="Screen Shot 2016-05-18 at 6.38.17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657" b="-102657"/>
          <a:stretch>
            <a:fillRect/>
          </a:stretch>
        </p:blipFill>
        <p:spPr>
          <a:xfrm>
            <a:off x="623551" y="-410737"/>
            <a:ext cx="7501095" cy="4622390"/>
          </a:xfrm>
        </p:spPr>
      </p:pic>
    </p:spTree>
    <p:extLst>
      <p:ext uri="{BB962C8B-B14F-4D97-AF65-F5344CB8AC3E}">
        <p14:creationId xmlns:p14="http://schemas.microsoft.com/office/powerpoint/2010/main" val="31359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NSF “Big Ideas”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926" y="1403764"/>
            <a:ext cx="8722098" cy="20889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3926" y="1403764"/>
            <a:ext cx="1119503" cy="2088944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83050" y="2042550"/>
            <a:ext cx="2109295" cy="810477"/>
          </a:xfrm>
          <a:prstGeom prst="triangl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7471" y="1988665"/>
            <a:ext cx="1494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RESEARCH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IDEAS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8625" y="1587593"/>
            <a:ext cx="72851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Harnessing Data for 21</a:t>
            </a:r>
            <a:r>
              <a:rPr lang="en-US" baseline="30000" dirty="0" smtClean="0"/>
              <a:t>st</a:t>
            </a:r>
            <a:r>
              <a:rPr lang="en-US" dirty="0" smtClean="0"/>
              <a:t> Century Science and Engineering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Shaping the new Human – Technology Frontier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Understanding the Rules of Life: Predicting Phenotype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The Quantum Leap: Leading the Next Quantum Revolution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Navigating the New Arctic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dirty="0" smtClean="0"/>
              <a:t>Windows on the Universe: The Era of Multi-messenger Astrophysics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2237" y="3747348"/>
            <a:ext cx="8590107" cy="1445254"/>
            <a:chOff x="351227" y="4206366"/>
            <a:chExt cx="8590107" cy="1445254"/>
          </a:xfrm>
        </p:grpSpPr>
        <p:sp>
          <p:nvSpPr>
            <p:cNvPr id="9" name="Rectangle 8"/>
            <p:cNvSpPr/>
            <p:nvPr/>
          </p:nvSpPr>
          <p:spPr>
            <a:xfrm>
              <a:off x="352908" y="4211310"/>
              <a:ext cx="8588426" cy="14371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1227" y="4206366"/>
              <a:ext cx="1637362" cy="1445254"/>
              <a:chOff x="-1618754" y="3544843"/>
              <a:chExt cx="2013475" cy="2174248"/>
            </a:xfrm>
            <a:solidFill>
              <a:schemeClr val="tx2">
                <a:lumMod val="75000"/>
              </a:schemeClr>
            </a:solidFill>
          </p:grpSpPr>
          <p:sp>
            <p:nvSpPr>
              <p:cNvPr id="12" name="Rectangle 11"/>
              <p:cNvSpPr/>
              <p:nvPr/>
            </p:nvSpPr>
            <p:spPr>
              <a:xfrm>
                <a:off x="-1618754" y="3544843"/>
                <a:ext cx="1119502" cy="217424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-1141412" y="4182957"/>
                <a:ext cx="2165880" cy="906387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2633" y="4365204"/>
              <a:ext cx="39677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dirty="0" smtClean="0"/>
                <a:t>Growing Convergent Research at NSF</a:t>
              </a:r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dirty="0" smtClean="0"/>
                <a:t>Mid-scale Research Infrastructure</a:t>
              </a:r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dirty="0" smtClean="0"/>
                <a:t>NSF 2050</a:t>
              </a:r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dirty="0" smtClean="0"/>
                <a:t>INCLUDES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908" y="4514110"/>
              <a:ext cx="13117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PROCESS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IDEAS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6741" y="5572738"/>
            <a:ext cx="8214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*Video of NSB presentation </a:t>
            </a:r>
            <a:r>
              <a:rPr lang="en-US" sz="1600" dirty="0"/>
              <a:t>and discussion is at</a:t>
            </a:r>
            <a:r>
              <a:rPr lang="en-US" sz="1600" dirty="0" smtClean="0"/>
              <a:t>:</a:t>
            </a:r>
          </a:p>
          <a:p>
            <a:r>
              <a:rPr lang="en-US" sz="1600" dirty="0">
                <a:hlinkClick r:id="rId3"/>
              </a:rPr>
              <a:t>http://www.tvworldwide.com/events/nsf/160505/globe_show/default_go_archive.cfm?gsid=2957&amp;type=flv&amp;test=0&amp;live=</a:t>
            </a:r>
            <a:r>
              <a:rPr lang="en-US" sz="1600" dirty="0" smtClean="0">
                <a:hlinkClick r:id="rId3"/>
              </a:rPr>
              <a:t>0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(the presentation/discussion starts about </a:t>
            </a:r>
            <a:r>
              <a:rPr lang="en-US" sz="1600" dirty="0" smtClean="0"/>
              <a:t>20 minutes </a:t>
            </a:r>
            <a:r>
              <a:rPr lang="en-US" sz="1600" dirty="0"/>
              <a:t>into this video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726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53892" y="6253918"/>
            <a:ext cx="220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Paul Morris OD/OIA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76225" y="80036"/>
            <a:ext cx="85822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9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Interconnected NSF – Solving the Big Idea Challenges Together </a:t>
            </a:r>
            <a:endParaRPr lang="en-US" altLang="en-US" sz="2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94" y="741363"/>
            <a:ext cx="6588581" cy="61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6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20216" y="1187268"/>
            <a:ext cx="5265585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lvl="0" indent="-336550">
              <a:lnSpc>
                <a:spcPct val="90000"/>
              </a:lnSpc>
            </a:pPr>
            <a:r>
              <a:rPr lang="en-US" sz="2800" b="1" dirty="0" smtClean="0">
                <a:solidFill>
                  <a:srgbClr val="000090"/>
                </a:solidFill>
              </a:rPr>
              <a:t>Research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across all NSF Directorates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48683" y="2338122"/>
            <a:ext cx="4255276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lvl="0" indent="-336550">
              <a:lnSpc>
                <a:spcPct val="90000"/>
              </a:lnSpc>
            </a:pPr>
            <a:r>
              <a:rPr lang="en-US" sz="2800" b="1" dirty="0" smtClean="0">
                <a:solidFill>
                  <a:srgbClr val="000090"/>
                </a:solidFill>
              </a:rPr>
              <a:t>Educational pathways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27521" y="1820757"/>
            <a:ext cx="2520417" cy="1461767"/>
          </a:xfrm>
          <a:prstGeom prst="ellipse">
            <a:avLst/>
          </a:prstGeom>
          <a:noFill/>
          <a:ln w="69850">
            <a:solidFill>
              <a:srgbClr val="000090"/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6813" y="1820757"/>
            <a:ext cx="2520417" cy="1461768"/>
          </a:xfrm>
          <a:prstGeom prst="ellipse">
            <a:avLst/>
          </a:prstGeom>
          <a:noFill/>
          <a:ln w="69850">
            <a:solidFill>
              <a:srgbClr val="000090"/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0780" y="2232643"/>
            <a:ext cx="18574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90"/>
                </a:solidFill>
              </a:rPr>
              <a:t>Systems foundations  </a:t>
            </a:r>
          </a:p>
          <a:p>
            <a:pPr algn="ctr"/>
            <a:r>
              <a:rPr lang="en-US" sz="1050" dirty="0" smtClean="0"/>
              <a:t>data-centric algorithms, systems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358836" y="3405834"/>
            <a:ext cx="2332595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90"/>
                </a:solidFill>
              </a:rPr>
              <a:t>Data-intensive research </a:t>
            </a:r>
          </a:p>
          <a:p>
            <a:pPr algn="ctr"/>
            <a:r>
              <a:rPr lang="en-US" sz="1050" dirty="0" smtClean="0"/>
              <a:t>in all areas of science and engineering</a:t>
            </a:r>
          </a:p>
          <a:p>
            <a:pPr algn="ctr"/>
            <a:endParaRPr lang="en-US" sz="1200" b="1" i="1" dirty="0"/>
          </a:p>
        </p:txBody>
      </p:sp>
      <p:sp>
        <p:nvSpPr>
          <p:cNvPr id="27" name="Oval 26"/>
          <p:cNvSpPr/>
          <p:nvPr/>
        </p:nvSpPr>
        <p:spPr>
          <a:xfrm>
            <a:off x="1264926" y="2775442"/>
            <a:ext cx="2520417" cy="1461775"/>
          </a:xfrm>
          <a:prstGeom prst="ellipse">
            <a:avLst/>
          </a:prstGeom>
          <a:noFill/>
          <a:ln w="69850">
            <a:solidFill>
              <a:srgbClr val="000090"/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0904" y="249158"/>
            <a:ext cx="6916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</a:rPr>
              <a:t>Harnessing the Data Revolution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2502" y="4723606"/>
            <a:ext cx="5977853" cy="706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lvl="0" indent="-336550">
              <a:lnSpc>
                <a:spcPct val="90000"/>
              </a:lnSpc>
            </a:pPr>
            <a:r>
              <a:rPr lang="en-US" sz="2400" b="1" dirty="0">
                <a:solidFill>
                  <a:srgbClr val="000090"/>
                </a:solidFill>
              </a:rPr>
              <a:t>Advanced cyberinfrastructure </a:t>
            </a:r>
            <a:r>
              <a:rPr lang="en-US" sz="2400" b="1" dirty="0" smtClean="0">
                <a:solidFill>
                  <a:srgbClr val="000090"/>
                </a:solidFill>
              </a:rPr>
              <a:t>ecosystem</a:t>
            </a:r>
          </a:p>
          <a:p>
            <a:pPr marL="336550" lvl="0" indent="-33655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Accelerating </a:t>
            </a:r>
            <a:r>
              <a:rPr lang="en-US" dirty="0" smtClean="0">
                <a:solidFill>
                  <a:srgbClr val="000000"/>
                </a:solidFill>
              </a:rPr>
              <a:t>data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intensive research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4461" y="2901212"/>
            <a:ext cx="2150370" cy="152484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9" y="4723606"/>
            <a:ext cx="2036870" cy="15256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54831" y="2825435"/>
            <a:ext cx="2037136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36550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Innovations grounded </a:t>
            </a:r>
            <a:r>
              <a:rPr lang="en-US" dirty="0">
                <a:solidFill>
                  <a:srgbClr val="000000"/>
                </a:solidFill>
              </a:rPr>
              <a:t>in an education-research-based </a:t>
            </a:r>
            <a:r>
              <a:rPr lang="en-US" dirty="0" smtClean="0">
                <a:solidFill>
                  <a:srgbClr val="000000"/>
                </a:solidFill>
              </a:rPr>
              <a:t>framework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21" y="2261771"/>
            <a:ext cx="548229" cy="152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9260" y="2168690"/>
            <a:ext cx="1936398" cy="792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90"/>
                </a:solidFill>
              </a:rPr>
              <a:t>Theoretical foundations</a:t>
            </a:r>
          </a:p>
          <a:p>
            <a:pPr algn="ctr"/>
            <a:r>
              <a:rPr lang="en-US" sz="1050" dirty="0"/>
              <a:t>mathematics, statistics, computer &amp; computational </a:t>
            </a:r>
            <a:r>
              <a:rPr lang="en-US" sz="1050" dirty="0" smtClean="0"/>
              <a:t>science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9639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Partnerships: Many dimensions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41458" y="1201897"/>
            <a:ext cx="8273941" cy="824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ea typeface="ＭＳ Ｐゴシック" charset="0"/>
              </a:rPr>
              <a:t>Partnerships </a:t>
            </a:r>
            <a:r>
              <a:rPr lang="en-US" sz="2200" b="1" dirty="0">
                <a:solidFill>
                  <a:srgbClr val="000090"/>
                </a:solidFill>
                <a:ea typeface="ＭＳ Ｐゴシック" charset="0"/>
              </a:rPr>
              <a:t>build capacity</a:t>
            </a:r>
            <a:r>
              <a:rPr lang="en-US" sz="2200" dirty="0">
                <a:solidFill>
                  <a:srgbClr val="000090"/>
                </a:solidFill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00090"/>
                </a:solidFill>
                <a:ea typeface="ＭＳ Ｐゴシック" charset="0"/>
              </a:rPr>
              <a:t>leverage resources</a:t>
            </a:r>
            <a:r>
              <a:rPr lang="en-US" sz="2200" dirty="0">
                <a:solidFill>
                  <a:srgbClr val="000090"/>
                </a:solidFill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00090"/>
                </a:solidFill>
                <a:ea typeface="ＭＳ Ｐゴシック" charset="0"/>
              </a:rPr>
              <a:t>increase the speed of translation </a:t>
            </a:r>
            <a:r>
              <a:rPr lang="en-US" sz="2200" dirty="0">
                <a:ea typeface="ＭＳ Ｐゴシック" charset="0"/>
              </a:rPr>
              <a:t>from discovery to </a:t>
            </a:r>
            <a:r>
              <a:rPr lang="en-US" sz="2200" dirty="0" smtClean="0">
                <a:ea typeface="ＭＳ Ｐゴシック" charset="0"/>
              </a:rPr>
              <a:t>innovation</a:t>
            </a:r>
          </a:p>
          <a:p>
            <a:endParaRPr lang="en-US" sz="2200" dirty="0">
              <a:ea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8762" y="2624135"/>
            <a:ext cx="4179395" cy="2990603"/>
            <a:chOff x="2333599" y="2680166"/>
            <a:chExt cx="4179395" cy="2990603"/>
          </a:xfrm>
        </p:grpSpPr>
        <p:grpSp>
          <p:nvGrpSpPr>
            <p:cNvPr id="11" name="Group 10"/>
            <p:cNvGrpSpPr/>
            <p:nvPr/>
          </p:nvGrpSpPr>
          <p:grpSpPr>
            <a:xfrm>
              <a:off x="2333599" y="2680166"/>
              <a:ext cx="4179395" cy="2990603"/>
              <a:chOff x="391345" y="2363999"/>
              <a:chExt cx="4179395" cy="407458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6349" y="2363999"/>
                <a:ext cx="2936875" cy="4074583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65005" y="5905261"/>
                <a:ext cx="1374273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societal org’s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38500" y="5006577"/>
                <a:ext cx="940336" cy="541986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pPr>
                  <a:lnSpc>
                    <a:spcPts val="1834"/>
                  </a:lnSpc>
                </a:pPr>
                <a:r>
                  <a:rPr lang="en-US" dirty="0" smtClean="0"/>
                  <a:t>Federal </a:t>
                </a:r>
              </a:p>
              <a:p>
                <a:pPr>
                  <a:lnSpc>
                    <a:spcPts val="1834"/>
                  </a:lnSpc>
                </a:pPr>
                <a:r>
                  <a:rPr lang="en-US" dirty="0" smtClean="0"/>
                  <a:t>agencies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50391" y="2434378"/>
                <a:ext cx="903817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industry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1345" y="3343790"/>
                <a:ext cx="1206484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universities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5917" y="5111512"/>
                <a:ext cx="1091068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dirty="0" smtClean="0"/>
                  <a:t>ocal gov’t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227575" y="3541316"/>
                <a:ext cx="1343165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international</a:t>
                </a:r>
                <a:endParaRPr lang="en-US" dirty="0"/>
              </a:p>
            </p:txBody>
          </p:sp>
        </p:grpSp>
        <p:pic>
          <p:nvPicPr>
            <p:cNvPr id="14" name="Picture 13" descr="nsf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0930" y="3234893"/>
              <a:ext cx="1871813" cy="18826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59208" y="4333085"/>
              <a:ext cx="725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CISE</a:t>
              </a:r>
              <a:endPara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93481" y="2223399"/>
            <a:ext cx="5937378" cy="2862322"/>
            <a:chOff x="3184175" y="2376015"/>
            <a:chExt cx="5704243" cy="2862322"/>
          </a:xfrm>
        </p:grpSpPr>
        <p:sp>
          <p:nvSpPr>
            <p:cNvPr id="16" name="Rectangle 15"/>
            <p:cNvSpPr/>
            <p:nvPr/>
          </p:nvSpPr>
          <p:spPr>
            <a:xfrm>
              <a:off x="4997831" y="2376015"/>
              <a:ext cx="389058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sz="2000" dirty="0" smtClean="0"/>
                <a:t>NSF/SRC: E2CDA</a:t>
              </a:r>
              <a:endParaRPr lang="en-US" sz="2000" dirty="0"/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sz="2000" dirty="0"/>
                <a:t>NSF/Intel: Information-Centric Networking in Wireless Edge Networks </a:t>
              </a:r>
              <a:endParaRPr lang="en-US" sz="2000" dirty="0" smtClean="0"/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sz="2000" dirty="0" smtClean="0"/>
                <a:t>NSF/VMware: Software </a:t>
              </a:r>
              <a:r>
                <a:rPr lang="en-US" sz="2000" dirty="0"/>
                <a:t>Defined Infrastructure as a Foundation for Clean-Slate Computing </a:t>
              </a:r>
              <a:r>
                <a:rPr lang="en-US" sz="2000" dirty="0" smtClean="0"/>
                <a:t>Security</a:t>
              </a:r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sz="2000" dirty="0"/>
                <a:t>Innovation Transition </a:t>
              </a:r>
              <a:r>
                <a:rPr lang="en-US" sz="2000" dirty="0" smtClean="0"/>
                <a:t>DCL</a:t>
              </a:r>
            </a:p>
            <a:p>
              <a:pPr marL="285750" indent="-285750">
                <a:buClr>
                  <a:srgbClr val="000090"/>
                </a:buClr>
                <a:buFont typeface="Wingdings" charset="2"/>
                <a:buChar char="§"/>
              </a:pPr>
              <a:r>
                <a:rPr lang="en-US" sz="2000" dirty="0" smtClean="0"/>
                <a:t>Infrastructure collaborations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184175" y="2885612"/>
              <a:ext cx="1702732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129712" y="5299110"/>
            <a:ext cx="3232521" cy="1410600"/>
            <a:chOff x="5427183" y="4846805"/>
            <a:chExt cx="3232521" cy="1410600"/>
          </a:xfrm>
        </p:grpSpPr>
        <p:sp>
          <p:nvSpPr>
            <p:cNvPr id="4" name="TextBox 3"/>
            <p:cNvSpPr txBox="1"/>
            <p:nvPr/>
          </p:nvSpPr>
          <p:spPr>
            <a:xfrm>
              <a:off x="6454817" y="4846805"/>
              <a:ext cx="22048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/>
                <a:t>Prescription </a:t>
              </a:r>
              <a:r>
                <a:rPr lang="en-US" sz="1400" b="1" i="1" dirty="0" smtClean="0"/>
                <a:t>3: </a:t>
              </a:r>
              <a:r>
                <a:rPr lang="en-US" sz="1400" dirty="0" smtClean="0"/>
                <a:t>Establishing </a:t>
              </a:r>
              <a:r>
                <a:rPr lang="en-US" sz="1400" dirty="0"/>
                <a:t>a More</a:t>
              </a:r>
            </a:p>
            <a:p>
              <a:r>
                <a:rPr lang="en-US" sz="1400" dirty="0"/>
                <a:t>Robust National Government-University-Industry Research </a:t>
              </a:r>
              <a:r>
                <a:rPr lang="en-US" sz="1400" dirty="0" smtClean="0"/>
                <a:t>Partnership</a:t>
              </a:r>
              <a:endParaRPr lang="en-US" sz="1400" dirty="0"/>
            </a:p>
          </p:txBody>
        </p:sp>
        <p:pic>
          <p:nvPicPr>
            <p:cNvPr id="19" name="Picture 18" descr="Cover_RestoringFoundation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183" y="4901607"/>
              <a:ext cx="949058" cy="135579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29930" y="2363664"/>
            <a:ext cx="206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New 2016 activities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88845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Partnerships: Many dimensions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8762" y="2624135"/>
            <a:ext cx="4179395" cy="2990603"/>
            <a:chOff x="2333599" y="2680166"/>
            <a:chExt cx="4179395" cy="2990603"/>
          </a:xfrm>
        </p:grpSpPr>
        <p:grpSp>
          <p:nvGrpSpPr>
            <p:cNvPr id="11" name="Group 10"/>
            <p:cNvGrpSpPr/>
            <p:nvPr/>
          </p:nvGrpSpPr>
          <p:grpSpPr>
            <a:xfrm>
              <a:off x="2333599" y="2680166"/>
              <a:ext cx="4179395" cy="2990603"/>
              <a:chOff x="391345" y="2363999"/>
              <a:chExt cx="4179395" cy="407458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6349" y="2363999"/>
                <a:ext cx="2936875" cy="4074583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65005" y="5905261"/>
                <a:ext cx="1374273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societal org’s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38500" y="5006577"/>
                <a:ext cx="940336" cy="541986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pPr>
                  <a:lnSpc>
                    <a:spcPts val="1834"/>
                  </a:lnSpc>
                </a:pPr>
                <a:r>
                  <a:rPr lang="en-US" dirty="0" smtClean="0"/>
                  <a:t>Federal </a:t>
                </a:r>
              </a:p>
              <a:p>
                <a:pPr>
                  <a:lnSpc>
                    <a:spcPts val="1834"/>
                  </a:lnSpc>
                </a:pPr>
                <a:r>
                  <a:rPr lang="en-US" dirty="0" smtClean="0"/>
                  <a:t>agencies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50391" y="2434378"/>
                <a:ext cx="903817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industry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1345" y="3343790"/>
                <a:ext cx="1206484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universities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5917" y="5111512"/>
                <a:ext cx="1091068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dirty="0" smtClean="0"/>
                  <a:t>ocal gov’t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227575" y="3541316"/>
                <a:ext cx="1343165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international</a:t>
                </a:r>
                <a:endParaRPr lang="en-US" dirty="0"/>
              </a:p>
            </p:txBody>
          </p:sp>
        </p:grpSp>
        <p:pic>
          <p:nvPicPr>
            <p:cNvPr id="14" name="Picture 13" descr="nsf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0930" y="3234893"/>
              <a:ext cx="1871813" cy="18826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59208" y="4333085"/>
              <a:ext cx="725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CISE</a:t>
              </a:r>
              <a:endPara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86377" y="2319635"/>
            <a:ext cx="29466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NSF</a:t>
            </a:r>
            <a:r>
              <a:rPr lang="en-US" sz="2000" dirty="0"/>
              <a:t>-BSF (Israel</a:t>
            </a:r>
            <a:r>
              <a:rPr lang="en-US" sz="2000" dirty="0" smtClean="0"/>
              <a:t>): CCF and CNS core, SATC </a:t>
            </a:r>
            <a:endParaRPr lang="en-US" sz="2000" dirty="0"/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US</a:t>
            </a:r>
            <a:r>
              <a:rPr lang="en-US" sz="2000" dirty="0"/>
              <a:t>-</a:t>
            </a:r>
            <a:r>
              <a:rPr lang="en-US" sz="2000" dirty="0" smtClean="0"/>
              <a:t>Japan: interest in BIGDATA, ML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NSF-Finland: WIFUS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NSF-India: S&amp;CC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NSF-Netherlands: privacy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NSF-Brazil: cybersecurity</a:t>
            </a:r>
            <a:endParaRPr lang="en-US" sz="2000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41458" y="1201897"/>
            <a:ext cx="8273941" cy="824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ea typeface="ＭＳ Ｐゴシック" charset="0"/>
              </a:rPr>
              <a:t>Partnerships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build capacity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leverage resources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increase the speed of translation </a:t>
            </a:r>
            <a:r>
              <a:rPr lang="en-US" sz="2200" dirty="0">
                <a:ea typeface="ＭＳ Ｐゴシック" charset="0"/>
              </a:rPr>
              <a:t>from discovery to </a:t>
            </a:r>
            <a:r>
              <a:rPr lang="en-US" sz="2200" dirty="0" smtClean="0">
                <a:ea typeface="ＭＳ Ｐゴシック" charset="0"/>
              </a:rPr>
              <a:t>innovation</a:t>
            </a:r>
          </a:p>
          <a:p>
            <a:endParaRPr lang="en-US" sz="2200" dirty="0">
              <a:ea typeface="ＭＳ Ｐゴシック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24065" y="3343268"/>
            <a:ext cx="1522483" cy="646331"/>
            <a:chOff x="4624065" y="3343268"/>
            <a:chExt cx="1522483" cy="64633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812869" y="3687165"/>
              <a:ext cx="1182270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624065" y="3343268"/>
              <a:ext cx="152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New 2016 activities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94627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apodaca\Desktop\NS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219215"/>
            <a:ext cx="9372600" cy="5715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9006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National Science Foundation’s </a:t>
            </a:r>
            <a:r>
              <a:rPr lang="en-US" sz="3600" dirty="0">
                <a:solidFill>
                  <a:srgbClr val="000090"/>
                </a:solidFill>
              </a:rPr>
              <a:t>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200" y="3339426"/>
            <a:ext cx="9296400" cy="1384940"/>
          </a:xfrm>
          <a:prstGeom prst="rect">
            <a:avLst/>
          </a:prstGeom>
          <a:solidFill>
            <a:schemeClr val="tx2">
              <a:lumMod val="75000"/>
              <a:alpha val="61000"/>
            </a:schemeClr>
          </a:solidFill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  “To promote the progress of science; to advance the national health, prosperity, and welfare; to secure the national defense...”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Partnerships: Many dimensions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8762" y="2624135"/>
            <a:ext cx="4179395" cy="2990603"/>
            <a:chOff x="2333599" y="2680166"/>
            <a:chExt cx="4179395" cy="2990603"/>
          </a:xfrm>
        </p:grpSpPr>
        <p:grpSp>
          <p:nvGrpSpPr>
            <p:cNvPr id="11" name="Group 10"/>
            <p:cNvGrpSpPr/>
            <p:nvPr/>
          </p:nvGrpSpPr>
          <p:grpSpPr>
            <a:xfrm>
              <a:off x="2333599" y="2680166"/>
              <a:ext cx="4179395" cy="2990603"/>
              <a:chOff x="391345" y="2363999"/>
              <a:chExt cx="4179395" cy="407458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6349" y="2363999"/>
                <a:ext cx="2936875" cy="4074583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65005" y="5905261"/>
                <a:ext cx="1374273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societal org’s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38500" y="5006577"/>
                <a:ext cx="940336" cy="541986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pPr>
                  <a:lnSpc>
                    <a:spcPts val="1834"/>
                  </a:lnSpc>
                </a:pPr>
                <a:r>
                  <a:rPr lang="en-US" dirty="0" smtClean="0"/>
                  <a:t>Federal </a:t>
                </a:r>
              </a:p>
              <a:p>
                <a:pPr>
                  <a:lnSpc>
                    <a:spcPts val="1834"/>
                  </a:lnSpc>
                </a:pPr>
                <a:r>
                  <a:rPr lang="en-US" dirty="0" smtClean="0"/>
                  <a:t>agencies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50391" y="2434378"/>
                <a:ext cx="903817" cy="465461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industry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1345" y="3343790"/>
                <a:ext cx="1206484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universities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5917" y="5111512"/>
                <a:ext cx="1091068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dirty="0" smtClean="0"/>
                  <a:t>ocal gov’t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227575" y="3541316"/>
                <a:ext cx="1343165" cy="341632"/>
              </a:xfrm>
              <a:prstGeom prst="rect">
                <a:avLst/>
              </a:prstGeom>
              <a:noFill/>
            </p:spPr>
            <p:txBody>
              <a:bodyPr wrap="none" lIns="64008" tIns="32004" rIns="64008" bIns="32004" rtlCol="0">
                <a:spAutoFit/>
              </a:bodyPr>
              <a:lstStyle/>
              <a:p>
                <a:r>
                  <a:rPr lang="en-US" dirty="0" smtClean="0"/>
                  <a:t>international</a:t>
                </a:r>
                <a:endParaRPr lang="en-US" dirty="0"/>
              </a:p>
            </p:txBody>
          </p:sp>
        </p:grpSp>
        <p:pic>
          <p:nvPicPr>
            <p:cNvPr id="14" name="Picture 13" descr="nsf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0930" y="3234893"/>
              <a:ext cx="1871813" cy="18826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59208" y="4333085"/>
              <a:ext cx="725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CISE</a:t>
              </a:r>
              <a:endPara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870415" y="3578635"/>
            <a:ext cx="29704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Numerous on-going solicitations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NITRD: 13 NSFs (12 CISE) participate in NITRD WGs</a:t>
            </a:r>
            <a:endParaRPr lang="en-US" sz="2000" i="1" dirty="0"/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NITRD: R&amp;D Strategic plans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/>
              <a:t>OSTP: Public access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§"/>
            </a:pPr>
            <a:endParaRPr lang="en-US" sz="1600" i="1" dirty="0" smtClean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41458" y="1201897"/>
            <a:ext cx="8273941" cy="824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ea typeface="ＭＳ Ｐゴシック" charset="0"/>
              </a:rPr>
              <a:t>Partnerships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build capacity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leverage resources</a:t>
            </a:r>
            <a:r>
              <a:rPr lang="en-US" sz="2200" dirty="0">
                <a:ea typeface="ＭＳ Ｐゴシック" charset="0"/>
              </a:rPr>
              <a:t>, </a:t>
            </a:r>
            <a:r>
              <a:rPr lang="en-US" sz="2200" b="1" dirty="0">
                <a:solidFill>
                  <a:srgbClr val="0D5CB9"/>
                </a:solidFill>
                <a:ea typeface="ＭＳ Ｐゴシック" charset="0"/>
              </a:rPr>
              <a:t>increase the speed of translation </a:t>
            </a:r>
            <a:r>
              <a:rPr lang="en-US" sz="2200" dirty="0">
                <a:ea typeface="ＭＳ Ｐゴシック" charset="0"/>
              </a:rPr>
              <a:t>from discovery to </a:t>
            </a:r>
            <a:r>
              <a:rPr lang="en-US" sz="2200" dirty="0" smtClean="0">
                <a:ea typeface="ＭＳ Ｐゴシック" charset="0"/>
              </a:rPr>
              <a:t>innovation</a:t>
            </a:r>
          </a:p>
          <a:p>
            <a:endParaRPr lang="en-US" sz="2200" dirty="0">
              <a:ea typeface="ＭＳ Ｐゴシック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5789" y="4543978"/>
            <a:ext cx="1522483" cy="646331"/>
            <a:chOff x="4624065" y="3343268"/>
            <a:chExt cx="1522483" cy="646331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812869" y="3687165"/>
              <a:ext cx="1182270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624065" y="3343268"/>
              <a:ext cx="152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New 2016 activities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06660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795" y="20516"/>
            <a:ext cx="919492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NSF/CISE: </a:t>
            </a:r>
            <a:r>
              <a:rPr lang="en-US" b="0" dirty="0" smtClean="0">
                <a:solidFill>
                  <a:srgbClr val="000090"/>
                </a:solidFill>
              </a:rPr>
              <a:t>leadership across Federal agencies</a:t>
            </a:r>
            <a:endParaRPr lang="en-US" sz="3100" b="0" dirty="0">
              <a:solidFill>
                <a:srgbClr val="00009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06645" y="1330834"/>
            <a:ext cx="4158182" cy="46106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3000" i="1" dirty="0" smtClean="0">
                <a:solidFill>
                  <a:srgbClr val="000090"/>
                </a:solidFill>
                <a:latin typeface="Calibri"/>
              </a:rPr>
              <a:t>2016 NITRD R&amp;D Strategic </a:t>
            </a:r>
            <a:r>
              <a:rPr lang="en-US" sz="3000" i="1" dirty="0">
                <a:solidFill>
                  <a:srgbClr val="000090"/>
                </a:solidFill>
                <a:latin typeface="Calibri"/>
              </a:rPr>
              <a:t>P</a:t>
            </a:r>
            <a:r>
              <a:rPr lang="en-US" sz="3000" i="1" dirty="0" smtClean="0">
                <a:solidFill>
                  <a:srgbClr val="000090"/>
                </a:solidFill>
                <a:latin typeface="Calibri"/>
              </a:rPr>
              <a:t>lans:</a:t>
            </a:r>
            <a:endParaRPr lang="en-US" sz="3000" dirty="0" smtClean="0">
              <a:solidFill>
                <a:prstClr val="black"/>
              </a:solidFill>
              <a:latin typeface="Calibri"/>
            </a:endParaRPr>
          </a:p>
          <a:p>
            <a:pPr lvl="1">
              <a:buClr>
                <a:srgbClr val="000090"/>
              </a:buClr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Privacy</a:t>
            </a:r>
            <a:endParaRPr lang="en-US" sz="2600" dirty="0">
              <a:solidFill>
                <a:prstClr val="black"/>
              </a:solidFill>
              <a:latin typeface="Calibri"/>
            </a:endParaRPr>
          </a:p>
          <a:p>
            <a:pPr lvl="1">
              <a:buClr>
                <a:srgbClr val="000090"/>
              </a:buClr>
              <a:buFont typeface="Arial"/>
              <a:buChar char="•"/>
            </a:pPr>
            <a:r>
              <a:rPr lang="en-US" sz="2600" dirty="0" err="1" smtClean="0">
                <a:solidFill>
                  <a:prstClr val="black"/>
                </a:solidFill>
                <a:latin typeface="Calibri"/>
              </a:rPr>
              <a:t>CyberSecurity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  <a:p>
            <a:pPr lvl="1">
              <a:buClr>
                <a:srgbClr val="000090"/>
              </a:buClr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Artificial Intelligence (underway)</a:t>
            </a:r>
            <a:endParaRPr lang="en-US" sz="26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2800" i="1" dirty="0" smtClean="0">
                <a:solidFill>
                  <a:srgbClr val="000090"/>
                </a:solidFill>
                <a:latin typeface="Calibri"/>
              </a:rPr>
              <a:t>NITRD WGs: </a:t>
            </a:r>
            <a:r>
              <a:rPr lang="en-US" sz="2800" dirty="0" smtClean="0">
                <a:solidFill>
                  <a:prstClr val="black"/>
                </a:solidFill>
              </a:rPr>
              <a:t>13 </a:t>
            </a:r>
            <a:r>
              <a:rPr lang="en-US" sz="2800" dirty="0" err="1">
                <a:solidFill>
                  <a:prstClr val="black"/>
                </a:solidFill>
              </a:rPr>
              <a:t>N</a:t>
            </a:r>
            <a:r>
              <a:rPr lang="en-US" sz="2800" dirty="0" err="1" smtClean="0">
                <a:solidFill>
                  <a:prstClr val="black"/>
                </a:solidFill>
              </a:rPr>
              <a:t>SFers</a:t>
            </a:r>
            <a:r>
              <a:rPr lang="en-US" sz="2800" dirty="0" smtClean="0">
                <a:solidFill>
                  <a:prstClr val="black"/>
                </a:solidFill>
              </a:rPr>
              <a:t> (12 CISE, 1 SBE) participate in NITRD WGs, many in leadership positions</a:t>
            </a:r>
            <a:endParaRPr lang="en-US" sz="2800" dirty="0">
              <a:solidFill>
                <a:prstClr val="black"/>
              </a:solidFill>
            </a:endParaRPr>
          </a:p>
          <a:p>
            <a:pPr marL="0" indent="0">
              <a:lnSpc>
                <a:spcPct val="85000"/>
              </a:lnSpc>
              <a:buClr>
                <a:srgbClr val="000090"/>
              </a:buClr>
              <a:buNone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46600" y="1227016"/>
            <a:ext cx="4351914" cy="5346919"/>
            <a:chOff x="4223803" y="922216"/>
            <a:chExt cx="4674711" cy="5651719"/>
          </a:xfrm>
        </p:grpSpPr>
        <p:grpSp>
          <p:nvGrpSpPr>
            <p:cNvPr id="8" name="Group 7"/>
            <p:cNvGrpSpPr/>
            <p:nvPr/>
          </p:nvGrpSpPr>
          <p:grpSpPr>
            <a:xfrm>
              <a:off x="4223803" y="922216"/>
              <a:ext cx="2129898" cy="2756338"/>
              <a:chOff x="5851814" y="1227016"/>
              <a:chExt cx="2129898" cy="27563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851814" y="1227016"/>
                <a:ext cx="2129898" cy="2755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 descr="Pages from 2016_Federal_Cybersecurity_Research_and_Development_Stratgeic_Plan-7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1814" y="1227016"/>
                <a:ext cx="2129898" cy="2756338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5413418" y="2357096"/>
              <a:ext cx="2193640" cy="2768601"/>
              <a:chOff x="4626018" y="3982696"/>
              <a:chExt cx="2193640" cy="276860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626018" y="3982696"/>
                <a:ext cx="2129898" cy="2755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Pages from nprs_nstc_review_final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285" y="3982697"/>
                <a:ext cx="2139373" cy="2768600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6696601" y="3817596"/>
              <a:ext cx="2201913" cy="2756339"/>
              <a:chOff x="6683901" y="3982696"/>
              <a:chExt cx="2201913" cy="275633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755916" y="3982696"/>
                <a:ext cx="2129898" cy="2755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 descr="Pages from National AI R&amp;D SP to Tech Editor vsn 23 clean front part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3901" y="3982696"/>
                <a:ext cx="2129899" cy="27563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6320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86" y="286438"/>
            <a:ext cx="8529873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Looking forward:</a:t>
            </a:r>
            <a:endParaRPr lang="en-US" sz="3100" dirty="0">
              <a:solidFill>
                <a:srgbClr val="00009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5179" y="1788150"/>
            <a:ext cx="3121825" cy="887019"/>
            <a:chOff x="549899" y="1271553"/>
            <a:chExt cx="4490890" cy="1064423"/>
          </a:xfrm>
        </p:grpSpPr>
        <p:sp>
          <p:nvSpPr>
            <p:cNvPr id="4" name="Rectangle 3"/>
            <p:cNvSpPr/>
            <p:nvPr/>
          </p:nvSpPr>
          <p:spPr>
            <a:xfrm>
              <a:off x="549899" y="1271553"/>
              <a:ext cx="4490890" cy="1064423"/>
            </a:xfrm>
            <a:prstGeom prst="rect">
              <a:avLst/>
            </a:prstGeom>
            <a:solidFill>
              <a:srgbClr val="00009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53805" y="1376555"/>
              <a:ext cx="2974428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Ubiquity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55180" y="3442888"/>
            <a:ext cx="3121824" cy="894767"/>
          </a:xfrm>
          <a:prstGeom prst="rect">
            <a:avLst/>
          </a:prstGeom>
          <a:solidFill>
            <a:srgbClr val="000090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3999" tIns="31999" rIns="63999" bIns="31999" rtlCol="0" anchor="t"/>
          <a:lstStyle/>
          <a:p>
            <a:pPr algn="ctr"/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178" y="3509792"/>
            <a:ext cx="297418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9117" y="1785874"/>
            <a:ext cx="4454097" cy="987953"/>
          </a:xfrm>
          <a:prstGeom prst="rect">
            <a:avLst/>
          </a:prstGeom>
        </p:spPr>
        <p:txBody>
          <a:bodyPr wrap="square" lIns="63999" tIns="31999" rIns="63999" bIns="31999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Computing is </a:t>
            </a:r>
            <a:r>
              <a:rPr lang="en-US" sz="2000" b="1" i="1" dirty="0">
                <a:latin typeface="Arial"/>
                <a:cs typeface="Arial"/>
              </a:rPr>
              <a:t>everywhere</a:t>
            </a:r>
            <a:r>
              <a:rPr lang="en-US" sz="2000" b="1" dirty="0">
                <a:latin typeface="Arial"/>
                <a:cs typeface="Arial"/>
              </a:rPr>
              <a:t> – across all of science and engineering, and all of society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69117" y="3580337"/>
            <a:ext cx="4872692" cy="680176"/>
          </a:xfrm>
          <a:prstGeom prst="rect">
            <a:avLst/>
          </a:prstGeom>
        </p:spPr>
        <p:txBody>
          <a:bodyPr wrap="square" lIns="63999" tIns="31999" rIns="63999" bIns="31999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Computing intertwines with many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13503" y="5100560"/>
            <a:ext cx="5047003" cy="987953"/>
          </a:xfrm>
          <a:prstGeom prst="rect">
            <a:avLst/>
          </a:prstGeom>
        </p:spPr>
        <p:txBody>
          <a:bodyPr wrap="square" lIns="63999" tIns="31999" rIns="63999" bIns="31999" anchor="t">
            <a:spAutoFit/>
          </a:bodyPr>
          <a:lstStyle/>
          <a:p>
            <a:pPr lvl="1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Computing is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rapidly expanding and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cs typeface="Arial"/>
              </a:rPr>
              <a:t>evolvin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g. There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is tremendous opportunity …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now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180" y="5084123"/>
            <a:ext cx="3121824" cy="894767"/>
            <a:chOff x="549899" y="6018325"/>
            <a:chExt cx="4490890" cy="1073720"/>
          </a:xfrm>
        </p:grpSpPr>
        <p:sp>
          <p:nvSpPr>
            <p:cNvPr id="17" name="Rectangle 16"/>
            <p:cNvSpPr/>
            <p:nvPr/>
          </p:nvSpPr>
          <p:spPr>
            <a:xfrm>
              <a:off x="549899" y="6018325"/>
              <a:ext cx="4490890" cy="1073720"/>
            </a:xfrm>
            <a:prstGeom prst="rect">
              <a:avLst/>
            </a:prstGeom>
            <a:solidFill>
              <a:srgbClr val="00009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158" y="6079313"/>
              <a:ext cx="2976826" cy="775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</a:rPr>
                <a:t>Urgency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4384333" y="298351"/>
            <a:ext cx="4280329" cy="114300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>
            <a:lvl1pPr algn="ctr" defTabSz="913672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3100" dirty="0" smtClean="0">
                <a:solidFill>
                  <a:srgbClr val="000090"/>
                </a:solidFill>
              </a:rPr>
              <a:t>an</a:t>
            </a:r>
            <a:r>
              <a:rPr lang="en-US" sz="3100" dirty="0" smtClean="0"/>
              <a:t> </a:t>
            </a:r>
            <a:r>
              <a:rPr lang="en-US" sz="3100" i="1" dirty="0" smtClean="0">
                <a:solidFill>
                  <a:srgbClr val="AB1426"/>
                </a:solidFill>
              </a:rPr>
              <a:t>amazing </a:t>
            </a:r>
            <a:r>
              <a:rPr lang="en-US" sz="3100" dirty="0" smtClean="0">
                <a:solidFill>
                  <a:srgbClr val="000090"/>
                </a:solidFill>
              </a:rPr>
              <a:t>time to be in CISE!</a:t>
            </a:r>
            <a:endParaRPr lang="en-US" sz="31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an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2" y="9647"/>
            <a:ext cx="66675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9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54" y="145722"/>
            <a:ext cx="8562745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90"/>
                </a:solidFill>
              </a:rPr>
              <a:t>From federally-funded research to $B industries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86" y="1343234"/>
            <a:ext cx="4732800" cy="4852811"/>
          </a:xfrm>
        </p:spPr>
        <p:txBody>
          <a:bodyPr>
            <a:noAutofit/>
          </a:bodyPr>
          <a:lstStyle/>
          <a:p>
            <a:pPr marL="457085" lvl="1" indent="0">
              <a:buClr>
                <a:srgbClr val="000090"/>
              </a:buClr>
              <a:buNone/>
            </a:pPr>
            <a:r>
              <a:rPr lang="en-US" sz="2800" dirty="0" smtClean="0"/>
              <a:t>Advances </a:t>
            </a:r>
            <a:r>
              <a:rPr lang="en-US" sz="2800" dirty="0"/>
              <a:t>in computing, </a:t>
            </a:r>
            <a:r>
              <a:rPr lang="en-US" sz="2800" dirty="0" smtClean="0"/>
              <a:t>communications, </a:t>
            </a:r>
            <a:r>
              <a:rPr lang="en-US" sz="2800" dirty="0"/>
              <a:t>information </a:t>
            </a:r>
            <a:r>
              <a:rPr lang="en-US" sz="2800" dirty="0" smtClean="0"/>
              <a:t>technologies, cyberinfrastructure:</a:t>
            </a:r>
            <a:endParaRPr lang="en-US" sz="2800" dirty="0"/>
          </a:p>
          <a:p>
            <a:pPr marL="754063" lvl="2" indent="-301625">
              <a:buClr>
                <a:srgbClr val="000090"/>
              </a:buClr>
              <a:buFont typeface="Arial"/>
              <a:buChar char="•"/>
            </a:pPr>
            <a:r>
              <a:rPr lang="en-US" sz="2400" dirty="0"/>
              <a:t>drive U.S. </a:t>
            </a:r>
            <a:r>
              <a:rPr lang="en-US" sz="2400" dirty="0" smtClean="0"/>
              <a:t>competiveness, </a:t>
            </a:r>
            <a:r>
              <a:rPr lang="en-US" sz="2400" dirty="0"/>
              <a:t>sustainable economic </a:t>
            </a:r>
            <a:r>
              <a:rPr lang="en-US" sz="2400" dirty="0" smtClean="0"/>
              <a:t>growth (IT: 25% of economic growth since 1995)</a:t>
            </a:r>
            <a:endParaRPr lang="en-US" sz="2400" dirty="0"/>
          </a:p>
          <a:p>
            <a:pPr marL="754063" lvl="2" indent="-301625">
              <a:buClr>
                <a:srgbClr val="000090"/>
              </a:buClr>
              <a:buFont typeface="Arial"/>
              <a:buChar char="•"/>
            </a:pPr>
            <a:r>
              <a:rPr lang="en-US" sz="2400" dirty="0" smtClean="0"/>
              <a:t>underpin national security  </a:t>
            </a:r>
            <a:endParaRPr lang="en-US" sz="2400" dirty="0"/>
          </a:p>
          <a:p>
            <a:pPr marL="754063" lvl="2" indent="-301625">
              <a:buClr>
                <a:srgbClr val="000090"/>
              </a:buClr>
              <a:buFont typeface="Arial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ave profound impacts on our daily lives</a:t>
            </a:r>
            <a:endParaRPr lang="en-US" sz="2400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6606036"/>
            <a:ext cx="487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From </a:t>
            </a:r>
            <a:r>
              <a:rPr lang="en-US" sz="1000" i="1" dirty="0" smtClean="0">
                <a:latin typeface="Arial"/>
                <a:cs typeface="Arial"/>
              </a:rPr>
              <a:t>Continuing Innovation in Information Technology</a:t>
            </a:r>
            <a:r>
              <a:rPr lang="en-US" sz="1000" dirty="0" smtClean="0">
                <a:latin typeface="Arial"/>
                <a:cs typeface="Arial"/>
              </a:rPr>
              <a:t>, </a:t>
            </a:r>
            <a:r>
              <a:rPr lang="en-US" sz="1000" dirty="0">
                <a:latin typeface="Arial"/>
                <a:cs typeface="Arial"/>
              </a:rPr>
              <a:t>NRC, </a:t>
            </a:r>
            <a:r>
              <a:rPr lang="en-US" sz="1000" dirty="0" smtClean="0">
                <a:latin typeface="Arial"/>
                <a:cs typeface="Arial"/>
              </a:rPr>
              <a:t>2012.</a:t>
            </a:r>
            <a:endParaRPr lang="en-US" sz="1000" dirty="0"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747964" y="1297271"/>
            <a:ext cx="2944129" cy="5560729"/>
            <a:chOff x="5747964" y="1297271"/>
            <a:chExt cx="2944129" cy="5560729"/>
          </a:xfrm>
        </p:grpSpPr>
        <p:grpSp>
          <p:nvGrpSpPr>
            <p:cNvPr id="23" name="Group 22"/>
            <p:cNvGrpSpPr/>
            <p:nvPr/>
          </p:nvGrpSpPr>
          <p:grpSpPr>
            <a:xfrm>
              <a:off x="5747964" y="1297271"/>
              <a:ext cx="2944129" cy="5560729"/>
              <a:chOff x="5747964" y="1297271"/>
              <a:chExt cx="2944129" cy="5560729"/>
            </a:xfrm>
          </p:grpSpPr>
          <p:pic>
            <p:nvPicPr>
              <p:cNvPr id="5" name="Picture 4" descr="p2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354556" y="3732817"/>
                <a:ext cx="5522122" cy="728243"/>
              </a:xfrm>
              <a:prstGeom prst="rect">
                <a:avLst/>
              </a:prstGeom>
            </p:spPr>
          </p:pic>
          <p:pic>
            <p:nvPicPr>
              <p:cNvPr id="6" name="Picture 5" descr="p3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506207" y="3238875"/>
                <a:ext cx="5510367" cy="162715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753852" y="5947029"/>
                <a:ext cx="513137" cy="308808"/>
              </a:xfrm>
              <a:prstGeom prst="rect">
                <a:avLst/>
              </a:prstGeom>
              <a:solidFill>
                <a:srgbClr val="ECDCA3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1970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753636" y="4879176"/>
                <a:ext cx="513137" cy="308808"/>
              </a:xfrm>
              <a:prstGeom prst="rect">
                <a:avLst/>
              </a:prstGeom>
              <a:solidFill>
                <a:srgbClr val="ECDCA3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1980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47964" y="3822927"/>
                <a:ext cx="513137" cy="308808"/>
              </a:xfrm>
              <a:prstGeom prst="rect">
                <a:avLst/>
              </a:prstGeom>
              <a:solidFill>
                <a:srgbClr val="ECDCA3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1990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58661" y="2784085"/>
                <a:ext cx="513137" cy="308808"/>
              </a:xfrm>
              <a:prstGeom prst="rect">
                <a:avLst/>
              </a:prstGeom>
              <a:solidFill>
                <a:srgbClr val="ECDCA3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2000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769358" y="1745243"/>
                <a:ext cx="513137" cy="308808"/>
              </a:xfrm>
              <a:prstGeom prst="rect">
                <a:avLst/>
              </a:prstGeom>
              <a:solidFill>
                <a:srgbClr val="ECDCA3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2010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165783" y="6132431"/>
                <a:ext cx="724305" cy="25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CA0000"/>
                    </a:solidFill>
                  </a:rPr>
                  <a:t>University</a:t>
                </a:r>
                <a:endParaRPr lang="en-US" sz="1600" dirty="0">
                  <a:solidFill>
                    <a:srgbClr val="CA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10991" y="5494930"/>
                <a:ext cx="619085" cy="25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</a:rPr>
                  <a:t>Industry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986329" y="4373613"/>
                <a:ext cx="705764" cy="437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8000"/>
                    </a:solidFill>
                  </a:rPr>
                  <a:t>Product</a:t>
                </a:r>
              </a:p>
              <a:p>
                <a:r>
                  <a:rPr lang="en-US" sz="1400" dirty="0" smtClean="0">
                    <a:solidFill>
                      <a:srgbClr val="008000"/>
                    </a:solidFill>
                  </a:rPr>
                  <a:t>($B,$10B</a:t>
                </a:r>
                <a:r>
                  <a:rPr lang="en-US" sz="1400" dirty="0" smtClean="0">
                    <a:solidFill>
                      <a:schemeClr val="tx2"/>
                    </a:solidFill>
                  </a:rPr>
                  <a:t>)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6617979" y="4159832"/>
              <a:ext cx="358546" cy="13391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613722" y="4285438"/>
              <a:ext cx="360208" cy="29708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803110" y="4363422"/>
              <a:ext cx="174534" cy="29708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632290" y="4660505"/>
              <a:ext cx="323073" cy="19310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6810537" y="4794191"/>
              <a:ext cx="155967" cy="1076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6621149" y="5005867"/>
              <a:ext cx="155968" cy="115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6606295" y="5176694"/>
              <a:ext cx="155968" cy="1151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613722" y="5035575"/>
              <a:ext cx="345355" cy="49018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612650" y="4541673"/>
              <a:ext cx="159680" cy="10769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7803862" y="4194289"/>
              <a:ext cx="162889" cy="10813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798471" y="4827761"/>
              <a:ext cx="159680" cy="10769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7601803" y="5247247"/>
              <a:ext cx="348775" cy="20824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7582943" y="5124700"/>
              <a:ext cx="170820" cy="1225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6624862" y="5989957"/>
              <a:ext cx="349068" cy="22281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>
              <a:off x="6817964" y="5394926"/>
              <a:ext cx="939512" cy="112269"/>
            </a:xfrm>
            <a:custGeom>
              <a:avLst/>
              <a:gdLst>
                <a:gd name="connsiteX0" fmla="*/ 939512 w 939512"/>
                <a:gd name="connsiteY0" fmla="*/ 66844 h 66844"/>
                <a:gd name="connsiteX1" fmla="*/ 0 w 939512"/>
                <a:gd name="connsiteY1" fmla="*/ 0 h 66844"/>
                <a:gd name="connsiteX2" fmla="*/ 0 w 939512"/>
                <a:gd name="connsiteY2" fmla="*/ 0 h 66844"/>
                <a:gd name="connsiteX3" fmla="*/ 0 w 939512"/>
                <a:gd name="connsiteY3" fmla="*/ 0 h 66844"/>
                <a:gd name="connsiteX0" fmla="*/ 939512 w 939512"/>
                <a:gd name="connsiteY0" fmla="*/ 101834 h 101834"/>
                <a:gd name="connsiteX1" fmla="*/ 0 w 939512"/>
                <a:gd name="connsiteY1" fmla="*/ 34990 h 101834"/>
                <a:gd name="connsiteX2" fmla="*/ 0 w 939512"/>
                <a:gd name="connsiteY2" fmla="*/ 34990 h 101834"/>
                <a:gd name="connsiteX3" fmla="*/ 0 w 939512"/>
                <a:gd name="connsiteY3" fmla="*/ 34990 h 101834"/>
                <a:gd name="connsiteX0" fmla="*/ 939512 w 939512"/>
                <a:gd name="connsiteY0" fmla="*/ 112269 h 112269"/>
                <a:gd name="connsiteX1" fmla="*/ 0 w 939512"/>
                <a:gd name="connsiteY1" fmla="*/ 45425 h 112269"/>
                <a:gd name="connsiteX2" fmla="*/ 0 w 939512"/>
                <a:gd name="connsiteY2" fmla="*/ 45425 h 112269"/>
                <a:gd name="connsiteX3" fmla="*/ 0 w 939512"/>
                <a:gd name="connsiteY3" fmla="*/ 45425 h 11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512" h="112269">
                  <a:moveTo>
                    <a:pt x="939512" y="112269"/>
                  </a:moveTo>
                  <a:cubicBezTo>
                    <a:pt x="637482" y="30571"/>
                    <a:pt x="491419" y="-54841"/>
                    <a:pt x="0" y="45425"/>
                  </a:cubicBezTo>
                  <a:lnTo>
                    <a:pt x="0" y="45425"/>
                  </a:lnTo>
                  <a:lnTo>
                    <a:pt x="0" y="45425"/>
                  </a:lnTo>
                </a:path>
              </a:pathLst>
            </a:cu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628723" y="5084756"/>
              <a:ext cx="1125186" cy="177488"/>
            </a:xfrm>
            <a:custGeom>
              <a:avLst/>
              <a:gdLst>
                <a:gd name="connsiteX0" fmla="*/ 939512 w 939512"/>
                <a:gd name="connsiteY0" fmla="*/ 66844 h 66844"/>
                <a:gd name="connsiteX1" fmla="*/ 0 w 939512"/>
                <a:gd name="connsiteY1" fmla="*/ 0 h 66844"/>
                <a:gd name="connsiteX2" fmla="*/ 0 w 939512"/>
                <a:gd name="connsiteY2" fmla="*/ 0 h 66844"/>
                <a:gd name="connsiteX3" fmla="*/ 0 w 939512"/>
                <a:gd name="connsiteY3" fmla="*/ 0 h 66844"/>
                <a:gd name="connsiteX0" fmla="*/ 939512 w 939512"/>
                <a:gd name="connsiteY0" fmla="*/ 101834 h 101834"/>
                <a:gd name="connsiteX1" fmla="*/ 0 w 939512"/>
                <a:gd name="connsiteY1" fmla="*/ 34990 h 101834"/>
                <a:gd name="connsiteX2" fmla="*/ 0 w 939512"/>
                <a:gd name="connsiteY2" fmla="*/ 34990 h 101834"/>
                <a:gd name="connsiteX3" fmla="*/ 0 w 939512"/>
                <a:gd name="connsiteY3" fmla="*/ 34990 h 101834"/>
                <a:gd name="connsiteX0" fmla="*/ 939512 w 939512"/>
                <a:gd name="connsiteY0" fmla="*/ 112269 h 112269"/>
                <a:gd name="connsiteX1" fmla="*/ 0 w 939512"/>
                <a:gd name="connsiteY1" fmla="*/ 45425 h 112269"/>
                <a:gd name="connsiteX2" fmla="*/ 0 w 939512"/>
                <a:gd name="connsiteY2" fmla="*/ 45425 h 112269"/>
                <a:gd name="connsiteX3" fmla="*/ 0 w 939512"/>
                <a:gd name="connsiteY3" fmla="*/ 45425 h 112269"/>
                <a:gd name="connsiteX0" fmla="*/ 1125186 w 1125186"/>
                <a:gd name="connsiteY0" fmla="*/ 115120 h 115120"/>
                <a:gd name="connsiteX1" fmla="*/ 185674 w 1125186"/>
                <a:gd name="connsiteY1" fmla="*/ 48276 h 115120"/>
                <a:gd name="connsiteX2" fmla="*/ 185674 w 1125186"/>
                <a:gd name="connsiteY2" fmla="*/ 48276 h 115120"/>
                <a:gd name="connsiteX3" fmla="*/ 0 w 1125186"/>
                <a:gd name="connsiteY3" fmla="*/ 0 h 115120"/>
                <a:gd name="connsiteX0" fmla="*/ 1125186 w 1125186"/>
                <a:gd name="connsiteY0" fmla="*/ 174537 h 174537"/>
                <a:gd name="connsiteX1" fmla="*/ 185674 w 1125186"/>
                <a:gd name="connsiteY1" fmla="*/ 107693 h 174537"/>
                <a:gd name="connsiteX2" fmla="*/ 553309 w 1125186"/>
                <a:gd name="connsiteY2" fmla="*/ 0 h 174537"/>
                <a:gd name="connsiteX3" fmla="*/ 0 w 1125186"/>
                <a:gd name="connsiteY3" fmla="*/ 59417 h 174537"/>
                <a:gd name="connsiteX0" fmla="*/ 1125186 w 1125186"/>
                <a:gd name="connsiteY0" fmla="*/ 115120 h 115120"/>
                <a:gd name="connsiteX1" fmla="*/ 185674 w 1125186"/>
                <a:gd name="connsiteY1" fmla="*/ 48276 h 115120"/>
                <a:gd name="connsiteX2" fmla="*/ 0 w 1125186"/>
                <a:gd name="connsiteY2" fmla="*/ 0 h 115120"/>
                <a:gd name="connsiteX0" fmla="*/ 1125186 w 1125186"/>
                <a:gd name="connsiteY0" fmla="*/ 115120 h 115120"/>
                <a:gd name="connsiteX1" fmla="*/ 0 w 1125186"/>
                <a:gd name="connsiteY1" fmla="*/ 0 h 115120"/>
                <a:gd name="connsiteX0" fmla="*/ 1125186 w 1125186"/>
                <a:gd name="connsiteY0" fmla="*/ 161621 h 161621"/>
                <a:gd name="connsiteX1" fmla="*/ 0 w 1125186"/>
                <a:gd name="connsiteY1" fmla="*/ 46501 h 161621"/>
                <a:gd name="connsiteX0" fmla="*/ 1125186 w 1125186"/>
                <a:gd name="connsiteY0" fmla="*/ 176086 h 176086"/>
                <a:gd name="connsiteX1" fmla="*/ 0 w 1125186"/>
                <a:gd name="connsiteY1" fmla="*/ 60966 h 176086"/>
                <a:gd name="connsiteX0" fmla="*/ 1125186 w 1125186"/>
                <a:gd name="connsiteY0" fmla="*/ 169514 h 169514"/>
                <a:gd name="connsiteX1" fmla="*/ 0 w 1125186"/>
                <a:gd name="connsiteY1" fmla="*/ 54394 h 169514"/>
                <a:gd name="connsiteX0" fmla="*/ 1125186 w 1125186"/>
                <a:gd name="connsiteY0" fmla="*/ 177488 h 177488"/>
                <a:gd name="connsiteX1" fmla="*/ 0 w 1125186"/>
                <a:gd name="connsiteY1" fmla="*/ 62368 h 17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5186" h="177488">
                  <a:moveTo>
                    <a:pt x="1125186" y="177488"/>
                  </a:moveTo>
                  <a:cubicBezTo>
                    <a:pt x="809540" y="12854"/>
                    <a:pt x="527315" y="-62655"/>
                    <a:pt x="0" y="62368"/>
                  </a:cubicBezTo>
                </a:path>
              </a:pathLst>
            </a:cu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7616657" y="5418360"/>
              <a:ext cx="159680" cy="10769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624231" y="5515057"/>
              <a:ext cx="159680" cy="10769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6621149" y="5614889"/>
              <a:ext cx="155967" cy="7798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7601404" y="4191991"/>
              <a:ext cx="170248" cy="13344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7610606" y="3621401"/>
              <a:ext cx="326694" cy="19786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7615207" y="3101428"/>
              <a:ext cx="331295" cy="22087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7785456" y="3257879"/>
              <a:ext cx="170248" cy="105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7610605" y="3520165"/>
              <a:ext cx="170248" cy="105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7592199" y="3106026"/>
              <a:ext cx="170248" cy="105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7780853" y="2871346"/>
              <a:ext cx="170248" cy="10583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 flipV="1">
              <a:off x="7615207" y="2963383"/>
              <a:ext cx="335897" cy="11964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7606008" y="2461823"/>
              <a:ext cx="165645" cy="10582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7790058" y="2517035"/>
              <a:ext cx="151844" cy="11503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6809971" y="1974048"/>
              <a:ext cx="151844" cy="11503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6621313" y="2484824"/>
              <a:ext cx="151850" cy="32209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6607515" y="3027811"/>
              <a:ext cx="331293" cy="22086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6805372" y="2843756"/>
              <a:ext cx="147246" cy="10122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 flipV="1">
              <a:off x="6616718" y="2650479"/>
              <a:ext cx="170249" cy="1518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6612116" y="2222538"/>
              <a:ext cx="326695" cy="70863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575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17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</a:rPr>
              <a:t>…. </a:t>
            </a:r>
            <a:r>
              <a:rPr lang="en-US" sz="3200" dirty="0">
                <a:solidFill>
                  <a:srgbClr val="000090"/>
                </a:solidFill>
              </a:rPr>
              <a:t>a</a:t>
            </a:r>
            <a:r>
              <a:rPr lang="en-US" sz="3200" b="1" dirty="0" smtClean="0">
                <a:solidFill>
                  <a:srgbClr val="000090"/>
                </a:solidFill>
              </a:rPr>
              <a:t>cross many industries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p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3311" y="-594398"/>
            <a:ext cx="5798533" cy="87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6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3314" y="408311"/>
            <a:ext cx="636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7"/>
            <a:r>
              <a:rPr lang="en-US" sz="3600" b="1" dirty="0">
                <a:solidFill>
                  <a:srgbClr val="000090"/>
                </a:solidFill>
                <a:latin typeface="Calibri"/>
              </a:rPr>
              <a:t>The Human-Technology Frontier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884" y="1449502"/>
            <a:ext cx="3988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7"/>
            <a:r>
              <a:rPr lang="en-US" sz="2400" i="1" dirty="0">
                <a:solidFill>
                  <a:prstClr val="black"/>
                </a:solidFill>
                <a:latin typeface="Calibri"/>
              </a:rPr>
              <a:t>Computing will be embedded around, on, and in us</a:t>
            </a:r>
            <a:r>
              <a:rPr lang="en-US" sz="2400" i="1" dirty="0">
                <a:solidFill>
                  <a:prstClr val="black"/>
                </a:solidFill>
              </a:rPr>
              <a:t>. These engineered systems will be more pervasive, more personal, more intimate.</a:t>
            </a:r>
          </a:p>
          <a:p>
            <a:pPr defTabSz="914127"/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0177" y="3879544"/>
            <a:ext cx="83067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7"/>
            <a:r>
              <a:rPr lang="en-US" sz="2400" i="1" dirty="0">
                <a:solidFill>
                  <a:srgbClr val="000090"/>
                </a:solidFill>
              </a:rPr>
              <a:t>Understanding how constantly evolving technologies are actively shaping our lives and how we in turn can shape those technologies, especially in the world of work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342900" indent="-342900" defTabSz="914127">
              <a:buFont typeface="Arial"/>
              <a:buChar char="•"/>
            </a:pPr>
            <a:r>
              <a:rPr lang="en-US" sz="2000" dirty="0" smtClean="0"/>
              <a:t>understand benefits, risks </a:t>
            </a:r>
            <a:r>
              <a:rPr lang="en-US" sz="2000" dirty="0"/>
              <a:t>of new </a:t>
            </a:r>
            <a:r>
              <a:rPr lang="en-US" sz="2000" dirty="0" smtClean="0"/>
              <a:t>technologies:  efficiency</a:t>
            </a:r>
            <a:r>
              <a:rPr lang="en-US" sz="2000" dirty="0"/>
              <a:t>, quality, productivity, </a:t>
            </a:r>
            <a:r>
              <a:rPr lang="en-US" sz="2000" dirty="0" smtClean="0"/>
              <a:t> </a:t>
            </a:r>
            <a:r>
              <a:rPr lang="en-US" sz="2000" dirty="0"/>
              <a:t>human dynamics </a:t>
            </a:r>
            <a:endParaRPr lang="en-US" sz="2000" dirty="0" smtClean="0"/>
          </a:p>
          <a:p>
            <a:pPr marL="342900" indent="-342900" defTabSz="914127">
              <a:buFont typeface="Arial"/>
              <a:buChar char="•"/>
            </a:pPr>
            <a:r>
              <a:rPr lang="en-US" sz="2000" dirty="0" smtClean="0"/>
              <a:t>science </a:t>
            </a:r>
            <a:r>
              <a:rPr lang="en-US" sz="2000" dirty="0"/>
              <a:t>and </a:t>
            </a:r>
            <a:r>
              <a:rPr lang="en-US" sz="2000" dirty="0" smtClean="0"/>
              <a:t>engineering: creating technologies </a:t>
            </a:r>
            <a:r>
              <a:rPr lang="en-US" sz="2000" dirty="0"/>
              <a:t>that promise to </a:t>
            </a:r>
            <a:r>
              <a:rPr lang="en-US" sz="2000" dirty="0" smtClean="0"/>
              <a:t>enhance work </a:t>
            </a:r>
            <a:r>
              <a:rPr lang="en-US" sz="2000" dirty="0"/>
              <a:t>lives </a:t>
            </a:r>
            <a:endParaRPr lang="en-US" sz="2000" dirty="0" smtClean="0"/>
          </a:p>
          <a:p>
            <a:pPr marL="342900" indent="-342900" defTabSz="914127"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</a:rPr>
              <a:t>Education: </a:t>
            </a:r>
            <a:r>
              <a:rPr lang="en-US" sz="2000" dirty="0"/>
              <a:t>changing </a:t>
            </a:r>
            <a:r>
              <a:rPr lang="en-US" sz="2000" dirty="0" smtClean="0"/>
              <a:t>work</a:t>
            </a:r>
            <a:r>
              <a:rPr lang="en-US" sz="2000" i="1" dirty="0" smtClean="0"/>
              <a:t>place</a:t>
            </a:r>
            <a:r>
              <a:rPr lang="en-US" sz="2000" dirty="0" smtClean="0"/>
              <a:t> demands changing work</a:t>
            </a:r>
            <a:r>
              <a:rPr lang="en-US" sz="2000" i="1" dirty="0" smtClean="0"/>
              <a:t>force</a:t>
            </a:r>
            <a:r>
              <a:rPr lang="en-US" sz="2000" dirty="0" smtClean="0"/>
              <a:t>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71" y="1400017"/>
            <a:ext cx="4087482" cy="2196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095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133661"/>
            <a:ext cx="9143999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CISE </a:t>
            </a:r>
            <a:r>
              <a:rPr lang="en-US" sz="3200" dirty="0" smtClean="0">
                <a:solidFill>
                  <a:srgbClr val="000090"/>
                </a:solidFill>
              </a:rPr>
              <a:t>Research</a:t>
            </a:r>
            <a:r>
              <a:rPr lang="en-US" sz="3200" dirty="0">
                <a:solidFill>
                  <a:srgbClr val="000090"/>
                </a:solidFill>
              </a:rPr>
              <a:t>: Addressing </a:t>
            </a:r>
            <a:r>
              <a:rPr lang="en-US" sz="3200" dirty="0" smtClean="0">
                <a:solidFill>
                  <a:srgbClr val="000090"/>
                </a:solidFill>
              </a:rPr>
              <a:t>National Priorities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159" y="3905709"/>
            <a:ext cx="1476416" cy="870485"/>
          </a:xfrm>
          <a:prstGeom prst="rect">
            <a:avLst/>
          </a:prstGeom>
          <a:noFill/>
        </p:spPr>
        <p:txBody>
          <a:bodyPr wrap="none" lIns="130547" tIns="65273" rIns="130547" bIns="65273" rtlCol="0">
            <a:spAutoFit/>
          </a:bodyPr>
          <a:lstStyle/>
          <a:p>
            <a:pPr algn="ctr" defTabSz="913672"/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National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algn="ctr" defTabSz="913672"/>
            <a:r>
              <a:rPr lang="en-US" sz="2400" dirty="0">
                <a:solidFill>
                  <a:srgbClr val="000000"/>
                </a:solidFill>
                <a:latin typeface="Calibri"/>
              </a:rPr>
              <a:t>Initiatives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211" y="2648170"/>
            <a:ext cx="2189526" cy="135071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64603" y="4326418"/>
            <a:ext cx="2072718" cy="6381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13" tIns="53313" rIns="53313" bIns="53313" numCol="1" spcCol="1270" anchor="t" anchorCtr="0">
            <a:noAutofit/>
          </a:bodyPr>
          <a:lstStyle/>
          <a:p>
            <a:pPr algn="ctr" defTabSz="913672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National Robotics Initiative</a:t>
            </a:r>
            <a:endParaRPr lang="en-US" sz="1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3436" y="6218215"/>
            <a:ext cx="1994515" cy="638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algn="ctr" defTabSz="8884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rgbClr val="1F497D"/>
                </a:solidFill>
                <a:latin typeface="Calibri"/>
              </a:rPr>
              <a:t>Understanding the Brain</a:t>
            </a:r>
          </a:p>
        </p:txBody>
      </p:sp>
      <p:pic>
        <p:nvPicPr>
          <p:cNvPr id="57" name="Picture 3" descr="G:\Speeches\2013\Marrett\SfN\title_slide_v02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936" y="4986925"/>
            <a:ext cx="1516225" cy="118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75000"/>
                <a:lumOff val="25000"/>
                <a:alpha val="65000"/>
              </a:schemeClr>
            </a:outerShdw>
          </a:effectLst>
          <a:extLst/>
        </p:spPr>
      </p:pic>
      <p:sp>
        <p:nvSpPr>
          <p:cNvPr id="52" name="Rectangle 51"/>
          <p:cNvSpPr/>
          <p:nvPr/>
        </p:nvSpPr>
        <p:spPr>
          <a:xfrm>
            <a:off x="547920" y="1224266"/>
            <a:ext cx="1524801" cy="123996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292100" dist="139700" dir="2700000" rotWithShape="0">
              <a:schemeClr val="tx1">
                <a:lumMod val="75000"/>
                <a:lumOff val="25000"/>
                <a:alpha val="65000"/>
              </a:scheme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Rectangle 52"/>
          <p:cNvSpPr/>
          <p:nvPr/>
        </p:nvSpPr>
        <p:spPr>
          <a:xfrm>
            <a:off x="432683" y="2337876"/>
            <a:ext cx="1753021" cy="638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888423">
              <a:lnSpc>
                <a:spcPts val="186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Big Data R&amp;D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20" y="3054096"/>
            <a:ext cx="1524800" cy="1228519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5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797830" y="1776994"/>
            <a:ext cx="4110991" cy="4222766"/>
            <a:chOff x="4797830" y="1776994"/>
            <a:chExt cx="4110991" cy="4222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491" y="4086903"/>
              <a:ext cx="1508784" cy="1219839"/>
            </a:xfrm>
            <a:prstGeom prst="rect">
              <a:avLst/>
            </a:prstGeom>
            <a:effectLst>
              <a:outerShdw blurRad="292100" dist="139700" dir="2700000" algn="tl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41" name="Rectangle 40"/>
            <p:cNvSpPr/>
            <p:nvPr/>
          </p:nvSpPr>
          <p:spPr>
            <a:xfrm>
              <a:off x="4797830" y="2992400"/>
              <a:ext cx="2522659" cy="63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8884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  <a:latin typeface="Calibri"/>
                </a:rPr>
                <a:t>National Strategic Computing Initiative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491" y="1776994"/>
              <a:ext cx="1508784" cy="1215740"/>
            </a:xfrm>
            <a:prstGeom prst="rect">
              <a:avLst/>
            </a:prstGeom>
            <a:effectLst>
              <a:outerShdw blurRad="292100" dist="139700" dir="2700000" algn="tl" rotWithShape="0">
                <a:schemeClr val="tx1">
                  <a:lumMod val="75000"/>
                  <a:lumOff val="25000"/>
                  <a:alpha val="65000"/>
                </a:schemeClr>
              </a:outerShdw>
            </a:effectLst>
          </p:spPr>
        </p:pic>
        <p:pic>
          <p:nvPicPr>
            <p:cNvPr id="38" name="Picture 2" title="Illustration of network connections of the western U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350" y="1785731"/>
              <a:ext cx="1524800" cy="1198265"/>
            </a:xfrm>
            <a:prstGeom prst="rect">
              <a:avLst/>
            </a:prstGeom>
            <a:noFill/>
            <a:effectLst>
              <a:outerShdw blurRad="292100" dist="139700" dir="2700000" algn="tl" rotWithShape="0">
                <a:schemeClr val="tx1">
                  <a:lumMod val="75000"/>
                  <a:lumOff val="25000"/>
                  <a:alpha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6936396" y="3080495"/>
              <a:ext cx="1906867" cy="63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algn="ctr" defTabSz="8884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  <a:latin typeface="Calibri"/>
                </a:rPr>
                <a:t>Smart Cities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15709" y="5230078"/>
              <a:ext cx="1906866" cy="638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13" tIns="53313" rIns="53313" bIns="53313" numCol="1" spcCol="1270" anchor="ctr" anchorCtr="0">
              <a:noAutofit/>
            </a:bodyPr>
            <a:lstStyle/>
            <a:p>
              <a:pPr algn="ctr" defTabSz="8884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>
                  <a:solidFill>
                    <a:schemeClr val="tx1"/>
                  </a:solidFill>
                  <a:latin typeface="Calibri"/>
                </a:rPr>
                <a:t>CS for All</a:t>
              </a:r>
              <a:endParaRPr lang="en-US" sz="1600" b="1" dirty="0">
                <a:solidFill>
                  <a:schemeClr val="tx1"/>
                </a:solidFill>
                <a:latin typeface="Calibri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06810" y="4078084"/>
              <a:ext cx="1439250" cy="1292341"/>
            </a:xfrm>
            <a:prstGeom prst="rect">
              <a:avLst/>
            </a:prstGeom>
            <a:effectLst>
              <a:outerShdw blurRad="292100" dist="139700" dir="2700000" algn="tl" rotWithShape="0">
                <a:srgbClr val="000000">
                  <a:alpha val="65000"/>
                </a:srgbClr>
              </a:outerShdw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7001955" y="5361606"/>
              <a:ext cx="1906866" cy="638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13" tIns="53313" rIns="53313" bIns="53313" numCol="1" spcCol="1270" anchor="ctr" anchorCtr="0">
              <a:noAutofit/>
            </a:bodyPr>
            <a:lstStyle/>
            <a:p>
              <a:pPr algn="ctr" defTabSz="8884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tx1"/>
                  </a:solidFill>
                  <a:latin typeface="Calibri"/>
                </a:rPr>
                <a:t>A</a:t>
              </a:r>
              <a:r>
                <a:rPr lang="en-US" sz="1600" b="1" dirty="0" smtClean="0">
                  <a:solidFill>
                    <a:schemeClr val="tx1"/>
                  </a:solidFill>
                  <a:latin typeface="Calibri"/>
                </a:rPr>
                <a:t>dvanced Wireless Initiative</a:t>
              </a:r>
              <a:endParaRPr lang="en-US" sz="1600" b="1" dirty="0">
                <a:solidFill>
                  <a:schemeClr val="tx1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4032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259" y="640164"/>
            <a:ext cx="731520" cy="8317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259" y="1625880"/>
            <a:ext cx="731520" cy="82571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1395922" y="2245073"/>
            <a:ext cx="6095999" cy="0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520120" y="1622201"/>
            <a:ext cx="0" cy="614328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-238445" y="0"/>
            <a:ext cx="9677400" cy="1143000"/>
          </a:xfrm>
          <a:prstGeom prst="rect">
            <a:avLst/>
          </a:prstGeom>
        </p:spPr>
        <p:txBody>
          <a:bodyPr vert="horz" lIns="91337" tIns="45669" rIns="91337" bIns="45669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CISE Organization</a:t>
            </a:r>
          </a:p>
        </p:txBody>
      </p:sp>
      <p:sp>
        <p:nvSpPr>
          <p:cNvPr id="21" name="Freeform 20"/>
          <p:cNvSpPr/>
          <p:nvPr/>
        </p:nvSpPr>
        <p:spPr>
          <a:xfrm>
            <a:off x="3457463" y="1162830"/>
            <a:ext cx="2267286" cy="706052"/>
          </a:xfrm>
          <a:custGeom>
            <a:avLst/>
            <a:gdLst>
              <a:gd name="connsiteX0" fmla="*/ 0 w 2897366"/>
              <a:gd name="connsiteY0" fmla="*/ 0 h 908041"/>
              <a:gd name="connsiteX1" fmla="*/ 2897366 w 2897366"/>
              <a:gd name="connsiteY1" fmla="*/ 0 h 908041"/>
              <a:gd name="connsiteX2" fmla="*/ 2897366 w 2897366"/>
              <a:gd name="connsiteY2" fmla="*/ 908041 h 908041"/>
              <a:gd name="connsiteX3" fmla="*/ 0 w 2897366"/>
              <a:gd name="connsiteY3" fmla="*/ 908041 h 908041"/>
              <a:gd name="connsiteX4" fmla="*/ 0 w 2897366"/>
              <a:gd name="connsiteY4" fmla="*/ 0 h 90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366" h="908041">
                <a:moveTo>
                  <a:pt x="0" y="0"/>
                </a:moveTo>
                <a:lnTo>
                  <a:pt x="2897366" y="0"/>
                </a:lnTo>
                <a:lnTo>
                  <a:pt x="2897366" y="908041"/>
                </a:lnTo>
                <a:lnTo>
                  <a:pt x="0" y="908041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 defTabSz="49741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CISE Directorate</a:t>
            </a:r>
          </a:p>
          <a:p>
            <a:pPr algn="ctr" defTabSz="497415">
              <a:lnSpc>
                <a:spcPts val="102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Jim Kurose, AD</a:t>
            </a:r>
          </a:p>
          <a:p>
            <a:pPr algn="ctr" defTabSz="497415">
              <a:lnSpc>
                <a:spcPts val="102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i="1" dirty="0">
                <a:latin typeface="Arial" pitchFamily="34" charset="0"/>
                <a:cs typeface="Arial" pitchFamily="34" charset="0"/>
              </a:rPr>
              <a:t>Erwin Gianchandani,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DAD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710120" y="2245090"/>
            <a:ext cx="1548664" cy="3753489"/>
            <a:chOff x="710120" y="2245073"/>
            <a:chExt cx="1548664" cy="3753489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395920" y="2245073"/>
              <a:ext cx="0" cy="457200"/>
            </a:xfrm>
            <a:prstGeom prst="line">
              <a:avLst/>
            </a:prstGeom>
            <a:ln w="127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710120" y="2397473"/>
              <a:ext cx="1524000" cy="762000"/>
            </a:xfrm>
            <a:custGeom>
              <a:avLst/>
              <a:gdLst>
                <a:gd name="connsiteX0" fmla="*/ 0 w 1999342"/>
                <a:gd name="connsiteY0" fmla="*/ 0 h 999671"/>
                <a:gd name="connsiteX1" fmla="*/ 1999342 w 1999342"/>
                <a:gd name="connsiteY1" fmla="*/ 0 h 999671"/>
                <a:gd name="connsiteX2" fmla="*/ 1999342 w 1999342"/>
                <a:gd name="connsiteY2" fmla="*/ 999671 h 999671"/>
                <a:gd name="connsiteX3" fmla="*/ 0 w 1999342"/>
                <a:gd name="connsiteY3" fmla="*/ 999671 h 999671"/>
                <a:gd name="connsiteX4" fmla="*/ 0 w 1999342"/>
                <a:gd name="connsiteY4" fmla="*/ 0 h 99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342" h="999671">
                  <a:moveTo>
                    <a:pt x="0" y="0"/>
                  </a:moveTo>
                  <a:lnTo>
                    <a:pt x="1999342" y="0"/>
                  </a:lnTo>
                  <a:lnTo>
                    <a:pt x="1999342" y="999671"/>
                  </a:lnTo>
                  <a:lnTo>
                    <a:pt x="0" y="999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latin typeface="Arial"/>
                  <a:cs typeface="Arial"/>
                </a:rPr>
                <a:t>Advanced </a:t>
              </a:r>
              <a:r>
                <a:rPr lang="en-US" sz="1100" b="1" dirty="0" err="1">
                  <a:latin typeface="Arial"/>
                  <a:cs typeface="Arial"/>
                </a:rPr>
                <a:t>Cyberinfrastructure</a:t>
              </a:r>
              <a:r>
                <a:rPr lang="en-US" sz="1100" b="1" dirty="0">
                  <a:latin typeface="Arial"/>
                  <a:cs typeface="Arial"/>
                </a:rPr>
                <a:t> (ACI)</a:t>
              </a:r>
            </a:p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i="1" dirty="0">
                  <a:latin typeface="Arial"/>
                  <a:cs typeface="Arial"/>
                </a:rPr>
                <a:t>Irene </a:t>
              </a:r>
              <a:r>
                <a:rPr lang="en-US" sz="1100" i="1" dirty="0" err="1">
                  <a:latin typeface="Arial"/>
                  <a:cs typeface="Arial"/>
                </a:rPr>
                <a:t>Qualters</a:t>
              </a:r>
              <a:r>
                <a:rPr lang="en-US" sz="1100" i="1" dirty="0">
                  <a:latin typeface="Arial"/>
                  <a:cs typeface="Arial"/>
                </a:rPr>
                <a:t>, DD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12713" y="3081605"/>
              <a:ext cx="1446071" cy="2916957"/>
              <a:chOff x="918544" y="2589132"/>
              <a:chExt cx="1446071" cy="291695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918544" y="2589132"/>
                <a:ext cx="238954" cy="2736801"/>
                <a:chOff x="918544" y="2589132"/>
                <a:chExt cx="238954" cy="2736801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925476" y="2589132"/>
                  <a:ext cx="0" cy="2736801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925476" y="5320774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918544" y="4653049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920984" y="3886909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923424" y="3120769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1038596" y="2839089"/>
                <a:ext cx="1326019" cy="2667000"/>
                <a:chOff x="1905000" y="2819400"/>
                <a:chExt cx="1326019" cy="2667000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1905000" y="2819400"/>
                  <a:ext cx="1295400" cy="533400"/>
                </a:xfrm>
                <a:custGeom>
                  <a:avLst/>
                  <a:gdLst>
                    <a:gd name="connsiteX0" fmla="*/ 0 w 1999342"/>
                    <a:gd name="connsiteY0" fmla="*/ 0 h 1019544"/>
                    <a:gd name="connsiteX1" fmla="*/ 1999342 w 1999342"/>
                    <a:gd name="connsiteY1" fmla="*/ 0 h 1019544"/>
                    <a:gd name="connsiteX2" fmla="*/ 1999342 w 1999342"/>
                    <a:gd name="connsiteY2" fmla="*/ 1019544 h 1019544"/>
                    <a:gd name="connsiteX3" fmla="*/ 0 w 1999342"/>
                    <a:gd name="connsiteY3" fmla="*/ 1019544 h 1019544"/>
                    <a:gd name="connsiteX4" fmla="*/ 0 w 1999342"/>
                    <a:gd name="connsiteY4" fmla="*/ 0 h 1019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1019544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1019544"/>
                      </a:lnTo>
                      <a:lnTo>
                        <a:pt x="0" y="10195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300" b="1" dirty="0"/>
                </a:p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Data</a:t>
                  </a:r>
                </a:p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300" b="1" dirty="0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1905001" y="3505200"/>
                  <a:ext cx="1295400" cy="685800"/>
                </a:xfrm>
                <a:custGeom>
                  <a:avLst/>
                  <a:gdLst>
                    <a:gd name="connsiteX0" fmla="*/ 0 w 1999342"/>
                    <a:gd name="connsiteY0" fmla="*/ 0 h 644038"/>
                    <a:gd name="connsiteX1" fmla="*/ 1999342 w 1999342"/>
                    <a:gd name="connsiteY1" fmla="*/ 0 h 644038"/>
                    <a:gd name="connsiteX2" fmla="*/ 1999342 w 1999342"/>
                    <a:gd name="connsiteY2" fmla="*/ 644038 h 644038"/>
                    <a:gd name="connsiteX3" fmla="*/ 0 w 1999342"/>
                    <a:gd name="connsiteY3" fmla="*/ 644038 h 644038"/>
                    <a:gd name="connsiteX4" fmla="*/ 0 w 1999342"/>
                    <a:gd name="connsiteY4" fmla="*/ 0 h 644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644038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644038"/>
                      </a:lnTo>
                      <a:lnTo>
                        <a:pt x="0" y="6440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High Performance Computing</a:t>
                  </a: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1929251" y="4343400"/>
                  <a:ext cx="1301768" cy="533400"/>
                </a:xfrm>
                <a:custGeom>
                  <a:avLst/>
                  <a:gdLst>
                    <a:gd name="connsiteX0" fmla="*/ 0 w 1999342"/>
                    <a:gd name="connsiteY0" fmla="*/ 0 h 509542"/>
                    <a:gd name="connsiteX1" fmla="*/ 1999342 w 1999342"/>
                    <a:gd name="connsiteY1" fmla="*/ 0 h 509542"/>
                    <a:gd name="connsiteX2" fmla="*/ 1999342 w 1999342"/>
                    <a:gd name="connsiteY2" fmla="*/ 509542 h 509542"/>
                    <a:gd name="connsiteX3" fmla="*/ 0 w 1999342"/>
                    <a:gd name="connsiteY3" fmla="*/ 509542 h 509542"/>
                    <a:gd name="connsiteX4" fmla="*/ 0 w 1999342"/>
                    <a:gd name="connsiteY4" fmla="*/ 0 h 50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509542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509542"/>
                      </a:lnTo>
                      <a:lnTo>
                        <a:pt x="0" y="5095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Networking/ Cybersecurity</a:t>
                  </a: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1929251" y="5029200"/>
                  <a:ext cx="1301768" cy="457200"/>
                </a:xfrm>
                <a:custGeom>
                  <a:avLst/>
                  <a:gdLst>
                    <a:gd name="connsiteX0" fmla="*/ 0 w 1912590"/>
                    <a:gd name="connsiteY0" fmla="*/ 0 h 600662"/>
                    <a:gd name="connsiteX1" fmla="*/ 1912590 w 1912590"/>
                    <a:gd name="connsiteY1" fmla="*/ 0 h 600662"/>
                    <a:gd name="connsiteX2" fmla="*/ 1912590 w 1912590"/>
                    <a:gd name="connsiteY2" fmla="*/ 600662 h 600662"/>
                    <a:gd name="connsiteX3" fmla="*/ 0 w 1912590"/>
                    <a:gd name="connsiteY3" fmla="*/ 600662 h 600662"/>
                    <a:gd name="connsiteX4" fmla="*/ 0 w 1912590"/>
                    <a:gd name="connsiteY4" fmla="*/ 0 h 60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2590" h="600662">
                      <a:moveTo>
                        <a:pt x="0" y="0"/>
                      </a:moveTo>
                      <a:lnTo>
                        <a:pt x="1912590" y="0"/>
                      </a:lnTo>
                      <a:lnTo>
                        <a:pt x="1912590" y="600662"/>
                      </a:lnTo>
                      <a:lnTo>
                        <a:pt x="0" y="6006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Software</a:t>
                  </a:r>
                </a:p>
              </p:txBody>
            </p:sp>
          </p:grpSp>
        </p:grpSp>
      </p:grpSp>
      <p:grpSp>
        <p:nvGrpSpPr>
          <p:cNvPr id="109" name="Group 108"/>
          <p:cNvGrpSpPr/>
          <p:nvPr/>
        </p:nvGrpSpPr>
        <p:grpSpPr>
          <a:xfrm>
            <a:off x="2769971" y="2245090"/>
            <a:ext cx="1543901" cy="3276601"/>
            <a:chOff x="2769971" y="2245073"/>
            <a:chExt cx="1543901" cy="327660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3529520" y="2245073"/>
              <a:ext cx="0" cy="457200"/>
            </a:xfrm>
            <a:prstGeom prst="line">
              <a:avLst/>
            </a:prstGeom>
            <a:ln w="127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2769971" y="2397473"/>
              <a:ext cx="1521549" cy="761999"/>
            </a:xfrm>
            <a:custGeom>
              <a:avLst/>
              <a:gdLst>
                <a:gd name="connsiteX0" fmla="*/ 0 w 2190639"/>
                <a:gd name="connsiteY0" fmla="*/ 0 h 999671"/>
                <a:gd name="connsiteX1" fmla="*/ 2190639 w 2190639"/>
                <a:gd name="connsiteY1" fmla="*/ 0 h 999671"/>
                <a:gd name="connsiteX2" fmla="*/ 2190639 w 2190639"/>
                <a:gd name="connsiteY2" fmla="*/ 999671 h 999671"/>
                <a:gd name="connsiteX3" fmla="*/ 0 w 2190639"/>
                <a:gd name="connsiteY3" fmla="*/ 999671 h 999671"/>
                <a:gd name="connsiteX4" fmla="*/ 0 w 2190639"/>
                <a:gd name="connsiteY4" fmla="*/ 0 h 99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639" h="999671">
                  <a:moveTo>
                    <a:pt x="0" y="0"/>
                  </a:moveTo>
                  <a:lnTo>
                    <a:pt x="2190639" y="0"/>
                  </a:lnTo>
                  <a:lnTo>
                    <a:pt x="2190639" y="999671"/>
                  </a:lnTo>
                  <a:lnTo>
                    <a:pt x="0" y="999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100" b="1" dirty="0">
                  <a:latin typeface="Arial"/>
                  <a:cs typeface="Arial"/>
                </a:rPr>
                <a:t>Computing and </a:t>
              </a:r>
              <a:r>
                <a:rPr lang="en-US" altLang="en-US" sz="1100" b="1" dirty="0" smtClean="0">
                  <a:latin typeface="Arial"/>
                  <a:cs typeface="Arial"/>
                </a:rPr>
                <a:t>Communication </a:t>
              </a:r>
              <a:r>
                <a:rPr lang="en-US" altLang="en-US" sz="1100" b="1" dirty="0">
                  <a:latin typeface="Arial"/>
                  <a:cs typeface="Arial"/>
                </a:rPr>
                <a:t>Foundations (CCF)</a:t>
              </a:r>
            </a:p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100" i="1" dirty="0" err="1">
                  <a:latin typeface="Arial"/>
                  <a:cs typeface="Arial"/>
                </a:rPr>
                <a:t>Rao</a:t>
              </a:r>
              <a:r>
                <a:rPr lang="en-US" altLang="en-US" sz="1100" i="1" dirty="0">
                  <a:latin typeface="Arial"/>
                  <a:cs typeface="Arial"/>
                </a:rPr>
                <a:t> </a:t>
              </a:r>
              <a:r>
                <a:rPr lang="en-US" altLang="en-US" sz="1100" i="1" dirty="0" err="1">
                  <a:latin typeface="Arial"/>
                  <a:cs typeface="Arial"/>
                </a:rPr>
                <a:t>Kosaraju</a:t>
              </a:r>
              <a:r>
                <a:rPr lang="en-US" altLang="en-US" sz="1100" i="1" dirty="0">
                  <a:latin typeface="Arial"/>
                  <a:cs typeface="Arial"/>
                </a:rPr>
                <a:t>, DD</a:t>
              </a: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858349" y="3093412"/>
              <a:ext cx="1455523" cy="2428262"/>
              <a:chOff x="2964180" y="2600939"/>
              <a:chExt cx="1455523" cy="2428262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2964180" y="2600939"/>
                <a:ext cx="236902" cy="2063917"/>
                <a:chOff x="2964180" y="2600939"/>
                <a:chExt cx="236902" cy="2063917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971112" y="2600939"/>
                  <a:ext cx="0" cy="2062056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2964180" y="4664856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66620" y="3898716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69060" y="3132576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3113960" y="2819400"/>
                <a:ext cx="1305743" cy="2209801"/>
                <a:chOff x="3429000" y="2819400"/>
                <a:chExt cx="1305743" cy="2209801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3429000" y="2819400"/>
                  <a:ext cx="1297220" cy="533400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Algorithmic </a:t>
                  </a:r>
                </a:p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Foundations</a:t>
                  </a:r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430666" y="3505200"/>
                  <a:ext cx="1304077" cy="685799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Communication and Information Foundations</a:t>
                  </a:r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3430665" y="4343401"/>
                  <a:ext cx="1304077" cy="685800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Software and Hardware Foundations</a:t>
                  </a:r>
                </a:p>
              </p:txBody>
            </p:sp>
          </p:grpSp>
        </p:grpSp>
      </p:grpSp>
      <p:grpSp>
        <p:nvGrpSpPr>
          <p:cNvPr id="111" name="Group 110"/>
          <p:cNvGrpSpPr/>
          <p:nvPr/>
        </p:nvGrpSpPr>
        <p:grpSpPr>
          <a:xfrm>
            <a:off x="6729920" y="2245073"/>
            <a:ext cx="1524642" cy="3124200"/>
            <a:chOff x="6729920" y="2245073"/>
            <a:chExt cx="1524642" cy="31242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491919" y="2245073"/>
              <a:ext cx="0" cy="457200"/>
            </a:xfrm>
            <a:prstGeom prst="line">
              <a:avLst/>
            </a:prstGeom>
            <a:ln w="127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6729920" y="2397473"/>
              <a:ext cx="1523999" cy="761999"/>
            </a:xfrm>
            <a:custGeom>
              <a:avLst/>
              <a:gdLst>
                <a:gd name="connsiteX0" fmla="*/ 0 w 1999342"/>
                <a:gd name="connsiteY0" fmla="*/ 0 h 999671"/>
                <a:gd name="connsiteX1" fmla="*/ 1999342 w 1999342"/>
                <a:gd name="connsiteY1" fmla="*/ 0 h 999671"/>
                <a:gd name="connsiteX2" fmla="*/ 1999342 w 1999342"/>
                <a:gd name="connsiteY2" fmla="*/ 999671 h 999671"/>
                <a:gd name="connsiteX3" fmla="*/ 0 w 1999342"/>
                <a:gd name="connsiteY3" fmla="*/ 999671 h 999671"/>
                <a:gd name="connsiteX4" fmla="*/ 0 w 1999342"/>
                <a:gd name="connsiteY4" fmla="*/ 0 h 99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342" h="999671">
                  <a:moveTo>
                    <a:pt x="0" y="0"/>
                  </a:moveTo>
                  <a:lnTo>
                    <a:pt x="1999342" y="0"/>
                  </a:lnTo>
                  <a:lnTo>
                    <a:pt x="1999342" y="999671"/>
                  </a:lnTo>
                  <a:lnTo>
                    <a:pt x="0" y="999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100" b="1" dirty="0">
                  <a:latin typeface="Arial"/>
                  <a:cs typeface="Arial"/>
                </a:rPr>
                <a:t>Information and Intelligent Systems (IIS)</a:t>
              </a:r>
            </a:p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100" i="1" dirty="0">
                  <a:latin typeface="Arial"/>
                  <a:cs typeface="Arial"/>
                </a:rPr>
                <a:t>Lynne Parker, DD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827779" y="3032670"/>
              <a:ext cx="1426783" cy="2336603"/>
              <a:chOff x="6933610" y="2540197"/>
              <a:chExt cx="1426783" cy="2336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6933610" y="2540197"/>
                <a:ext cx="236902" cy="2063917"/>
                <a:chOff x="6933610" y="2540197"/>
                <a:chExt cx="236902" cy="2063917"/>
              </a:xfrm>
            </p:grpSpPr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940542" y="2540197"/>
                  <a:ext cx="0" cy="2061874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6933610" y="4604114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6936050" y="3837974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938490" y="3071834"/>
                  <a:ext cx="232022" cy="0"/>
                </a:xfrm>
                <a:prstGeom prst="line">
                  <a:avLst/>
                </a:prstGeom>
                <a:ln w="12700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7051260" y="2819401"/>
                <a:ext cx="1309133" cy="2057399"/>
                <a:chOff x="6805135" y="2819401"/>
                <a:chExt cx="1309133" cy="2057399"/>
              </a:xfrm>
            </p:grpSpPr>
            <p:sp>
              <p:nvSpPr>
                <p:cNvPr id="35" name="Freeform 34"/>
                <p:cNvSpPr/>
                <p:nvPr/>
              </p:nvSpPr>
              <p:spPr>
                <a:xfrm>
                  <a:off x="6805135" y="2819401"/>
                  <a:ext cx="1296348" cy="533399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Cyber Human Systems</a:t>
                  </a: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6810375" y="3505201"/>
                  <a:ext cx="1295369" cy="685800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Information Integration and Informatics</a:t>
                  </a:r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6810375" y="4343401"/>
                  <a:ext cx="1303893" cy="533399"/>
                </a:xfrm>
                <a:custGeom>
                  <a:avLst/>
                  <a:gdLst>
                    <a:gd name="connsiteX0" fmla="*/ 0 w 1999342"/>
                    <a:gd name="connsiteY0" fmla="*/ 0 h 999671"/>
                    <a:gd name="connsiteX1" fmla="*/ 1999342 w 1999342"/>
                    <a:gd name="connsiteY1" fmla="*/ 0 h 999671"/>
                    <a:gd name="connsiteX2" fmla="*/ 1999342 w 1999342"/>
                    <a:gd name="connsiteY2" fmla="*/ 999671 h 999671"/>
                    <a:gd name="connsiteX3" fmla="*/ 0 w 1999342"/>
                    <a:gd name="connsiteY3" fmla="*/ 999671 h 999671"/>
                    <a:gd name="connsiteX4" fmla="*/ 0 w 1999342"/>
                    <a:gd name="connsiteY4" fmla="*/ 0 h 99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9342" h="999671">
                      <a:moveTo>
                        <a:pt x="0" y="0"/>
                      </a:moveTo>
                      <a:lnTo>
                        <a:pt x="1999342" y="0"/>
                      </a:lnTo>
                      <a:lnTo>
                        <a:pt x="1999342" y="999671"/>
                      </a:lnTo>
                      <a:lnTo>
                        <a:pt x="0" y="9996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430" tIns="11430" rIns="11430" bIns="11430" numCol="1" spcCol="1270" anchor="ctr" anchorCtr="0">
                  <a:noAutofit/>
                </a:bodyPr>
                <a:lstStyle/>
                <a:p>
                  <a:pPr algn="ctr" defTabSz="559594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b="1" dirty="0"/>
                    <a:t>Robust Intelligence</a:t>
                  </a:r>
                </a:p>
              </p:txBody>
            </p:sp>
          </p:grpSp>
        </p:grpSp>
      </p:grpSp>
      <p:pic>
        <p:nvPicPr>
          <p:cNvPr id="104" name="Picture 103" descr="C:\Users\janderso\Desktop\cutmyp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69" y="2397631"/>
            <a:ext cx="778182" cy="7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1520" y="2392798"/>
            <a:ext cx="731520" cy="75888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236" y="2386230"/>
            <a:ext cx="731520" cy="765456"/>
          </a:xfrm>
          <a:prstGeom prst="rect">
            <a:avLst/>
          </a:prstGeom>
        </p:spPr>
      </p:pic>
      <p:sp>
        <p:nvSpPr>
          <p:cNvPr id="116" name="Freeform 115"/>
          <p:cNvSpPr/>
          <p:nvPr/>
        </p:nvSpPr>
        <p:spPr>
          <a:xfrm>
            <a:off x="6072195" y="1060994"/>
            <a:ext cx="1869503" cy="488203"/>
          </a:xfrm>
          <a:custGeom>
            <a:avLst/>
            <a:gdLst>
              <a:gd name="connsiteX0" fmla="*/ 0 w 1999342"/>
              <a:gd name="connsiteY0" fmla="*/ 0 h 999671"/>
              <a:gd name="connsiteX1" fmla="*/ 1999342 w 1999342"/>
              <a:gd name="connsiteY1" fmla="*/ 0 h 999671"/>
              <a:gd name="connsiteX2" fmla="*/ 1999342 w 1999342"/>
              <a:gd name="connsiteY2" fmla="*/ 999671 h 999671"/>
              <a:gd name="connsiteX3" fmla="*/ 0 w 1999342"/>
              <a:gd name="connsiteY3" fmla="*/ 999671 h 999671"/>
              <a:gd name="connsiteX4" fmla="*/ 0 w 1999342"/>
              <a:gd name="connsiteY4" fmla="*/ 0 h 99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9342" h="999671">
                <a:moveTo>
                  <a:pt x="0" y="0"/>
                </a:moveTo>
                <a:lnTo>
                  <a:pt x="1999342" y="0"/>
                </a:lnTo>
                <a:lnTo>
                  <a:pt x="1999342" y="999671"/>
                </a:lnTo>
                <a:lnTo>
                  <a:pt x="0" y="999671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</a:rPr>
              <a:t>Senior Advisor for </a:t>
            </a:r>
          </a:p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</a:rPr>
              <a:t>Research </a:t>
            </a:r>
            <a:r>
              <a:rPr lang="en-US" sz="1100" dirty="0" err="1">
                <a:solidFill>
                  <a:schemeClr val="bg1"/>
                </a:solidFill>
              </a:rPr>
              <a:t>Cyberinfrastructure</a:t>
            </a:r>
            <a:endParaRPr lang="en-US" sz="11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100" i="1" dirty="0">
                <a:solidFill>
                  <a:schemeClr val="bg1"/>
                </a:solidFill>
                <a:latin typeface="Arial"/>
                <a:cs typeface="Arial"/>
              </a:rPr>
              <a:t>Peter </a:t>
            </a:r>
            <a:r>
              <a:rPr lang="en-US" altLang="en-US" sz="1100" i="1" dirty="0" err="1">
                <a:solidFill>
                  <a:schemeClr val="bg1"/>
                </a:solidFill>
                <a:latin typeface="Arial"/>
                <a:cs typeface="Arial"/>
              </a:rPr>
              <a:t>Arzberger</a:t>
            </a:r>
            <a:endParaRPr lang="en-US" altLang="en-US" sz="1100" i="1" dirty="0">
              <a:latin typeface="Arial"/>
              <a:cs typeface="Arial"/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6073921" y="1582369"/>
            <a:ext cx="1869503" cy="475263"/>
          </a:xfrm>
          <a:custGeom>
            <a:avLst/>
            <a:gdLst>
              <a:gd name="connsiteX0" fmla="*/ 0 w 1999342"/>
              <a:gd name="connsiteY0" fmla="*/ 0 h 999671"/>
              <a:gd name="connsiteX1" fmla="*/ 1999342 w 1999342"/>
              <a:gd name="connsiteY1" fmla="*/ 0 h 999671"/>
              <a:gd name="connsiteX2" fmla="*/ 1999342 w 1999342"/>
              <a:gd name="connsiteY2" fmla="*/ 999671 h 999671"/>
              <a:gd name="connsiteX3" fmla="*/ 0 w 1999342"/>
              <a:gd name="connsiteY3" fmla="*/ 999671 h 999671"/>
              <a:gd name="connsiteX4" fmla="*/ 0 w 1999342"/>
              <a:gd name="connsiteY4" fmla="*/ 0 h 99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9342" h="999671">
                <a:moveTo>
                  <a:pt x="0" y="0"/>
                </a:moveTo>
                <a:lnTo>
                  <a:pt x="1999342" y="0"/>
                </a:lnTo>
                <a:lnTo>
                  <a:pt x="1999342" y="999671"/>
                </a:lnTo>
                <a:lnTo>
                  <a:pt x="0" y="999671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</a:rPr>
              <a:t>Senior Advisor for </a:t>
            </a:r>
          </a:p>
          <a:p>
            <a:pPr algn="ctr"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</a:rPr>
              <a:t>Data Science</a:t>
            </a:r>
          </a:p>
          <a:p>
            <a:pPr algn="ctr">
              <a:lnSpc>
                <a:spcPct val="90000"/>
              </a:lnSpc>
            </a:pPr>
            <a:r>
              <a:rPr lang="en-US" altLang="en-US" sz="1100" i="1" dirty="0" err="1">
                <a:solidFill>
                  <a:schemeClr val="bg1"/>
                </a:solidFill>
                <a:latin typeface="Arial"/>
                <a:cs typeface="Arial"/>
              </a:rPr>
              <a:t>Chaitan</a:t>
            </a:r>
            <a:r>
              <a:rPr lang="en-US" altLang="en-US" sz="11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  <a:latin typeface="Arial"/>
                <a:cs typeface="Arial"/>
              </a:rPr>
              <a:t>Baru</a:t>
            </a:r>
            <a:endParaRPr lang="en-US" altLang="en-US" sz="1100" i="1" dirty="0">
              <a:latin typeface="Arial"/>
              <a:cs typeface="Arial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407" y="1152506"/>
            <a:ext cx="769569" cy="7772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" name="Picture 75" descr="ev Oliver, University of Minnesota, receiving the First Place Headwaters Prize, to include a $1,000 travel award.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1537" y="1152506"/>
            <a:ext cx="83828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48435" y="2245073"/>
            <a:ext cx="1523999" cy="3257592"/>
            <a:chOff x="9357609" y="2688180"/>
            <a:chExt cx="1523999" cy="3257592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9454393" y="5595938"/>
              <a:ext cx="232022" cy="0"/>
            </a:xfrm>
            <a:prstGeom prst="line">
              <a:avLst/>
            </a:prstGeom>
            <a:ln w="127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043409" y="2688180"/>
              <a:ext cx="0" cy="457200"/>
            </a:xfrm>
            <a:prstGeom prst="line">
              <a:avLst/>
            </a:prstGeom>
            <a:ln w="127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9357609" y="2840580"/>
              <a:ext cx="1523999" cy="761999"/>
            </a:xfrm>
            <a:custGeom>
              <a:avLst/>
              <a:gdLst>
                <a:gd name="connsiteX0" fmla="*/ 0 w 1999342"/>
                <a:gd name="connsiteY0" fmla="*/ 0 h 999671"/>
                <a:gd name="connsiteX1" fmla="*/ 1999342 w 1999342"/>
                <a:gd name="connsiteY1" fmla="*/ 0 h 999671"/>
                <a:gd name="connsiteX2" fmla="*/ 1999342 w 1999342"/>
                <a:gd name="connsiteY2" fmla="*/ 999671 h 999671"/>
                <a:gd name="connsiteX3" fmla="*/ 0 w 1999342"/>
                <a:gd name="connsiteY3" fmla="*/ 999671 h 999671"/>
                <a:gd name="connsiteX4" fmla="*/ 0 w 1999342"/>
                <a:gd name="connsiteY4" fmla="*/ 0 h 99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342" h="999671">
                  <a:moveTo>
                    <a:pt x="0" y="0"/>
                  </a:moveTo>
                  <a:lnTo>
                    <a:pt x="1999342" y="0"/>
                  </a:lnTo>
                  <a:lnTo>
                    <a:pt x="1999342" y="999671"/>
                  </a:lnTo>
                  <a:lnTo>
                    <a:pt x="0" y="999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49741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100" b="1" dirty="0">
                  <a:latin typeface="Arial"/>
                  <a:cs typeface="Arial"/>
                </a:rPr>
                <a:t>Computer and Network Systems (CNS)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1100" i="1" dirty="0" smtClean="0">
                  <a:solidFill>
                    <a:schemeClr val="bg1"/>
                  </a:solidFill>
                  <a:latin typeface="Arial"/>
                  <a:cs typeface="Arial"/>
                </a:rPr>
                <a:t>Ken, Calvert, </a:t>
              </a:r>
              <a:r>
                <a:rPr lang="en-US" altLang="en-US" sz="1200" i="1" dirty="0" smtClean="0">
                  <a:solidFill>
                    <a:schemeClr val="bg1"/>
                  </a:solidFill>
                  <a:latin typeface="Arial"/>
                  <a:cs typeface="Arial"/>
                </a:rPr>
                <a:t>DD</a:t>
              </a:r>
              <a:endParaRPr lang="en-US" altLang="en-US" sz="1200" i="1" dirty="0">
                <a:latin typeface="Arial"/>
                <a:cs typeface="Arial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9454393" y="3506148"/>
              <a:ext cx="384422" cy="2089790"/>
              <a:chOff x="4951335" y="2570568"/>
              <a:chExt cx="384422" cy="2089790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4955827" y="2570568"/>
                <a:ext cx="0" cy="208979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951335" y="3868345"/>
                <a:ext cx="232022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953775" y="3102205"/>
                <a:ext cx="232022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5103735" y="4020745"/>
                <a:ext cx="232022" cy="0"/>
              </a:xfrm>
              <a:prstGeom prst="line">
                <a:avLst/>
              </a:prstGeom>
              <a:ln w="127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9564420" y="3754980"/>
              <a:ext cx="1307957" cy="1371601"/>
              <a:chOff x="5012137" y="2819400"/>
              <a:chExt cx="1307957" cy="1371601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5012137" y="2819400"/>
                <a:ext cx="1307957" cy="533399"/>
              </a:xfrm>
              <a:custGeom>
                <a:avLst/>
                <a:gdLst>
                  <a:gd name="connsiteX0" fmla="*/ 0 w 1999342"/>
                  <a:gd name="connsiteY0" fmla="*/ 0 h 999671"/>
                  <a:gd name="connsiteX1" fmla="*/ 1999342 w 1999342"/>
                  <a:gd name="connsiteY1" fmla="*/ 0 h 999671"/>
                  <a:gd name="connsiteX2" fmla="*/ 1999342 w 1999342"/>
                  <a:gd name="connsiteY2" fmla="*/ 999671 h 999671"/>
                  <a:gd name="connsiteX3" fmla="*/ 0 w 1999342"/>
                  <a:gd name="connsiteY3" fmla="*/ 999671 h 999671"/>
                  <a:gd name="connsiteX4" fmla="*/ 0 w 1999342"/>
                  <a:gd name="connsiteY4" fmla="*/ 0 h 99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342" h="999671">
                    <a:moveTo>
                      <a:pt x="0" y="0"/>
                    </a:moveTo>
                    <a:lnTo>
                      <a:pt x="1999342" y="0"/>
                    </a:lnTo>
                    <a:lnTo>
                      <a:pt x="1999342" y="999671"/>
                    </a:lnTo>
                    <a:lnTo>
                      <a:pt x="0" y="999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algn="ctr" defTabSz="55959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dirty="0"/>
                  <a:t>Computer Systems Research</a:t>
                </a: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5012137" y="3505201"/>
                <a:ext cx="1299434" cy="685800"/>
              </a:xfrm>
              <a:custGeom>
                <a:avLst/>
                <a:gdLst>
                  <a:gd name="connsiteX0" fmla="*/ 0 w 1999342"/>
                  <a:gd name="connsiteY0" fmla="*/ 0 h 999671"/>
                  <a:gd name="connsiteX1" fmla="*/ 1999342 w 1999342"/>
                  <a:gd name="connsiteY1" fmla="*/ 0 h 999671"/>
                  <a:gd name="connsiteX2" fmla="*/ 1999342 w 1999342"/>
                  <a:gd name="connsiteY2" fmla="*/ 999671 h 999671"/>
                  <a:gd name="connsiteX3" fmla="*/ 0 w 1999342"/>
                  <a:gd name="connsiteY3" fmla="*/ 999671 h 999671"/>
                  <a:gd name="connsiteX4" fmla="*/ 0 w 1999342"/>
                  <a:gd name="connsiteY4" fmla="*/ 0 h 99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342" h="999671">
                    <a:moveTo>
                      <a:pt x="0" y="0"/>
                    </a:moveTo>
                    <a:lnTo>
                      <a:pt x="1999342" y="0"/>
                    </a:lnTo>
                    <a:lnTo>
                      <a:pt x="1999342" y="999671"/>
                    </a:lnTo>
                    <a:lnTo>
                      <a:pt x="0" y="999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algn="ctr" defTabSz="55959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dirty="0"/>
                  <a:t>Networking Technology and Systems</a:t>
                </a:r>
              </a:p>
            </p:txBody>
          </p:sp>
        </p:grpSp>
        <p:sp>
          <p:nvSpPr>
            <p:cNvPr id="74" name="Freeform 73"/>
            <p:cNvSpPr/>
            <p:nvPr/>
          </p:nvSpPr>
          <p:spPr>
            <a:xfrm>
              <a:off x="9566008" y="5259972"/>
              <a:ext cx="1299434" cy="685800"/>
            </a:xfrm>
            <a:custGeom>
              <a:avLst/>
              <a:gdLst>
                <a:gd name="connsiteX0" fmla="*/ 0 w 1999342"/>
                <a:gd name="connsiteY0" fmla="*/ 0 h 999671"/>
                <a:gd name="connsiteX1" fmla="*/ 1999342 w 1999342"/>
                <a:gd name="connsiteY1" fmla="*/ 0 h 999671"/>
                <a:gd name="connsiteX2" fmla="*/ 1999342 w 1999342"/>
                <a:gd name="connsiteY2" fmla="*/ 999671 h 999671"/>
                <a:gd name="connsiteX3" fmla="*/ 0 w 1999342"/>
                <a:gd name="connsiteY3" fmla="*/ 999671 h 999671"/>
                <a:gd name="connsiteX4" fmla="*/ 0 w 1999342"/>
                <a:gd name="connsiteY4" fmla="*/ 0 h 99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342" h="999671">
                  <a:moveTo>
                    <a:pt x="0" y="0"/>
                  </a:moveTo>
                  <a:lnTo>
                    <a:pt x="1999342" y="0"/>
                  </a:lnTo>
                  <a:lnTo>
                    <a:pt x="1999342" y="999671"/>
                  </a:lnTo>
                  <a:lnTo>
                    <a:pt x="0" y="999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55959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dirty="0" smtClean="0"/>
                <a:t>Education and Workforce Development</a:t>
              </a:r>
              <a:endParaRPr lang="en-US" sz="1300" b="1" dirty="0"/>
            </a:p>
          </p:txBody>
        </p:sp>
      </p:grpSp>
      <p:pic>
        <p:nvPicPr>
          <p:cNvPr id="6" name="Picture 5" descr="ke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95" y="2393180"/>
            <a:ext cx="652205" cy="7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Brace 14"/>
          <p:cNvSpPr/>
          <p:nvPr/>
        </p:nvSpPr>
        <p:spPr>
          <a:xfrm>
            <a:off x="3070795" y="2159015"/>
            <a:ext cx="381000" cy="4130001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63972" tIns="31984" rIns="63972" bIns="31984" anchor="ctr"/>
          <a:lstStyle/>
          <a:p>
            <a:pPr algn="ctr" defTabSz="913808">
              <a:defRPr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5452045" y="2693423"/>
            <a:ext cx="480672" cy="2943565"/>
          </a:xfrm>
          <a:prstGeom prst="rightBrac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lIns="63972" tIns="31984" rIns="63972" bIns="31984" anchor="ctr"/>
          <a:lstStyle/>
          <a:p>
            <a:pPr algn="ctr" defTabSz="913808">
              <a:defRPr/>
            </a:pP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52069" y="2402343"/>
            <a:ext cx="1952625" cy="825500"/>
            <a:chOff x="457200" y="6168329"/>
            <a:chExt cx="3124200" cy="990600"/>
          </a:xfrm>
        </p:grpSpPr>
        <p:sp>
          <p:nvSpPr>
            <p:cNvPr id="2" name="Rounded Rectangle 1"/>
            <p:cNvSpPr/>
            <p:nvPr/>
          </p:nvSpPr>
          <p:spPr>
            <a:xfrm>
              <a:off x="457200" y="6168329"/>
              <a:ext cx="3124200" cy="990600"/>
            </a:xfrm>
            <a:prstGeom prst="roundRect">
              <a:avLst/>
            </a:prstGeom>
            <a:solidFill>
              <a:srgbClr val="628B13"/>
            </a:solidFill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11034" y="6368220"/>
              <a:ext cx="193798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$</a:t>
              </a:r>
              <a:r>
                <a:rPr lang="en-US" sz="2400" dirty="0" smtClean="0">
                  <a:solidFill>
                    <a:srgbClr val="FFFFFF"/>
                  </a:solidFill>
                  <a:latin typeface="Arial"/>
                  <a:cs typeface="Arial"/>
                </a:rPr>
                <a:t>933 </a:t>
              </a:r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32114" y="6257421"/>
              <a:ext cx="1280158" cy="7755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FY 2015 research</a:t>
              </a:r>
            </a:p>
            <a:p>
              <a:pPr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budget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52069" y="3799232"/>
            <a:ext cx="1952625" cy="825500"/>
            <a:chOff x="457200" y="8534400"/>
            <a:chExt cx="3124200" cy="990600"/>
          </a:xfrm>
        </p:grpSpPr>
        <p:sp>
          <p:nvSpPr>
            <p:cNvPr id="23" name="Rounded Rectangle 22"/>
            <p:cNvSpPr/>
            <p:nvPr/>
          </p:nvSpPr>
          <p:spPr>
            <a:xfrm>
              <a:off x="457200" y="8534400"/>
              <a:ext cx="3124200" cy="990600"/>
            </a:xfrm>
            <a:prstGeom prst="round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034" y="8680810"/>
              <a:ext cx="1029749" cy="6977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sp>
          <p:nvSpPr>
            <p:cNvPr id="28" name="TextBox 27"/>
            <p:cNvSpPr txBox="1"/>
            <p:nvPr/>
          </p:nvSpPr>
          <p:spPr>
            <a:xfrm>
              <a:off x="1555749" y="8641903"/>
              <a:ext cx="1667373" cy="775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8,039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proposals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70519" y="2817588"/>
            <a:ext cx="1952625" cy="825500"/>
            <a:chOff x="4419600" y="6159548"/>
            <a:chExt cx="3124200" cy="990600"/>
          </a:xfrm>
        </p:grpSpPr>
        <p:sp>
          <p:nvSpPr>
            <p:cNvPr id="29" name="Rounded Rectangle 28"/>
            <p:cNvSpPr/>
            <p:nvPr/>
          </p:nvSpPr>
          <p:spPr>
            <a:xfrm>
              <a:off x="4419600" y="6159548"/>
              <a:ext cx="3124200" cy="990600"/>
            </a:xfrm>
            <a:prstGeom prst="roundRect">
              <a:avLst/>
            </a:prstGeom>
            <a:solidFill>
              <a:srgbClr val="166B83"/>
            </a:solidFill>
            <a:ln w="25400">
              <a:solidFill>
                <a:srgbClr val="1DC6D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87222" y="6267050"/>
              <a:ext cx="1527774" cy="77559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1,887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awards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0304" y="6307376"/>
              <a:ext cx="694944" cy="69494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70516" y="4709888"/>
            <a:ext cx="1952626" cy="825500"/>
            <a:chOff x="4419600" y="7344520"/>
            <a:chExt cx="3124200" cy="990600"/>
          </a:xfrm>
        </p:grpSpPr>
        <p:sp>
          <p:nvSpPr>
            <p:cNvPr id="30" name="Rounded Rectangle 29"/>
            <p:cNvSpPr/>
            <p:nvPr/>
          </p:nvSpPr>
          <p:spPr>
            <a:xfrm>
              <a:off x="4419600" y="7344520"/>
              <a:ext cx="3124200" cy="990600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51915" y="7452022"/>
              <a:ext cx="2198389" cy="775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17,868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people supported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6130" y="7555700"/>
              <a:ext cx="753843" cy="5682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</p:grpSp>
      <p:grpSp>
        <p:nvGrpSpPr>
          <p:cNvPr id="16" name="Group 15"/>
          <p:cNvGrpSpPr/>
          <p:nvPr/>
        </p:nvGrpSpPr>
        <p:grpSpPr>
          <a:xfrm>
            <a:off x="6189891" y="1979388"/>
            <a:ext cx="1952625" cy="825500"/>
            <a:chOff x="4419600" y="8525619"/>
            <a:chExt cx="31242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4419600" y="8525619"/>
              <a:ext cx="3124200" cy="990600"/>
            </a:xfrm>
            <a:prstGeom prst="round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4459" y="8633120"/>
              <a:ext cx="2334485" cy="775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7,302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senior researchers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89901" y="2893791"/>
            <a:ext cx="1952627" cy="825499"/>
            <a:chOff x="4419600" y="8525619"/>
            <a:chExt cx="31242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2" name="Rounded Rectangle 41"/>
            <p:cNvSpPr/>
            <p:nvPr/>
          </p:nvSpPr>
          <p:spPr>
            <a:xfrm>
              <a:off x="4419600" y="8525619"/>
              <a:ext cx="3124200" cy="990600"/>
            </a:xfrm>
            <a:prstGeom prst="round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98681" y="8589369"/>
              <a:ext cx="2375841" cy="77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1,278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other professionals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89889" y="3808188"/>
            <a:ext cx="1952626" cy="825500"/>
            <a:chOff x="4471104" y="8525619"/>
            <a:chExt cx="31242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45"/>
            <p:cNvSpPr/>
            <p:nvPr/>
          </p:nvSpPr>
          <p:spPr>
            <a:xfrm>
              <a:off x="4471104" y="8525619"/>
              <a:ext cx="3124200" cy="990600"/>
            </a:xfrm>
            <a:prstGeom prst="round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98942" y="8633120"/>
              <a:ext cx="2868525" cy="775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498</a:t>
              </a:r>
            </a:p>
            <a:p>
              <a:pPr algn="ctr" defTabSz="913672"/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postdoctoral </a:t>
              </a:r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associates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89891" y="4722588"/>
            <a:ext cx="1952625" cy="825500"/>
            <a:chOff x="4419600" y="8525619"/>
            <a:chExt cx="31242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0" name="Rounded Rectangle 49"/>
            <p:cNvSpPr/>
            <p:nvPr/>
          </p:nvSpPr>
          <p:spPr>
            <a:xfrm>
              <a:off x="4419600" y="8525619"/>
              <a:ext cx="3124200" cy="990600"/>
            </a:xfrm>
            <a:prstGeom prst="round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48360" y="8633120"/>
              <a:ext cx="2266678" cy="775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6,423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graduate students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89889" y="5636988"/>
            <a:ext cx="1952626" cy="825500"/>
            <a:chOff x="4505680" y="8525619"/>
            <a:chExt cx="31242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4" name="Rounded Rectangle 53"/>
            <p:cNvSpPr/>
            <p:nvPr/>
          </p:nvSpPr>
          <p:spPr>
            <a:xfrm>
              <a:off x="4505680" y="8525619"/>
              <a:ext cx="3124200" cy="990600"/>
            </a:xfrm>
            <a:prstGeom prst="roundRect">
              <a:avLst/>
            </a:pr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17128" y="8633120"/>
              <a:ext cx="2901306" cy="775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2,367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undergraduate students</a:t>
              </a:r>
            </a:p>
          </p:txBody>
        </p:sp>
      </p:grpSp>
      <p:pic>
        <p:nvPicPr>
          <p:cNvPr id="57" name="Picture 12"/>
          <p:cNvPicPr>
            <a:picLocks noChangeArrowheads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376" y="1419681"/>
            <a:ext cx="1813710" cy="44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4" y="61900"/>
            <a:ext cx="8298090" cy="10477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cs typeface="Arial"/>
              </a:rPr>
              <a:t>CISE by the Numbers: FY 2015</a:t>
            </a:r>
            <a:endParaRPr lang="en-US" dirty="0">
              <a:solidFill>
                <a:srgbClr val="000090"/>
              </a:solidFill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51301" y="1468395"/>
            <a:ext cx="1472291" cy="1197016"/>
            <a:chOff x="1684566" y="1238250"/>
            <a:chExt cx="1472291" cy="1197016"/>
          </a:xfrm>
        </p:grpSpPr>
        <p:sp>
          <p:nvSpPr>
            <p:cNvPr id="5" name="Oval 4"/>
            <p:cNvSpPr/>
            <p:nvPr/>
          </p:nvSpPr>
          <p:spPr>
            <a:xfrm>
              <a:off x="1684566" y="1238250"/>
              <a:ext cx="1386229" cy="119701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84566" y="1573575"/>
              <a:ext cx="104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23%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25093" y="1573575"/>
              <a:ext cx="831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success rate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52069" y="5196121"/>
            <a:ext cx="1952625" cy="825500"/>
            <a:chOff x="457200" y="8534400"/>
            <a:chExt cx="3124200" cy="990600"/>
          </a:xfrm>
        </p:grpSpPr>
        <p:sp>
          <p:nvSpPr>
            <p:cNvPr id="52" name="Rounded Rectangle 51"/>
            <p:cNvSpPr/>
            <p:nvPr/>
          </p:nvSpPr>
          <p:spPr>
            <a:xfrm>
              <a:off x="457200" y="8534400"/>
              <a:ext cx="3124200" cy="990600"/>
            </a:xfrm>
            <a:prstGeom prst="roundRect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72"/>
              <a:endParaRPr lang="en-US" sz="20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55749" y="8641903"/>
              <a:ext cx="1667373" cy="775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 anchorCtr="0">
              <a:spAutoFit/>
            </a:bodyPr>
            <a:lstStyle/>
            <a:p>
              <a:pPr algn="ctr" defTabSz="913672"/>
              <a:r>
                <a:rPr lang="en-US" sz="2400" dirty="0">
                  <a:solidFill>
                    <a:srgbClr val="FFFFFF"/>
                  </a:solidFill>
                  <a:latin typeface="Arial"/>
                  <a:cs typeface="Arial"/>
                </a:rPr>
                <a:t>342</a:t>
              </a:r>
            </a:p>
            <a:p>
              <a:pPr algn="ctr" defTabSz="913672"/>
              <a:r>
                <a:rPr lang="en-US" sz="1200" dirty="0">
                  <a:solidFill>
                    <a:srgbClr val="FFFFFF"/>
                  </a:solidFill>
                  <a:latin typeface="Arial"/>
                  <a:cs typeface="Arial"/>
                </a:rPr>
                <a:t>panels</a:t>
              </a:r>
            </a:p>
          </p:txBody>
        </p:sp>
      </p:grpSp>
      <p:sp>
        <p:nvSpPr>
          <p:cNvPr id="60" name="Freeform 14"/>
          <p:cNvSpPr>
            <a:spLocks noEditPoints="1"/>
          </p:cNvSpPr>
          <p:nvPr/>
        </p:nvSpPr>
        <p:spPr bwMode="auto">
          <a:xfrm>
            <a:off x="1319742" y="5371203"/>
            <a:ext cx="548983" cy="475337"/>
          </a:xfrm>
          <a:custGeom>
            <a:avLst/>
            <a:gdLst>
              <a:gd name="T0" fmla="*/ 363178 w 256"/>
              <a:gd name="T1" fmla="*/ 164815 h 251"/>
              <a:gd name="T2" fmla="*/ 391976 w 256"/>
              <a:gd name="T3" fmla="*/ 216020 h 251"/>
              <a:gd name="T4" fmla="*/ 307181 w 256"/>
              <a:gd name="T5" fmla="*/ 182417 h 251"/>
              <a:gd name="T6" fmla="*/ 281583 w 256"/>
              <a:gd name="T7" fmla="*/ 185617 h 251"/>
              <a:gd name="T8" fmla="*/ 166390 w 256"/>
              <a:gd name="T9" fmla="*/ 92809 h 251"/>
              <a:gd name="T10" fmla="*/ 281583 w 256"/>
              <a:gd name="T11" fmla="*/ 0 h 251"/>
              <a:gd name="T12" fmla="*/ 409575 w 256"/>
              <a:gd name="T13" fmla="*/ 92809 h 251"/>
              <a:gd name="T14" fmla="*/ 363178 w 256"/>
              <a:gd name="T15" fmla="*/ 164815 h 251"/>
              <a:gd name="T16" fmla="*/ 142391 w 256"/>
              <a:gd name="T17" fmla="*/ 102409 h 251"/>
              <a:gd name="T18" fmla="*/ 271983 w 256"/>
              <a:gd name="T19" fmla="*/ 211219 h 251"/>
              <a:gd name="T20" fmla="*/ 297582 w 256"/>
              <a:gd name="T21" fmla="*/ 208019 h 251"/>
              <a:gd name="T22" fmla="*/ 297582 w 256"/>
              <a:gd name="T23" fmla="*/ 208019 h 251"/>
              <a:gd name="T24" fmla="*/ 300782 w 256"/>
              <a:gd name="T25" fmla="*/ 208019 h 251"/>
              <a:gd name="T26" fmla="*/ 366378 w 256"/>
              <a:gd name="T27" fmla="*/ 235222 h 251"/>
              <a:gd name="T28" fmla="*/ 195188 w 256"/>
              <a:gd name="T29" fmla="*/ 344032 h 251"/>
              <a:gd name="T30" fmla="*/ 156790 w 256"/>
              <a:gd name="T31" fmla="*/ 337631 h 251"/>
              <a:gd name="T32" fmla="*/ 25598 w 256"/>
              <a:gd name="T33" fmla="*/ 390436 h 251"/>
              <a:gd name="T34" fmla="*/ 70396 w 256"/>
              <a:gd name="T35" fmla="*/ 312029 h 251"/>
              <a:gd name="T36" fmla="*/ 0 w 256"/>
              <a:gd name="T37" fmla="*/ 201619 h 251"/>
              <a:gd name="T38" fmla="*/ 148791 w 256"/>
              <a:gd name="T39" fmla="*/ 64006 h 251"/>
              <a:gd name="T40" fmla="*/ 142391 w 256"/>
              <a:gd name="T41" fmla="*/ 102409 h 2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6" h="251">
                <a:moveTo>
                  <a:pt x="227" y="103"/>
                </a:moveTo>
                <a:cubicBezTo>
                  <a:pt x="223" y="106"/>
                  <a:pt x="222" y="124"/>
                  <a:pt x="245" y="135"/>
                </a:cubicBezTo>
                <a:cubicBezTo>
                  <a:pt x="245" y="135"/>
                  <a:pt x="213" y="140"/>
                  <a:pt x="192" y="114"/>
                </a:cubicBezTo>
                <a:cubicBezTo>
                  <a:pt x="187" y="114"/>
                  <a:pt x="181" y="116"/>
                  <a:pt x="176" y="116"/>
                </a:cubicBezTo>
                <a:cubicBezTo>
                  <a:pt x="131" y="116"/>
                  <a:pt x="104" y="90"/>
                  <a:pt x="104" y="58"/>
                </a:cubicBezTo>
                <a:cubicBezTo>
                  <a:pt x="104" y="26"/>
                  <a:pt x="131" y="0"/>
                  <a:pt x="176" y="0"/>
                </a:cubicBezTo>
                <a:cubicBezTo>
                  <a:pt x="221" y="0"/>
                  <a:pt x="256" y="26"/>
                  <a:pt x="256" y="58"/>
                </a:cubicBezTo>
                <a:cubicBezTo>
                  <a:pt x="256" y="76"/>
                  <a:pt x="245" y="93"/>
                  <a:pt x="227" y="103"/>
                </a:cubicBezTo>
                <a:moveTo>
                  <a:pt x="89" y="64"/>
                </a:moveTo>
                <a:cubicBezTo>
                  <a:pt x="91" y="99"/>
                  <a:pt x="122" y="129"/>
                  <a:pt x="170" y="132"/>
                </a:cubicBezTo>
                <a:cubicBezTo>
                  <a:pt x="176" y="133"/>
                  <a:pt x="181" y="131"/>
                  <a:pt x="186" y="130"/>
                </a:cubicBezTo>
                <a:cubicBezTo>
                  <a:pt x="186" y="130"/>
                  <a:pt x="186" y="130"/>
                  <a:pt x="186" y="130"/>
                </a:cubicBezTo>
                <a:cubicBezTo>
                  <a:pt x="188" y="130"/>
                  <a:pt x="188" y="130"/>
                  <a:pt x="188" y="130"/>
                </a:cubicBezTo>
                <a:cubicBezTo>
                  <a:pt x="202" y="144"/>
                  <a:pt x="219" y="147"/>
                  <a:pt x="229" y="147"/>
                </a:cubicBezTo>
                <a:cubicBezTo>
                  <a:pt x="219" y="186"/>
                  <a:pt x="180" y="215"/>
                  <a:pt x="122" y="215"/>
                </a:cubicBezTo>
                <a:cubicBezTo>
                  <a:pt x="114" y="215"/>
                  <a:pt x="106" y="212"/>
                  <a:pt x="98" y="211"/>
                </a:cubicBezTo>
                <a:cubicBezTo>
                  <a:pt x="66" y="251"/>
                  <a:pt x="16" y="244"/>
                  <a:pt x="16" y="244"/>
                </a:cubicBezTo>
                <a:cubicBezTo>
                  <a:pt x="51" y="227"/>
                  <a:pt x="51" y="199"/>
                  <a:pt x="44" y="195"/>
                </a:cubicBezTo>
                <a:cubicBezTo>
                  <a:pt x="17" y="179"/>
                  <a:pt x="0" y="154"/>
                  <a:pt x="0" y="126"/>
                </a:cubicBezTo>
                <a:cubicBezTo>
                  <a:pt x="0" y="84"/>
                  <a:pt x="39" y="49"/>
                  <a:pt x="93" y="40"/>
                </a:cubicBezTo>
                <a:cubicBezTo>
                  <a:pt x="90" y="47"/>
                  <a:pt x="89" y="55"/>
                  <a:pt x="89" y="64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9" tIns="45695" rIns="91389" bIns="45695"/>
          <a:lstStyle/>
          <a:p>
            <a:pPr defTabSz="913672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0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10255"/>
            <a:ext cx="8479071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NSF Support of Academic Basic Research</a:t>
            </a:r>
          </a:p>
        </p:txBody>
      </p:sp>
      <p:pic>
        <p:nvPicPr>
          <p:cNvPr id="4" name="Picture 3" descr="Pages from nsf16034-v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47" y="1354613"/>
            <a:ext cx="8128000" cy="4855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2750" y="6508750"/>
            <a:ext cx="5493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NSF/NCSES, Survey of Federal Funds for Research &amp; Development, FY 2014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01232" y="809087"/>
            <a:ext cx="43270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  <a:latin typeface="Arial"/>
                <a:cs typeface="Arial"/>
              </a:rPr>
              <a:t>(as a percentage of total federal support)</a:t>
            </a:r>
          </a:p>
        </p:txBody>
      </p:sp>
    </p:spTree>
    <p:extLst>
      <p:ext uri="{BB962C8B-B14F-4D97-AF65-F5344CB8AC3E}">
        <p14:creationId xmlns:p14="http://schemas.microsoft.com/office/powerpoint/2010/main" val="215423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7273905" y="3892241"/>
            <a:ext cx="669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BB20A"/>
                </a:solidFill>
              </a:rPr>
              <a:t>ITR</a:t>
            </a:r>
            <a:endParaRPr lang="en-US" sz="1600" dirty="0">
              <a:solidFill>
                <a:srgbClr val="FBB20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9654" y="3062214"/>
            <a:ext cx="8690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0A5CD"/>
                </a:solidFill>
              </a:rPr>
              <a:t>IIS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CCF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294379" y="2800191"/>
            <a:ext cx="669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4252D"/>
                </a:solidFill>
              </a:rPr>
              <a:t>ACI</a:t>
            </a:r>
            <a:endParaRPr lang="en-US" sz="1600" dirty="0">
              <a:solidFill>
                <a:srgbClr val="A4252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859509" y="3251015"/>
            <a:ext cx="3119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Obligated funds ($M) eventually spent, </a:t>
            </a:r>
          </a:p>
          <a:p>
            <a:pPr algn="ctr"/>
            <a:r>
              <a:rPr lang="en-US" sz="1400" dirty="0" smtClean="0"/>
              <a:t>per CISE division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7299731" y="2566206"/>
            <a:ext cx="669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CNS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306123"/>
              </p:ext>
            </p:extLst>
          </p:nvPr>
        </p:nvGraphicFramePr>
        <p:xfrm>
          <a:off x="1094637" y="2121286"/>
          <a:ext cx="6848308" cy="325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5204" y="1792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</a:rPr>
              <a:t>CISE Division </a:t>
            </a:r>
            <a:r>
              <a:rPr lang="en-US" sz="3200" dirty="0">
                <a:solidFill>
                  <a:srgbClr val="000090"/>
                </a:solidFill>
              </a:rPr>
              <a:t>Budgets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5248" y="909617"/>
            <a:ext cx="6910330" cy="372410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1F497D"/>
                </a:solidFill>
                <a:latin typeface="Arial"/>
                <a:cs typeface="Arial"/>
              </a:rPr>
              <a:t>Modest</a:t>
            </a:r>
            <a:r>
              <a:rPr lang="en-US" sz="2000" i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1F497D"/>
                </a:solidFill>
                <a:latin typeface="Arial"/>
                <a:cs typeface="Arial"/>
              </a:rPr>
              <a:t>growth across all CISE divisions</a:t>
            </a:r>
            <a:endParaRPr lang="en-US" sz="2000" i="1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36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bs_replacem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80" y="1207837"/>
            <a:ext cx="4288536" cy="4477512"/>
          </a:xfrm>
          <a:prstGeom prst="rect">
            <a:avLst/>
          </a:prstGeom>
        </p:spPr>
      </p:pic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319088" y="309398"/>
            <a:ext cx="8383587" cy="800100"/>
          </a:xfrm>
        </p:spPr>
        <p:txBody>
          <a:bodyPr>
            <a:normAutofit/>
          </a:bodyPr>
          <a:lstStyle/>
          <a:p>
            <a:pPr marL="0" indent="0" algn="ctr">
              <a:buFont typeface="Wingdings" charset="0"/>
              <a:buNone/>
            </a:pPr>
            <a:r>
              <a:rPr lang="en-US" sz="36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Many STEM jobs are in computing</a:t>
            </a:r>
            <a:endParaRPr lang="en-US" sz="3600" b="1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614" y="6520416"/>
            <a:ext cx="6313487" cy="260350"/>
          </a:xfrm>
          <a:prstGeom prst="rect">
            <a:avLst/>
          </a:prstGeom>
          <a:noFill/>
        </p:spPr>
        <p:txBody>
          <a:bodyPr lIns="86493" tIns="43247" rIns="86493" bIns="43247">
            <a:spAutoFit/>
          </a:bodyPr>
          <a:lstStyle/>
          <a:p>
            <a:pPr>
              <a:defRPr/>
            </a:pPr>
            <a:r>
              <a:rPr lang="en-US" sz="1100" dirty="0">
                <a:latin typeface="+mj-lt"/>
              </a:rPr>
              <a:t>Data from the spreadsheet linked at http://</a:t>
            </a:r>
            <a:r>
              <a:rPr lang="en-US" sz="1100" dirty="0" err="1">
                <a:latin typeface="+mj-lt"/>
              </a:rPr>
              <a:t>www.bls.gov</a:t>
            </a:r>
            <a:r>
              <a:rPr lang="en-US" sz="1100" dirty="0">
                <a:latin typeface="+mj-lt"/>
              </a:rPr>
              <a:t>/</a:t>
            </a:r>
            <a:r>
              <a:rPr lang="en-US" sz="1100" dirty="0" err="1">
                <a:latin typeface="+mj-lt"/>
              </a:rPr>
              <a:t>emp</a:t>
            </a:r>
            <a:r>
              <a:rPr lang="en-US" sz="1100" dirty="0">
                <a:latin typeface="+mj-lt"/>
              </a:rPr>
              <a:t>/</a:t>
            </a:r>
            <a:r>
              <a:rPr lang="en-US" sz="1100" dirty="0" err="1">
                <a:latin typeface="+mj-lt"/>
              </a:rPr>
              <a:t>ind</a:t>
            </a:r>
            <a:r>
              <a:rPr lang="en-US" sz="1100" dirty="0">
                <a:latin typeface="+mj-lt"/>
              </a:rPr>
              <a:t>-</a:t>
            </a:r>
            <a:r>
              <a:rPr lang="en-US" sz="1100" dirty="0" err="1">
                <a:latin typeface="+mj-lt"/>
              </a:rPr>
              <a:t>occ</a:t>
            </a:r>
            <a:r>
              <a:rPr lang="en-US" sz="1100" dirty="0">
                <a:latin typeface="+mj-lt"/>
              </a:rPr>
              <a:t>-matrix/</a:t>
            </a:r>
            <a:r>
              <a:rPr lang="en-US" sz="1100" dirty="0" err="1">
                <a:latin typeface="+mj-lt"/>
              </a:rPr>
              <a:t>occupation.xlsx</a:t>
            </a:r>
            <a:endParaRPr lang="en-US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034" y="5615047"/>
            <a:ext cx="806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90"/>
              </a:buClr>
            </a:pPr>
            <a:r>
              <a:rPr lang="en-US" sz="2800" dirty="0" smtClean="0">
                <a:solidFill>
                  <a:srgbClr val="000090"/>
                </a:solidFill>
              </a:rPr>
              <a:t>Job Openings 2014 – 2024  </a:t>
            </a:r>
            <a:r>
              <a:rPr lang="en-US" sz="2400" dirty="0" smtClean="0"/>
              <a:t>(</a:t>
            </a:r>
            <a:r>
              <a:rPr lang="en-US" sz="2400" dirty="0"/>
              <a:t>growth and replacement</a:t>
            </a:r>
            <a:r>
              <a:rPr lang="en-US" sz="2400" dirty="0" smtClean="0"/>
              <a:t>)</a:t>
            </a:r>
            <a:endParaRPr lang="en-US" sz="3200" dirty="0" smtClean="0"/>
          </a:p>
          <a:p>
            <a:pPr algn="ctr">
              <a:buClr>
                <a:srgbClr val="000090"/>
              </a:buClr>
            </a:pPr>
            <a:r>
              <a:rPr lang="en-US" sz="1600" dirty="0" smtClean="0"/>
              <a:t> US Bureau of Labor Statistics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1596" y="3925680"/>
            <a:ext cx="156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occupations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8943" y="3128922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Engineers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4648" y="2120943"/>
            <a:ext cx="1092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Life sciences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086943" y="1658395"/>
            <a:ext cx="1414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Physical sciences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14185" y="1356270"/>
            <a:ext cx="1253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Social sciences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76161" y="1147722"/>
            <a:ext cx="578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37719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12222</TotalTime>
  <Words>2559</Words>
  <Application>Microsoft Macintosh PowerPoint</Application>
  <PresentationFormat>On-screen Show (4:3)</PresentationFormat>
  <Paragraphs>432</Paragraphs>
  <Slides>36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2_Office Theme</vt:lpstr>
      <vt:lpstr>Research Directions: NSF Directorate of Computer and Information Science and Engineering</vt:lpstr>
      <vt:lpstr>Overview</vt:lpstr>
      <vt:lpstr>National Science Foundation’s Mission</vt:lpstr>
      <vt:lpstr>CISE Research: Addressing National Priorities</vt:lpstr>
      <vt:lpstr>PowerPoint Presentation</vt:lpstr>
      <vt:lpstr>CISE by the Numbers: FY 2015</vt:lpstr>
      <vt:lpstr>NSF Support of Academic Basic Research</vt:lpstr>
      <vt:lpstr>CISE Division Budgets</vt:lpstr>
      <vt:lpstr>PowerPoint Presentation</vt:lpstr>
      <vt:lpstr>PowerPoint Presentation</vt:lpstr>
      <vt:lpstr>An amazing time to be in CISE!</vt:lpstr>
      <vt:lpstr>Overview</vt:lpstr>
      <vt:lpstr>CISE’s 2017 budget priorities</vt:lpstr>
      <vt:lpstr>Smart &amp; Connected Communities (S&amp;CC)</vt:lpstr>
      <vt:lpstr>Wireless, virtualization: recent announcements</vt:lpstr>
      <vt:lpstr>Smart &amp; Autonomous Systems (S&amp;AS)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Education: Computer Science for All</vt:lpstr>
      <vt:lpstr>Education: additional activities</vt:lpstr>
      <vt:lpstr>NSF “Big Ideas”</vt:lpstr>
      <vt:lpstr>NSF “Big Ideas”</vt:lpstr>
      <vt:lpstr>PowerPoint Presentation</vt:lpstr>
      <vt:lpstr>PowerPoint Presentation</vt:lpstr>
      <vt:lpstr>Partnerships: Many dimensions</vt:lpstr>
      <vt:lpstr>Partnerships: Many dimensions</vt:lpstr>
      <vt:lpstr>Partnerships: Many dimensions</vt:lpstr>
      <vt:lpstr>NSF/CISE: leadership across Federal agencies</vt:lpstr>
      <vt:lpstr>Looking forward:</vt:lpstr>
      <vt:lpstr>PowerPoint Presentation</vt:lpstr>
      <vt:lpstr>From federally-funded research to $B industries</vt:lpstr>
      <vt:lpstr>…. across many industries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(and overview of NSF CISE)</dc:title>
  <dc:subject/>
  <dc:creator>Jim Kurose</dc:creator>
  <cp:keywords/>
  <dc:description/>
  <cp:lastModifiedBy>Jim Kurose</cp:lastModifiedBy>
  <cp:revision>199</cp:revision>
  <cp:lastPrinted>2016-03-28T10:42:02Z</cp:lastPrinted>
  <dcterms:created xsi:type="dcterms:W3CDTF">2016-02-21T20:26:06Z</dcterms:created>
  <dcterms:modified xsi:type="dcterms:W3CDTF">2016-09-29T11:49:34Z</dcterms:modified>
  <cp:category/>
</cp:coreProperties>
</file>