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92" r:id="rId3"/>
    <p:sldId id="258" r:id="rId4"/>
    <p:sldId id="281" r:id="rId5"/>
    <p:sldId id="283" r:id="rId6"/>
    <p:sldId id="284" r:id="rId7"/>
    <p:sldId id="264" r:id="rId8"/>
    <p:sldId id="267" r:id="rId9"/>
    <p:sldId id="278" r:id="rId10"/>
    <p:sldId id="279" r:id="rId11"/>
    <p:sldId id="293" r:id="rId12"/>
    <p:sldId id="262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4" r:id="rId21"/>
    <p:sldId id="295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8"/>
    <a:srgbClr val="FFFF00"/>
    <a:srgbClr val="800000"/>
    <a:srgbClr val="B8DBE6"/>
    <a:srgbClr val="96CFE6"/>
    <a:srgbClr val="87B8CA"/>
    <a:srgbClr val="F59EDC"/>
    <a:srgbClr val="FF0000"/>
    <a:srgbClr val="FF8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454" autoAdjust="0"/>
  </p:normalViewPr>
  <p:slideViewPr>
    <p:cSldViewPr>
      <p:cViewPr>
        <p:scale>
          <a:sx n="100" d="100"/>
          <a:sy n="100" d="100"/>
        </p:scale>
        <p:origin x="-58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A222420-261F-454D-B627-65643B6849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34580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22420-261F-454D-B627-65643B6849F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70136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222420-261F-454D-B627-65643B6849F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47013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C3C834-4F9F-9E44-8FF9-1EDC8074B8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500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10E383-6D3F-1C4E-A5CF-14354A35C4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5544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69229-65D3-164A-90E0-B018677A9C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743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C40EC-70E7-F940-B913-F3EAA5FEB8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1582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34363-438F-4D43-810F-C9CF262E41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0086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BDE6C-4D01-6744-8140-59C629614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16167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B97DAF-6721-E747-8F93-5FCBF4FF8E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5152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B9057-0323-6644-91AE-62A07007C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9405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9A805-EE89-C44E-9647-F2C1E6EAD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67798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C494A-230D-BF40-B5AF-67EB76F6EA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7498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FF0B2-F275-CA4E-962E-CBB85E08D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9092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5C2356C7-1A42-5F48-B4B7-65A147D05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66700" y="685800"/>
            <a:ext cx="8610600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 smtClean="0">
                <a:solidFill>
                  <a:srgbClr val="FFFF00"/>
                </a:solidFill>
                <a:latin typeface="Comic Sans MS" charset="0"/>
                <a:cs typeface="+mn-cs"/>
              </a:rPr>
              <a:t>Ocean Sciences at NSF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800" dirty="0" smtClean="0">
                <a:solidFill>
                  <a:srgbClr val="FFFFFF"/>
                </a:solidFill>
                <a:latin typeface="Comic Sans MS" charset="0"/>
                <a:cs typeface="+mn-cs"/>
              </a:rPr>
              <a:t>Federal R &amp; D Agency Workshop</a:t>
            </a:r>
            <a:endParaRPr lang="en-US" sz="2800" b="1" dirty="0">
              <a:solidFill>
                <a:srgbClr val="FFFFFF"/>
              </a:solidFill>
              <a:latin typeface="Comic Sans MS" charset="0"/>
              <a:cs typeface="+mn-cs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sz="2800" i="1" dirty="0" smtClean="0">
                <a:solidFill>
                  <a:srgbClr val="FFFFFF"/>
                </a:solidFill>
                <a:latin typeface="Comic Sans MS" charset="0"/>
                <a:cs typeface="+mn-cs"/>
              </a:rPr>
              <a:t>October 9, 2015</a:t>
            </a:r>
            <a:endParaRPr lang="en-US" sz="2800" i="1" dirty="0">
              <a:solidFill>
                <a:srgbClr val="FFFFFF"/>
              </a:solidFill>
              <a:latin typeface="Comic Sans MS" charset="0"/>
              <a:cs typeface="+mn-cs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0" y="3352800"/>
            <a:ext cx="9144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bg1"/>
                </a:solidFill>
                <a:latin typeface="Skia" charset="0"/>
                <a:cs typeface="+mn-cs"/>
              </a:rPr>
              <a:t>Rick Murray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524000" y="3810000"/>
            <a:ext cx="6248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i="1" dirty="0">
                <a:solidFill>
                  <a:schemeClr val="bg1"/>
                </a:solidFill>
                <a:latin typeface="Skia" charset="0"/>
                <a:cs typeface="+mn-cs"/>
              </a:rPr>
              <a:t>Division Director, Ocean Sciences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1828800" y="4745038"/>
            <a:ext cx="4333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1800" u="sng">
              <a:latin typeface="Skia" charset="0"/>
              <a:cs typeface="+mn-cs"/>
            </a:endParaRPr>
          </a:p>
        </p:txBody>
      </p:sp>
      <p:pic>
        <p:nvPicPr>
          <p:cNvPr id="14341" name="Picture 1" descr="nsf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8250" y="4724400"/>
            <a:ext cx="1587500" cy="159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1828800" y="4745038"/>
            <a:ext cx="4333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1800" u="sng">
              <a:latin typeface="Skia" charset="0"/>
              <a:cs typeface="+mn-cs"/>
            </a:endParaRPr>
          </a:p>
        </p:txBody>
      </p:sp>
      <p:pic>
        <p:nvPicPr>
          <p:cNvPr id="18437" name="Picture 5" descr="nsf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34363" y="5943600"/>
            <a:ext cx="90963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36700" y="850900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 descr="Screen Capture.pd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00217" y="1752600"/>
            <a:ext cx="5260716" cy="3581400"/>
          </a:xfrm>
          <a:prstGeom prst="rect">
            <a:avLst/>
          </a:prstGeom>
        </p:spPr>
      </p:pic>
      <p:pic>
        <p:nvPicPr>
          <p:cNvPr id="3" name="Picture 2" descr="Screen Capture2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8261" y="2057400"/>
            <a:ext cx="4413739" cy="301992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 bwMode="auto">
          <a:xfrm>
            <a:off x="127001" y="2057399"/>
            <a:ext cx="4444999" cy="3031067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81000" y="609600"/>
            <a:ext cx="3733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FFFF00"/>
                </a:solidFill>
                <a:latin typeface="Comic Sans MS" charset="0"/>
                <a:cs typeface="+mn-cs"/>
              </a:rPr>
              <a:t>Sea Change, 2014</a:t>
            </a:r>
            <a:endParaRPr lang="en-US" dirty="0">
              <a:solidFill>
                <a:srgbClr val="FFFF00"/>
              </a:solidFill>
              <a:latin typeface="Comic Sans MS" charset="0"/>
              <a:cs typeface="+mn-cs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FFFF00"/>
                </a:solidFill>
                <a:latin typeface="Comic Sans MS" charset="0"/>
                <a:cs typeface="+mn-cs"/>
              </a:rPr>
              <a:t>(the baseline)</a:t>
            </a:r>
            <a:endParaRPr lang="en-US" dirty="0">
              <a:solidFill>
                <a:srgbClr val="FFFF00"/>
              </a:solidFill>
              <a:latin typeface="Comic Sans MS" charset="0"/>
              <a:cs typeface="+mn-cs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5029200" y="609600"/>
            <a:ext cx="3810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FFFF00"/>
                </a:solidFill>
                <a:latin typeface="Comic Sans MS" charset="0"/>
                <a:cs typeface="+mn-cs"/>
              </a:rPr>
              <a:t>September, 2015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FFFF00"/>
                </a:solidFill>
                <a:latin typeface="Comic Sans MS" charset="0"/>
                <a:cs typeface="+mn-cs"/>
              </a:rPr>
              <a:t>(with still more to come)</a:t>
            </a:r>
            <a:endParaRPr lang="en-US" dirty="0">
              <a:solidFill>
                <a:srgbClr val="FFFF00"/>
              </a:solidFill>
              <a:latin typeface="Comic Sans MS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333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66700" y="685800"/>
            <a:ext cx="8610600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 smtClean="0">
                <a:solidFill>
                  <a:srgbClr val="FFFF00"/>
                </a:solidFill>
                <a:latin typeface="Comic Sans MS" charset="0"/>
                <a:cs typeface="+mn-cs"/>
              </a:rPr>
              <a:t>Ocean Sciences at NSF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800" dirty="0" smtClean="0">
                <a:solidFill>
                  <a:srgbClr val="FFFFFF"/>
                </a:solidFill>
                <a:latin typeface="Comic Sans MS" charset="0"/>
                <a:cs typeface="+mn-cs"/>
              </a:rPr>
              <a:t>Federal R &amp; D Agency Workshop</a:t>
            </a:r>
            <a:endParaRPr lang="en-US" sz="2800" b="1" dirty="0">
              <a:solidFill>
                <a:srgbClr val="FFFFFF"/>
              </a:solidFill>
              <a:latin typeface="Comic Sans MS" charset="0"/>
              <a:cs typeface="+mn-cs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sz="2800" i="1" dirty="0" smtClean="0">
                <a:solidFill>
                  <a:srgbClr val="FFFFFF"/>
                </a:solidFill>
                <a:latin typeface="Comic Sans MS" charset="0"/>
                <a:cs typeface="+mn-cs"/>
              </a:rPr>
              <a:t>October 9, 2015</a:t>
            </a:r>
            <a:endParaRPr lang="en-US" sz="2800" i="1" dirty="0">
              <a:solidFill>
                <a:srgbClr val="FFFFFF"/>
              </a:solidFill>
              <a:latin typeface="Comic Sans MS" charset="0"/>
              <a:cs typeface="+mn-cs"/>
            </a:endParaRP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2405063" y="4745038"/>
            <a:ext cx="4333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1800" u="sng">
              <a:latin typeface="Skia" charset="0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87087" y="3276600"/>
            <a:ext cx="6569827" cy="1200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solidFill>
                  <a:srgbClr val="FF0000"/>
                </a:solidFill>
                <a:latin typeface="Comic Sans MS" charset="0"/>
              </a:rPr>
              <a:t>Short Term</a:t>
            </a:r>
            <a:r>
              <a:rPr lang="en-US" dirty="0" smtClean="0">
                <a:solidFill>
                  <a:srgbClr val="FF0000"/>
                </a:solidFill>
                <a:latin typeface="Comic Sans MS" charset="0"/>
              </a:rPr>
              <a:t>:  </a:t>
            </a:r>
            <a:r>
              <a:rPr lang="en-US" dirty="0" smtClean="0">
                <a:solidFill>
                  <a:srgbClr val="FFFFFF"/>
                </a:solidFill>
                <a:latin typeface="Comic Sans MS" charset="0"/>
              </a:rPr>
              <a:t>Immediate Impact (few years)</a:t>
            </a:r>
          </a:p>
          <a:p>
            <a:endParaRPr lang="en-US" dirty="0">
              <a:solidFill>
                <a:srgbClr val="FFFFFF"/>
              </a:solidFill>
              <a:latin typeface="Comic Sans MS" charset="0"/>
            </a:endParaRPr>
          </a:p>
          <a:p>
            <a:r>
              <a:rPr lang="en-US" u="sng" dirty="0" smtClean="0">
                <a:solidFill>
                  <a:srgbClr val="FF0000"/>
                </a:solidFill>
                <a:latin typeface="Comic Sans MS" charset="0"/>
              </a:rPr>
              <a:t>Longer Term</a:t>
            </a:r>
            <a:r>
              <a:rPr lang="en-US" dirty="0" smtClean="0">
                <a:solidFill>
                  <a:srgbClr val="FF0000"/>
                </a:solidFill>
                <a:latin typeface="Comic Sans MS" charset="0"/>
              </a:rPr>
              <a:t>:</a:t>
            </a:r>
            <a:r>
              <a:rPr lang="en-US" dirty="0" smtClean="0">
                <a:solidFill>
                  <a:srgbClr val="FFFFFF"/>
                </a:solidFill>
                <a:latin typeface="Comic Sans MS" charset="0"/>
              </a:rPr>
              <a:t>  Generational Transition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7843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42900" y="254000"/>
            <a:ext cx="8610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>
                <a:solidFill>
                  <a:schemeClr val="bg1"/>
                </a:solidFill>
                <a:latin typeface="Comic Sans MS" charset="0"/>
                <a:cs typeface="+mn-cs"/>
              </a:rPr>
              <a:t>Decadal Survey of Ocean Sciences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1828800" y="4745038"/>
            <a:ext cx="4333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1800" u="sng">
              <a:latin typeface="Skia" charset="0"/>
              <a:cs typeface="+mn-cs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81000" y="990600"/>
            <a:ext cx="8763000" cy="493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2800" b="1" u="sng" dirty="0">
                <a:solidFill>
                  <a:srgbClr val="FFFF00"/>
                </a:solidFill>
                <a:latin typeface="Skia" charset="0"/>
                <a:cs typeface="+mn-cs"/>
              </a:rPr>
              <a:t>Science Priorities</a:t>
            </a:r>
          </a:p>
          <a:p>
            <a:pPr marL="514350" indent="-514350">
              <a:lnSpc>
                <a:spcPct val="8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2800" b="1" dirty="0">
                <a:solidFill>
                  <a:srgbClr val="FFFF00"/>
                </a:solidFill>
                <a:latin typeface="Skia" charset="0"/>
                <a:cs typeface="+mn-cs"/>
              </a:rPr>
              <a:t>Rates, mechanisms, impacts, etc….sea level rise?</a:t>
            </a:r>
          </a:p>
          <a:p>
            <a:pPr marL="514350" indent="-514350">
              <a:lnSpc>
                <a:spcPct val="8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2800" b="1" dirty="0">
                <a:solidFill>
                  <a:srgbClr val="FFFF00"/>
                </a:solidFill>
                <a:latin typeface="Skia" charset="0"/>
                <a:cs typeface="+mn-cs"/>
              </a:rPr>
              <a:t>Coastal, estuarine ecosystems and linkages.</a:t>
            </a:r>
          </a:p>
          <a:p>
            <a:pPr marL="514350" indent="-514350">
              <a:lnSpc>
                <a:spcPct val="8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2800" b="1" dirty="0">
                <a:solidFill>
                  <a:srgbClr val="FFFF00"/>
                </a:solidFill>
                <a:latin typeface="Skia" charset="0"/>
                <a:cs typeface="+mn-cs"/>
              </a:rPr>
              <a:t>Ocean biogeochemistry &amp; physics…and climate.</a:t>
            </a:r>
          </a:p>
          <a:p>
            <a:pPr marL="514350" indent="-514350">
              <a:lnSpc>
                <a:spcPct val="8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2800" b="1" dirty="0">
                <a:solidFill>
                  <a:srgbClr val="FFFF00"/>
                </a:solidFill>
                <a:latin typeface="Skia" charset="0"/>
                <a:cs typeface="+mn-cs"/>
              </a:rPr>
              <a:t>Biodiversity &amp; resilience of ecosystems, &amp; changes.</a:t>
            </a:r>
          </a:p>
          <a:p>
            <a:pPr marL="514350" indent="-514350">
              <a:lnSpc>
                <a:spcPct val="8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2800" b="1" dirty="0">
                <a:solidFill>
                  <a:srgbClr val="FFFF00"/>
                </a:solidFill>
                <a:latin typeface="Skia" charset="0"/>
                <a:cs typeface="+mn-cs"/>
              </a:rPr>
              <a:t>Marine food webs in the coming century.</a:t>
            </a:r>
          </a:p>
          <a:p>
            <a:pPr marL="514350" indent="-514350">
              <a:lnSpc>
                <a:spcPct val="8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2800" b="1" dirty="0">
                <a:solidFill>
                  <a:srgbClr val="FFFF00"/>
                </a:solidFill>
                <a:latin typeface="Skia" charset="0"/>
                <a:cs typeface="+mn-cs"/>
              </a:rPr>
              <a:t>Formation and evolution of ocean basins.</a:t>
            </a:r>
          </a:p>
          <a:p>
            <a:pPr marL="514350" indent="-514350">
              <a:lnSpc>
                <a:spcPct val="8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2800" b="1" dirty="0" err="1">
                <a:solidFill>
                  <a:srgbClr val="FFFF00"/>
                </a:solidFill>
                <a:latin typeface="Skia" charset="0"/>
                <a:cs typeface="+mn-cs"/>
              </a:rPr>
              <a:t>Geohazards</a:t>
            </a:r>
            <a:r>
              <a:rPr lang="en-US" sz="2800" b="1" dirty="0">
                <a:solidFill>
                  <a:srgbClr val="FFFF00"/>
                </a:solidFill>
                <a:latin typeface="Skia" charset="0"/>
                <a:cs typeface="+mn-cs"/>
              </a:rPr>
              <a:t> (‘quakes, tsunamis, landslides, </a:t>
            </a:r>
            <a:r>
              <a:rPr lang="en-US" sz="2800" b="1" dirty="0" err="1">
                <a:solidFill>
                  <a:srgbClr val="FFFF00"/>
                </a:solidFill>
                <a:latin typeface="Skia" charset="0"/>
                <a:cs typeface="+mn-cs"/>
              </a:rPr>
              <a:t>volc</a:t>
            </a:r>
            <a:r>
              <a:rPr lang="en-US" sz="2800" b="1" dirty="0">
                <a:solidFill>
                  <a:srgbClr val="FFFF00"/>
                </a:solidFill>
                <a:latin typeface="Skia" charset="0"/>
                <a:cs typeface="+mn-cs"/>
              </a:rPr>
              <a:t>.).</a:t>
            </a:r>
          </a:p>
          <a:p>
            <a:pPr marL="514350" indent="-514350">
              <a:lnSpc>
                <a:spcPct val="8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2800" b="1" dirty="0" err="1">
                <a:solidFill>
                  <a:srgbClr val="FFFF00"/>
                </a:solidFill>
                <a:latin typeface="Skia" charset="0"/>
                <a:cs typeface="+mn-cs"/>
              </a:rPr>
              <a:t>Subseafloor</a:t>
            </a:r>
            <a:r>
              <a:rPr lang="en-US" sz="2800" b="1" dirty="0">
                <a:solidFill>
                  <a:srgbClr val="FFFF00"/>
                </a:solidFill>
                <a:latin typeface="Skia" charset="0"/>
                <a:cs typeface="+mn-cs"/>
              </a:rPr>
              <a:t> biosphere; </a:t>
            </a:r>
            <a:r>
              <a:rPr lang="en-US" sz="2800" b="1" dirty="0" err="1">
                <a:solidFill>
                  <a:srgbClr val="FFFF00"/>
                </a:solidFill>
                <a:latin typeface="Skia" charset="0"/>
                <a:cs typeface="+mn-cs"/>
              </a:rPr>
              <a:t>biogeochem</a:t>
            </a:r>
            <a:r>
              <a:rPr lang="en-US" sz="2800" b="1" dirty="0">
                <a:solidFill>
                  <a:srgbClr val="FFFF00"/>
                </a:solidFill>
                <a:latin typeface="Skia" charset="0"/>
                <a:cs typeface="+mn-cs"/>
              </a:rPr>
              <a:t>. cycles &amp; life.</a:t>
            </a:r>
          </a:p>
        </p:txBody>
      </p:sp>
      <p:pic>
        <p:nvPicPr>
          <p:cNvPr id="21508" name="Picture 4" descr="nsf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34363" y="5943600"/>
            <a:ext cx="90963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2" name="Elbow Connector 241"/>
          <p:cNvCxnSpPr/>
          <p:nvPr/>
        </p:nvCxnSpPr>
        <p:spPr>
          <a:xfrm rot="16200000" flipV="1">
            <a:off x="5460934" y="65377"/>
            <a:ext cx="2169805" cy="2776074"/>
          </a:xfrm>
          <a:prstGeom prst="bentConnector2">
            <a:avLst/>
          </a:prstGeom>
          <a:ln>
            <a:solidFill>
              <a:srgbClr val="F7964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19754" y="2548987"/>
            <a:ext cx="916817" cy="630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 smtClean="0"/>
              <a:t>James Holik</a:t>
            </a:r>
            <a:endParaRPr lang="en-US" sz="700" dirty="0" smtClean="0"/>
          </a:p>
          <a:p>
            <a:pPr algn="ctr"/>
            <a:r>
              <a:rPr lang="en-US" sz="700" i="1" dirty="0" smtClean="0"/>
              <a:t>Program Director</a:t>
            </a:r>
            <a:endParaRPr lang="en-US" sz="700" dirty="0" smtClean="0"/>
          </a:p>
          <a:p>
            <a:pPr algn="ctr"/>
            <a:r>
              <a:rPr lang="en-US" sz="700" i="1" dirty="0" smtClean="0">
                <a:solidFill>
                  <a:srgbClr val="7F7F7F"/>
                </a:solidFill>
              </a:rPr>
              <a:t> </a:t>
            </a:r>
            <a:r>
              <a:rPr lang="en-US" sz="700" dirty="0" smtClean="0">
                <a:solidFill>
                  <a:schemeClr val="accent2">
                    <a:lumMod val="50000"/>
                  </a:schemeClr>
                </a:solidFill>
              </a:rPr>
              <a:t>Oceanographic Instrumentation &amp; Tech Services</a:t>
            </a:r>
            <a:endParaRPr lang="en-US" sz="7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53624" y="2548987"/>
            <a:ext cx="879654" cy="63094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/>
              <a:t>Julie Kellner</a:t>
            </a:r>
            <a:endParaRPr lang="en-US" sz="700" dirty="0"/>
          </a:p>
          <a:p>
            <a:pPr algn="ctr"/>
            <a:r>
              <a:rPr lang="en-US" sz="700" i="1" dirty="0"/>
              <a:t>Program </a:t>
            </a:r>
            <a:r>
              <a:rPr lang="en-US" sz="700" i="1" dirty="0" smtClean="0"/>
              <a:t>Director</a:t>
            </a:r>
          </a:p>
          <a:p>
            <a:pPr algn="ctr"/>
            <a:r>
              <a:rPr lang="en-US" sz="700" dirty="0" smtClean="0">
                <a:solidFill>
                  <a:schemeClr val="accent3">
                    <a:lumMod val="50000"/>
                  </a:schemeClr>
                </a:solidFill>
              </a:rPr>
              <a:t>Biological Oceanography</a:t>
            </a:r>
          </a:p>
          <a:p>
            <a:pPr algn="ctr"/>
            <a:endParaRPr lang="en-US" sz="700" dirty="0" smtClean="0">
              <a:solidFill>
                <a:srgbClr val="7F7F7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53624" y="3322058"/>
            <a:ext cx="879654" cy="63094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/>
              <a:t>Daniel Thornhill</a:t>
            </a:r>
            <a:endParaRPr lang="en-US" sz="700" dirty="0"/>
          </a:p>
          <a:p>
            <a:pPr algn="ctr"/>
            <a:r>
              <a:rPr lang="en-US" sz="700" i="1" dirty="0"/>
              <a:t>Program </a:t>
            </a:r>
            <a:r>
              <a:rPr lang="en-US" sz="700" i="1" dirty="0" smtClean="0"/>
              <a:t>Director</a:t>
            </a:r>
            <a:endParaRPr lang="en-US" sz="700" dirty="0" smtClean="0">
              <a:solidFill>
                <a:srgbClr val="7F7F7F"/>
              </a:solidFill>
            </a:endParaRPr>
          </a:p>
          <a:p>
            <a:pPr algn="ctr"/>
            <a:r>
              <a:rPr lang="en-US" sz="700" dirty="0" smtClean="0">
                <a:solidFill>
                  <a:schemeClr val="accent3">
                    <a:lumMod val="50000"/>
                  </a:schemeClr>
                </a:solidFill>
              </a:rPr>
              <a:t>Biological </a:t>
            </a:r>
            <a:r>
              <a:rPr lang="en-US" sz="700" dirty="0">
                <a:solidFill>
                  <a:schemeClr val="accent3">
                    <a:lumMod val="50000"/>
                  </a:schemeClr>
                </a:solidFill>
              </a:rPr>
              <a:t>Oceanography </a:t>
            </a:r>
            <a:endParaRPr lang="en-US" sz="7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en-US" sz="700" dirty="0">
              <a:solidFill>
                <a:srgbClr val="7F7F7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53623" y="5949829"/>
            <a:ext cx="888310" cy="630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/>
              <a:t>Gayle Pugh</a:t>
            </a:r>
            <a:endParaRPr lang="en-US" sz="700" dirty="0"/>
          </a:p>
          <a:p>
            <a:pPr algn="ctr"/>
            <a:r>
              <a:rPr lang="en-US" sz="700" i="1" dirty="0"/>
              <a:t>Program </a:t>
            </a:r>
            <a:r>
              <a:rPr lang="en-US" sz="700" i="1" dirty="0" smtClean="0"/>
              <a:t>Analyst</a:t>
            </a:r>
          </a:p>
          <a:p>
            <a:pPr algn="ctr"/>
            <a:r>
              <a:rPr lang="en-US" sz="700" dirty="0" smtClean="0">
                <a:solidFill>
                  <a:schemeClr val="accent3">
                    <a:lumMod val="50000"/>
                  </a:schemeClr>
                </a:solidFill>
              </a:rPr>
              <a:t>Biological </a:t>
            </a:r>
            <a:r>
              <a:rPr lang="en-US" sz="700" dirty="0">
                <a:solidFill>
                  <a:schemeClr val="accent3">
                    <a:lumMod val="50000"/>
                  </a:schemeClr>
                </a:solidFill>
              </a:rPr>
              <a:t>Oceanography</a:t>
            </a:r>
          </a:p>
          <a:p>
            <a:pPr algn="ctr"/>
            <a:endParaRPr lang="en-US" sz="700" dirty="0"/>
          </a:p>
        </p:txBody>
      </p:sp>
      <p:sp>
        <p:nvSpPr>
          <p:cNvPr id="8" name="TextBox 7"/>
          <p:cNvSpPr txBox="1"/>
          <p:nvPr/>
        </p:nvSpPr>
        <p:spPr>
          <a:xfrm>
            <a:off x="2253624" y="4085971"/>
            <a:ext cx="879654" cy="630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/>
              <a:t>Michael Sieracki</a:t>
            </a:r>
            <a:endParaRPr lang="en-US" sz="700" dirty="0"/>
          </a:p>
          <a:p>
            <a:pPr algn="ctr"/>
            <a:r>
              <a:rPr lang="en-US" sz="700" i="1" dirty="0"/>
              <a:t>Program </a:t>
            </a:r>
            <a:r>
              <a:rPr lang="en-US" sz="700" i="1" dirty="0" smtClean="0"/>
              <a:t>Director</a:t>
            </a:r>
            <a:endParaRPr lang="en-US" sz="700" dirty="0"/>
          </a:p>
          <a:p>
            <a:pPr algn="ctr"/>
            <a:r>
              <a:rPr lang="en-US" sz="700" dirty="0">
                <a:solidFill>
                  <a:schemeClr val="accent3">
                    <a:lumMod val="50000"/>
                  </a:schemeClr>
                </a:solidFill>
              </a:rPr>
              <a:t>Biological </a:t>
            </a:r>
            <a:r>
              <a:rPr lang="en-US" sz="700" dirty="0" smtClean="0">
                <a:solidFill>
                  <a:schemeClr val="accent3">
                    <a:lumMod val="50000"/>
                  </a:schemeClr>
                </a:solidFill>
              </a:rPr>
              <a:t>Oceanography</a:t>
            </a:r>
          </a:p>
          <a:p>
            <a:pPr algn="ctr"/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8799" y="1186223"/>
            <a:ext cx="1921165" cy="4154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b="1" u="sng" dirty="0"/>
              <a:t>Bauke</a:t>
            </a:r>
            <a:r>
              <a:rPr lang="en-US" sz="700" u="sng" dirty="0"/>
              <a:t> </a:t>
            </a:r>
            <a:r>
              <a:rPr lang="en-US" sz="700" b="1" u="sng" dirty="0"/>
              <a:t>Houtman</a:t>
            </a:r>
            <a:endParaRPr lang="en-US" sz="700" u="sng" dirty="0"/>
          </a:p>
          <a:p>
            <a:pPr algn="ctr"/>
            <a:r>
              <a:rPr lang="en-US" sz="700" i="1" dirty="0"/>
              <a:t>Section Head (IPS</a:t>
            </a:r>
            <a:r>
              <a:rPr lang="en-US" sz="700" i="1" dirty="0" smtClean="0"/>
              <a:t>)</a:t>
            </a:r>
            <a:endParaRPr lang="en-US" sz="700" i="1" dirty="0"/>
          </a:p>
          <a:p>
            <a:pPr algn="ctr"/>
            <a:r>
              <a:rPr lang="en-US" sz="700" dirty="0" smtClean="0">
                <a:solidFill>
                  <a:schemeClr val="accent2">
                    <a:lumMod val="50000"/>
                  </a:schemeClr>
                </a:solidFill>
              </a:rPr>
              <a:t>Integrative </a:t>
            </a:r>
            <a:r>
              <a:rPr lang="en-US" sz="700" dirty="0">
                <a:solidFill>
                  <a:schemeClr val="accent2">
                    <a:lumMod val="50000"/>
                  </a:schemeClr>
                </a:solidFill>
              </a:rPr>
              <a:t>Programs </a:t>
            </a:r>
            <a:r>
              <a:rPr lang="en-US" sz="700" dirty="0" smtClean="0">
                <a:solidFill>
                  <a:schemeClr val="accent2">
                    <a:lumMod val="50000"/>
                  </a:schemeClr>
                </a:solidFill>
              </a:rPr>
              <a:t>Section</a:t>
            </a:r>
            <a:r>
              <a:rPr lang="en-US" sz="700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en-US" sz="700" dirty="0"/>
              <a:t> 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75603" y="1849383"/>
            <a:ext cx="1029850" cy="630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b="1" u="sng" dirty="0"/>
              <a:t>Eric</a:t>
            </a:r>
            <a:r>
              <a:rPr lang="en-US" sz="700" u="sng" dirty="0"/>
              <a:t> </a:t>
            </a:r>
            <a:r>
              <a:rPr lang="en-US" sz="700" b="1" u="sng" dirty="0"/>
              <a:t>Itsweire</a:t>
            </a:r>
            <a:endParaRPr lang="en-US" sz="700" u="sng" dirty="0"/>
          </a:p>
          <a:p>
            <a:pPr algn="ctr"/>
            <a:r>
              <a:rPr lang="en-US" sz="700" i="1" dirty="0" smtClean="0"/>
              <a:t>Program Director (Lead)</a:t>
            </a:r>
            <a:endParaRPr lang="en-US" sz="700" dirty="0" smtClean="0"/>
          </a:p>
          <a:p>
            <a:pPr algn="ctr"/>
            <a:r>
              <a:rPr lang="en-US" sz="700" dirty="0" smtClean="0">
                <a:solidFill>
                  <a:schemeClr val="accent3">
                    <a:lumMod val="50000"/>
                  </a:schemeClr>
                </a:solidFill>
              </a:rPr>
              <a:t>Physical Oceanography</a:t>
            </a:r>
          </a:p>
          <a:p>
            <a:pPr algn="ctr"/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ea typeface="ＭＳ 明朝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75603" y="2548987"/>
            <a:ext cx="1029850" cy="630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/>
              <a:t>Baris</a:t>
            </a:r>
            <a:r>
              <a:rPr lang="en-US" sz="700" dirty="0"/>
              <a:t> </a:t>
            </a:r>
            <a:r>
              <a:rPr lang="en-US" sz="700" b="1" dirty="0"/>
              <a:t>Mete</a:t>
            </a:r>
            <a:r>
              <a:rPr lang="en-US" sz="700" dirty="0"/>
              <a:t> </a:t>
            </a:r>
            <a:r>
              <a:rPr lang="en-US" sz="700" b="1" dirty="0"/>
              <a:t>Uz</a:t>
            </a:r>
            <a:endParaRPr lang="en-US" sz="700" dirty="0"/>
          </a:p>
          <a:p>
            <a:pPr algn="ctr"/>
            <a:r>
              <a:rPr lang="en-US" sz="700" i="1" dirty="0"/>
              <a:t>Program </a:t>
            </a:r>
            <a:r>
              <a:rPr lang="en-US" sz="700" i="1" dirty="0" smtClean="0"/>
              <a:t>Director</a:t>
            </a:r>
            <a:endParaRPr lang="en-US" sz="700" dirty="0" smtClean="0">
              <a:solidFill>
                <a:srgbClr val="7F7F7F"/>
              </a:solidFill>
            </a:endParaRPr>
          </a:p>
          <a:p>
            <a:pPr algn="ctr"/>
            <a:r>
              <a:rPr lang="en-US" sz="700" dirty="0" smtClean="0">
                <a:solidFill>
                  <a:srgbClr val="7F7F7F"/>
                </a:solidFill>
              </a:rPr>
              <a:t>Physical Oceanography</a:t>
            </a:r>
          </a:p>
          <a:p>
            <a:pPr algn="ctr"/>
            <a:endParaRPr lang="en-US" sz="700" dirty="0" smtClean="0">
              <a:solidFill>
                <a:srgbClr val="7F7F7F"/>
              </a:solidFill>
            </a:endParaRPr>
          </a:p>
          <a:p>
            <a:pPr algn="ctr"/>
            <a:endParaRPr lang="en-US" sz="700" dirty="0">
              <a:solidFill>
                <a:srgbClr val="7F7F7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75603" y="3322116"/>
            <a:ext cx="1029850" cy="63094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/>
              <a:t>Alberto Mestas-Nunez</a:t>
            </a:r>
            <a:endParaRPr lang="en-US" sz="700" dirty="0"/>
          </a:p>
          <a:p>
            <a:pPr algn="ctr"/>
            <a:r>
              <a:rPr lang="en-US" sz="700" i="1" dirty="0"/>
              <a:t>Program </a:t>
            </a:r>
            <a:r>
              <a:rPr lang="en-US" sz="700" i="1" dirty="0" smtClean="0"/>
              <a:t>Director</a:t>
            </a:r>
            <a:endParaRPr lang="en-US" sz="700" dirty="0"/>
          </a:p>
          <a:p>
            <a:pPr algn="ctr"/>
            <a:r>
              <a:rPr lang="en-US" sz="700" dirty="0">
                <a:solidFill>
                  <a:schemeClr val="accent3">
                    <a:lumMod val="50000"/>
                  </a:schemeClr>
                </a:solidFill>
              </a:rPr>
              <a:t>Physical </a:t>
            </a:r>
            <a:endParaRPr lang="en-US" sz="7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en-US" sz="700" dirty="0" smtClean="0">
                <a:solidFill>
                  <a:schemeClr val="accent3">
                    <a:lumMod val="50000"/>
                  </a:schemeClr>
                </a:solidFill>
              </a:rPr>
              <a:t>Oceanography</a:t>
            </a:r>
            <a:endParaRPr lang="en-US" sz="7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en-US" sz="700" dirty="0" smtClean="0">
                <a:solidFill>
                  <a:srgbClr val="7F7F7F"/>
                </a:solidFill>
              </a:rPr>
              <a:t> </a:t>
            </a:r>
            <a:endParaRPr lang="en-US" sz="700" dirty="0">
              <a:solidFill>
                <a:srgbClr val="7F7F7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75603" y="4093723"/>
            <a:ext cx="1029850" cy="63094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/>
              <a:t>Melissa Genazzio</a:t>
            </a:r>
            <a:endParaRPr lang="en-US" sz="700" dirty="0"/>
          </a:p>
          <a:p>
            <a:pPr algn="ctr"/>
            <a:r>
              <a:rPr lang="en-US" sz="700" i="1" dirty="0"/>
              <a:t>Science Assistant/</a:t>
            </a:r>
            <a:r>
              <a:rPr lang="en-US" sz="700" i="1" dirty="0" smtClean="0"/>
              <a:t>temp</a:t>
            </a:r>
            <a:endParaRPr lang="en-US" sz="700" dirty="0"/>
          </a:p>
          <a:p>
            <a:pPr algn="ctr"/>
            <a:r>
              <a:rPr lang="en-US" sz="700" dirty="0">
                <a:solidFill>
                  <a:schemeClr val="accent3">
                    <a:lumMod val="50000"/>
                  </a:schemeClr>
                </a:solidFill>
              </a:rPr>
              <a:t>Physical </a:t>
            </a:r>
            <a:endParaRPr lang="en-US" sz="7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en-US" sz="700" dirty="0" smtClean="0">
                <a:solidFill>
                  <a:schemeClr val="accent3">
                    <a:lumMod val="50000"/>
                  </a:schemeClr>
                </a:solidFill>
              </a:rPr>
              <a:t>Oceanography</a:t>
            </a:r>
          </a:p>
          <a:p>
            <a:pPr algn="ctr"/>
            <a:endParaRPr lang="en-US" sz="700" dirty="0">
              <a:solidFill>
                <a:srgbClr val="7F7F7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9754" y="3324737"/>
            <a:ext cx="916817" cy="630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/>
              <a:t>Brian Midson</a:t>
            </a:r>
            <a:endParaRPr lang="en-US" sz="700" dirty="0"/>
          </a:p>
          <a:p>
            <a:pPr algn="ctr"/>
            <a:r>
              <a:rPr lang="en-US" sz="700" i="1" dirty="0"/>
              <a:t>Program </a:t>
            </a:r>
            <a:r>
              <a:rPr lang="en-US" sz="700" i="1" dirty="0" smtClean="0"/>
              <a:t>Director</a:t>
            </a:r>
            <a:endParaRPr lang="en-US" sz="700" dirty="0" smtClean="0"/>
          </a:p>
          <a:p>
            <a:pPr algn="ctr">
              <a:spcAft>
                <a:spcPts val="600"/>
              </a:spcAft>
            </a:pPr>
            <a:r>
              <a:rPr lang="en-US" sz="700" dirty="0" smtClean="0">
                <a:solidFill>
                  <a:schemeClr val="accent2">
                    <a:lumMod val="50000"/>
                  </a:schemeClr>
                </a:solidFill>
              </a:rPr>
              <a:t>Ship &amp; Submersibles</a:t>
            </a:r>
            <a:br>
              <a:rPr lang="en-US" sz="7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700" dirty="0" smtClean="0">
                <a:solidFill>
                  <a:schemeClr val="accent2">
                    <a:lumMod val="50000"/>
                  </a:schemeClr>
                </a:solidFill>
              </a:rPr>
              <a:t>Support</a:t>
            </a:r>
            <a:endParaRPr lang="en-US" sz="7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9754" y="4077671"/>
            <a:ext cx="916817" cy="630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 smtClean="0"/>
              <a:t>Kandace Binkley</a:t>
            </a:r>
            <a:endParaRPr lang="en-US" sz="700" dirty="0" smtClean="0"/>
          </a:p>
          <a:p>
            <a:pPr algn="ctr"/>
            <a:r>
              <a:rPr lang="en-US" sz="700" i="1" dirty="0" smtClean="0"/>
              <a:t>Program Director</a:t>
            </a:r>
            <a:endParaRPr lang="en-US" sz="700" dirty="0" smtClean="0"/>
          </a:p>
          <a:p>
            <a:pPr algn="ctr"/>
            <a:r>
              <a:rPr lang="en-US" sz="700" i="1" dirty="0" smtClean="0">
                <a:solidFill>
                  <a:schemeClr val="accent2">
                    <a:lumMod val="50000"/>
                  </a:schemeClr>
                </a:solidFill>
              </a:rPr>
              <a:t>OCE Tech. &amp; Interdisciplinary</a:t>
            </a:r>
          </a:p>
          <a:p>
            <a:pPr algn="ctr"/>
            <a:endParaRPr lang="en-US" sz="700" dirty="0">
              <a:solidFill>
                <a:srgbClr val="7F7F7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8799" y="1834448"/>
            <a:ext cx="917772" cy="5769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700" b="1" dirty="0">
                <a:ea typeface="ＭＳ 明朝"/>
                <a:cs typeface="Times New Roman"/>
              </a:rPr>
              <a:t>Thomas </a:t>
            </a:r>
            <a:r>
              <a:rPr lang="en-US" sz="700" b="1" dirty="0" smtClean="0">
                <a:ea typeface="ＭＳ 明朝"/>
                <a:cs typeface="Times New Roman"/>
              </a:rPr>
              <a:t>Janacek</a:t>
            </a:r>
            <a:endParaRPr lang="en-US" sz="700" dirty="0">
              <a:ea typeface="ＭＳ 明朝"/>
              <a:cs typeface="Times New Roman"/>
            </a:endParaRPr>
          </a:p>
          <a:p>
            <a:pPr algn="ctr">
              <a:lnSpc>
                <a:spcPct val="113000"/>
              </a:lnSpc>
            </a:pPr>
            <a:r>
              <a:rPr lang="en-US" sz="700" i="1" dirty="0">
                <a:ea typeface="ＭＳ 明朝"/>
                <a:cs typeface="Times New Roman"/>
              </a:rPr>
              <a:t>Program </a:t>
            </a:r>
            <a:r>
              <a:rPr lang="en-US" sz="700" i="1" dirty="0" smtClean="0">
                <a:ea typeface="ＭＳ 明朝"/>
                <a:cs typeface="Times New Roman"/>
              </a:rPr>
              <a:t>Director</a:t>
            </a:r>
            <a:endParaRPr lang="en-US" sz="700" i="1" dirty="0">
              <a:solidFill>
                <a:srgbClr val="7F7F7F"/>
              </a:solidFill>
              <a:ea typeface="ＭＳ 明朝"/>
              <a:cs typeface="Times New Roman"/>
            </a:endParaRPr>
          </a:p>
          <a:p>
            <a:pPr algn="ctr">
              <a:lnSpc>
                <a:spcPct val="113000"/>
              </a:lnSpc>
            </a:pPr>
            <a:r>
              <a:rPr lang="en-US" sz="700" dirty="0" smtClean="0">
                <a:solidFill>
                  <a:schemeClr val="accent2">
                    <a:lumMod val="50000"/>
                  </a:schemeClr>
                </a:solidFill>
                <a:ea typeface="ＭＳ 明朝"/>
                <a:cs typeface="Times New Roman"/>
              </a:rPr>
              <a:t>Ship </a:t>
            </a:r>
            <a:r>
              <a:rPr lang="en-US" sz="700" dirty="0">
                <a:solidFill>
                  <a:schemeClr val="accent2">
                    <a:lumMod val="50000"/>
                  </a:schemeClr>
                </a:solidFill>
                <a:ea typeface="ＭＳ 明朝"/>
                <a:cs typeface="Times New Roman"/>
              </a:rPr>
              <a:t>&amp; Ocean </a:t>
            </a:r>
            <a:r>
              <a:rPr lang="en-US" sz="700" dirty="0" smtClean="0">
                <a:solidFill>
                  <a:schemeClr val="accent2">
                    <a:lumMod val="50000"/>
                  </a:schemeClr>
                </a:solidFill>
                <a:ea typeface="ＭＳ 明朝"/>
                <a:cs typeface="Times New Roman"/>
              </a:rPr>
              <a:t/>
            </a:r>
            <a:br>
              <a:rPr lang="en-US" sz="700" dirty="0" smtClean="0">
                <a:solidFill>
                  <a:schemeClr val="accent2">
                    <a:lumMod val="50000"/>
                  </a:schemeClr>
                </a:solidFill>
                <a:ea typeface="ＭＳ 明朝"/>
                <a:cs typeface="Times New Roman"/>
              </a:rPr>
            </a:br>
            <a:r>
              <a:rPr lang="en-US" sz="700" dirty="0" smtClean="0">
                <a:solidFill>
                  <a:schemeClr val="accent2">
                    <a:lumMod val="50000"/>
                  </a:schemeClr>
                </a:solidFill>
                <a:ea typeface="ＭＳ 明朝"/>
                <a:cs typeface="Times New Roman"/>
              </a:rPr>
              <a:t>Drilling Support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74422" y="2554812"/>
            <a:ext cx="965544" cy="630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/>
              <a:t>Jean </a:t>
            </a:r>
            <a:r>
              <a:rPr lang="en-US" sz="700" b="1" dirty="0" smtClean="0"/>
              <a:t>McGovern</a:t>
            </a:r>
            <a:r>
              <a:rPr lang="en-US" sz="700" b="1" dirty="0"/>
              <a:t> </a:t>
            </a:r>
          </a:p>
          <a:p>
            <a:pPr algn="ctr"/>
            <a:r>
              <a:rPr lang="en-US" sz="700" i="1" dirty="0">
                <a:solidFill>
                  <a:srgbClr val="000000"/>
                </a:solidFill>
              </a:rPr>
              <a:t>Program </a:t>
            </a:r>
            <a:r>
              <a:rPr lang="en-US" sz="700" i="1" dirty="0" smtClean="0">
                <a:solidFill>
                  <a:srgbClr val="000000"/>
                </a:solidFill>
              </a:rPr>
              <a:t>Director</a:t>
            </a:r>
            <a:r>
              <a:rPr lang="en-US" sz="700" i="1" dirty="0">
                <a:solidFill>
                  <a:srgbClr val="000000"/>
                </a:solidFill>
              </a:rPr>
              <a:t> </a:t>
            </a:r>
            <a:endParaRPr lang="en-US" sz="700" dirty="0" smtClean="0">
              <a:solidFill>
                <a:srgbClr val="7F7F7F"/>
              </a:solidFill>
            </a:endParaRPr>
          </a:p>
          <a:p>
            <a:pPr algn="ctr"/>
            <a:r>
              <a:rPr lang="en-US" sz="700" dirty="0" smtClean="0">
                <a:solidFill>
                  <a:schemeClr val="accent2">
                    <a:lumMod val="50000"/>
                  </a:schemeClr>
                </a:solidFill>
              </a:rPr>
              <a:t>Ocean</a:t>
            </a:r>
            <a:br>
              <a:rPr lang="en-US" sz="7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700" dirty="0" smtClean="0">
                <a:solidFill>
                  <a:schemeClr val="accent2">
                    <a:lumMod val="50000"/>
                  </a:schemeClr>
                </a:solidFill>
              </a:rPr>
              <a:t>Observatories Initiative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74421" y="3337600"/>
            <a:ext cx="965545" cy="630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/>
              <a:t>Elizabeth Rom</a:t>
            </a:r>
            <a:endParaRPr lang="en-US" sz="700" dirty="0"/>
          </a:p>
          <a:p>
            <a:pPr algn="ctr"/>
            <a:r>
              <a:rPr lang="en-US" sz="700" i="1" dirty="0"/>
              <a:t>Program </a:t>
            </a:r>
            <a:r>
              <a:rPr lang="en-US" sz="700" i="1" dirty="0" smtClean="0"/>
              <a:t>Director</a:t>
            </a:r>
            <a:endParaRPr lang="en-US" sz="700" dirty="0"/>
          </a:p>
          <a:p>
            <a:pPr algn="ctr"/>
            <a:r>
              <a:rPr lang="en-US" sz="700" dirty="0">
                <a:solidFill>
                  <a:schemeClr val="accent2">
                    <a:lumMod val="50000"/>
                  </a:schemeClr>
                </a:solidFill>
              </a:rPr>
              <a:t>Ocean </a:t>
            </a:r>
            <a:r>
              <a:rPr lang="en-US" sz="700" dirty="0" smtClean="0">
                <a:solidFill>
                  <a:schemeClr val="accent2">
                    <a:lumMod val="50000"/>
                  </a:schemeClr>
                </a:solidFill>
              </a:rPr>
              <a:t>Education</a:t>
            </a:r>
          </a:p>
          <a:p>
            <a:pPr algn="ctr"/>
            <a:endParaRPr lang="en-US" sz="700" dirty="0">
              <a:solidFill>
                <a:srgbClr val="7F7F7F"/>
              </a:solidFill>
            </a:endParaRPr>
          </a:p>
          <a:p>
            <a:pPr algn="ctr"/>
            <a:endParaRPr lang="en-US" sz="700" dirty="0">
              <a:solidFill>
                <a:srgbClr val="7F7F7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74421" y="4082277"/>
            <a:ext cx="965545" cy="63094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/>
              <a:t>John Walter</a:t>
            </a:r>
          </a:p>
          <a:p>
            <a:pPr algn="ctr"/>
            <a:r>
              <a:rPr lang="en-US" sz="700" i="1" dirty="0" smtClean="0"/>
              <a:t>Expert</a:t>
            </a:r>
            <a:endParaRPr lang="en-US" sz="700" dirty="0"/>
          </a:p>
          <a:p>
            <a:pPr algn="ctr"/>
            <a:r>
              <a:rPr lang="en-US" sz="700" dirty="0" smtClean="0">
                <a:solidFill>
                  <a:schemeClr val="accent2">
                    <a:lumMod val="50000"/>
                  </a:schemeClr>
                </a:solidFill>
              </a:rPr>
              <a:t>IPS</a:t>
            </a:r>
          </a:p>
          <a:p>
            <a:pPr algn="ctr"/>
            <a:endParaRPr lang="en-US" sz="700" dirty="0">
              <a:solidFill>
                <a:srgbClr val="7F7F7F"/>
              </a:solidFill>
            </a:endParaRPr>
          </a:p>
          <a:p>
            <a:pPr algn="ctr"/>
            <a:endParaRPr lang="en-US" sz="700" b="1" dirty="0">
              <a:solidFill>
                <a:srgbClr val="7F7F7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30094" y="1884900"/>
            <a:ext cx="1001964" cy="5036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/>
              <a:t>Roxanne Nikolaus</a:t>
            </a:r>
            <a:endParaRPr lang="en-US" sz="700" dirty="0"/>
          </a:p>
          <a:p>
            <a:pPr algn="ctr"/>
            <a:r>
              <a:rPr lang="en-US" sz="700" i="1" dirty="0"/>
              <a:t>Staff Associate </a:t>
            </a:r>
            <a:endParaRPr lang="en-US" sz="700" dirty="0"/>
          </a:p>
          <a:p>
            <a:r>
              <a:rPr lang="en-US" sz="800" dirty="0"/>
              <a:t> </a:t>
            </a:r>
          </a:p>
          <a:p>
            <a:r>
              <a:rPr lang="en-US" sz="800" dirty="0"/>
              <a:t> 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999845" y="5949829"/>
            <a:ext cx="891315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b="1" i="1" dirty="0"/>
              <a:t>Kaitlyn Schroeder</a:t>
            </a:r>
            <a:endParaRPr lang="en-US" sz="700" b="1" dirty="0"/>
          </a:p>
          <a:p>
            <a:pPr algn="ctr"/>
            <a:r>
              <a:rPr lang="en-US" sz="700" i="1" dirty="0"/>
              <a:t>Sea Grant </a:t>
            </a:r>
            <a:r>
              <a:rPr lang="en-US" sz="700" i="1" dirty="0" smtClean="0"/>
              <a:t>Fellow</a:t>
            </a:r>
          </a:p>
          <a:p>
            <a:pPr algn="ctr"/>
            <a:endParaRPr lang="en-US" sz="700" i="1" dirty="0"/>
          </a:p>
          <a:p>
            <a:pPr algn="ctr"/>
            <a:endParaRPr lang="en-US" sz="700" dirty="0"/>
          </a:p>
        </p:txBody>
      </p:sp>
      <p:sp>
        <p:nvSpPr>
          <p:cNvPr id="31" name="TextBox 30"/>
          <p:cNvSpPr txBox="1"/>
          <p:nvPr/>
        </p:nvSpPr>
        <p:spPr>
          <a:xfrm>
            <a:off x="7999845" y="1873200"/>
            <a:ext cx="891315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00" b="1" dirty="0"/>
              <a:t>Jane Montgomery</a:t>
            </a:r>
            <a:endParaRPr lang="en-US" sz="700" dirty="0"/>
          </a:p>
          <a:p>
            <a:r>
              <a:rPr lang="en-US" sz="700" i="1" dirty="0"/>
              <a:t>Program </a:t>
            </a:r>
            <a:r>
              <a:rPr lang="en-US" sz="700" i="1" dirty="0" smtClean="0"/>
              <a:t>Specialist</a:t>
            </a:r>
          </a:p>
          <a:p>
            <a:endParaRPr lang="en-US" sz="700" i="1" dirty="0" smtClean="0"/>
          </a:p>
          <a:p>
            <a:endParaRPr lang="en-US" sz="700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3271648" y="5932354"/>
            <a:ext cx="1029850" cy="63094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/>
              <a:t>Aaron Rosenberg</a:t>
            </a:r>
          </a:p>
          <a:p>
            <a:pPr algn="ctr"/>
            <a:r>
              <a:rPr lang="en-US" sz="700" i="1" dirty="0"/>
              <a:t>Sea Grant </a:t>
            </a:r>
            <a:r>
              <a:rPr lang="en-US" sz="700" i="1" dirty="0" smtClean="0"/>
              <a:t>Fellow</a:t>
            </a:r>
          </a:p>
          <a:p>
            <a:pPr algn="ctr"/>
            <a:endParaRPr lang="en-US" sz="700" i="1" dirty="0"/>
          </a:p>
          <a:p>
            <a:pPr algn="ctr"/>
            <a:r>
              <a:rPr lang="en-US" sz="700" dirty="0" smtClean="0"/>
              <a:t>OS</a:t>
            </a:r>
          </a:p>
          <a:p>
            <a:pPr algn="ctr"/>
            <a:endParaRPr lang="en-US" sz="700" dirty="0"/>
          </a:p>
        </p:txBody>
      </p:sp>
      <p:sp>
        <p:nvSpPr>
          <p:cNvPr id="41" name="TextBox 40"/>
          <p:cNvSpPr txBox="1"/>
          <p:nvPr/>
        </p:nvSpPr>
        <p:spPr>
          <a:xfrm>
            <a:off x="4445751" y="1859390"/>
            <a:ext cx="106048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/>
              <a:t>Vacant</a:t>
            </a:r>
            <a:r>
              <a:rPr lang="en-US" sz="700" dirty="0"/>
              <a:t> </a:t>
            </a:r>
          </a:p>
          <a:p>
            <a:pPr algn="ctr"/>
            <a:r>
              <a:rPr lang="en-US" sz="700" i="1" dirty="0"/>
              <a:t>Program </a:t>
            </a:r>
            <a:r>
              <a:rPr lang="en-US" sz="700" i="1" dirty="0" smtClean="0"/>
              <a:t>Director (</a:t>
            </a:r>
            <a:r>
              <a:rPr lang="en-US" sz="700" i="1" dirty="0"/>
              <a:t>Lead</a:t>
            </a:r>
            <a:r>
              <a:rPr lang="en-US" sz="700" i="1" dirty="0" smtClean="0"/>
              <a:t>)</a:t>
            </a:r>
            <a:endParaRPr lang="en-US" sz="700" i="1" dirty="0" smtClean="0">
              <a:solidFill>
                <a:srgbClr val="7F7F7F"/>
              </a:solidFill>
            </a:endParaRPr>
          </a:p>
          <a:p>
            <a:pPr algn="ctr"/>
            <a:r>
              <a:rPr lang="en-US" sz="700" dirty="0" smtClean="0">
                <a:solidFill>
                  <a:srgbClr val="002060"/>
                </a:solidFill>
              </a:rPr>
              <a:t>Chemical </a:t>
            </a:r>
          </a:p>
          <a:p>
            <a:pPr algn="ctr"/>
            <a:r>
              <a:rPr lang="en-US" sz="700" dirty="0" smtClean="0">
                <a:solidFill>
                  <a:srgbClr val="002060"/>
                </a:solidFill>
              </a:rPr>
              <a:t>Oceanography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55863" y="2564529"/>
            <a:ext cx="1050367" cy="63094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/>
              <a:t>William Miller </a:t>
            </a:r>
            <a:endParaRPr lang="en-US" sz="700" dirty="0"/>
          </a:p>
          <a:p>
            <a:pPr algn="ctr"/>
            <a:r>
              <a:rPr lang="en-US" sz="700" i="1" dirty="0"/>
              <a:t>Program </a:t>
            </a:r>
            <a:r>
              <a:rPr lang="en-US" sz="700" i="1" dirty="0" smtClean="0"/>
              <a:t>Director</a:t>
            </a:r>
            <a:endParaRPr lang="en-US" sz="700" dirty="0" smtClean="0"/>
          </a:p>
          <a:p>
            <a:pPr algn="ctr"/>
            <a:r>
              <a:rPr lang="en-US" sz="700" dirty="0" smtClean="0">
                <a:solidFill>
                  <a:srgbClr val="002060"/>
                </a:solidFill>
              </a:rPr>
              <a:t>Chemical Oceanography</a:t>
            </a:r>
          </a:p>
          <a:p>
            <a:pPr algn="ctr"/>
            <a:endParaRPr lang="en-US" sz="700" dirty="0">
              <a:solidFill>
                <a:srgbClr val="7F7F7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455863" y="3331775"/>
            <a:ext cx="1050367" cy="630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/>
              <a:t>Simone</a:t>
            </a:r>
            <a:r>
              <a:rPr lang="en-US" sz="700" dirty="0"/>
              <a:t> </a:t>
            </a:r>
            <a:r>
              <a:rPr lang="en-US" sz="700" b="1" dirty="0"/>
              <a:t>Metz</a:t>
            </a:r>
            <a:endParaRPr lang="en-US" sz="700" dirty="0"/>
          </a:p>
          <a:p>
            <a:pPr algn="ctr"/>
            <a:r>
              <a:rPr lang="en-US" sz="700" i="1" dirty="0"/>
              <a:t>Program </a:t>
            </a:r>
            <a:r>
              <a:rPr lang="en-US" sz="700" i="1" dirty="0" smtClean="0"/>
              <a:t>Director</a:t>
            </a:r>
            <a:endParaRPr lang="en-US" sz="700" dirty="0" smtClean="0"/>
          </a:p>
          <a:p>
            <a:pPr algn="ctr"/>
            <a:r>
              <a:rPr lang="en-US" sz="700" dirty="0" smtClean="0">
                <a:solidFill>
                  <a:srgbClr val="002060"/>
                </a:solidFill>
              </a:rPr>
              <a:t>Chemical Oceanography</a:t>
            </a:r>
          </a:p>
          <a:p>
            <a:pPr algn="ctr"/>
            <a:endParaRPr lang="en-US" sz="700" dirty="0" smtClean="0">
              <a:solidFill>
                <a:srgbClr val="7F7F7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445752" y="4103644"/>
            <a:ext cx="1060479" cy="63094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 smtClean="0"/>
              <a:t>Caroline </a:t>
            </a:r>
            <a:r>
              <a:rPr lang="en-US" sz="700" b="1" dirty="0" err="1" smtClean="0"/>
              <a:t>Belleman</a:t>
            </a:r>
            <a:endParaRPr lang="en-US" sz="700" dirty="0"/>
          </a:p>
          <a:p>
            <a:pPr algn="ctr"/>
            <a:r>
              <a:rPr lang="en-US" sz="700" i="1" dirty="0"/>
              <a:t>Science </a:t>
            </a:r>
            <a:r>
              <a:rPr lang="en-US" sz="700" i="1" dirty="0" smtClean="0"/>
              <a:t>Assistant</a:t>
            </a:r>
            <a:endParaRPr lang="en-US" sz="700" dirty="0"/>
          </a:p>
          <a:p>
            <a:pPr algn="ctr"/>
            <a:r>
              <a:rPr lang="en-US" sz="700" dirty="0" smtClean="0">
                <a:solidFill>
                  <a:srgbClr val="002060"/>
                </a:solidFill>
              </a:rPr>
              <a:t>Chemical</a:t>
            </a:r>
          </a:p>
          <a:p>
            <a:pPr algn="ctr"/>
            <a:r>
              <a:rPr lang="en-US" sz="700" dirty="0" smtClean="0">
                <a:solidFill>
                  <a:srgbClr val="002060"/>
                </a:solidFill>
              </a:rPr>
              <a:t> Oceanography</a:t>
            </a:r>
          </a:p>
          <a:p>
            <a:pPr algn="ctr"/>
            <a:endParaRPr lang="en-US" sz="700" dirty="0">
              <a:solidFill>
                <a:srgbClr val="7F7F7F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559893" y="1873553"/>
            <a:ext cx="1092821" cy="630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/>
              <a:t>Candace Major</a:t>
            </a:r>
          </a:p>
          <a:p>
            <a:pPr algn="ctr"/>
            <a:r>
              <a:rPr lang="en-US" sz="700" i="1" dirty="0"/>
              <a:t>Program Director </a:t>
            </a:r>
            <a:r>
              <a:rPr lang="en-US" sz="700" i="1" dirty="0" smtClean="0"/>
              <a:t/>
            </a:r>
            <a:br>
              <a:rPr lang="en-US" sz="700" i="1" dirty="0" smtClean="0"/>
            </a:br>
            <a:r>
              <a:rPr lang="en-US" sz="700" i="1" dirty="0" smtClean="0"/>
              <a:t>(</a:t>
            </a:r>
            <a:r>
              <a:rPr lang="en-US" sz="700" i="1" dirty="0"/>
              <a:t>Acting Lead</a:t>
            </a:r>
            <a:r>
              <a:rPr lang="en-US" sz="700" i="1" dirty="0" smtClean="0"/>
              <a:t>)</a:t>
            </a:r>
            <a:endParaRPr lang="en-US" sz="700" dirty="0" smtClean="0"/>
          </a:p>
          <a:p>
            <a:pPr algn="ctr"/>
            <a:r>
              <a:rPr lang="en-US" sz="700" dirty="0" smtClean="0">
                <a:solidFill>
                  <a:srgbClr val="002060"/>
                </a:solidFill>
              </a:rPr>
              <a:t>Marine Geology </a:t>
            </a:r>
            <a:r>
              <a:rPr lang="en-US" sz="700" dirty="0">
                <a:solidFill>
                  <a:srgbClr val="002060"/>
                </a:solidFill>
              </a:rPr>
              <a:t>&amp; Geophysics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559893" y="2564529"/>
            <a:ext cx="1084167" cy="630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/>
              <a:t>Vacant</a:t>
            </a:r>
            <a:endParaRPr lang="en-US" sz="700" dirty="0"/>
          </a:p>
          <a:p>
            <a:pPr algn="ctr"/>
            <a:r>
              <a:rPr lang="en-US" sz="700" i="1" dirty="0"/>
              <a:t>Program </a:t>
            </a:r>
            <a:r>
              <a:rPr lang="en-US" sz="700" i="1" dirty="0" smtClean="0"/>
              <a:t>Director</a:t>
            </a:r>
            <a:r>
              <a:rPr lang="en-US" sz="700" dirty="0" smtClean="0"/>
              <a:t>  </a:t>
            </a:r>
          </a:p>
          <a:p>
            <a:pPr algn="ctr"/>
            <a:r>
              <a:rPr lang="en-US" sz="700" dirty="0" smtClean="0">
                <a:solidFill>
                  <a:srgbClr val="002060"/>
                </a:solidFill>
              </a:rPr>
              <a:t>Marine </a:t>
            </a:r>
            <a:r>
              <a:rPr lang="en-US" sz="700" dirty="0">
                <a:solidFill>
                  <a:srgbClr val="002060"/>
                </a:solidFill>
              </a:rPr>
              <a:t>Geology &amp; </a:t>
            </a:r>
            <a:r>
              <a:rPr lang="en-US" sz="700" dirty="0" smtClean="0">
                <a:solidFill>
                  <a:srgbClr val="002060"/>
                </a:solidFill>
              </a:rPr>
              <a:t>Geophysics</a:t>
            </a:r>
          </a:p>
          <a:p>
            <a:pPr algn="ctr"/>
            <a:endParaRPr lang="en-US" sz="700" dirty="0">
              <a:solidFill>
                <a:srgbClr val="7F7F7F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559893" y="3335087"/>
            <a:ext cx="1084167" cy="630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 smtClean="0"/>
              <a:t>Barbara Ransom</a:t>
            </a:r>
            <a:endParaRPr lang="en-US" sz="700" dirty="0"/>
          </a:p>
          <a:p>
            <a:pPr algn="ctr"/>
            <a:r>
              <a:rPr lang="en-US" sz="700" i="1" dirty="0">
                <a:solidFill>
                  <a:srgbClr val="000000"/>
                </a:solidFill>
              </a:rPr>
              <a:t>Program </a:t>
            </a:r>
            <a:r>
              <a:rPr lang="en-US" sz="700" i="1" dirty="0" smtClean="0">
                <a:solidFill>
                  <a:srgbClr val="000000"/>
                </a:solidFill>
              </a:rPr>
              <a:t>Director</a:t>
            </a:r>
            <a:endParaRPr lang="en-US" sz="700" dirty="0" smtClean="0">
              <a:solidFill>
                <a:srgbClr val="000000"/>
              </a:solidFill>
            </a:endParaRPr>
          </a:p>
          <a:p>
            <a:pPr algn="ctr"/>
            <a:r>
              <a:rPr lang="en-US" sz="700" dirty="0" smtClean="0">
                <a:solidFill>
                  <a:srgbClr val="002060"/>
                </a:solidFill>
              </a:rPr>
              <a:t>Marine </a:t>
            </a:r>
            <a:r>
              <a:rPr lang="en-US" sz="700" dirty="0">
                <a:solidFill>
                  <a:srgbClr val="002060"/>
                </a:solidFill>
              </a:rPr>
              <a:t>Geology &amp; </a:t>
            </a:r>
            <a:r>
              <a:rPr lang="en-US" sz="700" dirty="0" smtClean="0">
                <a:solidFill>
                  <a:srgbClr val="002060"/>
                </a:solidFill>
              </a:rPr>
              <a:t>Geophysics</a:t>
            </a:r>
          </a:p>
          <a:p>
            <a:pPr algn="ctr"/>
            <a:endParaRPr lang="en-US" sz="700" dirty="0">
              <a:solidFill>
                <a:srgbClr val="7F7F7F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559893" y="4092633"/>
            <a:ext cx="1084168" cy="63094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i="1" dirty="0" smtClean="0"/>
              <a:t>Maurice </a:t>
            </a:r>
            <a:r>
              <a:rPr lang="en-US" sz="700" i="1" dirty="0" err="1" smtClean="0"/>
              <a:t>Tivey</a:t>
            </a:r>
            <a:r>
              <a:rPr lang="en-US" sz="700" i="1" dirty="0" smtClean="0"/>
              <a:t> </a:t>
            </a:r>
            <a:endParaRPr lang="en-US" sz="700" i="1" dirty="0"/>
          </a:p>
          <a:p>
            <a:pPr algn="ctr"/>
            <a:r>
              <a:rPr lang="en-US" sz="700" i="1" dirty="0" smtClean="0"/>
              <a:t>Program Director</a:t>
            </a:r>
            <a:endParaRPr lang="en-US" sz="700" dirty="0" smtClean="0"/>
          </a:p>
          <a:p>
            <a:pPr algn="ctr"/>
            <a:r>
              <a:rPr lang="en-US" sz="700" dirty="0" smtClean="0">
                <a:solidFill>
                  <a:srgbClr val="002060"/>
                </a:solidFill>
              </a:rPr>
              <a:t>Marine </a:t>
            </a:r>
            <a:r>
              <a:rPr lang="en-US" sz="700" dirty="0">
                <a:solidFill>
                  <a:srgbClr val="002060"/>
                </a:solidFill>
              </a:rPr>
              <a:t>Geology &amp; Geophysics </a:t>
            </a:r>
            <a:endParaRPr lang="en-US" sz="700" dirty="0" smtClean="0">
              <a:solidFill>
                <a:srgbClr val="002060"/>
              </a:solidFill>
            </a:endParaRPr>
          </a:p>
          <a:p>
            <a:pPr algn="ctr"/>
            <a:endParaRPr lang="en-US" sz="700" dirty="0">
              <a:solidFill>
                <a:srgbClr val="7F7F7F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262279" y="1192048"/>
            <a:ext cx="1943174" cy="4154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b="1" u="sng" dirty="0"/>
              <a:t>Lisa Clough</a:t>
            </a:r>
            <a:endParaRPr lang="en-US" sz="700" u="sng" dirty="0"/>
          </a:p>
          <a:p>
            <a:pPr algn="ctr"/>
            <a:r>
              <a:rPr lang="en-US" sz="700" i="1" dirty="0"/>
              <a:t>Section Head (OS</a:t>
            </a:r>
            <a:r>
              <a:rPr lang="en-US" sz="700" i="1" dirty="0" smtClean="0"/>
              <a:t>)</a:t>
            </a:r>
            <a:endParaRPr lang="en-US" sz="700" dirty="0" smtClean="0"/>
          </a:p>
          <a:p>
            <a:pPr algn="ctr"/>
            <a:r>
              <a:rPr lang="en-US" sz="700" dirty="0" smtClean="0">
                <a:solidFill>
                  <a:schemeClr val="accent3">
                    <a:lumMod val="50000"/>
                  </a:schemeClr>
                </a:solidFill>
              </a:rPr>
              <a:t>Ocean Section</a:t>
            </a:r>
            <a:endParaRPr lang="en-US" sz="7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415082" y="1225065"/>
            <a:ext cx="2252282" cy="4154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b="1" u="sng" dirty="0"/>
              <a:t>Donald Rice</a:t>
            </a:r>
            <a:endParaRPr lang="en-US" sz="700" u="sng" dirty="0"/>
          </a:p>
          <a:p>
            <a:pPr algn="ctr"/>
            <a:r>
              <a:rPr lang="en-US" sz="700" i="1" dirty="0"/>
              <a:t>Section Head (MGS</a:t>
            </a:r>
            <a:r>
              <a:rPr lang="en-US" sz="700" i="1" dirty="0" smtClean="0"/>
              <a:t>)</a:t>
            </a:r>
          </a:p>
          <a:p>
            <a:pPr algn="ctr"/>
            <a:r>
              <a:rPr lang="en-US" sz="700" i="1" dirty="0" smtClean="0">
                <a:solidFill>
                  <a:srgbClr val="002060"/>
                </a:solidFill>
              </a:rPr>
              <a:t>Marine </a:t>
            </a:r>
            <a:r>
              <a:rPr lang="en-US" sz="700" i="1" dirty="0">
                <a:solidFill>
                  <a:srgbClr val="002060"/>
                </a:solidFill>
              </a:rPr>
              <a:t>Geosciences </a:t>
            </a:r>
            <a:r>
              <a:rPr lang="en-US" sz="700" i="1" dirty="0" smtClean="0">
                <a:solidFill>
                  <a:srgbClr val="002060"/>
                </a:solidFill>
              </a:rPr>
              <a:t>Section</a:t>
            </a:r>
            <a:endParaRPr lang="en-US" sz="700" dirty="0">
              <a:solidFill>
                <a:srgbClr val="002060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2253623" y="1850378"/>
            <a:ext cx="879654" cy="630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b="1" u="sng" dirty="0" smtClean="0"/>
              <a:t>David Garrison</a:t>
            </a:r>
            <a:endParaRPr lang="en-US" sz="700" u="sng" dirty="0" smtClean="0"/>
          </a:p>
          <a:p>
            <a:pPr algn="ctr"/>
            <a:r>
              <a:rPr lang="en-US" sz="700" i="1" dirty="0" smtClean="0"/>
              <a:t>Program Director (Lead)</a:t>
            </a:r>
            <a:endParaRPr lang="en-US" sz="700" dirty="0" smtClean="0"/>
          </a:p>
          <a:p>
            <a:pPr algn="ctr"/>
            <a:r>
              <a:rPr lang="en-US" sz="700" dirty="0" smtClean="0">
                <a:solidFill>
                  <a:schemeClr val="accent3">
                    <a:lumMod val="50000"/>
                  </a:schemeClr>
                </a:solidFill>
              </a:rPr>
              <a:t>Biological Oceanography</a:t>
            </a:r>
            <a:endParaRPr lang="en-US" sz="7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074422" y="1840273"/>
            <a:ext cx="965544" cy="5769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700" b="1" dirty="0" smtClean="0">
                <a:ea typeface="ＭＳ 明朝"/>
                <a:cs typeface="Times New Roman"/>
              </a:rPr>
              <a:t>Rose Dufour</a:t>
            </a:r>
            <a:endParaRPr lang="en-US" sz="700" dirty="0">
              <a:ea typeface="ＭＳ 明朝"/>
              <a:cs typeface="Times New Roman"/>
            </a:endParaRPr>
          </a:p>
          <a:p>
            <a:pPr algn="ctr">
              <a:lnSpc>
                <a:spcPct val="113000"/>
              </a:lnSpc>
            </a:pPr>
            <a:r>
              <a:rPr lang="en-US" sz="700" dirty="0">
                <a:ea typeface="ＭＳ 明朝"/>
                <a:cs typeface="Times New Roman"/>
              </a:rPr>
              <a:t>Program </a:t>
            </a:r>
            <a:r>
              <a:rPr lang="en-US" sz="700" dirty="0" smtClean="0">
                <a:ea typeface="ＭＳ 明朝"/>
                <a:cs typeface="Times New Roman"/>
              </a:rPr>
              <a:t>Director</a:t>
            </a:r>
            <a:endParaRPr lang="en-US" sz="700" dirty="0">
              <a:solidFill>
                <a:srgbClr val="7F7F7F"/>
              </a:solidFill>
              <a:ea typeface="ＭＳ 明朝"/>
              <a:cs typeface="Times New Roman"/>
            </a:endParaRPr>
          </a:p>
          <a:p>
            <a:pPr algn="ctr">
              <a:lnSpc>
                <a:spcPct val="113000"/>
              </a:lnSpc>
            </a:pPr>
            <a:r>
              <a:rPr lang="en-US" sz="700" dirty="0" smtClean="0">
                <a:solidFill>
                  <a:schemeClr val="accent2">
                    <a:lumMod val="50000"/>
                  </a:schemeClr>
                </a:solidFill>
                <a:ea typeface="ＭＳ 明朝"/>
                <a:cs typeface="Times New Roman"/>
              </a:rPr>
              <a:t>Ship Operation</a:t>
            </a:r>
          </a:p>
          <a:p>
            <a:pPr algn="ctr">
              <a:lnSpc>
                <a:spcPct val="113000"/>
              </a:lnSpc>
            </a:pPr>
            <a:endParaRPr lang="en-US" sz="700" dirty="0" smtClean="0">
              <a:solidFill>
                <a:srgbClr val="7F7F7F"/>
              </a:solidFill>
              <a:ea typeface="ＭＳ 明朝"/>
              <a:cs typeface="Times New Roman"/>
            </a:endParaRPr>
          </a:p>
        </p:txBody>
      </p:sp>
      <p:cxnSp>
        <p:nvCxnSpPr>
          <p:cNvPr id="99" name="Straight Connector 98"/>
          <p:cNvCxnSpPr>
            <a:stCxn id="18" idx="2"/>
            <a:endCxn id="15" idx="0"/>
          </p:cNvCxnSpPr>
          <p:nvPr/>
        </p:nvCxnSpPr>
        <p:spPr>
          <a:xfrm>
            <a:off x="577685" y="2411349"/>
            <a:ext cx="478" cy="13763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15" idx="2"/>
            <a:endCxn id="16" idx="0"/>
          </p:cNvCxnSpPr>
          <p:nvPr/>
        </p:nvCxnSpPr>
        <p:spPr>
          <a:xfrm>
            <a:off x="578163" y="3179929"/>
            <a:ext cx="0" cy="14480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16" idx="2"/>
            <a:endCxn id="17" idx="0"/>
          </p:cNvCxnSpPr>
          <p:nvPr/>
        </p:nvCxnSpPr>
        <p:spPr>
          <a:xfrm>
            <a:off x="578163" y="3955679"/>
            <a:ext cx="0" cy="121992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17" idx="2"/>
            <a:endCxn id="19" idx="0"/>
          </p:cNvCxnSpPr>
          <p:nvPr/>
        </p:nvCxnSpPr>
        <p:spPr>
          <a:xfrm>
            <a:off x="578163" y="4708613"/>
            <a:ext cx="0" cy="150742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97" idx="2"/>
            <a:endCxn id="21" idx="0"/>
          </p:cNvCxnSpPr>
          <p:nvPr/>
        </p:nvCxnSpPr>
        <p:spPr>
          <a:xfrm>
            <a:off x="1557194" y="2417174"/>
            <a:ext cx="0" cy="13763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21" idx="2"/>
            <a:endCxn id="22" idx="0"/>
          </p:cNvCxnSpPr>
          <p:nvPr/>
        </p:nvCxnSpPr>
        <p:spPr>
          <a:xfrm>
            <a:off x="1557194" y="3185754"/>
            <a:ext cx="0" cy="15184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22" idx="2"/>
            <a:endCxn id="24" idx="0"/>
          </p:cNvCxnSpPr>
          <p:nvPr/>
        </p:nvCxnSpPr>
        <p:spPr>
          <a:xfrm>
            <a:off x="1557194" y="3968542"/>
            <a:ext cx="0" cy="113735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24" idx="2"/>
            <a:endCxn id="38" idx="0"/>
          </p:cNvCxnSpPr>
          <p:nvPr/>
        </p:nvCxnSpPr>
        <p:spPr>
          <a:xfrm>
            <a:off x="1557194" y="4713219"/>
            <a:ext cx="0" cy="151961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3" name="Elbow Connector 122"/>
          <p:cNvCxnSpPr>
            <a:stCxn id="18" idx="0"/>
            <a:endCxn id="97" idx="0"/>
          </p:cNvCxnSpPr>
          <p:nvPr/>
        </p:nvCxnSpPr>
        <p:spPr>
          <a:xfrm rot="16200000" flipH="1">
            <a:off x="1064526" y="1347606"/>
            <a:ext cx="5825" cy="979509"/>
          </a:xfrm>
          <a:prstGeom prst="bentConnector3">
            <a:avLst>
              <a:gd name="adj1" fmla="val -1524292"/>
            </a:avLst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9" idx="2"/>
          </p:cNvCxnSpPr>
          <p:nvPr/>
        </p:nvCxnSpPr>
        <p:spPr>
          <a:xfrm flipH="1">
            <a:off x="1074422" y="1601721"/>
            <a:ext cx="4960" cy="13426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53" idx="2"/>
          </p:cNvCxnSpPr>
          <p:nvPr/>
        </p:nvCxnSpPr>
        <p:spPr>
          <a:xfrm>
            <a:off x="3233866" y="1607546"/>
            <a:ext cx="0" cy="140417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95" idx="2"/>
            <a:endCxn id="5" idx="0"/>
          </p:cNvCxnSpPr>
          <p:nvPr/>
        </p:nvCxnSpPr>
        <p:spPr>
          <a:xfrm>
            <a:off x="2693450" y="2481320"/>
            <a:ext cx="1" cy="67667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10" idx="2"/>
            <a:endCxn id="11" idx="0"/>
          </p:cNvCxnSpPr>
          <p:nvPr/>
        </p:nvCxnSpPr>
        <p:spPr>
          <a:xfrm>
            <a:off x="3690528" y="2480325"/>
            <a:ext cx="0" cy="68662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11" idx="2"/>
            <a:endCxn id="12" idx="0"/>
          </p:cNvCxnSpPr>
          <p:nvPr/>
        </p:nvCxnSpPr>
        <p:spPr>
          <a:xfrm>
            <a:off x="3690528" y="3179929"/>
            <a:ext cx="0" cy="142187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12" idx="2"/>
            <a:endCxn id="14" idx="0"/>
          </p:cNvCxnSpPr>
          <p:nvPr/>
        </p:nvCxnSpPr>
        <p:spPr>
          <a:xfrm>
            <a:off x="3690528" y="3953058"/>
            <a:ext cx="0" cy="140665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6" idx="2"/>
            <a:endCxn id="8" idx="0"/>
          </p:cNvCxnSpPr>
          <p:nvPr/>
        </p:nvCxnSpPr>
        <p:spPr>
          <a:xfrm>
            <a:off x="2693451" y="3953000"/>
            <a:ext cx="0" cy="132971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5" idx="2"/>
            <a:endCxn id="6" idx="0"/>
          </p:cNvCxnSpPr>
          <p:nvPr/>
        </p:nvCxnSpPr>
        <p:spPr>
          <a:xfrm>
            <a:off x="2693451" y="3179929"/>
            <a:ext cx="0" cy="142129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8" idx="2"/>
            <a:endCxn id="35" idx="0"/>
          </p:cNvCxnSpPr>
          <p:nvPr/>
        </p:nvCxnSpPr>
        <p:spPr>
          <a:xfrm>
            <a:off x="2693451" y="4716913"/>
            <a:ext cx="0" cy="204683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54" idx="2"/>
          </p:cNvCxnSpPr>
          <p:nvPr/>
        </p:nvCxnSpPr>
        <p:spPr>
          <a:xfrm>
            <a:off x="5541223" y="1640563"/>
            <a:ext cx="0" cy="107401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2" name="Elbow Connector 111"/>
          <p:cNvCxnSpPr>
            <a:stCxn id="95" idx="0"/>
            <a:endCxn id="10" idx="0"/>
          </p:cNvCxnSpPr>
          <p:nvPr/>
        </p:nvCxnSpPr>
        <p:spPr>
          <a:xfrm rot="5400000" flipH="1" flipV="1">
            <a:off x="3191492" y="1351342"/>
            <a:ext cx="995" cy="997078"/>
          </a:xfrm>
          <a:prstGeom prst="bentConnector3">
            <a:avLst>
              <a:gd name="adj1" fmla="val 12081910"/>
            </a:avLst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stCxn id="41" idx="2"/>
            <a:endCxn id="42" idx="0"/>
          </p:cNvCxnSpPr>
          <p:nvPr/>
        </p:nvCxnSpPr>
        <p:spPr>
          <a:xfrm>
            <a:off x="4975991" y="2382610"/>
            <a:ext cx="5056" cy="181919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46" idx="2"/>
            <a:endCxn id="47" idx="0"/>
          </p:cNvCxnSpPr>
          <p:nvPr/>
        </p:nvCxnSpPr>
        <p:spPr>
          <a:xfrm flipH="1">
            <a:off x="6101977" y="2504495"/>
            <a:ext cx="4327" cy="6003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stCxn id="42" idx="2"/>
            <a:endCxn id="43" idx="0"/>
          </p:cNvCxnSpPr>
          <p:nvPr/>
        </p:nvCxnSpPr>
        <p:spPr>
          <a:xfrm>
            <a:off x="4981047" y="3195471"/>
            <a:ext cx="0" cy="13630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>
            <a:stCxn id="47" idx="2"/>
            <a:endCxn id="48" idx="0"/>
          </p:cNvCxnSpPr>
          <p:nvPr/>
        </p:nvCxnSpPr>
        <p:spPr>
          <a:xfrm>
            <a:off x="6101977" y="3195471"/>
            <a:ext cx="0" cy="13961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>
            <a:stCxn id="43" idx="2"/>
            <a:endCxn id="45" idx="0"/>
          </p:cNvCxnSpPr>
          <p:nvPr/>
        </p:nvCxnSpPr>
        <p:spPr>
          <a:xfrm flipH="1">
            <a:off x="4975992" y="3962717"/>
            <a:ext cx="5055" cy="140927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48" idx="2"/>
            <a:endCxn id="50" idx="0"/>
          </p:cNvCxnSpPr>
          <p:nvPr/>
        </p:nvCxnSpPr>
        <p:spPr>
          <a:xfrm>
            <a:off x="6101977" y="3966029"/>
            <a:ext cx="0" cy="12660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>
            <a:stCxn id="50" idx="2"/>
            <a:endCxn id="52" idx="0"/>
          </p:cNvCxnSpPr>
          <p:nvPr/>
        </p:nvCxnSpPr>
        <p:spPr>
          <a:xfrm>
            <a:off x="6101977" y="4723575"/>
            <a:ext cx="0" cy="199855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>
            <a:stCxn id="34" idx="2"/>
            <a:endCxn id="40" idx="0"/>
          </p:cNvCxnSpPr>
          <p:nvPr/>
        </p:nvCxnSpPr>
        <p:spPr>
          <a:xfrm>
            <a:off x="8379203" y="4734586"/>
            <a:ext cx="5826" cy="183951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>
            <a:stCxn id="28" idx="0"/>
            <a:endCxn id="33" idx="2"/>
          </p:cNvCxnSpPr>
          <p:nvPr/>
        </p:nvCxnSpPr>
        <p:spPr>
          <a:xfrm flipV="1">
            <a:off x="7394236" y="5549478"/>
            <a:ext cx="0" cy="35957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>
            <a:stCxn id="39" idx="2"/>
            <a:endCxn id="33" idx="0"/>
          </p:cNvCxnSpPr>
          <p:nvPr/>
        </p:nvCxnSpPr>
        <p:spPr>
          <a:xfrm>
            <a:off x="7394236" y="4734586"/>
            <a:ext cx="0" cy="18395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>
            <a:stCxn id="27" idx="2"/>
            <a:endCxn id="39" idx="0"/>
          </p:cNvCxnSpPr>
          <p:nvPr/>
        </p:nvCxnSpPr>
        <p:spPr>
          <a:xfrm>
            <a:off x="7394236" y="3938945"/>
            <a:ext cx="0" cy="164699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>
            <a:stCxn id="29" idx="2"/>
            <a:endCxn id="34" idx="0"/>
          </p:cNvCxnSpPr>
          <p:nvPr/>
        </p:nvCxnSpPr>
        <p:spPr>
          <a:xfrm flipH="1">
            <a:off x="8379203" y="3938945"/>
            <a:ext cx="5826" cy="164699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40" name="TextBox 239"/>
          <p:cNvSpPr txBox="1"/>
          <p:nvPr/>
        </p:nvSpPr>
        <p:spPr>
          <a:xfrm>
            <a:off x="2170059" y="176164"/>
            <a:ext cx="3075708" cy="461665"/>
          </a:xfrm>
          <a:prstGeom prst="rect">
            <a:avLst/>
          </a:prstGeom>
          <a:solidFill>
            <a:schemeClr val="accent6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00" b="1" u="sng" dirty="0" smtClean="0"/>
              <a:t>Richard Murray</a:t>
            </a:r>
          </a:p>
          <a:p>
            <a:pPr algn="ctr"/>
            <a:r>
              <a:rPr lang="en-US" sz="700" i="1" dirty="0" smtClean="0"/>
              <a:t>Division Director (OCE)</a:t>
            </a:r>
            <a:endParaRPr lang="en-US" sz="700" i="1" dirty="0"/>
          </a:p>
          <a:p>
            <a:pPr algn="ctr"/>
            <a:r>
              <a:rPr lang="en-US" sz="1000" dirty="0" smtClean="0">
                <a:solidFill>
                  <a:srgbClr val="002060"/>
                </a:solidFill>
              </a:rPr>
              <a:t>Division of Ocean Sciences</a:t>
            </a: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 </a:t>
            </a:r>
            <a:r>
              <a:rPr lang="en-US" sz="700" dirty="0"/>
              <a:t> </a:t>
            </a:r>
          </a:p>
        </p:txBody>
      </p:sp>
      <p:cxnSp>
        <p:nvCxnSpPr>
          <p:cNvPr id="241" name="Straight Connector 240"/>
          <p:cNvCxnSpPr>
            <a:stCxn id="240" idx="2"/>
          </p:cNvCxnSpPr>
          <p:nvPr/>
        </p:nvCxnSpPr>
        <p:spPr>
          <a:xfrm>
            <a:off x="3707913" y="637829"/>
            <a:ext cx="0" cy="238353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61" name="Straight Connector 260"/>
          <p:cNvCxnSpPr>
            <a:endCxn id="53" idx="0"/>
          </p:cNvCxnSpPr>
          <p:nvPr/>
        </p:nvCxnSpPr>
        <p:spPr>
          <a:xfrm>
            <a:off x="3233866" y="866273"/>
            <a:ext cx="0" cy="325775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75" name="TextBox 274"/>
          <p:cNvSpPr txBox="1"/>
          <p:nvPr/>
        </p:nvSpPr>
        <p:spPr>
          <a:xfrm>
            <a:off x="734101" y="5855410"/>
            <a:ext cx="1305863" cy="861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800" dirty="0" smtClean="0">
                <a:cs typeface="Times New Roman" panose="02020603050405020304" pitchFamily="18" charset="0"/>
              </a:rPr>
              <a:t>Blue: Permanent Staff</a:t>
            </a:r>
          </a:p>
          <a:p>
            <a:pPr>
              <a:spcBef>
                <a:spcPts val="300"/>
              </a:spcBef>
            </a:pPr>
            <a:r>
              <a:rPr lang="en-US" sz="800" dirty="0" smtClean="0">
                <a:cs typeface="Times New Roman" panose="02020603050405020304" pitchFamily="18" charset="0"/>
              </a:rPr>
              <a:t>White: Temporary Staff</a:t>
            </a:r>
          </a:p>
          <a:p>
            <a:pPr>
              <a:spcBef>
                <a:spcPts val="300"/>
              </a:spcBef>
            </a:pPr>
            <a:r>
              <a:rPr lang="en-US" sz="800" dirty="0" smtClean="0">
                <a:cs typeface="Times New Roman" panose="02020603050405020304" pitchFamily="18" charset="0"/>
              </a:rPr>
              <a:t>Orange: IPA Staff</a:t>
            </a:r>
          </a:p>
          <a:p>
            <a:pPr>
              <a:spcBef>
                <a:spcPts val="300"/>
              </a:spcBef>
            </a:pPr>
            <a:r>
              <a:rPr lang="en-US" sz="800" dirty="0" smtClean="0">
                <a:cs typeface="Times New Roman" panose="02020603050405020304" pitchFamily="18" charset="0"/>
              </a:rPr>
              <a:t>Yellow: Sea Grant Fellow</a:t>
            </a:r>
          </a:p>
          <a:p>
            <a:pPr>
              <a:spcBef>
                <a:spcPts val="300"/>
              </a:spcBef>
            </a:pPr>
            <a:r>
              <a:rPr lang="en-US" sz="800" u="sng" dirty="0" smtClean="0">
                <a:cs typeface="Times New Roman" panose="02020603050405020304" pitchFamily="18" charset="0"/>
              </a:rPr>
              <a:t>Underline</a:t>
            </a:r>
            <a:r>
              <a:rPr lang="en-US" sz="800" dirty="0" smtClean="0">
                <a:cs typeface="Times New Roman" panose="02020603050405020304" pitchFamily="18" charset="0"/>
              </a:rPr>
              <a:t>: Supervisors</a:t>
            </a:r>
            <a:endParaRPr lang="en-US" sz="800" dirty="0">
              <a:cs typeface="Times New Roman" panose="02020603050405020304" pitchFamily="18" charset="0"/>
            </a:endParaRPr>
          </a:p>
        </p:txBody>
      </p:sp>
      <p:cxnSp>
        <p:nvCxnSpPr>
          <p:cNvPr id="279" name="Straight Connector 278"/>
          <p:cNvCxnSpPr>
            <a:stCxn id="35" idx="2"/>
            <a:endCxn id="7" idx="0"/>
          </p:cNvCxnSpPr>
          <p:nvPr/>
        </p:nvCxnSpPr>
        <p:spPr>
          <a:xfrm>
            <a:off x="2693451" y="5660260"/>
            <a:ext cx="4327" cy="289569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32" name="Elbow Connector 231"/>
          <p:cNvCxnSpPr>
            <a:stCxn id="25" idx="0"/>
            <a:endCxn id="31" idx="0"/>
          </p:cNvCxnSpPr>
          <p:nvPr/>
        </p:nvCxnSpPr>
        <p:spPr>
          <a:xfrm rot="5400000" flipH="1" flipV="1">
            <a:off x="7882439" y="1321837"/>
            <a:ext cx="11700" cy="1114427"/>
          </a:xfrm>
          <a:prstGeom prst="bentConnector3">
            <a:avLst>
              <a:gd name="adj1" fmla="val 2053846"/>
            </a:avLst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5" name="Elbow Connector 244"/>
          <p:cNvCxnSpPr>
            <a:stCxn id="27" idx="0"/>
            <a:endCxn id="29" idx="0"/>
          </p:cNvCxnSpPr>
          <p:nvPr/>
        </p:nvCxnSpPr>
        <p:spPr>
          <a:xfrm rot="5400000" flipH="1" flipV="1">
            <a:off x="7889632" y="2812607"/>
            <a:ext cx="12700" cy="990793"/>
          </a:xfrm>
          <a:prstGeom prst="bentConnector3">
            <a:avLst>
              <a:gd name="adj1" fmla="val 1020748"/>
            </a:avLst>
          </a:prstGeom>
          <a:ln>
            <a:solidFill>
              <a:srgbClr val="F7964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/>
          <p:cNvCxnSpPr>
            <a:stCxn id="26" idx="2"/>
          </p:cNvCxnSpPr>
          <p:nvPr/>
        </p:nvCxnSpPr>
        <p:spPr>
          <a:xfrm>
            <a:off x="7944870" y="3035928"/>
            <a:ext cx="0" cy="159543"/>
          </a:xfrm>
          <a:prstGeom prst="line">
            <a:avLst/>
          </a:prstGeom>
          <a:ln>
            <a:solidFill>
              <a:srgbClr val="F7964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4" name="Elbow Connector 253"/>
          <p:cNvCxnSpPr>
            <a:stCxn id="9" idx="0"/>
            <a:endCxn id="54" idx="0"/>
          </p:cNvCxnSpPr>
          <p:nvPr/>
        </p:nvCxnSpPr>
        <p:spPr>
          <a:xfrm rot="16200000" flipH="1">
            <a:off x="3290881" y="-1025276"/>
            <a:ext cx="38842" cy="4461841"/>
          </a:xfrm>
          <a:prstGeom prst="bentConnector3">
            <a:avLst>
              <a:gd name="adj1" fmla="val -829169"/>
            </a:avLst>
          </a:prstGeom>
          <a:ln>
            <a:solidFill>
              <a:srgbClr val="F7964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19754" y="4859355"/>
            <a:ext cx="916817" cy="8463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/>
              <a:t>Jamie Allan</a:t>
            </a:r>
            <a:endParaRPr lang="en-US" sz="700" dirty="0"/>
          </a:p>
          <a:p>
            <a:pPr algn="ctr"/>
            <a:r>
              <a:rPr lang="en-US" sz="700" i="1" dirty="0"/>
              <a:t>Program </a:t>
            </a:r>
            <a:r>
              <a:rPr lang="en-US" sz="700" i="1" dirty="0" smtClean="0"/>
              <a:t>Director</a:t>
            </a:r>
            <a:endParaRPr lang="en-US" sz="700" dirty="0"/>
          </a:p>
          <a:p>
            <a:pPr algn="ctr"/>
            <a:r>
              <a:rPr lang="en-US" sz="700" dirty="0" smtClean="0">
                <a:solidFill>
                  <a:schemeClr val="accent2">
                    <a:lumMod val="50000"/>
                  </a:schemeClr>
                </a:solidFill>
              </a:rPr>
              <a:t>Ocean Drilling Program</a:t>
            </a:r>
            <a:endParaRPr lang="en-US" sz="7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en-US" sz="7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7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7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343593" y="2533175"/>
            <a:ext cx="1202553" cy="5027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b="1" u="sng" dirty="0"/>
              <a:t>Aliceann Phelps </a:t>
            </a:r>
            <a:endParaRPr lang="en-US" sz="700" u="sng" dirty="0"/>
          </a:p>
          <a:p>
            <a:pPr algn="ctr"/>
            <a:r>
              <a:rPr lang="en-US" sz="700" i="1" dirty="0"/>
              <a:t>Program Support </a:t>
            </a:r>
            <a:r>
              <a:rPr lang="en-US" sz="700" i="1" dirty="0" smtClean="0"/>
              <a:t>Manager</a:t>
            </a:r>
          </a:p>
          <a:p>
            <a:pPr algn="ctr"/>
            <a:endParaRPr lang="en-US" sz="700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6885074" y="3308003"/>
            <a:ext cx="1018324" cy="630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/>
              <a:t>Karen Wiggins-Upson</a:t>
            </a:r>
            <a:endParaRPr lang="en-US" sz="700" dirty="0"/>
          </a:p>
          <a:p>
            <a:pPr algn="ctr"/>
            <a:r>
              <a:rPr lang="en-US" sz="700" i="1" dirty="0"/>
              <a:t>Operations </a:t>
            </a:r>
            <a:r>
              <a:rPr lang="en-US" sz="700" i="1" dirty="0" smtClean="0"/>
              <a:t>Specialist</a:t>
            </a:r>
          </a:p>
          <a:p>
            <a:pPr algn="ctr"/>
            <a:endParaRPr lang="en-US" sz="700" i="1" dirty="0" smtClean="0"/>
          </a:p>
          <a:p>
            <a:pPr algn="ctr"/>
            <a:endParaRPr lang="en-US" sz="700" i="1" dirty="0"/>
          </a:p>
          <a:p>
            <a:pPr algn="ctr"/>
            <a:endParaRPr lang="en-US" sz="700" dirty="0"/>
          </a:p>
        </p:txBody>
      </p:sp>
      <p:sp>
        <p:nvSpPr>
          <p:cNvPr id="29" name="TextBox 28"/>
          <p:cNvSpPr txBox="1"/>
          <p:nvPr/>
        </p:nvSpPr>
        <p:spPr>
          <a:xfrm>
            <a:off x="7939371" y="3308003"/>
            <a:ext cx="891315" cy="630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/>
              <a:t>Sheryl Miller</a:t>
            </a:r>
            <a:endParaRPr lang="en-US" sz="700" dirty="0"/>
          </a:p>
          <a:p>
            <a:pPr algn="ctr"/>
            <a:r>
              <a:rPr lang="en-US" sz="700" i="1" dirty="0"/>
              <a:t>Program Specialist </a:t>
            </a:r>
            <a:endParaRPr lang="en-US" sz="700" i="1" dirty="0" smtClean="0"/>
          </a:p>
          <a:p>
            <a:pPr algn="ctr"/>
            <a:endParaRPr lang="en-US" sz="700" i="1" dirty="0"/>
          </a:p>
          <a:p>
            <a:pPr algn="ctr"/>
            <a:endParaRPr lang="en-US" sz="700" i="1" dirty="0" smtClean="0"/>
          </a:p>
          <a:p>
            <a:pPr algn="ctr"/>
            <a:endParaRPr lang="en-US" sz="700" dirty="0"/>
          </a:p>
        </p:txBody>
      </p:sp>
      <p:sp>
        <p:nvSpPr>
          <p:cNvPr id="33" name="TextBox 32"/>
          <p:cNvSpPr txBox="1"/>
          <p:nvPr/>
        </p:nvSpPr>
        <p:spPr>
          <a:xfrm>
            <a:off x="6885073" y="4918536"/>
            <a:ext cx="1018325" cy="630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/>
              <a:t>Rasheda Spratley</a:t>
            </a:r>
            <a:endParaRPr lang="en-US" sz="700" dirty="0"/>
          </a:p>
          <a:p>
            <a:pPr algn="ctr"/>
            <a:r>
              <a:rPr lang="en-US" sz="700" dirty="0" smtClean="0"/>
              <a:t>Program Assistant</a:t>
            </a:r>
          </a:p>
          <a:p>
            <a:pPr algn="ctr"/>
            <a:endParaRPr lang="en-US" sz="700" b="1" dirty="0" smtClean="0"/>
          </a:p>
          <a:p>
            <a:pPr algn="ctr"/>
            <a:r>
              <a:rPr lang="en-US" sz="700" b="1" dirty="0"/>
              <a:t> </a:t>
            </a:r>
            <a:endParaRPr lang="en-US" sz="700" b="1" dirty="0" smtClean="0"/>
          </a:p>
          <a:p>
            <a:pPr algn="ctr"/>
            <a:endParaRPr lang="en-US" sz="700" dirty="0"/>
          </a:p>
        </p:txBody>
      </p:sp>
      <p:sp>
        <p:nvSpPr>
          <p:cNvPr id="34" name="TextBox 33"/>
          <p:cNvSpPr txBox="1"/>
          <p:nvPr/>
        </p:nvSpPr>
        <p:spPr>
          <a:xfrm>
            <a:off x="7939371" y="4103644"/>
            <a:ext cx="879664" cy="630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/>
              <a:t>Gloria Perez</a:t>
            </a:r>
            <a:endParaRPr lang="en-US" sz="700" dirty="0"/>
          </a:p>
          <a:p>
            <a:pPr algn="ctr"/>
            <a:r>
              <a:rPr lang="en-US" sz="700" i="1" dirty="0"/>
              <a:t>Program </a:t>
            </a:r>
            <a:r>
              <a:rPr lang="en-US" sz="700" i="1" dirty="0" smtClean="0"/>
              <a:t>Specialist</a:t>
            </a:r>
          </a:p>
          <a:p>
            <a:pPr algn="ctr"/>
            <a:endParaRPr lang="en-US" sz="700" i="1" dirty="0"/>
          </a:p>
          <a:p>
            <a:pPr algn="ctr"/>
            <a:endParaRPr lang="en-US" sz="700" i="1" dirty="0" smtClean="0"/>
          </a:p>
          <a:p>
            <a:pPr algn="ctr"/>
            <a:endParaRPr lang="en-US" sz="700" dirty="0"/>
          </a:p>
        </p:txBody>
      </p:sp>
      <p:sp>
        <p:nvSpPr>
          <p:cNvPr id="35" name="TextBox 34"/>
          <p:cNvSpPr txBox="1"/>
          <p:nvPr/>
        </p:nvSpPr>
        <p:spPr>
          <a:xfrm>
            <a:off x="2253624" y="4921596"/>
            <a:ext cx="879654" cy="73866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/>
              <a:t>Cynthia Suchman</a:t>
            </a:r>
            <a:endParaRPr lang="en-US" sz="700" dirty="0"/>
          </a:p>
          <a:p>
            <a:pPr algn="ctr"/>
            <a:r>
              <a:rPr lang="en-US" sz="700" i="1" dirty="0"/>
              <a:t>Program </a:t>
            </a:r>
            <a:r>
              <a:rPr lang="en-US" sz="700" i="1" dirty="0" smtClean="0"/>
              <a:t>Director</a:t>
            </a:r>
            <a:endParaRPr lang="en-US" sz="700" dirty="0"/>
          </a:p>
          <a:p>
            <a:pPr algn="ctr"/>
            <a:r>
              <a:rPr lang="en-US" sz="700" dirty="0">
                <a:solidFill>
                  <a:schemeClr val="accent3">
                    <a:lumMod val="50000"/>
                  </a:schemeClr>
                </a:solidFill>
              </a:rPr>
              <a:t>Biological Oceanography</a:t>
            </a:r>
          </a:p>
          <a:p>
            <a:pPr algn="ctr"/>
            <a:endParaRPr lang="en-US" sz="700" dirty="0" smtClean="0">
              <a:solidFill>
                <a:srgbClr val="7F7F7F"/>
              </a:solidFill>
            </a:endParaRPr>
          </a:p>
          <a:p>
            <a:pPr algn="ctr"/>
            <a:endParaRPr lang="en-US" sz="700" dirty="0">
              <a:solidFill>
                <a:srgbClr val="7F7F7F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074422" y="4865180"/>
            <a:ext cx="965543" cy="84638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00" b="1" smtClean="0"/>
              <a:t>Vacant </a:t>
            </a:r>
            <a:endParaRPr lang="en-US" sz="700" dirty="0" smtClean="0"/>
          </a:p>
          <a:p>
            <a:pPr algn="ctr"/>
            <a:r>
              <a:rPr lang="en-US" sz="700" i="1" dirty="0" smtClean="0"/>
              <a:t>Science Assistant</a:t>
            </a:r>
          </a:p>
          <a:p>
            <a:pPr algn="ctr"/>
            <a:r>
              <a:rPr lang="en-US" sz="700" dirty="0" smtClean="0">
                <a:solidFill>
                  <a:schemeClr val="accent2">
                    <a:lumMod val="50000"/>
                  </a:schemeClr>
                </a:solidFill>
              </a:rPr>
              <a:t>IPS</a:t>
            </a:r>
          </a:p>
          <a:p>
            <a:pPr algn="ctr"/>
            <a:endParaRPr lang="en-US" sz="700" dirty="0">
              <a:solidFill>
                <a:srgbClr val="7F7F7F"/>
              </a:solidFill>
            </a:endParaRPr>
          </a:p>
          <a:p>
            <a:pPr algn="ctr"/>
            <a:endParaRPr lang="en-US" sz="700" dirty="0" smtClean="0">
              <a:solidFill>
                <a:srgbClr val="7F7F7F"/>
              </a:solidFill>
            </a:endParaRPr>
          </a:p>
          <a:p>
            <a:pPr algn="ctr"/>
            <a:endParaRPr lang="en-US" sz="700" dirty="0">
              <a:solidFill>
                <a:srgbClr val="7F7F7F"/>
              </a:solidFill>
            </a:endParaRPr>
          </a:p>
          <a:p>
            <a:pPr algn="ctr"/>
            <a:endParaRPr lang="en-US" sz="700" dirty="0">
              <a:solidFill>
                <a:srgbClr val="7F7F7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85074" y="4103644"/>
            <a:ext cx="1018324" cy="630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/>
              <a:t>JoAnn King</a:t>
            </a:r>
            <a:endParaRPr lang="en-US" sz="700" dirty="0"/>
          </a:p>
          <a:p>
            <a:pPr algn="ctr"/>
            <a:r>
              <a:rPr lang="en-US" sz="700" i="1" dirty="0"/>
              <a:t>Program </a:t>
            </a:r>
            <a:r>
              <a:rPr lang="en-US" sz="700" i="1" dirty="0" smtClean="0"/>
              <a:t>Specialist</a:t>
            </a:r>
          </a:p>
          <a:p>
            <a:pPr algn="ctr"/>
            <a:endParaRPr lang="en-US" sz="700" i="1" dirty="0"/>
          </a:p>
          <a:p>
            <a:pPr algn="ctr"/>
            <a:endParaRPr lang="en-US" sz="700" dirty="0"/>
          </a:p>
          <a:p>
            <a:pPr algn="ctr"/>
            <a:r>
              <a:rPr lang="en-US" sz="700" b="1" dirty="0"/>
              <a:t> </a:t>
            </a:r>
            <a:endParaRPr lang="en-US" sz="700" b="1" dirty="0" smtClean="0"/>
          </a:p>
        </p:txBody>
      </p:sp>
      <p:sp>
        <p:nvSpPr>
          <p:cNvPr id="40" name="TextBox 39"/>
          <p:cNvSpPr txBox="1"/>
          <p:nvPr/>
        </p:nvSpPr>
        <p:spPr>
          <a:xfrm>
            <a:off x="7939371" y="4918537"/>
            <a:ext cx="891315" cy="630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/>
              <a:t>Vacant</a:t>
            </a:r>
            <a:endParaRPr lang="en-US" sz="700" dirty="0"/>
          </a:p>
          <a:p>
            <a:pPr algn="ctr"/>
            <a:r>
              <a:rPr lang="en-US" sz="700" i="1" dirty="0"/>
              <a:t>Program Specialist </a:t>
            </a:r>
            <a:endParaRPr lang="en-US" sz="700" dirty="0"/>
          </a:p>
          <a:p>
            <a:pPr algn="ctr"/>
            <a:r>
              <a:rPr lang="en-US" sz="700" i="1" dirty="0"/>
              <a:t>and/or </a:t>
            </a:r>
            <a:endParaRPr lang="en-US" sz="700" dirty="0"/>
          </a:p>
          <a:p>
            <a:pPr algn="ctr"/>
            <a:r>
              <a:rPr lang="en-US" sz="700" i="1" dirty="0"/>
              <a:t>Program Assistant </a:t>
            </a:r>
            <a:endParaRPr lang="en-US" sz="700" dirty="0"/>
          </a:p>
          <a:p>
            <a:pPr algn="ctr"/>
            <a:endParaRPr lang="en-US" sz="700" b="1" dirty="0" smtClean="0"/>
          </a:p>
        </p:txBody>
      </p:sp>
      <p:sp>
        <p:nvSpPr>
          <p:cNvPr id="52" name="TextBox 51"/>
          <p:cNvSpPr txBox="1"/>
          <p:nvPr/>
        </p:nvSpPr>
        <p:spPr>
          <a:xfrm>
            <a:off x="5559893" y="4923430"/>
            <a:ext cx="1084168" cy="63094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 smtClean="0"/>
              <a:t>Andrea </a:t>
            </a:r>
            <a:r>
              <a:rPr lang="en-US" sz="700" b="1" smtClean="0"/>
              <a:t>Portier</a:t>
            </a:r>
            <a:endParaRPr lang="en-US" sz="700" dirty="0"/>
          </a:p>
          <a:p>
            <a:pPr algn="ctr"/>
            <a:r>
              <a:rPr lang="en-US" sz="700" dirty="0" smtClean="0"/>
              <a:t>Science Assistant</a:t>
            </a:r>
            <a:endParaRPr lang="en-US" sz="700" dirty="0" smtClean="0">
              <a:solidFill>
                <a:srgbClr val="7F7F7F"/>
              </a:solidFill>
            </a:endParaRPr>
          </a:p>
          <a:p>
            <a:pPr algn="ctr"/>
            <a:r>
              <a:rPr lang="en-US" sz="700" dirty="0" smtClean="0">
                <a:solidFill>
                  <a:srgbClr val="002060"/>
                </a:solidFill>
              </a:rPr>
              <a:t>Marine Geology &amp; Geophysics</a:t>
            </a:r>
          </a:p>
          <a:p>
            <a:pPr algn="ctr"/>
            <a:endParaRPr lang="en-US" sz="700" dirty="0" smtClean="0">
              <a:solidFill>
                <a:srgbClr val="7F7F7F"/>
              </a:solidFill>
            </a:endParaRPr>
          </a:p>
        </p:txBody>
      </p:sp>
      <p:cxnSp>
        <p:nvCxnSpPr>
          <p:cNvPr id="62" name="Elbow Connector 61"/>
          <p:cNvCxnSpPr>
            <a:stCxn id="41" idx="0"/>
            <a:endCxn id="46" idx="0"/>
          </p:cNvCxnSpPr>
          <p:nvPr/>
        </p:nvCxnSpPr>
        <p:spPr>
          <a:xfrm rot="16200000" flipH="1">
            <a:off x="5534065" y="1301315"/>
            <a:ext cx="14163" cy="1130313"/>
          </a:xfrm>
          <a:prstGeom prst="bentConnector3">
            <a:avLst>
              <a:gd name="adj1" fmla="val -811594"/>
            </a:avLst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885074" y="5909054"/>
            <a:ext cx="1018324" cy="63094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/>
              <a:t>Sarah Mesrobian</a:t>
            </a:r>
            <a:endParaRPr lang="en-US" sz="700" dirty="0"/>
          </a:p>
          <a:p>
            <a:pPr algn="ctr"/>
            <a:r>
              <a:rPr lang="en-US" sz="700" dirty="0"/>
              <a:t>Pathway </a:t>
            </a:r>
            <a:r>
              <a:rPr lang="en-US" sz="700" dirty="0" smtClean="0"/>
              <a:t>Student</a:t>
            </a:r>
          </a:p>
          <a:p>
            <a:pPr algn="ctr"/>
            <a:r>
              <a:rPr lang="en-US" sz="700" dirty="0" smtClean="0">
                <a:solidFill>
                  <a:srgbClr val="7F7F7F"/>
                </a:solidFill>
              </a:rPr>
              <a:t>Program </a:t>
            </a:r>
            <a:r>
              <a:rPr lang="en-US" sz="700" dirty="0">
                <a:solidFill>
                  <a:srgbClr val="7F7F7F"/>
                </a:solidFill>
              </a:rPr>
              <a:t>Specialist</a:t>
            </a:r>
          </a:p>
          <a:p>
            <a:pPr algn="ctr"/>
            <a:r>
              <a:rPr lang="en-US" sz="700" dirty="0" smtClean="0">
                <a:solidFill>
                  <a:srgbClr val="7F7F7F"/>
                </a:solidFill>
              </a:rPr>
              <a:t>(</a:t>
            </a:r>
            <a:r>
              <a:rPr lang="en-US" sz="700" dirty="0">
                <a:solidFill>
                  <a:srgbClr val="7F7F7F"/>
                </a:solidFill>
              </a:rPr>
              <a:t>HRM/FTE)</a:t>
            </a:r>
          </a:p>
          <a:p>
            <a:pPr algn="ctr"/>
            <a:r>
              <a:rPr lang="en-US" sz="700" b="1" dirty="0"/>
              <a:t> </a:t>
            </a:r>
            <a:endParaRPr lang="en-US" sz="700" dirty="0"/>
          </a:p>
        </p:txBody>
      </p:sp>
      <p:sp>
        <p:nvSpPr>
          <p:cNvPr id="37" name="Rectangle 36"/>
          <p:cNvSpPr/>
          <p:nvPr/>
        </p:nvSpPr>
        <p:spPr>
          <a:xfrm>
            <a:off x="578163" y="5914552"/>
            <a:ext cx="186920" cy="878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577684" y="6075300"/>
            <a:ext cx="186920" cy="87897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578163" y="6392412"/>
            <a:ext cx="186920" cy="8789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578163" y="6231173"/>
            <a:ext cx="186920" cy="8789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149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2" name="Elbow Connector 241"/>
          <p:cNvCxnSpPr/>
          <p:nvPr/>
        </p:nvCxnSpPr>
        <p:spPr>
          <a:xfrm rot="16200000" flipV="1">
            <a:off x="5460934" y="65377"/>
            <a:ext cx="2169805" cy="2776074"/>
          </a:xfrm>
          <a:prstGeom prst="bentConnector2">
            <a:avLst/>
          </a:prstGeom>
          <a:ln>
            <a:solidFill>
              <a:srgbClr val="F7964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19754" y="2548987"/>
            <a:ext cx="916817" cy="630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 smtClean="0"/>
              <a:t>James Holik</a:t>
            </a:r>
            <a:endParaRPr lang="en-US" sz="700" dirty="0" smtClean="0"/>
          </a:p>
          <a:p>
            <a:pPr algn="ctr"/>
            <a:r>
              <a:rPr lang="en-US" sz="700" i="1" dirty="0" smtClean="0"/>
              <a:t>Program Director</a:t>
            </a:r>
            <a:endParaRPr lang="en-US" sz="700" dirty="0" smtClean="0"/>
          </a:p>
          <a:p>
            <a:pPr algn="ctr"/>
            <a:r>
              <a:rPr lang="en-US" sz="700" i="1" dirty="0" smtClean="0">
                <a:solidFill>
                  <a:srgbClr val="7F7F7F"/>
                </a:solidFill>
              </a:rPr>
              <a:t> </a:t>
            </a:r>
            <a:r>
              <a:rPr lang="en-US" sz="700" dirty="0" smtClean="0">
                <a:solidFill>
                  <a:schemeClr val="accent2">
                    <a:lumMod val="50000"/>
                  </a:schemeClr>
                </a:solidFill>
              </a:rPr>
              <a:t>Oceanographic Instrumentation &amp; Tech Services</a:t>
            </a:r>
            <a:endParaRPr lang="en-US" sz="7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53624" y="2548987"/>
            <a:ext cx="879654" cy="63094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/>
              <a:t>Julie Kellner</a:t>
            </a:r>
            <a:endParaRPr lang="en-US" sz="700" dirty="0"/>
          </a:p>
          <a:p>
            <a:pPr algn="ctr"/>
            <a:r>
              <a:rPr lang="en-US" sz="700" i="1" dirty="0"/>
              <a:t>Program </a:t>
            </a:r>
            <a:r>
              <a:rPr lang="en-US" sz="700" i="1" dirty="0" smtClean="0"/>
              <a:t>Director</a:t>
            </a:r>
          </a:p>
          <a:p>
            <a:pPr algn="ctr"/>
            <a:r>
              <a:rPr lang="en-US" sz="700" dirty="0" smtClean="0">
                <a:solidFill>
                  <a:schemeClr val="accent3">
                    <a:lumMod val="50000"/>
                  </a:schemeClr>
                </a:solidFill>
              </a:rPr>
              <a:t>Biological Oceanography</a:t>
            </a:r>
          </a:p>
          <a:p>
            <a:pPr algn="ctr"/>
            <a:endParaRPr lang="en-US" sz="700" dirty="0" smtClean="0">
              <a:solidFill>
                <a:srgbClr val="7F7F7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53624" y="3322058"/>
            <a:ext cx="879654" cy="63094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/>
              <a:t>Daniel Thornhill</a:t>
            </a:r>
            <a:endParaRPr lang="en-US" sz="700" dirty="0"/>
          </a:p>
          <a:p>
            <a:pPr algn="ctr"/>
            <a:r>
              <a:rPr lang="en-US" sz="700" i="1" dirty="0"/>
              <a:t>Program </a:t>
            </a:r>
            <a:r>
              <a:rPr lang="en-US" sz="700" i="1" dirty="0" smtClean="0"/>
              <a:t>Director</a:t>
            </a:r>
            <a:endParaRPr lang="en-US" sz="700" dirty="0" smtClean="0">
              <a:solidFill>
                <a:srgbClr val="7F7F7F"/>
              </a:solidFill>
            </a:endParaRPr>
          </a:p>
          <a:p>
            <a:pPr algn="ctr"/>
            <a:r>
              <a:rPr lang="en-US" sz="700" dirty="0" smtClean="0">
                <a:solidFill>
                  <a:schemeClr val="accent3">
                    <a:lumMod val="50000"/>
                  </a:schemeClr>
                </a:solidFill>
              </a:rPr>
              <a:t>Biological </a:t>
            </a:r>
            <a:r>
              <a:rPr lang="en-US" sz="700" dirty="0">
                <a:solidFill>
                  <a:schemeClr val="accent3">
                    <a:lumMod val="50000"/>
                  </a:schemeClr>
                </a:solidFill>
              </a:rPr>
              <a:t>Oceanography </a:t>
            </a:r>
            <a:endParaRPr lang="en-US" sz="7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en-US" sz="700" dirty="0">
              <a:solidFill>
                <a:srgbClr val="7F7F7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53623" y="5949829"/>
            <a:ext cx="888310" cy="630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/>
              <a:t>Gayle Pugh</a:t>
            </a:r>
            <a:endParaRPr lang="en-US" sz="700" dirty="0"/>
          </a:p>
          <a:p>
            <a:pPr algn="ctr"/>
            <a:r>
              <a:rPr lang="en-US" sz="700" i="1" dirty="0"/>
              <a:t>Program </a:t>
            </a:r>
            <a:r>
              <a:rPr lang="en-US" sz="700" i="1" dirty="0" smtClean="0"/>
              <a:t>Analyst</a:t>
            </a:r>
          </a:p>
          <a:p>
            <a:pPr algn="ctr"/>
            <a:r>
              <a:rPr lang="en-US" sz="700" dirty="0" smtClean="0">
                <a:solidFill>
                  <a:schemeClr val="accent3">
                    <a:lumMod val="50000"/>
                  </a:schemeClr>
                </a:solidFill>
              </a:rPr>
              <a:t>Biological </a:t>
            </a:r>
            <a:r>
              <a:rPr lang="en-US" sz="700" dirty="0">
                <a:solidFill>
                  <a:schemeClr val="accent3">
                    <a:lumMod val="50000"/>
                  </a:schemeClr>
                </a:solidFill>
              </a:rPr>
              <a:t>Oceanography</a:t>
            </a:r>
          </a:p>
          <a:p>
            <a:pPr algn="ctr"/>
            <a:endParaRPr lang="en-US" sz="700" dirty="0"/>
          </a:p>
        </p:txBody>
      </p:sp>
      <p:sp>
        <p:nvSpPr>
          <p:cNvPr id="8" name="TextBox 7"/>
          <p:cNvSpPr txBox="1"/>
          <p:nvPr/>
        </p:nvSpPr>
        <p:spPr>
          <a:xfrm>
            <a:off x="2253624" y="4085971"/>
            <a:ext cx="879654" cy="630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/>
              <a:t>Michael Sieracki</a:t>
            </a:r>
            <a:endParaRPr lang="en-US" sz="700" dirty="0"/>
          </a:p>
          <a:p>
            <a:pPr algn="ctr"/>
            <a:r>
              <a:rPr lang="en-US" sz="700" i="1" dirty="0"/>
              <a:t>Program </a:t>
            </a:r>
            <a:r>
              <a:rPr lang="en-US" sz="700" i="1" dirty="0" smtClean="0"/>
              <a:t>Director</a:t>
            </a:r>
            <a:endParaRPr lang="en-US" sz="700" dirty="0"/>
          </a:p>
          <a:p>
            <a:pPr algn="ctr"/>
            <a:r>
              <a:rPr lang="en-US" sz="700" dirty="0">
                <a:solidFill>
                  <a:schemeClr val="accent3">
                    <a:lumMod val="50000"/>
                  </a:schemeClr>
                </a:solidFill>
              </a:rPr>
              <a:t>Biological </a:t>
            </a:r>
            <a:r>
              <a:rPr lang="en-US" sz="700" dirty="0" smtClean="0">
                <a:solidFill>
                  <a:schemeClr val="accent3">
                    <a:lumMod val="50000"/>
                  </a:schemeClr>
                </a:solidFill>
              </a:rPr>
              <a:t>Oceanography</a:t>
            </a:r>
          </a:p>
          <a:p>
            <a:pPr algn="ctr"/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8799" y="1186223"/>
            <a:ext cx="1921165" cy="4154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b="1" u="sng" dirty="0"/>
              <a:t>Bauke</a:t>
            </a:r>
            <a:r>
              <a:rPr lang="en-US" sz="700" u="sng" dirty="0"/>
              <a:t> </a:t>
            </a:r>
            <a:r>
              <a:rPr lang="en-US" sz="700" b="1" u="sng" dirty="0"/>
              <a:t>Houtman</a:t>
            </a:r>
            <a:endParaRPr lang="en-US" sz="700" u="sng" dirty="0"/>
          </a:p>
          <a:p>
            <a:pPr algn="ctr"/>
            <a:r>
              <a:rPr lang="en-US" sz="700" i="1" dirty="0"/>
              <a:t>Section Head (IPS</a:t>
            </a:r>
            <a:r>
              <a:rPr lang="en-US" sz="700" i="1" dirty="0" smtClean="0"/>
              <a:t>)</a:t>
            </a:r>
            <a:endParaRPr lang="en-US" sz="700" i="1" dirty="0"/>
          </a:p>
          <a:p>
            <a:pPr algn="ctr"/>
            <a:r>
              <a:rPr lang="en-US" sz="700" dirty="0" smtClean="0">
                <a:solidFill>
                  <a:schemeClr val="accent2">
                    <a:lumMod val="50000"/>
                  </a:schemeClr>
                </a:solidFill>
              </a:rPr>
              <a:t>Integrative </a:t>
            </a:r>
            <a:r>
              <a:rPr lang="en-US" sz="700" dirty="0">
                <a:solidFill>
                  <a:schemeClr val="accent2">
                    <a:lumMod val="50000"/>
                  </a:schemeClr>
                </a:solidFill>
              </a:rPr>
              <a:t>Programs </a:t>
            </a:r>
            <a:r>
              <a:rPr lang="en-US" sz="700" dirty="0" smtClean="0">
                <a:solidFill>
                  <a:schemeClr val="accent2">
                    <a:lumMod val="50000"/>
                  </a:schemeClr>
                </a:solidFill>
              </a:rPr>
              <a:t>Section</a:t>
            </a:r>
            <a:r>
              <a:rPr lang="en-US" sz="700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en-US" sz="700" dirty="0"/>
              <a:t> 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75603" y="1849383"/>
            <a:ext cx="1029850" cy="630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b="1" u="sng" dirty="0"/>
              <a:t>Eric</a:t>
            </a:r>
            <a:r>
              <a:rPr lang="en-US" sz="700" u="sng" dirty="0"/>
              <a:t> </a:t>
            </a:r>
            <a:r>
              <a:rPr lang="en-US" sz="700" b="1" u="sng" dirty="0"/>
              <a:t>Itsweire</a:t>
            </a:r>
            <a:endParaRPr lang="en-US" sz="700" u="sng" dirty="0"/>
          </a:p>
          <a:p>
            <a:pPr algn="ctr"/>
            <a:r>
              <a:rPr lang="en-US" sz="700" i="1" dirty="0" smtClean="0"/>
              <a:t>Program Director (Lead)</a:t>
            </a:r>
            <a:endParaRPr lang="en-US" sz="700" dirty="0" smtClean="0"/>
          </a:p>
          <a:p>
            <a:pPr algn="ctr"/>
            <a:r>
              <a:rPr lang="en-US" sz="700" dirty="0" smtClean="0">
                <a:solidFill>
                  <a:schemeClr val="accent3">
                    <a:lumMod val="50000"/>
                  </a:schemeClr>
                </a:solidFill>
              </a:rPr>
              <a:t>Physical Oceanography</a:t>
            </a:r>
          </a:p>
          <a:p>
            <a:pPr algn="ctr"/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ea typeface="ＭＳ 明朝"/>
              <a:cs typeface="Times New Roman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75603" y="2548987"/>
            <a:ext cx="1029850" cy="630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/>
              <a:t>Baris</a:t>
            </a:r>
            <a:r>
              <a:rPr lang="en-US" sz="700" dirty="0"/>
              <a:t> </a:t>
            </a:r>
            <a:r>
              <a:rPr lang="en-US" sz="700" b="1" dirty="0"/>
              <a:t>Mete</a:t>
            </a:r>
            <a:r>
              <a:rPr lang="en-US" sz="700" dirty="0"/>
              <a:t> </a:t>
            </a:r>
            <a:r>
              <a:rPr lang="en-US" sz="700" b="1" dirty="0"/>
              <a:t>Uz</a:t>
            </a:r>
            <a:endParaRPr lang="en-US" sz="700" dirty="0"/>
          </a:p>
          <a:p>
            <a:pPr algn="ctr"/>
            <a:r>
              <a:rPr lang="en-US" sz="700" i="1" dirty="0"/>
              <a:t>Program </a:t>
            </a:r>
            <a:r>
              <a:rPr lang="en-US" sz="700" i="1" dirty="0" smtClean="0"/>
              <a:t>Director</a:t>
            </a:r>
            <a:endParaRPr lang="en-US" sz="700" dirty="0" smtClean="0">
              <a:solidFill>
                <a:srgbClr val="7F7F7F"/>
              </a:solidFill>
            </a:endParaRPr>
          </a:p>
          <a:p>
            <a:pPr algn="ctr"/>
            <a:r>
              <a:rPr lang="en-US" sz="700" dirty="0" smtClean="0">
                <a:solidFill>
                  <a:srgbClr val="7F7F7F"/>
                </a:solidFill>
              </a:rPr>
              <a:t>Physical Oceanography</a:t>
            </a:r>
          </a:p>
          <a:p>
            <a:pPr algn="ctr"/>
            <a:endParaRPr lang="en-US" sz="700" dirty="0" smtClean="0">
              <a:solidFill>
                <a:srgbClr val="7F7F7F"/>
              </a:solidFill>
            </a:endParaRPr>
          </a:p>
          <a:p>
            <a:pPr algn="ctr"/>
            <a:endParaRPr lang="en-US" sz="700" dirty="0">
              <a:solidFill>
                <a:srgbClr val="7F7F7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75603" y="3322116"/>
            <a:ext cx="1029850" cy="63094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/>
              <a:t>Alberto Mestas-Nunez</a:t>
            </a:r>
            <a:endParaRPr lang="en-US" sz="700" dirty="0"/>
          </a:p>
          <a:p>
            <a:pPr algn="ctr"/>
            <a:r>
              <a:rPr lang="en-US" sz="700" i="1" dirty="0"/>
              <a:t>Program </a:t>
            </a:r>
            <a:r>
              <a:rPr lang="en-US" sz="700" i="1" dirty="0" smtClean="0"/>
              <a:t>Director</a:t>
            </a:r>
            <a:endParaRPr lang="en-US" sz="700" dirty="0"/>
          </a:p>
          <a:p>
            <a:pPr algn="ctr"/>
            <a:r>
              <a:rPr lang="en-US" sz="700" dirty="0">
                <a:solidFill>
                  <a:schemeClr val="accent3">
                    <a:lumMod val="50000"/>
                  </a:schemeClr>
                </a:solidFill>
              </a:rPr>
              <a:t>Physical </a:t>
            </a:r>
            <a:endParaRPr lang="en-US" sz="7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en-US" sz="700" dirty="0" smtClean="0">
                <a:solidFill>
                  <a:schemeClr val="accent3">
                    <a:lumMod val="50000"/>
                  </a:schemeClr>
                </a:solidFill>
              </a:rPr>
              <a:t>Oceanography</a:t>
            </a:r>
            <a:endParaRPr lang="en-US" sz="7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en-US" sz="700" dirty="0" smtClean="0">
                <a:solidFill>
                  <a:srgbClr val="7F7F7F"/>
                </a:solidFill>
              </a:rPr>
              <a:t> </a:t>
            </a:r>
            <a:endParaRPr lang="en-US" sz="700" dirty="0">
              <a:solidFill>
                <a:srgbClr val="7F7F7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75603" y="4093723"/>
            <a:ext cx="1029850" cy="63094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/>
              <a:t>Melissa Genazzio</a:t>
            </a:r>
            <a:endParaRPr lang="en-US" sz="700" dirty="0"/>
          </a:p>
          <a:p>
            <a:pPr algn="ctr"/>
            <a:r>
              <a:rPr lang="en-US" sz="700" i="1" dirty="0"/>
              <a:t>Science Assistant/</a:t>
            </a:r>
            <a:r>
              <a:rPr lang="en-US" sz="700" i="1" dirty="0" smtClean="0"/>
              <a:t>temp</a:t>
            </a:r>
            <a:endParaRPr lang="en-US" sz="700" dirty="0"/>
          </a:p>
          <a:p>
            <a:pPr algn="ctr"/>
            <a:r>
              <a:rPr lang="en-US" sz="700" dirty="0">
                <a:solidFill>
                  <a:schemeClr val="accent3">
                    <a:lumMod val="50000"/>
                  </a:schemeClr>
                </a:solidFill>
              </a:rPr>
              <a:t>Physical </a:t>
            </a:r>
            <a:endParaRPr lang="en-US" sz="7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en-US" sz="700" dirty="0" smtClean="0">
                <a:solidFill>
                  <a:schemeClr val="accent3">
                    <a:lumMod val="50000"/>
                  </a:schemeClr>
                </a:solidFill>
              </a:rPr>
              <a:t>Oceanography</a:t>
            </a:r>
          </a:p>
          <a:p>
            <a:pPr algn="ctr"/>
            <a:endParaRPr lang="en-US" sz="700" dirty="0">
              <a:solidFill>
                <a:srgbClr val="7F7F7F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9754" y="3324737"/>
            <a:ext cx="916817" cy="630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/>
              <a:t>Brian Midson</a:t>
            </a:r>
            <a:endParaRPr lang="en-US" sz="700" dirty="0"/>
          </a:p>
          <a:p>
            <a:pPr algn="ctr"/>
            <a:r>
              <a:rPr lang="en-US" sz="700" i="1" dirty="0"/>
              <a:t>Program </a:t>
            </a:r>
            <a:r>
              <a:rPr lang="en-US" sz="700" i="1" dirty="0" smtClean="0"/>
              <a:t>Director</a:t>
            </a:r>
            <a:endParaRPr lang="en-US" sz="700" dirty="0" smtClean="0"/>
          </a:p>
          <a:p>
            <a:pPr algn="ctr">
              <a:spcAft>
                <a:spcPts val="600"/>
              </a:spcAft>
            </a:pPr>
            <a:r>
              <a:rPr lang="en-US" sz="700" dirty="0" smtClean="0">
                <a:solidFill>
                  <a:schemeClr val="accent2">
                    <a:lumMod val="50000"/>
                  </a:schemeClr>
                </a:solidFill>
              </a:rPr>
              <a:t>Ship &amp; Submersibles</a:t>
            </a:r>
            <a:br>
              <a:rPr lang="en-US" sz="7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700" dirty="0" smtClean="0">
                <a:solidFill>
                  <a:schemeClr val="accent2">
                    <a:lumMod val="50000"/>
                  </a:schemeClr>
                </a:solidFill>
              </a:rPr>
              <a:t>Support</a:t>
            </a:r>
            <a:endParaRPr lang="en-US" sz="7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9754" y="4077671"/>
            <a:ext cx="916817" cy="630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 smtClean="0"/>
              <a:t>Kandace Binkley</a:t>
            </a:r>
            <a:endParaRPr lang="en-US" sz="700" dirty="0" smtClean="0"/>
          </a:p>
          <a:p>
            <a:pPr algn="ctr"/>
            <a:r>
              <a:rPr lang="en-US" sz="700" i="1" dirty="0" smtClean="0"/>
              <a:t>Program Director</a:t>
            </a:r>
            <a:endParaRPr lang="en-US" sz="700" dirty="0" smtClean="0"/>
          </a:p>
          <a:p>
            <a:pPr algn="ctr"/>
            <a:r>
              <a:rPr lang="en-US" sz="700" i="1" dirty="0" smtClean="0">
                <a:solidFill>
                  <a:schemeClr val="accent2">
                    <a:lumMod val="50000"/>
                  </a:schemeClr>
                </a:solidFill>
              </a:rPr>
              <a:t>OCE Tech. &amp; Interdisciplinary</a:t>
            </a:r>
          </a:p>
          <a:p>
            <a:pPr algn="ctr"/>
            <a:endParaRPr lang="en-US" sz="700" dirty="0">
              <a:solidFill>
                <a:srgbClr val="7F7F7F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8799" y="1834448"/>
            <a:ext cx="917772" cy="5769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700" b="1" dirty="0">
                <a:ea typeface="ＭＳ 明朝"/>
                <a:cs typeface="Times New Roman"/>
              </a:rPr>
              <a:t>Thomas </a:t>
            </a:r>
            <a:r>
              <a:rPr lang="en-US" sz="700" b="1" dirty="0" smtClean="0">
                <a:ea typeface="ＭＳ 明朝"/>
                <a:cs typeface="Times New Roman"/>
              </a:rPr>
              <a:t>Janacek</a:t>
            </a:r>
            <a:endParaRPr lang="en-US" sz="700" dirty="0">
              <a:ea typeface="ＭＳ 明朝"/>
              <a:cs typeface="Times New Roman"/>
            </a:endParaRPr>
          </a:p>
          <a:p>
            <a:pPr algn="ctr">
              <a:lnSpc>
                <a:spcPct val="113000"/>
              </a:lnSpc>
            </a:pPr>
            <a:r>
              <a:rPr lang="en-US" sz="700" i="1" dirty="0">
                <a:ea typeface="ＭＳ 明朝"/>
                <a:cs typeface="Times New Roman"/>
              </a:rPr>
              <a:t>Program </a:t>
            </a:r>
            <a:r>
              <a:rPr lang="en-US" sz="700" i="1" dirty="0" smtClean="0">
                <a:ea typeface="ＭＳ 明朝"/>
                <a:cs typeface="Times New Roman"/>
              </a:rPr>
              <a:t>Director</a:t>
            </a:r>
            <a:endParaRPr lang="en-US" sz="700" i="1" dirty="0">
              <a:solidFill>
                <a:srgbClr val="7F7F7F"/>
              </a:solidFill>
              <a:ea typeface="ＭＳ 明朝"/>
              <a:cs typeface="Times New Roman"/>
            </a:endParaRPr>
          </a:p>
          <a:p>
            <a:pPr algn="ctr">
              <a:lnSpc>
                <a:spcPct val="113000"/>
              </a:lnSpc>
            </a:pPr>
            <a:r>
              <a:rPr lang="en-US" sz="700" dirty="0" smtClean="0">
                <a:solidFill>
                  <a:schemeClr val="accent2">
                    <a:lumMod val="50000"/>
                  </a:schemeClr>
                </a:solidFill>
                <a:ea typeface="ＭＳ 明朝"/>
                <a:cs typeface="Times New Roman"/>
              </a:rPr>
              <a:t>Ship </a:t>
            </a:r>
            <a:r>
              <a:rPr lang="en-US" sz="700" dirty="0">
                <a:solidFill>
                  <a:schemeClr val="accent2">
                    <a:lumMod val="50000"/>
                  </a:schemeClr>
                </a:solidFill>
                <a:ea typeface="ＭＳ 明朝"/>
                <a:cs typeface="Times New Roman"/>
              </a:rPr>
              <a:t>&amp; Ocean </a:t>
            </a:r>
            <a:r>
              <a:rPr lang="en-US" sz="700" dirty="0" smtClean="0">
                <a:solidFill>
                  <a:schemeClr val="accent2">
                    <a:lumMod val="50000"/>
                  </a:schemeClr>
                </a:solidFill>
                <a:ea typeface="ＭＳ 明朝"/>
                <a:cs typeface="Times New Roman"/>
              </a:rPr>
              <a:t/>
            </a:r>
            <a:br>
              <a:rPr lang="en-US" sz="700" dirty="0" smtClean="0">
                <a:solidFill>
                  <a:schemeClr val="accent2">
                    <a:lumMod val="50000"/>
                  </a:schemeClr>
                </a:solidFill>
                <a:ea typeface="ＭＳ 明朝"/>
                <a:cs typeface="Times New Roman"/>
              </a:rPr>
            </a:br>
            <a:r>
              <a:rPr lang="en-US" sz="700" dirty="0" smtClean="0">
                <a:solidFill>
                  <a:schemeClr val="accent2">
                    <a:lumMod val="50000"/>
                  </a:schemeClr>
                </a:solidFill>
                <a:ea typeface="ＭＳ 明朝"/>
                <a:cs typeface="Times New Roman"/>
              </a:rPr>
              <a:t>Drilling Support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074422" y="2554812"/>
            <a:ext cx="965544" cy="630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/>
              <a:t>Jean </a:t>
            </a:r>
            <a:r>
              <a:rPr lang="en-US" sz="700" b="1" dirty="0" smtClean="0"/>
              <a:t>McGovern</a:t>
            </a:r>
            <a:r>
              <a:rPr lang="en-US" sz="700" b="1" dirty="0"/>
              <a:t> </a:t>
            </a:r>
          </a:p>
          <a:p>
            <a:pPr algn="ctr"/>
            <a:r>
              <a:rPr lang="en-US" sz="700" i="1" dirty="0">
                <a:solidFill>
                  <a:srgbClr val="000000"/>
                </a:solidFill>
              </a:rPr>
              <a:t>Program </a:t>
            </a:r>
            <a:r>
              <a:rPr lang="en-US" sz="700" i="1" dirty="0" smtClean="0">
                <a:solidFill>
                  <a:srgbClr val="000000"/>
                </a:solidFill>
              </a:rPr>
              <a:t>Director</a:t>
            </a:r>
            <a:r>
              <a:rPr lang="en-US" sz="700" i="1" dirty="0">
                <a:solidFill>
                  <a:srgbClr val="000000"/>
                </a:solidFill>
              </a:rPr>
              <a:t> </a:t>
            </a:r>
            <a:endParaRPr lang="en-US" sz="700" dirty="0" smtClean="0">
              <a:solidFill>
                <a:srgbClr val="7F7F7F"/>
              </a:solidFill>
            </a:endParaRPr>
          </a:p>
          <a:p>
            <a:pPr algn="ctr"/>
            <a:r>
              <a:rPr lang="en-US" sz="700" dirty="0" smtClean="0">
                <a:solidFill>
                  <a:schemeClr val="accent2">
                    <a:lumMod val="50000"/>
                  </a:schemeClr>
                </a:solidFill>
              </a:rPr>
              <a:t>Ocean</a:t>
            </a:r>
            <a:br>
              <a:rPr lang="en-US" sz="7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en-US" sz="700" dirty="0" smtClean="0">
                <a:solidFill>
                  <a:schemeClr val="accent2">
                    <a:lumMod val="50000"/>
                  </a:schemeClr>
                </a:solidFill>
              </a:rPr>
              <a:t>Observatories Initiative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74421" y="3337600"/>
            <a:ext cx="965545" cy="630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/>
              <a:t>Elizabeth Rom</a:t>
            </a:r>
            <a:endParaRPr lang="en-US" sz="700" dirty="0"/>
          </a:p>
          <a:p>
            <a:pPr algn="ctr"/>
            <a:r>
              <a:rPr lang="en-US" sz="700" i="1" dirty="0"/>
              <a:t>Program </a:t>
            </a:r>
            <a:r>
              <a:rPr lang="en-US" sz="700" i="1" dirty="0" smtClean="0"/>
              <a:t>Director</a:t>
            </a:r>
            <a:endParaRPr lang="en-US" sz="700" dirty="0"/>
          </a:p>
          <a:p>
            <a:pPr algn="ctr"/>
            <a:r>
              <a:rPr lang="en-US" sz="700" dirty="0">
                <a:solidFill>
                  <a:schemeClr val="accent2">
                    <a:lumMod val="50000"/>
                  </a:schemeClr>
                </a:solidFill>
              </a:rPr>
              <a:t>Ocean </a:t>
            </a:r>
            <a:r>
              <a:rPr lang="en-US" sz="700" dirty="0" smtClean="0">
                <a:solidFill>
                  <a:schemeClr val="accent2">
                    <a:lumMod val="50000"/>
                  </a:schemeClr>
                </a:solidFill>
              </a:rPr>
              <a:t>Education</a:t>
            </a:r>
          </a:p>
          <a:p>
            <a:pPr algn="ctr"/>
            <a:endParaRPr lang="en-US" sz="700" dirty="0">
              <a:solidFill>
                <a:srgbClr val="7F7F7F"/>
              </a:solidFill>
            </a:endParaRPr>
          </a:p>
          <a:p>
            <a:pPr algn="ctr"/>
            <a:endParaRPr lang="en-US" sz="700" dirty="0">
              <a:solidFill>
                <a:srgbClr val="7F7F7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74421" y="4082277"/>
            <a:ext cx="965545" cy="63094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/>
              <a:t>John Walter</a:t>
            </a:r>
          </a:p>
          <a:p>
            <a:pPr algn="ctr"/>
            <a:r>
              <a:rPr lang="en-US" sz="700" i="1" dirty="0" smtClean="0"/>
              <a:t>Expert</a:t>
            </a:r>
            <a:endParaRPr lang="en-US" sz="700" dirty="0"/>
          </a:p>
          <a:p>
            <a:pPr algn="ctr"/>
            <a:r>
              <a:rPr lang="en-US" sz="700" dirty="0" smtClean="0">
                <a:solidFill>
                  <a:schemeClr val="accent2">
                    <a:lumMod val="50000"/>
                  </a:schemeClr>
                </a:solidFill>
              </a:rPr>
              <a:t>IPS</a:t>
            </a:r>
          </a:p>
          <a:p>
            <a:pPr algn="ctr"/>
            <a:endParaRPr lang="en-US" sz="700" dirty="0">
              <a:solidFill>
                <a:srgbClr val="7F7F7F"/>
              </a:solidFill>
            </a:endParaRPr>
          </a:p>
          <a:p>
            <a:pPr algn="ctr"/>
            <a:endParaRPr lang="en-US" sz="700" b="1" dirty="0">
              <a:solidFill>
                <a:srgbClr val="7F7F7F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830094" y="1884900"/>
            <a:ext cx="1001964" cy="5036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/>
              <a:t>Roxanne Nikolaus</a:t>
            </a:r>
            <a:endParaRPr lang="en-US" sz="700" dirty="0"/>
          </a:p>
          <a:p>
            <a:pPr algn="ctr"/>
            <a:r>
              <a:rPr lang="en-US" sz="700" i="1" dirty="0"/>
              <a:t>Staff Associate </a:t>
            </a:r>
            <a:endParaRPr lang="en-US" sz="700" dirty="0"/>
          </a:p>
          <a:p>
            <a:r>
              <a:rPr lang="en-US" sz="800" dirty="0"/>
              <a:t> </a:t>
            </a:r>
          </a:p>
          <a:p>
            <a:r>
              <a:rPr lang="en-US" sz="800" dirty="0"/>
              <a:t> 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999845" y="5949829"/>
            <a:ext cx="891315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b="1" i="1" dirty="0"/>
              <a:t>Kaitlyn Schroeder</a:t>
            </a:r>
            <a:endParaRPr lang="en-US" sz="700" b="1" dirty="0"/>
          </a:p>
          <a:p>
            <a:pPr algn="ctr"/>
            <a:r>
              <a:rPr lang="en-US" sz="700" i="1" dirty="0"/>
              <a:t>Sea Grant </a:t>
            </a:r>
            <a:r>
              <a:rPr lang="en-US" sz="700" i="1" dirty="0" smtClean="0"/>
              <a:t>Fellow</a:t>
            </a:r>
          </a:p>
          <a:p>
            <a:pPr algn="ctr"/>
            <a:endParaRPr lang="en-US" sz="700" i="1" dirty="0"/>
          </a:p>
          <a:p>
            <a:pPr algn="ctr"/>
            <a:endParaRPr lang="en-US" sz="700" dirty="0"/>
          </a:p>
        </p:txBody>
      </p:sp>
      <p:sp>
        <p:nvSpPr>
          <p:cNvPr id="31" name="TextBox 30"/>
          <p:cNvSpPr txBox="1"/>
          <p:nvPr/>
        </p:nvSpPr>
        <p:spPr>
          <a:xfrm>
            <a:off x="7999845" y="1873200"/>
            <a:ext cx="891315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700" b="1" dirty="0"/>
              <a:t>Jane Montgomery</a:t>
            </a:r>
            <a:endParaRPr lang="en-US" sz="700" dirty="0"/>
          </a:p>
          <a:p>
            <a:r>
              <a:rPr lang="en-US" sz="700" i="1" dirty="0"/>
              <a:t>Program </a:t>
            </a:r>
            <a:r>
              <a:rPr lang="en-US" sz="700" i="1" dirty="0" smtClean="0"/>
              <a:t>Specialist</a:t>
            </a:r>
          </a:p>
          <a:p>
            <a:endParaRPr lang="en-US" sz="700" i="1" dirty="0" smtClean="0"/>
          </a:p>
          <a:p>
            <a:endParaRPr lang="en-US" sz="700" i="1" dirty="0"/>
          </a:p>
        </p:txBody>
      </p:sp>
      <p:sp>
        <p:nvSpPr>
          <p:cNvPr id="36" name="TextBox 35"/>
          <p:cNvSpPr txBox="1"/>
          <p:nvPr/>
        </p:nvSpPr>
        <p:spPr>
          <a:xfrm>
            <a:off x="3271648" y="5932354"/>
            <a:ext cx="1029850" cy="63094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/>
              <a:t>Aaron Rosenberg</a:t>
            </a:r>
          </a:p>
          <a:p>
            <a:pPr algn="ctr"/>
            <a:r>
              <a:rPr lang="en-US" sz="700" i="1" dirty="0"/>
              <a:t>Sea Grant </a:t>
            </a:r>
            <a:r>
              <a:rPr lang="en-US" sz="700" i="1" dirty="0" smtClean="0"/>
              <a:t>Fellow</a:t>
            </a:r>
          </a:p>
          <a:p>
            <a:pPr algn="ctr"/>
            <a:endParaRPr lang="en-US" sz="700" i="1" dirty="0"/>
          </a:p>
          <a:p>
            <a:pPr algn="ctr"/>
            <a:r>
              <a:rPr lang="en-US" sz="700" dirty="0" smtClean="0"/>
              <a:t>OS</a:t>
            </a:r>
          </a:p>
          <a:p>
            <a:pPr algn="ctr"/>
            <a:endParaRPr lang="en-US" sz="700" dirty="0"/>
          </a:p>
        </p:txBody>
      </p:sp>
      <p:sp>
        <p:nvSpPr>
          <p:cNvPr id="41" name="TextBox 40"/>
          <p:cNvSpPr txBox="1"/>
          <p:nvPr/>
        </p:nvSpPr>
        <p:spPr>
          <a:xfrm>
            <a:off x="4445751" y="1859390"/>
            <a:ext cx="106048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/>
              <a:t>Vacant</a:t>
            </a:r>
            <a:r>
              <a:rPr lang="en-US" sz="700" dirty="0"/>
              <a:t> </a:t>
            </a:r>
          </a:p>
          <a:p>
            <a:pPr algn="ctr"/>
            <a:r>
              <a:rPr lang="en-US" sz="700" i="1" dirty="0"/>
              <a:t>Program </a:t>
            </a:r>
            <a:r>
              <a:rPr lang="en-US" sz="700" i="1" dirty="0" smtClean="0"/>
              <a:t>Director (</a:t>
            </a:r>
            <a:r>
              <a:rPr lang="en-US" sz="700" i="1" dirty="0"/>
              <a:t>Lead</a:t>
            </a:r>
            <a:r>
              <a:rPr lang="en-US" sz="700" i="1" dirty="0" smtClean="0"/>
              <a:t>)</a:t>
            </a:r>
            <a:endParaRPr lang="en-US" sz="700" i="1" dirty="0" smtClean="0">
              <a:solidFill>
                <a:srgbClr val="7F7F7F"/>
              </a:solidFill>
            </a:endParaRPr>
          </a:p>
          <a:p>
            <a:pPr algn="ctr"/>
            <a:r>
              <a:rPr lang="en-US" sz="700" dirty="0" smtClean="0">
                <a:solidFill>
                  <a:srgbClr val="002060"/>
                </a:solidFill>
              </a:rPr>
              <a:t>Chemical </a:t>
            </a:r>
          </a:p>
          <a:p>
            <a:pPr algn="ctr"/>
            <a:r>
              <a:rPr lang="en-US" sz="700" dirty="0" smtClean="0">
                <a:solidFill>
                  <a:srgbClr val="002060"/>
                </a:solidFill>
              </a:rPr>
              <a:t>Oceanography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455863" y="2564529"/>
            <a:ext cx="1050367" cy="63094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/>
              <a:t>William Miller </a:t>
            </a:r>
            <a:endParaRPr lang="en-US" sz="700" dirty="0"/>
          </a:p>
          <a:p>
            <a:pPr algn="ctr"/>
            <a:r>
              <a:rPr lang="en-US" sz="700" i="1" dirty="0"/>
              <a:t>Program </a:t>
            </a:r>
            <a:r>
              <a:rPr lang="en-US" sz="700" i="1" dirty="0" smtClean="0"/>
              <a:t>Director</a:t>
            </a:r>
            <a:endParaRPr lang="en-US" sz="700" dirty="0" smtClean="0"/>
          </a:p>
          <a:p>
            <a:pPr algn="ctr"/>
            <a:r>
              <a:rPr lang="en-US" sz="700" dirty="0" smtClean="0">
                <a:solidFill>
                  <a:srgbClr val="002060"/>
                </a:solidFill>
              </a:rPr>
              <a:t>Chemical Oceanography</a:t>
            </a:r>
          </a:p>
          <a:p>
            <a:pPr algn="ctr"/>
            <a:endParaRPr lang="en-US" sz="700" dirty="0">
              <a:solidFill>
                <a:srgbClr val="7F7F7F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455863" y="3331775"/>
            <a:ext cx="1050367" cy="630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/>
              <a:t>Simone</a:t>
            </a:r>
            <a:r>
              <a:rPr lang="en-US" sz="700" dirty="0"/>
              <a:t> </a:t>
            </a:r>
            <a:r>
              <a:rPr lang="en-US" sz="700" b="1" dirty="0"/>
              <a:t>Metz</a:t>
            </a:r>
            <a:endParaRPr lang="en-US" sz="700" dirty="0"/>
          </a:p>
          <a:p>
            <a:pPr algn="ctr"/>
            <a:r>
              <a:rPr lang="en-US" sz="700" i="1" dirty="0"/>
              <a:t>Program </a:t>
            </a:r>
            <a:r>
              <a:rPr lang="en-US" sz="700" i="1" dirty="0" smtClean="0"/>
              <a:t>Director</a:t>
            </a:r>
            <a:endParaRPr lang="en-US" sz="700" dirty="0" smtClean="0"/>
          </a:p>
          <a:p>
            <a:pPr algn="ctr"/>
            <a:r>
              <a:rPr lang="en-US" sz="700" dirty="0" smtClean="0">
                <a:solidFill>
                  <a:srgbClr val="002060"/>
                </a:solidFill>
              </a:rPr>
              <a:t>Chemical Oceanography</a:t>
            </a:r>
          </a:p>
          <a:p>
            <a:pPr algn="ctr"/>
            <a:endParaRPr lang="en-US" sz="700" dirty="0" smtClean="0">
              <a:solidFill>
                <a:srgbClr val="7F7F7F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445752" y="4103644"/>
            <a:ext cx="1060479" cy="63094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 smtClean="0"/>
              <a:t>Caroline </a:t>
            </a:r>
            <a:r>
              <a:rPr lang="en-US" sz="700" b="1" dirty="0" err="1" smtClean="0"/>
              <a:t>Belleman</a:t>
            </a:r>
            <a:endParaRPr lang="en-US" sz="700" dirty="0"/>
          </a:p>
          <a:p>
            <a:pPr algn="ctr"/>
            <a:r>
              <a:rPr lang="en-US" sz="700" i="1" dirty="0"/>
              <a:t>Science </a:t>
            </a:r>
            <a:r>
              <a:rPr lang="en-US" sz="700" i="1" dirty="0" smtClean="0"/>
              <a:t>Assistant</a:t>
            </a:r>
            <a:endParaRPr lang="en-US" sz="700" dirty="0"/>
          </a:p>
          <a:p>
            <a:pPr algn="ctr"/>
            <a:r>
              <a:rPr lang="en-US" sz="700" dirty="0" smtClean="0">
                <a:solidFill>
                  <a:srgbClr val="002060"/>
                </a:solidFill>
              </a:rPr>
              <a:t>Chemical</a:t>
            </a:r>
          </a:p>
          <a:p>
            <a:pPr algn="ctr"/>
            <a:r>
              <a:rPr lang="en-US" sz="700" dirty="0" smtClean="0">
                <a:solidFill>
                  <a:srgbClr val="002060"/>
                </a:solidFill>
              </a:rPr>
              <a:t> Oceanography</a:t>
            </a:r>
          </a:p>
          <a:p>
            <a:pPr algn="ctr"/>
            <a:endParaRPr lang="en-US" sz="700" dirty="0">
              <a:solidFill>
                <a:srgbClr val="7F7F7F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559893" y="1873553"/>
            <a:ext cx="1092821" cy="630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/>
              <a:t>Candace Major</a:t>
            </a:r>
          </a:p>
          <a:p>
            <a:pPr algn="ctr"/>
            <a:r>
              <a:rPr lang="en-US" sz="700" i="1" dirty="0"/>
              <a:t>Program Director </a:t>
            </a:r>
            <a:r>
              <a:rPr lang="en-US" sz="700" i="1" dirty="0" smtClean="0"/>
              <a:t/>
            </a:r>
            <a:br>
              <a:rPr lang="en-US" sz="700" i="1" dirty="0" smtClean="0"/>
            </a:br>
            <a:r>
              <a:rPr lang="en-US" sz="700" i="1" dirty="0" smtClean="0"/>
              <a:t>(</a:t>
            </a:r>
            <a:r>
              <a:rPr lang="en-US" sz="700" i="1" dirty="0"/>
              <a:t>Acting Lead</a:t>
            </a:r>
            <a:r>
              <a:rPr lang="en-US" sz="700" i="1" dirty="0" smtClean="0"/>
              <a:t>)</a:t>
            </a:r>
            <a:endParaRPr lang="en-US" sz="700" dirty="0" smtClean="0"/>
          </a:p>
          <a:p>
            <a:pPr algn="ctr"/>
            <a:r>
              <a:rPr lang="en-US" sz="700" dirty="0" smtClean="0">
                <a:solidFill>
                  <a:srgbClr val="002060"/>
                </a:solidFill>
              </a:rPr>
              <a:t>Marine Geology </a:t>
            </a:r>
            <a:r>
              <a:rPr lang="en-US" sz="700" dirty="0">
                <a:solidFill>
                  <a:srgbClr val="002060"/>
                </a:solidFill>
              </a:rPr>
              <a:t>&amp; Geophysics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559893" y="2564529"/>
            <a:ext cx="1084167" cy="630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/>
              <a:t>Vacant</a:t>
            </a:r>
            <a:endParaRPr lang="en-US" sz="700" dirty="0"/>
          </a:p>
          <a:p>
            <a:pPr algn="ctr"/>
            <a:r>
              <a:rPr lang="en-US" sz="700" i="1" dirty="0"/>
              <a:t>Program </a:t>
            </a:r>
            <a:r>
              <a:rPr lang="en-US" sz="700" i="1" dirty="0" smtClean="0"/>
              <a:t>Director</a:t>
            </a:r>
            <a:r>
              <a:rPr lang="en-US" sz="700" dirty="0" smtClean="0"/>
              <a:t>  </a:t>
            </a:r>
          </a:p>
          <a:p>
            <a:pPr algn="ctr"/>
            <a:r>
              <a:rPr lang="en-US" sz="700" dirty="0" smtClean="0">
                <a:solidFill>
                  <a:srgbClr val="002060"/>
                </a:solidFill>
              </a:rPr>
              <a:t>Marine </a:t>
            </a:r>
            <a:r>
              <a:rPr lang="en-US" sz="700" dirty="0">
                <a:solidFill>
                  <a:srgbClr val="002060"/>
                </a:solidFill>
              </a:rPr>
              <a:t>Geology &amp; </a:t>
            </a:r>
            <a:r>
              <a:rPr lang="en-US" sz="700" dirty="0" smtClean="0">
                <a:solidFill>
                  <a:srgbClr val="002060"/>
                </a:solidFill>
              </a:rPr>
              <a:t>Geophysics</a:t>
            </a:r>
          </a:p>
          <a:p>
            <a:pPr algn="ctr"/>
            <a:endParaRPr lang="en-US" sz="700" dirty="0">
              <a:solidFill>
                <a:srgbClr val="7F7F7F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559893" y="3335087"/>
            <a:ext cx="1084167" cy="630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 smtClean="0"/>
              <a:t>Barbara Ransom</a:t>
            </a:r>
            <a:endParaRPr lang="en-US" sz="700" dirty="0"/>
          </a:p>
          <a:p>
            <a:pPr algn="ctr"/>
            <a:r>
              <a:rPr lang="en-US" sz="700" i="1" dirty="0">
                <a:solidFill>
                  <a:srgbClr val="000000"/>
                </a:solidFill>
              </a:rPr>
              <a:t>Program </a:t>
            </a:r>
            <a:r>
              <a:rPr lang="en-US" sz="700" i="1" dirty="0" smtClean="0">
                <a:solidFill>
                  <a:srgbClr val="000000"/>
                </a:solidFill>
              </a:rPr>
              <a:t>Director</a:t>
            </a:r>
            <a:endParaRPr lang="en-US" sz="700" dirty="0" smtClean="0">
              <a:solidFill>
                <a:srgbClr val="000000"/>
              </a:solidFill>
            </a:endParaRPr>
          </a:p>
          <a:p>
            <a:pPr algn="ctr"/>
            <a:r>
              <a:rPr lang="en-US" sz="700" dirty="0" smtClean="0">
                <a:solidFill>
                  <a:srgbClr val="002060"/>
                </a:solidFill>
              </a:rPr>
              <a:t>Marine </a:t>
            </a:r>
            <a:r>
              <a:rPr lang="en-US" sz="700" dirty="0">
                <a:solidFill>
                  <a:srgbClr val="002060"/>
                </a:solidFill>
              </a:rPr>
              <a:t>Geology &amp; </a:t>
            </a:r>
            <a:r>
              <a:rPr lang="en-US" sz="700" dirty="0" smtClean="0">
                <a:solidFill>
                  <a:srgbClr val="002060"/>
                </a:solidFill>
              </a:rPr>
              <a:t>Geophysics</a:t>
            </a:r>
          </a:p>
          <a:p>
            <a:pPr algn="ctr"/>
            <a:endParaRPr lang="en-US" sz="700" dirty="0">
              <a:solidFill>
                <a:srgbClr val="7F7F7F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559893" y="4092633"/>
            <a:ext cx="1084168" cy="63094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i="1" dirty="0" smtClean="0"/>
              <a:t>Maurice </a:t>
            </a:r>
            <a:r>
              <a:rPr lang="en-US" sz="700" i="1" dirty="0" err="1" smtClean="0"/>
              <a:t>Tivey</a:t>
            </a:r>
            <a:r>
              <a:rPr lang="en-US" sz="700" i="1" dirty="0" smtClean="0"/>
              <a:t> </a:t>
            </a:r>
            <a:endParaRPr lang="en-US" sz="700" i="1" dirty="0"/>
          </a:p>
          <a:p>
            <a:pPr algn="ctr"/>
            <a:r>
              <a:rPr lang="en-US" sz="700" i="1" dirty="0" smtClean="0"/>
              <a:t>Program Director</a:t>
            </a:r>
            <a:endParaRPr lang="en-US" sz="700" dirty="0" smtClean="0"/>
          </a:p>
          <a:p>
            <a:pPr algn="ctr"/>
            <a:r>
              <a:rPr lang="en-US" sz="700" dirty="0" smtClean="0">
                <a:solidFill>
                  <a:srgbClr val="002060"/>
                </a:solidFill>
              </a:rPr>
              <a:t>Marine </a:t>
            </a:r>
            <a:r>
              <a:rPr lang="en-US" sz="700" dirty="0">
                <a:solidFill>
                  <a:srgbClr val="002060"/>
                </a:solidFill>
              </a:rPr>
              <a:t>Geology &amp; Geophysics </a:t>
            </a:r>
            <a:endParaRPr lang="en-US" sz="700" dirty="0" smtClean="0">
              <a:solidFill>
                <a:srgbClr val="002060"/>
              </a:solidFill>
            </a:endParaRPr>
          </a:p>
          <a:p>
            <a:pPr algn="ctr"/>
            <a:endParaRPr lang="en-US" sz="700" dirty="0">
              <a:solidFill>
                <a:srgbClr val="7F7F7F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262279" y="1192048"/>
            <a:ext cx="1943174" cy="4154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b="1" u="sng" dirty="0"/>
              <a:t>Lisa Clough</a:t>
            </a:r>
            <a:endParaRPr lang="en-US" sz="700" u="sng" dirty="0"/>
          </a:p>
          <a:p>
            <a:pPr algn="ctr"/>
            <a:r>
              <a:rPr lang="en-US" sz="700" i="1" dirty="0"/>
              <a:t>Section Head (OS</a:t>
            </a:r>
            <a:r>
              <a:rPr lang="en-US" sz="700" i="1" dirty="0" smtClean="0"/>
              <a:t>)</a:t>
            </a:r>
            <a:endParaRPr lang="en-US" sz="700" dirty="0" smtClean="0"/>
          </a:p>
          <a:p>
            <a:pPr algn="ctr"/>
            <a:r>
              <a:rPr lang="en-US" sz="700" dirty="0" smtClean="0">
                <a:solidFill>
                  <a:schemeClr val="accent3">
                    <a:lumMod val="50000"/>
                  </a:schemeClr>
                </a:solidFill>
              </a:rPr>
              <a:t>Ocean Section</a:t>
            </a:r>
            <a:endParaRPr lang="en-US" sz="7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415082" y="1225065"/>
            <a:ext cx="2252282" cy="4154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b="1" u="sng" dirty="0"/>
              <a:t>Donald Rice</a:t>
            </a:r>
            <a:endParaRPr lang="en-US" sz="700" u="sng" dirty="0"/>
          </a:p>
          <a:p>
            <a:pPr algn="ctr"/>
            <a:r>
              <a:rPr lang="en-US" sz="700" i="1" dirty="0"/>
              <a:t>Section Head (MGS</a:t>
            </a:r>
            <a:r>
              <a:rPr lang="en-US" sz="700" i="1" dirty="0" smtClean="0"/>
              <a:t>)</a:t>
            </a:r>
          </a:p>
          <a:p>
            <a:pPr algn="ctr"/>
            <a:r>
              <a:rPr lang="en-US" sz="700" i="1" dirty="0" smtClean="0">
                <a:solidFill>
                  <a:srgbClr val="002060"/>
                </a:solidFill>
              </a:rPr>
              <a:t>Marine </a:t>
            </a:r>
            <a:r>
              <a:rPr lang="en-US" sz="700" i="1" dirty="0">
                <a:solidFill>
                  <a:srgbClr val="002060"/>
                </a:solidFill>
              </a:rPr>
              <a:t>Geosciences </a:t>
            </a:r>
            <a:r>
              <a:rPr lang="en-US" sz="700" i="1" dirty="0" smtClean="0">
                <a:solidFill>
                  <a:srgbClr val="002060"/>
                </a:solidFill>
              </a:rPr>
              <a:t>Section</a:t>
            </a:r>
            <a:endParaRPr lang="en-US" sz="700" dirty="0">
              <a:solidFill>
                <a:srgbClr val="002060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2253623" y="1850378"/>
            <a:ext cx="879654" cy="630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b="1" u="sng" dirty="0" smtClean="0"/>
              <a:t>David Garrison</a:t>
            </a:r>
            <a:endParaRPr lang="en-US" sz="700" u="sng" dirty="0" smtClean="0"/>
          </a:p>
          <a:p>
            <a:pPr algn="ctr"/>
            <a:r>
              <a:rPr lang="en-US" sz="700" i="1" dirty="0" smtClean="0"/>
              <a:t>Program Director (Lead)</a:t>
            </a:r>
            <a:endParaRPr lang="en-US" sz="700" dirty="0" smtClean="0"/>
          </a:p>
          <a:p>
            <a:pPr algn="ctr"/>
            <a:r>
              <a:rPr lang="en-US" sz="700" dirty="0" smtClean="0">
                <a:solidFill>
                  <a:schemeClr val="accent3">
                    <a:lumMod val="50000"/>
                  </a:schemeClr>
                </a:solidFill>
              </a:rPr>
              <a:t>Biological Oceanography</a:t>
            </a:r>
            <a:endParaRPr lang="en-US" sz="7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074422" y="1840273"/>
            <a:ext cx="965544" cy="5769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113000"/>
              </a:lnSpc>
            </a:pPr>
            <a:r>
              <a:rPr lang="en-US" sz="700" b="1" dirty="0" smtClean="0">
                <a:ea typeface="ＭＳ 明朝"/>
                <a:cs typeface="Times New Roman"/>
              </a:rPr>
              <a:t>Rose Dufour</a:t>
            </a:r>
            <a:endParaRPr lang="en-US" sz="700" dirty="0">
              <a:ea typeface="ＭＳ 明朝"/>
              <a:cs typeface="Times New Roman"/>
            </a:endParaRPr>
          </a:p>
          <a:p>
            <a:pPr algn="ctr">
              <a:lnSpc>
                <a:spcPct val="113000"/>
              </a:lnSpc>
            </a:pPr>
            <a:r>
              <a:rPr lang="en-US" sz="700" dirty="0">
                <a:ea typeface="ＭＳ 明朝"/>
                <a:cs typeface="Times New Roman"/>
              </a:rPr>
              <a:t>Program </a:t>
            </a:r>
            <a:r>
              <a:rPr lang="en-US" sz="700" dirty="0" smtClean="0">
                <a:ea typeface="ＭＳ 明朝"/>
                <a:cs typeface="Times New Roman"/>
              </a:rPr>
              <a:t>Director</a:t>
            </a:r>
            <a:endParaRPr lang="en-US" sz="700" dirty="0">
              <a:solidFill>
                <a:srgbClr val="7F7F7F"/>
              </a:solidFill>
              <a:ea typeface="ＭＳ 明朝"/>
              <a:cs typeface="Times New Roman"/>
            </a:endParaRPr>
          </a:p>
          <a:p>
            <a:pPr algn="ctr">
              <a:lnSpc>
                <a:spcPct val="113000"/>
              </a:lnSpc>
            </a:pPr>
            <a:r>
              <a:rPr lang="en-US" sz="700" dirty="0" smtClean="0">
                <a:solidFill>
                  <a:schemeClr val="accent2">
                    <a:lumMod val="50000"/>
                  </a:schemeClr>
                </a:solidFill>
                <a:ea typeface="ＭＳ 明朝"/>
                <a:cs typeface="Times New Roman"/>
              </a:rPr>
              <a:t>Ship Operation</a:t>
            </a:r>
          </a:p>
          <a:p>
            <a:pPr algn="ctr">
              <a:lnSpc>
                <a:spcPct val="113000"/>
              </a:lnSpc>
            </a:pPr>
            <a:endParaRPr lang="en-US" sz="700" dirty="0" smtClean="0">
              <a:solidFill>
                <a:srgbClr val="7F7F7F"/>
              </a:solidFill>
              <a:ea typeface="ＭＳ 明朝"/>
              <a:cs typeface="Times New Roman"/>
            </a:endParaRPr>
          </a:p>
        </p:txBody>
      </p:sp>
      <p:cxnSp>
        <p:nvCxnSpPr>
          <p:cNvPr id="99" name="Straight Connector 98"/>
          <p:cNvCxnSpPr>
            <a:stCxn id="18" idx="2"/>
            <a:endCxn id="15" idx="0"/>
          </p:cNvCxnSpPr>
          <p:nvPr/>
        </p:nvCxnSpPr>
        <p:spPr>
          <a:xfrm>
            <a:off x="577685" y="2411349"/>
            <a:ext cx="478" cy="13763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>
            <a:stCxn id="15" idx="2"/>
            <a:endCxn id="16" idx="0"/>
          </p:cNvCxnSpPr>
          <p:nvPr/>
        </p:nvCxnSpPr>
        <p:spPr>
          <a:xfrm>
            <a:off x="578163" y="3179929"/>
            <a:ext cx="0" cy="14480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>
            <a:stCxn id="16" idx="2"/>
            <a:endCxn id="17" idx="0"/>
          </p:cNvCxnSpPr>
          <p:nvPr/>
        </p:nvCxnSpPr>
        <p:spPr>
          <a:xfrm>
            <a:off x="578163" y="3955679"/>
            <a:ext cx="0" cy="121992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17" idx="2"/>
            <a:endCxn id="19" idx="0"/>
          </p:cNvCxnSpPr>
          <p:nvPr/>
        </p:nvCxnSpPr>
        <p:spPr>
          <a:xfrm>
            <a:off x="578163" y="4708613"/>
            <a:ext cx="0" cy="150742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>
            <a:stCxn id="97" idx="2"/>
            <a:endCxn id="21" idx="0"/>
          </p:cNvCxnSpPr>
          <p:nvPr/>
        </p:nvCxnSpPr>
        <p:spPr>
          <a:xfrm>
            <a:off x="1557194" y="2417174"/>
            <a:ext cx="0" cy="13763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>
            <a:stCxn id="21" idx="2"/>
            <a:endCxn id="22" idx="0"/>
          </p:cNvCxnSpPr>
          <p:nvPr/>
        </p:nvCxnSpPr>
        <p:spPr>
          <a:xfrm>
            <a:off x="1557194" y="3185754"/>
            <a:ext cx="0" cy="15184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22" idx="2"/>
            <a:endCxn id="24" idx="0"/>
          </p:cNvCxnSpPr>
          <p:nvPr/>
        </p:nvCxnSpPr>
        <p:spPr>
          <a:xfrm>
            <a:off x="1557194" y="3968542"/>
            <a:ext cx="0" cy="113735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>
            <a:stCxn id="24" idx="2"/>
            <a:endCxn id="38" idx="0"/>
          </p:cNvCxnSpPr>
          <p:nvPr/>
        </p:nvCxnSpPr>
        <p:spPr>
          <a:xfrm>
            <a:off x="1557194" y="4713219"/>
            <a:ext cx="0" cy="151961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3" name="Elbow Connector 122"/>
          <p:cNvCxnSpPr>
            <a:stCxn id="18" idx="0"/>
            <a:endCxn id="97" idx="0"/>
          </p:cNvCxnSpPr>
          <p:nvPr/>
        </p:nvCxnSpPr>
        <p:spPr>
          <a:xfrm rot="16200000" flipH="1">
            <a:off x="1064526" y="1347606"/>
            <a:ext cx="5825" cy="979509"/>
          </a:xfrm>
          <a:prstGeom prst="bentConnector3">
            <a:avLst>
              <a:gd name="adj1" fmla="val -1524292"/>
            </a:avLst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9" idx="2"/>
          </p:cNvCxnSpPr>
          <p:nvPr/>
        </p:nvCxnSpPr>
        <p:spPr>
          <a:xfrm flipH="1">
            <a:off x="1074422" y="1601721"/>
            <a:ext cx="4960" cy="13426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53" idx="2"/>
          </p:cNvCxnSpPr>
          <p:nvPr/>
        </p:nvCxnSpPr>
        <p:spPr>
          <a:xfrm>
            <a:off x="3233866" y="1607546"/>
            <a:ext cx="0" cy="140417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95" idx="2"/>
            <a:endCxn id="5" idx="0"/>
          </p:cNvCxnSpPr>
          <p:nvPr/>
        </p:nvCxnSpPr>
        <p:spPr>
          <a:xfrm>
            <a:off x="2693450" y="2481320"/>
            <a:ext cx="1" cy="67667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1" name="Straight Connector 80"/>
          <p:cNvCxnSpPr>
            <a:stCxn id="10" idx="2"/>
            <a:endCxn id="11" idx="0"/>
          </p:cNvCxnSpPr>
          <p:nvPr/>
        </p:nvCxnSpPr>
        <p:spPr>
          <a:xfrm>
            <a:off x="3690528" y="2480325"/>
            <a:ext cx="0" cy="68662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11" idx="2"/>
            <a:endCxn id="12" idx="0"/>
          </p:cNvCxnSpPr>
          <p:nvPr/>
        </p:nvCxnSpPr>
        <p:spPr>
          <a:xfrm>
            <a:off x="3690528" y="3179929"/>
            <a:ext cx="0" cy="142187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6" name="Straight Connector 95"/>
          <p:cNvCxnSpPr>
            <a:stCxn id="12" idx="2"/>
            <a:endCxn id="14" idx="0"/>
          </p:cNvCxnSpPr>
          <p:nvPr/>
        </p:nvCxnSpPr>
        <p:spPr>
          <a:xfrm>
            <a:off x="3690528" y="3953058"/>
            <a:ext cx="0" cy="140665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6" idx="2"/>
            <a:endCxn id="8" idx="0"/>
          </p:cNvCxnSpPr>
          <p:nvPr/>
        </p:nvCxnSpPr>
        <p:spPr>
          <a:xfrm>
            <a:off x="2693451" y="3953000"/>
            <a:ext cx="0" cy="132971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5" idx="2"/>
            <a:endCxn id="6" idx="0"/>
          </p:cNvCxnSpPr>
          <p:nvPr/>
        </p:nvCxnSpPr>
        <p:spPr>
          <a:xfrm>
            <a:off x="2693451" y="3179929"/>
            <a:ext cx="0" cy="142129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8" idx="2"/>
            <a:endCxn id="35" idx="0"/>
          </p:cNvCxnSpPr>
          <p:nvPr/>
        </p:nvCxnSpPr>
        <p:spPr>
          <a:xfrm>
            <a:off x="2693451" y="4716913"/>
            <a:ext cx="0" cy="204683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54" idx="2"/>
          </p:cNvCxnSpPr>
          <p:nvPr/>
        </p:nvCxnSpPr>
        <p:spPr>
          <a:xfrm>
            <a:off x="5541223" y="1640563"/>
            <a:ext cx="0" cy="107401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2" name="Elbow Connector 111"/>
          <p:cNvCxnSpPr>
            <a:stCxn id="95" idx="0"/>
            <a:endCxn id="10" idx="0"/>
          </p:cNvCxnSpPr>
          <p:nvPr/>
        </p:nvCxnSpPr>
        <p:spPr>
          <a:xfrm rot="5400000" flipH="1" flipV="1">
            <a:off x="3191492" y="1351342"/>
            <a:ext cx="995" cy="997078"/>
          </a:xfrm>
          <a:prstGeom prst="bentConnector3">
            <a:avLst>
              <a:gd name="adj1" fmla="val 12081910"/>
            </a:avLst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>
            <a:stCxn id="41" idx="2"/>
            <a:endCxn id="42" idx="0"/>
          </p:cNvCxnSpPr>
          <p:nvPr/>
        </p:nvCxnSpPr>
        <p:spPr>
          <a:xfrm>
            <a:off x="4975991" y="2382610"/>
            <a:ext cx="5056" cy="181919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46" idx="2"/>
            <a:endCxn id="47" idx="0"/>
          </p:cNvCxnSpPr>
          <p:nvPr/>
        </p:nvCxnSpPr>
        <p:spPr>
          <a:xfrm flipH="1">
            <a:off x="6101977" y="2504495"/>
            <a:ext cx="4327" cy="6003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stCxn id="42" idx="2"/>
            <a:endCxn id="43" idx="0"/>
          </p:cNvCxnSpPr>
          <p:nvPr/>
        </p:nvCxnSpPr>
        <p:spPr>
          <a:xfrm>
            <a:off x="4981047" y="3195471"/>
            <a:ext cx="0" cy="13630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>
            <a:stCxn id="47" idx="2"/>
            <a:endCxn id="48" idx="0"/>
          </p:cNvCxnSpPr>
          <p:nvPr/>
        </p:nvCxnSpPr>
        <p:spPr>
          <a:xfrm>
            <a:off x="6101977" y="3195471"/>
            <a:ext cx="0" cy="13961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>
            <a:stCxn id="43" idx="2"/>
            <a:endCxn id="45" idx="0"/>
          </p:cNvCxnSpPr>
          <p:nvPr/>
        </p:nvCxnSpPr>
        <p:spPr>
          <a:xfrm flipH="1">
            <a:off x="4975992" y="3962717"/>
            <a:ext cx="5055" cy="140927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stCxn id="48" idx="2"/>
            <a:endCxn id="50" idx="0"/>
          </p:cNvCxnSpPr>
          <p:nvPr/>
        </p:nvCxnSpPr>
        <p:spPr>
          <a:xfrm>
            <a:off x="6101977" y="3966029"/>
            <a:ext cx="0" cy="12660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>
            <a:stCxn id="50" idx="2"/>
            <a:endCxn id="52" idx="0"/>
          </p:cNvCxnSpPr>
          <p:nvPr/>
        </p:nvCxnSpPr>
        <p:spPr>
          <a:xfrm>
            <a:off x="6101977" y="4723575"/>
            <a:ext cx="0" cy="199855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>
            <a:stCxn id="34" idx="2"/>
            <a:endCxn id="40" idx="0"/>
          </p:cNvCxnSpPr>
          <p:nvPr/>
        </p:nvCxnSpPr>
        <p:spPr>
          <a:xfrm>
            <a:off x="8379203" y="4734586"/>
            <a:ext cx="5826" cy="183951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00" name="Straight Connector 199"/>
          <p:cNvCxnSpPr>
            <a:stCxn id="28" idx="0"/>
            <a:endCxn id="33" idx="2"/>
          </p:cNvCxnSpPr>
          <p:nvPr/>
        </p:nvCxnSpPr>
        <p:spPr>
          <a:xfrm flipV="1">
            <a:off x="7394236" y="5549478"/>
            <a:ext cx="0" cy="35957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06" name="Straight Connector 205"/>
          <p:cNvCxnSpPr>
            <a:stCxn id="39" idx="2"/>
            <a:endCxn id="33" idx="0"/>
          </p:cNvCxnSpPr>
          <p:nvPr/>
        </p:nvCxnSpPr>
        <p:spPr>
          <a:xfrm>
            <a:off x="7394236" y="4734586"/>
            <a:ext cx="0" cy="18395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09" name="Straight Connector 208"/>
          <p:cNvCxnSpPr>
            <a:stCxn id="27" idx="2"/>
            <a:endCxn id="39" idx="0"/>
          </p:cNvCxnSpPr>
          <p:nvPr/>
        </p:nvCxnSpPr>
        <p:spPr>
          <a:xfrm>
            <a:off x="7394236" y="3938945"/>
            <a:ext cx="0" cy="164699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>
            <a:stCxn id="29" idx="2"/>
            <a:endCxn id="34" idx="0"/>
          </p:cNvCxnSpPr>
          <p:nvPr/>
        </p:nvCxnSpPr>
        <p:spPr>
          <a:xfrm flipH="1">
            <a:off x="8379203" y="3938945"/>
            <a:ext cx="5826" cy="164699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40" name="TextBox 239"/>
          <p:cNvSpPr txBox="1"/>
          <p:nvPr/>
        </p:nvSpPr>
        <p:spPr>
          <a:xfrm>
            <a:off x="2170059" y="176164"/>
            <a:ext cx="3075708" cy="461665"/>
          </a:xfrm>
          <a:prstGeom prst="rect">
            <a:avLst/>
          </a:prstGeom>
          <a:solidFill>
            <a:schemeClr val="accent6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00" b="1" u="sng" dirty="0" smtClean="0"/>
              <a:t>Richard Murray</a:t>
            </a:r>
          </a:p>
          <a:p>
            <a:pPr algn="ctr"/>
            <a:r>
              <a:rPr lang="en-US" sz="700" i="1" dirty="0" smtClean="0"/>
              <a:t>Division Director (OCE)</a:t>
            </a:r>
            <a:endParaRPr lang="en-US" sz="700" i="1" dirty="0"/>
          </a:p>
          <a:p>
            <a:pPr algn="ctr"/>
            <a:r>
              <a:rPr lang="en-US" sz="1000" dirty="0" smtClean="0">
                <a:solidFill>
                  <a:srgbClr val="002060"/>
                </a:solidFill>
              </a:rPr>
              <a:t>Division of Ocean Sciences</a:t>
            </a:r>
            <a:r>
              <a:rPr lang="en-US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 </a:t>
            </a:r>
            <a:r>
              <a:rPr lang="en-US" sz="700" dirty="0"/>
              <a:t> </a:t>
            </a:r>
          </a:p>
        </p:txBody>
      </p:sp>
      <p:cxnSp>
        <p:nvCxnSpPr>
          <p:cNvPr id="241" name="Straight Connector 240"/>
          <p:cNvCxnSpPr>
            <a:stCxn id="240" idx="2"/>
          </p:cNvCxnSpPr>
          <p:nvPr/>
        </p:nvCxnSpPr>
        <p:spPr>
          <a:xfrm>
            <a:off x="3707913" y="637829"/>
            <a:ext cx="0" cy="238353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61" name="Straight Connector 260"/>
          <p:cNvCxnSpPr>
            <a:endCxn id="53" idx="0"/>
          </p:cNvCxnSpPr>
          <p:nvPr/>
        </p:nvCxnSpPr>
        <p:spPr>
          <a:xfrm>
            <a:off x="3233866" y="866273"/>
            <a:ext cx="0" cy="325775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75" name="TextBox 274"/>
          <p:cNvSpPr txBox="1"/>
          <p:nvPr/>
        </p:nvSpPr>
        <p:spPr>
          <a:xfrm>
            <a:off x="734101" y="5855410"/>
            <a:ext cx="1305863" cy="861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US" sz="800" dirty="0" smtClean="0">
                <a:cs typeface="Times New Roman" panose="02020603050405020304" pitchFamily="18" charset="0"/>
              </a:rPr>
              <a:t>Blue: Permanent Staff</a:t>
            </a:r>
          </a:p>
          <a:p>
            <a:pPr>
              <a:spcBef>
                <a:spcPts val="300"/>
              </a:spcBef>
            </a:pPr>
            <a:r>
              <a:rPr lang="en-US" sz="800" dirty="0" smtClean="0">
                <a:cs typeface="Times New Roman" panose="02020603050405020304" pitchFamily="18" charset="0"/>
              </a:rPr>
              <a:t>White: Temporary Staff</a:t>
            </a:r>
          </a:p>
          <a:p>
            <a:pPr>
              <a:spcBef>
                <a:spcPts val="300"/>
              </a:spcBef>
            </a:pPr>
            <a:r>
              <a:rPr lang="en-US" sz="800" dirty="0" smtClean="0">
                <a:cs typeface="Times New Roman" panose="02020603050405020304" pitchFamily="18" charset="0"/>
              </a:rPr>
              <a:t>Orange: IPA Staff</a:t>
            </a:r>
          </a:p>
          <a:p>
            <a:pPr>
              <a:spcBef>
                <a:spcPts val="300"/>
              </a:spcBef>
            </a:pPr>
            <a:r>
              <a:rPr lang="en-US" sz="800" dirty="0" smtClean="0">
                <a:cs typeface="Times New Roman" panose="02020603050405020304" pitchFamily="18" charset="0"/>
              </a:rPr>
              <a:t>Yellow: Sea Grant Fellow</a:t>
            </a:r>
          </a:p>
          <a:p>
            <a:pPr>
              <a:spcBef>
                <a:spcPts val="300"/>
              </a:spcBef>
            </a:pPr>
            <a:r>
              <a:rPr lang="en-US" sz="800" u="sng" dirty="0" smtClean="0">
                <a:cs typeface="Times New Roman" panose="02020603050405020304" pitchFamily="18" charset="0"/>
              </a:rPr>
              <a:t>Underline</a:t>
            </a:r>
            <a:r>
              <a:rPr lang="en-US" sz="800" dirty="0" smtClean="0">
                <a:cs typeface="Times New Roman" panose="02020603050405020304" pitchFamily="18" charset="0"/>
              </a:rPr>
              <a:t>: Supervisors</a:t>
            </a:r>
            <a:endParaRPr lang="en-US" sz="800" dirty="0">
              <a:cs typeface="Times New Roman" panose="02020603050405020304" pitchFamily="18" charset="0"/>
            </a:endParaRPr>
          </a:p>
        </p:txBody>
      </p:sp>
      <p:cxnSp>
        <p:nvCxnSpPr>
          <p:cNvPr id="279" name="Straight Connector 278"/>
          <p:cNvCxnSpPr>
            <a:stCxn id="35" idx="2"/>
            <a:endCxn id="7" idx="0"/>
          </p:cNvCxnSpPr>
          <p:nvPr/>
        </p:nvCxnSpPr>
        <p:spPr>
          <a:xfrm>
            <a:off x="2693451" y="5660260"/>
            <a:ext cx="4327" cy="289569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32" name="Elbow Connector 231"/>
          <p:cNvCxnSpPr>
            <a:stCxn id="25" idx="0"/>
            <a:endCxn id="31" idx="0"/>
          </p:cNvCxnSpPr>
          <p:nvPr/>
        </p:nvCxnSpPr>
        <p:spPr>
          <a:xfrm rot="5400000" flipH="1" flipV="1">
            <a:off x="7882439" y="1321837"/>
            <a:ext cx="11700" cy="1114427"/>
          </a:xfrm>
          <a:prstGeom prst="bentConnector3">
            <a:avLst>
              <a:gd name="adj1" fmla="val 2053846"/>
            </a:avLst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5" name="Elbow Connector 244"/>
          <p:cNvCxnSpPr>
            <a:stCxn id="27" idx="0"/>
            <a:endCxn id="29" idx="0"/>
          </p:cNvCxnSpPr>
          <p:nvPr/>
        </p:nvCxnSpPr>
        <p:spPr>
          <a:xfrm rot="5400000" flipH="1" flipV="1">
            <a:off x="7889632" y="2812607"/>
            <a:ext cx="12700" cy="990793"/>
          </a:xfrm>
          <a:prstGeom prst="bentConnector3">
            <a:avLst>
              <a:gd name="adj1" fmla="val 1020748"/>
            </a:avLst>
          </a:prstGeom>
          <a:ln>
            <a:solidFill>
              <a:srgbClr val="F7964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8" name="Straight Connector 247"/>
          <p:cNvCxnSpPr>
            <a:stCxn id="26" idx="2"/>
          </p:cNvCxnSpPr>
          <p:nvPr/>
        </p:nvCxnSpPr>
        <p:spPr>
          <a:xfrm>
            <a:off x="7944870" y="3035928"/>
            <a:ext cx="0" cy="159543"/>
          </a:xfrm>
          <a:prstGeom prst="line">
            <a:avLst/>
          </a:prstGeom>
          <a:ln>
            <a:solidFill>
              <a:srgbClr val="F7964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4" name="Elbow Connector 253"/>
          <p:cNvCxnSpPr>
            <a:stCxn id="9" idx="0"/>
            <a:endCxn id="54" idx="0"/>
          </p:cNvCxnSpPr>
          <p:nvPr/>
        </p:nvCxnSpPr>
        <p:spPr>
          <a:xfrm rot="16200000" flipH="1">
            <a:off x="3290881" y="-1025276"/>
            <a:ext cx="38842" cy="4461841"/>
          </a:xfrm>
          <a:prstGeom prst="bentConnector3">
            <a:avLst>
              <a:gd name="adj1" fmla="val -829169"/>
            </a:avLst>
          </a:prstGeom>
          <a:ln>
            <a:solidFill>
              <a:srgbClr val="F7964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19754" y="4859355"/>
            <a:ext cx="916817" cy="8463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/>
              <a:t>Jamie Allan</a:t>
            </a:r>
            <a:endParaRPr lang="en-US" sz="700" dirty="0"/>
          </a:p>
          <a:p>
            <a:pPr algn="ctr"/>
            <a:r>
              <a:rPr lang="en-US" sz="700" i="1" dirty="0"/>
              <a:t>Program </a:t>
            </a:r>
            <a:r>
              <a:rPr lang="en-US" sz="700" i="1" dirty="0" smtClean="0"/>
              <a:t>Director</a:t>
            </a:r>
            <a:endParaRPr lang="en-US" sz="700" dirty="0"/>
          </a:p>
          <a:p>
            <a:pPr algn="ctr"/>
            <a:r>
              <a:rPr lang="en-US" sz="700" dirty="0" smtClean="0">
                <a:solidFill>
                  <a:schemeClr val="accent2">
                    <a:lumMod val="50000"/>
                  </a:schemeClr>
                </a:solidFill>
              </a:rPr>
              <a:t>Ocean Drilling Program</a:t>
            </a:r>
            <a:endParaRPr lang="en-US" sz="7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endParaRPr lang="en-US" sz="700" i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7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/>
            <a:endParaRPr lang="en-US" sz="700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343593" y="2533175"/>
            <a:ext cx="1202553" cy="5027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b="1" u="sng" dirty="0"/>
              <a:t>Aliceann Phelps </a:t>
            </a:r>
            <a:endParaRPr lang="en-US" sz="700" u="sng" dirty="0"/>
          </a:p>
          <a:p>
            <a:pPr algn="ctr"/>
            <a:r>
              <a:rPr lang="en-US" sz="700" i="1" dirty="0"/>
              <a:t>Program Support </a:t>
            </a:r>
            <a:r>
              <a:rPr lang="en-US" sz="700" i="1" dirty="0" smtClean="0"/>
              <a:t>Manager</a:t>
            </a:r>
          </a:p>
          <a:p>
            <a:pPr algn="ctr"/>
            <a:endParaRPr lang="en-US" sz="700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6885074" y="3308003"/>
            <a:ext cx="1018324" cy="630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/>
              <a:t>Karen Wiggins-Upson</a:t>
            </a:r>
            <a:endParaRPr lang="en-US" sz="700" dirty="0"/>
          </a:p>
          <a:p>
            <a:pPr algn="ctr"/>
            <a:r>
              <a:rPr lang="en-US" sz="700" i="1" dirty="0"/>
              <a:t>Operations </a:t>
            </a:r>
            <a:r>
              <a:rPr lang="en-US" sz="700" i="1" dirty="0" smtClean="0"/>
              <a:t>Specialist</a:t>
            </a:r>
          </a:p>
          <a:p>
            <a:pPr algn="ctr"/>
            <a:endParaRPr lang="en-US" sz="700" i="1" dirty="0" smtClean="0"/>
          </a:p>
          <a:p>
            <a:pPr algn="ctr"/>
            <a:endParaRPr lang="en-US" sz="700" i="1" dirty="0"/>
          </a:p>
          <a:p>
            <a:pPr algn="ctr"/>
            <a:endParaRPr lang="en-US" sz="700" dirty="0"/>
          </a:p>
        </p:txBody>
      </p:sp>
      <p:sp>
        <p:nvSpPr>
          <p:cNvPr id="29" name="TextBox 28"/>
          <p:cNvSpPr txBox="1"/>
          <p:nvPr/>
        </p:nvSpPr>
        <p:spPr>
          <a:xfrm>
            <a:off x="7939371" y="3308003"/>
            <a:ext cx="891315" cy="630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/>
              <a:t>Sheryl Miller</a:t>
            </a:r>
            <a:endParaRPr lang="en-US" sz="700" dirty="0"/>
          </a:p>
          <a:p>
            <a:pPr algn="ctr"/>
            <a:r>
              <a:rPr lang="en-US" sz="700" i="1" dirty="0"/>
              <a:t>Program Specialist </a:t>
            </a:r>
            <a:endParaRPr lang="en-US" sz="700" i="1" dirty="0" smtClean="0"/>
          </a:p>
          <a:p>
            <a:pPr algn="ctr"/>
            <a:endParaRPr lang="en-US" sz="700" i="1" dirty="0"/>
          </a:p>
          <a:p>
            <a:pPr algn="ctr"/>
            <a:endParaRPr lang="en-US" sz="700" i="1" dirty="0" smtClean="0"/>
          </a:p>
          <a:p>
            <a:pPr algn="ctr"/>
            <a:endParaRPr lang="en-US" sz="700" dirty="0"/>
          </a:p>
        </p:txBody>
      </p:sp>
      <p:sp>
        <p:nvSpPr>
          <p:cNvPr id="33" name="TextBox 32"/>
          <p:cNvSpPr txBox="1"/>
          <p:nvPr/>
        </p:nvSpPr>
        <p:spPr>
          <a:xfrm>
            <a:off x="6885073" y="4918536"/>
            <a:ext cx="1018325" cy="630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/>
              <a:t>Rasheda Spratley</a:t>
            </a:r>
            <a:endParaRPr lang="en-US" sz="700" dirty="0"/>
          </a:p>
          <a:p>
            <a:pPr algn="ctr"/>
            <a:r>
              <a:rPr lang="en-US" sz="700" dirty="0" smtClean="0"/>
              <a:t>Program Assistant</a:t>
            </a:r>
          </a:p>
          <a:p>
            <a:pPr algn="ctr"/>
            <a:endParaRPr lang="en-US" sz="700" b="1" dirty="0" smtClean="0"/>
          </a:p>
          <a:p>
            <a:pPr algn="ctr"/>
            <a:r>
              <a:rPr lang="en-US" sz="700" b="1" dirty="0"/>
              <a:t> </a:t>
            </a:r>
            <a:endParaRPr lang="en-US" sz="700" b="1" dirty="0" smtClean="0"/>
          </a:p>
          <a:p>
            <a:pPr algn="ctr"/>
            <a:endParaRPr lang="en-US" sz="700" dirty="0"/>
          </a:p>
        </p:txBody>
      </p:sp>
      <p:sp>
        <p:nvSpPr>
          <p:cNvPr id="34" name="TextBox 33"/>
          <p:cNvSpPr txBox="1"/>
          <p:nvPr/>
        </p:nvSpPr>
        <p:spPr>
          <a:xfrm>
            <a:off x="7939371" y="4103644"/>
            <a:ext cx="879664" cy="630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/>
              <a:t>Gloria Perez</a:t>
            </a:r>
            <a:endParaRPr lang="en-US" sz="700" dirty="0"/>
          </a:p>
          <a:p>
            <a:pPr algn="ctr"/>
            <a:r>
              <a:rPr lang="en-US" sz="700" i="1" dirty="0"/>
              <a:t>Program </a:t>
            </a:r>
            <a:r>
              <a:rPr lang="en-US" sz="700" i="1" dirty="0" smtClean="0"/>
              <a:t>Specialist</a:t>
            </a:r>
          </a:p>
          <a:p>
            <a:pPr algn="ctr"/>
            <a:endParaRPr lang="en-US" sz="700" i="1" dirty="0"/>
          </a:p>
          <a:p>
            <a:pPr algn="ctr"/>
            <a:endParaRPr lang="en-US" sz="700" i="1" dirty="0" smtClean="0"/>
          </a:p>
          <a:p>
            <a:pPr algn="ctr"/>
            <a:endParaRPr lang="en-US" sz="700" dirty="0"/>
          </a:p>
        </p:txBody>
      </p:sp>
      <p:sp>
        <p:nvSpPr>
          <p:cNvPr id="35" name="TextBox 34"/>
          <p:cNvSpPr txBox="1"/>
          <p:nvPr/>
        </p:nvSpPr>
        <p:spPr>
          <a:xfrm>
            <a:off x="2253624" y="4921596"/>
            <a:ext cx="879654" cy="73866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/>
              <a:t>Cynthia Suchman</a:t>
            </a:r>
            <a:endParaRPr lang="en-US" sz="700" dirty="0"/>
          </a:p>
          <a:p>
            <a:pPr algn="ctr"/>
            <a:r>
              <a:rPr lang="en-US" sz="700" i="1" dirty="0"/>
              <a:t>Program </a:t>
            </a:r>
            <a:r>
              <a:rPr lang="en-US" sz="700" i="1" dirty="0" smtClean="0"/>
              <a:t>Director</a:t>
            </a:r>
            <a:endParaRPr lang="en-US" sz="700" dirty="0"/>
          </a:p>
          <a:p>
            <a:pPr algn="ctr"/>
            <a:r>
              <a:rPr lang="en-US" sz="700" dirty="0">
                <a:solidFill>
                  <a:schemeClr val="accent3">
                    <a:lumMod val="50000"/>
                  </a:schemeClr>
                </a:solidFill>
              </a:rPr>
              <a:t>Biological Oceanography</a:t>
            </a:r>
          </a:p>
          <a:p>
            <a:pPr algn="ctr"/>
            <a:endParaRPr lang="en-US" sz="700" dirty="0" smtClean="0">
              <a:solidFill>
                <a:srgbClr val="7F7F7F"/>
              </a:solidFill>
            </a:endParaRPr>
          </a:p>
          <a:p>
            <a:pPr algn="ctr"/>
            <a:endParaRPr lang="en-US" sz="700" dirty="0">
              <a:solidFill>
                <a:srgbClr val="7F7F7F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074422" y="4865180"/>
            <a:ext cx="965543" cy="846386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00" b="1" smtClean="0"/>
              <a:t>Vacant </a:t>
            </a:r>
            <a:endParaRPr lang="en-US" sz="700" dirty="0" smtClean="0"/>
          </a:p>
          <a:p>
            <a:pPr algn="ctr"/>
            <a:r>
              <a:rPr lang="en-US" sz="700" i="1" dirty="0" smtClean="0"/>
              <a:t>Science Assistant</a:t>
            </a:r>
          </a:p>
          <a:p>
            <a:pPr algn="ctr"/>
            <a:r>
              <a:rPr lang="en-US" sz="700" dirty="0" smtClean="0">
                <a:solidFill>
                  <a:schemeClr val="accent2">
                    <a:lumMod val="50000"/>
                  </a:schemeClr>
                </a:solidFill>
              </a:rPr>
              <a:t>IPS</a:t>
            </a:r>
          </a:p>
          <a:p>
            <a:pPr algn="ctr"/>
            <a:endParaRPr lang="en-US" sz="700" dirty="0">
              <a:solidFill>
                <a:srgbClr val="7F7F7F"/>
              </a:solidFill>
            </a:endParaRPr>
          </a:p>
          <a:p>
            <a:pPr algn="ctr"/>
            <a:endParaRPr lang="en-US" sz="700" dirty="0" smtClean="0">
              <a:solidFill>
                <a:srgbClr val="7F7F7F"/>
              </a:solidFill>
            </a:endParaRPr>
          </a:p>
          <a:p>
            <a:pPr algn="ctr"/>
            <a:endParaRPr lang="en-US" sz="700" dirty="0">
              <a:solidFill>
                <a:srgbClr val="7F7F7F"/>
              </a:solidFill>
            </a:endParaRPr>
          </a:p>
          <a:p>
            <a:pPr algn="ctr"/>
            <a:endParaRPr lang="en-US" sz="700" dirty="0">
              <a:solidFill>
                <a:srgbClr val="7F7F7F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885074" y="4103644"/>
            <a:ext cx="1018324" cy="630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/>
              <a:t>JoAnn King</a:t>
            </a:r>
            <a:endParaRPr lang="en-US" sz="700" dirty="0"/>
          </a:p>
          <a:p>
            <a:pPr algn="ctr"/>
            <a:r>
              <a:rPr lang="en-US" sz="700" i="1" dirty="0"/>
              <a:t>Program </a:t>
            </a:r>
            <a:r>
              <a:rPr lang="en-US" sz="700" i="1" dirty="0" smtClean="0"/>
              <a:t>Specialist</a:t>
            </a:r>
          </a:p>
          <a:p>
            <a:pPr algn="ctr"/>
            <a:endParaRPr lang="en-US" sz="700" i="1" dirty="0"/>
          </a:p>
          <a:p>
            <a:pPr algn="ctr"/>
            <a:endParaRPr lang="en-US" sz="700" dirty="0"/>
          </a:p>
          <a:p>
            <a:pPr algn="ctr"/>
            <a:r>
              <a:rPr lang="en-US" sz="700" b="1" dirty="0"/>
              <a:t> </a:t>
            </a:r>
            <a:endParaRPr lang="en-US" sz="700" b="1" dirty="0" smtClean="0"/>
          </a:p>
        </p:txBody>
      </p:sp>
      <p:sp>
        <p:nvSpPr>
          <p:cNvPr id="40" name="TextBox 39"/>
          <p:cNvSpPr txBox="1"/>
          <p:nvPr/>
        </p:nvSpPr>
        <p:spPr>
          <a:xfrm>
            <a:off x="7939371" y="4918537"/>
            <a:ext cx="891315" cy="6309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/>
              <a:t>Vacant</a:t>
            </a:r>
            <a:endParaRPr lang="en-US" sz="700" dirty="0"/>
          </a:p>
          <a:p>
            <a:pPr algn="ctr"/>
            <a:r>
              <a:rPr lang="en-US" sz="700" i="1" dirty="0"/>
              <a:t>Program Specialist </a:t>
            </a:r>
            <a:endParaRPr lang="en-US" sz="700" dirty="0"/>
          </a:p>
          <a:p>
            <a:pPr algn="ctr"/>
            <a:r>
              <a:rPr lang="en-US" sz="700" i="1" dirty="0"/>
              <a:t>and/or </a:t>
            </a:r>
            <a:endParaRPr lang="en-US" sz="700" dirty="0"/>
          </a:p>
          <a:p>
            <a:pPr algn="ctr"/>
            <a:r>
              <a:rPr lang="en-US" sz="700" i="1" dirty="0"/>
              <a:t>Program Assistant </a:t>
            </a:r>
            <a:endParaRPr lang="en-US" sz="700" dirty="0"/>
          </a:p>
          <a:p>
            <a:pPr algn="ctr"/>
            <a:endParaRPr lang="en-US" sz="700" b="1" dirty="0" smtClean="0"/>
          </a:p>
        </p:txBody>
      </p:sp>
      <p:sp>
        <p:nvSpPr>
          <p:cNvPr id="52" name="TextBox 51"/>
          <p:cNvSpPr txBox="1"/>
          <p:nvPr/>
        </p:nvSpPr>
        <p:spPr>
          <a:xfrm>
            <a:off x="5559893" y="4923430"/>
            <a:ext cx="1084168" cy="63094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 smtClean="0"/>
              <a:t>Andrea </a:t>
            </a:r>
            <a:r>
              <a:rPr lang="en-US" sz="700" b="1" smtClean="0"/>
              <a:t>Portier</a:t>
            </a:r>
            <a:endParaRPr lang="en-US" sz="700" dirty="0"/>
          </a:p>
          <a:p>
            <a:pPr algn="ctr"/>
            <a:r>
              <a:rPr lang="en-US" sz="700" dirty="0" smtClean="0"/>
              <a:t>Science Assistant</a:t>
            </a:r>
            <a:endParaRPr lang="en-US" sz="700" dirty="0" smtClean="0">
              <a:solidFill>
                <a:srgbClr val="7F7F7F"/>
              </a:solidFill>
            </a:endParaRPr>
          </a:p>
          <a:p>
            <a:pPr algn="ctr"/>
            <a:r>
              <a:rPr lang="en-US" sz="700" dirty="0" smtClean="0">
                <a:solidFill>
                  <a:srgbClr val="002060"/>
                </a:solidFill>
              </a:rPr>
              <a:t>Marine Geology &amp; Geophysics</a:t>
            </a:r>
          </a:p>
          <a:p>
            <a:pPr algn="ctr"/>
            <a:endParaRPr lang="en-US" sz="700" dirty="0" smtClean="0">
              <a:solidFill>
                <a:srgbClr val="7F7F7F"/>
              </a:solidFill>
            </a:endParaRPr>
          </a:p>
        </p:txBody>
      </p:sp>
      <p:cxnSp>
        <p:nvCxnSpPr>
          <p:cNvPr id="62" name="Elbow Connector 61"/>
          <p:cNvCxnSpPr>
            <a:stCxn id="41" idx="0"/>
            <a:endCxn id="46" idx="0"/>
          </p:cNvCxnSpPr>
          <p:nvPr/>
        </p:nvCxnSpPr>
        <p:spPr>
          <a:xfrm rot="16200000" flipH="1">
            <a:off x="5534065" y="1301315"/>
            <a:ext cx="14163" cy="1130313"/>
          </a:xfrm>
          <a:prstGeom prst="bentConnector3">
            <a:avLst>
              <a:gd name="adj1" fmla="val -811594"/>
            </a:avLst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885074" y="5909054"/>
            <a:ext cx="1018324" cy="63094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00" b="1" dirty="0"/>
              <a:t>Sarah Mesrobian</a:t>
            </a:r>
            <a:endParaRPr lang="en-US" sz="700" dirty="0"/>
          </a:p>
          <a:p>
            <a:pPr algn="ctr"/>
            <a:r>
              <a:rPr lang="en-US" sz="700" dirty="0"/>
              <a:t>Pathway </a:t>
            </a:r>
            <a:r>
              <a:rPr lang="en-US" sz="700" dirty="0" smtClean="0"/>
              <a:t>Student</a:t>
            </a:r>
          </a:p>
          <a:p>
            <a:pPr algn="ctr"/>
            <a:r>
              <a:rPr lang="en-US" sz="700" dirty="0" smtClean="0">
                <a:solidFill>
                  <a:srgbClr val="7F7F7F"/>
                </a:solidFill>
              </a:rPr>
              <a:t>Program </a:t>
            </a:r>
            <a:r>
              <a:rPr lang="en-US" sz="700" dirty="0">
                <a:solidFill>
                  <a:srgbClr val="7F7F7F"/>
                </a:solidFill>
              </a:rPr>
              <a:t>Specialist</a:t>
            </a:r>
          </a:p>
          <a:p>
            <a:pPr algn="ctr"/>
            <a:r>
              <a:rPr lang="en-US" sz="700" dirty="0" smtClean="0">
                <a:solidFill>
                  <a:srgbClr val="7F7F7F"/>
                </a:solidFill>
              </a:rPr>
              <a:t>(</a:t>
            </a:r>
            <a:r>
              <a:rPr lang="en-US" sz="700" dirty="0">
                <a:solidFill>
                  <a:srgbClr val="7F7F7F"/>
                </a:solidFill>
              </a:rPr>
              <a:t>HRM/FTE)</a:t>
            </a:r>
          </a:p>
          <a:p>
            <a:pPr algn="ctr"/>
            <a:r>
              <a:rPr lang="en-US" sz="700" b="1" dirty="0"/>
              <a:t> </a:t>
            </a:r>
            <a:endParaRPr lang="en-US" sz="700" dirty="0"/>
          </a:p>
        </p:txBody>
      </p:sp>
      <p:sp>
        <p:nvSpPr>
          <p:cNvPr id="37" name="Rectangle 36"/>
          <p:cNvSpPr/>
          <p:nvPr/>
        </p:nvSpPr>
        <p:spPr>
          <a:xfrm>
            <a:off x="578163" y="5914552"/>
            <a:ext cx="186920" cy="878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577684" y="6075300"/>
            <a:ext cx="186920" cy="87897"/>
          </a:xfrm>
          <a:prstGeom prst="rect">
            <a:avLst/>
          </a:prstGeom>
          <a:noFill/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 129"/>
          <p:cNvSpPr/>
          <p:nvPr/>
        </p:nvSpPr>
        <p:spPr>
          <a:xfrm>
            <a:off x="578163" y="6392412"/>
            <a:ext cx="186920" cy="87897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Rectangle 130"/>
          <p:cNvSpPr/>
          <p:nvPr/>
        </p:nvSpPr>
        <p:spPr>
          <a:xfrm>
            <a:off x="578163" y="6231173"/>
            <a:ext cx="186920" cy="8789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ounded Rectangle 1"/>
          <p:cNvSpPr/>
          <p:nvPr/>
        </p:nvSpPr>
        <p:spPr bwMode="auto">
          <a:xfrm>
            <a:off x="2209800" y="762000"/>
            <a:ext cx="990600" cy="5334000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94" name="Rounded Rectangle 93"/>
          <p:cNvSpPr/>
          <p:nvPr/>
        </p:nvSpPr>
        <p:spPr bwMode="auto">
          <a:xfrm>
            <a:off x="152400" y="762000"/>
            <a:ext cx="1981200" cy="5334000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98" name="Rounded Rectangle 97"/>
          <p:cNvSpPr/>
          <p:nvPr/>
        </p:nvSpPr>
        <p:spPr bwMode="auto">
          <a:xfrm>
            <a:off x="3276600" y="762000"/>
            <a:ext cx="990600" cy="5334000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102" name="Rounded Rectangle 101"/>
          <p:cNvSpPr/>
          <p:nvPr/>
        </p:nvSpPr>
        <p:spPr bwMode="auto">
          <a:xfrm>
            <a:off x="4495800" y="762000"/>
            <a:ext cx="990600" cy="5334000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104" name="Rounded Rectangle 103"/>
          <p:cNvSpPr/>
          <p:nvPr/>
        </p:nvSpPr>
        <p:spPr bwMode="auto">
          <a:xfrm>
            <a:off x="5562600" y="762000"/>
            <a:ext cx="990600" cy="5334000"/>
          </a:xfrm>
          <a:prstGeom prst="round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304800"/>
            <a:ext cx="8595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Infra.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2362200" y="833735"/>
            <a:ext cx="714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BIO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400091" y="833735"/>
            <a:ext cx="8003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PHY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4463318" y="838200"/>
            <a:ext cx="10738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CHEM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5598597" y="842665"/>
            <a:ext cx="1005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GEOL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235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42900" y="254000"/>
            <a:ext cx="8610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>
                <a:solidFill>
                  <a:schemeClr val="bg1"/>
                </a:solidFill>
                <a:latin typeface="Comic Sans MS" charset="0"/>
                <a:cs typeface="+mn-cs"/>
              </a:rPr>
              <a:t>Decadal Survey of Ocean Sciences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1828800" y="4745038"/>
            <a:ext cx="4333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1800" u="sng">
              <a:latin typeface="Skia" charset="0"/>
              <a:cs typeface="+mn-cs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81000" y="990600"/>
            <a:ext cx="8763000" cy="493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2800" b="1" u="sng" dirty="0">
                <a:solidFill>
                  <a:srgbClr val="FFFF00"/>
                </a:solidFill>
                <a:latin typeface="Skia" charset="0"/>
                <a:cs typeface="+mn-cs"/>
              </a:rPr>
              <a:t>Science Priorities</a:t>
            </a:r>
          </a:p>
          <a:p>
            <a:pPr marL="514350" indent="-514350">
              <a:lnSpc>
                <a:spcPct val="8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2800" b="1" dirty="0">
                <a:solidFill>
                  <a:srgbClr val="FFFF00"/>
                </a:solidFill>
                <a:latin typeface="Skia" charset="0"/>
                <a:cs typeface="+mn-cs"/>
              </a:rPr>
              <a:t>Rates, mechanisms, impacts, etc….sea level rise?</a:t>
            </a:r>
          </a:p>
          <a:p>
            <a:pPr marL="514350" indent="-514350">
              <a:lnSpc>
                <a:spcPct val="8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2800" b="1" dirty="0">
                <a:solidFill>
                  <a:srgbClr val="FFFF00"/>
                </a:solidFill>
                <a:latin typeface="Skia" charset="0"/>
                <a:cs typeface="+mn-cs"/>
              </a:rPr>
              <a:t>Coastal, estuarine ecosystems and linkages.</a:t>
            </a:r>
          </a:p>
          <a:p>
            <a:pPr marL="514350" indent="-514350">
              <a:lnSpc>
                <a:spcPct val="8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2800" b="1" dirty="0">
                <a:solidFill>
                  <a:srgbClr val="FFFF00"/>
                </a:solidFill>
                <a:latin typeface="Skia" charset="0"/>
                <a:cs typeface="+mn-cs"/>
              </a:rPr>
              <a:t>Ocean biogeochemistry &amp; physics…and climate.</a:t>
            </a:r>
          </a:p>
          <a:p>
            <a:pPr marL="514350" indent="-514350">
              <a:lnSpc>
                <a:spcPct val="8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2800" b="1" dirty="0">
                <a:solidFill>
                  <a:srgbClr val="FFFF00"/>
                </a:solidFill>
                <a:latin typeface="Skia" charset="0"/>
                <a:cs typeface="+mn-cs"/>
              </a:rPr>
              <a:t>Biodiversity &amp; resilience of ecosystems, &amp; changes.</a:t>
            </a:r>
          </a:p>
          <a:p>
            <a:pPr marL="514350" indent="-514350">
              <a:lnSpc>
                <a:spcPct val="8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2800" b="1" dirty="0">
                <a:solidFill>
                  <a:srgbClr val="FFFF00"/>
                </a:solidFill>
                <a:latin typeface="Skia" charset="0"/>
                <a:cs typeface="+mn-cs"/>
              </a:rPr>
              <a:t>Marine food webs in the coming century.</a:t>
            </a:r>
          </a:p>
          <a:p>
            <a:pPr marL="514350" indent="-514350">
              <a:lnSpc>
                <a:spcPct val="8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2800" b="1" dirty="0">
                <a:solidFill>
                  <a:srgbClr val="FFFF00"/>
                </a:solidFill>
                <a:latin typeface="Skia" charset="0"/>
                <a:cs typeface="+mn-cs"/>
              </a:rPr>
              <a:t>Formation and evolution of ocean basins.</a:t>
            </a:r>
          </a:p>
          <a:p>
            <a:pPr marL="514350" indent="-514350">
              <a:lnSpc>
                <a:spcPct val="8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2800" b="1" dirty="0" err="1">
                <a:solidFill>
                  <a:srgbClr val="FFFF00"/>
                </a:solidFill>
                <a:latin typeface="Skia" charset="0"/>
                <a:cs typeface="+mn-cs"/>
              </a:rPr>
              <a:t>Geohazards</a:t>
            </a:r>
            <a:r>
              <a:rPr lang="en-US" sz="2800" b="1" dirty="0">
                <a:solidFill>
                  <a:srgbClr val="FFFF00"/>
                </a:solidFill>
                <a:latin typeface="Skia" charset="0"/>
                <a:cs typeface="+mn-cs"/>
              </a:rPr>
              <a:t> (‘quakes, tsunamis, landslides, </a:t>
            </a:r>
            <a:r>
              <a:rPr lang="en-US" sz="2800" b="1" dirty="0" err="1">
                <a:solidFill>
                  <a:srgbClr val="FFFF00"/>
                </a:solidFill>
                <a:latin typeface="Skia" charset="0"/>
                <a:cs typeface="+mn-cs"/>
              </a:rPr>
              <a:t>volc</a:t>
            </a:r>
            <a:r>
              <a:rPr lang="en-US" sz="2800" b="1" dirty="0">
                <a:solidFill>
                  <a:srgbClr val="FFFF00"/>
                </a:solidFill>
                <a:latin typeface="Skia" charset="0"/>
                <a:cs typeface="+mn-cs"/>
              </a:rPr>
              <a:t>.).</a:t>
            </a:r>
          </a:p>
          <a:p>
            <a:pPr marL="514350" indent="-514350">
              <a:lnSpc>
                <a:spcPct val="8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2800" b="1" dirty="0" err="1">
                <a:solidFill>
                  <a:srgbClr val="FFFF00"/>
                </a:solidFill>
                <a:latin typeface="Skia" charset="0"/>
                <a:cs typeface="+mn-cs"/>
              </a:rPr>
              <a:t>Subseafloor</a:t>
            </a:r>
            <a:r>
              <a:rPr lang="en-US" sz="2800" b="1" dirty="0">
                <a:solidFill>
                  <a:srgbClr val="FFFF00"/>
                </a:solidFill>
                <a:latin typeface="Skia" charset="0"/>
                <a:cs typeface="+mn-cs"/>
              </a:rPr>
              <a:t> biosphere; </a:t>
            </a:r>
            <a:r>
              <a:rPr lang="en-US" sz="2800" b="1" dirty="0" err="1">
                <a:solidFill>
                  <a:srgbClr val="FFFF00"/>
                </a:solidFill>
                <a:latin typeface="Skia" charset="0"/>
                <a:cs typeface="+mn-cs"/>
              </a:rPr>
              <a:t>biogeochem</a:t>
            </a:r>
            <a:r>
              <a:rPr lang="en-US" sz="2800" b="1" dirty="0">
                <a:solidFill>
                  <a:srgbClr val="FFFF00"/>
                </a:solidFill>
                <a:latin typeface="Skia" charset="0"/>
                <a:cs typeface="+mn-cs"/>
              </a:rPr>
              <a:t>. cycles &amp; life.</a:t>
            </a:r>
          </a:p>
        </p:txBody>
      </p:sp>
      <p:pic>
        <p:nvPicPr>
          <p:cNvPr id="21508" name="Picture 4" descr="nsf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34363" y="5943600"/>
            <a:ext cx="90963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1142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42900" y="254000"/>
            <a:ext cx="8610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 smtClean="0">
                <a:solidFill>
                  <a:schemeClr val="bg1"/>
                </a:solidFill>
                <a:latin typeface="Comic Sans MS" charset="0"/>
                <a:cs typeface="+mn-cs"/>
              </a:rPr>
              <a:t>Key Points</a:t>
            </a:r>
            <a:endParaRPr lang="en-US" sz="3200" dirty="0">
              <a:solidFill>
                <a:schemeClr val="bg1"/>
              </a:solidFill>
              <a:latin typeface="Comic Sans MS" charset="0"/>
              <a:cs typeface="+mn-cs"/>
            </a:endParaRP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1828800" y="4745038"/>
            <a:ext cx="4333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1800" u="sng">
              <a:latin typeface="Skia" charset="0"/>
              <a:cs typeface="+mn-cs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81000" y="1219200"/>
            <a:ext cx="8763000" cy="1011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14350" indent="-514350">
              <a:lnSpc>
                <a:spcPct val="8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Skia" charset="0"/>
                <a:cs typeface="+mn-cs"/>
              </a:rPr>
              <a:t>Interdisciplinary science.</a:t>
            </a:r>
          </a:p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endParaRPr lang="en-US" sz="2800" b="1" dirty="0">
              <a:solidFill>
                <a:srgbClr val="FFFF00"/>
              </a:solidFill>
              <a:latin typeface="Skia" charset="0"/>
              <a:cs typeface="+mn-cs"/>
            </a:endParaRPr>
          </a:p>
        </p:txBody>
      </p:sp>
      <p:pic>
        <p:nvPicPr>
          <p:cNvPr id="21508" name="Picture 4" descr="nsf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34363" y="5943600"/>
            <a:ext cx="90963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29868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42900" y="254000"/>
            <a:ext cx="8610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 smtClean="0">
                <a:solidFill>
                  <a:schemeClr val="bg1"/>
                </a:solidFill>
                <a:latin typeface="Comic Sans MS" charset="0"/>
                <a:cs typeface="+mn-cs"/>
              </a:rPr>
              <a:t>Key Points</a:t>
            </a:r>
            <a:endParaRPr lang="en-US" sz="3200" dirty="0">
              <a:solidFill>
                <a:schemeClr val="bg1"/>
              </a:solidFill>
              <a:latin typeface="Comic Sans MS" charset="0"/>
              <a:cs typeface="+mn-cs"/>
            </a:endParaRP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1828800" y="4745038"/>
            <a:ext cx="4333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1800" u="sng">
              <a:latin typeface="Skia" charset="0"/>
              <a:cs typeface="+mn-cs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81000" y="1219200"/>
            <a:ext cx="8763000" cy="1653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14350" indent="-514350">
              <a:lnSpc>
                <a:spcPct val="8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Skia" charset="0"/>
                <a:cs typeface="+mn-cs"/>
              </a:rPr>
              <a:t>Interdisciplinary science.</a:t>
            </a:r>
          </a:p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endParaRPr lang="en-US" sz="2800" b="1" dirty="0" smtClean="0">
              <a:solidFill>
                <a:srgbClr val="FFFF00"/>
              </a:solidFill>
              <a:latin typeface="Skia" charset="0"/>
              <a:cs typeface="+mn-cs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3200" b="1" i="1" dirty="0" smtClean="0">
                <a:solidFill>
                  <a:schemeClr val="bg1"/>
                </a:solidFill>
                <a:latin typeface="Skia" charset="0"/>
                <a:cs typeface="+mn-cs"/>
              </a:rPr>
              <a:t>But what does that REALLY mean?</a:t>
            </a:r>
            <a:endParaRPr lang="en-US" sz="3200" b="1" i="1" dirty="0">
              <a:solidFill>
                <a:schemeClr val="bg1"/>
              </a:solidFill>
              <a:latin typeface="Skia" charset="0"/>
              <a:cs typeface="+mn-cs"/>
            </a:endParaRPr>
          </a:p>
        </p:txBody>
      </p:sp>
      <p:pic>
        <p:nvPicPr>
          <p:cNvPr id="21508" name="Picture 4" descr="nsf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34363" y="5943600"/>
            <a:ext cx="90963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8351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42900" y="254000"/>
            <a:ext cx="8610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 smtClean="0">
                <a:solidFill>
                  <a:schemeClr val="bg1"/>
                </a:solidFill>
                <a:latin typeface="Comic Sans MS" charset="0"/>
                <a:cs typeface="+mn-cs"/>
              </a:rPr>
              <a:t>Key Points</a:t>
            </a:r>
            <a:endParaRPr lang="en-US" sz="3200" dirty="0">
              <a:solidFill>
                <a:schemeClr val="bg1"/>
              </a:solidFill>
              <a:latin typeface="Comic Sans MS" charset="0"/>
              <a:cs typeface="+mn-cs"/>
            </a:endParaRP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1828800" y="4745038"/>
            <a:ext cx="4333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1800" u="sng">
              <a:latin typeface="Skia" charset="0"/>
              <a:cs typeface="+mn-cs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81000" y="1219200"/>
            <a:ext cx="8763000" cy="4608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14350" indent="-514350">
              <a:lnSpc>
                <a:spcPct val="8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Skia" charset="0"/>
                <a:cs typeface="+mn-cs"/>
              </a:rPr>
              <a:t>Inter</a:t>
            </a:r>
            <a:r>
              <a:rPr lang="en-US" sz="2800" b="1" u="sng" dirty="0" smtClean="0">
                <a:solidFill>
                  <a:srgbClr val="FFFF00"/>
                </a:solidFill>
                <a:latin typeface="Skia" charset="0"/>
                <a:cs typeface="+mn-cs"/>
              </a:rPr>
              <a:t>disciplinary</a:t>
            </a:r>
            <a:r>
              <a:rPr lang="en-US" sz="2800" b="1" dirty="0" smtClean="0">
                <a:solidFill>
                  <a:srgbClr val="FFFF00"/>
                </a:solidFill>
                <a:latin typeface="Skia" charset="0"/>
                <a:cs typeface="+mn-cs"/>
              </a:rPr>
              <a:t> science.</a:t>
            </a:r>
          </a:p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endParaRPr lang="en-US" sz="2800" b="1" dirty="0" smtClean="0">
              <a:solidFill>
                <a:srgbClr val="FFFF00"/>
              </a:solidFill>
              <a:latin typeface="Skia" charset="0"/>
              <a:cs typeface="+mn-cs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3200" b="1" i="1" dirty="0" smtClean="0">
                <a:solidFill>
                  <a:schemeClr val="bg1"/>
                </a:solidFill>
                <a:latin typeface="Skia" charset="0"/>
                <a:cs typeface="+mn-cs"/>
              </a:rPr>
              <a:t>But what does that REALLY mean?</a:t>
            </a:r>
          </a:p>
          <a:p>
            <a:pPr marL="457200" indent="-457200">
              <a:lnSpc>
                <a:spcPct val="8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Skia" charset="0"/>
              </a:rPr>
              <a:t>“Inter-sector”</a:t>
            </a:r>
            <a:r>
              <a:rPr lang="en-US" sz="3200" b="1" dirty="0" smtClean="0">
                <a:solidFill>
                  <a:srgbClr val="FFFF00"/>
                </a:solidFill>
                <a:latin typeface="Skia" charset="0"/>
                <a:cs typeface="+mn-cs"/>
              </a:rPr>
              <a:t>:</a:t>
            </a:r>
            <a:r>
              <a:rPr lang="en-US" sz="3200" b="1" i="1" dirty="0" smtClean="0">
                <a:solidFill>
                  <a:schemeClr val="bg1"/>
                </a:solidFill>
                <a:latin typeface="Skia" charset="0"/>
                <a:cs typeface="+mn-cs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Skia" charset="0"/>
                <a:cs typeface="+mn-cs"/>
              </a:rPr>
              <a:t>Industry, Foundations, Int’l.</a:t>
            </a:r>
          </a:p>
          <a:p>
            <a:pPr marL="457200" indent="-457200">
              <a:lnSpc>
                <a:spcPct val="8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Skia" charset="0"/>
                <a:cs typeface="+mn-cs"/>
              </a:rPr>
              <a:t>“Inter-perspective”</a:t>
            </a:r>
            <a:r>
              <a:rPr lang="en-US" sz="3200" b="1" dirty="0" smtClean="0">
                <a:solidFill>
                  <a:srgbClr val="FFFF00"/>
                </a:solidFill>
                <a:latin typeface="Skia" charset="0"/>
              </a:rPr>
              <a:t>:</a:t>
            </a:r>
            <a:r>
              <a:rPr lang="en-US" sz="3200" b="1" dirty="0" smtClean="0">
                <a:solidFill>
                  <a:schemeClr val="bg1"/>
                </a:solidFill>
                <a:latin typeface="Skia" charset="0"/>
                <a:cs typeface="+mn-cs"/>
              </a:rPr>
              <a:t> Social impact / relevance.</a:t>
            </a:r>
          </a:p>
          <a:p>
            <a:pPr marL="457200" indent="-457200">
              <a:lnSpc>
                <a:spcPct val="8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Skia" charset="0"/>
                <a:cs typeface="+mn-cs"/>
              </a:rPr>
              <a:t>“Inter-technique”</a:t>
            </a:r>
            <a:r>
              <a:rPr lang="en-US" sz="3200" b="1" dirty="0" smtClean="0">
                <a:solidFill>
                  <a:srgbClr val="FFFF00"/>
                </a:solidFill>
                <a:latin typeface="Skia" charset="0"/>
              </a:rPr>
              <a:t>:</a:t>
            </a:r>
            <a:r>
              <a:rPr lang="en-US" sz="3200" b="1" dirty="0" smtClean="0">
                <a:solidFill>
                  <a:schemeClr val="bg1"/>
                </a:solidFill>
                <a:latin typeface="Skia" charset="0"/>
                <a:cs typeface="+mn-cs"/>
              </a:rPr>
              <a:t> Instrumentation, modeling, </a:t>
            </a:r>
            <a:r>
              <a:rPr lang="en-US" sz="3200" b="1" u="sng" dirty="0" smtClean="0">
                <a:solidFill>
                  <a:schemeClr val="bg1"/>
                </a:solidFill>
                <a:latin typeface="Skia" charset="0"/>
                <a:cs typeface="+mn-cs"/>
              </a:rPr>
              <a:t>data assimilation</a:t>
            </a:r>
            <a:r>
              <a:rPr lang="en-US" sz="3200" b="1" dirty="0" smtClean="0">
                <a:solidFill>
                  <a:schemeClr val="bg1"/>
                </a:solidFill>
                <a:latin typeface="Skia" charset="0"/>
                <a:cs typeface="+mn-cs"/>
              </a:rPr>
              <a:t>, </a:t>
            </a:r>
            <a:r>
              <a:rPr lang="en-US" sz="3200" b="1" u="sng" dirty="0" smtClean="0">
                <a:solidFill>
                  <a:schemeClr val="bg1"/>
                </a:solidFill>
                <a:latin typeface="Skia" charset="0"/>
                <a:cs typeface="+mn-cs"/>
              </a:rPr>
              <a:t>data mining</a:t>
            </a:r>
            <a:r>
              <a:rPr lang="en-US" sz="3200" b="1" dirty="0" smtClean="0">
                <a:solidFill>
                  <a:schemeClr val="bg1"/>
                </a:solidFill>
                <a:latin typeface="Skia" charset="0"/>
                <a:cs typeface="+mn-cs"/>
              </a:rPr>
              <a:t>. </a:t>
            </a:r>
          </a:p>
          <a:p>
            <a:pPr marL="457200" indent="-457200">
              <a:lnSpc>
                <a:spcPct val="8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Skia" charset="0"/>
                <a:cs typeface="+mn-cs"/>
              </a:rPr>
              <a:t>“Inter-goal”</a:t>
            </a:r>
            <a:r>
              <a:rPr lang="en-US" sz="3200" b="1" dirty="0" smtClean="0">
                <a:solidFill>
                  <a:srgbClr val="FFFF00"/>
                </a:solidFill>
                <a:latin typeface="Skia" charset="0"/>
              </a:rPr>
              <a:t>: </a:t>
            </a:r>
            <a:r>
              <a:rPr lang="en-US" sz="3200" b="1" dirty="0" smtClean="0">
                <a:solidFill>
                  <a:schemeClr val="bg1"/>
                </a:solidFill>
                <a:latin typeface="Skia" charset="0"/>
              </a:rPr>
              <a:t>Eradicate “alternative career”.</a:t>
            </a:r>
            <a:r>
              <a:rPr lang="en-US" sz="3200" b="1" dirty="0" smtClean="0">
                <a:solidFill>
                  <a:schemeClr val="bg1"/>
                </a:solidFill>
                <a:latin typeface="Skia" charset="0"/>
                <a:cs typeface="+mn-cs"/>
              </a:rPr>
              <a:t> </a:t>
            </a:r>
            <a:endParaRPr lang="en-US" sz="3200" b="1" dirty="0" smtClean="0">
              <a:solidFill>
                <a:srgbClr val="FFFF00"/>
              </a:solidFill>
              <a:latin typeface="Skia" charset="0"/>
            </a:endParaRPr>
          </a:p>
        </p:txBody>
      </p:sp>
      <p:pic>
        <p:nvPicPr>
          <p:cNvPr id="21508" name="Picture 4" descr="nsf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34363" y="5943600"/>
            <a:ext cx="90963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413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42900" y="0"/>
            <a:ext cx="8610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 smtClean="0">
                <a:solidFill>
                  <a:schemeClr val="bg1"/>
                </a:solidFill>
                <a:latin typeface="Comic Sans MS" charset="0"/>
                <a:cs typeface="+mn-cs"/>
              </a:rPr>
              <a:t>Impacts On and Stimuli For…Universities</a:t>
            </a:r>
            <a:endParaRPr lang="en-US" sz="3200" dirty="0">
              <a:solidFill>
                <a:schemeClr val="bg1"/>
              </a:solidFill>
              <a:latin typeface="Comic Sans MS" charset="0"/>
              <a:cs typeface="+mn-cs"/>
            </a:endParaRP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1828800" y="4745038"/>
            <a:ext cx="4333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1800" u="sng">
              <a:latin typeface="Skia" charset="0"/>
              <a:cs typeface="+mn-cs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52400" y="762001"/>
            <a:ext cx="8991600" cy="4294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14350" indent="-514350">
              <a:lnSpc>
                <a:spcPct val="8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Skia" charset="0"/>
                <a:cs typeface="+mn-cs"/>
              </a:rPr>
              <a:t>Inter</a:t>
            </a:r>
            <a:r>
              <a:rPr lang="en-US" sz="2800" b="1" u="sng" dirty="0" smtClean="0">
                <a:solidFill>
                  <a:srgbClr val="FFFF00"/>
                </a:solidFill>
                <a:latin typeface="Skia" charset="0"/>
                <a:cs typeface="+mn-cs"/>
              </a:rPr>
              <a:t>disciplinary</a:t>
            </a:r>
            <a:r>
              <a:rPr lang="en-US" sz="2800" b="1" dirty="0" smtClean="0">
                <a:solidFill>
                  <a:srgbClr val="FFFF00"/>
                </a:solidFill>
                <a:latin typeface="Skia" charset="0"/>
                <a:cs typeface="+mn-cs"/>
              </a:rPr>
              <a:t> science.  </a:t>
            </a:r>
            <a:r>
              <a:rPr lang="en-US" sz="2800" b="1" dirty="0" smtClean="0">
                <a:solidFill>
                  <a:srgbClr val="FF0000"/>
                </a:solidFill>
                <a:latin typeface="Skia" charset="0"/>
                <a:cs typeface="+mn-cs"/>
              </a:rPr>
              <a:t>Support </a:t>
            </a:r>
            <a:r>
              <a:rPr lang="en-US" sz="2800" b="1" u="sng" dirty="0" smtClean="0">
                <a:solidFill>
                  <a:srgbClr val="FF0000"/>
                </a:solidFill>
                <a:latin typeface="Skia" charset="0"/>
                <a:cs typeface="+mn-cs"/>
              </a:rPr>
              <a:t>disciplines.</a:t>
            </a:r>
            <a:endParaRPr lang="en-US" sz="2800" b="1" u="sng" dirty="0" smtClean="0">
              <a:solidFill>
                <a:srgbClr val="FFFF00"/>
              </a:solidFill>
              <a:latin typeface="Skia" charset="0"/>
              <a:cs typeface="+mn-cs"/>
            </a:endParaRPr>
          </a:p>
          <a:p>
            <a:pPr marL="457200" indent="-457200">
              <a:lnSpc>
                <a:spcPct val="8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Skia" charset="0"/>
              </a:rPr>
              <a:t>“Inter-sector”</a:t>
            </a:r>
            <a:r>
              <a:rPr lang="en-US" sz="3200" b="1" dirty="0" smtClean="0">
                <a:solidFill>
                  <a:srgbClr val="FFFF00"/>
                </a:solidFill>
                <a:latin typeface="Skia" charset="0"/>
                <a:cs typeface="+mn-cs"/>
              </a:rPr>
              <a:t>:</a:t>
            </a:r>
            <a:r>
              <a:rPr lang="en-US" sz="3200" b="1" i="1" dirty="0" smtClean="0">
                <a:solidFill>
                  <a:schemeClr val="bg1"/>
                </a:solidFill>
                <a:latin typeface="Skia" charset="0"/>
                <a:cs typeface="+mn-cs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Skia" charset="0"/>
              </a:rPr>
              <a:t>OSP’s; Don’t treat as cash cows.</a:t>
            </a:r>
            <a:endParaRPr lang="en-US" sz="3200" b="1" i="1" dirty="0" smtClean="0">
              <a:solidFill>
                <a:schemeClr val="bg1"/>
              </a:solidFill>
              <a:latin typeface="Skia" charset="0"/>
              <a:cs typeface="+mn-cs"/>
            </a:endParaRPr>
          </a:p>
          <a:p>
            <a:pPr marL="457200" indent="-457200">
              <a:lnSpc>
                <a:spcPct val="8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Skia" charset="0"/>
                <a:cs typeface="+mn-cs"/>
              </a:rPr>
              <a:t>“Inter-perspective”</a:t>
            </a:r>
            <a:r>
              <a:rPr lang="en-US" sz="3200" b="1" dirty="0" smtClean="0">
                <a:solidFill>
                  <a:srgbClr val="FFFF00"/>
                </a:solidFill>
                <a:latin typeface="Skia" charset="0"/>
              </a:rPr>
              <a:t>:</a:t>
            </a:r>
            <a:r>
              <a:rPr lang="en-US" sz="3200" b="1" dirty="0" smtClean="0">
                <a:solidFill>
                  <a:schemeClr val="bg1"/>
                </a:solidFill>
                <a:latin typeface="Skia" charset="0"/>
                <a:cs typeface="+mn-cs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Skia" charset="0"/>
              </a:rPr>
              <a:t>Avoid Ivory Tower values. </a:t>
            </a:r>
            <a:endParaRPr lang="en-US" sz="3200" b="1" dirty="0" smtClean="0">
              <a:solidFill>
                <a:schemeClr val="bg1"/>
              </a:solidFill>
              <a:latin typeface="Skia" charset="0"/>
              <a:cs typeface="+mn-cs"/>
            </a:endParaRPr>
          </a:p>
          <a:p>
            <a:pPr marL="457200" indent="-457200">
              <a:lnSpc>
                <a:spcPct val="8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Skia" charset="0"/>
                <a:cs typeface="+mn-cs"/>
              </a:rPr>
              <a:t>“Inter-technique”</a:t>
            </a:r>
            <a:r>
              <a:rPr lang="en-US" sz="3200" b="1" dirty="0" smtClean="0">
                <a:solidFill>
                  <a:srgbClr val="FFFF00"/>
                </a:solidFill>
                <a:latin typeface="Skia" charset="0"/>
              </a:rPr>
              <a:t>:</a:t>
            </a:r>
            <a:r>
              <a:rPr lang="en-US" sz="3200" b="1" dirty="0" smtClean="0">
                <a:solidFill>
                  <a:schemeClr val="bg1"/>
                </a:solidFill>
                <a:latin typeface="Skia" charset="0"/>
                <a:cs typeface="+mn-cs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Skia" charset="0"/>
              </a:rPr>
              <a:t>Nimble resources.</a:t>
            </a:r>
            <a:r>
              <a:rPr lang="en-US" sz="3200" b="1" dirty="0" smtClean="0">
                <a:solidFill>
                  <a:schemeClr val="bg1"/>
                </a:solidFill>
                <a:latin typeface="Skia" charset="0"/>
                <a:cs typeface="+mn-cs"/>
              </a:rPr>
              <a:t> </a:t>
            </a:r>
          </a:p>
          <a:p>
            <a:pPr marL="457200" indent="-457200">
              <a:lnSpc>
                <a:spcPct val="8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Skia" charset="0"/>
                <a:cs typeface="+mn-cs"/>
              </a:rPr>
              <a:t>“Inter-goal”</a:t>
            </a:r>
            <a:r>
              <a:rPr lang="en-US" sz="3200" b="1" dirty="0" smtClean="0">
                <a:solidFill>
                  <a:srgbClr val="FFFF00"/>
                </a:solidFill>
                <a:latin typeface="Skia" charset="0"/>
              </a:rPr>
              <a:t>: </a:t>
            </a:r>
            <a:r>
              <a:rPr lang="en-US" sz="3200" b="1" dirty="0" smtClean="0">
                <a:solidFill>
                  <a:srgbClr val="FF0000"/>
                </a:solidFill>
                <a:latin typeface="Skia" charset="0"/>
              </a:rPr>
              <a:t>Educational model.</a:t>
            </a:r>
          </a:p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endParaRPr lang="en-US" sz="3200" b="1" dirty="0" smtClean="0">
              <a:solidFill>
                <a:srgbClr val="FFFF00"/>
              </a:solidFill>
              <a:latin typeface="Skia" charset="0"/>
            </a:endParaRPr>
          </a:p>
          <a:p>
            <a:pPr marL="457200" indent="-457200">
              <a:lnSpc>
                <a:spcPct val="80000"/>
              </a:lnSpc>
              <a:spcBef>
                <a:spcPct val="50000"/>
              </a:spcBef>
              <a:buFont typeface="Arial"/>
              <a:buChar char="•"/>
              <a:defRPr/>
            </a:pPr>
            <a:endParaRPr lang="en-US" sz="3200" b="1" dirty="0">
              <a:solidFill>
                <a:srgbClr val="FF0000"/>
              </a:solidFill>
              <a:latin typeface="Skia" charset="0"/>
            </a:endParaRPr>
          </a:p>
        </p:txBody>
      </p:sp>
      <p:pic>
        <p:nvPicPr>
          <p:cNvPr id="21508" name="Picture 4" descr="nsf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34363" y="5943600"/>
            <a:ext cx="90963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16785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66700" y="685800"/>
            <a:ext cx="8610600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 smtClean="0">
                <a:solidFill>
                  <a:srgbClr val="FFFF00"/>
                </a:solidFill>
                <a:latin typeface="Comic Sans MS" charset="0"/>
                <a:cs typeface="+mn-cs"/>
              </a:rPr>
              <a:t>Ocean Sciences at NSF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800" dirty="0" smtClean="0">
                <a:solidFill>
                  <a:srgbClr val="FFFFFF"/>
                </a:solidFill>
                <a:latin typeface="Comic Sans MS" charset="0"/>
                <a:cs typeface="+mn-cs"/>
              </a:rPr>
              <a:t>Federal R &amp; D Agency Workshop</a:t>
            </a:r>
            <a:endParaRPr lang="en-US" sz="2800" b="1" dirty="0">
              <a:solidFill>
                <a:srgbClr val="FFFFFF"/>
              </a:solidFill>
              <a:latin typeface="Comic Sans MS" charset="0"/>
              <a:cs typeface="+mn-cs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sz="2800" i="1" dirty="0" smtClean="0">
                <a:solidFill>
                  <a:srgbClr val="FFFFFF"/>
                </a:solidFill>
                <a:latin typeface="Comic Sans MS" charset="0"/>
                <a:cs typeface="+mn-cs"/>
              </a:rPr>
              <a:t>October 9, 2015</a:t>
            </a:r>
            <a:endParaRPr lang="en-US" sz="2800" i="1" dirty="0">
              <a:solidFill>
                <a:srgbClr val="FFFFFF"/>
              </a:solidFill>
              <a:latin typeface="Comic Sans MS" charset="0"/>
              <a:cs typeface="+mn-cs"/>
            </a:endParaRP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2405063" y="4745038"/>
            <a:ext cx="4333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1800" u="sng">
              <a:latin typeface="Skia" charset="0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87087" y="3276600"/>
            <a:ext cx="6569827" cy="1200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solidFill>
                  <a:srgbClr val="FF0000"/>
                </a:solidFill>
                <a:latin typeface="Comic Sans MS" charset="0"/>
              </a:rPr>
              <a:t>Short Term</a:t>
            </a:r>
            <a:r>
              <a:rPr lang="en-US" dirty="0" smtClean="0">
                <a:solidFill>
                  <a:srgbClr val="FF0000"/>
                </a:solidFill>
                <a:latin typeface="Comic Sans MS" charset="0"/>
              </a:rPr>
              <a:t>:  </a:t>
            </a:r>
            <a:r>
              <a:rPr lang="en-US" dirty="0" smtClean="0">
                <a:solidFill>
                  <a:srgbClr val="FFFFFF"/>
                </a:solidFill>
                <a:latin typeface="Comic Sans MS" charset="0"/>
              </a:rPr>
              <a:t>Immediate Impact (few years)</a:t>
            </a:r>
          </a:p>
          <a:p>
            <a:endParaRPr lang="en-US" dirty="0">
              <a:solidFill>
                <a:srgbClr val="FFFFFF"/>
              </a:solidFill>
              <a:latin typeface="Comic Sans MS" charset="0"/>
            </a:endParaRPr>
          </a:p>
          <a:p>
            <a:r>
              <a:rPr lang="en-US" u="sng" dirty="0" smtClean="0">
                <a:solidFill>
                  <a:srgbClr val="FF0000"/>
                </a:solidFill>
                <a:latin typeface="Comic Sans MS" charset="0"/>
              </a:rPr>
              <a:t>Longer Term</a:t>
            </a:r>
            <a:r>
              <a:rPr lang="en-US" dirty="0" smtClean="0">
                <a:solidFill>
                  <a:srgbClr val="FF0000"/>
                </a:solidFill>
                <a:latin typeface="Comic Sans MS" charset="0"/>
              </a:rPr>
              <a:t>:</a:t>
            </a:r>
            <a:r>
              <a:rPr lang="en-US" dirty="0" smtClean="0">
                <a:solidFill>
                  <a:srgbClr val="FFFFFF"/>
                </a:solidFill>
                <a:latin typeface="Comic Sans MS" charset="0"/>
              </a:rPr>
              <a:t>  Generational Transition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9296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42900" y="0"/>
            <a:ext cx="8610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 smtClean="0">
                <a:solidFill>
                  <a:schemeClr val="bg1"/>
                </a:solidFill>
                <a:latin typeface="Comic Sans MS" charset="0"/>
                <a:cs typeface="+mn-cs"/>
              </a:rPr>
              <a:t>Impacts On and Stimuli For…Universities</a:t>
            </a:r>
            <a:endParaRPr lang="en-US" sz="3200" dirty="0">
              <a:solidFill>
                <a:schemeClr val="bg1"/>
              </a:solidFill>
              <a:latin typeface="Comic Sans MS" charset="0"/>
              <a:cs typeface="+mn-cs"/>
            </a:endParaRP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1828800" y="4745038"/>
            <a:ext cx="4333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1800" u="sng">
              <a:latin typeface="Skia" charset="0"/>
              <a:cs typeface="+mn-cs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152400" y="762001"/>
            <a:ext cx="8991600" cy="4294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514350" indent="-514350">
              <a:lnSpc>
                <a:spcPct val="8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Skia" charset="0"/>
                <a:cs typeface="+mn-cs"/>
              </a:rPr>
              <a:t>Inter</a:t>
            </a:r>
            <a:r>
              <a:rPr lang="en-US" sz="2800" b="1" u="sng" dirty="0" smtClean="0">
                <a:solidFill>
                  <a:srgbClr val="FFFF00"/>
                </a:solidFill>
                <a:latin typeface="Skia" charset="0"/>
                <a:cs typeface="+mn-cs"/>
              </a:rPr>
              <a:t>disciplinary</a:t>
            </a:r>
            <a:r>
              <a:rPr lang="en-US" sz="2800" b="1" dirty="0" smtClean="0">
                <a:solidFill>
                  <a:srgbClr val="FFFF00"/>
                </a:solidFill>
                <a:latin typeface="Skia" charset="0"/>
                <a:cs typeface="+mn-cs"/>
              </a:rPr>
              <a:t> science.  </a:t>
            </a:r>
            <a:r>
              <a:rPr lang="en-US" sz="2800" b="1" dirty="0" smtClean="0">
                <a:solidFill>
                  <a:srgbClr val="FF0000"/>
                </a:solidFill>
                <a:latin typeface="Skia" charset="0"/>
                <a:cs typeface="+mn-cs"/>
              </a:rPr>
              <a:t>Support </a:t>
            </a:r>
            <a:r>
              <a:rPr lang="en-US" sz="2800" b="1" u="sng" dirty="0" smtClean="0">
                <a:solidFill>
                  <a:srgbClr val="FF0000"/>
                </a:solidFill>
                <a:latin typeface="Skia" charset="0"/>
                <a:cs typeface="+mn-cs"/>
              </a:rPr>
              <a:t>disciplines.</a:t>
            </a:r>
            <a:endParaRPr lang="en-US" sz="2800" b="1" u="sng" dirty="0" smtClean="0">
              <a:solidFill>
                <a:srgbClr val="FFFF00"/>
              </a:solidFill>
              <a:latin typeface="Skia" charset="0"/>
              <a:cs typeface="+mn-cs"/>
            </a:endParaRPr>
          </a:p>
          <a:p>
            <a:pPr marL="457200" indent="-457200">
              <a:lnSpc>
                <a:spcPct val="8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Skia" charset="0"/>
              </a:rPr>
              <a:t>“Inter-sector”</a:t>
            </a:r>
            <a:r>
              <a:rPr lang="en-US" sz="3200" b="1" dirty="0" smtClean="0">
                <a:solidFill>
                  <a:srgbClr val="FFFF00"/>
                </a:solidFill>
                <a:latin typeface="Skia" charset="0"/>
                <a:cs typeface="+mn-cs"/>
              </a:rPr>
              <a:t>:</a:t>
            </a:r>
            <a:r>
              <a:rPr lang="en-US" sz="3200" b="1" i="1" dirty="0" smtClean="0">
                <a:solidFill>
                  <a:schemeClr val="bg1"/>
                </a:solidFill>
                <a:latin typeface="Skia" charset="0"/>
                <a:cs typeface="+mn-cs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Skia" charset="0"/>
              </a:rPr>
              <a:t>OSP’s; Don’t treat as cash cows.</a:t>
            </a:r>
            <a:endParaRPr lang="en-US" sz="3200" b="1" i="1" dirty="0" smtClean="0">
              <a:solidFill>
                <a:schemeClr val="bg1"/>
              </a:solidFill>
              <a:latin typeface="Skia" charset="0"/>
              <a:cs typeface="+mn-cs"/>
            </a:endParaRPr>
          </a:p>
          <a:p>
            <a:pPr marL="457200" indent="-457200">
              <a:lnSpc>
                <a:spcPct val="8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Skia" charset="0"/>
                <a:cs typeface="+mn-cs"/>
              </a:rPr>
              <a:t>“Inter-perspective”</a:t>
            </a:r>
            <a:r>
              <a:rPr lang="en-US" sz="3200" b="1" dirty="0" smtClean="0">
                <a:solidFill>
                  <a:srgbClr val="FFFF00"/>
                </a:solidFill>
                <a:latin typeface="Skia" charset="0"/>
              </a:rPr>
              <a:t>:</a:t>
            </a:r>
            <a:r>
              <a:rPr lang="en-US" sz="3200" b="1" dirty="0" smtClean="0">
                <a:solidFill>
                  <a:schemeClr val="bg1"/>
                </a:solidFill>
                <a:latin typeface="Skia" charset="0"/>
                <a:cs typeface="+mn-cs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Skia" charset="0"/>
              </a:rPr>
              <a:t>Avoid Ivory Tower values. </a:t>
            </a:r>
            <a:endParaRPr lang="en-US" sz="3200" b="1" dirty="0" smtClean="0">
              <a:solidFill>
                <a:schemeClr val="bg1"/>
              </a:solidFill>
              <a:latin typeface="Skia" charset="0"/>
              <a:cs typeface="+mn-cs"/>
            </a:endParaRPr>
          </a:p>
          <a:p>
            <a:pPr marL="457200" indent="-457200">
              <a:lnSpc>
                <a:spcPct val="8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Skia" charset="0"/>
                <a:cs typeface="+mn-cs"/>
              </a:rPr>
              <a:t>“Inter-technique”</a:t>
            </a:r>
            <a:r>
              <a:rPr lang="en-US" sz="3200" b="1" dirty="0" smtClean="0">
                <a:solidFill>
                  <a:srgbClr val="FFFF00"/>
                </a:solidFill>
                <a:latin typeface="Skia" charset="0"/>
              </a:rPr>
              <a:t>:</a:t>
            </a:r>
            <a:r>
              <a:rPr lang="en-US" sz="3200" b="1" dirty="0" smtClean="0">
                <a:solidFill>
                  <a:schemeClr val="bg1"/>
                </a:solidFill>
                <a:latin typeface="Skia" charset="0"/>
                <a:cs typeface="+mn-cs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Skia" charset="0"/>
              </a:rPr>
              <a:t>Nimble resources.</a:t>
            </a:r>
            <a:r>
              <a:rPr lang="en-US" sz="3200" b="1" dirty="0" smtClean="0">
                <a:solidFill>
                  <a:schemeClr val="bg1"/>
                </a:solidFill>
                <a:latin typeface="Skia" charset="0"/>
                <a:cs typeface="+mn-cs"/>
              </a:rPr>
              <a:t> </a:t>
            </a:r>
          </a:p>
          <a:p>
            <a:pPr marL="457200" indent="-457200">
              <a:lnSpc>
                <a:spcPct val="8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Skia" charset="0"/>
                <a:cs typeface="+mn-cs"/>
              </a:rPr>
              <a:t>“Inter-goal”</a:t>
            </a:r>
            <a:r>
              <a:rPr lang="en-US" sz="3200" b="1" dirty="0" smtClean="0">
                <a:solidFill>
                  <a:srgbClr val="FFFF00"/>
                </a:solidFill>
                <a:latin typeface="Skia" charset="0"/>
              </a:rPr>
              <a:t>: </a:t>
            </a:r>
            <a:r>
              <a:rPr lang="en-US" sz="3200" b="1" dirty="0" smtClean="0">
                <a:solidFill>
                  <a:srgbClr val="FF0000"/>
                </a:solidFill>
                <a:latin typeface="Skia" charset="0"/>
              </a:rPr>
              <a:t>Educational model.</a:t>
            </a:r>
          </a:p>
          <a:p>
            <a:pPr marL="457200" indent="-457200">
              <a:lnSpc>
                <a:spcPct val="80000"/>
              </a:lnSpc>
              <a:spcBef>
                <a:spcPct val="50000"/>
              </a:spcBef>
              <a:buFont typeface="Arial"/>
              <a:buChar char="•"/>
              <a:defRPr/>
            </a:pPr>
            <a:endParaRPr lang="en-US" sz="3200" b="1" dirty="0">
              <a:solidFill>
                <a:srgbClr val="FF0000"/>
              </a:solidFill>
              <a:latin typeface="Skia" charset="0"/>
            </a:endParaRPr>
          </a:p>
          <a:p>
            <a:pPr marL="457200" indent="-457200">
              <a:lnSpc>
                <a:spcPct val="8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Skia" charset="0"/>
              </a:rPr>
              <a:t>Faculty Governance: Implications for P &amp; T…</a:t>
            </a:r>
          </a:p>
        </p:txBody>
      </p:sp>
      <p:pic>
        <p:nvPicPr>
          <p:cNvPr id="21508" name="Picture 4" descr="nsf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34363" y="5943600"/>
            <a:ext cx="90963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35045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266700" y="-48637"/>
            <a:ext cx="8610600" cy="187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 smtClean="0">
                <a:solidFill>
                  <a:srgbClr val="FFFF00"/>
                </a:solidFill>
                <a:latin typeface="Comic Sans MS" charset="0"/>
                <a:cs typeface="+mn-cs"/>
              </a:rPr>
              <a:t>Ocean Sciences at NSF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800" dirty="0" smtClean="0">
                <a:solidFill>
                  <a:srgbClr val="FFFFFF"/>
                </a:solidFill>
                <a:latin typeface="Comic Sans MS" charset="0"/>
                <a:cs typeface="+mn-cs"/>
              </a:rPr>
              <a:t>Federal R &amp; D Agency Workshop</a:t>
            </a:r>
            <a:endParaRPr lang="en-US" sz="2800" b="1" dirty="0">
              <a:solidFill>
                <a:srgbClr val="FFFFFF"/>
              </a:solidFill>
              <a:latin typeface="Comic Sans MS" charset="0"/>
              <a:cs typeface="+mn-cs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sz="2800" i="1" dirty="0" smtClean="0">
                <a:solidFill>
                  <a:srgbClr val="FFFFFF"/>
                </a:solidFill>
                <a:latin typeface="Comic Sans MS" charset="0"/>
                <a:cs typeface="+mn-cs"/>
              </a:rPr>
              <a:t>October 9, 2015</a:t>
            </a:r>
            <a:endParaRPr lang="en-US" sz="2800" i="1" dirty="0">
              <a:solidFill>
                <a:srgbClr val="FFFFFF"/>
              </a:solidFill>
              <a:latin typeface="Comic Sans MS" charset="0"/>
              <a:cs typeface="+mn-cs"/>
            </a:endParaRP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0" y="3736975"/>
            <a:ext cx="91440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bg1"/>
                </a:solidFill>
                <a:latin typeface="Skia" charset="0"/>
                <a:cs typeface="+mn-cs"/>
              </a:rPr>
              <a:t>Rick Murray</a:t>
            </a:r>
          </a:p>
        </p:txBody>
      </p:sp>
      <p:sp>
        <p:nvSpPr>
          <p:cNvPr id="2058" name="Text Box 10"/>
          <p:cNvSpPr txBox="1">
            <a:spLocks noChangeArrowheads="1"/>
          </p:cNvSpPr>
          <p:nvPr/>
        </p:nvSpPr>
        <p:spPr bwMode="auto">
          <a:xfrm>
            <a:off x="1524000" y="4194175"/>
            <a:ext cx="624840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i="1" dirty="0">
                <a:solidFill>
                  <a:schemeClr val="bg1"/>
                </a:solidFill>
                <a:latin typeface="Skia" charset="0"/>
                <a:cs typeface="+mn-cs"/>
              </a:rPr>
              <a:t>Division Director, Ocean Sciences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1828800" y="4745038"/>
            <a:ext cx="4333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1800" u="sng">
              <a:latin typeface="Skia" charset="0"/>
              <a:cs typeface="+mn-cs"/>
            </a:endParaRPr>
          </a:p>
        </p:txBody>
      </p:sp>
      <p:pic>
        <p:nvPicPr>
          <p:cNvPr id="14341" name="Picture 1" descr="nsf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78250" y="5108575"/>
            <a:ext cx="1587500" cy="159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1287087" y="2228672"/>
            <a:ext cx="6569827" cy="1200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solidFill>
                  <a:srgbClr val="FF0000"/>
                </a:solidFill>
                <a:latin typeface="Comic Sans MS" charset="0"/>
              </a:rPr>
              <a:t>Short Term</a:t>
            </a:r>
            <a:r>
              <a:rPr lang="en-US" dirty="0" smtClean="0">
                <a:solidFill>
                  <a:srgbClr val="FF0000"/>
                </a:solidFill>
                <a:latin typeface="Comic Sans MS" charset="0"/>
              </a:rPr>
              <a:t>:  </a:t>
            </a:r>
            <a:r>
              <a:rPr lang="en-US" dirty="0" smtClean="0">
                <a:solidFill>
                  <a:srgbClr val="FFFFFF"/>
                </a:solidFill>
                <a:latin typeface="Comic Sans MS" charset="0"/>
              </a:rPr>
              <a:t>Immediate Impact (few years)</a:t>
            </a:r>
          </a:p>
          <a:p>
            <a:endParaRPr lang="en-US" dirty="0">
              <a:solidFill>
                <a:srgbClr val="FFFFFF"/>
              </a:solidFill>
              <a:latin typeface="Comic Sans MS" charset="0"/>
            </a:endParaRPr>
          </a:p>
          <a:p>
            <a:r>
              <a:rPr lang="en-US" u="sng" dirty="0" smtClean="0">
                <a:solidFill>
                  <a:srgbClr val="FF0000"/>
                </a:solidFill>
                <a:latin typeface="Comic Sans MS" charset="0"/>
              </a:rPr>
              <a:t>Longer Term</a:t>
            </a:r>
            <a:r>
              <a:rPr lang="en-US" dirty="0" smtClean="0">
                <a:solidFill>
                  <a:srgbClr val="FF0000"/>
                </a:solidFill>
                <a:latin typeface="Comic Sans MS" charset="0"/>
              </a:rPr>
              <a:t>:</a:t>
            </a:r>
            <a:r>
              <a:rPr lang="en-US" dirty="0" smtClean="0">
                <a:solidFill>
                  <a:srgbClr val="FFFFFF"/>
                </a:solidFill>
                <a:latin typeface="Comic Sans MS" charset="0"/>
              </a:rPr>
              <a:t>  Generational Transition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 bwMode="auto">
          <a:xfrm>
            <a:off x="1219200" y="2197100"/>
            <a:ext cx="6629400" cy="1371600"/>
          </a:xfrm>
          <a:prstGeom prst="roundRect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1832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04800" y="30162"/>
            <a:ext cx="8610600" cy="172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>
                <a:solidFill>
                  <a:schemeClr val="bg1"/>
                </a:solidFill>
                <a:latin typeface="Comic Sans MS" charset="0"/>
                <a:cs typeface="+mn-cs"/>
              </a:rPr>
              <a:t>Decadal Survey of Ocean Sciences, 2015-2025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800" i="1" dirty="0">
                <a:solidFill>
                  <a:srgbClr val="FFFF00"/>
                </a:solidFill>
                <a:latin typeface="Comic Sans MS" charset="0"/>
                <a:cs typeface="+mn-cs"/>
              </a:rPr>
              <a:t>NRC/NAS, Released Jan. 23, 2015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1828800" y="4745038"/>
            <a:ext cx="4333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1800" u="sng">
              <a:latin typeface="Skia" charset="0"/>
              <a:cs typeface="+mn-cs"/>
            </a:endParaRPr>
          </a:p>
        </p:txBody>
      </p:sp>
      <p:pic>
        <p:nvPicPr>
          <p:cNvPr id="16387" name="Picture 1" descr="21655-0309366887-covers45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33700" y="1835150"/>
            <a:ext cx="3352800" cy="433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7" descr="nsf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34363" y="5956300"/>
            <a:ext cx="90963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04800" y="30162"/>
            <a:ext cx="8610600" cy="172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>
                <a:solidFill>
                  <a:schemeClr val="bg1"/>
                </a:solidFill>
                <a:latin typeface="Comic Sans MS" charset="0"/>
                <a:cs typeface="+mn-cs"/>
              </a:rPr>
              <a:t>Decadal Survey of Ocean Sciences, 2015-2025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800" i="1" dirty="0">
                <a:solidFill>
                  <a:srgbClr val="FFFF00"/>
                </a:solidFill>
                <a:latin typeface="Comic Sans MS" charset="0"/>
                <a:cs typeface="+mn-cs"/>
              </a:rPr>
              <a:t>NRC/NAS, Released Jan. 23, 2015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1828800" y="4745038"/>
            <a:ext cx="4333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1800" u="sng">
              <a:latin typeface="Skia" charset="0"/>
              <a:cs typeface="+mn-cs"/>
            </a:endParaRPr>
          </a:p>
        </p:txBody>
      </p:sp>
      <p:pic>
        <p:nvPicPr>
          <p:cNvPr id="16387" name="Picture 1" descr="21655-0309366887-covers45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33700" y="1835150"/>
            <a:ext cx="3352800" cy="433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7" descr="nsf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34363" y="5956300"/>
            <a:ext cx="90963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2794000" y="2730500"/>
            <a:ext cx="3657600" cy="1004888"/>
          </a:xfrm>
          <a:prstGeom prst="ellips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003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04800" y="30162"/>
            <a:ext cx="8610600" cy="172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>
                <a:solidFill>
                  <a:schemeClr val="bg1"/>
                </a:solidFill>
                <a:latin typeface="Comic Sans MS" charset="0"/>
                <a:cs typeface="+mn-cs"/>
              </a:rPr>
              <a:t>Decadal Survey of Ocean Sciences, 2015-2025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sz="2800" i="1" dirty="0">
                <a:solidFill>
                  <a:srgbClr val="FFFF00"/>
                </a:solidFill>
                <a:latin typeface="Comic Sans MS" charset="0"/>
                <a:cs typeface="+mn-cs"/>
              </a:rPr>
              <a:t>NRC/NAS, Released Jan. 23, 2015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1828800" y="4745038"/>
            <a:ext cx="4333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1800" u="sng">
              <a:latin typeface="Skia" charset="0"/>
              <a:cs typeface="+mn-cs"/>
            </a:endParaRPr>
          </a:p>
        </p:txBody>
      </p:sp>
      <p:pic>
        <p:nvPicPr>
          <p:cNvPr id="16387" name="Picture 1" descr="21655-0309366887-covers45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33700" y="1835150"/>
            <a:ext cx="3352800" cy="433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7" descr="nsf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34363" y="5956300"/>
            <a:ext cx="90963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2794000" y="2730500"/>
            <a:ext cx="3657600" cy="1004888"/>
          </a:xfrm>
          <a:prstGeom prst="ellipse">
            <a:avLst/>
          </a:prstGeom>
          <a:noFill/>
          <a:ln w="571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781800" y="2209800"/>
            <a:ext cx="20922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i="1" dirty="0" smtClean="0">
                <a:solidFill>
                  <a:srgbClr val="FFFF00"/>
                </a:solidFill>
                <a:latin typeface="Comic Sans MS" charset="0"/>
              </a:rPr>
              <a:t>NSF ‘reply’</a:t>
            </a:r>
          </a:p>
          <a:p>
            <a:pPr algn="ctr"/>
            <a:r>
              <a:rPr lang="en-US" i="1" dirty="0" smtClean="0">
                <a:solidFill>
                  <a:srgbClr val="FFFF00"/>
                </a:solidFill>
                <a:latin typeface="Comic Sans MS" charset="0"/>
              </a:rPr>
              <a:t>May 11,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9266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42900" y="254000"/>
            <a:ext cx="8610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>
                <a:solidFill>
                  <a:schemeClr val="bg1"/>
                </a:solidFill>
                <a:latin typeface="Comic Sans MS" charset="0"/>
                <a:cs typeface="+mn-cs"/>
              </a:rPr>
              <a:t>Decadal </a:t>
            </a:r>
            <a:r>
              <a:rPr lang="en-US" sz="3200" dirty="0">
                <a:solidFill>
                  <a:srgbClr val="FF0000"/>
                </a:solidFill>
                <a:latin typeface="Comic Sans MS" charset="0"/>
                <a:cs typeface="+mn-cs"/>
              </a:rPr>
              <a:t>Survey</a:t>
            </a:r>
            <a:r>
              <a:rPr lang="en-US" sz="3200" dirty="0">
                <a:solidFill>
                  <a:schemeClr val="bg1"/>
                </a:solidFill>
                <a:latin typeface="Comic Sans MS" charset="0"/>
                <a:cs typeface="+mn-cs"/>
              </a:rPr>
              <a:t> of Ocean Sciences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1828800" y="4745038"/>
            <a:ext cx="4333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1800" u="sng">
              <a:latin typeface="Skia" charset="0"/>
              <a:cs typeface="+mn-cs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81000" y="990600"/>
            <a:ext cx="8763000" cy="4932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2800" b="1" u="sng" dirty="0">
                <a:solidFill>
                  <a:srgbClr val="FFFF00"/>
                </a:solidFill>
                <a:latin typeface="Skia" charset="0"/>
                <a:cs typeface="+mn-cs"/>
              </a:rPr>
              <a:t>Science Priorities</a:t>
            </a:r>
          </a:p>
          <a:p>
            <a:pPr marL="514350" indent="-514350">
              <a:lnSpc>
                <a:spcPct val="8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2800" b="1" dirty="0">
                <a:solidFill>
                  <a:srgbClr val="FFFF00"/>
                </a:solidFill>
                <a:latin typeface="Skia" charset="0"/>
                <a:cs typeface="+mn-cs"/>
              </a:rPr>
              <a:t>Rates, mechanisms, impacts, etc….sea level rise?</a:t>
            </a:r>
          </a:p>
          <a:p>
            <a:pPr marL="514350" indent="-514350">
              <a:lnSpc>
                <a:spcPct val="8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2800" b="1" dirty="0">
                <a:solidFill>
                  <a:srgbClr val="FFFF00"/>
                </a:solidFill>
                <a:latin typeface="Skia" charset="0"/>
                <a:cs typeface="+mn-cs"/>
              </a:rPr>
              <a:t>Coastal, estuarine ecosystems and linkages.</a:t>
            </a:r>
          </a:p>
          <a:p>
            <a:pPr marL="514350" indent="-514350">
              <a:lnSpc>
                <a:spcPct val="8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2800" b="1" dirty="0">
                <a:solidFill>
                  <a:srgbClr val="FFFF00"/>
                </a:solidFill>
                <a:latin typeface="Skia" charset="0"/>
                <a:cs typeface="+mn-cs"/>
              </a:rPr>
              <a:t>Ocean biogeochemistry &amp; physics…and climate.</a:t>
            </a:r>
          </a:p>
          <a:p>
            <a:pPr marL="514350" indent="-514350">
              <a:lnSpc>
                <a:spcPct val="8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2800" b="1" dirty="0">
                <a:solidFill>
                  <a:srgbClr val="FFFF00"/>
                </a:solidFill>
                <a:latin typeface="Skia" charset="0"/>
                <a:cs typeface="+mn-cs"/>
              </a:rPr>
              <a:t>Biodiversity &amp; resilience of ecosystems, &amp; changes.</a:t>
            </a:r>
          </a:p>
          <a:p>
            <a:pPr marL="514350" indent="-514350">
              <a:lnSpc>
                <a:spcPct val="8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2800" b="1" dirty="0">
                <a:solidFill>
                  <a:srgbClr val="FFFF00"/>
                </a:solidFill>
                <a:latin typeface="Skia" charset="0"/>
                <a:cs typeface="+mn-cs"/>
              </a:rPr>
              <a:t>Marine food webs in the coming century.</a:t>
            </a:r>
          </a:p>
          <a:p>
            <a:pPr marL="514350" indent="-514350">
              <a:lnSpc>
                <a:spcPct val="8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2800" b="1" dirty="0">
                <a:solidFill>
                  <a:srgbClr val="FFFF00"/>
                </a:solidFill>
                <a:latin typeface="Skia" charset="0"/>
                <a:cs typeface="+mn-cs"/>
              </a:rPr>
              <a:t>Formation and evolution of ocean basins.</a:t>
            </a:r>
          </a:p>
          <a:p>
            <a:pPr marL="514350" indent="-514350">
              <a:lnSpc>
                <a:spcPct val="8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2800" b="1" dirty="0" err="1">
                <a:solidFill>
                  <a:srgbClr val="FFFF00"/>
                </a:solidFill>
                <a:latin typeface="Skia" charset="0"/>
                <a:cs typeface="+mn-cs"/>
              </a:rPr>
              <a:t>Geohazards</a:t>
            </a:r>
            <a:r>
              <a:rPr lang="en-US" sz="2800" b="1" dirty="0">
                <a:solidFill>
                  <a:srgbClr val="FFFF00"/>
                </a:solidFill>
                <a:latin typeface="Skia" charset="0"/>
                <a:cs typeface="+mn-cs"/>
              </a:rPr>
              <a:t> (‘quakes, tsunamis, landslides, </a:t>
            </a:r>
            <a:r>
              <a:rPr lang="en-US" sz="2800" b="1" dirty="0" err="1">
                <a:solidFill>
                  <a:srgbClr val="FFFF00"/>
                </a:solidFill>
                <a:latin typeface="Skia" charset="0"/>
                <a:cs typeface="+mn-cs"/>
              </a:rPr>
              <a:t>volc</a:t>
            </a:r>
            <a:r>
              <a:rPr lang="en-US" sz="2800" b="1" dirty="0">
                <a:solidFill>
                  <a:srgbClr val="FFFF00"/>
                </a:solidFill>
                <a:latin typeface="Skia" charset="0"/>
                <a:cs typeface="+mn-cs"/>
              </a:rPr>
              <a:t>.).</a:t>
            </a:r>
          </a:p>
          <a:p>
            <a:pPr marL="514350" indent="-514350">
              <a:lnSpc>
                <a:spcPct val="8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2800" b="1" dirty="0" err="1">
                <a:solidFill>
                  <a:srgbClr val="FFFF00"/>
                </a:solidFill>
                <a:latin typeface="Skia" charset="0"/>
                <a:cs typeface="+mn-cs"/>
              </a:rPr>
              <a:t>Subseafloor</a:t>
            </a:r>
            <a:r>
              <a:rPr lang="en-US" sz="2800" b="1" dirty="0">
                <a:solidFill>
                  <a:srgbClr val="FFFF00"/>
                </a:solidFill>
                <a:latin typeface="Skia" charset="0"/>
                <a:cs typeface="+mn-cs"/>
              </a:rPr>
              <a:t> biosphere; </a:t>
            </a:r>
            <a:r>
              <a:rPr lang="en-US" sz="2800" b="1" dirty="0" err="1">
                <a:solidFill>
                  <a:srgbClr val="FFFF00"/>
                </a:solidFill>
                <a:latin typeface="Skia" charset="0"/>
                <a:cs typeface="+mn-cs"/>
              </a:rPr>
              <a:t>biogeochem</a:t>
            </a:r>
            <a:r>
              <a:rPr lang="en-US" sz="2800" b="1" dirty="0">
                <a:solidFill>
                  <a:srgbClr val="FFFF00"/>
                </a:solidFill>
                <a:latin typeface="Skia" charset="0"/>
                <a:cs typeface="+mn-cs"/>
              </a:rPr>
              <a:t>. cycles &amp; life.</a:t>
            </a:r>
          </a:p>
        </p:txBody>
      </p:sp>
      <p:pic>
        <p:nvPicPr>
          <p:cNvPr id="21508" name="Picture 4" descr="nsf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34363" y="5943600"/>
            <a:ext cx="90963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324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04800" y="254000"/>
            <a:ext cx="8610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>
                <a:solidFill>
                  <a:schemeClr val="bg1"/>
                </a:solidFill>
                <a:latin typeface="Comic Sans MS" charset="0"/>
                <a:cs typeface="+mn-cs"/>
              </a:rPr>
              <a:t>Decadal Survey of Ocean Sciences</a:t>
            </a: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1828800" y="4745038"/>
            <a:ext cx="4333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1800" u="sng">
              <a:latin typeface="Skia" charset="0"/>
              <a:cs typeface="+mn-cs"/>
            </a:endParaRPr>
          </a:p>
        </p:txBody>
      </p:sp>
      <p:sp>
        <p:nvSpPr>
          <p:cNvPr id="22531" name="TextBox 1"/>
          <p:cNvSpPr txBox="1">
            <a:spLocks noChangeArrowheads="1"/>
          </p:cNvSpPr>
          <p:nvPr/>
        </p:nvSpPr>
        <p:spPr bwMode="auto">
          <a:xfrm>
            <a:off x="3657600" y="3733800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81000" y="1143000"/>
            <a:ext cx="8534400" cy="4185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sz="2800" b="1" i="1" dirty="0" smtClean="0">
                <a:solidFill>
                  <a:schemeClr val="bg1"/>
                </a:solidFill>
                <a:latin typeface="Skia" charset="0"/>
              </a:rPr>
              <a:t>As </a:t>
            </a:r>
            <a:r>
              <a:rPr lang="en-US" sz="2800" b="1" i="1" dirty="0">
                <a:solidFill>
                  <a:schemeClr val="bg1"/>
                </a:solidFill>
                <a:latin typeface="Skia" charset="0"/>
              </a:rPr>
              <a:t>noted by the report, these are </a:t>
            </a:r>
            <a:r>
              <a:rPr lang="en-US" sz="2800" b="1" i="1" dirty="0">
                <a:solidFill>
                  <a:srgbClr val="FFFF00"/>
                </a:solidFill>
                <a:latin typeface="Skia" charset="0"/>
              </a:rPr>
              <a:t>n</a:t>
            </a:r>
            <a:r>
              <a:rPr lang="en-US" sz="2800" b="1" i="1" dirty="0">
                <a:solidFill>
                  <a:srgbClr val="FFFF00"/>
                </a:solidFill>
                <a:latin typeface="Skia" charset="0"/>
                <a:cs typeface="+mn-cs"/>
              </a:rPr>
              <a:t>ot prioritized</a:t>
            </a:r>
            <a:r>
              <a:rPr lang="en-US" sz="2800" b="1" i="1" dirty="0" smtClean="0">
                <a:solidFill>
                  <a:srgbClr val="FFFF00"/>
                </a:solidFill>
                <a:latin typeface="Skia" charset="0"/>
                <a:cs typeface="+mn-cs"/>
              </a:rPr>
              <a:t>.</a:t>
            </a:r>
            <a:endParaRPr lang="en-US" sz="2800" b="1" i="1" dirty="0">
              <a:solidFill>
                <a:srgbClr val="FFFF00"/>
              </a:solidFill>
              <a:latin typeface="Skia" charset="0"/>
              <a:cs typeface="+mn-cs"/>
            </a:endParaRPr>
          </a:p>
          <a:p>
            <a:pPr marL="457200" indent="-457200" algn="just">
              <a:spcBef>
                <a:spcPct val="50000"/>
              </a:spcBef>
              <a:buFont typeface="Arial"/>
              <a:buChar char="•"/>
              <a:defRPr/>
            </a:pPr>
            <a:r>
              <a:rPr lang="en-US" sz="2800" b="1" i="1" dirty="0">
                <a:solidFill>
                  <a:schemeClr val="bg1"/>
                </a:solidFill>
                <a:latin typeface="Skia" charset="0"/>
                <a:cs typeface="+mn-cs"/>
              </a:rPr>
              <a:t>“Rather, they are ordered from the ocean surface, through the water column, to the seafloor.</a:t>
            </a:r>
            <a:r>
              <a:rPr lang="en-US" sz="2800" b="1" i="1" dirty="0" smtClean="0">
                <a:solidFill>
                  <a:schemeClr val="bg1"/>
                </a:solidFill>
                <a:latin typeface="Skia" charset="0"/>
                <a:cs typeface="+mn-cs"/>
              </a:rPr>
              <a:t>”</a:t>
            </a:r>
          </a:p>
          <a:p>
            <a:pPr algn="just">
              <a:spcBef>
                <a:spcPct val="50000"/>
              </a:spcBef>
              <a:defRPr/>
            </a:pPr>
            <a:endParaRPr lang="en-US" sz="2800" b="1" i="1" dirty="0">
              <a:solidFill>
                <a:schemeClr val="bg1"/>
              </a:solidFill>
              <a:latin typeface="Skia" charset="0"/>
              <a:cs typeface="+mn-cs"/>
            </a:endParaRPr>
          </a:p>
          <a:p>
            <a:pPr algn="just">
              <a:spcBef>
                <a:spcPct val="50000"/>
              </a:spcBef>
              <a:defRPr/>
            </a:pPr>
            <a:r>
              <a:rPr lang="en-US" sz="2800" b="1" i="1" dirty="0" smtClean="0">
                <a:solidFill>
                  <a:schemeClr val="bg1"/>
                </a:solidFill>
                <a:latin typeface="Skia" charset="0"/>
                <a:cs typeface="+mn-cs"/>
              </a:rPr>
              <a:t>…NSF </a:t>
            </a:r>
            <a:r>
              <a:rPr lang="en-US" sz="2800" b="1" i="1" dirty="0">
                <a:solidFill>
                  <a:schemeClr val="bg1"/>
                </a:solidFill>
                <a:latin typeface="Skia" charset="0"/>
                <a:cs typeface="+mn-cs"/>
              </a:rPr>
              <a:t>has in the past, and will continue in the future, fund excellent ocean science regardless of topic, maintaining the highest standards of external and internal review.</a:t>
            </a:r>
          </a:p>
        </p:txBody>
      </p:sp>
      <p:pic>
        <p:nvPicPr>
          <p:cNvPr id="22533" name="Picture 5" descr="nsf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34363" y="5943600"/>
            <a:ext cx="90963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1828800" y="4745038"/>
            <a:ext cx="4333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1800" u="sng">
              <a:latin typeface="Skia" charset="0"/>
              <a:cs typeface="+mn-cs"/>
            </a:endParaRPr>
          </a:p>
        </p:txBody>
      </p:sp>
      <p:sp>
        <p:nvSpPr>
          <p:cNvPr id="25602" name="TextBox 1"/>
          <p:cNvSpPr txBox="1">
            <a:spLocks noChangeArrowheads="1"/>
          </p:cNvSpPr>
          <p:nvPr/>
        </p:nvSpPr>
        <p:spPr bwMode="auto">
          <a:xfrm>
            <a:off x="3657600" y="3733800"/>
            <a:ext cx="184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42900" y="76200"/>
            <a:ext cx="85344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2800" b="1" u="sng" dirty="0">
                <a:solidFill>
                  <a:schemeClr val="bg1"/>
                </a:solidFill>
                <a:latin typeface="Skia" charset="0"/>
                <a:cs typeface="+mn-cs"/>
              </a:rPr>
              <a:t>Mapping of Science and Infrastructure</a:t>
            </a:r>
          </a:p>
        </p:txBody>
      </p:sp>
      <p:pic>
        <p:nvPicPr>
          <p:cNvPr id="25604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0100" y="630238"/>
            <a:ext cx="7620000" cy="5999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81000" y="38100"/>
            <a:ext cx="8610600" cy="584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200" dirty="0" smtClean="0">
                <a:solidFill>
                  <a:srgbClr val="FFFF00"/>
                </a:solidFill>
                <a:latin typeface="Comic Sans MS" charset="0"/>
                <a:cs typeface="+mn-cs"/>
              </a:rPr>
              <a:t>“Sea Change” Implementation Progress</a:t>
            </a:r>
            <a:endParaRPr lang="en-US" sz="3200" dirty="0">
              <a:solidFill>
                <a:srgbClr val="FFFF00"/>
              </a:solidFill>
              <a:latin typeface="Comic Sans MS" charset="0"/>
              <a:cs typeface="+mn-cs"/>
            </a:endParaRP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1828800" y="4745038"/>
            <a:ext cx="4333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1800" u="sng">
              <a:latin typeface="Skia" charset="0"/>
              <a:cs typeface="+mn-cs"/>
            </a:endParaRPr>
          </a:p>
        </p:txBody>
      </p:sp>
      <p:pic>
        <p:nvPicPr>
          <p:cNvPr id="1843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34" y="2133600"/>
            <a:ext cx="4488366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5" descr="nsf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34363" y="5943600"/>
            <a:ext cx="90963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81000" y="889337"/>
            <a:ext cx="3733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FFFF00"/>
                </a:solidFill>
                <a:latin typeface="Comic Sans MS" charset="0"/>
                <a:cs typeface="+mn-cs"/>
              </a:rPr>
              <a:t>Sea Change, 2014</a:t>
            </a:r>
            <a:endParaRPr lang="en-US" dirty="0">
              <a:solidFill>
                <a:srgbClr val="FFFF00"/>
              </a:solidFill>
              <a:latin typeface="Comic Sans MS" charset="0"/>
              <a:cs typeface="+mn-cs"/>
            </a:endParaRPr>
          </a:p>
          <a:p>
            <a:pPr algn="ctr"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FFFF00"/>
                </a:solidFill>
                <a:latin typeface="Comic Sans MS" charset="0"/>
                <a:cs typeface="+mn-cs"/>
              </a:rPr>
              <a:t>(the baseline)</a:t>
            </a:r>
            <a:endParaRPr lang="en-US" dirty="0">
              <a:solidFill>
                <a:srgbClr val="FFFF00"/>
              </a:solidFill>
              <a:latin typeface="Comic Sans MS" charset="0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029200" y="889337"/>
            <a:ext cx="3810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FFFF00"/>
                </a:solidFill>
                <a:latin typeface="Comic Sans MS" charset="0"/>
                <a:cs typeface="+mn-cs"/>
              </a:rPr>
              <a:t>September, 2015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FFFF00"/>
                </a:solidFill>
                <a:latin typeface="Comic Sans MS" charset="0"/>
                <a:cs typeface="+mn-cs"/>
              </a:rPr>
              <a:t>(with still more to come)</a:t>
            </a:r>
            <a:endParaRPr lang="en-US" dirty="0">
              <a:solidFill>
                <a:srgbClr val="FFFF00"/>
              </a:solidFill>
              <a:latin typeface="Comic Sans MS" charset="0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36700" y="850900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6" name="Picture 5" descr="Screen Capture 1.pd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38132" y="2057399"/>
            <a:ext cx="4572000" cy="3302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3928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ＭＳ Ｐゴシック"/>
        <a:cs typeface=""/>
      </a:majorFont>
      <a:minorFont>
        <a:latin typeface="Time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X:Templates:Presentations:Designs:Global</Template>
  <TotalTime>1050</TotalTime>
  <Words>1285</Words>
  <Application>Microsoft Office PowerPoint</Application>
  <PresentationFormat>On-screen Show (4:3)</PresentationFormat>
  <Paragraphs>421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Blank Presentation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ҋ瀀]蟨՜Ƭ뿿칐ܨ“]蟨ҋ위뿿칀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Rick Murray</dc:creator>
  <cp:lastModifiedBy>bjaquet</cp:lastModifiedBy>
  <cp:revision>162</cp:revision>
  <dcterms:created xsi:type="dcterms:W3CDTF">2005-07-25T01:05:03Z</dcterms:created>
  <dcterms:modified xsi:type="dcterms:W3CDTF">2015-10-09T11:48:43Z</dcterms:modified>
</cp:coreProperties>
</file>