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258" r:id="rId4"/>
    <p:sldId id="281" r:id="rId5"/>
    <p:sldId id="283" r:id="rId6"/>
    <p:sldId id="284" r:id="rId7"/>
    <p:sldId id="264" r:id="rId8"/>
    <p:sldId id="267" r:id="rId9"/>
    <p:sldId id="278" r:id="rId10"/>
    <p:sldId id="279" r:id="rId11"/>
    <p:sldId id="293" r:id="rId12"/>
    <p:sldId id="262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4" r:id="rId21"/>
    <p:sldId id="29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8"/>
    <a:srgbClr val="FFFF00"/>
    <a:srgbClr val="800000"/>
    <a:srgbClr val="B8DBE6"/>
    <a:srgbClr val="96CFE6"/>
    <a:srgbClr val="87B8CA"/>
    <a:srgbClr val="F59EDC"/>
    <a:srgbClr val="FF0000"/>
    <a:srgbClr val="FF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54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A222420-261F-454D-B627-65643B684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3458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22420-261F-454D-B627-65643B6849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013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22420-261F-454D-B627-65643B6849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01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3C834-4F9F-9E44-8FF9-1EDC8074B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00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0E383-6D3F-1C4E-A5CF-14354A35C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554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9229-65D3-164A-90E0-B018677A9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43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C40EC-70E7-F940-B913-F3EAA5FEB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58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34363-438F-4D43-810F-C9CF262E4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08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BDE6C-4D01-6744-8140-59C629614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16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97DAF-6721-E747-8F93-5FCBF4FF8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515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9057-0323-6644-91AE-62A07007C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40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9A805-EE89-C44E-9647-F2C1E6EAD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77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C494A-230D-BF40-B5AF-67EB76F6E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98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FF0B2-F275-CA4E-962E-CBB85E08D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09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C2356C7-1A42-5F48-B4B7-65A147D0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6700" y="685800"/>
            <a:ext cx="8610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latin typeface="Comic Sans MS" charset="0"/>
                <a:cs typeface="+mn-cs"/>
              </a:rPr>
              <a:t>Ocean Sciences at NSF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FF"/>
                </a:solidFill>
                <a:latin typeface="Comic Sans MS" charset="0"/>
                <a:cs typeface="+mn-cs"/>
              </a:rPr>
              <a:t>Federal R &amp; D Agency Workshop</a:t>
            </a:r>
            <a:endParaRPr lang="en-US" sz="2800" b="1" dirty="0">
              <a:solidFill>
                <a:srgbClr val="FFFFFF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solidFill>
                  <a:srgbClr val="FFFFFF"/>
                </a:solidFill>
                <a:latin typeface="Comic Sans MS" charset="0"/>
                <a:cs typeface="+mn-cs"/>
              </a:rPr>
              <a:t>October 9, 2015</a:t>
            </a:r>
            <a:endParaRPr lang="en-US" sz="2800" i="1" dirty="0">
              <a:solidFill>
                <a:srgbClr val="FFFFFF"/>
              </a:solidFill>
              <a:latin typeface="Comic Sans MS" charset="0"/>
              <a:cs typeface="+mn-cs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33528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latin typeface="Skia" charset="0"/>
                <a:cs typeface="+mn-cs"/>
              </a:rPr>
              <a:t>Rick Murray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3810000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solidFill>
                  <a:schemeClr val="bg1"/>
                </a:solidFill>
                <a:latin typeface="Skia" charset="0"/>
                <a:cs typeface="+mn-cs"/>
              </a:rPr>
              <a:t>Division Director,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4341" name="Picture 1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8250" y="4724400"/>
            <a:ext cx="15875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8437" name="Picture 5" descr="nsf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6700" y="8509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Screen Captur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0217" y="1752600"/>
            <a:ext cx="5260716" cy="3581400"/>
          </a:xfrm>
          <a:prstGeom prst="rect">
            <a:avLst/>
          </a:prstGeom>
        </p:spPr>
      </p:pic>
      <p:pic>
        <p:nvPicPr>
          <p:cNvPr id="3" name="Picture 2" descr="Screen Capture2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261" y="2057400"/>
            <a:ext cx="4413739" cy="30199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127001" y="2057399"/>
            <a:ext cx="4444999" cy="3031067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81000" y="6096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Sea Change, 2014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(the baseline)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029200" y="609600"/>
            <a:ext cx="3810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September, 2015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(with still more to come)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33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6700" y="685800"/>
            <a:ext cx="8610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latin typeface="Comic Sans MS" charset="0"/>
                <a:cs typeface="+mn-cs"/>
              </a:rPr>
              <a:t>Ocean Sciences at NSF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FF"/>
                </a:solidFill>
                <a:latin typeface="Comic Sans MS" charset="0"/>
                <a:cs typeface="+mn-cs"/>
              </a:rPr>
              <a:t>Federal R &amp; D Agency Workshop</a:t>
            </a:r>
            <a:endParaRPr lang="en-US" sz="2800" b="1" dirty="0">
              <a:solidFill>
                <a:srgbClr val="FFFFFF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solidFill>
                  <a:srgbClr val="FFFFFF"/>
                </a:solidFill>
                <a:latin typeface="Comic Sans MS" charset="0"/>
                <a:cs typeface="+mn-cs"/>
              </a:rPr>
              <a:t>October 9, 2015</a:t>
            </a:r>
            <a:endParaRPr lang="en-US" sz="2800" i="1" dirty="0">
              <a:solidFill>
                <a:srgbClr val="FFFFFF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405063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7087" y="3276600"/>
            <a:ext cx="6569827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Short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  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Immediate Impact (few years)</a:t>
            </a:r>
          </a:p>
          <a:p>
            <a:endParaRPr lang="en-US" dirty="0">
              <a:solidFill>
                <a:srgbClr val="FFFFFF"/>
              </a:solidFill>
              <a:latin typeface="Comic Sans MS" charset="0"/>
            </a:endParaRPr>
          </a:p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Longer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  Generational Transition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84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990600"/>
            <a:ext cx="8763000" cy="493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800" b="1" u="sng" dirty="0">
                <a:solidFill>
                  <a:srgbClr val="FFFF00"/>
                </a:solidFill>
                <a:latin typeface="Skia" charset="0"/>
                <a:cs typeface="+mn-cs"/>
              </a:rPr>
              <a:t>Science Priorities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Rates, mechanisms, impacts, etc….sea level rise?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Coastal, estuarine ecosystems and linkages.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Ocean biogeochemistry &amp; physics…and climate.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Biodiversity &amp; resilience of ecosystems, &amp; changes.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Marine food webs in the coming century.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Formation and evolution of ocean basins.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Geohazards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(‘quakes, tsunamis, landslides,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volc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.).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Subseafloor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biosphere;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biogeochem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 cycles &amp; life.</a:t>
            </a: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2" name="Elbow Connector 241"/>
          <p:cNvCxnSpPr/>
          <p:nvPr/>
        </p:nvCxnSpPr>
        <p:spPr>
          <a:xfrm rot="16200000" flipV="1">
            <a:off x="5460934" y="65377"/>
            <a:ext cx="2169805" cy="2776074"/>
          </a:xfrm>
          <a:prstGeom prst="bentConnector2">
            <a:avLst/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9754" y="2548987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James Holik</a:t>
            </a:r>
            <a:endParaRPr lang="en-US" sz="700" dirty="0" smtClean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i="1" dirty="0" smtClean="0">
                <a:solidFill>
                  <a:srgbClr val="7F7F7F"/>
                </a:solidFill>
              </a:rPr>
              <a:t> 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Oceanographic Instrumentation &amp; Tech Services</a:t>
            </a:r>
            <a:endParaRPr lang="en-US" sz="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3624" y="2548987"/>
            <a:ext cx="879654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Julie Kellner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3624" y="3322058"/>
            <a:ext cx="879654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Daniel Thornhill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Oceanography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3623" y="5949829"/>
            <a:ext cx="88831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Gayle Pugh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Analyst</a:t>
            </a: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/>
          </a:p>
        </p:txBody>
      </p:sp>
      <p:sp>
        <p:nvSpPr>
          <p:cNvPr id="8" name="TextBox 7"/>
          <p:cNvSpPr txBox="1"/>
          <p:nvPr/>
        </p:nvSpPr>
        <p:spPr>
          <a:xfrm>
            <a:off x="2253624" y="4085971"/>
            <a:ext cx="87965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Michael Sieracki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99" y="1186223"/>
            <a:ext cx="1921165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Bauke</a:t>
            </a:r>
            <a:r>
              <a:rPr lang="en-US" sz="700" u="sng" dirty="0"/>
              <a:t> </a:t>
            </a:r>
            <a:r>
              <a:rPr lang="en-US" sz="700" b="1" u="sng" dirty="0"/>
              <a:t>Houtman</a:t>
            </a:r>
            <a:endParaRPr lang="en-US" sz="700" u="sng" dirty="0"/>
          </a:p>
          <a:p>
            <a:pPr algn="ctr"/>
            <a:r>
              <a:rPr lang="en-US" sz="700" i="1" dirty="0"/>
              <a:t>Section Head (IPS</a:t>
            </a:r>
            <a:r>
              <a:rPr lang="en-US" sz="700" i="1" dirty="0" smtClean="0"/>
              <a:t>)</a:t>
            </a:r>
            <a:endParaRPr lang="en-US" sz="700" i="1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Integrative 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Programs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Section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z="700" dirty="0"/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75603" y="1849383"/>
            <a:ext cx="102985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Eric</a:t>
            </a:r>
            <a:r>
              <a:rPr lang="en-US" sz="700" u="sng" dirty="0"/>
              <a:t> </a:t>
            </a:r>
            <a:r>
              <a:rPr lang="en-US" sz="700" b="1" u="sng" dirty="0"/>
              <a:t>Itsweire</a:t>
            </a:r>
            <a:endParaRPr lang="en-US" sz="700" u="sng" dirty="0"/>
          </a:p>
          <a:p>
            <a:pPr algn="ctr"/>
            <a:r>
              <a:rPr lang="en-US" sz="700" i="1" dirty="0" smtClean="0"/>
              <a:t>Program Director (Lead)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Physical Oceanography</a:t>
            </a:r>
          </a:p>
          <a:p>
            <a:pPr algn="ct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ea typeface="ＭＳ 明朝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5603" y="2548987"/>
            <a:ext cx="102985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Baris</a:t>
            </a:r>
            <a:r>
              <a:rPr lang="en-US" sz="700" dirty="0"/>
              <a:t> </a:t>
            </a:r>
            <a:r>
              <a:rPr lang="en-US" sz="700" b="1" dirty="0"/>
              <a:t>Mete</a:t>
            </a:r>
            <a:r>
              <a:rPr lang="en-US" sz="700" dirty="0"/>
              <a:t> </a:t>
            </a:r>
            <a:r>
              <a:rPr lang="en-US" sz="700" b="1" dirty="0"/>
              <a:t>Uz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Physical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5603" y="3322116"/>
            <a:ext cx="1029850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Alberto Mestas-Nunez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Physical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 </a:t>
            </a:r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75603" y="4093723"/>
            <a:ext cx="1029850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Melissa Genazzio</a:t>
            </a:r>
            <a:endParaRPr lang="en-US" sz="700" dirty="0"/>
          </a:p>
          <a:p>
            <a:pPr algn="ctr"/>
            <a:r>
              <a:rPr lang="en-US" sz="700" i="1" dirty="0"/>
              <a:t>Science Assistant/</a:t>
            </a:r>
            <a:r>
              <a:rPr lang="en-US" sz="700" i="1" dirty="0" smtClean="0"/>
              <a:t>temp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Physical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754" y="3324737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Brian Midson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>
              <a:spcAft>
                <a:spcPts val="600"/>
              </a:spcAft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Ship &amp; Submersibles</a:t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Support</a:t>
            </a:r>
            <a:endParaRPr lang="en-US" sz="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9754" y="4077671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Kandace Binkley</a:t>
            </a:r>
            <a:endParaRPr lang="en-US" sz="700" dirty="0" smtClean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i="1" dirty="0" smtClean="0">
                <a:solidFill>
                  <a:schemeClr val="accent2">
                    <a:lumMod val="50000"/>
                  </a:schemeClr>
                </a:solidFill>
              </a:rPr>
              <a:t>OCE Tech. &amp; Interdisciplinary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799" y="1834448"/>
            <a:ext cx="917772" cy="576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700" b="1" dirty="0">
                <a:ea typeface="ＭＳ 明朝"/>
                <a:cs typeface="Times New Roman"/>
              </a:rPr>
              <a:t>Thomas </a:t>
            </a:r>
            <a:r>
              <a:rPr lang="en-US" sz="700" b="1" dirty="0" smtClean="0">
                <a:ea typeface="ＭＳ 明朝"/>
                <a:cs typeface="Times New Roman"/>
              </a:rPr>
              <a:t>Janacek</a:t>
            </a:r>
            <a:endParaRPr lang="en-US" sz="700" dirty="0"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i="1" dirty="0">
                <a:ea typeface="ＭＳ 明朝"/>
                <a:cs typeface="Times New Roman"/>
              </a:rPr>
              <a:t>Program </a:t>
            </a:r>
            <a:r>
              <a:rPr lang="en-US" sz="700" i="1" dirty="0" smtClean="0">
                <a:ea typeface="ＭＳ 明朝"/>
                <a:cs typeface="Times New Roman"/>
              </a:rPr>
              <a:t>Director</a:t>
            </a:r>
            <a:endParaRPr lang="en-US" sz="700" i="1" dirty="0">
              <a:solidFill>
                <a:srgbClr val="7F7F7F"/>
              </a:solidFill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Ship 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&amp; Ocean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/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Drilling Support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4422" y="2554812"/>
            <a:ext cx="96554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Jean </a:t>
            </a:r>
            <a:r>
              <a:rPr lang="en-US" sz="700" b="1" dirty="0" smtClean="0"/>
              <a:t>McGovern</a:t>
            </a:r>
            <a:r>
              <a:rPr lang="en-US" sz="700" b="1" dirty="0"/>
              <a:t> </a:t>
            </a:r>
          </a:p>
          <a:p>
            <a:pPr algn="ctr"/>
            <a:r>
              <a:rPr lang="en-US" sz="700" i="1" dirty="0">
                <a:solidFill>
                  <a:srgbClr val="000000"/>
                </a:solidFill>
              </a:rPr>
              <a:t>Program </a:t>
            </a:r>
            <a:r>
              <a:rPr lang="en-US" sz="700" i="1" dirty="0" smtClean="0">
                <a:solidFill>
                  <a:srgbClr val="000000"/>
                </a:solidFill>
              </a:rPr>
              <a:t>Director</a:t>
            </a:r>
            <a:r>
              <a:rPr lang="en-US" sz="700" i="1" dirty="0">
                <a:solidFill>
                  <a:srgbClr val="000000"/>
                </a:solidFill>
              </a:rPr>
              <a:t> 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</a:t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Observatories Initiative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74421" y="3337600"/>
            <a:ext cx="96554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Elizabeth Rom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Ocean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Education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4421" y="4082277"/>
            <a:ext cx="965545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John Walter</a:t>
            </a:r>
          </a:p>
          <a:p>
            <a:pPr algn="ctr"/>
            <a:r>
              <a:rPr lang="en-US" sz="700" i="1" dirty="0" smtClean="0"/>
              <a:t>Expert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IPS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b="1" dirty="0">
              <a:solidFill>
                <a:srgbClr val="7F7F7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0094" y="1884900"/>
            <a:ext cx="1001964" cy="503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Roxanne Nikolaus</a:t>
            </a:r>
            <a:endParaRPr lang="en-US" sz="700" dirty="0"/>
          </a:p>
          <a:p>
            <a:pPr algn="ctr"/>
            <a:r>
              <a:rPr lang="en-US" sz="700" i="1" dirty="0"/>
              <a:t>Staff Associate </a:t>
            </a:r>
            <a:endParaRPr lang="en-US" sz="700" dirty="0"/>
          </a:p>
          <a:p>
            <a:r>
              <a:rPr lang="en-US" sz="800" dirty="0"/>
              <a:t> </a:t>
            </a:r>
          </a:p>
          <a:p>
            <a:r>
              <a:rPr lang="en-US" sz="800" dirty="0"/>
              <a:t> 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99845" y="5949829"/>
            <a:ext cx="89131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i="1" dirty="0"/>
              <a:t>Kaitlyn Schroeder</a:t>
            </a:r>
            <a:endParaRPr lang="en-US" sz="700" b="1" dirty="0"/>
          </a:p>
          <a:p>
            <a:pPr algn="ctr"/>
            <a:r>
              <a:rPr lang="en-US" sz="700" i="1" dirty="0"/>
              <a:t>Sea Grant </a:t>
            </a:r>
            <a:r>
              <a:rPr lang="en-US" sz="700" i="1" dirty="0" smtClean="0"/>
              <a:t>Fellow</a:t>
            </a:r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</p:txBody>
      </p:sp>
      <p:sp>
        <p:nvSpPr>
          <p:cNvPr id="31" name="TextBox 30"/>
          <p:cNvSpPr txBox="1"/>
          <p:nvPr/>
        </p:nvSpPr>
        <p:spPr>
          <a:xfrm>
            <a:off x="7999845" y="1873200"/>
            <a:ext cx="89131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b="1" dirty="0"/>
              <a:t>Jane Montgomery</a:t>
            </a:r>
            <a:endParaRPr lang="en-US" sz="700" dirty="0"/>
          </a:p>
          <a:p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endParaRPr lang="en-US" sz="700" i="1" dirty="0" smtClean="0"/>
          </a:p>
          <a:p>
            <a:endParaRPr lang="en-US" sz="7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71648" y="5932354"/>
            <a:ext cx="1029850" cy="63094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Aaron Rosenberg</a:t>
            </a:r>
          </a:p>
          <a:p>
            <a:pPr algn="ctr"/>
            <a:r>
              <a:rPr lang="en-US" sz="700" i="1" dirty="0"/>
              <a:t>Sea Grant </a:t>
            </a:r>
            <a:r>
              <a:rPr lang="en-US" sz="700" i="1" dirty="0" smtClean="0"/>
              <a:t>Fellow</a:t>
            </a:r>
          </a:p>
          <a:p>
            <a:pPr algn="ctr"/>
            <a:endParaRPr lang="en-US" sz="700" i="1" dirty="0"/>
          </a:p>
          <a:p>
            <a:pPr algn="ctr"/>
            <a:r>
              <a:rPr lang="en-US" sz="700" dirty="0" smtClean="0"/>
              <a:t>OS</a:t>
            </a:r>
          </a:p>
          <a:p>
            <a:pPr algn="ctr"/>
            <a:endParaRPr lang="en-US" sz="700" dirty="0"/>
          </a:p>
        </p:txBody>
      </p:sp>
      <p:sp>
        <p:nvSpPr>
          <p:cNvPr id="41" name="TextBox 40"/>
          <p:cNvSpPr txBox="1"/>
          <p:nvPr/>
        </p:nvSpPr>
        <p:spPr>
          <a:xfrm>
            <a:off x="4445751" y="1859390"/>
            <a:ext cx="106048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r>
              <a:rPr lang="en-US" sz="700" dirty="0"/>
              <a:t> </a:t>
            </a:r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 (</a:t>
            </a:r>
            <a:r>
              <a:rPr lang="en-US" sz="700" i="1" dirty="0"/>
              <a:t>Lead</a:t>
            </a:r>
            <a:r>
              <a:rPr lang="en-US" sz="700" i="1" dirty="0" smtClean="0"/>
              <a:t>)</a:t>
            </a:r>
            <a:endParaRPr lang="en-US" sz="700" i="1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Oceanography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55863" y="2564529"/>
            <a:ext cx="1050367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William Miller 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55863" y="3331775"/>
            <a:ext cx="10503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Simone</a:t>
            </a:r>
            <a:r>
              <a:rPr lang="en-US" sz="700" dirty="0"/>
              <a:t> </a:t>
            </a:r>
            <a:r>
              <a:rPr lang="en-US" sz="700" b="1" dirty="0"/>
              <a:t>Metz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45752" y="4103644"/>
            <a:ext cx="1060479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Caroline </a:t>
            </a:r>
            <a:r>
              <a:rPr lang="en-US" sz="700" b="1" dirty="0" err="1" smtClean="0"/>
              <a:t>Belleman</a:t>
            </a:r>
            <a:endParaRPr lang="en-US" sz="700" dirty="0"/>
          </a:p>
          <a:p>
            <a:pPr algn="ctr"/>
            <a:r>
              <a:rPr lang="en-US" sz="700" i="1" dirty="0"/>
              <a:t>Science </a:t>
            </a:r>
            <a:r>
              <a:rPr lang="en-US" sz="700" i="1" dirty="0" smtClean="0"/>
              <a:t>Assistant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 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59893" y="1873553"/>
            <a:ext cx="1092821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Candace Major</a:t>
            </a:r>
          </a:p>
          <a:p>
            <a:pPr algn="ctr"/>
            <a:r>
              <a:rPr lang="en-US" sz="700" i="1" dirty="0"/>
              <a:t>Program Director </a:t>
            </a:r>
            <a:r>
              <a:rPr lang="en-US" sz="700" i="1" dirty="0" smtClean="0"/>
              <a:t/>
            </a:r>
            <a:br>
              <a:rPr lang="en-US" sz="700" i="1" dirty="0" smtClean="0"/>
            </a:br>
            <a:r>
              <a:rPr lang="en-US" sz="700" i="1" dirty="0" smtClean="0"/>
              <a:t>(</a:t>
            </a:r>
            <a:r>
              <a:rPr lang="en-US" sz="700" i="1" dirty="0"/>
              <a:t>Acting Lead</a:t>
            </a:r>
            <a:r>
              <a:rPr lang="en-US" sz="700" i="1" dirty="0" smtClean="0"/>
              <a:t>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Geology </a:t>
            </a:r>
            <a:r>
              <a:rPr lang="en-US" sz="700" dirty="0">
                <a:solidFill>
                  <a:srgbClr val="002060"/>
                </a:solidFill>
              </a:rPr>
              <a:t>&amp; Geophysics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9893" y="2564529"/>
            <a:ext cx="10841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r>
              <a:rPr lang="en-US" sz="700" dirty="0" smtClean="0"/>
              <a:t>  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</a:t>
            </a:r>
            <a:r>
              <a:rPr lang="en-US" sz="700" dirty="0" smtClean="0">
                <a:solidFill>
                  <a:srgbClr val="002060"/>
                </a:solidFill>
              </a:rPr>
              <a:t>Geophysics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59893" y="3335087"/>
            <a:ext cx="10841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Barbara Ransom</a:t>
            </a:r>
            <a:endParaRPr lang="en-US" sz="700" dirty="0"/>
          </a:p>
          <a:p>
            <a:pPr algn="ctr"/>
            <a:r>
              <a:rPr lang="en-US" sz="700" i="1" dirty="0">
                <a:solidFill>
                  <a:srgbClr val="000000"/>
                </a:solidFill>
              </a:rPr>
              <a:t>Program </a:t>
            </a:r>
            <a:r>
              <a:rPr lang="en-US" sz="700" i="1" dirty="0" smtClean="0">
                <a:solidFill>
                  <a:srgbClr val="000000"/>
                </a:solidFill>
              </a:rPr>
              <a:t>Director</a:t>
            </a:r>
            <a:endParaRPr lang="en-US" sz="700" dirty="0" smtClean="0">
              <a:solidFill>
                <a:srgbClr val="000000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</a:t>
            </a:r>
            <a:r>
              <a:rPr lang="en-US" sz="700" dirty="0" smtClean="0">
                <a:solidFill>
                  <a:srgbClr val="002060"/>
                </a:solidFill>
              </a:rPr>
              <a:t>Geophysics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59893" y="4092633"/>
            <a:ext cx="1084168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i="1" dirty="0" smtClean="0"/>
              <a:t>Maurice </a:t>
            </a:r>
            <a:r>
              <a:rPr lang="en-US" sz="700" i="1" dirty="0" err="1" smtClean="0"/>
              <a:t>Tivey</a:t>
            </a:r>
            <a:r>
              <a:rPr lang="en-US" sz="700" i="1" dirty="0" smtClean="0"/>
              <a:t> </a:t>
            </a:r>
            <a:endParaRPr lang="en-US" sz="700" i="1" dirty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Geophysics </a:t>
            </a:r>
            <a:endParaRPr lang="en-US" sz="700" dirty="0" smtClean="0">
              <a:solidFill>
                <a:srgbClr val="002060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62279" y="1192048"/>
            <a:ext cx="1943174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Lisa Clough</a:t>
            </a:r>
            <a:endParaRPr lang="en-US" sz="700" u="sng" dirty="0"/>
          </a:p>
          <a:p>
            <a:pPr algn="ctr"/>
            <a:r>
              <a:rPr lang="en-US" sz="700" i="1" dirty="0"/>
              <a:t>Section Head (OS</a:t>
            </a:r>
            <a:r>
              <a:rPr lang="en-US" sz="700" i="1" dirty="0" smtClean="0"/>
              <a:t>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 Section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5082" y="1225065"/>
            <a:ext cx="2252282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Donald Rice</a:t>
            </a:r>
            <a:endParaRPr lang="en-US" sz="700" u="sng" dirty="0"/>
          </a:p>
          <a:p>
            <a:pPr algn="ctr"/>
            <a:r>
              <a:rPr lang="en-US" sz="700" i="1" dirty="0"/>
              <a:t>Section Head (MGS</a:t>
            </a:r>
            <a:r>
              <a:rPr lang="en-US" sz="700" i="1" dirty="0" smtClean="0"/>
              <a:t>)</a:t>
            </a:r>
          </a:p>
          <a:p>
            <a:pPr algn="ctr"/>
            <a:r>
              <a:rPr lang="en-US" sz="700" i="1" dirty="0" smtClean="0">
                <a:solidFill>
                  <a:srgbClr val="002060"/>
                </a:solidFill>
              </a:rPr>
              <a:t>Marine </a:t>
            </a:r>
            <a:r>
              <a:rPr lang="en-US" sz="700" i="1" dirty="0">
                <a:solidFill>
                  <a:srgbClr val="002060"/>
                </a:solidFill>
              </a:rPr>
              <a:t>Geosciences </a:t>
            </a:r>
            <a:r>
              <a:rPr lang="en-US" sz="700" i="1" dirty="0" smtClean="0">
                <a:solidFill>
                  <a:srgbClr val="002060"/>
                </a:solidFill>
              </a:rPr>
              <a:t>Section</a:t>
            </a:r>
            <a:endParaRPr lang="en-US" sz="700" dirty="0">
              <a:solidFill>
                <a:srgbClr val="00206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53623" y="1850378"/>
            <a:ext cx="87965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 smtClean="0"/>
              <a:t>David Garrison</a:t>
            </a:r>
            <a:endParaRPr lang="en-US" sz="700" u="sng" dirty="0" smtClean="0"/>
          </a:p>
          <a:p>
            <a:pPr algn="ctr"/>
            <a:r>
              <a:rPr lang="en-US" sz="700" i="1" dirty="0" smtClean="0"/>
              <a:t>Program Director (Lead)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74422" y="1840273"/>
            <a:ext cx="965544" cy="576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700" b="1" dirty="0" smtClean="0">
                <a:ea typeface="ＭＳ 明朝"/>
                <a:cs typeface="Times New Roman"/>
              </a:rPr>
              <a:t>Rose Dufour</a:t>
            </a:r>
            <a:endParaRPr lang="en-US" sz="700" dirty="0"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>
                <a:ea typeface="ＭＳ 明朝"/>
                <a:cs typeface="Times New Roman"/>
              </a:rPr>
              <a:t>Program </a:t>
            </a:r>
            <a:r>
              <a:rPr lang="en-US" sz="700" dirty="0" smtClean="0">
                <a:ea typeface="ＭＳ 明朝"/>
                <a:cs typeface="Times New Roman"/>
              </a:rPr>
              <a:t>Director</a:t>
            </a:r>
            <a:endParaRPr lang="en-US" sz="700" dirty="0">
              <a:solidFill>
                <a:srgbClr val="7F7F7F"/>
              </a:solidFill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Ship Operation</a:t>
            </a:r>
          </a:p>
          <a:p>
            <a:pPr algn="ctr">
              <a:lnSpc>
                <a:spcPct val="113000"/>
              </a:lnSpc>
            </a:pPr>
            <a:endParaRPr lang="en-US" sz="700" dirty="0" smtClean="0">
              <a:solidFill>
                <a:srgbClr val="7F7F7F"/>
              </a:solidFill>
              <a:ea typeface="ＭＳ 明朝"/>
              <a:cs typeface="Times New Roman"/>
            </a:endParaRPr>
          </a:p>
        </p:txBody>
      </p:sp>
      <p:cxnSp>
        <p:nvCxnSpPr>
          <p:cNvPr id="99" name="Straight Connector 98"/>
          <p:cNvCxnSpPr>
            <a:stCxn id="18" idx="2"/>
            <a:endCxn id="15" idx="0"/>
          </p:cNvCxnSpPr>
          <p:nvPr/>
        </p:nvCxnSpPr>
        <p:spPr>
          <a:xfrm>
            <a:off x="577685" y="2411349"/>
            <a:ext cx="478" cy="1376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5" idx="2"/>
            <a:endCxn id="16" idx="0"/>
          </p:cNvCxnSpPr>
          <p:nvPr/>
        </p:nvCxnSpPr>
        <p:spPr>
          <a:xfrm>
            <a:off x="578163" y="3179929"/>
            <a:ext cx="0" cy="14480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6" idx="2"/>
            <a:endCxn id="17" idx="0"/>
          </p:cNvCxnSpPr>
          <p:nvPr/>
        </p:nvCxnSpPr>
        <p:spPr>
          <a:xfrm>
            <a:off x="578163" y="3955679"/>
            <a:ext cx="0" cy="12199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7" idx="2"/>
            <a:endCxn id="19" idx="0"/>
          </p:cNvCxnSpPr>
          <p:nvPr/>
        </p:nvCxnSpPr>
        <p:spPr>
          <a:xfrm>
            <a:off x="578163" y="4708613"/>
            <a:ext cx="0" cy="15074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7" idx="2"/>
            <a:endCxn id="21" idx="0"/>
          </p:cNvCxnSpPr>
          <p:nvPr/>
        </p:nvCxnSpPr>
        <p:spPr>
          <a:xfrm>
            <a:off x="1557194" y="2417174"/>
            <a:ext cx="0" cy="1376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21" idx="2"/>
            <a:endCxn id="22" idx="0"/>
          </p:cNvCxnSpPr>
          <p:nvPr/>
        </p:nvCxnSpPr>
        <p:spPr>
          <a:xfrm>
            <a:off x="1557194" y="3185754"/>
            <a:ext cx="0" cy="1518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22" idx="2"/>
            <a:endCxn id="24" idx="0"/>
          </p:cNvCxnSpPr>
          <p:nvPr/>
        </p:nvCxnSpPr>
        <p:spPr>
          <a:xfrm>
            <a:off x="1557194" y="3968542"/>
            <a:ext cx="0" cy="11373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24" idx="2"/>
            <a:endCxn id="38" idx="0"/>
          </p:cNvCxnSpPr>
          <p:nvPr/>
        </p:nvCxnSpPr>
        <p:spPr>
          <a:xfrm>
            <a:off x="1557194" y="4713219"/>
            <a:ext cx="0" cy="15196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8" idx="0"/>
            <a:endCxn id="97" idx="0"/>
          </p:cNvCxnSpPr>
          <p:nvPr/>
        </p:nvCxnSpPr>
        <p:spPr>
          <a:xfrm rot="16200000" flipH="1">
            <a:off x="1064526" y="1347606"/>
            <a:ext cx="5825" cy="979509"/>
          </a:xfrm>
          <a:prstGeom prst="bentConnector3">
            <a:avLst>
              <a:gd name="adj1" fmla="val -1524292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" idx="2"/>
          </p:cNvCxnSpPr>
          <p:nvPr/>
        </p:nvCxnSpPr>
        <p:spPr>
          <a:xfrm flipH="1">
            <a:off x="1074422" y="1601721"/>
            <a:ext cx="4960" cy="1342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3" idx="2"/>
          </p:cNvCxnSpPr>
          <p:nvPr/>
        </p:nvCxnSpPr>
        <p:spPr>
          <a:xfrm>
            <a:off x="3233866" y="1607546"/>
            <a:ext cx="0" cy="14041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5" idx="2"/>
            <a:endCxn id="5" idx="0"/>
          </p:cNvCxnSpPr>
          <p:nvPr/>
        </p:nvCxnSpPr>
        <p:spPr>
          <a:xfrm>
            <a:off x="2693450" y="2481320"/>
            <a:ext cx="1" cy="6766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0" idx="2"/>
            <a:endCxn id="11" idx="0"/>
          </p:cNvCxnSpPr>
          <p:nvPr/>
        </p:nvCxnSpPr>
        <p:spPr>
          <a:xfrm>
            <a:off x="3690528" y="2480325"/>
            <a:ext cx="0" cy="6866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1" idx="2"/>
            <a:endCxn id="12" idx="0"/>
          </p:cNvCxnSpPr>
          <p:nvPr/>
        </p:nvCxnSpPr>
        <p:spPr>
          <a:xfrm>
            <a:off x="3690528" y="3179929"/>
            <a:ext cx="0" cy="1421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2" idx="2"/>
            <a:endCxn id="14" idx="0"/>
          </p:cNvCxnSpPr>
          <p:nvPr/>
        </p:nvCxnSpPr>
        <p:spPr>
          <a:xfrm>
            <a:off x="3690528" y="3953058"/>
            <a:ext cx="0" cy="14066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" idx="2"/>
            <a:endCxn id="8" idx="0"/>
          </p:cNvCxnSpPr>
          <p:nvPr/>
        </p:nvCxnSpPr>
        <p:spPr>
          <a:xfrm>
            <a:off x="2693451" y="3953000"/>
            <a:ext cx="0" cy="13297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5" idx="2"/>
            <a:endCxn id="6" idx="0"/>
          </p:cNvCxnSpPr>
          <p:nvPr/>
        </p:nvCxnSpPr>
        <p:spPr>
          <a:xfrm>
            <a:off x="2693451" y="3179929"/>
            <a:ext cx="0" cy="14212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" idx="2"/>
            <a:endCxn id="35" idx="0"/>
          </p:cNvCxnSpPr>
          <p:nvPr/>
        </p:nvCxnSpPr>
        <p:spPr>
          <a:xfrm>
            <a:off x="2693451" y="4716913"/>
            <a:ext cx="0" cy="20468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54" idx="2"/>
          </p:cNvCxnSpPr>
          <p:nvPr/>
        </p:nvCxnSpPr>
        <p:spPr>
          <a:xfrm>
            <a:off x="5541223" y="1640563"/>
            <a:ext cx="0" cy="10740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95" idx="0"/>
            <a:endCxn id="10" idx="0"/>
          </p:cNvCxnSpPr>
          <p:nvPr/>
        </p:nvCxnSpPr>
        <p:spPr>
          <a:xfrm rot="5400000" flipH="1" flipV="1">
            <a:off x="3191492" y="1351342"/>
            <a:ext cx="995" cy="997078"/>
          </a:xfrm>
          <a:prstGeom prst="bentConnector3">
            <a:avLst>
              <a:gd name="adj1" fmla="val 1208191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41" idx="2"/>
            <a:endCxn id="42" idx="0"/>
          </p:cNvCxnSpPr>
          <p:nvPr/>
        </p:nvCxnSpPr>
        <p:spPr>
          <a:xfrm>
            <a:off x="4975991" y="2382610"/>
            <a:ext cx="5056" cy="18191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46" idx="2"/>
            <a:endCxn id="47" idx="0"/>
          </p:cNvCxnSpPr>
          <p:nvPr/>
        </p:nvCxnSpPr>
        <p:spPr>
          <a:xfrm flipH="1">
            <a:off x="6101977" y="2504495"/>
            <a:ext cx="4327" cy="6003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42" idx="2"/>
            <a:endCxn id="43" idx="0"/>
          </p:cNvCxnSpPr>
          <p:nvPr/>
        </p:nvCxnSpPr>
        <p:spPr>
          <a:xfrm>
            <a:off x="4981047" y="3195471"/>
            <a:ext cx="0" cy="1363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47" idx="2"/>
            <a:endCxn id="48" idx="0"/>
          </p:cNvCxnSpPr>
          <p:nvPr/>
        </p:nvCxnSpPr>
        <p:spPr>
          <a:xfrm>
            <a:off x="6101977" y="3195471"/>
            <a:ext cx="0" cy="1396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43" idx="2"/>
            <a:endCxn id="45" idx="0"/>
          </p:cNvCxnSpPr>
          <p:nvPr/>
        </p:nvCxnSpPr>
        <p:spPr>
          <a:xfrm flipH="1">
            <a:off x="4975992" y="3962717"/>
            <a:ext cx="5055" cy="1409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8" idx="2"/>
            <a:endCxn id="50" idx="0"/>
          </p:cNvCxnSpPr>
          <p:nvPr/>
        </p:nvCxnSpPr>
        <p:spPr>
          <a:xfrm>
            <a:off x="6101977" y="3966029"/>
            <a:ext cx="0" cy="1266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50" idx="2"/>
            <a:endCxn id="52" idx="0"/>
          </p:cNvCxnSpPr>
          <p:nvPr/>
        </p:nvCxnSpPr>
        <p:spPr>
          <a:xfrm>
            <a:off x="6101977" y="4723575"/>
            <a:ext cx="0" cy="19985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34" idx="2"/>
            <a:endCxn id="40" idx="0"/>
          </p:cNvCxnSpPr>
          <p:nvPr/>
        </p:nvCxnSpPr>
        <p:spPr>
          <a:xfrm>
            <a:off x="8379203" y="4734586"/>
            <a:ext cx="5826" cy="18395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8" idx="0"/>
            <a:endCxn id="33" idx="2"/>
          </p:cNvCxnSpPr>
          <p:nvPr/>
        </p:nvCxnSpPr>
        <p:spPr>
          <a:xfrm flipV="1">
            <a:off x="7394236" y="5549478"/>
            <a:ext cx="0" cy="3595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39" idx="2"/>
            <a:endCxn id="33" idx="0"/>
          </p:cNvCxnSpPr>
          <p:nvPr/>
        </p:nvCxnSpPr>
        <p:spPr>
          <a:xfrm>
            <a:off x="7394236" y="4734586"/>
            <a:ext cx="0" cy="1839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27" idx="2"/>
            <a:endCxn id="39" idx="0"/>
          </p:cNvCxnSpPr>
          <p:nvPr/>
        </p:nvCxnSpPr>
        <p:spPr>
          <a:xfrm>
            <a:off x="7394236" y="3938945"/>
            <a:ext cx="0" cy="16469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9" idx="2"/>
            <a:endCxn id="34" idx="0"/>
          </p:cNvCxnSpPr>
          <p:nvPr/>
        </p:nvCxnSpPr>
        <p:spPr>
          <a:xfrm flipH="1">
            <a:off x="8379203" y="3938945"/>
            <a:ext cx="5826" cy="16469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2170059" y="176164"/>
            <a:ext cx="3075708" cy="461665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 smtClean="0"/>
              <a:t>Richard Murray</a:t>
            </a:r>
          </a:p>
          <a:p>
            <a:pPr algn="ctr"/>
            <a:r>
              <a:rPr lang="en-US" sz="700" i="1" dirty="0" smtClean="0"/>
              <a:t>Division Director (OCE)</a:t>
            </a:r>
            <a:endParaRPr lang="en-US" sz="700" i="1" dirty="0"/>
          </a:p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Division of Ocean Sciences</a:t>
            </a: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700" dirty="0"/>
              <a:t> </a:t>
            </a:r>
          </a:p>
        </p:txBody>
      </p:sp>
      <p:cxnSp>
        <p:nvCxnSpPr>
          <p:cNvPr id="241" name="Straight Connector 240"/>
          <p:cNvCxnSpPr>
            <a:stCxn id="240" idx="2"/>
          </p:cNvCxnSpPr>
          <p:nvPr/>
        </p:nvCxnSpPr>
        <p:spPr>
          <a:xfrm>
            <a:off x="3707913" y="637829"/>
            <a:ext cx="0" cy="23835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endCxn id="53" idx="0"/>
          </p:cNvCxnSpPr>
          <p:nvPr/>
        </p:nvCxnSpPr>
        <p:spPr>
          <a:xfrm>
            <a:off x="3233866" y="866273"/>
            <a:ext cx="0" cy="3257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734101" y="5855410"/>
            <a:ext cx="1305863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Blue: Permanent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White: Temporary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Orange: IPA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Yellow: Sea Grant Fellow</a:t>
            </a:r>
          </a:p>
          <a:p>
            <a:pPr>
              <a:spcBef>
                <a:spcPts val="300"/>
              </a:spcBef>
            </a:pPr>
            <a:r>
              <a:rPr lang="en-US" sz="800" u="sng" dirty="0" smtClean="0">
                <a:cs typeface="Times New Roman" panose="02020603050405020304" pitchFamily="18" charset="0"/>
              </a:rPr>
              <a:t>Underline</a:t>
            </a:r>
            <a:r>
              <a:rPr lang="en-US" sz="800" dirty="0" smtClean="0">
                <a:cs typeface="Times New Roman" panose="02020603050405020304" pitchFamily="18" charset="0"/>
              </a:rPr>
              <a:t>: Supervisors</a:t>
            </a:r>
            <a:endParaRPr lang="en-US" sz="800" dirty="0">
              <a:cs typeface="Times New Roman" panose="02020603050405020304" pitchFamily="18" charset="0"/>
            </a:endParaRPr>
          </a:p>
        </p:txBody>
      </p:sp>
      <p:cxnSp>
        <p:nvCxnSpPr>
          <p:cNvPr id="279" name="Straight Connector 278"/>
          <p:cNvCxnSpPr>
            <a:stCxn id="35" idx="2"/>
            <a:endCxn id="7" idx="0"/>
          </p:cNvCxnSpPr>
          <p:nvPr/>
        </p:nvCxnSpPr>
        <p:spPr>
          <a:xfrm>
            <a:off x="2693451" y="5660260"/>
            <a:ext cx="4327" cy="2895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2" name="Elbow Connector 231"/>
          <p:cNvCxnSpPr>
            <a:stCxn id="25" idx="0"/>
            <a:endCxn id="31" idx="0"/>
          </p:cNvCxnSpPr>
          <p:nvPr/>
        </p:nvCxnSpPr>
        <p:spPr>
          <a:xfrm rot="5400000" flipH="1" flipV="1">
            <a:off x="7882439" y="1321837"/>
            <a:ext cx="11700" cy="1114427"/>
          </a:xfrm>
          <a:prstGeom prst="bentConnector3">
            <a:avLst>
              <a:gd name="adj1" fmla="val 2053846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Elbow Connector 244"/>
          <p:cNvCxnSpPr>
            <a:stCxn id="27" idx="0"/>
            <a:endCxn id="29" idx="0"/>
          </p:cNvCxnSpPr>
          <p:nvPr/>
        </p:nvCxnSpPr>
        <p:spPr>
          <a:xfrm rot="5400000" flipH="1" flipV="1">
            <a:off x="7889632" y="2812607"/>
            <a:ext cx="12700" cy="990793"/>
          </a:xfrm>
          <a:prstGeom prst="bentConnector3">
            <a:avLst>
              <a:gd name="adj1" fmla="val 1020748"/>
            </a:avLst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6" idx="2"/>
          </p:cNvCxnSpPr>
          <p:nvPr/>
        </p:nvCxnSpPr>
        <p:spPr>
          <a:xfrm>
            <a:off x="7944870" y="3035928"/>
            <a:ext cx="0" cy="159543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>
            <a:stCxn id="9" idx="0"/>
            <a:endCxn id="54" idx="0"/>
          </p:cNvCxnSpPr>
          <p:nvPr/>
        </p:nvCxnSpPr>
        <p:spPr>
          <a:xfrm rot="16200000" flipH="1">
            <a:off x="3290881" y="-1025276"/>
            <a:ext cx="38842" cy="4461841"/>
          </a:xfrm>
          <a:prstGeom prst="bentConnector3">
            <a:avLst>
              <a:gd name="adj1" fmla="val -829169"/>
            </a:avLst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9754" y="4859355"/>
            <a:ext cx="916817" cy="846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Jamie Allan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 Drilling Program</a:t>
            </a:r>
            <a:endParaRPr lang="en-US" sz="7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7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43593" y="2533175"/>
            <a:ext cx="1202553" cy="5027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Aliceann Phelps </a:t>
            </a:r>
            <a:endParaRPr lang="en-US" sz="700" u="sng" dirty="0"/>
          </a:p>
          <a:p>
            <a:pPr algn="ctr"/>
            <a:r>
              <a:rPr lang="en-US" sz="700" i="1" dirty="0"/>
              <a:t>Program Support </a:t>
            </a:r>
            <a:r>
              <a:rPr lang="en-US" sz="700" i="1" dirty="0" smtClean="0"/>
              <a:t>Manager</a:t>
            </a:r>
          </a:p>
          <a:p>
            <a:pPr algn="ctr"/>
            <a:endParaRPr lang="en-US" sz="7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85074" y="3308003"/>
            <a:ext cx="101832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Karen Wiggins-Upson</a:t>
            </a:r>
            <a:endParaRPr lang="en-US" sz="700" dirty="0"/>
          </a:p>
          <a:p>
            <a:pPr algn="ctr"/>
            <a:r>
              <a:rPr lang="en-US" sz="700" i="1" dirty="0"/>
              <a:t>Operations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 smtClean="0"/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</p:txBody>
      </p:sp>
      <p:sp>
        <p:nvSpPr>
          <p:cNvPr id="29" name="TextBox 28"/>
          <p:cNvSpPr txBox="1"/>
          <p:nvPr/>
        </p:nvSpPr>
        <p:spPr>
          <a:xfrm>
            <a:off x="7939371" y="3308003"/>
            <a:ext cx="89131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Sheryl Miller</a:t>
            </a:r>
            <a:endParaRPr lang="en-US" sz="700" dirty="0"/>
          </a:p>
          <a:p>
            <a:pPr algn="ctr"/>
            <a:r>
              <a:rPr lang="en-US" sz="700" i="1" dirty="0"/>
              <a:t>Program Specialist </a:t>
            </a:r>
            <a:endParaRPr lang="en-US" sz="700" i="1" dirty="0" smtClean="0"/>
          </a:p>
          <a:p>
            <a:pPr algn="ctr"/>
            <a:endParaRPr lang="en-US" sz="700" i="1" dirty="0"/>
          </a:p>
          <a:p>
            <a:pPr algn="ctr"/>
            <a:endParaRPr lang="en-US" sz="700" i="1" dirty="0" smtClean="0"/>
          </a:p>
          <a:p>
            <a:pPr algn="ctr"/>
            <a:endParaRPr lang="en-US" sz="700" dirty="0"/>
          </a:p>
        </p:txBody>
      </p:sp>
      <p:sp>
        <p:nvSpPr>
          <p:cNvPr id="33" name="TextBox 32"/>
          <p:cNvSpPr txBox="1"/>
          <p:nvPr/>
        </p:nvSpPr>
        <p:spPr>
          <a:xfrm>
            <a:off x="6885073" y="4918536"/>
            <a:ext cx="101832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Rasheda Spratley</a:t>
            </a:r>
            <a:endParaRPr lang="en-US" sz="700" dirty="0"/>
          </a:p>
          <a:p>
            <a:pPr algn="ctr"/>
            <a:r>
              <a:rPr lang="en-US" sz="700" dirty="0" smtClean="0"/>
              <a:t>Program Assistant</a:t>
            </a:r>
          </a:p>
          <a:p>
            <a:pPr algn="ctr"/>
            <a:endParaRPr lang="en-US" sz="700" b="1" dirty="0" smtClean="0"/>
          </a:p>
          <a:p>
            <a:pPr algn="ctr"/>
            <a:r>
              <a:rPr lang="en-US" sz="700" b="1" dirty="0"/>
              <a:t> </a:t>
            </a:r>
            <a:endParaRPr lang="en-US" sz="700" b="1" dirty="0" smtClean="0"/>
          </a:p>
          <a:p>
            <a:pPr algn="ctr"/>
            <a:endParaRPr lang="en-US" sz="700" dirty="0"/>
          </a:p>
        </p:txBody>
      </p:sp>
      <p:sp>
        <p:nvSpPr>
          <p:cNvPr id="34" name="TextBox 33"/>
          <p:cNvSpPr txBox="1"/>
          <p:nvPr/>
        </p:nvSpPr>
        <p:spPr>
          <a:xfrm>
            <a:off x="7939371" y="4103644"/>
            <a:ext cx="87966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Gloria Perez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/>
          </a:p>
          <a:p>
            <a:pPr algn="ctr"/>
            <a:endParaRPr lang="en-US" sz="700" i="1" dirty="0" smtClean="0"/>
          </a:p>
          <a:p>
            <a:pPr algn="ctr"/>
            <a:endParaRPr lang="en-US" sz="700" dirty="0"/>
          </a:p>
        </p:txBody>
      </p:sp>
      <p:sp>
        <p:nvSpPr>
          <p:cNvPr id="35" name="TextBox 34"/>
          <p:cNvSpPr txBox="1"/>
          <p:nvPr/>
        </p:nvSpPr>
        <p:spPr>
          <a:xfrm>
            <a:off x="2253624" y="4921596"/>
            <a:ext cx="879654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Cynthia Suchman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74422" y="4865180"/>
            <a:ext cx="965543" cy="8463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smtClean="0"/>
              <a:t>Vacant </a:t>
            </a:r>
            <a:endParaRPr lang="en-US" sz="700" dirty="0" smtClean="0"/>
          </a:p>
          <a:p>
            <a:pPr algn="ctr"/>
            <a:r>
              <a:rPr lang="en-US" sz="700" i="1" dirty="0" smtClean="0"/>
              <a:t>Science Assistant</a:t>
            </a:r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IPS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85074" y="4103644"/>
            <a:ext cx="101832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JoAnn King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  <a:p>
            <a:pPr algn="ctr"/>
            <a:r>
              <a:rPr lang="en-US" sz="700" b="1" dirty="0"/>
              <a:t> </a:t>
            </a:r>
            <a:endParaRPr lang="en-US" sz="700" b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7939371" y="4918537"/>
            <a:ext cx="89131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endParaRPr lang="en-US" sz="700" dirty="0"/>
          </a:p>
          <a:p>
            <a:pPr algn="ctr"/>
            <a:r>
              <a:rPr lang="en-US" sz="700" i="1" dirty="0"/>
              <a:t>Program Specialist </a:t>
            </a:r>
            <a:endParaRPr lang="en-US" sz="700" dirty="0"/>
          </a:p>
          <a:p>
            <a:pPr algn="ctr"/>
            <a:r>
              <a:rPr lang="en-US" sz="700" i="1" dirty="0"/>
              <a:t>and/or </a:t>
            </a:r>
            <a:endParaRPr lang="en-US" sz="700" dirty="0"/>
          </a:p>
          <a:p>
            <a:pPr algn="ctr"/>
            <a:r>
              <a:rPr lang="en-US" sz="700" i="1" dirty="0"/>
              <a:t>Program Assistant </a:t>
            </a:r>
            <a:endParaRPr lang="en-US" sz="700" dirty="0"/>
          </a:p>
          <a:p>
            <a:pPr algn="ctr"/>
            <a:endParaRPr lang="en-US" sz="700" b="1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5559893" y="4923430"/>
            <a:ext cx="1084168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Andrea </a:t>
            </a:r>
            <a:r>
              <a:rPr lang="en-US" sz="700" b="1" smtClean="0"/>
              <a:t>Portier</a:t>
            </a:r>
            <a:endParaRPr lang="en-US" sz="700" dirty="0"/>
          </a:p>
          <a:p>
            <a:pPr algn="ctr"/>
            <a:r>
              <a:rPr lang="en-US" sz="700" dirty="0" smtClean="0"/>
              <a:t>Science Assistant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Geology &amp; Geophysics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cxnSp>
        <p:nvCxnSpPr>
          <p:cNvPr id="62" name="Elbow Connector 61"/>
          <p:cNvCxnSpPr>
            <a:stCxn id="41" idx="0"/>
            <a:endCxn id="46" idx="0"/>
          </p:cNvCxnSpPr>
          <p:nvPr/>
        </p:nvCxnSpPr>
        <p:spPr>
          <a:xfrm rot="16200000" flipH="1">
            <a:off x="5534065" y="1301315"/>
            <a:ext cx="14163" cy="1130313"/>
          </a:xfrm>
          <a:prstGeom prst="bentConnector3">
            <a:avLst>
              <a:gd name="adj1" fmla="val -811594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85074" y="5909054"/>
            <a:ext cx="1018324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Sarah Mesrobian</a:t>
            </a:r>
            <a:endParaRPr lang="en-US" sz="700" dirty="0"/>
          </a:p>
          <a:p>
            <a:pPr algn="ctr"/>
            <a:r>
              <a:rPr lang="en-US" sz="700" dirty="0"/>
              <a:t>Pathway </a:t>
            </a:r>
            <a:r>
              <a:rPr lang="en-US" sz="700" dirty="0" smtClean="0"/>
              <a:t>Student</a:t>
            </a: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Program </a:t>
            </a:r>
            <a:r>
              <a:rPr lang="en-US" sz="700" dirty="0">
                <a:solidFill>
                  <a:srgbClr val="7F7F7F"/>
                </a:solidFill>
              </a:rPr>
              <a:t>Specialist</a:t>
            </a: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(</a:t>
            </a:r>
            <a:r>
              <a:rPr lang="en-US" sz="700" dirty="0">
                <a:solidFill>
                  <a:srgbClr val="7F7F7F"/>
                </a:solidFill>
              </a:rPr>
              <a:t>HRM/FTE)</a:t>
            </a:r>
          </a:p>
          <a:p>
            <a:pPr algn="ctr"/>
            <a:r>
              <a:rPr lang="en-US" sz="700" b="1" dirty="0"/>
              <a:t> </a:t>
            </a:r>
            <a:endParaRPr lang="en-US" sz="700" dirty="0"/>
          </a:p>
        </p:txBody>
      </p:sp>
      <p:sp>
        <p:nvSpPr>
          <p:cNvPr id="37" name="Rectangle 36"/>
          <p:cNvSpPr/>
          <p:nvPr/>
        </p:nvSpPr>
        <p:spPr>
          <a:xfrm>
            <a:off x="578163" y="5914552"/>
            <a:ext cx="186920" cy="87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577684" y="6075300"/>
            <a:ext cx="186920" cy="87897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578163" y="6392412"/>
            <a:ext cx="186920" cy="878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78163" y="6231173"/>
            <a:ext cx="186920" cy="8789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149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2" name="Elbow Connector 241"/>
          <p:cNvCxnSpPr/>
          <p:nvPr/>
        </p:nvCxnSpPr>
        <p:spPr>
          <a:xfrm rot="16200000" flipV="1">
            <a:off x="5460934" y="65377"/>
            <a:ext cx="2169805" cy="2776074"/>
          </a:xfrm>
          <a:prstGeom prst="bentConnector2">
            <a:avLst/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9754" y="2548987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James Holik</a:t>
            </a:r>
            <a:endParaRPr lang="en-US" sz="700" dirty="0" smtClean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i="1" dirty="0" smtClean="0">
                <a:solidFill>
                  <a:srgbClr val="7F7F7F"/>
                </a:solidFill>
              </a:rPr>
              <a:t> 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Oceanographic Instrumentation &amp; Tech Services</a:t>
            </a:r>
            <a:endParaRPr lang="en-US" sz="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3624" y="2548987"/>
            <a:ext cx="879654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Julie Kellner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3624" y="3322058"/>
            <a:ext cx="879654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Daniel Thornhill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Oceanography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3623" y="5949829"/>
            <a:ext cx="88831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Gayle Pugh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Analyst</a:t>
            </a: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/>
          </a:p>
        </p:txBody>
      </p:sp>
      <p:sp>
        <p:nvSpPr>
          <p:cNvPr id="8" name="TextBox 7"/>
          <p:cNvSpPr txBox="1"/>
          <p:nvPr/>
        </p:nvSpPr>
        <p:spPr>
          <a:xfrm>
            <a:off x="2253624" y="4085971"/>
            <a:ext cx="87965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Michael Sieracki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Biological </a:t>
            </a:r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99" y="1186223"/>
            <a:ext cx="1921165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Bauke</a:t>
            </a:r>
            <a:r>
              <a:rPr lang="en-US" sz="700" u="sng" dirty="0"/>
              <a:t> </a:t>
            </a:r>
            <a:r>
              <a:rPr lang="en-US" sz="700" b="1" u="sng" dirty="0"/>
              <a:t>Houtman</a:t>
            </a:r>
            <a:endParaRPr lang="en-US" sz="700" u="sng" dirty="0"/>
          </a:p>
          <a:p>
            <a:pPr algn="ctr"/>
            <a:r>
              <a:rPr lang="en-US" sz="700" i="1" dirty="0"/>
              <a:t>Section Head (IPS</a:t>
            </a:r>
            <a:r>
              <a:rPr lang="en-US" sz="700" i="1" dirty="0" smtClean="0"/>
              <a:t>)</a:t>
            </a:r>
            <a:endParaRPr lang="en-US" sz="700" i="1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Integrative 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Programs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Section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sz="700" dirty="0"/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75603" y="1849383"/>
            <a:ext cx="102985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Eric</a:t>
            </a:r>
            <a:r>
              <a:rPr lang="en-US" sz="700" u="sng" dirty="0"/>
              <a:t> </a:t>
            </a:r>
            <a:r>
              <a:rPr lang="en-US" sz="700" b="1" u="sng" dirty="0"/>
              <a:t>Itsweire</a:t>
            </a:r>
            <a:endParaRPr lang="en-US" sz="700" u="sng" dirty="0"/>
          </a:p>
          <a:p>
            <a:pPr algn="ctr"/>
            <a:r>
              <a:rPr lang="en-US" sz="700" i="1" dirty="0" smtClean="0"/>
              <a:t>Program Director (Lead)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Physical Oceanography</a:t>
            </a:r>
          </a:p>
          <a:p>
            <a:pPr algn="ctr"/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ea typeface="ＭＳ 明朝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5603" y="2548987"/>
            <a:ext cx="1029850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Baris</a:t>
            </a:r>
            <a:r>
              <a:rPr lang="en-US" sz="700" dirty="0"/>
              <a:t> </a:t>
            </a:r>
            <a:r>
              <a:rPr lang="en-US" sz="700" b="1" dirty="0"/>
              <a:t>Mete</a:t>
            </a:r>
            <a:r>
              <a:rPr lang="en-US" sz="700" dirty="0"/>
              <a:t> </a:t>
            </a:r>
            <a:r>
              <a:rPr lang="en-US" sz="700" b="1" dirty="0"/>
              <a:t>Uz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Physical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5603" y="3322116"/>
            <a:ext cx="1029850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Alberto Mestas-Nunez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Physical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 </a:t>
            </a:r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75603" y="4093723"/>
            <a:ext cx="1029850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Melissa Genazzio</a:t>
            </a:r>
            <a:endParaRPr lang="en-US" sz="700" dirty="0"/>
          </a:p>
          <a:p>
            <a:pPr algn="ctr"/>
            <a:r>
              <a:rPr lang="en-US" sz="700" i="1" dirty="0"/>
              <a:t>Science Assistant/</a:t>
            </a:r>
            <a:r>
              <a:rPr lang="en-US" sz="700" i="1" dirty="0" smtClean="0"/>
              <a:t>temp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Physical </a:t>
            </a:r>
            <a:endParaRPr lang="en-US" sz="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754" y="3324737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Brian Midson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>
              <a:spcAft>
                <a:spcPts val="600"/>
              </a:spcAft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Ship &amp; Submersibles</a:t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Support</a:t>
            </a:r>
            <a:endParaRPr lang="en-US" sz="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9754" y="4077671"/>
            <a:ext cx="91681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Kandace Binkley</a:t>
            </a:r>
            <a:endParaRPr lang="en-US" sz="700" dirty="0" smtClean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i="1" dirty="0" smtClean="0">
                <a:solidFill>
                  <a:schemeClr val="accent2">
                    <a:lumMod val="50000"/>
                  </a:schemeClr>
                </a:solidFill>
              </a:rPr>
              <a:t>OCE Tech. &amp; Interdisciplinary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799" y="1834448"/>
            <a:ext cx="917772" cy="576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700" b="1" dirty="0">
                <a:ea typeface="ＭＳ 明朝"/>
                <a:cs typeface="Times New Roman"/>
              </a:rPr>
              <a:t>Thomas </a:t>
            </a:r>
            <a:r>
              <a:rPr lang="en-US" sz="700" b="1" dirty="0" smtClean="0">
                <a:ea typeface="ＭＳ 明朝"/>
                <a:cs typeface="Times New Roman"/>
              </a:rPr>
              <a:t>Janacek</a:t>
            </a:r>
            <a:endParaRPr lang="en-US" sz="700" dirty="0"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i="1" dirty="0">
                <a:ea typeface="ＭＳ 明朝"/>
                <a:cs typeface="Times New Roman"/>
              </a:rPr>
              <a:t>Program </a:t>
            </a:r>
            <a:r>
              <a:rPr lang="en-US" sz="700" i="1" dirty="0" smtClean="0">
                <a:ea typeface="ＭＳ 明朝"/>
                <a:cs typeface="Times New Roman"/>
              </a:rPr>
              <a:t>Director</a:t>
            </a:r>
            <a:endParaRPr lang="en-US" sz="700" i="1" dirty="0">
              <a:solidFill>
                <a:srgbClr val="7F7F7F"/>
              </a:solidFill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Ship </a:t>
            </a:r>
            <a:r>
              <a:rPr lang="en-US" sz="700" dirty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&amp; Ocean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/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Drilling Support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4422" y="2554812"/>
            <a:ext cx="96554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Jean </a:t>
            </a:r>
            <a:r>
              <a:rPr lang="en-US" sz="700" b="1" dirty="0" smtClean="0"/>
              <a:t>McGovern</a:t>
            </a:r>
            <a:r>
              <a:rPr lang="en-US" sz="700" b="1" dirty="0"/>
              <a:t> </a:t>
            </a:r>
          </a:p>
          <a:p>
            <a:pPr algn="ctr"/>
            <a:r>
              <a:rPr lang="en-US" sz="700" i="1" dirty="0">
                <a:solidFill>
                  <a:srgbClr val="000000"/>
                </a:solidFill>
              </a:rPr>
              <a:t>Program </a:t>
            </a:r>
            <a:r>
              <a:rPr lang="en-US" sz="700" i="1" dirty="0" smtClean="0">
                <a:solidFill>
                  <a:srgbClr val="000000"/>
                </a:solidFill>
              </a:rPr>
              <a:t>Director</a:t>
            </a:r>
            <a:r>
              <a:rPr lang="en-US" sz="700" i="1" dirty="0">
                <a:solidFill>
                  <a:srgbClr val="000000"/>
                </a:solidFill>
              </a:rPr>
              <a:t> 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</a:t>
            </a:r>
            <a:b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Observatories Initiative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74421" y="3337600"/>
            <a:ext cx="96554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Elizabeth Rom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2">
                    <a:lumMod val="50000"/>
                  </a:schemeClr>
                </a:solidFill>
              </a:rPr>
              <a:t>Ocean </a:t>
            </a: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Education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4421" y="4082277"/>
            <a:ext cx="965545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John Walter</a:t>
            </a:r>
          </a:p>
          <a:p>
            <a:pPr algn="ctr"/>
            <a:r>
              <a:rPr lang="en-US" sz="700" i="1" dirty="0" smtClean="0"/>
              <a:t>Expert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IPS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b="1" dirty="0">
              <a:solidFill>
                <a:srgbClr val="7F7F7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0094" y="1884900"/>
            <a:ext cx="1001964" cy="503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Roxanne Nikolaus</a:t>
            </a:r>
            <a:endParaRPr lang="en-US" sz="700" dirty="0"/>
          </a:p>
          <a:p>
            <a:pPr algn="ctr"/>
            <a:r>
              <a:rPr lang="en-US" sz="700" i="1" dirty="0"/>
              <a:t>Staff Associate </a:t>
            </a:r>
            <a:endParaRPr lang="en-US" sz="700" dirty="0"/>
          </a:p>
          <a:p>
            <a:r>
              <a:rPr lang="en-US" sz="800" dirty="0"/>
              <a:t> </a:t>
            </a:r>
          </a:p>
          <a:p>
            <a:r>
              <a:rPr lang="en-US" sz="800" dirty="0"/>
              <a:t> 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99845" y="5949829"/>
            <a:ext cx="89131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i="1" dirty="0"/>
              <a:t>Kaitlyn Schroeder</a:t>
            </a:r>
            <a:endParaRPr lang="en-US" sz="700" b="1" dirty="0"/>
          </a:p>
          <a:p>
            <a:pPr algn="ctr"/>
            <a:r>
              <a:rPr lang="en-US" sz="700" i="1" dirty="0"/>
              <a:t>Sea Grant </a:t>
            </a:r>
            <a:r>
              <a:rPr lang="en-US" sz="700" i="1" dirty="0" smtClean="0"/>
              <a:t>Fellow</a:t>
            </a:r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</p:txBody>
      </p:sp>
      <p:sp>
        <p:nvSpPr>
          <p:cNvPr id="31" name="TextBox 30"/>
          <p:cNvSpPr txBox="1"/>
          <p:nvPr/>
        </p:nvSpPr>
        <p:spPr>
          <a:xfrm>
            <a:off x="7999845" y="1873200"/>
            <a:ext cx="891315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00" b="1" dirty="0"/>
              <a:t>Jane Montgomery</a:t>
            </a:r>
            <a:endParaRPr lang="en-US" sz="700" dirty="0"/>
          </a:p>
          <a:p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endParaRPr lang="en-US" sz="700" i="1" dirty="0" smtClean="0"/>
          </a:p>
          <a:p>
            <a:endParaRPr lang="en-US" sz="7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71648" y="5932354"/>
            <a:ext cx="1029850" cy="63094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Aaron Rosenberg</a:t>
            </a:r>
          </a:p>
          <a:p>
            <a:pPr algn="ctr"/>
            <a:r>
              <a:rPr lang="en-US" sz="700" i="1" dirty="0"/>
              <a:t>Sea Grant </a:t>
            </a:r>
            <a:r>
              <a:rPr lang="en-US" sz="700" i="1" dirty="0" smtClean="0"/>
              <a:t>Fellow</a:t>
            </a:r>
          </a:p>
          <a:p>
            <a:pPr algn="ctr"/>
            <a:endParaRPr lang="en-US" sz="700" i="1" dirty="0"/>
          </a:p>
          <a:p>
            <a:pPr algn="ctr"/>
            <a:r>
              <a:rPr lang="en-US" sz="700" dirty="0" smtClean="0"/>
              <a:t>OS</a:t>
            </a:r>
          </a:p>
          <a:p>
            <a:pPr algn="ctr"/>
            <a:endParaRPr lang="en-US" sz="700" dirty="0"/>
          </a:p>
        </p:txBody>
      </p:sp>
      <p:sp>
        <p:nvSpPr>
          <p:cNvPr id="41" name="TextBox 40"/>
          <p:cNvSpPr txBox="1"/>
          <p:nvPr/>
        </p:nvSpPr>
        <p:spPr>
          <a:xfrm>
            <a:off x="4445751" y="1859390"/>
            <a:ext cx="106048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r>
              <a:rPr lang="en-US" sz="700" dirty="0"/>
              <a:t> </a:t>
            </a:r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 (</a:t>
            </a:r>
            <a:r>
              <a:rPr lang="en-US" sz="700" i="1" dirty="0"/>
              <a:t>Lead</a:t>
            </a:r>
            <a:r>
              <a:rPr lang="en-US" sz="700" i="1" dirty="0" smtClean="0"/>
              <a:t>)</a:t>
            </a:r>
            <a:endParaRPr lang="en-US" sz="700" i="1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Oceanography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55863" y="2564529"/>
            <a:ext cx="1050367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William Miller 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55863" y="3331775"/>
            <a:ext cx="10503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Simone</a:t>
            </a:r>
            <a:r>
              <a:rPr lang="en-US" sz="700" dirty="0"/>
              <a:t> </a:t>
            </a:r>
            <a:r>
              <a:rPr lang="en-US" sz="700" b="1" dirty="0"/>
              <a:t>Metz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45752" y="4103644"/>
            <a:ext cx="1060479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Caroline </a:t>
            </a:r>
            <a:r>
              <a:rPr lang="en-US" sz="700" b="1" dirty="0" err="1" smtClean="0"/>
              <a:t>Belleman</a:t>
            </a:r>
            <a:endParaRPr lang="en-US" sz="700" dirty="0"/>
          </a:p>
          <a:p>
            <a:pPr algn="ctr"/>
            <a:r>
              <a:rPr lang="en-US" sz="700" i="1" dirty="0"/>
              <a:t>Science </a:t>
            </a:r>
            <a:r>
              <a:rPr lang="en-US" sz="700" i="1" dirty="0" smtClean="0"/>
              <a:t>Assistant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Chemical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 Oceanography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59893" y="1873553"/>
            <a:ext cx="1092821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Candace Major</a:t>
            </a:r>
          </a:p>
          <a:p>
            <a:pPr algn="ctr"/>
            <a:r>
              <a:rPr lang="en-US" sz="700" i="1" dirty="0"/>
              <a:t>Program Director </a:t>
            </a:r>
            <a:r>
              <a:rPr lang="en-US" sz="700" i="1" dirty="0" smtClean="0"/>
              <a:t/>
            </a:r>
            <a:br>
              <a:rPr lang="en-US" sz="700" i="1" dirty="0" smtClean="0"/>
            </a:br>
            <a:r>
              <a:rPr lang="en-US" sz="700" i="1" dirty="0" smtClean="0"/>
              <a:t>(</a:t>
            </a:r>
            <a:r>
              <a:rPr lang="en-US" sz="700" i="1" dirty="0"/>
              <a:t>Acting Lead</a:t>
            </a:r>
            <a:r>
              <a:rPr lang="en-US" sz="700" i="1" dirty="0" smtClean="0"/>
              <a:t>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Geology </a:t>
            </a:r>
            <a:r>
              <a:rPr lang="en-US" sz="700" dirty="0">
                <a:solidFill>
                  <a:srgbClr val="002060"/>
                </a:solidFill>
              </a:rPr>
              <a:t>&amp; Geophysics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9893" y="2564529"/>
            <a:ext cx="10841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r>
              <a:rPr lang="en-US" sz="700" dirty="0" smtClean="0"/>
              <a:t>  </a:t>
            </a: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</a:t>
            </a:r>
            <a:r>
              <a:rPr lang="en-US" sz="700" dirty="0" smtClean="0">
                <a:solidFill>
                  <a:srgbClr val="002060"/>
                </a:solidFill>
              </a:rPr>
              <a:t>Geophysics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59893" y="3335087"/>
            <a:ext cx="1084167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Barbara Ransom</a:t>
            </a:r>
            <a:endParaRPr lang="en-US" sz="700" dirty="0"/>
          </a:p>
          <a:p>
            <a:pPr algn="ctr"/>
            <a:r>
              <a:rPr lang="en-US" sz="700" i="1" dirty="0">
                <a:solidFill>
                  <a:srgbClr val="000000"/>
                </a:solidFill>
              </a:rPr>
              <a:t>Program </a:t>
            </a:r>
            <a:r>
              <a:rPr lang="en-US" sz="700" i="1" dirty="0" smtClean="0">
                <a:solidFill>
                  <a:srgbClr val="000000"/>
                </a:solidFill>
              </a:rPr>
              <a:t>Director</a:t>
            </a:r>
            <a:endParaRPr lang="en-US" sz="700" dirty="0" smtClean="0">
              <a:solidFill>
                <a:srgbClr val="000000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</a:t>
            </a:r>
            <a:r>
              <a:rPr lang="en-US" sz="700" dirty="0" smtClean="0">
                <a:solidFill>
                  <a:srgbClr val="002060"/>
                </a:solidFill>
              </a:rPr>
              <a:t>Geophysics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59893" y="4092633"/>
            <a:ext cx="1084168" cy="63094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i="1" dirty="0" smtClean="0"/>
              <a:t>Maurice </a:t>
            </a:r>
            <a:r>
              <a:rPr lang="en-US" sz="700" i="1" dirty="0" err="1" smtClean="0"/>
              <a:t>Tivey</a:t>
            </a:r>
            <a:r>
              <a:rPr lang="en-US" sz="700" i="1" dirty="0" smtClean="0"/>
              <a:t> </a:t>
            </a:r>
            <a:endParaRPr lang="en-US" sz="700" i="1" dirty="0"/>
          </a:p>
          <a:p>
            <a:pPr algn="ctr"/>
            <a:r>
              <a:rPr lang="en-US" sz="700" i="1" dirty="0" smtClean="0"/>
              <a:t>Program Director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</a:t>
            </a:r>
            <a:r>
              <a:rPr lang="en-US" sz="700" dirty="0">
                <a:solidFill>
                  <a:srgbClr val="002060"/>
                </a:solidFill>
              </a:rPr>
              <a:t>Geology &amp; Geophysics </a:t>
            </a:r>
            <a:endParaRPr lang="en-US" sz="700" dirty="0" smtClean="0">
              <a:solidFill>
                <a:srgbClr val="002060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62279" y="1192048"/>
            <a:ext cx="1943174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Lisa Clough</a:t>
            </a:r>
            <a:endParaRPr lang="en-US" sz="700" u="sng" dirty="0"/>
          </a:p>
          <a:p>
            <a:pPr algn="ctr"/>
            <a:r>
              <a:rPr lang="en-US" sz="700" i="1" dirty="0"/>
              <a:t>Section Head (OS</a:t>
            </a:r>
            <a:r>
              <a:rPr lang="en-US" sz="700" i="1" dirty="0" smtClean="0"/>
              <a:t>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Ocean Section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5082" y="1225065"/>
            <a:ext cx="2252282" cy="415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Donald Rice</a:t>
            </a:r>
            <a:endParaRPr lang="en-US" sz="700" u="sng" dirty="0"/>
          </a:p>
          <a:p>
            <a:pPr algn="ctr"/>
            <a:r>
              <a:rPr lang="en-US" sz="700" i="1" dirty="0"/>
              <a:t>Section Head (MGS</a:t>
            </a:r>
            <a:r>
              <a:rPr lang="en-US" sz="700" i="1" dirty="0" smtClean="0"/>
              <a:t>)</a:t>
            </a:r>
          </a:p>
          <a:p>
            <a:pPr algn="ctr"/>
            <a:r>
              <a:rPr lang="en-US" sz="700" i="1" dirty="0" smtClean="0">
                <a:solidFill>
                  <a:srgbClr val="002060"/>
                </a:solidFill>
              </a:rPr>
              <a:t>Marine </a:t>
            </a:r>
            <a:r>
              <a:rPr lang="en-US" sz="700" i="1" dirty="0">
                <a:solidFill>
                  <a:srgbClr val="002060"/>
                </a:solidFill>
              </a:rPr>
              <a:t>Geosciences </a:t>
            </a:r>
            <a:r>
              <a:rPr lang="en-US" sz="700" i="1" dirty="0" smtClean="0">
                <a:solidFill>
                  <a:srgbClr val="002060"/>
                </a:solidFill>
              </a:rPr>
              <a:t>Section</a:t>
            </a:r>
            <a:endParaRPr lang="en-US" sz="700" dirty="0">
              <a:solidFill>
                <a:srgbClr val="00206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53623" y="1850378"/>
            <a:ext cx="87965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 smtClean="0"/>
              <a:t>David Garrison</a:t>
            </a:r>
            <a:endParaRPr lang="en-US" sz="700" u="sng" dirty="0" smtClean="0"/>
          </a:p>
          <a:p>
            <a:pPr algn="ctr"/>
            <a:r>
              <a:rPr lang="en-US" sz="700" i="1" dirty="0" smtClean="0"/>
              <a:t>Program Director (Lead)</a:t>
            </a:r>
            <a:endParaRPr lang="en-US" sz="700" dirty="0" smtClean="0"/>
          </a:p>
          <a:p>
            <a:pPr algn="ctr"/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  <a:endParaRPr lang="en-US" sz="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74422" y="1840273"/>
            <a:ext cx="965544" cy="576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700" b="1" dirty="0" smtClean="0">
                <a:ea typeface="ＭＳ 明朝"/>
                <a:cs typeface="Times New Roman"/>
              </a:rPr>
              <a:t>Rose Dufour</a:t>
            </a:r>
            <a:endParaRPr lang="en-US" sz="700" dirty="0"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>
                <a:ea typeface="ＭＳ 明朝"/>
                <a:cs typeface="Times New Roman"/>
              </a:rPr>
              <a:t>Program </a:t>
            </a:r>
            <a:r>
              <a:rPr lang="en-US" sz="700" dirty="0" smtClean="0">
                <a:ea typeface="ＭＳ 明朝"/>
                <a:cs typeface="Times New Roman"/>
              </a:rPr>
              <a:t>Director</a:t>
            </a:r>
            <a:endParaRPr lang="en-US" sz="700" dirty="0">
              <a:solidFill>
                <a:srgbClr val="7F7F7F"/>
              </a:solidFill>
              <a:ea typeface="ＭＳ 明朝"/>
              <a:cs typeface="Times New Roman"/>
            </a:endParaRPr>
          </a:p>
          <a:p>
            <a:pPr algn="ctr">
              <a:lnSpc>
                <a:spcPct val="113000"/>
              </a:lnSpc>
            </a:pPr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  <a:ea typeface="ＭＳ 明朝"/>
                <a:cs typeface="Times New Roman"/>
              </a:rPr>
              <a:t>Ship Operation</a:t>
            </a:r>
          </a:p>
          <a:p>
            <a:pPr algn="ctr">
              <a:lnSpc>
                <a:spcPct val="113000"/>
              </a:lnSpc>
            </a:pPr>
            <a:endParaRPr lang="en-US" sz="700" dirty="0" smtClean="0">
              <a:solidFill>
                <a:srgbClr val="7F7F7F"/>
              </a:solidFill>
              <a:ea typeface="ＭＳ 明朝"/>
              <a:cs typeface="Times New Roman"/>
            </a:endParaRPr>
          </a:p>
        </p:txBody>
      </p:sp>
      <p:cxnSp>
        <p:nvCxnSpPr>
          <p:cNvPr id="99" name="Straight Connector 98"/>
          <p:cNvCxnSpPr>
            <a:stCxn id="18" idx="2"/>
            <a:endCxn id="15" idx="0"/>
          </p:cNvCxnSpPr>
          <p:nvPr/>
        </p:nvCxnSpPr>
        <p:spPr>
          <a:xfrm>
            <a:off x="577685" y="2411349"/>
            <a:ext cx="478" cy="1376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5" idx="2"/>
            <a:endCxn id="16" idx="0"/>
          </p:cNvCxnSpPr>
          <p:nvPr/>
        </p:nvCxnSpPr>
        <p:spPr>
          <a:xfrm>
            <a:off x="578163" y="3179929"/>
            <a:ext cx="0" cy="14480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6" idx="2"/>
            <a:endCxn id="17" idx="0"/>
          </p:cNvCxnSpPr>
          <p:nvPr/>
        </p:nvCxnSpPr>
        <p:spPr>
          <a:xfrm>
            <a:off x="578163" y="3955679"/>
            <a:ext cx="0" cy="12199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7" idx="2"/>
            <a:endCxn id="19" idx="0"/>
          </p:cNvCxnSpPr>
          <p:nvPr/>
        </p:nvCxnSpPr>
        <p:spPr>
          <a:xfrm>
            <a:off x="578163" y="4708613"/>
            <a:ext cx="0" cy="15074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7" idx="2"/>
            <a:endCxn id="21" idx="0"/>
          </p:cNvCxnSpPr>
          <p:nvPr/>
        </p:nvCxnSpPr>
        <p:spPr>
          <a:xfrm>
            <a:off x="1557194" y="2417174"/>
            <a:ext cx="0" cy="1376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21" idx="2"/>
            <a:endCxn id="22" idx="0"/>
          </p:cNvCxnSpPr>
          <p:nvPr/>
        </p:nvCxnSpPr>
        <p:spPr>
          <a:xfrm>
            <a:off x="1557194" y="3185754"/>
            <a:ext cx="0" cy="1518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22" idx="2"/>
            <a:endCxn id="24" idx="0"/>
          </p:cNvCxnSpPr>
          <p:nvPr/>
        </p:nvCxnSpPr>
        <p:spPr>
          <a:xfrm>
            <a:off x="1557194" y="3968542"/>
            <a:ext cx="0" cy="11373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24" idx="2"/>
            <a:endCxn id="38" idx="0"/>
          </p:cNvCxnSpPr>
          <p:nvPr/>
        </p:nvCxnSpPr>
        <p:spPr>
          <a:xfrm>
            <a:off x="1557194" y="4713219"/>
            <a:ext cx="0" cy="15196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8" idx="0"/>
            <a:endCxn id="97" idx="0"/>
          </p:cNvCxnSpPr>
          <p:nvPr/>
        </p:nvCxnSpPr>
        <p:spPr>
          <a:xfrm rot="16200000" flipH="1">
            <a:off x="1064526" y="1347606"/>
            <a:ext cx="5825" cy="979509"/>
          </a:xfrm>
          <a:prstGeom prst="bentConnector3">
            <a:avLst>
              <a:gd name="adj1" fmla="val -1524292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" idx="2"/>
          </p:cNvCxnSpPr>
          <p:nvPr/>
        </p:nvCxnSpPr>
        <p:spPr>
          <a:xfrm flipH="1">
            <a:off x="1074422" y="1601721"/>
            <a:ext cx="4960" cy="1342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3" idx="2"/>
          </p:cNvCxnSpPr>
          <p:nvPr/>
        </p:nvCxnSpPr>
        <p:spPr>
          <a:xfrm>
            <a:off x="3233866" y="1607546"/>
            <a:ext cx="0" cy="14041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5" idx="2"/>
            <a:endCxn id="5" idx="0"/>
          </p:cNvCxnSpPr>
          <p:nvPr/>
        </p:nvCxnSpPr>
        <p:spPr>
          <a:xfrm>
            <a:off x="2693450" y="2481320"/>
            <a:ext cx="1" cy="6766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0" idx="2"/>
            <a:endCxn id="11" idx="0"/>
          </p:cNvCxnSpPr>
          <p:nvPr/>
        </p:nvCxnSpPr>
        <p:spPr>
          <a:xfrm>
            <a:off x="3690528" y="2480325"/>
            <a:ext cx="0" cy="6866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1" idx="2"/>
            <a:endCxn id="12" idx="0"/>
          </p:cNvCxnSpPr>
          <p:nvPr/>
        </p:nvCxnSpPr>
        <p:spPr>
          <a:xfrm>
            <a:off x="3690528" y="3179929"/>
            <a:ext cx="0" cy="1421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2" idx="2"/>
            <a:endCxn id="14" idx="0"/>
          </p:cNvCxnSpPr>
          <p:nvPr/>
        </p:nvCxnSpPr>
        <p:spPr>
          <a:xfrm>
            <a:off x="3690528" y="3953058"/>
            <a:ext cx="0" cy="14066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" idx="2"/>
            <a:endCxn id="8" idx="0"/>
          </p:cNvCxnSpPr>
          <p:nvPr/>
        </p:nvCxnSpPr>
        <p:spPr>
          <a:xfrm>
            <a:off x="2693451" y="3953000"/>
            <a:ext cx="0" cy="13297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5" idx="2"/>
            <a:endCxn id="6" idx="0"/>
          </p:cNvCxnSpPr>
          <p:nvPr/>
        </p:nvCxnSpPr>
        <p:spPr>
          <a:xfrm>
            <a:off x="2693451" y="3179929"/>
            <a:ext cx="0" cy="14212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" idx="2"/>
            <a:endCxn id="35" idx="0"/>
          </p:cNvCxnSpPr>
          <p:nvPr/>
        </p:nvCxnSpPr>
        <p:spPr>
          <a:xfrm>
            <a:off x="2693451" y="4716913"/>
            <a:ext cx="0" cy="20468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54" idx="2"/>
          </p:cNvCxnSpPr>
          <p:nvPr/>
        </p:nvCxnSpPr>
        <p:spPr>
          <a:xfrm>
            <a:off x="5541223" y="1640563"/>
            <a:ext cx="0" cy="10740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95" idx="0"/>
            <a:endCxn id="10" idx="0"/>
          </p:cNvCxnSpPr>
          <p:nvPr/>
        </p:nvCxnSpPr>
        <p:spPr>
          <a:xfrm rot="5400000" flipH="1" flipV="1">
            <a:off x="3191492" y="1351342"/>
            <a:ext cx="995" cy="997078"/>
          </a:xfrm>
          <a:prstGeom prst="bentConnector3">
            <a:avLst>
              <a:gd name="adj1" fmla="val 1208191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41" idx="2"/>
            <a:endCxn id="42" idx="0"/>
          </p:cNvCxnSpPr>
          <p:nvPr/>
        </p:nvCxnSpPr>
        <p:spPr>
          <a:xfrm>
            <a:off x="4975991" y="2382610"/>
            <a:ext cx="5056" cy="18191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46" idx="2"/>
            <a:endCxn id="47" idx="0"/>
          </p:cNvCxnSpPr>
          <p:nvPr/>
        </p:nvCxnSpPr>
        <p:spPr>
          <a:xfrm flipH="1">
            <a:off x="6101977" y="2504495"/>
            <a:ext cx="4327" cy="6003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42" idx="2"/>
            <a:endCxn id="43" idx="0"/>
          </p:cNvCxnSpPr>
          <p:nvPr/>
        </p:nvCxnSpPr>
        <p:spPr>
          <a:xfrm>
            <a:off x="4981047" y="3195471"/>
            <a:ext cx="0" cy="1363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47" idx="2"/>
            <a:endCxn id="48" idx="0"/>
          </p:cNvCxnSpPr>
          <p:nvPr/>
        </p:nvCxnSpPr>
        <p:spPr>
          <a:xfrm>
            <a:off x="6101977" y="3195471"/>
            <a:ext cx="0" cy="1396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43" idx="2"/>
            <a:endCxn id="45" idx="0"/>
          </p:cNvCxnSpPr>
          <p:nvPr/>
        </p:nvCxnSpPr>
        <p:spPr>
          <a:xfrm flipH="1">
            <a:off x="4975992" y="3962717"/>
            <a:ext cx="5055" cy="1409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8" idx="2"/>
            <a:endCxn id="50" idx="0"/>
          </p:cNvCxnSpPr>
          <p:nvPr/>
        </p:nvCxnSpPr>
        <p:spPr>
          <a:xfrm>
            <a:off x="6101977" y="3966029"/>
            <a:ext cx="0" cy="1266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50" idx="2"/>
            <a:endCxn id="52" idx="0"/>
          </p:cNvCxnSpPr>
          <p:nvPr/>
        </p:nvCxnSpPr>
        <p:spPr>
          <a:xfrm>
            <a:off x="6101977" y="4723575"/>
            <a:ext cx="0" cy="19985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34" idx="2"/>
            <a:endCxn id="40" idx="0"/>
          </p:cNvCxnSpPr>
          <p:nvPr/>
        </p:nvCxnSpPr>
        <p:spPr>
          <a:xfrm>
            <a:off x="8379203" y="4734586"/>
            <a:ext cx="5826" cy="18395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8" idx="0"/>
            <a:endCxn id="33" idx="2"/>
          </p:cNvCxnSpPr>
          <p:nvPr/>
        </p:nvCxnSpPr>
        <p:spPr>
          <a:xfrm flipV="1">
            <a:off x="7394236" y="5549478"/>
            <a:ext cx="0" cy="3595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39" idx="2"/>
            <a:endCxn id="33" idx="0"/>
          </p:cNvCxnSpPr>
          <p:nvPr/>
        </p:nvCxnSpPr>
        <p:spPr>
          <a:xfrm>
            <a:off x="7394236" y="4734586"/>
            <a:ext cx="0" cy="1839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27" idx="2"/>
            <a:endCxn id="39" idx="0"/>
          </p:cNvCxnSpPr>
          <p:nvPr/>
        </p:nvCxnSpPr>
        <p:spPr>
          <a:xfrm>
            <a:off x="7394236" y="3938945"/>
            <a:ext cx="0" cy="16469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9" idx="2"/>
            <a:endCxn id="34" idx="0"/>
          </p:cNvCxnSpPr>
          <p:nvPr/>
        </p:nvCxnSpPr>
        <p:spPr>
          <a:xfrm flipH="1">
            <a:off x="8379203" y="3938945"/>
            <a:ext cx="5826" cy="16469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2170059" y="176164"/>
            <a:ext cx="3075708" cy="461665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 smtClean="0"/>
              <a:t>Richard Murray</a:t>
            </a:r>
          </a:p>
          <a:p>
            <a:pPr algn="ctr"/>
            <a:r>
              <a:rPr lang="en-US" sz="700" i="1" dirty="0" smtClean="0"/>
              <a:t>Division Director (OCE)</a:t>
            </a:r>
            <a:endParaRPr lang="en-US" sz="700" i="1" dirty="0"/>
          </a:p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Division of Ocean Sciences</a:t>
            </a: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700" dirty="0"/>
              <a:t> </a:t>
            </a:r>
          </a:p>
        </p:txBody>
      </p:sp>
      <p:cxnSp>
        <p:nvCxnSpPr>
          <p:cNvPr id="241" name="Straight Connector 240"/>
          <p:cNvCxnSpPr>
            <a:stCxn id="240" idx="2"/>
          </p:cNvCxnSpPr>
          <p:nvPr/>
        </p:nvCxnSpPr>
        <p:spPr>
          <a:xfrm>
            <a:off x="3707913" y="637829"/>
            <a:ext cx="0" cy="23835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endCxn id="53" idx="0"/>
          </p:cNvCxnSpPr>
          <p:nvPr/>
        </p:nvCxnSpPr>
        <p:spPr>
          <a:xfrm>
            <a:off x="3233866" y="866273"/>
            <a:ext cx="0" cy="3257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734101" y="5855410"/>
            <a:ext cx="1305863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Blue: Permanent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White: Temporary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Orange: IPA Staff</a:t>
            </a:r>
          </a:p>
          <a:p>
            <a:pPr>
              <a:spcBef>
                <a:spcPts val="300"/>
              </a:spcBef>
            </a:pPr>
            <a:r>
              <a:rPr lang="en-US" sz="800" dirty="0" smtClean="0">
                <a:cs typeface="Times New Roman" panose="02020603050405020304" pitchFamily="18" charset="0"/>
              </a:rPr>
              <a:t>Yellow: Sea Grant Fellow</a:t>
            </a:r>
          </a:p>
          <a:p>
            <a:pPr>
              <a:spcBef>
                <a:spcPts val="300"/>
              </a:spcBef>
            </a:pPr>
            <a:r>
              <a:rPr lang="en-US" sz="800" u="sng" dirty="0" smtClean="0">
                <a:cs typeface="Times New Roman" panose="02020603050405020304" pitchFamily="18" charset="0"/>
              </a:rPr>
              <a:t>Underline</a:t>
            </a:r>
            <a:r>
              <a:rPr lang="en-US" sz="800" dirty="0" smtClean="0">
                <a:cs typeface="Times New Roman" panose="02020603050405020304" pitchFamily="18" charset="0"/>
              </a:rPr>
              <a:t>: Supervisors</a:t>
            </a:r>
            <a:endParaRPr lang="en-US" sz="800" dirty="0">
              <a:cs typeface="Times New Roman" panose="02020603050405020304" pitchFamily="18" charset="0"/>
            </a:endParaRPr>
          </a:p>
        </p:txBody>
      </p:sp>
      <p:cxnSp>
        <p:nvCxnSpPr>
          <p:cNvPr id="279" name="Straight Connector 278"/>
          <p:cNvCxnSpPr>
            <a:stCxn id="35" idx="2"/>
            <a:endCxn id="7" idx="0"/>
          </p:cNvCxnSpPr>
          <p:nvPr/>
        </p:nvCxnSpPr>
        <p:spPr>
          <a:xfrm>
            <a:off x="2693451" y="5660260"/>
            <a:ext cx="4327" cy="2895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2" name="Elbow Connector 231"/>
          <p:cNvCxnSpPr>
            <a:stCxn id="25" idx="0"/>
            <a:endCxn id="31" idx="0"/>
          </p:cNvCxnSpPr>
          <p:nvPr/>
        </p:nvCxnSpPr>
        <p:spPr>
          <a:xfrm rot="5400000" flipH="1" flipV="1">
            <a:off x="7882439" y="1321837"/>
            <a:ext cx="11700" cy="1114427"/>
          </a:xfrm>
          <a:prstGeom prst="bentConnector3">
            <a:avLst>
              <a:gd name="adj1" fmla="val 2053846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Elbow Connector 244"/>
          <p:cNvCxnSpPr>
            <a:stCxn id="27" idx="0"/>
            <a:endCxn id="29" idx="0"/>
          </p:cNvCxnSpPr>
          <p:nvPr/>
        </p:nvCxnSpPr>
        <p:spPr>
          <a:xfrm rot="5400000" flipH="1" flipV="1">
            <a:off x="7889632" y="2812607"/>
            <a:ext cx="12700" cy="990793"/>
          </a:xfrm>
          <a:prstGeom prst="bentConnector3">
            <a:avLst>
              <a:gd name="adj1" fmla="val 1020748"/>
            </a:avLst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6" idx="2"/>
          </p:cNvCxnSpPr>
          <p:nvPr/>
        </p:nvCxnSpPr>
        <p:spPr>
          <a:xfrm>
            <a:off x="7944870" y="3035928"/>
            <a:ext cx="0" cy="159543"/>
          </a:xfrm>
          <a:prstGeom prst="line">
            <a:avLst/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Elbow Connector 253"/>
          <p:cNvCxnSpPr>
            <a:stCxn id="9" idx="0"/>
            <a:endCxn id="54" idx="0"/>
          </p:cNvCxnSpPr>
          <p:nvPr/>
        </p:nvCxnSpPr>
        <p:spPr>
          <a:xfrm rot="16200000" flipH="1">
            <a:off x="3290881" y="-1025276"/>
            <a:ext cx="38842" cy="4461841"/>
          </a:xfrm>
          <a:prstGeom prst="bentConnector3">
            <a:avLst>
              <a:gd name="adj1" fmla="val -829169"/>
            </a:avLst>
          </a:prstGeom>
          <a:ln>
            <a:solidFill>
              <a:srgbClr val="F796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9754" y="4859355"/>
            <a:ext cx="916817" cy="846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Jamie Allan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Ocean Drilling Program</a:t>
            </a:r>
            <a:endParaRPr lang="en-US" sz="7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7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43593" y="2533175"/>
            <a:ext cx="1202553" cy="5027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u="sng" dirty="0"/>
              <a:t>Aliceann Phelps </a:t>
            </a:r>
            <a:endParaRPr lang="en-US" sz="700" u="sng" dirty="0"/>
          </a:p>
          <a:p>
            <a:pPr algn="ctr"/>
            <a:r>
              <a:rPr lang="en-US" sz="700" i="1" dirty="0"/>
              <a:t>Program Support </a:t>
            </a:r>
            <a:r>
              <a:rPr lang="en-US" sz="700" i="1" dirty="0" smtClean="0"/>
              <a:t>Manager</a:t>
            </a:r>
          </a:p>
          <a:p>
            <a:pPr algn="ctr"/>
            <a:endParaRPr lang="en-US" sz="7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85074" y="3308003"/>
            <a:ext cx="101832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Karen Wiggins-Upson</a:t>
            </a:r>
            <a:endParaRPr lang="en-US" sz="700" dirty="0"/>
          </a:p>
          <a:p>
            <a:pPr algn="ctr"/>
            <a:r>
              <a:rPr lang="en-US" sz="700" i="1" dirty="0"/>
              <a:t>Operations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 smtClean="0"/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</p:txBody>
      </p:sp>
      <p:sp>
        <p:nvSpPr>
          <p:cNvPr id="29" name="TextBox 28"/>
          <p:cNvSpPr txBox="1"/>
          <p:nvPr/>
        </p:nvSpPr>
        <p:spPr>
          <a:xfrm>
            <a:off x="7939371" y="3308003"/>
            <a:ext cx="89131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Sheryl Miller</a:t>
            </a:r>
            <a:endParaRPr lang="en-US" sz="700" dirty="0"/>
          </a:p>
          <a:p>
            <a:pPr algn="ctr"/>
            <a:r>
              <a:rPr lang="en-US" sz="700" i="1" dirty="0"/>
              <a:t>Program Specialist </a:t>
            </a:r>
            <a:endParaRPr lang="en-US" sz="700" i="1" dirty="0" smtClean="0"/>
          </a:p>
          <a:p>
            <a:pPr algn="ctr"/>
            <a:endParaRPr lang="en-US" sz="700" i="1" dirty="0"/>
          </a:p>
          <a:p>
            <a:pPr algn="ctr"/>
            <a:endParaRPr lang="en-US" sz="700" i="1" dirty="0" smtClean="0"/>
          </a:p>
          <a:p>
            <a:pPr algn="ctr"/>
            <a:endParaRPr lang="en-US" sz="700" dirty="0"/>
          </a:p>
        </p:txBody>
      </p:sp>
      <p:sp>
        <p:nvSpPr>
          <p:cNvPr id="33" name="TextBox 32"/>
          <p:cNvSpPr txBox="1"/>
          <p:nvPr/>
        </p:nvSpPr>
        <p:spPr>
          <a:xfrm>
            <a:off x="6885073" y="4918536"/>
            <a:ext cx="101832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Rasheda Spratley</a:t>
            </a:r>
            <a:endParaRPr lang="en-US" sz="700" dirty="0"/>
          </a:p>
          <a:p>
            <a:pPr algn="ctr"/>
            <a:r>
              <a:rPr lang="en-US" sz="700" dirty="0" smtClean="0"/>
              <a:t>Program Assistant</a:t>
            </a:r>
          </a:p>
          <a:p>
            <a:pPr algn="ctr"/>
            <a:endParaRPr lang="en-US" sz="700" b="1" dirty="0" smtClean="0"/>
          </a:p>
          <a:p>
            <a:pPr algn="ctr"/>
            <a:r>
              <a:rPr lang="en-US" sz="700" b="1" dirty="0"/>
              <a:t> </a:t>
            </a:r>
            <a:endParaRPr lang="en-US" sz="700" b="1" dirty="0" smtClean="0"/>
          </a:p>
          <a:p>
            <a:pPr algn="ctr"/>
            <a:endParaRPr lang="en-US" sz="700" dirty="0"/>
          </a:p>
        </p:txBody>
      </p:sp>
      <p:sp>
        <p:nvSpPr>
          <p:cNvPr id="34" name="TextBox 33"/>
          <p:cNvSpPr txBox="1"/>
          <p:nvPr/>
        </p:nvSpPr>
        <p:spPr>
          <a:xfrm>
            <a:off x="7939371" y="4103644"/>
            <a:ext cx="87966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Gloria Perez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/>
          </a:p>
          <a:p>
            <a:pPr algn="ctr"/>
            <a:endParaRPr lang="en-US" sz="700" i="1" dirty="0" smtClean="0"/>
          </a:p>
          <a:p>
            <a:pPr algn="ctr"/>
            <a:endParaRPr lang="en-US" sz="700" dirty="0"/>
          </a:p>
        </p:txBody>
      </p:sp>
      <p:sp>
        <p:nvSpPr>
          <p:cNvPr id="35" name="TextBox 34"/>
          <p:cNvSpPr txBox="1"/>
          <p:nvPr/>
        </p:nvSpPr>
        <p:spPr>
          <a:xfrm>
            <a:off x="2253624" y="4921596"/>
            <a:ext cx="879654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Cynthia Suchman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Director</a:t>
            </a:r>
            <a:endParaRPr lang="en-US" sz="700" dirty="0"/>
          </a:p>
          <a:p>
            <a:pPr algn="ctr"/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Biological Oceanography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74422" y="4865180"/>
            <a:ext cx="965543" cy="8463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smtClean="0"/>
              <a:t>Vacant </a:t>
            </a:r>
            <a:endParaRPr lang="en-US" sz="700" dirty="0" smtClean="0"/>
          </a:p>
          <a:p>
            <a:pPr algn="ctr"/>
            <a:r>
              <a:rPr lang="en-US" sz="700" i="1" dirty="0" smtClean="0"/>
              <a:t>Science Assistant</a:t>
            </a:r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IPS</a:t>
            </a: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  <a:p>
            <a:pPr algn="ctr"/>
            <a:endParaRPr lang="en-US" sz="700" dirty="0">
              <a:solidFill>
                <a:srgbClr val="7F7F7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85074" y="4103644"/>
            <a:ext cx="1018324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JoAnn King</a:t>
            </a:r>
            <a:endParaRPr lang="en-US" sz="700" dirty="0"/>
          </a:p>
          <a:p>
            <a:pPr algn="ctr"/>
            <a:r>
              <a:rPr lang="en-US" sz="700" i="1" dirty="0"/>
              <a:t>Program </a:t>
            </a:r>
            <a:r>
              <a:rPr lang="en-US" sz="700" i="1" dirty="0" smtClean="0"/>
              <a:t>Specialist</a:t>
            </a:r>
          </a:p>
          <a:p>
            <a:pPr algn="ctr"/>
            <a:endParaRPr lang="en-US" sz="700" i="1" dirty="0"/>
          </a:p>
          <a:p>
            <a:pPr algn="ctr"/>
            <a:endParaRPr lang="en-US" sz="700" dirty="0"/>
          </a:p>
          <a:p>
            <a:pPr algn="ctr"/>
            <a:r>
              <a:rPr lang="en-US" sz="700" b="1" dirty="0"/>
              <a:t> </a:t>
            </a:r>
            <a:endParaRPr lang="en-US" sz="700" b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7939371" y="4918537"/>
            <a:ext cx="891315" cy="6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Vacant</a:t>
            </a:r>
            <a:endParaRPr lang="en-US" sz="700" dirty="0"/>
          </a:p>
          <a:p>
            <a:pPr algn="ctr"/>
            <a:r>
              <a:rPr lang="en-US" sz="700" i="1" dirty="0"/>
              <a:t>Program Specialist </a:t>
            </a:r>
            <a:endParaRPr lang="en-US" sz="700" dirty="0"/>
          </a:p>
          <a:p>
            <a:pPr algn="ctr"/>
            <a:r>
              <a:rPr lang="en-US" sz="700" i="1" dirty="0"/>
              <a:t>and/or </a:t>
            </a:r>
            <a:endParaRPr lang="en-US" sz="700" dirty="0"/>
          </a:p>
          <a:p>
            <a:pPr algn="ctr"/>
            <a:r>
              <a:rPr lang="en-US" sz="700" i="1" dirty="0"/>
              <a:t>Program Assistant </a:t>
            </a:r>
            <a:endParaRPr lang="en-US" sz="700" dirty="0"/>
          </a:p>
          <a:p>
            <a:pPr algn="ctr"/>
            <a:endParaRPr lang="en-US" sz="700" b="1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5559893" y="4923430"/>
            <a:ext cx="1084168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/>
              <a:t>Andrea </a:t>
            </a:r>
            <a:r>
              <a:rPr lang="en-US" sz="700" b="1" smtClean="0"/>
              <a:t>Portier</a:t>
            </a:r>
            <a:endParaRPr lang="en-US" sz="700" dirty="0"/>
          </a:p>
          <a:p>
            <a:pPr algn="ctr"/>
            <a:r>
              <a:rPr lang="en-US" sz="700" dirty="0" smtClean="0"/>
              <a:t>Science Assistant</a:t>
            </a:r>
            <a:endParaRPr lang="en-US" sz="700" dirty="0" smtClean="0">
              <a:solidFill>
                <a:srgbClr val="7F7F7F"/>
              </a:solidFill>
            </a:endParaRPr>
          </a:p>
          <a:p>
            <a:pPr algn="ctr"/>
            <a:r>
              <a:rPr lang="en-US" sz="700" dirty="0" smtClean="0">
                <a:solidFill>
                  <a:srgbClr val="002060"/>
                </a:solidFill>
              </a:rPr>
              <a:t>Marine Geology &amp; Geophysics</a:t>
            </a:r>
          </a:p>
          <a:p>
            <a:pPr algn="ctr"/>
            <a:endParaRPr lang="en-US" sz="700" dirty="0" smtClean="0">
              <a:solidFill>
                <a:srgbClr val="7F7F7F"/>
              </a:solidFill>
            </a:endParaRPr>
          </a:p>
        </p:txBody>
      </p:sp>
      <p:cxnSp>
        <p:nvCxnSpPr>
          <p:cNvPr id="62" name="Elbow Connector 61"/>
          <p:cNvCxnSpPr>
            <a:stCxn id="41" idx="0"/>
            <a:endCxn id="46" idx="0"/>
          </p:cNvCxnSpPr>
          <p:nvPr/>
        </p:nvCxnSpPr>
        <p:spPr>
          <a:xfrm rot="16200000" flipH="1">
            <a:off x="5534065" y="1301315"/>
            <a:ext cx="14163" cy="1130313"/>
          </a:xfrm>
          <a:prstGeom prst="bentConnector3">
            <a:avLst>
              <a:gd name="adj1" fmla="val -811594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85074" y="5909054"/>
            <a:ext cx="1018324" cy="6309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Sarah Mesrobian</a:t>
            </a:r>
            <a:endParaRPr lang="en-US" sz="700" dirty="0"/>
          </a:p>
          <a:p>
            <a:pPr algn="ctr"/>
            <a:r>
              <a:rPr lang="en-US" sz="700" dirty="0"/>
              <a:t>Pathway </a:t>
            </a:r>
            <a:r>
              <a:rPr lang="en-US" sz="700" dirty="0" smtClean="0"/>
              <a:t>Student</a:t>
            </a: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Program </a:t>
            </a:r>
            <a:r>
              <a:rPr lang="en-US" sz="700" dirty="0">
                <a:solidFill>
                  <a:srgbClr val="7F7F7F"/>
                </a:solidFill>
              </a:rPr>
              <a:t>Specialist</a:t>
            </a:r>
          </a:p>
          <a:p>
            <a:pPr algn="ctr"/>
            <a:r>
              <a:rPr lang="en-US" sz="700" dirty="0" smtClean="0">
                <a:solidFill>
                  <a:srgbClr val="7F7F7F"/>
                </a:solidFill>
              </a:rPr>
              <a:t>(</a:t>
            </a:r>
            <a:r>
              <a:rPr lang="en-US" sz="700" dirty="0">
                <a:solidFill>
                  <a:srgbClr val="7F7F7F"/>
                </a:solidFill>
              </a:rPr>
              <a:t>HRM/FTE)</a:t>
            </a:r>
          </a:p>
          <a:p>
            <a:pPr algn="ctr"/>
            <a:r>
              <a:rPr lang="en-US" sz="700" b="1" dirty="0"/>
              <a:t> </a:t>
            </a:r>
            <a:endParaRPr lang="en-US" sz="700" dirty="0"/>
          </a:p>
        </p:txBody>
      </p:sp>
      <p:sp>
        <p:nvSpPr>
          <p:cNvPr id="37" name="Rectangle 36"/>
          <p:cNvSpPr/>
          <p:nvPr/>
        </p:nvSpPr>
        <p:spPr>
          <a:xfrm>
            <a:off x="578163" y="5914552"/>
            <a:ext cx="186920" cy="87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577684" y="6075300"/>
            <a:ext cx="186920" cy="87897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578163" y="6392412"/>
            <a:ext cx="186920" cy="878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78163" y="6231173"/>
            <a:ext cx="186920" cy="8789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 bwMode="auto">
          <a:xfrm>
            <a:off x="2209800" y="762000"/>
            <a:ext cx="990600" cy="5334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152400" y="762000"/>
            <a:ext cx="1981200" cy="5334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3276600" y="762000"/>
            <a:ext cx="990600" cy="5334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4495800" y="762000"/>
            <a:ext cx="990600" cy="5334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5562600" y="762000"/>
            <a:ext cx="990600" cy="5334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304800"/>
            <a:ext cx="859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Infra.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362200" y="833735"/>
            <a:ext cx="714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BIO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400091" y="833735"/>
            <a:ext cx="80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463318" y="838200"/>
            <a:ext cx="1073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598597" y="842665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GEOL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3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990600"/>
            <a:ext cx="8763000" cy="493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800" b="1" u="sng" dirty="0">
                <a:solidFill>
                  <a:srgbClr val="FFFF00"/>
                </a:solidFill>
                <a:latin typeface="Skia" charset="0"/>
                <a:cs typeface="+mn-cs"/>
              </a:rPr>
              <a:t>Science Priorities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Rates, mechanisms, impacts, etc….sea level rise?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Coastal, estuarine ecosystems and linkages.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Ocean biogeochemistry &amp; physics…and climate.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Biodiversity &amp; resilience of ecosystems, &amp; changes.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Marine food webs in the coming century.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Formation and evolution of ocean basins.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Geohazards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(‘quakes, tsunamis, landslides,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volc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.).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Subseafloor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biosphere;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biogeochem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 cycles &amp; life.</a:t>
            </a: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114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charset="0"/>
                <a:cs typeface="+mn-cs"/>
              </a:rPr>
              <a:t>Key Points</a:t>
            </a:r>
            <a:endParaRPr lang="en-US" sz="3200" dirty="0">
              <a:solidFill>
                <a:schemeClr val="bg1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763000" cy="101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Interdisciplinary science.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sz="2800" b="1" dirty="0">
              <a:solidFill>
                <a:srgbClr val="FFFF00"/>
              </a:solidFill>
              <a:latin typeface="Skia" charset="0"/>
              <a:cs typeface="+mn-cs"/>
            </a:endParaRP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86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charset="0"/>
                <a:cs typeface="+mn-cs"/>
              </a:rPr>
              <a:t>Key Points</a:t>
            </a:r>
            <a:endParaRPr lang="en-US" sz="3200" dirty="0">
              <a:solidFill>
                <a:schemeClr val="bg1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763000" cy="165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Interdisciplinary science.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sz="2800" b="1" dirty="0" smtClean="0">
              <a:solidFill>
                <a:srgbClr val="FFFF00"/>
              </a:solidFill>
              <a:latin typeface="Skia" charset="0"/>
              <a:cs typeface="+mn-cs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32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But what does that REALLY mean?</a:t>
            </a:r>
            <a:endParaRPr lang="en-US" sz="3200" b="1" i="1" dirty="0">
              <a:solidFill>
                <a:schemeClr val="bg1"/>
              </a:solidFill>
              <a:latin typeface="Skia" charset="0"/>
              <a:cs typeface="+mn-cs"/>
            </a:endParaRP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35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charset="0"/>
                <a:cs typeface="+mn-cs"/>
              </a:rPr>
              <a:t>Key Points</a:t>
            </a:r>
            <a:endParaRPr lang="en-US" sz="3200" dirty="0">
              <a:solidFill>
                <a:schemeClr val="bg1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763000" cy="460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Inter</a:t>
            </a:r>
            <a:r>
              <a:rPr lang="en-US" sz="2800" b="1" u="sng" dirty="0" smtClean="0">
                <a:solidFill>
                  <a:srgbClr val="FFFF00"/>
                </a:solidFill>
                <a:latin typeface="Skia" charset="0"/>
                <a:cs typeface="+mn-cs"/>
              </a:rPr>
              <a:t>disciplinary</a:t>
            </a: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 science.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sz="2800" b="1" dirty="0" smtClean="0">
              <a:solidFill>
                <a:srgbClr val="FFFF00"/>
              </a:solidFill>
              <a:latin typeface="Skia" charset="0"/>
              <a:cs typeface="+mn-cs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32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But what does that REALLY mean?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“Inter-sector”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:</a:t>
            </a:r>
            <a:r>
              <a:rPr lang="en-US" sz="32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Industry, Foundations, Int’l.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“Inter-perspective”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Social impact / relevance.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“Inter-technique”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Instrumentation, modeling, </a:t>
            </a:r>
            <a:r>
              <a:rPr lang="en-US" sz="3200" b="1" u="sng" dirty="0" smtClean="0">
                <a:solidFill>
                  <a:schemeClr val="bg1"/>
                </a:solidFill>
                <a:latin typeface="Skia" charset="0"/>
                <a:cs typeface="+mn-cs"/>
              </a:rPr>
              <a:t>data assimilation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, </a:t>
            </a:r>
            <a:r>
              <a:rPr lang="en-US" sz="3200" b="1" u="sng" dirty="0" smtClean="0">
                <a:solidFill>
                  <a:schemeClr val="bg1"/>
                </a:solidFill>
                <a:latin typeface="Skia" charset="0"/>
                <a:cs typeface="+mn-cs"/>
              </a:rPr>
              <a:t>data mining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. 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“Inter-goal”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 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</a:rPr>
              <a:t>Eradicate “alternative career”.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endParaRPr lang="en-US" sz="3200" b="1" dirty="0" smtClean="0">
              <a:solidFill>
                <a:srgbClr val="FFFF00"/>
              </a:solidFill>
              <a:latin typeface="Skia" charset="0"/>
            </a:endParaRP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1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charset="0"/>
                <a:cs typeface="+mn-cs"/>
              </a:rPr>
              <a:t>Impacts On and Stimuli For…Universities</a:t>
            </a:r>
            <a:endParaRPr lang="en-US" sz="3200" dirty="0">
              <a:solidFill>
                <a:schemeClr val="bg1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2400" y="762001"/>
            <a:ext cx="8991600" cy="429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Inter</a:t>
            </a:r>
            <a:r>
              <a:rPr lang="en-US" sz="2800" b="1" u="sng" dirty="0" smtClean="0">
                <a:solidFill>
                  <a:srgbClr val="FFFF00"/>
                </a:solidFill>
                <a:latin typeface="Skia" charset="0"/>
                <a:cs typeface="+mn-cs"/>
              </a:rPr>
              <a:t>disciplinary</a:t>
            </a: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 science.  </a:t>
            </a:r>
            <a:r>
              <a:rPr lang="en-US" sz="2800" b="1" dirty="0" smtClean="0">
                <a:solidFill>
                  <a:srgbClr val="FF0000"/>
                </a:solidFill>
                <a:latin typeface="Skia" charset="0"/>
                <a:cs typeface="+mn-cs"/>
              </a:rPr>
              <a:t>Support </a:t>
            </a:r>
            <a:r>
              <a:rPr lang="en-US" sz="2800" b="1" u="sng" dirty="0" smtClean="0">
                <a:solidFill>
                  <a:srgbClr val="FF0000"/>
                </a:solidFill>
                <a:latin typeface="Skia" charset="0"/>
                <a:cs typeface="+mn-cs"/>
              </a:rPr>
              <a:t>disciplines.</a:t>
            </a:r>
            <a:endParaRPr lang="en-US" sz="2800" b="1" u="sng" dirty="0" smtClean="0">
              <a:solidFill>
                <a:srgbClr val="FFFF00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“Inter-sector”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:</a:t>
            </a:r>
            <a:r>
              <a:rPr lang="en-US" sz="32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OSP’s; Don’t treat as cash cows.</a:t>
            </a:r>
            <a:endParaRPr lang="en-US" sz="3200" b="1" i="1" dirty="0" smtClean="0">
              <a:solidFill>
                <a:schemeClr val="bg1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“Inter-perspective”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Avoid Ivory Tower values. </a:t>
            </a:r>
            <a:endParaRPr lang="en-US" sz="3200" b="1" dirty="0" smtClean="0">
              <a:solidFill>
                <a:schemeClr val="bg1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“Inter-technique”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Nimble resources.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“Inter-goal”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Educational model.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 sz="3200" b="1" dirty="0" smtClean="0">
              <a:solidFill>
                <a:srgbClr val="FFFF00"/>
              </a:solidFill>
              <a:latin typeface="Skia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endParaRPr lang="en-US" sz="3200" b="1" dirty="0">
              <a:solidFill>
                <a:srgbClr val="FF0000"/>
              </a:solidFill>
              <a:latin typeface="Skia" charset="0"/>
            </a:endParaRP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6785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6700" y="685800"/>
            <a:ext cx="8610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latin typeface="Comic Sans MS" charset="0"/>
                <a:cs typeface="+mn-cs"/>
              </a:rPr>
              <a:t>Ocean Sciences at NSF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FF"/>
                </a:solidFill>
                <a:latin typeface="Comic Sans MS" charset="0"/>
                <a:cs typeface="+mn-cs"/>
              </a:rPr>
              <a:t>Federal R &amp; D Agency Workshop</a:t>
            </a:r>
            <a:endParaRPr lang="en-US" sz="2800" b="1" dirty="0">
              <a:solidFill>
                <a:srgbClr val="FFFFFF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solidFill>
                  <a:srgbClr val="FFFFFF"/>
                </a:solidFill>
                <a:latin typeface="Comic Sans MS" charset="0"/>
                <a:cs typeface="+mn-cs"/>
              </a:rPr>
              <a:t>October 9, 2015</a:t>
            </a:r>
            <a:endParaRPr lang="en-US" sz="2800" i="1" dirty="0">
              <a:solidFill>
                <a:srgbClr val="FFFFFF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405063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7087" y="3276600"/>
            <a:ext cx="6569827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Short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  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Immediate Impact (few years)</a:t>
            </a:r>
          </a:p>
          <a:p>
            <a:endParaRPr lang="en-US" dirty="0">
              <a:solidFill>
                <a:srgbClr val="FFFFFF"/>
              </a:solidFill>
              <a:latin typeface="Comic Sans MS" charset="0"/>
            </a:endParaRPr>
          </a:p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Longer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  Generational Transition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29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charset="0"/>
                <a:cs typeface="+mn-cs"/>
              </a:rPr>
              <a:t>Impacts On and Stimuli For…Universities</a:t>
            </a:r>
            <a:endParaRPr lang="en-US" sz="3200" dirty="0">
              <a:solidFill>
                <a:schemeClr val="bg1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2400" y="762001"/>
            <a:ext cx="8991600" cy="429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Inter</a:t>
            </a:r>
            <a:r>
              <a:rPr lang="en-US" sz="2800" b="1" u="sng" dirty="0" smtClean="0">
                <a:solidFill>
                  <a:srgbClr val="FFFF00"/>
                </a:solidFill>
                <a:latin typeface="Skia" charset="0"/>
                <a:cs typeface="+mn-cs"/>
              </a:rPr>
              <a:t>disciplinary</a:t>
            </a:r>
            <a:r>
              <a:rPr lang="en-US" sz="2800" b="1" dirty="0" smtClean="0">
                <a:solidFill>
                  <a:srgbClr val="FFFF00"/>
                </a:solidFill>
                <a:latin typeface="Skia" charset="0"/>
                <a:cs typeface="+mn-cs"/>
              </a:rPr>
              <a:t> science.  </a:t>
            </a:r>
            <a:r>
              <a:rPr lang="en-US" sz="2800" b="1" dirty="0" smtClean="0">
                <a:solidFill>
                  <a:srgbClr val="FF0000"/>
                </a:solidFill>
                <a:latin typeface="Skia" charset="0"/>
                <a:cs typeface="+mn-cs"/>
              </a:rPr>
              <a:t>Support </a:t>
            </a:r>
            <a:r>
              <a:rPr lang="en-US" sz="2800" b="1" u="sng" dirty="0" smtClean="0">
                <a:solidFill>
                  <a:srgbClr val="FF0000"/>
                </a:solidFill>
                <a:latin typeface="Skia" charset="0"/>
                <a:cs typeface="+mn-cs"/>
              </a:rPr>
              <a:t>disciplines.</a:t>
            </a:r>
            <a:endParaRPr lang="en-US" sz="2800" b="1" u="sng" dirty="0" smtClean="0">
              <a:solidFill>
                <a:srgbClr val="FFFF00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“Inter-sector”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:</a:t>
            </a:r>
            <a:r>
              <a:rPr lang="en-US" sz="32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OSP’s; Don’t treat as cash cows.</a:t>
            </a:r>
            <a:endParaRPr lang="en-US" sz="3200" b="1" i="1" dirty="0" smtClean="0">
              <a:solidFill>
                <a:schemeClr val="bg1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“Inter-perspective”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Avoid Ivory Tower values. </a:t>
            </a:r>
            <a:endParaRPr lang="en-US" sz="3200" b="1" dirty="0" smtClean="0">
              <a:solidFill>
                <a:schemeClr val="bg1"/>
              </a:solidFill>
              <a:latin typeface="Skia" charset="0"/>
              <a:cs typeface="+mn-cs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“Inter-technique”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Nimble resources.</a:t>
            </a:r>
            <a:r>
              <a:rPr lang="en-US" sz="3200" b="1" dirty="0" smtClean="0">
                <a:solidFill>
                  <a:schemeClr val="bg1"/>
                </a:solidFill>
                <a:latin typeface="Skia" charset="0"/>
                <a:cs typeface="+mn-cs"/>
              </a:rPr>
              <a:t> 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  <a:cs typeface="+mn-cs"/>
              </a:rPr>
              <a:t>“Inter-goal”</a:t>
            </a: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Skia" charset="0"/>
              </a:rPr>
              <a:t>Educational model.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endParaRPr lang="en-US" sz="3200" b="1" dirty="0">
              <a:solidFill>
                <a:srgbClr val="FF0000"/>
              </a:solidFill>
              <a:latin typeface="Skia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Skia" charset="0"/>
              </a:rPr>
              <a:t>Faculty Governance: Implications for P &amp; T…</a:t>
            </a: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504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6700" y="-48637"/>
            <a:ext cx="8610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latin typeface="Comic Sans MS" charset="0"/>
                <a:cs typeface="+mn-cs"/>
              </a:rPr>
              <a:t>Ocean Sciences at NSF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FF"/>
                </a:solidFill>
                <a:latin typeface="Comic Sans MS" charset="0"/>
                <a:cs typeface="+mn-cs"/>
              </a:rPr>
              <a:t>Federal R &amp; D Agency Workshop</a:t>
            </a:r>
            <a:endParaRPr lang="en-US" sz="2800" b="1" dirty="0">
              <a:solidFill>
                <a:srgbClr val="FFFFFF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solidFill>
                  <a:srgbClr val="FFFFFF"/>
                </a:solidFill>
                <a:latin typeface="Comic Sans MS" charset="0"/>
                <a:cs typeface="+mn-cs"/>
              </a:rPr>
              <a:t>October 9, 2015</a:t>
            </a:r>
            <a:endParaRPr lang="en-US" sz="2800" i="1" dirty="0">
              <a:solidFill>
                <a:srgbClr val="FFFFFF"/>
              </a:solidFill>
              <a:latin typeface="Comic Sans MS" charset="0"/>
              <a:cs typeface="+mn-cs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3736975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latin typeface="Skia" charset="0"/>
                <a:cs typeface="+mn-cs"/>
              </a:rPr>
              <a:t>Rick Murray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4194175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solidFill>
                  <a:schemeClr val="bg1"/>
                </a:solidFill>
                <a:latin typeface="Skia" charset="0"/>
                <a:cs typeface="+mn-cs"/>
              </a:rPr>
              <a:t>Division Director,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4341" name="Picture 1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8250" y="5108575"/>
            <a:ext cx="15875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87087" y="2228672"/>
            <a:ext cx="6569827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Short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  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Immediate Impact (few years)</a:t>
            </a:r>
          </a:p>
          <a:p>
            <a:endParaRPr lang="en-US" dirty="0">
              <a:solidFill>
                <a:srgbClr val="FFFFFF"/>
              </a:solidFill>
              <a:latin typeface="Comic Sans MS" charset="0"/>
            </a:endParaRPr>
          </a:p>
          <a:p>
            <a:r>
              <a:rPr lang="en-US" u="sng" dirty="0" smtClean="0">
                <a:solidFill>
                  <a:srgbClr val="FF0000"/>
                </a:solidFill>
                <a:latin typeface="Comic Sans MS" charset="0"/>
              </a:rPr>
              <a:t>Longer Term</a:t>
            </a:r>
            <a:r>
              <a:rPr lang="en-US" dirty="0" smtClean="0">
                <a:solidFill>
                  <a:srgbClr val="FF0000"/>
                </a:solidFill>
                <a:latin typeface="Comic Sans MS" charset="0"/>
              </a:rPr>
              <a:t>:</a:t>
            </a:r>
            <a:r>
              <a:rPr lang="en-US" dirty="0" smtClean="0">
                <a:solidFill>
                  <a:srgbClr val="FFFFFF"/>
                </a:solidFill>
                <a:latin typeface="Comic Sans MS" charset="0"/>
              </a:rPr>
              <a:t>  Generational Transition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1219200" y="2197100"/>
            <a:ext cx="6629400" cy="1371600"/>
          </a:xfrm>
          <a:prstGeom prst="round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3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4800" y="30162"/>
            <a:ext cx="8610600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Sciences, 2015-2025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solidFill>
                  <a:srgbClr val="FFFF00"/>
                </a:solidFill>
                <a:latin typeface="Comic Sans MS" charset="0"/>
                <a:cs typeface="+mn-cs"/>
              </a:rPr>
              <a:t>NRC/NAS, Released Jan. 23, 2015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6387" name="Picture 1" descr="21655-0309366887-covers4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835150"/>
            <a:ext cx="33528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nsf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563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4800" y="30162"/>
            <a:ext cx="8610600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Sciences, 2015-2025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solidFill>
                  <a:srgbClr val="FFFF00"/>
                </a:solidFill>
                <a:latin typeface="Comic Sans MS" charset="0"/>
                <a:cs typeface="+mn-cs"/>
              </a:rPr>
              <a:t>NRC/NAS, Released Jan. 23, 2015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6387" name="Picture 1" descr="21655-0309366887-covers4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835150"/>
            <a:ext cx="33528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nsf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563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794000" y="2730500"/>
            <a:ext cx="3657600" cy="1004888"/>
          </a:xfrm>
          <a:prstGeom prst="ellips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00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4800" y="30162"/>
            <a:ext cx="8610600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Sciences, 2015-2025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solidFill>
                  <a:srgbClr val="FFFF00"/>
                </a:solidFill>
                <a:latin typeface="Comic Sans MS" charset="0"/>
                <a:cs typeface="+mn-cs"/>
              </a:rPr>
              <a:t>NRC/NAS, Released Jan. 23, 2015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6387" name="Picture 1" descr="21655-0309366887-covers4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835150"/>
            <a:ext cx="33528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nsf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563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794000" y="2730500"/>
            <a:ext cx="3657600" cy="1004888"/>
          </a:xfrm>
          <a:prstGeom prst="ellips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781800" y="2209800"/>
            <a:ext cx="2092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smtClean="0">
                <a:solidFill>
                  <a:srgbClr val="FFFF00"/>
                </a:solidFill>
                <a:latin typeface="Comic Sans MS" charset="0"/>
              </a:rPr>
              <a:t>NSF ‘reply’</a:t>
            </a:r>
          </a:p>
          <a:p>
            <a:pPr algn="ctr"/>
            <a:r>
              <a:rPr lang="en-US" i="1" dirty="0" smtClean="0">
                <a:solidFill>
                  <a:srgbClr val="FFFF00"/>
                </a:solidFill>
                <a:latin typeface="Comic Sans MS" charset="0"/>
              </a:rPr>
              <a:t>May 11,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2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29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</a:t>
            </a:r>
            <a:r>
              <a:rPr lang="en-US" sz="3200" dirty="0">
                <a:solidFill>
                  <a:srgbClr val="FF0000"/>
                </a:solidFill>
                <a:latin typeface="Comic Sans MS" charset="0"/>
                <a:cs typeface="+mn-cs"/>
              </a:rPr>
              <a:t>Survey</a:t>
            </a: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 of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990600"/>
            <a:ext cx="8763000" cy="493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800" b="1" u="sng" dirty="0">
                <a:solidFill>
                  <a:srgbClr val="FFFF00"/>
                </a:solidFill>
                <a:latin typeface="Skia" charset="0"/>
                <a:cs typeface="+mn-cs"/>
              </a:rPr>
              <a:t>Science Priorities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Rates, mechanisms, impacts, etc….sea level rise?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Coastal, estuarine ecosystems and linkages.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Ocean biogeochemistry &amp; physics…and climate.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Biodiversity &amp; resilience of ecosystems, &amp; changes.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Marine food webs in the coming century.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Formation and evolution of ocean basins.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Geohazards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(‘quakes, tsunamis, landslides,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volc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.).</a:t>
            </a:r>
          </a:p>
          <a:p>
            <a:pPr marL="514350" indent="-514350">
              <a:lnSpc>
                <a:spcPct val="80000"/>
              </a:lnSpc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Subseafloor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 biosphere; </a:t>
            </a:r>
            <a:r>
              <a:rPr lang="en-US" sz="2800" b="1" dirty="0" err="1">
                <a:solidFill>
                  <a:srgbClr val="FFFF00"/>
                </a:solidFill>
                <a:latin typeface="Skia" charset="0"/>
                <a:cs typeface="+mn-cs"/>
              </a:rPr>
              <a:t>biogeochem</a:t>
            </a:r>
            <a:r>
              <a:rPr lang="en-US" sz="2800" b="1" dirty="0">
                <a:solidFill>
                  <a:srgbClr val="FFFF00"/>
                </a:solidFill>
                <a:latin typeface="Skia" charset="0"/>
                <a:cs typeface="+mn-cs"/>
              </a:rPr>
              <a:t>. cycles &amp; life.</a:t>
            </a:r>
          </a:p>
        </p:txBody>
      </p:sp>
      <p:pic>
        <p:nvPicPr>
          <p:cNvPr id="21508" name="Picture 4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32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4800" y="2540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Comic Sans MS" charset="0"/>
                <a:cs typeface="+mn-cs"/>
              </a:rPr>
              <a:t>Decadal Survey of Ocean Sciences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22531" name="TextBox 1"/>
          <p:cNvSpPr txBox="1">
            <a:spLocks noChangeArrowheads="1"/>
          </p:cNvSpPr>
          <p:nvPr/>
        </p:nvSpPr>
        <p:spPr bwMode="auto">
          <a:xfrm>
            <a:off x="3657600" y="37338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1143000"/>
            <a:ext cx="8534400" cy="41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chemeClr val="bg1"/>
                </a:solidFill>
                <a:latin typeface="Skia" charset="0"/>
              </a:rPr>
              <a:t>As </a:t>
            </a:r>
            <a:r>
              <a:rPr lang="en-US" sz="2800" b="1" i="1" dirty="0">
                <a:solidFill>
                  <a:schemeClr val="bg1"/>
                </a:solidFill>
                <a:latin typeface="Skia" charset="0"/>
              </a:rPr>
              <a:t>noted by the report, these are </a:t>
            </a:r>
            <a:r>
              <a:rPr lang="en-US" sz="2800" b="1" i="1" dirty="0">
                <a:solidFill>
                  <a:srgbClr val="FFFF00"/>
                </a:solidFill>
                <a:latin typeface="Skia" charset="0"/>
              </a:rPr>
              <a:t>n</a:t>
            </a:r>
            <a:r>
              <a:rPr lang="en-US" sz="2800" b="1" i="1" dirty="0">
                <a:solidFill>
                  <a:srgbClr val="FFFF00"/>
                </a:solidFill>
                <a:latin typeface="Skia" charset="0"/>
                <a:cs typeface="+mn-cs"/>
              </a:rPr>
              <a:t>ot prioritized</a:t>
            </a:r>
            <a:r>
              <a:rPr lang="en-US" sz="2800" b="1" i="1" dirty="0" smtClean="0">
                <a:solidFill>
                  <a:srgbClr val="FFFF00"/>
                </a:solidFill>
                <a:latin typeface="Skia" charset="0"/>
                <a:cs typeface="+mn-cs"/>
              </a:rPr>
              <a:t>.</a:t>
            </a:r>
            <a:endParaRPr lang="en-US" sz="2800" b="1" i="1" dirty="0">
              <a:solidFill>
                <a:srgbClr val="FFFF00"/>
              </a:solidFill>
              <a:latin typeface="Skia" charset="0"/>
              <a:cs typeface="+mn-cs"/>
            </a:endParaRPr>
          </a:p>
          <a:p>
            <a:pPr marL="457200" indent="-457200" algn="just"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b="1" i="1" dirty="0">
                <a:solidFill>
                  <a:schemeClr val="bg1"/>
                </a:solidFill>
                <a:latin typeface="Skia" charset="0"/>
                <a:cs typeface="+mn-cs"/>
              </a:rPr>
              <a:t>“Rather, they are ordered from the ocean surface, through the water column, to the seafloor.</a:t>
            </a:r>
            <a:r>
              <a:rPr lang="en-US" sz="28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”</a:t>
            </a:r>
          </a:p>
          <a:p>
            <a:pPr algn="just">
              <a:spcBef>
                <a:spcPct val="50000"/>
              </a:spcBef>
              <a:defRPr/>
            </a:pPr>
            <a:endParaRPr lang="en-US" sz="2800" b="1" i="1" dirty="0">
              <a:solidFill>
                <a:schemeClr val="bg1"/>
              </a:solidFill>
              <a:latin typeface="Skia" charset="0"/>
              <a:cs typeface="+mn-cs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 b="1" i="1" dirty="0" smtClean="0">
                <a:solidFill>
                  <a:schemeClr val="bg1"/>
                </a:solidFill>
                <a:latin typeface="Skia" charset="0"/>
                <a:cs typeface="+mn-cs"/>
              </a:rPr>
              <a:t>…NSF </a:t>
            </a:r>
            <a:r>
              <a:rPr lang="en-US" sz="2800" b="1" i="1" dirty="0">
                <a:solidFill>
                  <a:schemeClr val="bg1"/>
                </a:solidFill>
                <a:latin typeface="Skia" charset="0"/>
                <a:cs typeface="+mn-cs"/>
              </a:rPr>
              <a:t>has in the past, and will continue in the future, fund excellent ocean science regardless of topic, maintaining the highest standards of external and internal review.</a:t>
            </a:r>
          </a:p>
        </p:txBody>
      </p:sp>
      <p:pic>
        <p:nvPicPr>
          <p:cNvPr id="22533" name="Picture 5" descr="ns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3657600" y="37338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2900" y="76200"/>
            <a:ext cx="85344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800" b="1" u="sng" dirty="0">
                <a:solidFill>
                  <a:schemeClr val="bg1"/>
                </a:solidFill>
                <a:latin typeface="Skia" charset="0"/>
                <a:cs typeface="+mn-cs"/>
              </a:rPr>
              <a:t>Mapping of Science and Infrastructure</a:t>
            </a:r>
          </a:p>
        </p:txBody>
      </p:sp>
      <p:pic>
        <p:nvPicPr>
          <p:cNvPr id="2560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" y="630238"/>
            <a:ext cx="7620000" cy="599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81000" y="38100"/>
            <a:ext cx="86106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latin typeface="Comic Sans MS" charset="0"/>
                <a:cs typeface="+mn-cs"/>
              </a:rPr>
              <a:t>“Sea Change” Implementation Progress</a:t>
            </a:r>
            <a:endParaRPr lang="en-US" sz="3200" dirty="0">
              <a:solidFill>
                <a:srgbClr val="FFFF00"/>
              </a:solidFill>
              <a:latin typeface="Comic Sans MS" charset="0"/>
              <a:cs typeface="+mn-cs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4745038"/>
            <a:ext cx="433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800" u="sng">
              <a:latin typeface="Skia" charset="0"/>
              <a:cs typeface="+mn-cs"/>
            </a:endParaRPr>
          </a:p>
        </p:txBody>
      </p:sp>
      <p:pic>
        <p:nvPicPr>
          <p:cNvPr id="1843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4" y="2133600"/>
            <a:ext cx="448836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nsf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4363" y="5943600"/>
            <a:ext cx="9096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1000" y="889337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Sea Change, 2014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(the baseline)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029200" y="889337"/>
            <a:ext cx="3810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September, 2015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latin typeface="Comic Sans MS" charset="0"/>
                <a:cs typeface="+mn-cs"/>
              </a:rPr>
              <a:t>(with still more to come)</a:t>
            </a:r>
            <a:endParaRPr lang="en-US" dirty="0">
              <a:solidFill>
                <a:srgbClr val="FFFF00"/>
              </a:solidFill>
              <a:latin typeface="Comic Sans MS" charset="0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6700" y="8509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Screen Capture 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8132" y="2057399"/>
            <a:ext cx="4572000" cy="330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92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X:Templates:Presentations:Designs:Global</Template>
  <TotalTime>1050</TotalTime>
  <Words>1285</Words>
  <Application>Microsoft Office PowerPoint</Application>
  <PresentationFormat>On-screen Show (4:3)</PresentationFormat>
  <Paragraphs>421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ҋ瀀]蟨՜Ƭ뿿칐ܨ“]蟨ҋ위뿿칀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Murray</dc:creator>
  <cp:lastModifiedBy>bjaquet</cp:lastModifiedBy>
  <cp:revision>162</cp:revision>
  <dcterms:created xsi:type="dcterms:W3CDTF">2005-07-25T01:05:03Z</dcterms:created>
  <dcterms:modified xsi:type="dcterms:W3CDTF">2015-10-09T11:48:43Z</dcterms:modified>
</cp:coreProperties>
</file>