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tiff" ContentType="image/tiff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79" r:id="rId3"/>
    <p:sldId id="257" r:id="rId4"/>
    <p:sldId id="305" r:id="rId5"/>
    <p:sldId id="307" r:id="rId6"/>
    <p:sldId id="310" r:id="rId7"/>
    <p:sldId id="287" r:id="rId8"/>
    <p:sldId id="262" r:id="rId9"/>
    <p:sldId id="373" r:id="rId10"/>
    <p:sldId id="376" r:id="rId11"/>
    <p:sldId id="378" r:id="rId12"/>
    <p:sldId id="377" r:id="rId13"/>
    <p:sldId id="364" r:id="rId14"/>
    <p:sldId id="365" r:id="rId15"/>
    <p:sldId id="381" r:id="rId16"/>
    <p:sldId id="366" r:id="rId17"/>
    <p:sldId id="371" r:id="rId18"/>
    <p:sldId id="368" r:id="rId19"/>
    <p:sldId id="369" r:id="rId20"/>
    <p:sldId id="370" r:id="rId21"/>
    <p:sldId id="274" r:id="rId22"/>
    <p:sldId id="264" r:id="rId23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DB69"/>
    <a:srgbClr val="000000"/>
    <a:srgbClr val="A4C7CC"/>
    <a:srgbClr val="6A87B6"/>
    <a:srgbClr val="085686"/>
    <a:srgbClr val="ABE9FF"/>
    <a:srgbClr val="89E0FF"/>
    <a:srgbClr val="005EA4"/>
    <a:srgbClr val="C6CAE0"/>
    <a:srgbClr val="255E6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0324" autoAdjust="0"/>
  </p:normalViewPr>
  <p:slideViewPr>
    <p:cSldViewPr>
      <p:cViewPr>
        <p:scale>
          <a:sx n="66" d="100"/>
          <a:sy n="66" d="100"/>
        </p:scale>
        <p:origin x="-1282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1566" y="-90"/>
      </p:cViewPr>
      <p:guideLst>
        <p:guide orient="horz" pos="2924"/>
        <p:guide pos="220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5AC76E5F-7C79-4FD1-B15C-9B559D5C9BF6}" type="datetimeFigureOut">
              <a:rPr lang="en-US" smtClean="0"/>
              <a:pPr/>
              <a:t>10/8/2015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F8D23422-2A9A-4982-829B-6DF938D302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90772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972A8C63-66B4-4ACF-92FD-4268F421AFEB}" type="datetimeFigureOut">
              <a:rPr lang="en-US" smtClean="0"/>
              <a:pPr/>
              <a:t>10/8/2015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01551865-9F2D-4F43-9C93-519A1A0D2A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439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16100" y="298450"/>
            <a:ext cx="3352800" cy="2514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3100" y="2965450"/>
            <a:ext cx="5588000" cy="5937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51865-9F2D-4F43-9C93-519A1A0D2AD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403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F1895-498E-46B4-B67E-7C17C6A84F8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5179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51865-9F2D-4F43-9C93-519A1A0D2AD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04453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F1895-498E-46B4-B67E-7C17C6A84F8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2792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51865-9F2D-4F43-9C93-519A1A0D2AD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9650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51865-9F2D-4F43-9C93-519A1A0D2AD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527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none" dirty="0" smtClean="0"/>
              <a:t>Message:  Scientific challenges (SRGM:</a:t>
            </a:r>
            <a:r>
              <a:rPr lang="en-US" b="1" u="none" baseline="0" dirty="0" smtClean="0"/>
              <a:t> part II – FY18 priorities)</a:t>
            </a:r>
            <a:endParaRPr lang="en-US" b="1" u="none" dirty="0" smtClean="0"/>
          </a:p>
          <a:p>
            <a:endParaRPr lang="en-US" b="1" u="sng" dirty="0" smtClean="0"/>
          </a:p>
          <a:p>
            <a:pPr marL="228573" indent="-228573">
              <a:buFont typeface="+mj-lt"/>
              <a:buAutoNum type="arabicPeriod"/>
            </a:pPr>
            <a:r>
              <a:rPr lang="en-US" dirty="0" smtClean="0"/>
              <a:t>Integrated Earth system processes &amp; predictions</a:t>
            </a:r>
          </a:p>
          <a:p>
            <a:pPr marL="228573" indent="-228573">
              <a:buFont typeface="+mj-lt"/>
              <a:buAutoNum type="arabicPeriod"/>
            </a:pPr>
            <a:r>
              <a:rPr lang="en-US" dirty="0" smtClean="0"/>
              <a:t>Observing system optimization</a:t>
            </a:r>
          </a:p>
          <a:p>
            <a:pPr marL="228573" indent="-228573">
              <a:buFont typeface="+mj-lt"/>
              <a:buAutoNum type="arabicPeriod"/>
            </a:pPr>
            <a:r>
              <a:rPr lang="en-US" dirty="0" smtClean="0"/>
              <a:t>Decision science, risk analysis and risk communication</a:t>
            </a:r>
          </a:p>
          <a:p>
            <a:pPr marL="228573" indent="-228573">
              <a:buFont typeface="+mj-lt"/>
              <a:buAutoNum type="arabicPeriod"/>
            </a:pPr>
            <a:r>
              <a:rPr lang="en-US" dirty="0" smtClean="0"/>
              <a:t>Data science</a:t>
            </a:r>
          </a:p>
          <a:p>
            <a:pPr marL="228573" indent="-228573">
              <a:buFont typeface="+mj-lt"/>
              <a:buAutoNum type="arabicPeriod"/>
            </a:pPr>
            <a:r>
              <a:rPr lang="en-US" dirty="0" smtClean="0"/>
              <a:t>Water prediction</a:t>
            </a:r>
          </a:p>
          <a:p>
            <a:pPr marL="228573" indent="-228573">
              <a:buFont typeface="+mj-lt"/>
              <a:buAutoNum type="arabicPeriod"/>
            </a:pPr>
            <a:r>
              <a:rPr lang="en-US" dirty="0" smtClean="0"/>
              <a:t>Arctic</a:t>
            </a:r>
          </a:p>
          <a:p>
            <a:endParaRPr lang="en-US" dirty="0" smtClean="0"/>
          </a:p>
          <a:p>
            <a:r>
              <a:rPr lang="en-US" b="1" i="1" dirty="0" smtClean="0"/>
              <a:t>Segue:</a:t>
            </a:r>
            <a:r>
              <a:rPr lang="en-US" b="1" i="1" baseline="0" dirty="0" smtClean="0"/>
              <a:t>  OBTW...challenges beyond what we do with respect to R&amp;D....how we do it</a:t>
            </a:r>
            <a:endParaRPr lang="en-US" b="1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1FBC7-43B1-4FB9-8A80-2EA037E51AC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4138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51865-9F2D-4F43-9C93-519A1A0D2AD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67901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51865-9F2D-4F43-9C93-519A1A0D2AD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4823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51865-9F2D-4F43-9C93-519A1A0D2AD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48467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51865-9F2D-4F43-9C93-519A1A0D2AD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7156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5325"/>
            <a:ext cx="4641850" cy="34813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931663" y="4410393"/>
            <a:ext cx="5121700" cy="4177348"/>
          </a:xfrm>
          <a:prstGeom prst="rect">
            <a:avLst/>
          </a:prstGeom>
          <a:noFill/>
          <a:ln>
            <a:noFill/>
          </a:ln>
        </p:spPr>
        <p:txBody>
          <a:bodyPr lIns="92802" tIns="46388" rIns="92802" bIns="46388" anchor="t" anchorCtr="0">
            <a:noAutofit/>
          </a:bodyPr>
          <a:lstStyle/>
          <a:p>
            <a:endParaRPr b="1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5" name="Shape 195"/>
          <p:cNvSpPr txBox="1">
            <a:spLocks noGrp="1"/>
          </p:cNvSpPr>
          <p:nvPr>
            <p:ph type="sldNum" idx="12"/>
          </p:nvPr>
        </p:nvSpPr>
        <p:spPr>
          <a:xfrm>
            <a:off x="3957542" y="8819211"/>
            <a:ext cx="3027466" cy="464502"/>
          </a:xfrm>
          <a:prstGeom prst="rect">
            <a:avLst/>
          </a:prstGeom>
          <a:noFill/>
          <a:ln>
            <a:noFill/>
          </a:ln>
        </p:spPr>
        <p:txBody>
          <a:bodyPr lIns="92802" tIns="46388" rIns="92802" bIns="46388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>
                <a:buSzPct val="25000"/>
              </a:pPr>
              <a:t>2</a:t>
            </a:fld>
            <a:endParaRPr lang="en-US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51865-9F2D-4F43-9C93-519A1A0D2AD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5972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77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0954" indent="-284982" defTabSz="92777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39929" indent="-227984" defTabSz="92777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95900" indent="-227984" defTabSz="92777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1874" indent="-227984" defTabSz="92777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07844" indent="-227984" defTabSz="9277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63816" indent="-227984" defTabSz="9277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19788" indent="-227984" defTabSz="9277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75759" indent="-227984" defTabSz="9277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E610A47-148E-470E-86F4-D8EFF62B153D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069" y="4410393"/>
            <a:ext cx="5124864" cy="4041457"/>
          </a:xfrm>
          <a:noFill/>
        </p:spPr>
        <p:txBody>
          <a:bodyPr/>
          <a:lstStyle/>
          <a:p>
            <a:pPr eaLnBrk="1" hangingPunct="1"/>
            <a:endParaRPr lang="en-US" altLang="en-US" b="1" dirty="0"/>
          </a:p>
          <a:p>
            <a:pPr eaLnBrk="1" hangingPunct="1"/>
            <a:endParaRPr lang="en-US" altLang="en-US" b="1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51865-9F2D-4F43-9C93-519A1A0D2AD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3851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1FBC7-43B1-4FB9-8A80-2EA037E51AC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4138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51865-9F2D-4F43-9C93-519A1A0D2AD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9392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037" indent="-171037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7C0BE-11E8-47AE-A65F-61C19A9F8DB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6523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77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0954" indent="-284982" defTabSz="92777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39929" indent="-227984" defTabSz="92777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95900" indent="-227984" defTabSz="92777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1874" indent="-227984" defTabSz="92777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07844" indent="-227984" defTabSz="9277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63816" indent="-227984" defTabSz="9277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19788" indent="-227984" defTabSz="9277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75759" indent="-227984" defTabSz="9277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1EF0875-095A-4C54-A7A1-1E993385052E}" type="slidenum">
              <a:rPr lang="en-US" altLang="en-US" smtClean="0"/>
              <a:pPr eaLnBrk="1" hangingPunct="1">
                <a:spcBef>
                  <a:spcPct val="0"/>
                </a:spcBef>
              </a:pPr>
              <a:t>8</a:t>
            </a:fld>
            <a:endParaRPr lang="en-US" altLang="en-US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069" y="4410393"/>
            <a:ext cx="5124864" cy="277435"/>
          </a:xfrm>
          <a:noFill/>
        </p:spPr>
        <p:txBody>
          <a:bodyPr/>
          <a:lstStyle/>
          <a:p>
            <a:endParaRPr lang="en-US" altLang="en-US" b="0" i="0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92100" y="4260850"/>
            <a:ext cx="6400800" cy="4727892"/>
          </a:xfrm>
        </p:spPr>
        <p:txBody>
          <a:bodyPr/>
          <a:lstStyle/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08995-326C-415C-A1E9-28D68C1A9F1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6744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835B-44E1-42DA-9DE5-A375FB694B62}" type="datetimeFigureOut">
              <a:rPr lang="en-US" smtClean="0"/>
              <a:pPr/>
              <a:t>10/8/2015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30DE-91DA-4BB4-8EC0-A394F9FC3A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3194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835B-44E1-42DA-9DE5-A375FB694B62}" type="datetimeFigureOut">
              <a:rPr lang="en-US" smtClean="0"/>
              <a:pPr/>
              <a:t>10/8/2015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30DE-91DA-4BB4-8EC0-A394F9FC3A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2682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835B-44E1-42DA-9DE5-A375FB694B62}" type="datetimeFigureOut">
              <a:rPr lang="en-US" smtClean="0"/>
              <a:pPr/>
              <a:t>10/8/2015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30DE-91DA-4BB4-8EC0-A394F9FC3A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2926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835B-44E1-42DA-9DE5-A375FB694B62}" type="datetimeFigureOut">
              <a:rPr lang="en-US" smtClean="0"/>
              <a:pPr/>
              <a:t>10/8/2015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30DE-91DA-4BB4-8EC0-A394F9FC3A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7530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835B-44E1-42DA-9DE5-A375FB694B62}" type="datetimeFigureOut">
              <a:rPr lang="en-US" smtClean="0"/>
              <a:pPr/>
              <a:t>10/8/2015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30DE-91DA-4BB4-8EC0-A394F9FC3A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8407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835B-44E1-42DA-9DE5-A375FB694B62}" type="datetimeFigureOut">
              <a:rPr lang="en-US" smtClean="0"/>
              <a:pPr/>
              <a:t>10/8/2015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30DE-91DA-4BB4-8EC0-A394F9FC3A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7007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835B-44E1-42DA-9DE5-A375FB694B62}" type="datetimeFigureOut">
              <a:rPr lang="en-US" smtClean="0"/>
              <a:pPr/>
              <a:t>10/8/2015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30DE-91DA-4BB4-8EC0-A394F9FC3A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9398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835B-44E1-42DA-9DE5-A375FB694B62}" type="datetimeFigureOut">
              <a:rPr lang="en-US" smtClean="0"/>
              <a:pPr/>
              <a:t>10/8/2015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30DE-91DA-4BB4-8EC0-A394F9FC3A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0716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835B-44E1-42DA-9DE5-A375FB694B62}" type="datetimeFigureOut">
              <a:rPr lang="en-US" smtClean="0"/>
              <a:pPr/>
              <a:t>10/8/2015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30DE-91DA-4BB4-8EC0-A394F9FC3A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046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835B-44E1-42DA-9DE5-A375FB694B62}" type="datetimeFigureOut">
              <a:rPr lang="en-US" smtClean="0"/>
              <a:pPr/>
              <a:t>10/8/2015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30DE-91DA-4BB4-8EC0-A394F9FC3A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2019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835B-44E1-42DA-9DE5-A375FB694B62}" type="datetimeFigureOut">
              <a:rPr lang="en-US" smtClean="0"/>
              <a:pPr/>
              <a:t>10/8/2015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530DE-91DA-4BB4-8EC0-A394F9FC3A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4444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1835B-44E1-42DA-9DE5-A375FB694B62}" type="datetimeFigureOut">
              <a:rPr lang="en-US" smtClean="0"/>
              <a:pPr/>
              <a:t>10/8/2015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530DE-91DA-4BB4-8EC0-A394F9FC3A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092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34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Arrow 9"/>
          <p:cNvSpPr/>
          <p:nvPr/>
        </p:nvSpPr>
        <p:spPr>
          <a:xfrm>
            <a:off x="446314" y="1828800"/>
            <a:ext cx="8545286" cy="1749602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041775"/>
            <a:ext cx="7772400" cy="1216025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Rick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Spinrad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, Ph.D.,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CMarSci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NOAA Chief Scientist</a:t>
            </a:r>
          </a:p>
          <a:p>
            <a:pPr algn="l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National Oceanic and Atmospheric Administration  |  NOAA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6642" y="1557564"/>
            <a:ext cx="8039100" cy="238125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MAKING SCIENCE MATTER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4550" y="5498654"/>
            <a:ext cx="15176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5449669"/>
            <a:ext cx="4876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SUSF Federal R&amp;D Agency Workshop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October 9, 2015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600" y="3256002"/>
            <a:ext cx="7518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Optimizing the Research Portfolio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xmlns="" val="259830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2125" y="4630544"/>
            <a:ext cx="2991875" cy="2247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4522" y="0"/>
            <a:ext cx="2991875" cy="224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304525" cy="3903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5257800" cy="3293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6019800" cy="2906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723" y="3048000"/>
            <a:ext cx="9296397" cy="1143000"/>
          </a:xfrm>
          <a:solidFill>
            <a:schemeClr val="tx2">
              <a:lumMod val="50000"/>
              <a:alpha val="48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R2X MATTERS: 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OIL SPILL SCIENCE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6400800"/>
            <a:ext cx="8350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5513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9985" y="0"/>
            <a:ext cx="91240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R2X MATTERS</a:t>
            </a:r>
            <a:endParaRPr lang="en-US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5762" y="3604458"/>
            <a:ext cx="3470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NOAA 2014 Gulf of Mexico Mission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599" y="4070039"/>
            <a:ext cx="3499917" cy="1644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490516" y="3387385"/>
            <a:ext cx="4653484" cy="1143000"/>
          </a:xfrm>
          <a:prstGeom prst="rect">
            <a:avLst/>
          </a:prstGeom>
          <a:solidFill>
            <a:schemeClr val="accent1">
              <a:lumMod val="50000"/>
              <a:alpha val="72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ECOSYSTEM-BASED MANAGEMENT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85" y="6442690"/>
            <a:ext cx="7064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762" y="1590288"/>
            <a:ext cx="3575450" cy="2014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1738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-52730" y="-76200"/>
            <a:ext cx="4392501" cy="431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068" y="4242935"/>
            <a:ext cx="9138621" cy="243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963" y="145143"/>
            <a:ext cx="4389761" cy="28194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R2X MATTERS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CLIMATE INDICATOR SYSTEM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39771" y="3227272"/>
            <a:ext cx="4800599" cy="1015663"/>
          </a:xfrm>
          <a:prstGeom prst="rect">
            <a:avLst/>
          </a:prstGeom>
          <a:solidFill>
            <a:schemeClr val="accent3">
              <a:lumMod val="75000"/>
              <a:alpha val="8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atin typeface="Century Gothic"/>
                <a:cs typeface="Century Gothic"/>
              </a:rPr>
              <a:t>Physical, </a:t>
            </a:r>
            <a:r>
              <a:rPr lang="en-US" sz="2000" b="1" i="1" dirty="0">
                <a:latin typeface="Century Gothic"/>
                <a:cs typeface="Century Gothic"/>
              </a:rPr>
              <a:t>ecological, and societal indicators </a:t>
            </a:r>
            <a:r>
              <a:rPr lang="en-US" sz="2000" b="1" i="1" dirty="0" smtClean="0">
                <a:latin typeface="Century Gothic"/>
                <a:cs typeface="Century Gothic"/>
              </a:rPr>
              <a:t> to inform decision making on multiple scales</a:t>
            </a:r>
          </a:p>
        </p:txBody>
      </p:sp>
      <p:pic>
        <p:nvPicPr>
          <p:cNvPr id="9" name="Picture 8" descr="Conceptual Diagram Image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5444" y="-76200"/>
            <a:ext cx="4811245" cy="3319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575" y="4510936"/>
            <a:ext cx="36519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CITIZEN SCIENCE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588" y="5550679"/>
            <a:ext cx="3943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Miami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Waterkeeper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 ·  Florida Sea Grant   </a:t>
            </a:r>
            <a:br>
              <a:rPr lang="en-US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IF/IFAS Extension Miami-Dade County</a:t>
            </a:r>
          </a:p>
          <a:p>
            <a:pPr algn="ctr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University of Miami 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" y="6400800"/>
            <a:ext cx="835025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1442" y="5178670"/>
            <a:ext cx="2940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BISCAYNE BAY WATER WATCH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479"/>
          <a:stretch/>
        </p:blipFill>
        <p:spPr bwMode="auto">
          <a:xfrm>
            <a:off x="4364473" y="4267200"/>
            <a:ext cx="477952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5368463" y="4278976"/>
            <a:ext cx="2216973" cy="1371600"/>
            <a:chOff x="4859316" y="4179079"/>
            <a:chExt cx="2216973" cy="137160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4" name="Right Arrow 13"/>
            <p:cNvSpPr/>
            <p:nvPr/>
          </p:nvSpPr>
          <p:spPr>
            <a:xfrm rot="16200000">
              <a:off x="5282003" y="3756392"/>
              <a:ext cx="1371600" cy="2216973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81600" y="4516100"/>
              <a:ext cx="1615699" cy="46166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CO-DESIGN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2497" y="2808181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g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lobalchange.gov/</a:t>
            </a:r>
            <a:b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</a:b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exp.ore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/indicators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863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>
            <a:off x="2010229" y="2476500"/>
            <a:ext cx="6059714" cy="1905000"/>
          </a:xfrm>
          <a:prstGeom prst="rightArrow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905000"/>
            <a:ext cx="6019800" cy="1143000"/>
          </a:xfrm>
        </p:spPr>
        <p:txBody>
          <a:bodyPr>
            <a:normAutofit/>
          </a:bodyPr>
          <a:lstStyle/>
          <a:p>
            <a:pPr algn="r"/>
            <a:r>
              <a:rPr lang="en-US" dirty="0" smtClean="0">
                <a:latin typeface="Arial Black" panose="020B0A04020102020204" pitchFamily="34" charset="0"/>
              </a:rPr>
              <a:t>What do we want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47800" y="2857500"/>
            <a:ext cx="6019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i="1" dirty="0" smtClean="0">
                <a:latin typeface="Arial Black" panose="020B0A04020102020204" pitchFamily="34" charset="0"/>
              </a:rPr>
              <a:t>IN THE FUTURE?</a:t>
            </a:r>
            <a:endParaRPr lang="en-US" i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142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27013"/>
            <a:ext cx="9182100" cy="7321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TECHNOLOGY CHALLENGES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45068" y="1219200"/>
            <a:ext cx="5199757" cy="53553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 smtClean="0">
                <a:solidFill>
                  <a:schemeClr val="bg1"/>
                </a:solidFill>
              </a:rPr>
              <a:t>Portable devices/communications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Robust observing 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Adaptive sampling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Relocatable, stable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Adverse environments</a:t>
            </a:r>
          </a:p>
          <a:p>
            <a:pPr>
              <a:spcBef>
                <a:spcPts val="1200"/>
              </a:spcBef>
            </a:pPr>
            <a:r>
              <a:rPr lang="en-US" sz="2400" b="1" dirty="0" smtClean="0">
                <a:solidFill>
                  <a:schemeClr val="bg1"/>
                </a:solidFill>
              </a:rPr>
              <a:t>Sensors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Citizen science/dual-use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Affordable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Real-time, accurate, precise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Easy to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Unattended for extended time</a:t>
            </a:r>
          </a:p>
          <a:p>
            <a:pPr>
              <a:spcBef>
                <a:spcPts val="1200"/>
              </a:spcBef>
            </a:pPr>
            <a:r>
              <a:rPr lang="en-US" sz="2400" b="1" dirty="0" smtClean="0">
                <a:solidFill>
                  <a:schemeClr val="bg1"/>
                </a:solidFill>
              </a:rPr>
              <a:t>Platforms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Next generation autonomous vehicles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966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SCIENTIFIC CHALLENGES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4500" y="1600200"/>
            <a:ext cx="5715000" cy="418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Integrated Earth system </a:t>
            </a:r>
            <a:r>
              <a:rPr lang="en-US" sz="2800" b="1" dirty="0" smtClean="0">
                <a:solidFill>
                  <a:srgbClr val="FFFF00"/>
                </a:solidFill>
              </a:rPr>
              <a:t>processes &amp; predictions</a:t>
            </a:r>
            <a:endParaRPr lang="en-US" sz="2800" b="1" dirty="0">
              <a:solidFill>
                <a:srgbClr val="FFFF00"/>
              </a:solidFill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Observing system optimization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Decision science, risk analysis and risk communication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Data science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Water prediction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Arctic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85" y="6442690"/>
            <a:ext cx="7064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7425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21211023">
            <a:off x="-155088" y="238305"/>
            <a:ext cx="6607629" cy="1676400"/>
            <a:chOff x="3468913" y="381000"/>
            <a:chExt cx="5849258" cy="1520371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3468914" y="381000"/>
              <a:ext cx="5849257" cy="936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3468913" y="1317171"/>
              <a:ext cx="5849257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 rot="21178986">
            <a:off x="178459" y="1759030"/>
            <a:ext cx="6629400" cy="4575629"/>
            <a:chOff x="457200" y="1901371"/>
            <a:chExt cx="6154058" cy="3585482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457200" y="1901371"/>
              <a:ext cx="6154058" cy="3585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4489169" y="2590800"/>
              <a:ext cx="2039258" cy="28960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352752" y="2083786"/>
            <a:ext cx="5419529" cy="4602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85" y="6442690"/>
            <a:ext cx="7064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5461835"/>
            <a:ext cx="3581400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www.huffingtonpost.com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791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 rot="21013450">
            <a:off x="-293298" y="257084"/>
            <a:ext cx="5224392" cy="596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 rot="674080">
            <a:off x="4132129" y="264309"/>
            <a:ext cx="4784845" cy="6124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676399" y="1524000"/>
            <a:ext cx="5227389" cy="6894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3548742" y="5791200"/>
            <a:ext cx="2819400" cy="6889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630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hape 182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934199" y="-7257"/>
            <a:ext cx="2209802" cy="126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469744" y="1257972"/>
            <a:ext cx="1992086" cy="1256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Shape 183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934201" y="5254513"/>
            <a:ext cx="2209800" cy="160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Shape 184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48240" y="3786377"/>
            <a:ext cx="1732102" cy="1468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" y="-7257"/>
            <a:ext cx="1905000" cy="12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50"/>
          <a:stretch/>
        </p:blipFill>
        <p:spPr>
          <a:xfrm>
            <a:off x="648240" y="1239829"/>
            <a:ext cx="1732102" cy="1350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935"/>
          <a:stretch/>
        </p:blipFill>
        <p:spPr>
          <a:xfrm>
            <a:off x="-64168" y="5254513"/>
            <a:ext cx="1969168" cy="1576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484142" y="3786377"/>
            <a:ext cx="1886250" cy="146813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Shape 191"/>
          <p:cNvSpPr txBox="1">
            <a:spLocks noGrp="1"/>
          </p:cNvSpPr>
          <p:nvPr>
            <p:ph type="sldNum" idx="12"/>
          </p:nvPr>
        </p:nvSpPr>
        <p:spPr>
          <a:xfrm>
            <a:off x="8382000" y="6491287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0" tIns="0" rIns="27430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195D75"/>
                </a:solidFill>
                <a:latin typeface="Arial Narrow"/>
                <a:ea typeface="Arial Narrow"/>
                <a:cs typeface="Arial Narrow"/>
                <a:sym typeface="Arial Narrow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</a:t>
            </a:fld>
            <a:endParaRPr lang="en-US" sz="1200" b="0" i="0" u="none" strike="noStrike" cap="none" baseline="0">
              <a:solidFill>
                <a:srgbClr val="195D75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8" name="Shape 178"/>
          <p:cNvSpPr txBox="1"/>
          <p:nvPr/>
        </p:nvSpPr>
        <p:spPr>
          <a:xfrm>
            <a:off x="2380342" y="-239019"/>
            <a:ext cx="4114801" cy="7173219"/>
          </a:xfrm>
          <a:prstGeom prst="rect">
            <a:avLst/>
          </a:prstGeom>
          <a:solidFill>
            <a:srgbClr val="0070C0">
              <a:alpha val="8300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800" b="0" i="0" u="none" strike="noStrike" cap="none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300"/>
              </a:spcAft>
              <a:buSzPct val="25000"/>
              <a:buNone/>
            </a:pPr>
            <a:r>
              <a:rPr lang="en-US" sz="2400" b="0" i="0" u="none" strike="noStrike" cap="none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Arial Narrow"/>
                <a:cs typeface="Arial Narrow"/>
                <a:sym typeface="Arial Narrow"/>
              </a:rPr>
              <a:t>Support </a:t>
            </a:r>
            <a:r>
              <a:rPr lang="en-US" sz="2400" b="0" i="0" u="none" strike="noStrike" cap="non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Arial Narrow"/>
                <a:cs typeface="Arial Narrow"/>
                <a:sym typeface="Arial Narrow"/>
              </a:rPr>
              <a:t>transportation &amp; </a:t>
            </a:r>
            <a:r>
              <a:rPr lang="en-US" sz="2400" b="0" i="0" u="none" strike="noStrike" cap="none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Arial Narrow"/>
                <a:cs typeface="Arial Narrow"/>
                <a:sym typeface="Arial Narrow"/>
              </a:rPr>
              <a:t>commerce</a:t>
            </a:r>
          </a:p>
          <a:p>
            <a:pPr marL="0" marR="0" lvl="0" indent="0" algn="ctr" rtl="0">
              <a:spcBef>
                <a:spcPts val="0"/>
              </a:spcBef>
              <a:spcAft>
                <a:spcPts val="300"/>
              </a:spcAft>
              <a:buSzPct val="25000"/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Arial Narrow"/>
                <a:cs typeface="Arial Narrow"/>
                <a:sym typeface="Arial Narrow"/>
              </a:rPr>
              <a:t>Facilitate sustainable agriculture, fisheries, &amp; aquaculture</a:t>
            </a:r>
          </a:p>
          <a:p>
            <a:pPr marL="0" marR="0" lvl="0" indent="0" algn="ctr" rtl="0">
              <a:spcBef>
                <a:spcPts val="0"/>
              </a:spcBef>
              <a:spcAft>
                <a:spcPts val="300"/>
              </a:spcAft>
              <a:buSzPct val="25000"/>
              <a:buNone/>
            </a:pPr>
            <a:r>
              <a:rPr lang="en-US" sz="2400" b="0" i="0" u="none" strike="noStrike" cap="none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Arial Narrow"/>
                <a:cs typeface="Arial Narrow"/>
                <a:sym typeface="Arial Narrow"/>
              </a:rPr>
              <a:t>Protect life &amp; property &amp; create</a:t>
            </a:r>
            <a:r>
              <a:rPr lang="en-US" sz="2400" b="0" i="0" u="none" strike="noStrike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Arial Narrow"/>
                <a:cs typeface="Arial Narrow"/>
                <a:sym typeface="Arial Narrow"/>
              </a:rPr>
              <a:t> business opportunities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400" b="0" i="0" u="none" strike="noStrike" cap="none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400" b="0" i="0" u="none" strike="noStrike" cap="none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400" b="0" i="0" u="none" strike="noStrike" cap="none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300"/>
              </a:spcAft>
              <a:buSzPct val="25000"/>
              <a:buNone/>
            </a:pPr>
            <a:r>
              <a:rPr lang="en-US" sz="24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Arial Narrow"/>
                <a:cs typeface="Arial Narrow"/>
                <a:sym typeface="Arial Narrow"/>
              </a:rPr>
              <a:t>Safeguard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Arial Narrow"/>
                <a:cs typeface="Arial Narrow"/>
                <a:sym typeface="Arial Narrow"/>
              </a:rPr>
              <a:t> communication and electric infrastructure</a:t>
            </a:r>
          </a:p>
          <a:p>
            <a:pPr marL="0" marR="0" lvl="0" indent="0" algn="ctr" rtl="0">
              <a:spcBef>
                <a:spcPts val="0"/>
              </a:spcBef>
              <a:spcAft>
                <a:spcPts val="300"/>
              </a:spcAft>
              <a:buSzPct val="25000"/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Arial Narrow"/>
                <a:cs typeface="Arial Narrow"/>
                <a:sym typeface="Arial Narrow"/>
              </a:rPr>
              <a:t>Assist communities &amp; provide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Arial Narrow"/>
                <a:cs typeface="Arial Narrow"/>
                <a:sym typeface="Arial Narrow"/>
              </a:rPr>
              <a:t>recreationa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Arial Narrow"/>
                <a:cs typeface="Arial Narrow"/>
                <a:sym typeface="Arial Narrow"/>
              </a:rPr>
              <a:t> l opportunities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Arial Narrow"/>
                <a:cs typeface="Arial Narrow"/>
                <a:sym typeface="Arial Narrow"/>
              </a:rPr>
              <a:t>Inform renewable energy business decisions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800" b="0" i="0" u="none" strike="noStrike" cap="none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-47171" y="2555257"/>
            <a:ext cx="9191171" cy="1236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91425" rIns="0" bIns="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Clr>
                <a:srgbClr val="073763"/>
              </a:buClr>
              <a:buSzPct val="25000"/>
              <a:buFont typeface="Arial Black"/>
              <a:buNone/>
            </a:pPr>
            <a:r>
              <a:rPr lang="en-US" sz="3600" b="0" i="0" u="none" strike="noStrike" cap="none" baseline="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rPr>
              <a:t>NOAA SUPPORTS BUSINESSES, COMMUNITIES, &amp; THE FUTURE</a:t>
            </a:r>
            <a:endParaRPr lang="en-US" sz="3600" b="0" i="0" u="none" strike="noStrike" cap="none" baseline="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85" y="6442690"/>
            <a:ext cx="7064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 rot="20990083">
            <a:off x="-205812" y="-29566"/>
            <a:ext cx="5719208" cy="6444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 rot="374105">
            <a:off x="2954215" y="-73515"/>
            <a:ext cx="6165935" cy="6627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86200"/>
            <a:ext cx="6324600" cy="1143000"/>
          </a:xfrm>
          <a:solidFill>
            <a:schemeClr val="tx2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PUBLIC ACCESS TO RESEARCH RESULTS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87169" y="5453964"/>
            <a:ext cx="6096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http://docs.lib.noaa.gov/noaa_documents/NOAA_Research_Council/NOAA_PARR_Plan_v5.04.pdf</a:t>
            </a:r>
          </a:p>
        </p:txBody>
      </p:sp>
    </p:spTree>
    <p:extLst>
      <p:ext uri="{BB962C8B-B14F-4D97-AF65-F5344CB8AC3E}">
        <p14:creationId xmlns:p14="http://schemas.microsoft.com/office/powerpoint/2010/main" xmlns="" val="70354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94" y="10668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STRATEGIC RESEARCH GUIDANCE OUTCOMES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2416629"/>
            <a:ext cx="595377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en-US" sz="3600" dirty="0" smtClean="0">
                <a:solidFill>
                  <a:schemeClr val="bg2"/>
                </a:solidFill>
              </a:rPr>
              <a:t>“Better” products</a:t>
            </a:r>
          </a:p>
          <a:p>
            <a:pPr>
              <a:spcAft>
                <a:spcPts val="1800"/>
              </a:spcAft>
            </a:pPr>
            <a:r>
              <a:rPr lang="en-US" sz="3600" dirty="0" smtClean="0">
                <a:solidFill>
                  <a:schemeClr val="bg2"/>
                </a:solidFill>
              </a:rPr>
              <a:t>Clearer direction of research priorities</a:t>
            </a:r>
          </a:p>
          <a:p>
            <a:pPr>
              <a:spcAft>
                <a:spcPts val="1800"/>
              </a:spcAft>
            </a:pPr>
            <a:r>
              <a:rPr lang="en-US" sz="3600" dirty="0" smtClean="0">
                <a:solidFill>
                  <a:schemeClr val="bg2"/>
                </a:solidFill>
              </a:rPr>
              <a:t>Coordinated priorities &amp; responsibilities</a:t>
            </a:r>
            <a:endParaRPr lang="en-US" sz="3600" dirty="0">
              <a:solidFill>
                <a:schemeClr val="bg2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85" y="6442690"/>
            <a:ext cx="7064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405860" y="152400"/>
            <a:ext cx="7823740" cy="2895600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602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999" y="2514600"/>
            <a:ext cx="53340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THANK  YOU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6349" y="4114800"/>
            <a:ext cx="15176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5000" y="3432175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www.noaa.gov</a:t>
            </a:r>
            <a:endParaRPr lang="en-US" sz="2400" b="1" dirty="0">
              <a:solidFill>
                <a:schemeClr val="accent5">
                  <a:lumMod val="20000"/>
                  <a:lumOff val="8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411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27017" y="1614294"/>
            <a:ext cx="8516983" cy="4987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5631F09-AD8D-4D11-9407-BEA9AB2CB6DE}" type="slidenum">
              <a:rPr lang="en-US" altLang="en-US" sz="1000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8517" y="227111"/>
            <a:ext cx="66339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MISSION REQUIREMENTS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43200" y="1371600"/>
            <a:ext cx="457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latin typeface="Calibri" panose="020F0502020204030204" pitchFamily="34" charset="0"/>
              </a:rPr>
              <a:t>“Timely, actionable, reliable”</a:t>
            </a:r>
            <a:endParaRPr lang="en-US" sz="2400" b="1" i="1" dirty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37407" y="6298525"/>
            <a:ext cx="7696201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 predictive understanding of the Earth syste</a:t>
            </a:r>
            <a:r>
              <a:rPr lang="en-US" sz="2400" b="1" i="1" dirty="0">
                <a:solidFill>
                  <a:schemeClr val="bg1"/>
                </a:solidFill>
                <a:latin typeface="Calibri" panose="020F0502020204030204" pitchFamily="34" charset="0"/>
              </a:rPr>
              <a:t>m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85" y="6442690"/>
            <a:ext cx="7064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0882" y="4048780"/>
            <a:ext cx="7369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SCIENCE-BASED SERVICES AGENCY</a:t>
            </a:r>
            <a:endParaRPr lang="en-US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7408" y="1567140"/>
            <a:ext cx="7696200" cy="2827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84684" y="457200"/>
            <a:ext cx="1411831" cy="13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7" name="Picture 5" descr="http://www.science.fau.edu/sharklab/graphics/noaa_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669" y="288627"/>
            <a:ext cx="1781175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1061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59656" y="1754891"/>
            <a:ext cx="5413829" cy="510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7772400" cy="116433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STRATEGIC RESEARCH GUIDANCE MEMORANDUM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711744" y="3326467"/>
            <a:ext cx="2852826" cy="246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11744" y="1676400"/>
            <a:ext cx="2844264" cy="156966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Mission alignment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Research balance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Workforce excellence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Scientific integrity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Facilities and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Partnerships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Transitioning R&amp;D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Accountability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03181" y="2049692"/>
            <a:ext cx="2852827" cy="830997"/>
          </a:xfrm>
          <a:prstGeom prst="rect">
            <a:avLst/>
          </a:prstGeom>
          <a:solidFill>
            <a:schemeClr val="tx2">
              <a:lumMod val="10000"/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FRAMEWORK OF PRINCIPLES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88474" flipH="1">
            <a:off x="4800600" y="2362200"/>
            <a:ext cx="10668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88474" flipH="1">
            <a:off x="4856526" y="3587046"/>
            <a:ext cx="10668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85" y="6442690"/>
            <a:ext cx="7064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690246" y="5687392"/>
            <a:ext cx="3865762" cy="755650"/>
            <a:chOff x="4690246" y="5687392"/>
            <a:chExt cx="3865762" cy="755650"/>
          </a:xfrm>
        </p:grpSpPr>
        <p:sp>
          <p:nvSpPr>
            <p:cNvPr id="4" name="TextBox 3"/>
            <p:cNvSpPr txBox="1"/>
            <p:nvPr/>
          </p:nvSpPr>
          <p:spPr>
            <a:xfrm>
              <a:off x="5711744" y="5867400"/>
              <a:ext cx="2844264" cy="4616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FY18 Priorities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188474" flipH="1">
              <a:off x="4690246" y="5687392"/>
              <a:ext cx="1066800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06069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828800" y="1981200"/>
            <a:ext cx="5718048" cy="533400"/>
          </a:xfrm>
        </p:spPr>
        <p:txBody>
          <a:bodyPr>
            <a:noAutofit/>
          </a:bodyPr>
          <a:lstStyle/>
          <a:p>
            <a:pPr algn="ctr"/>
            <a:r>
              <a:rPr lang="en-US" sz="3200" b="1" u="sng" dirty="0" smtClean="0">
                <a:solidFill>
                  <a:srgbClr val="FFFF00"/>
                </a:solidFill>
              </a:rPr>
              <a:t>Framework of Principles</a:t>
            </a:r>
            <a:endParaRPr lang="en-US" sz="3200" b="1" u="sng" dirty="0">
              <a:solidFill>
                <a:srgbClr val="FFFF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664464"/>
            <a:ext cx="8458200" cy="1164336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STRATEGIC RESEARCH GUIDANCE MEMORANDUM:  Part I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3900" y="2682657"/>
            <a:ext cx="7696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FF00"/>
                </a:solidFill>
              </a:rPr>
              <a:t>Mission alignment</a:t>
            </a:r>
            <a:r>
              <a:rPr lang="en-US" sz="2800" b="1" dirty="0" smtClean="0">
                <a:solidFill>
                  <a:srgbClr val="FFFF00"/>
                </a:solidFill>
              </a:rPr>
              <a:t>  </a:t>
            </a:r>
          </a:p>
          <a:p>
            <a:pPr algn="ctr"/>
            <a:r>
              <a:rPr lang="en-US" sz="2800" b="1" i="1" dirty="0" smtClean="0">
                <a:solidFill>
                  <a:srgbClr val="FFFF00"/>
                </a:solidFill>
              </a:rPr>
              <a:t>Transitioning R&amp;D</a:t>
            </a:r>
          </a:p>
          <a:p>
            <a:pPr algn="ctr"/>
            <a:r>
              <a:rPr lang="en-US" sz="2800" b="1" i="1" dirty="0" smtClean="0">
                <a:solidFill>
                  <a:srgbClr val="FFFF00"/>
                </a:solidFill>
              </a:rPr>
              <a:t>Research balance</a:t>
            </a:r>
          </a:p>
          <a:p>
            <a:pPr algn="ctr"/>
            <a:r>
              <a:rPr lang="en-US" sz="2800" b="1" i="1" dirty="0" smtClean="0">
                <a:solidFill>
                  <a:srgbClr val="FFFF00"/>
                </a:solidFill>
              </a:rPr>
              <a:t>Partnerships</a:t>
            </a:r>
          </a:p>
          <a:p>
            <a:pPr algn="ctr"/>
            <a:r>
              <a:rPr lang="en-US" sz="2800" b="1" i="1" dirty="0" smtClean="0">
                <a:solidFill>
                  <a:srgbClr val="FFFF00"/>
                </a:solidFill>
              </a:rPr>
              <a:t>Facilities and infrastructure</a:t>
            </a:r>
          </a:p>
          <a:p>
            <a:pPr algn="ctr"/>
            <a:r>
              <a:rPr lang="en-US" sz="2800" b="1" i="1" dirty="0" smtClean="0">
                <a:solidFill>
                  <a:srgbClr val="FFFF00"/>
                </a:solidFill>
              </a:rPr>
              <a:t>Workforce excellence</a:t>
            </a:r>
          </a:p>
          <a:p>
            <a:pPr algn="ctr"/>
            <a:r>
              <a:rPr lang="en-US" sz="2800" b="1" i="1" dirty="0" smtClean="0">
                <a:solidFill>
                  <a:srgbClr val="FFFF00"/>
                </a:solidFill>
              </a:rPr>
              <a:t>Scientific integrity</a:t>
            </a:r>
          </a:p>
          <a:p>
            <a:pPr algn="ctr"/>
            <a:r>
              <a:rPr lang="en-US" sz="2800" b="1" i="1" dirty="0" smtClean="0">
                <a:solidFill>
                  <a:srgbClr val="FFFF00"/>
                </a:solidFill>
              </a:rPr>
              <a:t>Accountability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85" y="6442690"/>
            <a:ext cx="7064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6289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MAJOR CHALLENGE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9714" y="4209871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/>
              <a:t>Transition</a:t>
            </a:r>
            <a:r>
              <a:rPr lang="en-US" sz="3600" dirty="0" smtClean="0"/>
              <a:t> into applications, operations, utilizations, and commercialization</a:t>
            </a:r>
            <a:endParaRPr lang="en-US" sz="3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85" y="6442690"/>
            <a:ext cx="7064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514600" y="1981200"/>
            <a:ext cx="4114800" cy="1981200"/>
            <a:chOff x="2514600" y="1981200"/>
            <a:chExt cx="4114800" cy="1981200"/>
          </a:xfrm>
        </p:grpSpPr>
        <p:sp>
          <p:nvSpPr>
            <p:cNvPr id="5" name="Right Arrow 4"/>
            <p:cNvSpPr/>
            <p:nvPr/>
          </p:nvSpPr>
          <p:spPr>
            <a:xfrm>
              <a:off x="2514600" y="1981200"/>
              <a:ext cx="4114800" cy="1981200"/>
            </a:xfrm>
            <a:prstGeom prst="rightArrow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81400" y="2489537"/>
              <a:ext cx="143020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i="1" dirty="0" smtClean="0">
                  <a:solidFill>
                    <a:srgbClr val="FF0000"/>
                  </a:solidFill>
                </a:rPr>
                <a:t>R2</a:t>
              </a:r>
              <a:r>
                <a:rPr lang="en-US" sz="6000" b="1" i="1" dirty="0">
                  <a:solidFill>
                    <a:srgbClr val="FF0000"/>
                  </a:solidFill>
                </a:rPr>
                <a:t>X</a:t>
              </a:r>
              <a:endParaRPr lang="en-US" sz="6000" b="1" i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9877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Inline image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85" y="6442690"/>
            <a:ext cx="7064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842406" y="457199"/>
            <a:ext cx="7513282" cy="6003243"/>
            <a:chOff x="842406" y="166149"/>
            <a:chExt cx="7513282" cy="6289656"/>
          </a:xfrm>
        </p:grpSpPr>
        <p:sp>
          <p:nvSpPr>
            <p:cNvPr id="11" name="Title 1"/>
            <p:cNvSpPr txBox="1">
              <a:spLocks/>
            </p:cNvSpPr>
            <p:nvPr/>
          </p:nvSpPr>
          <p:spPr>
            <a:xfrm>
              <a:off x="842406" y="166149"/>
              <a:ext cx="7102364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990599" y="753804"/>
              <a:ext cx="6794361" cy="4824475"/>
              <a:chOff x="990599" y="1042925"/>
              <a:chExt cx="6794361" cy="4824475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H="1">
                <a:off x="3652421" y="4260501"/>
                <a:ext cx="3586579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 flipV="1">
                <a:off x="3652421" y="3062492"/>
                <a:ext cx="4132539" cy="1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rapezoid 15"/>
              <p:cNvSpPr/>
              <p:nvPr/>
            </p:nvSpPr>
            <p:spPr>
              <a:xfrm rot="10800000">
                <a:off x="990600" y="1066800"/>
                <a:ext cx="4267200" cy="4114800"/>
              </a:xfrm>
              <a:prstGeom prst="trapezoid">
                <a:avLst>
                  <a:gd name="adj" fmla="val 39896"/>
                </a:avLst>
              </a:prstGeom>
              <a:gradFill>
                <a:gsLst>
                  <a:gs pos="0">
                    <a:srgbClr val="00153E"/>
                  </a:gs>
                  <a:gs pos="41000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5400000" scaled="0"/>
              </a:gradFill>
              <a:ln>
                <a:solidFill>
                  <a:schemeClr val="tx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724090" y="4043652"/>
                <a:ext cx="928331" cy="6771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DEPLOY</a:t>
                </a:r>
              </a:p>
              <a:p>
                <a:pPr algn="ctr"/>
                <a:r>
                  <a:rPr lang="en-US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RL9</a:t>
                </a:r>
                <a:endPara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343090" y="3035371"/>
                <a:ext cx="16503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DEMONSTRATE</a:t>
                </a:r>
              </a:p>
              <a:p>
                <a:pPr algn="ctr"/>
                <a:r>
                  <a:rPr lang="en-US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RLs 6-8</a:t>
                </a: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647890" y="2039466"/>
                <a:ext cx="1063881" cy="6771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DEVELOP</a:t>
                </a:r>
              </a:p>
              <a:p>
                <a:pPr algn="ctr"/>
                <a:r>
                  <a:rPr lang="en-US" dirty="0" smtClean="0"/>
                  <a:t>RLs 3-5</a:t>
                </a:r>
                <a:endParaRPr lang="en-US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571690" y="1216097"/>
                <a:ext cx="1178208" cy="6771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RESEARCH</a:t>
                </a:r>
              </a:p>
              <a:p>
                <a:pPr algn="ctr"/>
                <a:r>
                  <a:rPr lang="en-US" dirty="0" smtClean="0"/>
                  <a:t>RLs 1-2</a:t>
                </a:r>
                <a:endParaRPr lang="en-US" dirty="0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V="1">
                <a:off x="6667440" y="4267202"/>
                <a:ext cx="0" cy="1600198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V="1">
                <a:off x="7772400" y="1042925"/>
                <a:ext cx="0" cy="2016217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7239000" y="3062493"/>
                <a:ext cx="0" cy="1204709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5243714" y="1080549"/>
                <a:ext cx="0" cy="4777640"/>
              </a:xfrm>
              <a:prstGeom prst="line">
                <a:avLst/>
              </a:prstGeom>
              <a:ln>
                <a:solidFill>
                  <a:schemeClr val="tx2">
                    <a:lumMod val="9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990599" y="1080549"/>
                <a:ext cx="149" cy="4777640"/>
              </a:xfrm>
              <a:prstGeom prst="line">
                <a:avLst/>
              </a:prstGeom>
              <a:ln>
                <a:solidFill>
                  <a:schemeClr val="tx2">
                    <a:lumMod val="9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V="1">
                <a:off x="990748" y="5858189"/>
                <a:ext cx="4254492" cy="9211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>
                <a:off x="5245240" y="1066800"/>
                <a:ext cx="2527160" cy="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V="1">
                <a:off x="2603510" y="5410200"/>
                <a:ext cx="1054240" cy="921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/>
            <p:cNvSpPr txBox="1"/>
            <p:nvPr/>
          </p:nvSpPr>
          <p:spPr>
            <a:xfrm>
              <a:off x="6023490" y="1463479"/>
              <a:ext cx="15203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Research &amp; Development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445710" y="3052560"/>
              <a:ext cx="15203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>
                  <a:solidFill>
                    <a:schemeClr val="bg1"/>
                  </a:solidFill>
                </a:rPr>
                <a:t>Transition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034533" y="4077696"/>
              <a:ext cx="16841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Operations </a:t>
              </a:r>
              <a:br>
                <a:rPr lang="en-US" b="1" dirty="0" smtClean="0">
                  <a:solidFill>
                    <a:schemeClr val="bg1"/>
                  </a:solidFill>
                </a:rPr>
              </a:br>
              <a:r>
                <a:rPr lang="en-US" b="1" dirty="0" smtClean="0">
                  <a:solidFill>
                    <a:schemeClr val="bg1"/>
                  </a:solidFill>
                </a:rPr>
                <a:t>&amp; Applications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28800" y="5204936"/>
              <a:ext cx="28679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</a:rPr>
                <a:t>Tailored to Requirements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447800" y="5638800"/>
              <a:ext cx="37991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</a:rPr>
                <a:t>Broadly relevant to NOAA mission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47589" y="5994140"/>
              <a:ext cx="46644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SCOPE OF SCIENCE &amp; TECHNOLOGY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5400000">
              <a:off x="5580857" y="3060521"/>
              <a:ext cx="514955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</a:rPr>
                <a:t>LIFE CYCLE PHASE OF SCIENCE &amp; TECHNOLOGY 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599" y="69409"/>
            <a:ext cx="4267201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PROCESSES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505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199" y="0"/>
            <a:ext cx="9755556" cy="686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C4D7752-2824-4823-B489-72830920C33E}" type="slidenum">
              <a:rPr lang="en-US" altLang="en-US" sz="1000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000" smtClean="0">
              <a:latin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4751" y="201154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R2X MATTERS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5257800" y="5867400"/>
            <a:ext cx="914400" cy="914400"/>
          </a:xfrm>
          <a:prstGeom prst="lin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85" y="6553200"/>
            <a:ext cx="513415" cy="23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762000" y="940849"/>
            <a:ext cx="7010400" cy="5369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5001161"/>
            <a:ext cx="7010400" cy="132343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ECOLOGICAL FORECASTING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Operational Harmful Algal Bloom Forecasts</a:t>
            </a:r>
          </a:p>
          <a:p>
            <a:r>
              <a:rPr lang="en-US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Karenia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brevis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Gulf of Mexico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0600" y="555097"/>
            <a:ext cx="3048000" cy="273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0" y="1371600"/>
            <a:ext cx="304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tide alerts now in</a:t>
            </a:r>
            <a:b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NWS Beach Hazards Statement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972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9985" y="0"/>
            <a:ext cx="91240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46228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4657" y="1676400"/>
            <a:ext cx="4539343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R2X MATTERS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85" y="6442690"/>
            <a:ext cx="7064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69303" y="5312229"/>
            <a:ext cx="5825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HURRICANE FORECASTING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176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10999</TotalTime>
  <Words>442</Words>
  <Application>Microsoft Office PowerPoint</Application>
  <PresentationFormat>On-screen Show (4:3)</PresentationFormat>
  <Paragraphs>147</Paragraphs>
  <Slides>22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MAKING SCIENCE MATTER</vt:lpstr>
      <vt:lpstr>NOAA SUPPORTS BUSINESSES, COMMUNITIES, &amp; THE FUTURE</vt:lpstr>
      <vt:lpstr>Slide 3</vt:lpstr>
      <vt:lpstr>STRATEGIC RESEARCH GUIDANCE MEMORANDUM</vt:lpstr>
      <vt:lpstr>STRATEGIC RESEARCH GUIDANCE MEMORANDUM:  Part I</vt:lpstr>
      <vt:lpstr>MAJOR CHALLENGE</vt:lpstr>
      <vt:lpstr>PROCESSES</vt:lpstr>
      <vt:lpstr>Slide 8</vt:lpstr>
      <vt:lpstr>R2X MATTERS</vt:lpstr>
      <vt:lpstr> R2X MATTERS:  OIL SPILL SCIENCE</vt:lpstr>
      <vt:lpstr>R2X MATTERS</vt:lpstr>
      <vt:lpstr>R2X MATTERS NATIONAL CLIMATE INDICATOR SYSTEM</vt:lpstr>
      <vt:lpstr>What do we want</vt:lpstr>
      <vt:lpstr>Slide 14</vt:lpstr>
      <vt:lpstr>Slide 15</vt:lpstr>
      <vt:lpstr>TECHNOLOGY CHALLENGES</vt:lpstr>
      <vt:lpstr>SCIENTIFIC CHALLENGES</vt:lpstr>
      <vt:lpstr>Slide 18</vt:lpstr>
      <vt:lpstr>Slide 19</vt:lpstr>
      <vt:lpstr>PUBLIC ACCESS TO RESEARCH RESULTS</vt:lpstr>
      <vt:lpstr>STRATEGIC RESEARCH GUIDANCE OUTCOMES</vt:lpstr>
      <vt:lpstr>THANK  YOU</vt:lpstr>
    </vt:vector>
  </TitlesOfParts>
  <Company>Windows User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</dc:title>
  <dc:creator>SHonda</dc:creator>
  <cp:lastModifiedBy>bjaquet</cp:lastModifiedBy>
  <cp:revision>244</cp:revision>
  <cp:lastPrinted>2015-07-22T15:00:52Z</cp:lastPrinted>
  <dcterms:created xsi:type="dcterms:W3CDTF">2015-07-20T17:27:10Z</dcterms:created>
  <dcterms:modified xsi:type="dcterms:W3CDTF">2015-10-08T12:14:56Z</dcterms:modified>
</cp:coreProperties>
</file>