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8" r:id="rId2"/>
  </p:sldMasterIdLst>
  <p:notesMasterIdLst>
    <p:notesMasterId r:id="rId21"/>
  </p:notesMasterIdLst>
  <p:handoutMasterIdLst>
    <p:handoutMasterId r:id="rId22"/>
  </p:handoutMasterIdLst>
  <p:sldIdLst>
    <p:sldId id="256" r:id="rId3"/>
    <p:sldId id="272" r:id="rId4"/>
    <p:sldId id="273" r:id="rId5"/>
    <p:sldId id="274" r:id="rId6"/>
    <p:sldId id="277" r:id="rId7"/>
    <p:sldId id="278" r:id="rId8"/>
    <p:sldId id="279" r:id="rId9"/>
    <p:sldId id="280" r:id="rId10"/>
    <p:sldId id="284" r:id="rId11"/>
    <p:sldId id="282" r:id="rId12"/>
    <p:sldId id="283" r:id="rId13"/>
    <p:sldId id="285" r:id="rId14"/>
    <p:sldId id="286" r:id="rId15"/>
    <p:sldId id="287" r:id="rId16"/>
    <p:sldId id="290" r:id="rId17"/>
    <p:sldId id="289" r:id="rId18"/>
    <p:sldId id="291" r:id="rId19"/>
    <p:sldId id="292"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3951">
          <p15:clr>
            <a:srgbClr val="A4A3A4"/>
          </p15:clr>
        </p15:guide>
        <p15:guide id="4" pos="150">
          <p15:clr>
            <a:srgbClr val="A4A3A4"/>
          </p15:clr>
        </p15:guide>
        <p15:guide id="5" orient="horz" pos="1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C3A77"/>
    <a:srgbClr val="F7CE3C"/>
    <a:srgbClr val="501B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3914" autoAdjust="0"/>
  </p:normalViewPr>
  <p:slideViewPr>
    <p:cSldViewPr snapToGrid="0" snapToObjects="1" showGuides="1">
      <p:cViewPr varScale="1">
        <p:scale>
          <a:sx n="61" d="100"/>
          <a:sy n="61" d="100"/>
        </p:scale>
        <p:origin x="1656" y="60"/>
      </p:cViewPr>
      <p:guideLst>
        <p:guide orient="horz" pos="2160"/>
        <p:guide pos="2880"/>
        <p:guide orient="horz" pos="3951"/>
        <p:guide pos="150"/>
        <p:guide orient="horz" pos="19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0D5DC3-51F3-8541-B7C9-F27DEDF3E186}" type="datetimeFigureOut">
              <a:rPr lang="en-US"/>
              <a:pPr>
                <a:defRPr/>
              </a:pPr>
              <a:t>9/29/2016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9985819-A8BE-B84C-928B-D4D1FC53EFE6}" type="slidenum">
              <a:rPr lang="en-US"/>
              <a:pPr>
                <a:defRPr/>
              </a:pPr>
              <a:t>‹#›</a:t>
            </a:fld>
            <a:endParaRPr lang="en-US"/>
          </a:p>
        </p:txBody>
      </p:sp>
    </p:spTree>
    <p:extLst>
      <p:ext uri="{BB962C8B-B14F-4D97-AF65-F5344CB8AC3E}">
        <p14:creationId xmlns:p14="http://schemas.microsoft.com/office/powerpoint/2010/main" val="717266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E4E5932-69D6-4249-8F29-93B6626F75CB}" type="datetimeFigureOut">
              <a:rPr lang="en-US"/>
              <a:pPr>
                <a:defRPr/>
              </a:pPr>
              <a:t>9/29/2016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77974AF-E120-6349-AB75-6CE4929B3E0D}" type="slidenum">
              <a:rPr lang="en-US"/>
              <a:pPr>
                <a:defRPr/>
              </a:pPr>
              <a:t>‹#›</a:t>
            </a:fld>
            <a:endParaRPr lang="en-US"/>
          </a:p>
        </p:txBody>
      </p:sp>
    </p:spTree>
    <p:extLst>
      <p:ext uri="{BB962C8B-B14F-4D97-AF65-F5344CB8AC3E}">
        <p14:creationId xmlns:p14="http://schemas.microsoft.com/office/powerpoint/2010/main" val="411856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7974AF-E120-6349-AB75-6CE4929B3E0D}" type="slidenum">
              <a:rPr lang="en-US" smtClean="0"/>
              <a:pPr>
                <a:defRPr/>
              </a:pPr>
              <a:t>6</a:t>
            </a:fld>
            <a:endParaRPr lang="en-US"/>
          </a:p>
        </p:txBody>
      </p:sp>
    </p:spTree>
    <p:extLst>
      <p:ext uri="{BB962C8B-B14F-4D97-AF65-F5344CB8AC3E}">
        <p14:creationId xmlns:p14="http://schemas.microsoft.com/office/powerpoint/2010/main" val="4158071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reen Titl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1"/>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5"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6"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0247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Picture/Caption">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600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63"/>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8"/>
            <a:ext cx="7772400" cy="3857843"/>
          </a:xfrm>
        </p:spPr>
        <p:txBody>
          <a:bodyPr/>
          <a:lstStyle>
            <a:lvl1pPr marL="0" indent="0" algn="l">
              <a:buNone/>
              <a:defRPr>
                <a:solidFill>
                  <a:schemeClr val="tx1"/>
                </a:solidFill>
              </a:defRPr>
            </a:lvl1pPr>
            <a:lvl2pPr marL="456955" indent="0" algn="ctr">
              <a:buNone/>
              <a:defRPr>
                <a:solidFill>
                  <a:schemeClr val="tx1">
                    <a:tint val="75000"/>
                  </a:schemeClr>
                </a:solidFill>
              </a:defRPr>
            </a:lvl2pPr>
            <a:lvl3pPr marL="913912" indent="0" algn="ctr">
              <a:buNone/>
              <a:defRPr>
                <a:solidFill>
                  <a:schemeClr val="tx1">
                    <a:tint val="75000"/>
                  </a:schemeClr>
                </a:solidFill>
              </a:defRPr>
            </a:lvl3pPr>
            <a:lvl4pPr marL="1370864" indent="0" algn="ctr">
              <a:buNone/>
              <a:defRPr>
                <a:solidFill>
                  <a:schemeClr val="tx1">
                    <a:tint val="75000"/>
                  </a:schemeClr>
                </a:solidFill>
              </a:defRPr>
            </a:lvl4pPr>
            <a:lvl5pPr marL="1827822" indent="0" algn="ctr">
              <a:buNone/>
              <a:defRPr>
                <a:solidFill>
                  <a:schemeClr val="tx1">
                    <a:tint val="75000"/>
                  </a:schemeClr>
                </a:solidFill>
              </a:defRPr>
            </a:lvl5pPr>
            <a:lvl6pPr marL="2284778" indent="0" algn="ctr">
              <a:buNone/>
              <a:defRPr>
                <a:solidFill>
                  <a:schemeClr val="tx1">
                    <a:tint val="75000"/>
                  </a:schemeClr>
                </a:solidFill>
              </a:defRPr>
            </a:lvl6pPr>
            <a:lvl7pPr marL="2741736" indent="0" algn="ctr">
              <a:buNone/>
              <a:defRPr>
                <a:solidFill>
                  <a:schemeClr val="tx1">
                    <a:tint val="75000"/>
                  </a:schemeClr>
                </a:solidFill>
              </a:defRPr>
            </a:lvl7pPr>
            <a:lvl8pPr marL="3198689" indent="0" algn="ctr">
              <a:buNone/>
              <a:defRPr>
                <a:solidFill>
                  <a:schemeClr val="tx1">
                    <a:tint val="75000"/>
                  </a:schemeClr>
                </a:solidFill>
              </a:defRPr>
            </a:lvl8pPr>
            <a:lvl9pPr marL="365564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4594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500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een Titl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1"/>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5"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6"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141055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152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b="0" i="0">
                <a:solidFill>
                  <a:srgbClr val="662E6B"/>
                </a:solidFill>
                <a:latin typeface="Helvetica Neue Medium"/>
                <a:cs typeface="Helvetica Neue Medium"/>
              </a:defRPr>
            </a:lvl1pPr>
          </a:lstStyle>
          <a:p>
            <a:r>
              <a:rPr lang="en-US" dirty="0"/>
              <a:t>Click to edit Master title style</a:t>
            </a:r>
          </a:p>
        </p:txBody>
      </p:sp>
      <p:sp>
        <p:nvSpPr>
          <p:cNvPr id="3" name="Content Placeholder 2"/>
          <p:cNvSpPr>
            <a:spLocks noGrp="1"/>
          </p:cNvSpPr>
          <p:nvPr>
            <p:ph idx="1"/>
          </p:nvPr>
        </p:nvSpPr>
        <p:spPr>
          <a:xfrm>
            <a:off x="457200" y="1443038"/>
            <a:ext cx="8229600" cy="4525963"/>
          </a:xfrm>
        </p:spPr>
        <p:txBody>
          <a:bodyPr>
            <a:normAutofit/>
          </a:bodyPr>
          <a:lstStyle>
            <a:lvl1pPr>
              <a:defRPr sz="1800" b="0" i="0">
                <a:latin typeface="Helvetica Neue"/>
                <a:cs typeface="Helvetica Neue"/>
              </a:defRPr>
            </a:lvl1pPr>
            <a:lvl2pPr>
              <a:defRPr sz="1800" b="0" i="0">
                <a:latin typeface="Helvetica Neue"/>
                <a:cs typeface="Helvetica Neue"/>
              </a:defRPr>
            </a:lvl2pPr>
            <a:lvl3pPr>
              <a:defRPr sz="1800" b="0" i="0">
                <a:latin typeface="Helvetica Neue"/>
                <a:cs typeface="Helvetica Neue"/>
              </a:defRPr>
            </a:lvl3pPr>
            <a:lvl4pPr>
              <a:defRPr sz="1800" b="0" i="0">
                <a:latin typeface="Helvetica Neue"/>
                <a:cs typeface="Helvetica Neue"/>
              </a:defRPr>
            </a:lvl4pPr>
            <a:lvl5pPr>
              <a:defRPr sz="1800" b="0" i="0">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0490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63"/>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8"/>
            <a:ext cx="7772400" cy="3857843"/>
          </a:xfrm>
        </p:spPr>
        <p:txBody>
          <a:bodyPr/>
          <a:lstStyle>
            <a:lvl1pPr marL="0" indent="0" algn="l">
              <a:buNone/>
              <a:defRPr>
                <a:solidFill>
                  <a:schemeClr val="tx1"/>
                </a:solidFill>
              </a:defRPr>
            </a:lvl1pPr>
            <a:lvl2pPr marL="456955" indent="0" algn="ctr">
              <a:buNone/>
              <a:defRPr>
                <a:solidFill>
                  <a:schemeClr val="tx1">
                    <a:tint val="75000"/>
                  </a:schemeClr>
                </a:solidFill>
              </a:defRPr>
            </a:lvl2pPr>
            <a:lvl3pPr marL="913912" indent="0" algn="ctr">
              <a:buNone/>
              <a:defRPr>
                <a:solidFill>
                  <a:schemeClr val="tx1">
                    <a:tint val="75000"/>
                  </a:schemeClr>
                </a:solidFill>
              </a:defRPr>
            </a:lvl3pPr>
            <a:lvl4pPr marL="1370864" indent="0" algn="ctr">
              <a:buNone/>
              <a:defRPr>
                <a:solidFill>
                  <a:schemeClr val="tx1">
                    <a:tint val="75000"/>
                  </a:schemeClr>
                </a:solidFill>
              </a:defRPr>
            </a:lvl4pPr>
            <a:lvl5pPr marL="1827822" indent="0" algn="ctr">
              <a:buNone/>
              <a:defRPr>
                <a:solidFill>
                  <a:schemeClr val="tx1">
                    <a:tint val="75000"/>
                  </a:schemeClr>
                </a:solidFill>
              </a:defRPr>
            </a:lvl5pPr>
            <a:lvl6pPr marL="2284778" indent="0" algn="ctr">
              <a:buNone/>
              <a:defRPr>
                <a:solidFill>
                  <a:schemeClr val="tx1">
                    <a:tint val="75000"/>
                  </a:schemeClr>
                </a:solidFill>
              </a:defRPr>
            </a:lvl6pPr>
            <a:lvl7pPr marL="2741736" indent="0" algn="ctr">
              <a:buNone/>
              <a:defRPr>
                <a:solidFill>
                  <a:schemeClr val="tx1">
                    <a:tint val="75000"/>
                  </a:schemeClr>
                </a:solidFill>
              </a:defRPr>
            </a:lvl7pPr>
            <a:lvl8pPr marL="3198689" indent="0" algn="ctr">
              <a:buNone/>
              <a:defRPr>
                <a:solidFill>
                  <a:schemeClr val="tx1">
                    <a:tint val="75000"/>
                  </a:schemeClr>
                </a:solidFill>
              </a:defRPr>
            </a:lvl8pPr>
            <a:lvl9pPr marL="365564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9444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ol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2"/>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6"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7"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851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Screen Shot 2016-05-24 at 9.33.55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8" y="0"/>
            <a:ext cx="9160677" cy="6858000"/>
          </a:xfrm>
          <a:prstGeom prst="rect">
            <a:avLst/>
          </a:prstGeom>
        </p:spPr>
      </p:pic>
    </p:spTree>
    <p:extLst>
      <p:ext uri="{BB962C8B-B14F-4D97-AF65-F5344CB8AC3E}">
        <p14:creationId xmlns:p14="http://schemas.microsoft.com/office/powerpoint/2010/main" val="321774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Bullets/Charts/Pictures">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3" name="Rectangle 2"/>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5"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784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mp; Text">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9" name="Rectangle 8"/>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6"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Subtitle 2"/>
          <p:cNvSpPr>
            <a:spLocks noGrp="1"/>
          </p:cNvSpPr>
          <p:nvPr>
            <p:ph type="subTitle" idx="1"/>
          </p:nvPr>
        </p:nvSpPr>
        <p:spPr>
          <a:xfrm>
            <a:off x="457200" y="2058878"/>
            <a:ext cx="7772400" cy="3857843"/>
          </a:xfrm>
          <a:prstGeom prst="rect">
            <a:avLst/>
          </a:prstGeom>
        </p:spPr>
        <p:txBody>
          <a:bodyPr lIns="0" tIns="0"/>
          <a:lstStyle>
            <a:lvl1pPr marL="0" indent="0" algn="l">
              <a:buNone/>
              <a:defRPr sz="2200">
                <a:solidFill>
                  <a:schemeClr val="tx1"/>
                </a:solidFill>
              </a:defRPr>
            </a:lvl1pPr>
            <a:lvl2pPr marL="800100" indent="-342900" algn="l">
              <a:buFont typeface="Arial"/>
              <a:buChar char="•"/>
              <a:defRPr>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828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y Side Info Opt 1">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456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Info Opt 2">
    <p:spTree>
      <p:nvGrpSpPr>
        <p:cNvPr id="1" name=""/>
        <p:cNvGrpSpPr/>
        <p:nvPr/>
      </p:nvGrpSpPr>
      <p:grpSpPr>
        <a:xfrm>
          <a:off x="0" y="0"/>
          <a:ext cx="0" cy="0"/>
          <a:chOff x="0" y="0"/>
          <a:chExt cx="0" cy="0"/>
        </a:xfrm>
      </p:grpSpPr>
      <p:grpSp>
        <p:nvGrpSpPr>
          <p:cNvPr id="11" name="Group 10"/>
          <p:cNvGrpSpPr/>
          <p:nvPr userDrawn="1"/>
        </p:nvGrpSpPr>
        <p:grpSpPr>
          <a:xfrm>
            <a:off x="-1" y="5503030"/>
            <a:ext cx="9144001" cy="1354970"/>
            <a:chOff x="-1" y="5503030"/>
            <a:chExt cx="9144001" cy="1354970"/>
          </a:xfrm>
        </p:grpSpPr>
        <p:sp>
          <p:nvSpPr>
            <p:cNvPr id="14" name="Rectangle 13"/>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Blank Info">
    <p:spTree>
      <p:nvGrpSpPr>
        <p:cNvPr id="1" name=""/>
        <p:cNvGrpSpPr/>
        <p:nvPr/>
      </p:nvGrpSpPr>
      <p:grpSpPr>
        <a:xfrm>
          <a:off x="0" y="0"/>
          <a:ext cx="0" cy="0"/>
          <a:chOff x="0" y="0"/>
          <a:chExt cx="0" cy="0"/>
        </a:xfrm>
      </p:grpSpPr>
      <p:grpSp>
        <p:nvGrpSpPr>
          <p:cNvPr id="5" name="Group 4"/>
          <p:cNvGrpSpPr/>
          <p:nvPr userDrawn="1"/>
        </p:nvGrpSpPr>
        <p:grpSpPr>
          <a:xfrm>
            <a:off x="-1" y="5503030"/>
            <a:ext cx="9144001" cy="1354970"/>
            <a:chOff x="-1" y="5503030"/>
            <a:chExt cx="9144001" cy="1354970"/>
          </a:xfrm>
        </p:grpSpPr>
        <p:sp>
          <p:nvSpPr>
            <p:cNvPr id="6" name="Rectangle 5"/>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3475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5" name="Rectangle 4"/>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Tree>
    <p:extLst>
      <p:ext uri="{BB962C8B-B14F-4D97-AF65-F5344CB8AC3E}">
        <p14:creationId xmlns:p14="http://schemas.microsoft.com/office/powerpoint/2010/main" val="99592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Placeholder 2"/>
          <p:cNvSpPr>
            <a:spLocks noGrp="1"/>
          </p:cNvSpPr>
          <p:nvPr>
            <p:ph type="body" idx="1"/>
          </p:nvPr>
        </p:nvSpPr>
        <p:spPr bwMode="auto">
          <a:xfrm>
            <a:off x="1037727" y="2147888"/>
            <a:ext cx="7964987"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a:t>
            </a:r>
          </a:p>
        </p:txBody>
      </p:sp>
      <p:sp>
        <p:nvSpPr>
          <p:cNvPr id="13" name="Title Placeholder 1"/>
          <p:cNvSpPr>
            <a:spLocks noGrp="1"/>
          </p:cNvSpPr>
          <p:nvPr>
            <p:ph type="title"/>
          </p:nvPr>
        </p:nvSpPr>
        <p:spPr bwMode="auto">
          <a:xfrm>
            <a:off x="1037727" y="260350"/>
            <a:ext cx="7964987"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2" name="TextBox 1"/>
          <p:cNvSpPr txBox="1"/>
          <p:nvPr userDrawn="1"/>
        </p:nvSpPr>
        <p:spPr>
          <a:xfrm>
            <a:off x="7514011" y="6107759"/>
            <a:ext cx="184666" cy="369332"/>
          </a:xfrm>
          <a:prstGeom prst="rect">
            <a:avLst/>
          </a:prstGeom>
          <a:noFill/>
        </p:spPr>
        <p:txBody>
          <a:bodyPr wrap="non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7" r:id="rId3"/>
    <p:sldLayoutId id="2147483706" r:id="rId4"/>
    <p:sldLayoutId id="2147483699" r:id="rId5"/>
    <p:sldLayoutId id="2147483698" r:id="rId6"/>
    <p:sldLayoutId id="2147483702" r:id="rId7"/>
    <p:sldLayoutId id="2147483700" r:id="rId8"/>
    <p:sldLayoutId id="2147483701" r:id="rId9"/>
    <p:sldLayoutId id="2147483703" r:id="rId10"/>
    <p:sldLayoutId id="2147483716" r:id="rId11"/>
    <p:sldLayoutId id="2147483718" r:id="rId12"/>
  </p:sldLayoutIdLst>
  <p:txStyles>
    <p:title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A5A336D-7E54-4F20-AD65-24A76F0ED3BE}" type="datetimeFigureOut">
              <a:rPr lang="en-US" altLang="en-US"/>
              <a:pPr/>
              <a:t>9/29/2016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4C7EF3-B756-4F5B-AE38-465AD5C40915}" type="slidenum">
              <a:rPr lang="en-US" altLang="en-US"/>
              <a:pPr/>
              <a:t>‹#›</a:t>
            </a:fld>
            <a:endParaRPr lang="en-US" altLang="en-US"/>
          </a:p>
        </p:txBody>
      </p:sp>
      <p:pic>
        <p:nvPicPr>
          <p:cNvPr id="1031" name="Picture 6" descr="art_cov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7514011" y="61077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8565280"/>
      </p:ext>
    </p:extLst>
  </p:cSld>
  <p:clrMap bg1="lt1" tx1="dk1" bg2="lt2" tx2="dk2" accent1="accent1" accent2="accent2" accent3="accent3" accent4="accent4" accent5="accent5" accent6="accent6" hlink="hlink" folHlink="folHlink"/>
  <p:sldLayoutIdLst>
    <p:sldLayoutId id="2147483710" r:id="rId1"/>
    <p:sldLayoutId id="2147483714" r:id="rId2"/>
    <p:sldLayoutId id="2147483715" r:id="rId3"/>
    <p:sldLayoutId id="2147483717" r:id="rId4"/>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pitchFamily="12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pitchFamily="12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pitchFamily="125"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pitchFamily="125"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pitchFamily="125"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25"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pitchFamily="12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cbi.nlm.nih.gov/core/lw/2.0/html/tileshop_pmc/tileshop_pmc_inline.html?title=Click%20on%20image%20to%20zoom&amp;p=PMC3&amp;id=3419584_nihms284888f2.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765325" y="2158301"/>
            <a:ext cx="7752700" cy="1115152"/>
          </a:xfrm>
        </p:spPr>
        <p:txBody>
          <a:bodyPr>
            <a:normAutofit/>
          </a:bodyPr>
          <a:lstStyle/>
          <a:p>
            <a:pPr marL="0" indent="0">
              <a:buNone/>
            </a:pPr>
            <a:r>
              <a:rPr lang="en-US" sz="2800" b="1" dirty="0">
                <a:latin typeface="Helvetica Neue"/>
                <a:cs typeface="Helvetica"/>
              </a:rPr>
              <a:t>Nathan Stinson, Jr, PhD, MD</a:t>
            </a:r>
          </a:p>
          <a:p>
            <a:pPr marL="0" indent="0">
              <a:spcAft>
                <a:spcPts val="600"/>
              </a:spcAft>
              <a:buNone/>
            </a:pPr>
            <a:r>
              <a:rPr lang="en-US" sz="2400" b="1" dirty="0">
                <a:latin typeface="Helvetica Neue"/>
                <a:cs typeface="Helvetica"/>
              </a:rPr>
              <a:t>Director, NIMHD Division of Scientific Programs</a:t>
            </a:r>
          </a:p>
          <a:p>
            <a:pPr marL="0" indent="0">
              <a:spcAft>
                <a:spcPts val="600"/>
              </a:spcAft>
              <a:buNone/>
            </a:pPr>
            <a:endParaRPr lang="en-US" sz="2800" b="1" dirty="0">
              <a:latin typeface="Helvetica Neue"/>
              <a:cs typeface="Helvetica"/>
            </a:endParaRPr>
          </a:p>
          <a:p>
            <a:pPr marL="0" indent="0">
              <a:spcAft>
                <a:spcPts val="600"/>
              </a:spcAft>
              <a:buNone/>
            </a:pPr>
            <a:endParaRPr lang="en-US" sz="2800" b="1" dirty="0">
              <a:latin typeface="Helvetica"/>
              <a:cs typeface="Helvetica"/>
            </a:endParaRPr>
          </a:p>
          <a:p>
            <a:pPr marL="0" indent="0">
              <a:spcAft>
                <a:spcPts val="600"/>
              </a:spcAft>
              <a:buNone/>
            </a:pPr>
            <a:endParaRPr lang="en-US" sz="2800" b="1" dirty="0">
              <a:latin typeface="Helvetica"/>
              <a:cs typeface="Helvetica"/>
            </a:endParaRPr>
          </a:p>
          <a:p>
            <a:pPr>
              <a:spcBef>
                <a:spcPts val="0"/>
              </a:spcBef>
            </a:pPr>
            <a:endParaRPr lang="en-US" sz="1600" b="1" dirty="0">
              <a:solidFill>
                <a:schemeClr val="accent4">
                  <a:lumMod val="75000"/>
                </a:schemeClr>
              </a:solidFill>
              <a:latin typeface="Helvetica"/>
              <a:cs typeface="Helvetica"/>
            </a:endParaRPr>
          </a:p>
          <a:p>
            <a:endParaRPr lang="en-US" dirty="0"/>
          </a:p>
        </p:txBody>
      </p:sp>
      <p:sp>
        <p:nvSpPr>
          <p:cNvPr id="4" name="Title 3"/>
          <p:cNvSpPr>
            <a:spLocks noGrp="1"/>
          </p:cNvSpPr>
          <p:nvPr>
            <p:ph type="title"/>
          </p:nvPr>
        </p:nvSpPr>
        <p:spPr>
          <a:xfrm>
            <a:off x="-231501" y="35032"/>
            <a:ext cx="9584604" cy="1619250"/>
          </a:xfrm>
        </p:spPr>
        <p:txBody>
          <a:bodyPr/>
          <a:lstStyle/>
          <a:p>
            <a:pPr algn="ctr"/>
            <a:r>
              <a:rPr lang="en-US" sz="3600" b="1" dirty="0">
                <a:latin typeface="Helvetica Neue"/>
              </a:rPr>
              <a:t>Minority Health Research at NIH</a:t>
            </a:r>
          </a:p>
        </p:txBody>
      </p:sp>
      <p:sp>
        <p:nvSpPr>
          <p:cNvPr id="6" name="TextBox 5"/>
          <p:cNvSpPr txBox="1"/>
          <p:nvPr/>
        </p:nvSpPr>
        <p:spPr>
          <a:xfrm>
            <a:off x="3231931" y="3743864"/>
            <a:ext cx="4549096" cy="1200329"/>
          </a:xfrm>
          <a:prstGeom prst="rect">
            <a:avLst/>
          </a:prstGeom>
          <a:noFill/>
        </p:spPr>
        <p:txBody>
          <a:bodyPr wrap="square" rtlCol="0">
            <a:spAutoFit/>
          </a:bodyPr>
          <a:lstStyle/>
          <a:p>
            <a:r>
              <a:rPr lang="en-US" sz="2400" dirty="0">
                <a:latin typeface="Helvetica Neue"/>
              </a:rPr>
              <a:t>4</a:t>
            </a:r>
            <a:r>
              <a:rPr lang="en-US" sz="2400" baseline="30000" dirty="0">
                <a:latin typeface="Helvetica Neue"/>
              </a:rPr>
              <a:t>th</a:t>
            </a:r>
            <a:r>
              <a:rPr lang="en-US" sz="2400" dirty="0">
                <a:latin typeface="Helvetica Neue"/>
              </a:rPr>
              <a:t> Annual C.W. Bill Young</a:t>
            </a:r>
          </a:p>
          <a:p>
            <a:r>
              <a:rPr lang="en-US" sz="2400" dirty="0">
                <a:latin typeface="Helvetica Neue"/>
              </a:rPr>
              <a:t>Federal R&amp;D Agency Workshop</a:t>
            </a:r>
          </a:p>
          <a:p>
            <a:r>
              <a:rPr lang="en-US" sz="2400" dirty="0">
                <a:latin typeface="Helvetica Neue"/>
              </a:rPr>
              <a:t>September 30, 2016</a:t>
            </a:r>
          </a:p>
        </p:txBody>
      </p:sp>
    </p:spTree>
    <p:extLst>
      <p:ext uri="{BB962C8B-B14F-4D97-AF65-F5344CB8AC3E}">
        <p14:creationId xmlns:p14="http://schemas.microsoft.com/office/powerpoint/2010/main" val="60934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a:latin typeface="Helvetica Neue"/>
                <a:cs typeface="Helvetica"/>
              </a:rPr>
              <a:t>NIMHD Science Visioning:</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a:xfrm>
            <a:off x="457200" y="1312918"/>
            <a:ext cx="8235315" cy="4921627"/>
          </a:xfrm>
        </p:spPr>
        <p:txBody>
          <a:bodyPr>
            <a:noAutofit/>
          </a:bodyPr>
          <a:lstStyle/>
          <a:p>
            <a:r>
              <a:rPr lang="en-US" sz="2400" u="sng" dirty="0"/>
              <a:t>Third Generation: Solutions to eliminate health disparities</a:t>
            </a:r>
          </a:p>
          <a:p>
            <a:pPr lvl="1">
              <a:buFont typeface="Arial" panose="020B0604020202020204" pitchFamily="34" charset="0"/>
              <a:buChar char="•"/>
            </a:pPr>
            <a:r>
              <a:rPr lang="en-US" sz="2400" dirty="0"/>
              <a:t>Most intervention studies have focused on</a:t>
            </a:r>
          </a:p>
          <a:p>
            <a:pPr lvl="2">
              <a:spcAft>
                <a:spcPts val="600"/>
              </a:spcAft>
              <a:buFont typeface="Arial" panose="020B0604020202020204" pitchFamily="34" charset="0"/>
              <a:buChar char="•"/>
            </a:pPr>
            <a:r>
              <a:rPr lang="en-US" sz="2400" dirty="0"/>
              <a:t>Health promotion rather than elimination of disparities</a:t>
            </a:r>
          </a:p>
          <a:p>
            <a:pPr lvl="2">
              <a:spcAft>
                <a:spcPts val="600"/>
              </a:spcAft>
              <a:buFont typeface="Arial" panose="020B0604020202020204" pitchFamily="34" charset="0"/>
              <a:buChar char="•"/>
            </a:pPr>
            <a:r>
              <a:rPr lang="en-US" sz="2400" dirty="0"/>
              <a:t>Single health disparity populations</a:t>
            </a:r>
            <a:endParaRPr lang="en-US" sz="1800" dirty="0"/>
          </a:p>
          <a:p>
            <a:pPr lvl="2">
              <a:spcAft>
                <a:spcPts val="600"/>
              </a:spcAft>
              <a:buFont typeface="Arial" panose="020B0604020202020204" pitchFamily="34" charset="0"/>
              <a:buChar char="•"/>
            </a:pPr>
            <a:r>
              <a:rPr lang="en-US" sz="2400" dirty="0"/>
              <a:t>Individual knowledge, attitudes, and behavior</a:t>
            </a:r>
          </a:p>
          <a:p>
            <a:pPr lvl="1">
              <a:buFont typeface="Arial" panose="020B0604020202020204" pitchFamily="34" charset="0"/>
              <a:buChar char="•"/>
            </a:pPr>
            <a:r>
              <a:rPr lang="en-US" sz="2400" dirty="0"/>
              <a:t>Gaps:</a:t>
            </a:r>
          </a:p>
          <a:p>
            <a:pPr lvl="2">
              <a:spcAft>
                <a:spcPts val="600"/>
              </a:spcAft>
              <a:buFont typeface="Arial" panose="020B0604020202020204" pitchFamily="34" charset="0"/>
              <a:buChar char="•"/>
            </a:pPr>
            <a:r>
              <a:rPr lang="en-US" sz="2400" dirty="0"/>
              <a:t>Interventions that have broad applicability across different health disparity populations</a:t>
            </a:r>
          </a:p>
          <a:p>
            <a:pPr lvl="3">
              <a:buFont typeface="Arial" panose="020B0604020202020204" pitchFamily="34" charset="0"/>
              <a:buChar char="•"/>
            </a:pPr>
            <a:r>
              <a:rPr lang="en-US" sz="2200" dirty="0"/>
              <a:t>Example of initiative: RFA-MD-15-012, </a:t>
            </a:r>
            <a:r>
              <a:rPr lang="en-US" sz="2200" i="1" dirty="0"/>
              <a:t>Behavioral Interventions to Prevent HIV in Diverse Adolescent Men Who Have Sex with Men (U01)</a:t>
            </a:r>
          </a:p>
          <a:p>
            <a:pPr lvl="2">
              <a:buFont typeface="Arial" panose="020B0604020202020204" pitchFamily="34" charset="0"/>
              <a:buChar char="•"/>
            </a:pPr>
            <a:endParaRPr lang="en-US" sz="2800" dirty="0"/>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143923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a:latin typeface="Helvetica Neue"/>
                <a:cs typeface="Helvetica"/>
              </a:rPr>
              <a:t>NIMHD Science Visioning:</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a:xfrm>
            <a:off x="457199" y="1296785"/>
            <a:ext cx="8235315" cy="4954386"/>
          </a:xfrm>
        </p:spPr>
        <p:txBody>
          <a:bodyPr>
            <a:noAutofit/>
          </a:bodyPr>
          <a:lstStyle/>
          <a:p>
            <a:pPr lvl="1">
              <a:buFont typeface="Arial" panose="020B0604020202020204" pitchFamily="34" charset="0"/>
              <a:buChar char="•"/>
            </a:pPr>
            <a:r>
              <a:rPr lang="en-US" sz="2400" u="sng" dirty="0"/>
              <a:t>Third Generation: Solutions to eliminate health disparities</a:t>
            </a:r>
            <a:endParaRPr lang="en-US" sz="2400" dirty="0"/>
          </a:p>
          <a:p>
            <a:pPr lvl="2">
              <a:buFont typeface="Arial" panose="020B0604020202020204" pitchFamily="34" charset="0"/>
              <a:buChar char="•"/>
            </a:pPr>
            <a:r>
              <a:rPr lang="en-US" sz="2400" dirty="0"/>
              <a:t>Gaps (</a:t>
            </a:r>
            <a:r>
              <a:rPr lang="en-US" sz="2400" dirty="0" err="1"/>
              <a:t>cont</a:t>
            </a:r>
            <a:r>
              <a:rPr lang="en-US" sz="2400" dirty="0"/>
              <a:t>):</a:t>
            </a:r>
          </a:p>
          <a:p>
            <a:pPr lvl="3">
              <a:buFont typeface="Arial" panose="020B0604020202020204" pitchFamily="34" charset="0"/>
              <a:buChar char="•"/>
            </a:pPr>
            <a:r>
              <a:rPr lang="en-US" sz="2400" dirty="0"/>
              <a:t>Interventions that address structural determinants of health disparities</a:t>
            </a:r>
          </a:p>
          <a:p>
            <a:pPr marL="2178050" lvl="4" indent="-342900">
              <a:buFont typeface="Arial" panose="020B0604020202020204" pitchFamily="34" charset="0"/>
              <a:buChar char="•"/>
            </a:pPr>
            <a:r>
              <a:rPr lang="en-US" sz="2200" dirty="0"/>
              <a:t>Retaining Youth and Young Adults from Health Disparity Populations in the HIV Treatment Cascade (approved concept)</a:t>
            </a:r>
          </a:p>
          <a:p>
            <a:pPr marL="2178050" lvl="4" indent="-342900">
              <a:spcAft>
                <a:spcPts val="600"/>
              </a:spcAft>
              <a:buFont typeface="Arial" panose="020B0604020202020204" pitchFamily="34" charset="0"/>
              <a:buChar char="•"/>
            </a:pPr>
            <a:r>
              <a:rPr lang="en-US" sz="2200" dirty="0">
                <a:cs typeface="Arial"/>
              </a:rPr>
              <a:t>Social Impact Bond Approaches to Eliminate Health Disparities (approved concept)</a:t>
            </a:r>
            <a:endParaRPr lang="en-US" sz="2200" dirty="0"/>
          </a:p>
          <a:p>
            <a:pPr marL="914400" lvl="2" indent="0">
              <a:buNone/>
            </a:pPr>
            <a:endParaRPr lang="en-US" sz="2800" dirty="0"/>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399246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a:latin typeface="Helvetica Neue"/>
                <a:cs typeface="Helvetica"/>
              </a:rPr>
              <a:t>NIMHD Science Visioning:</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a:xfrm>
            <a:off x="457199" y="1296785"/>
            <a:ext cx="8235315" cy="4954386"/>
          </a:xfrm>
        </p:spPr>
        <p:txBody>
          <a:bodyPr>
            <a:noAutofit/>
          </a:bodyPr>
          <a:lstStyle/>
          <a:p>
            <a:pPr lvl="1">
              <a:buFont typeface="Arial" panose="020B0604020202020204" pitchFamily="34" charset="0"/>
              <a:buChar char="•"/>
            </a:pPr>
            <a:r>
              <a:rPr lang="en-US" sz="2400" u="sng" dirty="0"/>
              <a:t>Third Generation: Solutions to eliminate health disparities</a:t>
            </a:r>
            <a:endParaRPr lang="en-US" sz="2400" dirty="0"/>
          </a:p>
          <a:p>
            <a:pPr lvl="2">
              <a:buFont typeface="Arial" panose="020B0604020202020204" pitchFamily="34" charset="0"/>
              <a:buChar char="•"/>
            </a:pPr>
            <a:r>
              <a:rPr lang="en-US" sz="2400" dirty="0"/>
              <a:t>Gaps (</a:t>
            </a:r>
            <a:r>
              <a:rPr lang="en-US" sz="2400" dirty="0" err="1"/>
              <a:t>cont</a:t>
            </a:r>
            <a:r>
              <a:rPr lang="en-US" sz="2400" dirty="0"/>
              <a:t>):</a:t>
            </a:r>
          </a:p>
          <a:p>
            <a:pPr lvl="3">
              <a:buFont typeface="Arial" panose="020B0604020202020204" pitchFamily="34" charset="0"/>
              <a:buChar char="•"/>
            </a:pPr>
            <a:r>
              <a:rPr lang="en-US" sz="2400" dirty="0"/>
              <a:t>Multi-level interventions</a:t>
            </a:r>
          </a:p>
          <a:p>
            <a:pPr marL="2058988" lvl="4" indent="-230188">
              <a:buFont typeface="Arial" panose="020B0604020202020204" pitchFamily="34" charset="0"/>
              <a:buChar char="•"/>
            </a:pPr>
            <a:r>
              <a:rPr lang="en-US" sz="2200" dirty="0"/>
              <a:t>RFA-MD-15-014, </a:t>
            </a:r>
            <a:r>
              <a:rPr lang="en-US" sz="2200" i="1" dirty="0"/>
              <a:t>NIMHD Transdisciplinary Collaborative Centers for Health Disparities Research on Chronic Disease Prevention (U54)</a:t>
            </a:r>
          </a:p>
          <a:p>
            <a:pPr marL="2058988" lvl="4" indent="-230188">
              <a:buFont typeface="Arial" panose="020B0604020202020204" pitchFamily="34" charset="0"/>
              <a:buChar char="•"/>
            </a:pPr>
            <a:r>
              <a:rPr lang="en-US" sz="2400" dirty="0"/>
              <a:t>RFA-MD-16-003, </a:t>
            </a:r>
            <a:r>
              <a:rPr lang="en-US" sz="2400" i="1" dirty="0"/>
              <a:t>Engaging Youth and Young Adults from Health Disparity Populations in the HIV Treatment Cascade (R01) </a:t>
            </a:r>
            <a:r>
              <a:rPr lang="en-US" sz="2400" dirty="0"/>
              <a:t> </a:t>
            </a:r>
            <a:endParaRPr lang="en-US" sz="2200" i="1" dirty="0"/>
          </a:p>
          <a:p>
            <a:pPr lvl="2">
              <a:buFont typeface="Arial" panose="020B0604020202020204" pitchFamily="34" charset="0"/>
              <a:buChar char="•"/>
            </a:pPr>
            <a:endParaRPr lang="en-US" sz="2800" dirty="0"/>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298298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14" y="2601310"/>
            <a:ext cx="8229600" cy="898635"/>
          </a:xfrm>
        </p:spPr>
        <p:txBody>
          <a:bodyPr anchor="t">
            <a:normAutofit/>
          </a:bodyPr>
          <a:lstStyle/>
          <a:p>
            <a:pPr algn="ctr"/>
            <a:r>
              <a:rPr lang="en-US" sz="3600" b="1" dirty="0">
                <a:latin typeface="Helvetica Neue"/>
                <a:cs typeface="Helvetica"/>
              </a:rPr>
              <a:t>Selected NIMHD Science Advances</a:t>
            </a:r>
          </a:p>
        </p:txBody>
      </p:sp>
      <p:sp>
        <p:nvSpPr>
          <p:cNvPr id="3" name="Subtitle 2"/>
          <p:cNvSpPr>
            <a:spLocks noGrp="1"/>
          </p:cNvSpPr>
          <p:nvPr>
            <p:ph sz="half" idx="1"/>
          </p:nvPr>
        </p:nvSpPr>
        <p:spPr>
          <a:xfrm>
            <a:off x="457199" y="1296785"/>
            <a:ext cx="8235315" cy="4954386"/>
          </a:xfrm>
        </p:spPr>
        <p:txBody>
          <a:bodyPr>
            <a:noAutofit/>
          </a:bodyPr>
          <a:lstStyle/>
          <a:p>
            <a:pPr marL="457200" lvl="1" indent="0">
              <a:buNone/>
            </a:pPr>
            <a:endParaRPr lang="en-US" sz="2200" i="1" dirty="0"/>
          </a:p>
          <a:p>
            <a:pPr lvl="2">
              <a:buFont typeface="Arial" panose="020B0604020202020204" pitchFamily="34" charset="0"/>
              <a:buChar char="•"/>
            </a:pPr>
            <a:endParaRPr lang="en-US" sz="2800" dirty="0"/>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236925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7585" y="176462"/>
            <a:ext cx="8229600" cy="861619"/>
          </a:xfrm>
          <a:prstGeom prst="rect">
            <a:avLst/>
          </a:prstGeom>
        </p:spPr>
        <p:txBody>
          <a:bodyPr>
            <a:normAutofit fontScale="97500"/>
          </a:bodyPr>
          <a:lst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a:lstStyle>
          <a:p>
            <a:pPr algn="ctr" defTabSz="914400"/>
            <a:r>
              <a:rPr lang="en-US" sz="2800" b="1">
                <a:latin typeface="Arial" pitchFamily="34" charset="0"/>
                <a:cs typeface="Arial" pitchFamily="34" charset="0"/>
              </a:rPr>
              <a:t>Stigma and High Risk Sexual Behavior </a:t>
            </a:r>
            <a:br>
              <a:rPr lang="en-US" sz="2800" b="1">
                <a:latin typeface="Arial" pitchFamily="34" charset="0"/>
                <a:cs typeface="Arial" pitchFamily="34" charset="0"/>
              </a:rPr>
            </a:br>
            <a:r>
              <a:rPr lang="en-US" sz="2800" b="1">
                <a:latin typeface="Arial" pitchFamily="34" charset="0"/>
                <a:cs typeface="Arial" pitchFamily="34" charset="0"/>
              </a:rPr>
              <a:t>among HIV+ African American Men</a:t>
            </a:r>
            <a:endParaRPr lang="en-US" sz="2800" dirty="0"/>
          </a:p>
        </p:txBody>
      </p:sp>
      <p:sp>
        <p:nvSpPr>
          <p:cNvPr id="3" name="Content Placeholder 2"/>
          <p:cNvSpPr txBox="1">
            <a:spLocks/>
          </p:cNvSpPr>
          <p:nvPr/>
        </p:nvSpPr>
        <p:spPr>
          <a:xfrm>
            <a:off x="517585" y="1038081"/>
            <a:ext cx="8229600" cy="5305927"/>
          </a:xfrm>
          <a:prstGeom prst="rect">
            <a:avLst/>
          </a:prstGeom>
        </p:spPr>
        <p:txBody>
          <a:bodyPr>
            <a:noAutofit/>
          </a:bodyPr>
          <a:lst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400"/>
            <a:r>
              <a:rPr lang="en-US" sz="2200" dirty="0">
                <a:latin typeface="Helvetica Neue"/>
                <a:cs typeface="Arial" panose="020B0604020202020204" pitchFamily="34" charset="0"/>
              </a:rPr>
              <a:t>Wagner, GJ; </a:t>
            </a:r>
            <a:r>
              <a:rPr lang="en-US" sz="2200" b="1" dirty="0">
                <a:latin typeface="Helvetica Neue"/>
                <a:cs typeface="Arial" panose="020B0604020202020204" pitchFamily="34" charset="0"/>
              </a:rPr>
              <a:t>Bogart, LM</a:t>
            </a:r>
            <a:r>
              <a:rPr lang="en-US" sz="2200" dirty="0">
                <a:latin typeface="Helvetica Neue"/>
                <a:cs typeface="Arial" panose="020B0604020202020204" pitchFamily="34" charset="0"/>
              </a:rPr>
              <a:t>; Klein, DJ; Green Jr, HD; Mutchler, MG; </a:t>
            </a:r>
            <a:r>
              <a:rPr lang="en-US" sz="2200" dirty="0" err="1">
                <a:latin typeface="Helvetica Neue"/>
                <a:cs typeface="Arial" panose="020B0604020202020204" pitchFamily="34" charset="0"/>
              </a:rPr>
              <a:t>McDavitt</a:t>
            </a:r>
            <a:r>
              <a:rPr lang="en-US" sz="2200" dirty="0">
                <a:latin typeface="Helvetica Neue"/>
                <a:cs typeface="Arial" panose="020B0604020202020204" pitchFamily="34" charset="0"/>
              </a:rPr>
              <a:t>, B; Hilliard, C. Association of Internalized and Social Network Level HIV Stigma with High-Risk </a:t>
            </a:r>
            <a:r>
              <a:rPr lang="en-US" sz="2200" dirty="0" err="1">
                <a:latin typeface="Helvetica Neue"/>
                <a:cs typeface="Arial" panose="020B0604020202020204" pitchFamily="34" charset="0"/>
              </a:rPr>
              <a:t>Condomless</a:t>
            </a:r>
            <a:r>
              <a:rPr lang="en-US" sz="2200" dirty="0">
                <a:latin typeface="Helvetica Neue"/>
                <a:cs typeface="Arial" panose="020B0604020202020204" pitchFamily="34" charset="0"/>
              </a:rPr>
              <a:t> Sex Among HIV-Positive African American Men. Arch Sex </a:t>
            </a:r>
            <a:r>
              <a:rPr lang="en-US" sz="2200" dirty="0" err="1">
                <a:latin typeface="Helvetica Neue"/>
                <a:cs typeface="Arial" panose="020B0604020202020204" pitchFamily="34" charset="0"/>
              </a:rPr>
              <a:t>Behav</a:t>
            </a:r>
            <a:r>
              <a:rPr lang="en-US" sz="2200" dirty="0">
                <a:latin typeface="Helvetica Neue"/>
                <a:cs typeface="Arial" panose="020B0604020202020204" pitchFamily="34" charset="0"/>
              </a:rPr>
              <a:t> (2016): 45(6), 1347-55. </a:t>
            </a:r>
            <a:r>
              <a:rPr lang="en-US" sz="2200" b="1" u="sng" dirty="0">
                <a:latin typeface="Helvetica Neue"/>
                <a:cs typeface="Arial" panose="020B0604020202020204" pitchFamily="34" charset="0"/>
              </a:rPr>
              <a:t>R01MD003964</a:t>
            </a:r>
            <a:r>
              <a:rPr lang="en-US" sz="2200" u="sng" dirty="0">
                <a:latin typeface="Helvetica Neue"/>
                <a:cs typeface="Arial" panose="020B0604020202020204" pitchFamily="34" charset="0"/>
              </a:rPr>
              <a:t>, Medical Mistrust, Social Networks, and Disparities in HIV Care among Blacks (PI: Bogart)</a:t>
            </a:r>
          </a:p>
          <a:p>
            <a:pPr defTabSz="914400">
              <a:spcBef>
                <a:spcPts val="600"/>
              </a:spcBef>
            </a:pPr>
            <a:endParaRPr lang="en-US" sz="1800" b="1" dirty="0">
              <a:latin typeface="Helvetica Neue"/>
              <a:cs typeface="Arial" panose="020B0604020202020204" pitchFamily="34" charset="0"/>
            </a:endParaRPr>
          </a:p>
          <a:p>
            <a:pPr defTabSz="914400">
              <a:spcBef>
                <a:spcPts val="600"/>
              </a:spcBef>
            </a:pPr>
            <a:r>
              <a:rPr lang="en-US" sz="2200" b="1" dirty="0">
                <a:latin typeface="Helvetica Neue"/>
                <a:cs typeface="Arial" panose="020B0604020202020204" pitchFamily="34" charset="0"/>
              </a:rPr>
              <a:t>Examined relationships of internalized and social network HIV stigma and </a:t>
            </a:r>
            <a:r>
              <a:rPr lang="en-US" sz="2200" b="1" dirty="0" err="1">
                <a:latin typeface="Helvetica Neue"/>
                <a:cs typeface="Arial" panose="020B0604020202020204" pitchFamily="34" charset="0"/>
              </a:rPr>
              <a:t>condomless</a:t>
            </a:r>
            <a:r>
              <a:rPr lang="en-US" sz="2200" b="1" dirty="0">
                <a:latin typeface="Helvetica Neue"/>
                <a:cs typeface="Arial" panose="020B0604020202020204" pitchFamily="34" charset="0"/>
              </a:rPr>
              <a:t> sex in a sample of 125 African American HIV-positive men in Los Angeles.</a:t>
            </a:r>
          </a:p>
          <a:p>
            <a:pPr lvl="1" defTabSz="914400">
              <a:spcBef>
                <a:spcPts val="600"/>
              </a:spcBef>
              <a:buFont typeface="Wingdings" panose="05000000000000000000" pitchFamily="2" charset="2"/>
              <a:buChar char="§"/>
            </a:pPr>
            <a:r>
              <a:rPr lang="en-US" sz="2000" b="1" dirty="0">
                <a:latin typeface="Helvetica Neue"/>
                <a:cs typeface="Arial" panose="020B0604020202020204" pitchFamily="34" charset="0"/>
              </a:rPr>
              <a:t>Greater internalized HIV stigma and the perception that close members of the individual’s social network endorsed HIV stigma independently predicted higher levels of </a:t>
            </a:r>
            <a:r>
              <a:rPr lang="en-US" sz="2000" b="1" dirty="0" err="1">
                <a:latin typeface="Helvetica Neue"/>
                <a:cs typeface="Arial" panose="020B0604020202020204" pitchFamily="34" charset="0"/>
              </a:rPr>
              <a:t>condomless</a:t>
            </a:r>
            <a:r>
              <a:rPr lang="en-US" sz="2000" b="1" dirty="0">
                <a:latin typeface="Helvetica Neue"/>
                <a:cs typeface="Arial" panose="020B0604020202020204" pitchFamily="34" charset="0"/>
              </a:rPr>
              <a:t> sex.</a:t>
            </a:r>
          </a:p>
          <a:p>
            <a:pPr lvl="1" defTabSz="914400">
              <a:spcBef>
                <a:spcPts val="600"/>
              </a:spcBef>
              <a:buFont typeface="Wingdings" panose="05000000000000000000" pitchFamily="2" charset="2"/>
              <a:buChar char="§"/>
            </a:pPr>
            <a:r>
              <a:rPr lang="en-US" sz="2000" b="1" dirty="0">
                <a:latin typeface="Helvetica Neue"/>
                <a:cs typeface="Arial" panose="020B0604020202020204" pitchFamily="34" charset="0"/>
              </a:rPr>
              <a:t>Results highlight the importance of stigma reduction efforts to facilitate reduction of HIV risk behavior for individuals and their social networks.</a:t>
            </a:r>
          </a:p>
        </p:txBody>
      </p:sp>
    </p:spTree>
    <p:extLst>
      <p:ext uri="{BB962C8B-B14F-4D97-AF65-F5344CB8AC3E}">
        <p14:creationId xmlns:p14="http://schemas.microsoft.com/office/powerpoint/2010/main" val="138216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7585" y="349883"/>
            <a:ext cx="8229600" cy="806576"/>
          </a:xfrm>
          <a:prstGeom prst="rect">
            <a:avLst/>
          </a:prstGeom>
        </p:spPr>
        <p:txBody>
          <a:bodyPr>
            <a:normAutofit/>
          </a:bodyPr>
          <a:lst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a:lstStyle>
          <a:p>
            <a:pPr algn="ctr" defTabSz="914400"/>
            <a:r>
              <a:rPr lang="en-US" sz="2800" b="1" dirty="0">
                <a:latin typeface="Arial" pitchFamily="34" charset="0"/>
                <a:cs typeface="Arial" pitchFamily="34" charset="0"/>
              </a:rPr>
              <a:t>HIV and Violence Risk Reduction in Latinas</a:t>
            </a:r>
            <a:endParaRPr lang="en-US" sz="2800" dirty="0"/>
          </a:p>
        </p:txBody>
      </p:sp>
      <p:sp>
        <p:nvSpPr>
          <p:cNvPr id="3" name="Content Placeholder 2"/>
          <p:cNvSpPr txBox="1">
            <a:spLocks/>
          </p:cNvSpPr>
          <p:nvPr/>
        </p:nvSpPr>
        <p:spPr>
          <a:xfrm>
            <a:off x="517585" y="945932"/>
            <a:ext cx="8229600" cy="5517930"/>
          </a:xfrm>
          <a:prstGeom prst="rect">
            <a:avLst/>
          </a:prstGeom>
        </p:spPr>
        <p:txBody>
          <a:bodyPr>
            <a:noAutofit/>
          </a:bodyPr>
          <a:lst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400"/>
            <a:r>
              <a:rPr lang="en-US" dirty="0">
                <a:latin typeface="Helvetica Neue"/>
                <a:cs typeface="Arial" panose="020B0604020202020204" pitchFamily="34" charset="0"/>
              </a:rPr>
              <a:t>McCabe, BE; Gonzalez-</a:t>
            </a:r>
            <a:r>
              <a:rPr lang="en-US" dirty="0" err="1">
                <a:latin typeface="Helvetica Neue"/>
                <a:cs typeface="Arial" panose="020B0604020202020204" pitchFamily="34" charset="0"/>
              </a:rPr>
              <a:t>Guarda</a:t>
            </a:r>
            <a:r>
              <a:rPr lang="en-US" dirty="0">
                <a:latin typeface="Helvetica Neue"/>
                <a:cs typeface="Arial" panose="020B0604020202020204" pitchFamily="34" charset="0"/>
              </a:rPr>
              <a:t>, RM; </a:t>
            </a:r>
            <a:r>
              <a:rPr lang="en-US" dirty="0" err="1">
                <a:latin typeface="Helvetica Neue"/>
                <a:cs typeface="Arial" panose="020B0604020202020204" pitchFamily="34" charset="0"/>
              </a:rPr>
              <a:t>Peragallo</a:t>
            </a:r>
            <a:r>
              <a:rPr lang="en-US" dirty="0">
                <a:latin typeface="Helvetica Neue"/>
                <a:cs typeface="Arial" panose="020B0604020202020204" pitchFamily="34" charset="0"/>
              </a:rPr>
              <a:t>, NP; </a:t>
            </a:r>
            <a:r>
              <a:rPr lang="en-US" b="1" dirty="0">
                <a:latin typeface="Helvetica Neue"/>
                <a:cs typeface="Arial" panose="020B0604020202020204" pitchFamily="34" charset="0"/>
              </a:rPr>
              <a:t>Mitrani, VB</a:t>
            </a:r>
            <a:r>
              <a:rPr lang="en-US" dirty="0">
                <a:latin typeface="Helvetica Neue"/>
                <a:cs typeface="Arial" panose="020B0604020202020204" pitchFamily="34" charset="0"/>
              </a:rPr>
              <a:t>. Mechanisms of Partner Violence Reduction in a Group HIV-Risk Intervention for Hispanic Women. J </a:t>
            </a:r>
            <a:r>
              <a:rPr lang="en-US" dirty="0" err="1">
                <a:latin typeface="Helvetica Neue"/>
                <a:cs typeface="Arial" panose="020B0604020202020204" pitchFamily="34" charset="0"/>
              </a:rPr>
              <a:t>Interpers</a:t>
            </a:r>
            <a:r>
              <a:rPr lang="en-US" dirty="0">
                <a:latin typeface="Helvetica Neue"/>
                <a:cs typeface="Arial" panose="020B0604020202020204" pitchFamily="34" charset="0"/>
              </a:rPr>
              <a:t> Violence (2016): 31(13), 2316-37</a:t>
            </a:r>
            <a:r>
              <a:rPr lang="en-US" b="1" dirty="0">
                <a:latin typeface="Helvetica Neue"/>
                <a:cs typeface="Arial" panose="020B0604020202020204" pitchFamily="34" charset="0"/>
              </a:rPr>
              <a:t>. </a:t>
            </a:r>
            <a:r>
              <a:rPr lang="en-US" b="1" u="sng" dirty="0">
                <a:latin typeface="Helvetica Neue"/>
                <a:cs typeface="Arial" panose="020B0604020202020204" pitchFamily="34" charset="0"/>
              </a:rPr>
              <a:t>P60MD002266</a:t>
            </a:r>
            <a:r>
              <a:rPr lang="en-US" u="sng" dirty="0">
                <a:latin typeface="Helvetica Neue"/>
                <a:cs typeface="Arial" panose="020B0604020202020204" pitchFamily="34" charset="0"/>
              </a:rPr>
              <a:t>, Center of Excellence for Health Disparities Research: El Centro (PI:  Mitrani)</a:t>
            </a:r>
          </a:p>
          <a:p>
            <a:pPr defTabSz="914400"/>
            <a:endParaRPr lang="en-US" sz="1200" u="sng" dirty="0">
              <a:latin typeface="Helvetica Neue"/>
              <a:cs typeface="Arial" panose="020B0604020202020204" pitchFamily="34" charset="0"/>
            </a:endParaRPr>
          </a:p>
          <a:p>
            <a:pPr defTabSz="914400">
              <a:spcBef>
                <a:spcPts val="0"/>
              </a:spcBef>
              <a:spcAft>
                <a:spcPts val="600"/>
              </a:spcAft>
            </a:pPr>
            <a:r>
              <a:rPr lang="en-US" sz="2200" b="1" dirty="0">
                <a:latin typeface="Helvetica Neue"/>
                <a:cs typeface="Arial" panose="020B0604020202020204" pitchFamily="34" charset="0"/>
              </a:rPr>
              <a:t>Tested whether a culturally tailored group HIV-risk reduction intervention for Hispanic women (n=548) that reduced high-risk HIV behaviors also impacted levels of intimate partner violence.</a:t>
            </a:r>
          </a:p>
          <a:p>
            <a:pPr lvl="1" defTabSz="914400">
              <a:spcBef>
                <a:spcPts val="0"/>
              </a:spcBef>
              <a:buFont typeface="Wingdings" panose="05000000000000000000" pitchFamily="2" charset="2"/>
              <a:buChar char="§"/>
            </a:pPr>
            <a:r>
              <a:rPr lang="en-US" sz="2000" b="1" dirty="0">
                <a:latin typeface="Helvetica Neue"/>
                <a:cs typeface="Arial" panose="020B0604020202020204" pitchFamily="34" charset="0"/>
              </a:rPr>
              <a:t>Women receiving the intervention reported greater HIV risk-related communication with their partner and lower levels of alcohol intoxication and intimate partner violence (IPV) than women in the control condition.</a:t>
            </a:r>
          </a:p>
          <a:p>
            <a:pPr lvl="1" defTabSz="914400">
              <a:spcBef>
                <a:spcPts val="0"/>
              </a:spcBef>
              <a:buFont typeface="Wingdings" panose="05000000000000000000" pitchFamily="2" charset="2"/>
              <a:buChar char="§"/>
            </a:pPr>
            <a:endParaRPr lang="en-US" sz="2000" b="1" dirty="0">
              <a:latin typeface="Helvetica Neue"/>
              <a:cs typeface="Arial" panose="020B0604020202020204" pitchFamily="34" charset="0"/>
            </a:endParaRPr>
          </a:p>
          <a:p>
            <a:pPr lvl="1" defTabSz="914400">
              <a:spcBef>
                <a:spcPts val="0"/>
              </a:spcBef>
              <a:buFont typeface="Wingdings" panose="05000000000000000000" pitchFamily="2" charset="2"/>
              <a:buChar char="§"/>
            </a:pPr>
            <a:r>
              <a:rPr lang="en-US" sz="2000" b="1" dirty="0">
                <a:latin typeface="Helvetica Neue"/>
                <a:cs typeface="Arial" panose="020B0604020202020204" pitchFamily="34" charset="0"/>
              </a:rPr>
              <a:t>Findings show the importance of enhancing women’s communication with their partners as a means of reducing IPV, even in interventions not focused directly on IPV.</a:t>
            </a:r>
          </a:p>
        </p:txBody>
      </p:sp>
    </p:spTree>
    <p:extLst>
      <p:ext uri="{BB962C8B-B14F-4D97-AF65-F5344CB8AC3E}">
        <p14:creationId xmlns:p14="http://schemas.microsoft.com/office/powerpoint/2010/main" val="419231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7585" y="176462"/>
            <a:ext cx="8229600" cy="861619"/>
          </a:xfrm>
          <a:prstGeom prst="rect">
            <a:avLst/>
          </a:prstGeom>
        </p:spPr>
        <p:txBody>
          <a:bodyPr>
            <a:noAutofit/>
          </a:bodyPr>
          <a:lst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a:lstStyle>
          <a:p>
            <a:pPr algn="ctr" defTabSz="914400"/>
            <a:r>
              <a:rPr lang="en-US" sz="2800" b="1" dirty="0">
                <a:latin typeface="Helvetica" panose="020B0604020202020204" pitchFamily="34" charset="0"/>
                <a:cs typeface="Helvetica" panose="020B0604020202020204" pitchFamily="34" charset="0"/>
              </a:rPr>
              <a:t>Sociodemographic Differences in </a:t>
            </a:r>
            <a:br>
              <a:rPr lang="en-US" sz="2800" b="1" dirty="0">
                <a:latin typeface="Helvetica" panose="020B0604020202020204" pitchFamily="34" charset="0"/>
                <a:cs typeface="Helvetica" panose="020B0604020202020204" pitchFamily="34" charset="0"/>
              </a:rPr>
            </a:br>
            <a:r>
              <a:rPr lang="en-US" sz="2800" b="1" dirty="0">
                <a:latin typeface="Helvetica" panose="020B0604020202020204" pitchFamily="34" charset="0"/>
                <a:cs typeface="Helvetica" panose="020B0604020202020204" pitchFamily="34" charset="0"/>
              </a:rPr>
              <a:t>Organ Donation Willingness</a:t>
            </a:r>
            <a:endParaRPr lang="en-US" sz="2800" dirty="0">
              <a:latin typeface="Helvetica" panose="020B0604020202020204" pitchFamily="34" charset="0"/>
              <a:cs typeface="Helvetica" panose="020B0604020202020204" pitchFamily="34" charset="0"/>
            </a:endParaRPr>
          </a:p>
        </p:txBody>
      </p:sp>
      <p:sp>
        <p:nvSpPr>
          <p:cNvPr id="3" name="Content Placeholder 2"/>
          <p:cNvSpPr txBox="1">
            <a:spLocks/>
          </p:cNvSpPr>
          <p:nvPr/>
        </p:nvSpPr>
        <p:spPr>
          <a:xfrm>
            <a:off x="457200" y="1143000"/>
            <a:ext cx="8458200" cy="5562600"/>
          </a:xfrm>
          <a:prstGeom prst="rect">
            <a:avLst/>
          </a:prstGeom>
        </p:spPr>
        <p:txBody>
          <a:bodyPr>
            <a:normAutofit fontScale="77500" lnSpcReduction="20000"/>
          </a:bodyPr>
          <a:lst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400"/>
            <a:r>
              <a:rPr lang="en-US" sz="2900" b="1" dirty="0">
                <a:latin typeface="Helvetica" panose="020B0604020202020204" pitchFamily="34" charset="0"/>
                <a:cs typeface="Helvetica" panose="020B0604020202020204" pitchFamily="34" charset="0"/>
              </a:rPr>
              <a:t>Sehgal</a:t>
            </a:r>
            <a:r>
              <a:rPr lang="en-US" sz="2900" dirty="0">
                <a:latin typeface="Helvetica" panose="020B0604020202020204" pitchFamily="34" charset="0"/>
                <a:cs typeface="Helvetica" panose="020B0604020202020204" pitchFamily="34" charset="0"/>
              </a:rPr>
              <a:t>, N K R; </a:t>
            </a:r>
            <a:r>
              <a:rPr lang="en-US" sz="2900" dirty="0" err="1">
                <a:latin typeface="Helvetica" panose="020B0604020202020204" pitchFamily="34" charset="0"/>
                <a:cs typeface="Helvetica" panose="020B0604020202020204" pitchFamily="34" charset="0"/>
              </a:rPr>
              <a:t>Scallan</a:t>
            </a:r>
            <a:r>
              <a:rPr lang="en-US" sz="2900" dirty="0">
                <a:latin typeface="Helvetica" panose="020B0604020202020204" pitchFamily="34" charset="0"/>
                <a:cs typeface="Helvetica" panose="020B0604020202020204" pitchFamily="34" charset="0"/>
              </a:rPr>
              <a:t>, C; Sullivan, C; </a:t>
            </a:r>
            <a:r>
              <a:rPr lang="en-US" sz="2900" dirty="0" err="1">
                <a:latin typeface="Helvetica" panose="020B0604020202020204" pitchFamily="34" charset="0"/>
                <a:cs typeface="Helvetica" panose="020B0604020202020204" pitchFamily="34" charset="0"/>
              </a:rPr>
              <a:t>Cedeño</a:t>
            </a:r>
            <a:r>
              <a:rPr lang="en-US" sz="2900" dirty="0">
                <a:latin typeface="Helvetica" panose="020B0604020202020204" pitchFamily="34" charset="0"/>
                <a:cs typeface="Helvetica" panose="020B0604020202020204" pitchFamily="34" charset="0"/>
              </a:rPr>
              <a:t>, M; </a:t>
            </a:r>
            <a:r>
              <a:rPr lang="en-US" sz="2900" dirty="0" err="1">
                <a:latin typeface="Helvetica" panose="020B0604020202020204" pitchFamily="34" charset="0"/>
                <a:cs typeface="Helvetica" panose="020B0604020202020204" pitchFamily="34" charset="0"/>
              </a:rPr>
              <a:t>Pencak</a:t>
            </a:r>
            <a:r>
              <a:rPr lang="en-US" sz="2900" dirty="0">
                <a:latin typeface="Helvetica" panose="020B0604020202020204" pitchFamily="34" charset="0"/>
                <a:cs typeface="Helvetica" panose="020B0604020202020204" pitchFamily="34" charset="0"/>
              </a:rPr>
              <a:t>, J; Kirkland, J; Scott, K; Thornton, J D. The Relationship Between Verified Organ Donor Designation and Patient Demographic and Medical Characteristics. Am J Transplant (2016): 16(4), 1294-7. </a:t>
            </a:r>
            <a:r>
              <a:rPr lang="en-US" sz="2900" b="1" u="sng" dirty="0">
                <a:latin typeface="Helvetica" panose="020B0604020202020204" pitchFamily="34" charset="0"/>
                <a:cs typeface="Helvetica" panose="020B0604020202020204" pitchFamily="34" charset="0"/>
              </a:rPr>
              <a:t>P60MD002265</a:t>
            </a:r>
            <a:r>
              <a:rPr lang="en-US" sz="2900" u="sng" dirty="0">
                <a:latin typeface="Helvetica" panose="020B0604020202020204" pitchFamily="34" charset="0"/>
                <a:cs typeface="Helvetica" panose="020B0604020202020204" pitchFamily="34" charset="0"/>
              </a:rPr>
              <a:t>, Dissemination of Evidence-Based Health Disparity Interventions (PI:  </a:t>
            </a:r>
            <a:r>
              <a:rPr lang="en-US" sz="2900" u="sng" dirty="0" err="1">
                <a:latin typeface="Helvetica" panose="020B0604020202020204" pitchFamily="34" charset="0"/>
                <a:cs typeface="Helvetica" panose="020B0604020202020204" pitchFamily="34" charset="0"/>
              </a:rPr>
              <a:t>Seghal</a:t>
            </a:r>
            <a:r>
              <a:rPr lang="en-US" sz="2900" u="sng" dirty="0">
                <a:latin typeface="Helvetica" panose="020B0604020202020204" pitchFamily="34" charset="0"/>
                <a:cs typeface="Helvetica" panose="020B0604020202020204" pitchFamily="34" charset="0"/>
              </a:rPr>
              <a:t>, Ashwini).</a:t>
            </a:r>
          </a:p>
          <a:p>
            <a:pPr defTabSz="914400"/>
            <a:endParaRPr lang="en-US" sz="1400" u="sng" dirty="0">
              <a:latin typeface="Helvetica Neue"/>
              <a:cs typeface="Arial" panose="020B0604020202020204" pitchFamily="34" charset="0"/>
            </a:endParaRPr>
          </a:p>
          <a:p>
            <a:pPr defTabSz="914400"/>
            <a:endParaRPr lang="en-US" sz="1400" u="sng" dirty="0">
              <a:latin typeface="Helvetica Neue"/>
              <a:cs typeface="Arial" panose="020B0604020202020204" pitchFamily="34" charset="0"/>
            </a:endParaRPr>
          </a:p>
          <a:p>
            <a:pPr defTabSz="914400">
              <a:spcAft>
                <a:spcPts val="600"/>
              </a:spcAft>
            </a:pPr>
            <a:r>
              <a:rPr lang="en-US" sz="2900" b="1" dirty="0">
                <a:latin typeface="Helvetica Neue"/>
                <a:cs typeface="Arial" panose="020B0604020202020204" pitchFamily="34" charset="0"/>
              </a:rPr>
              <a:t>Many studies on organ donation use self-reported willingness to donate, which may be subject to social desirability bias. This study used driver’s license and EHR data to identify correlates of donor willingness in 2,070 primary care patients in a safety net medical system.</a:t>
            </a:r>
            <a:endParaRPr lang="en-US" b="1" dirty="0">
              <a:latin typeface="Helvetica Neue"/>
              <a:cs typeface="Arial" panose="020B0604020202020204" pitchFamily="34" charset="0"/>
            </a:endParaRPr>
          </a:p>
          <a:p>
            <a:pPr lvl="1" defTabSz="914400">
              <a:spcAft>
                <a:spcPts val="400"/>
              </a:spcAft>
              <a:buFont typeface="Wingdings" panose="05000000000000000000" pitchFamily="2" charset="2"/>
              <a:buChar char="§"/>
            </a:pPr>
            <a:r>
              <a:rPr lang="en-US" sz="2600" b="1" dirty="0">
                <a:latin typeface="Helvetica Neue"/>
                <a:cs typeface="Arial" panose="020B0604020202020204" pitchFamily="34" charset="0"/>
              </a:rPr>
              <a:t>Driver’s license donor designation (46%) was lower than in studies of self-reported willingness (66%).</a:t>
            </a:r>
          </a:p>
          <a:p>
            <a:pPr lvl="1" defTabSz="914400">
              <a:spcAft>
                <a:spcPts val="400"/>
              </a:spcAft>
              <a:buFont typeface="Wingdings" panose="05000000000000000000" pitchFamily="2" charset="2"/>
              <a:buChar char="§"/>
            </a:pPr>
            <a:r>
              <a:rPr lang="en-US" sz="2600" b="1" dirty="0">
                <a:latin typeface="Helvetica Neue"/>
                <a:cs typeface="Arial" panose="020B0604020202020204" pitchFamily="34" charset="0"/>
              </a:rPr>
              <a:t>Individuals who were female, non-Hispanic white, English or Spanish speaking, employed, and privately insured were more likely to be designated as donors.</a:t>
            </a:r>
          </a:p>
          <a:p>
            <a:pPr lvl="1" defTabSz="914400">
              <a:spcAft>
                <a:spcPts val="400"/>
              </a:spcAft>
              <a:buFont typeface="Wingdings" panose="05000000000000000000" pitchFamily="2" charset="2"/>
              <a:buChar char="§"/>
            </a:pPr>
            <a:endParaRPr lang="en-US" b="1" dirty="0">
              <a:latin typeface="Helvetica Neue"/>
              <a:cs typeface="Arial" panose="020B0604020202020204" pitchFamily="34" charset="0"/>
            </a:endParaRPr>
          </a:p>
        </p:txBody>
      </p:sp>
    </p:spTree>
    <p:extLst>
      <p:ext uri="{BB962C8B-B14F-4D97-AF65-F5344CB8AC3E}">
        <p14:creationId xmlns:p14="http://schemas.microsoft.com/office/powerpoint/2010/main" val="1875611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94982" y="1048234"/>
            <a:ext cx="8754035" cy="5553635"/>
          </a:xfrm>
          <a:prstGeom prst="rect">
            <a:avLst/>
          </a:prstGeom>
        </p:spPr>
        <p:txBody>
          <a:bodyPr>
            <a:noAutofit/>
          </a:bodyPr>
          <a:lst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defTabSz="914400">
              <a:spcBef>
                <a:spcPts val="0"/>
              </a:spcBef>
              <a:spcAft>
                <a:spcPts val="1200"/>
              </a:spcAft>
              <a:buFont typeface="Arial" charset="0"/>
              <a:buNone/>
            </a:pPr>
            <a:r>
              <a:rPr lang="en-US" sz="2200" b="1" dirty="0">
                <a:latin typeface="Helvetica Neue"/>
              </a:rPr>
              <a:t>Taveras, EM</a:t>
            </a:r>
            <a:r>
              <a:rPr lang="en-US" sz="2200" dirty="0">
                <a:latin typeface="Helvetica Neue"/>
              </a:rPr>
              <a:t>; Gillman, MW; et.al. Reducing racial/ethnic disparities in childhood obesity: The role of early life risk factors. JAMA </a:t>
            </a:r>
            <a:r>
              <a:rPr lang="en-US" sz="2200" dirty="0" err="1">
                <a:latin typeface="Helvetica Neue"/>
              </a:rPr>
              <a:t>Pediatr</a:t>
            </a:r>
            <a:r>
              <a:rPr lang="en-US" sz="2200" dirty="0">
                <a:latin typeface="Helvetica Neue"/>
              </a:rPr>
              <a:t>, 2013 Aug 1;167(8):731-8. </a:t>
            </a:r>
            <a:r>
              <a:rPr lang="en-US" sz="2200" b="1" u="sng" dirty="0">
                <a:latin typeface="Helvetica Neue"/>
              </a:rPr>
              <a:t>R01MD003963,</a:t>
            </a:r>
            <a:r>
              <a:rPr lang="en-US" sz="2200" u="sng" dirty="0">
                <a:latin typeface="Helvetica Neue"/>
              </a:rPr>
              <a:t> Racial/Ethnic Disparities in Early Life Risk Factors for Childhood Obesity</a:t>
            </a:r>
            <a:r>
              <a:rPr lang="en-US" sz="2200" dirty="0">
                <a:latin typeface="Helvetica Neue"/>
              </a:rPr>
              <a:t> (PI: Taveras, Elsie)</a:t>
            </a:r>
          </a:p>
          <a:p>
            <a:pPr marL="0" lvl="1" indent="0" defTabSz="914400">
              <a:spcBef>
                <a:spcPts val="0"/>
              </a:spcBef>
              <a:spcAft>
                <a:spcPts val="1200"/>
              </a:spcAft>
              <a:buFont typeface="Arial" charset="0"/>
              <a:buNone/>
            </a:pPr>
            <a:r>
              <a:rPr lang="en-US" sz="2000" b="1" dirty="0">
                <a:latin typeface="Helvetica Neue"/>
              </a:rPr>
              <a:t>Cohort study examining obesity risk factors during pregnancy, infancy, and early childhood in a cohort of 1116 mother-child pairs to understand the higher prevalence of obesity in African American and Hispanic children. </a:t>
            </a:r>
          </a:p>
          <a:p>
            <a:pPr marL="742950" lvl="2" defTabSz="914400">
              <a:spcBef>
                <a:spcPts val="0"/>
              </a:spcBef>
              <a:spcAft>
                <a:spcPts val="1200"/>
              </a:spcAft>
            </a:pPr>
            <a:r>
              <a:rPr lang="en-US" b="1" dirty="0">
                <a:latin typeface="Helvetica Neue"/>
              </a:rPr>
              <a:t>Infancy risk factors (e.g., introduction of solid food before 4 months) and early childhood risk factors (e.g., TV in child’s room at age 4) largely explained obesity disparities at age 7</a:t>
            </a:r>
          </a:p>
          <a:p>
            <a:pPr marL="742950" lvl="2" defTabSz="914400">
              <a:spcBef>
                <a:spcPts val="0"/>
              </a:spcBef>
              <a:spcAft>
                <a:spcPts val="1200"/>
              </a:spcAft>
            </a:pPr>
            <a:r>
              <a:rPr lang="en-US" b="1" dirty="0">
                <a:latin typeface="Helvetica Neue"/>
              </a:rPr>
              <a:t>Pregnancy risk factors (e.g., gestational diabetes, maternal depression) were unrelated to obesity disparities at age 7</a:t>
            </a:r>
          </a:p>
          <a:p>
            <a:pPr marL="742950" lvl="2" defTabSz="914400">
              <a:spcBef>
                <a:spcPts val="0"/>
              </a:spcBef>
              <a:spcAft>
                <a:spcPts val="1200"/>
              </a:spcAft>
            </a:pPr>
            <a:r>
              <a:rPr lang="en-US" b="1" dirty="0">
                <a:latin typeface="Helvetica Neue"/>
              </a:rPr>
              <a:t>Findings suggest that efforts to reduce racial/ethnic disparities in obesity should focus on the prevention of early life risk factors.</a:t>
            </a:r>
          </a:p>
        </p:txBody>
      </p:sp>
      <p:sp>
        <p:nvSpPr>
          <p:cNvPr id="5" name="Rectangle 4"/>
          <p:cNvSpPr/>
          <p:nvPr/>
        </p:nvSpPr>
        <p:spPr>
          <a:xfrm>
            <a:off x="709448" y="289339"/>
            <a:ext cx="7457090" cy="523220"/>
          </a:xfrm>
          <a:prstGeom prst="rect">
            <a:avLst/>
          </a:prstGeom>
        </p:spPr>
        <p:txBody>
          <a:bodyPr wrap="square">
            <a:spAutoFit/>
          </a:bodyPr>
          <a:lstStyle/>
          <a:p>
            <a:pPr algn="ctr"/>
            <a:r>
              <a:rPr lang="en-US" sz="2800" b="1" dirty="0">
                <a:solidFill>
                  <a:schemeClr val="tx2"/>
                </a:solidFill>
                <a:latin typeface="Helvetica Neue"/>
              </a:rPr>
              <a:t>Early Childhood Disparities in Obesity</a:t>
            </a:r>
          </a:p>
        </p:txBody>
      </p:sp>
    </p:spTree>
    <p:extLst>
      <p:ext uri="{BB962C8B-B14F-4D97-AF65-F5344CB8AC3E}">
        <p14:creationId xmlns:p14="http://schemas.microsoft.com/office/powerpoint/2010/main" val="325344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076" y="678481"/>
            <a:ext cx="4856885" cy="1419756"/>
          </a:xfrm>
        </p:spPr>
        <p:txBody>
          <a:bodyPr anchor="ctr">
            <a:normAutofit/>
          </a:bodyPr>
          <a:lstStyle/>
          <a:p>
            <a:pPr algn="ctr"/>
            <a:r>
              <a:rPr lang="en-US" sz="4000" b="1" dirty="0">
                <a:solidFill>
                  <a:srgbClr val="662E6B"/>
                </a:solidFill>
                <a:ea typeface="ヒラギノ角ゴ Pro W3" pitchFamily="125" charset="-128"/>
              </a:rPr>
              <a:t>Connect With Us</a:t>
            </a:r>
            <a:endParaRPr lang="en-US" sz="4000" b="1" dirty="0"/>
          </a:p>
        </p:txBody>
      </p:sp>
      <p:grpSp>
        <p:nvGrpSpPr>
          <p:cNvPr id="12" name="Group 11"/>
          <p:cNvGrpSpPr/>
          <p:nvPr/>
        </p:nvGrpSpPr>
        <p:grpSpPr>
          <a:xfrm>
            <a:off x="2192406" y="2245894"/>
            <a:ext cx="4832225" cy="3046988"/>
            <a:chOff x="1783080" y="2451493"/>
            <a:chExt cx="4832225" cy="3046988"/>
          </a:xfrm>
        </p:grpSpPr>
        <p:pic>
          <p:nvPicPr>
            <p:cNvPr id="8" name="Picture 4" descr="C:\Users\nsorhaindo\AppData\Local\Microsoft\Windows\Temporary Internet Files\Content.IE5\Q4TDY9B1\twitter-logo-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080" y="4692392"/>
              <a:ext cx="1148143" cy="73152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nsorhaindo\AppData\Local\Microsoft\Windows\Temporary Internet Files\Content.IE5\Q4TDY9B1\phot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32" y="3534152"/>
              <a:ext cx="853440" cy="85344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5" descr="C:\Users\nsorhaindo\AppData\Local\Microsoft\Windows\Temporary Internet Files\Content.IE5\1Y34TQZ0\qOXq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32" y="2454404"/>
              <a:ext cx="762000" cy="7620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p:nvPr/>
          </p:nvSpPr>
          <p:spPr>
            <a:xfrm>
              <a:off x="2296192" y="2451493"/>
              <a:ext cx="4319113" cy="3046988"/>
            </a:xfrm>
            <a:prstGeom prst="rect">
              <a:avLst/>
            </a:prstGeom>
          </p:spPr>
          <p:txBody>
            <a:bodyPr wrap="square">
              <a:spAutoFit/>
            </a:bodyPr>
            <a:lstStyle/>
            <a:p>
              <a:pPr lvl="1" fontAlgn="base">
                <a:spcBef>
                  <a:spcPct val="0"/>
                </a:spcBef>
                <a:spcAft>
                  <a:spcPct val="0"/>
                </a:spcAft>
              </a:pPr>
              <a:r>
                <a:rPr lang="en-US" sz="2400" dirty="0">
                  <a:solidFill>
                    <a:prstClr val="black"/>
                  </a:solidFill>
                  <a:latin typeface="Calibri" pitchFamily="34" charset="0"/>
                  <a:ea typeface="ヒラギノ角ゴ Pro W3" pitchFamily="125" charset="-128"/>
                </a:rPr>
                <a:t>Visit us online </a:t>
              </a:r>
              <a:r>
                <a:rPr lang="en-US" sz="2400" b="1" dirty="0">
                  <a:solidFill>
                    <a:srgbClr val="662E6B"/>
                  </a:solidFill>
                  <a:latin typeface="Calibri" pitchFamily="34" charset="0"/>
                  <a:ea typeface="ヒラギノ角ゴ Pro W3" pitchFamily="125" charset="-128"/>
                </a:rPr>
                <a:t>www.nimhd.nih.gov</a:t>
              </a:r>
              <a:r>
                <a:rPr lang="en-US" sz="2400" dirty="0">
                  <a:solidFill>
                    <a:prstClr val="black"/>
                  </a:solidFill>
                  <a:latin typeface="Calibri" pitchFamily="34" charset="0"/>
                  <a:ea typeface="ヒラギノ角ゴ Pro W3" pitchFamily="125" charset="-128"/>
                </a:rPr>
                <a:t> </a:t>
              </a:r>
            </a:p>
            <a:p>
              <a:pPr lvl="1" fontAlgn="base">
                <a:spcBef>
                  <a:spcPct val="0"/>
                </a:spcBef>
                <a:spcAft>
                  <a:spcPct val="0"/>
                </a:spcAft>
              </a:pPr>
              <a:endParaRPr lang="en-US" sz="2400" dirty="0">
                <a:solidFill>
                  <a:prstClr val="black"/>
                </a:solidFill>
                <a:latin typeface="Calibri" pitchFamily="34" charset="0"/>
                <a:ea typeface="ヒラギノ角ゴ Pro W3" pitchFamily="125" charset="-128"/>
              </a:endParaRPr>
            </a:p>
            <a:p>
              <a:pPr lvl="1" fontAlgn="base">
                <a:spcBef>
                  <a:spcPct val="0"/>
                </a:spcBef>
                <a:spcAft>
                  <a:spcPct val="0"/>
                </a:spcAft>
              </a:pPr>
              <a:r>
                <a:rPr lang="en-US" sz="2400" dirty="0">
                  <a:solidFill>
                    <a:prstClr val="black"/>
                  </a:solidFill>
                  <a:latin typeface="Calibri" pitchFamily="34" charset="0"/>
                  <a:ea typeface="ヒラギノ角ゴ Pro W3" pitchFamily="125" charset="-128"/>
                </a:rPr>
                <a:t>Connect with us on Facebook </a:t>
              </a:r>
              <a:r>
                <a:rPr lang="en-US" sz="2400" b="1" dirty="0">
                  <a:solidFill>
                    <a:srgbClr val="662E6B"/>
                  </a:solidFill>
                  <a:latin typeface="Calibri" pitchFamily="34" charset="0"/>
                  <a:ea typeface="ヒラギノ角ゴ Pro W3" pitchFamily="125" charset="-128"/>
                </a:rPr>
                <a:t>www.facebook.com/NIMHD</a:t>
              </a:r>
            </a:p>
            <a:p>
              <a:pPr lvl="1" fontAlgn="base">
                <a:spcBef>
                  <a:spcPct val="0"/>
                </a:spcBef>
                <a:spcAft>
                  <a:spcPct val="0"/>
                </a:spcAft>
              </a:pPr>
              <a:endParaRPr lang="en-US" sz="2400" dirty="0">
                <a:solidFill>
                  <a:prstClr val="black"/>
                </a:solidFill>
                <a:latin typeface="Calibri" pitchFamily="34" charset="0"/>
                <a:ea typeface="ヒラギノ角ゴ Pro W3" pitchFamily="125" charset="-128"/>
              </a:endParaRPr>
            </a:p>
            <a:p>
              <a:pPr lvl="1" fontAlgn="base">
                <a:spcBef>
                  <a:spcPct val="0"/>
                </a:spcBef>
                <a:spcAft>
                  <a:spcPct val="0"/>
                </a:spcAft>
              </a:pPr>
              <a:r>
                <a:rPr lang="en-US" sz="2400" dirty="0">
                  <a:solidFill>
                    <a:prstClr val="black"/>
                  </a:solidFill>
                  <a:latin typeface="Calibri" pitchFamily="34" charset="0"/>
                  <a:ea typeface="ヒラギノ角ゴ Pro W3" pitchFamily="125" charset="-128"/>
                </a:rPr>
                <a:t>Follow us on Twitter </a:t>
              </a:r>
            </a:p>
            <a:p>
              <a:pPr lvl="1" fontAlgn="base">
                <a:spcBef>
                  <a:spcPct val="0"/>
                </a:spcBef>
                <a:spcAft>
                  <a:spcPct val="0"/>
                </a:spcAft>
              </a:pPr>
              <a:r>
                <a:rPr lang="en-US" sz="2400" b="1" dirty="0">
                  <a:solidFill>
                    <a:srgbClr val="662E6B"/>
                  </a:solidFill>
                  <a:latin typeface="Calibri" pitchFamily="34" charset="0"/>
                  <a:ea typeface="ヒラギノ角ゴ Pro W3" pitchFamily="125" charset="-128"/>
                </a:rPr>
                <a:t>@NIMHD</a:t>
              </a:r>
            </a:p>
          </p:txBody>
        </p:sp>
      </p:grpSp>
    </p:spTree>
    <p:extLst>
      <p:ext uri="{BB962C8B-B14F-4D97-AF65-F5344CB8AC3E}">
        <p14:creationId xmlns:p14="http://schemas.microsoft.com/office/powerpoint/2010/main" val="219230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644" y="234395"/>
            <a:ext cx="8229600" cy="809539"/>
          </a:xfrm>
        </p:spPr>
        <p:txBody>
          <a:bodyPr/>
          <a:lstStyle/>
          <a:p>
            <a:pPr algn="ctr"/>
            <a:r>
              <a:rPr lang="en-US" sz="3200" dirty="0"/>
              <a:t>The Focus of NIMHD-supported Research</a:t>
            </a:r>
          </a:p>
        </p:txBody>
      </p:sp>
      <p:sp>
        <p:nvSpPr>
          <p:cNvPr id="2" name="Content Placeholder 1"/>
          <p:cNvSpPr>
            <a:spLocks noGrp="1"/>
          </p:cNvSpPr>
          <p:nvPr>
            <p:ph sz="half" idx="1"/>
          </p:nvPr>
        </p:nvSpPr>
        <p:spPr/>
        <p:txBody>
          <a:bodyPr>
            <a:normAutofit/>
          </a:bodyPr>
          <a:lstStyle/>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1200" dirty="0"/>
          </a:p>
          <a:p>
            <a:pPr marL="400050" lvl="1" indent="0">
              <a:buNone/>
            </a:pPr>
            <a:endParaRPr lang="en-US" sz="1200" dirty="0"/>
          </a:p>
          <a:p>
            <a:pPr marL="400050" lvl="1" indent="0">
              <a:buNone/>
            </a:pPr>
            <a:r>
              <a:rPr lang="en-US" sz="1200" dirty="0"/>
              <a:t>(</a:t>
            </a:r>
            <a:r>
              <a:rPr lang="en-US" sz="1200" b="1" dirty="0"/>
              <a:t>From Blumberg, R. S., B. </a:t>
            </a:r>
            <a:r>
              <a:rPr lang="en-US" sz="1200" b="1" dirty="0" err="1"/>
              <a:t>Dittel</a:t>
            </a:r>
            <a:r>
              <a:rPr lang="en-US" sz="1200" b="1" dirty="0"/>
              <a:t>, D. </a:t>
            </a:r>
            <a:r>
              <a:rPr lang="en-US" sz="1200" b="1" dirty="0" err="1"/>
              <a:t>Hafler</a:t>
            </a:r>
            <a:r>
              <a:rPr lang="en-US" sz="1200" b="1" dirty="0"/>
              <a:t>, M. von </a:t>
            </a:r>
            <a:r>
              <a:rPr lang="en-US" sz="1200" b="1" dirty="0" err="1"/>
              <a:t>Herrath</a:t>
            </a:r>
            <a:r>
              <a:rPr lang="en-US" sz="1200" b="1" dirty="0"/>
              <a:t>, and F. O. Nestle. 2012. Unraveling the autoimmune translational research process layer by layer. </a:t>
            </a:r>
            <a:r>
              <a:rPr lang="en-US" sz="1200" b="1" i="1" dirty="0"/>
              <a:t>Nature Medicine </a:t>
            </a:r>
            <a:r>
              <a:rPr lang="en-US" sz="1200" b="1" dirty="0"/>
              <a:t>18(1):35–41)</a:t>
            </a:r>
          </a:p>
          <a:p>
            <a:pPr marL="400050" lvl="1" indent="0">
              <a:buNone/>
            </a:pPr>
            <a:endParaRPr lang="en-US" sz="2400" dirty="0"/>
          </a:p>
          <a:p>
            <a:pPr marL="400050" lvl="1" indent="0">
              <a:buNone/>
            </a:pPr>
            <a:endParaRPr lang="en-US" sz="1000" dirty="0"/>
          </a:p>
          <a:p>
            <a:endParaRPr lang="en-US" sz="1000" dirty="0"/>
          </a:p>
          <a:p>
            <a:endParaRPr lang="en-US" sz="1000" dirty="0"/>
          </a:p>
          <a:p>
            <a:endParaRPr lang="en-US" sz="1000" dirty="0"/>
          </a:p>
          <a:p>
            <a:pPr marL="400050" lvl="1" indent="0">
              <a:buNone/>
            </a:pPr>
            <a:endParaRPr lang="en-US" sz="2400" dirty="0"/>
          </a:p>
        </p:txBody>
      </p:sp>
      <p:pic>
        <p:nvPicPr>
          <p:cNvPr id="1026" name="Picture 2" descr="H:\Operational Planning Meeting FY2015-2016\T0-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553006"/>
            <a:ext cx="8533969" cy="311852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369039" y="1083076"/>
            <a:ext cx="8229600" cy="469930"/>
          </a:xfrm>
          <a:prstGeom prst="rect">
            <a:avLst/>
          </a:prstGeom>
        </p:spPr>
        <p:txBody>
          <a:bodyPr vert="horz" lIns="0" tIns="0" rIns="0" bIns="0" rtlCol="0" anchor="b" anchorCtr="0">
            <a:normAutofit/>
          </a:bodyPr>
          <a:lstStyle>
            <a:lvl1pPr algn="l" defTabSz="456955" rtl="0" eaLnBrk="1" latinLnBrk="0" hangingPunct="1">
              <a:spcBef>
                <a:spcPct val="0"/>
              </a:spcBef>
              <a:buNone/>
              <a:defRPr sz="2700" b="0" i="0" u="none" kern="1200">
                <a:solidFill>
                  <a:srgbClr val="6C3A77"/>
                </a:solidFill>
                <a:latin typeface="Helvetica Neue Medium"/>
                <a:ea typeface="+mj-ea"/>
                <a:cs typeface="Helvetica Neue Medium"/>
              </a:defRPr>
            </a:lvl1pPr>
          </a:lstStyle>
          <a:p>
            <a:pPr algn="ctr"/>
            <a:r>
              <a:rPr lang="en-US" sz="2400" dirty="0">
                <a:solidFill>
                  <a:schemeClr val="tx1"/>
                </a:solidFill>
              </a:rPr>
              <a:t>The Translational Research Spectrum</a:t>
            </a:r>
          </a:p>
        </p:txBody>
      </p:sp>
    </p:spTree>
    <p:extLst>
      <p:ext uri="{BB962C8B-B14F-4D97-AF65-F5344CB8AC3E}">
        <p14:creationId xmlns:p14="http://schemas.microsoft.com/office/powerpoint/2010/main" val="45963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269" y="168200"/>
            <a:ext cx="8229600" cy="871467"/>
          </a:xfrm>
        </p:spPr>
        <p:txBody>
          <a:bodyPr/>
          <a:lstStyle/>
          <a:p>
            <a:pPr algn="ctr"/>
            <a:r>
              <a:rPr lang="en-US" sz="3200" dirty="0"/>
              <a:t>The Focus of NIMHD-supported Research</a:t>
            </a:r>
          </a:p>
        </p:txBody>
      </p:sp>
      <p:sp>
        <p:nvSpPr>
          <p:cNvPr id="2" name="Content Placeholder 1"/>
          <p:cNvSpPr>
            <a:spLocks noGrp="1"/>
          </p:cNvSpPr>
          <p:nvPr>
            <p:ph sz="half" idx="1"/>
          </p:nvPr>
        </p:nvSpPr>
        <p:spPr/>
        <p:txBody>
          <a:bodyPr>
            <a:normAutofit/>
          </a:bodyPr>
          <a:lstStyle/>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1200" dirty="0"/>
          </a:p>
          <a:p>
            <a:pPr marL="400050" lvl="1" indent="0">
              <a:buNone/>
            </a:pPr>
            <a:endParaRPr lang="en-US" sz="1200" dirty="0"/>
          </a:p>
          <a:p>
            <a:pPr marL="400050" lvl="1" indent="0">
              <a:buNone/>
            </a:pPr>
            <a:endParaRPr lang="en-US" sz="2400" dirty="0"/>
          </a:p>
          <a:p>
            <a:pPr marL="400050" lvl="1" indent="0">
              <a:buNone/>
            </a:pPr>
            <a:endParaRPr lang="en-US" sz="1000" dirty="0"/>
          </a:p>
          <a:p>
            <a:endParaRPr lang="en-US" sz="1000" dirty="0"/>
          </a:p>
          <a:p>
            <a:endParaRPr lang="en-US" sz="1000" dirty="0"/>
          </a:p>
          <a:p>
            <a:endParaRPr lang="en-US" sz="1000" dirty="0"/>
          </a:p>
          <a:p>
            <a:pPr marL="400050" lvl="1" indent="0">
              <a:buNone/>
            </a:pPr>
            <a:endParaRPr lang="en-US" sz="2400" dirty="0"/>
          </a:p>
        </p:txBody>
      </p:sp>
      <p:pic>
        <p:nvPicPr>
          <p:cNvPr id="1026" name="Picture 2" descr="H:\Operational Planning Meeting FY2015-2016\T0-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553006"/>
            <a:ext cx="8533969" cy="311852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369039" y="1083076"/>
            <a:ext cx="8229600" cy="469930"/>
          </a:xfrm>
          <a:prstGeom prst="rect">
            <a:avLst/>
          </a:prstGeom>
        </p:spPr>
        <p:txBody>
          <a:bodyPr vert="horz" lIns="0" tIns="0" rIns="0" bIns="0" rtlCol="0" anchor="b" anchorCtr="0">
            <a:normAutofit/>
          </a:bodyPr>
          <a:lstStyle>
            <a:lvl1pPr algn="l" defTabSz="456955" rtl="0" eaLnBrk="1" latinLnBrk="0" hangingPunct="1">
              <a:spcBef>
                <a:spcPct val="0"/>
              </a:spcBef>
              <a:buNone/>
              <a:defRPr sz="2700" b="0" i="0" u="none" kern="1200">
                <a:solidFill>
                  <a:srgbClr val="6C3A77"/>
                </a:solidFill>
                <a:latin typeface="Helvetica Neue Medium"/>
                <a:ea typeface="+mj-ea"/>
                <a:cs typeface="Helvetica Neue Medium"/>
              </a:defRPr>
            </a:lvl1pPr>
          </a:lstStyle>
          <a:p>
            <a:pPr algn="ctr"/>
            <a:r>
              <a:rPr lang="en-US" sz="2400" dirty="0">
                <a:solidFill>
                  <a:schemeClr val="tx1"/>
                </a:solidFill>
              </a:rPr>
              <a:t>The Translational Research Spectrum</a:t>
            </a:r>
          </a:p>
        </p:txBody>
      </p:sp>
      <p:sp>
        <p:nvSpPr>
          <p:cNvPr id="6" name="Right Brace 5"/>
          <p:cNvSpPr/>
          <p:nvPr/>
        </p:nvSpPr>
        <p:spPr>
          <a:xfrm rot="5400000">
            <a:off x="2578839" y="2431013"/>
            <a:ext cx="647700" cy="50673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72198" y="5420464"/>
            <a:ext cx="3787231" cy="646331"/>
          </a:xfrm>
          <a:prstGeom prst="rect">
            <a:avLst/>
          </a:prstGeom>
          <a:noFill/>
        </p:spPr>
        <p:txBody>
          <a:bodyPr wrap="square" rtlCol="0">
            <a:spAutoFit/>
          </a:bodyPr>
          <a:lstStyle/>
          <a:p>
            <a:r>
              <a:rPr lang="en-US" b="1" dirty="0">
                <a:latin typeface="Helvetica Neue"/>
              </a:rPr>
              <a:t>Majority of NIH-funded Research</a:t>
            </a:r>
          </a:p>
          <a:p>
            <a:endParaRPr lang="en-US" dirty="0"/>
          </a:p>
        </p:txBody>
      </p:sp>
    </p:spTree>
    <p:extLst>
      <p:ext uri="{BB962C8B-B14F-4D97-AF65-F5344CB8AC3E}">
        <p14:creationId xmlns:p14="http://schemas.microsoft.com/office/powerpoint/2010/main" val="220345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5803" y="46026"/>
            <a:ext cx="8229600" cy="998110"/>
          </a:xfrm>
        </p:spPr>
        <p:txBody>
          <a:bodyPr/>
          <a:lstStyle/>
          <a:p>
            <a:pPr algn="ctr"/>
            <a:br>
              <a:rPr lang="en-US" sz="3200" dirty="0"/>
            </a:br>
            <a:r>
              <a:rPr lang="en-US" sz="3200" dirty="0"/>
              <a:t>The Focus of NIMHD-supported Research</a:t>
            </a:r>
          </a:p>
        </p:txBody>
      </p:sp>
      <p:sp>
        <p:nvSpPr>
          <p:cNvPr id="2" name="Content Placeholder 1"/>
          <p:cNvSpPr>
            <a:spLocks noGrp="1"/>
          </p:cNvSpPr>
          <p:nvPr>
            <p:ph sz="half" idx="1"/>
          </p:nvPr>
        </p:nvSpPr>
        <p:spPr/>
        <p:txBody>
          <a:bodyPr>
            <a:normAutofit/>
          </a:bodyPr>
          <a:lstStyle/>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2400" dirty="0"/>
          </a:p>
          <a:p>
            <a:pPr marL="400050" lvl="1" indent="0">
              <a:buNone/>
            </a:pPr>
            <a:endParaRPr lang="en-US" sz="1200" dirty="0"/>
          </a:p>
          <a:p>
            <a:pPr marL="400050" lvl="1" indent="0">
              <a:buNone/>
            </a:pPr>
            <a:endParaRPr lang="en-US" sz="1200" dirty="0"/>
          </a:p>
          <a:p>
            <a:pPr marL="400050" lvl="1" indent="0">
              <a:buNone/>
            </a:pPr>
            <a:endParaRPr lang="en-US" sz="2400" dirty="0"/>
          </a:p>
          <a:p>
            <a:pPr marL="400050" lvl="1" indent="0">
              <a:buNone/>
            </a:pPr>
            <a:endParaRPr lang="en-US" sz="1000" dirty="0"/>
          </a:p>
          <a:p>
            <a:endParaRPr lang="en-US" sz="1000" dirty="0"/>
          </a:p>
          <a:p>
            <a:endParaRPr lang="en-US" sz="1000" dirty="0"/>
          </a:p>
          <a:p>
            <a:endParaRPr lang="en-US" sz="1000" dirty="0"/>
          </a:p>
          <a:p>
            <a:pPr marL="400050" lvl="1" indent="0">
              <a:buNone/>
            </a:pPr>
            <a:endParaRPr lang="en-US" sz="2400" dirty="0"/>
          </a:p>
        </p:txBody>
      </p:sp>
      <p:pic>
        <p:nvPicPr>
          <p:cNvPr id="1026" name="Picture 2" descr="H:\Operational Planning Meeting FY2015-2016\T0-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553006"/>
            <a:ext cx="8533969" cy="311852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369039" y="1083076"/>
            <a:ext cx="8229600" cy="469930"/>
          </a:xfrm>
          <a:prstGeom prst="rect">
            <a:avLst/>
          </a:prstGeom>
        </p:spPr>
        <p:txBody>
          <a:bodyPr vert="horz" lIns="0" tIns="0" rIns="0" bIns="0" rtlCol="0" anchor="b" anchorCtr="0">
            <a:normAutofit/>
          </a:bodyPr>
          <a:lstStyle>
            <a:lvl1pPr algn="l" defTabSz="456955" rtl="0" eaLnBrk="1" latinLnBrk="0" hangingPunct="1">
              <a:spcBef>
                <a:spcPct val="0"/>
              </a:spcBef>
              <a:buNone/>
              <a:defRPr sz="2700" b="0" i="0" u="none" kern="1200">
                <a:solidFill>
                  <a:srgbClr val="6C3A77"/>
                </a:solidFill>
                <a:latin typeface="Helvetica Neue Medium"/>
                <a:ea typeface="+mj-ea"/>
                <a:cs typeface="Helvetica Neue Medium"/>
              </a:defRPr>
            </a:lvl1pPr>
          </a:lstStyle>
          <a:p>
            <a:pPr algn="ctr"/>
            <a:r>
              <a:rPr lang="en-US" sz="2400" dirty="0">
                <a:solidFill>
                  <a:schemeClr val="tx1"/>
                </a:solidFill>
              </a:rPr>
              <a:t>The Translational Research Spectrum</a:t>
            </a:r>
          </a:p>
        </p:txBody>
      </p:sp>
      <p:sp>
        <p:nvSpPr>
          <p:cNvPr id="6" name="Right Brace 5"/>
          <p:cNvSpPr/>
          <p:nvPr/>
        </p:nvSpPr>
        <p:spPr>
          <a:xfrm rot="5400000">
            <a:off x="5907979" y="2431013"/>
            <a:ext cx="647700" cy="50673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184082" y="5420464"/>
            <a:ext cx="4089915" cy="646331"/>
          </a:xfrm>
          <a:prstGeom prst="rect">
            <a:avLst/>
          </a:prstGeom>
          <a:noFill/>
        </p:spPr>
        <p:txBody>
          <a:bodyPr wrap="square" rtlCol="0">
            <a:spAutoFit/>
          </a:bodyPr>
          <a:lstStyle/>
          <a:p>
            <a:r>
              <a:rPr lang="en-US" b="1" dirty="0">
                <a:latin typeface="Helvetica Neue"/>
              </a:rPr>
              <a:t>Majority of NIMHD-funded Research</a:t>
            </a:r>
          </a:p>
          <a:p>
            <a:endParaRPr lang="en-US" dirty="0"/>
          </a:p>
        </p:txBody>
      </p:sp>
    </p:spTree>
    <p:extLst>
      <p:ext uri="{BB962C8B-B14F-4D97-AF65-F5344CB8AC3E}">
        <p14:creationId xmlns:p14="http://schemas.microsoft.com/office/powerpoint/2010/main" val="310782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64"/>
            <a:ext cx="8229600" cy="908944"/>
          </a:xfrm>
        </p:spPr>
        <p:txBody>
          <a:bodyPr anchor="t">
            <a:normAutofit/>
          </a:bodyPr>
          <a:lstStyle/>
          <a:p>
            <a:pPr algn="ctr"/>
            <a:r>
              <a:rPr lang="en-US" sz="3200" b="1" dirty="0">
                <a:latin typeface="Helvetica Neue"/>
                <a:cs typeface="Helvetica"/>
              </a:rPr>
              <a:t>NIMHD Science Vision:</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p:txBody>
          <a:bodyPr>
            <a:noAutofit/>
          </a:bodyPr>
          <a:lstStyle/>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pic>
        <p:nvPicPr>
          <p:cNvPr id="1026" name="Picture 2" descr="An external file that holds a picture, illustration, etc.&#10;Object name is nihms284888f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35" y="1530288"/>
            <a:ext cx="7206530" cy="3521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1336" y="5681709"/>
            <a:ext cx="7985464" cy="461665"/>
          </a:xfrm>
          <a:prstGeom prst="rect">
            <a:avLst/>
          </a:prstGeom>
          <a:noFill/>
        </p:spPr>
        <p:txBody>
          <a:bodyPr wrap="square" rtlCol="0">
            <a:spAutoFit/>
          </a:bodyPr>
          <a:lstStyle/>
          <a:p>
            <a:r>
              <a:rPr lang="en-US" sz="1200" b="1" dirty="0">
                <a:latin typeface="Helvetica Neue"/>
              </a:rPr>
              <a:t>(From Thomas SB, Quinn SC, Butler J, Fryer CS, Garza MA. Toward a fourth generation of disparities research to achieve health equity. </a:t>
            </a:r>
            <a:r>
              <a:rPr lang="en-US" sz="1200" b="1" dirty="0" err="1">
                <a:latin typeface="Helvetica Neue"/>
              </a:rPr>
              <a:t>Annu</a:t>
            </a:r>
            <a:r>
              <a:rPr lang="en-US" sz="1200" b="1" dirty="0">
                <a:latin typeface="Helvetica Neue"/>
              </a:rPr>
              <a:t> Rev Public Health. 2011;32:399-416.</a:t>
            </a:r>
          </a:p>
        </p:txBody>
      </p:sp>
    </p:spTree>
    <p:extLst>
      <p:ext uri="{BB962C8B-B14F-4D97-AF65-F5344CB8AC3E}">
        <p14:creationId xmlns:p14="http://schemas.microsoft.com/office/powerpoint/2010/main" val="62952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a:latin typeface="Helvetica Neue"/>
                <a:cs typeface="Helvetica"/>
              </a:rPr>
              <a:t>NIMHD Science Vision:</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a:xfrm>
            <a:off x="457199" y="1690689"/>
            <a:ext cx="8235315" cy="4349324"/>
          </a:xfrm>
        </p:spPr>
        <p:txBody>
          <a:bodyPr>
            <a:noAutofit/>
          </a:bodyPr>
          <a:lstStyle/>
          <a:p>
            <a:r>
              <a:rPr lang="en-US" sz="2400" u="sng" dirty="0"/>
              <a:t>First Generation: Documenting disparities</a:t>
            </a:r>
          </a:p>
          <a:p>
            <a:pPr lvl="1">
              <a:spcAft>
                <a:spcPts val="600"/>
              </a:spcAft>
              <a:buFont typeface="Arial" panose="020B0604020202020204" pitchFamily="34" charset="0"/>
              <a:buChar char="•"/>
            </a:pPr>
            <a:r>
              <a:rPr lang="en-US" sz="2400" dirty="0"/>
              <a:t>Large body of research on disparities across populations and health conditions</a:t>
            </a:r>
          </a:p>
          <a:p>
            <a:pPr lvl="1">
              <a:spcAft>
                <a:spcPts val="600"/>
              </a:spcAft>
              <a:buFont typeface="Arial" panose="020B0604020202020204" pitchFamily="34" charset="0"/>
              <a:buChar char="•"/>
            </a:pPr>
            <a:r>
              <a:rPr lang="en-US" sz="2400" dirty="0"/>
              <a:t>Gaps: Disparities in understudied populations and subpopulations</a:t>
            </a:r>
          </a:p>
          <a:p>
            <a:pPr marL="1090613" lvl="1" indent="-342900"/>
            <a:r>
              <a:rPr lang="en-US" sz="2200" dirty="0"/>
              <a:t>Example of initiative to address gap: </a:t>
            </a:r>
          </a:p>
          <a:p>
            <a:pPr marL="1036638" lvl="3" indent="0">
              <a:buNone/>
            </a:pPr>
            <a:r>
              <a:rPr lang="en-US" sz="2200" dirty="0"/>
              <a:t>RFA-MD-15-011,</a:t>
            </a:r>
            <a:r>
              <a:rPr lang="en-US" sz="2200" i="1" dirty="0"/>
              <a:t> Building Population Health Research Capacity in the U.S. Affiliated Pacific Islands (U24)</a:t>
            </a:r>
          </a:p>
          <a:p>
            <a:pPr lvl="2">
              <a:buFont typeface="Arial" panose="020B0604020202020204" pitchFamily="34" charset="0"/>
              <a:buChar char="•"/>
            </a:pPr>
            <a:endParaRPr lang="en-US" sz="2800" dirty="0"/>
          </a:p>
          <a:p>
            <a:pPr lvl="2">
              <a:buFont typeface="Arial" panose="020B0604020202020204" pitchFamily="34" charset="0"/>
              <a:buChar char="•"/>
            </a:pPr>
            <a:endParaRPr lang="en-US" sz="2800" dirty="0"/>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356677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a:latin typeface="Helvetica Neue"/>
                <a:cs typeface="Helvetica"/>
              </a:rPr>
              <a:t>NIMHD Science Vision:</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a:xfrm>
            <a:off x="457200" y="1512423"/>
            <a:ext cx="8235315" cy="4788624"/>
          </a:xfrm>
        </p:spPr>
        <p:txBody>
          <a:bodyPr>
            <a:noAutofit/>
          </a:bodyPr>
          <a:lstStyle/>
          <a:p>
            <a:r>
              <a:rPr lang="en-US" sz="2400" u="sng" dirty="0"/>
              <a:t>Second Generation: Explaining disparities</a:t>
            </a:r>
          </a:p>
          <a:p>
            <a:pPr lvl="1">
              <a:spcAft>
                <a:spcPts val="600"/>
              </a:spcAft>
              <a:buFont typeface="Arial" panose="020B0604020202020204" pitchFamily="34" charset="0"/>
              <a:buChar char="•"/>
            </a:pPr>
            <a:r>
              <a:rPr lang="en-US" sz="2400" dirty="0"/>
              <a:t>Numerous studies documenting associations (e.g., SES and health) and identifying individual-level predictors of health status (e.g., health literacy, insurance status)</a:t>
            </a:r>
          </a:p>
          <a:p>
            <a:pPr lvl="1">
              <a:buFont typeface="Arial" panose="020B0604020202020204" pitchFamily="34" charset="0"/>
              <a:buChar char="•"/>
            </a:pPr>
            <a:r>
              <a:rPr lang="en-US" sz="2400" dirty="0"/>
              <a:t>Gaps:</a:t>
            </a:r>
          </a:p>
          <a:p>
            <a:pPr lvl="2">
              <a:buFont typeface="Arial" panose="020B0604020202020204" pitchFamily="34" charset="0"/>
              <a:buChar char="•"/>
            </a:pPr>
            <a:r>
              <a:rPr lang="en-US" sz="2400" dirty="0"/>
              <a:t>Understanding how social determinants impact health through biological pathways</a:t>
            </a:r>
          </a:p>
          <a:p>
            <a:pPr marL="1773238" lvl="3" indent="-342900">
              <a:spcAft>
                <a:spcPts val="600"/>
              </a:spcAft>
              <a:buFont typeface="Arial" panose="020B0604020202020204" pitchFamily="34" charset="0"/>
              <a:buChar char="•"/>
            </a:pPr>
            <a:r>
              <a:rPr lang="en-US" sz="2200" dirty="0"/>
              <a:t>RFA-MD-15-013</a:t>
            </a:r>
            <a:r>
              <a:rPr lang="en-US" sz="2200" i="1" dirty="0"/>
              <a:t>, NIMHD Transdisciplinary Collaborative Centers for Health Disparities Research Focused on Precision Medicine (U54)</a:t>
            </a:r>
            <a:endParaRPr lang="en-US" sz="2200" dirty="0"/>
          </a:p>
          <a:p>
            <a:pPr marL="1773238" lvl="3" indent="-342900">
              <a:buFont typeface="Arial" panose="020B0604020202020204" pitchFamily="34" charset="0"/>
              <a:buChar char="•"/>
            </a:pPr>
            <a:r>
              <a:rPr lang="en-US" sz="2200" dirty="0"/>
              <a:t>PAR-16-355, </a:t>
            </a:r>
            <a:r>
              <a:rPr lang="en-US" sz="2200" i="1" dirty="0"/>
              <a:t>Social </a:t>
            </a:r>
            <a:r>
              <a:rPr lang="en-US" sz="2200" i="1" dirty="0" err="1"/>
              <a:t>Epigenomics</a:t>
            </a:r>
            <a:r>
              <a:rPr lang="en-US" sz="2200" i="1" dirty="0"/>
              <a:t> Research Focused on Minority Health and Health Disparities (R01) </a:t>
            </a:r>
          </a:p>
          <a:p>
            <a:pPr lvl="2">
              <a:buFont typeface="Arial" panose="020B0604020202020204" pitchFamily="34" charset="0"/>
              <a:buChar char="•"/>
            </a:pPr>
            <a:endParaRPr lang="en-US" sz="2800" dirty="0"/>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181347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a:latin typeface="Helvetica Neue"/>
                <a:cs typeface="Helvetica"/>
              </a:rPr>
              <a:t>NIMHD Science Vision:</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a:xfrm>
            <a:off x="457200" y="1445922"/>
            <a:ext cx="8235315" cy="3978949"/>
          </a:xfrm>
        </p:spPr>
        <p:txBody>
          <a:bodyPr>
            <a:noAutofit/>
          </a:bodyPr>
          <a:lstStyle/>
          <a:p>
            <a:r>
              <a:rPr lang="en-US" sz="2400" u="sng" dirty="0"/>
              <a:t>Second Generation: Explaining disparities</a:t>
            </a:r>
          </a:p>
          <a:p>
            <a:pPr lvl="1">
              <a:buFont typeface="Arial" panose="020B0604020202020204" pitchFamily="34" charset="0"/>
              <a:buChar char="•"/>
            </a:pPr>
            <a:r>
              <a:rPr lang="en-US" sz="2400" dirty="0"/>
              <a:t>Gaps (</a:t>
            </a:r>
            <a:r>
              <a:rPr lang="en-US" sz="2400" dirty="0" err="1"/>
              <a:t>cont</a:t>
            </a:r>
            <a:r>
              <a:rPr lang="en-US" sz="2400" dirty="0"/>
              <a:t>):</a:t>
            </a:r>
          </a:p>
          <a:p>
            <a:pPr lvl="2">
              <a:buFont typeface="Arial" panose="020B0604020202020204" pitchFamily="34" charset="0"/>
              <a:buChar char="•"/>
            </a:pPr>
            <a:r>
              <a:rPr lang="en-US" sz="2400" dirty="0"/>
              <a:t>Understanding population-level patterns of risk and resilience</a:t>
            </a:r>
          </a:p>
          <a:p>
            <a:pPr lvl="3">
              <a:buFont typeface="Arial" panose="020B0604020202020204" pitchFamily="34" charset="0"/>
              <a:buChar char="•"/>
            </a:pPr>
            <a:r>
              <a:rPr lang="en-US" sz="2200" dirty="0"/>
              <a:t>Addressing Health Disparities Among Immigrant Populations (approved concept)</a:t>
            </a:r>
          </a:p>
          <a:p>
            <a:pPr lvl="2">
              <a:buFont typeface="Arial" panose="020B0604020202020204" pitchFamily="34" charset="0"/>
              <a:buChar char="•"/>
            </a:pPr>
            <a:r>
              <a:rPr lang="en-US" sz="2400" dirty="0"/>
              <a:t>Understanding pathways of healthcare disparities</a:t>
            </a:r>
          </a:p>
          <a:p>
            <a:pPr lvl="3">
              <a:buFont typeface="Arial" panose="020B0604020202020204" pitchFamily="34" charset="0"/>
              <a:buChar char="•"/>
            </a:pPr>
            <a:r>
              <a:rPr lang="en-US" sz="2200" dirty="0"/>
              <a:t>PAR-16-221, </a:t>
            </a:r>
            <a:r>
              <a:rPr lang="en-US" sz="2200" i="1" dirty="0">
                <a:ea typeface="Times New Roman"/>
                <a:cs typeface="Times New Roman"/>
              </a:rPr>
              <a:t>Health Services Research on Minority Health and Health Disparities (R01) </a:t>
            </a:r>
          </a:p>
          <a:p>
            <a:pPr lvl="3">
              <a:buFont typeface="Arial" panose="020B0604020202020204" pitchFamily="34" charset="0"/>
              <a:buChar char="•"/>
            </a:pPr>
            <a:r>
              <a:rPr lang="en-US" sz="2200" dirty="0"/>
              <a:t>PAR-16-391, </a:t>
            </a:r>
            <a:r>
              <a:rPr lang="en-US" sz="2200" i="1" dirty="0">
                <a:ea typeface="Times New Roman"/>
                <a:cs typeface="Times New Roman"/>
              </a:rPr>
              <a:t>Surgical Disparities Research (R01) </a:t>
            </a:r>
          </a:p>
          <a:p>
            <a:pPr lvl="3">
              <a:buFont typeface="Arial" panose="020B0604020202020204" pitchFamily="34" charset="0"/>
              <a:buChar char="•"/>
            </a:pPr>
            <a:endParaRPr lang="en-US" sz="2400" dirty="0"/>
          </a:p>
          <a:p>
            <a:pPr marL="1371600" lvl="3" indent="0">
              <a:buNone/>
            </a:pPr>
            <a:endParaRPr lang="en-US" sz="1800" dirty="0"/>
          </a:p>
          <a:p>
            <a:pPr lvl="2">
              <a:buFont typeface="Arial" panose="020B0604020202020204" pitchFamily="34" charset="0"/>
              <a:buChar char="•"/>
            </a:pPr>
            <a:endParaRPr lang="en-US" sz="2800" dirty="0"/>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172219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200" b="1" dirty="0">
                <a:latin typeface="Helvetica Neue"/>
                <a:cs typeface="Helvetica"/>
              </a:rPr>
              <a:t>NIMHD Science Vision:</a:t>
            </a:r>
            <a:br>
              <a:rPr lang="en-US" sz="3200" b="1" dirty="0">
                <a:latin typeface="Helvetica Neue"/>
                <a:cs typeface="Helvetica"/>
              </a:rPr>
            </a:br>
            <a:r>
              <a:rPr lang="en-US" sz="3200" b="1" dirty="0">
                <a:latin typeface="Helvetica Neue"/>
                <a:cs typeface="Helvetica"/>
              </a:rPr>
              <a:t>Moving Forward and Addressing Gaps</a:t>
            </a:r>
          </a:p>
        </p:txBody>
      </p:sp>
      <p:sp>
        <p:nvSpPr>
          <p:cNvPr id="3" name="Subtitle 2"/>
          <p:cNvSpPr>
            <a:spLocks noGrp="1"/>
          </p:cNvSpPr>
          <p:nvPr>
            <p:ph sz="half" idx="1"/>
          </p:nvPr>
        </p:nvSpPr>
        <p:spPr>
          <a:xfrm>
            <a:off x="457200" y="1445922"/>
            <a:ext cx="8235315" cy="3978949"/>
          </a:xfrm>
        </p:spPr>
        <p:txBody>
          <a:bodyPr>
            <a:noAutofit/>
          </a:bodyPr>
          <a:lstStyle/>
          <a:p>
            <a:r>
              <a:rPr lang="en-US" sz="2400" u="sng" dirty="0"/>
              <a:t>Second Generation: Explaining disparities</a:t>
            </a:r>
          </a:p>
          <a:p>
            <a:pPr lvl="1">
              <a:buFont typeface="Arial" panose="020B0604020202020204" pitchFamily="34" charset="0"/>
              <a:buChar char="•"/>
            </a:pPr>
            <a:r>
              <a:rPr lang="en-US" sz="2400" dirty="0"/>
              <a:t>Gaps (</a:t>
            </a:r>
            <a:r>
              <a:rPr lang="en-US" sz="2400" dirty="0" err="1"/>
              <a:t>cont</a:t>
            </a:r>
            <a:r>
              <a:rPr lang="en-US" sz="2400" dirty="0"/>
              <a:t>):</a:t>
            </a:r>
          </a:p>
          <a:p>
            <a:pPr lvl="2">
              <a:buFont typeface="Arial" panose="020B0604020202020204" pitchFamily="34" charset="0"/>
              <a:buChar char="•"/>
            </a:pPr>
            <a:r>
              <a:rPr lang="en-US" sz="2400" dirty="0"/>
              <a:t>Understanding the interaction of multiple determinants and multiple levels across the </a:t>
            </a:r>
            <a:r>
              <a:rPr lang="en-US" sz="2400" dirty="0" err="1"/>
              <a:t>lifecourse</a:t>
            </a:r>
            <a:endParaRPr lang="en-US" sz="2400" dirty="0"/>
          </a:p>
          <a:p>
            <a:pPr lvl="3">
              <a:buFont typeface="Arial" panose="020B0604020202020204" pitchFamily="34" charset="0"/>
              <a:buChar char="•"/>
            </a:pPr>
            <a:r>
              <a:rPr lang="en-US" sz="2200" dirty="0"/>
              <a:t>Development of NIMHD research framework to guide research and evaluate research portfolios.</a:t>
            </a:r>
          </a:p>
          <a:p>
            <a:pPr lvl="3">
              <a:buFont typeface="Arial" panose="020B0604020202020204" pitchFamily="34" charset="0"/>
              <a:buChar char="•"/>
            </a:pPr>
            <a:endParaRPr lang="en-US" sz="1800" dirty="0"/>
          </a:p>
          <a:p>
            <a:pPr lvl="2">
              <a:buFont typeface="Arial" panose="020B0604020202020204" pitchFamily="34" charset="0"/>
              <a:buChar char="•"/>
            </a:pPr>
            <a:endParaRPr lang="en-US" sz="2800" dirty="0"/>
          </a:p>
          <a:p>
            <a:pPr lvl="1">
              <a:buFont typeface="Arial" panose="020B0604020202020204" pitchFamily="34" charset="0"/>
              <a:buChar char="•"/>
            </a:pPr>
            <a:endParaRPr lang="en-US" sz="2800" dirty="0"/>
          </a:p>
        </p:txBody>
      </p:sp>
      <p:pic>
        <p:nvPicPr>
          <p:cNvPr id="4" name="Picture 3"/>
          <p:cNvPicPr>
            <a:picLocks noChangeAspect="1"/>
          </p:cNvPicPr>
          <p:nvPr/>
        </p:nvPicPr>
        <p:blipFill>
          <a:blip r:embed="rId2"/>
          <a:stretch>
            <a:fillRect/>
          </a:stretch>
        </p:blipFill>
        <p:spPr>
          <a:xfrm>
            <a:off x="3065360" y="3994864"/>
            <a:ext cx="3468444" cy="2314745"/>
          </a:xfrm>
          <a:prstGeom prst="rect">
            <a:avLst/>
          </a:prstGeom>
        </p:spPr>
      </p:pic>
    </p:spTree>
    <p:extLst>
      <p:ext uri="{BB962C8B-B14F-4D97-AF65-F5344CB8AC3E}">
        <p14:creationId xmlns:p14="http://schemas.microsoft.com/office/powerpoint/2010/main" val="753899298"/>
      </p:ext>
    </p:extLst>
  </p:cSld>
  <p:clrMapOvr>
    <a:masterClrMapping/>
  </p:clrMapOvr>
</p:sld>
</file>

<file path=ppt/theme/theme1.xml><?xml version="1.0" encoding="utf-8"?>
<a:theme xmlns:a="http://schemas.openxmlformats.org/drawingml/2006/main" name="NIMHD Staff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_flatten_color (002) [Read-Only]" id="{7012266D-B566-480A-8790-9E8D8A331DDF}" vid="{27ACA1D1-384F-4CB5-8C2C-04DC80A936F0}"/>
    </a:ext>
  </a:extLst>
</a:theme>
</file>

<file path=ppt/theme/theme2.xml><?xml version="1.0" encoding="utf-8"?>
<a:theme xmlns:a="http://schemas.openxmlformats.org/drawingml/2006/main" name="pptB68E.tm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NIMHD Staff PowerPoint Template.potx</Template>
  <TotalTime>605</TotalTime>
  <Words>1218</Words>
  <Application>Microsoft Office PowerPoint</Application>
  <PresentationFormat>On-screen Show (4:3)</PresentationFormat>
  <Paragraphs>143</Paragraphs>
  <Slides>18</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.HelveticaNeueDeskInterface-Regular</vt:lpstr>
      <vt:lpstr>Arial</vt:lpstr>
      <vt:lpstr>Calibri</vt:lpstr>
      <vt:lpstr>Helvetica</vt:lpstr>
      <vt:lpstr>Helvetica Neue</vt:lpstr>
      <vt:lpstr>Helvetica Neue Medium</vt:lpstr>
      <vt:lpstr>LucidaGrande</vt:lpstr>
      <vt:lpstr>Times New Roman</vt:lpstr>
      <vt:lpstr>Wingdings</vt:lpstr>
      <vt:lpstr>ヒラギノ角ゴ Pro W3</vt:lpstr>
      <vt:lpstr>NIMHD Staff PowerPoint Template</vt:lpstr>
      <vt:lpstr>pptB68E.tmp</vt:lpstr>
      <vt:lpstr>Minority Health Research at NIH</vt:lpstr>
      <vt:lpstr>The Focus of NIMHD-supported Research</vt:lpstr>
      <vt:lpstr>The Focus of NIMHD-supported Research</vt:lpstr>
      <vt:lpstr> The Focus of NIMHD-supported Research</vt:lpstr>
      <vt:lpstr>NIMHD Science Vision: Moving Forward and Addressing Gaps</vt:lpstr>
      <vt:lpstr>NIMHD Science Vision: Moving Forward and Addressing Gaps</vt:lpstr>
      <vt:lpstr>NIMHD Science Vision: Moving Forward and Addressing Gaps</vt:lpstr>
      <vt:lpstr>NIMHD Science Vision: Moving Forward and Addressing Gaps</vt:lpstr>
      <vt:lpstr>NIMHD Science Vision: Moving Forward and Addressing Gaps</vt:lpstr>
      <vt:lpstr>NIMHD Science Visioning: Moving Forward and Addressing Gaps</vt:lpstr>
      <vt:lpstr>NIMHD Science Visioning: Moving Forward and Addressing Gaps</vt:lpstr>
      <vt:lpstr>NIMHD Science Visioning: Moving Forward and Addressing Gaps</vt:lpstr>
      <vt:lpstr>Selected NIMHD Science Advances</vt:lpstr>
      <vt:lpstr>PowerPoint Presentation</vt:lpstr>
      <vt:lpstr>PowerPoint Presentation</vt:lpstr>
      <vt:lpstr>PowerPoint Presentation</vt:lpstr>
      <vt:lpstr>PowerPoint Presentation</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Walker</dc:creator>
  <cp:lastModifiedBy>Stinson, Nathaniel (NIH/NIMHD) [E]</cp:lastModifiedBy>
  <cp:revision>44</cp:revision>
  <cp:lastPrinted>2016-05-24T13:38:45Z</cp:lastPrinted>
  <dcterms:created xsi:type="dcterms:W3CDTF">2016-04-14T17:44:51Z</dcterms:created>
  <dcterms:modified xsi:type="dcterms:W3CDTF">2016-09-29T21:53:24Z</dcterms:modified>
</cp:coreProperties>
</file>