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76" r:id="rId5"/>
    <p:sldId id="307" r:id="rId6"/>
    <p:sldId id="408" r:id="rId7"/>
    <p:sldId id="409" r:id="rId8"/>
    <p:sldId id="436" r:id="rId9"/>
    <p:sldId id="410" r:id="rId10"/>
    <p:sldId id="437" r:id="rId11"/>
    <p:sldId id="471" r:id="rId12"/>
    <p:sldId id="430" r:id="rId13"/>
    <p:sldId id="432" r:id="rId14"/>
    <p:sldId id="472" r:id="rId15"/>
    <p:sldId id="485" r:id="rId16"/>
    <p:sldId id="487" r:id="rId17"/>
    <p:sldId id="486" r:id="rId18"/>
    <p:sldId id="473" r:id="rId19"/>
    <p:sldId id="402" r:id="rId20"/>
    <p:sldId id="309" r:id="rId21"/>
    <p:sldId id="484" r:id="rId22"/>
    <p:sldId id="488" r:id="rId23"/>
    <p:sldId id="489" r:id="rId24"/>
    <p:sldId id="490" r:id="rId25"/>
    <p:sldId id="368" r:id="rId26"/>
    <p:sldId id="429" r:id="rId27"/>
    <p:sldId id="491" r:id="rId28"/>
    <p:sldId id="470" r:id="rId29"/>
    <p:sldId id="443" r:id="rId30"/>
    <p:sldId id="450" r:id="rId31"/>
    <p:sldId id="467" r:id="rId32"/>
    <p:sldId id="319" r:id="rId33"/>
    <p:sldId id="320" r:id="rId34"/>
    <p:sldId id="321" r:id="rId3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lly Rockey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00"/>
    <a:srgbClr val="0033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8" autoAdjust="0"/>
    <p:restoredTop sz="95324" autoAdjust="0"/>
  </p:normalViewPr>
  <p:slideViewPr>
    <p:cSldViewPr>
      <p:cViewPr varScale="1">
        <p:scale>
          <a:sx n="109" d="100"/>
          <a:sy n="109" d="100"/>
        </p:scale>
        <p:origin x="169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587" y="-8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handoutMaster" Target="handoutMasters/handoutMaster1.xml"/><Relationship Id="rId38" Type="http://schemas.openxmlformats.org/officeDocument/2006/relationships/commentAuthors" Target="commentAuthors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161" cy="46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t" anchorCtr="0" compatLnSpc="1">
            <a:prstTxWarp prst="textNoShape">
              <a:avLst/>
            </a:prstTxWarp>
          </a:bodyPr>
          <a:lstStyle>
            <a:lvl1pPr defTabSz="944077">
              <a:defRPr sz="1200"/>
            </a:lvl1pPr>
          </a:lstStyle>
          <a:p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634" y="1"/>
            <a:ext cx="3038161" cy="46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t" anchorCtr="0" compatLnSpc="1">
            <a:prstTxWarp prst="textNoShape">
              <a:avLst/>
            </a:prstTxWarp>
          </a:bodyPr>
          <a:lstStyle>
            <a:lvl1pPr algn="r" defTabSz="944077">
              <a:defRPr sz="1200"/>
            </a:lvl1pPr>
          </a:lstStyle>
          <a:p>
            <a:endParaRPr lang="en-US" dirty="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744"/>
            <a:ext cx="3038161" cy="46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b" anchorCtr="0" compatLnSpc="1">
            <a:prstTxWarp prst="textNoShape">
              <a:avLst/>
            </a:prstTxWarp>
          </a:bodyPr>
          <a:lstStyle>
            <a:lvl1pPr defTabSz="944077">
              <a:defRPr sz="1200"/>
            </a:lvl1pPr>
          </a:lstStyle>
          <a:p>
            <a:endParaRPr lang="en-US" dirty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634" y="8829744"/>
            <a:ext cx="3038161" cy="46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b" anchorCtr="0" compatLnSpc="1">
            <a:prstTxWarp prst="textNoShape">
              <a:avLst/>
            </a:prstTxWarp>
          </a:bodyPr>
          <a:lstStyle>
            <a:lvl1pPr algn="r" defTabSz="944077">
              <a:defRPr sz="1200"/>
            </a:lvl1pPr>
          </a:lstStyle>
          <a:p>
            <a:fld id="{AD9DCF04-8AE1-CC49-80A1-1E9496B4418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1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161" cy="46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t" anchorCtr="0" compatLnSpc="1">
            <a:prstTxWarp prst="textNoShape">
              <a:avLst/>
            </a:prstTxWarp>
          </a:bodyPr>
          <a:lstStyle>
            <a:lvl1pPr defTabSz="944077">
              <a:defRPr sz="1200"/>
            </a:lvl1pPr>
          </a:lstStyle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634" y="1"/>
            <a:ext cx="3038161" cy="46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t" anchorCtr="0" compatLnSpc="1">
            <a:prstTxWarp prst="textNoShape">
              <a:avLst/>
            </a:prstTxWarp>
          </a:bodyPr>
          <a:lstStyle>
            <a:lvl1pPr algn="r" defTabSz="944077">
              <a:defRPr sz="1200"/>
            </a:lvl1pPr>
          </a:lstStyle>
          <a:p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9788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62" y="4415673"/>
            <a:ext cx="5607678" cy="418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744"/>
            <a:ext cx="3038161" cy="46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b" anchorCtr="0" compatLnSpc="1">
            <a:prstTxWarp prst="textNoShape">
              <a:avLst/>
            </a:prstTxWarp>
          </a:bodyPr>
          <a:lstStyle>
            <a:lvl1pPr defTabSz="944077">
              <a:defRPr sz="1200"/>
            </a:lvl1pPr>
          </a:lstStyle>
          <a:p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634" y="8829744"/>
            <a:ext cx="3038161" cy="46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406" tIns="47203" rIns="94406" bIns="47203" numCol="1" anchor="b" anchorCtr="0" compatLnSpc="1">
            <a:prstTxWarp prst="textNoShape">
              <a:avLst/>
            </a:prstTxWarp>
          </a:bodyPr>
          <a:lstStyle>
            <a:lvl1pPr algn="r" defTabSz="944077">
              <a:defRPr sz="1200"/>
            </a:lvl1pPr>
          </a:lstStyle>
          <a:p>
            <a:fld id="{EBD98385-F1D5-B84A-ABBF-D8781C4363E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1006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AB1BEF-3F68-EE41-85E3-C1813BEF4FB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558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856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553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41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301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16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822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777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00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977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208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288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27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310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82AFAF-5A4B-5C47-B403-1AB532082E2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94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C2B9A6-E7EC-9E4F-AB6A-26A4ED17DA2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13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219200"/>
            <a:ext cx="2076450" cy="4724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9200"/>
            <a:ext cx="6076950" cy="4724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2A3F9C7-ECB9-D34A-8A58-3C7B9F2AE75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3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583324-AE1C-3546-A724-4BA4670D790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82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468414-309D-1545-8516-4272FDA8BBA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44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E19172-03F7-3348-B569-171F0025064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80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D1C1EC-6680-9B4C-AC2B-20645CBFBE0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257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03D29F-C580-5C4D-AAA1-94293C4E928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097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0544C4-E35C-7145-8F0C-14E842E56F0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869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3008313" cy="1019591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5135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10191"/>
            <a:ext cx="3008313" cy="41159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8BE5A4-5F52-0141-A746-9964904CDF3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2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66799"/>
            <a:ext cx="5486400" cy="3660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703452-609A-F345-AAC0-1247A95021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71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top_header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91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28600"/>
            <a:ext cx="76200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enter title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553200"/>
            <a:ext cx="1371600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0000"/>
                </a:solidFill>
              </a:defRPr>
            </a:lvl1pPr>
          </a:lstStyle>
          <a:p>
            <a:fld id="{2C626EB7-FB23-9946-AC03-BE678F8DC9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32" name="Picture 8" descr="logo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429315"/>
            <a:ext cx="310957" cy="31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3" name="Picture 2" descr="OER_Master_Logo_2blu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400800"/>
            <a:ext cx="1911246" cy="381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hyperlink" Target="http://www.nih.gov/sites/default/files/about-nih/strategic-plan-fy2016-2020-508.pdf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hyperlink" Target="http://nexus.od.nih.gov/all/category/open-mike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7125"/>
            <a:ext cx="7772400" cy="1470025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Evidence-Based Funding: </a:t>
            </a:r>
            <a:r>
              <a:rPr lang="en-US" sz="2800" dirty="0" smtClean="0">
                <a:solidFill>
                  <a:schemeClr val="tx1"/>
                </a:solidFill>
              </a:rPr>
              <a:t>Thoughts about Extramural Research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2841625"/>
            <a:ext cx="8458200" cy="1752600"/>
          </a:xfrm>
        </p:spPr>
        <p:txBody>
          <a:bodyPr/>
          <a:lstStyle/>
          <a:p>
            <a:r>
              <a:rPr lang="en-US" sz="2000" dirty="0" smtClean="0"/>
              <a:t>Michael S Lauer, MD</a:t>
            </a:r>
          </a:p>
          <a:p>
            <a:r>
              <a:rPr lang="en-US" sz="2000" dirty="0" smtClean="0"/>
              <a:t>Deputy Director for Extramural Research</a:t>
            </a:r>
          </a:p>
          <a:p>
            <a:r>
              <a:rPr lang="en-US" sz="2000" dirty="0" smtClean="0"/>
              <a:t>National Institutes of Health</a:t>
            </a:r>
          </a:p>
          <a:p>
            <a:endParaRPr lang="en-US" sz="2000" dirty="0"/>
          </a:p>
          <a:p>
            <a:r>
              <a:rPr lang="en-US" sz="2000" dirty="0" smtClean="0"/>
              <a:t>State </a:t>
            </a:r>
            <a:r>
              <a:rPr lang="en-US" sz="2000" dirty="0" smtClean="0"/>
              <a:t>University System of Florida Annual R and D Agency Workshop</a:t>
            </a:r>
          </a:p>
          <a:p>
            <a:r>
              <a:rPr lang="en-US" sz="2000" dirty="0" smtClean="0"/>
              <a:t>Friday, September 30, 2016</a:t>
            </a:r>
          </a:p>
          <a:p>
            <a:r>
              <a:rPr lang="en-US" sz="2000" dirty="0"/>
              <a:t>U.S. Capitol Visitor Center, Room HVC </a:t>
            </a:r>
            <a:r>
              <a:rPr lang="en-US" sz="2000" dirty="0" smtClean="0"/>
              <a:t>201</a:t>
            </a:r>
          </a:p>
          <a:p>
            <a:r>
              <a:rPr lang="en-US" sz="2000" dirty="0" smtClean="0"/>
              <a:t>Disclosures: None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AE13B-C027-2549-9419-DDB505485113}" type="slidenum">
              <a:rPr lang="en-US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544C4-E35C-7145-8F0C-14E842E56F0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75040" y="5656302"/>
            <a:ext cx="3583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to OER DPEA and SARB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63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of Dollars to Awardees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098170"/>
            <a:ext cx="6629400" cy="292552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94688" y="6229534"/>
            <a:ext cx="3463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 dirty="0" smtClean="0"/>
              <a:t>Alberts B et al.  PNAS.  2014;111:5773-7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4285456"/>
            <a:ext cx="853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“Agencies should </a:t>
            </a:r>
            <a:r>
              <a:rPr lang="en-US" sz="2000" dirty="0"/>
              <a:t>be sensitive to </a:t>
            </a:r>
            <a:r>
              <a:rPr lang="en-US" sz="2000" b="1" i="1" dirty="0"/>
              <a:t>the total numbers of dollars granted to individual </a:t>
            </a:r>
            <a:r>
              <a:rPr lang="en-US" sz="2000" b="1" i="1" dirty="0" smtClean="0"/>
              <a:t>laboratories</a:t>
            </a:r>
            <a:r>
              <a:rPr lang="is-IS" sz="2000" dirty="0" smtClean="0"/>
              <a:t>…</a:t>
            </a:r>
            <a:r>
              <a:rPr lang="en-US" sz="2000" dirty="0" smtClean="0"/>
              <a:t>—although </a:t>
            </a:r>
            <a:r>
              <a:rPr lang="en-US" sz="2000" dirty="0"/>
              <a:t>different research activities have </a:t>
            </a:r>
            <a:r>
              <a:rPr lang="en-US" sz="2000" dirty="0" smtClean="0"/>
              <a:t>different </a:t>
            </a:r>
            <a:r>
              <a:rPr lang="en-US" sz="2000" dirty="0"/>
              <a:t>costs—at some point, returns per dollar diminish. W</a:t>
            </a:r>
            <a:r>
              <a:rPr lang="en-US" sz="2000" dirty="0" smtClean="0"/>
              <a:t>e </a:t>
            </a:r>
            <a:r>
              <a:rPr lang="en-US" sz="2000" dirty="0"/>
              <a:t>applaud the recent decision by the NIH to examine grant portfolios carefully before increasing direct research support for a laboratory beyond </a:t>
            </a:r>
            <a:r>
              <a:rPr lang="en-US" sz="2000" dirty="0" smtClean="0"/>
              <a:t>$1M </a:t>
            </a:r>
            <a:r>
              <a:rPr lang="en-US" sz="2000" dirty="0"/>
              <a:t>per year.”</a:t>
            </a:r>
          </a:p>
        </p:txBody>
      </p:sp>
    </p:spTree>
    <p:extLst>
      <p:ext uri="{BB962C8B-B14F-4D97-AF65-F5344CB8AC3E}">
        <p14:creationId xmlns:p14="http://schemas.microsoft.com/office/powerpoint/2010/main" val="172820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544C4-E35C-7145-8F0C-14E842E56F0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5040" y="5562600"/>
            <a:ext cx="3583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to OER DPEA and SARB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49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544C4-E35C-7145-8F0C-14E842E56F0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62000"/>
            <a:ext cx="6629400" cy="4972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5737395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Thanks to OER DPEA and SARB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4324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544C4-E35C-7145-8F0C-14E842E56F0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65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Ongoing Conversation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544C4-E35C-7145-8F0C-14E842E56F0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17" y="990600"/>
            <a:ext cx="5885567" cy="5027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6172200"/>
            <a:ext cx="365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Xie</a:t>
            </a:r>
            <a:r>
              <a:rPr lang="en-US" dirty="0" smtClean="0"/>
              <a:t> Y.  Science 2014;344:809-810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988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 and Citations?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8686800" cy="412189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14800" y="6383923"/>
            <a:ext cx="42655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ea typeface="MS PGothic" pitchFamily="34" charset="-128"/>
              </a:rPr>
              <a:t>Shapiro D, </a:t>
            </a:r>
            <a:r>
              <a:rPr lang="en-US" sz="1600" dirty="0" err="1" smtClean="0">
                <a:ea typeface="MS PGothic" pitchFamily="34" charset="-128"/>
              </a:rPr>
              <a:t>Vrana</a:t>
            </a:r>
            <a:r>
              <a:rPr lang="en-US" sz="1600" dirty="0" smtClean="0">
                <a:ea typeface="MS PGothic" pitchFamily="34" charset="-128"/>
              </a:rPr>
              <a:t> K.  PNAS 2015;112:9496-7</a:t>
            </a:r>
            <a:endParaRPr lang="en-US" sz="1600" dirty="0">
              <a:ea typeface="MS PGothic" pitchFamily="34" charset="-128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76800" y="3581400"/>
            <a:ext cx="4003876" cy="1877372"/>
          </a:xfrm>
          <a:prstGeom prst="ellipse">
            <a:avLst/>
          </a:prstGeom>
          <a:noFill/>
          <a:ln w="1111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2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How Do We Measure Research Impact?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91466"/>
            <a:ext cx="8229600" cy="4080734"/>
          </a:xfrm>
        </p:spPr>
        <p:txBody>
          <a:bodyPr/>
          <a:lstStyle/>
          <a:p>
            <a:r>
              <a:rPr lang="en-US" dirty="0" smtClean="0"/>
              <a:t>P = productivity</a:t>
            </a:r>
          </a:p>
          <a:p>
            <a:pPr lvl="1"/>
            <a:r>
              <a:rPr lang="en-US" dirty="0" smtClean="0"/>
              <a:t>Publish trial results</a:t>
            </a:r>
          </a:p>
          <a:p>
            <a:pPr lvl="1"/>
            <a:r>
              <a:rPr lang="en-US" dirty="0" smtClean="0"/>
              <a:t>Highly-cited papers: </a:t>
            </a:r>
            <a:r>
              <a:rPr lang="en-US" b="1" dirty="0" smtClean="0"/>
              <a:t>field-normalized</a:t>
            </a:r>
          </a:p>
          <a:p>
            <a:r>
              <a:rPr lang="en-US" dirty="0" smtClean="0"/>
              <a:t>Q = quality</a:t>
            </a:r>
          </a:p>
          <a:p>
            <a:r>
              <a:rPr lang="en-US" dirty="0" smtClean="0"/>
              <a:t>R = replication</a:t>
            </a:r>
          </a:p>
          <a:p>
            <a:r>
              <a:rPr lang="en-US" dirty="0" smtClean="0"/>
              <a:t>S = sharing</a:t>
            </a:r>
          </a:p>
          <a:p>
            <a:r>
              <a:rPr lang="en-US" dirty="0" smtClean="0"/>
              <a:t>T = translation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83324-AE1C-3546-A724-4BA4670D790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79612"/>
            <a:ext cx="8305800" cy="113849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351284" y="6383923"/>
            <a:ext cx="44030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ea typeface="MS PGothic" pitchFamily="34" charset="-128"/>
              </a:rPr>
              <a:t>Ioannidis JP, </a:t>
            </a:r>
            <a:r>
              <a:rPr lang="en-US" sz="1600" dirty="0" err="1" smtClean="0">
                <a:ea typeface="MS PGothic" pitchFamily="34" charset="-128"/>
              </a:rPr>
              <a:t>Khoury</a:t>
            </a:r>
            <a:r>
              <a:rPr lang="en-US" sz="1600" dirty="0" smtClean="0">
                <a:ea typeface="MS PGothic" pitchFamily="34" charset="-128"/>
              </a:rPr>
              <a:t> MJ.  JAMA 2014 (June 9)</a:t>
            </a:r>
            <a:endParaRPr lang="en-US" sz="16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26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Citation Ratio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6" y="1143000"/>
            <a:ext cx="7847229" cy="4889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8814" y="6067789"/>
            <a:ext cx="29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NIH Office of Portfolio Analysis</a:t>
            </a:r>
          </a:p>
          <a:p>
            <a:r>
              <a:rPr lang="en-US" sz="1400" dirty="0" err="1" smtClean="0"/>
              <a:t>PLoS</a:t>
            </a:r>
            <a:r>
              <a:rPr lang="en-US" sz="1400" dirty="0" smtClean="0"/>
              <a:t> Biology (September 6, 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03938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Know Whether It Means Anything?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8800"/>
            <a:ext cx="8534400" cy="2999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8522" y="5864592"/>
            <a:ext cx="29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NIH Office of Portfolio Analysis</a:t>
            </a:r>
          </a:p>
          <a:p>
            <a:r>
              <a:rPr lang="en-US" sz="1400" dirty="0" err="1" smtClean="0"/>
              <a:t>PLoS</a:t>
            </a:r>
            <a:r>
              <a:rPr lang="en-US" sz="1400" dirty="0" smtClean="0"/>
              <a:t> Biology (September 6, 2016)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117600" y="1459468"/>
            <a:ext cx="775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2193 R01 papers	  	430 HHMI/NIH papers	   290 R01 papers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74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Problem?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14800" y="6383923"/>
            <a:ext cx="42655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ea typeface="MS PGothic" pitchFamily="34" charset="-128"/>
              </a:rPr>
              <a:t>Shapiro D, </a:t>
            </a:r>
            <a:r>
              <a:rPr lang="en-US" sz="1600" dirty="0" err="1" smtClean="0">
                <a:ea typeface="MS PGothic" pitchFamily="34" charset="-128"/>
              </a:rPr>
              <a:t>Vrana</a:t>
            </a:r>
            <a:r>
              <a:rPr lang="en-US" sz="1600" dirty="0" smtClean="0">
                <a:ea typeface="MS PGothic" pitchFamily="34" charset="-128"/>
              </a:rPr>
              <a:t> K.  PNAS 2015;112:9496-7</a:t>
            </a:r>
            <a:endParaRPr lang="en-US" sz="1600" dirty="0">
              <a:ea typeface="MS PGothic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124200"/>
            <a:ext cx="4724400" cy="314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75582"/>
            <a:ext cx="8610600" cy="204861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76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544C4-E35C-7145-8F0C-14E842E56F0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71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544C4-E35C-7145-8F0C-14E842E56F07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2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6792" y="1905000"/>
            <a:ext cx="8229600" cy="4237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“Payoffs from research follow a power law, with big, near-unlimited upside but limited downside. Since the winner will have an explosive payoff, the right approach requires a </a:t>
            </a:r>
            <a:r>
              <a:rPr lang="en-US" i="1" dirty="0" smtClean="0"/>
              <a:t>certain style of blind funding </a:t>
            </a:r>
            <a:r>
              <a:rPr lang="en-US" dirty="0" smtClean="0"/>
              <a:t>… [of] </a:t>
            </a:r>
            <a:r>
              <a:rPr lang="en-US" i="1" dirty="0" smtClean="0"/>
              <a:t>as large a number of projects as possible</a:t>
            </a:r>
            <a:r>
              <a:rPr lang="is-IS" dirty="0" smtClean="0"/>
              <a:t>...”</a:t>
            </a:r>
            <a:r>
              <a:rPr lang="en-US" dirty="0" smtClean="0"/>
              <a:t>												</a:t>
            </a:r>
            <a:r>
              <a:rPr lang="en-US" sz="2800" dirty="0" err="1" smtClean="0"/>
              <a:t>Nassim</a:t>
            </a:r>
            <a:r>
              <a:rPr lang="en-US" sz="2800" dirty="0" smtClean="0"/>
              <a:t> Nicholas </a:t>
            </a:r>
            <a:r>
              <a:rPr lang="en-US" sz="2800" dirty="0" err="1" smtClean="0"/>
              <a:t>Taleb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Thoughts About Skewed Distributions 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99199" y="6113730"/>
            <a:ext cx="3211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Taleb</a:t>
            </a:r>
            <a:r>
              <a:rPr lang="en-US" dirty="0" smtClean="0"/>
              <a:t> N 2012 Random House</a:t>
            </a:r>
            <a:endParaRPr lang="en-US" dirty="0"/>
          </a:p>
        </p:txBody>
      </p:sp>
      <p:pic>
        <p:nvPicPr>
          <p:cNvPr id="2050" name="Picture 2" descr="http://www.acting-man.com/blog/media/2013/05/Tal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8078"/>
            <a:ext cx="1915966" cy="143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Finish Lines?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6744768" cy="32004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14800" y="6383923"/>
            <a:ext cx="42655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ea typeface="MS PGothic" pitchFamily="34" charset="-128"/>
              </a:rPr>
              <a:t>Shapiro D, </a:t>
            </a:r>
            <a:r>
              <a:rPr lang="en-US" sz="1600" dirty="0" err="1" smtClean="0">
                <a:ea typeface="MS PGothic" pitchFamily="34" charset="-128"/>
              </a:rPr>
              <a:t>Vrana</a:t>
            </a:r>
            <a:r>
              <a:rPr lang="en-US" sz="1600" dirty="0" smtClean="0">
                <a:ea typeface="MS PGothic" pitchFamily="34" charset="-128"/>
              </a:rPr>
              <a:t> K.  PNAS 2015;112:9496-7</a:t>
            </a:r>
            <a:endParaRPr lang="en-US" sz="1600" dirty="0">
              <a:ea typeface="MS PGothic" pitchFamily="34" charset="-128"/>
            </a:endParaRPr>
          </a:p>
        </p:txBody>
      </p:sp>
      <p:sp>
        <p:nvSpPr>
          <p:cNvPr id="6" name="Oval 5"/>
          <p:cNvSpPr/>
          <p:nvPr/>
        </p:nvSpPr>
        <p:spPr>
          <a:xfrm>
            <a:off x="7441364" y="987052"/>
            <a:ext cx="1336876" cy="5036296"/>
          </a:xfrm>
          <a:prstGeom prst="ellipse">
            <a:avLst/>
          </a:prstGeom>
          <a:noFill/>
          <a:ln w="1111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Ability to Respond to Emergencies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524000"/>
            <a:ext cx="5227252" cy="4615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4343400" cy="1954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0" y="3505200"/>
            <a:ext cx="2667000" cy="811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5410" y="5334000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 2016;353:1094-5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792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Drugs, Devices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61898" y="6461710"/>
            <a:ext cx="38699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ea typeface="MS PGothic" pitchFamily="34" charset="-128"/>
              </a:rPr>
              <a:t>Moses H et al.  JAMA 2015;313:174-189</a:t>
            </a:r>
            <a:endParaRPr lang="en-US" sz="1600" dirty="0">
              <a:ea typeface="MS PGothic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82" y="762000"/>
            <a:ext cx="4249701" cy="5791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4038600" y="1143000"/>
            <a:ext cx="3429000" cy="2819400"/>
          </a:xfrm>
          <a:prstGeom prst="straightConnector1">
            <a:avLst/>
          </a:prstGeom>
          <a:ln w="1492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90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0" y="0"/>
            <a:ext cx="8150841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544C4-E35C-7145-8F0C-14E842E56F0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18238" y="37221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Ivacaftor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1133863"/>
            <a:ext cx="1185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FDA trials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71576" y="6280077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Documents / Publications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3581400"/>
            <a:ext cx="693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Scientists (N=2587)			Institutions (N=2516)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2217"/>
            <a:ext cx="4067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Sanders Williams R et al.  Cell 2015;163:21-23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1275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Metrics Story with Big Data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544C4-E35C-7145-8F0C-14E842E56F07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7112000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3834" y="6202488"/>
            <a:ext cx="4730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Thanks Jim </a:t>
            </a:r>
            <a:r>
              <a:rPr lang="en-US" sz="1400" dirty="0" err="1" smtClean="0"/>
              <a:t>Onken</a:t>
            </a:r>
            <a:r>
              <a:rPr lang="en-US" sz="1400" dirty="0" smtClean="0"/>
              <a:t>, Brian </a:t>
            </a:r>
            <a:r>
              <a:rPr lang="en-US" sz="1400" dirty="0" err="1" smtClean="0"/>
              <a:t>Haugan</a:t>
            </a:r>
            <a:r>
              <a:rPr lang="en-US" sz="1400" dirty="0" smtClean="0"/>
              <a:t>, George Chacko,</a:t>
            </a:r>
          </a:p>
          <a:p>
            <a:r>
              <a:rPr lang="en-US" sz="1400" dirty="0" err="1" smtClean="0"/>
              <a:t>Shixin</a:t>
            </a:r>
            <a:r>
              <a:rPr lang="en-US" sz="1400" dirty="0" smtClean="0"/>
              <a:t> Jiang, </a:t>
            </a:r>
            <a:r>
              <a:rPr lang="en-US" sz="1400" dirty="0" err="1" smtClean="0"/>
              <a:t>Samet</a:t>
            </a:r>
            <a:r>
              <a:rPr lang="en-US" sz="1400" dirty="0" smtClean="0"/>
              <a:t> </a:t>
            </a:r>
            <a:r>
              <a:rPr lang="en-US" sz="1400" dirty="0" err="1" smtClean="0"/>
              <a:t>Keserci</a:t>
            </a:r>
            <a:r>
              <a:rPr lang="en-US" sz="1400" dirty="0" smtClean="0"/>
              <a:t>, Alex Pico, and Lindsay Wan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856156" y="975756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PCSK9 inhibitor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62400" y="1828800"/>
            <a:ext cx="740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Trials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62400" y="2667000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Foundational publications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67400" y="3488015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NIH-supported organizations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331201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NIH grants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56156" y="577484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Cited References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10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Should We Care?  “</a:t>
            </a:r>
            <a:r>
              <a:rPr lang="en-US" dirty="0" err="1" smtClean="0"/>
              <a:t>Eroom’s</a:t>
            </a:r>
            <a:r>
              <a:rPr lang="en-US" dirty="0" smtClean="0"/>
              <a:t> Law”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8" y="1295400"/>
            <a:ext cx="8409884" cy="45085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24186" y="5943600"/>
            <a:ext cx="64388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err="1" smtClean="0">
                <a:ea typeface="MS PGothic" pitchFamily="34" charset="-128"/>
              </a:rPr>
              <a:t>Scannell</a:t>
            </a:r>
            <a:r>
              <a:rPr lang="en-US" sz="1600" dirty="0" smtClean="0">
                <a:ea typeface="MS PGothic" pitchFamily="34" charset="-128"/>
              </a:rPr>
              <a:t> JW et al.  Nature Reviews Drug Discovery 2012;11:191-200</a:t>
            </a:r>
            <a:endParaRPr lang="en-US" sz="16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2587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33465"/>
            <a:ext cx="5410200" cy="6082397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48000" y="6441347"/>
            <a:ext cx="5719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http://</a:t>
            </a:r>
            <a:r>
              <a:rPr lang="en-US" sz="1200" dirty="0" smtClean="0">
                <a:hlinkClick r:id="rId4"/>
              </a:rPr>
              <a:t>www.nih.gov/sites/default/files/about-nih/strategic-plan-fy2016-2020-508.pdf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1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Our Metrics Be?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8686800" cy="412189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14800" y="6383923"/>
            <a:ext cx="42655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ea typeface="MS PGothic" pitchFamily="34" charset="-128"/>
              </a:rPr>
              <a:t>Shapiro D, </a:t>
            </a:r>
            <a:r>
              <a:rPr lang="en-US" sz="1600" dirty="0" err="1" smtClean="0">
                <a:ea typeface="MS PGothic" pitchFamily="34" charset="-128"/>
              </a:rPr>
              <a:t>Vrana</a:t>
            </a:r>
            <a:r>
              <a:rPr lang="en-US" sz="1600" dirty="0" smtClean="0">
                <a:ea typeface="MS PGothic" pitchFamily="34" charset="-128"/>
              </a:rPr>
              <a:t> K.  PNAS 2015;112:9496-7</a:t>
            </a:r>
            <a:endParaRPr lang="en-US" sz="16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03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“Evidence-Based Funding” </a:t>
            </a:r>
            <a:r>
              <a:rPr lang="is-IS" dirty="0" smtClean="0"/>
              <a:t>…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4887089" cy="43434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24400" y="6124000"/>
            <a:ext cx="36031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err="1" smtClean="0">
                <a:ea typeface="MS PGothic" pitchFamily="34" charset="-128"/>
              </a:rPr>
              <a:t>Azoulay</a:t>
            </a:r>
            <a:r>
              <a:rPr lang="en-US" sz="1600" dirty="0" smtClean="0">
                <a:ea typeface="MS PGothic" pitchFamily="34" charset="-128"/>
              </a:rPr>
              <a:t> P.  Nature 2012;484:31-32</a:t>
            </a:r>
          </a:p>
          <a:p>
            <a:pPr eaLnBrk="1" hangingPunct="1"/>
            <a:r>
              <a:rPr lang="en-US" sz="1600" dirty="0" smtClean="0">
                <a:ea typeface="MS PGothic" pitchFamily="34" charset="-128"/>
              </a:rPr>
              <a:t>Ioannidis J.  Nature 2011; 477:529-31</a:t>
            </a:r>
            <a:endParaRPr lang="en-US" sz="1600" dirty="0">
              <a:ea typeface="MS PGothic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1828800"/>
            <a:ext cx="32766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“It is a scandal that billions of dollars are spent on research without knowing the best way to distribute that money.”</a:t>
            </a:r>
          </a:p>
          <a:p>
            <a:endParaRPr lang="en-US" sz="2000" dirty="0"/>
          </a:p>
          <a:p>
            <a:r>
              <a:rPr lang="en-US" sz="2000" dirty="0" smtClean="0"/>
              <a:t>	John Ioannidis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1207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Forward to Open Dialogue </a:t>
            </a:r>
            <a:r>
              <a:rPr lang="is-IS" dirty="0" smtClean="0"/>
              <a:t>…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94387"/>
            <a:ext cx="8458200" cy="4956589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191000" y="6399311"/>
            <a:ext cx="3934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http://nexus.od.nih.gov/all/category/open-mike</a:t>
            </a:r>
            <a:r>
              <a:rPr lang="en-US" sz="1400" dirty="0" smtClean="0">
                <a:hlinkClick r:id="rId3"/>
              </a:rPr>
              <a:t>/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5087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and Physiology of Research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8" y="1371600"/>
            <a:ext cx="8563925" cy="44958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88294" y="6383923"/>
            <a:ext cx="38699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ea typeface="MS PGothic" pitchFamily="34" charset="-128"/>
              </a:rPr>
              <a:t>Moses H et al.  JAMA 2015;313:174-189</a:t>
            </a:r>
            <a:endParaRPr lang="en-US" sz="16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303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54100"/>
            <a:ext cx="7302500" cy="47498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24400" y="6197440"/>
            <a:ext cx="38699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ea typeface="MS PGothic" pitchFamily="34" charset="-128"/>
              </a:rPr>
              <a:t>Moses H et al.  JAMA 2015;313:174-189</a:t>
            </a:r>
            <a:endParaRPr lang="en-US" sz="16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5757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</a:t>
            </a:r>
            <a:r>
              <a:rPr lang="is-IS" dirty="0" smtClean="0"/>
              <a:t>…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544C4-E35C-7145-8F0C-14E842E56F0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6" y="107753"/>
            <a:ext cx="5748797" cy="65532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096000" y="6353988"/>
            <a:ext cx="29413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dirty="0" smtClean="0">
                <a:ea typeface="MS PGothic" pitchFamily="34" charset="-128"/>
              </a:rPr>
              <a:t>Moses H et al.  JAMA 2015;313:174-189</a:t>
            </a:r>
            <a:endParaRPr lang="en-US" sz="1200" dirty="0">
              <a:ea typeface="MS PGothic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1300" y="2286000"/>
            <a:ext cx="2362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Annual Growth </a:t>
            </a:r>
          </a:p>
          <a:p>
            <a:r>
              <a:rPr lang="en-US" dirty="0" smtClean="0"/>
              <a:t>2004 – 2012:</a:t>
            </a:r>
          </a:p>
          <a:p>
            <a:endParaRPr lang="en-US" dirty="0"/>
          </a:p>
          <a:p>
            <a:r>
              <a:rPr lang="en-US" dirty="0" smtClean="0"/>
              <a:t>Pharma	-0.6%</a:t>
            </a:r>
          </a:p>
          <a:p>
            <a:r>
              <a:rPr lang="en-US" dirty="0" smtClean="0"/>
              <a:t>Device	+6.2%</a:t>
            </a:r>
          </a:p>
          <a:p>
            <a:r>
              <a:rPr lang="en-US" dirty="0" smtClean="0"/>
              <a:t>Biotech	+4.6%</a:t>
            </a:r>
          </a:p>
          <a:p>
            <a:r>
              <a:rPr lang="en-US" dirty="0" smtClean="0"/>
              <a:t>NIH	-1.8%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56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Workforce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587500"/>
            <a:ext cx="7226300" cy="3683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24400" y="6197440"/>
            <a:ext cx="38699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ea typeface="MS PGothic" pitchFamily="34" charset="-128"/>
              </a:rPr>
              <a:t>Moses H et al.  JAMA 2015;313:174-189</a:t>
            </a:r>
            <a:endParaRPr lang="en-US" sz="16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789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 Causes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50" y="914400"/>
            <a:ext cx="6311900" cy="2843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" y="3880382"/>
            <a:ext cx="812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“We identified </a:t>
            </a:r>
            <a:r>
              <a:rPr lang="en-US" sz="2400" dirty="0"/>
              <a:t>two </a:t>
            </a:r>
            <a:r>
              <a:rPr lang="en-US" sz="2400" b="1" dirty="0"/>
              <a:t>core </a:t>
            </a:r>
            <a:r>
              <a:rPr lang="en-US" sz="2400" b="1" dirty="0" smtClean="0"/>
              <a:t>problems</a:t>
            </a:r>
            <a:r>
              <a:rPr lang="en-US" sz="2400" dirty="0" smtClean="0"/>
              <a:t>:</a:t>
            </a:r>
          </a:p>
          <a:p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/>
              <a:t>Too </a:t>
            </a:r>
            <a:r>
              <a:rPr lang="en-US" sz="2400" b="1" dirty="0"/>
              <a:t>many researchers</a:t>
            </a:r>
            <a:r>
              <a:rPr lang="en-US" sz="2400" dirty="0"/>
              <a:t> vying for </a:t>
            </a:r>
            <a:r>
              <a:rPr lang="en-US" sz="2400" i="1" dirty="0"/>
              <a:t>too few dollars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Too </a:t>
            </a:r>
            <a:r>
              <a:rPr lang="en-US" sz="2400" dirty="0"/>
              <a:t>many postdocs competing for too </a:t>
            </a:r>
            <a:r>
              <a:rPr lang="en-US" sz="2400" dirty="0" smtClean="0"/>
              <a:t>few </a:t>
            </a:r>
            <a:r>
              <a:rPr lang="en-US" sz="2400" dirty="0"/>
              <a:t>positions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Most other </a:t>
            </a:r>
            <a:r>
              <a:rPr lang="en-US" sz="2400" dirty="0"/>
              <a:t>issues </a:t>
            </a:r>
            <a:r>
              <a:rPr lang="en-US" sz="2400" dirty="0" smtClean="0"/>
              <a:t>can </a:t>
            </a:r>
            <a:r>
              <a:rPr lang="en-US" sz="2400" dirty="0"/>
              <a:t>be viewed as </a:t>
            </a:r>
            <a:r>
              <a:rPr lang="en-US" sz="2400" dirty="0" smtClean="0"/>
              <a:t>symptoms.”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2381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Different Metric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3D29F-C580-5C4D-AAA1-94293C4E928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3144150"/>
            <a:ext cx="868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Changing our funding metric 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“A </a:t>
            </a:r>
            <a:r>
              <a:rPr lang="en-US" sz="2400" dirty="0"/>
              <a:t>question that at first glance may seem trivial but is, I believe, a significant one is whether our key metric for </a:t>
            </a:r>
            <a:r>
              <a:rPr lang="en-US" sz="2400" dirty="0" smtClean="0"/>
              <a:t>how</a:t>
            </a:r>
            <a:r>
              <a:rPr lang="is-IS" sz="2400" dirty="0" smtClean="0"/>
              <a:t>…</a:t>
            </a:r>
            <a:r>
              <a:rPr lang="en-US" sz="2400" dirty="0" smtClean="0"/>
              <a:t> </a:t>
            </a:r>
            <a:r>
              <a:rPr lang="is-IS" sz="2400" dirty="0" smtClean="0"/>
              <a:t> we</a:t>
            </a:r>
            <a:r>
              <a:rPr lang="en-US" sz="2400" dirty="0" smtClean="0"/>
              <a:t> invest in </a:t>
            </a:r>
            <a:r>
              <a:rPr lang="is-IS" sz="2400" dirty="0" smtClean="0"/>
              <a:t>…</a:t>
            </a:r>
            <a:r>
              <a:rPr lang="en-US" sz="2400" dirty="0" smtClean="0"/>
              <a:t> </a:t>
            </a:r>
            <a:r>
              <a:rPr lang="en-US" sz="2400" dirty="0"/>
              <a:t>research should be the number of grants we award or </a:t>
            </a:r>
            <a:r>
              <a:rPr lang="en-US" sz="2400" b="1" i="1" dirty="0"/>
              <a:t>the number of investigators we support</a:t>
            </a:r>
            <a:r>
              <a:rPr lang="en-US" sz="2400" dirty="0" smtClean="0"/>
              <a:t>.”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3944"/>
            <a:ext cx="6477000" cy="14808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6638" y="6183868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/>
              <a:t>Lorsch JR.  Mol Biol Cell 2015;26:1578-82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68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arison of FY13 and FY14 Projected AF Costs 6-7-13 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4D3FDCABACDA4895BB3A2CB9910DA9" ma:contentTypeVersion="2" ma:contentTypeDescription="Create a new document." ma:contentTypeScope="" ma:versionID="1205bae03f749040464934b8236f87c8">
  <xsd:schema xmlns:xsd="http://www.w3.org/2001/XMLSchema" xmlns:xs="http://www.w3.org/2001/XMLSchema" xmlns:p="http://schemas.microsoft.com/office/2006/metadata/properties" xmlns:ns2="73b837e8-634e-46fe-a915-3621e98f7051" targetNamespace="http://schemas.microsoft.com/office/2006/metadata/properties" ma:root="true" ma:fieldsID="321eb9dcbbc341a01a89f5c7ea197662" ns2:_="">
    <xsd:import namespace="73b837e8-634e-46fe-a915-3621e98f7051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example_x0020_pictur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b837e8-634e-46fe-a915-3621e98f7051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example_x0020_picture" ma:index="9" nillable="true" ma:displayName="example picture" ma:format="Image" ma:internalName="example_x0020_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xample_x0020_picture xmlns="73b837e8-634e-46fe-a915-3621e98f7051">
      <Url>https://oer-sharepoint.nih.gov/intranet%20images/bordertemplaterevised.png</Url>
      <Description xsi:nil="true"/>
    </example_x0020_picture>
    <Description0 xmlns="73b837e8-634e-46fe-a915-3621e98f7051" xsi:nil="true"/>
  </documentManagement>
</p:properties>
</file>

<file path=customXml/itemProps1.xml><?xml version="1.0" encoding="utf-8"?>
<ds:datastoreItem xmlns:ds="http://schemas.openxmlformats.org/officeDocument/2006/customXml" ds:itemID="{003B1091-3D76-4FFB-9726-B99CBAD525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93B595-866A-4289-8043-6FBF09F38A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b837e8-634e-46fe-a915-3621e98f70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EC9694-A4D8-4442-8D4A-036347845C6B}">
  <ds:schemaRefs>
    <ds:schemaRef ds:uri="73b837e8-634e-46fe-a915-3621e98f7051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Comparison of FY13 and FY14 Projected AF Costs 6-7-13 </Template>
  <TotalTime>3030</TotalTime>
  <Words>678</Words>
  <Application>Microsoft Macintosh PowerPoint</Application>
  <PresentationFormat>On-screen Show (4:3)</PresentationFormat>
  <Paragraphs>145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MS PGothic</vt:lpstr>
      <vt:lpstr>ＭＳ Ｐゴシック</vt:lpstr>
      <vt:lpstr>Arial</vt:lpstr>
      <vt:lpstr>Comparison of FY13 and FY14 Projected AF Costs 6-7-13 </vt:lpstr>
      <vt:lpstr>Evidence-Based Funding: Thoughts about Extramural Research</vt:lpstr>
      <vt:lpstr>A Problem?</vt:lpstr>
      <vt:lpstr>What Should Our Metrics Be?</vt:lpstr>
      <vt:lpstr>Anatomy and Physiology of Research</vt:lpstr>
      <vt:lpstr>Funding</vt:lpstr>
      <vt:lpstr>Funding … </vt:lpstr>
      <vt:lpstr>Workforce</vt:lpstr>
      <vt:lpstr>Root Causes…</vt:lpstr>
      <vt:lpstr>A Different Metric</vt:lpstr>
      <vt:lpstr>PowerPoint Presentation</vt:lpstr>
      <vt:lpstr>Distribution of Dollars to Awardees …</vt:lpstr>
      <vt:lpstr>PowerPoint Presentation</vt:lpstr>
      <vt:lpstr>PowerPoint Presentation</vt:lpstr>
      <vt:lpstr>PowerPoint Presentation</vt:lpstr>
      <vt:lpstr>An Ongoing Conversation</vt:lpstr>
      <vt:lpstr>Publication and Citations?</vt:lpstr>
      <vt:lpstr>So How Do We Measure Research Impact?</vt:lpstr>
      <vt:lpstr>Relative Citation Ratio</vt:lpstr>
      <vt:lpstr>How Do We Know Whether It Means Anything?</vt:lpstr>
      <vt:lpstr>PowerPoint Presentation</vt:lpstr>
      <vt:lpstr>PowerPoint Presentation</vt:lpstr>
      <vt:lpstr>Thoughts About Skewed Distributions …</vt:lpstr>
      <vt:lpstr>Other Finish Lines?</vt:lpstr>
      <vt:lpstr>Ability to Respond to Emergencies …</vt:lpstr>
      <vt:lpstr>New Drugs, Devices</vt:lpstr>
      <vt:lpstr>PowerPoint Presentation</vt:lpstr>
      <vt:lpstr>A Metrics Story with Big Data</vt:lpstr>
      <vt:lpstr>Why Should We Care?  “Eroom’s Law”</vt:lpstr>
      <vt:lpstr>PowerPoint Presentation</vt:lpstr>
      <vt:lpstr>Towards “Evidence-Based Funding” … </vt:lpstr>
      <vt:lpstr>Looking Forward to Open Dialogue … </vt:lpstr>
    </vt:vector>
  </TitlesOfParts>
  <Company>NIH\OD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OER FY14 Budget Projections</dc:title>
  <dc:subject>OER PowerPoint (PPT) Template - 508 Compliant</dc:subject>
  <dc:creator>dileym</dc:creator>
  <cp:keywords>OER PowerPoint (PPT) Template - 508 Compliant</cp:keywords>
  <cp:lastModifiedBy>Michael Lauer</cp:lastModifiedBy>
  <cp:revision>287</cp:revision>
  <cp:lastPrinted>2015-06-22T16:07:37Z</cp:lastPrinted>
  <dcterms:created xsi:type="dcterms:W3CDTF">2013-06-10T11:08:15Z</dcterms:created>
  <dcterms:modified xsi:type="dcterms:W3CDTF">2016-09-25T18:54:31Z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0x010100CF4D3FDCABACDA4895BB3A2CB9910DA9</vt:lpwstr>
  </property>
  <property fmtid="{D5CDD505-2E9C-101B-9397-08002B2CF9AE}" pid="4" name="_AdHocReviewCycleID">
    <vt:i4>1599750908</vt:i4>
  </property>
  <property fmtid="{D5CDD505-2E9C-101B-9397-08002B2CF9AE}" pid="5" name="_NewReviewCycle">
    <vt:lpwstr/>
  </property>
  <property fmtid="{D5CDD505-2E9C-101B-9397-08002B2CF9AE}" pid="6" name="_EmailSubject">
    <vt:lpwstr>Follow up Items</vt:lpwstr>
  </property>
  <property fmtid="{D5CDD505-2E9C-101B-9397-08002B2CF9AE}" pid="7" name="_AuthorEmail">
    <vt:lpwstr>dileym@od.nih.gov</vt:lpwstr>
  </property>
  <property fmtid="{D5CDD505-2E9C-101B-9397-08002B2CF9AE}" pid="8" name="_AuthorEmailDisplayName">
    <vt:lpwstr>Diley, Mitzi (NIH/OD) [E]</vt:lpwstr>
  </property>
</Properties>
</file>