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5"/>
  </p:notesMasterIdLst>
  <p:sldIdLst>
    <p:sldId id="258" r:id="rId2"/>
    <p:sldId id="310" r:id="rId3"/>
    <p:sldId id="303" r:id="rId4"/>
    <p:sldId id="266" r:id="rId5"/>
    <p:sldId id="265" r:id="rId6"/>
    <p:sldId id="267" r:id="rId7"/>
    <p:sldId id="268" r:id="rId8"/>
    <p:sldId id="312" r:id="rId9"/>
    <p:sldId id="269" r:id="rId10"/>
    <p:sldId id="316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301" r:id="rId22"/>
    <p:sldId id="281" r:id="rId23"/>
    <p:sldId id="282" r:id="rId24"/>
    <p:sldId id="283" r:id="rId25"/>
    <p:sldId id="284" r:id="rId26"/>
    <p:sldId id="285" r:id="rId27"/>
    <p:sldId id="286" r:id="rId28"/>
    <p:sldId id="314" r:id="rId29"/>
    <p:sldId id="325" r:id="rId30"/>
    <p:sldId id="326" r:id="rId31"/>
    <p:sldId id="329" r:id="rId32"/>
    <p:sldId id="330" r:id="rId33"/>
    <p:sldId id="32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619" autoAdjust="0"/>
  </p:normalViewPr>
  <p:slideViewPr>
    <p:cSldViewPr>
      <p:cViewPr>
        <p:scale>
          <a:sx n="90" d="100"/>
          <a:sy n="90" d="100"/>
        </p:scale>
        <p:origin x="-58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B3E48-9D78-4180-9C7B-A801B6FA2F81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32859-C9ED-4EE8-8304-69F1EE3A55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8880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32859-C9ED-4EE8-8304-69F1EE3A558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326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185C83-2264-4769-B35C-F102E0083004}" type="slidenum">
              <a:rPr lang="en-US" altLang="en-US" smtClean="0"/>
              <a:pPr eaLnBrk="1" hangingPunct="1"/>
              <a:t>3</a:t>
            </a:fld>
            <a:endParaRPr lang="en-US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800" smtClean="0"/>
          </a:p>
        </p:txBody>
      </p:sp>
    </p:spTree>
    <p:extLst>
      <p:ext uri="{BB962C8B-B14F-4D97-AF65-F5344CB8AC3E}">
        <p14:creationId xmlns:p14="http://schemas.microsoft.com/office/powerpoint/2010/main" xmlns="" val="2990724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32859-C9ED-4EE8-8304-69F1EE3A558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7153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C61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Chevron 4"/>
            <p:cNvSpPr/>
            <p:nvPr/>
          </p:nvSpPr>
          <p:spPr>
            <a:xfrm>
              <a:off x="457200" y="0"/>
              <a:ext cx="3505200" cy="6553200"/>
            </a:xfrm>
            <a:prstGeom prst="chevron">
              <a:avLst>
                <a:gd name="adj" fmla="val 59635"/>
              </a:avLst>
            </a:prstGeom>
            <a:solidFill>
              <a:srgbClr val="1C61B4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Pentagon 5"/>
            <p:cNvSpPr/>
            <p:nvPr/>
          </p:nvSpPr>
          <p:spPr>
            <a:xfrm>
              <a:off x="0" y="77788"/>
              <a:ext cx="2314575" cy="6400800"/>
            </a:xfrm>
            <a:prstGeom prst="homePlate">
              <a:avLst>
                <a:gd name="adj" fmla="val 88514"/>
              </a:avLst>
            </a:prstGeom>
            <a:solidFill>
              <a:srgbClr val="BFBFB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7" name="Picture 11" descr="NCF_NIH_New_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5898" y="5791200"/>
              <a:ext cx="3438102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0"/>
              <a:ext cx="9144000" cy="152400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547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93663"/>
            <a:ext cx="8305800" cy="6032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F5C8F-DBE8-4E3A-A7F1-9146739E1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400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C61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Chevron 4"/>
            <p:cNvSpPr/>
            <p:nvPr/>
          </p:nvSpPr>
          <p:spPr>
            <a:xfrm>
              <a:off x="457200" y="0"/>
              <a:ext cx="3505200" cy="6553200"/>
            </a:xfrm>
            <a:prstGeom prst="chevron">
              <a:avLst>
                <a:gd name="adj" fmla="val 59635"/>
              </a:avLst>
            </a:prstGeom>
            <a:solidFill>
              <a:srgbClr val="1C61B4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Pentagon 5"/>
            <p:cNvSpPr/>
            <p:nvPr/>
          </p:nvSpPr>
          <p:spPr>
            <a:xfrm>
              <a:off x="0" y="77788"/>
              <a:ext cx="2314575" cy="6400800"/>
            </a:xfrm>
            <a:prstGeom prst="homePlate">
              <a:avLst>
                <a:gd name="adj" fmla="val 88514"/>
              </a:avLst>
            </a:prstGeom>
            <a:solidFill>
              <a:srgbClr val="BFBFB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7" name="Picture 11" descr="NCF_NIH_New_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5898" y="5791200"/>
              <a:ext cx="3438102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0"/>
              <a:ext cx="9144000" cy="152400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6758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C61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Chevron 4"/>
            <p:cNvSpPr/>
            <p:nvPr/>
          </p:nvSpPr>
          <p:spPr>
            <a:xfrm>
              <a:off x="457200" y="0"/>
              <a:ext cx="3505200" cy="6553200"/>
            </a:xfrm>
            <a:prstGeom prst="chevron">
              <a:avLst>
                <a:gd name="adj" fmla="val 59635"/>
              </a:avLst>
            </a:prstGeom>
            <a:solidFill>
              <a:srgbClr val="1C61B4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Pentagon 5"/>
            <p:cNvSpPr/>
            <p:nvPr/>
          </p:nvSpPr>
          <p:spPr>
            <a:xfrm>
              <a:off x="0" y="77788"/>
              <a:ext cx="2314575" cy="6400800"/>
            </a:xfrm>
            <a:prstGeom prst="homePlate">
              <a:avLst>
                <a:gd name="adj" fmla="val 88514"/>
              </a:avLst>
            </a:prstGeom>
            <a:solidFill>
              <a:srgbClr val="BFBFB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7" name="Picture 11" descr="NCF_NIH_New_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5898" y="5791200"/>
              <a:ext cx="3438102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0"/>
              <a:ext cx="9144000" cy="152400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74728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C61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Chevron 4"/>
            <p:cNvSpPr/>
            <p:nvPr/>
          </p:nvSpPr>
          <p:spPr>
            <a:xfrm>
              <a:off x="457200" y="0"/>
              <a:ext cx="3505200" cy="6553200"/>
            </a:xfrm>
            <a:prstGeom prst="chevron">
              <a:avLst>
                <a:gd name="adj" fmla="val 59635"/>
              </a:avLst>
            </a:prstGeom>
            <a:solidFill>
              <a:srgbClr val="1C61B4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Pentagon 5"/>
            <p:cNvSpPr/>
            <p:nvPr/>
          </p:nvSpPr>
          <p:spPr>
            <a:xfrm>
              <a:off x="0" y="77788"/>
              <a:ext cx="2314575" cy="6400800"/>
            </a:xfrm>
            <a:prstGeom prst="homePlate">
              <a:avLst>
                <a:gd name="adj" fmla="val 88514"/>
              </a:avLst>
            </a:prstGeom>
            <a:solidFill>
              <a:srgbClr val="BFBFB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7" name="Picture 11" descr="NCF_NIH_New_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5898" y="5791200"/>
              <a:ext cx="3438102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0"/>
              <a:ext cx="9144000" cy="152400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31675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C61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Chevron 4"/>
            <p:cNvSpPr/>
            <p:nvPr/>
          </p:nvSpPr>
          <p:spPr>
            <a:xfrm>
              <a:off x="457200" y="0"/>
              <a:ext cx="3505200" cy="6553200"/>
            </a:xfrm>
            <a:prstGeom prst="chevron">
              <a:avLst>
                <a:gd name="adj" fmla="val 59635"/>
              </a:avLst>
            </a:prstGeom>
            <a:solidFill>
              <a:srgbClr val="1C61B4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Pentagon 5"/>
            <p:cNvSpPr/>
            <p:nvPr/>
          </p:nvSpPr>
          <p:spPr>
            <a:xfrm>
              <a:off x="0" y="77788"/>
              <a:ext cx="2314575" cy="6400800"/>
            </a:xfrm>
            <a:prstGeom prst="homePlate">
              <a:avLst>
                <a:gd name="adj" fmla="val 88514"/>
              </a:avLst>
            </a:prstGeom>
            <a:solidFill>
              <a:srgbClr val="BFBFB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7" name="Picture 11" descr="NCF_NIH_New_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5898" y="5791200"/>
              <a:ext cx="3438102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0"/>
              <a:ext cx="9144000" cy="152400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8824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C61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Chevron 4"/>
            <p:cNvSpPr/>
            <p:nvPr/>
          </p:nvSpPr>
          <p:spPr>
            <a:xfrm>
              <a:off x="457200" y="0"/>
              <a:ext cx="3505200" cy="6553200"/>
            </a:xfrm>
            <a:prstGeom prst="chevron">
              <a:avLst>
                <a:gd name="adj" fmla="val 59635"/>
              </a:avLst>
            </a:prstGeom>
            <a:solidFill>
              <a:srgbClr val="1C61B4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Pentagon 5"/>
            <p:cNvSpPr/>
            <p:nvPr/>
          </p:nvSpPr>
          <p:spPr>
            <a:xfrm>
              <a:off x="0" y="77788"/>
              <a:ext cx="2314575" cy="6400800"/>
            </a:xfrm>
            <a:prstGeom prst="homePlate">
              <a:avLst>
                <a:gd name="adj" fmla="val 88514"/>
              </a:avLst>
            </a:prstGeom>
            <a:solidFill>
              <a:srgbClr val="BFBFB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7" name="Picture 11" descr="NCF_NIH_New_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5898" y="5791200"/>
              <a:ext cx="3438102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0"/>
              <a:ext cx="9144000" cy="152400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795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" y="6492875"/>
            <a:ext cx="59436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484773-FEFC-4B02-AAD8-232C29071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2741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C340A8-6F7C-40CC-95C4-E6328F0FC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073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0813"/>
            <a:ext cx="4038600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0813"/>
            <a:ext cx="4038600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65820-01B9-411B-8C43-38A020919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569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04F78B-C41E-4AF2-AA5F-BFFCECB06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505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1" r:id="rId9"/>
    <p:sldLayoutId id="2147483672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hyperlink" Target="http://upload.wikimedia.org/wikipedia/commons/2/22/US-NIH-NCI-Logo.svg" TargetMode="External"/><Relationship Id="rId18" Type="http://schemas.openxmlformats.org/officeDocument/2006/relationships/hyperlink" Target="http://upload.wikimedia.org/wikipedia/commons/7/71/US-NIH-NCRR-Logo.svg" TargetMode="External"/><Relationship Id="rId26" Type="http://schemas.openxmlformats.org/officeDocument/2006/relationships/hyperlink" Target="http://upload.wikimedia.org/wikipedia/commons/b/b3/US-NationalLibraryOfMedicine-Logo.svg" TargetMode="External"/><Relationship Id="rId39" Type="http://schemas.openxmlformats.org/officeDocument/2006/relationships/image" Target="../media/image21.png"/><Relationship Id="rId3" Type="http://schemas.openxmlformats.org/officeDocument/2006/relationships/hyperlink" Target="http://clinicalcenter.nih.gov/" TargetMode="External"/><Relationship Id="rId21" Type="http://schemas.openxmlformats.org/officeDocument/2006/relationships/image" Target="../media/image11.png"/><Relationship Id="rId34" Type="http://schemas.openxmlformats.org/officeDocument/2006/relationships/image" Target="../media/image18.png"/><Relationship Id="rId42" Type="http://schemas.openxmlformats.org/officeDocument/2006/relationships/image" Target="../media/image23.png"/><Relationship Id="rId47" Type="http://schemas.openxmlformats.org/officeDocument/2006/relationships/hyperlink" Target="http://upload.wikimedia.org/wikipedia/commons/7/72/US-NIH-NIAAA-Logo.svg" TargetMode="External"/><Relationship Id="rId50" Type="http://schemas.openxmlformats.org/officeDocument/2006/relationships/hyperlink" Target="http://upload.wikimedia.org/wikipedia/commons/6/67/US-NIH-NINDS-Logo.svg" TargetMode="External"/><Relationship Id="rId7" Type="http://schemas.openxmlformats.org/officeDocument/2006/relationships/hyperlink" Target="http://upload.wikimedia.org/wikipedia/commons/5/59/US-NIH-NHLBI-Logo.svg" TargetMode="External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hyperlink" Target="http://upload.wikimedia.org/wikipedia/commons/7/7f/US-NIH-NIDDK-Logo.svg" TargetMode="External"/><Relationship Id="rId38" Type="http://schemas.openxmlformats.org/officeDocument/2006/relationships/hyperlink" Target="http://upload.wikimedia.org/wikipedia/commons/7/79/US-NIH-NCCAM-Logo.svg" TargetMode="External"/><Relationship Id="rId46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://upload.wikimedia.org/wikipedia/commons/b/b5/US-NIH-NEI-Logo.svg" TargetMode="External"/><Relationship Id="rId20" Type="http://schemas.openxmlformats.org/officeDocument/2006/relationships/hyperlink" Target="http://upload.wikimedia.org/wikipedia/commons/7/76/US-NIH-NIA-Logo.svg" TargetMode="External"/><Relationship Id="rId29" Type="http://schemas.openxmlformats.org/officeDocument/2006/relationships/image" Target="../media/image15.png"/><Relationship Id="rId41" Type="http://schemas.openxmlformats.org/officeDocument/2006/relationships/hyperlink" Target="http://upload.wikimedia.org/wikipedia/commons/6/6a/US-NIH-NIDA-Logo.sv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://upload.wikimedia.org/wikipedia/commons/2/23/US-NIH-NICHD-2008Logo.svg" TargetMode="External"/><Relationship Id="rId24" Type="http://schemas.openxmlformats.org/officeDocument/2006/relationships/hyperlink" Target="http://upload.wikimedia.org/wikipedia/commons/d/d1/US-NIH-NINR-Logo.svg" TargetMode="External"/><Relationship Id="rId32" Type="http://schemas.openxmlformats.org/officeDocument/2006/relationships/image" Target="../media/image17.jpeg"/><Relationship Id="rId37" Type="http://schemas.openxmlformats.org/officeDocument/2006/relationships/image" Target="../media/image20.png"/><Relationship Id="rId40" Type="http://schemas.openxmlformats.org/officeDocument/2006/relationships/image" Target="../media/image22.jpeg"/><Relationship Id="rId45" Type="http://schemas.openxmlformats.org/officeDocument/2006/relationships/hyperlink" Target="http://upload.wikimedia.org/wikipedia/commons/5/5a/US-NIH-NIDCR-Logo.svg" TargetMode="External"/><Relationship Id="rId5" Type="http://schemas.openxmlformats.org/officeDocument/2006/relationships/hyperlink" Target="http://upload.wikimedia.org/wikipedia/commons/1/16/US-NIH-FogartyInternationalCenter-2008Logo.svg" TargetMode="External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hyperlink" Target="http://www.nigms.nih.gov/" TargetMode="External"/><Relationship Id="rId36" Type="http://schemas.openxmlformats.org/officeDocument/2006/relationships/image" Target="../media/image19.png"/><Relationship Id="rId49" Type="http://schemas.openxmlformats.org/officeDocument/2006/relationships/image" Target="../media/image27.pn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31" Type="http://schemas.openxmlformats.org/officeDocument/2006/relationships/image" Target="../media/image16.png"/><Relationship Id="rId44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hyperlink" Target="http://upload.wikimedia.org/wikipedia/commons/1/1f/US-NIH-NHGRI-Logo.svg" TargetMode="External"/><Relationship Id="rId14" Type="http://schemas.openxmlformats.org/officeDocument/2006/relationships/image" Target="../media/image7.png"/><Relationship Id="rId22" Type="http://schemas.openxmlformats.org/officeDocument/2006/relationships/hyperlink" Target="http://upload.wikimedia.org/wikipedia/commons/4/46/US-NIH-CIT-Logo.svg" TargetMode="External"/><Relationship Id="rId27" Type="http://schemas.openxmlformats.org/officeDocument/2006/relationships/image" Target="../media/image14.png"/><Relationship Id="rId30" Type="http://schemas.openxmlformats.org/officeDocument/2006/relationships/hyperlink" Target="http://upload.wikimedia.org/wikipedia/commons/4/44/US-NIH-NIBIB-Logo.svg" TargetMode="External"/><Relationship Id="rId35" Type="http://schemas.openxmlformats.org/officeDocument/2006/relationships/hyperlink" Target="http://upload.wikimedia.org/wikipedia/commons/6/6b/US-NIH-NIAID-Logo.svg" TargetMode="External"/><Relationship Id="rId43" Type="http://schemas.openxmlformats.org/officeDocument/2006/relationships/hyperlink" Target="http://upload.wikimedia.org/wikipedia/commons/7/72/US-NIH-NCMHD-Logo.svg" TargetMode="External"/><Relationship Id="rId48" Type="http://schemas.openxmlformats.org/officeDocument/2006/relationships/image" Target="../media/image26.png"/><Relationship Id="rId8" Type="http://schemas.openxmlformats.org/officeDocument/2006/relationships/image" Target="../media/image4.png"/><Relationship Id="rId51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fund.nih.gov/sites/default/files/P-4899_Final_Redacted.pdf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rojectreporter.nih.gov/project_info_description.cfm?aid=797920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ctreporter.nih.gov/project_info_description.cfm?icde=0&amp;aid=7853661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hyperlink" Target="http://projectreporter.nih.gov/project_info_description.cfm?aid=7981623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ctreporter.nih.gov/project_info_description.cfm?projectnumber=1R01AI085585-01" TargetMode="External"/><Relationship Id="rId2" Type="http://schemas.openxmlformats.org/officeDocument/2006/relationships/hyperlink" Target="http://projectreporter.nih.gov/project_info_description.cfm?projectnumber=1R01NS076460-0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ctreporter.nih.gov/project_description.cfm?projectnumber=1DP5OD012133-0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hyperlink" Target="http://projectreporter.nih.gov/project_description.cfm?projectnumber=1DP5OD012178-01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fund.nih.gov/highrisk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990600"/>
            <a:ext cx="716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The NIH Common Fund High-Risk High-Reward Research </a:t>
            </a:r>
            <a:r>
              <a:rPr lang="en-US" sz="3600" dirty="0" smtClean="0"/>
              <a:t>Program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343400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Ravi Basavappa, Ph.D.</a:t>
            </a:r>
          </a:p>
          <a:p>
            <a:r>
              <a:rPr lang="en-US" sz="1600" dirty="0" smtClean="0"/>
              <a:t>Program Leader, High-Risk High-Reward Research</a:t>
            </a:r>
          </a:p>
          <a:p>
            <a:r>
              <a:rPr lang="en-US" sz="1600" dirty="0" smtClean="0"/>
              <a:t>Office of Scientific Coordination</a:t>
            </a:r>
          </a:p>
          <a:p>
            <a:r>
              <a:rPr lang="en-US" sz="1600" dirty="0" smtClean="0"/>
              <a:t>Division of Program Coordination, Planning, and Strategic Initiatives</a:t>
            </a:r>
          </a:p>
          <a:p>
            <a:r>
              <a:rPr lang="en-US" sz="1600" dirty="0" smtClean="0"/>
              <a:t>Office of the Director</a:t>
            </a:r>
          </a:p>
          <a:p>
            <a:r>
              <a:rPr lang="en-US" sz="1600" dirty="0" smtClean="0"/>
              <a:t>National Institutes of Health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705600" y="5410200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Oct. </a:t>
            </a:r>
            <a:r>
              <a:rPr lang="en-US" dirty="0"/>
              <a:t>8</a:t>
            </a:r>
            <a:r>
              <a:rPr lang="en-US" dirty="0" smtClean="0"/>
              <a:t>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133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468" y="685800"/>
            <a:ext cx="1892332" cy="2387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2971800" y="304800"/>
            <a:ext cx="6096000" cy="433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Pioneer Award Initiative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Calibri" pitchFamily="34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Started in 2004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Any qualified investigator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Calibri" pitchFamily="34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Individual scientists of exceptional 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 pitchFamily="34" charset="0"/>
              </a:rPr>
              <a:t>  creativity who propose pioneering and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 pitchFamily="34" charset="0"/>
              </a:rPr>
              <a:t>  possibly transforming approaches to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 pitchFamily="34" charset="0"/>
              </a:rPr>
              <a:t>  addressing major biomedical or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 pitchFamily="34" charset="0"/>
              </a:rPr>
              <a:t>  behavioral </a:t>
            </a:r>
            <a:r>
              <a:rPr lang="en-US" sz="2000" dirty="0" smtClean="0">
                <a:latin typeface="Calibri" pitchFamily="34" charset="0"/>
              </a:rPr>
              <a:t>challenges</a:t>
            </a:r>
          </a:p>
          <a:p>
            <a:pPr lvl="1">
              <a:lnSpc>
                <a:spcPct val="90000"/>
              </a:lnSpc>
            </a:pPr>
            <a:endParaRPr lang="en-US" sz="2000" dirty="0" smtClean="0">
              <a:latin typeface="Calibri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Calibri" pitchFamily="34" charset="0"/>
              </a:rPr>
              <a:t>       $700k (for awards beginning in FY16)</a:t>
            </a:r>
            <a:endParaRPr lang="en-US" sz="2000" dirty="0">
              <a:latin typeface="Calibri" pitchFamily="34" charset="0"/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strike="sngStrike" dirty="0">
                <a:solidFill>
                  <a:srgbClr val="FF0000"/>
                </a:solidFill>
                <a:latin typeface="Calibri" pitchFamily="34" charset="0"/>
              </a:rPr>
              <a:t>$</a:t>
            </a:r>
            <a:r>
              <a:rPr lang="en-US" sz="2000" strike="sngStrike" dirty="0" smtClean="0">
                <a:solidFill>
                  <a:srgbClr val="FF0000"/>
                </a:solidFill>
                <a:latin typeface="Calibri" pitchFamily="34" charset="0"/>
              </a:rPr>
              <a:t>500k </a:t>
            </a:r>
            <a:r>
              <a:rPr lang="en-US" sz="2000" dirty="0">
                <a:latin typeface="Calibri" pitchFamily="34" charset="0"/>
              </a:rPr>
              <a:t>DC/year for five years 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48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1066800" y="533400"/>
            <a:ext cx="7915693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800" b="1" u="sng" dirty="0">
                <a:latin typeface="Calibri" pitchFamily="34" charset="0"/>
              </a:rPr>
              <a:t>Origins of the NIH Director’s Pioneer </a:t>
            </a:r>
            <a:r>
              <a:rPr lang="en-US" sz="2800" b="1" u="sng" dirty="0" smtClean="0">
                <a:latin typeface="Calibri" pitchFamily="34" charset="0"/>
              </a:rPr>
              <a:t>Awards</a:t>
            </a:r>
          </a:p>
          <a:p>
            <a:pPr>
              <a:buClr>
                <a:srgbClr val="FF0000"/>
              </a:buClr>
            </a:pPr>
            <a:endParaRPr lang="en-US" sz="2400" dirty="0">
              <a:latin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Dr. </a:t>
            </a:r>
            <a:r>
              <a:rPr lang="en-US" sz="2000" dirty="0" err="1">
                <a:latin typeface="Calibri" pitchFamily="34" charset="0"/>
              </a:rPr>
              <a:t>Zerhouni</a:t>
            </a:r>
            <a:r>
              <a:rPr lang="en-US" sz="2000" dirty="0">
                <a:latin typeface="Calibri" pitchFamily="34" charset="0"/>
              </a:rPr>
              <a:t> becomes NIH Director in </a:t>
            </a:r>
            <a:r>
              <a:rPr lang="en-US" sz="2000" dirty="0" smtClean="0">
                <a:latin typeface="Calibri" pitchFamily="34" charset="0"/>
              </a:rPr>
              <a:t>2002</a:t>
            </a:r>
            <a:endParaRPr lang="en-US" sz="2000" dirty="0">
              <a:latin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n-US" sz="2000" dirty="0">
              <a:latin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Surveys biomedical research committee about research funding and NIH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     In </a:t>
            </a:r>
            <a:r>
              <a:rPr lang="en-US" sz="2000" dirty="0">
                <a:latin typeface="Calibri" pitchFamily="34" charset="0"/>
              </a:rPr>
              <a:t>responses, </a:t>
            </a:r>
            <a:r>
              <a:rPr lang="en-US" sz="2000" dirty="0" smtClean="0">
                <a:latin typeface="Calibri" pitchFamily="34" charset="0"/>
              </a:rPr>
              <a:t>sometimes </a:t>
            </a:r>
            <a:r>
              <a:rPr lang="en-US" sz="2000" u="sng" dirty="0" smtClean="0">
                <a:latin typeface="Calibri" pitchFamily="34" charset="0"/>
              </a:rPr>
              <a:t>too conservative </a:t>
            </a:r>
            <a:r>
              <a:rPr lang="en-US" sz="2000" dirty="0">
                <a:latin typeface="Calibri" pitchFamily="34" charset="0"/>
              </a:rPr>
              <a:t>nature of review is </a:t>
            </a:r>
            <a:endParaRPr lang="en-US" sz="2000" dirty="0" smtClean="0">
              <a:latin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sz="2000" dirty="0" smtClean="0">
                <a:latin typeface="Calibri" pitchFamily="34" charset="0"/>
              </a:rPr>
              <a:t>      prominent theme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en-US" sz="2000" dirty="0" smtClean="0">
              <a:latin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Because of the conservative nature, </a:t>
            </a:r>
            <a:r>
              <a:rPr lang="en-US" sz="2000" u="sng" dirty="0" smtClean="0">
                <a:latin typeface="Calibri" pitchFamily="34" charset="0"/>
              </a:rPr>
              <a:t>opportunities for making leaps</a:t>
            </a:r>
            <a:r>
              <a:rPr lang="en-US" sz="2000" dirty="0" smtClean="0">
                <a:latin typeface="Calibri" pitchFamily="34" charset="0"/>
              </a:rPr>
              <a:t> in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sz="2000" dirty="0" smtClean="0">
                <a:latin typeface="Calibri" pitchFamily="34" charset="0"/>
              </a:rPr>
              <a:t>    sciences are lost</a:t>
            </a:r>
            <a:endParaRPr lang="en-US" sz="2000" dirty="0">
              <a:latin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n-US" sz="2000" dirty="0">
              <a:latin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Assembles  trans-NIH “High-Risk Research Working Group</a:t>
            </a:r>
            <a:r>
              <a:rPr lang="en-US" sz="2000" dirty="0" smtClean="0">
                <a:latin typeface="Calibri" pitchFamily="34" charset="0"/>
              </a:rPr>
              <a:t>”</a:t>
            </a:r>
            <a:endParaRPr lang="en-US" sz="2000" dirty="0">
              <a:latin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</a:rPr>
              <a:t>	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Dr. </a:t>
            </a:r>
            <a:r>
              <a:rPr lang="en-US" sz="2000" dirty="0" err="1">
                <a:latin typeface="Calibri" pitchFamily="34" charset="0"/>
              </a:rPr>
              <a:t>Zerhouni</a:t>
            </a:r>
            <a:r>
              <a:rPr lang="en-US" sz="2000" dirty="0">
                <a:latin typeface="Calibri" pitchFamily="34" charset="0"/>
              </a:rPr>
              <a:t> initiates Pioneer Award program, part of the NIH </a:t>
            </a:r>
            <a:r>
              <a:rPr lang="en-US" sz="2000" dirty="0" smtClean="0">
                <a:latin typeface="Calibri" pitchFamily="34" charset="0"/>
              </a:rPr>
              <a:t>Roadmap</a:t>
            </a:r>
          </a:p>
          <a:p>
            <a:pPr>
              <a:buClr>
                <a:srgbClr val="FF0000"/>
              </a:buClr>
            </a:pPr>
            <a:endParaRPr lang="en-US" sz="2000" dirty="0">
              <a:latin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First awards made in 2004, awards made annually since then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08" y="228600"/>
            <a:ext cx="845592" cy="106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927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1478597" y="609600"/>
            <a:ext cx="6979603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800" b="1" u="sng" dirty="0">
                <a:latin typeface="Calibri" pitchFamily="34" charset="0"/>
              </a:rPr>
              <a:t>Fundamental characteristics </a:t>
            </a:r>
            <a:endParaRPr lang="en-US" sz="2800" b="1" u="sng" dirty="0" smtClean="0">
              <a:latin typeface="Calibri" pitchFamily="34" charset="0"/>
            </a:endParaRPr>
          </a:p>
          <a:p>
            <a:pPr>
              <a:buClr>
                <a:srgbClr val="FF0000"/>
              </a:buClr>
            </a:pPr>
            <a:r>
              <a:rPr lang="en-US" sz="2800" b="1" u="sng" dirty="0" smtClean="0">
                <a:latin typeface="Calibri" pitchFamily="34" charset="0"/>
              </a:rPr>
              <a:t>of </a:t>
            </a:r>
            <a:r>
              <a:rPr lang="en-US" sz="2800" b="1" u="sng" dirty="0">
                <a:latin typeface="Calibri" pitchFamily="34" charset="0"/>
              </a:rPr>
              <a:t>the Pioneer </a:t>
            </a:r>
            <a:r>
              <a:rPr lang="en-US" sz="2800" b="1" u="sng" dirty="0" smtClean="0">
                <a:latin typeface="Calibri" pitchFamily="34" charset="0"/>
              </a:rPr>
              <a:t>Award program</a:t>
            </a:r>
          </a:p>
          <a:p>
            <a:pPr>
              <a:buClr>
                <a:srgbClr val="FF0000"/>
              </a:buClr>
            </a:pPr>
            <a:endParaRPr lang="en-US" sz="2400" b="1" u="sng" dirty="0">
              <a:latin typeface="Calibri" pitchFamily="34" charset="0"/>
            </a:endParaRPr>
          </a:p>
          <a:p>
            <a:pPr>
              <a:buClr>
                <a:srgbClr val="FF0000"/>
              </a:buClr>
            </a:pPr>
            <a:endParaRPr lang="en-US" b="1" u="sng" dirty="0">
              <a:latin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Calibri" pitchFamily="34" charset="0"/>
              </a:rPr>
              <a:t>Person-focused</a:t>
            </a:r>
            <a:endParaRPr lang="en-US" sz="2400" dirty="0">
              <a:latin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n-US" sz="2400" dirty="0">
              <a:latin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Allow unusual </a:t>
            </a:r>
            <a:r>
              <a:rPr lang="en-US" sz="2400" dirty="0" smtClean="0">
                <a:latin typeface="Calibri" pitchFamily="34" charset="0"/>
              </a:rPr>
              <a:t>flexibility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latin typeface="Calibri" pitchFamily="34" charset="0"/>
              </a:rPr>
              <a:t>    (Pioneer </a:t>
            </a:r>
            <a:r>
              <a:rPr lang="en-US" sz="2400" dirty="0" err="1" smtClean="0">
                <a:latin typeface="Calibri" pitchFamily="34" charset="0"/>
              </a:rPr>
              <a:t>awardee</a:t>
            </a:r>
            <a:r>
              <a:rPr lang="en-US" sz="2400" dirty="0" smtClean="0">
                <a:latin typeface="Calibri" pitchFamily="34" charset="0"/>
              </a:rPr>
              <a:t> may change direction of research)</a:t>
            </a:r>
            <a:endParaRPr lang="en-US" sz="2400" dirty="0">
              <a:latin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n-US" sz="2400" dirty="0">
              <a:latin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Provide generous resources 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08" y="228600"/>
            <a:ext cx="845592" cy="106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3970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533400"/>
            <a:ext cx="661290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 implement the Pioneer Award program, wanted</a:t>
            </a:r>
          </a:p>
          <a:p>
            <a:r>
              <a:rPr lang="en-US" sz="2400" dirty="0" smtClean="0"/>
              <a:t>to make it very distinctive from the major NIH grant</a:t>
            </a:r>
          </a:p>
          <a:p>
            <a:r>
              <a:rPr lang="en-US" sz="2400" dirty="0" smtClean="0"/>
              <a:t>Program (R01):</a:t>
            </a:r>
          </a:p>
          <a:p>
            <a:endParaRPr lang="en-US" sz="2400" dirty="0" smtClean="0"/>
          </a:p>
          <a:p>
            <a:r>
              <a:rPr lang="en-US" sz="2400" dirty="0" smtClean="0"/>
              <a:t>Application format:</a:t>
            </a:r>
          </a:p>
          <a:p>
            <a:endParaRPr lang="en-US" sz="2400" dirty="0" smtClean="0"/>
          </a:p>
          <a:p>
            <a:r>
              <a:rPr lang="en-US" sz="2400" dirty="0" smtClean="0"/>
              <a:t>Review:</a:t>
            </a:r>
          </a:p>
          <a:p>
            <a:endParaRPr lang="en-US" sz="2400" dirty="0" smtClean="0"/>
          </a:p>
          <a:p>
            <a:r>
              <a:rPr lang="en-US" sz="2400" dirty="0" smtClean="0"/>
              <a:t>Program administration: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08" y="228600"/>
            <a:ext cx="845592" cy="106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8821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00250" y="198438"/>
            <a:ext cx="7143750" cy="792162"/>
          </a:xfrm>
        </p:spPr>
        <p:txBody>
          <a:bodyPr/>
          <a:lstStyle/>
          <a:p>
            <a:pPr algn="l" eaLnBrk="1" hangingPunct="1">
              <a:buClr>
                <a:srgbClr val="FF0000"/>
              </a:buClr>
            </a:pPr>
            <a:r>
              <a:rPr lang="en-US" sz="2800" u="sng" dirty="0" smtClean="0"/>
              <a:t>Pioneer Award Application format:</a:t>
            </a:r>
            <a:br>
              <a:rPr lang="en-US" sz="2800" u="sng" dirty="0" smtClean="0"/>
            </a:br>
            <a:endParaRPr lang="en-US" sz="2800" u="sng" dirty="0" smtClean="0"/>
          </a:p>
        </p:txBody>
      </p:sp>
      <p:sp>
        <p:nvSpPr>
          <p:cNvPr id="25604" name="Footer Placeholder 3"/>
          <p:cNvSpPr txBox="1">
            <a:spLocks/>
          </p:cNvSpPr>
          <p:nvPr/>
        </p:nvSpPr>
        <p:spPr bwMode="auto">
          <a:xfrm>
            <a:off x="3124200" y="6248400"/>
            <a:ext cx="320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buClr>
                <a:srgbClr val="FF0000"/>
              </a:buClr>
            </a:pPr>
            <a:endParaRPr lang="en-US" sz="120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0"/>
            <a:ext cx="6895221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R01: 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25 pages research strategy including detailed experimental</a:t>
            </a: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plan and preliminary data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3257490"/>
            <a:ext cx="4153894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R01: 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Biographical sketch limit 4 pages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5756" y="5543490"/>
            <a:ext cx="4487832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R01: 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letters of collaboration encouraged 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1524000"/>
            <a:ext cx="800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b="1" dirty="0" smtClean="0"/>
              <a:t>Pioneer: </a:t>
            </a:r>
            <a:r>
              <a:rPr lang="en-US" sz="2000" dirty="0" smtClean="0"/>
              <a:t>3-5 page essay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z="2000" dirty="0" smtClean="0"/>
              <a:t>Scientific problem, significance, and pioneering approach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z="2000" dirty="0" smtClean="0"/>
              <a:t>Evidence for innovativeness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z="2000" dirty="0" smtClean="0"/>
              <a:t>How is research direction different from ongoing?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z="2000" dirty="0" smtClean="0"/>
              <a:t>Why Pioneer Award mechanism?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219200" y="3714690"/>
            <a:ext cx="44055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b="1" dirty="0" smtClean="0"/>
              <a:t>Pioneer: </a:t>
            </a:r>
            <a:r>
              <a:rPr lang="en-US" sz="2000" dirty="0" smtClean="0"/>
              <a:t>Biographical Sketch - 2 pages 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143000" y="4400490"/>
            <a:ext cx="723794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R01: 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Budget, animal, human  subject information – details required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3000" y="4857690"/>
            <a:ext cx="59889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b="1" dirty="0" smtClean="0"/>
              <a:t>Pioneer:  </a:t>
            </a:r>
            <a:r>
              <a:rPr lang="en-US" sz="2000" dirty="0" smtClean="0"/>
              <a:t>No detailed budget, other information brief</a:t>
            </a:r>
            <a:r>
              <a:rPr lang="en-US" sz="2000" b="1" dirty="0" smtClean="0"/>
              <a:t> 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1143000" y="6000690"/>
            <a:ext cx="50022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b="1" dirty="0" smtClean="0"/>
              <a:t>Pioneer: </a:t>
            </a:r>
            <a:r>
              <a:rPr lang="en-US" sz="2000" dirty="0" smtClean="0"/>
              <a:t>letters of collaboration not allowed</a:t>
            </a:r>
            <a:endParaRPr lang="en-US" sz="2000" dirty="0"/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08" y="228600"/>
            <a:ext cx="845592" cy="106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2844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/>
      <p:bldP spid="13" grpId="0"/>
      <p:bldP spid="14" grpId="0" animBg="1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09650" y="465137"/>
            <a:ext cx="71437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Pioneer Award Application format (continued):</a:t>
            </a:r>
            <a:b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800" b="0" i="0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104900"/>
            <a:ext cx="7154459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Components of Pioneer application not present for R01 application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54100" y="1638300"/>
            <a:ext cx="71755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Most significant research accomplishment (one page max.)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  <a:defRPr/>
            </a:pPr>
            <a:endParaRPr lang="en-US" sz="2000" b="1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Statement of suitability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of proposal for Pioneer -  research must be different from established research projects in the applicant’s laboratory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tabLst/>
              <a:defRPr/>
            </a:pPr>
            <a:endParaRPr kumimoji="0" lang="en-US" sz="20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US" sz="2000" b="1" baseline="0" dirty="0" smtClean="0">
                <a:latin typeface="+mn-lt"/>
              </a:rPr>
              <a:t>Statement of commitmen</a:t>
            </a:r>
            <a:r>
              <a:rPr lang="en-US" sz="2000" b="1" dirty="0" smtClean="0">
                <a:latin typeface="+mn-lt"/>
              </a:rPr>
              <a:t>t of at least 51% research effort to project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Three letters of references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5112603"/>
            <a:ext cx="6377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400" b="1" dirty="0" smtClean="0"/>
              <a:t>Pioneer application format designed to focus on </a:t>
            </a:r>
          </a:p>
          <a:p>
            <a:pPr>
              <a:buClr>
                <a:srgbClr val="FF0000"/>
              </a:buClr>
            </a:pPr>
            <a:r>
              <a:rPr lang="en-US" sz="2400" b="1" dirty="0" smtClean="0"/>
              <a:t>person and scientific vision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08" y="228600"/>
            <a:ext cx="845592" cy="106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4238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09650" y="46037"/>
            <a:ext cx="71437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Pioneer Award Review</a:t>
            </a:r>
            <a:r>
              <a:rPr kumimoji="0" lang="en-US" sz="2800" b="0" i="0" u="sng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800" u="sng" dirty="0" smtClean="0">
                <a:latin typeface="+mj-lt"/>
                <a:ea typeface="+mj-ea"/>
                <a:cs typeface="+mj-cs"/>
              </a:rPr>
              <a:t>process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685800"/>
            <a:ext cx="6643998" cy="31700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R01 review:  </a:t>
            </a:r>
          </a:p>
          <a:p>
            <a:pPr>
              <a:buClr>
                <a:srgbClr val="FF0000"/>
              </a:buClr>
            </a:pPr>
            <a:endParaRPr lang="en-US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Review by a single panel </a:t>
            </a:r>
          </a:p>
          <a:p>
            <a:pPr>
              <a:buClr>
                <a:srgbClr val="FF0000"/>
              </a:buClr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Review by topic experts</a:t>
            </a:r>
          </a:p>
          <a:p>
            <a:pPr>
              <a:buClr>
                <a:srgbClr val="FF0000"/>
              </a:buClr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Asked to consider: significance/impact, innovation, approach, </a:t>
            </a: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investigator, and environment</a:t>
            </a:r>
          </a:p>
          <a:p>
            <a:pPr>
              <a:buClr>
                <a:srgbClr val="FF0000"/>
              </a:buClr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Focus tends to be on approach and feasibility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4038600"/>
            <a:ext cx="8001000" cy="311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b="1" dirty="0" smtClean="0"/>
              <a:t>Pioneer review: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z="2000" dirty="0" smtClean="0"/>
              <a:t>Review through 2 phase review (2 panels)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z="2000" dirty="0" smtClean="0"/>
              <a:t>Reviewers </a:t>
            </a:r>
            <a:r>
              <a:rPr lang="en-US" sz="2000" u="sng" dirty="0" smtClean="0"/>
              <a:t>not</a:t>
            </a:r>
            <a:r>
              <a:rPr lang="en-US" sz="2000" dirty="0" smtClean="0"/>
              <a:t> assigned by specific topic expertise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z="2000" dirty="0" smtClean="0"/>
              <a:t>Asked to consider: innovation/impact, investigator, and suitability for award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z="2000" dirty="0" smtClean="0"/>
              <a:t>Involves  in-person interviews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08" y="228600"/>
            <a:ext cx="845592" cy="106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9438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0" y="533400"/>
            <a:ext cx="2297113" cy="1552575"/>
          </a:xfrm>
          <a:prstGeom prst="rect">
            <a:avLst/>
          </a:prstGeom>
          <a:solidFill>
            <a:srgbClr val="C2E0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Electronic review of all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applications</a:t>
            </a:r>
          </a:p>
        </p:txBody>
      </p:sp>
      <p:sp>
        <p:nvSpPr>
          <p:cNvPr id="7" name="Down Arrow 6"/>
          <p:cNvSpPr/>
          <p:nvPr/>
        </p:nvSpPr>
        <p:spPr>
          <a:xfrm>
            <a:off x="7254875" y="2162175"/>
            <a:ext cx="47625" cy="34290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24650" y="2692400"/>
            <a:ext cx="1225550" cy="752475"/>
          </a:xfrm>
          <a:prstGeom prst="rect">
            <a:avLst/>
          </a:prstGeom>
          <a:solidFill>
            <a:srgbClr val="C2E0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Identify 25 for interview</a:t>
            </a:r>
          </a:p>
        </p:txBody>
      </p:sp>
      <p:sp>
        <p:nvSpPr>
          <p:cNvPr id="9" name="Rectangle 8"/>
          <p:cNvSpPr/>
          <p:nvPr/>
        </p:nvSpPr>
        <p:spPr>
          <a:xfrm>
            <a:off x="6743700" y="4251325"/>
            <a:ext cx="1130300" cy="628650"/>
          </a:xfrm>
          <a:prstGeom prst="rect">
            <a:avLst/>
          </a:prstGeom>
          <a:solidFill>
            <a:srgbClr val="C2E0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Interview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10247" name="TextBox 9"/>
          <p:cNvSpPr txBox="1">
            <a:spLocks noChangeArrowheads="1"/>
          </p:cNvSpPr>
          <p:nvPr/>
        </p:nvSpPr>
        <p:spPr bwMode="auto">
          <a:xfrm>
            <a:off x="4533900" y="866775"/>
            <a:ext cx="15525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b="1" dirty="0">
                <a:latin typeface="Calibri" pitchFamily="34" charset="0"/>
              </a:rPr>
              <a:t>Phase I</a:t>
            </a:r>
          </a:p>
          <a:p>
            <a:pPr algn="ctr" eaLnBrk="1" hangingPunct="1"/>
            <a:r>
              <a:rPr lang="en-US" sz="1400" b="1" dirty="0">
                <a:latin typeface="Calibri" pitchFamily="34" charset="0"/>
              </a:rPr>
              <a:t>(</a:t>
            </a:r>
            <a:r>
              <a:rPr lang="en-US" sz="1600" b="1" dirty="0">
                <a:latin typeface="Calibri" pitchFamily="34" charset="0"/>
              </a:rPr>
              <a:t>electronic</a:t>
            </a:r>
            <a:r>
              <a:rPr lang="en-US" sz="1400" b="1" dirty="0">
                <a:latin typeface="Calibri" pitchFamily="34" charset="0"/>
              </a:rPr>
              <a:t> </a:t>
            </a:r>
          </a:p>
          <a:p>
            <a:pPr algn="ctr" eaLnBrk="1" hangingPunct="1"/>
            <a:r>
              <a:rPr lang="en-US" sz="1400" b="1" dirty="0">
                <a:latin typeface="Calibri" pitchFamily="34" charset="0"/>
              </a:rPr>
              <a:t>panel)</a:t>
            </a:r>
          </a:p>
        </p:txBody>
      </p:sp>
      <p:sp>
        <p:nvSpPr>
          <p:cNvPr id="10248" name="TextBox 10"/>
          <p:cNvSpPr txBox="1">
            <a:spLocks noChangeArrowheads="1"/>
          </p:cNvSpPr>
          <p:nvPr/>
        </p:nvSpPr>
        <p:spPr bwMode="auto">
          <a:xfrm>
            <a:off x="5051425" y="3590925"/>
            <a:ext cx="11652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b="1" dirty="0">
                <a:latin typeface="Calibri" pitchFamily="34" charset="0"/>
              </a:rPr>
              <a:t>Phase II</a:t>
            </a:r>
          </a:p>
          <a:p>
            <a:pPr algn="ctr" eaLnBrk="1" hangingPunct="1"/>
            <a:r>
              <a:rPr lang="en-US" sz="1400" b="1" dirty="0">
                <a:latin typeface="Calibri" pitchFamily="34" charset="0"/>
              </a:rPr>
              <a:t>(interview panel)</a:t>
            </a:r>
          </a:p>
        </p:txBody>
      </p:sp>
      <p:sp>
        <p:nvSpPr>
          <p:cNvPr id="12" name="Left Brace 11"/>
          <p:cNvSpPr/>
          <p:nvPr/>
        </p:nvSpPr>
        <p:spPr>
          <a:xfrm>
            <a:off x="6096000" y="2597150"/>
            <a:ext cx="323850" cy="3346450"/>
          </a:xfrm>
          <a:prstGeom prst="leftBrace">
            <a:avLst>
              <a:gd name="adj1" fmla="val 0"/>
              <a:gd name="adj2" fmla="val 50000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56400" y="5486400"/>
            <a:ext cx="1854200" cy="457200"/>
          </a:xfrm>
          <a:prstGeom prst="rect">
            <a:avLst/>
          </a:prstGeom>
          <a:solidFill>
            <a:srgbClr val="C2E0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Provide scores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880100" y="1285875"/>
            <a:ext cx="12382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33638" y="141982"/>
            <a:ext cx="2904962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Calibri"/>
              </a:rPr>
              <a:t>Overall </a:t>
            </a:r>
            <a:r>
              <a:rPr lang="en-US" sz="3200" b="1" dirty="0" smtClean="0">
                <a:latin typeface="Calibri"/>
              </a:rPr>
              <a:t>Pioneer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Calibri"/>
              </a:rPr>
              <a:t>Review Process</a:t>
            </a:r>
            <a:endParaRPr lang="en-US" sz="3200" b="1" dirty="0">
              <a:latin typeface="Calibri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7292975" y="3736975"/>
            <a:ext cx="47625" cy="34290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7292975" y="5029200"/>
            <a:ext cx="47625" cy="34290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08" y="228600"/>
            <a:ext cx="845592" cy="106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5617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2100" y="2752725"/>
            <a:ext cx="2297113" cy="1552575"/>
          </a:xfrm>
          <a:prstGeom prst="rect">
            <a:avLst/>
          </a:prstGeom>
          <a:solidFill>
            <a:srgbClr val="C2E0D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</a:rPr>
              <a:t>Electronic review of all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</a:rPr>
              <a:t>applications</a:t>
            </a:r>
          </a:p>
        </p:txBody>
      </p:sp>
      <p:sp>
        <p:nvSpPr>
          <p:cNvPr id="12291" name="TextBox 9"/>
          <p:cNvSpPr txBox="1">
            <a:spLocks noChangeArrowheads="1"/>
          </p:cNvSpPr>
          <p:nvPr/>
        </p:nvSpPr>
        <p:spPr bwMode="auto">
          <a:xfrm>
            <a:off x="990600" y="1905000"/>
            <a:ext cx="15525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Phase I</a:t>
            </a:r>
          </a:p>
          <a:p>
            <a:pPr algn="ctr" eaLnBrk="1" hangingPunct="1"/>
            <a:r>
              <a:rPr lang="en-US" sz="1400" b="1" dirty="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en-US" sz="1600" b="1" dirty="0">
                <a:solidFill>
                  <a:srgbClr val="FF0000"/>
                </a:solidFill>
                <a:latin typeface="Calibri" pitchFamily="34" charset="0"/>
              </a:rPr>
              <a:t>electronic</a:t>
            </a:r>
            <a:r>
              <a:rPr lang="en-US" sz="1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 algn="ctr" eaLnBrk="1" hangingPunct="1"/>
            <a:r>
              <a:rPr lang="en-US" sz="1400" b="1" dirty="0">
                <a:solidFill>
                  <a:srgbClr val="FF0000"/>
                </a:solidFill>
                <a:latin typeface="Calibri" pitchFamily="34" charset="0"/>
              </a:rPr>
              <a:t>panel)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346200" y="3505200"/>
            <a:ext cx="1238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4648200" y="1447800"/>
            <a:ext cx="411381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/>
              <a:t>No attempt to closely match reviewer</a:t>
            </a:r>
          </a:p>
          <a:p>
            <a:pPr>
              <a:buClr>
                <a:srgbClr val="FF0000"/>
              </a:buClr>
            </a:pPr>
            <a:r>
              <a:rPr lang="en-US" dirty="0"/>
              <a:t>    expertise to proposal </a:t>
            </a:r>
            <a:r>
              <a:rPr lang="en-US" dirty="0" smtClean="0"/>
              <a:t>topic – 1 reviewer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    must be outside broad science area</a:t>
            </a:r>
            <a:endParaRPr lang="en-US" dirty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n-US" dirty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4648200" y="2527300"/>
            <a:ext cx="38364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/>
              <a:t>Use 3 Pioneer-specific review criteria</a:t>
            </a:r>
          </a:p>
          <a:p>
            <a:pPr>
              <a:buClr>
                <a:srgbClr val="FF0000"/>
              </a:buClr>
            </a:pPr>
            <a:r>
              <a:rPr lang="en-US" dirty="0"/>
              <a:t>          Proposal</a:t>
            </a:r>
          </a:p>
          <a:p>
            <a:pPr>
              <a:buClr>
                <a:srgbClr val="FF0000"/>
              </a:buClr>
            </a:pPr>
            <a:r>
              <a:rPr lang="en-US" dirty="0"/>
              <a:t>          Investigator</a:t>
            </a:r>
          </a:p>
          <a:p>
            <a:pPr>
              <a:buClr>
                <a:srgbClr val="FF0000"/>
              </a:buClr>
            </a:pPr>
            <a:r>
              <a:rPr lang="en-US" dirty="0"/>
              <a:t>          Suitability for Pioneer program</a:t>
            </a:r>
          </a:p>
        </p:txBody>
      </p:sp>
      <p:sp>
        <p:nvSpPr>
          <p:cNvPr id="8" name="Down Arrow 7"/>
          <p:cNvSpPr/>
          <p:nvPr/>
        </p:nvSpPr>
        <p:spPr>
          <a:xfrm>
            <a:off x="2644775" y="4432300"/>
            <a:ext cx="47625" cy="34290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296" name="TextBox 8"/>
          <p:cNvSpPr txBox="1">
            <a:spLocks noChangeArrowheads="1"/>
          </p:cNvSpPr>
          <p:nvPr/>
        </p:nvSpPr>
        <p:spPr bwMode="auto">
          <a:xfrm>
            <a:off x="4648200" y="4178300"/>
            <a:ext cx="3181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/>
              <a:t>Reviewers provide only scores</a:t>
            </a:r>
          </a:p>
          <a:p>
            <a:pPr>
              <a:buClr>
                <a:srgbClr val="FF0000"/>
              </a:buClr>
            </a:pPr>
            <a:r>
              <a:rPr lang="en-US" dirty="0"/>
              <a:t>   and brief comments</a:t>
            </a:r>
          </a:p>
        </p:txBody>
      </p:sp>
      <p:sp>
        <p:nvSpPr>
          <p:cNvPr id="12297" name="TextBox 9"/>
          <p:cNvSpPr txBox="1">
            <a:spLocks noChangeArrowheads="1"/>
          </p:cNvSpPr>
          <p:nvPr/>
        </p:nvSpPr>
        <p:spPr bwMode="auto">
          <a:xfrm>
            <a:off x="4648200" y="5257800"/>
            <a:ext cx="375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/>
              <a:t>No discussion of applications/scores</a:t>
            </a:r>
          </a:p>
        </p:txBody>
      </p:sp>
      <p:sp>
        <p:nvSpPr>
          <p:cNvPr id="12298" name="Left Brace 14"/>
          <p:cNvSpPr>
            <a:spLocks/>
          </p:cNvSpPr>
          <p:nvPr/>
        </p:nvSpPr>
        <p:spPr bwMode="auto">
          <a:xfrm>
            <a:off x="4216400" y="1524000"/>
            <a:ext cx="342900" cy="4152900"/>
          </a:xfrm>
          <a:prstGeom prst="leftBrace">
            <a:avLst>
              <a:gd name="adj1" fmla="val 8354"/>
              <a:gd name="adj2" fmla="val 50000"/>
            </a:avLst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9" name="TextBox 17"/>
          <p:cNvSpPr txBox="1">
            <a:spLocks noChangeArrowheads="1"/>
          </p:cNvSpPr>
          <p:nvPr/>
        </p:nvSpPr>
        <p:spPr bwMode="auto">
          <a:xfrm>
            <a:off x="1892300" y="508000"/>
            <a:ext cx="45007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 dirty="0"/>
              <a:t>Pioneer Award Review – 1</a:t>
            </a:r>
            <a:r>
              <a:rPr lang="en-US" sz="2400" b="1" u="sng" baseline="30000" dirty="0"/>
              <a:t>st</a:t>
            </a:r>
            <a:r>
              <a:rPr lang="en-US" sz="2400" b="1" u="sng" dirty="0"/>
              <a:t> phase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08" y="228600"/>
            <a:ext cx="845592" cy="106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7841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482850" y="2044700"/>
            <a:ext cx="47625" cy="34290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2625" y="2574925"/>
            <a:ext cx="1225550" cy="752475"/>
          </a:xfrm>
          <a:prstGeom prst="rect">
            <a:avLst/>
          </a:prstGeom>
          <a:solidFill>
            <a:srgbClr val="C2E0D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Identify 25 for interview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1971675" y="4133850"/>
            <a:ext cx="1130300" cy="628650"/>
          </a:xfrm>
          <a:prstGeom prst="rect">
            <a:avLst/>
          </a:prstGeom>
          <a:solidFill>
            <a:srgbClr val="C2E0D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Interview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5" name="Left Brace 4"/>
          <p:cNvSpPr/>
          <p:nvPr/>
        </p:nvSpPr>
        <p:spPr>
          <a:xfrm>
            <a:off x="1501775" y="2454275"/>
            <a:ext cx="323850" cy="2524125"/>
          </a:xfrm>
          <a:prstGeom prst="leftBrace">
            <a:avLst>
              <a:gd name="adj1" fmla="val 0"/>
              <a:gd name="adj2" fmla="val 50000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2520950" y="3594100"/>
            <a:ext cx="47625" cy="34290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520950" y="4991100"/>
            <a:ext cx="47625" cy="34290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320" name="TextBox 10"/>
          <p:cNvSpPr txBox="1">
            <a:spLocks noChangeArrowheads="1"/>
          </p:cNvSpPr>
          <p:nvPr/>
        </p:nvSpPr>
        <p:spPr bwMode="auto">
          <a:xfrm>
            <a:off x="177800" y="3333750"/>
            <a:ext cx="1165225" cy="8001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b="1" dirty="0">
                <a:latin typeface="Calibri" pitchFamily="34" charset="0"/>
              </a:rPr>
              <a:t>Phase II</a:t>
            </a:r>
          </a:p>
          <a:p>
            <a:pPr algn="ctr" eaLnBrk="1" hangingPunct="1"/>
            <a:r>
              <a:rPr lang="en-US" sz="1400" b="1" dirty="0">
                <a:latin typeface="Calibri" pitchFamily="34" charset="0"/>
              </a:rPr>
              <a:t>(interview panel)</a:t>
            </a:r>
          </a:p>
        </p:txBody>
      </p:sp>
      <p:sp>
        <p:nvSpPr>
          <p:cNvPr id="13321" name="TextBox 9"/>
          <p:cNvSpPr txBox="1">
            <a:spLocks noChangeArrowheads="1"/>
          </p:cNvSpPr>
          <p:nvPr/>
        </p:nvSpPr>
        <p:spPr bwMode="auto">
          <a:xfrm>
            <a:off x="4699000" y="2133600"/>
            <a:ext cx="4445000" cy="646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Guided by first review phase results, interview panel selects 25 applicants </a:t>
            </a:r>
          </a:p>
        </p:txBody>
      </p:sp>
      <p:sp>
        <p:nvSpPr>
          <p:cNvPr id="13322" name="TextBox 10"/>
          <p:cNvSpPr txBox="1">
            <a:spLocks noChangeArrowheads="1"/>
          </p:cNvSpPr>
          <p:nvPr/>
        </p:nvSpPr>
        <p:spPr bwMode="auto">
          <a:xfrm>
            <a:off x="4724400" y="3314700"/>
            <a:ext cx="3574120" cy="64633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25 applicants interviewed in person </a:t>
            </a:r>
          </a:p>
          <a:p>
            <a:r>
              <a:rPr lang="en-US" dirty="0"/>
              <a:t>in Bethesda</a:t>
            </a:r>
          </a:p>
        </p:txBody>
      </p:sp>
      <p:sp>
        <p:nvSpPr>
          <p:cNvPr id="13323" name="TextBox 11"/>
          <p:cNvSpPr txBox="1">
            <a:spLocks noChangeArrowheads="1"/>
          </p:cNvSpPr>
          <p:nvPr/>
        </p:nvSpPr>
        <p:spPr bwMode="auto">
          <a:xfrm>
            <a:off x="4724400" y="4406900"/>
            <a:ext cx="3887539" cy="64633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Panelists provide individual scores from</a:t>
            </a:r>
          </a:p>
          <a:p>
            <a:r>
              <a:rPr lang="en-US" dirty="0" smtClean="0"/>
              <a:t>which overall priority score is calculated</a:t>
            </a:r>
            <a:endParaRPr lang="en-US" dirty="0"/>
          </a:p>
        </p:txBody>
      </p:sp>
      <p:sp>
        <p:nvSpPr>
          <p:cNvPr id="13324" name="Left Brace 12"/>
          <p:cNvSpPr>
            <a:spLocks/>
          </p:cNvSpPr>
          <p:nvPr/>
        </p:nvSpPr>
        <p:spPr bwMode="auto">
          <a:xfrm>
            <a:off x="4216400" y="1524000"/>
            <a:ext cx="342900" cy="4152900"/>
          </a:xfrm>
          <a:prstGeom prst="leftBrace">
            <a:avLst>
              <a:gd name="adj1" fmla="val 8354"/>
              <a:gd name="adj2" fmla="val 50000"/>
            </a:avLst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325" name="TextBox 18"/>
          <p:cNvSpPr txBox="1">
            <a:spLocks noChangeArrowheads="1"/>
          </p:cNvSpPr>
          <p:nvPr/>
        </p:nvSpPr>
        <p:spPr bwMode="auto">
          <a:xfrm>
            <a:off x="1892300" y="508000"/>
            <a:ext cx="4571957" cy="4616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 dirty="0"/>
              <a:t>Pioneer Award Review – 2</a:t>
            </a:r>
            <a:r>
              <a:rPr lang="en-US" sz="2400" b="1" u="sng" baseline="30000" dirty="0"/>
              <a:t>nd</a:t>
            </a:r>
            <a:r>
              <a:rPr lang="en-US" sz="2400" b="1" u="sng" dirty="0"/>
              <a:t> phase</a:t>
            </a: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08" y="228600"/>
            <a:ext cx="845592" cy="106680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5911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928688" y="0"/>
            <a:ext cx="8026400" cy="9731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27 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Institutes 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and 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Centers Form NIH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6096000"/>
            <a:ext cx="22098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sz="1200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15364" name="Group 22"/>
          <p:cNvGrpSpPr>
            <a:grpSpLocks/>
          </p:cNvGrpSpPr>
          <p:nvPr/>
        </p:nvGrpSpPr>
        <p:grpSpPr bwMode="auto">
          <a:xfrm>
            <a:off x="7813675" y="3817938"/>
            <a:ext cx="1330325" cy="782637"/>
            <a:chOff x="5097" y="3954"/>
            <a:chExt cx="663" cy="366"/>
          </a:xfrm>
        </p:grpSpPr>
        <p:pic>
          <p:nvPicPr>
            <p:cNvPr id="15401" name="Picture 23" descr="CC logo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3954"/>
              <a:ext cx="2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24"/>
            <p:cNvSpPr txBox="1">
              <a:spLocks noChangeArrowheads="1"/>
            </p:cNvSpPr>
            <p:nvPr/>
          </p:nvSpPr>
          <p:spPr bwMode="auto">
            <a:xfrm>
              <a:off x="5097" y="4166"/>
              <a:ext cx="66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rgbClr val="336699"/>
                  </a:solidFill>
                  <a:latin typeface="AvantGarde Md BT"/>
                  <a:cs typeface="+mn-cs"/>
                </a:rPr>
                <a:t>Clinical Center</a:t>
              </a:r>
            </a:p>
          </p:txBody>
        </p:sp>
      </p:grpSp>
      <p:grpSp>
        <p:nvGrpSpPr>
          <p:cNvPr id="15365" name="Group 39"/>
          <p:cNvGrpSpPr>
            <a:grpSpLocks/>
          </p:cNvGrpSpPr>
          <p:nvPr/>
        </p:nvGrpSpPr>
        <p:grpSpPr bwMode="auto">
          <a:xfrm>
            <a:off x="5006975" y="4459288"/>
            <a:ext cx="1249363" cy="1085850"/>
            <a:chOff x="7825905" y="4191000"/>
            <a:chExt cx="1032655" cy="930877"/>
          </a:xfrm>
        </p:grpSpPr>
        <p:pic>
          <p:nvPicPr>
            <p:cNvPr id="15399" name="Picture 26" descr="File:US-NIH-FogartyInternationalCenter-2008Logo.sv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8204" y="4191000"/>
              <a:ext cx="688056" cy="752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7"/>
            <p:cNvSpPr txBox="1">
              <a:spLocks noChangeArrowheads="1"/>
            </p:cNvSpPr>
            <p:nvPr/>
          </p:nvSpPr>
          <p:spPr bwMode="auto">
            <a:xfrm>
              <a:off x="7825905" y="4906850"/>
              <a:ext cx="1032655" cy="215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>
                  <a:solidFill>
                    <a:srgbClr val="777777"/>
                  </a:solidFill>
                  <a:cs typeface="+mn-cs"/>
                </a:rPr>
                <a:t>International Center</a:t>
              </a:r>
            </a:p>
          </p:txBody>
        </p:sp>
      </p:grpSp>
      <p:pic>
        <p:nvPicPr>
          <p:cNvPr id="15366" name="Picture 30" descr="File:US-NIH-NHLBI-Logo.sv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25" y="2097088"/>
            <a:ext cx="23050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36" descr="File:US-NIH-NHGRI-Logo.sv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0175" y="1131888"/>
            <a:ext cx="19097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38" descr="File:US-NIH-NICHD-2008Logo.sv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388" y="3411538"/>
            <a:ext cx="15859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40" descr="File:US-NIH-NCI-Logo.sv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8575" y="2373313"/>
            <a:ext cx="18065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8" descr="720px-US-NIH-NIMH-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7138" y="3276600"/>
            <a:ext cx="9144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6" descr="File:US-NIH-NEI-Logo.sv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800" y="5573713"/>
            <a:ext cx="1277938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4" descr="File:US-NIH-NCRR-Logo.sv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3088" y="5562600"/>
            <a:ext cx="222091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6" descr="File:US-NIH-NIA-Logo.sv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486400"/>
            <a:ext cx="18891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22" descr="File:US-NIH-CIT-Logo.sv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953000"/>
            <a:ext cx="110966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6" descr="File:US-NIH-NINR-Logo.svg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0888" y="1730375"/>
            <a:ext cx="183991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2" descr="File:US-NationalLibraryOfMedicine-Logo.svg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106488"/>
            <a:ext cx="10461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4" descr="NIGMS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9863" y="3581400"/>
            <a:ext cx="314325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8" name="Group 57"/>
          <p:cNvGrpSpPr>
            <a:grpSpLocks/>
          </p:cNvGrpSpPr>
          <p:nvPr/>
        </p:nvGrpSpPr>
        <p:grpSpPr bwMode="auto">
          <a:xfrm>
            <a:off x="3051175" y="4368800"/>
            <a:ext cx="2071688" cy="831850"/>
            <a:chOff x="5270963" y="5237098"/>
            <a:chExt cx="1879140" cy="693871"/>
          </a:xfrm>
        </p:grpSpPr>
        <p:pic>
          <p:nvPicPr>
            <p:cNvPr id="15397" name="Picture 32" descr="File:US-NIH-NIBIB-Logo.svg">
              <a:hlinkClick r:id="rId30"/>
            </p:cNvPr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0963" y="5237098"/>
              <a:ext cx="562298" cy="693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5780707" y="5344357"/>
              <a:ext cx="1369396" cy="5760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b="1" dirty="0">
                  <a:solidFill>
                    <a:srgbClr val="000066"/>
                  </a:solidFill>
                  <a:latin typeface="Arial" charset="0"/>
                  <a:cs typeface="+mn-cs"/>
                </a:rPr>
                <a:t>National Institute of</a:t>
              </a:r>
            </a:p>
            <a:p>
              <a:pPr>
                <a:defRPr/>
              </a:pPr>
              <a:r>
                <a:rPr lang="en-US" sz="1050" b="1" dirty="0">
                  <a:solidFill>
                    <a:srgbClr val="000066"/>
                  </a:solidFill>
                  <a:latin typeface="Arial" charset="0"/>
                  <a:cs typeface="+mn-cs"/>
                </a:rPr>
                <a:t>   Biomedical Imaging</a:t>
              </a:r>
            </a:p>
            <a:p>
              <a:pPr>
                <a:defRPr/>
              </a:pPr>
              <a:r>
                <a:rPr lang="en-US" sz="1050" b="1" dirty="0">
                  <a:solidFill>
                    <a:srgbClr val="000066"/>
                  </a:solidFill>
                  <a:latin typeface="Arial" charset="0"/>
                  <a:cs typeface="+mn-cs"/>
                </a:rPr>
                <a:t>and Bioengineering</a:t>
              </a:r>
            </a:p>
          </p:txBody>
        </p:sp>
      </p:grpSp>
      <p:grpSp>
        <p:nvGrpSpPr>
          <p:cNvPr id="15379" name="Group 47"/>
          <p:cNvGrpSpPr>
            <a:grpSpLocks/>
          </p:cNvGrpSpPr>
          <p:nvPr/>
        </p:nvGrpSpPr>
        <p:grpSpPr bwMode="auto">
          <a:xfrm>
            <a:off x="7199313" y="2619375"/>
            <a:ext cx="1944687" cy="1127125"/>
            <a:chOff x="5936343" y="2249713"/>
            <a:chExt cx="1944914" cy="1127314"/>
          </a:xfrm>
        </p:grpSpPr>
        <p:pic>
          <p:nvPicPr>
            <p:cNvPr id="15395" name="Picture 13" descr="NIDCD_logo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1057" y="2249713"/>
              <a:ext cx="1600200" cy="727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45"/>
            <p:cNvSpPr txBox="1">
              <a:spLocks noChangeArrowheads="1"/>
            </p:cNvSpPr>
            <p:nvPr/>
          </p:nvSpPr>
          <p:spPr bwMode="auto">
            <a:xfrm>
              <a:off x="5936343" y="2822897"/>
              <a:ext cx="1735340" cy="554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000" b="1">
                  <a:solidFill>
                    <a:srgbClr val="29527B"/>
                  </a:solidFill>
                  <a:latin typeface="Arial Narrow" pitchFamily="34" charset="0"/>
                  <a:cs typeface="+mn-cs"/>
                </a:rPr>
                <a:t>National Institute of </a:t>
              </a:r>
            </a:p>
            <a:p>
              <a:pPr algn="r">
                <a:defRPr/>
              </a:pPr>
              <a:r>
                <a:rPr lang="en-US" sz="1000" b="1">
                  <a:solidFill>
                    <a:srgbClr val="29527B"/>
                  </a:solidFill>
                  <a:latin typeface="Arial Narrow" pitchFamily="34" charset="0"/>
                  <a:cs typeface="+mn-cs"/>
                </a:rPr>
                <a:t>Deafness and</a:t>
              </a:r>
            </a:p>
            <a:p>
              <a:pPr algn="r">
                <a:defRPr/>
              </a:pPr>
              <a:r>
                <a:rPr lang="en-US" sz="1000" b="1">
                  <a:solidFill>
                    <a:srgbClr val="29527B"/>
                  </a:solidFill>
                  <a:latin typeface="Arial Narrow" pitchFamily="34" charset="0"/>
                  <a:cs typeface="+mn-cs"/>
                </a:rPr>
                <a:t> Communications Disorders</a:t>
              </a:r>
            </a:p>
          </p:txBody>
        </p:sp>
      </p:grpSp>
      <p:grpSp>
        <p:nvGrpSpPr>
          <p:cNvPr id="15380" name="Group 55"/>
          <p:cNvGrpSpPr>
            <a:grpSpLocks/>
          </p:cNvGrpSpPr>
          <p:nvPr/>
        </p:nvGrpSpPr>
        <p:grpSpPr bwMode="auto">
          <a:xfrm>
            <a:off x="2874963" y="5246688"/>
            <a:ext cx="2168525" cy="762000"/>
            <a:chOff x="2657439" y="5929086"/>
            <a:chExt cx="2167581" cy="761185"/>
          </a:xfrm>
        </p:grpSpPr>
        <p:pic>
          <p:nvPicPr>
            <p:cNvPr id="15393" name="Picture 10" descr="File:US-NIH-NIDDK-Logo.svg">
              <a:hlinkClick r:id="rId33"/>
            </p:cNvPr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5929086"/>
              <a:ext cx="1676400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2657439" y="6304921"/>
              <a:ext cx="2167581" cy="3853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950" b="1" dirty="0">
                  <a:solidFill>
                    <a:srgbClr val="000000"/>
                  </a:solidFill>
                  <a:latin typeface="Arial"/>
                  <a:cs typeface="Times New Roman" pitchFamily="18" charset="0"/>
                </a:rPr>
                <a:t>National Institute of  Diabetes and </a:t>
              </a:r>
            </a:p>
            <a:p>
              <a:pPr algn="ctr">
                <a:defRPr/>
              </a:pPr>
              <a:r>
                <a:rPr lang="en-US" sz="950" b="1" dirty="0">
                  <a:solidFill>
                    <a:srgbClr val="000000"/>
                  </a:solidFill>
                  <a:latin typeface="Arial"/>
                  <a:cs typeface="Times New Roman" pitchFamily="18" charset="0"/>
                </a:rPr>
                <a:t>Digestive and Kidney Diseases</a:t>
              </a:r>
            </a:p>
          </p:txBody>
        </p:sp>
      </p:grpSp>
      <p:pic>
        <p:nvPicPr>
          <p:cNvPr id="15381" name="Picture 4" descr="File:US-NIH-NIAID-Logo.svg">
            <a:hlinkClick r:id="rId35"/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4025" y="2743200"/>
            <a:ext cx="1854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82" name="Group 54"/>
          <p:cNvGrpSpPr>
            <a:grpSpLocks/>
          </p:cNvGrpSpPr>
          <p:nvPr/>
        </p:nvGrpSpPr>
        <p:grpSpPr bwMode="auto">
          <a:xfrm>
            <a:off x="6230938" y="4264025"/>
            <a:ext cx="2532062" cy="676275"/>
            <a:chOff x="6331857" y="4553857"/>
            <a:chExt cx="2532876" cy="677108"/>
          </a:xfrm>
        </p:grpSpPr>
        <p:pic>
          <p:nvPicPr>
            <p:cNvPr id="15391" name="Picture 6" descr="http://www.usc.edu/projects/nexus/images/niams.gif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1857" y="4557487"/>
              <a:ext cx="577082" cy="558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92" name="TextBox 51"/>
            <p:cNvSpPr txBox="1">
              <a:spLocks noChangeArrowheads="1"/>
            </p:cNvSpPr>
            <p:nvPr/>
          </p:nvSpPr>
          <p:spPr bwMode="auto">
            <a:xfrm>
              <a:off x="6865256" y="4553857"/>
              <a:ext cx="1999477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900" b="1">
                  <a:solidFill>
                    <a:srgbClr val="000099"/>
                  </a:solidFill>
                </a:rPr>
                <a:t>NIAMS</a:t>
              </a:r>
            </a:p>
            <a:p>
              <a:pPr eaLnBrk="1" hangingPunct="1"/>
              <a:r>
                <a:rPr lang="en-US" altLang="en-US" sz="900">
                  <a:solidFill>
                    <a:srgbClr val="000099"/>
                  </a:solidFill>
                </a:rPr>
                <a:t>National Institute of Arthritis and</a:t>
              </a:r>
            </a:p>
            <a:p>
              <a:pPr eaLnBrk="1" hangingPunct="1"/>
              <a:r>
                <a:rPr lang="en-US" altLang="en-US" sz="900">
                  <a:solidFill>
                    <a:srgbClr val="000099"/>
                  </a:solidFill>
                </a:rPr>
                <a:t>Musculoskeletal and Skin Diseases</a:t>
              </a:r>
            </a:p>
          </p:txBody>
        </p:sp>
      </p:grpSp>
      <p:pic>
        <p:nvPicPr>
          <p:cNvPr id="15383" name="Picture 12" descr="File:US-NIH-NCCAM-Logo.svg">
            <a:hlinkClick r:id="rId38"/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953000"/>
            <a:ext cx="1143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8" descr="http://www.uncsrp.org/images/home_page/niehs-logo.jp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9825" y="1008063"/>
            <a:ext cx="27051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Picture 8" descr="File:US-NIH-NIDA-Logo.svg">
            <a:hlinkClick r:id="rId41"/>
          </p:cNvPr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216400"/>
            <a:ext cx="109378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20" descr="File:US-NIH-NCMHD-Logo.svg">
            <a:hlinkClick r:id="rId43"/>
          </p:cNvPr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825" y="4391025"/>
            <a:ext cx="979488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7" name="Picture 39" descr="File:US-NIH-NIDCR-Logo.svg">
            <a:hlinkClick r:id="rId45"/>
          </p:cNvPr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4200" y="5040313"/>
            <a:ext cx="1106488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8" name="Picture 2" descr="File:US-NIH-NIAAA-Logo.svg">
            <a:hlinkClick r:id="rId47"/>
          </p:cNvPr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5" y="1131888"/>
            <a:ext cx="13176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9" name="Picture 6" descr="National Institutes of Health Center for Scientific Review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62"/>
          <a:stretch>
            <a:fillRect/>
          </a:stretch>
        </p:blipFill>
        <p:spPr bwMode="auto">
          <a:xfrm>
            <a:off x="2046288" y="1684338"/>
            <a:ext cx="18351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0" name="Picture 24" descr="File:US-NIH-NINDS-Logo.svg">
            <a:hlinkClick r:id="rId50"/>
          </p:cNvPr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1675" y="2220913"/>
            <a:ext cx="177958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2341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Box 10"/>
          <p:cNvSpPr txBox="1">
            <a:spLocks noChangeArrowheads="1"/>
          </p:cNvSpPr>
          <p:nvPr/>
        </p:nvSpPr>
        <p:spPr bwMode="auto">
          <a:xfrm>
            <a:off x="1371600" y="304800"/>
            <a:ext cx="55544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 dirty="0"/>
              <a:t>Pioneer Awards – </a:t>
            </a:r>
            <a:r>
              <a:rPr lang="en-US" sz="2400" b="1" u="sng" dirty="0" smtClean="0"/>
              <a:t>Program Administration</a:t>
            </a:r>
            <a:endParaRPr lang="en-US" sz="24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1219200"/>
            <a:ext cx="748711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 smtClean="0"/>
              <a:t> Pioneer project must represent at least 51% of the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       awardees research effort (first 3 years, reduced to 33%</a:t>
            </a:r>
          </a:p>
          <a:p>
            <a:pPr>
              <a:buClr>
                <a:srgbClr val="FF0000"/>
              </a:buClr>
            </a:pPr>
            <a:r>
              <a:rPr lang="en-US" sz="2400" dirty="0"/>
              <a:t> </a:t>
            </a:r>
            <a:r>
              <a:rPr lang="en-US" sz="2400" dirty="0" smtClean="0"/>
              <a:t>      and 25% in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and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years, respectively) 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 smtClean="0"/>
              <a:t>Pioneer </a:t>
            </a:r>
            <a:r>
              <a:rPr lang="en-US" sz="2400" dirty="0" err="1" smtClean="0"/>
              <a:t>Awardee</a:t>
            </a:r>
            <a:r>
              <a:rPr lang="en-US" sz="2400" dirty="0" smtClean="0"/>
              <a:t> allowed to change course of 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       research direction, to follow most promising path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       as the science evolves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 smtClean="0"/>
              <a:t> Acknowledgment that not all projects will succeed as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     proposed</a:t>
            </a:r>
          </a:p>
          <a:p>
            <a:pPr>
              <a:buClr>
                <a:srgbClr val="FF0000"/>
              </a:buClr>
            </a:pPr>
            <a:endParaRPr lang="en-US" sz="2400" dirty="0" smtClean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08" y="228600"/>
            <a:ext cx="845592" cy="106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4606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1371600" y="304800"/>
            <a:ext cx="54345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 dirty="0"/>
              <a:t>Pioneer Awards – </a:t>
            </a:r>
            <a:r>
              <a:rPr lang="en-US" sz="2400" b="1" u="sng" dirty="0" smtClean="0"/>
              <a:t>Comparison Evaluation</a:t>
            </a:r>
            <a:endParaRPr lang="en-US" sz="2400" b="1" u="sng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08" y="228600"/>
            <a:ext cx="845592" cy="106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990600" y="1143000"/>
            <a:ext cx="7315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Evaluation of Pioneer supported research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Conducted by independent entity (Science and Technology Policy Institute of the Institute for Defense Analysis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Compared research outcomes of Pioneers (first three cohorts) to comparison groups (similarly qualified R01 investigators, random R01 sets, and HHMI investigators)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Used both </a:t>
            </a:r>
            <a:r>
              <a:rPr lang="en-US" dirty="0" err="1" smtClean="0"/>
              <a:t>bibliometric</a:t>
            </a:r>
            <a:r>
              <a:rPr lang="en-US" dirty="0" smtClean="0"/>
              <a:t> and expert analysis to assess scientific impact and innovation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Concluded that Pioneers have more impact than similarly qualified R01 investigators and random R01s and about as much impact as HHMI investigators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Evaluation available at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commonfund.nih.gov/sites/default/files/P-4899_Final_Redacted.pdf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66110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3635271" cy="848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1143000" y="1295400"/>
            <a:ext cx="7162800" cy="463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US" sz="2800" b="1" dirty="0">
                <a:latin typeface="Calibri" pitchFamily="34" charset="0"/>
              </a:rPr>
              <a:t>New Innovator Award </a:t>
            </a:r>
            <a:r>
              <a:rPr lang="en-US" sz="2800" b="1" dirty="0" smtClean="0">
                <a:latin typeface="Calibri" pitchFamily="34" charset="0"/>
              </a:rPr>
              <a:t>Program</a:t>
            </a:r>
            <a:endParaRPr lang="en-US" sz="2800" b="1" dirty="0">
              <a:latin typeface="Calibri" pitchFamily="34" charset="0"/>
            </a:endParaRPr>
          </a:p>
          <a:p>
            <a:pPr lvl="1">
              <a:lnSpc>
                <a:spcPct val="90000"/>
              </a:lnSpc>
              <a:buClr>
                <a:srgbClr val="FF0000"/>
              </a:buClr>
            </a:pPr>
            <a:endParaRPr lang="en-US" sz="2000" dirty="0">
              <a:latin typeface="Calibri" pitchFamily="34" charset="0"/>
            </a:endParaRP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Started in </a:t>
            </a:r>
            <a:r>
              <a:rPr lang="en-US" sz="2000" dirty="0" smtClean="0">
                <a:latin typeface="Calibri" pitchFamily="34" charset="0"/>
              </a:rPr>
              <a:t>2007 (in response to concerns that young investigators had difficulty in being funded)</a:t>
            </a:r>
            <a:endParaRPr lang="en-US" sz="2000" dirty="0">
              <a:latin typeface="Calibri" pitchFamily="34" charset="0"/>
            </a:endParaRP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</a:pPr>
            <a:endParaRPr lang="en-US" sz="2000" dirty="0">
              <a:latin typeface="Calibri" pitchFamily="34" charset="0"/>
            </a:endParaRP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Must be </a:t>
            </a:r>
            <a:r>
              <a:rPr lang="en-US" sz="2000" u="sng" dirty="0">
                <a:latin typeface="Calibri" pitchFamily="34" charset="0"/>
              </a:rPr>
              <a:t>Early Career Stage </a:t>
            </a:r>
            <a:r>
              <a:rPr lang="en-US" sz="2000" u="sng" dirty="0" smtClean="0">
                <a:latin typeface="Calibri" pitchFamily="34" charset="0"/>
              </a:rPr>
              <a:t>Investigator</a:t>
            </a:r>
            <a:r>
              <a:rPr lang="en-US" sz="2000" dirty="0" smtClean="0">
                <a:latin typeface="Calibri" pitchFamily="34" charset="0"/>
              </a:rPr>
              <a:t> at </a:t>
            </a:r>
            <a:r>
              <a:rPr lang="en-US" sz="2000" dirty="0">
                <a:latin typeface="Calibri" pitchFamily="34" charset="0"/>
              </a:rPr>
              <a:t>time of </a:t>
            </a:r>
            <a:r>
              <a:rPr lang="en-US" sz="2000" dirty="0" smtClean="0">
                <a:latin typeface="Calibri" pitchFamily="34" charset="0"/>
              </a:rPr>
              <a:t>award (&lt;10 years from  Ph.D./clinical residency with no significant NIH support as PI)</a:t>
            </a:r>
          </a:p>
          <a:p>
            <a:pPr lvl="1">
              <a:lnSpc>
                <a:spcPct val="90000"/>
              </a:lnSpc>
              <a:buClr>
                <a:srgbClr val="FF0000"/>
              </a:buClr>
            </a:pPr>
            <a:endParaRPr lang="en-US" sz="2000" dirty="0">
              <a:latin typeface="Calibri" pitchFamily="34" charset="0"/>
            </a:endParaRP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Up to $300K DC/year for five years </a:t>
            </a:r>
            <a:r>
              <a:rPr lang="en-US" sz="2000" dirty="0" smtClean="0">
                <a:latin typeface="Calibri" pitchFamily="34" charset="0"/>
              </a:rPr>
              <a:t> (MYF at $1.5M)</a:t>
            </a:r>
            <a:endParaRPr lang="en-US" sz="2000" dirty="0">
              <a:latin typeface="Calibri" pitchFamily="34" charset="0"/>
            </a:endParaRP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</a:pPr>
            <a:endParaRPr lang="en-US" sz="2000" dirty="0">
              <a:latin typeface="Calibri" pitchFamily="34" charset="0"/>
            </a:endParaRP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Highly innovative </a:t>
            </a:r>
            <a:r>
              <a:rPr lang="en-US" sz="2000" dirty="0">
                <a:latin typeface="Calibri" pitchFamily="34" charset="0"/>
              </a:rPr>
              <a:t>research </a:t>
            </a:r>
            <a:r>
              <a:rPr lang="en-US" sz="2000" dirty="0" smtClean="0">
                <a:latin typeface="Calibri" pitchFamily="34" charset="0"/>
              </a:rPr>
              <a:t>ideas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Investigators must have track record of exceptional creativity and have outstanding promise</a:t>
            </a:r>
            <a:endParaRPr lang="en-US" sz="2000" dirty="0">
              <a:latin typeface="Calibri" pitchFamily="34" charset="0"/>
            </a:endParaRPr>
          </a:p>
          <a:p>
            <a:pPr lvl="1">
              <a:lnSpc>
                <a:spcPct val="90000"/>
              </a:lnSpc>
              <a:buClr>
                <a:srgbClr val="FF0000"/>
              </a:buClr>
            </a:pPr>
            <a:endParaRPr 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80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863633" y="1600200"/>
            <a:ext cx="720004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/>
              <a:t>Very similar in spirit to the Pioneer </a:t>
            </a:r>
            <a:r>
              <a:rPr lang="en-US" sz="2000" dirty="0" smtClean="0"/>
              <a:t>Awards</a:t>
            </a:r>
          </a:p>
          <a:p>
            <a:pPr>
              <a:buClr>
                <a:srgbClr val="FF0000"/>
              </a:buClr>
            </a:pPr>
            <a:endParaRPr lang="en-US" sz="2000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smtClean="0"/>
              <a:t>Focuses on the individual</a:t>
            </a:r>
            <a:endParaRPr lang="en-US" sz="2000" dirty="0"/>
          </a:p>
          <a:p>
            <a:pPr>
              <a:buClr>
                <a:srgbClr val="FF0000"/>
              </a:buClr>
            </a:pPr>
            <a:endParaRPr lang="en-US" sz="2000" dirty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/>
              <a:t>Limited to </a:t>
            </a:r>
            <a:r>
              <a:rPr lang="en-US" sz="2000" dirty="0" smtClean="0"/>
              <a:t>Early </a:t>
            </a:r>
            <a:r>
              <a:rPr lang="en-US" sz="2000" dirty="0"/>
              <a:t>C</a:t>
            </a:r>
            <a:r>
              <a:rPr lang="en-US" sz="2000" dirty="0" smtClean="0"/>
              <a:t>areer </a:t>
            </a:r>
            <a:r>
              <a:rPr lang="en-US" sz="2000" dirty="0"/>
              <a:t>S</a:t>
            </a:r>
            <a:r>
              <a:rPr lang="en-US" sz="2000" dirty="0" smtClean="0"/>
              <a:t>tage </a:t>
            </a:r>
            <a:r>
              <a:rPr lang="en-US" sz="2000" dirty="0"/>
              <a:t>I</a:t>
            </a:r>
            <a:r>
              <a:rPr lang="en-US" sz="2000" dirty="0" smtClean="0"/>
              <a:t>nvestigators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n-US" sz="2000" dirty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/>
              <a:t>Application is longer (10 page essay, preliminary data allowed but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sz="2000" dirty="0"/>
              <a:t>   not required)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n-US" sz="2000" dirty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/>
              <a:t>Review criteria very similar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n-US" sz="2000" dirty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/>
              <a:t>Review process </a:t>
            </a:r>
            <a:r>
              <a:rPr lang="en-US" sz="2000" dirty="0" smtClean="0"/>
              <a:t>also has </a:t>
            </a:r>
            <a:r>
              <a:rPr lang="en-US" sz="2000" dirty="0"/>
              <a:t>two phases but the second 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sz="2000" dirty="0"/>
              <a:t>   does not include </a:t>
            </a:r>
            <a:r>
              <a:rPr lang="en-US" sz="2000" dirty="0" smtClean="0"/>
              <a:t>interviews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en-US" sz="2000" dirty="0" smtClean="0"/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990600"/>
            <a:ext cx="7341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New Innovator Awards program implementation:</a:t>
            </a:r>
            <a:endParaRPr lang="en-US" sz="2800" u="sng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1"/>
            <a:ext cx="2362200" cy="551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3453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2489911" cy="27423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3048000" y="304800"/>
            <a:ext cx="6096000" cy="471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latin typeface="Calibri" pitchFamily="34" charset="0"/>
              </a:rPr>
              <a:t>Transformative Research Award </a:t>
            </a:r>
            <a:r>
              <a:rPr lang="en-US" sz="2800" b="1" dirty="0" smtClean="0">
                <a:latin typeface="Calibri" pitchFamily="34" charset="0"/>
              </a:rPr>
              <a:t>Program</a:t>
            </a:r>
            <a:endParaRPr lang="en-US" sz="2800" b="1" dirty="0">
              <a:latin typeface="Calibri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Calibri" pitchFamily="34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Started in 2009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Calibri" pitchFamily="34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2000" dirty="0" smtClean="0">
                <a:latin typeface="Calibri" pitchFamily="34" charset="0"/>
              </a:rPr>
              <a:t>Arose from NIH Innovation workshop and Enhancing Peer Review process</a:t>
            </a:r>
            <a:endParaRPr lang="en-US" sz="2000" dirty="0">
              <a:latin typeface="Calibri" pitchFamily="34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Individuals or </a:t>
            </a:r>
            <a:r>
              <a:rPr lang="en-US" sz="2000" u="sng" dirty="0">
                <a:latin typeface="Calibri" pitchFamily="34" charset="0"/>
              </a:rPr>
              <a:t>teams</a:t>
            </a:r>
            <a:r>
              <a:rPr lang="en-US" sz="2000" dirty="0">
                <a:latin typeface="Calibri" pitchFamily="34" charset="0"/>
              </a:rPr>
              <a:t> with a project to overturn or create a fundamental </a:t>
            </a:r>
            <a:r>
              <a:rPr lang="en-US" sz="2000" dirty="0" smtClean="0">
                <a:latin typeface="Calibri" pitchFamily="34" charset="0"/>
              </a:rPr>
              <a:t>paradigm</a:t>
            </a:r>
          </a:p>
          <a:p>
            <a:pPr lvl="1">
              <a:lnSpc>
                <a:spcPct val="90000"/>
              </a:lnSpc>
            </a:pPr>
            <a:endParaRPr lang="en-US" sz="2000" dirty="0" smtClean="0">
              <a:latin typeface="Calibri" pitchFamily="34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2000" dirty="0" smtClean="0">
                <a:latin typeface="Calibri" pitchFamily="34" charset="0"/>
              </a:rPr>
              <a:t>Focus is more on the idea than the individual(s)</a:t>
            </a:r>
            <a:endParaRPr lang="en-US" sz="2000" dirty="0">
              <a:latin typeface="Calibri" pitchFamily="34" charset="0"/>
            </a:endParaRPr>
          </a:p>
          <a:p>
            <a:pPr lvl="1">
              <a:lnSpc>
                <a:spcPct val="90000"/>
              </a:lnSpc>
            </a:pPr>
            <a:endParaRPr lang="en-US" sz="2000" dirty="0">
              <a:latin typeface="Calibri" pitchFamily="34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“Outside-the-box” ideas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2000" dirty="0" smtClean="0">
                <a:latin typeface="Calibri" pitchFamily="34" charset="0"/>
              </a:rPr>
              <a:t>“No limit” budget</a:t>
            </a:r>
            <a:endParaRPr 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027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371600" y="304800"/>
            <a:ext cx="6096000" cy="13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latin typeface="Calibri" pitchFamily="34" charset="0"/>
              </a:rPr>
              <a:t>Transformative Research Award </a:t>
            </a:r>
            <a:r>
              <a:rPr lang="en-US" sz="2800" b="1" dirty="0" smtClean="0">
                <a:latin typeface="Calibri" pitchFamily="34" charset="0"/>
              </a:rPr>
              <a:t>Program - implementation</a:t>
            </a:r>
            <a:endParaRPr lang="en-US" sz="2800" b="1" dirty="0">
              <a:latin typeface="Calibri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latin typeface="Calibri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56" y="228600"/>
            <a:ext cx="838200" cy="923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63633" y="640913"/>
            <a:ext cx="7552324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endParaRPr lang="en-US" sz="2000" dirty="0" smtClean="0"/>
          </a:p>
          <a:p>
            <a:pPr>
              <a:buClr>
                <a:srgbClr val="FF0000"/>
              </a:buClr>
            </a:pPr>
            <a:endParaRPr lang="en-US" sz="2000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smtClean="0"/>
              <a:t>Focuses more on the project than the individual(s)</a:t>
            </a:r>
            <a:endParaRPr lang="en-US" sz="2000" dirty="0"/>
          </a:p>
          <a:p>
            <a:pPr>
              <a:buClr>
                <a:srgbClr val="FF0000"/>
              </a:buClr>
            </a:pPr>
            <a:endParaRPr lang="en-US" sz="2000" dirty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smtClean="0"/>
              <a:t>Encourage teams of investigators to apply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n-US" sz="2000" dirty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/>
              <a:t>Application </a:t>
            </a:r>
            <a:r>
              <a:rPr lang="en-US" sz="2000" dirty="0" smtClean="0"/>
              <a:t>was shorter than standard R01, but now uses standard</a:t>
            </a:r>
          </a:p>
          <a:p>
            <a:pPr>
              <a:buClr>
                <a:srgbClr val="FF0000"/>
              </a:buClr>
            </a:pPr>
            <a:r>
              <a:rPr lang="en-US" sz="2000" dirty="0" smtClean="0"/>
              <a:t>   format</a:t>
            </a:r>
          </a:p>
          <a:p>
            <a:pPr>
              <a:buClr>
                <a:srgbClr val="FF0000"/>
              </a:buClr>
            </a:pPr>
            <a:endParaRPr lang="en-US" sz="2000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smtClean="0"/>
              <a:t>Application directs individuals to address program specific aspects, </a:t>
            </a:r>
          </a:p>
          <a:p>
            <a:pPr>
              <a:buClr>
                <a:srgbClr val="FF0000"/>
              </a:buClr>
            </a:pPr>
            <a:r>
              <a:rPr lang="en-US" sz="2000" dirty="0" smtClean="0"/>
              <a:t>     such as challenge, impact, innovation, suitability</a:t>
            </a:r>
            <a:endParaRPr lang="en-US" sz="2000" dirty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n-US" sz="2000" dirty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/>
              <a:t>Review process </a:t>
            </a:r>
            <a:r>
              <a:rPr lang="en-US" sz="2000" dirty="0" smtClean="0"/>
              <a:t>uses  “Editorial Board” model </a:t>
            </a:r>
          </a:p>
          <a:p>
            <a:pPr>
              <a:buClr>
                <a:srgbClr val="FF0000"/>
              </a:buClr>
            </a:pPr>
            <a:r>
              <a:rPr lang="en-US" sz="2000" dirty="0" smtClean="0"/>
              <a:t>        - Editorial Board screens all applications to identify most exciting</a:t>
            </a:r>
          </a:p>
          <a:p>
            <a:pPr>
              <a:buClr>
                <a:srgbClr val="FF0000"/>
              </a:buClr>
            </a:pPr>
            <a:r>
              <a:rPr lang="en-US" sz="2000" dirty="0" smtClean="0"/>
              <a:t>               subset (assignments not made on close topic expertise)</a:t>
            </a:r>
          </a:p>
          <a:p>
            <a:pPr>
              <a:buClr>
                <a:srgbClr val="FF0000"/>
              </a:buClr>
            </a:pPr>
            <a:r>
              <a:rPr lang="en-US" sz="2000" dirty="0" smtClean="0"/>
              <a:t>        - Most exciting subset sent forward for technical review by experts</a:t>
            </a:r>
          </a:p>
          <a:p>
            <a:pPr>
              <a:buClr>
                <a:srgbClr val="FF0000"/>
              </a:buClr>
            </a:pPr>
            <a:r>
              <a:rPr lang="en-US" sz="2000" dirty="0" smtClean="0"/>
              <a:t>        - Editorial Board uses technical review to discuss and score </a:t>
            </a:r>
          </a:p>
          <a:p>
            <a:pPr>
              <a:buClr>
                <a:srgbClr val="FF0000"/>
              </a:buClr>
            </a:pPr>
            <a:r>
              <a:rPr lang="en-US" sz="2000" dirty="0" smtClean="0"/>
              <a:t>        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610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3048000" y="304800"/>
            <a:ext cx="6096000" cy="51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latin typeface="Calibri" pitchFamily="34" charset="0"/>
              </a:rPr>
              <a:t>Early Independence Award </a:t>
            </a:r>
            <a:r>
              <a:rPr lang="en-US" sz="2800" b="1" dirty="0" smtClean="0">
                <a:latin typeface="Calibri" pitchFamily="34" charset="0"/>
              </a:rPr>
              <a:t>Program</a:t>
            </a:r>
            <a:endParaRPr lang="en-US" sz="2800" b="1" dirty="0">
              <a:latin typeface="Calibri" pitchFamily="34" charset="0"/>
            </a:endParaRPr>
          </a:p>
          <a:p>
            <a:pPr lvl="1">
              <a:lnSpc>
                <a:spcPct val="90000"/>
              </a:lnSpc>
            </a:pPr>
            <a:endParaRPr lang="en-US" sz="2000" dirty="0">
              <a:latin typeface="Calibri" pitchFamily="34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Started in </a:t>
            </a:r>
            <a:r>
              <a:rPr lang="en-US" sz="2000" dirty="0" smtClean="0">
                <a:latin typeface="Calibri" pitchFamily="34" charset="0"/>
              </a:rPr>
              <a:t>2011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endParaRPr lang="en-US" sz="2000" dirty="0" smtClean="0">
              <a:latin typeface="Calibri" pitchFamily="34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2000" dirty="0" smtClean="0">
                <a:latin typeface="Calibri" pitchFamily="34" charset="0"/>
              </a:rPr>
              <a:t>Started because of extraordinary length of time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Calibri" pitchFamily="34" charset="0"/>
              </a:rPr>
              <a:t>  typically taken for an investigator to get first NIH 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Calibri" pitchFamily="34" charset="0"/>
              </a:rPr>
              <a:t>  R01 grant (~42 years old)</a:t>
            </a:r>
            <a:endParaRPr lang="en-US" sz="2000" dirty="0">
              <a:latin typeface="Calibri" pitchFamily="34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Graduate students and clinicians within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 pitchFamily="34" charset="0"/>
              </a:rPr>
              <a:t>  one year of degree or clinical 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 pitchFamily="34" charset="0"/>
              </a:rPr>
              <a:t>  residency </a:t>
            </a:r>
            <a:r>
              <a:rPr lang="en-US" sz="2000" dirty="0" smtClean="0">
                <a:latin typeface="Calibri" pitchFamily="34" charset="0"/>
              </a:rPr>
              <a:t>who wish </a:t>
            </a:r>
            <a:r>
              <a:rPr lang="en-US" sz="2000" dirty="0">
                <a:latin typeface="Calibri" pitchFamily="34" charset="0"/>
              </a:rPr>
              <a:t>to “skip” the post-doc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 pitchFamily="34" charset="0"/>
            </a:endParaRP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Talented young scientists who have the    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 pitchFamily="34" charset="0"/>
              </a:rPr>
              <a:t>  intellect, scientific creativity, drive and 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 pitchFamily="34" charset="0"/>
              </a:rPr>
              <a:t>  maturity to flourish independently 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 pitchFamily="34" charset="0"/>
              </a:rPr>
              <a:t>  without the need for traditional post- 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 pitchFamily="34" charset="0"/>
              </a:rPr>
              <a:t>  doctoral training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Up to $250k DC/year for 5 </a:t>
            </a:r>
            <a:r>
              <a:rPr lang="en-US" sz="2000" dirty="0" smtClean="0">
                <a:latin typeface="Calibri" pitchFamily="34" charset="0"/>
              </a:rPr>
              <a:t>years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4" name="Picture 2" descr="H:\Common Fund Programs\HRHR\Graphics\Website graphics\HRHR EIA final graphic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2286000" cy="285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5579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1828800" y="368177"/>
            <a:ext cx="6705600" cy="542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latin typeface="Calibri" pitchFamily="34" charset="0"/>
              </a:rPr>
              <a:t>Early Independence Award </a:t>
            </a:r>
            <a:r>
              <a:rPr lang="en-US" sz="2800" b="1" dirty="0" smtClean="0">
                <a:latin typeface="Calibri" pitchFamily="34" charset="0"/>
              </a:rPr>
              <a:t>Program - implementation</a:t>
            </a:r>
            <a:endParaRPr lang="en-US" sz="2800" b="1" dirty="0">
              <a:latin typeface="Calibri" pitchFamily="34" charset="0"/>
            </a:endParaRPr>
          </a:p>
          <a:p>
            <a:pPr lvl="1">
              <a:lnSpc>
                <a:spcPct val="90000"/>
              </a:lnSpc>
            </a:pPr>
            <a:endParaRPr lang="en-US" sz="2000" dirty="0">
              <a:latin typeface="Calibri" pitchFamily="34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2000" dirty="0" smtClean="0">
                <a:latin typeface="Calibri" pitchFamily="34" charset="0"/>
              </a:rPr>
              <a:t>Each institution is allowed to submit up to only 2 applications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endParaRPr lang="en-US" sz="2000" dirty="0" smtClean="0">
              <a:latin typeface="Calibri" pitchFamily="34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2000" dirty="0" smtClean="0">
                <a:latin typeface="Calibri" pitchFamily="34" charset="0"/>
              </a:rPr>
              <a:t>Uses standard R01 application packet, but with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Calibri" pitchFamily="34" charset="0"/>
              </a:rPr>
              <a:t>  applicants focusing on program specific topics</a:t>
            </a:r>
          </a:p>
          <a:p>
            <a:pPr lvl="1">
              <a:lnSpc>
                <a:spcPct val="90000"/>
              </a:lnSpc>
            </a:pPr>
            <a:endParaRPr lang="en-US" sz="2000" dirty="0" smtClean="0">
              <a:latin typeface="Calibri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Calibri" pitchFamily="34" charset="0"/>
              </a:rPr>
              <a:t>Three  to five letters of recommendation required</a:t>
            </a:r>
          </a:p>
          <a:p>
            <a:pPr lvl="1">
              <a:lnSpc>
                <a:spcPct val="90000"/>
              </a:lnSpc>
            </a:pPr>
            <a:endParaRPr lang="en-US" sz="2000" dirty="0" smtClean="0">
              <a:latin typeface="Calibri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Calibri" pitchFamily="34" charset="0"/>
              </a:rPr>
              <a:t>Review process is similar to that of Pioneer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Calibri" pitchFamily="34" charset="0"/>
              </a:rPr>
              <a:t>    - All applications sent for technical review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Calibri" pitchFamily="34" charset="0"/>
              </a:rPr>
              <a:t>    - Panel selects ~30 of these for in-person interview</a:t>
            </a:r>
          </a:p>
          <a:p>
            <a:pPr lvl="1">
              <a:lnSpc>
                <a:spcPct val="80000"/>
              </a:lnSpc>
            </a:pPr>
            <a:endParaRPr lang="en-US" sz="2000" dirty="0" smtClean="0">
              <a:latin typeface="Calibri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Site visit first year to awardees’ institutions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Since still an experimental program, all awards remain as “OD” awards 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4" name="Picture 2" descr="H:\Common Fund Programs\HRHR\Graphics\Website graphics\HRHR EIA final graphic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0075"/>
            <a:ext cx="1508432" cy="18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0536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498" t="37052" r="51669" b="13544"/>
          <a:stretch/>
        </p:blipFill>
        <p:spPr bwMode="auto">
          <a:xfrm>
            <a:off x="2165685" y="1600200"/>
            <a:ext cx="4957010" cy="423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914400"/>
            <a:ext cx="7910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Annual NIH Common Find High-Risk, High-Reward Symposium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84550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Examples of Pioneer Award supported research:</a:t>
            </a:r>
            <a:endParaRPr lang="en-US" sz="3200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600200"/>
            <a:ext cx="1331366" cy="16642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16002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Karl </a:t>
            </a:r>
            <a:r>
              <a:rPr lang="en-US" sz="2400" dirty="0" err="1" smtClean="0"/>
              <a:t>Deisseroth</a:t>
            </a:r>
            <a:r>
              <a:rPr lang="en-US" sz="2400" dirty="0" smtClean="0"/>
              <a:t> (2005)</a:t>
            </a:r>
          </a:p>
          <a:p>
            <a:r>
              <a:rPr lang="en-US" sz="2400" dirty="0" smtClean="0"/>
              <a:t>Stanford University </a:t>
            </a:r>
          </a:p>
          <a:p>
            <a:r>
              <a:rPr lang="en-US" sz="2400" dirty="0" smtClean="0"/>
              <a:t>(</a:t>
            </a:r>
            <a:r>
              <a:rPr lang="en-US" sz="2400" u="sng" dirty="0" smtClean="0">
                <a:solidFill>
                  <a:srgbClr val="0000FF"/>
                </a:solidFill>
              </a:rPr>
              <a:t>Development of </a:t>
            </a:r>
            <a:r>
              <a:rPr lang="en-US" sz="2400" u="sng" dirty="0" err="1" smtClean="0">
                <a:solidFill>
                  <a:srgbClr val="0000FF"/>
                </a:solidFill>
              </a:rPr>
              <a:t>optogenetics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3581400"/>
            <a:ext cx="1331366" cy="16642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200" y="35814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Lalitha</a:t>
            </a:r>
            <a:r>
              <a:rPr lang="en-US" sz="2400" dirty="0" smtClean="0"/>
              <a:t> Ramakrishnan (2010) </a:t>
            </a:r>
          </a:p>
          <a:p>
            <a:r>
              <a:rPr lang="en-US" sz="2400" dirty="0" smtClean="0"/>
              <a:t>University of Washington</a:t>
            </a:r>
          </a:p>
          <a:p>
            <a:r>
              <a:rPr lang="en-US" sz="2400" dirty="0" smtClean="0"/>
              <a:t>“</a:t>
            </a:r>
            <a:r>
              <a:rPr lang="en-US" sz="2400" i="1" u="sng" dirty="0">
                <a:hlinkClick r:id="rId4" tooltip="Linking the Behavior of Individual Host Cells to their Transcriptional Signatures"/>
              </a:rPr>
              <a:t>Linking the Behavior of Individual Host Cells to their Transcriptional </a:t>
            </a:r>
            <a:r>
              <a:rPr lang="en-US" sz="2400" i="1" u="sng" dirty="0" smtClean="0">
                <a:hlinkClick r:id="rId4" tooltip="Linking the Behavior of Individual Host Cells to their Transcriptional Signatures"/>
              </a:rPr>
              <a:t>Signatures</a:t>
            </a:r>
            <a:r>
              <a:rPr lang="en-US" sz="2400" dirty="0" smtClean="0"/>
              <a:t>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50407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57200" y="838200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latin typeface="Arial" pitchFamily="34" charset="0"/>
              </a:rPr>
              <a:t>Reauthorization Bill (2006) provides </a:t>
            </a:r>
            <a:r>
              <a:rPr lang="en-US" sz="2000" b="1" dirty="0">
                <a:latin typeface="Arial" pitchFamily="34" charset="0"/>
              </a:rPr>
              <a:t>broad language: 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79425" y="1295400"/>
            <a:ext cx="822325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173038" indent="-173038">
              <a:spcBef>
                <a:spcPct val="50000"/>
              </a:spcBef>
              <a:buFontTx/>
              <a:buChar char="•"/>
              <a:defRPr/>
            </a:pPr>
            <a:r>
              <a:rPr lang="en-US" dirty="0" smtClean="0">
                <a:latin typeface="Arial" pitchFamily="34" charset="0"/>
              </a:rPr>
              <a:t>Establishes the Division of Program Coordination, Planning, and Strategic Initiatives (DPCPSI)</a:t>
            </a:r>
          </a:p>
          <a:p>
            <a:pPr marL="173038" indent="-173038">
              <a:spcBef>
                <a:spcPct val="50000"/>
              </a:spcBef>
              <a:buFontTx/>
              <a:buChar char="•"/>
              <a:defRPr/>
            </a:pPr>
            <a:r>
              <a:rPr lang="en-US" dirty="0" smtClean="0">
                <a:latin typeface="Arial" pitchFamily="34" charset="0"/>
              </a:rPr>
              <a:t>Establishes </a:t>
            </a:r>
            <a:r>
              <a:rPr lang="en-US" dirty="0">
                <a:latin typeface="Arial" pitchFamily="34" charset="0"/>
              </a:rPr>
              <a:t>the CF to support cross-cutting, trans-NIH programs that require at least two NIH Institutes or Centers (ICs) or would benefit from strategic planning and coordination</a:t>
            </a:r>
          </a:p>
          <a:p>
            <a:pPr marL="173038" indent="-173038">
              <a:spcBef>
                <a:spcPct val="50000"/>
              </a:spcBef>
              <a:buFontTx/>
              <a:buChar char="•"/>
              <a:defRPr/>
            </a:pPr>
            <a:r>
              <a:rPr lang="en-US" dirty="0">
                <a:latin typeface="Arial" pitchFamily="34" charset="0"/>
              </a:rPr>
              <a:t>Office of Strategic Coordination (OSC) within DPCPSI to manage CF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15925" y="3541494"/>
            <a:ext cx="5194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latin typeface="Arial" pitchFamily="34" charset="0"/>
              </a:rPr>
              <a:t>Vision for the Common Fund </a:t>
            </a:r>
            <a:r>
              <a:rPr lang="en-US" sz="2000" b="1" dirty="0">
                <a:latin typeface="Arial" pitchFamily="34" charset="0"/>
              </a:rPr>
              <a:t>: 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460375" y="3935194"/>
            <a:ext cx="82423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173038" indent="-173038">
              <a:buFontTx/>
              <a:buChar char="•"/>
              <a:defRPr/>
            </a:pPr>
            <a:r>
              <a:rPr lang="en-US" dirty="0">
                <a:latin typeface="Arial" pitchFamily="34" charset="0"/>
              </a:rPr>
              <a:t>Serve as a “test bed” for </a:t>
            </a:r>
            <a:r>
              <a:rPr lang="en-US" dirty="0" smtClean="0">
                <a:latin typeface="Arial" pitchFamily="34" charset="0"/>
              </a:rPr>
              <a:t>high-risk, enabling </a:t>
            </a:r>
            <a:r>
              <a:rPr lang="en-US" dirty="0">
                <a:latin typeface="Arial" pitchFamily="34" charset="0"/>
              </a:rPr>
              <a:t>programs to overcome   significant obstacles to scientific progress and capitalize on emerging scientific opportunities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4840069"/>
            <a:ext cx="8197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dirty="0"/>
              <a:t>Limited-term investment to accelerate the pace of discovery and improve the translation of research findings into medical and health interventions</a:t>
            </a:r>
          </a:p>
        </p:txBody>
      </p:sp>
    </p:spTree>
    <p:extLst>
      <p:ext uri="{BB962C8B-B14F-4D97-AF65-F5344CB8AC3E}">
        <p14:creationId xmlns:p14="http://schemas.microsoft.com/office/powerpoint/2010/main" xmlns="" val="1703504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/>
      <p:bldP spid="6157" grpId="0" build="allAtOnce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01879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Examples of New Innovator Award supported research:</a:t>
            </a:r>
            <a:endParaRPr lang="en-US" sz="2800" b="1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480289"/>
            <a:ext cx="1316736" cy="16459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0800" y="1518419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Pardis</a:t>
            </a:r>
            <a:r>
              <a:rPr lang="en-US" sz="2400" dirty="0" smtClean="0"/>
              <a:t> </a:t>
            </a:r>
            <a:r>
              <a:rPr lang="en-US" sz="2400" dirty="0" err="1" smtClean="0"/>
              <a:t>Sabeti</a:t>
            </a:r>
            <a:r>
              <a:rPr lang="en-US" sz="2400" dirty="0" smtClean="0"/>
              <a:t> (2009)</a:t>
            </a:r>
          </a:p>
          <a:p>
            <a:r>
              <a:rPr lang="en-US" sz="2400" dirty="0" smtClean="0"/>
              <a:t>Harvard University </a:t>
            </a:r>
          </a:p>
          <a:p>
            <a:r>
              <a:rPr lang="en-US" sz="2400" i="1" dirty="0" smtClean="0"/>
              <a:t>“</a:t>
            </a:r>
            <a:r>
              <a:rPr lang="en-US" sz="2400" i="1" dirty="0">
                <a:hlinkClick r:id="rId3" tooltip="RePORT"/>
              </a:rPr>
              <a:t>Host and Pathogen Evolution in Lassa </a:t>
            </a:r>
            <a:r>
              <a:rPr lang="en-US" sz="2400" i="1" dirty="0" smtClean="0">
                <a:hlinkClick r:id="rId3" tooltip="RePORT"/>
              </a:rPr>
              <a:t>Fever</a:t>
            </a:r>
            <a:r>
              <a:rPr lang="en-US" sz="2400" i="1" dirty="0" smtClean="0"/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0800" y="3581399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Julie Hotopp(2009) </a:t>
            </a:r>
          </a:p>
          <a:p>
            <a:r>
              <a:rPr lang="en-US" sz="2400" dirty="0" smtClean="0"/>
              <a:t>University of Maryland Medical School</a:t>
            </a:r>
          </a:p>
          <a:p>
            <a:r>
              <a:rPr lang="en-US" sz="2400" i="1" dirty="0" smtClean="0"/>
              <a:t>“</a:t>
            </a:r>
            <a:r>
              <a:rPr lang="en-US" sz="2400" i="1" u="sng" dirty="0" smtClean="0">
                <a:hlinkClick r:id="rId4" tooltip="Impact of Bacterial-Animal Lateral Gene Transfer on Human Health"/>
              </a:rPr>
              <a:t>Impact </a:t>
            </a:r>
            <a:r>
              <a:rPr lang="en-US" sz="2400" i="1" u="sng" dirty="0">
                <a:hlinkClick r:id="rId4" tooltip="Impact of Bacterial-Animal Lateral Gene Transfer on Human Health"/>
              </a:rPr>
              <a:t>of Bacterial-Animal Lateral Gene Transfer on Human Health</a:t>
            </a:r>
            <a:r>
              <a:rPr lang="en-US" sz="2400" i="1" dirty="0" smtClean="0"/>
              <a:t>”</a:t>
            </a:r>
            <a:endParaRPr lang="en-US" sz="2400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3581399"/>
            <a:ext cx="1316736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232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36717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Examples of Transformative Research Award supported research:</a:t>
            </a:r>
            <a:endParaRPr lang="en-US" sz="28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1518419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Kwabena</a:t>
            </a:r>
            <a:r>
              <a:rPr lang="en-US" sz="2400" dirty="0" smtClean="0"/>
              <a:t> </a:t>
            </a:r>
            <a:r>
              <a:rPr lang="en-US" sz="2400" dirty="0" err="1" smtClean="0"/>
              <a:t>Boahen</a:t>
            </a:r>
            <a:r>
              <a:rPr lang="en-US" sz="2400" dirty="0" smtClean="0"/>
              <a:t> (2010)</a:t>
            </a:r>
          </a:p>
          <a:p>
            <a:r>
              <a:rPr lang="en-US" sz="2400" dirty="0" smtClean="0"/>
              <a:t>Stanford University</a:t>
            </a:r>
          </a:p>
          <a:p>
            <a:r>
              <a:rPr lang="en-US" sz="2400" i="1" u="sng" dirty="0" smtClean="0">
                <a:hlinkClick r:id="rId2" tooltip="Fully Implantable and Programmable Spike-based Codecs for Neuroprosthetics"/>
              </a:rPr>
              <a:t>“Fully </a:t>
            </a:r>
            <a:r>
              <a:rPr lang="en-US" sz="2400" i="1" u="sng" dirty="0">
                <a:hlinkClick r:id="rId2" tooltip="Fully Implantable and Programmable Spike-based Codecs for Neuroprosthetics"/>
              </a:rPr>
              <a:t>Implantable and Programmable Spike-based Codecs for </a:t>
            </a:r>
            <a:r>
              <a:rPr lang="en-US" sz="2400" i="1" u="sng" dirty="0" err="1" smtClean="0">
                <a:hlinkClick r:id="rId2" tooltip="Fully Implantable and Programmable Spike-based Codecs for Neuroprosthetics"/>
              </a:rPr>
              <a:t>Neuroprosthetics</a:t>
            </a:r>
            <a:r>
              <a:rPr lang="en-US" sz="2400" i="1" u="sng" dirty="0" smtClean="0"/>
              <a:t>”</a:t>
            </a:r>
            <a:endParaRPr lang="en-US" sz="2400" i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590800" y="3581399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Kim Lewis (2009) </a:t>
            </a:r>
          </a:p>
          <a:p>
            <a:r>
              <a:rPr lang="en-US" sz="2400" dirty="0" smtClean="0"/>
              <a:t>Northeastern University</a:t>
            </a:r>
          </a:p>
          <a:p>
            <a:r>
              <a:rPr lang="en-US" sz="2400" dirty="0" smtClean="0"/>
              <a:t>“</a:t>
            </a:r>
            <a:r>
              <a:rPr lang="en-US" sz="2400" dirty="0">
                <a:hlinkClick r:id="rId3" tooltip="Super-persistent cells and the paradox of untreatable infections"/>
              </a:rPr>
              <a:t>Super-persistent cells and the paradox of untreatable </a:t>
            </a:r>
            <a:r>
              <a:rPr lang="en-US" sz="2400" dirty="0" smtClean="0">
                <a:hlinkClick r:id="rId3" tooltip="Super-persistent cells and the paradox of untreatable infections"/>
              </a:rPr>
              <a:t>infections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1629193"/>
            <a:ext cx="1316736" cy="1645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3561346"/>
            <a:ext cx="1234628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37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36717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Examples of Early Independence Award supported research:</a:t>
            </a:r>
            <a:endParaRPr lang="en-US" sz="28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1518419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Yvonne Chen (2012)</a:t>
            </a:r>
          </a:p>
          <a:p>
            <a:r>
              <a:rPr lang="en-US" sz="2400" dirty="0" smtClean="0"/>
              <a:t>University of California Los Angeles</a:t>
            </a:r>
          </a:p>
          <a:p>
            <a:r>
              <a:rPr lang="en-US" sz="2400" i="1" dirty="0" smtClean="0">
                <a:hlinkClick r:id="rId3" tooltip="Engineering of computational receptors and gene circuits for T-cell immunotherapy"/>
              </a:rPr>
              <a:t>“Engineering </a:t>
            </a:r>
            <a:r>
              <a:rPr lang="en-US" sz="2400" i="1" dirty="0">
                <a:hlinkClick r:id="rId3" tooltip="Engineering of computational receptors and gene circuits for T-cell immunotherapy"/>
              </a:rPr>
              <a:t>of computational receptors and gene circuits for T-cell </a:t>
            </a:r>
            <a:r>
              <a:rPr lang="en-US" sz="2400" i="1" dirty="0" smtClean="0">
                <a:hlinkClick r:id="rId3" tooltip="Engineering of computational receptors and gene circuits for T-cell immunotherapy"/>
              </a:rPr>
              <a:t>immunotherapy</a:t>
            </a:r>
            <a:r>
              <a:rPr lang="en-US" sz="2400" i="1" dirty="0" smtClean="0"/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0800" y="3581399"/>
            <a:ext cx="541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Saul Villeda (2012) </a:t>
            </a:r>
          </a:p>
          <a:p>
            <a:r>
              <a:rPr lang="en-US" sz="2400" dirty="0" smtClean="0"/>
              <a:t>University of California San Francisco</a:t>
            </a:r>
          </a:p>
          <a:p>
            <a:r>
              <a:rPr lang="en-US" sz="2400" i="1" dirty="0" smtClean="0"/>
              <a:t>“</a:t>
            </a:r>
            <a:r>
              <a:rPr lang="en-US" sz="2400" i="1" dirty="0"/>
              <a:t> </a:t>
            </a:r>
            <a:r>
              <a:rPr lang="en-US" sz="2400" i="1" u="sng" dirty="0">
                <a:hlinkClick r:id="rId4" tooltip="Regulation of Neurogenesis and Cognition by Systemic Age-Related Immune Factors"/>
              </a:rPr>
              <a:t>Regulation of Neurogenesis and Cognition by Systemic Age-Related Immune </a:t>
            </a:r>
            <a:r>
              <a:rPr lang="en-US" sz="2400" i="1" u="sng" dirty="0" smtClean="0">
                <a:hlinkClick r:id="rId4" tooltip="Regulation of Neurogenesis and Cognition by Systemic Age-Related Immune Factors"/>
              </a:rPr>
              <a:t>Factors</a:t>
            </a:r>
            <a:r>
              <a:rPr lang="en-US" sz="2400" i="1" u="sng" dirty="0" smtClean="0"/>
              <a:t>”</a:t>
            </a:r>
            <a:endParaRPr lang="en-US" sz="2400" i="1" dirty="0" smtClean="0"/>
          </a:p>
        </p:txBody>
      </p:sp>
      <p:pic>
        <p:nvPicPr>
          <p:cNvPr id="2050" name="Picture 2" descr="Yvonne Chen, Ph.D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916" y="1543228"/>
            <a:ext cx="1327354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aul A. Villeda, Ph.D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916" y="3599139"/>
            <a:ext cx="1316736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134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29000" t="7113" r="29651" b="11110"/>
          <a:stretch/>
        </p:blipFill>
        <p:spPr>
          <a:xfrm>
            <a:off x="762000" y="685800"/>
            <a:ext cx="4748439" cy="52825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More information available at: </a:t>
            </a:r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commonfund.nih.gov/highrisk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83148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 txBox="1">
            <a:spLocks/>
          </p:cNvSpPr>
          <p:nvPr/>
        </p:nvSpPr>
        <p:spPr bwMode="auto">
          <a:xfrm>
            <a:off x="6610350" y="63595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33798" name="Picture 2" descr="Venn Dia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0653"/>
            <a:ext cx="4419600" cy="443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62000" y="304800"/>
            <a:ext cx="7543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+mn-lt"/>
              </a:rPr>
              <a:t>Common Fund Enables a Different Approach to Science and Science Management</a:t>
            </a:r>
            <a:endParaRPr lang="en-US" sz="2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425167"/>
            <a:ext cx="4508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Characteristics of all Common Fund Programs</a:t>
            </a:r>
            <a:endParaRPr lang="en-US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1920653"/>
            <a:ext cx="2971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Emphasis is on innovation, both in the science that is supported and the way that the science is managed.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Higher than typical levels of risk is tolerated.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08242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427025"/>
          <p:cNvSpPr>
            <a:spLocks noChangeAspect="1" noChangeArrowheads="1"/>
          </p:cNvSpPr>
          <p:nvPr/>
        </p:nvSpPr>
        <p:spPr bwMode="auto">
          <a:xfrm>
            <a:off x="71438" y="1428750"/>
            <a:ext cx="1030287" cy="90487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Single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Cell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Analysis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7200" y="139700"/>
            <a:ext cx="823436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+mn-cs"/>
              </a:rPr>
              <a:t>Current Common Fund Programs</a:t>
            </a:r>
          </a:p>
        </p:txBody>
      </p:sp>
      <p:sp>
        <p:nvSpPr>
          <p:cNvPr id="4" name="_s427023"/>
          <p:cNvSpPr>
            <a:spLocks noChangeAspect="1" noChangeArrowheads="1"/>
          </p:cNvSpPr>
          <p:nvPr/>
        </p:nvSpPr>
        <p:spPr bwMode="auto">
          <a:xfrm>
            <a:off x="7086600" y="1916113"/>
            <a:ext cx="2057400" cy="11049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Increasing the Diversity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of the NIH-Funded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Workforce</a:t>
            </a:r>
          </a:p>
        </p:txBody>
      </p:sp>
      <p:sp>
        <p:nvSpPr>
          <p:cNvPr id="5" name="_s427021"/>
          <p:cNvSpPr>
            <a:spLocks noChangeAspect="1" noChangeArrowheads="1"/>
          </p:cNvSpPr>
          <p:nvPr/>
        </p:nvSpPr>
        <p:spPr bwMode="auto">
          <a:xfrm>
            <a:off x="1905000" y="1279525"/>
            <a:ext cx="1600200" cy="1193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PROMIS: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Clinical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Outcomes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Assessment</a:t>
            </a:r>
          </a:p>
        </p:txBody>
      </p:sp>
      <p:sp>
        <p:nvSpPr>
          <p:cNvPr id="6" name="_s427029"/>
          <p:cNvSpPr>
            <a:spLocks noChangeAspect="1" noChangeArrowheads="1"/>
          </p:cNvSpPr>
          <p:nvPr/>
        </p:nvSpPr>
        <p:spPr bwMode="auto">
          <a:xfrm>
            <a:off x="4267200" y="1446213"/>
            <a:ext cx="1295400" cy="12795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BABABA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NIH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Center for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Regenerative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Medicine</a:t>
            </a:r>
          </a:p>
        </p:txBody>
      </p:sp>
      <p:sp>
        <p:nvSpPr>
          <p:cNvPr id="7" name="_s427021"/>
          <p:cNvSpPr>
            <a:spLocks noChangeAspect="1" noChangeArrowheads="1"/>
          </p:cNvSpPr>
          <p:nvPr/>
        </p:nvSpPr>
        <p:spPr bwMode="auto">
          <a:xfrm>
            <a:off x="3276600" y="1446213"/>
            <a:ext cx="1117600" cy="83343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Regulatory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Science</a:t>
            </a:r>
          </a:p>
        </p:txBody>
      </p:sp>
      <p:sp>
        <p:nvSpPr>
          <p:cNvPr id="8" name="_s427029"/>
          <p:cNvSpPr>
            <a:spLocks noChangeAspect="1" noChangeArrowheads="1"/>
          </p:cNvSpPr>
          <p:nvPr/>
        </p:nvSpPr>
        <p:spPr bwMode="auto">
          <a:xfrm>
            <a:off x="5943600" y="1973263"/>
            <a:ext cx="1295400" cy="12795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BABABA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Molecular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 Libraries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 and Imaging</a:t>
            </a:r>
          </a:p>
        </p:txBody>
      </p:sp>
      <p:sp>
        <p:nvSpPr>
          <p:cNvPr id="9" name="_s427021"/>
          <p:cNvSpPr>
            <a:spLocks noChangeAspect="1" noChangeArrowheads="1"/>
          </p:cNvSpPr>
          <p:nvPr/>
        </p:nvSpPr>
        <p:spPr bwMode="auto">
          <a:xfrm>
            <a:off x="7239000" y="2876550"/>
            <a:ext cx="1219200" cy="90963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Human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Microbiome</a:t>
            </a:r>
          </a:p>
        </p:txBody>
      </p:sp>
      <p:sp>
        <p:nvSpPr>
          <p:cNvPr id="10" name="_s427021"/>
          <p:cNvSpPr>
            <a:spLocks noChangeAspect="1" noChangeArrowheads="1"/>
          </p:cNvSpPr>
          <p:nvPr/>
        </p:nvSpPr>
        <p:spPr bwMode="auto">
          <a:xfrm>
            <a:off x="5181600" y="2373313"/>
            <a:ext cx="912813" cy="68103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Protein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Capture</a:t>
            </a: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63500" y="3922713"/>
            <a:ext cx="3263900" cy="107791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rgbClr val="BABABA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Pioneer Awards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New Innovator Awards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Transformative  Research Awards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Early Independence Awards</a:t>
            </a:r>
          </a:p>
        </p:txBody>
      </p:sp>
      <p:sp>
        <p:nvSpPr>
          <p:cNvPr id="12" name="_s427025"/>
          <p:cNvSpPr>
            <a:spLocks noChangeAspect="1" noChangeArrowheads="1"/>
          </p:cNvSpPr>
          <p:nvPr/>
        </p:nvSpPr>
        <p:spPr bwMode="auto">
          <a:xfrm>
            <a:off x="5521325" y="4572000"/>
            <a:ext cx="1030288" cy="90487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Structural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Biology</a:t>
            </a:r>
          </a:p>
        </p:txBody>
      </p:sp>
      <p:sp>
        <p:nvSpPr>
          <p:cNvPr id="13" name="_s427023"/>
          <p:cNvSpPr>
            <a:spLocks noChangeAspect="1" noChangeArrowheads="1"/>
          </p:cNvSpPr>
          <p:nvPr/>
        </p:nvSpPr>
        <p:spPr bwMode="auto">
          <a:xfrm>
            <a:off x="6400800" y="4171950"/>
            <a:ext cx="2133600" cy="110966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Bioinformatics and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 Computational Biology</a:t>
            </a:r>
          </a:p>
        </p:txBody>
      </p:sp>
      <p:sp>
        <p:nvSpPr>
          <p:cNvPr id="14" name="_s427027"/>
          <p:cNvSpPr>
            <a:spLocks noChangeAspect="1" noChangeArrowheads="1"/>
          </p:cNvSpPr>
          <p:nvPr/>
        </p:nvSpPr>
        <p:spPr bwMode="auto">
          <a:xfrm>
            <a:off x="2743200" y="4887913"/>
            <a:ext cx="1752600" cy="11906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Building Blocks,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Biological Pathways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And Networks</a:t>
            </a:r>
          </a:p>
        </p:txBody>
      </p:sp>
      <p:sp>
        <p:nvSpPr>
          <p:cNvPr id="15" name="_s427021"/>
          <p:cNvSpPr>
            <a:spLocks noChangeAspect="1" noChangeArrowheads="1"/>
          </p:cNvSpPr>
          <p:nvPr/>
        </p:nvSpPr>
        <p:spPr bwMode="auto">
          <a:xfrm>
            <a:off x="4419600" y="5116513"/>
            <a:ext cx="1201738" cy="9715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Genotype-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Tissue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Expression</a:t>
            </a:r>
          </a:p>
        </p:txBody>
      </p:sp>
      <p:sp>
        <p:nvSpPr>
          <p:cNvPr id="16" name="_s427027"/>
          <p:cNvSpPr>
            <a:spLocks noChangeAspect="1" noChangeArrowheads="1"/>
          </p:cNvSpPr>
          <p:nvPr/>
        </p:nvSpPr>
        <p:spPr bwMode="auto">
          <a:xfrm>
            <a:off x="949325" y="4964113"/>
            <a:ext cx="1905000" cy="141763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Library of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Integrated Network-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Based Cellular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Signatures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(LINCS)</a:t>
            </a:r>
          </a:p>
        </p:txBody>
      </p:sp>
      <p:sp>
        <p:nvSpPr>
          <p:cNvPr id="17" name="_s427023"/>
          <p:cNvSpPr>
            <a:spLocks noChangeAspect="1" noChangeArrowheads="1"/>
          </p:cNvSpPr>
          <p:nvPr/>
        </p:nvSpPr>
        <p:spPr bwMode="auto">
          <a:xfrm>
            <a:off x="5867400" y="3022600"/>
            <a:ext cx="1401763" cy="72866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Nanomedicine</a:t>
            </a:r>
            <a:endParaRPr lang="en-US" sz="14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2" charset="-128"/>
              <a:cs typeface="+mn-cs"/>
            </a:endParaRPr>
          </a:p>
        </p:txBody>
      </p:sp>
      <p:sp>
        <p:nvSpPr>
          <p:cNvPr id="18" name="_s427025"/>
          <p:cNvSpPr>
            <a:spLocks noChangeAspect="1" noChangeArrowheads="1"/>
          </p:cNvSpPr>
          <p:nvPr/>
        </p:nvSpPr>
        <p:spPr bwMode="auto">
          <a:xfrm>
            <a:off x="6515100" y="4951413"/>
            <a:ext cx="1219200" cy="1071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Science of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Behavior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Change</a:t>
            </a:r>
          </a:p>
        </p:txBody>
      </p:sp>
      <p:sp>
        <p:nvSpPr>
          <p:cNvPr id="19" name="_s427021"/>
          <p:cNvSpPr>
            <a:spLocks noChangeAspect="1" noChangeArrowheads="1"/>
          </p:cNvSpPr>
          <p:nvPr/>
        </p:nvSpPr>
        <p:spPr bwMode="auto">
          <a:xfrm>
            <a:off x="2057400" y="2525713"/>
            <a:ext cx="1398588" cy="1042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Gulf Oil Spill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Long Term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Follow Up</a:t>
            </a:r>
          </a:p>
        </p:txBody>
      </p:sp>
      <p:sp>
        <p:nvSpPr>
          <p:cNvPr id="20" name="_s427025"/>
          <p:cNvSpPr>
            <a:spLocks noChangeAspect="1" noChangeArrowheads="1"/>
          </p:cNvSpPr>
          <p:nvPr/>
        </p:nvSpPr>
        <p:spPr bwMode="auto">
          <a:xfrm>
            <a:off x="7772400" y="3638550"/>
            <a:ext cx="838200" cy="7366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Global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Health</a:t>
            </a:r>
          </a:p>
        </p:txBody>
      </p:sp>
      <p:sp>
        <p:nvSpPr>
          <p:cNvPr id="21" name="_s427023"/>
          <p:cNvSpPr>
            <a:spLocks noChangeAspect="1" noChangeArrowheads="1"/>
          </p:cNvSpPr>
          <p:nvPr/>
        </p:nvSpPr>
        <p:spPr bwMode="auto">
          <a:xfrm>
            <a:off x="6172200" y="3625850"/>
            <a:ext cx="1611313" cy="8382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Knockout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Mouse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Phenotyping</a:t>
            </a:r>
            <a:endParaRPr lang="en-US" sz="14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2" charset="-128"/>
              <a:cs typeface="+mn-cs"/>
            </a:endParaRPr>
          </a:p>
        </p:txBody>
      </p:sp>
      <p:sp>
        <p:nvSpPr>
          <p:cNvPr id="22" name="_s427021"/>
          <p:cNvSpPr>
            <a:spLocks noChangeAspect="1" noChangeArrowheads="1"/>
          </p:cNvSpPr>
          <p:nvPr/>
        </p:nvSpPr>
        <p:spPr bwMode="auto">
          <a:xfrm>
            <a:off x="3213100" y="2170113"/>
            <a:ext cx="1371600" cy="8636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NIH Medical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Research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Scholars</a:t>
            </a:r>
          </a:p>
        </p:txBody>
      </p:sp>
      <p:sp>
        <p:nvSpPr>
          <p:cNvPr id="23" name="_s427021"/>
          <p:cNvSpPr>
            <a:spLocks noChangeAspect="1" noChangeArrowheads="1"/>
          </p:cNvSpPr>
          <p:nvPr/>
        </p:nvSpPr>
        <p:spPr bwMode="auto">
          <a:xfrm>
            <a:off x="609600" y="2038350"/>
            <a:ext cx="1676400" cy="12509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Bridging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Interventional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Development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Gaps (</a:t>
            </a:r>
            <a:r>
              <a:rPr lang="en-US" sz="1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BrIDGs</a:t>
            </a: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)</a:t>
            </a:r>
          </a:p>
        </p:txBody>
      </p:sp>
      <p:sp>
        <p:nvSpPr>
          <p:cNvPr id="24" name="_s427021"/>
          <p:cNvSpPr>
            <a:spLocks noChangeAspect="1" noChangeArrowheads="1"/>
          </p:cNvSpPr>
          <p:nvPr/>
        </p:nvSpPr>
        <p:spPr bwMode="auto">
          <a:xfrm>
            <a:off x="5486400" y="1344613"/>
            <a:ext cx="1628775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Big Data to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Knowledge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(BD2K)</a:t>
            </a:r>
          </a:p>
        </p:txBody>
      </p:sp>
      <p:sp>
        <p:nvSpPr>
          <p:cNvPr id="25" name="_s427023"/>
          <p:cNvSpPr>
            <a:spLocks noChangeAspect="1" noChangeArrowheads="1"/>
          </p:cNvSpPr>
          <p:nvPr/>
        </p:nvSpPr>
        <p:spPr bwMode="auto">
          <a:xfrm>
            <a:off x="1066800" y="3257550"/>
            <a:ext cx="1401763" cy="72866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HCS Research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Collaboratory</a:t>
            </a:r>
            <a:endParaRPr lang="en-US" sz="14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2" charset="-128"/>
              <a:cs typeface="+mn-cs"/>
            </a:endParaRPr>
          </a:p>
        </p:txBody>
      </p:sp>
      <p:sp>
        <p:nvSpPr>
          <p:cNvPr id="26" name="_s427025"/>
          <p:cNvSpPr>
            <a:spLocks noChangeAspect="1" noChangeArrowheads="1"/>
          </p:cNvSpPr>
          <p:nvPr/>
        </p:nvSpPr>
        <p:spPr bwMode="auto">
          <a:xfrm>
            <a:off x="2286000" y="3478213"/>
            <a:ext cx="1117600" cy="98107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High-Risk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Research</a:t>
            </a:r>
          </a:p>
        </p:txBody>
      </p:sp>
      <p:grpSp>
        <p:nvGrpSpPr>
          <p:cNvPr id="27" name="Group 78"/>
          <p:cNvGrpSpPr>
            <a:grpSpLocks/>
          </p:cNvGrpSpPr>
          <p:nvPr/>
        </p:nvGrpSpPr>
        <p:grpSpPr bwMode="auto">
          <a:xfrm>
            <a:off x="3352800" y="2787650"/>
            <a:ext cx="2743200" cy="2362200"/>
            <a:chOff x="6019800" y="0"/>
            <a:chExt cx="2743200" cy="2362200"/>
          </a:xfrm>
        </p:grpSpPr>
        <p:sp>
          <p:nvSpPr>
            <p:cNvPr id="28" name="Right Arrow 27"/>
            <p:cNvSpPr/>
            <p:nvPr/>
          </p:nvSpPr>
          <p:spPr>
            <a:xfrm>
              <a:off x="8305800" y="990600"/>
              <a:ext cx="457200" cy="381000"/>
            </a:xfrm>
            <a:prstGeom prst="rightArrow">
              <a:avLst/>
            </a:prstGeom>
            <a:solidFill>
              <a:srgbClr val="FFFF61"/>
            </a:solidFill>
            <a:ln>
              <a:solidFill>
                <a:srgbClr val="FA97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Right Arrow 28"/>
            <p:cNvSpPr/>
            <p:nvPr/>
          </p:nvSpPr>
          <p:spPr>
            <a:xfrm flipH="1" flipV="1">
              <a:off x="6019800" y="990600"/>
              <a:ext cx="457200" cy="381000"/>
            </a:xfrm>
            <a:prstGeom prst="rightArrow">
              <a:avLst/>
            </a:prstGeom>
            <a:solidFill>
              <a:srgbClr val="FFFF61"/>
            </a:solidFill>
            <a:ln>
              <a:solidFill>
                <a:srgbClr val="FA97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Right Arrow 29"/>
            <p:cNvSpPr/>
            <p:nvPr/>
          </p:nvSpPr>
          <p:spPr>
            <a:xfrm rot="16200000">
              <a:off x="7200900" y="38100"/>
              <a:ext cx="457200" cy="381000"/>
            </a:xfrm>
            <a:prstGeom prst="rightArrow">
              <a:avLst/>
            </a:prstGeom>
            <a:solidFill>
              <a:srgbClr val="FFFF61"/>
            </a:solidFill>
            <a:ln>
              <a:solidFill>
                <a:srgbClr val="FA97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Right Arrow 30"/>
            <p:cNvSpPr/>
            <p:nvPr/>
          </p:nvSpPr>
          <p:spPr>
            <a:xfrm rot="5400000" flipV="1">
              <a:off x="7200900" y="1943100"/>
              <a:ext cx="457200" cy="381000"/>
            </a:xfrm>
            <a:prstGeom prst="rightArrow">
              <a:avLst/>
            </a:prstGeom>
            <a:solidFill>
              <a:srgbClr val="FFFF61"/>
            </a:solidFill>
            <a:ln>
              <a:solidFill>
                <a:srgbClr val="FA97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32" name="Group 21"/>
            <p:cNvGrpSpPr>
              <a:grpSpLocks/>
            </p:cNvGrpSpPr>
            <p:nvPr/>
          </p:nvGrpSpPr>
          <p:grpSpPr bwMode="auto">
            <a:xfrm>
              <a:off x="6461125" y="457200"/>
              <a:ext cx="1844675" cy="1439862"/>
              <a:chOff x="6918325" y="381000"/>
              <a:chExt cx="1844675" cy="1592344"/>
            </a:xfrm>
          </p:grpSpPr>
          <p:sp>
            <p:nvSpPr>
              <p:cNvPr id="37" name="_s427030"/>
              <p:cNvSpPr>
                <a:spLocks noChangeAspect="1" noChangeArrowheads="1"/>
              </p:cNvSpPr>
              <p:nvPr/>
            </p:nvSpPr>
            <p:spPr bwMode="auto">
              <a:xfrm>
                <a:off x="6918325" y="381000"/>
                <a:ext cx="1844675" cy="1592345"/>
              </a:xfrm>
              <a:prstGeom prst="ellipse">
                <a:avLst/>
              </a:prstGeom>
              <a:solidFill>
                <a:srgbClr val="FFFF61"/>
              </a:solidFill>
              <a:ln w="28575">
                <a:solidFill>
                  <a:srgbClr val="FA970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pitchFamily="32" charset="-128"/>
                  <a:cs typeface="+mn-cs"/>
                </a:endParaRPr>
              </a:p>
            </p:txBody>
          </p:sp>
          <p:sp>
            <p:nvSpPr>
              <p:cNvPr id="38" name="TextBox 99"/>
              <p:cNvSpPr txBox="1">
                <a:spLocks noChangeArrowheads="1"/>
              </p:cNvSpPr>
              <p:nvPr/>
            </p:nvSpPr>
            <p:spPr bwMode="auto">
              <a:xfrm>
                <a:off x="7034213" y="886618"/>
                <a:ext cx="1517650" cy="7496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en-US" sz="2000" b="1">
                    <a:solidFill>
                      <a:srgbClr val="000000"/>
                    </a:solidFill>
                    <a:latin typeface="Arial Narrow" pitchFamily="34" charset="0"/>
                    <a:cs typeface="+mn-cs"/>
                  </a:rPr>
                  <a:t>NIH</a:t>
                </a:r>
              </a:p>
              <a:p>
                <a:pPr algn="r">
                  <a:defRPr/>
                </a:pPr>
                <a:r>
                  <a:rPr lang="en-US" b="1">
                    <a:solidFill>
                      <a:srgbClr val="000000"/>
                    </a:solidFill>
                    <a:latin typeface="Arial Narrow" pitchFamily="34" charset="0"/>
                    <a:cs typeface="+mn-cs"/>
                  </a:rPr>
                  <a:t>Common Fund</a:t>
                </a:r>
              </a:p>
            </p:txBody>
          </p:sp>
        </p:grpSp>
        <p:sp>
          <p:nvSpPr>
            <p:cNvPr id="33" name="Right Arrow 32"/>
            <p:cNvSpPr/>
            <p:nvPr/>
          </p:nvSpPr>
          <p:spPr>
            <a:xfrm rot="19200000">
              <a:off x="8069263" y="401638"/>
              <a:ext cx="457200" cy="381000"/>
            </a:xfrm>
            <a:prstGeom prst="rightArrow">
              <a:avLst/>
            </a:prstGeom>
            <a:solidFill>
              <a:srgbClr val="FFFF61"/>
            </a:solidFill>
            <a:ln>
              <a:solidFill>
                <a:srgbClr val="FA97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Right Arrow 33"/>
            <p:cNvSpPr/>
            <p:nvPr/>
          </p:nvSpPr>
          <p:spPr>
            <a:xfrm rot="13843722">
              <a:off x="6389688" y="277813"/>
              <a:ext cx="457200" cy="381000"/>
            </a:xfrm>
            <a:prstGeom prst="rightArrow">
              <a:avLst/>
            </a:prstGeom>
            <a:solidFill>
              <a:srgbClr val="FFFF61"/>
            </a:solidFill>
            <a:ln>
              <a:solidFill>
                <a:srgbClr val="FA97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Right Arrow 34"/>
            <p:cNvSpPr/>
            <p:nvPr/>
          </p:nvSpPr>
          <p:spPr>
            <a:xfrm rot="2580000" flipV="1">
              <a:off x="7993063" y="1625600"/>
              <a:ext cx="457200" cy="381000"/>
            </a:xfrm>
            <a:prstGeom prst="rightArrow">
              <a:avLst/>
            </a:prstGeom>
            <a:solidFill>
              <a:srgbClr val="FFFF61"/>
            </a:solidFill>
            <a:ln>
              <a:solidFill>
                <a:srgbClr val="FA97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" name="Right Arrow 35"/>
            <p:cNvSpPr/>
            <p:nvPr/>
          </p:nvSpPr>
          <p:spPr>
            <a:xfrm rot="8100000" flipV="1">
              <a:off x="6316663" y="1630363"/>
              <a:ext cx="457200" cy="381000"/>
            </a:xfrm>
            <a:prstGeom prst="rightArrow">
              <a:avLst/>
            </a:prstGeom>
            <a:solidFill>
              <a:srgbClr val="FFFF61"/>
            </a:solidFill>
            <a:ln>
              <a:solidFill>
                <a:srgbClr val="FA97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9" name="_s427021"/>
          <p:cNvSpPr>
            <a:spLocks noChangeAspect="1" noChangeArrowheads="1"/>
          </p:cNvSpPr>
          <p:nvPr/>
        </p:nvSpPr>
        <p:spPr bwMode="auto">
          <a:xfrm>
            <a:off x="990600" y="1279525"/>
            <a:ext cx="1143000" cy="8524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Health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Economics</a:t>
            </a:r>
          </a:p>
        </p:txBody>
      </p:sp>
      <p:sp>
        <p:nvSpPr>
          <p:cNvPr id="40" name="_s427023"/>
          <p:cNvSpPr>
            <a:spLocks noChangeAspect="1" noChangeArrowheads="1"/>
          </p:cNvSpPr>
          <p:nvPr/>
        </p:nvSpPr>
        <p:spPr bwMode="auto">
          <a:xfrm>
            <a:off x="5514975" y="5272088"/>
            <a:ext cx="1255713" cy="6524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Epigenomics</a:t>
            </a:r>
            <a:endParaRPr lang="en-US" sz="14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2" charset="-128"/>
              <a:cs typeface="+mn-cs"/>
            </a:endParaRPr>
          </a:p>
        </p:txBody>
      </p:sp>
      <p:sp>
        <p:nvSpPr>
          <p:cNvPr id="41" name="Rectangle 49"/>
          <p:cNvSpPr>
            <a:spLocks noChangeArrowheads="1"/>
          </p:cNvSpPr>
          <p:nvPr/>
        </p:nvSpPr>
        <p:spPr bwMode="auto">
          <a:xfrm>
            <a:off x="2667000" y="6497638"/>
            <a:ext cx="43624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prstClr val="white">
                    <a:lumMod val="95000"/>
                  </a:prstClr>
                </a:solidFill>
                <a:latin typeface="Calibri" pitchFamily="34" charset="0"/>
                <a:cs typeface="+mn-cs"/>
              </a:rPr>
              <a:t>http://commonfund.nih.gov/ </a:t>
            </a:r>
          </a:p>
        </p:txBody>
      </p:sp>
      <p:sp>
        <p:nvSpPr>
          <p:cNvPr id="42" name="_s427023"/>
          <p:cNvSpPr>
            <a:spLocks noChangeAspect="1" noChangeArrowheads="1"/>
          </p:cNvSpPr>
          <p:nvPr/>
        </p:nvSpPr>
        <p:spPr bwMode="auto">
          <a:xfrm>
            <a:off x="7599363" y="4981575"/>
            <a:ext cx="1401762" cy="72866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Metabolomics</a:t>
            </a:r>
            <a:endParaRPr lang="en-US" sz="14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2" charset="-128"/>
              <a:cs typeface="+mn-cs"/>
            </a:endParaRPr>
          </a:p>
        </p:txBody>
      </p:sp>
      <p:sp>
        <p:nvSpPr>
          <p:cNvPr id="43" name="_s427021"/>
          <p:cNvSpPr>
            <a:spLocks noChangeAspect="1" noChangeArrowheads="1"/>
          </p:cNvSpPr>
          <p:nvPr/>
        </p:nvSpPr>
        <p:spPr bwMode="auto">
          <a:xfrm>
            <a:off x="3048000" y="760413"/>
            <a:ext cx="1676400" cy="8524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Undiagnosed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Diseases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Program</a:t>
            </a:r>
          </a:p>
        </p:txBody>
      </p:sp>
      <p:sp>
        <p:nvSpPr>
          <p:cNvPr id="44" name="_s427021"/>
          <p:cNvSpPr>
            <a:spLocks noChangeAspect="1" noChangeArrowheads="1"/>
          </p:cNvSpPr>
          <p:nvPr/>
        </p:nvSpPr>
        <p:spPr bwMode="auto">
          <a:xfrm>
            <a:off x="4495800" y="696913"/>
            <a:ext cx="1676400" cy="8524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Extracellular RNA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Communication</a:t>
            </a:r>
          </a:p>
        </p:txBody>
      </p:sp>
      <p:sp>
        <p:nvSpPr>
          <p:cNvPr id="45" name="_s427021"/>
          <p:cNvSpPr>
            <a:spLocks noChangeAspect="1" noChangeArrowheads="1"/>
          </p:cNvSpPr>
          <p:nvPr/>
        </p:nvSpPr>
        <p:spPr bwMode="auto">
          <a:xfrm>
            <a:off x="6858000" y="925513"/>
            <a:ext cx="1905000" cy="1143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Strengthening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the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Biomedical Research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Workforce</a:t>
            </a:r>
          </a:p>
        </p:txBody>
      </p:sp>
      <p:pic>
        <p:nvPicPr>
          <p:cNvPr id="46" name="Picture 46" descr="NCF_NIH_New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8133"/>
          <a:stretch>
            <a:fillRect/>
          </a:stretch>
        </p:blipFill>
        <p:spPr bwMode="auto">
          <a:xfrm>
            <a:off x="3952875" y="3381375"/>
            <a:ext cx="914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_s427025"/>
          <p:cNvSpPr>
            <a:spLocks noChangeAspect="1" noChangeArrowheads="1"/>
          </p:cNvSpPr>
          <p:nvPr/>
        </p:nvSpPr>
        <p:spPr bwMode="auto">
          <a:xfrm>
            <a:off x="282375" y="449212"/>
            <a:ext cx="1279725" cy="11239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</a:rPr>
              <a:t>Illuminating the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Druggable</a:t>
            </a:r>
            <a:endParaRPr lang="en-US" sz="1400" dirty="0" smtClean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2" charset="-128"/>
              <a:cs typeface="+mn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</a:rPr>
              <a:t>Genome</a:t>
            </a:r>
            <a:endParaRPr lang="en-US" sz="14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669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_s427023"/>
          <p:cNvSpPr>
            <a:spLocks noChangeAspect="1" noChangeArrowheads="1"/>
          </p:cNvSpPr>
          <p:nvPr/>
        </p:nvSpPr>
        <p:spPr bwMode="auto">
          <a:xfrm>
            <a:off x="1066800" y="3257550"/>
            <a:ext cx="1401763" cy="72866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HCS Research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Collaboratory</a:t>
            </a:r>
            <a:endParaRPr lang="en-US" sz="14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2" charset="-128"/>
              <a:cs typeface="+mn-cs"/>
            </a:endParaRPr>
          </a:p>
        </p:txBody>
      </p:sp>
      <p:sp>
        <p:nvSpPr>
          <p:cNvPr id="2" name="_s427025"/>
          <p:cNvSpPr>
            <a:spLocks noChangeAspect="1" noChangeArrowheads="1"/>
          </p:cNvSpPr>
          <p:nvPr/>
        </p:nvSpPr>
        <p:spPr bwMode="auto">
          <a:xfrm>
            <a:off x="71438" y="1428750"/>
            <a:ext cx="1030287" cy="90487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Single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Cell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Analysis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7200" y="139700"/>
            <a:ext cx="823436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+mn-cs"/>
              </a:rPr>
              <a:t>Current Common Fund Programs</a:t>
            </a:r>
          </a:p>
        </p:txBody>
      </p:sp>
      <p:sp>
        <p:nvSpPr>
          <p:cNvPr id="4" name="_s427023"/>
          <p:cNvSpPr>
            <a:spLocks noChangeAspect="1" noChangeArrowheads="1"/>
          </p:cNvSpPr>
          <p:nvPr/>
        </p:nvSpPr>
        <p:spPr bwMode="auto">
          <a:xfrm>
            <a:off x="7086600" y="1916113"/>
            <a:ext cx="2057400" cy="11049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Increasing the Diversity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of the NIH-Funded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Workforce</a:t>
            </a:r>
          </a:p>
        </p:txBody>
      </p:sp>
      <p:sp>
        <p:nvSpPr>
          <p:cNvPr id="5" name="_s427021"/>
          <p:cNvSpPr>
            <a:spLocks noChangeAspect="1" noChangeArrowheads="1"/>
          </p:cNvSpPr>
          <p:nvPr/>
        </p:nvSpPr>
        <p:spPr bwMode="auto">
          <a:xfrm>
            <a:off x="1905000" y="1279525"/>
            <a:ext cx="1600200" cy="1193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PROMIS: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Clinical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Outcomes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Assessment</a:t>
            </a:r>
          </a:p>
        </p:txBody>
      </p:sp>
      <p:sp>
        <p:nvSpPr>
          <p:cNvPr id="6" name="_s427029"/>
          <p:cNvSpPr>
            <a:spLocks noChangeAspect="1" noChangeArrowheads="1"/>
          </p:cNvSpPr>
          <p:nvPr/>
        </p:nvSpPr>
        <p:spPr bwMode="auto">
          <a:xfrm>
            <a:off x="4267200" y="1446213"/>
            <a:ext cx="1295400" cy="12795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BABABA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NIH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Center for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Regenerative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Medicine</a:t>
            </a:r>
          </a:p>
        </p:txBody>
      </p:sp>
      <p:sp>
        <p:nvSpPr>
          <p:cNvPr id="7" name="_s427021"/>
          <p:cNvSpPr>
            <a:spLocks noChangeAspect="1" noChangeArrowheads="1"/>
          </p:cNvSpPr>
          <p:nvPr/>
        </p:nvSpPr>
        <p:spPr bwMode="auto">
          <a:xfrm>
            <a:off x="3276600" y="1446213"/>
            <a:ext cx="1117600" cy="83343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Regulatory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Science</a:t>
            </a:r>
          </a:p>
        </p:txBody>
      </p:sp>
      <p:sp>
        <p:nvSpPr>
          <p:cNvPr id="8" name="_s427029"/>
          <p:cNvSpPr>
            <a:spLocks noChangeAspect="1" noChangeArrowheads="1"/>
          </p:cNvSpPr>
          <p:nvPr/>
        </p:nvSpPr>
        <p:spPr bwMode="auto">
          <a:xfrm>
            <a:off x="5943600" y="1973263"/>
            <a:ext cx="1295400" cy="12795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BABABA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Molecular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 Libraries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 and Imaging</a:t>
            </a:r>
          </a:p>
        </p:txBody>
      </p:sp>
      <p:sp>
        <p:nvSpPr>
          <p:cNvPr id="9" name="_s427021"/>
          <p:cNvSpPr>
            <a:spLocks noChangeAspect="1" noChangeArrowheads="1"/>
          </p:cNvSpPr>
          <p:nvPr/>
        </p:nvSpPr>
        <p:spPr bwMode="auto">
          <a:xfrm>
            <a:off x="7239000" y="2876550"/>
            <a:ext cx="1219200" cy="90963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Human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Microbiome</a:t>
            </a:r>
          </a:p>
        </p:txBody>
      </p:sp>
      <p:sp>
        <p:nvSpPr>
          <p:cNvPr id="10" name="_s427021"/>
          <p:cNvSpPr>
            <a:spLocks noChangeAspect="1" noChangeArrowheads="1"/>
          </p:cNvSpPr>
          <p:nvPr/>
        </p:nvSpPr>
        <p:spPr bwMode="auto">
          <a:xfrm>
            <a:off x="5181600" y="2373313"/>
            <a:ext cx="912813" cy="68103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Protein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Capture</a:t>
            </a: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63500" y="3922713"/>
            <a:ext cx="3014993" cy="1077218"/>
          </a:xfrm>
          <a:prstGeom prst="rect">
            <a:avLst/>
          </a:prstGeom>
          <a:solidFill>
            <a:srgbClr val="FF0000"/>
          </a:solidFill>
          <a:ln w="19050">
            <a:solidFill>
              <a:srgbClr val="BABABA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Pioneer Awards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New Innovator Awards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Transformative  Research Awards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Early Independence Awards</a:t>
            </a:r>
          </a:p>
        </p:txBody>
      </p:sp>
      <p:sp>
        <p:nvSpPr>
          <p:cNvPr id="12" name="_s427025"/>
          <p:cNvSpPr>
            <a:spLocks noChangeAspect="1" noChangeArrowheads="1"/>
          </p:cNvSpPr>
          <p:nvPr/>
        </p:nvSpPr>
        <p:spPr bwMode="auto">
          <a:xfrm>
            <a:off x="5521325" y="4572000"/>
            <a:ext cx="1030288" cy="90487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Structural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Biology</a:t>
            </a:r>
          </a:p>
        </p:txBody>
      </p:sp>
      <p:sp>
        <p:nvSpPr>
          <p:cNvPr id="13" name="_s427023"/>
          <p:cNvSpPr>
            <a:spLocks noChangeAspect="1" noChangeArrowheads="1"/>
          </p:cNvSpPr>
          <p:nvPr/>
        </p:nvSpPr>
        <p:spPr bwMode="auto">
          <a:xfrm>
            <a:off x="6400800" y="4171950"/>
            <a:ext cx="2133600" cy="110966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Bioinformatics and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 Computational Biology</a:t>
            </a:r>
          </a:p>
        </p:txBody>
      </p:sp>
      <p:sp>
        <p:nvSpPr>
          <p:cNvPr id="14" name="_s427027"/>
          <p:cNvSpPr>
            <a:spLocks noChangeAspect="1" noChangeArrowheads="1"/>
          </p:cNvSpPr>
          <p:nvPr/>
        </p:nvSpPr>
        <p:spPr bwMode="auto">
          <a:xfrm>
            <a:off x="2743200" y="4887913"/>
            <a:ext cx="1752600" cy="11906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Building Blocks,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Biological Pathways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And Networks</a:t>
            </a:r>
          </a:p>
        </p:txBody>
      </p:sp>
      <p:sp>
        <p:nvSpPr>
          <p:cNvPr id="15" name="_s427021"/>
          <p:cNvSpPr>
            <a:spLocks noChangeAspect="1" noChangeArrowheads="1"/>
          </p:cNvSpPr>
          <p:nvPr/>
        </p:nvSpPr>
        <p:spPr bwMode="auto">
          <a:xfrm>
            <a:off x="4419600" y="5116513"/>
            <a:ext cx="1201738" cy="9715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Genotype-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Tissue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Expression</a:t>
            </a:r>
          </a:p>
        </p:txBody>
      </p:sp>
      <p:sp>
        <p:nvSpPr>
          <p:cNvPr id="16" name="_s427027"/>
          <p:cNvSpPr>
            <a:spLocks noChangeAspect="1" noChangeArrowheads="1"/>
          </p:cNvSpPr>
          <p:nvPr/>
        </p:nvSpPr>
        <p:spPr bwMode="auto">
          <a:xfrm>
            <a:off x="949325" y="4964113"/>
            <a:ext cx="1905000" cy="141763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Library of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Integrated Network-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Based Cellular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Signatures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(LINCS)</a:t>
            </a:r>
          </a:p>
        </p:txBody>
      </p:sp>
      <p:sp>
        <p:nvSpPr>
          <p:cNvPr id="17" name="_s427023"/>
          <p:cNvSpPr>
            <a:spLocks noChangeAspect="1" noChangeArrowheads="1"/>
          </p:cNvSpPr>
          <p:nvPr/>
        </p:nvSpPr>
        <p:spPr bwMode="auto">
          <a:xfrm>
            <a:off x="5867400" y="3022600"/>
            <a:ext cx="1401763" cy="72866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Nanomedicine</a:t>
            </a:r>
            <a:endParaRPr lang="en-US" sz="14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2" charset="-128"/>
              <a:cs typeface="+mn-cs"/>
            </a:endParaRPr>
          </a:p>
        </p:txBody>
      </p:sp>
      <p:sp>
        <p:nvSpPr>
          <p:cNvPr id="18" name="_s427025"/>
          <p:cNvSpPr>
            <a:spLocks noChangeAspect="1" noChangeArrowheads="1"/>
          </p:cNvSpPr>
          <p:nvPr/>
        </p:nvSpPr>
        <p:spPr bwMode="auto">
          <a:xfrm>
            <a:off x="6515100" y="4951413"/>
            <a:ext cx="1219200" cy="1071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Science of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Behavior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Change</a:t>
            </a:r>
          </a:p>
        </p:txBody>
      </p:sp>
      <p:sp>
        <p:nvSpPr>
          <p:cNvPr id="19" name="_s427021"/>
          <p:cNvSpPr>
            <a:spLocks noChangeAspect="1" noChangeArrowheads="1"/>
          </p:cNvSpPr>
          <p:nvPr/>
        </p:nvSpPr>
        <p:spPr bwMode="auto">
          <a:xfrm>
            <a:off x="2057400" y="2525713"/>
            <a:ext cx="1398588" cy="1042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Gulf Oil Spill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Long Term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Follow Up</a:t>
            </a:r>
          </a:p>
        </p:txBody>
      </p:sp>
      <p:sp>
        <p:nvSpPr>
          <p:cNvPr id="20" name="_s427025"/>
          <p:cNvSpPr>
            <a:spLocks noChangeAspect="1" noChangeArrowheads="1"/>
          </p:cNvSpPr>
          <p:nvPr/>
        </p:nvSpPr>
        <p:spPr bwMode="auto">
          <a:xfrm>
            <a:off x="7772400" y="3638550"/>
            <a:ext cx="838200" cy="7366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Global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Health</a:t>
            </a:r>
          </a:p>
        </p:txBody>
      </p:sp>
      <p:sp>
        <p:nvSpPr>
          <p:cNvPr id="21" name="_s427023"/>
          <p:cNvSpPr>
            <a:spLocks noChangeAspect="1" noChangeArrowheads="1"/>
          </p:cNvSpPr>
          <p:nvPr/>
        </p:nvSpPr>
        <p:spPr bwMode="auto">
          <a:xfrm>
            <a:off x="6172200" y="3625850"/>
            <a:ext cx="1611313" cy="8382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Knockout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Mouse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Phenotyping</a:t>
            </a:r>
            <a:endParaRPr lang="en-US" sz="14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2" charset="-128"/>
              <a:cs typeface="+mn-cs"/>
            </a:endParaRPr>
          </a:p>
        </p:txBody>
      </p:sp>
      <p:sp>
        <p:nvSpPr>
          <p:cNvPr id="22" name="_s427021"/>
          <p:cNvSpPr>
            <a:spLocks noChangeAspect="1" noChangeArrowheads="1"/>
          </p:cNvSpPr>
          <p:nvPr/>
        </p:nvSpPr>
        <p:spPr bwMode="auto">
          <a:xfrm>
            <a:off x="3213100" y="2170113"/>
            <a:ext cx="1371600" cy="8636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NIH Medical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Research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Scholars</a:t>
            </a:r>
          </a:p>
        </p:txBody>
      </p:sp>
      <p:sp>
        <p:nvSpPr>
          <p:cNvPr id="23" name="_s427021"/>
          <p:cNvSpPr>
            <a:spLocks noChangeAspect="1" noChangeArrowheads="1"/>
          </p:cNvSpPr>
          <p:nvPr/>
        </p:nvSpPr>
        <p:spPr bwMode="auto">
          <a:xfrm>
            <a:off x="609600" y="2038350"/>
            <a:ext cx="1676400" cy="12509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Bridging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Interventional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Development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Gaps (</a:t>
            </a:r>
            <a:r>
              <a:rPr lang="en-US" sz="1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BrIDGs</a:t>
            </a: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)</a:t>
            </a:r>
          </a:p>
        </p:txBody>
      </p:sp>
      <p:sp>
        <p:nvSpPr>
          <p:cNvPr id="24" name="_s427021"/>
          <p:cNvSpPr>
            <a:spLocks noChangeAspect="1" noChangeArrowheads="1"/>
          </p:cNvSpPr>
          <p:nvPr/>
        </p:nvSpPr>
        <p:spPr bwMode="auto">
          <a:xfrm>
            <a:off x="5486400" y="1344613"/>
            <a:ext cx="1628775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Big Data to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Knowledge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(BD2K)</a:t>
            </a:r>
          </a:p>
        </p:txBody>
      </p:sp>
      <p:sp>
        <p:nvSpPr>
          <p:cNvPr id="26" name="_s427025"/>
          <p:cNvSpPr>
            <a:spLocks noChangeAspect="1" noChangeArrowheads="1"/>
          </p:cNvSpPr>
          <p:nvPr/>
        </p:nvSpPr>
        <p:spPr bwMode="auto">
          <a:xfrm>
            <a:off x="2286000" y="3478213"/>
            <a:ext cx="1117600" cy="9810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High-Risk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Research</a:t>
            </a:r>
          </a:p>
        </p:txBody>
      </p:sp>
      <p:grpSp>
        <p:nvGrpSpPr>
          <p:cNvPr id="27" name="Group 78"/>
          <p:cNvGrpSpPr>
            <a:grpSpLocks/>
          </p:cNvGrpSpPr>
          <p:nvPr/>
        </p:nvGrpSpPr>
        <p:grpSpPr bwMode="auto">
          <a:xfrm>
            <a:off x="3352800" y="2787650"/>
            <a:ext cx="2743200" cy="2362200"/>
            <a:chOff x="6019800" y="0"/>
            <a:chExt cx="2743200" cy="2362200"/>
          </a:xfrm>
        </p:grpSpPr>
        <p:sp>
          <p:nvSpPr>
            <p:cNvPr id="28" name="Right Arrow 27"/>
            <p:cNvSpPr/>
            <p:nvPr/>
          </p:nvSpPr>
          <p:spPr>
            <a:xfrm>
              <a:off x="8305800" y="990600"/>
              <a:ext cx="457200" cy="381000"/>
            </a:xfrm>
            <a:prstGeom prst="rightArrow">
              <a:avLst/>
            </a:prstGeom>
            <a:solidFill>
              <a:srgbClr val="FFFF61"/>
            </a:solidFill>
            <a:ln>
              <a:solidFill>
                <a:srgbClr val="FA97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Right Arrow 28"/>
            <p:cNvSpPr/>
            <p:nvPr/>
          </p:nvSpPr>
          <p:spPr>
            <a:xfrm flipH="1" flipV="1">
              <a:off x="6019800" y="990600"/>
              <a:ext cx="457200" cy="381000"/>
            </a:xfrm>
            <a:prstGeom prst="rightArrow">
              <a:avLst/>
            </a:prstGeom>
            <a:solidFill>
              <a:srgbClr val="FFFF61"/>
            </a:solidFill>
            <a:ln>
              <a:solidFill>
                <a:srgbClr val="FA97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Right Arrow 29"/>
            <p:cNvSpPr/>
            <p:nvPr/>
          </p:nvSpPr>
          <p:spPr>
            <a:xfrm rot="16200000">
              <a:off x="7200900" y="38100"/>
              <a:ext cx="457200" cy="381000"/>
            </a:xfrm>
            <a:prstGeom prst="rightArrow">
              <a:avLst/>
            </a:prstGeom>
            <a:solidFill>
              <a:srgbClr val="FFFF61"/>
            </a:solidFill>
            <a:ln>
              <a:solidFill>
                <a:srgbClr val="FA97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Right Arrow 30"/>
            <p:cNvSpPr/>
            <p:nvPr/>
          </p:nvSpPr>
          <p:spPr>
            <a:xfrm rot="5400000" flipV="1">
              <a:off x="7200900" y="1943100"/>
              <a:ext cx="457200" cy="381000"/>
            </a:xfrm>
            <a:prstGeom prst="rightArrow">
              <a:avLst/>
            </a:prstGeom>
            <a:solidFill>
              <a:srgbClr val="FFFF61"/>
            </a:solidFill>
            <a:ln>
              <a:solidFill>
                <a:srgbClr val="FA97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32" name="Group 21"/>
            <p:cNvGrpSpPr>
              <a:grpSpLocks/>
            </p:cNvGrpSpPr>
            <p:nvPr/>
          </p:nvGrpSpPr>
          <p:grpSpPr bwMode="auto">
            <a:xfrm>
              <a:off x="6461125" y="457200"/>
              <a:ext cx="1844675" cy="1439862"/>
              <a:chOff x="6918325" y="381000"/>
              <a:chExt cx="1844675" cy="1592344"/>
            </a:xfrm>
          </p:grpSpPr>
          <p:sp>
            <p:nvSpPr>
              <p:cNvPr id="37" name="_s427030"/>
              <p:cNvSpPr>
                <a:spLocks noChangeAspect="1" noChangeArrowheads="1"/>
              </p:cNvSpPr>
              <p:nvPr/>
            </p:nvSpPr>
            <p:spPr bwMode="auto">
              <a:xfrm>
                <a:off x="6918325" y="381000"/>
                <a:ext cx="1844675" cy="1592345"/>
              </a:xfrm>
              <a:prstGeom prst="ellipse">
                <a:avLst/>
              </a:prstGeom>
              <a:solidFill>
                <a:srgbClr val="FFFF61"/>
              </a:solidFill>
              <a:ln w="28575">
                <a:solidFill>
                  <a:srgbClr val="FA970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pitchFamily="32" charset="-128"/>
                  <a:cs typeface="+mn-cs"/>
                </a:endParaRPr>
              </a:p>
            </p:txBody>
          </p:sp>
          <p:sp>
            <p:nvSpPr>
              <p:cNvPr id="38" name="TextBox 99"/>
              <p:cNvSpPr txBox="1">
                <a:spLocks noChangeArrowheads="1"/>
              </p:cNvSpPr>
              <p:nvPr/>
            </p:nvSpPr>
            <p:spPr bwMode="auto">
              <a:xfrm>
                <a:off x="7034213" y="886618"/>
                <a:ext cx="1517650" cy="7496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en-US" sz="2000" b="1">
                    <a:solidFill>
                      <a:srgbClr val="000000"/>
                    </a:solidFill>
                    <a:latin typeface="Arial Narrow" pitchFamily="34" charset="0"/>
                    <a:cs typeface="+mn-cs"/>
                  </a:rPr>
                  <a:t>NIH</a:t>
                </a:r>
              </a:p>
              <a:p>
                <a:pPr algn="r">
                  <a:defRPr/>
                </a:pPr>
                <a:r>
                  <a:rPr lang="en-US" b="1">
                    <a:solidFill>
                      <a:srgbClr val="000000"/>
                    </a:solidFill>
                    <a:latin typeface="Arial Narrow" pitchFamily="34" charset="0"/>
                    <a:cs typeface="+mn-cs"/>
                  </a:rPr>
                  <a:t>Common Fund</a:t>
                </a:r>
              </a:p>
            </p:txBody>
          </p:sp>
        </p:grpSp>
        <p:sp>
          <p:nvSpPr>
            <p:cNvPr id="33" name="Right Arrow 32"/>
            <p:cNvSpPr/>
            <p:nvPr/>
          </p:nvSpPr>
          <p:spPr>
            <a:xfrm rot="19200000">
              <a:off x="8069263" y="401638"/>
              <a:ext cx="457200" cy="381000"/>
            </a:xfrm>
            <a:prstGeom prst="rightArrow">
              <a:avLst/>
            </a:prstGeom>
            <a:solidFill>
              <a:srgbClr val="FFFF61"/>
            </a:solidFill>
            <a:ln>
              <a:solidFill>
                <a:srgbClr val="FA97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Right Arrow 33"/>
            <p:cNvSpPr/>
            <p:nvPr/>
          </p:nvSpPr>
          <p:spPr>
            <a:xfrm rot="13843722">
              <a:off x="6389688" y="277813"/>
              <a:ext cx="457200" cy="381000"/>
            </a:xfrm>
            <a:prstGeom prst="rightArrow">
              <a:avLst/>
            </a:prstGeom>
            <a:solidFill>
              <a:srgbClr val="FFFF61"/>
            </a:solidFill>
            <a:ln>
              <a:solidFill>
                <a:srgbClr val="FA97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Right Arrow 34"/>
            <p:cNvSpPr/>
            <p:nvPr/>
          </p:nvSpPr>
          <p:spPr>
            <a:xfrm rot="2580000" flipV="1">
              <a:off x="7993063" y="1625600"/>
              <a:ext cx="457200" cy="381000"/>
            </a:xfrm>
            <a:prstGeom prst="rightArrow">
              <a:avLst/>
            </a:prstGeom>
            <a:solidFill>
              <a:srgbClr val="FFFF61"/>
            </a:solidFill>
            <a:ln>
              <a:solidFill>
                <a:srgbClr val="FA97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" name="Right Arrow 35"/>
            <p:cNvSpPr/>
            <p:nvPr/>
          </p:nvSpPr>
          <p:spPr>
            <a:xfrm rot="8100000" flipV="1">
              <a:off x="6316663" y="1630363"/>
              <a:ext cx="457200" cy="381000"/>
            </a:xfrm>
            <a:prstGeom prst="rightArrow">
              <a:avLst/>
            </a:prstGeom>
            <a:solidFill>
              <a:srgbClr val="FFFF61"/>
            </a:solidFill>
            <a:ln>
              <a:solidFill>
                <a:srgbClr val="FA97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9" name="_s427021"/>
          <p:cNvSpPr>
            <a:spLocks noChangeAspect="1" noChangeArrowheads="1"/>
          </p:cNvSpPr>
          <p:nvPr/>
        </p:nvSpPr>
        <p:spPr bwMode="auto">
          <a:xfrm>
            <a:off x="990600" y="1279525"/>
            <a:ext cx="1143000" cy="8524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Health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Economics</a:t>
            </a:r>
          </a:p>
        </p:txBody>
      </p:sp>
      <p:sp>
        <p:nvSpPr>
          <p:cNvPr id="40" name="_s427023"/>
          <p:cNvSpPr>
            <a:spLocks noChangeAspect="1" noChangeArrowheads="1"/>
          </p:cNvSpPr>
          <p:nvPr/>
        </p:nvSpPr>
        <p:spPr bwMode="auto">
          <a:xfrm>
            <a:off x="5514975" y="5272088"/>
            <a:ext cx="1255713" cy="6524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Epigenomics</a:t>
            </a:r>
            <a:endParaRPr lang="en-US" sz="14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2" charset="-128"/>
              <a:cs typeface="+mn-cs"/>
            </a:endParaRPr>
          </a:p>
        </p:txBody>
      </p:sp>
      <p:sp>
        <p:nvSpPr>
          <p:cNvPr id="41" name="Rectangle 49"/>
          <p:cNvSpPr>
            <a:spLocks noChangeArrowheads="1"/>
          </p:cNvSpPr>
          <p:nvPr/>
        </p:nvSpPr>
        <p:spPr bwMode="auto">
          <a:xfrm>
            <a:off x="2667000" y="6497638"/>
            <a:ext cx="43624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prstClr val="white">
                    <a:lumMod val="95000"/>
                  </a:prstClr>
                </a:solidFill>
                <a:latin typeface="Calibri" pitchFamily="34" charset="0"/>
                <a:cs typeface="+mn-cs"/>
              </a:rPr>
              <a:t>http://commonfund.nih.gov/ </a:t>
            </a:r>
          </a:p>
        </p:txBody>
      </p:sp>
      <p:sp>
        <p:nvSpPr>
          <p:cNvPr id="42" name="_s427023"/>
          <p:cNvSpPr>
            <a:spLocks noChangeAspect="1" noChangeArrowheads="1"/>
          </p:cNvSpPr>
          <p:nvPr/>
        </p:nvSpPr>
        <p:spPr bwMode="auto">
          <a:xfrm>
            <a:off x="7599363" y="4981575"/>
            <a:ext cx="1401762" cy="72866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Metabolomics</a:t>
            </a:r>
            <a:endParaRPr lang="en-US" sz="14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2" charset="-128"/>
              <a:cs typeface="+mn-cs"/>
            </a:endParaRPr>
          </a:p>
        </p:txBody>
      </p:sp>
      <p:sp>
        <p:nvSpPr>
          <p:cNvPr id="43" name="_s427021"/>
          <p:cNvSpPr>
            <a:spLocks noChangeAspect="1" noChangeArrowheads="1"/>
          </p:cNvSpPr>
          <p:nvPr/>
        </p:nvSpPr>
        <p:spPr bwMode="auto">
          <a:xfrm>
            <a:off x="3048000" y="760413"/>
            <a:ext cx="1676400" cy="8524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Undiagnosed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Diseases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Program</a:t>
            </a:r>
          </a:p>
        </p:txBody>
      </p:sp>
      <p:sp>
        <p:nvSpPr>
          <p:cNvPr id="44" name="_s427021"/>
          <p:cNvSpPr>
            <a:spLocks noChangeAspect="1" noChangeArrowheads="1"/>
          </p:cNvSpPr>
          <p:nvPr/>
        </p:nvSpPr>
        <p:spPr bwMode="auto">
          <a:xfrm>
            <a:off x="4495800" y="696913"/>
            <a:ext cx="1676400" cy="8524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Extracellular RNA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Communication</a:t>
            </a:r>
          </a:p>
        </p:txBody>
      </p:sp>
      <p:sp>
        <p:nvSpPr>
          <p:cNvPr id="45" name="_s427021"/>
          <p:cNvSpPr>
            <a:spLocks noChangeAspect="1" noChangeArrowheads="1"/>
          </p:cNvSpPr>
          <p:nvPr/>
        </p:nvSpPr>
        <p:spPr bwMode="auto">
          <a:xfrm>
            <a:off x="6858000" y="925513"/>
            <a:ext cx="1905000" cy="1143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Strengthening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the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Biomedical Research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Workforce</a:t>
            </a:r>
          </a:p>
        </p:txBody>
      </p:sp>
      <p:pic>
        <p:nvPicPr>
          <p:cNvPr id="46" name="Picture 46" descr="NCF_NIH_New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8133"/>
          <a:stretch>
            <a:fillRect/>
          </a:stretch>
        </p:blipFill>
        <p:spPr bwMode="auto">
          <a:xfrm>
            <a:off x="3952875" y="3381375"/>
            <a:ext cx="914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_s427025"/>
          <p:cNvSpPr>
            <a:spLocks noChangeAspect="1" noChangeArrowheads="1"/>
          </p:cNvSpPr>
          <p:nvPr/>
        </p:nvSpPr>
        <p:spPr bwMode="auto">
          <a:xfrm>
            <a:off x="282375" y="449212"/>
            <a:ext cx="1279725" cy="11239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BABA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</a:rPr>
              <a:t>Illuminating the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+mn-cs"/>
              </a:rPr>
              <a:t>Druggable</a:t>
            </a:r>
            <a:endParaRPr lang="en-US" sz="1400" dirty="0" smtClean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2" charset="-128"/>
              <a:cs typeface="+mn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</a:rPr>
              <a:t>Genome</a:t>
            </a:r>
            <a:endParaRPr lang="en-US" sz="14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120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828800" y="163592"/>
            <a:ext cx="5638800" cy="105560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rgbClr val="003399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High-Risk High-Reward Initiatives of the NIH Common Fund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7611" y="2091948"/>
            <a:ext cx="3055119" cy="7127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551" y="1867476"/>
            <a:ext cx="1590335" cy="2006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9405" y="3076545"/>
            <a:ext cx="1836389" cy="2022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512" name="TextBox 12"/>
          <p:cNvSpPr txBox="1">
            <a:spLocks noChangeArrowheads="1"/>
          </p:cNvSpPr>
          <p:nvPr/>
        </p:nvSpPr>
        <p:spPr bwMode="auto">
          <a:xfrm>
            <a:off x="820420" y="3962400"/>
            <a:ext cx="20751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itchFamily="34" charset="0"/>
              </a:rPr>
              <a:t>Pioneer Award</a:t>
            </a:r>
          </a:p>
        </p:txBody>
      </p:sp>
      <p:sp>
        <p:nvSpPr>
          <p:cNvPr id="21513" name="TextBox 14"/>
          <p:cNvSpPr txBox="1">
            <a:spLocks noChangeArrowheads="1"/>
          </p:cNvSpPr>
          <p:nvPr/>
        </p:nvSpPr>
        <p:spPr bwMode="auto">
          <a:xfrm>
            <a:off x="3733801" y="2876490"/>
            <a:ext cx="274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>
                <a:latin typeface="Calibri" pitchFamily="34" charset="0"/>
              </a:rPr>
              <a:t>New Innovator Award</a:t>
            </a:r>
          </a:p>
        </p:txBody>
      </p:sp>
      <p:sp>
        <p:nvSpPr>
          <p:cNvPr id="21514" name="TextBox 15"/>
          <p:cNvSpPr txBox="1">
            <a:spLocks noChangeArrowheads="1"/>
          </p:cNvSpPr>
          <p:nvPr/>
        </p:nvSpPr>
        <p:spPr bwMode="auto">
          <a:xfrm>
            <a:off x="2667000" y="5616714"/>
            <a:ext cx="22728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Early Independence Award</a:t>
            </a:r>
          </a:p>
        </p:txBody>
      </p:sp>
      <p:sp>
        <p:nvSpPr>
          <p:cNvPr id="21515" name="TextBox 16"/>
          <p:cNvSpPr txBox="1">
            <a:spLocks noChangeArrowheads="1"/>
          </p:cNvSpPr>
          <p:nvPr/>
        </p:nvSpPr>
        <p:spPr bwMode="auto">
          <a:xfrm>
            <a:off x="6097860" y="5251285"/>
            <a:ext cx="31296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Transformative Research Award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1295400"/>
            <a:ext cx="7446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(Common Fund program for “</a:t>
            </a:r>
            <a:r>
              <a:rPr lang="en-US" sz="2000" u="sng" dirty="0" smtClean="0">
                <a:solidFill>
                  <a:srgbClr val="FF0000"/>
                </a:solidFill>
              </a:rPr>
              <a:t>investigator-initiated</a:t>
            </a:r>
            <a:r>
              <a:rPr lang="en-US" sz="2000" u="sng" dirty="0" smtClean="0"/>
              <a:t>” HRHR research) </a:t>
            </a:r>
            <a:endParaRPr lang="en-US" sz="2000" u="sng" dirty="0"/>
          </a:p>
        </p:txBody>
      </p:sp>
      <p:pic>
        <p:nvPicPr>
          <p:cNvPr id="12" name="Picture 2" descr="H:\Common Fund Programs\HRHR\Graphics\Website graphics\HRHR EIA final graphic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2179" y="3481464"/>
            <a:ext cx="1707851" cy="21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2242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514" y="304800"/>
            <a:ext cx="799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NIH Common Fund High-Risk High-Reward Working Group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57200" y="762000"/>
            <a:ext cx="7755340" cy="5406542"/>
            <a:chOff x="457200" y="762000"/>
            <a:chExt cx="7755340" cy="540654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234" t="27244" r="49924"/>
            <a:stretch/>
          </p:blipFill>
          <p:spPr bwMode="auto">
            <a:xfrm>
              <a:off x="457200" y="762000"/>
              <a:ext cx="2573122" cy="4897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234" t="36968" r="49986"/>
            <a:stretch/>
          </p:blipFill>
          <p:spPr bwMode="auto">
            <a:xfrm>
              <a:off x="459146" y="1925624"/>
              <a:ext cx="2566436" cy="4242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0290" t="35476" r="29748" b="53910"/>
            <a:stretch/>
          </p:blipFill>
          <p:spPr bwMode="auto">
            <a:xfrm>
              <a:off x="471829" y="1192783"/>
              <a:ext cx="2209800" cy="732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772" t="16239" r="49989" b="6635"/>
            <a:stretch/>
          </p:blipFill>
          <p:spPr bwMode="auto">
            <a:xfrm>
              <a:off x="3108434" y="762000"/>
              <a:ext cx="2612052" cy="5406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35" t="33015" r="53390" b="22314"/>
            <a:stretch/>
          </p:blipFill>
          <p:spPr bwMode="auto">
            <a:xfrm>
              <a:off x="5791200" y="762000"/>
              <a:ext cx="2421340" cy="3428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108434" y="6096000"/>
              <a:ext cx="2225566" cy="725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7127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468" y="685800"/>
            <a:ext cx="1892332" cy="2387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2971800" y="304800"/>
            <a:ext cx="6096000" cy="405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Pioneer Award Initiative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Calibri" pitchFamily="34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Started in 2004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Any qualified investigator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Calibri" pitchFamily="34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Individual scientists of exceptional 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 pitchFamily="34" charset="0"/>
              </a:rPr>
              <a:t>  creativity who propose pioneering and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 pitchFamily="34" charset="0"/>
              </a:rPr>
              <a:t>  possibly transforming approaches to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 pitchFamily="34" charset="0"/>
              </a:rPr>
              <a:t>  addressing major biomedical or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 pitchFamily="34" charset="0"/>
              </a:rPr>
              <a:t>  behavioral </a:t>
            </a:r>
            <a:r>
              <a:rPr lang="en-US" sz="2000" dirty="0" smtClean="0">
                <a:latin typeface="Calibri" pitchFamily="34" charset="0"/>
              </a:rPr>
              <a:t>challenges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Calibri" pitchFamily="34" charset="0"/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$</a:t>
            </a:r>
            <a:r>
              <a:rPr lang="en-US" sz="2000" dirty="0" smtClean="0">
                <a:latin typeface="Calibri" pitchFamily="34" charset="0"/>
              </a:rPr>
              <a:t>500k </a:t>
            </a:r>
            <a:r>
              <a:rPr lang="en-US" sz="2000" dirty="0">
                <a:latin typeface="Calibri" pitchFamily="34" charset="0"/>
              </a:rPr>
              <a:t>DC/year for five years 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484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Common Fund slid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4983</TotalTime>
  <Words>1970</Words>
  <Application>Microsoft Office PowerPoint</Application>
  <PresentationFormat>On-screen Show (4:3)</PresentationFormat>
  <Paragraphs>514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New Common Fund slide template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Pioneer Award Application format: 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basavapr</dc:creator>
  <cp:lastModifiedBy>bjaquet</cp:lastModifiedBy>
  <cp:revision>124</cp:revision>
  <dcterms:created xsi:type="dcterms:W3CDTF">2014-10-08T13:28:58Z</dcterms:created>
  <dcterms:modified xsi:type="dcterms:W3CDTF">2015-10-09T18:57:43Z</dcterms:modified>
</cp:coreProperties>
</file>