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5" r:id="rId4"/>
    <p:sldId id="284" r:id="rId5"/>
    <p:sldId id="269" r:id="rId6"/>
    <p:sldId id="271" r:id="rId7"/>
    <p:sldId id="270" r:id="rId8"/>
    <p:sldId id="262" r:id="rId9"/>
    <p:sldId id="286" r:id="rId10"/>
    <p:sldId id="280" r:id="rId11"/>
    <p:sldId id="275" r:id="rId12"/>
    <p:sldId id="276" r:id="rId13"/>
    <p:sldId id="281" r:id="rId14"/>
    <p:sldId id="273" r:id="rId15"/>
    <p:sldId id="274" r:id="rId16"/>
    <p:sldId id="272" r:id="rId17"/>
    <p:sldId id="289" r:id="rId18"/>
    <p:sldId id="283" r:id="rId19"/>
    <p:sldId id="288" r:id="rId20"/>
    <p:sldId id="282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77" autoAdjust="0"/>
  </p:normalViewPr>
  <p:slideViewPr>
    <p:cSldViewPr snapToGrid="0" snapToObjects="1">
      <p:cViewPr>
        <p:scale>
          <a:sx n="150" d="100"/>
          <a:sy n="150" d="100"/>
        </p:scale>
        <p:origin x="-3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2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97A0B-5FBA-0440-80CE-D72150FF41F8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1612-0658-554F-88E5-03CA4153F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5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24A6-8729-EA4B-9D20-1CBA1B766A18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CE137-E943-FF4C-8607-A49ADCB71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1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6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b="1" dirty="0" smtClean="0"/>
              <a:t>NCO</a:t>
            </a:r>
            <a:r>
              <a:rPr lang="en-US" sz="1200" dirty="0" smtClean="0"/>
              <a:t>: (</a:t>
            </a:r>
            <a:r>
              <a:rPr lang="en-US" sz="1200" i="1" dirty="0" smtClean="0"/>
              <a:t>National Coordination Office)</a:t>
            </a:r>
            <a:r>
              <a:rPr lang="en-US" sz="1200" dirty="0" smtClean="0"/>
              <a:t> provides support for the NITRD Program, reports to OSTP (</a:t>
            </a:r>
            <a:r>
              <a:rPr lang="en-US" sz="1200" i="1" dirty="0" smtClean="0"/>
              <a:t>White House Office of Science and Technology Policy</a:t>
            </a:r>
            <a:r>
              <a:rPr lang="en-US" sz="1200" dirty="0" smtClean="0"/>
              <a:t>), and interfaces for NITRD with OMB, GAO, Congress,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I list all of these agencies?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Titan</a:t>
            </a:r>
            <a:r>
              <a:rPr lang="en-US" baseline="0" dirty="0" smtClean="0"/>
              <a:t> </a:t>
            </a:r>
            <a:r>
              <a:rPr lang="en-US" dirty="0" smtClean="0"/>
              <a:t>Supercomputer at Oak 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buildings, smart grid,</a:t>
            </a:r>
            <a:r>
              <a:rPr lang="en-US" baseline="0" dirty="0" smtClean="0"/>
              <a:t> smart and connected health, urban security, smart transportation, automated vehicles, smart environment (e.g., air monitoring), water resilience and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seating like that, our legs had better become vestigial, like in the movie WALL-E.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E137-E943-FF4C-8607-A49ADCB719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770476"/>
            <a:ext cx="2971800" cy="150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0"/>
            <a:ext cx="911714" cy="666004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6688" indent="-166688">
              <a:defRPr/>
            </a:lvl1pPr>
            <a:lvl2pPr marL="346075" indent="-179388">
              <a:defRPr/>
            </a:lvl2pPr>
            <a:lvl3pPr marL="512763" indent="-166688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0"/>
            <a:ext cx="911714" cy="666004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426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55" y="6105416"/>
            <a:ext cx="911714" cy="666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Networking and Information Technology R&amp;D (NITRD) Program Federal R&amp;D Agency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53CD-B19F-AF41-AF25-D572CF2364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9/29/16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Networking and Information Technology R&amp;D (NITRD) Program</a:t>
            </a:r>
          </a:p>
          <a:p>
            <a:r>
              <a:rPr lang="en-US" dirty="0" smtClean="0"/>
              <a:t>Federal R&amp;D Agency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5953CD-B19F-AF41-AF25-D572CF23641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86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ts val="2000"/>
        </a:spcBef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914400" rtl="0" eaLnBrk="1" latinLnBrk="0" hangingPunct="1">
        <a:spcBef>
          <a:spcPts val="600"/>
        </a:spcBef>
        <a:buSzPct val="90000"/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914400" rtl="0" eaLnBrk="1" latinLnBrk="0" hangingPunct="1">
        <a:spcBef>
          <a:spcPts val="600"/>
        </a:spcBef>
        <a:buSzPct val="5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914400" rtl="0" eaLnBrk="1" latinLnBrk="0" hangingPunct="1">
        <a:spcBef>
          <a:spcPts val="600"/>
        </a:spcBef>
        <a:buSzPct val="9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ts val="600"/>
        </a:spcBef>
        <a:buSzPct val="9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11833"/>
            <a:ext cx="8153400" cy="19141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Networking and Information Technology R&amp;D Program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94155"/>
            <a:ext cx="8686800" cy="134416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Bryan Biegel</a:t>
            </a:r>
          </a:p>
          <a:p>
            <a:pPr algn="ctr"/>
            <a:r>
              <a:rPr lang="en-US" sz="2400" dirty="0" smtClean="0"/>
              <a:t>Director, National Coordination Office (NCO) for NITRD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Sep. 29, 2016 – Federal R&amp;D Agency Workshop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Cybersecurity</a:t>
            </a:r>
            <a:r>
              <a:rPr lang="en-US" b="1" dirty="0" smtClean="0"/>
              <a:t> </a:t>
            </a:r>
            <a:r>
              <a:rPr lang="en-US" b="1" dirty="0"/>
              <a:t>Enhancement Act of </a:t>
            </a:r>
            <a:r>
              <a:rPr lang="en-US" b="1" dirty="0" smtClean="0"/>
              <a:t>2014</a:t>
            </a:r>
            <a:endParaRPr lang="en-US" dirty="0" smtClean="0"/>
          </a:p>
          <a:p>
            <a:pPr lvl="1"/>
            <a:r>
              <a:rPr lang="en-US" dirty="0" smtClean="0"/>
              <a:t>Directed NSTC </a:t>
            </a:r>
            <a:r>
              <a:rPr lang="en-US" dirty="0"/>
              <a:t>and NITRD to develop </a:t>
            </a:r>
            <a:r>
              <a:rPr lang="en-US" dirty="0" smtClean="0"/>
              <a:t>new strategic </a:t>
            </a:r>
            <a:r>
              <a:rPr lang="en-US" dirty="0"/>
              <a:t>plan </a:t>
            </a:r>
            <a:r>
              <a:rPr lang="en-US" dirty="0" smtClean="0"/>
              <a:t>for Federal </a:t>
            </a:r>
            <a:r>
              <a:rPr lang="en-US" dirty="0" err="1"/>
              <a:t>cybersecurity</a:t>
            </a:r>
            <a:r>
              <a:rPr lang="en-US" dirty="0"/>
              <a:t> </a:t>
            </a:r>
            <a:r>
              <a:rPr lang="en-US" dirty="0" smtClean="0"/>
              <a:t>R&amp;D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b="1" dirty="0" smtClean="0"/>
              <a:t>Federal </a:t>
            </a:r>
            <a:r>
              <a:rPr lang="en-US" b="1" dirty="0" err="1" smtClean="0"/>
              <a:t>Cybersecurity</a:t>
            </a:r>
            <a:r>
              <a:rPr lang="en-US" b="1" dirty="0" smtClean="0"/>
              <a:t> R&amp;D Strategic Plan</a:t>
            </a:r>
            <a:r>
              <a:rPr lang="en-US" dirty="0" smtClean="0"/>
              <a:t>, Feb. 2016</a:t>
            </a:r>
          </a:p>
          <a:p>
            <a:pPr lvl="1"/>
            <a:r>
              <a:rPr lang="en-US" dirty="0"/>
              <a:t>Driven by evidence-based evaluations and measurements of </a:t>
            </a:r>
            <a:r>
              <a:rPr lang="en-US" dirty="0" smtClean="0"/>
              <a:t>efficacy </a:t>
            </a:r>
            <a:r>
              <a:rPr lang="en-US" dirty="0"/>
              <a:t>and </a:t>
            </a:r>
            <a:r>
              <a:rPr lang="en-US" dirty="0" smtClean="0"/>
              <a:t>efficiency of defense against malicious cyber activities:</a:t>
            </a:r>
          </a:p>
          <a:p>
            <a:pPr marL="684213" lvl="1" indent="-338138">
              <a:buFont typeface="+mj-lt"/>
              <a:buAutoNum type="arabicPeriod"/>
            </a:pPr>
            <a:r>
              <a:rPr lang="en-US" b="1" dirty="0" smtClean="0"/>
              <a:t>Deter</a:t>
            </a:r>
            <a:r>
              <a:rPr lang="en-US" b="1" dirty="0"/>
              <a:t>. </a:t>
            </a:r>
            <a:r>
              <a:rPr lang="en-US" dirty="0" smtClean="0"/>
              <a:t>Discourage by increasing costs</a:t>
            </a:r>
            <a:br>
              <a:rPr lang="en-US" dirty="0" smtClean="0"/>
            </a:br>
            <a:r>
              <a:rPr lang="en-US" dirty="0" smtClean="0"/>
              <a:t>and risks to adversaries, and</a:t>
            </a:r>
            <a:br>
              <a:rPr lang="en-US" dirty="0" smtClean="0"/>
            </a:br>
            <a:r>
              <a:rPr lang="en-US" dirty="0" smtClean="0"/>
              <a:t>diminishing </a:t>
            </a:r>
            <a:r>
              <a:rPr lang="en-US" dirty="0"/>
              <a:t>the </a:t>
            </a:r>
            <a:r>
              <a:rPr lang="en-US" dirty="0" smtClean="0"/>
              <a:t>spoils</a:t>
            </a:r>
            <a:endParaRPr lang="en-US" dirty="0"/>
          </a:p>
          <a:p>
            <a:pPr marL="684213" lvl="1" indent="-338138">
              <a:buFont typeface="+mj-lt"/>
              <a:buAutoNum type="arabicPeriod"/>
            </a:pPr>
            <a:r>
              <a:rPr lang="en-US" b="1" dirty="0"/>
              <a:t>Protect. </a:t>
            </a:r>
            <a:r>
              <a:rPr lang="en-US" dirty="0" smtClean="0"/>
              <a:t>Employ defenses </a:t>
            </a:r>
            <a:r>
              <a:rPr lang="en-US" dirty="0"/>
              <a:t>to </a:t>
            </a:r>
            <a:r>
              <a:rPr lang="en-US" dirty="0" smtClean="0"/>
              <a:t>ensure</a:t>
            </a:r>
            <a:br>
              <a:rPr lang="en-US" dirty="0" smtClean="0"/>
            </a:br>
            <a:r>
              <a:rPr lang="en-US" dirty="0" smtClean="0"/>
              <a:t>confidentiality</a:t>
            </a:r>
            <a:r>
              <a:rPr lang="en-US" dirty="0"/>
              <a:t>, integrity, availability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accountability</a:t>
            </a:r>
            <a:endParaRPr lang="en-US" dirty="0"/>
          </a:p>
          <a:p>
            <a:pPr marL="684213" lvl="1" indent="-338138">
              <a:buFont typeface="+mj-lt"/>
              <a:buAutoNum type="arabicPeriod"/>
            </a:pPr>
            <a:r>
              <a:rPr lang="en-US" b="1" dirty="0"/>
              <a:t>Detect. </a:t>
            </a:r>
            <a:r>
              <a:rPr lang="en-US" dirty="0" smtClean="0"/>
              <a:t>Detect and</a:t>
            </a:r>
            <a:r>
              <a:rPr lang="en-US" dirty="0"/>
              <a:t> </a:t>
            </a:r>
            <a:r>
              <a:rPr lang="en-US" dirty="0" smtClean="0"/>
              <a:t>anticipate, knowing</a:t>
            </a:r>
            <a:br>
              <a:rPr lang="en-US" dirty="0" smtClean="0"/>
            </a:br>
            <a:r>
              <a:rPr lang="en-US" dirty="0" smtClean="0"/>
              <a:t>perfect security is not possible</a:t>
            </a:r>
          </a:p>
          <a:p>
            <a:pPr marL="684213" lvl="1" indent="-338138">
              <a:buFont typeface="+mj-lt"/>
              <a:buAutoNum type="arabicPeriod"/>
            </a:pPr>
            <a:r>
              <a:rPr lang="en-US" b="1" dirty="0" smtClean="0"/>
              <a:t>Adapt</a:t>
            </a:r>
            <a:r>
              <a:rPr lang="en-US" b="1" dirty="0"/>
              <a:t>. </a:t>
            </a:r>
            <a:r>
              <a:rPr lang="en-US" dirty="0" smtClean="0"/>
              <a:t>React to disruption,</a:t>
            </a:r>
            <a:r>
              <a:rPr lang="en-US" dirty="0"/>
              <a:t> </a:t>
            </a:r>
            <a:r>
              <a:rPr lang="en-US" dirty="0" smtClean="0"/>
              <a:t>recover</a:t>
            </a:r>
            <a:br>
              <a:rPr lang="en-US" dirty="0" smtClean="0"/>
            </a:br>
            <a:r>
              <a:rPr lang="en-US" dirty="0" smtClean="0"/>
              <a:t>from damage,</a:t>
            </a:r>
            <a:r>
              <a:rPr lang="en-US" dirty="0"/>
              <a:t> </a:t>
            </a:r>
            <a:r>
              <a:rPr lang="en-US" dirty="0" smtClean="0"/>
              <a:t>adjust to thwart similar</a:t>
            </a:r>
            <a:br>
              <a:rPr lang="en-US" dirty="0" smtClean="0"/>
            </a:br>
            <a:r>
              <a:rPr lang="en-US" dirty="0" smtClean="0"/>
              <a:t>future activity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10</a:t>
            </a:fld>
            <a:endParaRPr lang="en-US">
              <a:latin typeface="+mn-lt"/>
            </a:endParaRPr>
          </a:p>
        </p:txBody>
      </p:sp>
      <p:pic>
        <p:nvPicPr>
          <p:cNvPr id="11" name="Picture 10" descr="iStock_789177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0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End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National Strategic Computing Initiative</a:t>
            </a:r>
            <a:r>
              <a:rPr lang="en-US" sz="1800" dirty="0" smtClean="0"/>
              <a:t> (NSCI) Executive Order, July 2015</a:t>
            </a:r>
          </a:p>
          <a:p>
            <a:pPr lvl="1"/>
            <a:r>
              <a:rPr lang="en-US" sz="1600" dirty="0" smtClean="0"/>
              <a:t>Goal: maximize benefits </a:t>
            </a:r>
            <a:r>
              <a:rPr lang="en-US" sz="1600" dirty="0"/>
              <a:t>of HPC for economic competitiveness and scientific </a:t>
            </a:r>
            <a:r>
              <a:rPr lang="en-US" sz="1600" dirty="0" smtClean="0"/>
              <a:t>discovery</a:t>
            </a:r>
            <a:endParaRPr lang="en-US" sz="1600" dirty="0"/>
          </a:p>
          <a:p>
            <a:pPr lvl="1"/>
            <a:r>
              <a:rPr lang="en-US" sz="1600" dirty="0" smtClean="0"/>
              <a:t>Approach: cohesive</a:t>
            </a:r>
            <a:r>
              <a:rPr lang="en-US" sz="1600" dirty="0"/>
              <a:t>, strategic </a:t>
            </a:r>
            <a:r>
              <a:rPr lang="en-US" sz="1600" dirty="0" smtClean="0"/>
              <a:t>Federal effort in </a:t>
            </a:r>
            <a:r>
              <a:rPr lang="en-US" sz="1600" dirty="0"/>
              <a:t>HPC </a:t>
            </a:r>
            <a:r>
              <a:rPr lang="en-US" sz="1600" dirty="0" smtClean="0"/>
              <a:t>R&amp;D and deployment, and close </a:t>
            </a:r>
            <a:r>
              <a:rPr lang="en-US" sz="1600" dirty="0"/>
              <a:t>collaboration between </a:t>
            </a:r>
            <a:r>
              <a:rPr lang="en-US" sz="1600" dirty="0" smtClean="0"/>
              <a:t>public </a:t>
            </a:r>
            <a:r>
              <a:rPr lang="en-US" sz="1600" dirty="0"/>
              <a:t>and private </a:t>
            </a:r>
            <a:r>
              <a:rPr lang="en-US" sz="1600" dirty="0" smtClean="0"/>
              <a:t>sectors</a:t>
            </a:r>
          </a:p>
          <a:p>
            <a:pPr>
              <a:spcBef>
                <a:spcPts val="1400"/>
              </a:spcBef>
              <a:buFont typeface="Wingdings" charset="2"/>
              <a:buChar char="Ø"/>
            </a:pPr>
            <a:r>
              <a:rPr lang="en-US" sz="1800" b="1" dirty="0" smtClean="0"/>
              <a:t>NSCI Strategic Plan</a:t>
            </a:r>
            <a:r>
              <a:rPr lang="en-US" sz="1800" dirty="0" smtClean="0"/>
              <a:t>, July 2016</a:t>
            </a:r>
          </a:p>
          <a:p>
            <a:pPr>
              <a:spcBef>
                <a:spcPts val="1400"/>
              </a:spcBef>
            </a:pPr>
            <a:r>
              <a:rPr lang="en-US" sz="1800" dirty="0" smtClean="0"/>
              <a:t>5 Objectives:</a:t>
            </a:r>
          </a:p>
          <a:p>
            <a:pPr marL="573088" lvl="1" indent="-230188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Accelerate Capable </a:t>
            </a:r>
            <a:r>
              <a:rPr lang="en-US" sz="1600" dirty="0" err="1" smtClean="0"/>
              <a:t>Exascale</a:t>
            </a:r>
            <a:r>
              <a:rPr lang="en-US" sz="1600" dirty="0" smtClean="0"/>
              <a:t> computing by mid-2020s</a:t>
            </a:r>
          </a:p>
          <a:p>
            <a:pPr marL="573088" lvl="1" indent="-230188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Develop coherent platform for simulation and data</a:t>
            </a:r>
            <a:r>
              <a:rPr lang="en-US" sz="1600" dirty="0"/>
              <a:t> </a:t>
            </a:r>
            <a:r>
              <a:rPr lang="en-US" sz="1600" dirty="0" smtClean="0"/>
              <a:t>analytics</a:t>
            </a:r>
          </a:p>
          <a:p>
            <a:pPr marL="573088" lvl="1" indent="-230188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Develop computing beyond CMOS and explore new paradigms</a:t>
            </a:r>
          </a:p>
          <a:p>
            <a:pPr marL="573088" lvl="1" indent="-230188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Develop a productive, trustworthy supercomputing ecosystem</a:t>
            </a:r>
          </a:p>
          <a:p>
            <a:pPr marL="573088" lvl="1" indent="-230188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/>
              <a:t>Broaden public-private collaboration to engage all sectors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11</a:t>
            </a:fld>
            <a:endParaRPr lang="en-US">
              <a:latin typeface="+mn-lt"/>
            </a:endParaRPr>
          </a:p>
        </p:txBody>
      </p:sp>
      <p:pic>
        <p:nvPicPr>
          <p:cNvPr id="7" name="Picture 6" descr="Tita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3578"/>
            <a:ext cx="9144000" cy="18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6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58674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Big Data R&amp;D Initiative</a:t>
            </a:r>
            <a:r>
              <a:rPr lang="en-US" dirty="0" smtClean="0"/>
              <a:t>, OSTP Press Release, March 2012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$200M in new investments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transform our ability to use Big Data for </a:t>
            </a:r>
            <a:r>
              <a:rPr lang="en-US" dirty="0" smtClean="0"/>
              <a:t>scientific discovery</a:t>
            </a:r>
            <a:r>
              <a:rPr lang="en-US" dirty="0"/>
              <a:t>, environmental and biomedical research, education, </a:t>
            </a:r>
            <a:r>
              <a:rPr lang="en-US" dirty="0" smtClean="0"/>
              <a:t>national </a:t>
            </a:r>
            <a:r>
              <a:rPr lang="en-US" dirty="0"/>
              <a:t>security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b="1" dirty="0" smtClean="0"/>
              <a:t>Federal Big Data R&amp;D Strategic Plan</a:t>
            </a:r>
            <a:r>
              <a:rPr lang="en-US" dirty="0" smtClean="0"/>
              <a:t>, May 2016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Seven strategies:</a:t>
            </a:r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b="1" dirty="0"/>
              <a:t>next-generation capabilities </a:t>
            </a:r>
            <a:r>
              <a:rPr lang="en-US" dirty="0" smtClean="0"/>
              <a:t>in Big Data use</a:t>
            </a:r>
            <a:endParaRPr lang="en-US" dirty="0"/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b="1" dirty="0"/>
              <a:t>trustworthiness</a:t>
            </a:r>
            <a:r>
              <a:rPr lang="en-US" dirty="0"/>
              <a:t> of data and </a:t>
            </a:r>
            <a:r>
              <a:rPr lang="en-US" dirty="0" smtClean="0"/>
              <a:t>knowledge</a:t>
            </a:r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Build </a:t>
            </a:r>
            <a:r>
              <a:rPr lang="en-US" dirty="0"/>
              <a:t>and </a:t>
            </a:r>
            <a:r>
              <a:rPr lang="en-US" b="1" dirty="0"/>
              <a:t>enhance research </a:t>
            </a:r>
            <a:r>
              <a:rPr lang="en-US" b="1" dirty="0" err="1" smtClean="0"/>
              <a:t>cyberinfrastructure</a:t>
            </a:r>
            <a:endParaRPr lang="en-US" b="1" dirty="0" smtClean="0"/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b="1" dirty="0" smtClean="0"/>
              <a:t>policies </a:t>
            </a:r>
            <a:r>
              <a:rPr lang="en-US" b="1" dirty="0"/>
              <a:t>that promote </a:t>
            </a:r>
            <a:r>
              <a:rPr lang="en-US" b="1" dirty="0" smtClean="0"/>
              <a:t>data sharing</a:t>
            </a:r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Big Data </a:t>
            </a:r>
            <a:r>
              <a:rPr lang="en-US" b="1" dirty="0" smtClean="0"/>
              <a:t>privacy</a:t>
            </a:r>
            <a:r>
              <a:rPr lang="en-US" b="1" dirty="0"/>
              <a:t>, security, and </a:t>
            </a:r>
            <a:r>
              <a:rPr lang="en-US" b="1" dirty="0" smtClean="0"/>
              <a:t>ethics</a:t>
            </a:r>
            <a:endParaRPr lang="is-IS" dirty="0" smtClean="0"/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/>
              <a:t>Improve </a:t>
            </a:r>
            <a:r>
              <a:rPr lang="en-US" b="1" dirty="0" smtClean="0"/>
              <a:t>Big </a:t>
            </a:r>
            <a:r>
              <a:rPr lang="en-US" b="1" dirty="0"/>
              <a:t>Data education and </a:t>
            </a:r>
            <a:r>
              <a:rPr lang="en-US" b="1" dirty="0" smtClean="0"/>
              <a:t>training</a:t>
            </a:r>
          </a:p>
          <a:p>
            <a:pPr marL="230188" indent="-230188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Enhance </a:t>
            </a:r>
            <a:r>
              <a:rPr lang="en-US" b="1" dirty="0" smtClean="0"/>
              <a:t>national </a:t>
            </a:r>
            <a:r>
              <a:rPr lang="en-US" b="1" dirty="0"/>
              <a:t>Big Data </a:t>
            </a:r>
            <a:r>
              <a:rPr lang="en-US" b="1" dirty="0" smtClean="0"/>
              <a:t>innovation ecosystem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12</a:t>
            </a:fld>
            <a:endParaRPr lang="en-US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74052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600" y="35168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Sloan Digital Sky </a:t>
            </a:r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743200" cy="209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24600" y="990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Large Hadron Collider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PCAST reviews NITRD (2010, 2013, 2015)</a:t>
            </a:r>
          </a:p>
          <a:p>
            <a:pPr lvl="1"/>
            <a:r>
              <a:rPr lang="en-US" dirty="0" smtClean="0"/>
              <a:t>Federal agencies </a:t>
            </a:r>
            <a:r>
              <a:rPr lang="en-US" dirty="0"/>
              <a:t>should create </a:t>
            </a:r>
            <a:r>
              <a:rPr lang="en-US" dirty="0" smtClean="0"/>
              <a:t>collaborative </a:t>
            </a:r>
            <a:r>
              <a:rPr lang="en-US" dirty="0"/>
              <a:t>effort to develop </a:t>
            </a:r>
            <a:r>
              <a:rPr lang="en-US" dirty="0" smtClean="0"/>
              <a:t>foundations </a:t>
            </a:r>
            <a:r>
              <a:rPr lang="en-US" dirty="0"/>
              <a:t>of privacy R&amp;</a:t>
            </a:r>
            <a:r>
              <a:rPr lang="en-US" dirty="0" smtClean="0"/>
              <a:t>D</a:t>
            </a:r>
          </a:p>
          <a:p>
            <a:pPr marL="0" indent="0">
              <a:buNone/>
            </a:pPr>
            <a:r>
              <a:rPr lang="en-US" b="1" dirty="0" smtClean="0"/>
              <a:t>2014: OSTP requests NITRD </a:t>
            </a:r>
            <a:r>
              <a:rPr lang="en-US" b="1" dirty="0"/>
              <a:t>develop National Privacy Research </a:t>
            </a:r>
            <a:r>
              <a:rPr lang="en-US" b="1" dirty="0" smtClean="0"/>
              <a:t>Strategy (NPRS)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NPRS published, July 2016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Foster </a:t>
            </a:r>
            <a:r>
              <a:rPr lang="en-US" dirty="0"/>
              <a:t>multidisciplinary </a:t>
            </a:r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privacy research and </a:t>
            </a:r>
            <a:r>
              <a:rPr lang="en-US" dirty="0" smtClean="0"/>
              <a:t>solutions</a:t>
            </a:r>
            <a:endParaRPr lang="en-US" dirty="0"/>
          </a:p>
          <a:p>
            <a:pPr lvl="1"/>
            <a:r>
              <a:rPr lang="en-US" dirty="0"/>
              <a:t>Understand and measure </a:t>
            </a:r>
            <a:r>
              <a:rPr lang="en-US" dirty="0" smtClean="0"/>
              <a:t>privacy</a:t>
            </a:r>
            <a:br>
              <a:rPr lang="en-US" dirty="0" smtClean="0"/>
            </a:br>
            <a:r>
              <a:rPr lang="en-US" dirty="0" smtClean="0"/>
              <a:t>desires </a:t>
            </a:r>
            <a:r>
              <a:rPr lang="en-US" dirty="0"/>
              <a:t>and </a:t>
            </a:r>
            <a:r>
              <a:rPr lang="en-US" dirty="0" smtClean="0"/>
              <a:t>impacts</a:t>
            </a:r>
            <a:endParaRPr lang="en-US" dirty="0"/>
          </a:p>
          <a:p>
            <a:pPr lvl="1"/>
            <a:r>
              <a:rPr lang="en-US" dirty="0"/>
              <a:t>Develop system design </a:t>
            </a:r>
            <a:r>
              <a:rPr lang="en-US" dirty="0" smtClean="0"/>
              <a:t>methods</a:t>
            </a:r>
            <a:br>
              <a:rPr lang="en-US" dirty="0" smtClean="0"/>
            </a:br>
            <a:r>
              <a:rPr lang="en-US" dirty="0" smtClean="0"/>
              <a:t>that</a:t>
            </a:r>
            <a:r>
              <a:rPr lang="en-US" dirty="0"/>
              <a:t> </a:t>
            </a:r>
            <a:r>
              <a:rPr lang="en-US" dirty="0" smtClean="0"/>
              <a:t>incorporate </a:t>
            </a:r>
            <a:r>
              <a:rPr lang="en-US" dirty="0"/>
              <a:t>privacy desires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requirements</a:t>
            </a:r>
            <a:r>
              <a:rPr lang="en-US" dirty="0"/>
              <a:t>, and </a:t>
            </a:r>
            <a:r>
              <a:rPr lang="en-US" dirty="0" smtClean="0"/>
              <a:t>controls</a:t>
            </a:r>
            <a:endParaRPr lang="en-US" dirty="0"/>
          </a:p>
          <a:p>
            <a:pPr lvl="1"/>
            <a:r>
              <a:rPr lang="en-US" dirty="0"/>
              <a:t>Increase transparency of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collection</a:t>
            </a:r>
            <a:r>
              <a:rPr lang="en-US" dirty="0"/>
              <a:t>, sharing, use, </a:t>
            </a:r>
            <a:r>
              <a:rPr lang="en-US" dirty="0" smtClean="0"/>
              <a:t>retention</a:t>
            </a:r>
            <a:endParaRPr lang="en-US" dirty="0"/>
          </a:p>
          <a:p>
            <a:pPr lvl="1"/>
            <a:r>
              <a:rPr lang="en-US" dirty="0"/>
              <a:t>Assure that information flows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use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consistent with privacy </a:t>
            </a:r>
            <a:r>
              <a:rPr lang="en-US" dirty="0" smtClean="0"/>
              <a:t>rules</a:t>
            </a:r>
            <a:endParaRPr lang="en-US" dirty="0"/>
          </a:p>
          <a:p>
            <a:pPr lvl="1"/>
            <a:r>
              <a:rPr lang="en-US" dirty="0"/>
              <a:t>Develop approaches for </a:t>
            </a:r>
            <a:r>
              <a:rPr lang="en-US" dirty="0" smtClean="0"/>
              <a:t>remediation and recovery</a:t>
            </a:r>
            <a:endParaRPr lang="en-US" dirty="0"/>
          </a:p>
          <a:p>
            <a:pPr lvl="1"/>
            <a:r>
              <a:rPr lang="en-US" dirty="0"/>
              <a:t>Reduce privacy risks of analytical algorithms </a:t>
            </a:r>
            <a:endParaRPr lang="is-I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13</a:t>
            </a:fld>
            <a:endParaRPr lang="en-US">
              <a:latin typeface="+mn-lt"/>
            </a:endParaRPr>
          </a:p>
        </p:txBody>
      </p:sp>
      <p:pic>
        <p:nvPicPr>
          <p:cNvPr id="7" name="Picture 6" descr="iStock_91720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823397" cy="27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Presidential Memo</a:t>
            </a:r>
            <a:r>
              <a:rPr lang="en-US" dirty="0" smtClean="0"/>
              <a:t>, March 2015:</a:t>
            </a:r>
          </a:p>
          <a:p>
            <a:pPr lvl="1"/>
            <a:r>
              <a:rPr lang="en-US" dirty="0" smtClean="0"/>
              <a:t>“High</a:t>
            </a:r>
            <a:r>
              <a:rPr lang="en-US" dirty="0"/>
              <a:t>-speed broadband enables Americans to use the Internet in new ways, expands access to health services and education, increases the productivity of businesses, and drives innovation throughout the digital ecosystem.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The Federal Government has an important role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to promote broadband deployment and </a:t>
            </a:r>
            <a:r>
              <a:rPr lang="en-US" dirty="0" smtClean="0"/>
              <a:t>adoption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NITRD tasked to develop</a:t>
            </a:r>
            <a:br>
              <a:rPr lang="en-US" dirty="0" smtClean="0"/>
            </a:br>
            <a:r>
              <a:rPr lang="en-US" b="1" dirty="0" smtClean="0"/>
              <a:t>National Broadband Research</a:t>
            </a:r>
            <a:br>
              <a:rPr lang="en-US" b="1" dirty="0" smtClean="0"/>
            </a:br>
            <a:r>
              <a:rPr lang="en-US" b="1" dirty="0" smtClean="0"/>
              <a:t>Agenda</a:t>
            </a:r>
            <a:r>
              <a:rPr lang="en-US" dirty="0" smtClean="0"/>
              <a:t>, including strategy in:</a:t>
            </a:r>
          </a:p>
          <a:p>
            <a:pPr lvl="1"/>
            <a:r>
              <a:rPr lang="en-US" dirty="0" smtClean="0"/>
              <a:t>Broadband research and</a:t>
            </a:r>
            <a:br>
              <a:rPr lang="en-US" dirty="0" smtClean="0"/>
            </a:br>
            <a:r>
              <a:rPr lang="en-US" dirty="0" smtClean="0"/>
              <a:t>analytical methodologies</a:t>
            </a:r>
            <a:endParaRPr lang="en-US" dirty="0"/>
          </a:p>
          <a:p>
            <a:pPr lvl="1"/>
            <a:r>
              <a:rPr lang="en-US" dirty="0" smtClean="0"/>
              <a:t>Broadband connectivity data</a:t>
            </a:r>
            <a:br>
              <a:rPr lang="en-US" dirty="0" smtClean="0"/>
            </a:br>
            <a:r>
              <a:rPr lang="en-US" dirty="0" smtClean="0"/>
              <a:t>collection </a:t>
            </a:r>
            <a:r>
              <a:rPr lang="en-US" dirty="0"/>
              <a:t>and </a:t>
            </a:r>
            <a:r>
              <a:rPr lang="en-US" dirty="0" smtClean="0"/>
              <a:t>sharing</a:t>
            </a:r>
            <a:endParaRPr lang="en-US" dirty="0"/>
          </a:p>
          <a:p>
            <a:pPr lvl="1"/>
            <a:r>
              <a:rPr lang="en-US" dirty="0" smtClean="0"/>
              <a:t>Coordination </a:t>
            </a:r>
            <a:r>
              <a:rPr lang="en-US" dirty="0"/>
              <a:t>across </a:t>
            </a:r>
            <a:r>
              <a:rPr lang="en-US" dirty="0" smtClean="0"/>
              <a:t>federal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external stakeholders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ederal actions </a:t>
            </a:r>
            <a:r>
              <a:rPr lang="en-US" dirty="0"/>
              <a:t>(e.g., </a:t>
            </a:r>
            <a:r>
              <a:rPr lang="en-US" dirty="0" smtClean="0"/>
              <a:t>funding</a:t>
            </a:r>
            <a:br>
              <a:rPr lang="en-US" dirty="0" smtClean="0"/>
            </a:br>
            <a:r>
              <a:rPr lang="en-US" dirty="0" smtClean="0"/>
              <a:t>strategies</a:t>
            </a:r>
            <a:r>
              <a:rPr lang="en-US" dirty="0"/>
              <a:t>, </a:t>
            </a:r>
            <a:r>
              <a:rPr lang="en-US" dirty="0" smtClean="0"/>
              <a:t>policies, programs)</a:t>
            </a:r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14</a:t>
            </a:fld>
            <a:endParaRPr lang="en-US">
              <a:latin typeface="+mn-lt"/>
            </a:endParaRPr>
          </a:p>
        </p:txBody>
      </p:sp>
      <p:pic>
        <p:nvPicPr>
          <p:cNvPr id="11" name="Picture 10" descr="iStock_54506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4686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Administration Fact Sheet</a:t>
            </a:r>
            <a:r>
              <a:rPr lang="en-US" dirty="0" smtClean="0"/>
              <a:t>, Sep. 2015, Announced:</a:t>
            </a:r>
          </a:p>
          <a:p>
            <a:pPr lvl="1"/>
            <a:r>
              <a:rPr lang="en-US" dirty="0" smtClean="0"/>
              <a:t>...a </a:t>
            </a:r>
            <a:r>
              <a:rPr lang="en-US" dirty="0"/>
              <a:t>new “Smart Cities” Initiative </a:t>
            </a:r>
            <a:r>
              <a:rPr lang="is-IS" dirty="0" smtClean="0"/>
              <a:t>… </a:t>
            </a:r>
            <a:r>
              <a:rPr lang="en-US" dirty="0" smtClean="0"/>
              <a:t>to </a:t>
            </a:r>
            <a:r>
              <a:rPr lang="en-US" dirty="0"/>
              <a:t>help local communities tackle key challenges such as reducing traffic congestion, fighting crime, fostering economic growth, managing the effects of a changing climate, and improving the delivery of city </a:t>
            </a:r>
            <a:r>
              <a:rPr lang="en-US" dirty="0" smtClean="0"/>
              <a:t>services</a:t>
            </a:r>
          </a:p>
          <a:p>
            <a:pPr marL="0" indent="0">
              <a:buNone/>
            </a:pPr>
            <a:r>
              <a:rPr lang="en-US" sz="2500" b="1" dirty="0"/>
              <a:t>Administration </a:t>
            </a:r>
            <a:r>
              <a:rPr lang="en-US" sz="2500" b="1" dirty="0" smtClean="0"/>
              <a:t>Fact Sheet</a:t>
            </a:r>
            <a:r>
              <a:rPr lang="en-US" sz="2500" dirty="0"/>
              <a:t>, </a:t>
            </a:r>
            <a:r>
              <a:rPr lang="en-US" sz="2500" dirty="0" smtClean="0"/>
              <a:t>Sep. 26, 2016</a:t>
            </a:r>
            <a:r>
              <a:rPr lang="en-US" sz="2500" dirty="0"/>
              <a:t>:</a:t>
            </a:r>
          </a:p>
          <a:p>
            <a:pPr lvl="1"/>
            <a:r>
              <a:rPr lang="en-US" sz="2100" dirty="0"/>
              <a:t>R</a:t>
            </a:r>
            <a:r>
              <a:rPr lang="en-US" sz="2100" dirty="0" smtClean="0"/>
              <a:t>apid </a:t>
            </a:r>
            <a:r>
              <a:rPr lang="en-US" sz="2100" dirty="0"/>
              <a:t>pace of </a:t>
            </a:r>
            <a:r>
              <a:rPr lang="en-US" sz="2100" dirty="0" smtClean="0"/>
              <a:t>technological</a:t>
            </a:r>
            <a:br>
              <a:rPr lang="en-US" sz="2100" dirty="0" smtClean="0"/>
            </a:br>
            <a:r>
              <a:rPr lang="en-US" sz="2100" dirty="0" smtClean="0"/>
              <a:t>change--data science</a:t>
            </a:r>
            <a:r>
              <a:rPr lang="en-US" sz="2100" dirty="0"/>
              <a:t>, </a:t>
            </a:r>
            <a:r>
              <a:rPr lang="en-US" sz="2100" dirty="0" smtClean="0"/>
              <a:t>machine</a:t>
            </a:r>
            <a:br>
              <a:rPr lang="en-US" sz="2100" dirty="0" smtClean="0"/>
            </a:br>
            <a:r>
              <a:rPr lang="en-US" sz="2100" dirty="0" smtClean="0"/>
              <a:t>learning</a:t>
            </a:r>
            <a:r>
              <a:rPr lang="en-US" sz="2100" dirty="0"/>
              <a:t>, </a:t>
            </a:r>
            <a:r>
              <a:rPr lang="en-US" sz="2100" dirty="0" smtClean="0"/>
              <a:t>artificial intelligence,</a:t>
            </a:r>
            <a:br>
              <a:rPr lang="en-US" sz="2100" dirty="0" smtClean="0"/>
            </a:br>
            <a:r>
              <a:rPr lang="en-US" sz="2100" dirty="0" smtClean="0"/>
              <a:t>ubiquitous sensor</a:t>
            </a:r>
            <a:r>
              <a:rPr lang="en-US" sz="2100" dirty="0"/>
              <a:t> </a:t>
            </a:r>
            <a:r>
              <a:rPr lang="en-US" sz="2100" dirty="0" smtClean="0"/>
              <a:t>networks,</a:t>
            </a:r>
            <a:br>
              <a:rPr lang="en-US" sz="2100" dirty="0" smtClean="0"/>
            </a:br>
            <a:r>
              <a:rPr lang="en-US" sz="2100" dirty="0" smtClean="0"/>
              <a:t>autonomous vehicles--holds</a:t>
            </a:r>
            <a:br>
              <a:rPr lang="en-US" sz="2100" dirty="0" smtClean="0"/>
            </a:br>
            <a:r>
              <a:rPr lang="en-US" sz="2100" dirty="0" smtClean="0"/>
              <a:t>significant </a:t>
            </a:r>
            <a:r>
              <a:rPr lang="en-US" sz="2100" dirty="0"/>
              <a:t>promise </a:t>
            </a:r>
            <a:r>
              <a:rPr lang="en-US" sz="2100" dirty="0" smtClean="0"/>
              <a:t>for addressing</a:t>
            </a:r>
            <a:br>
              <a:rPr lang="en-US" sz="2100" dirty="0" smtClean="0"/>
            </a:br>
            <a:r>
              <a:rPr lang="en-US" sz="2100" dirty="0" smtClean="0"/>
              <a:t>core </a:t>
            </a:r>
            <a:r>
              <a:rPr lang="en-US" sz="2100" dirty="0"/>
              <a:t>local </a:t>
            </a:r>
            <a:r>
              <a:rPr lang="en-US" sz="2100" dirty="0" smtClean="0"/>
              <a:t>challenges</a:t>
            </a:r>
          </a:p>
          <a:p>
            <a:pPr lvl="1"/>
            <a:r>
              <a:rPr lang="en-US" sz="2100" dirty="0" smtClean="0"/>
              <a:t>$80M+ in new Federal investment</a:t>
            </a:r>
            <a:endParaRPr lang="en-US" sz="2100" dirty="0"/>
          </a:p>
          <a:p>
            <a:pPr>
              <a:buFont typeface="Wingdings" charset="2"/>
              <a:buChar char="Ø"/>
            </a:pPr>
            <a:r>
              <a:rPr lang="en-US" dirty="0"/>
              <a:t>NITRD </a:t>
            </a:r>
            <a:r>
              <a:rPr lang="en-US" dirty="0" smtClean="0"/>
              <a:t>Smart Cities Task Force</a:t>
            </a:r>
            <a:br>
              <a:rPr lang="en-US" dirty="0" smtClean="0"/>
            </a:br>
            <a:r>
              <a:rPr lang="en-US" dirty="0" smtClean="0"/>
              <a:t>formed</a:t>
            </a:r>
            <a:r>
              <a:rPr lang="en-US" dirty="0"/>
              <a:t> </a:t>
            </a:r>
            <a:r>
              <a:rPr lang="en-US" dirty="0" smtClean="0"/>
              <a:t>this week</a:t>
            </a:r>
          </a:p>
          <a:p>
            <a:pPr lvl="1"/>
            <a:r>
              <a:rPr lang="en-US" sz="2100" dirty="0" smtClean="0"/>
              <a:t>Developing</a:t>
            </a:r>
            <a:r>
              <a:rPr lang="en-US" sz="2100" dirty="0"/>
              <a:t> </a:t>
            </a:r>
            <a:r>
              <a:rPr lang="en-US" sz="2100" dirty="0" smtClean="0"/>
              <a:t>Smart </a:t>
            </a:r>
            <a:r>
              <a:rPr lang="en-US" sz="2100" dirty="0"/>
              <a:t>Cities R&amp;</a:t>
            </a:r>
            <a:r>
              <a:rPr lang="en-US" sz="2100" dirty="0" smtClean="0"/>
              <a:t>D</a:t>
            </a:r>
            <a:br>
              <a:rPr lang="en-US" sz="2100" dirty="0" smtClean="0"/>
            </a:br>
            <a:r>
              <a:rPr lang="en-US" sz="2100" dirty="0" smtClean="0"/>
              <a:t>Strategic</a:t>
            </a:r>
            <a:r>
              <a:rPr lang="en-US" sz="2100" dirty="0"/>
              <a:t> </a:t>
            </a:r>
            <a:r>
              <a:rPr lang="en-US" sz="2100" dirty="0" smtClean="0"/>
              <a:t>Plan and online Smart</a:t>
            </a:r>
            <a:br>
              <a:rPr lang="en-US" sz="2100" dirty="0" smtClean="0"/>
            </a:br>
            <a:r>
              <a:rPr lang="en-US" sz="2100" dirty="0" smtClean="0"/>
              <a:t>Cities Federal resource guide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15</a:t>
            </a:fld>
            <a:endParaRPr lang="en-US">
              <a:latin typeface="+mn-lt"/>
            </a:endParaRPr>
          </a:p>
        </p:txBody>
      </p:sp>
      <p:pic>
        <p:nvPicPr>
          <p:cNvPr id="8" name="Picture 7" descr="iStock_705404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 (AI)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Presidential Memo on Preparing for the Future of Artificial Intelligence</a:t>
            </a:r>
            <a:r>
              <a:rPr lang="en-US" dirty="0"/>
              <a:t>, </a:t>
            </a:r>
            <a:r>
              <a:rPr lang="en-US" dirty="0" smtClean="0"/>
              <a:t>May 2016, noting that AI will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help </a:t>
            </a:r>
            <a:r>
              <a:rPr lang="en-US" dirty="0"/>
              <a:t>doctors </a:t>
            </a:r>
            <a:r>
              <a:rPr lang="en-US" dirty="0" smtClean="0"/>
              <a:t>to </a:t>
            </a:r>
            <a:r>
              <a:rPr lang="en-US" dirty="0"/>
              <a:t>improve patient care and health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help </a:t>
            </a:r>
            <a:r>
              <a:rPr lang="en-US" dirty="0"/>
              <a:t>teachers customize instruction for each student’s </a:t>
            </a:r>
            <a:r>
              <a:rPr lang="en-US" dirty="0" smtClean="0"/>
              <a:t>needs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self</a:t>
            </a:r>
            <a:r>
              <a:rPr lang="en-US" dirty="0"/>
              <a:t>-driving </a:t>
            </a:r>
            <a:r>
              <a:rPr lang="en-US" dirty="0" smtClean="0"/>
              <a:t>vehicles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save thousands of </a:t>
            </a:r>
            <a:r>
              <a:rPr lang="en-US" dirty="0" smtClean="0"/>
              <a:t>lives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NITRD Task Group is developing </a:t>
            </a:r>
            <a:r>
              <a:rPr lang="en-US" b="1" dirty="0" smtClean="0"/>
              <a:t>National Artificial Intelligence R&amp;D Plan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on how to use AI to make government services more </a:t>
            </a:r>
            <a:r>
              <a:rPr lang="en-US" dirty="0" smtClean="0"/>
              <a:t>effective, and to improve everyday life</a:t>
            </a:r>
          </a:p>
          <a:p>
            <a:pPr lvl="1"/>
            <a:r>
              <a:rPr lang="en-US" dirty="0" smtClean="0"/>
              <a:t>Application of AI </a:t>
            </a:r>
            <a:r>
              <a:rPr lang="en-US" dirty="0"/>
              <a:t>to areas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government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are not </a:t>
            </a:r>
            <a:r>
              <a:rPr lang="en-US" dirty="0" smtClean="0"/>
              <a:t>traditionally</a:t>
            </a:r>
            <a:br>
              <a:rPr lang="en-US" dirty="0" smtClean="0"/>
            </a:br>
            <a:r>
              <a:rPr lang="en-US" dirty="0" smtClean="0"/>
              <a:t>technology</a:t>
            </a:r>
            <a:r>
              <a:rPr lang="en-US" dirty="0"/>
              <a:t>-</a:t>
            </a:r>
            <a:r>
              <a:rPr lang="en-US" dirty="0" smtClean="0"/>
              <a:t>focused, such as:</a:t>
            </a:r>
          </a:p>
          <a:p>
            <a:pPr lvl="2"/>
            <a:r>
              <a:rPr lang="en-US" dirty="0" smtClean="0"/>
              <a:t>urban </a:t>
            </a:r>
            <a:r>
              <a:rPr lang="en-US" dirty="0"/>
              <a:t>systems and smart </a:t>
            </a:r>
            <a:r>
              <a:rPr lang="en-US" dirty="0" smtClean="0"/>
              <a:t>cities</a:t>
            </a:r>
            <a:endParaRPr lang="en-US" dirty="0"/>
          </a:p>
          <a:p>
            <a:pPr lvl="2"/>
            <a:r>
              <a:rPr lang="en-US" dirty="0" smtClean="0"/>
              <a:t>mental </a:t>
            </a:r>
            <a:r>
              <a:rPr lang="en-US" dirty="0"/>
              <a:t>and physical </a:t>
            </a:r>
            <a:r>
              <a:rPr lang="en-US" dirty="0" smtClean="0"/>
              <a:t>health</a:t>
            </a:r>
            <a:endParaRPr lang="en-US" dirty="0"/>
          </a:p>
          <a:p>
            <a:pPr lvl="2"/>
            <a:r>
              <a:rPr lang="en-US" dirty="0" smtClean="0"/>
              <a:t>social welfare</a:t>
            </a:r>
            <a:endParaRPr lang="en-US" dirty="0"/>
          </a:p>
          <a:p>
            <a:pPr lvl="2"/>
            <a:r>
              <a:rPr lang="en-US" dirty="0" smtClean="0"/>
              <a:t>criminal justice</a:t>
            </a:r>
            <a:endParaRPr lang="en-US" dirty="0"/>
          </a:p>
          <a:p>
            <a:pPr lvl="2"/>
            <a:r>
              <a:rPr lang="en-US" dirty="0" smtClean="0"/>
              <a:t>the environment</a:t>
            </a:r>
            <a:endParaRPr lang="en-US" dirty="0"/>
          </a:p>
          <a:p>
            <a:pPr lvl="2"/>
            <a:r>
              <a:rPr lang="en-US" dirty="0" smtClean="0"/>
              <a:t>and more</a:t>
            </a:r>
            <a:endParaRPr lang="en-US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16</a:t>
            </a:fld>
            <a:endParaRPr lang="en-US">
              <a:latin typeface="+mn-lt"/>
            </a:endParaRPr>
          </a:p>
        </p:txBody>
      </p:sp>
      <p:pic>
        <p:nvPicPr>
          <p:cNvPr id="7" name="Picture 6" descr="iStock_94332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78248"/>
            <a:ext cx="4194048" cy="27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Engaging with NITRD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17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35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NITRD Impact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NITRD technical area executing a strategic plan</a:t>
            </a:r>
          </a:p>
          <a:p>
            <a:r>
              <a:rPr lang="en-US" dirty="0" smtClean="0"/>
              <a:t>Use language of national priority to engage stakeholders:</a:t>
            </a:r>
          </a:p>
          <a:p>
            <a:pPr lvl="1"/>
            <a:r>
              <a:rPr lang="en-US" dirty="0"/>
              <a:t>Economic prosperity</a:t>
            </a:r>
          </a:p>
          <a:p>
            <a:pPr lvl="1"/>
            <a:r>
              <a:rPr lang="en-US" dirty="0"/>
              <a:t>Quality of life</a:t>
            </a:r>
          </a:p>
          <a:p>
            <a:pPr lvl="1"/>
            <a:r>
              <a:rPr lang="en-US" dirty="0"/>
              <a:t>National security and </a:t>
            </a:r>
            <a:r>
              <a:rPr lang="en-US" dirty="0" smtClean="0"/>
              <a:t>defense</a:t>
            </a:r>
            <a:endParaRPr lang="en-US" dirty="0"/>
          </a:p>
          <a:p>
            <a:pPr lvl="1"/>
            <a:r>
              <a:rPr lang="en-US" dirty="0"/>
              <a:t>Health and health care</a:t>
            </a:r>
          </a:p>
          <a:p>
            <a:pPr lvl="1"/>
            <a:r>
              <a:rPr lang="en-US" dirty="0"/>
              <a:t>Energy and environment</a:t>
            </a:r>
          </a:p>
          <a:p>
            <a:pPr lvl="1"/>
            <a:r>
              <a:rPr lang="en-US" dirty="0"/>
              <a:t>Education and training</a:t>
            </a:r>
          </a:p>
          <a:p>
            <a:pPr lvl="1"/>
            <a:r>
              <a:rPr lang="en-US" dirty="0" smtClean="0"/>
              <a:t>Open, transparent </a:t>
            </a:r>
            <a:r>
              <a:rPr lang="en-US" dirty="0"/>
              <a:t>government</a:t>
            </a:r>
          </a:p>
          <a:p>
            <a:pPr lvl="1"/>
            <a:r>
              <a:rPr lang="en-US" dirty="0"/>
              <a:t>Science and technology leadership</a:t>
            </a:r>
          </a:p>
          <a:p>
            <a:r>
              <a:rPr lang="en-US" dirty="0" smtClean="0"/>
              <a:t>Measure and enhance impact of NITRD coordination</a:t>
            </a:r>
          </a:p>
          <a:p>
            <a:r>
              <a:rPr lang="en-US" dirty="0" smtClean="0"/>
              <a:t>Stretch from R&amp;D into deployment when </a:t>
            </a:r>
            <a:r>
              <a:rPr lang="en-US" dirty="0" smtClean="0"/>
              <a:t>appropriate</a:t>
            </a:r>
            <a:endParaRPr lang="is-I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18</a:t>
            </a:fld>
            <a:endParaRPr lang="en-US">
              <a:latin typeface="+mn-lt"/>
            </a:endParaRPr>
          </a:p>
        </p:txBody>
      </p:sp>
      <p:pic>
        <p:nvPicPr>
          <p:cNvPr id="10" name="Picture 9" descr="Children_Environm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25588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with Academia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Respond to NITRD agency RFPs (requests for proposal)</a:t>
            </a:r>
          </a:p>
          <a:p>
            <a:pPr lvl="1"/>
            <a:r>
              <a:rPr lang="en-US" dirty="0" smtClean="0"/>
              <a:t>Reminder: NITRD agencies choose </a:t>
            </a:r>
            <a:r>
              <a:rPr lang="en-US" dirty="0"/>
              <a:t>and fund research</a:t>
            </a:r>
          </a:p>
          <a:p>
            <a:pPr lvl="1"/>
            <a:r>
              <a:rPr lang="en-US" dirty="0"/>
              <a:t>NITRD seeks to influence research: minimize duplication and gaps; develop and promote strategies for enhanced progress</a:t>
            </a:r>
          </a:p>
          <a:p>
            <a:r>
              <a:rPr lang="is-IS" dirty="0"/>
              <a:t>Respond to NITRD RFIs (requests for information)</a:t>
            </a:r>
          </a:p>
          <a:p>
            <a:pPr lvl="1"/>
            <a:r>
              <a:rPr lang="is-IS" dirty="0"/>
              <a:t>Development of strategic and other plans</a:t>
            </a:r>
          </a:p>
          <a:p>
            <a:r>
              <a:rPr lang="en-US" dirty="0"/>
              <a:t>Engage with </a:t>
            </a:r>
            <a:r>
              <a:rPr lang="en-US" dirty="0" smtClean="0"/>
              <a:t>Computing Research</a:t>
            </a:r>
            <a:br>
              <a:rPr lang="en-US" dirty="0" smtClean="0"/>
            </a:br>
            <a:r>
              <a:rPr lang="en-US" dirty="0" smtClean="0"/>
              <a:t>Association </a:t>
            </a:r>
            <a:r>
              <a:rPr lang="en-US" dirty="0"/>
              <a:t>(CRA) and </a:t>
            </a:r>
            <a:r>
              <a:rPr lang="en-US" dirty="0" smtClean="0"/>
              <a:t>Computing</a:t>
            </a:r>
            <a:br>
              <a:rPr lang="en-US" dirty="0" smtClean="0"/>
            </a:br>
            <a:r>
              <a:rPr lang="en-US" dirty="0" smtClean="0"/>
              <a:t>Community </a:t>
            </a:r>
            <a:r>
              <a:rPr lang="en-US" dirty="0"/>
              <a:t>Consortium (CCC)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white </a:t>
            </a:r>
            <a:r>
              <a:rPr lang="en-US" dirty="0"/>
              <a:t>papers, workshops, etc.</a:t>
            </a:r>
          </a:p>
          <a:p>
            <a:r>
              <a:rPr lang="en-US" dirty="0" smtClean="0"/>
              <a:t>Imagine a world</a:t>
            </a:r>
            <a:r>
              <a:rPr lang="is-IS" dirty="0" smtClean="0"/>
              <a:t>…and inspire</a:t>
            </a:r>
            <a:br>
              <a:rPr lang="is-IS" dirty="0" smtClean="0"/>
            </a:br>
            <a:r>
              <a:rPr lang="is-IS" dirty="0" smtClean="0"/>
              <a:t>Government to pursue it!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19</a:t>
            </a:fld>
            <a:endParaRPr lang="en-US">
              <a:latin typeface="+mn-lt"/>
            </a:endParaRPr>
          </a:p>
        </p:txBody>
      </p:sp>
      <p:pic>
        <p:nvPicPr>
          <p:cNvPr id="7" name="Picture 6" descr="iStock_299249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38908"/>
            <a:ext cx="3648456" cy="27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6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to NITRD</a:t>
            </a:r>
          </a:p>
          <a:p>
            <a:r>
              <a:rPr lang="en-US" sz="3200" dirty="0" smtClean="0"/>
              <a:t>High-Profile NITRD </a:t>
            </a:r>
            <a:r>
              <a:rPr lang="en-US" sz="3200" dirty="0" smtClean="0"/>
              <a:t>Technical Activities</a:t>
            </a:r>
          </a:p>
          <a:p>
            <a:r>
              <a:rPr lang="en-US" sz="3200" dirty="0" smtClean="0"/>
              <a:t>Engaging with NITRD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2</a:t>
            </a:fld>
            <a:endParaRPr lang="en-US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77545" y="3154680"/>
            <a:ext cx="2218055" cy="2919095"/>
            <a:chOff x="457200" y="3154680"/>
            <a:chExt cx="2218055" cy="2919095"/>
          </a:xfrm>
        </p:grpSpPr>
        <p:pic>
          <p:nvPicPr>
            <p:cNvPr id="14" name="Picture 13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7" y="333057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329438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2" name="Picture 11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05" y="325818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" name="Picture 10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82" y="322707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Picture 7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95" y="319087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Picture 8" descr="NITRD_Plan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45" y="315595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57200" y="3154680"/>
              <a:ext cx="9144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58845" y="3154680"/>
            <a:ext cx="2218055" cy="2919095"/>
            <a:chOff x="3039745" y="3176905"/>
            <a:chExt cx="2218055" cy="2919095"/>
          </a:xfrm>
        </p:grpSpPr>
        <p:pic>
          <p:nvPicPr>
            <p:cNvPr id="20" name="Picture 19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332" y="335280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445" y="331660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2" name="Picture 21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328041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3" name="Picture 22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27" y="324929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4" name="Picture 23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940" y="321310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8" name="Picture 17" descr="Cybersecurity_Plan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745" y="3176905"/>
              <a:ext cx="2044296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039745" y="3176905"/>
              <a:ext cx="91440" cy="27432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0145" y="3154680"/>
            <a:ext cx="2218055" cy="2919095"/>
            <a:chOff x="6019800" y="3200400"/>
            <a:chExt cx="2218055" cy="2919095"/>
          </a:xfrm>
        </p:grpSpPr>
        <p:pic>
          <p:nvPicPr>
            <p:cNvPr id="29" name="Picture 28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387" y="337629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500" y="334010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1" name="Picture 30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305" y="330390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2" name="Picture 31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882" y="3272790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3" name="Picture 32" descr="Blank_P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995" y="3236595"/>
              <a:ext cx="2046468" cy="27432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6" name="Picture 35" descr="Big_Data_Plan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200400"/>
              <a:ext cx="2044296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Rectangle 34"/>
            <p:cNvSpPr/>
            <p:nvPr/>
          </p:nvSpPr>
          <p:spPr>
            <a:xfrm>
              <a:off x="6019800" y="3200400"/>
              <a:ext cx="91440" cy="2743200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Become Bold 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 smtClean="0"/>
              <a:t>Where do Big Ideas come from? Often thought leaders in academia</a:t>
            </a:r>
          </a:p>
          <a:p>
            <a:r>
              <a:rPr lang="is-IS" dirty="0" smtClean="0"/>
              <a:t>How do Big Ideas lead to major Federal Initiatives? Creativity, t</a:t>
            </a:r>
            <a:r>
              <a:rPr lang="en-US" dirty="0" err="1" smtClean="0"/>
              <a:t>i</a:t>
            </a:r>
            <a:r>
              <a:rPr lang="is-IS" dirty="0" smtClean="0"/>
              <a:t>ming, luck, connections, persuasiveness, perseverance</a:t>
            </a:r>
          </a:p>
          <a:p>
            <a:r>
              <a:rPr lang="is-IS" dirty="0" smtClean="0"/>
              <a:t>With rapid advances in science, technology, and knowledge, new solutions to big challenges are becoming imaginable every day</a:t>
            </a:r>
          </a:p>
          <a:p>
            <a:r>
              <a:rPr lang="is-IS" dirty="0" smtClean="0"/>
              <a:t>Develop and pitch a plan for making this happen</a:t>
            </a:r>
            <a:r>
              <a:rPr lang="en-US" dirty="0" smtClean="0"/>
              <a:t>—</a:t>
            </a:r>
            <a:r>
              <a:rPr lang="is-IS" dirty="0" smtClean="0"/>
              <a:t>to an agency, NITRD, OSTP</a:t>
            </a:r>
          </a:p>
          <a:p>
            <a:r>
              <a:rPr lang="is-IS" dirty="0" smtClean="0"/>
              <a:t>OSTP massages idea, builds a</a:t>
            </a:r>
            <a:br>
              <a:rPr lang="is-IS" dirty="0" smtClean="0"/>
            </a:br>
            <a:r>
              <a:rPr lang="is-IS" dirty="0" smtClean="0"/>
              <a:t>coalition of agencies, perhaps</a:t>
            </a:r>
            <a:br>
              <a:rPr lang="is-IS" dirty="0" smtClean="0"/>
            </a:br>
            <a:r>
              <a:rPr lang="is-IS" dirty="0" smtClean="0"/>
              <a:t>CCC does studies</a:t>
            </a:r>
          </a:p>
          <a:p>
            <a:r>
              <a:rPr lang="is-IS" dirty="0" smtClean="0"/>
              <a:t>Presidential Memo: The idea</a:t>
            </a:r>
            <a:br>
              <a:rPr lang="is-IS" dirty="0" smtClean="0"/>
            </a:br>
            <a:r>
              <a:rPr lang="is-IS" dirty="0" smtClean="0"/>
              <a:t>becomes major Federal effort</a:t>
            </a:r>
          </a:p>
          <a:p>
            <a:r>
              <a:rPr lang="is-IS" dirty="0" smtClean="0"/>
              <a:t>Science and technology: OSTP</a:t>
            </a:r>
            <a:r>
              <a:rPr lang="is-IS" dirty="0">
                <a:sym typeface="Wingdings"/>
              </a:rPr>
              <a:t/>
            </a:r>
            <a:br>
              <a:rPr lang="is-IS" dirty="0">
                <a:sym typeface="Wingdings"/>
              </a:rPr>
            </a:br>
            <a:r>
              <a:rPr lang="is-IS" dirty="0" smtClean="0"/>
              <a:t>tasked to make</a:t>
            </a:r>
            <a:r>
              <a:rPr lang="is-IS" dirty="0"/>
              <a:t> </a:t>
            </a:r>
            <a:r>
              <a:rPr lang="is-IS" dirty="0" smtClean="0"/>
              <a:t>progress;</a:t>
            </a:r>
            <a:br>
              <a:rPr lang="is-IS" dirty="0" smtClean="0"/>
            </a:br>
            <a:r>
              <a:rPr lang="is-IS" dirty="0" smtClean="0"/>
              <a:t>IT R&amp;D efforts flow</a:t>
            </a:r>
            <a:r>
              <a:rPr lang="is-IS" dirty="0"/>
              <a:t> </a:t>
            </a:r>
            <a:r>
              <a:rPr lang="is-IS" dirty="0" smtClean="0"/>
              <a:t>to NITRD</a:t>
            </a:r>
          </a:p>
          <a:p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20</a:t>
            </a:fld>
            <a:endParaRPr lang="en-US">
              <a:latin typeface="+mn-lt"/>
            </a:endParaRPr>
          </a:p>
        </p:txBody>
      </p:sp>
      <p:pic>
        <p:nvPicPr>
          <p:cNvPr id="7" name="Picture 6" descr="iStock_40820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64" y="3352800"/>
            <a:ext cx="5033732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Bryan Biegel</a:t>
            </a:r>
          </a:p>
          <a:p>
            <a:pPr marL="0" indent="0" algn="ctr">
              <a:buNone/>
            </a:pPr>
            <a:r>
              <a:rPr lang="en-US" dirty="0" smtClean="0"/>
              <a:t>biegel@nitrd.gov</a:t>
            </a:r>
          </a:p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 smtClean="0"/>
              <a:t>www.nitrd.gov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21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NITRD: Networking and Information Technology R&amp;D Program</a:t>
            </a:r>
          </a:p>
          <a:p>
            <a:pPr lvl="1"/>
            <a:r>
              <a:rPr lang="en-US" dirty="0" smtClean="0"/>
              <a:t>Interagency program created by the High Performance Computing Act of 1991</a:t>
            </a:r>
          </a:p>
          <a:p>
            <a:pPr lvl="1"/>
            <a:r>
              <a:rPr lang="en-US" dirty="0" smtClean="0"/>
              <a:t>Purpose</a:t>
            </a:r>
            <a:r>
              <a:rPr lang="en-US" dirty="0"/>
              <a:t>: Assure U.S. leadership in, and accelerate development and deployment of, advanced networking, computing systems, software, and associated information </a:t>
            </a:r>
            <a:r>
              <a:rPr lang="en-US" dirty="0" smtClean="0"/>
              <a:t>technologies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Approach: Enhance coordination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and collaboration for Federal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Information Technology Research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and Development (IT R&amp;D)</a:t>
            </a:r>
          </a:p>
          <a:p>
            <a:pPr lvl="1"/>
            <a:r>
              <a:rPr lang="en-US" dirty="0" smtClean="0"/>
              <a:t>~$4.5B Federal IT R&amp;D reported</a:t>
            </a:r>
            <a:br>
              <a:rPr lang="en-US" dirty="0" smtClean="0"/>
            </a:br>
            <a:r>
              <a:rPr lang="en-US" dirty="0" smtClean="0"/>
              <a:t>under NITRD in FY16</a:t>
            </a:r>
          </a:p>
          <a:p>
            <a:pPr lvl="1"/>
            <a:r>
              <a:rPr lang="en-US" dirty="0" smtClean="0"/>
              <a:t>Summarized in annual NITRD</a:t>
            </a:r>
            <a:br>
              <a:rPr lang="en-US" dirty="0" smtClean="0"/>
            </a:br>
            <a:r>
              <a:rPr lang="en-US" dirty="0" smtClean="0"/>
              <a:t>Supplement to President’s budget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</p:spPr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</p:spPr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3</a:t>
            </a:fld>
            <a:endParaRPr lang="en-US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458" y="3251200"/>
            <a:ext cx="4007142" cy="29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Broadly advance information technologies more rapidly, strategically, safely, ethically,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Enable </a:t>
            </a:r>
            <a:r>
              <a:rPr lang="en-US" dirty="0">
                <a:solidFill>
                  <a:srgbClr val="000000"/>
                </a:solidFill>
              </a:rPr>
              <a:t>new capabilities for Federal agencies and the </a:t>
            </a:r>
            <a:r>
              <a:rPr lang="en-US" dirty="0" smtClean="0">
                <a:solidFill>
                  <a:srgbClr val="000000"/>
                </a:solidFill>
              </a:rPr>
              <a:t>Nation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Accelerate progress </a:t>
            </a:r>
            <a:r>
              <a:rPr lang="en-US" dirty="0">
                <a:solidFill>
                  <a:srgbClr val="000000"/>
                </a:solidFill>
              </a:rPr>
              <a:t>of scientific discovery and innovation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Open </a:t>
            </a:r>
            <a:r>
              <a:rPr lang="en-US" dirty="0">
                <a:solidFill>
                  <a:srgbClr val="000000"/>
                </a:solidFill>
              </a:rPr>
              <a:t>new fields of research and new areas of </a:t>
            </a:r>
            <a:r>
              <a:rPr lang="en-US" dirty="0" smtClean="0">
                <a:solidFill>
                  <a:srgbClr val="000000"/>
                </a:solidFill>
              </a:rPr>
              <a:t>inquiry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Educate next </a:t>
            </a:r>
            <a:r>
              <a:rPr lang="en-US" dirty="0">
                <a:solidFill>
                  <a:srgbClr val="000000"/>
                </a:solidFill>
              </a:rPr>
              <a:t>generation </a:t>
            </a:r>
            <a:r>
              <a:rPr lang="en-US" dirty="0" smtClean="0">
                <a:solidFill>
                  <a:srgbClr val="000000"/>
                </a:solidFill>
              </a:rPr>
              <a:t>of 21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century scientists and engineers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Advance national priorities</a:t>
            </a:r>
          </a:p>
          <a:p>
            <a:r>
              <a:rPr lang="en-US" dirty="0" smtClean="0"/>
              <a:t>How? By </a:t>
            </a:r>
            <a:r>
              <a:rPr lang="en-US" dirty="0"/>
              <a:t>influencing IT R&amp;</a:t>
            </a:r>
            <a:r>
              <a:rPr lang="en-US" dirty="0" smtClean="0"/>
              <a:t>D</a:t>
            </a:r>
            <a:br>
              <a:rPr lang="en-US" dirty="0" smtClean="0"/>
            </a:br>
            <a:r>
              <a:rPr lang="en-US" dirty="0" smtClean="0"/>
              <a:t>funded by Federal agencies</a:t>
            </a:r>
          </a:p>
          <a:p>
            <a:pPr lvl="1"/>
            <a:r>
              <a:rPr lang="en-US" dirty="0" smtClean="0"/>
              <a:t>Interagency strategic plans</a:t>
            </a:r>
          </a:p>
          <a:p>
            <a:pPr lvl="1"/>
            <a:r>
              <a:rPr lang="en-US" dirty="0" smtClean="0"/>
              <a:t>Coordination meetings</a:t>
            </a:r>
          </a:p>
          <a:p>
            <a:pPr lvl="1"/>
            <a:r>
              <a:rPr lang="en-US" dirty="0" smtClean="0"/>
              <a:t>Encourage joint 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4</a:t>
            </a:fld>
            <a:endParaRPr lang="en-US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56764"/>
            <a:ext cx="3260161" cy="30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1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NITRD activities managed by NITRD Subcommittee, under </a:t>
            </a:r>
            <a:r>
              <a:rPr lang="en-US" dirty="0" err="1" smtClean="0"/>
              <a:t>CoT</a:t>
            </a:r>
            <a:r>
              <a:rPr lang="en-US" dirty="0" smtClean="0"/>
              <a:t>, under NSTC, within OSTP (see graphic!)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 smtClean="0"/>
              <a:t>NCO: National Coordination Office for NITRD</a:t>
            </a:r>
          </a:p>
          <a:p>
            <a:pPr lvl="1"/>
            <a:r>
              <a:rPr lang="en-US" dirty="0" smtClean="0"/>
              <a:t>Supports NITRD </a:t>
            </a:r>
            <a:r>
              <a:rPr lang="en-US" dirty="0"/>
              <a:t>Program </a:t>
            </a:r>
            <a:r>
              <a:rPr lang="en-US" dirty="0" smtClean="0"/>
              <a:t>with technical </a:t>
            </a:r>
            <a:r>
              <a:rPr lang="en-US" dirty="0"/>
              <a:t>expertise, planning, </a:t>
            </a:r>
            <a:r>
              <a:rPr lang="en-US" dirty="0" smtClean="0"/>
              <a:t>coordination; serves as central </a:t>
            </a:r>
            <a:r>
              <a:rPr lang="en-US" dirty="0"/>
              <a:t>point of </a:t>
            </a:r>
            <a:r>
              <a:rPr lang="en-US" dirty="0" smtClean="0"/>
              <a:t>contact for NITRD, and interface with OSTP, OMB, GAO, Congress, etc.</a:t>
            </a:r>
            <a:endParaRPr lang="en-US" dirty="0"/>
          </a:p>
          <a:p>
            <a:r>
              <a:rPr lang="en-US" dirty="0" smtClean="0"/>
              <a:t>NITRD </a:t>
            </a:r>
            <a:r>
              <a:rPr lang="en-US" dirty="0"/>
              <a:t>periodically reviewed </a:t>
            </a:r>
            <a:r>
              <a:rPr lang="en-US" dirty="0" smtClean="0"/>
              <a:t>by President’s </a:t>
            </a:r>
            <a:r>
              <a:rPr lang="en-US" dirty="0"/>
              <a:t>Council of Advisors </a:t>
            </a:r>
            <a:r>
              <a:rPr lang="en-US" dirty="0" smtClean="0"/>
              <a:t>on Science </a:t>
            </a:r>
            <a:r>
              <a:rPr lang="en-US" dirty="0"/>
              <a:t>and Technology (</a:t>
            </a:r>
            <a:r>
              <a:rPr lang="en-US" dirty="0" smtClean="0"/>
              <a:t>PCAST, non-government S&amp;T luminaries)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762000" cy="265089"/>
          </a:xfrm>
        </p:spPr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660920" cy="228600"/>
          </a:xfrm>
        </p:spPr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5486400" cy="25927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990600"/>
            <a:ext cx="4343400" cy="4876800"/>
            <a:chOff x="4572000" y="990600"/>
            <a:chExt cx="4343400" cy="4876800"/>
          </a:xfrm>
        </p:grpSpPr>
        <p:sp>
          <p:nvSpPr>
            <p:cNvPr id="47" name="Rectangle 46"/>
            <p:cNvSpPr/>
            <p:nvPr/>
          </p:nvSpPr>
          <p:spPr>
            <a:xfrm>
              <a:off x="4572000" y="1066800"/>
              <a:ext cx="4343400" cy="480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1658" y="1447800"/>
              <a:ext cx="4070946" cy="584776"/>
            </a:xfrm>
            <a:prstGeom prst="rect">
              <a:avLst/>
            </a:prstGeom>
            <a:solidFill>
              <a:srgbClr val="0000FF">
                <a:alpha val="16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White House Executive Office of the President</a:t>
              </a:r>
            </a:p>
            <a:p>
              <a:pPr algn="ctr"/>
              <a:r>
                <a:rPr lang="en-US" sz="1600" dirty="0" smtClean="0"/>
                <a:t>Office of Science and Technology Policy (OSTP)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54956" y="2258139"/>
              <a:ext cx="156435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National Science</a:t>
              </a:r>
            </a:p>
            <a:p>
              <a:pPr algn="ctr"/>
              <a:r>
                <a:rPr lang="en-US" sz="1600" dirty="0"/>
                <a:t>a</a:t>
              </a:r>
              <a:r>
                <a:rPr lang="en-US" sz="1600" dirty="0" smtClean="0"/>
                <a:t>nd Technology</a:t>
              </a:r>
            </a:p>
            <a:p>
              <a:pPr algn="ctr"/>
              <a:r>
                <a:rPr lang="en-US" sz="1600" dirty="0" smtClean="0"/>
                <a:t>Council</a:t>
              </a:r>
              <a:r>
                <a:rPr lang="en-US" sz="1600" dirty="0"/>
                <a:t> </a:t>
              </a:r>
              <a:r>
                <a:rPr lang="en-US" sz="1600" dirty="0" smtClean="0"/>
                <a:t>(NSTC)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7761" y="4371260"/>
              <a:ext cx="1398740" cy="584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NITRD</a:t>
              </a:r>
            </a:p>
            <a:p>
              <a:pPr algn="ctr"/>
              <a:r>
                <a:rPr lang="en-US" sz="1600" dirty="0" smtClean="0"/>
                <a:t>Subcommittee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4368224"/>
              <a:ext cx="851114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NCO for</a:t>
              </a:r>
            </a:p>
            <a:p>
              <a:pPr algn="ctr"/>
              <a:r>
                <a:rPr lang="en-US" sz="1600" dirty="0" smtClean="0"/>
                <a:t>NITRD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50184" y="3314699"/>
              <a:ext cx="1373894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Committee on</a:t>
              </a:r>
            </a:p>
            <a:p>
              <a:pPr algn="ctr"/>
              <a:r>
                <a:rPr lang="en-US" sz="1600" dirty="0" smtClean="0"/>
                <a:t>Technology</a:t>
              </a:r>
            </a:p>
            <a:p>
              <a:pPr algn="ctr"/>
              <a:r>
                <a:rPr lang="en-US" sz="1600" dirty="0" smtClean="0"/>
                <a:t>(</a:t>
              </a:r>
              <a:r>
                <a:rPr lang="en-US" sz="1600" dirty="0" err="1" smtClean="0"/>
                <a:t>CoT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139960" y="2036578"/>
              <a:ext cx="0" cy="2322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2"/>
              <a:endCxn id="10" idx="0"/>
            </p:cNvCxnSpPr>
            <p:nvPr/>
          </p:nvCxnSpPr>
          <p:spPr>
            <a:xfrm>
              <a:off x="6737131" y="4145696"/>
              <a:ext cx="0" cy="225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2"/>
              <a:endCxn id="12" idx="0"/>
            </p:cNvCxnSpPr>
            <p:nvPr/>
          </p:nvCxnSpPr>
          <p:spPr>
            <a:xfrm>
              <a:off x="6737131" y="3089136"/>
              <a:ext cx="0" cy="225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2"/>
              <a:endCxn id="9" idx="0"/>
            </p:cNvCxnSpPr>
            <p:nvPr/>
          </p:nvCxnSpPr>
          <p:spPr>
            <a:xfrm>
              <a:off x="6737131" y="2032576"/>
              <a:ext cx="0" cy="225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3"/>
              <a:endCxn id="10" idx="1"/>
            </p:cNvCxnSpPr>
            <p:nvPr/>
          </p:nvCxnSpPr>
          <p:spPr>
            <a:xfrm>
              <a:off x="5575514" y="4660612"/>
              <a:ext cx="462247" cy="30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867400" y="990600"/>
              <a:ext cx="1825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Organization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9944" y="4495800"/>
              <a:ext cx="713056" cy="338554"/>
            </a:xfrm>
            <a:prstGeom prst="rect">
              <a:avLst/>
            </a:prstGeom>
            <a:solidFill>
              <a:srgbClr val="660066">
                <a:alpha val="4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PCAST</a:t>
              </a:r>
              <a:endParaRPr lang="en-US" sz="1600" dirty="0"/>
            </a:p>
          </p:txBody>
        </p:sp>
        <p:cxnSp>
          <p:nvCxnSpPr>
            <p:cNvPr id="31" name="Straight Connector 30"/>
            <p:cNvCxnSpPr>
              <a:stCxn id="10" idx="3"/>
              <a:endCxn id="30" idx="1"/>
            </p:cNvCxnSpPr>
            <p:nvPr/>
          </p:nvCxnSpPr>
          <p:spPr>
            <a:xfrm>
              <a:off x="7436501" y="4663648"/>
              <a:ext cx="613443" cy="14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098301" y="5181600"/>
              <a:ext cx="3277660" cy="584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Interagency Working Groups (IWGs</a:t>
              </a:r>
              <a:r>
                <a:rPr lang="en-US" sz="1600" dirty="0" smtClean="0"/>
                <a:t>),</a:t>
              </a:r>
              <a:endParaRPr lang="en-US" sz="1600" dirty="0"/>
            </a:p>
            <a:p>
              <a:pPr algn="ctr"/>
              <a:r>
                <a:rPr lang="en-US" sz="1600" dirty="0" smtClean="0"/>
                <a:t>Task Forces, Communities of Practice</a:t>
              </a:r>
            </a:p>
          </p:txBody>
        </p:sp>
        <p:cxnSp>
          <p:nvCxnSpPr>
            <p:cNvPr id="38" name="Straight Connector 37"/>
            <p:cNvCxnSpPr>
              <a:stCxn id="10" idx="2"/>
              <a:endCxn id="37" idx="0"/>
            </p:cNvCxnSpPr>
            <p:nvPr/>
          </p:nvCxnSpPr>
          <p:spPr>
            <a:xfrm>
              <a:off x="6737131" y="4956036"/>
              <a:ext cx="0" cy="225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413230" y="2031235"/>
              <a:ext cx="0" cy="245973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6200000">
              <a:off x="7847161" y="3198065"/>
              <a:ext cx="1343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Hosted by OSTP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5297607" y="4466840"/>
              <a:ext cx="837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Supports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7349760" y="4484482"/>
              <a:ext cx="78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Reviews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4093967" y="3108705"/>
              <a:ext cx="1833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Provides POC for OSTP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29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NITRD Member Agencies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Commerce (DOC</a:t>
            </a:r>
            <a:r>
              <a:rPr lang="en-US" sz="20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Institute of Standards and Technology (</a:t>
            </a:r>
            <a:r>
              <a:rPr lang="en-US" sz="1800" b="1" dirty="0">
                <a:solidFill>
                  <a:srgbClr val="0000FF"/>
                </a:solidFill>
              </a:rPr>
              <a:t>NIST</a:t>
            </a:r>
            <a:r>
              <a:rPr lang="en-US" sz="1800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National </a:t>
            </a:r>
            <a:r>
              <a:rPr lang="en-US" sz="1800" dirty="0"/>
              <a:t>Oceanic and Atmospheric Administration (</a:t>
            </a:r>
            <a:r>
              <a:rPr lang="en-US" sz="1800" b="1" dirty="0">
                <a:solidFill>
                  <a:srgbClr val="0000FF"/>
                </a:solidFill>
              </a:rPr>
              <a:t>NOAA</a:t>
            </a:r>
            <a:r>
              <a:rPr lang="en-US" sz="18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Defense (</a:t>
            </a:r>
            <a:r>
              <a:rPr lang="en-US" sz="2000" dirty="0" err="1"/>
              <a:t>DoD</a:t>
            </a:r>
            <a:r>
              <a:rPr lang="en-US" sz="20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Defense Advanced Research Projects Agency (</a:t>
            </a:r>
            <a:r>
              <a:rPr lang="en-US" sz="1800" b="1" dirty="0">
                <a:solidFill>
                  <a:srgbClr val="0000FF"/>
                </a:solidFill>
              </a:rPr>
              <a:t>DARPA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Security Agency (</a:t>
            </a:r>
            <a:r>
              <a:rPr lang="en-US" sz="1800" b="1" dirty="0">
                <a:solidFill>
                  <a:srgbClr val="0000FF"/>
                </a:solidFill>
              </a:rPr>
              <a:t>NSA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Office of the Secretary of Defense (</a:t>
            </a:r>
            <a:r>
              <a:rPr lang="en-US" sz="1800" b="1" dirty="0">
                <a:solidFill>
                  <a:srgbClr val="0000FF"/>
                </a:solidFill>
              </a:rPr>
              <a:t>OSD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Service Research Organizations (</a:t>
            </a:r>
            <a:r>
              <a:rPr lang="en-US" sz="1800" b="1" dirty="0">
                <a:solidFill>
                  <a:srgbClr val="0000FF"/>
                </a:solidFill>
              </a:rPr>
              <a:t>Air Force, Army, Navy</a:t>
            </a:r>
            <a:r>
              <a:rPr lang="en-US" sz="18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Energy (DOE)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Nuclear Security Administration (</a:t>
            </a:r>
            <a:r>
              <a:rPr lang="en-US" sz="1800" b="1" dirty="0">
                <a:solidFill>
                  <a:srgbClr val="0000FF"/>
                </a:solidFill>
              </a:rPr>
              <a:t>DOE/NNSA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Office of Electricity Delivery and Energy Reliability (</a:t>
            </a:r>
            <a:r>
              <a:rPr lang="en-US" sz="1800" b="1" dirty="0">
                <a:solidFill>
                  <a:srgbClr val="0000FF"/>
                </a:solidFill>
              </a:rPr>
              <a:t>DOE/OE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Office of Science (</a:t>
            </a:r>
            <a:r>
              <a:rPr lang="en-US" sz="1800" b="1" dirty="0">
                <a:solidFill>
                  <a:srgbClr val="0000FF"/>
                </a:solidFill>
              </a:rPr>
              <a:t>DOE/SC</a:t>
            </a:r>
            <a:r>
              <a:rPr lang="en-US" sz="1800" dirty="0" smtClean="0"/>
              <a:t>)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Department </a:t>
            </a:r>
            <a:r>
              <a:rPr lang="en-US" sz="2000" dirty="0"/>
              <a:t>of Health and Human Services (HHS)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Agency for Healthcare Research and Quality (</a:t>
            </a:r>
            <a:r>
              <a:rPr lang="en-US" sz="1800" b="1" dirty="0">
                <a:solidFill>
                  <a:srgbClr val="0000FF"/>
                </a:solidFill>
              </a:rPr>
              <a:t>AHRQ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Institutes of Health (</a:t>
            </a:r>
            <a:r>
              <a:rPr lang="en-US" sz="1800" b="1" dirty="0">
                <a:solidFill>
                  <a:srgbClr val="0000FF"/>
                </a:solidFill>
              </a:rPr>
              <a:t>NIH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Office of the National Coordinator for Health Information Technology (</a:t>
            </a:r>
            <a:r>
              <a:rPr lang="en-US" sz="1800" b="1" dirty="0">
                <a:solidFill>
                  <a:srgbClr val="0000FF"/>
                </a:solidFill>
              </a:rPr>
              <a:t>ONC</a:t>
            </a:r>
            <a:r>
              <a:rPr lang="en-US" sz="1800" b="1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Homeland Security (DHS</a:t>
            </a:r>
            <a:r>
              <a:rPr lang="en-US" sz="2000" dirty="0" smtClean="0"/>
              <a:t>) 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Science and Technology Directorate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DHS/S</a:t>
            </a:r>
            <a:r>
              <a:rPr lang="en-US" sz="1800" b="1" dirty="0">
                <a:solidFill>
                  <a:srgbClr val="0000FF"/>
                </a:solidFill>
              </a:rPr>
              <a:t>&amp;T</a:t>
            </a:r>
            <a:r>
              <a:rPr lang="en-US" sz="18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Justice (DOJ)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Institute of Justice (</a:t>
            </a:r>
            <a:r>
              <a:rPr lang="en-US" sz="1800" b="1" dirty="0">
                <a:solidFill>
                  <a:srgbClr val="0000FF"/>
                </a:solidFill>
              </a:rPr>
              <a:t>NIJ</a:t>
            </a:r>
            <a:r>
              <a:rPr lang="en-US" sz="18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Environmental Protection Agency (</a:t>
            </a:r>
            <a:r>
              <a:rPr lang="en-US" sz="2000" b="1" dirty="0">
                <a:solidFill>
                  <a:srgbClr val="0000FF"/>
                </a:solidFill>
              </a:rPr>
              <a:t>EPA</a:t>
            </a:r>
            <a:r>
              <a:rPr lang="en-US" sz="20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National Aeronautics and Space Administration (</a:t>
            </a:r>
            <a:r>
              <a:rPr lang="en-US" sz="2000" b="1" dirty="0">
                <a:solidFill>
                  <a:srgbClr val="0000FF"/>
                </a:solidFill>
              </a:rPr>
              <a:t>NASA</a:t>
            </a:r>
            <a:r>
              <a:rPr lang="en-US" sz="20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National Archives and Records Administration (</a:t>
            </a:r>
            <a:r>
              <a:rPr lang="en-US" sz="2000" b="1" dirty="0">
                <a:solidFill>
                  <a:srgbClr val="0000FF"/>
                </a:solidFill>
              </a:rPr>
              <a:t>NARA</a:t>
            </a:r>
            <a:r>
              <a:rPr lang="en-US" sz="20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National Reconnaissance Office (</a:t>
            </a:r>
            <a:r>
              <a:rPr lang="en-US" sz="2000" b="1" dirty="0">
                <a:solidFill>
                  <a:srgbClr val="0000FF"/>
                </a:solidFill>
              </a:rPr>
              <a:t>NRO</a:t>
            </a:r>
            <a:r>
              <a:rPr lang="en-US" sz="2000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National Science Foundation (</a:t>
            </a:r>
            <a:r>
              <a:rPr lang="en-US" sz="2000" b="1" dirty="0">
                <a:solidFill>
                  <a:srgbClr val="0000FF"/>
                </a:solidFill>
              </a:rPr>
              <a:t>NSF</a:t>
            </a:r>
            <a:r>
              <a:rPr lang="en-US" sz="2000" dirty="0"/>
              <a:t>)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6</a:t>
            </a:fld>
            <a:endParaRPr lang="en-US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4269246" cy="78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7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NITRD Participating Agencies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Commerce (DOC) 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National </a:t>
            </a:r>
            <a:r>
              <a:rPr lang="en-US" sz="1600" dirty="0"/>
              <a:t>Telecommunications and Information Administration (NTIA)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Defense (</a:t>
            </a:r>
            <a:r>
              <a:rPr lang="en-US" sz="2000" dirty="0" err="1"/>
              <a:t>DoD</a:t>
            </a:r>
            <a:r>
              <a:rPr lang="en-US" sz="20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Defense Health Agency (DHA)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Department of Defense Intelligence Information Systems (</a:t>
            </a:r>
            <a:r>
              <a:rPr lang="en-US" sz="1800" dirty="0" err="1"/>
              <a:t>DoDIIS</a:t>
            </a:r>
            <a:r>
              <a:rPr lang="en-US" sz="1800" dirty="0"/>
              <a:t>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Joint Improvised Explosive Device Defeat Organization (JIEDDO)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Computer Security Center (NCSC)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Geospatial-Intelligence Agency (NGA)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Telemedicine and Advanced Technology Research Center (TATRC)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Education (ED)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Energy (DOE)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Office of Environmental Management (DOE/EM)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Health and Human Services (HHS)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Centers for Disease Control and Prevention (CDC)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Food and Drug Administration (FDA)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Homeland Security (DHS)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Customs and Border Protection (CBP)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Federal Protective Service (FPS)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Transportation Security Administration (TSA)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Interior (Interior)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Park Service (NPS)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U.S. Geological Survey (USGS)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Justice (DOJ)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Federal Bureau of Investigation (FBI)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Labor (DOL)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Bureau of Labor Statistics (BLS)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State (State)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Transportation (DOT)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Federal Aviation Administration (FAA)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Federal Highway Administration (FHWA)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the Treasury (Treasury)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Office of Financial Research (OFR)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Department of Veterans Affairs (VA)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Federal Communications Commission (FCC)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Federal Deposit Insurance Corporation (FDIC)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General Services Administration (GSA)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Nuclear Regulatory Commission (NRC)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Office of the Director of National Intelligence (ODNI)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Intelligence Advanced Research Projects Activity (IARPA)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Counterterrorism Center (NCTC)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U.S. Agency for International Development (USAID)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U.S. Department of Agriculture (USDA)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Agricultural Research Service (ARS)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National Institute of Food and Agriculture (NIFA)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7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452634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NITRD coordinates IT R&amp;D across </a:t>
            </a:r>
            <a:r>
              <a:rPr lang="en-US" sz="2400" b="1" i="1" dirty="0" smtClean="0">
                <a:solidFill>
                  <a:srgbClr val="0000FF"/>
                </a:solidFill>
              </a:rPr>
              <a:t>many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Federal Departments and Agencies who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hare a common interest in advancing IT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 support of mission success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NITRD Interagency Working Groups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Big Data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Cyber Security and Information Assurance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Cyber Physical Systems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Human Computer Interaction and Information Management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High Confidence Systems and Software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High End Computing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Health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Large Scale Networking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Privacy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Robotics and Intelligent Systems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Social Computing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Software Productivity, Sustainability, and Quality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Visual Information Analytics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Wireless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8</a:t>
            </a:fld>
            <a:endParaRPr lang="en-US">
              <a:latin typeface="+mn-lt"/>
            </a:endParaRPr>
          </a:p>
        </p:txBody>
      </p:sp>
      <p:pic>
        <p:nvPicPr>
          <p:cNvPr id="10" name="Picture 9" descr="iStock_468421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2847"/>
            <a:ext cx="4191000" cy="236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High-Profile</a:t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en-US" sz="4800" dirty="0" smtClean="0">
                <a:solidFill>
                  <a:srgbClr val="0000FF"/>
                </a:solidFill>
              </a:rPr>
              <a:t>NITRD </a:t>
            </a:r>
            <a:r>
              <a:rPr lang="en-US" sz="4800" dirty="0">
                <a:solidFill>
                  <a:srgbClr val="0000FF"/>
                </a:solidFill>
              </a:rPr>
              <a:t>Technical </a:t>
            </a:r>
            <a:r>
              <a:rPr lang="en-US" sz="4800" dirty="0" smtClean="0">
                <a:solidFill>
                  <a:srgbClr val="0000FF"/>
                </a:solidFill>
              </a:rPr>
              <a:t>Activities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9/29/16</a:t>
            </a:r>
            <a:endParaRPr lang="en-US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Networking and Information Technology R&amp;D (NITRD) Program</a:t>
            </a:r>
          </a:p>
          <a:p>
            <a:r>
              <a:rPr lang="en-US" dirty="0" smtClean="0">
                <a:latin typeface="+mn-lt"/>
              </a:rPr>
              <a:t>Federal R&amp;D Agency Workshop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5953CD-B19F-AF41-AF25-D572CF236416}" type="slidenum">
              <a:rPr lang="en-US" smtClean="0">
                <a:latin typeface="+mn-lt"/>
              </a:rPr>
              <a:pPr/>
              <a:t>9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04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8992</TotalTime>
  <Words>2221</Words>
  <Application>Microsoft Macintosh PowerPoint</Application>
  <PresentationFormat>On-screen Show (4:3)</PresentationFormat>
  <Paragraphs>353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Inkwell</vt:lpstr>
      <vt:lpstr>The Networking and Information Technology R&amp;D Program</vt:lpstr>
      <vt:lpstr>Strategic Plan</vt:lpstr>
      <vt:lpstr>NITRD Overview</vt:lpstr>
      <vt:lpstr>NITRD Goals</vt:lpstr>
      <vt:lpstr>Related Organizations</vt:lpstr>
      <vt:lpstr>NITRD Member Agencies</vt:lpstr>
      <vt:lpstr>NITRD Participating Agencies</vt:lpstr>
      <vt:lpstr>NITRD Interagency Working Groups</vt:lpstr>
      <vt:lpstr>High-Profile NITRD Technical Activities</vt:lpstr>
      <vt:lpstr>Cyber Security</vt:lpstr>
      <vt:lpstr>High End Computing</vt:lpstr>
      <vt:lpstr>Big Data</vt:lpstr>
      <vt:lpstr>Privacy</vt:lpstr>
      <vt:lpstr>Broadband</vt:lpstr>
      <vt:lpstr>Smart Cities</vt:lpstr>
      <vt:lpstr>Artificial Intelligence (AI) </vt:lpstr>
      <vt:lpstr>Engaging with NITRD</vt:lpstr>
      <vt:lpstr>Ensuring NITRD Impact</vt:lpstr>
      <vt:lpstr>Engagement with Academia</vt:lpstr>
      <vt:lpstr>Big Ideas Become Bold Solutions</vt:lpstr>
      <vt:lpstr>Thank You!</vt:lpstr>
    </vt:vector>
  </TitlesOfParts>
  <Company>UCSD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IT R&amp;D Strategic Initiatives: A Look Ahead</dc:title>
  <dc:creator>Keith Marzullo</dc:creator>
  <cp:lastModifiedBy>Bryan Biegel</cp:lastModifiedBy>
  <cp:revision>198</cp:revision>
  <cp:lastPrinted>2016-09-29T01:39:03Z</cp:lastPrinted>
  <dcterms:created xsi:type="dcterms:W3CDTF">2015-10-06T04:46:44Z</dcterms:created>
  <dcterms:modified xsi:type="dcterms:W3CDTF">2016-09-29T16:17:12Z</dcterms:modified>
</cp:coreProperties>
</file>