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0" r:id="rId2"/>
    <p:sldId id="381" r:id="rId3"/>
    <p:sldId id="382" r:id="rId4"/>
    <p:sldId id="383" r:id="rId5"/>
    <p:sldId id="384" r:id="rId6"/>
    <p:sldId id="385" r:id="rId7"/>
    <p:sldId id="386" r:id="rId8"/>
    <p:sldId id="387" r:id="rId9"/>
    <p:sldId id="388" r:id="rId10"/>
  </p:sldIdLst>
  <p:sldSz cx="9144000" cy="6858000" type="screen4x3"/>
  <p:notesSz cx="92202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DF992"/>
    <a:srgbClr val="EF6B6E"/>
    <a:srgbClr val="F9C7C8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87" autoAdjust="0"/>
    <p:restoredTop sz="97059" autoAdjust="0"/>
  </p:normalViewPr>
  <p:slideViewPr>
    <p:cSldViewPr>
      <p:cViewPr varScale="1">
        <p:scale>
          <a:sx n="81" d="100"/>
          <a:sy n="81" d="100"/>
        </p:scale>
        <p:origin x="-131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95738" cy="347663"/>
          </a:xfrm>
          <a:prstGeom prst="rect">
            <a:avLst/>
          </a:prstGeom>
        </p:spPr>
        <p:txBody>
          <a:bodyPr vert="horz" lIns="92378" tIns="46189" rIns="92378" bIns="46189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Classification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875" y="2"/>
            <a:ext cx="3995738" cy="347663"/>
          </a:xfrm>
          <a:prstGeom prst="rect">
            <a:avLst/>
          </a:prstGeom>
        </p:spPr>
        <p:txBody>
          <a:bodyPr vert="horz" wrap="square" lIns="92378" tIns="46189" rIns="92378" bIns="461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ED5DED-8B36-4394-BD3C-3596E6F919F0}" type="datetimeFigureOut">
              <a:rPr lang="en-US"/>
              <a:pPr>
                <a:defRPr/>
              </a:pPr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97652"/>
            <a:ext cx="3995738" cy="347663"/>
          </a:xfrm>
          <a:prstGeom prst="rect">
            <a:avLst/>
          </a:prstGeom>
        </p:spPr>
        <p:txBody>
          <a:bodyPr vert="horz" lIns="92378" tIns="46189" rIns="92378" bIns="46189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Classification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875" y="6597652"/>
            <a:ext cx="3995738" cy="347663"/>
          </a:xfrm>
          <a:prstGeom prst="rect">
            <a:avLst/>
          </a:prstGeom>
        </p:spPr>
        <p:txBody>
          <a:bodyPr vert="horz" wrap="square" lIns="92378" tIns="46189" rIns="92378" bIns="461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4733E7-EBEC-47A0-9EC4-E5EE12A83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877456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9957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8" tIns="46189" rIns="92378" bIns="461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dirty="0"/>
              <a:t>Classification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2875" y="2"/>
            <a:ext cx="39957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8" tIns="46189" rIns="92378" bIns="461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33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pPr lvl="0"/>
            <a:endParaRPr lang="en-US" noProof="0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40" y="3300415"/>
            <a:ext cx="7375525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8" tIns="46189" rIns="92378" bIns="46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97652"/>
            <a:ext cx="39957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8" tIns="46189" rIns="92378" bIns="461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dirty="0"/>
              <a:t>Classification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22875" y="6597652"/>
            <a:ext cx="39957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8" tIns="46189" rIns="92378" bIns="461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5FE47D-42F4-4862-AAFC-FF18ECD83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53795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2E0EC8-6299-44DA-886A-29487C56D350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 dirty="0" smtClean="0">
              <a:latin typeface="Calibri" panose="020F0502020204030204" pitchFamily="34" charset="0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</a:t>
            </a:r>
          </a:p>
        </p:txBody>
      </p:sp>
      <p:sp>
        <p:nvSpPr>
          <p:cNvPr id="1024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4091842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6BE2A1-2DD5-4E10-B0E9-3E002565A9C3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2</a:t>
            </a:fld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477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8C029D-9A6A-4371-8072-D462923FF2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3738"/>
            <a:ext cx="4605337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6311900"/>
            <a:ext cx="1203325" cy="2746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3451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14C4E4-D4D4-49A0-93E2-D72697B2B37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0621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587727-D9D5-4DF7-9117-91F6155207B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6566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2772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7BC9AF-83C0-4DF0-8DE8-8471A8A7B0B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319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482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ED38E4-B6B9-4BD7-AC8D-A55A0D2F575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259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6677D0-7267-4DDF-85F1-A98D6573ACE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991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DCFEC3-9D82-4D04-8DC6-45A45F90DF6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55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ARPA_logo (Small)"/>
          <p:cNvPicPr>
            <a:picLocks noChangeAspect="1" noChangeArrowheads="1"/>
          </p:cNvPicPr>
          <p:nvPr userDrawn="1"/>
        </p:nvPicPr>
        <p:blipFill>
          <a:blip r:embed="rId3" cstate="print"/>
          <a:srcRect l="16432" r="16710" b="39634"/>
          <a:stretch>
            <a:fillRect/>
          </a:stretch>
        </p:blipFill>
        <p:spPr bwMode="auto">
          <a:xfrm>
            <a:off x="494635" y="3469959"/>
            <a:ext cx="913836" cy="87344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28600" y="6383338"/>
            <a:ext cx="7772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INTELLIGENCE ADVANCED RESEARCH PROJECTS ACTIVITY (IARPA)</a:t>
            </a:r>
          </a:p>
        </p:txBody>
      </p:sp>
      <p:pic>
        <p:nvPicPr>
          <p:cNvPr id="5" name="Picture 4" descr="IARPA_logo (Small)"/>
          <p:cNvPicPr>
            <a:picLocks noChangeAspect="1" noChangeArrowheads="1"/>
          </p:cNvPicPr>
          <p:nvPr userDrawn="1"/>
        </p:nvPicPr>
        <p:blipFill>
          <a:blip r:embed="rId3" cstate="print"/>
          <a:srcRect l="16432" r="16710" b="39634"/>
          <a:stretch>
            <a:fillRect/>
          </a:stretch>
        </p:blipFill>
        <p:spPr bwMode="auto">
          <a:xfrm>
            <a:off x="8032956" y="76200"/>
            <a:ext cx="913836" cy="87344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49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909F9-B397-4643-92E4-7F7739CF52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022E4-58D1-4CDA-AF3D-32EF2DF43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FE1CD-D85C-42C6-A623-6E5CDEE645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100" dirty="0" smtClean="0">
                <a:solidFill>
                  <a:srgbClr val="FFFFFF"/>
                </a:solidFill>
              </a:rPr>
              <a:t>	</a:t>
            </a:r>
          </a:p>
        </p:txBody>
      </p:sp>
      <p:pic>
        <p:nvPicPr>
          <p:cNvPr id="3" name="Picture 7" descr="C:\Users\572467\Documents\IARPA\Logos\IARPA_mar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" y="3465513"/>
            <a:ext cx="8763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6028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572467\Documents\IARPA\Logos\IARPA_mar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20063" y="160338"/>
            <a:ext cx="877887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09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2000" y="6426200"/>
            <a:ext cx="609600" cy="30480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fld id="{26598061-5600-4CD5-BE39-E7A5D8CA2D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93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792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37381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B5D5FF8-9319-4672-BFB0-383B498B38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703" r:id="rId5"/>
    <p:sldLayoutId id="2147483704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2313" y="3124200"/>
            <a:ext cx="7696200" cy="609600"/>
          </a:xfrm>
        </p:spPr>
        <p:txBody>
          <a:bodyPr>
            <a:noAutofit/>
          </a:bodyPr>
          <a:lstStyle/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IARPA Overview</a:t>
            </a:r>
          </a:p>
        </p:txBody>
      </p:sp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0" y="4711700"/>
            <a:ext cx="914400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chemeClr val="bg1"/>
                </a:solidFill>
              </a:rPr>
              <a:t>Jason Matheny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chemeClr val="bg1"/>
                </a:solidFill>
              </a:rPr>
              <a:t>Director, IARPA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October, 2015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08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ODNI_plus_circle_of_seal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728" y="1789113"/>
            <a:ext cx="4116388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8"/>
          <p:cNvSpPr txBox="1">
            <a:spLocks noChangeArrowheads="1"/>
          </p:cNvSpPr>
          <p:nvPr/>
        </p:nvSpPr>
        <p:spPr bwMode="auto">
          <a:xfrm>
            <a:off x="2997928" y="5818188"/>
            <a:ext cx="1108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Coast Guard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2086703" y="1600200"/>
            <a:ext cx="2197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Central Intelligence Agency</a:t>
            </a: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6647591" y="4075113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Army</a:t>
            </a:r>
          </a:p>
        </p:txBody>
      </p:sp>
      <p:sp>
        <p:nvSpPr>
          <p:cNvPr id="23558" name="TextBox 13"/>
          <p:cNvSpPr txBox="1">
            <a:spLocks noChangeArrowheads="1"/>
          </p:cNvSpPr>
          <p:nvPr/>
        </p:nvSpPr>
        <p:spPr bwMode="auto">
          <a:xfrm>
            <a:off x="6342791" y="4729163"/>
            <a:ext cx="550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Navy</a:t>
            </a:r>
          </a:p>
        </p:txBody>
      </p:sp>
      <p:sp>
        <p:nvSpPr>
          <p:cNvPr id="23559" name="TextBox 15"/>
          <p:cNvSpPr txBox="1">
            <a:spLocks noChangeArrowheads="1"/>
          </p:cNvSpPr>
          <p:nvPr/>
        </p:nvSpPr>
        <p:spPr bwMode="auto">
          <a:xfrm>
            <a:off x="5890353" y="5233988"/>
            <a:ext cx="8588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Air Force</a:t>
            </a:r>
          </a:p>
        </p:txBody>
      </p:sp>
      <p:sp>
        <p:nvSpPr>
          <p:cNvPr id="23560" name="TextBox 17"/>
          <p:cNvSpPr txBox="1">
            <a:spLocks noChangeArrowheads="1"/>
          </p:cNvSpPr>
          <p:nvPr/>
        </p:nvSpPr>
        <p:spPr bwMode="auto">
          <a:xfrm>
            <a:off x="6612666" y="3340100"/>
            <a:ext cx="2505456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National Reconnaissance Office</a:t>
            </a:r>
          </a:p>
        </p:txBody>
      </p:sp>
      <p:sp>
        <p:nvSpPr>
          <p:cNvPr id="23561" name="TextBox 34"/>
          <p:cNvSpPr txBox="1">
            <a:spLocks noChangeArrowheads="1"/>
          </p:cNvSpPr>
          <p:nvPr/>
        </p:nvSpPr>
        <p:spPr bwMode="auto">
          <a:xfrm>
            <a:off x="6326917" y="2667000"/>
            <a:ext cx="2538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National Geospatial-Intelligence Agency</a:t>
            </a:r>
          </a:p>
        </p:txBody>
      </p:sp>
      <p:sp>
        <p:nvSpPr>
          <p:cNvPr id="23562" name="TextBox 36"/>
          <p:cNvSpPr txBox="1">
            <a:spLocks noChangeArrowheads="1"/>
          </p:cNvSpPr>
          <p:nvPr/>
        </p:nvSpPr>
        <p:spPr bwMode="auto">
          <a:xfrm>
            <a:off x="5842728" y="2170113"/>
            <a:ext cx="2362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National Security Agency</a:t>
            </a:r>
          </a:p>
        </p:txBody>
      </p:sp>
      <p:sp>
        <p:nvSpPr>
          <p:cNvPr id="23563" name="TextBox 37"/>
          <p:cNvSpPr txBox="1">
            <a:spLocks noChangeArrowheads="1"/>
          </p:cNvSpPr>
          <p:nvPr/>
        </p:nvSpPr>
        <p:spPr bwMode="auto">
          <a:xfrm>
            <a:off x="5055328" y="1608138"/>
            <a:ext cx="2362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Defense Intelligence Agency</a:t>
            </a:r>
          </a:p>
        </p:txBody>
      </p:sp>
      <p:sp>
        <p:nvSpPr>
          <p:cNvPr id="23564" name="TextBox 38"/>
          <p:cNvSpPr txBox="1">
            <a:spLocks noChangeArrowheads="1"/>
          </p:cNvSpPr>
          <p:nvPr/>
        </p:nvSpPr>
        <p:spPr bwMode="auto">
          <a:xfrm>
            <a:off x="1696178" y="2170113"/>
            <a:ext cx="1644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Department of State</a:t>
            </a:r>
          </a:p>
        </p:txBody>
      </p:sp>
      <p:sp>
        <p:nvSpPr>
          <p:cNvPr id="23565" name="TextBox 39"/>
          <p:cNvSpPr txBox="1">
            <a:spLocks noChangeArrowheads="1"/>
          </p:cNvSpPr>
          <p:nvPr/>
        </p:nvSpPr>
        <p:spPr bwMode="auto">
          <a:xfrm>
            <a:off x="1051653" y="2667000"/>
            <a:ext cx="179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Department of Energy</a:t>
            </a:r>
          </a:p>
        </p:txBody>
      </p:sp>
      <p:sp>
        <p:nvSpPr>
          <p:cNvPr id="23566" name="TextBox 40"/>
          <p:cNvSpPr txBox="1">
            <a:spLocks noChangeArrowheads="1"/>
          </p:cNvSpPr>
          <p:nvPr/>
        </p:nvSpPr>
        <p:spPr bwMode="auto">
          <a:xfrm>
            <a:off x="413478" y="3340100"/>
            <a:ext cx="2182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Department of the Treasury</a:t>
            </a:r>
          </a:p>
        </p:txBody>
      </p:sp>
      <p:sp>
        <p:nvSpPr>
          <p:cNvPr id="23567" name="TextBox 41"/>
          <p:cNvSpPr txBox="1">
            <a:spLocks noChangeArrowheads="1"/>
          </p:cNvSpPr>
          <p:nvPr/>
        </p:nvSpPr>
        <p:spPr bwMode="auto">
          <a:xfrm>
            <a:off x="700816" y="5233988"/>
            <a:ext cx="2662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Department of Homeland Security</a:t>
            </a:r>
          </a:p>
        </p:txBody>
      </p:sp>
      <p:sp>
        <p:nvSpPr>
          <p:cNvPr id="23568" name="TextBox 42"/>
          <p:cNvSpPr txBox="1">
            <a:spLocks noChangeArrowheads="1"/>
          </p:cNvSpPr>
          <p:nvPr/>
        </p:nvSpPr>
        <p:spPr bwMode="auto">
          <a:xfrm>
            <a:off x="384903" y="4729163"/>
            <a:ext cx="2487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Federal Bureau of Investigation</a:t>
            </a:r>
          </a:p>
        </p:txBody>
      </p:sp>
      <p:sp>
        <p:nvSpPr>
          <p:cNvPr id="23569" name="TextBox 43"/>
          <p:cNvSpPr txBox="1">
            <a:spLocks noChangeArrowheads="1"/>
          </p:cNvSpPr>
          <p:nvPr/>
        </p:nvSpPr>
        <p:spPr bwMode="auto">
          <a:xfrm>
            <a:off x="26128" y="4075113"/>
            <a:ext cx="25603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Drug Enforcement Administration</a:t>
            </a:r>
          </a:p>
        </p:txBody>
      </p:sp>
      <p:sp>
        <p:nvSpPr>
          <p:cNvPr id="23570" name="TextBox 44"/>
          <p:cNvSpPr txBox="1">
            <a:spLocks noChangeArrowheads="1"/>
          </p:cNvSpPr>
          <p:nvPr/>
        </p:nvSpPr>
        <p:spPr bwMode="auto">
          <a:xfrm>
            <a:off x="5099778" y="5818188"/>
            <a:ext cx="1166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Marine Corps</a:t>
            </a:r>
          </a:p>
        </p:txBody>
      </p:sp>
      <p:sp>
        <p:nvSpPr>
          <p:cNvPr id="23571" name="TextBox 20"/>
          <p:cNvSpPr txBox="1">
            <a:spLocks noChangeArrowheads="1"/>
          </p:cNvSpPr>
          <p:nvPr/>
        </p:nvSpPr>
        <p:spPr bwMode="auto">
          <a:xfrm>
            <a:off x="228600" y="909638"/>
            <a:ext cx="876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Office of the Director of National Intelligence</a:t>
            </a:r>
          </a:p>
        </p:txBody>
      </p:sp>
      <p:sp>
        <p:nvSpPr>
          <p:cNvPr id="2357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9620" y="6400800"/>
            <a:ext cx="609600" cy="30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47530A67-76D6-4CBA-93B2-4AC76B676AD7}" type="slidenum">
              <a:rPr lang="en-US" altLang="en-US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97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IARPA Mission and Method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33388" y="2638288"/>
            <a:ext cx="8710612" cy="3426579"/>
          </a:xfrm>
        </p:spPr>
        <p:txBody>
          <a:bodyPr>
            <a:spAutoFit/>
          </a:bodyPr>
          <a:lstStyle/>
          <a:p>
            <a:pPr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2200" b="1" dirty="0" smtClean="0">
                <a:solidFill>
                  <a:srgbClr val="000099"/>
                </a:solidFill>
              </a:rPr>
              <a:t>Bring the best minds to bear on our problems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Full and open competition to the greatest possible extent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World-class, rotational Program Managers </a:t>
            </a:r>
          </a:p>
          <a:p>
            <a:pPr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2200" b="1" dirty="0" smtClean="0">
                <a:solidFill>
                  <a:srgbClr val="000099"/>
                </a:solidFill>
              </a:rPr>
              <a:t>Define and execute research programs that: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Have goals that are clear, measureable, ambitious and credible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Employ independent and rigorous Test &amp; Evaluation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Involve IC partners from start to finish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Run from three to five years</a:t>
            </a:r>
          </a:p>
          <a:p>
            <a:pPr lvl="1" eaLnBrk="1" hangingPunct="1">
              <a:spcBef>
                <a:spcPts val="300"/>
              </a:spcBef>
              <a:spcAft>
                <a:spcPts val="400"/>
              </a:spcAft>
              <a:defRPr/>
            </a:pPr>
            <a:r>
              <a:rPr lang="en-US" altLang="en-US" sz="1800" dirty="0" smtClean="0"/>
              <a:t>Publish peer-reviewed results and data, to the greatest possible extent</a:t>
            </a: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571500" y="1383912"/>
            <a:ext cx="8001000" cy="1154162"/>
          </a:xfrm>
          <a:prstGeom prst="rect">
            <a:avLst/>
          </a:prstGeom>
          <a:noFill/>
          <a:ln w="2857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tIns="91440" bIns="91440">
            <a:spAutoFit/>
          </a:bodyPr>
          <a:lstStyle>
            <a:lvl1pPr marL="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altLang="en-US" sz="2100" dirty="0"/>
              <a:t>IARPA’s mission is to </a:t>
            </a:r>
            <a:r>
              <a:rPr lang="en-US" sz="2100" dirty="0"/>
              <a:t>envision and lead high-risk, high-payoff research that </a:t>
            </a:r>
            <a:r>
              <a:rPr lang="en-US" sz="2100" dirty="0" smtClean="0"/>
              <a:t>delivers innovative </a:t>
            </a:r>
            <a:r>
              <a:rPr lang="en-US" sz="2100" dirty="0"/>
              <a:t>technology for future overwhelming intelligence </a:t>
            </a:r>
            <a:r>
              <a:rPr lang="en-US" sz="2100" dirty="0" smtClean="0"/>
              <a:t>advantage</a:t>
            </a:r>
            <a:endParaRPr lang="en-US" altLang="en-US" sz="2100" dirty="0"/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2000" y="6408738"/>
            <a:ext cx="609600" cy="30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58D9B15-13C5-49A9-A63C-46BAE7D3E4E3}" type="slidenum">
              <a:rPr lang="en-US" altLang="en-US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208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Analysis R&amp;D</a:t>
            </a:r>
            <a:endParaRPr lang="en-US" altLang="en-US" sz="2400" b="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04800" y="2819400"/>
            <a:ext cx="2514600" cy="7620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Large Data Volumes and Varieties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48000" y="2819400"/>
            <a:ext cx="2895600" cy="7620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Social, Cultural, </a:t>
            </a:r>
            <a:r>
              <a:rPr lang="en-US" b="1" dirty="0">
                <a:solidFill>
                  <a:schemeClr val="bg1"/>
                </a:solidFill>
              </a:rPr>
              <a:t>and Linguistic Factors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72200" y="2819400"/>
            <a:ext cx="2743200" cy="7620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Improving Analytic Processes</a:t>
            </a:r>
          </a:p>
        </p:txBody>
      </p:sp>
      <p:sp>
        <p:nvSpPr>
          <p:cNvPr id="27660" name="Content Placeholder 2"/>
          <p:cNvSpPr txBox="1">
            <a:spLocks/>
          </p:cNvSpPr>
          <p:nvPr/>
        </p:nvSpPr>
        <p:spPr bwMode="auto">
          <a:xfrm>
            <a:off x="304800" y="3886200"/>
            <a:ext cx="2514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12713" indent="-1127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</a:rPr>
              <a:t>	</a:t>
            </a:r>
            <a:r>
              <a:rPr lang="en-US" altLang="en-US" sz="1800" dirty="0">
                <a:solidFill>
                  <a:srgbClr val="000000"/>
                </a:solidFill>
              </a:rPr>
              <a:t>Providing powerful new sources of information from massive, noisy </a:t>
            </a:r>
            <a:r>
              <a:rPr lang="en-US" altLang="en-US" sz="1800" dirty="0" smtClean="0">
                <a:solidFill>
                  <a:srgbClr val="000000"/>
                </a:solidFill>
              </a:rPr>
              <a:t>data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27661" name="Content Placeholder 2"/>
          <p:cNvSpPr txBox="1">
            <a:spLocks/>
          </p:cNvSpPr>
          <p:nvPr/>
        </p:nvSpPr>
        <p:spPr bwMode="auto">
          <a:xfrm>
            <a:off x="3048000" y="3886200"/>
            <a:ext cx="2895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12713" indent="-1127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	Analyzing language and speech to produce insights into groups and </a:t>
            </a:r>
            <a:r>
              <a:rPr lang="en-US" altLang="en-US" sz="1800" dirty="0" smtClean="0">
                <a:solidFill>
                  <a:srgbClr val="000000"/>
                </a:solidFill>
              </a:rPr>
              <a:t>organizations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27662" name="Content Placeholder 2"/>
          <p:cNvSpPr txBox="1">
            <a:spLocks/>
          </p:cNvSpPr>
          <p:nvPr/>
        </p:nvSpPr>
        <p:spPr bwMode="auto">
          <a:xfrm>
            <a:off x="6172200" y="3886200"/>
            <a:ext cx="2819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12713" indent="-1127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</a:rPr>
              <a:t>	</a:t>
            </a:r>
            <a:r>
              <a:rPr lang="en-US" altLang="en-US" sz="1800" dirty="0">
                <a:solidFill>
                  <a:srgbClr val="000000"/>
                </a:solidFill>
              </a:rPr>
              <a:t>Dramatic enhancements to </a:t>
            </a:r>
            <a:r>
              <a:rPr lang="en-US" altLang="en-US" sz="1800" dirty="0" smtClean="0">
                <a:solidFill>
                  <a:srgbClr val="000000"/>
                </a:solidFill>
              </a:rPr>
              <a:t>analytic </a:t>
            </a:r>
            <a:r>
              <a:rPr lang="en-US" altLang="en-US" sz="1800" dirty="0">
                <a:solidFill>
                  <a:srgbClr val="000000"/>
                </a:solidFill>
              </a:rPr>
              <a:t>process at the individual and group </a:t>
            </a:r>
            <a:r>
              <a:rPr lang="en-US" altLang="en-US" sz="1800" dirty="0" smtClean="0">
                <a:solidFill>
                  <a:srgbClr val="000000"/>
                </a:solidFill>
              </a:rPr>
              <a:t>level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27663" name="Rectangle 2"/>
          <p:cNvSpPr>
            <a:spLocks noChangeArrowheads="1"/>
          </p:cNvSpPr>
          <p:nvPr/>
        </p:nvSpPr>
        <p:spPr bwMode="auto">
          <a:xfrm>
            <a:off x="649288" y="1627188"/>
            <a:ext cx="7845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 smtClean="0"/>
              <a:t>Maximize insight </a:t>
            </a:r>
            <a:r>
              <a:rPr lang="en-US" altLang="en-US" sz="2000" b="1" i="1" dirty="0"/>
              <a:t>from the </a:t>
            </a:r>
            <a:r>
              <a:rPr lang="en-US" altLang="en-US" sz="2000" b="1" i="1" dirty="0" smtClean="0"/>
              <a:t>information we collect</a:t>
            </a:r>
            <a:endParaRPr lang="en-US" altLang="en-US" sz="2000" b="1" i="1" dirty="0"/>
          </a:p>
        </p:txBody>
      </p:sp>
      <p:sp>
        <p:nvSpPr>
          <p:cNvPr id="2766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479473" y="6400800"/>
            <a:ext cx="609600" cy="30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EB2C731F-3501-4A33-82D5-3D56B88A4E00}" type="slidenum">
              <a:rPr lang="en-US" altLang="en-US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2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Collection R&amp;D</a:t>
            </a:r>
            <a:endParaRPr lang="en-US" altLang="en-US" sz="1800" b="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52400" y="2813199"/>
            <a:ext cx="2514600" cy="7620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Novel Access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48000" y="2813199"/>
            <a:ext cx="2895600" cy="7620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Asset Validation and Identity Intelligence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48400" y="2813199"/>
            <a:ext cx="2743200" cy="7620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Locating, Tracking, and Detecting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9708" name="Content Placeholder 2"/>
          <p:cNvSpPr txBox="1">
            <a:spLocks/>
          </p:cNvSpPr>
          <p:nvPr/>
        </p:nvSpPr>
        <p:spPr bwMode="auto">
          <a:xfrm>
            <a:off x="0" y="3889375"/>
            <a:ext cx="2667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Reach </a:t>
            </a:r>
            <a:r>
              <a:rPr lang="en-US" altLang="en-US" sz="1800" dirty="0">
                <a:solidFill>
                  <a:srgbClr val="000000"/>
                </a:solidFill>
              </a:rPr>
              <a:t>hard targets in denied areas</a:t>
            </a:r>
          </a:p>
        </p:txBody>
      </p:sp>
      <p:sp>
        <p:nvSpPr>
          <p:cNvPr id="29709" name="Content Placeholder 2"/>
          <p:cNvSpPr txBox="1">
            <a:spLocks/>
          </p:cNvSpPr>
          <p:nvPr/>
        </p:nvSpPr>
        <p:spPr bwMode="auto">
          <a:xfrm>
            <a:off x="2971800" y="3889375"/>
            <a:ext cx="28860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spcBef>
                <a:spcPts val="12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Assess trustworthiness and advance </a:t>
            </a:r>
            <a:r>
              <a:rPr lang="en-US" altLang="en-US" sz="1800" dirty="0">
                <a:solidFill>
                  <a:srgbClr val="000000"/>
                </a:solidFill>
              </a:rPr>
              <a:t>biometrics in </a:t>
            </a:r>
            <a:r>
              <a:rPr lang="en-US" altLang="en-US" sz="1800" dirty="0" smtClean="0">
                <a:solidFill>
                  <a:srgbClr val="000000"/>
                </a:solidFill>
              </a:rPr>
              <a:t>real-world </a:t>
            </a:r>
            <a:r>
              <a:rPr lang="en-US" altLang="en-US" sz="1800" dirty="0">
                <a:solidFill>
                  <a:srgbClr val="000000"/>
                </a:solidFill>
              </a:rPr>
              <a:t>conditions</a:t>
            </a:r>
          </a:p>
        </p:txBody>
      </p:sp>
      <p:sp>
        <p:nvSpPr>
          <p:cNvPr id="29710" name="Content Placeholder 2"/>
          <p:cNvSpPr txBox="1">
            <a:spLocks/>
          </p:cNvSpPr>
          <p:nvPr/>
        </p:nvSpPr>
        <p:spPr bwMode="auto">
          <a:xfrm>
            <a:off x="6172200" y="3889375"/>
            <a:ext cx="28956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Accurately locate </a:t>
            </a:r>
            <a:r>
              <a:rPr lang="en-US" altLang="en-US" sz="1800" dirty="0" smtClean="0">
                <a:solidFill>
                  <a:srgbClr val="000000"/>
                </a:solidFill>
              </a:rPr>
              <a:t>and track intelligence interests and detect CBRNE agents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29711" name="Rectangle 2"/>
          <p:cNvSpPr>
            <a:spLocks noChangeArrowheads="1"/>
          </p:cNvSpPr>
          <p:nvPr/>
        </p:nvSpPr>
        <p:spPr bwMode="auto">
          <a:xfrm>
            <a:off x="1000125" y="1627188"/>
            <a:ext cx="7126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 smtClean="0"/>
              <a:t>Dramatically improve </a:t>
            </a:r>
            <a:r>
              <a:rPr lang="en-US" altLang="en-US" sz="2000" b="1" i="1" dirty="0"/>
              <a:t>the </a:t>
            </a:r>
            <a:r>
              <a:rPr lang="en-US" altLang="en-US" sz="2000" b="1" i="1" dirty="0" smtClean="0"/>
              <a:t>value </a:t>
            </a:r>
            <a:r>
              <a:rPr lang="en-US" altLang="en-US" sz="2000" b="1" i="1" dirty="0"/>
              <a:t>of </a:t>
            </a:r>
            <a:r>
              <a:rPr lang="en-US" altLang="en-US" sz="2000" b="1" i="1" dirty="0" smtClean="0"/>
              <a:t>collected data</a:t>
            </a:r>
            <a:endParaRPr lang="en-US" altLang="en-US" sz="2000" b="1" i="1" dirty="0"/>
          </a:p>
        </p:txBody>
      </p:sp>
      <p:sp>
        <p:nvSpPr>
          <p:cNvPr id="2971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2000" y="6400800"/>
            <a:ext cx="609600" cy="30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6AFD27A-D23F-4B59-91CE-4C28826B2C21}" type="slidenum">
              <a:rPr lang="en-US" altLang="en-US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685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Operations R&amp;D</a:t>
            </a:r>
            <a:endParaRPr lang="en-US" altLang="en-US" sz="1800" b="0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228600" y="2817631"/>
            <a:ext cx="2590800" cy="8382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Computational  Power</a:t>
            </a: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38500" y="2817631"/>
            <a:ext cx="2590800" cy="8382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Trustworthy Components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48400" y="2817631"/>
            <a:ext cx="2667000" cy="8382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Safe and Secure Systems</a:t>
            </a:r>
          </a:p>
        </p:txBody>
      </p:sp>
      <p:sp>
        <p:nvSpPr>
          <p:cNvPr id="31756" name="TextBox 10"/>
          <p:cNvSpPr txBox="1">
            <a:spLocks noChangeArrowheads="1"/>
          </p:cNvSpPr>
          <p:nvPr/>
        </p:nvSpPr>
        <p:spPr bwMode="auto">
          <a:xfrm>
            <a:off x="152400" y="3895725"/>
            <a:ext cx="2667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2713" indent="-1127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Revolutionary advances </a:t>
            </a:r>
            <a:r>
              <a:rPr lang="en-US" altLang="en-US" sz="1800" dirty="0" smtClean="0">
                <a:solidFill>
                  <a:srgbClr val="000000"/>
                </a:solidFill>
              </a:rPr>
              <a:t>to </a:t>
            </a:r>
            <a:r>
              <a:rPr lang="en-US" altLang="en-US" sz="1800" dirty="0">
                <a:solidFill>
                  <a:srgbClr val="000000"/>
                </a:solidFill>
              </a:rPr>
              <a:t>solve problems intractable with today’s computers</a:t>
            </a:r>
          </a:p>
        </p:txBody>
      </p:sp>
      <p:sp>
        <p:nvSpPr>
          <p:cNvPr id="31757" name="TextBox 11"/>
          <p:cNvSpPr txBox="1">
            <a:spLocks noChangeArrowheads="1"/>
          </p:cNvSpPr>
          <p:nvPr/>
        </p:nvSpPr>
        <p:spPr bwMode="auto">
          <a:xfrm>
            <a:off x="3200400" y="3895725"/>
            <a:ext cx="2667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2713" indent="-1127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</a:t>
            </a:r>
            <a:r>
              <a:rPr lang="en-US" altLang="en-US" sz="1800" dirty="0" smtClean="0">
                <a:solidFill>
                  <a:srgbClr val="000000"/>
                </a:solidFill>
              </a:rPr>
              <a:t>Gain </a:t>
            </a:r>
            <a:r>
              <a:rPr lang="en-US" altLang="en-US" sz="1800" dirty="0">
                <a:solidFill>
                  <a:srgbClr val="000000"/>
                </a:solidFill>
              </a:rPr>
              <a:t>the benefits of leading-edge hardware and software without compromising security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97600" y="3895725"/>
            <a:ext cx="2819400" cy="6463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112713" indent="-112713" algn="ctr">
              <a:defRPr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Protecting systems against cyber threats</a:t>
            </a:r>
            <a:endParaRPr lang="en-US" sz="1400" dirty="0"/>
          </a:p>
        </p:txBody>
      </p:sp>
      <p:sp>
        <p:nvSpPr>
          <p:cNvPr id="31759" name="Rectangle 3"/>
          <p:cNvSpPr>
            <a:spLocks noChangeArrowheads="1"/>
          </p:cNvSpPr>
          <p:nvPr/>
        </p:nvSpPr>
        <p:spPr bwMode="auto">
          <a:xfrm>
            <a:off x="176213" y="1631950"/>
            <a:ext cx="878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 smtClean="0"/>
              <a:t>Operate effectively </a:t>
            </a:r>
            <a:r>
              <a:rPr lang="en-US" altLang="en-US" sz="2000" b="1" i="1" dirty="0"/>
              <a:t>in a </a:t>
            </a:r>
            <a:r>
              <a:rPr lang="en-US" altLang="en-US" sz="2000" b="1" i="1" dirty="0" smtClean="0"/>
              <a:t>globally interdependent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 smtClean="0"/>
              <a:t>and networked environment</a:t>
            </a:r>
            <a:endParaRPr lang="en-US" altLang="en-US" sz="2000" b="1" i="1" dirty="0"/>
          </a:p>
        </p:txBody>
      </p:sp>
      <p:sp>
        <p:nvSpPr>
          <p:cNvPr id="3176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422640" y="6400800"/>
            <a:ext cx="609600" cy="30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4B3D1696-AEBF-4368-982D-B55E380D4A50}" type="slidenum">
              <a:rPr lang="en-US" altLang="en-US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84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Anticipatory Intelligence R&amp;D</a:t>
            </a:r>
            <a:endParaRPr lang="en-US" altLang="en-US" sz="1800" b="0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228600" y="2817631"/>
            <a:ext cx="2590800" cy="8382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S &amp; T</a:t>
            </a: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Intelligence</a:t>
            </a: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38500" y="2817631"/>
            <a:ext cx="2590800" cy="8382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Indications &amp; </a:t>
            </a: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Warnings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48400" y="2817631"/>
            <a:ext cx="2667000" cy="838200"/>
          </a:xfrm>
          <a:prstGeom prst="roundRect">
            <a:avLst/>
          </a:prstGeom>
          <a:solidFill>
            <a:srgbClr val="003399"/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Strategic</a:t>
            </a:r>
          </a:p>
          <a:p>
            <a:pPr algn="ctr">
              <a:lnSpc>
                <a:spcPts val="18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Forecasting</a:t>
            </a:r>
          </a:p>
        </p:txBody>
      </p:sp>
      <p:sp>
        <p:nvSpPr>
          <p:cNvPr id="33804" name="TextBox 10"/>
          <p:cNvSpPr txBox="1">
            <a:spLocks noChangeArrowheads="1"/>
          </p:cNvSpPr>
          <p:nvPr/>
        </p:nvSpPr>
        <p:spPr bwMode="auto">
          <a:xfrm>
            <a:off x="152400" y="3895725"/>
            <a:ext cx="2667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2713" indent="-1127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Detecting and forecasting the emergence of new technical </a:t>
            </a:r>
            <a:r>
              <a:rPr lang="en-US" altLang="en-US" sz="1800" dirty="0" smtClean="0">
                <a:solidFill>
                  <a:srgbClr val="000000"/>
                </a:solidFill>
              </a:rPr>
              <a:t>capabilities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33805" name="TextBox 11"/>
          <p:cNvSpPr txBox="1">
            <a:spLocks noChangeArrowheads="1"/>
          </p:cNvSpPr>
          <p:nvPr/>
        </p:nvSpPr>
        <p:spPr bwMode="auto">
          <a:xfrm>
            <a:off x="3200400" y="3895725"/>
            <a:ext cx="2667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2713" indent="-1127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Early warning of social and economic crises, disease outbreaks, insider threats, and cyber </a:t>
            </a:r>
            <a:r>
              <a:rPr lang="en-US" altLang="en-US" sz="1800" dirty="0" smtClean="0">
                <a:solidFill>
                  <a:srgbClr val="000000"/>
                </a:solidFill>
              </a:rPr>
              <a:t>attacks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97600" y="3895725"/>
            <a:ext cx="2819400" cy="11382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112713" indent="-112713" algn="ctr">
              <a:defRPr/>
            </a:pPr>
            <a:r>
              <a:rPr lang="en-US" dirty="0">
                <a:solidFill>
                  <a:srgbClr val="000000"/>
                </a:solidFill>
              </a:rPr>
              <a:t>  Probabilistic forecasts of major geopolitical trends and rare </a:t>
            </a:r>
            <a:r>
              <a:rPr lang="en-US" dirty="0" smtClean="0">
                <a:solidFill>
                  <a:srgbClr val="000000"/>
                </a:solidFill>
              </a:rPr>
              <a:t>events</a:t>
            </a:r>
            <a:endParaRPr lang="en-US" dirty="0">
              <a:solidFill>
                <a:srgbClr val="000000"/>
              </a:solidFill>
            </a:endParaRPr>
          </a:p>
          <a:p>
            <a:pPr algn="ctr">
              <a:buFont typeface="Wingdings" pitchFamily="2" charset="2"/>
              <a:buChar char="§"/>
              <a:defRPr/>
            </a:pPr>
            <a:endParaRPr lang="en-US" sz="1400" dirty="0"/>
          </a:p>
        </p:txBody>
      </p:sp>
      <p:sp>
        <p:nvSpPr>
          <p:cNvPr id="33807" name="Rectangle 4"/>
          <p:cNvSpPr>
            <a:spLocks noChangeArrowheads="1"/>
          </p:cNvSpPr>
          <p:nvPr/>
        </p:nvSpPr>
        <p:spPr bwMode="auto">
          <a:xfrm>
            <a:off x="1457325" y="1627188"/>
            <a:ext cx="6229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 dirty="0" smtClean="0"/>
              <a:t>Detect </a:t>
            </a:r>
            <a:r>
              <a:rPr lang="en-US" altLang="en-US" sz="2000" b="1" i="1" dirty="0"/>
              <a:t>and </a:t>
            </a:r>
            <a:r>
              <a:rPr lang="en-US" altLang="en-US" sz="2000" b="1" i="1" dirty="0" smtClean="0"/>
              <a:t>forecast significant events</a:t>
            </a:r>
            <a:endParaRPr lang="en-US" altLang="en-US" sz="2000" b="1" i="1" dirty="0"/>
          </a:p>
        </p:txBody>
      </p:sp>
      <p:sp>
        <p:nvSpPr>
          <p:cNvPr id="3380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2000" y="6400800"/>
            <a:ext cx="609600" cy="30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7EC214E-4115-4DBC-87EE-07ED4ACF13B9}" type="slidenum">
              <a:rPr lang="en-US" altLang="en-US" sz="1400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76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r>
              <a:rPr lang="en-US" altLang="en-US" dirty="0" smtClean="0"/>
              <a:t>How to engage with IARPA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C275CE-A71F-4FA5-8ED0-53E3D93781FA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152400" y="1198880"/>
            <a:ext cx="8839200" cy="525780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300"/>
              </a:spcAft>
              <a:defRPr/>
            </a:pPr>
            <a:endParaRPr lang="en-US" sz="1600" b="1" dirty="0" smtClean="0">
              <a:solidFill>
                <a:srgbClr val="0000FF"/>
              </a:solidFill>
            </a:endParaRPr>
          </a:p>
          <a:p>
            <a:pPr indent="-225425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800" b="1" dirty="0">
                <a:solidFill>
                  <a:srgbClr val="000099"/>
                </a:solidFill>
              </a:rPr>
              <a:t>Website:</a:t>
            </a:r>
            <a:r>
              <a:rPr lang="en-US" sz="1800" b="1" dirty="0" smtClean="0">
                <a:solidFill>
                  <a:srgbClr val="003399"/>
                </a:solidFill>
              </a:rPr>
              <a:t> </a:t>
            </a:r>
            <a:r>
              <a:rPr lang="en-US" sz="1800" b="1" dirty="0"/>
              <a:t>www.IARPA.gov</a:t>
            </a:r>
          </a:p>
          <a:p>
            <a:pPr lvl="1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600" dirty="0" smtClean="0"/>
              <a:t>Reach out to us, especially the IARPA PMs. Contact information on the website.</a:t>
            </a:r>
          </a:p>
          <a:p>
            <a:pPr lvl="1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600" dirty="0" smtClean="0"/>
              <a:t>Schedule a visit if you are in the DC area or invite us to visit you.</a:t>
            </a:r>
            <a:endParaRPr lang="en-US" sz="1600" dirty="0" smtClean="0">
              <a:solidFill>
                <a:srgbClr val="000099"/>
              </a:solidFill>
            </a:endParaRPr>
          </a:p>
          <a:p>
            <a:pPr indent="-225425"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1800" b="1" dirty="0" smtClean="0">
                <a:solidFill>
                  <a:srgbClr val="000099"/>
                </a:solidFill>
              </a:rPr>
              <a:t>Opportunities to Engage</a:t>
            </a:r>
            <a:r>
              <a:rPr lang="en-US" sz="1800" dirty="0" smtClean="0">
                <a:solidFill>
                  <a:srgbClr val="000099"/>
                </a:solidFill>
              </a:rPr>
              <a:t>: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b="1" dirty="0" smtClean="0"/>
              <a:t>Research Programs </a:t>
            </a:r>
            <a:endParaRPr lang="en-US" sz="1600" dirty="0" smtClean="0"/>
          </a:p>
          <a:p>
            <a:pPr lvl="2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400" dirty="0" smtClean="0"/>
              <a:t>Multi-year research funding opportunities on specific topics</a:t>
            </a:r>
          </a:p>
          <a:p>
            <a:pPr lvl="2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400" dirty="0" smtClean="0"/>
              <a:t>Proposers’ Days provide opportunities to learn what is coming, and to influence programs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b="1" dirty="0" smtClean="0"/>
              <a:t>“Seedlings</a:t>
            </a:r>
            <a:r>
              <a:rPr lang="en-US" sz="1600" dirty="0" smtClean="0"/>
              <a:t>” </a:t>
            </a:r>
          </a:p>
          <a:p>
            <a:pPr lvl="2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400" dirty="0" smtClean="0"/>
              <a:t>Allow you to contact us with your research ideas at any time</a:t>
            </a:r>
          </a:p>
          <a:p>
            <a:pPr lvl="2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400" dirty="0" smtClean="0"/>
              <a:t>Funding is typically 9-12 months</a:t>
            </a:r>
          </a:p>
          <a:p>
            <a:pPr lvl="2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IARPA periodically updates the topics of interest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Requests for Information (RFIs) and Workshops</a:t>
            </a:r>
          </a:p>
          <a:p>
            <a:pPr lvl="2">
              <a:spcBef>
                <a:spcPts val="200"/>
              </a:spcBef>
              <a:spcAft>
                <a:spcPts val="300"/>
              </a:spcAft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Often lead to new research programs, allow you to provide input while IARPA is planning new programs</a:t>
            </a:r>
          </a:p>
          <a:p>
            <a:pPr>
              <a:spcBef>
                <a:spcPts val="200"/>
              </a:spcBef>
              <a:spcAft>
                <a:spcPts val="300"/>
              </a:spcAft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8982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r>
              <a:rPr lang="en-US" altLang="en-US" dirty="0" smtClean="0"/>
              <a:t>Concluding Thoughts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69CB5-4A5E-4CC5-91BC-157B089744A3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 smtClean="0">
              <a:solidFill>
                <a:schemeClr val="bg1"/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686800" cy="4191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000" b="1" dirty="0" smtClean="0">
                <a:solidFill>
                  <a:srgbClr val="000099"/>
                </a:solidFill>
              </a:rPr>
              <a:t>Our problems are complex and multidisciplinary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000" b="1" dirty="0" smtClean="0">
                <a:solidFill>
                  <a:srgbClr val="000099"/>
                </a:solidFill>
              </a:rPr>
              <a:t>We are committed to technical excellence &amp; scientific truth</a:t>
            </a:r>
          </a:p>
          <a:p>
            <a:pPr marL="914400" lvl="1" indent="-457200">
              <a:spcBef>
                <a:spcPct val="0"/>
              </a:spcBef>
              <a:spcAft>
                <a:spcPts val="900"/>
              </a:spcAft>
            </a:pPr>
            <a:r>
              <a:rPr lang="en-US" altLang="en-US" sz="2000" dirty="0" smtClean="0"/>
              <a:t>Scientific Method</a:t>
            </a:r>
          </a:p>
          <a:p>
            <a:pPr marL="914400" lvl="1" indent="-457200">
              <a:spcBef>
                <a:spcPct val="0"/>
              </a:spcBef>
              <a:spcAft>
                <a:spcPts val="900"/>
              </a:spcAft>
            </a:pPr>
            <a:r>
              <a:rPr lang="en-US" altLang="en-US" sz="2000" dirty="0" smtClean="0"/>
              <a:t>Peer/independent review</a:t>
            </a:r>
          </a:p>
          <a:p>
            <a:pPr marL="914400" lvl="1" indent="-457200">
              <a:spcBef>
                <a:spcPct val="0"/>
              </a:spcBef>
              <a:spcAft>
                <a:spcPts val="900"/>
              </a:spcAft>
            </a:pPr>
            <a:r>
              <a:rPr lang="en-US" altLang="en-US" sz="2000" dirty="0" smtClean="0"/>
              <a:t>Full and open competition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000" b="1" dirty="0" smtClean="0">
                <a:solidFill>
                  <a:srgbClr val="000099"/>
                </a:solidFill>
              </a:rPr>
              <a:t>We are always looking for outstanding PMs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000" b="1" dirty="0" smtClean="0">
                <a:solidFill>
                  <a:srgbClr val="000099"/>
                </a:solidFill>
              </a:rPr>
              <a:t>How to find out more about IARPA</a:t>
            </a:r>
            <a:r>
              <a:rPr lang="en-US" altLang="en-US" sz="2000" dirty="0" smtClean="0">
                <a:solidFill>
                  <a:srgbClr val="000099"/>
                </a:solidFill>
              </a:rPr>
              <a:t>:</a:t>
            </a:r>
          </a:p>
          <a:p>
            <a:pPr marL="0" indent="0">
              <a:spcBef>
                <a:spcPct val="0"/>
              </a:spcBef>
              <a:spcAft>
                <a:spcPts val="900"/>
              </a:spcAft>
              <a:buNone/>
            </a:pPr>
            <a:r>
              <a:rPr lang="en-US" altLang="en-US" sz="2000" dirty="0">
                <a:solidFill>
                  <a:srgbClr val="000099"/>
                </a:solidFill>
              </a:rPr>
              <a:t>	</a:t>
            </a:r>
            <a:r>
              <a:rPr lang="en-US" altLang="en-US" sz="2000" dirty="0"/>
              <a:t>www.IARPA.gov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000" b="1" dirty="0" smtClean="0">
                <a:solidFill>
                  <a:srgbClr val="000099"/>
                </a:solidFill>
              </a:rPr>
              <a:t>Contact Information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lang="en-US" altLang="en-US" sz="2000" dirty="0" smtClean="0">
                <a:solidFill>
                  <a:srgbClr val="0000FF"/>
                </a:solidFill>
              </a:rPr>
              <a:t>		</a:t>
            </a:r>
            <a:r>
              <a:rPr lang="en-US" altLang="en-US" sz="2000" dirty="0" smtClean="0"/>
              <a:t>Phone: 301-851-7500</a:t>
            </a:r>
          </a:p>
        </p:txBody>
      </p:sp>
    </p:spTree>
    <p:extLst>
      <p:ext uri="{BB962C8B-B14F-4D97-AF65-F5344CB8AC3E}">
        <p14:creationId xmlns:p14="http://schemas.microsoft.com/office/powerpoint/2010/main" xmlns="" val="4202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_Two Seal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</Template>
  <TotalTime>0</TotalTime>
  <Words>526</Words>
  <Application>Microsoft Office PowerPoint</Application>
  <PresentationFormat>On-screen Show (4:3)</PresentationFormat>
  <Paragraphs>132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 Template_Two Seals</vt:lpstr>
      <vt:lpstr>Slide 1</vt:lpstr>
      <vt:lpstr>Slide 2</vt:lpstr>
      <vt:lpstr>IARPA Mission and Method</vt:lpstr>
      <vt:lpstr>Analysis R&amp;D</vt:lpstr>
      <vt:lpstr>Collection R&amp;D</vt:lpstr>
      <vt:lpstr>Operations R&amp;D</vt:lpstr>
      <vt:lpstr>Anticipatory Intelligence R&amp;D</vt:lpstr>
      <vt:lpstr>How to engage with IARPA</vt:lpstr>
      <vt:lpstr>Concluding Thoughts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5</cp:revision>
  <dcterms:created xsi:type="dcterms:W3CDTF">2010-12-05T22:01:19Z</dcterms:created>
  <dcterms:modified xsi:type="dcterms:W3CDTF">2015-10-07T14:37:26Z</dcterms:modified>
</cp:coreProperties>
</file>