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831" r:id="rId2"/>
  </p:sldMasterIdLst>
  <p:notesMasterIdLst>
    <p:notesMasterId r:id="rId25"/>
  </p:notesMasterIdLst>
  <p:handoutMasterIdLst>
    <p:handoutMasterId r:id="rId26"/>
  </p:handoutMasterIdLst>
  <p:sldIdLst>
    <p:sldId id="414" r:id="rId3"/>
    <p:sldId id="418" r:id="rId4"/>
    <p:sldId id="420" r:id="rId5"/>
    <p:sldId id="419" r:id="rId6"/>
    <p:sldId id="421" r:id="rId7"/>
    <p:sldId id="422" r:id="rId8"/>
    <p:sldId id="404" r:id="rId9"/>
    <p:sldId id="413" r:id="rId10"/>
    <p:sldId id="425" r:id="rId11"/>
    <p:sldId id="424" r:id="rId12"/>
    <p:sldId id="423" r:id="rId13"/>
    <p:sldId id="426" r:id="rId14"/>
    <p:sldId id="394" r:id="rId15"/>
    <p:sldId id="415" r:id="rId16"/>
    <p:sldId id="429" r:id="rId17"/>
    <p:sldId id="428" r:id="rId18"/>
    <p:sldId id="427" r:id="rId19"/>
    <p:sldId id="430" r:id="rId20"/>
    <p:sldId id="416" r:id="rId21"/>
    <p:sldId id="431" r:id="rId22"/>
    <p:sldId id="417" r:id="rId23"/>
    <p:sldId id="412"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n, Amanda" initials="G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0000"/>
    <a:srgbClr val="FF99FF"/>
    <a:srgbClr val="FFCC00"/>
    <a:srgbClr val="6666FF"/>
    <a:srgbClr val="0066FF"/>
    <a:srgbClr val="CC9900"/>
    <a:srgbClr val="FFFF99"/>
    <a:srgbClr val="FFCC99"/>
    <a:srgbClr val="333333"/>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5" autoAdjust="0"/>
    <p:restoredTop sz="92643" autoAdjust="0"/>
  </p:normalViewPr>
  <p:slideViewPr>
    <p:cSldViewPr>
      <p:cViewPr varScale="1">
        <p:scale>
          <a:sx n="75" d="100"/>
          <a:sy n="75" d="100"/>
        </p:scale>
        <p:origin x="-754" y="-67"/>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p:cViewPr>
        <p:scale>
          <a:sx n="89" d="100"/>
          <a:sy n="89" d="100"/>
        </p:scale>
        <p:origin x="-2796" y="84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2"/>
            <a:ext cx="3039219" cy="465773"/>
          </a:xfrm>
          <a:prstGeom prst="rect">
            <a:avLst/>
          </a:prstGeom>
          <a:noFill/>
          <a:ln w="9525">
            <a:noFill/>
            <a:miter lim="800000"/>
            <a:headEnd/>
            <a:tailEnd/>
          </a:ln>
          <a:effectLst/>
        </p:spPr>
        <p:txBody>
          <a:bodyPr vert="horz" wrap="square" lIns="93149" tIns="46574" rIns="93149" bIns="46574" numCol="1" anchor="t" anchorCtr="0" compatLnSpc="1">
            <a:prstTxWarp prst="textNoShape">
              <a:avLst/>
            </a:prstTxWarp>
          </a:bodyPr>
          <a:lstStyle>
            <a:lvl1pPr>
              <a:defRPr sz="1200">
                <a:latin typeface="Times" pitchFamily="18"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971183" y="2"/>
            <a:ext cx="3039218" cy="465773"/>
          </a:xfrm>
          <a:prstGeom prst="rect">
            <a:avLst/>
          </a:prstGeom>
          <a:noFill/>
          <a:ln w="9525">
            <a:noFill/>
            <a:miter lim="800000"/>
            <a:headEnd/>
            <a:tailEnd/>
          </a:ln>
          <a:effectLst/>
        </p:spPr>
        <p:txBody>
          <a:bodyPr vert="horz" wrap="square" lIns="93149" tIns="46574" rIns="93149" bIns="46574" numCol="1" anchor="t" anchorCtr="0" compatLnSpc="1">
            <a:prstTxWarp prst="textNoShape">
              <a:avLst/>
            </a:prstTxWarp>
          </a:bodyPr>
          <a:lstStyle>
            <a:lvl1pPr algn="r">
              <a:defRPr sz="1200">
                <a:latin typeface="Times" pitchFamily="18"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2" y="8830630"/>
            <a:ext cx="3039219" cy="465773"/>
          </a:xfrm>
          <a:prstGeom prst="rect">
            <a:avLst/>
          </a:prstGeom>
          <a:noFill/>
          <a:ln w="9525">
            <a:noFill/>
            <a:miter lim="800000"/>
            <a:headEnd/>
            <a:tailEnd/>
          </a:ln>
          <a:effectLst/>
        </p:spPr>
        <p:txBody>
          <a:bodyPr vert="horz" wrap="square" lIns="93149" tIns="46574" rIns="93149" bIns="46574" numCol="1" anchor="b" anchorCtr="0" compatLnSpc="1">
            <a:prstTxWarp prst="textNoShape">
              <a:avLst/>
            </a:prstTxWarp>
          </a:bodyPr>
          <a:lstStyle>
            <a:lvl1pPr>
              <a:defRPr sz="1200">
                <a:latin typeface="Times" pitchFamily="18"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971183" y="8830630"/>
            <a:ext cx="3039218" cy="465773"/>
          </a:xfrm>
          <a:prstGeom prst="rect">
            <a:avLst/>
          </a:prstGeom>
          <a:noFill/>
          <a:ln w="9525">
            <a:noFill/>
            <a:miter lim="800000"/>
            <a:headEnd/>
            <a:tailEnd/>
          </a:ln>
          <a:effectLst/>
        </p:spPr>
        <p:txBody>
          <a:bodyPr vert="horz" wrap="square" lIns="93149" tIns="46574" rIns="93149" bIns="46574" numCol="1" anchor="b" anchorCtr="0" compatLnSpc="1">
            <a:prstTxWarp prst="textNoShape">
              <a:avLst/>
            </a:prstTxWarp>
          </a:bodyPr>
          <a:lstStyle>
            <a:lvl1pPr algn="r">
              <a:defRPr sz="1200">
                <a:latin typeface="Times" charset="0"/>
              </a:defRPr>
            </a:lvl1pPr>
          </a:lstStyle>
          <a:p>
            <a:fld id="{C133B3C0-07E1-6348-AC1E-B86B616A36E6}" type="slidenum">
              <a:rPr lang="en-US"/>
              <a:pPr/>
              <a:t>‹#›</a:t>
            </a:fld>
            <a:endParaRPr lang="en-US"/>
          </a:p>
        </p:txBody>
      </p:sp>
    </p:spTree>
    <p:extLst>
      <p:ext uri="{BB962C8B-B14F-4D97-AF65-F5344CB8AC3E}">
        <p14:creationId xmlns:p14="http://schemas.microsoft.com/office/powerpoint/2010/main" xmlns="" val="87501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15363" cy="454646"/>
          </a:xfrm>
          <a:prstGeom prst="rect">
            <a:avLst/>
          </a:prstGeom>
          <a:noFill/>
          <a:ln w="9525">
            <a:noFill/>
            <a:miter lim="800000"/>
            <a:headEnd/>
            <a:tailEnd/>
          </a:ln>
          <a:effectLst/>
        </p:spPr>
        <p:txBody>
          <a:bodyPr vert="horz" wrap="square" lIns="90566" tIns="45283" rIns="90566" bIns="45283" numCol="1" anchor="t" anchorCtr="0" compatLnSpc="1">
            <a:prstTxWarp prst="textNoShape">
              <a:avLst/>
            </a:prstTxWarp>
          </a:bodyPr>
          <a:lstStyle>
            <a:lvl1pPr defTabSz="906916">
              <a:defRPr sz="1200">
                <a:latin typeface="Times"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995038" y="1"/>
            <a:ext cx="3015363" cy="454646"/>
          </a:xfrm>
          <a:prstGeom prst="rect">
            <a:avLst/>
          </a:prstGeom>
          <a:noFill/>
          <a:ln w="9525">
            <a:noFill/>
            <a:miter lim="800000"/>
            <a:headEnd/>
            <a:tailEnd/>
          </a:ln>
          <a:effectLst/>
        </p:spPr>
        <p:txBody>
          <a:bodyPr vert="horz" wrap="square" lIns="90566" tIns="45283" rIns="90566" bIns="45283" numCol="1" anchor="t" anchorCtr="0" compatLnSpc="1">
            <a:prstTxWarp prst="textNoShape">
              <a:avLst/>
            </a:prstTxWarp>
          </a:bodyPr>
          <a:lstStyle>
            <a:lvl1pPr algn="r" defTabSz="906916">
              <a:defRPr sz="1200">
                <a:latin typeface="Times" pitchFamily="18"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28725" y="682625"/>
            <a:ext cx="4630738" cy="3473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904928" y="4382727"/>
            <a:ext cx="5200546" cy="4231707"/>
          </a:xfrm>
          <a:prstGeom prst="rect">
            <a:avLst/>
          </a:prstGeom>
          <a:noFill/>
          <a:ln w="9525">
            <a:noFill/>
            <a:miter lim="800000"/>
            <a:headEnd/>
            <a:tailEnd/>
          </a:ln>
          <a:effectLst/>
        </p:spPr>
        <p:txBody>
          <a:bodyPr vert="horz" wrap="square" lIns="90566" tIns="45283" rIns="90566" bIns="452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40165"/>
            <a:ext cx="3015363" cy="454646"/>
          </a:xfrm>
          <a:prstGeom prst="rect">
            <a:avLst/>
          </a:prstGeom>
          <a:noFill/>
          <a:ln w="9525">
            <a:noFill/>
            <a:miter lim="800000"/>
            <a:headEnd/>
            <a:tailEnd/>
          </a:ln>
          <a:effectLst/>
        </p:spPr>
        <p:txBody>
          <a:bodyPr vert="horz" wrap="square" lIns="90566" tIns="45283" rIns="90566" bIns="45283" numCol="1" anchor="b" anchorCtr="0" compatLnSpc="1">
            <a:prstTxWarp prst="textNoShape">
              <a:avLst/>
            </a:prstTxWarp>
          </a:bodyPr>
          <a:lstStyle>
            <a:lvl1pPr defTabSz="906916">
              <a:defRPr sz="1200">
                <a:latin typeface="Times"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95038" y="8840165"/>
            <a:ext cx="3015363" cy="454646"/>
          </a:xfrm>
          <a:prstGeom prst="rect">
            <a:avLst/>
          </a:prstGeom>
          <a:noFill/>
          <a:ln w="9525">
            <a:noFill/>
            <a:miter lim="800000"/>
            <a:headEnd/>
            <a:tailEnd/>
          </a:ln>
          <a:effectLst/>
        </p:spPr>
        <p:txBody>
          <a:bodyPr vert="horz" wrap="square" lIns="90566" tIns="45283" rIns="90566" bIns="45283" numCol="1" anchor="b" anchorCtr="0" compatLnSpc="1">
            <a:prstTxWarp prst="textNoShape">
              <a:avLst/>
            </a:prstTxWarp>
          </a:bodyPr>
          <a:lstStyle>
            <a:lvl1pPr algn="r" defTabSz="906232">
              <a:defRPr sz="1200">
                <a:latin typeface="Times" charset="0"/>
              </a:defRPr>
            </a:lvl1pPr>
          </a:lstStyle>
          <a:p>
            <a:fld id="{AD80C99F-AD03-1744-9BB0-6B6977B08E13}" type="slidenum">
              <a:rPr lang="en-US"/>
              <a:pPr/>
              <a:t>‹#›</a:t>
            </a:fld>
            <a:endParaRPr lang="en-US"/>
          </a:p>
        </p:txBody>
      </p:sp>
    </p:spTree>
    <p:extLst>
      <p:ext uri="{BB962C8B-B14F-4D97-AF65-F5344CB8AC3E}">
        <p14:creationId xmlns:p14="http://schemas.microsoft.com/office/powerpoint/2010/main" xmlns="" val="251719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rgbClr val="333333"/>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82727"/>
            <a:ext cx="6629400" cy="4231707"/>
          </a:xfrm>
        </p:spPr>
        <p:txBody>
          <a:bodyPr/>
          <a:lstStyle/>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1</a:t>
            </a:fld>
            <a:endParaRPr lang="en-US" dirty="0"/>
          </a:p>
        </p:txBody>
      </p:sp>
    </p:spTree>
    <p:extLst>
      <p:ext uri="{BB962C8B-B14F-4D97-AF65-F5344CB8AC3E}">
        <p14:creationId xmlns:p14="http://schemas.microsoft.com/office/powerpoint/2010/main" xmlns="" val="362595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152400" y="4382727"/>
            <a:ext cx="65532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sz="1600" dirty="0" smtClean="0">
                <a:latin typeface="Times" charset="0"/>
              </a:rPr>
              <a:t>HSARPA performs</a:t>
            </a:r>
            <a:r>
              <a:rPr lang="en-US" sz="1600" baseline="0" dirty="0" smtClean="0">
                <a:latin typeface="Times" charset="0"/>
              </a:rPr>
              <a:t> ~$350M of R&amp;D activities yearly, equating to ~85% of S&amp;Ts overall R&amp;D budget</a:t>
            </a:r>
          </a:p>
          <a:p>
            <a:pPr marL="0" indent="0">
              <a:buFontTx/>
              <a:buNone/>
            </a:pPr>
            <a:endParaRPr lang="en-US" sz="1600" dirty="0" smtClean="0">
              <a:latin typeface="Times"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10</a:t>
            </a:fld>
            <a:endParaRPr lang="en-US" sz="120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152400" y="4382727"/>
            <a:ext cx="65532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indent="-171707">
              <a:buFontTx/>
              <a:buChar char="•"/>
            </a:pPr>
            <a:r>
              <a:rPr lang="en-US" sz="1600" dirty="0" smtClean="0">
                <a:latin typeface="Times" charset="0"/>
              </a:rPr>
              <a:t>We are directing our resources to address high-impact, high-threat challenges.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11</a:t>
            </a:fld>
            <a:endParaRPr lang="en-US" sz="120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82727"/>
            <a:ext cx="6629400" cy="4231707"/>
          </a:xfrm>
        </p:spPr>
        <p:txBody>
          <a:bodyPr/>
          <a:lstStyle/>
          <a:p>
            <a:pPr marL="171707" indent="-171707">
              <a:buFont typeface="Arial" panose="020B0604020202020204" pitchFamily="34" charset="0"/>
              <a:buChar char="•"/>
            </a:pPr>
            <a:r>
              <a:rPr lang="en-US" sz="1600" dirty="0" smtClean="0"/>
              <a:t>Research </a:t>
            </a:r>
            <a:r>
              <a:rPr lang="en-US" sz="1600" dirty="0"/>
              <a:t>&amp; Development Partnerships - </a:t>
            </a:r>
            <a:r>
              <a:rPr lang="en-US" sz="1600" dirty="0" smtClean="0"/>
              <a:t>coordinates </a:t>
            </a:r>
            <a:r>
              <a:rPr lang="en-US" sz="1600" dirty="0"/>
              <a:t>R&amp;D efforts at all levels of government and across borders.  </a:t>
            </a:r>
            <a:r>
              <a:rPr lang="en-US" sz="1600" dirty="0" smtClean="0"/>
              <a:t>Fosters </a:t>
            </a:r>
            <a:r>
              <a:rPr lang="en-US" sz="1600" dirty="0"/>
              <a:t>c</a:t>
            </a:r>
            <a:r>
              <a:rPr lang="en-US" sz="1600" dirty="0" smtClean="0"/>
              <a:t>ollaborations </a:t>
            </a:r>
            <a:r>
              <a:rPr lang="en-US" sz="1600" dirty="0"/>
              <a:t>with the DOE National Labs, </a:t>
            </a:r>
            <a:r>
              <a:rPr lang="en-US" sz="1600" dirty="0" smtClean="0"/>
              <a:t>private </a:t>
            </a:r>
            <a:r>
              <a:rPr lang="en-US" sz="1600" dirty="0"/>
              <a:t>sector, university-based Centers of Excellence and other efforts</a:t>
            </a:r>
          </a:p>
          <a:p>
            <a:endParaRPr lang="en-US" dirty="0"/>
          </a:p>
          <a:p>
            <a:pPr marL="171707" indent="-17170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12</a:t>
            </a:fld>
            <a:endParaRPr lang="en-US"/>
          </a:p>
        </p:txBody>
      </p:sp>
    </p:spTree>
    <p:extLst>
      <p:ext uri="{BB962C8B-B14F-4D97-AF65-F5344CB8AC3E}">
        <p14:creationId xmlns:p14="http://schemas.microsoft.com/office/powerpoint/2010/main" xmlns="" val="369721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152400" y="4382727"/>
            <a:ext cx="65532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indent="-171707">
              <a:buFontTx/>
              <a:buChar char="•"/>
            </a:pPr>
            <a:r>
              <a:rPr lang="en-US" sz="1600" dirty="0" smtClean="0">
                <a:effectLst/>
              </a:rPr>
              <a:t>The Office of University Programs engages the academic community to conduct research and analysis, and provide education and training to enhance the Department’s homeland security capabilities. University Programs' three areas include: </a:t>
            </a:r>
          </a:p>
          <a:p>
            <a:pPr marL="628907" lvl="1" indent="-171707">
              <a:buFontTx/>
              <a:buChar char="•"/>
            </a:pPr>
            <a:r>
              <a:rPr lang="en-US" sz="1600" dirty="0" smtClean="0">
                <a:effectLst/>
                <a:latin typeface="Times" charset="0"/>
              </a:rPr>
              <a:t>Centers of Excellence</a:t>
            </a:r>
          </a:p>
          <a:p>
            <a:pPr marL="628907" lvl="1" indent="-171707">
              <a:buFontTx/>
              <a:buChar char="•"/>
            </a:pPr>
            <a:r>
              <a:rPr lang="en-US" sz="1600" dirty="0" smtClean="0">
                <a:effectLst/>
                <a:latin typeface="Times" charset="0"/>
              </a:rPr>
              <a:t>Minority Serving Institution</a:t>
            </a:r>
            <a:r>
              <a:rPr lang="en-US" sz="1600" baseline="0" dirty="0" smtClean="0">
                <a:effectLst/>
                <a:latin typeface="Times" charset="0"/>
              </a:rPr>
              <a:t>s Program</a:t>
            </a:r>
          </a:p>
          <a:p>
            <a:pPr marL="628907" lvl="1" indent="-171707">
              <a:buFontTx/>
              <a:buChar char="•"/>
            </a:pPr>
            <a:r>
              <a:rPr lang="en-US" sz="1600" baseline="0" dirty="0" smtClean="0">
                <a:effectLst/>
                <a:latin typeface="Times" charset="0"/>
              </a:rPr>
              <a:t>Workforce Development</a:t>
            </a:r>
            <a:endParaRPr lang="en-US" sz="1600" dirty="0" smtClean="0">
              <a:latin typeface="Times"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13</a:t>
            </a:fld>
            <a:endParaRPr lang="en-US" sz="120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8580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marR="0" indent="-171707" algn="l" defTabSz="914400" rtl="0" eaLnBrk="0" fontAlgn="base" latinLnBrk="0" hangingPunct="0">
              <a:lnSpc>
                <a:spcPct val="100000"/>
              </a:lnSpc>
              <a:spcBef>
                <a:spcPct val="30000"/>
              </a:spcBef>
              <a:spcAft>
                <a:spcPct val="0"/>
              </a:spcAft>
              <a:buClrTx/>
              <a:buSzTx/>
              <a:buFontTx/>
              <a:buChar char="•"/>
              <a:tabLst/>
              <a:defRPr/>
            </a:pPr>
            <a:r>
              <a:rPr lang="en-US" sz="1600" dirty="0" smtClean="0">
                <a:solidFill>
                  <a:srgbClr val="060000"/>
                </a:solidFill>
              </a:rPr>
              <a:t>How Universities engage with DHS S&amp;T</a:t>
            </a:r>
          </a:p>
          <a:p>
            <a:pPr marL="628907" marR="0" lvl="1" indent="-171707" algn="l" defTabSz="914400" rtl="0" eaLnBrk="0" fontAlgn="base" latinLnBrk="0" hangingPunct="0">
              <a:lnSpc>
                <a:spcPct val="100000"/>
              </a:lnSpc>
              <a:spcBef>
                <a:spcPct val="30000"/>
              </a:spcBef>
              <a:spcAft>
                <a:spcPct val="0"/>
              </a:spcAft>
              <a:buClrTx/>
              <a:buSzTx/>
              <a:buFontTx/>
              <a:buChar char="•"/>
              <a:tabLst/>
              <a:defRPr/>
            </a:pPr>
            <a:r>
              <a:rPr lang="en-US" sz="1600" dirty="0" smtClean="0">
                <a:solidFill>
                  <a:srgbClr val="060000"/>
                </a:solidFill>
              </a:rPr>
              <a:t>Become a Center</a:t>
            </a:r>
            <a:r>
              <a:rPr lang="en-US" sz="1600" baseline="0" dirty="0" smtClean="0">
                <a:solidFill>
                  <a:srgbClr val="060000"/>
                </a:solidFill>
              </a:rPr>
              <a:t> of Excellence</a:t>
            </a:r>
            <a:endParaRPr lang="en-US" sz="1600" dirty="0" smtClean="0">
              <a:solidFill>
                <a:srgbClr val="060000"/>
              </a:solidFill>
            </a:endParaRPr>
          </a:p>
          <a:p>
            <a:pPr marL="171707" marR="0" indent="-171707" algn="l" defTabSz="914400" rtl="0" eaLnBrk="0" fontAlgn="base" latinLnBrk="0" hangingPunct="0">
              <a:lnSpc>
                <a:spcPct val="100000"/>
              </a:lnSpc>
              <a:spcBef>
                <a:spcPct val="30000"/>
              </a:spcBef>
              <a:spcAft>
                <a:spcPct val="0"/>
              </a:spcAft>
              <a:buClrTx/>
              <a:buSzTx/>
              <a:buFontTx/>
              <a:buChar char="•"/>
              <a:tabLst/>
              <a:defRPr/>
            </a:pPr>
            <a:endParaRPr lang="en-US" sz="1600"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14</a:t>
            </a:fld>
            <a:endParaRPr lang="en-US" sz="120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8580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marR="0" indent="-171707" algn="l" defTabSz="914400" rtl="0" eaLnBrk="0" fontAlgn="base" latinLnBrk="0" hangingPunct="0">
              <a:lnSpc>
                <a:spcPct val="100000"/>
              </a:lnSpc>
              <a:spcBef>
                <a:spcPct val="30000"/>
              </a:spcBef>
              <a:spcAft>
                <a:spcPct val="0"/>
              </a:spcAft>
              <a:buClrTx/>
              <a:buSzTx/>
              <a:buFontTx/>
              <a:buChar char="•"/>
              <a:tabLst/>
              <a:defRPr/>
            </a:pPr>
            <a:r>
              <a:rPr lang="en-US" sz="1600" b="0" dirty="0" smtClean="0">
                <a:effectLst/>
              </a:rPr>
              <a:t>The Centers of Excellence (COE) network is an extended consortium of hundreds of universities generating ground-breaking ideas for new technologies and critical knowledge. All Centers of Excellence work closely with academia, industry, DHS components, and first-responders to develop customer-driven research solutions to ‘on the ground’ challenges as well as provide essential training to the next generation of homeland security experts. The research portfolio is a mix of basic and applied research addressing both short and long-term needs. The COE extended network is also available for rapid response efforts.</a:t>
            </a:r>
            <a:endParaRPr lang="en-US" sz="1600" b="0"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15</a:t>
            </a:fld>
            <a:endParaRPr lang="en-US" sz="120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8580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marR="0" indent="-171707"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baseline="0" dirty="0" smtClean="0">
                <a:solidFill>
                  <a:srgbClr val="333333"/>
                </a:solidFill>
                <a:latin typeface="Times" pitchFamily="18" charset="0"/>
                <a:ea typeface="ＭＳ Ｐゴシック" charset="0"/>
                <a:cs typeface="ＭＳ Ｐゴシック" charset="0"/>
              </a:rPr>
              <a:t>OUP funds grants and cooperative agreements to the COEs to establish fundamental research and educational programs in specific multi-disciplinary subject matter areas. The COEs develop countermeasures, mitigation, and prevention approaches and technologies relevant to homeland security. The COEs are designed to (a) work with and complement DHS research and development programs, including Federal laboratories’ homeland security research; (b) take advantage of other related federally-sponsored research, and (c) provide outcomes useful to federal, state, and local governments, private sector, and international partners. </a:t>
            </a:r>
            <a:endParaRPr lang="en-US" sz="1600"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16</a:t>
            </a:fld>
            <a:endParaRPr lang="en-US" sz="120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8580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marR="0" indent="-171707" algn="l" defTabSz="914400" rtl="0" eaLnBrk="0" fontAlgn="base" latinLnBrk="0" hangingPunct="0">
              <a:lnSpc>
                <a:spcPct val="100000"/>
              </a:lnSpc>
              <a:spcBef>
                <a:spcPct val="30000"/>
              </a:spcBef>
              <a:spcAft>
                <a:spcPct val="0"/>
              </a:spcAft>
              <a:buClrTx/>
              <a:buSzTx/>
              <a:buFontTx/>
              <a:buChar char="•"/>
              <a:tabLst/>
              <a:defRPr/>
            </a:pPr>
            <a:endParaRPr lang="en-US" sz="1600"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17</a:t>
            </a:fld>
            <a:endParaRPr lang="en-US" sz="120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8580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marR="0" indent="-171707" algn="l" defTabSz="914400" rtl="0" eaLnBrk="0" fontAlgn="base" latinLnBrk="0" hangingPunct="0">
              <a:lnSpc>
                <a:spcPct val="100000"/>
              </a:lnSpc>
              <a:spcBef>
                <a:spcPct val="30000"/>
              </a:spcBef>
              <a:spcAft>
                <a:spcPct val="0"/>
              </a:spcAft>
              <a:buClrTx/>
              <a:buSzTx/>
              <a:buFontTx/>
              <a:buChar char="•"/>
              <a:tabLst/>
              <a:defRPr/>
            </a:pPr>
            <a:endParaRPr lang="en-US" sz="1600"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18</a:t>
            </a:fld>
            <a:endParaRPr lang="en-US" sz="120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9342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707" indent="-171707">
              <a:buFontTx/>
              <a:buChar char="•"/>
            </a:pPr>
            <a:r>
              <a:rPr lang="en-US" sz="1600" dirty="0" smtClean="0"/>
              <a:t>The OUP Workforce Development Initiatives help educate and train the current and future homeland security workforce in science and engineering professions to enhance the capabilities and effectiveness of the homeland security community. Through OUP grants, internships and fellowships, students acquire advanced technical knowledge and training and gain exposure to and experience handling complex real-world challenges.</a:t>
            </a:r>
            <a:endParaRPr lang="en-US" sz="1600" dirty="0" smtClean="0">
              <a:latin typeface="Times"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19</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76200" y="4382727"/>
            <a:ext cx="68580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2</a:t>
            </a:fld>
            <a:endParaRPr lang="en-US" sz="120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20</a:t>
            </a:fld>
            <a:endParaRPr lang="en-US" dirty="0"/>
          </a:p>
        </p:txBody>
      </p:sp>
    </p:spTree>
    <p:extLst>
      <p:ext uri="{BB962C8B-B14F-4D97-AF65-F5344CB8AC3E}">
        <p14:creationId xmlns:p14="http://schemas.microsoft.com/office/powerpoint/2010/main" xmlns="" val="117565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21</a:t>
            </a:fld>
            <a:endParaRPr lang="en-US" dirty="0"/>
          </a:p>
        </p:txBody>
      </p:sp>
    </p:spTree>
    <p:extLst>
      <p:ext uri="{BB962C8B-B14F-4D97-AF65-F5344CB8AC3E}">
        <p14:creationId xmlns:p14="http://schemas.microsoft.com/office/powerpoint/2010/main" xmlns="" val="1175659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80C99F-AD03-1744-9BB0-6B6977B08E13}" type="slidenum">
              <a:rPr lang="en-US" smtClean="0"/>
              <a:pPr/>
              <a:t>22</a:t>
            </a:fld>
            <a:endParaRPr lang="en-US"/>
          </a:p>
        </p:txBody>
      </p:sp>
    </p:spTree>
    <p:extLst>
      <p:ext uri="{BB962C8B-B14F-4D97-AF65-F5344CB8AC3E}">
        <p14:creationId xmlns:p14="http://schemas.microsoft.com/office/powerpoint/2010/main" xmlns="" val="296917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82727"/>
            <a:ext cx="6629400" cy="4231707"/>
          </a:xfrm>
        </p:spPr>
        <p:txBody>
          <a:bodyPr/>
          <a:lstStyle/>
          <a:p>
            <a:endParaRPr lang="en-US" dirty="0"/>
          </a:p>
          <a:p>
            <a:pPr marL="171707" indent="-17170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3</a:t>
            </a:fld>
            <a:endParaRPr lang="en-US"/>
          </a:p>
        </p:txBody>
      </p:sp>
    </p:spTree>
    <p:extLst>
      <p:ext uri="{BB962C8B-B14F-4D97-AF65-F5344CB8AC3E}">
        <p14:creationId xmlns:p14="http://schemas.microsoft.com/office/powerpoint/2010/main" xmlns="" val="36972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82727"/>
            <a:ext cx="6477000" cy="4231707"/>
          </a:xfrm>
        </p:spPr>
        <p:txBody>
          <a:bodyPr/>
          <a:lstStyle/>
          <a:p>
            <a:pPr marL="171707" indent="-171707">
              <a:buFontTx/>
              <a:buChar char="•"/>
            </a:pPr>
            <a:endParaRPr lang="en-US" dirty="0" smtClean="0">
              <a:latin typeface="Times" charset="0"/>
            </a:endParaRPr>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4</a:t>
            </a:fld>
            <a:endParaRPr lang="en-US"/>
          </a:p>
        </p:txBody>
      </p:sp>
    </p:spTree>
    <p:extLst>
      <p:ext uri="{BB962C8B-B14F-4D97-AF65-F5344CB8AC3E}">
        <p14:creationId xmlns:p14="http://schemas.microsoft.com/office/powerpoint/2010/main" xmlns="" val="420956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82727"/>
            <a:ext cx="6477000" cy="4231707"/>
          </a:xfrm>
        </p:spPr>
        <p:txBody>
          <a:bodyPr/>
          <a:lstStyle/>
          <a:p>
            <a:pPr marL="171707" indent="-171707">
              <a:buFontTx/>
              <a:buChar char="•"/>
            </a:pPr>
            <a:endParaRPr lang="en-US" dirty="0" smtClean="0">
              <a:latin typeface="Times" charset="0"/>
            </a:endParaRPr>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5</a:t>
            </a:fld>
            <a:endParaRPr lang="en-US"/>
          </a:p>
        </p:txBody>
      </p:sp>
    </p:spTree>
    <p:extLst>
      <p:ext uri="{BB962C8B-B14F-4D97-AF65-F5344CB8AC3E}">
        <p14:creationId xmlns:p14="http://schemas.microsoft.com/office/powerpoint/2010/main" xmlns="" val="42095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82727"/>
            <a:ext cx="6629400" cy="4231707"/>
          </a:xfrm>
        </p:spPr>
        <p:txBody>
          <a:bodyPr/>
          <a:lstStyle/>
          <a:p>
            <a:endParaRPr lang="en-US" dirty="0"/>
          </a:p>
          <a:p>
            <a:pPr marL="171707" indent="-17170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6</a:t>
            </a:fld>
            <a:endParaRPr lang="en-US"/>
          </a:p>
        </p:txBody>
      </p:sp>
    </p:spTree>
    <p:extLst>
      <p:ext uri="{BB962C8B-B14F-4D97-AF65-F5344CB8AC3E}">
        <p14:creationId xmlns:p14="http://schemas.microsoft.com/office/powerpoint/2010/main" xmlns="" val="36972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82727"/>
            <a:ext cx="6477000" cy="4231707"/>
          </a:xfrm>
        </p:spPr>
        <p:txBody>
          <a:bodyPr/>
          <a:lstStyle/>
          <a:p>
            <a:pPr marL="171707" indent="-171707">
              <a:buFontTx/>
              <a:buChar char="•"/>
            </a:pPr>
            <a:r>
              <a:rPr lang="en-US" sz="1600" dirty="0" smtClean="0">
                <a:latin typeface="Times" charset="0"/>
              </a:rPr>
              <a:t>S&amp;T strives to develop and implement technology solutions that address our nation’s most pressing homeland security challenges.</a:t>
            </a:r>
          </a:p>
          <a:p>
            <a:endParaRPr lang="en-US" sz="1600" dirty="0" smtClean="0">
              <a:latin typeface="Times" charset="0"/>
            </a:endParaRPr>
          </a:p>
          <a:p>
            <a:pPr marL="171707" indent="-171707">
              <a:buFontTx/>
              <a:buChar char="•"/>
            </a:pPr>
            <a:r>
              <a:rPr lang="en-US" sz="1600" dirty="0" smtClean="0">
                <a:latin typeface="Times" charset="0"/>
              </a:rPr>
              <a:t>We work collaboratively with many partners in the private and public sectors to identify, develop and share resources, capabilities, ideas and perspectives about best practices and methodologies for protecting the nation.</a:t>
            </a:r>
          </a:p>
          <a:p>
            <a:endParaRPr lang="en-US" sz="1600" dirty="0" smtClean="0">
              <a:latin typeface="Times" charset="0"/>
            </a:endParaRPr>
          </a:p>
          <a:p>
            <a:pPr marL="171707" indent="-171707">
              <a:buFontTx/>
              <a:buChar char="•"/>
            </a:pPr>
            <a:r>
              <a:rPr lang="en-US" sz="1600" dirty="0" smtClean="0"/>
              <a:t>S&amp;T </a:t>
            </a:r>
            <a:r>
              <a:rPr lang="en-US" sz="1600" dirty="0"/>
              <a:t>seeks new and innovative ways to bring </a:t>
            </a:r>
            <a:r>
              <a:rPr lang="en-US" sz="1600" dirty="0" smtClean="0"/>
              <a:t>our many partners </a:t>
            </a:r>
            <a:r>
              <a:rPr lang="en-US" sz="1600" dirty="0"/>
              <a:t>together to stimulate fresh thinking and innovative solutions to ensure the safety and resiliency of our communities, and of those who protect </a:t>
            </a:r>
            <a:r>
              <a:rPr lang="en-US" sz="1600" dirty="0" smtClean="0"/>
              <a:t>them.</a:t>
            </a:r>
            <a:endParaRPr lang="en-US" sz="1600" dirty="0">
              <a:latin typeface="Times" charset="0"/>
            </a:endParaRPr>
          </a:p>
          <a:p>
            <a:pPr marL="171707" indent="-171707">
              <a:buFontTx/>
              <a:buChar char="•"/>
            </a:pPr>
            <a:endParaRPr lang="en-US" dirty="0" smtClean="0">
              <a:latin typeface="Times" charset="0"/>
            </a:endParaRPr>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7</a:t>
            </a:fld>
            <a:endParaRPr lang="en-US"/>
          </a:p>
        </p:txBody>
      </p:sp>
    </p:spTree>
    <p:extLst>
      <p:ext uri="{BB962C8B-B14F-4D97-AF65-F5344CB8AC3E}">
        <p14:creationId xmlns:p14="http://schemas.microsoft.com/office/powerpoint/2010/main" xmlns="" val="420956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82727"/>
            <a:ext cx="6629400" cy="4231707"/>
          </a:xfrm>
        </p:spPr>
        <p:txBody>
          <a:bodyPr/>
          <a:lstStyle/>
          <a:p>
            <a:r>
              <a:rPr lang="en-US" sz="1600" dirty="0" smtClean="0"/>
              <a:t>S&amp;T </a:t>
            </a:r>
            <a:r>
              <a:rPr lang="en-US" sz="1600" dirty="0"/>
              <a:t>research programs and core missions are organized under four lead </a:t>
            </a:r>
            <a:r>
              <a:rPr lang="en-US" sz="1600" dirty="0" smtClean="0"/>
              <a:t>groups:  </a:t>
            </a:r>
            <a:endParaRPr lang="en-US" sz="1600" dirty="0"/>
          </a:p>
          <a:p>
            <a:pPr marL="171707" indent="-171707">
              <a:buFont typeface="Arial" panose="020B0604020202020204" pitchFamily="34" charset="0"/>
              <a:buChar char="•"/>
            </a:pPr>
            <a:r>
              <a:rPr lang="en-US" sz="1600" dirty="0"/>
              <a:t> Homeland Security Enterprise &amp; First Responders </a:t>
            </a:r>
            <a:r>
              <a:rPr lang="en-US" sz="1600" dirty="0" smtClean="0"/>
              <a:t>Group – collaborates with and finds technology solutions for first responders</a:t>
            </a:r>
            <a:endParaRPr lang="en-US" sz="1600" dirty="0"/>
          </a:p>
          <a:p>
            <a:pPr marL="171707" indent="-171707">
              <a:buFont typeface="Arial" panose="020B0604020202020204" pitchFamily="34" charset="0"/>
              <a:buChar char="•"/>
            </a:pPr>
            <a:r>
              <a:rPr lang="en-US" sz="1600" dirty="0"/>
              <a:t> Homeland Security Advanced Research Projects Agency – known as </a:t>
            </a:r>
            <a:r>
              <a:rPr lang="en-US" sz="1600" dirty="0" smtClean="0"/>
              <a:t>HSARPA - </a:t>
            </a:r>
            <a:r>
              <a:rPr lang="en-US" sz="1600" dirty="0"/>
              <a:t>executes research mission through </a:t>
            </a:r>
            <a:r>
              <a:rPr lang="en-US" sz="1600" dirty="0" smtClean="0"/>
              <a:t>five </a:t>
            </a:r>
            <a:r>
              <a:rPr lang="en-US" sz="1600" dirty="0"/>
              <a:t>technical divisions, each focused on a major threat </a:t>
            </a:r>
            <a:r>
              <a:rPr lang="en-US" sz="1600" dirty="0" smtClean="0"/>
              <a:t>area [borders and maritime security, chemical/biological defense, cybersecurity, explosives, and resilient systems].</a:t>
            </a:r>
            <a:endParaRPr lang="en-US" sz="1600" dirty="0"/>
          </a:p>
          <a:p>
            <a:pPr marL="171707" indent="-171707">
              <a:buFont typeface="Arial" panose="020B0604020202020204" pitchFamily="34" charset="0"/>
              <a:buChar char="•"/>
            </a:pPr>
            <a:r>
              <a:rPr lang="en-US" sz="1600" dirty="0" smtClean="0"/>
              <a:t>Capability Development Support Group – focuses on systems engineering, test and evaluation, standards and analyses.</a:t>
            </a:r>
            <a:endParaRPr lang="en-US" sz="1600" dirty="0"/>
          </a:p>
          <a:p>
            <a:pPr marL="171707" indent="-171707">
              <a:buFont typeface="Arial" panose="020B0604020202020204" pitchFamily="34" charset="0"/>
              <a:buChar char="•"/>
            </a:pPr>
            <a:r>
              <a:rPr lang="en-US" sz="1600" dirty="0" smtClean="0"/>
              <a:t>Research </a:t>
            </a:r>
            <a:r>
              <a:rPr lang="en-US" sz="1600" dirty="0"/>
              <a:t>&amp; Development Partnerships - </a:t>
            </a:r>
            <a:r>
              <a:rPr lang="en-US" sz="1600" dirty="0" smtClean="0"/>
              <a:t>coordinates </a:t>
            </a:r>
            <a:r>
              <a:rPr lang="en-US" sz="1600" dirty="0"/>
              <a:t>R&amp;D efforts at all levels of government and across borders.  </a:t>
            </a:r>
            <a:r>
              <a:rPr lang="en-US" sz="1600" dirty="0" smtClean="0"/>
              <a:t>Fosters </a:t>
            </a:r>
            <a:r>
              <a:rPr lang="en-US" sz="1600" dirty="0"/>
              <a:t>c</a:t>
            </a:r>
            <a:r>
              <a:rPr lang="en-US" sz="1600" dirty="0" smtClean="0"/>
              <a:t>ollaborations </a:t>
            </a:r>
            <a:r>
              <a:rPr lang="en-US" sz="1600" dirty="0"/>
              <a:t>with the DOE National Labs, </a:t>
            </a:r>
            <a:r>
              <a:rPr lang="en-US" sz="1600" dirty="0" smtClean="0"/>
              <a:t>private </a:t>
            </a:r>
            <a:r>
              <a:rPr lang="en-US" sz="1600" dirty="0"/>
              <a:t>sector, university-based Centers of Excellence and other efforts</a:t>
            </a:r>
          </a:p>
          <a:p>
            <a:endParaRPr lang="en-US" dirty="0"/>
          </a:p>
          <a:p>
            <a:pPr marL="171707" indent="-17170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D80C99F-AD03-1744-9BB0-6B6977B08E13}" type="slidenum">
              <a:rPr lang="en-US" smtClean="0"/>
              <a:pPr/>
              <a:t>8</a:t>
            </a:fld>
            <a:endParaRPr lang="en-US"/>
          </a:p>
        </p:txBody>
      </p:sp>
    </p:spTree>
    <p:extLst>
      <p:ext uri="{BB962C8B-B14F-4D97-AF65-F5344CB8AC3E}">
        <p14:creationId xmlns:p14="http://schemas.microsoft.com/office/powerpoint/2010/main" xmlns="" val="36972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152400" y="4382727"/>
            <a:ext cx="6553200" cy="42317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endParaRPr lang="en-US" sz="1600" dirty="0" smtClean="0">
              <a:latin typeface="Times"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232">
              <a:defRPr sz="2400">
                <a:solidFill>
                  <a:schemeClr val="tx1"/>
                </a:solidFill>
                <a:latin typeface="Arial" charset="0"/>
                <a:ea typeface="ＭＳ Ｐゴシック" charset="0"/>
                <a:cs typeface="ＭＳ Ｐゴシック" charset="0"/>
              </a:defRPr>
            </a:lvl1pPr>
            <a:lvl2pPr marL="744064" indent="-286179" defTabSz="906232">
              <a:defRPr sz="2400">
                <a:solidFill>
                  <a:schemeClr val="tx1"/>
                </a:solidFill>
                <a:latin typeface="Arial" charset="0"/>
                <a:ea typeface="ＭＳ Ｐゴシック" charset="0"/>
              </a:defRPr>
            </a:lvl2pPr>
            <a:lvl3pPr marL="1144715" indent="-228943" defTabSz="906232">
              <a:defRPr sz="2400">
                <a:solidFill>
                  <a:schemeClr val="tx1"/>
                </a:solidFill>
                <a:latin typeface="Arial" charset="0"/>
                <a:ea typeface="ＭＳ Ｐゴシック" charset="0"/>
              </a:defRPr>
            </a:lvl3pPr>
            <a:lvl4pPr marL="1602600" indent="-228943" defTabSz="906232">
              <a:defRPr sz="2400">
                <a:solidFill>
                  <a:schemeClr val="tx1"/>
                </a:solidFill>
                <a:latin typeface="Arial" charset="0"/>
                <a:ea typeface="ＭＳ Ｐゴシック" charset="0"/>
              </a:defRPr>
            </a:lvl4pPr>
            <a:lvl5pPr marL="2060486" indent="-228943" defTabSz="906232">
              <a:defRPr sz="2400">
                <a:solidFill>
                  <a:schemeClr val="tx1"/>
                </a:solidFill>
                <a:latin typeface="Arial" charset="0"/>
                <a:ea typeface="ＭＳ Ｐゴシック" charset="0"/>
              </a:defRPr>
            </a:lvl5pPr>
            <a:lvl6pPr marL="2518372" indent="-228943" defTabSz="906232" eaLnBrk="0" fontAlgn="base" hangingPunct="0">
              <a:spcBef>
                <a:spcPct val="0"/>
              </a:spcBef>
              <a:spcAft>
                <a:spcPct val="0"/>
              </a:spcAft>
              <a:defRPr sz="2400">
                <a:solidFill>
                  <a:schemeClr val="tx1"/>
                </a:solidFill>
                <a:latin typeface="Arial" charset="0"/>
                <a:ea typeface="ＭＳ Ｐゴシック" charset="0"/>
              </a:defRPr>
            </a:lvl6pPr>
            <a:lvl7pPr marL="2976258" indent="-228943" defTabSz="906232" eaLnBrk="0" fontAlgn="base" hangingPunct="0">
              <a:spcBef>
                <a:spcPct val="0"/>
              </a:spcBef>
              <a:spcAft>
                <a:spcPct val="0"/>
              </a:spcAft>
              <a:defRPr sz="2400">
                <a:solidFill>
                  <a:schemeClr val="tx1"/>
                </a:solidFill>
                <a:latin typeface="Arial" charset="0"/>
                <a:ea typeface="ＭＳ Ｐゴシック" charset="0"/>
              </a:defRPr>
            </a:lvl7pPr>
            <a:lvl8pPr marL="3434144" indent="-228943" defTabSz="906232" eaLnBrk="0" fontAlgn="base" hangingPunct="0">
              <a:spcBef>
                <a:spcPct val="0"/>
              </a:spcBef>
              <a:spcAft>
                <a:spcPct val="0"/>
              </a:spcAft>
              <a:defRPr sz="2400">
                <a:solidFill>
                  <a:schemeClr val="tx1"/>
                </a:solidFill>
                <a:latin typeface="Arial" charset="0"/>
                <a:ea typeface="ＭＳ Ｐゴシック" charset="0"/>
              </a:defRPr>
            </a:lvl8pPr>
            <a:lvl9pPr marL="3892029" indent="-228943" defTabSz="906232" eaLnBrk="0" fontAlgn="base" hangingPunct="0">
              <a:spcBef>
                <a:spcPct val="0"/>
              </a:spcBef>
              <a:spcAft>
                <a:spcPct val="0"/>
              </a:spcAft>
              <a:defRPr sz="2400">
                <a:solidFill>
                  <a:schemeClr val="tx1"/>
                </a:solidFill>
                <a:latin typeface="Arial" charset="0"/>
                <a:ea typeface="ＭＳ Ｐゴシック" charset="0"/>
              </a:defRPr>
            </a:lvl9pPr>
          </a:lstStyle>
          <a:p>
            <a:fld id="{FADE1EC0-0F89-F447-BA57-A5419DB6B2A8}" type="slidenum">
              <a:rPr lang="en-US" sz="1200">
                <a:latin typeface="Times" charset="0"/>
              </a:rPr>
              <a:pPr/>
              <a:t>9</a:t>
            </a:fld>
            <a:endParaRPr lang="en-US" sz="120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4" name="Picture 3" descr="CoverImage_9.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0" name="Text Placeholder 19"/>
          <p:cNvSpPr>
            <a:spLocks noGrp="1"/>
          </p:cNvSpPr>
          <p:nvPr>
            <p:ph type="body" sz="quarter" idx="10" hasCustomPrompt="1"/>
          </p:nvPr>
        </p:nvSpPr>
        <p:spPr>
          <a:xfrm>
            <a:off x="4876800" y="4953000"/>
            <a:ext cx="4038600" cy="381000"/>
          </a:xfrm>
          <a:prstGeom prst="rect">
            <a:avLst/>
          </a:prstGeom>
        </p:spPr>
        <p:txBody>
          <a:bodyPr vert="horz"/>
          <a:lstStyle>
            <a:lvl1pPr marL="0" indent="0">
              <a:lnSpc>
                <a:spcPct val="110000"/>
              </a:lnSpc>
              <a:buNone/>
              <a:defRPr sz="1600" b="1" baseline="0">
                <a:solidFill>
                  <a:srgbClr val="333333"/>
                </a:solidFill>
              </a:defRPr>
            </a:lvl1pPr>
          </a:lstStyle>
          <a:p>
            <a:pPr lvl="0"/>
            <a:r>
              <a:rPr lang="en-US" dirty="0" smtClean="0"/>
              <a:t>Name</a:t>
            </a:r>
          </a:p>
        </p:txBody>
      </p:sp>
      <p:sp>
        <p:nvSpPr>
          <p:cNvPr id="22" name="Text Placeholder 21"/>
          <p:cNvSpPr>
            <a:spLocks noGrp="1"/>
          </p:cNvSpPr>
          <p:nvPr>
            <p:ph type="body" sz="quarter" idx="11" hasCustomPrompt="1"/>
          </p:nvPr>
        </p:nvSpPr>
        <p:spPr>
          <a:xfrm>
            <a:off x="4876800" y="5334000"/>
            <a:ext cx="4038600" cy="1066800"/>
          </a:xfrm>
          <a:prstGeom prst="rect">
            <a:avLst/>
          </a:prstGeom>
        </p:spPr>
        <p:txBody>
          <a:bodyPr vert="horz"/>
          <a:lstStyle>
            <a:lvl1pPr marL="0" indent="0">
              <a:lnSpc>
                <a:spcPct val="100000"/>
              </a:lnSpc>
              <a:buNone/>
              <a:defRPr sz="1600" baseline="0">
                <a:solidFill>
                  <a:srgbClr val="333333"/>
                </a:solidFill>
              </a:defRPr>
            </a:lvl1pPr>
          </a:lstStyle>
          <a:p>
            <a:pPr lvl="0"/>
            <a:r>
              <a:rPr lang="en-US" dirty="0" smtClean="0"/>
              <a:t>Title</a:t>
            </a:r>
            <a:br>
              <a:rPr lang="en-US" dirty="0" smtClean="0"/>
            </a:br>
            <a:r>
              <a:rPr lang="en-US" dirty="0" smtClean="0"/>
              <a:t>Office</a:t>
            </a:r>
            <a:br>
              <a:rPr lang="en-US" dirty="0" smtClean="0"/>
            </a:br>
            <a:r>
              <a:rPr lang="en-US" dirty="0" smtClean="0"/>
              <a:t>Science and Technology Directorate</a:t>
            </a:r>
          </a:p>
        </p:txBody>
      </p:sp>
      <p:sp>
        <p:nvSpPr>
          <p:cNvPr id="23" name="Slide Number Placeholder 22"/>
          <p:cNvSpPr>
            <a:spLocks noGrp="1"/>
          </p:cNvSpPr>
          <p:nvPr>
            <p:ph type="sldNum" sz="quarter" idx="12"/>
          </p:nvPr>
        </p:nvSpPr>
        <p:spPr/>
        <p:txBody>
          <a:bodyPr/>
          <a:lstStyle/>
          <a:p>
            <a:fld id="{DD44DBFC-53EF-7A40-92DF-21BB7AE4EC81}" type="slidenum">
              <a:rPr lang="en-US" smtClean="0"/>
              <a:pPr/>
              <a:t>‹#›</a:t>
            </a:fld>
            <a:endParaRPr lang="en-US"/>
          </a:p>
        </p:txBody>
      </p:sp>
      <p:sp>
        <p:nvSpPr>
          <p:cNvPr id="25" name="Title 24"/>
          <p:cNvSpPr>
            <a:spLocks noGrp="1"/>
          </p:cNvSpPr>
          <p:nvPr>
            <p:ph type="title"/>
          </p:nvPr>
        </p:nvSpPr>
        <p:spPr>
          <a:xfrm>
            <a:off x="533400" y="2514600"/>
            <a:ext cx="7924800" cy="762000"/>
          </a:xfrm>
        </p:spPr>
        <p:txBody>
          <a:bodyPr/>
          <a:lstStyle>
            <a:lvl1pPr>
              <a:defRPr sz="4400"/>
            </a:lvl1pPr>
          </a:lstStyle>
          <a:p>
            <a:r>
              <a:rPr lang="en-US" dirty="0" smtClean="0"/>
              <a:t>Click to edit Master title style</a:t>
            </a:r>
            <a:endParaRPr lang="en-US" dirty="0"/>
          </a:p>
        </p:txBody>
      </p:sp>
      <p:cxnSp>
        <p:nvCxnSpPr>
          <p:cNvPr id="27" name="Straight Connector 26"/>
          <p:cNvCxnSpPr/>
          <p:nvPr userDrawn="1"/>
        </p:nvCxnSpPr>
        <p:spPr bwMode="auto">
          <a:xfrm>
            <a:off x="533400" y="3733800"/>
            <a:ext cx="7924800"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pic>
        <p:nvPicPr>
          <p:cNvPr id="8" name="Picture 7" descr="DHS_S&amp;T_logo_blue_rgb2.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5800" y="5029200"/>
            <a:ext cx="2476275" cy="1050354"/>
          </a:xfrm>
          <a:prstGeom prst="rect">
            <a:avLst/>
          </a:prstGeom>
        </p:spPr>
      </p:pic>
      <p:sp>
        <p:nvSpPr>
          <p:cNvPr id="13" name="Text Placeholder 12"/>
          <p:cNvSpPr>
            <a:spLocks noGrp="1"/>
          </p:cNvSpPr>
          <p:nvPr>
            <p:ph type="body" sz="quarter" idx="13" hasCustomPrompt="1"/>
          </p:nvPr>
        </p:nvSpPr>
        <p:spPr>
          <a:xfrm>
            <a:off x="533400" y="3505200"/>
            <a:ext cx="7924800" cy="990600"/>
          </a:xfrm>
          <a:prstGeom prst="rect">
            <a:avLst/>
          </a:prstGeom>
        </p:spPr>
        <p:txBody>
          <a:bodyPr vert="horz"/>
          <a:lstStyle>
            <a:lvl1pPr marL="0" indent="0">
              <a:buNone/>
              <a:defRPr sz="2800">
                <a:solidFill>
                  <a:srgbClr val="006699"/>
                </a:solidFill>
              </a:defRPr>
            </a:lvl1pPr>
          </a:lstStyle>
          <a:p>
            <a:pPr lvl="0"/>
            <a:r>
              <a:rPr lang="en-US" dirty="0" smtClean="0"/>
              <a:t>Subtitle</a:t>
            </a:r>
            <a:endParaRPr lang="en-US" dirty="0"/>
          </a:p>
        </p:txBody>
      </p:sp>
    </p:spTree>
    <p:extLst>
      <p:ext uri="{BB962C8B-B14F-4D97-AF65-F5344CB8AC3E}">
        <p14:creationId xmlns:p14="http://schemas.microsoft.com/office/powerpoint/2010/main" xmlns="" val="3519284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99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245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91A1B05-3245-EC4C-B5E9-824C40622C2C}" type="slidenum">
              <a:rPr lang="en-US"/>
              <a:pPr/>
              <a:t>‹#›</a:t>
            </a:fld>
            <a:endParaRPr lang="en-US"/>
          </a:p>
        </p:txBody>
      </p:sp>
    </p:spTree>
    <p:extLst>
      <p:ext uri="{BB962C8B-B14F-4D97-AF65-F5344CB8AC3E}">
        <p14:creationId xmlns:p14="http://schemas.microsoft.com/office/powerpoint/2010/main" xmlns="" val="278596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333333"/>
              </a:buClr>
              <a:defRPr>
                <a:solidFill>
                  <a:srgbClr val="333333"/>
                </a:solidFill>
              </a:defRPr>
            </a:lvl1pPr>
            <a:lvl2pPr>
              <a:buClr>
                <a:srgbClr val="333333"/>
              </a:buClr>
              <a:defRPr>
                <a:solidFill>
                  <a:srgbClr val="333333"/>
                </a:solidFill>
              </a:defRPr>
            </a:lvl2pPr>
            <a:lvl3pPr>
              <a:buClr>
                <a:srgbClr val="333333"/>
              </a:buClr>
              <a:defRPr>
                <a:solidFill>
                  <a:srgbClr val="333333"/>
                </a:solidFill>
              </a:defRPr>
            </a:lvl3pPr>
            <a:lvl4pPr>
              <a:buClr>
                <a:srgbClr val="333333"/>
              </a:buClr>
              <a:defRPr>
                <a:solidFill>
                  <a:srgbClr val="333333"/>
                </a:solidFill>
              </a:defRPr>
            </a:lvl4pPr>
            <a:lvl5pPr>
              <a:buClr>
                <a:srgbClr val="333333"/>
              </a:buCl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fld id="{63D418E6-80FE-0A49-8298-BF691A858904}" type="slidenum">
              <a:rPr lang="en-US"/>
              <a:pPr/>
              <a:t>‹#›</a:t>
            </a:fld>
            <a:endParaRPr lang="en-US"/>
          </a:p>
        </p:txBody>
      </p:sp>
    </p:spTree>
    <p:extLst>
      <p:ext uri="{BB962C8B-B14F-4D97-AF65-F5344CB8AC3E}">
        <p14:creationId xmlns:p14="http://schemas.microsoft.com/office/powerpoint/2010/main" xmlns="" val="419418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36637"/>
            <a:ext cx="20955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36637"/>
            <a:ext cx="6134100" cy="5592763"/>
          </a:xfrm>
          <a:prstGeom prst="rect">
            <a:avLst/>
          </a:prstGeom>
        </p:spPr>
        <p:txBody>
          <a:bodyPr vert="eaVert"/>
          <a:lstStyle>
            <a:lvl1pPr>
              <a:buClr>
                <a:srgbClr val="333333"/>
              </a:buClr>
              <a:defRPr>
                <a:solidFill>
                  <a:srgbClr val="333333"/>
                </a:solidFill>
              </a:defRPr>
            </a:lvl1pPr>
            <a:lvl2pPr>
              <a:buClr>
                <a:srgbClr val="333333"/>
              </a:buClr>
              <a:defRPr>
                <a:solidFill>
                  <a:srgbClr val="333333"/>
                </a:solidFill>
              </a:defRPr>
            </a:lvl2pPr>
            <a:lvl3pPr>
              <a:buClr>
                <a:srgbClr val="333333"/>
              </a:buClr>
              <a:defRPr>
                <a:solidFill>
                  <a:srgbClr val="333333"/>
                </a:solidFill>
              </a:defRPr>
            </a:lvl3pPr>
            <a:lvl4pPr>
              <a:buClr>
                <a:srgbClr val="333333"/>
              </a:buClr>
              <a:defRPr>
                <a:solidFill>
                  <a:srgbClr val="333333"/>
                </a:solidFill>
              </a:defRPr>
            </a:lvl4pPr>
            <a:lvl5pPr>
              <a:buClr>
                <a:srgbClr val="333333"/>
              </a:buCl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0F280D73-BC1E-8E44-B75A-F3E912AD0D64}" type="slidenum">
              <a:rPr lang="en-US"/>
              <a:pPr/>
              <a:t>‹#›</a:t>
            </a:fld>
            <a:endParaRPr lang="en-US"/>
          </a:p>
        </p:txBody>
      </p:sp>
    </p:spTree>
    <p:extLst>
      <p:ext uri="{BB962C8B-B14F-4D97-AF65-F5344CB8AC3E}">
        <p14:creationId xmlns:p14="http://schemas.microsoft.com/office/powerpoint/2010/main" xmlns="" val="117086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934200" cy="838199"/>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buClr>
                <a:srgbClr val="333333"/>
              </a:buClr>
              <a:defRPr>
                <a:solidFill>
                  <a:srgbClr val="333333"/>
                </a:solidFill>
              </a:defRPr>
            </a:lvl1pPr>
            <a:lvl2pPr>
              <a:buClr>
                <a:srgbClr val="333333"/>
              </a:buClr>
              <a:defRPr>
                <a:solidFill>
                  <a:srgbClr val="333333"/>
                </a:solidFill>
              </a:defRPr>
            </a:lvl2pPr>
            <a:lvl3pPr>
              <a:buClr>
                <a:srgbClr val="333333"/>
              </a:buClr>
              <a:defRPr>
                <a:solidFill>
                  <a:srgbClr val="333333"/>
                </a:solidFill>
              </a:defRPr>
            </a:lvl3pPr>
            <a:lvl4pPr>
              <a:buClr>
                <a:srgbClr val="333333"/>
              </a:buClr>
              <a:defRPr>
                <a:solidFill>
                  <a:srgbClr val="333333"/>
                </a:solidFill>
              </a:defRPr>
            </a:lvl4pPr>
            <a:lvl5pPr>
              <a:buClr>
                <a:srgbClr val="333333"/>
              </a:buCl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2404AF09-42B2-5C41-81A4-992867356B9A}" type="slidenum">
              <a:rPr lang="en-US"/>
              <a:pPr/>
              <a:t>‹#›</a:t>
            </a:fld>
            <a:endParaRPr lang="en-US"/>
          </a:p>
        </p:txBody>
      </p:sp>
    </p:spTree>
    <p:extLst>
      <p:ext uri="{BB962C8B-B14F-4D97-AF65-F5344CB8AC3E}">
        <p14:creationId xmlns:p14="http://schemas.microsoft.com/office/powerpoint/2010/main" xmlns="" val="247722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0" name="Picture 9" descr="CoverImage_9.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0" name="Text Placeholder 19"/>
          <p:cNvSpPr>
            <a:spLocks noGrp="1"/>
          </p:cNvSpPr>
          <p:nvPr>
            <p:ph type="body" sz="quarter" idx="10" hasCustomPrompt="1"/>
          </p:nvPr>
        </p:nvSpPr>
        <p:spPr>
          <a:xfrm>
            <a:off x="4876800" y="4953000"/>
            <a:ext cx="4038600" cy="381000"/>
          </a:xfrm>
          <a:prstGeom prst="rect">
            <a:avLst/>
          </a:prstGeom>
        </p:spPr>
        <p:txBody>
          <a:bodyPr vert="horz"/>
          <a:lstStyle>
            <a:lvl1pPr marL="0" indent="0">
              <a:lnSpc>
                <a:spcPct val="110000"/>
              </a:lnSpc>
              <a:buNone/>
              <a:defRPr sz="1600" b="1" baseline="0">
                <a:solidFill>
                  <a:srgbClr val="333333"/>
                </a:solidFill>
              </a:defRPr>
            </a:lvl1pPr>
          </a:lstStyle>
          <a:p>
            <a:pPr lvl="0"/>
            <a:r>
              <a:rPr lang="en-US" dirty="0" smtClean="0"/>
              <a:t>Name</a:t>
            </a:r>
          </a:p>
        </p:txBody>
      </p:sp>
      <p:sp>
        <p:nvSpPr>
          <p:cNvPr id="22" name="Text Placeholder 21"/>
          <p:cNvSpPr>
            <a:spLocks noGrp="1"/>
          </p:cNvSpPr>
          <p:nvPr>
            <p:ph type="body" sz="quarter" idx="11" hasCustomPrompt="1"/>
          </p:nvPr>
        </p:nvSpPr>
        <p:spPr>
          <a:xfrm>
            <a:off x="4876800" y="5334000"/>
            <a:ext cx="4038600" cy="1066800"/>
          </a:xfrm>
          <a:prstGeom prst="rect">
            <a:avLst/>
          </a:prstGeom>
        </p:spPr>
        <p:txBody>
          <a:bodyPr vert="horz"/>
          <a:lstStyle>
            <a:lvl1pPr marL="0" indent="0">
              <a:lnSpc>
                <a:spcPct val="100000"/>
              </a:lnSpc>
              <a:buNone/>
              <a:defRPr sz="1600" baseline="0">
                <a:solidFill>
                  <a:srgbClr val="333333"/>
                </a:solidFill>
              </a:defRPr>
            </a:lvl1pPr>
          </a:lstStyle>
          <a:p>
            <a:pPr lvl="0"/>
            <a:r>
              <a:rPr lang="en-US" dirty="0" smtClean="0"/>
              <a:t>Title</a:t>
            </a:r>
            <a:br>
              <a:rPr lang="en-US" dirty="0" smtClean="0"/>
            </a:br>
            <a:r>
              <a:rPr lang="en-US" dirty="0" smtClean="0"/>
              <a:t>Office</a:t>
            </a:r>
            <a:br>
              <a:rPr lang="en-US" dirty="0" smtClean="0"/>
            </a:br>
            <a:r>
              <a:rPr lang="en-US" dirty="0" smtClean="0"/>
              <a:t>Science and Technology Directorate</a:t>
            </a:r>
          </a:p>
        </p:txBody>
      </p:sp>
      <p:sp>
        <p:nvSpPr>
          <p:cNvPr id="23" name="Slide Number Placeholder 22"/>
          <p:cNvSpPr>
            <a:spLocks noGrp="1"/>
          </p:cNvSpPr>
          <p:nvPr>
            <p:ph type="sldNum" sz="quarter" idx="12"/>
          </p:nvPr>
        </p:nvSpPr>
        <p:spPr/>
        <p:txBody>
          <a:bodyPr/>
          <a:lstStyle/>
          <a:p>
            <a:fld id="{DD44DBFC-53EF-7A40-92DF-21BB7AE4EC81}" type="slidenum">
              <a:rPr lang="en-US" smtClean="0"/>
              <a:pPr/>
              <a:t>‹#›</a:t>
            </a:fld>
            <a:endParaRPr lang="en-US"/>
          </a:p>
        </p:txBody>
      </p:sp>
      <p:sp>
        <p:nvSpPr>
          <p:cNvPr id="25" name="Title 24"/>
          <p:cNvSpPr>
            <a:spLocks noGrp="1"/>
          </p:cNvSpPr>
          <p:nvPr>
            <p:ph type="title"/>
          </p:nvPr>
        </p:nvSpPr>
        <p:spPr>
          <a:xfrm>
            <a:off x="533400" y="2514600"/>
            <a:ext cx="7924800" cy="762000"/>
          </a:xfrm>
        </p:spPr>
        <p:txBody>
          <a:bodyPr/>
          <a:lstStyle>
            <a:lvl1pPr>
              <a:defRPr sz="4000"/>
            </a:lvl1pPr>
          </a:lstStyle>
          <a:p>
            <a:r>
              <a:rPr lang="en-US" dirty="0" smtClean="0"/>
              <a:t>Click to edit Master title style</a:t>
            </a:r>
            <a:endParaRPr lang="en-US" dirty="0"/>
          </a:p>
        </p:txBody>
      </p:sp>
      <p:cxnSp>
        <p:nvCxnSpPr>
          <p:cNvPr id="27" name="Straight Connector 26"/>
          <p:cNvCxnSpPr/>
          <p:nvPr userDrawn="1"/>
        </p:nvCxnSpPr>
        <p:spPr bwMode="auto">
          <a:xfrm>
            <a:off x="533400" y="3429000"/>
            <a:ext cx="7924800" cy="0"/>
          </a:xfrm>
          <a:prstGeom prst="line">
            <a:avLst/>
          </a:prstGeom>
          <a:solidFill>
            <a:schemeClr val="accent1"/>
          </a:solidFill>
          <a:ln w="9525" cap="flat" cmpd="sng" algn="ctr">
            <a:solidFill>
              <a:srgbClr val="333333"/>
            </a:solidFill>
            <a:prstDash val="solid"/>
            <a:round/>
            <a:headEnd type="none" w="med" len="med"/>
            <a:tailEnd type="none" w="med" len="med"/>
          </a:ln>
          <a:effectLst/>
        </p:spPr>
      </p:cxnSp>
      <p:pic>
        <p:nvPicPr>
          <p:cNvPr id="8" name="Picture 7" descr="DHS_S&amp;T_logo_blue_rgb2.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85800" y="5029200"/>
            <a:ext cx="2476275" cy="1050354"/>
          </a:xfrm>
          <a:prstGeom prst="rect">
            <a:avLst/>
          </a:prstGeom>
        </p:spPr>
      </p:pic>
      <p:sp>
        <p:nvSpPr>
          <p:cNvPr id="13" name="Text Placeholder 12"/>
          <p:cNvSpPr>
            <a:spLocks noGrp="1"/>
          </p:cNvSpPr>
          <p:nvPr>
            <p:ph type="body" sz="quarter" idx="13" hasCustomPrompt="1"/>
          </p:nvPr>
        </p:nvSpPr>
        <p:spPr>
          <a:xfrm>
            <a:off x="533400" y="3505200"/>
            <a:ext cx="7924800" cy="990600"/>
          </a:xfrm>
          <a:prstGeom prst="rect">
            <a:avLst/>
          </a:prstGeom>
        </p:spPr>
        <p:txBody>
          <a:bodyPr vert="horz"/>
          <a:lstStyle>
            <a:lvl1pPr marL="0" indent="0">
              <a:buNone/>
              <a:defRPr sz="2800">
                <a:solidFill>
                  <a:srgbClr val="006699"/>
                </a:solidFill>
              </a:defRPr>
            </a:lvl1pPr>
          </a:lstStyle>
          <a:p>
            <a:pPr lvl="0"/>
            <a:r>
              <a:rPr lang="en-US" dirty="0" smtClean="0"/>
              <a:t>Subtitle</a:t>
            </a:r>
            <a:endParaRPr lang="en-US" dirty="0"/>
          </a:p>
        </p:txBody>
      </p:sp>
    </p:spTree>
    <p:extLst>
      <p:ext uri="{BB962C8B-B14F-4D97-AF65-F5344CB8AC3E}">
        <p14:creationId xmlns:p14="http://schemas.microsoft.com/office/powerpoint/2010/main" xmlns="" val="9985403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a:prstGeom prst="rect">
            <a:avLst/>
          </a:prstGeom>
        </p:spPr>
        <p:txBody>
          <a:bodyPr/>
          <a:lstStyle>
            <a:lvl1pPr>
              <a:buClr>
                <a:srgbClr val="333333"/>
              </a:buClr>
              <a:defRPr sz="2000">
                <a:solidFill>
                  <a:srgbClr val="333333"/>
                </a:solidFill>
              </a:defRPr>
            </a:lvl1pPr>
            <a:lvl2pPr>
              <a:buClr>
                <a:srgbClr val="333333"/>
              </a:buClr>
              <a:defRPr sz="1600">
                <a:solidFill>
                  <a:srgbClr val="333333"/>
                </a:solidFill>
              </a:defRPr>
            </a:lvl2pPr>
            <a:lvl3pPr>
              <a:buClr>
                <a:srgbClr val="333333"/>
              </a:buClr>
              <a:defRPr sz="1400">
                <a:solidFill>
                  <a:srgbClr val="333333"/>
                </a:solidFill>
              </a:defRPr>
            </a:lvl3pPr>
            <a:lvl4pPr>
              <a:buClr>
                <a:srgbClr val="333333"/>
              </a:buClr>
              <a:defRPr sz="1200">
                <a:solidFill>
                  <a:srgbClr val="333333"/>
                </a:solidFill>
              </a:defRPr>
            </a:lvl4pPr>
            <a:lvl5pPr>
              <a:buClr>
                <a:srgbClr val="333333"/>
              </a:buClr>
              <a:defRPr sz="10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457200" y="228600"/>
            <a:ext cx="8458200" cy="761999"/>
          </a:xfrm>
          <a:prstGeom prst="rect">
            <a:avLst/>
          </a:prstGeom>
          <a:noFill/>
          <a:ln w="9525">
            <a:noFill/>
            <a:miter lim="800000"/>
            <a:headEnd/>
            <a:tailEnd/>
          </a:ln>
        </p:spPr>
        <p:txBody>
          <a:bodyPr/>
          <a:lstStyle/>
          <a:p>
            <a:pPr lvl="0"/>
            <a:r>
              <a:rPr lang="en-US" dirty="0" smtClean="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fld id="{28768733-B944-3E4E-898F-A2753843011F}" type="slidenum">
              <a:rPr lang="en-US"/>
              <a:pPr/>
              <a:t>‹#›</a:t>
            </a:fld>
            <a:endParaRPr lang="en-US"/>
          </a:p>
        </p:txBody>
      </p:sp>
    </p:spTree>
    <p:extLst>
      <p:ext uri="{BB962C8B-B14F-4D97-AF65-F5344CB8AC3E}">
        <p14:creationId xmlns:p14="http://schemas.microsoft.com/office/powerpoint/2010/main" xmlns="" val="114643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D44DBFC-53EF-7A40-92DF-21BB7AE4EC81}" type="slidenum">
              <a:rPr lang="en-US" smtClean="0"/>
              <a:pPr/>
              <a:t>‹#›</a:t>
            </a:fld>
            <a:endParaRPr lang="en-US"/>
          </a:p>
        </p:txBody>
      </p:sp>
    </p:spTree>
    <p:extLst>
      <p:ext uri="{BB962C8B-B14F-4D97-AF65-F5344CB8AC3E}">
        <p14:creationId xmlns:p14="http://schemas.microsoft.com/office/powerpoint/2010/main" xmlns="" val="332756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33333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9578288-383F-0F4F-BB3A-FBB31BA5B402}" type="slidenum">
              <a:rPr lang="en-US"/>
              <a:pPr/>
              <a:t>‹#›</a:t>
            </a:fld>
            <a:endParaRPr lang="en-US"/>
          </a:p>
        </p:txBody>
      </p:sp>
    </p:spTree>
    <p:extLst>
      <p:ext uri="{BB962C8B-B14F-4D97-AF65-F5344CB8AC3E}">
        <p14:creationId xmlns:p14="http://schemas.microsoft.com/office/powerpoint/2010/main" xmlns="" val="426041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333333"/>
              </a:buClr>
              <a:defRPr sz="2800">
                <a:solidFill>
                  <a:srgbClr val="333333"/>
                </a:solidFill>
              </a:defRPr>
            </a:lvl1pPr>
            <a:lvl2pPr>
              <a:buClr>
                <a:srgbClr val="333333"/>
              </a:buClr>
              <a:defRPr sz="2400">
                <a:solidFill>
                  <a:srgbClr val="333333"/>
                </a:solidFill>
              </a:defRPr>
            </a:lvl2pPr>
            <a:lvl3pPr>
              <a:buClr>
                <a:srgbClr val="333333"/>
              </a:buClr>
              <a:defRPr sz="2000">
                <a:solidFill>
                  <a:srgbClr val="333333"/>
                </a:solidFill>
              </a:defRPr>
            </a:lvl3pPr>
            <a:lvl4pPr>
              <a:buClr>
                <a:srgbClr val="333333"/>
              </a:buClr>
              <a:defRPr sz="1800">
                <a:solidFill>
                  <a:srgbClr val="333333"/>
                </a:solidFill>
              </a:defRPr>
            </a:lvl4pPr>
            <a:lvl5pPr>
              <a:buClr>
                <a:srgbClr val="333333"/>
              </a:buClr>
              <a:defRPr sz="1800">
                <a:solidFill>
                  <a:srgbClr val="33333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rgbClr val="333333"/>
              </a:buClr>
              <a:defRPr sz="2800">
                <a:solidFill>
                  <a:srgbClr val="333333"/>
                </a:solidFill>
              </a:defRPr>
            </a:lvl1pPr>
            <a:lvl2pPr>
              <a:buClr>
                <a:srgbClr val="333333"/>
              </a:buClr>
              <a:defRPr sz="2400">
                <a:solidFill>
                  <a:srgbClr val="333333"/>
                </a:solidFill>
              </a:defRPr>
            </a:lvl2pPr>
            <a:lvl3pPr>
              <a:buClr>
                <a:srgbClr val="333333"/>
              </a:buClr>
              <a:defRPr sz="2000">
                <a:solidFill>
                  <a:srgbClr val="333333"/>
                </a:solidFill>
              </a:defRPr>
            </a:lvl3pPr>
            <a:lvl4pPr>
              <a:buClr>
                <a:srgbClr val="333333"/>
              </a:buClr>
              <a:defRPr sz="1800">
                <a:solidFill>
                  <a:srgbClr val="333333"/>
                </a:solidFill>
              </a:defRPr>
            </a:lvl4pPr>
            <a:lvl5pPr>
              <a:buClr>
                <a:srgbClr val="333333"/>
              </a:buClr>
              <a:defRPr sz="1800">
                <a:solidFill>
                  <a:srgbClr val="33333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fld id="{D2658664-332D-344A-B9C8-25E224BF8580}" type="slidenum">
              <a:rPr lang="en-US"/>
              <a:pPr/>
              <a:t>‹#›</a:t>
            </a:fld>
            <a:endParaRPr lang="en-US"/>
          </a:p>
        </p:txBody>
      </p:sp>
    </p:spTree>
    <p:extLst>
      <p:ext uri="{BB962C8B-B14F-4D97-AF65-F5344CB8AC3E}">
        <p14:creationId xmlns:p14="http://schemas.microsoft.com/office/powerpoint/2010/main" xmlns="" val="147251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563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333333"/>
              </a:buClr>
              <a:defRPr sz="2400">
                <a:solidFill>
                  <a:srgbClr val="333333"/>
                </a:solidFill>
              </a:defRPr>
            </a:lvl1pPr>
            <a:lvl2pPr>
              <a:buClr>
                <a:srgbClr val="333333"/>
              </a:buClr>
              <a:defRPr sz="2000">
                <a:solidFill>
                  <a:srgbClr val="333333"/>
                </a:solidFill>
              </a:defRPr>
            </a:lvl2pPr>
            <a:lvl3pPr>
              <a:buClr>
                <a:srgbClr val="333333"/>
              </a:buClr>
              <a:defRPr sz="1800">
                <a:solidFill>
                  <a:srgbClr val="333333"/>
                </a:solidFill>
              </a:defRPr>
            </a:lvl3pPr>
            <a:lvl4pPr>
              <a:buClr>
                <a:srgbClr val="333333"/>
              </a:buClr>
              <a:defRPr sz="1600">
                <a:solidFill>
                  <a:srgbClr val="333333"/>
                </a:solidFill>
              </a:defRPr>
            </a:lvl4pPr>
            <a:lvl5pPr>
              <a:buClr>
                <a:srgbClr val="333333"/>
              </a:buClr>
              <a:defRPr sz="1600">
                <a:solidFill>
                  <a:srgbClr val="33333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333333"/>
              </a:buClr>
              <a:defRPr sz="2400">
                <a:solidFill>
                  <a:srgbClr val="333333"/>
                </a:solidFill>
              </a:defRPr>
            </a:lvl1pPr>
            <a:lvl2pPr>
              <a:buClr>
                <a:srgbClr val="333333"/>
              </a:buClr>
              <a:defRPr sz="2000">
                <a:solidFill>
                  <a:srgbClr val="333333"/>
                </a:solidFill>
              </a:defRPr>
            </a:lvl2pPr>
            <a:lvl3pPr>
              <a:buClr>
                <a:srgbClr val="333333"/>
              </a:buClr>
              <a:defRPr sz="1800">
                <a:solidFill>
                  <a:srgbClr val="333333"/>
                </a:solidFill>
              </a:defRPr>
            </a:lvl3pPr>
            <a:lvl4pPr>
              <a:buClr>
                <a:srgbClr val="333333"/>
              </a:buClr>
              <a:defRPr sz="1600">
                <a:solidFill>
                  <a:srgbClr val="333333"/>
                </a:solidFill>
              </a:defRPr>
            </a:lvl4pPr>
            <a:lvl5pPr>
              <a:buClr>
                <a:srgbClr val="333333"/>
              </a:buClr>
              <a:defRPr sz="1600">
                <a:solidFill>
                  <a:srgbClr val="33333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A5850DEF-5A7C-9D44-98D5-249A0E52F7A4}" type="slidenum">
              <a:rPr lang="en-US"/>
              <a:pPr/>
              <a:t>‹#›</a:t>
            </a:fld>
            <a:endParaRPr lang="en-US"/>
          </a:p>
        </p:txBody>
      </p:sp>
    </p:spTree>
    <p:extLst>
      <p:ext uri="{BB962C8B-B14F-4D97-AF65-F5344CB8AC3E}">
        <p14:creationId xmlns:p14="http://schemas.microsoft.com/office/powerpoint/2010/main" xmlns="" val="132383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a:prstGeom prst="rect">
            <a:avLst/>
          </a:prstGeom>
        </p:spPr>
        <p:txBody>
          <a:bodyPr/>
          <a:lstStyle>
            <a:lvl1pPr>
              <a:buClr>
                <a:srgbClr val="333333"/>
              </a:buClr>
              <a:defRPr sz="2000">
                <a:solidFill>
                  <a:srgbClr val="333333"/>
                </a:solidFill>
              </a:defRPr>
            </a:lvl1pPr>
            <a:lvl2pPr>
              <a:buClr>
                <a:srgbClr val="333333"/>
              </a:buClr>
              <a:defRPr sz="1600">
                <a:solidFill>
                  <a:srgbClr val="333333"/>
                </a:solidFill>
              </a:defRPr>
            </a:lvl2pPr>
            <a:lvl3pPr>
              <a:buClr>
                <a:srgbClr val="333333"/>
              </a:buClr>
              <a:defRPr sz="1400">
                <a:solidFill>
                  <a:srgbClr val="333333"/>
                </a:solidFill>
              </a:defRPr>
            </a:lvl3pPr>
            <a:lvl4pPr>
              <a:buClr>
                <a:srgbClr val="333333"/>
              </a:buClr>
              <a:defRPr sz="1200">
                <a:solidFill>
                  <a:srgbClr val="333333"/>
                </a:solidFill>
              </a:defRPr>
            </a:lvl4pPr>
            <a:lvl5pPr>
              <a:buClr>
                <a:srgbClr val="333333"/>
              </a:buClr>
              <a:defRPr sz="10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457200" y="228600"/>
            <a:ext cx="8458200" cy="761999"/>
          </a:xfrm>
          <a:prstGeom prst="rect">
            <a:avLst/>
          </a:prstGeom>
          <a:noFill/>
          <a:ln w="9525">
            <a:noFill/>
            <a:miter lim="800000"/>
            <a:headEnd/>
            <a:tailEnd/>
          </a:ln>
        </p:spPr>
        <p:txBody>
          <a:bodyPr/>
          <a:lstStyle/>
          <a:p>
            <a:pPr lvl="0"/>
            <a:r>
              <a:rPr lang="en-US" dirty="0" smtClean="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fld id="{28768733-B944-3E4E-898F-A2753843011F}" type="slidenum">
              <a:rPr lang="en-US"/>
              <a:pPr/>
              <a:t>‹#›</a:t>
            </a:fld>
            <a:endParaRPr lang="en-US"/>
          </a:p>
        </p:txBody>
      </p:sp>
    </p:spTree>
    <p:extLst>
      <p:ext uri="{BB962C8B-B14F-4D97-AF65-F5344CB8AC3E}">
        <p14:creationId xmlns:p14="http://schemas.microsoft.com/office/powerpoint/2010/main" xmlns="" val="376162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222A9B4D-768B-2043-B74D-1B288ACA2C8F}" type="slidenum">
              <a:rPr lang="en-US"/>
              <a:pPr/>
              <a:t>‹#›</a:t>
            </a:fld>
            <a:endParaRPr lang="en-US"/>
          </a:p>
        </p:txBody>
      </p:sp>
    </p:spTree>
    <p:extLst>
      <p:ext uri="{BB962C8B-B14F-4D97-AF65-F5344CB8AC3E}">
        <p14:creationId xmlns:p14="http://schemas.microsoft.com/office/powerpoint/2010/main" xmlns="" val="171034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fld id="{756EAC68-0AB7-1142-B71F-EFD579C5218F}" type="slidenum">
              <a:rPr lang="en-US"/>
              <a:pPr/>
              <a:t>‹#›</a:t>
            </a:fld>
            <a:endParaRPr lang="en-US"/>
          </a:p>
        </p:txBody>
      </p:sp>
    </p:spTree>
    <p:extLst>
      <p:ext uri="{BB962C8B-B14F-4D97-AF65-F5344CB8AC3E}">
        <p14:creationId xmlns:p14="http://schemas.microsoft.com/office/powerpoint/2010/main" xmlns="" val="2188808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333333"/>
              </a:buClr>
              <a:defRPr sz="3200">
                <a:solidFill>
                  <a:srgbClr val="333333"/>
                </a:solidFill>
              </a:defRPr>
            </a:lvl1pPr>
            <a:lvl2pPr>
              <a:buClr>
                <a:srgbClr val="333333"/>
              </a:buClr>
              <a:defRPr sz="2800">
                <a:solidFill>
                  <a:srgbClr val="333333"/>
                </a:solidFill>
              </a:defRPr>
            </a:lvl2pPr>
            <a:lvl3pPr>
              <a:buClr>
                <a:srgbClr val="333333"/>
              </a:buClr>
              <a:defRPr sz="2400">
                <a:solidFill>
                  <a:srgbClr val="333333"/>
                </a:solidFill>
              </a:defRPr>
            </a:lvl3pPr>
            <a:lvl4pPr>
              <a:buClr>
                <a:srgbClr val="333333"/>
              </a:buClr>
              <a:defRPr sz="2000">
                <a:solidFill>
                  <a:srgbClr val="333333"/>
                </a:solidFill>
              </a:defRPr>
            </a:lvl4pPr>
            <a:lvl5pPr>
              <a:buClr>
                <a:srgbClr val="333333"/>
              </a:buClr>
              <a:defRPr sz="2000">
                <a:solidFill>
                  <a:srgbClr val="333333"/>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6CC4C5F-1DA6-D447-9E49-DCC1206C25DD}" type="slidenum">
              <a:rPr lang="en-US"/>
              <a:pPr/>
              <a:t>‹#›</a:t>
            </a:fld>
            <a:endParaRPr lang="en-US"/>
          </a:p>
        </p:txBody>
      </p:sp>
    </p:spTree>
    <p:extLst>
      <p:ext uri="{BB962C8B-B14F-4D97-AF65-F5344CB8AC3E}">
        <p14:creationId xmlns:p14="http://schemas.microsoft.com/office/powerpoint/2010/main" xmlns="" val="1106849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99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245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91A1B05-3245-EC4C-B5E9-824C40622C2C}" type="slidenum">
              <a:rPr lang="en-US"/>
              <a:pPr/>
              <a:t>‹#›</a:t>
            </a:fld>
            <a:endParaRPr lang="en-US"/>
          </a:p>
        </p:txBody>
      </p:sp>
    </p:spTree>
    <p:extLst>
      <p:ext uri="{BB962C8B-B14F-4D97-AF65-F5344CB8AC3E}">
        <p14:creationId xmlns:p14="http://schemas.microsoft.com/office/powerpoint/2010/main" xmlns="" val="1695795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333333"/>
              </a:buClr>
              <a:defRPr>
                <a:solidFill>
                  <a:srgbClr val="333333"/>
                </a:solidFill>
              </a:defRPr>
            </a:lvl1pPr>
            <a:lvl2pPr>
              <a:buClr>
                <a:srgbClr val="333333"/>
              </a:buClr>
              <a:defRPr>
                <a:solidFill>
                  <a:srgbClr val="333333"/>
                </a:solidFill>
              </a:defRPr>
            </a:lvl2pPr>
            <a:lvl3pPr>
              <a:buClr>
                <a:srgbClr val="333333"/>
              </a:buClr>
              <a:defRPr>
                <a:solidFill>
                  <a:srgbClr val="333333"/>
                </a:solidFill>
              </a:defRPr>
            </a:lvl3pPr>
            <a:lvl4pPr>
              <a:buClr>
                <a:srgbClr val="333333"/>
              </a:buClr>
              <a:defRPr>
                <a:solidFill>
                  <a:srgbClr val="333333"/>
                </a:solidFill>
              </a:defRPr>
            </a:lvl4pPr>
            <a:lvl5pPr>
              <a:buClr>
                <a:srgbClr val="333333"/>
              </a:buCl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fld id="{63D418E6-80FE-0A49-8298-BF691A858904}" type="slidenum">
              <a:rPr lang="en-US"/>
              <a:pPr/>
              <a:t>‹#›</a:t>
            </a:fld>
            <a:endParaRPr lang="en-US"/>
          </a:p>
        </p:txBody>
      </p:sp>
    </p:spTree>
    <p:extLst>
      <p:ext uri="{BB962C8B-B14F-4D97-AF65-F5344CB8AC3E}">
        <p14:creationId xmlns:p14="http://schemas.microsoft.com/office/powerpoint/2010/main" xmlns="" val="2265573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36637"/>
            <a:ext cx="20955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36637"/>
            <a:ext cx="6134100" cy="5592763"/>
          </a:xfrm>
          <a:prstGeom prst="rect">
            <a:avLst/>
          </a:prstGeom>
        </p:spPr>
        <p:txBody>
          <a:bodyPr vert="eaVert"/>
          <a:lstStyle>
            <a:lvl1pPr>
              <a:buClr>
                <a:srgbClr val="333333"/>
              </a:buClr>
              <a:defRPr>
                <a:solidFill>
                  <a:srgbClr val="333333"/>
                </a:solidFill>
              </a:defRPr>
            </a:lvl1pPr>
            <a:lvl2pPr>
              <a:buClr>
                <a:srgbClr val="333333"/>
              </a:buClr>
              <a:defRPr>
                <a:solidFill>
                  <a:srgbClr val="333333"/>
                </a:solidFill>
              </a:defRPr>
            </a:lvl2pPr>
            <a:lvl3pPr>
              <a:buClr>
                <a:srgbClr val="333333"/>
              </a:buClr>
              <a:defRPr>
                <a:solidFill>
                  <a:srgbClr val="333333"/>
                </a:solidFill>
              </a:defRPr>
            </a:lvl3pPr>
            <a:lvl4pPr>
              <a:buClr>
                <a:srgbClr val="333333"/>
              </a:buClr>
              <a:defRPr>
                <a:solidFill>
                  <a:srgbClr val="333333"/>
                </a:solidFill>
              </a:defRPr>
            </a:lvl4pPr>
            <a:lvl5pPr>
              <a:buClr>
                <a:srgbClr val="333333"/>
              </a:buCl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0F280D73-BC1E-8E44-B75A-F3E912AD0D64}" type="slidenum">
              <a:rPr lang="en-US"/>
              <a:pPr/>
              <a:t>‹#›</a:t>
            </a:fld>
            <a:endParaRPr lang="en-US"/>
          </a:p>
        </p:txBody>
      </p:sp>
    </p:spTree>
    <p:extLst>
      <p:ext uri="{BB962C8B-B14F-4D97-AF65-F5344CB8AC3E}">
        <p14:creationId xmlns:p14="http://schemas.microsoft.com/office/powerpoint/2010/main" xmlns="" val="4245153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934200" cy="838199"/>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buClr>
                <a:srgbClr val="333333"/>
              </a:buClr>
              <a:defRPr>
                <a:solidFill>
                  <a:srgbClr val="333333"/>
                </a:solidFill>
              </a:defRPr>
            </a:lvl1pPr>
            <a:lvl2pPr>
              <a:buClr>
                <a:srgbClr val="333333"/>
              </a:buClr>
              <a:defRPr>
                <a:solidFill>
                  <a:srgbClr val="333333"/>
                </a:solidFill>
              </a:defRPr>
            </a:lvl2pPr>
            <a:lvl3pPr>
              <a:buClr>
                <a:srgbClr val="333333"/>
              </a:buClr>
              <a:defRPr>
                <a:solidFill>
                  <a:srgbClr val="333333"/>
                </a:solidFill>
              </a:defRPr>
            </a:lvl3pPr>
            <a:lvl4pPr>
              <a:buClr>
                <a:srgbClr val="333333"/>
              </a:buClr>
              <a:defRPr>
                <a:solidFill>
                  <a:srgbClr val="333333"/>
                </a:solidFill>
              </a:defRPr>
            </a:lvl4pPr>
            <a:lvl5pPr>
              <a:buClr>
                <a:srgbClr val="333333"/>
              </a:buCl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2404AF09-42B2-5C41-81A4-992867356B9A}" type="slidenum">
              <a:rPr lang="en-US"/>
              <a:pPr/>
              <a:t>‹#›</a:t>
            </a:fld>
            <a:endParaRPr lang="en-US"/>
          </a:p>
        </p:txBody>
      </p:sp>
    </p:spTree>
    <p:extLst>
      <p:ext uri="{BB962C8B-B14F-4D97-AF65-F5344CB8AC3E}">
        <p14:creationId xmlns:p14="http://schemas.microsoft.com/office/powerpoint/2010/main" xmlns="" val="3655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D44DBFC-53EF-7A40-92DF-21BB7AE4EC81}" type="slidenum">
              <a:rPr lang="en-US" smtClean="0"/>
              <a:pPr/>
              <a:t>‹#›</a:t>
            </a:fld>
            <a:endParaRPr lang="en-US"/>
          </a:p>
        </p:txBody>
      </p:sp>
    </p:spTree>
    <p:extLst>
      <p:ext uri="{BB962C8B-B14F-4D97-AF65-F5344CB8AC3E}">
        <p14:creationId xmlns:p14="http://schemas.microsoft.com/office/powerpoint/2010/main" xmlns="" val="117891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33333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9578288-383F-0F4F-BB3A-FBB31BA5B402}" type="slidenum">
              <a:rPr lang="en-US"/>
              <a:pPr/>
              <a:t>‹#›</a:t>
            </a:fld>
            <a:endParaRPr lang="en-US"/>
          </a:p>
        </p:txBody>
      </p:sp>
    </p:spTree>
    <p:extLst>
      <p:ext uri="{BB962C8B-B14F-4D97-AF65-F5344CB8AC3E}">
        <p14:creationId xmlns:p14="http://schemas.microsoft.com/office/powerpoint/2010/main" xmlns="" val="179421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333333"/>
              </a:buClr>
              <a:defRPr sz="2800">
                <a:solidFill>
                  <a:srgbClr val="333333"/>
                </a:solidFill>
              </a:defRPr>
            </a:lvl1pPr>
            <a:lvl2pPr>
              <a:buClr>
                <a:srgbClr val="333333"/>
              </a:buClr>
              <a:defRPr sz="2400">
                <a:solidFill>
                  <a:srgbClr val="333333"/>
                </a:solidFill>
              </a:defRPr>
            </a:lvl2pPr>
            <a:lvl3pPr>
              <a:buClr>
                <a:srgbClr val="333333"/>
              </a:buClr>
              <a:defRPr sz="2000">
                <a:solidFill>
                  <a:srgbClr val="333333"/>
                </a:solidFill>
              </a:defRPr>
            </a:lvl3pPr>
            <a:lvl4pPr>
              <a:buClr>
                <a:srgbClr val="333333"/>
              </a:buClr>
              <a:defRPr sz="1800">
                <a:solidFill>
                  <a:srgbClr val="333333"/>
                </a:solidFill>
              </a:defRPr>
            </a:lvl4pPr>
            <a:lvl5pPr>
              <a:buClr>
                <a:srgbClr val="333333"/>
              </a:buClr>
              <a:defRPr sz="1800">
                <a:solidFill>
                  <a:srgbClr val="33333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rgbClr val="333333"/>
              </a:buClr>
              <a:defRPr sz="2800">
                <a:solidFill>
                  <a:srgbClr val="333333"/>
                </a:solidFill>
              </a:defRPr>
            </a:lvl1pPr>
            <a:lvl2pPr>
              <a:buClr>
                <a:srgbClr val="333333"/>
              </a:buClr>
              <a:defRPr sz="2400">
                <a:solidFill>
                  <a:srgbClr val="333333"/>
                </a:solidFill>
              </a:defRPr>
            </a:lvl2pPr>
            <a:lvl3pPr>
              <a:buClr>
                <a:srgbClr val="333333"/>
              </a:buClr>
              <a:defRPr sz="2000">
                <a:solidFill>
                  <a:srgbClr val="333333"/>
                </a:solidFill>
              </a:defRPr>
            </a:lvl3pPr>
            <a:lvl4pPr>
              <a:buClr>
                <a:srgbClr val="333333"/>
              </a:buClr>
              <a:defRPr sz="1800">
                <a:solidFill>
                  <a:srgbClr val="333333"/>
                </a:solidFill>
              </a:defRPr>
            </a:lvl4pPr>
            <a:lvl5pPr>
              <a:buClr>
                <a:srgbClr val="333333"/>
              </a:buClr>
              <a:defRPr sz="1800">
                <a:solidFill>
                  <a:srgbClr val="33333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fld id="{D2658664-332D-344A-B9C8-25E224BF8580}" type="slidenum">
              <a:rPr lang="en-US"/>
              <a:pPr/>
              <a:t>‹#›</a:t>
            </a:fld>
            <a:endParaRPr lang="en-US"/>
          </a:p>
        </p:txBody>
      </p:sp>
    </p:spTree>
    <p:extLst>
      <p:ext uri="{BB962C8B-B14F-4D97-AF65-F5344CB8AC3E}">
        <p14:creationId xmlns:p14="http://schemas.microsoft.com/office/powerpoint/2010/main" xmlns="" val="8866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563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333333"/>
              </a:buClr>
              <a:defRPr sz="2400">
                <a:solidFill>
                  <a:srgbClr val="333333"/>
                </a:solidFill>
              </a:defRPr>
            </a:lvl1pPr>
            <a:lvl2pPr>
              <a:buClr>
                <a:srgbClr val="333333"/>
              </a:buClr>
              <a:defRPr sz="2000">
                <a:solidFill>
                  <a:srgbClr val="333333"/>
                </a:solidFill>
              </a:defRPr>
            </a:lvl2pPr>
            <a:lvl3pPr>
              <a:buClr>
                <a:srgbClr val="333333"/>
              </a:buClr>
              <a:defRPr sz="1800">
                <a:solidFill>
                  <a:srgbClr val="333333"/>
                </a:solidFill>
              </a:defRPr>
            </a:lvl3pPr>
            <a:lvl4pPr>
              <a:buClr>
                <a:srgbClr val="333333"/>
              </a:buClr>
              <a:defRPr sz="1600">
                <a:solidFill>
                  <a:srgbClr val="333333"/>
                </a:solidFill>
              </a:defRPr>
            </a:lvl4pPr>
            <a:lvl5pPr>
              <a:buClr>
                <a:srgbClr val="333333"/>
              </a:buClr>
              <a:defRPr sz="1600">
                <a:solidFill>
                  <a:srgbClr val="33333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333333"/>
              </a:buClr>
              <a:defRPr sz="2400">
                <a:solidFill>
                  <a:srgbClr val="333333"/>
                </a:solidFill>
              </a:defRPr>
            </a:lvl1pPr>
            <a:lvl2pPr>
              <a:buClr>
                <a:srgbClr val="333333"/>
              </a:buClr>
              <a:defRPr sz="2000">
                <a:solidFill>
                  <a:srgbClr val="333333"/>
                </a:solidFill>
              </a:defRPr>
            </a:lvl2pPr>
            <a:lvl3pPr>
              <a:buClr>
                <a:srgbClr val="333333"/>
              </a:buClr>
              <a:defRPr sz="1800">
                <a:solidFill>
                  <a:srgbClr val="333333"/>
                </a:solidFill>
              </a:defRPr>
            </a:lvl3pPr>
            <a:lvl4pPr>
              <a:buClr>
                <a:srgbClr val="333333"/>
              </a:buClr>
              <a:defRPr sz="1600">
                <a:solidFill>
                  <a:srgbClr val="333333"/>
                </a:solidFill>
              </a:defRPr>
            </a:lvl4pPr>
            <a:lvl5pPr>
              <a:buClr>
                <a:srgbClr val="333333"/>
              </a:buClr>
              <a:defRPr sz="1600">
                <a:solidFill>
                  <a:srgbClr val="33333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A5850DEF-5A7C-9D44-98D5-249A0E52F7A4}" type="slidenum">
              <a:rPr lang="en-US"/>
              <a:pPr/>
              <a:t>‹#›</a:t>
            </a:fld>
            <a:endParaRPr lang="en-US"/>
          </a:p>
        </p:txBody>
      </p:sp>
    </p:spTree>
    <p:extLst>
      <p:ext uri="{BB962C8B-B14F-4D97-AF65-F5344CB8AC3E}">
        <p14:creationId xmlns:p14="http://schemas.microsoft.com/office/powerpoint/2010/main" xmlns="" val="284297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222A9B4D-768B-2043-B74D-1B288ACA2C8F}" type="slidenum">
              <a:rPr lang="en-US"/>
              <a:pPr/>
              <a:t>‹#›</a:t>
            </a:fld>
            <a:endParaRPr lang="en-US"/>
          </a:p>
        </p:txBody>
      </p:sp>
    </p:spTree>
    <p:extLst>
      <p:ext uri="{BB962C8B-B14F-4D97-AF65-F5344CB8AC3E}">
        <p14:creationId xmlns:p14="http://schemas.microsoft.com/office/powerpoint/2010/main" xmlns="" val="72181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2057400" y="76201"/>
            <a:ext cx="6858000" cy="761999"/>
          </a:xfrm>
          <a:prstGeom prst="rect">
            <a:avLst/>
          </a:prstGeom>
          <a:noFill/>
          <a:ln w="9525">
            <a:noFill/>
            <a:miter lim="800000"/>
            <a:headEnd/>
            <a:tailEnd/>
          </a:ln>
        </p:spPr>
        <p:txBody>
          <a:bodyPr/>
          <a:lstStyle/>
          <a:p>
            <a:pPr lvl="0"/>
            <a:r>
              <a:rPr lang="en-US" dirty="0" smtClean="0"/>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fld id="{756EAC68-0AB7-1142-B71F-EFD579C5218F}" type="slidenum">
              <a:rPr lang="en-US"/>
              <a:pPr/>
              <a:t>‹#›</a:t>
            </a:fld>
            <a:endParaRPr lang="en-US"/>
          </a:p>
        </p:txBody>
      </p:sp>
    </p:spTree>
    <p:extLst>
      <p:ext uri="{BB962C8B-B14F-4D97-AF65-F5344CB8AC3E}">
        <p14:creationId xmlns:p14="http://schemas.microsoft.com/office/powerpoint/2010/main" xmlns="" val="319990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333333"/>
              </a:buClr>
              <a:defRPr sz="3200">
                <a:solidFill>
                  <a:srgbClr val="333333"/>
                </a:solidFill>
              </a:defRPr>
            </a:lvl1pPr>
            <a:lvl2pPr>
              <a:buClr>
                <a:srgbClr val="333333"/>
              </a:buClr>
              <a:defRPr sz="2800">
                <a:solidFill>
                  <a:srgbClr val="333333"/>
                </a:solidFill>
              </a:defRPr>
            </a:lvl2pPr>
            <a:lvl3pPr>
              <a:buClr>
                <a:srgbClr val="333333"/>
              </a:buClr>
              <a:defRPr sz="2400">
                <a:solidFill>
                  <a:srgbClr val="333333"/>
                </a:solidFill>
              </a:defRPr>
            </a:lvl3pPr>
            <a:lvl4pPr>
              <a:buClr>
                <a:srgbClr val="333333"/>
              </a:buClr>
              <a:defRPr sz="2000">
                <a:solidFill>
                  <a:srgbClr val="333333"/>
                </a:solidFill>
              </a:defRPr>
            </a:lvl4pPr>
            <a:lvl5pPr>
              <a:buClr>
                <a:srgbClr val="333333"/>
              </a:buClr>
              <a:defRPr sz="2000">
                <a:solidFill>
                  <a:srgbClr val="333333"/>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6CC4C5F-1DA6-D447-9E49-DCC1206C25DD}" type="slidenum">
              <a:rPr lang="en-US"/>
              <a:pPr/>
              <a:t>‹#›</a:t>
            </a:fld>
            <a:endParaRPr lang="en-US"/>
          </a:p>
        </p:txBody>
      </p:sp>
    </p:spTree>
    <p:extLst>
      <p:ext uri="{BB962C8B-B14F-4D97-AF65-F5344CB8AC3E}">
        <p14:creationId xmlns:p14="http://schemas.microsoft.com/office/powerpoint/2010/main" xmlns="" val="16266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bwMode="auto">
          <a:xfrm rot="10800000" flipH="1" flipV="1">
            <a:off x="0" y="0"/>
            <a:ext cx="9144000" cy="1676400"/>
          </a:xfrm>
          <a:prstGeom prst="rect">
            <a:avLst/>
          </a:prstGeom>
          <a:gradFill flip="none" rotWithShape="1">
            <a:gsLst>
              <a:gs pos="0">
                <a:srgbClr val="006699">
                  <a:alpha val="53000"/>
                </a:srgbClr>
              </a:gs>
              <a:gs pos="96000">
                <a:srgbClr val="FFFFFF">
                  <a:alpha val="37000"/>
                </a:srgbClr>
              </a:gs>
              <a:gs pos="38000">
                <a:srgbClr val="007DBC">
                  <a:alpha val="42000"/>
                </a:srgbClr>
              </a:gs>
            </a:gsLst>
            <a:path path="rect">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7462" name="Rectangle 6"/>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rgbClr val="333333"/>
                </a:solidFill>
              </a:defRPr>
            </a:lvl1pPr>
          </a:lstStyle>
          <a:p>
            <a:fld id="{DD44DBFC-53EF-7A40-92DF-21BB7AE4EC81}" type="slidenum">
              <a:rPr lang="en-US"/>
              <a:pPr/>
              <a:t>‹#›</a:t>
            </a:fld>
            <a:endParaRPr lang="en-US"/>
          </a:p>
        </p:txBody>
      </p:sp>
      <p:pic>
        <p:nvPicPr>
          <p:cNvPr id="4" name="Picture 3" descr="DHS_S&amp;T_logo_blue_rgb2.png"/>
          <p:cNvPicPr>
            <a:picLocks noChangeAspect="1"/>
          </p:cNvPicPr>
          <p:nvPr userDrawn="1"/>
        </p:nvPicPr>
        <p:blipFill>
          <a:blip r:embed="rId15" cstate="screen">
            <a:extLst>
              <a:ext uri="{28A0092B-C50C-407E-A947-70E740481C1C}">
                <a14:useLocalDpi xmlns:a14="http://schemas.microsoft.com/office/drawing/2010/main" xmlns=""/>
              </a:ext>
            </a:extLst>
          </a:blip>
          <a:stretch>
            <a:fillRect/>
          </a:stretch>
        </p:blipFill>
        <p:spPr>
          <a:xfrm>
            <a:off x="381000" y="5867400"/>
            <a:ext cx="1905000" cy="808038"/>
          </a:xfrm>
          <a:prstGeom prst="rect">
            <a:avLst/>
          </a:prstGeom>
        </p:spPr>
      </p:pic>
      <p:pic>
        <p:nvPicPr>
          <p:cNvPr id="3" name="Picture 2" descr="Header3.png"/>
          <p:cNvPicPr>
            <a:picLocks noChangeAspect="1"/>
          </p:cNvPicPr>
          <p:nvPr userDrawn="1"/>
        </p:nvPicPr>
        <p:blipFill>
          <a:blip r:embed="rId16" cstate="screen">
            <a:extLst>
              <a:ext uri="{28A0092B-C50C-407E-A947-70E740481C1C}">
                <a14:useLocalDpi xmlns:a14="http://schemas.microsoft.com/office/drawing/2010/main" xmlns=""/>
              </a:ext>
            </a:extLst>
          </a:blip>
          <a:stretch>
            <a:fillRect/>
          </a:stretch>
        </p:blipFill>
        <p:spPr>
          <a:xfrm>
            <a:off x="0" y="0"/>
            <a:ext cx="9144000" cy="1371600"/>
          </a:xfrm>
          <a:prstGeom prst="rect">
            <a:avLst/>
          </a:prstGeom>
        </p:spPr>
      </p:pic>
      <p:sp>
        <p:nvSpPr>
          <p:cNvPr id="1026" name="Rectangle 2"/>
          <p:cNvSpPr>
            <a:spLocks noGrp="1" noChangeArrowheads="1"/>
          </p:cNvSpPr>
          <p:nvPr>
            <p:ph type="title"/>
          </p:nvPr>
        </p:nvSpPr>
        <p:spPr bwMode="auto">
          <a:xfrm>
            <a:off x="381000" y="228600"/>
            <a:ext cx="829194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Tree>
  </p:cSld>
  <p:clrMap bg1="dk2" tx1="lt1" bg2="dk1" tx2="lt2" accent1="accent1" accent2="accent2" accent3="accent3" accent4="accent4" accent5="accent5" accent6="accent6" hlink="hlink" folHlink="folHlink"/>
  <p:sldLayoutIdLst>
    <p:sldLayoutId id="2147483829" r:id="rId1"/>
    <p:sldLayoutId id="2147483818" r:id="rId2"/>
    <p:sldLayoutId id="2147483830"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hdr="0" ftr="0" dt="0"/>
  <p:txStyles>
    <p:titleStyle>
      <a:lvl1pPr algn="l" rtl="0" eaLnBrk="0" fontAlgn="base" hangingPunct="0">
        <a:spcBef>
          <a:spcPct val="0"/>
        </a:spcBef>
        <a:spcAft>
          <a:spcPct val="0"/>
        </a:spcAft>
        <a:defRPr sz="3600" b="1">
          <a:solidFill>
            <a:srgbClr val="003366"/>
          </a:solidFill>
          <a:latin typeface="+mn-lt"/>
          <a:ea typeface="ＭＳ Ｐゴシック" charset="0"/>
          <a:cs typeface="ＭＳ Ｐゴシック" charset="0"/>
        </a:defRPr>
      </a:lvl1pPr>
      <a:lvl2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5pPr>
      <a:lvl6pPr marL="457200" algn="l" rtl="0" eaLnBrk="0" fontAlgn="base" hangingPunct="0">
        <a:spcBef>
          <a:spcPct val="0"/>
        </a:spcBef>
        <a:spcAft>
          <a:spcPct val="0"/>
        </a:spcAft>
        <a:defRPr sz="4200">
          <a:solidFill>
            <a:srgbClr val="002F80"/>
          </a:solidFill>
          <a:latin typeface="Times New Roman" pitchFamily="18" charset="0"/>
        </a:defRPr>
      </a:lvl6pPr>
      <a:lvl7pPr marL="914400" algn="l" rtl="0" eaLnBrk="0" fontAlgn="base" hangingPunct="0">
        <a:spcBef>
          <a:spcPct val="0"/>
        </a:spcBef>
        <a:spcAft>
          <a:spcPct val="0"/>
        </a:spcAft>
        <a:defRPr sz="4200">
          <a:solidFill>
            <a:srgbClr val="002F80"/>
          </a:solidFill>
          <a:latin typeface="Times New Roman" pitchFamily="18" charset="0"/>
        </a:defRPr>
      </a:lvl7pPr>
      <a:lvl8pPr marL="1371600" algn="l" rtl="0" eaLnBrk="0" fontAlgn="base" hangingPunct="0">
        <a:spcBef>
          <a:spcPct val="0"/>
        </a:spcBef>
        <a:spcAft>
          <a:spcPct val="0"/>
        </a:spcAft>
        <a:defRPr sz="4200">
          <a:solidFill>
            <a:srgbClr val="002F80"/>
          </a:solidFill>
          <a:latin typeface="Times New Roman" pitchFamily="18" charset="0"/>
        </a:defRPr>
      </a:lvl8pPr>
      <a:lvl9pPr marL="1828800" algn="l" rtl="0" eaLnBrk="0" fontAlgn="base" hangingPunct="0">
        <a:spcBef>
          <a:spcPct val="0"/>
        </a:spcBef>
        <a:spcAft>
          <a:spcPct val="0"/>
        </a:spcAft>
        <a:defRPr sz="4200">
          <a:solidFill>
            <a:srgbClr val="002F80"/>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charset="0"/>
        <a:buChar char="§"/>
        <a:defRPr sz="2200">
          <a:solidFill>
            <a:srgbClr val="EFF7FF"/>
          </a:solidFill>
          <a:latin typeface="+mn-lt"/>
          <a:ea typeface="ＭＳ Ｐゴシック" charset="0"/>
          <a:cs typeface="ＭＳ Ｐゴシック" charset="0"/>
        </a:defRPr>
      </a:lvl1pPr>
      <a:lvl2pPr marL="571500" indent="-223838" algn="l" rtl="0" eaLnBrk="0" fontAlgn="base" hangingPunct="0">
        <a:spcBef>
          <a:spcPct val="30000"/>
        </a:spcBef>
        <a:spcAft>
          <a:spcPct val="0"/>
        </a:spcAft>
        <a:buClr>
          <a:srgbClr val="B0B1B3"/>
        </a:buClr>
        <a:buFont typeface="Wingdings" charset="0"/>
        <a:buChar char="§"/>
        <a:defRPr sz="1700">
          <a:solidFill>
            <a:srgbClr val="EFF7FF"/>
          </a:solidFill>
          <a:latin typeface="+mn-lt"/>
          <a:ea typeface="ＭＳ Ｐゴシック" charset="0"/>
        </a:defRPr>
      </a:lvl2pPr>
      <a:lvl3pPr marL="909638" indent="-222250" algn="l" rtl="0" eaLnBrk="0" fontAlgn="base" hangingPunct="0">
        <a:spcBef>
          <a:spcPct val="30000"/>
        </a:spcBef>
        <a:spcAft>
          <a:spcPct val="0"/>
        </a:spcAft>
        <a:buClr>
          <a:srgbClr val="B0B1B3"/>
        </a:buClr>
        <a:buFont typeface="Wingdings" charset="0"/>
        <a:buChar char="§"/>
        <a:defRPr sz="2000">
          <a:solidFill>
            <a:srgbClr val="EFF7FF"/>
          </a:solidFill>
          <a:latin typeface="+mn-lt"/>
          <a:ea typeface="ＭＳ Ｐゴシック" charset="0"/>
        </a:defRPr>
      </a:lvl3pPr>
      <a:lvl4pPr marL="1258888" indent="-231775" algn="l" rtl="0" eaLnBrk="0" fontAlgn="base" hangingPunct="0">
        <a:spcBef>
          <a:spcPct val="30000"/>
        </a:spcBef>
        <a:spcAft>
          <a:spcPct val="0"/>
        </a:spcAft>
        <a:buClr>
          <a:srgbClr val="B0B1B3"/>
        </a:buClr>
        <a:buFont typeface="Wingdings" charset="0"/>
        <a:buChar char="§"/>
        <a:defRPr sz="1700">
          <a:solidFill>
            <a:srgbClr val="EFF7FF"/>
          </a:solidFill>
          <a:latin typeface="+mn-lt"/>
          <a:ea typeface="ＭＳ Ｐゴシック" charset="0"/>
        </a:defRPr>
      </a:lvl4pPr>
      <a:lvl5pPr marL="1598613" indent="-222250" algn="l" rtl="0" eaLnBrk="0" fontAlgn="base" hangingPunct="0">
        <a:spcBef>
          <a:spcPct val="30000"/>
        </a:spcBef>
        <a:spcAft>
          <a:spcPct val="0"/>
        </a:spcAft>
        <a:buClr>
          <a:srgbClr val="B0B1B3"/>
        </a:buClr>
        <a:buFont typeface="Wingdings" charset="0"/>
        <a:buChar char="§"/>
        <a:defRPr sz="2000">
          <a:solidFill>
            <a:srgbClr val="EFF7FF"/>
          </a:solidFill>
          <a:latin typeface="+mn-lt"/>
          <a:ea typeface="ＭＳ Ｐゴシック" charset="0"/>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bwMode="auto">
          <a:xfrm rot="10800000" flipH="1" flipV="1">
            <a:off x="0" y="0"/>
            <a:ext cx="9144000" cy="1676400"/>
          </a:xfrm>
          <a:prstGeom prst="rect">
            <a:avLst/>
          </a:prstGeom>
          <a:gradFill flip="none" rotWithShape="1">
            <a:gsLst>
              <a:gs pos="0">
                <a:srgbClr val="006699">
                  <a:alpha val="37000"/>
                </a:srgbClr>
              </a:gs>
              <a:gs pos="96000">
                <a:srgbClr val="FFFFFF">
                  <a:alpha val="37000"/>
                </a:srgbClr>
              </a:gs>
              <a:gs pos="35000">
                <a:srgbClr val="007DBC">
                  <a:alpha val="37000"/>
                </a:srgbClr>
              </a:gs>
            </a:gsLst>
            <a:path path="rect">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 name="Picture 9" descr="Header3.png"/>
          <p:cNvPicPr>
            <a:picLocks noChangeAspect="1"/>
          </p:cNvPicPr>
          <p:nvPr userDrawn="1"/>
        </p:nvPicPr>
        <p:blipFill>
          <a:blip r:embed="rId15" cstate="screen">
            <a:extLst>
              <a:ext uri="{28A0092B-C50C-407E-A947-70E740481C1C}">
                <a14:useLocalDpi xmlns:a14="http://schemas.microsoft.com/office/drawing/2010/main" xmlns=""/>
              </a:ext>
            </a:extLst>
          </a:blip>
          <a:stretch>
            <a:fillRect/>
          </a:stretch>
        </p:blipFill>
        <p:spPr>
          <a:xfrm>
            <a:off x="0" y="0"/>
            <a:ext cx="9144000" cy="1371600"/>
          </a:xfrm>
          <a:prstGeom prst="rect">
            <a:avLst/>
          </a:prstGeom>
        </p:spPr>
      </p:pic>
      <p:sp>
        <p:nvSpPr>
          <p:cNvPr id="147462" name="Rectangle 6"/>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rgbClr val="333333"/>
                </a:solidFill>
              </a:defRPr>
            </a:lvl1pPr>
          </a:lstStyle>
          <a:p>
            <a:fld id="{DD44DBFC-53EF-7A40-92DF-21BB7AE4EC81}" type="slidenum">
              <a:rPr lang="en-US"/>
              <a:pPr/>
              <a:t>‹#›</a:t>
            </a:fld>
            <a:endParaRPr lang="en-US"/>
          </a:p>
        </p:txBody>
      </p:sp>
      <p:sp>
        <p:nvSpPr>
          <p:cNvPr id="1026" name="Rectangle 2"/>
          <p:cNvSpPr>
            <a:spLocks noGrp="1" noChangeArrowheads="1"/>
          </p:cNvSpPr>
          <p:nvPr>
            <p:ph type="title"/>
          </p:nvPr>
        </p:nvSpPr>
        <p:spPr bwMode="auto">
          <a:xfrm>
            <a:off x="381000" y="228600"/>
            <a:ext cx="829194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pic>
        <p:nvPicPr>
          <p:cNvPr id="7" name="Picture 6" descr="Header2.png"/>
          <p:cNvPicPr>
            <a:picLocks noChangeAspect="1"/>
          </p:cNvPicPr>
          <p:nvPr userDrawn="1"/>
        </p:nvPicPr>
        <p:blipFill>
          <a:blip r:embed="rId16" cstate="screen">
            <a:alphaModFix amt="4000"/>
            <a:extLst>
              <a:ext uri="{28A0092B-C50C-407E-A947-70E740481C1C}">
                <a14:useLocalDpi xmlns:a14="http://schemas.microsoft.com/office/drawing/2010/main" xmlns=""/>
              </a:ext>
            </a:extLst>
          </a:blip>
          <a:stretch>
            <a:fillRect/>
          </a:stretch>
        </p:blipFill>
        <p:spPr>
          <a:xfrm>
            <a:off x="0" y="25400"/>
            <a:ext cx="9144000" cy="1371600"/>
          </a:xfrm>
          <a:prstGeom prst="rect">
            <a:avLst/>
          </a:prstGeom>
        </p:spPr>
      </p:pic>
    </p:spTree>
    <p:extLst>
      <p:ext uri="{BB962C8B-B14F-4D97-AF65-F5344CB8AC3E}">
        <p14:creationId xmlns:p14="http://schemas.microsoft.com/office/powerpoint/2010/main" xmlns="" val="2993797840"/>
      </p:ext>
    </p:extLst>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hf hdr="0" ftr="0" dt="0"/>
  <p:txStyles>
    <p:titleStyle>
      <a:lvl1pPr algn="l" rtl="0" eaLnBrk="0" fontAlgn="base" hangingPunct="0">
        <a:spcBef>
          <a:spcPct val="0"/>
        </a:spcBef>
        <a:spcAft>
          <a:spcPct val="0"/>
        </a:spcAft>
        <a:defRPr sz="3600" b="1">
          <a:solidFill>
            <a:srgbClr val="003366"/>
          </a:solidFill>
          <a:latin typeface="+mn-lt"/>
          <a:ea typeface="ＭＳ Ｐゴシック" charset="0"/>
          <a:cs typeface="ＭＳ Ｐゴシック" charset="0"/>
        </a:defRPr>
      </a:lvl1pPr>
      <a:lvl2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200">
          <a:solidFill>
            <a:srgbClr val="002F80"/>
          </a:solidFill>
          <a:latin typeface="Times New Roman" pitchFamily="18" charset="0"/>
          <a:ea typeface="ＭＳ Ｐゴシック" charset="0"/>
          <a:cs typeface="ＭＳ Ｐゴシック" charset="0"/>
        </a:defRPr>
      </a:lvl5pPr>
      <a:lvl6pPr marL="457200" algn="l" rtl="0" eaLnBrk="0" fontAlgn="base" hangingPunct="0">
        <a:spcBef>
          <a:spcPct val="0"/>
        </a:spcBef>
        <a:spcAft>
          <a:spcPct val="0"/>
        </a:spcAft>
        <a:defRPr sz="4200">
          <a:solidFill>
            <a:srgbClr val="002F80"/>
          </a:solidFill>
          <a:latin typeface="Times New Roman" pitchFamily="18" charset="0"/>
        </a:defRPr>
      </a:lvl6pPr>
      <a:lvl7pPr marL="914400" algn="l" rtl="0" eaLnBrk="0" fontAlgn="base" hangingPunct="0">
        <a:spcBef>
          <a:spcPct val="0"/>
        </a:spcBef>
        <a:spcAft>
          <a:spcPct val="0"/>
        </a:spcAft>
        <a:defRPr sz="4200">
          <a:solidFill>
            <a:srgbClr val="002F80"/>
          </a:solidFill>
          <a:latin typeface="Times New Roman" pitchFamily="18" charset="0"/>
        </a:defRPr>
      </a:lvl7pPr>
      <a:lvl8pPr marL="1371600" algn="l" rtl="0" eaLnBrk="0" fontAlgn="base" hangingPunct="0">
        <a:spcBef>
          <a:spcPct val="0"/>
        </a:spcBef>
        <a:spcAft>
          <a:spcPct val="0"/>
        </a:spcAft>
        <a:defRPr sz="4200">
          <a:solidFill>
            <a:srgbClr val="002F80"/>
          </a:solidFill>
          <a:latin typeface="Times New Roman" pitchFamily="18" charset="0"/>
        </a:defRPr>
      </a:lvl8pPr>
      <a:lvl9pPr marL="1828800" algn="l" rtl="0" eaLnBrk="0" fontAlgn="base" hangingPunct="0">
        <a:spcBef>
          <a:spcPct val="0"/>
        </a:spcBef>
        <a:spcAft>
          <a:spcPct val="0"/>
        </a:spcAft>
        <a:defRPr sz="4200">
          <a:solidFill>
            <a:srgbClr val="002F80"/>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charset="0"/>
        <a:buChar char="§"/>
        <a:defRPr sz="2200">
          <a:solidFill>
            <a:srgbClr val="EFF7FF"/>
          </a:solidFill>
          <a:latin typeface="+mn-lt"/>
          <a:ea typeface="ＭＳ Ｐゴシック" charset="0"/>
          <a:cs typeface="ＭＳ Ｐゴシック" charset="0"/>
        </a:defRPr>
      </a:lvl1pPr>
      <a:lvl2pPr marL="571500" indent="-223838" algn="l" rtl="0" eaLnBrk="0" fontAlgn="base" hangingPunct="0">
        <a:spcBef>
          <a:spcPct val="30000"/>
        </a:spcBef>
        <a:spcAft>
          <a:spcPct val="0"/>
        </a:spcAft>
        <a:buClr>
          <a:srgbClr val="B0B1B3"/>
        </a:buClr>
        <a:buFont typeface="Wingdings" charset="0"/>
        <a:buChar char="§"/>
        <a:defRPr sz="1700">
          <a:solidFill>
            <a:srgbClr val="EFF7FF"/>
          </a:solidFill>
          <a:latin typeface="+mn-lt"/>
          <a:ea typeface="ＭＳ Ｐゴシック" charset="0"/>
        </a:defRPr>
      </a:lvl2pPr>
      <a:lvl3pPr marL="909638" indent="-222250" algn="l" rtl="0" eaLnBrk="0" fontAlgn="base" hangingPunct="0">
        <a:spcBef>
          <a:spcPct val="30000"/>
        </a:spcBef>
        <a:spcAft>
          <a:spcPct val="0"/>
        </a:spcAft>
        <a:buClr>
          <a:srgbClr val="B0B1B3"/>
        </a:buClr>
        <a:buFont typeface="Wingdings" charset="0"/>
        <a:buChar char="§"/>
        <a:defRPr sz="2000">
          <a:solidFill>
            <a:srgbClr val="EFF7FF"/>
          </a:solidFill>
          <a:latin typeface="+mn-lt"/>
          <a:ea typeface="ＭＳ Ｐゴシック" charset="0"/>
        </a:defRPr>
      </a:lvl3pPr>
      <a:lvl4pPr marL="1258888" indent="-231775" algn="l" rtl="0" eaLnBrk="0" fontAlgn="base" hangingPunct="0">
        <a:spcBef>
          <a:spcPct val="30000"/>
        </a:spcBef>
        <a:spcAft>
          <a:spcPct val="0"/>
        </a:spcAft>
        <a:buClr>
          <a:srgbClr val="B0B1B3"/>
        </a:buClr>
        <a:buFont typeface="Wingdings" charset="0"/>
        <a:buChar char="§"/>
        <a:defRPr sz="1700">
          <a:solidFill>
            <a:srgbClr val="EFF7FF"/>
          </a:solidFill>
          <a:latin typeface="+mn-lt"/>
          <a:ea typeface="ＭＳ Ｐゴシック" charset="0"/>
        </a:defRPr>
      </a:lvl4pPr>
      <a:lvl5pPr marL="1598613" indent="-222250" algn="l" rtl="0" eaLnBrk="0" fontAlgn="base" hangingPunct="0">
        <a:spcBef>
          <a:spcPct val="30000"/>
        </a:spcBef>
        <a:spcAft>
          <a:spcPct val="0"/>
        </a:spcAft>
        <a:buClr>
          <a:srgbClr val="B0B1B3"/>
        </a:buClr>
        <a:buFont typeface="Wingdings" charset="0"/>
        <a:buChar char="§"/>
        <a:defRPr sz="2000">
          <a:solidFill>
            <a:srgbClr val="EFF7FF"/>
          </a:solidFill>
          <a:latin typeface="+mn-lt"/>
          <a:ea typeface="ＭＳ Ｐゴシック" charset="0"/>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9.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hyperlink" Target="http://www.dhs.gov/redirect?url=http://www.hsuniversityprograms.org/" TargetMode="External"/><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hs.gov/redirect?url=http://www.hsuniversityprograms.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hs.gov/redirect?url=http://www.hsuniversityprogram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hs.gov/redirect?url=http://www.hsuniversityprogram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hs.gov/redirect?url=http://www.hsuniversityprogram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hs.gov/redirect?url=http://www.hsuniversityprogram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www.dhs.gov/redirect?url=http://www.hsuniversityprograms.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Universityprograms@dhs.gov" TargetMode="External"/><Relationship Id="rId5" Type="http://schemas.microsoft.com/office/2007/relationships/hdphoto" Target="../media/hdphoto1.wdp"/><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gif"/></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0" y="5105400"/>
            <a:ext cx="4343400" cy="1066800"/>
          </a:xfrm>
        </p:spPr>
        <p:txBody>
          <a:bodyPr/>
          <a:lstStyle/>
          <a:p>
            <a:pPr>
              <a:spcBef>
                <a:spcPts val="0"/>
              </a:spcBef>
            </a:pPr>
            <a:r>
              <a:rPr lang="en-US" sz="2000" dirty="0"/>
              <a:t>Dr. Pat Carrick</a:t>
            </a:r>
            <a:endParaRPr lang="en-US" dirty="0"/>
          </a:p>
          <a:p>
            <a:pPr>
              <a:spcBef>
                <a:spcPts val="0"/>
              </a:spcBef>
            </a:pPr>
            <a:r>
              <a:rPr lang="en-US" sz="2000" dirty="0" smtClean="0"/>
              <a:t>Director, HSARPA</a:t>
            </a:r>
          </a:p>
          <a:p>
            <a:pPr>
              <a:spcBef>
                <a:spcPts val="0"/>
              </a:spcBef>
            </a:pPr>
            <a:r>
              <a:rPr lang="en-US" sz="2000" dirty="0" smtClean="0"/>
              <a:t>Science and Technology Directorate</a:t>
            </a:r>
          </a:p>
          <a:p>
            <a:pPr>
              <a:spcBef>
                <a:spcPts val="0"/>
              </a:spcBef>
            </a:pPr>
            <a:endParaRPr lang="en-US" dirty="0"/>
          </a:p>
          <a:p>
            <a:pPr algn="r">
              <a:spcBef>
                <a:spcPts val="0"/>
              </a:spcBef>
            </a:pPr>
            <a:endParaRPr lang="en-US" dirty="0">
              <a:solidFill>
                <a:schemeClr val="bg1">
                  <a:lumMod val="50000"/>
                </a:schemeClr>
              </a:solidFill>
            </a:endParaRPr>
          </a:p>
        </p:txBody>
      </p:sp>
      <p:sp>
        <p:nvSpPr>
          <p:cNvPr id="5" name="TextBox 4"/>
          <p:cNvSpPr txBox="1"/>
          <p:nvPr/>
        </p:nvSpPr>
        <p:spPr>
          <a:xfrm>
            <a:off x="533400" y="3810000"/>
            <a:ext cx="7772400" cy="830997"/>
          </a:xfrm>
          <a:prstGeom prst="rect">
            <a:avLst/>
          </a:prstGeom>
          <a:noFill/>
        </p:spPr>
        <p:txBody>
          <a:bodyPr wrap="square" rtlCol="0">
            <a:spAutoFit/>
          </a:bodyPr>
          <a:lstStyle/>
          <a:p>
            <a:r>
              <a:rPr lang="en-US" b="1" dirty="0" smtClean="0"/>
              <a:t>Federal R&amp;D Agency Workshop</a:t>
            </a:r>
          </a:p>
          <a:p>
            <a:r>
              <a:rPr lang="en-US" b="1" dirty="0" smtClean="0"/>
              <a:t>8 October 2015</a:t>
            </a:r>
            <a:endParaRPr lang="en-US" b="1" dirty="0"/>
          </a:p>
        </p:txBody>
      </p:sp>
      <p:sp>
        <p:nvSpPr>
          <p:cNvPr id="7" name="Title 6"/>
          <p:cNvSpPr>
            <a:spLocks noGrp="1"/>
          </p:cNvSpPr>
          <p:nvPr>
            <p:ph type="title"/>
          </p:nvPr>
        </p:nvSpPr>
        <p:spPr>
          <a:xfrm>
            <a:off x="304800" y="2362200"/>
            <a:ext cx="8534400" cy="12954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600" dirty="0" smtClean="0"/>
              <a:t>Homeland Security Advanced Research Projects Agency (HSARPA)</a:t>
            </a:r>
            <a:endParaRPr lang="en-US" sz="3600" dirty="0"/>
          </a:p>
        </p:txBody>
      </p:sp>
    </p:spTree>
    <p:extLst>
      <p:ext uri="{BB962C8B-B14F-4D97-AF65-F5344CB8AC3E}">
        <p14:creationId xmlns:p14="http://schemas.microsoft.com/office/powerpoint/2010/main" xmlns="" val="4253741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152400"/>
            <a:ext cx="9144000" cy="1143000"/>
          </a:xfrm>
        </p:spPr>
        <p:txBody>
          <a:bodyPr/>
          <a:lstStyle/>
          <a:p>
            <a:pPr algn="ctr"/>
            <a:r>
              <a:rPr lang="en-US" dirty="0" smtClean="0"/>
              <a:t>Homeland Security Advanced Research Projects Agency (HSARPA)</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10</a:t>
            </a:fld>
            <a:endParaRPr lang="en-US" sz="1100">
              <a:solidFill>
                <a:srgbClr val="333333"/>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566117255"/>
              </p:ext>
            </p:extLst>
          </p:nvPr>
        </p:nvGraphicFramePr>
        <p:xfrm>
          <a:off x="152400" y="1417320"/>
          <a:ext cx="8763000" cy="4907280"/>
        </p:xfrm>
        <a:graphic>
          <a:graphicData uri="http://schemas.openxmlformats.org/drawingml/2006/table">
            <a:tbl>
              <a:tblPr firstRow="1" bandRow="1">
                <a:tableStyleId>{2D5ABB26-0587-4C30-8999-92F81FD0307C}</a:tableStyleId>
              </a:tblPr>
              <a:tblGrid>
                <a:gridCol w="2819400"/>
                <a:gridCol w="5943600"/>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Borders</a:t>
                      </a:r>
                      <a:r>
                        <a:rPr lang="en-US" sz="2000" b="1" baseline="0" dirty="0" smtClean="0">
                          <a:solidFill>
                            <a:srgbClr val="006699"/>
                          </a:solidFill>
                        </a:rPr>
                        <a:t> and Maritime Division</a:t>
                      </a:r>
                      <a:r>
                        <a:rPr lang="en-US" sz="2000" b="1" dirty="0" smtClean="0">
                          <a:solidFill>
                            <a:srgbClr val="006699"/>
                          </a:solidFill>
                        </a:rPr>
                        <a:t>: </a:t>
                      </a:r>
                      <a:r>
                        <a:rPr lang="en-US" dirty="0" smtClean="0">
                          <a:solidFill>
                            <a:srgbClr val="006699"/>
                          </a:solidFill>
                        </a:rPr>
                        <a:t/>
                      </a:r>
                      <a:br>
                        <a:rPr lang="en-US" dirty="0" smtClean="0">
                          <a:solidFill>
                            <a:srgbClr val="006699"/>
                          </a:solidFill>
                        </a:rPr>
                      </a:br>
                      <a:r>
                        <a:rPr lang="en-US" sz="1800" dirty="0" smtClean="0">
                          <a:solidFill>
                            <a:srgbClr val="333333"/>
                          </a:solidFill>
                        </a:rPr>
                        <a:t>Prevent contraband,</a:t>
                      </a:r>
                      <a:r>
                        <a:rPr lang="en-US" sz="1800" baseline="0" dirty="0" smtClean="0">
                          <a:solidFill>
                            <a:srgbClr val="333333"/>
                          </a:solidFill>
                        </a:rPr>
                        <a:t> criminals, and terrorists form entering the U.S. while permitting the lawful flow of commerce and visitors</a:t>
                      </a:r>
                      <a:endParaRPr lang="en-US" sz="1800" dirty="0" smtClean="0">
                        <a:solidFill>
                          <a:srgbClr val="333333"/>
                        </a:solidFill>
                      </a:endParaRPr>
                    </a:p>
                  </a:txBody>
                  <a:tcPr anchor="ctr">
                    <a:lnB w="6350" cap="flat" cmpd="sng" algn="ctr">
                      <a:solidFill>
                        <a:scrgbClr r="0" g="0" b="0"/>
                      </a:solidFill>
                      <a:prstDash val="sysDash"/>
                      <a:round/>
                      <a:headEnd type="none" w="med" len="med"/>
                      <a:tailEnd type="none" w="med" len="med"/>
                    </a:lnB>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Chemical</a:t>
                      </a:r>
                      <a:r>
                        <a:rPr lang="en-US" sz="2000" b="1" baseline="0" dirty="0" smtClean="0">
                          <a:solidFill>
                            <a:srgbClr val="006699"/>
                          </a:solidFill>
                        </a:rPr>
                        <a:t> / Biological Division</a:t>
                      </a:r>
                      <a:r>
                        <a:rPr lang="en-US" sz="2000" b="1" dirty="0" smtClean="0">
                          <a:solidFill>
                            <a:srgbClr val="006699"/>
                          </a:solidFill>
                        </a:rPr>
                        <a:t>: </a:t>
                      </a:r>
                      <a:br>
                        <a:rPr lang="en-US" sz="2000" b="1" dirty="0" smtClean="0">
                          <a:solidFill>
                            <a:srgbClr val="006699"/>
                          </a:solidFill>
                        </a:rPr>
                      </a:br>
                      <a:r>
                        <a:rPr lang="en-US" sz="1800" dirty="0" smtClean="0">
                          <a:solidFill>
                            <a:srgbClr val="333333"/>
                          </a:solidFill>
                        </a:rPr>
                        <a:t>Detect, protect against, and respond to and</a:t>
                      </a:r>
                      <a:r>
                        <a:rPr lang="en-US" sz="1800" baseline="0" dirty="0" smtClean="0">
                          <a:solidFill>
                            <a:srgbClr val="333333"/>
                          </a:solidFill>
                        </a:rPr>
                        <a:t> recover from potential biological or chemical events</a:t>
                      </a:r>
                      <a:endParaRPr lang="en-US" sz="1800" dirty="0" smtClean="0"/>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Cyber</a:t>
                      </a:r>
                      <a:r>
                        <a:rPr lang="en-US" sz="2000" b="1" baseline="0" dirty="0" smtClean="0">
                          <a:solidFill>
                            <a:srgbClr val="006699"/>
                          </a:solidFill>
                        </a:rPr>
                        <a:t> Security Division</a:t>
                      </a:r>
                      <a:r>
                        <a:rPr lang="en-US" sz="2000" b="1" dirty="0" smtClean="0">
                          <a:solidFill>
                            <a:srgbClr val="006699"/>
                          </a:solidFill>
                        </a:rPr>
                        <a:t>: </a:t>
                      </a:r>
                      <a:r>
                        <a:rPr lang="en-US" sz="2000" dirty="0" smtClean="0">
                          <a:solidFill>
                            <a:srgbClr val="006699"/>
                          </a:solidFill>
                        </a:rPr>
                        <a:t/>
                      </a:r>
                      <a:br>
                        <a:rPr lang="en-US" sz="2000" dirty="0" smtClean="0">
                          <a:solidFill>
                            <a:srgbClr val="006699"/>
                          </a:solidFill>
                        </a:rPr>
                      </a:br>
                      <a:r>
                        <a:rPr lang="en-US" sz="1800" dirty="0" smtClean="0">
                          <a:solidFill>
                            <a:srgbClr val="333333"/>
                          </a:solidFill>
                        </a:rPr>
                        <a:t>Create</a:t>
                      </a:r>
                      <a:r>
                        <a:rPr lang="en-US" sz="1800" baseline="0" dirty="0" smtClean="0">
                          <a:solidFill>
                            <a:srgbClr val="333333"/>
                          </a:solidFill>
                        </a:rPr>
                        <a:t> a safe, secure, and resilient cyber environment</a:t>
                      </a: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Explosives Division: </a:t>
                      </a:r>
                      <a:r>
                        <a:rPr lang="en-US" sz="2000" dirty="0" smtClean="0">
                          <a:solidFill>
                            <a:srgbClr val="006699"/>
                          </a:solidFill>
                        </a:rPr>
                        <a:t/>
                      </a:r>
                      <a:br>
                        <a:rPr lang="en-US" sz="2000" dirty="0" smtClean="0">
                          <a:solidFill>
                            <a:srgbClr val="006699"/>
                          </a:solidFill>
                        </a:rPr>
                      </a:br>
                      <a:r>
                        <a:rPr lang="en-US" sz="1800" dirty="0" smtClean="0">
                          <a:solidFill>
                            <a:srgbClr val="333333"/>
                          </a:solidFill>
                        </a:rPr>
                        <a:t>Detect,</a:t>
                      </a:r>
                      <a:r>
                        <a:rPr lang="en-US" sz="1800" baseline="0" dirty="0" smtClean="0">
                          <a:solidFill>
                            <a:srgbClr val="333333"/>
                          </a:solidFill>
                        </a:rPr>
                        <a:t> prevent, and mitigate explosives attacks against people and infrastructure</a:t>
                      </a: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99"/>
                          </a:solidFill>
                          <a:latin typeface="Arial" charset="0"/>
                        </a:rPr>
                        <a:t>Resilient Systems Division: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333333"/>
                          </a:solidFill>
                          <a:latin typeface="Arial" charset="0"/>
                        </a:rPr>
                        <a:t>Strengthen situational awareness , emergency</a:t>
                      </a:r>
                      <a:r>
                        <a:rPr lang="en-US" sz="1800" baseline="0" dirty="0" smtClean="0">
                          <a:solidFill>
                            <a:srgbClr val="333333"/>
                          </a:solidFill>
                          <a:latin typeface="Arial" charset="0"/>
                        </a:rPr>
                        <a:t> response capabilities, and critical infrastructure protection</a:t>
                      </a:r>
                      <a:endParaRPr lang="en-US" sz="1800" dirty="0" smtClean="0">
                        <a:solidFill>
                          <a:srgbClr val="333333"/>
                        </a:solidFill>
                        <a:latin typeface="Arial" charset="0"/>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bl>
          </a:graphicData>
        </a:graphic>
      </p:graphicFrame>
      <p:pic>
        <p:nvPicPr>
          <p:cNvPr id="10" name="Picture 9" descr="Communities.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04800" y="5434939"/>
            <a:ext cx="2590800" cy="838201"/>
          </a:xfrm>
          <a:prstGeom prst="rect">
            <a:avLst/>
          </a:prstGeom>
        </p:spPr>
      </p:pic>
      <p:pic>
        <p:nvPicPr>
          <p:cNvPr id="17" name="Picture 16" descr="Cyber.jp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04800" y="3597641"/>
            <a:ext cx="2590800" cy="866155"/>
          </a:xfrm>
          <a:prstGeom prst="rect">
            <a:avLst/>
          </a:prstGeom>
        </p:spPr>
      </p:pic>
      <p:pic>
        <p:nvPicPr>
          <p:cNvPr id="18" name="Picture 17" descr="Screening.jp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04800" y="4515776"/>
            <a:ext cx="2590800" cy="866155"/>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xmlns="" val="0"/>
              </a:ext>
            </a:extLst>
          </a:blip>
          <a:srcRect l="6870" t="46963" b="9487"/>
          <a:stretch/>
        </p:blipFill>
        <p:spPr>
          <a:xfrm>
            <a:off x="304800" y="2667123"/>
            <a:ext cx="2590801" cy="882273"/>
          </a:xfrm>
          <a:prstGeom prst="rect">
            <a:avLst/>
          </a:prstGeom>
        </p:spPr>
      </p:pic>
      <p:pic>
        <p:nvPicPr>
          <p:cNvPr id="14" name="Picture 13" descr="Speed.jp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04800" y="1673580"/>
            <a:ext cx="2590800" cy="917448"/>
          </a:xfrm>
          <a:prstGeom prst="rect">
            <a:avLst/>
          </a:prstGeom>
        </p:spPr>
      </p:pic>
    </p:spTree>
    <p:extLst>
      <p:ext uri="{BB962C8B-B14F-4D97-AF65-F5344CB8AC3E}">
        <p14:creationId xmlns:p14="http://schemas.microsoft.com/office/powerpoint/2010/main" xmlns="" val="389112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Within S&amp;T – Apex Projects</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11</a:t>
            </a:fld>
            <a:endParaRPr lang="en-US" sz="1100">
              <a:solidFill>
                <a:srgbClr val="333333"/>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532558157"/>
              </p:ext>
            </p:extLst>
          </p:nvPr>
        </p:nvGraphicFramePr>
        <p:xfrm>
          <a:off x="762000" y="1219200"/>
          <a:ext cx="7924800" cy="4419600"/>
        </p:xfrm>
        <a:graphic>
          <a:graphicData uri="http://schemas.openxmlformats.org/drawingml/2006/table">
            <a:tbl>
              <a:tblPr firstRow="1" bandRow="1">
                <a:tableStyleId>{2D5ABB26-0587-4C30-8999-92F81FD0307C}</a:tableStyleId>
              </a:tblPr>
              <a:tblGrid>
                <a:gridCol w="2641600"/>
                <a:gridCol w="5283200"/>
              </a:tblGrid>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SCREENING AT SPEED: </a:t>
                      </a:r>
                      <a:r>
                        <a:rPr lang="en-US" sz="2000" dirty="0" smtClean="0">
                          <a:solidFill>
                            <a:srgbClr val="006699"/>
                          </a:solidFill>
                        </a:rPr>
                        <a:t/>
                      </a:r>
                      <a:br>
                        <a:rPr lang="en-US" sz="2000" dirty="0" smtClean="0">
                          <a:solidFill>
                            <a:srgbClr val="006699"/>
                          </a:solidFill>
                        </a:rPr>
                      </a:br>
                      <a:r>
                        <a:rPr lang="en-US" sz="1800" dirty="0" smtClean="0">
                          <a:solidFill>
                            <a:srgbClr val="333333"/>
                          </a:solidFill>
                        </a:rPr>
                        <a:t>Security that Matches the Pace of Life</a:t>
                      </a:r>
                    </a:p>
                  </a:txBody>
                  <a:tcPr anchor="ctr">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A TRUSTED CYBER FUTURE: </a:t>
                      </a:r>
                      <a:r>
                        <a:rPr lang="en-US" sz="2000" dirty="0" smtClean="0">
                          <a:solidFill>
                            <a:srgbClr val="006699"/>
                          </a:solidFill>
                        </a:rPr>
                        <a:t/>
                      </a:r>
                      <a:br>
                        <a:rPr lang="en-US" sz="2000" dirty="0" smtClean="0">
                          <a:solidFill>
                            <a:srgbClr val="006699"/>
                          </a:solidFill>
                        </a:rPr>
                      </a:br>
                      <a:r>
                        <a:rPr lang="en-US" sz="1800" dirty="0" smtClean="0">
                          <a:solidFill>
                            <a:srgbClr val="333333"/>
                          </a:solidFill>
                        </a:rPr>
                        <a:t>Protecting Privacy, Commerce, and Community</a:t>
                      </a: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endParaRP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ENABLE THE DECISION MAKER: </a:t>
                      </a:r>
                      <a:r>
                        <a:rPr lang="en-US" dirty="0" smtClean="0">
                          <a:solidFill>
                            <a:srgbClr val="006699"/>
                          </a:solidFill>
                        </a:rPr>
                        <a:t/>
                      </a:r>
                      <a:br>
                        <a:rPr lang="en-US" dirty="0" smtClean="0">
                          <a:solidFill>
                            <a:srgbClr val="006699"/>
                          </a:solidFill>
                        </a:rPr>
                      </a:br>
                      <a:r>
                        <a:rPr lang="en-US" sz="1800" dirty="0" smtClean="0">
                          <a:solidFill>
                            <a:srgbClr val="333333"/>
                          </a:solidFill>
                        </a:rPr>
                        <a:t>Actionable Information at the Speed of Thought</a:t>
                      </a:r>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rPr>
                        <a:t>RESPONDER OF THE FUTURE: </a:t>
                      </a:r>
                      <a:br>
                        <a:rPr lang="en-US" sz="2000" b="1" dirty="0" smtClean="0">
                          <a:solidFill>
                            <a:srgbClr val="006699"/>
                          </a:solidFill>
                        </a:rPr>
                      </a:br>
                      <a:r>
                        <a:rPr lang="en-US" sz="1800" dirty="0" smtClean="0">
                          <a:solidFill>
                            <a:srgbClr val="333333"/>
                          </a:solidFill>
                        </a:rPr>
                        <a:t>Protected, Connected, and </a:t>
                      </a:r>
                      <a:r>
                        <a:rPr lang="en-US" sz="1800" smtClean="0">
                          <a:solidFill>
                            <a:srgbClr val="333333"/>
                          </a:solidFill>
                        </a:rPr>
                        <a:t>Fully Aware</a:t>
                      </a:r>
                      <a:endParaRPr lang="en-US" sz="1800" dirty="0" smtClean="0"/>
                    </a:p>
                  </a:txBody>
                  <a:tcPr anchor="ctr">
                    <a:lnT w="6350" cap="flat" cmpd="sng" algn="ctr">
                      <a:solidFill>
                        <a:scrgbClr r="0" g="0" b="0"/>
                      </a:solidFill>
                      <a:prstDash val="sysDash"/>
                      <a:round/>
                      <a:headEnd type="none" w="med" len="med"/>
                      <a:tailEnd type="none" w="med" len="med"/>
                    </a:lnT>
                    <a:lnB w="6350" cap="flat" cmpd="sng" algn="ctr">
                      <a:solidFill>
                        <a:scrgbClr r="0" g="0" b="0"/>
                      </a:solidFill>
                      <a:prstDash val="sysDash"/>
                      <a:round/>
                      <a:headEnd type="none" w="med" len="med"/>
                      <a:tailEnd type="none" w="med" len="med"/>
                    </a:lnB>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333333"/>
                        </a:solidFill>
                        <a:latin typeface="Arial" charset="0"/>
                      </a:endParaRPr>
                    </a:p>
                  </a:txBody>
                  <a:tcPr anchor="ctr">
                    <a:lnT w="6350" cap="flat" cmpd="sng" algn="ctr">
                      <a:solidFill>
                        <a:scrgbClr r="0" g="0" b="0"/>
                      </a:solidFill>
                      <a:prstDash val="sysDash"/>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6699"/>
                          </a:solidFill>
                          <a:latin typeface="Arial" charset="0"/>
                        </a:rPr>
                        <a:t>RESILIENT COMMUNITIES: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333333"/>
                          </a:solidFill>
                          <a:latin typeface="Arial" charset="0"/>
                        </a:rPr>
                        <a:t>Disaster-Proofing Society</a:t>
                      </a:r>
                    </a:p>
                  </a:txBody>
                  <a:tcPr anchor="ctr">
                    <a:lnT w="6350" cap="flat" cmpd="sng" algn="ctr">
                      <a:solidFill>
                        <a:scrgbClr r="0" g="0" b="0"/>
                      </a:solidFill>
                      <a:prstDash val="sysDash"/>
                      <a:round/>
                      <a:headEnd type="none" w="med" len="med"/>
                      <a:tailEnd type="none" w="med" len="med"/>
                    </a:lnT>
                  </a:tcPr>
                </a:tc>
              </a:tr>
            </a:tbl>
          </a:graphicData>
        </a:graphic>
      </p:graphicFrame>
      <p:pic>
        <p:nvPicPr>
          <p:cNvPr id="10" name="Picture 9" descr="Communities.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914400" y="4876800"/>
            <a:ext cx="2060448" cy="688848"/>
          </a:xfrm>
          <a:prstGeom prst="rect">
            <a:avLst/>
          </a:prstGeom>
        </p:spPr>
      </p:pic>
      <p:pic>
        <p:nvPicPr>
          <p:cNvPr id="11" name="Picture 10" descr="FR.jp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14400" y="3981450"/>
            <a:ext cx="2060448" cy="688848"/>
          </a:xfrm>
          <a:prstGeom prst="rect">
            <a:avLst/>
          </a:prstGeom>
        </p:spPr>
      </p:pic>
      <p:pic>
        <p:nvPicPr>
          <p:cNvPr id="12" name="Picture 11" descr="Speed.jp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914400" y="3086100"/>
            <a:ext cx="2060448" cy="688848"/>
          </a:xfrm>
          <a:prstGeom prst="rect">
            <a:avLst/>
          </a:prstGeom>
        </p:spPr>
      </p:pic>
      <p:pic>
        <p:nvPicPr>
          <p:cNvPr id="17" name="Picture 16" descr="Cyber.jp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914400" y="2190750"/>
            <a:ext cx="2060448" cy="688848"/>
          </a:xfrm>
          <a:prstGeom prst="rect">
            <a:avLst/>
          </a:prstGeom>
        </p:spPr>
      </p:pic>
      <p:pic>
        <p:nvPicPr>
          <p:cNvPr id="18" name="Picture 17" descr="Screening.jp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914400" y="1295400"/>
            <a:ext cx="2060448" cy="688848"/>
          </a:xfrm>
          <a:prstGeom prst="rect">
            <a:avLst/>
          </a:prstGeom>
        </p:spPr>
      </p:pic>
    </p:spTree>
    <p:extLst>
      <p:ext uri="{BB962C8B-B14F-4D97-AF65-F5344CB8AC3E}">
        <p14:creationId xmlns:p14="http://schemas.microsoft.com/office/powerpoint/2010/main" xmlns="" val="140316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S&amp;T Organizational Chart</a:t>
            </a:r>
            <a:endParaRPr lang="en-US" dirty="0"/>
          </a:p>
        </p:txBody>
      </p:sp>
      <p:sp>
        <p:nvSpPr>
          <p:cNvPr id="4" name="Slide Number Placeholder 3"/>
          <p:cNvSpPr>
            <a:spLocks noGrp="1"/>
          </p:cNvSpPr>
          <p:nvPr>
            <p:ph type="sldNum" sz="quarter" idx="10"/>
          </p:nvPr>
        </p:nvSpPr>
        <p:spPr/>
        <p:txBody>
          <a:bodyPr/>
          <a:lstStyle/>
          <a:p>
            <a:fld id="{28768733-B944-3E4E-898F-A2753843011F}" type="slidenum">
              <a:rPr lang="en-US" smtClean="0"/>
              <a:pPr/>
              <a:t>12</a:t>
            </a:fld>
            <a:endParaRPr lang="en-US"/>
          </a:p>
        </p:txBody>
      </p:sp>
      <p:pic>
        <p:nvPicPr>
          <p:cNvPr id="6" name="Picture 5" descr="ST Org Chart - Clean[1].png"/>
          <p:cNvPicPr>
            <a:picLocks noChangeAspect="1"/>
          </p:cNvPicPr>
          <p:nvPr/>
        </p:nvPicPr>
        <p:blipFill rotWithShape="1">
          <a:blip r:embed="rId3" cstate="email">
            <a:extLst>
              <a:ext uri="{28A0092B-C50C-407E-A947-70E740481C1C}">
                <a14:useLocalDpi xmlns:a14="http://schemas.microsoft.com/office/drawing/2010/main" xmlns="" val="0"/>
              </a:ext>
            </a:extLst>
          </a:blip>
          <a:srcRect t="6258"/>
          <a:stretch/>
        </p:blipFill>
        <p:spPr>
          <a:xfrm>
            <a:off x="1143001" y="1143000"/>
            <a:ext cx="6840962" cy="5500242"/>
          </a:xfrm>
          <a:prstGeom prst="rect">
            <a:avLst/>
          </a:prstGeom>
        </p:spPr>
      </p:pic>
      <p:sp>
        <p:nvSpPr>
          <p:cNvPr id="9" name="Rectangle 8"/>
          <p:cNvSpPr/>
          <p:nvPr/>
        </p:nvSpPr>
        <p:spPr bwMode="auto">
          <a:xfrm>
            <a:off x="6324600" y="3124200"/>
            <a:ext cx="1761118" cy="3581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868733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13</a:t>
            </a:fld>
            <a:endParaRPr lang="en-US" sz="1100">
              <a:solidFill>
                <a:srgbClr val="333333"/>
              </a:solidFill>
            </a:endParaRPr>
          </a:p>
        </p:txBody>
      </p:sp>
      <p:sp>
        <p:nvSpPr>
          <p:cNvPr id="13" name="Title 1"/>
          <p:cNvSpPr>
            <a:spLocks noGrp="1"/>
          </p:cNvSpPr>
          <p:nvPr>
            <p:ph type="title"/>
          </p:nvPr>
        </p:nvSpPr>
        <p:spPr>
          <a:xfrm>
            <a:off x="0" y="228600"/>
            <a:ext cx="9144000" cy="990600"/>
          </a:xfrm>
        </p:spPr>
        <p:txBody>
          <a:bodyPr/>
          <a:lstStyle/>
          <a:p>
            <a:pPr algn="ctr"/>
            <a:r>
              <a:rPr lang="en-US" dirty="0" smtClean="0"/>
              <a:t>Office of University Programs (OUP)</a:t>
            </a:r>
            <a:br>
              <a:rPr lang="en-US" dirty="0" smtClean="0"/>
            </a:br>
            <a:r>
              <a:rPr lang="en-US" sz="2400" dirty="0" smtClean="0"/>
              <a:t>Research and Development Partnerships (RDP)</a:t>
            </a:r>
            <a:endParaRPr lang="en-US" sz="2400" dirty="0"/>
          </a:p>
        </p:txBody>
      </p:sp>
      <p:sp>
        <p:nvSpPr>
          <p:cNvPr id="15" name="TextBox 14"/>
          <p:cNvSpPr txBox="1"/>
          <p:nvPr/>
        </p:nvSpPr>
        <p:spPr>
          <a:xfrm>
            <a:off x="152400" y="1484293"/>
            <a:ext cx="8763000" cy="954107"/>
          </a:xfrm>
          <a:prstGeom prst="rect">
            <a:avLst/>
          </a:prstGeom>
          <a:noFill/>
        </p:spPr>
        <p:txBody>
          <a:bodyPr wrap="square" rtlCol="0">
            <a:spAutoFit/>
          </a:bodyPr>
          <a:lstStyle/>
          <a:p>
            <a:r>
              <a:rPr lang="en-US" sz="2000" b="1" dirty="0" smtClean="0">
                <a:solidFill>
                  <a:srgbClr val="006699"/>
                </a:solidFill>
              </a:rPr>
              <a:t>Centers of Excellence: </a:t>
            </a:r>
            <a:r>
              <a:rPr lang="en-US" sz="1800" dirty="0">
                <a:solidFill>
                  <a:srgbClr val="060000"/>
                </a:solidFill>
              </a:rPr>
              <a:t>P</a:t>
            </a:r>
            <a:r>
              <a:rPr lang="en-US" sz="1800" dirty="0" smtClean="0">
                <a:solidFill>
                  <a:srgbClr val="060000"/>
                </a:solidFill>
              </a:rPr>
              <a:t>erform </a:t>
            </a:r>
            <a:r>
              <a:rPr lang="en-US" sz="1800" dirty="0">
                <a:solidFill>
                  <a:srgbClr val="060000"/>
                </a:solidFill>
              </a:rPr>
              <a:t>research and development activities to provide critical homeland security tools, technologies, training, and talent (including over 40 tools, technologies, and knowledge products either in pilot studies or use</a:t>
            </a:r>
            <a:r>
              <a:rPr lang="en-US" sz="1800" dirty="0" smtClean="0">
                <a:solidFill>
                  <a:srgbClr val="060000"/>
                </a:solidFill>
              </a:rPr>
              <a:t>).</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b="11970"/>
          <a:stretch/>
        </p:blipFill>
        <p:spPr bwMode="auto">
          <a:xfrm>
            <a:off x="1524000" y="2743200"/>
            <a:ext cx="7510464" cy="14605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52400" y="4343400"/>
            <a:ext cx="8763000" cy="2231380"/>
          </a:xfrm>
          <a:prstGeom prst="rect">
            <a:avLst/>
          </a:prstGeom>
          <a:noFill/>
        </p:spPr>
        <p:txBody>
          <a:bodyPr wrap="square" rtlCol="0">
            <a:spAutoFit/>
          </a:bodyPr>
          <a:lstStyle/>
          <a:p>
            <a:r>
              <a:rPr lang="en-US" sz="2000" b="1" dirty="0" smtClean="0">
                <a:solidFill>
                  <a:srgbClr val="006699"/>
                </a:solidFill>
              </a:rPr>
              <a:t>Minority Serving Institutions Program:  </a:t>
            </a:r>
            <a:r>
              <a:rPr lang="en-US" sz="1800" dirty="0" smtClean="0">
                <a:solidFill>
                  <a:srgbClr val="060000"/>
                </a:solidFill>
              </a:rPr>
              <a:t>OUP </a:t>
            </a:r>
            <a:r>
              <a:rPr lang="en-US" sz="1800" dirty="0">
                <a:solidFill>
                  <a:srgbClr val="060000"/>
                </a:solidFill>
              </a:rPr>
              <a:t>supports the participation of Minority Serving Institutions in the DHS Centers of Excellence </a:t>
            </a:r>
            <a:r>
              <a:rPr lang="en-US" sz="1800" dirty="0" smtClean="0">
                <a:solidFill>
                  <a:srgbClr val="060000"/>
                </a:solidFill>
              </a:rPr>
              <a:t>Program by offering programs such as the </a:t>
            </a:r>
            <a:r>
              <a:rPr lang="en-US" sz="1800" b="1" dirty="0">
                <a:solidFill>
                  <a:srgbClr val="060000"/>
                </a:solidFill>
              </a:rPr>
              <a:t>DHS Summer Research Team </a:t>
            </a:r>
            <a:r>
              <a:rPr lang="en-US" sz="1800" b="1" dirty="0" smtClean="0">
                <a:solidFill>
                  <a:srgbClr val="060000"/>
                </a:solidFill>
              </a:rPr>
              <a:t>Program </a:t>
            </a:r>
            <a:r>
              <a:rPr lang="en-US" sz="1800" dirty="0" smtClean="0">
                <a:solidFill>
                  <a:srgbClr val="060000"/>
                </a:solidFill>
              </a:rPr>
              <a:t>and the </a:t>
            </a:r>
            <a:r>
              <a:rPr lang="en-US" sz="1800" b="1" dirty="0">
                <a:solidFill>
                  <a:srgbClr val="060000"/>
                </a:solidFill>
              </a:rPr>
              <a:t>Scientific Leadership Awards (SLA</a:t>
            </a:r>
            <a:r>
              <a:rPr lang="en-US" sz="1800" b="1" dirty="0" smtClean="0">
                <a:solidFill>
                  <a:srgbClr val="060000"/>
                </a:solidFill>
              </a:rPr>
              <a:t>).</a:t>
            </a:r>
            <a:endParaRPr lang="en-US" sz="1800" dirty="0" smtClean="0">
              <a:solidFill>
                <a:srgbClr val="060000"/>
              </a:solidFill>
            </a:endParaRPr>
          </a:p>
          <a:p>
            <a:endParaRPr lang="en-US" sz="900" dirty="0">
              <a:solidFill>
                <a:srgbClr val="060000"/>
              </a:solidFill>
            </a:endParaRPr>
          </a:p>
          <a:p>
            <a:r>
              <a:rPr lang="en-US" sz="2000" b="1" dirty="0" smtClean="0">
                <a:solidFill>
                  <a:srgbClr val="006699"/>
                </a:solidFill>
              </a:rPr>
              <a:t>Workforce Development: </a:t>
            </a:r>
            <a:r>
              <a:rPr lang="en-US" sz="1800" dirty="0">
                <a:solidFill>
                  <a:srgbClr val="060000"/>
                </a:solidFill>
              </a:rPr>
              <a:t>The University Programs network promotes university-based education programs to develop essential scientific and technical expertise through a suite of </a:t>
            </a:r>
            <a:r>
              <a:rPr lang="en-US" sz="1800" dirty="0" smtClean="0">
                <a:solidFill>
                  <a:srgbClr val="060000"/>
                </a:solidFill>
              </a:rPr>
              <a:t>scholarships, </a:t>
            </a:r>
            <a:r>
              <a:rPr lang="en-US" sz="1800" dirty="0">
                <a:solidFill>
                  <a:srgbClr val="060000"/>
                </a:solidFill>
              </a:rPr>
              <a:t>fellowships, and research opportunities</a:t>
            </a:r>
            <a:r>
              <a:rPr lang="en-US" sz="1800" dirty="0" smtClean="0">
                <a:solidFill>
                  <a:srgbClr val="060000"/>
                </a:solidFill>
              </a:rPr>
              <a:t>.</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4079" y="2743200"/>
            <a:ext cx="1546121" cy="14605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xmlns="" val="0"/>
              </a:ext>
            </a:extLst>
          </a:blip>
          <a:srcRect l="25320" r="6265"/>
          <a:stretch/>
        </p:blipFill>
        <p:spPr>
          <a:xfrm>
            <a:off x="111370" y="3733800"/>
            <a:ext cx="1488830" cy="144780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xmlns="" val="0"/>
              </a:ext>
            </a:extLst>
          </a:blip>
          <a:srcRect l="20334" r="29409"/>
          <a:stretch/>
        </p:blipFill>
        <p:spPr>
          <a:xfrm>
            <a:off x="7432431" y="3733800"/>
            <a:ext cx="1559169" cy="14478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373606" y="3664477"/>
            <a:ext cx="2405578" cy="173594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607984" y="3733800"/>
            <a:ext cx="2012016" cy="1447800"/>
          </a:xfrm>
          <a:prstGeom prst="rect">
            <a:avLst/>
          </a:prstGeom>
        </p:spPr>
      </p:pic>
      <p:sp>
        <p:nvSpPr>
          <p:cNvPr id="2" name="Title 1"/>
          <p:cNvSpPr>
            <a:spLocks noGrp="1"/>
          </p:cNvSpPr>
          <p:nvPr>
            <p:ph type="title"/>
          </p:nvPr>
        </p:nvSpPr>
        <p:spPr>
          <a:xfrm>
            <a:off x="0" y="304800"/>
            <a:ext cx="9144000" cy="685800"/>
          </a:xfrm>
        </p:spPr>
        <p:txBody>
          <a:bodyPr/>
          <a:lstStyle/>
          <a:p>
            <a:pPr algn="ctr"/>
            <a:r>
              <a:rPr lang="en-US" dirty="0" smtClean="0"/>
              <a:t>How Universities Engage with DHS/S&amp;T</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14</a:t>
            </a:fld>
            <a:endParaRPr lang="en-US" sz="1100">
              <a:solidFill>
                <a:srgbClr val="333333"/>
              </a:solidFill>
            </a:endParaRPr>
          </a:p>
        </p:txBody>
      </p:sp>
      <p:sp>
        <p:nvSpPr>
          <p:cNvPr id="4" name="TextBox 3"/>
          <p:cNvSpPr txBox="1"/>
          <p:nvPr/>
        </p:nvSpPr>
        <p:spPr>
          <a:xfrm>
            <a:off x="609600" y="1524000"/>
            <a:ext cx="7848600" cy="1631216"/>
          </a:xfrm>
          <a:prstGeom prst="rect">
            <a:avLst/>
          </a:prstGeom>
          <a:noFill/>
        </p:spPr>
        <p:txBody>
          <a:bodyPr wrap="square" rtlCol="0">
            <a:spAutoFit/>
          </a:bodyPr>
          <a:lstStyle/>
          <a:p>
            <a:r>
              <a:rPr lang="en-US" sz="2000" b="1" dirty="0" smtClean="0">
                <a:solidFill>
                  <a:srgbClr val="006699"/>
                </a:solidFill>
              </a:rPr>
              <a:t>Centers of Excellence (COE): </a:t>
            </a:r>
            <a:r>
              <a:rPr lang="en-US" sz="2000" dirty="0">
                <a:solidFill>
                  <a:srgbClr val="060000"/>
                </a:solidFill>
              </a:rPr>
              <a:t> </a:t>
            </a:r>
            <a:r>
              <a:rPr lang="en-US" sz="2000" dirty="0" smtClean="0">
                <a:solidFill>
                  <a:srgbClr val="060000"/>
                </a:solidFill>
              </a:rPr>
              <a:t>University-based program that has significant homeland security-related science, technology, engineering, and mathematics capabilities inclusive of: subject matter expertise, laboratories, engineering and other test facilities, data bases, analytical capabilities, etc.</a:t>
            </a:r>
            <a:endParaRPr lang="en-US" sz="2000" b="1" dirty="0" smtClean="0">
              <a:solidFill>
                <a:srgbClr val="006699"/>
              </a:solidFill>
            </a:endParaRPr>
          </a:p>
        </p:txBody>
      </p:sp>
      <p:pic>
        <p:nvPicPr>
          <p:cNvPr id="5" name="Picture 4"/>
          <p:cNvPicPr>
            <a:picLocks noChangeAspect="1"/>
          </p:cNvPicPr>
          <p:nvPr/>
        </p:nvPicPr>
        <p:blipFill rotWithShape="1">
          <a:blip r:embed="rId7" cstate="email">
            <a:extLst>
              <a:ext uri="{28A0092B-C50C-407E-A947-70E740481C1C}">
                <a14:useLocalDpi xmlns:a14="http://schemas.microsoft.com/office/drawing/2010/main" xmlns="" val="0"/>
              </a:ext>
            </a:extLst>
          </a:blip>
          <a:srcRect l="16282" t="24965"/>
          <a:stretch/>
        </p:blipFill>
        <p:spPr>
          <a:xfrm>
            <a:off x="3124200" y="3505200"/>
            <a:ext cx="2819400" cy="1895217"/>
          </a:xfrm>
          <a:prstGeom prst="rect">
            <a:avLst/>
          </a:prstGeom>
        </p:spPr>
      </p:pic>
      <p:sp>
        <p:nvSpPr>
          <p:cNvPr id="10" name="TextBox 9"/>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8"/>
              </a:rPr>
              <a:t>hsuniversityprograms.org</a:t>
            </a:r>
            <a:endParaRPr lang="en-US" sz="1200" i="1" dirty="0">
              <a:solidFill>
                <a:srgbClr val="060000"/>
              </a:solidFill>
            </a:endParaRPr>
          </a:p>
        </p:txBody>
      </p:sp>
      <p:sp>
        <p:nvSpPr>
          <p:cNvPr id="12" name="TextBox 11"/>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264237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dirty="0" smtClean="0"/>
              <a:t>How Universities Engage with DHS/S&amp;T</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15</a:t>
            </a:fld>
            <a:endParaRPr lang="en-US" sz="1100">
              <a:solidFill>
                <a:srgbClr val="333333"/>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1408" t="24421" r="60999" b="10175"/>
          <a:stretch/>
        </p:blipFill>
        <p:spPr bwMode="auto">
          <a:xfrm>
            <a:off x="1143000" y="1371600"/>
            <a:ext cx="6324600" cy="4216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bwMode="auto">
          <a:xfrm>
            <a:off x="5029200" y="5105400"/>
            <a:ext cx="3657600" cy="1295400"/>
          </a:xfrm>
          <a:prstGeom prst="rect">
            <a:avLst/>
          </a:prstGeom>
          <a:solidFill>
            <a:schemeClr val="tx1"/>
          </a:solidFill>
          <a:ln w="22225" cap="flat" cmpd="dbl" algn="ctr">
            <a:solidFill>
              <a:srgbClr val="0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000" b="0" i="0" u="none" strike="noStrike" cap="none" normalizeH="0" baseline="0" dirty="0" smtClean="0">
                <a:ln>
                  <a:noFill/>
                </a:ln>
                <a:solidFill>
                  <a:srgbClr val="060000"/>
                </a:solidFill>
                <a:effectLst/>
                <a:latin typeface="Arial" charset="0"/>
              </a:rPr>
              <a:t>     Center of Excellence (COE) Lead</a:t>
            </a:r>
            <a:r>
              <a:rPr kumimoji="0" lang="en-US" sz="1000" b="0" i="0" u="none" strike="noStrike" cap="none" normalizeH="0" dirty="0" smtClean="0">
                <a:ln>
                  <a:noFill/>
                </a:ln>
                <a:solidFill>
                  <a:srgbClr val="060000"/>
                </a:solidFill>
                <a:effectLst/>
                <a:latin typeface="Arial" charset="0"/>
              </a:rPr>
              <a:t> Universities</a:t>
            </a:r>
          </a:p>
          <a:p>
            <a:pPr marL="0" marR="0" indent="0" algn="l" defTabSz="914400" rtl="0" eaLnBrk="0" fontAlgn="base" latinLnBrk="0" hangingPunct="0">
              <a:lnSpc>
                <a:spcPct val="100000"/>
              </a:lnSpc>
              <a:spcBef>
                <a:spcPct val="0"/>
              </a:spcBef>
              <a:spcAft>
                <a:spcPts val="600"/>
              </a:spcAft>
              <a:buClrTx/>
              <a:buSzTx/>
              <a:buFontTx/>
              <a:buNone/>
              <a:tabLst/>
            </a:pPr>
            <a:r>
              <a:rPr lang="en-US" sz="1000" baseline="0" dirty="0">
                <a:solidFill>
                  <a:srgbClr val="060000"/>
                </a:solidFill>
              </a:rPr>
              <a:t> </a:t>
            </a:r>
            <a:r>
              <a:rPr lang="en-US" sz="1000" baseline="0" dirty="0" smtClean="0">
                <a:solidFill>
                  <a:srgbClr val="060000"/>
                </a:solidFill>
              </a:rPr>
              <a:t>    Center of Excellence (COE) Partners (45 States)</a:t>
            </a:r>
          </a:p>
          <a:p>
            <a:pPr marL="0" marR="0" indent="0" algn="l" defTabSz="914400" rtl="0" eaLnBrk="0" fontAlgn="base" latinLnBrk="0" hangingPunct="0">
              <a:lnSpc>
                <a:spcPct val="100000"/>
              </a:lnSpc>
              <a:spcBef>
                <a:spcPct val="0"/>
              </a:spcBef>
              <a:spcAft>
                <a:spcPts val="600"/>
              </a:spcAft>
              <a:buClrTx/>
              <a:buSzTx/>
              <a:buFontTx/>
              <a:buNone/>
              <a:tabLst/>
            </a:pPr>
            <a:r>
              <a:rPr kumimoji="0" lang="en-US" sz="1000" b="0" i="0" u="none" strike="noStrike" cap="none" normalizeH="0" dirty="0">
                <a:ln>
                  <a:noFill/>
                </a:ln>
                <a:solidFill>
                  <a:srgbClr val="060000"/>
                </a:solidFill>
                <a:effectLst/>
                <a:latin typeface="Arial" charset="0"/>
              </a:rPr>
              <a:t> </a:t>
            </a:r>
            <a:r>
              <a:rPr kumimoji="0" lang="en-US" sz="1000" b="0" i="0" u="none" strike="noStrike" cap="none" normalizeH="0" dirty="0" smtClean="0">
                <a:ln>
                  <a:noFill/>
                </a:ln>
                <a:solidFill>
                  <a:srgbClr val="060000"/>
                </a:solidFill>
                <a:effectLst/>
                <a:latin typeface="Arial" charset="0"/>
              </a:rPr>
              <a:t>    Department of Energy Lab Partners (11 States)</a:t>
            </a:r>
          </a:p>
          <a:p>
            <a:pPr marL="0" marR="0" indent="0" algn="l" defTabSz="914400" rtl="0" eaLnBrk="0" fontAlgn="base" latinLnBrk="0" hangingPunct="0">
              <a:lnSpc>
                <a:spcPct val="100000"/>
              </a:lnSpc>
              <a:spcBef>
                <a:spcPct val="0"/>
              </a:spcBef>
              <a:spcAft>
                <a:spcPts val="600"/>
              </a:spcAft>
              <a:buClrTx/>
              <a:buSzTx/>
              <a:buFontTx/>
              <a:buNone/>
              <a:tabLst/>
            </a:pPr>
            <a:r>
              <a:rPr lang="en-US" sz="1000" dirty="0">
                <a:solidFill>
                  <a:srgbClr val="060000"/>
                </a:solidFill>
              </a:rPr>
              <a:t> </a:t>
            </a:r>
            <a:r>
              <a:rPr lang="en-US" sz="1000" dirty="0" smtClean="0">
                <a:solidFill>
                  <a:srgbClr val="060000"/>
                </a:solidFill>
              </a:rPr>
              <a:t>    DHS Science and Technology Directorate Labs (3 States)</a:t>
            </a:r>
          </a:p>
          <a:p>
            <a:pPr marL="0" marR="0" indent="0" algn="l" defTabSz="914400" rtl="0" eaLnBrk="0" fontAlgn="base" latinLnBrk="0" hangingPunct="0">
              <a:lnSpc>
                <a:spcPct val="100000"/>
              </a:lnSpc>
              <a:spcBef>
                <a:spcPct val="0"/>
              </a:spcBef>
              <a:spcAft>
                <a:spcPts val="600"/>
              </a:spcAft>
              <a:buClrTx/>
              <a:buSzTx/>
              <a:buFontTx/>
              <a:buNone/>
              <a:tabLst/>
            </a:pPr>
            <a:r>
              <a:rPr kumimoji="0" lang="en-US" sz="1000" b="0" i="0" u="none" strike="noStrike" cap="none" normalizeH="0" dirty="0">
                <a:ln>
                  <a:noFill/>
                </a:ln>
                <a:solidFill>
                  <a:srgbClr val="060000"/>
                </a:solidFill>
                <a:effectLst/>
                <a:latin typeface="Arial" charset="0"/>
              </a:rPr>
              <a:t> </a:t>
            </a:r>
            <a:r>
              <a:rPr kumimoji="0" lang="en-US" sz="1000" b="0" i="0" u="none" strike="noStrike" cap="none" normalizeH="0" dirty="0" smtClean="0">
                <a:ln>
                  <a:noFill/>
                </a:ln>
                <a:solidFill>
                  <a:srgbClr val="060000"/>
                </a:solidFill>
                <a:effectLst/>
                <a:latin typeface="Arial" charset="0"/>
              </a:rPr>
              <a:t>    Minority Serving Institutions Award Recipients (13 States)</a:t>
            </a:r>
            <a:endParaRPr kumimoji="0" lang="en-US" sz="1000" b="0" i="0" u="none" strike="noStrike" cap="none" normalizeH="0" baseline="0" dirty="0" smtClean="0">
              <a:ln>
                <a:noFill/>
              </a:ln>
              <a:solidFill>
                <a:srgbClr val="060000"/>
              </a:solidFill>
              <a:effectLst/>
              <a:latin typeface="Arial" charset="0"/>
            </a:endParaRPr>
          </a:p>
        </p:txBody>
      </p:sp>
      <p:sp>
        <p:nvSpPr>
          <p:cNvPr id="6" name="Oval 5"/>
          <p:cNvSpPr/>
          <p:nvPr/>
        </p:nvSpPr>
        <p:spPr bwMode="auto">
          <a:xfrm>
            <a:off x="5094927" y="5151986"/>
            <a:ext cx="152400" cy="1524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5095649" y="5378059"/>
            <a:ext cx="152400" cy="152400"/>
          </a:xfrm>
          <a:prstGeom prst="ellipse">
            <a:avLst/>
          </a:prstGeom>
          <a:solidFill>
            <a:schemeClr val="accent3">
              <a:lumMod val="60000"/>
              <a:lumOff val="40000"/>
            </a:schemeClr>
          </a:solidFill>
          <a:ln w="9525" cap="flat" cmpd="sng" algn="ctr">
            <a:solidFill>
              <a:srgbClr val="0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094205" y="5610993"/>
            <a:ext cx="152400" cy="152400"/>
          </a:xfrm>
          <a:prstGeom prst="rect">
            <a:avLst/>
          </a:prstGeom>
          <a:solidFill>
            <a:srgbClr val="FFCC00"/>
          </a:solidFill>
          <a:ln w="9525" cap="flat" cmpd="sng" algn="ctr">
            <a:solidFill>
              <a:srgbClr val="0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5-Point Star 11"/>
          <p:cNvSpPr/>
          <p:nvPr/>
        </p:nvSpPr>
        <p:spPr bwMode="auto">
          <a:xfrm>
            <a:off x="5097816" y="5837426"/>
            <a:ext cx="152400" cy="152400"/>
          </a:xfrm>
          <a:prstGeom prst="star5">
            <a:avLst/>
          </a:prstGeom>
          <a:solidFill>
            <a:schemeClr val="accent1">
              <a:lumMod val="60000"/>
              <a:lumOff val="40000"/>
            </a:schemeClr>
          </a:solidFill>
          <a:ln w="9525" cap="flat" cmpd="sng" algn="ctr">
            <a:solidFill>
              <a:srgbClr val="0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Isosceles Triangle 13"/>
          <p:cNvSpPr/>
          <p:nvPr/>
        </p:nvSpPr>
        <p:spPr bwMode="auto">
          <a:xfrm>
            <a:off x="5094205" y="6059525"/>
            <a:ext cx="152400" cy="152400"/>
          </a:xfrm>
          <a:prstGeom prst="triangle">
            <a:avLst/>
          </a:prstGeom>
          <a:solidFill>
            <a:srgbClr val="FF99FF"/>
          </a:solidFill>
          <a:ln w="9525" cap="flat" cmpd="sng" algn="ctr">
            <a:solidFill>
              <a:srgbClr val="0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4"/>
              </a:rPr>
              <a:t>hsuniversityprograms.org</a:t>
            </a:r>
            <a:endParaRPr lang="en-US" sz="1200" i="1" dirty="0">
              <a:solidFill>
                <a:srgbClr val="060000"/>
              </a:solidFill>
            </a:endParaRPr>
          </a:p>
        </p:txBody>
      </p:sp>
      <p:sp>
        <p:nvSpPr>
          <p:cNvPr id="15" name="TextBox 14"/>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4240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304800"/>
            <a:ext cx="9144000" cy="685800"/>
          </a:xfrm>
        </p:spPr>
        <p:txBody>
          <a:bodyPr/>
          <a:lstStyle/>
          <a:p>
            <a:pPr algn="ctr"/>
            <a:r>
              <a:rPr lang="en-US" dirty="0" smtClean="0"/>
              <a:t>How Universities Engage with DHS/S&amp;T</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16</a:t>
            </a:fld>
            <a:endParaRPr lang="en-US" sz="1100">
              <a:solidFill>
                <a:srgbClr val="333333"/>
              </a:solidFill>
            </a:endParaRPr>
          </a:p>
        </p:txBody>
      </p:sp>
      <p:sp>
        <p:nvSpPr>
          <p:cNvPr id="5" name="TextBox 4"/>
          <p:cNvSpPr txBox="1"/>
          <p:nvPr/>
        </p:nvSpPr>
        <p:spPr>
          <a:xfrm>
            <a:off x="304800" y="1310819"/>
            <a:ext cx="8610600" cy="4708981"/>
          </a:xfrm>
          <a:prstGeom prst="rect">
            <a:avLst/>
          </a:prstGeom>
          <a:noFill/>
        </p:spPr>
        <p:txBody>
          <a:bodyPr wrap="square" rtlCol="0">
            <a:spAutoFit/>
          </a:bodyPr>
          <a:lstStyle/>
          <a:p>
            <a:r>
              <a:rPr lang="en-US" sz="2000" b="1" dirty="0" smtClean="0">
                <a:solidFill>
                  <a:srgbClr val="006699"/>
                </a:solidFill>
              </a:rPr>
              <a:t>How it Works</a:t>
            </a:r>
          </a:p>
          <a:p>
            <a:endParaRPr lang="en-US" sz="2000" b="1" dirty="0" smtClean="0">
              <a:solidFill>
                <a:srgbClr val="006699"/>
              </a:solidFill>
            </a:endParaRPr>
          </a:p>
          <a:p>
            <a:r>
              <a:rPr lang="en-US" sz="2000" b="1" dirty="0">
                <a:solidFill>
                  <a:srgbClr val="006699"/>
                </a:solidFill>
              </a:rPr>
              <a:t>Step 1: </a:t>
            </a:r>
            <a:r>
              <a:rPr lang="en-US" sz="2000" dirty="0" smtClean="0">
                <a:solidFill>
                  <a:srgbClr val="060000"/>
                </a:solidFill>
              </a:rPr>
              <a:t>S&amp;T </a:t>
            </a:r>
            <a:r>
              <a:rPr lang="en-US" sz="2000" dirty="0">
                <a:solidFill>
                  <a:srgbClr val="060000"/>
                </a:solidFill>
              </a:rPr>
              <a:t>competitively selects </a:t>
            </a:r>
            <a:r>
              <a:rPr lang="en-US" sz="2000" dirty="0" smtClean="0">
                <a:solidFill>
                  <a:srgbClr val="060000"/>
                </a:solidFill>
              </a:rPr>
              <a:t>COEs </a:t>
            </a:r>
            <a:r>
              <a:rPr lang="en-US" sz="2000" dirty="0">
                <a:solidFill>
                  <a:srgbClr val="060000"/>
                </a:solidFill>
              </a:rPr>
              <a:t>and funds </a:t>
            </a:r>
            <a:r>
              <a:rPr lang="en-US" sz="2000" dirty="0" smtClean="0">
                <a:solidFill>
                  <a:srgbClr val="060000"/>
                </a:solidFill>
              </a:rPr>
              <a:t>research </a:t>
            </a:r>
            <a:r>
              <a:rPr lang="en-US" sz="2000" dirty="0">
                <a:solidFill>
                  <a:srgbClr val="060000"/>
                </a:solidFill>
              </a:rPr>
              <a:t>and educational programs </a:t>
            </a:r>
            <a:r>
              <a:rPr lang="en-US" sz="2000" dirty="0" smtClean="0">
                <a:solidFill>
                  <a:srgbClr val="060000"/>
                </a:solidFill>
              </a:rPr>
              <a:t>under </a:t>
            </a:r>
            <a:r>
              <a:rPr lang="en-US" sz="2000" dirty="0">
                <a:solidFill>
                  <a:srgbClr val="060000"/>
                </a:solidFill>
              </a:rPr>
              <a:t>grants and cooperative </a:t>
            </a:r>
            <a:r>
              <a:rPr lang="en-US" sz="2000" dirty="0" smtClean="0">
                <a:solidFill>
                  <a:srgbClr val="060000"/>
                </a:solidFill>
              </a:rPr>
              <a:t>agreements</a:t>
            </a:r>
            <a:r>
              <a:rPr lang="en-US" sz="2000" dirty="0">
                <a:solidFill>
                  <a:srgbClr val="060000"/>
                </a:solidFill>
              </a:rPr>
              <a:t> </a:t>
            </a:r>
            <a:r>
              <a:rPr lang="en-US" sz="2000" dirty="0" smtClean="0">
                <a:solidFill>
                  <a:srgbClr val="060000"/>
                </a:solidFill>
              </a:rPr>
              <a:t>(limited funds intended </a:t>
            </a:r>
            <a:r>
              <a:rPr lang="en-US" sz="2000" dirty="0">
                <a:solidFill>
                  <a:srgbClr val="060000"/>
                </a:solidFill>
              </a:rPr>
              <a:t>to establish a baseline capability at the COEs for unclassified research and educational programs</a:t>
            </a:r>
            <a:endParaRPr lang="en-US" sz="2000" dirty="0" smtClean="0">
              <a:solidFill>
                <a:srgbClr val="060000"/>
              </a:solidFill>
            </a:endParaRPr>
          </a:p>
          <a:p>
            <a:endParaRPr lang="en-US" sz="2000" b="1" dirty="0" smtClean="0">
              <a:solidFill>
                <a:srgbClr val="006699"/>
              </a:solidFill>
            </a:endParaRPr>
          </a:p>
          <a:p>
            <a:r>
              <a:rPr lang="en-US" sz="2000" b="1" dirty="0">
                <a:solidFill>
                  <a:srgbClr val="006699"/>
                </a:solidFill>
              </a:rPr>
              <a:t>Step </a:t>
            </a:r>
            <a:r>
              <a:rPr lang="en-US" sz="2000" b="1" dirty="0" smtClean="0">
                <a:solidFill>
                  <a:srgbClr val="006699"/>
                </a:solidFill>
              </a:rPr>
              <a:t>2: </a:t>
            </a:r>
            <a:r>
              <a:rPr lang="en-US" sz="2000" dirty="0" smtClean="0">
                <a:solidFill>
                  <a:srgbClr val="060000"/>
                </a:solidFill>
              </a:rPr>
              <a:t>OUP establishes a Basic Ordering Agreement (BOA) with the COE</a:t>
            </a:r>
            <a:endParaRPr lang="en-US" sz="2000" b="1" dirty="0" smtClean="0">
              <a:solidFill>
                <a:srgbClr val="006699"/>
              </a:solidFill>
            </a:endParaRPr>
          </a:p>
          <a:p>
            <a:endParaRPr lang="en-US" sz="2000" b="1" dirty="0">
              <a:solidFill>
                <a:srgbClr val="006699"/>
              </a:solidFill>
            </a:endParaRPr>
          </a:p>
          <a:p>
            <a:pPr algn="ctr"/>
            <a:r>
              <a:rPr lang="en-US" sz="2000" b="1" dirty="0" smtClean="0">
                <a:solidFill>
                  <a:srgbClr val="006699"/>
                </a:solidFill>
              </a:rPr>
              <a:t>OUP has established DHS Department-wide Basic Ordering Agreements (BOAs) with 10 University-based Centers of Excellence</a:t>
            </a:r>
          </a:p>
          <a:p>
            <a:pPr algn="ctr"/>
            <a:endParaRPr lang="en-US" sz="2000" b="1" dirty="0">
              <a:solidFill>
                <a:srgbClr val="006699"/>
              </a:solidFill>
            </a:endParaRPr>
          </a:p>
          <a:p>
            <a:r>
              <a:rPr lang="en-US" sz="2000" b="1" dirty="0">
                <a:solidFill>
                  <a:srgbClr val="006699"/>
                </a:solidFill>
              </a:rPr>
              <a:t>Step </a:t>
            </a:r>
            <a:r>
              <a:rPr lang="en-US" sz="2000" b="1" dirty="0" smtClean="0">
                <a:solidFill>
                  <a:srgbClr val="006699"/>
                </a:solidFill>
              </a:rPr>
              <a:t>3: </a:t>
            </a:r>
            <a:r>
              <a:rPr lang="en-US" sz="2000" dirty="0">
                <a:solidFill>
                  <a:srgbClr val="060000"/>
                </a:solidFill>
              </a:rPr>
              <a:t>The BOAs enable all DHS </a:t>
            </a:r>
            <a:r>
              <a:rPr lang="en-US" sz="2000" dirty="0" smtClean="0">
                <a:solidFill>
                  <a:srgbClr val="060000"/>
                </a:solidFill>
              </a:rPr>
              <a:t>Components</a:t>
            </a:r>
            <a:r>
              <a:rPr lang="en-US" sz="2000" dirty="0">
                <a:solidFill>
                  <a:srgbClr val="060000"/>
                </a:solidFill>
              </a:rPr>
              <a:t>, not just S&amp;T, to acquire homeland security-related research, analyses, and services, from the designated lead </a:t>
            </a:r>
            <a:r>
              <a:rPr lang="en-US" sz="2000" dirty="0" smtClean="0">
                <a:solidFill>
                  <a:srgbClr val="060000"/>
                </a:solidFill>
              </a:rPr>
              <a:t>research COE. </a:t>
            </a:r>
          </a:p>
        </p:txBody>
      </p:sp>
      <p:sp>
        <p:nvSpPr>
          <p:cNvPr id="11" name="TextBox 10"/>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3"/>
              </a:rPr>
              <a:t>hsuniversityprograms.org</a:t>
            </a:r>
            <a:endParaRPr lang="en-US" sz="1200" i="1" dirty="0">
              <a:solidFill>
                <a:srgbClr val="060000"/>
              </a:solidFill>
            </a:endParaRPr>
          </a:p>
        </p:txBody>
      </p:sp>
      <p:sp>
        <p:nvSpPr>
          <p:cNvPr id="12" name="TextBox 11"/>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3227334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228600"/>
            <a:ext cx="9144000" cy="685800"/>
          </a:xfrm>
        </p:spPr>
        <p:txBody>
          <a:bodyPr/>
          <a:lstStyle/>
          <a:p>
            <a:pPr algn="ctr"/>
            <a:r>
              <a:rPr lang="en-US" dirty="0" smtClean="0"/>
              <a:t>Current and Newly Awarded COEs</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17</a:t>
            </a:fld>
            <a:endParaRPr lang="en-US" sz="1100">
              <a:solidFill>
                <a:srgbClr val="333333"/>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170828246"/>
              </p:ext>
            </p:extLst>
          </p:nvPr>
        </p:nvGraphicFramePr>
        <p:xfrm>
          <a:off x="152400" y="1219200"/>
          <a:ext cx="8763000" cy="4968240"/>
        </p:xfrm>
        <a:graphic>
          <a:graphicData uri="http://schemas.openxmlformats.org/drawingml/2006/table">
            <a:tbl>
              <a:tblPr firstRow="1" bandRow="1">
                <a:tableStyleId>{5C22544A-7EE6-4342-B048-85BDC9FD1C3A}</a:tableStyleId>
              </a:tblPr>
              <a:tblGrid>
                <a:gridCol w="990600"/>
                <a:gridCol w="1752600"/>
                <a:gridCol w="3352800"/>
                <a:gridCol w="2667000"/>
              </a:tblGrid>
              <a:tr h="370840">
                <a:tc>
                  <a:txBody>
                    <a:bodyPr/>
                    <a:lstStyle/>
                    <a:p>
                      <a:pPr algn="ctr"/>
                      <a:r>
                        <a:rPr lang="en-US" sz="1400" dirty="0" smtClean="0"/>
                        <a:t>COE</a:t>
                      </a:r>
                      <a:endParaRPr lang="en-US" sz="1400" dirty="0"/>
                    </a:p>
                  </a:txBody>
                  <a:tcPr/>
                </a:tc>
                <a:tc>
                  <a:txBody>
                    <a:bodyPr/>
                    <a:lstStyle/>
                    <a:p>
                      <a:pPr algn="ctr"/>
                      <a:r>
                        <a:rPr lang="en-US" sz="1400" dirty="0" smtClean="0"/>
                        <a:t>Lead University</a:t>
                      </a:r>
                      <a:endParaRPr lang="en-US" sz="1400" dirty="0"/>
                    </a:p>
                  </a:txBody>
                  <a:tcPr/>
                </a:tc>
                <a:tc>
                  <a:txBody>
                    <a:bodyPr/>
                    <a:lstStyle/>
                    <a:p>
                      <a:pPr algn="ctr"/>
                      <a:r>
                        <a:rPr lang="en-US" sz="1400" dirty="0" smtClean="0"/>
                        <a:t>Area</a:t>
                      </a:r>
                      <a:r>
                        <a:rPr lang="en-US" sz="1400" baseline="0" dirty="0" smtClean="0"/>
                        <a:t> of Major Research</a:t>
                      </a:r>
                      <a:endParaRPr lang="en-US" sz="1400" dirty="0"/>
                    </a:p>
                  </a:txBody>
                  <a:tcPr/>
                </a:tc>
                <a:tc>
                  <a:txBody>
                    <a:bodyPr/>
                    <a:lstStyle/>
                    <a:p>
                      <a:pPr algn="ctr"/>
                      <a:r>
                        <a:rPr lang="en-US" sz="1400" dirty="0" smtClean="0"/>
                        <a:t>DHS/S&amp;T Division Alignment</a:t>
                      </a:r>
                      <a:endParaRPr lang="en-US" sz="1400" dirty="0"/>
                    </a:p>
                  </a:txBody>
                  <a:tcPr/>
                </a:tc>
              </a:tr>
              <a:tr h="370840">
                <a:tc>
                  <a:txBody>
                    <a:bodyPr/>
                    <a:lstStyle/>
                    <a:p>
                      <a:r>
                        <a:rPr lang="en-US" sz="1200" dirty="0" smtClean="0"/>
                        <a:t>ADAC</a:t>
                      </a:r>
                      <a:endParaRPr lang="en-US" sz="1200" dirty="0"/>
                    </a:p>
                  </a:txBody>
                  <a:tcPr/>
                </a:tc>
                <a:tc>
                  <a:txBody>
                    <a:bodyPr/>
                    <a:lstStyle/>
                    <a:p>
                      <a:r>
                        <a:rPr lang="en-US" sz="1200" dirty="0" smtClean="0"/>
                        <a:t>Univ. of Alaska</a:t>
                      </a:r>
                      <a:r>
                        <a:rPr lang="en-US" sz="1200" baseline="0" dirty="0" smtClean="0"/>
                        <a:t> Anchorage</a:t>
                      </a:r>
                      <a:endParaRPr lang="en-US" sz="1200" dirty="0"/>
                    </a:p>
                  </a:txBody>
                  <a:tcPr/>
                </a:tc>
                <a:tc>
                  <a:txBody>
                    <a:bodyPr/>
                    <a:lstStyle/>
                    <a:p>
                      <a:r>
                        <a:rPr lang="en-US" sz="1200" dirty="0" smtClean="0"/>
                        <a:t>Maritime Domain</a:t>
                      </a:r>
                      <a:r>
                        <a:rPr lang="en-US" sz="1200" baseline="0" dirty="0" smtClean="0"/>
                        <a:t> Awareness and Situational Response Support</a:t>
                      </a:r>
                      <a:endParaRPr lang="en-US" sz="1200" dirty="0"/>
                    </a:p>
                  </a:txBody>
                  <a:tcPr/>
                </a:tc>
                <a:tc>
                  <a:txBody>
                    <a:bodyPr/>
                    <a:lstStyle/>
                    <a:p>
                      <a:r>
                        <a:rPr lang="en-US" sz="1200" dirty="0" smtClean="0"/>
                        <a:t>Borders and Maritime</a:t>
                      </a:r>
                      <a:r>
                        <a:rPr lang="en-US" sz="1200" baseline="0" dirty="0" smtClean="0"/>
                        <a:t> Security Division</a:t>
                      </a:r>
                      <a:endParaRPr lang="en-US" sz="1200" dirty="0"/>
                    </a:p>
                  </a:txBody>
                  <a:tcPr/>
                </a:tc>
              </a:tr>
              <a:tr h="370840">
                <a:tc>
                  <a:txBody>
                    <a:bodyPr/>
                    <a:lstStyle/>
                    <a:p>
                      <a:r>
                        <a:rPr lang="en-US" sz="1200" dirty="0" smtClean="0"/>
                        <a:t>ALERT</a:t>
                      </a:r>
                      <a:endParaRPr lang="en-US" sz="1200" dirty="0"/>
                    </a:p>
                  </a:txBody>
                  <a:tcPr/>
                </a:tc>
                <a:tc>
                  <a:txBody>
                    <a:bodyPr/>
                    <a:lstStyle/>
                    <a:p>
                      <a:r>
                        <a:rPr lang="en-US" sz="1200" dirty="0" smtClean="0"/>
                        <a:t>Northern</a:t>
                      </a:r>
                      <a:r>
                        <a:rPr lang="en-US" sz="1200" baseline="0" dirty="0" smtClean="0"/>
                        <a:t> University</a:t>
                      </a:r>
                      <a:endParaRPr lang="en-US" sz="1200" dirty="0"/>
                    </a:p>
                  </a:txBody>
                  <a:tcPr/>
                </a:tc>
                <a:tc>
                  <a:txBody>
                    <a:bodyPr/>
                    <a:lstStyle/>
                    <a:p>
                      <a:r>
                        <a:rPr lang="en-US" sz="1200" dirty="0" smtClean="0"/>
                        <a:t>Explosives Detection, Mitigation, Response</a:t>
                      </a:r>
                      <a:endParaRPr lang="en-US" sz="1200" dirty="0"/>
                    </a:p>
                  </a:txBody>
                  <a:tcPr/>
                </a:tc>
                <a:tc>
                  <a:txBody>
                    <a:bodyPr/>
                    <a:lstStyle/>
                    <a:p>
                      <a:r>
                        <a:rPr lang="en-US" sz="1200" dirty="0" smtClean="0"/>
                        <a:t>Explosives</a:t>
                      </a:r>
                      <a:r>
                        <a:rPr lang="en-US" sz="1200" baseline="0" dirty="0" smtClean="0"/>
                        <a:t> Division</a:t>
                      </a:r>
                      <a:endParaRPr lang="en-US" sz="1200" dirty="0"/>
                    </a:p>
                  </a:txBody>
                  <a:tcPr/>
                </a:tc>
              </a:tr>
              <a:tr h="370840">
                <a:tc>
                  <a:txBody>
                    <a:bodyPr/>
                    <a:lstStyle/>
                    <a:p>
                      <a:r>
                        <a:rPr lang="en-US" sz="1200" dirty="0" smtClean="0"/>
                        <a:t>CBTIR</a:t>
                      </a:r>
                      <a:endParaRPr lang="en-US" sz="1200" dirty="0"/>
                    </a:p>
                  </a:txBody>
                  <a:tcPr/>
                </a:tc>
                <a:tc>
                  <a:txBody>
                    <a:bodyPr/>
                    <a:lstStyle/>
                    <a:p>
                      <a:r>
                        <a:rPr lang="en-US" sz="1200" dirty="0" smtClean="0"/>
                        <a:t>Univ. of Houston</a:t>
                      </a:r>
                      <a:endParaRPr lang="en-US" sz="1200" dirty="0"/>
                    </a:p>
                  </a:txBody>
                  <a:tcPr/>
                </a:tc>
                <a:tc>
                  <a:txBody>
                    <a:bodyPr/>
                    <a:lstStyle/>
                    <a:p>
                      <a:r>
                        <a:rPr lang="en-US" sz="1200" dirty="0" smtClean="0"/>
                        <a:t>Border Security and</a:t>
                      </a:r>
                      <a:r>
                        <a:rPr lang="en-US" sz="1200" baseline="0" dirty="0" smtClean="0"/>
                        <a:t> Immigration</a:t>
                      </a:r>
                      <a:endParaRPr lang="en-US" sz="1200" dirty="0"/>
                    </a:p>
                  </a:txBody>
                  <a:tcPr/>
                </a:tc>
                <a:tc>
                  <a:txBody>
                    <a:bodyPr/>
                    <a:lstStyle/>
                    <a:p>
                      <a:r>
                        <a:rPr lang="en-US" sz="1200" dirty="0" smtClean="0"/>
                        <a:t>Borders and Maritime</a:t>
                      </a:r>
                      <a:r>
                        <a:rPr lang="en-US" sz="1200" baseline="0" dirty="0" smtClean="0"/>
                        <a:t> Security Division</a:t>
                      </a:r>
                      <a:endParaRPr lang="en-US" sz="1200" dirty="0"/>
                    </a:p>
                  </a:txBody>
                  <a:tcPr/>
                </a:tc>
              </a:tr>
              <a:tr h="370840">
                <a:tc>
                  <a:txBody>
                    <a:bodyPr/>
                    <a:lstStyle/>
                    <a:p>
                      <a:r>
                        <a:rPr lang="en-US" sz="1200" dirty="0" smtClean="0"/>
                        <a:t>CIRI</a:t>
                      </a:r>
                      <a:endParaRPr lang="en-US" sz="1200" dirty="0"/>
                    </a:p>
                  </a:txBody>
                  <a:tcPr/>
                </a:tc>
                <a:tc>
                  <a:txBody>
                    <a:bodyPr/>
                    <a:lstStyle/>
                    <a:p>
                      <a:r>
                        <a:rPr lang="en-US" sz="1200" dirty="0" smtClean="0"/>
                        <a:t>Univ. of Illinois at Urbana-Champaign</a:t>
                      </a:r>
                      <a:endParaRPr lang="en-US" sz="1200" dirty="0"/>
                    </a:p>
                  </a:txBody>
                  <a:tcPr/>
                </a:tc>
                <a:tc>
                  <a:txBody>
                    <a:bodyPr/>
                    <a:lstStyle/>
                    <a:p>
                      <a:r>
                        <a:rPr lang="en-US" sz="1200" dirty="0" smtClean="0"/>
                        <a:t>Infrastructure</a:t>
                      </a:r>
                      <a:r>
                        <a:rPr lang="en-US" sz="1200" baseline="0" dirty="0" smtClean="0"/>
                        <a:t> Resilience</a:t>
                      </a:r>
                      <a:endParaRPr lang="en-US" sz="1200" dirty="0"/>
                    </a:p>
                  </a:txBody>
                  <a:tcPr/>
                </a:tc>
                <a:tc>
                  <a:txBody>
                    <a:bodyPr/>
                    <a:lstStyle/>
                    <a:p>
                      <a:r>
                        <a:rPr lang="en-US" sz="1200" dirty="0" smtClean="0"/>
                        <a:t>Resilient Systems Division, First Responders</a:t>
                      </a:r>
                      <a:r>
                        <a:rPr lang="en-US" sz="1200" baseline="0" dirty="0" smtClean="0"/>
                        <a:t> Group</a:t>
                      </a:r>
                      <a:endParaRPr lang="en-US" sz="1200" dirty="0"/>
                    </a:p>
                  </a:txBody>
                  <a:tcPr/>
                </a:tc>
              </a:tr>
              <a:tr h="370840">
                <a:tc>
                  <a:txBody>
                    <a:bodyPr/>
                    <a:lstStyle/>
                    <a:p>
                      <a:r>
                        <a:rPr lang="en-US" sz="1200" dirty="0" smtClean="0"/>
                        <a:t>CRC</a:t>
                      </a:r>
                      <a:endParaRPr lang="en-US" sz="1200" dirty="0"/>
                    </a:p>
                  </a:txBody>
                  <a:tcPr/>
                </a:tc>
                <a:tc>
                  <a:txBody>
                    <a:bodyPr/>
                    <a:lstStyle/>
                    <a:p>
                      <a:r>
                        <a:rPr lang="en-US" sz="1200" dirty="0" smtClean="0"/>
                        <a:t>Univ.</a:t>
                      </a:r>
                      <a:r>
                        <a:rPr lang="en-US" sz="1200" baseline="0" dirty="0" smtClean="0"/>
                        <a:t> of North Carolina at Chapel Hill</a:t>
                      </a:r>
                      <a:endParaRPr lang="en-US" sz="1200" dirty="0"/>
                    </a:p>
                  </a:txBody>
                  <a:tcPr/>
                </a:tc>
                <a:tc>
                  <a:txBody>
                    <a:bodyPr/>
                    <a:lstStyle/>
                    <a:p>
                      <a:r>
                        <a:rPr lang="en-US" sz="1200" dirty="0" smtClean="0"/>
                        <a:t>Costal Resilience</a:t>
                      </a:r>
                      <a:endParaRPr lang="en-US" sz="1200" dirty="0"/>
                    </a:p>
                  </a:txBody>
                  <a:tcPr/>
                </a:tc>
                <a:tc>
                  <a:txBody>
                    <a:bodyPr/>
                    <a:lstStyle/>
                    <a:p>
                      <a:r>
                        <a:rPr lang="en-US" sz="1200" dirty="0" smtClean="0"/>
                        <a:t>Resilient Systems Division, First Responders</a:t>
                      </a:r>
                      <a:r>
                        <a:rPr lang="en-US" sz="1200" baseline="0" dirty="0" smtClean="0"/>
                        <a:t> Group</a:t>
                      </a:r>
                      <a:endParaRPr lang="en-US" sz="1200" dirty="0"/>
                    </a:p>
                  </a:txBody>
                  <a:tcPr/>
                </a:tc>
              </a:tr>
              <a:tr h="370840">
                <a:tc>
                  <a:txBody>
                    <a:bodyPr/>
                    <a:lstStyle/>
                    <a:p>
                      <a:r>
                        <a:rPr lang="en-US" sz="1200" dirty="0" smtClean="0"/>
                        <a:t>CREATE</a:t>
                      </a:r>
                      <a:endParaRPr lang="en-US" sz="1200" dirty="0"/>
                    </a:p>
                  </a:txBody>
                  <a:tcPr/>
                </a:tc>
                <a:tc>
                  <a:txBody>
                    <a:bodyPr/>
                    <a:lstStyle/>
                    <a:p>
                      <a:r>
                        <a:rPr lang="en-US" sz="1200" dirty="0" smtClean="0"/>
                        <a:t>Univ. of Southern California</a:t>
                      </a:r>
                      <a:endParaRPr lang="en-US" sz="1200" dirty="0"/>
                    </a:p>
                  </a:txBody>
                  <a:tcPr/>
                </a:tc>
                <a:tc>
                  <a:txBody>
                    <a:bodyPr/>
                    <a:lstStyle/>
                    <a:p>
                      <a:r>
                        <a:rPr lang="en-US" sz="1200" dirty="0" smtClean="0"/>
                        <a:t>Terrorism Risk, Economics,</a:t>
                      </a:r>
                      <a:r>
                        <a:rPr lang="en-US" sz="1200" baseline="0" dirty="0" smtClean="0"/>
                        <a:t> Operations Research</a:t>
                      </a:r>
                      <a:endParaRPr lang="en-US" sz="1200" dirty="0"/>
                    </a:p>
                  </a:txBody>
                  <a:tcPr/>
                </a:tc>
                <a:tc>
                  <a:txBody>
                    <a:bodyPr/>
                    <a:lstStyle/>
                    <a:p>
                      <a:r>
                        <a:rPr lang="en-US" sz="1200" dirty="0" smtClean="0"/>
                        <a:t>All DHS S&amp;T Divisions</a:t>
                      </a:r>
                      <a:endParaRPr lang="en-US" sz="1200" dirty="0"/>
                    </a:p>
                  </a:txBody>
                  <a:tcPr/>
                </a:tc>
              </a:tr>
              <a:tr h="370840">
                <a:tc>
                  <a:txBody>
                    <a:bodyPr/>
                    <a:lstStyle/>
                    <a:p>
                      <a:r>
                        <a:rPr lang="en-US" sz="1200" dirty="0" smtClean="0"/>
                        <a:t>CVADA</a:t>
                      </a:r>
                      <a:endParaRPr lang="en-US" sz="1200" dirty="0"/>
                    </a:p>
                  </a:txBody>
                  <a:tcPr/>
                </a:tc>
                <a:tc>
                  <a:txBody>
                    <a:bodyPr/>
                    <a:lstStyle/>
                    <a:p>
                      <a:r>
                        <a:rPr lang="en-US" sz="1200" dirty="0" smtClean="0"/>
                        <a:t>Purdue</a:t>
                      </a:r>
                      <a:endParaRPr lang="en-US" sz="1200" dirty="0"/>
                    </a:p>
                  </a:txBody>
                  <a:tcPr/>
                </a:tc>
                <a:tc>
                  <a:txBody>
                    <a:bodyPr/>
                    <a:lstStyle/>
                    <a:p>
                      <a:r>
                        <a:rPr lang="en-US" sz="1200" dirty="0" smtClean="0"/>
                        <a:t>Visualization and Data Analytics</a:t>
                      </a:r>
                      <a:endParaRPr lang="en-US" sz="1200" dirty="0"/>
                    </a:p>
                  </a:txBody>
                  <a:tcPr/>
                </a:tc>
                <a:tc>
                  <a:txBody>
                    <a:bodyPr/>
                    <a:lstStyle/>
                    <a:p>
                      <a:r>
                        <a:rPr lang="en-US" sz="1200" dirty="0" smtClean="0"/>
                        <a:t>All DHS S&amp;T Divisions</a:t>
                      </a:r>
                      <a:endParaRPr lang="en-US" sz="1200" dirty="0"/>
                    </a:p>
                  </a:txBody>
                  <a:tcPr/>
                </a:tc>
              </a:tr>
              <a:tr h="370840">
                <a:tc>
                  <a:txBody>
                    <a:bodyPr/>
                    <a:lstStyle/>
                    <a:p>
                      <a:r>
                        <a:rPr lang="en-US" sz="1200" dirty="0" smtClean="0"/>
                        <a:t>FPDI</a:t>
                      </a:r>
                      <a:endParaRPr lang="en-US" sz="1200" dirty="0"/>
                    </a:p>
                  </a:txBody>
                  <a:tcPr/>
                </a:tc>
                <a:tc>
                  <a:txBody>
                    <a:bodyPr/>
                    <a:lstStyle/>
                    <a:p>
                      <a:r>
                        <a:rPr lang="en-US" sz="1200" dirty="0" smtClean="0"/>
                        <a:t>Univ. of Minnesota</a:t>
                      </a:r>
                      <a:endParaRPr lang="en-US" sz="1200" dirty="0"/>
                    </a:p>
                  </a:txBody>
                  <a:tcPr/>
                </a:tc>
                <a:tc>
                  <a:txBody>
                    <a:bodyPr/>
                    <a:lstStyle/>
                    <a:p>
                      <a:r>
                        <a:rPr lang="en-US" sz="1200" dirty="0" smtClean="0"/>
                        <a:t>Food Protection and Defense</a:t>
                      </a:r>
                      <a:endParaRPr lang="en-US" sz="1200" dirty="0"/>
                    </a:p>
                  </a:txBody>
                  <a:tcPr/>
                </a:tc>
                <a:tc>
                  <a:txBody>
                    <a:bodyPr/>
                    <a:lstStyle/>
                    <a:p>
                      <a:r>
                        <a:rPr lang="en-US" sz="1200" dirty="0" smtClean="0"/>
                        <a:t>Chemical</a:t>
                      </a:r>
                      <a:r>
                        <a:rPr lang="en-US" sz="1200" baseline="0" dirty="0" smtClean="0"/>
                        <a:t> and Biological Division</a:t>
                      </a:r>
                      <a:endParaRPr lang="en-US" sz="1200" dirty="0"/>
                    </a:p>
                  </a:txBody>
                  <a:tcPr/>
                </a:tc>
              </a:tr>
              <a:tr h="370840">
                <a:tc>
                  <a:txBody>
                    <a:bodyPr/>
                    <a:lstStyle/>
                    <a:p>
                      <a:r>
                        <a:rPr lang="en-US" sz="1200" dirty="0" smtClean="0"/>
                        <a:t>MASC</a:t>
                      </a:r>
                      <a:endParaRPr lang="en-US" sz="1200" dirty="0"/>
                    </a:p>
                  </a:txBody>
                  <a:tcPr/>
                </a:tc>
                <a:tc>
                  <a:txBody>
                    <a:bodyPr/>
                    <a:lstStyle/>
                    <a:p>
                      <a:r>
                        <a:rPr lang="en-US" sz="1200" dirty="0" smtClean="0"/>
                        <a:t>Stevens Institute</a:t>
                      </a:r>
                      <a:r>
                        <a:rPr lang="en-US" sz="1200" baseline="0" dirty="0" smtClean="0"/>
                        <a:t> of Technology (MSC)</a:t>
                      </a:r>
                      <a:endParaRPr lang="en-US" sz="1200" dirty="0"/>
                    </a:p>
                  </a:txBody>
                  <a:tcPr/>
                </a:tc>
                <a:tc>
                  <a:txBody>
                    <a:bodyPr/>
                    <a:lstStyle/>
                    <a:p>
                      <a:r>
                        <a:rPr lang="en-US" sz="1200" dirty="0" smtClean="0"/>
                        <a:t>Maritime Security</a:t>
                      </a:r>
                      <a:endParaRPr lang="en-US" sz="1200" dirty="0"/>
                    </a:p>
                  </a:txBody>
                  <a:tcPr/>
                </a:tc>
                <a:tc>
                  <a:txBody>
                    <a:bodyPr/>
                    <a:lstStyle/>
                    <a:p>
                      <a:r>
                        <a:rPr lang="en-US" sz="1200" dirty="0" smtClean="0"/>
                        <a:t>Borders and Maritime</a:t>
                      </a:r>
                      <a:r>
                        <a:rPr lang="en-US" sz="1200" baseline="0" dirty="0" smtClean="0"/>
                        <a:t> Security Division</a:t>
                      </a:r>
                      <a:endParaRPr lang="en-US" sz="1200" dirty="0"/>
                    </a:p>
                  </a:txBody>
                  <a:tcPr/>
                </a:tc>
              </a:tr>
              <a:tr h="370840">
                <a:tc>
                  <a:txBody>
                    <a:bodyPr/>
                    <a:lstStyle/>
                    <a:p>
                      <a:r>
                        <a:rPr lang="en-US" sz="1200" dirty="0" smtClean="0"/>
                        <a:t>START</a:t>
                      </a:r>
                      <a:endParaRPr lang="en-US" sz="1200" dirty="0"/>
                    </a:p>
                  </a:txBody>
                  <a:tcPr/>
                </a:tc>
                <a:tc>
                  <a:txBody>
                    <a:bodyPr/>
                    <a:lstStyle/>
                    <a:p>
                      <a:r>
                        <a:rPr lang="en-US" sz="1200" dirty="0" smtClean="0"/>
                        <a:t>Univ. of Maryland</a:t>
                      </a:r>
                      <a:endParaRPr lang="en-US" sz="1200" dirty="0"/>
                    </a:p>
                  </a:txBody>
                  <a:tcPr/>
                </a:tc>
                <a:tc>
                  <a:txBody>
                    <a:bodyPr/>
                    <a:lstStyle/>
                    <a:p>
                      <a:r>
                        <a:rPr lang="en-US" sz="1200" dirty="0" smtClean="0"/>
                        <a:t>Terrorism and the Responses to Terrorism</a:t>
                      </a:r>
                      <a:endParaRPr lang="en-US" sz="1200" dirty="0"/>
                    </a:p>
                  </a:txBody>
                  <a:tcPr/>
                </a:tc>
                <a:tc>
                  <a:txBody>
                    <a:bodyPr/>
                    <a:lstStyle/>
                    <a:p>
                      <a:r>
                        <a:rPr lang="en-US" sz="1200" dirty="0" smtClean="0"/>
                        <a:t>All DHS S&amp;T Divisions</a:t>
                      </a:r>
                      <a:endParaRPr lang="en-US" sz="1200" dirty="0"/>
                    </a:p>
                  </a:txBody>
                  <a:tcPr/>
                </a:tc>
              </a:tr>
              <a:tr h="370840">
                <a:tc>
                  <a:txBody>
                    <a:bodyPr/>
                    <a:lstStyle/>
                    <a:p>
                      <a:r>
                        <a:rPr lang="en-US" sz="1200" dirty="0" smtClean="0"/>
                        <a:t>ZADD</a:t>
                      </a:r>
                      <a:endParaRPr lang="en-US" sz="1200" dirty="0"/>
                    </a:p>
                  </a:txBody>
                  <a:tcPr/>
                </a:tc>
                <a:tc>
                  <a:txBody>
                    <a:bodyPr/>
                    <a:lstStyle/>
                    <a:p>
                      <a:r>
                        <a:rPr lang="en-US" sz="1200" dirty="0" smtClean="0"/>
                        <a:t>Texas A&amp;M</a:t>
                      </a:r>
                      <a:endParaRPr lang="en-US" sz="1200" dirty="0"/>
                    </a:p>
                  </a:txBody>
                  <a:tcPr/>
                </a:tc>
                <a:tc>
                  <a:txBody>
                    <a:bodyPr/>
                    <a:lstStyle/>
                    <a:p>
                      <a:r>
                        <a:rPr lang="en-US" sz="1200" dirty="0" smtClean="0"/>
                        <a:t>Foreign Animal</a:t>
                      </a:r>
                      <a:r>
                        <a:rPr lang="en-US" sz="1200" baseline="0" dirty="0" smtClean="0"/>
                        <a:t> and Zoonotic Disease Defense</a:t>
                      </a:r>
                      <a:endParaRPr lang="en-US" sz="1200" dirty="0"/>
                    </a:p>
                  </a:txBody>
                  <a:tcPr/>
                </a:tc>
                <a:tc>
                  <a:txBody>
                    <a:bodyPr/>
                    <a:lstStyle/>
                    <a:p>
                      <a:r>
                        <a:rPr lang="en-US" sz="1200" dirty="0" smtClean="0"/>
                        <a:t>Chemical</a:t>
                      </a:r>
                      <a:r>
                        <a:rPr lang="en-US" sz="1200" baseline="0" dirty="0" smtClean="0"/>
                        <a:t> and Biological Division</a:t>
                      </a:r>
                      <a:endParaRPr lang="en-US" sz="1200" dirty="0"/>
                    </a:p>
                  </a:txBody>
                  <a:tcPr/>
                </a:tc>
              </a:tr>
            </a:tbl>
          </a:graphicData>
        </a:graphic>
      </p:graphicFrame>
      <p:sp>
        <p:nvSpPr>
          <p:cNvPr id="11" name="TextBox 10"/>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3"/>
              </a:rPr>
              <a:t>hsuniversityprograms.org</a:t>
            </a:r>
            <a:endParaRPr lang="en-US" sz="1200" i="1" dirty="0">
              <a:solidFill>
                <a:srgbClr val="060000"/>
              </a:solidFill>
            </a:endParaRPr>
          </a:p>
        </p:txBody>
      </p:sp>
      <p:sp>
        <p:nvSpPr>
          <p:cNvPr id="12" name="TextBox 11"/>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4228104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pPr algn="ctr"/>
            <a:r>
              <a:rPr lang="en-US" dirty="0" smtClean="0"/>
              <a:t>Emeritus COEs</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18</a:t>
            </a:fld>
            <a:endParaRPr lang="en-US" sz="1100">
              <a:solidFill>
                <a:srgbClr val="333333"/>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23435436"/>
              </p:ext>
            </p:extLst>
          </p:nvPr>
        </p:nvGraphicFramePr>
        <p:xfrm>
          <a:off x="152400" y="1371600"/>
          <a:ext cx="8763000" cy="3662680"/>
        </p:xfrm>
        <a:graphic>
          <a:graphicData uri="http://schemas.openxmlformats.org/drawingml/2006/table">
            <a:tbl>
              <a:tblPr firstRow="1" bandRow="1">
                <a:tableStyleId>{5C22544A-7EE6-4342-B048-85BDC9FD1C3A}</a:tableStyleId>
              </a:tblPr>
              <a:tblGrid>
                <a:gridCol w="990600"/>
                <a:gridCol w="1752600"/>
                <a:gridCol w="3352800"/>
                <a:gridCol w="2667000"/>
              </a:tblGrid>
              <a:tr h="370840">
                <a:tc>
                  <a:txBody>
                    <a:bodyPr/>
                    <a:lstStyle/>
                    <a:p>
                      <a:pPr algn="ctr"/>
                      <a:r>
                        <a:rPr lang="en-US" sz="1400" dirty="0" smtClean="0"/>
                        <a:t>COE</a:t>
                      </a:r>
                      <a:endParaRPr lang="en-US" sz="1400" dirty="0"/>
                    </a:p>
                  </a:txBody>
                  <a:tcPr/>
                </a:tc>
                <a:tc>
                  <a:txBody>
                    <a:bodyPr/>
                    <a:lstStyle/>
                    <a:p>
                      <a:pPr algn="ctr"/>
                      <a:r>
                        <a:rPr lang="en-US" sz="1400" dirty="0" smtClean="0"/>
                        <a:t>Lead University</a:t>
                      </a:r>
                      <a:endParaRPr lang="en-US" sz="1400" dirty="0"/>
                    </a:p>
                  </a:txBody>
                  <a:tcPr/>
                </a:tc>
                <a:tc>
                  <a:txBody>
                    <a:bodyPr/>
                    <a:lstStyle/>
                    <a:p>
                      <a:pPr algn="ctr"/>
                      <a:r>
                        <a:rPr lang="en-US" sz="1400" dirty="0" smtClean="0"/>
                        <a:t>Area</a:t>
                      </a:r>
                      <a:r>
                        <a:rPr lang="en-US" sz="1400" baseline="0" dirty="0" smtClean="0"/>
                        <a:t> of Major Research</a:t>
                      </a:r>
                      <a:endParaRPr lang="en-US" sz="1400" dirty="0"/>
                    </a:p>
                  </a:txBody>
                  <a:tcPr/>
                </a:tc>
                <a:tc>
                  <a:txBody>
                    <a:bodyPr/>
                    <a:lstStyle/>
                    <a:p>
                      <a:pPr algn="ctr"/>
                      <a:r>
                        <a:rPr lang="en-US" sz="1400" dirty="0" smtClean="0"/>
                        <a:t>DHS/S&amp;T Division Alignment</a:t>
                      </a:r>
                      <a:endParaRPr lang="en-US" sz="1400" dirty="0"/>
                    </a:p>
                  </a:txBody>
                  <a:tcPr/>
                </a:tc>
              </a:tr>
              <a:tr h="370840">
                <a:tc>
                  <a:txBody>
                    <a:bodyPr/>
                    <a:lstStyle/>
                    <a:p>
                      <a:r>
                        <a:rPr lang="en-US" sz="1200" dirty="0" smtClean="0"/>
                        <a:t>CAMRA</a:t>
                      </a:r>
                      <a:endParaRPr lang="en-US" sz="1200" dirty="0"/>
                    </a:p>
                  </a:txBody>
                  <a:tcPr/>
                </a:tc>
                <a:tc>
                  <a:txBody>
                    <a:bodyPr/>
                    <a:lstStyle/>
                    <a:p>
                      <a:r>
                        <a:rPr lang="en-US" sz="1200" dirty="0" smtClean="0"/>
                        <a:t>Michigan</a:t>
                      </a:r>
                      <a:r>
                        <a:rPr lang="en-US" sz="1200" baseline="0" dirty="0" smtClean="0"/>
                        <a:t> State and Drexel University</a:t>
                      </a:r>
                      <a:endParaRPr lang="en-US" sz="1200" dirty="0"/>
                    </a:p>
                  </a:txBody>
                  <a:tcPr/>
                </a:tc>
                <a:tc>
                  <a:txBody>
                    <a:bodyPr/>
                    <a:lstStyle/>
                    <a:p>
                      <a:r>
                        <a:rPr lang="en-US" sz="1200" dirty="0" smtClean="0"/>
                        <a:t>Exposure Assessment,</a:t>
                      </a:r>
                      <a:r>
                        <a:rPr lang="en-US" sz="1200" baseline="0" dirty="0" smtClean="0"/>
                        <a:t> Risk Characterization, and Modeling</a:t>
                      </a:r>
                      <a:endParaRPr lang="en-US" sz="1200" dirty="0"/>
                    </a:p>
                  </a:txBody>
                  <a:tcPr/>
                </a:tc>
                <a:tc>
                  <a:txBody>
                    <a:bodyPr/>
                    <a:lstStyle/>
                    <a:p>
                      <a:r>
                        <a:rPr lang="en-US" sz="1200" dirty="0" smtClean="0"/>
                        <a:t>Chemical</a:t>
                      </a:r>
                      <a:r>
                        <a:rPr lang="en-US" sz="1200" baseline="0" dirty="0" smtClean="0"/>
                        <a:t> and Biological Division</a:t>
                      </a:r>
                      <a:endParaRPr lang="en-US" sz="1200" dirty="0"/>
                    </a:p>
                  </a:txBody>
                  <a:tcPr/>
                </a:tc>
              </a:tr>
              <a:tr h="370840">
                <a:tc>
                  <a:txBody>
                    <a:bodyPr/>
                    <a:lstStyle/>
                    <a:p>
                      <a:r>
                        <a:rPr lang="en-US" sz="1200" dirty="0" smtClean="0"/>
                        <a:t>CHC</a:t>
                      </a:r>
                      <a:endParaRPr lang="en-US" sz="1200" dirty="0"/>
                    </a:p>
                  </a:txBody>
                  <a:tcPr/>
                </a:tc>
                <a:tc>
                  <a:txBody>
                    <a:bodyPr/>
                    <a:lstStyle/>
                    <a:p>
                      <a:r>
                        <a:rPr lang="en-US" sz="1200" dirty="0" smtClean="0"/>
                        <a:t>Univ.</a:t>
                      </a:r>
                      <a:r>
                        <a:rPr lang="en-US" sz="1200" baseline="0" dirty="0" smtClean="0"/>
                        <a:t> of North Carolina at Chapel Hill and Jackson State University</a:t>
                      </a:r>
                      <a:endParaRPr lang="en-US" sz="1200" dirty="0"/>
                    </a:p>
                  </a:txBody>
                  <a:tcPr/>
                </a:tc>
                <a:tc>
                  <a:txBody>
                    <a:bodyPr/>
                    <a:lstStyle/>
                    <a:p>
                      <a:r>
                        <a:rPr lang="en-US" sz="1200" dirty="0" smtClean="0"/>
                        <a:t>Costal Resilience</a:t>
                      </a:r>
                      <a:endParaRPr lang="en-US" sz="1200" dirty="0"/>
                    </a:p>
                  </a:txBody>
                  <a:tcPr/>
                </a:tc>
                <a:tc>
                  <a:txBody>
                    <a:bodyPr/>
                    <a:lstStyle/>
                    <a:p>
                      <a:r>
                        <a:rPr lang="en-US" sz="1200" dirty="0" smtClean="0"/>
                        <a:t>Resilient Systems Division, First Responders</a:t>
                      </a:r>
                      <a:r>
                        <a:rPr lang="en-US" sz="1200" baseline="0" dirty="0" smtClean="0"/>
                        <a:t> Group</a:t>
                      </a:r>
                      <a:endParaRPr lang="en-US" sz="1200" dirty="0"/>
                    </a:p>
                  </a:txBody>
                  <a:tcPr/>
                </a:tc>
              </a:tr>
              <a:tr h="370840">
                <a:tc>
                  <a:txBody>
                    <a:bodyPr/>
                    <a:lstStyle/>
                    <a:p>
                      <a:r>
                        <a:rPr lang="en-US" sz="1200" dirty="0" smtClean="0"/>
                        <a:t>MIREES</a:t>
                      </a:r>
                      <a:endParaRPr lang="en-US" sz="1200" dirty="0"/>
                    </a:p>
                  </a:txBody>
                  <a:tcPr/>
                </a:tc>
                <a:tc>
                  <a:txBody>
                    <a:bodyPr/>
                    <a:lstStyle/>
                    <a:p>
                      <a:r>
                        <a:rPr lang="en-US" sz="1200" dirty="0" smtClean="0"/>
                        <a:t>Univ.</a:t>
                      </a:r>
                      <a:r>
                        <a:rPr lang="en-US" sz="1200" baseline="0" dirty="0" smtClean="0"/>
                        <a:t> of Hawaii</a:t>
                      </a:r>
                      <a:endParaRPr lang="en-US" sz="1200" dirty="0"/>
                    </a:p>
                  </a:txBody>
                  <a:tcPr/>
                </a:tc>
                <a:tc>
                  <a:txBody>
                    <a:bodyPr/>
                    <a:lstStyle/>
                    <a:p>
                      <a:r>
                        <a:rPr lang="en-US" sz="1200" dirty="0" smtClean="0"/>
                        <a:t>Maritime Security</a:t>
                      </a:r>
                      <a:endParaRPr lang="en-US" sz="1200" dirty="0"/>
                    </a:p>
                  </a:txBody>
                  <a:tcPr/>
                </a:tc>
                <a:tc>
                  <a:txBody>
                    <a:bodyPr/>
                    <a:lstStyle/>
                    <a:p>
                      <a:r>
                        <a:rPr lang="en-US" sz="1200" dirty="0" smtClean="0"/>
                        <a:t>Borders and Maritime</a:t>
                      </a:r>
                      <a:r>
                        <a:rPr lang="en-US" sz="1200" baseline="0" dirty="0" smtClean="0"/>
                        <a:t> Security Division</a:t>
                      </a:r>
                      <a:endParaRPr lang="en-US" sz="1200" dirty="0"/>
                    </a:p>
                  </a:txBody>
                  <a:tcPr/>
                </a:tc>
              </a:tr>
              <a:tr h="370840">
                <a:tc>
                  <a:txBody>
                    <a:bodyPr/>
                    <a:lstStyle/>
                    <a:p>
                      <a:r>
                        <a:rPr lang="en-US" sz="1200" dirty="0" smtClean="0"/>
                        <a:t>NCBSI</a:t>
                      </a:r>
                      <a:endParaRPr lang="en-US" sz="1200" dirty="0"/>
                    </a:p>
                  </a:txBody>
                  <a:tcPr/>
                </a:tc>
                <a:tc>
                  <a:txBody>
                    <a:bodyPr/>
                    <a:lstStyle/>
                    <a:p>
                      <a:r>
                        <a:rPr lang="en-US" sz="1200" dirty="0" smtClean="0"/>
                        <a:t>Univ.</a:t>
                      </a:r>
                      <a:r>
                        <a:rPr lang="en-US" sz="1200" baseline="0" dirty="0" smtClean="0"/>
                        <a:t> of Arizona and Univ. of Texas as El Paso</a:t>
                      </a:r>
                      <a:endParaRPr lang="en-US" sz="1200" dirty="0"/>
                    </a:p>
                  </a:txBody>
                  <a:tcPr/>
                </a:tc>
                <a:tc>
                  <a:txBody>
                    <a:bodyPr/>
                    <a:lstStyle/>
                    <a:p>
                      <a:r>
                        <a:rPr lang="en-US" sz="1200" dirty="0" smtClean="0"/>
                        <a:t>Border Security and Immigration</a:t>
                      </a:r>
                      <a:endParaRPr lang="en-US" sz="1200" dirty="0"/>
                    </a:p>
                  </a:txBody>
                  <a:tcPr/>
                </a:tc>
                <a:tc>
                  <a:txBody>
                    <a:bodyPr/>
                    <a:lstStyle/>
                    <a:p>
                      <a:r>
                        <a:rPr lang="en-US" sz="1200" dirty="0" smtClean="0"/>
                        <a:t>Borders and Maritime Security</a:t>
                      </a:r>
                      <a:r>
                        <a:rPr lang="en-US" sz="1200" baseline="0" dirty="0" smtClean="0"/>
                        <a:t> Division</a:t>
                      </a:r>
                      <a:endParaRPr lang="en-US" sz="1200" dirty="0"/>
                    </a:p>
                  </a:txBody>
                  <a:tcPr/>
                </a:tc>
              </a:tr>
              <a:tr h="370840">
                <a:tc>
                  <a:txBody>
                    <a:bodyPr/>
                    <a:lstStyle/>
                    <a:p>
                      <a:r>
                        <a:rPr lang="en-US" sz="1200" dirty="0" smtClean="0"/>
                        <a:t>NTSCOE</a:t>
                      </a:r>
                      <a:endParaRPr lang="en-US" sz="1200" dirty="0"/>
                    </a:p>
                  </a:txBody>
                  <a:tcPr/>
                </a:tc>
                <a:tc>
                  <a:txBody>
                    <a:bodyPr/>
                    <a:lstStyle/>
                    <a:p>
                      <a:endParaRPr lang="en-US" sz="1200" dirty="0"/>
                    </a:p>
                  </a:txBody>
                  <a:tcPr/>
                </a:tc>
                <a:tc>
                  <a:txBody>
                    <a:bodyPr/>
                    <a:lstStyle/>
                    <a:p>
                      <a:r>
                        <a:rPr lang="en-US" sz="1200" dirty="0" smtClean="0"/>
                        <a:t>National Transportation Security</a:t>
                      </a:r>
                      <a:endParaRPr lang="en-US" sz="1200" dirty="0"/>
                    </a:p>
                  </a:txBody>
                  <a:tcPr/>
                </a:tc>
                <a:tc>
                  <a:txBody>
                    <a:bodyPr/>
                    <a:lstStyle/>
                    <a:p>
                      <a:r>
                        <a:rPr lang="en-US" sz="1200" dirty="0" smtClean="0"/>
                        <a:t>Resilient Systems Division, First Responders</a:t>
                      </a:r>
                      <a:r>
                        <a:rPr lang="en-US" sz="1200" baseline="0" dirty="0" smtClean="0"/>
                        <a:t> Group</a:t>
                      </a:r>
                      <a:endParaRPr lang="en-US" sz="1200" dirty="0"/>
                    </a:p>
                  </a:txBody>
                  <a:tcPr/>
                </a:tc>
              </a:tr>
              <a:tr h="370840">
                <a:tc>
                  <a:txBody>
                    <a:bodyPr/>
                    <a:lstStyle/>
                    <a:p>
                      <a:r>
                        <a:rPr lang="en-US" sz="1200" dirty="0" smtClean="0"/>
                        <a:t>PACER</a:t>
                      </a:r>
                      <a:endParaRPr lang="en-US" sz="1200" dirty="0"/>
                    </a:p>
                  </a:txBody>
                  <a:tcPr/>
                </a:tc>
                <a:tc>
                  <a:txBody>
                    <a:bodyPr/>
                    <a:lstStyle/>
                    <a:p>
                      <a:r>
                        <a:rPr lang="en-US" sz="1200" dirty="0" smtClean="0"/>
                        <a:t>Johns Hopkins University</a:t>
                      </a:r>
                      <a:endParaRPr lang="en-US" sz="1200" dirty="0"/>
                    </a:p>
                  </a:txBody>
                  <a:tcPr/>
                </a:tc>
                <a:tc>
                  <a:txBody>
                    <a:bodyPr/>
                    <a:lstStyle/>
                    <a:p>
                      <a:r>
                        <a:rPr lang="en-US" sz="1200" dirty="0" smtClean="0"/>
                        <a:t>Health Preparedness and Situational</a:t>
                      </a:r>
                      <a:r>
                        <a:rPr lang="en-US" sz="1200" baseline="0" dirty="0" smtClean="0"/>
                        <a:t> Awareness</a:t>
                      </a:r>
                      <a:endParaRPr lang="en-US" sz="1200" dirty="0"/>
                    </a:p>
                  </a:txBody>
                  <a:tcPr/>
                </a:tc>
                <a:tc>
                  <a:txBody>
                    <a:bodyPr/>
                    <a:lstStyle/>
                    <a:p>
                      <a:r>
                        <a:rPr lang="en-US" sz="1200" dirty="0" smtClean="0"/>
                        <a:t>Resilient Systems Division, First Responders</a:t>
                      </a:r>
                      <a:r>
                        <a:rPr lang="en-US" sz="1200" baseline="0" dirty="0" smtClean="0"/>
                        <a:t> Group</a:t>
                      </a:r>
                      <a:endParaRPr lang="en-US" sz="1200" dirty="0"/>
                    </a:p>
                  </a:txBody>
                  <a:tcPr/>
                </a:tc>
              </a:tr>
            </a:tbl>
          </a:graphicData>
        </a:graphic>
      </p:graphicFrame>
      <p:sp>
        <p:nvSpPr>
          <p:cNvPr id="4" name="TextBox 3"/>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3"/>
              </a:rPr>
              <a:t>hsuniversityprograms.org</a:t>
            </a:r>
            <a:endParaRPr lang="en-US" sz="1200" i="1" dirty="0">
              <a:solidFill>
                <a:srgbClr val="060000"/>
              </a:solidFill>
            </a:endParaRPr>
          </a:p>
        </p:txBody>
      </p:sp>
      <p:sp>
        <p:nvSpPr>
          <p:cNvPr id="9" name="TextBox 8"/>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170054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19</a:t>
            </a:fld>
            <a:endParaRPr lang="en-US" sz="1100">
              <a:solidFill>
                <a:srgbClr val="333333"/>
              </a:solidFill>
            </a:endParaRPr>
          </a:p>
        </p:txBody>
      </p:sp>
      <p:sp>
        <p:nvSpPr>
          <p:cNvPr id="5" name="Title 1"/>
          <p:cNvSpPr>
            <a:spLocks noGrp="1"/>
          </p:cNvSpPr>
          <p:nvPr>
            <p:ph type="title"/>
          </p:nvPr>
        </p:nvSpPr>
        <p:spPr>
          <a:xfrm>
            <a:off x="228600" y="228600"/>
            <a:ext cx="8686800" cy="761999"/>
          </a:xfrm>
        </p:spPr>
        <p:txBody>
          <a:bodyPr/>
          <a:lstStyle/>
          <a:p>
            <a:r>
              <a:rPr lang="en-US" dirty="0" smtClean="0"/>
              <a:t>Opportunities at DHS Through OUP</a:t>
            </a:r>
            <a:endParaRPr lang="en-US" dirty="0"/>
          </a:p>
        </p:txBody>
      </p:sp>
      <p:sp>
        <p:nvSpPr>
          <p:cNvPr id="4" name="TextBox 3"/>
          <p:cNvSpPr txBox="1"/>
          <p:nvPr/>
        </p:nvSpPr>
        <p:spPr>
          <a:xfrm>
            <a:off x="152400" y="1066799"/>
            <a:ext cx="8839200" cy="5109091"/>
          </a:xfrm>
          <a:prstGeom prst="rect">
            <a:avLst/>
          </a:prstGeom>
          <a:noFill/>
        </p:spPr>
        <p:txBody>
          <a:bodyPr wrap="square" rtlCol="0">
            <a:spAutoFit/>
          </a:bodyPr>
          <a:lstStyle/>
          <a:p>
            <a:r>
              <a:rPr lang="en-US" sz="2000" b="1" dirty="0" smtClean="0">
                <a:solidFill>
                  <a:srgbClr val="006699"/>
                </a:solidFill>
              </a:rPr>
              <a:t>Workforce Development:</a:t>
            </a:r>
            <a:r>
              <a:rPr lang="en-US" sz="2000" b="1" dirty="0" smtClean="0">
                <a:solidFill>
                  <a:srgbClr val="060000"/>
                </a:solidFill>
              </a:rPr>
              <a:t> </a:t>
            </a:r>
            <a:r>
              <a:rPr lang="en-US" sz="2000" dirty="0" smtClean="0">
                <a:solidFill>
                  <a:srgbClr val="060000"/>
                </a:solidFill>
              </a:rPr>
              <a:t>helps educate </a:t>
            </a:r>
            <a:r>
              <a:rPr lang="en-US" sz="2000" dirty="0">
                <a:solidFill>
                  <a:srgbClr val="060000"/>
                </a:solidFill>
              </a:rPr>
              <a:t>and train homeland security science and engineering professionals for the future </a:t>
            </a:r>
            <a:r>
              <a:rPr lang="en-US" sz="2000" dirty="0" smtClean="0">
                <a:solidFill>
                  <a:srgbClr val="060000"/>
                </a:solidFill>
              </a:rPr>
              <a:t>workforce through the following initiatives</a:t>
            </a:r>
          </a:p>
          <a:p>
            <a:endParaRPr lang="en-US" sz="2000" dirty="0">
              <a:solidFill>
                <a:srgbClr val="060000"/>
              </a:solidFill>
            </a:endParaRPr>
          </a:p>
          <a:p>
            <a:pPr marL="457200" indent="-457200">
              <a:spcAft>
                <a:spcPts val="1200"/>
              </a:spcAft>
              <a:buFont typeface="+mj-lt"/>
              <a:buAutoNum type="arabicPeriod"/>
            </a:pPr>
            <a:r>
              <a:rPr lang="en-US" sz="1800" b="1" dirty="0" smtClean="0">
                <a:solidFill>
                  <a:srgbClr val="006699"/>
                </a:solidFill>
              </a:rPr>
              <a:t>Summer Internships:</a:t>
            </a:r>
            <a:r>
              <a:rPr lang="en-US" sz="1800" b="1" dirty="0" smtClean="0">
                <a:solidFill>
                  <a:srgbClr val="060000"/>
                </a:solidFill>
              </a:rPr>
              <a:t> </a:t>
            </a:r>
            <a:r>
              <a:rPr lang="en-US" sz="1800" dirty="0">
                <a:solidFill>
                  <a:srgbClr val="060000"/>
                </a:solidFill>
              </a:rPr>
              <a:t>P</a:t>
            </a:r>
            <a:r>
              <a:rPr lang="en-US" sz="1800" dirty="0" smtClean="0">
                <a:solidFill>
                  <a:srgbClr val="060000"/>
                </a:solidFill>
              </a:rPr>
              <a:t>rovides </a:t>
            </a:r>
            <a:r>
              <a:rPr lang="en-US" sz="1800" dirty="0">
                <a:solidFill>
                  <a:srgbClr val="060000"/>
                </a:solidFill>
              </a:rPr>
              <a:t>juniors and seniors up to 10 weeks of internship support during the summer</a:t>
            </a:r>
            <a:endParaRPr lang="en-US" sz="1800" dirty="0" smtClean="0">
              <a:solidFill>
                <a:srgbClr val="060000"/>
              </a:solidFill>
            </a:endParaRPr>
          </a:p>
          <a:p>
            <a:pPr marL="457200" indent="-457200">
              <a:spcAft>
                <a:spcPts val="1200"/>
              </a:spcAft>
              <a:buFont typeface="+mj-lt"/>
              <a:buAutoNum type="arabicPeriod"/>
            </a:pPr>
            <a:r>
              <a:rPr lang="en-US" sz="1800" b="1" dirty="0" smtClean="0">
                <a:solidFill>
                  <a:srgbClr val="006699"/>
                </a:solidFill>
              </a:rPr>
              <a:t>Homeland Security Externships:</a:t>
            </a:r>
            <a:r>
              <a:rPr lang="en-US" sz="1800" b="1" dirty="0" smtClean="0">
                <a:solidFill>
                  <a:srgbClr val="060000"/>
                </a:solidFill>
              </a:rPr>
              <a:t> </a:t>
            </a:r>
            <a:r>
              <a:rPr lang="en-US" sz="1800" dirty="0">
                <a:solidFill>
                  <a:srgbClr val="060000"/>
                </a:solidFill>
              </a:rPr>
              <a:t>P</a:t>
            </a:r>
            <a:r>
              <a:rPr lang="en-US" sz="1800" dirty="0" smtClean="0">
                <a:solidFill>
                  <a:srgbClr val="060000"/>
                </a:solidFill>
              </a:rPr>
              <a:t>rovides </a:t>
            </a:r>
            <a:r>
              <a:rPr lang="en-US" sz="1800" dirty="0">
                <a:solidFill>
                  <a:srgbClr val="060000"/>
                </a:solidFill>
              </a:rPr>
              <a:t>students with quality homeland security science and engineering learning and research opportunities at homeland security research facilities</a:t>
            </a:r>
            <a:endParaRPr lang="en-US" sz="1800" dirty="0" smtClean="0">
              <a:solidFill>
                <a:srgbClr val="060000"/>
              </a:solidFill>
            </a:endParaRPr>
          </a:p>
          <a:p>
            <a:pPr marL="457200" indent="-457200">
              <a:spcAft>
                <a:spcPts val="1200"/>
              </a:spcAft>
              <a:buFont typeface="+mj-lt"/>
              <a:buAutoNum type="arabicPeriod"/>
            </a:pPr>
            <a:r>
              <a:rPr lang="en-US" sz="1800" b="1" dirty="0" smtClean="0">
                <a:solidFill>
                  <a:srgbClr val="006699"/>
                </a:solidFill>
              </a:rPr>
              <a:t>Military Service Academies Program:</a:t>
            </a:r>
            <a:r>
              <a:rPr lang="en-US" sz="1800" b="1" dirty="0" smtClean="0">
                <a:solidFill>
                  <a:srgbClr val="060000"/>
                </a:solidFill>
              </a:rPr>
              <a:t> </a:t>
            </a:r>
            <a:r>
              <a:rPr lang="en-US" sz="1800" dirty="0">
                <a:solidFill>
                  <a:srgbClr val="060000"/>
                </a:solidFill>
              </a:rPr>
              <a:t>P</a:t>
            </a:r>
            <a:r>
              <a:rPr lang="en-US" sz="1800" dirty="0" smtClean="0">
                <a:solidFill>
                  <a:srgbClr val="060000"/>
                </a:solidFill>
              </a:rPr>
              <a:t>rovides </a:t>
            </a:r>
            <a:r>
              <a:rPr lang="en-US" sz="1800" dirty="0">
                <a:solidFill>
                  <a:srgbClr val="060000"/>
                </a:solidFill>
              </a:rPr>
              <a:t>faculty and student teams from U.S. military academies the opportunity to conduct research at universities affiliated with the COEs</a:t>
            </a:r>
            <a:endParaRPr lang="en-US" sz="1800" dirty="0" smtClean="0">
              <a:solidFill>
                <a:srgbClr val="060000"/>
              </a:solidFill>
            </a:endParaRPr>
          </a:p>
          <a:p>
            <a:pPr marL="457200" indent="-457200">
              <a:spcAft>
                <a:spcPts val="1200"/>
              </a:spcAft>
              <a:buFont typeface="+mj-lt"/>
              <a:buAutoNum type="arabicPeriod"/>
            </a:pPr>
            <a:r>
              <a:rPr lang="en-US" sz="1800" b="1" dirty="0" smtClean="0">
                <a:solidFill>
                  <a:srgbClr val="006699"/>
                </a:solidFill>
              </a:rPr>
              <a:t>Graduate Research Internship Program:</a:t>
            </a:r>
            <a:r>
              <a:rPr lang="en-US" sz="1800" b="1" dirty="0" smtClean="0">
                <a:solidFill>
                  <a:srgbClr val="060000"/>
                </a:solidFill>
              </a:rPr>
              <a:t> </a:t>
            </a:r>
            <a:r>
              <a:rPr lang="en-US" sz="1800" dirty="0" smtClean="0">
                <a:solidFill>
                  <a:srgbClr val="060000"/>
                </a:solidFill>
              </a:rPr>
              <a:t>Pilot </a:t>
            </a:r>
            <a:r>
              <a:rPr lang="en-US" sz="1800" dirty="0">
                <a:solidFill>
                  <a:srgbClr val="060000"/>
                </a:solidFill>
              </a:rPr>
              <a:t>program </a:t>
            </a:r>
            <a:r>
              <a:rPr lang="en-US" sz="1800" dirty="0" smtClean="0">
                <a:solidFill>
                  <a:srgbClr val="060000"/>
                </a:solidFill>
              </a:rPr>
              <a:t>with </a:t>
            </a:r>
            <a:r>
              <a:rPr lang="en-US" sz="1800" dirty="0">
                <a:solidFill>
                  <a:srgbClr val="060000"/>
                </a:solidFill>
              </a:rPr>
              <a:t>the National Science Foundation (</a:t>
            </a:r>
            <a:r>
              <a:rPr lang="en-US" sz="1800" dirty="0" smtClean="0">
                <a:solidFill>
                  <a:srgbClr val="060000"/>
                </a:solidFill>
              </a:rPr>
              <a:t>NSF) to </a:t>
            </a:r>
            <a:r>
              <a:rPr lang="en-US" sz="1800" dirty="0">
                <a:solidFill>
                  <a:srgbClr val="060000"/>
                </a:solidFill>
              </a:rPr>
              <a:t>engage NSF graduate fellows in mission-related, collaborative research projects under the guidance of research mentors at DHS to develop expertise in critical homeland security areas</a:t>
            </a:r>
          </a:p>
        </p:txBody>
      </p:sp>
      <p:sp>
        <p:nvSpPr>
          <p:cNvPr id="7" name="TextBox 6"/>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3"/>
              </a:rPr>
              <a:t>hsuniversityprograms.org</a:t>
            </a:r>
            <a:endParaRPr lang="en-US" sz="1200" i="1" dirty="0">
              <a:solidFill>
                <a:srgbClr val="060000"/>
              </a:solidFill>
            </a:endParaRPr>
          </a:p>
        </p:txBody>
      </p:sp>
      <p:sp>
        <p:nvSpPr>
          <p:cNvPr id="8" name="TextBox 7"/>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1964197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85800"/>
          </a:xfrm>
        </p:spPr>
        <p:txBody>
          <a:bodyPr/>
          <a:lstStyle/>
          <a:p>
            <a:r>
              <a:rPr lang="en-US" dirty="0" smtClean="0"/>
              <a:t>Agenda</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2</a:t>
            </a:fld>
            <a:endParaRPr lang="en-US" sz="1100">
              <a:solidFill>
                <a:srgbClr val="333333"/>
              </a:solidFill>
            </a:endParaRPr>
          </a:p>
        </p:txBody>
      </p:sp>
      <p:sp>
        <p:nvSpPr>
          <p:cNvPr id="4" name="TextBox 3"/>
          <p:cNvSpPr txBox="1"/>
          <p:nvPr/>
        </p:nvSpPr>
        <p:spPr>
          <a:xfrm>
            <a:off x="304800" y="1295400"/>
            <a:ext cx="8305800" cy="1846659"/>
          </a:xfrm>
          <a:prstGeom prst="rect">
            <a:avLst/>
          </a:prstGeom>
          <a:noFill/>
        </p:spPr>
        <p:txBody>
          <a:bodyPr wrap="square" rtlCol="0">
            <a:spAutoFit/>
          </a:bodyPr>
          <a:lstStyle/>
          <a:p>
            <a:r>
              <a:rPr lang="en-US" sz="2000" b="1" dirty="0" smtClean="0">
                <a:solidFill>
                  <a:srgbClr val="006699"/>
                </a:solidFill>
              </a:rPr>
              <a:t>DHS Organizational Structure</a:t>
            </a:r>
          </a:p>
          <a:p>
            <a:endParaRPr lang="en-US" sz="1800" dirty="0">
              <a:solidFill>
                <a:srgbClr val="060000"/>
              </a:solidFill>
            </a:endParaRPr>
          </a:p>
          <a:p>
            <a:r>
              <a:rPr lang="en-US" sz="2000" b="1" dirty="0" smtClean="0">
                <a:solidFill>
                  <a:srgbClr val="006699"/>
                </a:solidFill>
              </a:rPr>
              <a:t>How Universities Engage with DHS</a:t>
            </a:r>
          </a:p>
          <a:p>
            <a:endParaRPr lang="en-US" sz="1800" dirty="0" smtClean="0">
              <a:solidFill>
                <a:srgbClr val="060000"/>
              </a:solidFill>
            </a:endParaRPr>
          </a:p>
          <a:p>
            <a:r>
              <a:rPr lang="en-US" sz="2000" b="1" dirty="0" smtClean="0">
                <a:solidFill>
                  <a:srgbClr val="006699"/>
                </a:solidFill>
              </a:rPr>
              <a:t>Opportunities for Graduates at DHS</a:t>
            </a:r>
          </a:p>
          <a:p>
            <a:endParaRPr lang="en-US" sz="1800" dirty="0" smtClean="0">
              <a:solidFill>
                <a:srgbClr val="060000"/>
              </a:solidFill>
            </a:endParaRPr>
          </a:p>
        </p:txBody>
      </p:sp>
    </p:spTree>
    <p:extLst>
      <p:ext uri="{BB962C8B-B14F-4D97-AF65-F5344CB8AC3E}">
        <p14:creationId xmlns:p14="http://schemas.microsoft.com/office/powerpoint/2010/main" xmlns="" val="826348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Engage With Us</a:t>
            </a:r>
            <a:endParaRPr lang="en-US" dirty="0"/>
          </a:p>
        </p:txBody>
      </p:sp>
      <p:sp>
        <p:nvSpPr>
          <p:cNvPr id="4" name="Slide Number Placeholder 3"/>
          <p:cNvSpPr>
            <a:spLocks noGrp="1"/>
          </p:cNvSpPr>
          <p:nvPr>
            <p:ph type="sldNum" sz="quarter" idx="10"/>
          </p:nvPr>
        </p:nvSpPr>
        <p:spPr/>
        <p:txBody>
          <a:bodyPr/>
          <a:lstStyle/>
          <a:p>
            <a:fld id="{28768733-B944-3E4E-898F-A2753843011F}" type="slidenum">
              <a:rPr lang="en-US" smtClean="0"/>
              <a:pPr/>
              <a:t>20</a:t>
            </a:fld>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29200" y="1518115"/>
            <a:ext cx="3918173" cy="767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colorTemperature colorTemp="6625"/>
                    </a14:imgEffect>
                  </a14:imgLayer>
                </a14:imgProps>
              </a:ext>
              <a:ext uri="{28A0092B-C50C-407E-A947-70E740481C1C}">
                <a14:useLocalDpi xmlns:a14="http://schemas.microsoft.com/office/drawing/2010/main" xmlns="" val="0"/>
              </a:ext>
            </a:extLst>
          </a:blip>
          <a:srcRect/>
          <a:stretch>
            <a:fillRect/>
          </a:stretch>
        </p:blipFill>
        <p:spPr bwMode="auto">
          <a:xfrm>
            <a:off x="5029200" y="2285999"/>
            <a:ext cx="3918173" cy="2895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76200" y="2209800"/>
            <a:ext cx="4876800" cy="2400657"/>
          </a:xfrm>
          <a:prstGeom prst="rect">
            <a:avLst/>
          </a:prstGeom>
          <a:noFill/>
        </p:spPr>
        <p:txBody>
          <a:bodyPr wrap="square" rtlCol="0">
            <a:spAutoFit/>
          </a:bodyPr>
          <a:lstStyle/>
          <a:p>
            <a:pPr algn="ctr"/>
            <a:r>
              <a:rPr lang="en-US" sz="2000" dirty="0" smtClean="0">
                <a:solidFill>
                  <a:srgbClr val="060000"/>
                </a:solidFill>
              </a:rPr>
              <a:t>DHS S&amp;T OUP Website:</a:t>
            </a:r>
          </a:p>
          <a:p>
            <a:pPr algn="ctr"/>
            <a:r>
              <a:rPr lang="en-US" sz="1400" i="1" u="sng" dirty="0">
                <a:solidFill>
                  <a:schemeClr val="bg1"/>
                </a:solidFill>
              </a:rPr>
              <a:t>dhs.gov/science-and-technology/centers-excellence</a:t>
            </a:r>
          </a:p>
          <a:p>
            <a:pPr algn="ctr"/>
            <a:endParaRPr lang="en-US" dirty="0" smtClean="0">
              <a:solidFill>
                <a:srgbClr val="060000"/>
              </a:solidFill>
            </a:endParaRPr>
          </a:p>
          <a:p>
            <a:pPr algn="ctr"/>
            <a:r>
              <a:rPr lang="en-US" sz="2000" dirty="0" smtClean="0">
                <a:solidFill>
                  <a:srgbClr val="060000"/>
                </a:solidFill>
              </a:rPr>
              <a:t>Email DHS </a:t>
            </a:r>
            <a:r>
              <a:rPr lang="en-US" sz="2000" dirty="0">
                <a:solidFill>
                  <a:srgbClr val="060000"/>
                </a:solidFill>
              </a:rPr>
              <a:t>S&amp;T </a:t>
            </a:r>
            <a:r>
              <a:rPr lang="en-US" sz="2000" dirty="0" smtClean="0">
                <a:solidFill>
                  <a:srgbClr val="060000"/>
                </a:solidFill>
              </a:rPr>
              <a:t>OUP:</a:t>
            </a:r>
            <a:endParaRPr lang="en-US" sz="2000" dirty="0">
              <a:solidFill>
                <a:srgbClr val="060000"/>
              </a:solidFill>
            </a:endParaRPr>
          </a:p>
          <a:p>
            <a:pPr algn="ctr"/>
            <a:r>
              <a:rPr lang="en-US" sz="1400" i="1" u="sng" dirty="0" smtClean="0">
                <a:solidFill>
                  <a:srgbClr val="060000"/>
                </a:solidFill>
                <a:hlinkClick r:id="rId6"/>
              </a:rPr>
              <a:t>Universityprograms@dhs.gov</a:t>
            </a:r>
            <a:endParaRPr lang="en-US" sz="1400" i="1" u="sng" dirty="0" smtClean="0">
              <a:solidFill>
                <a:srgbClr val="060000"/>
              </a:solidFill>
            </a:endParaRPr>
          </a:p>
          <a:p>
            <a:pPr algn="ctr"/>
            <a:endParaRPr lang="en-US" i="1" u="sng" dirty="0">
              <a:solidFill>
                <a:schemeClr val="bg1"/>
              </a:solidFill>
            </a:endParaRPr>
          </a:p>
          <a:p>
            <a:pPr algn="ctr"/>
            <a:r>
              <a:rPr lang="en-US" sz="2000" dirty="0">
                <a:solidFill>
                  <a:srgbClr val="060000"/>
                </a:solidFill>
              </a:rPr>
              <a:t>Homeland Security University Programs</a:t>
            </a:r>
          </a:p>
          <a:p>
            <a:pPr algn="ctr"/>
            <a:r>
              <a:rPr lang="en-US" sz="1400" i="1" dirty="0" smtClean="0">
                <a:solidFill>
                  <a:srgbClr val="060000"/>
                </a:solidFill>
                <a:hlinkClick r:id="rId7"/>
              </a:rPr>
              <a:t>hsuniversityprograms.org</a:t>
            </a:r>
            <a:endParaRPr lang="en-US" sz="1400" i="1" dirty="0">
              <a:solidFill>
                <a:srgbClr val="060000"/>
              </a:solidFill>
            </a:endParaRPr>
          </a:p>
        </p:txBody>
      </p:sp>
      <p:sp>
        <p:nvSpPr>
          <p:cNvPr id="21" name="TextBox 20"/>
          <p:cNvSpPr txBox="1"/>
          <p:nvPr/>
        </p:nvSpPr>
        <p:spPr>
          <a:xfrm>
            <a:off x="2590800" y="6431614"/>
            <a:ext cx="1905000" cy="276999"/>
          </a:xfrm>
          <a:prstGeom prst="rect">
            <a:avLst/>
          </a:prstGeom>
          <a:noFill/>
        </p:spPr>
        <p:txBody>
          <a:bodyPr wrap="square" rtlCol="0">
            <a:spAutoFit/>
          </a:bodyPr>
          <a:lstStyle/>
          <a:p>
            <a:r>
              <a:rPr lang="en-US" sz="1200" i="1" dirty="0">
                <a:solidFill>
                  <a:srgbClr val="060000"/>
                </a:solidFill>
                <a:hlinkClick r:id="rId7"/>
              </a:rPr>
              <a:t>hsuniversityprograms.org</a:t>
            </a:r>
            <a:endParaRPr lang="en-US" sz="1200" i="1" dirty="0">
              <a:solidFill>
                <a:srgbClr val="060000"/>
              </a:solidFill>
            </a:endParaRPr>
          </a:p>
        </p:txBody>
      </p:sp>
      <p:sp>
        <p:nvSpPr>
          <p:cNvPr id="22" name="TextBox 21"/>
          <p:cNvSpPr txBox="1"/>
          <p:nvPr/>
        </p:nvSpPr>
        <p:spPr>
          <a:xfrm>
            <a:off x="4572000" y="6428600"/>
            <a:ext cx="3733800" cy="276999"/>
          </a:xfrm>
          <a:prstGeom prst="rect">
            <a:avLst/>
          </a:prstGeom>
          <a:noFill/>
        </p:spPr>
        <p:txBody>
          <a:bodyPr wrap="square" rtlCol="0">
            <a:spAutoFit/>
          </a:bodyPr>
          <a:lstStyle/>
          <a:p>
            <a:r>
              <a:rPr lang="en-US" sz="1200" i="1" u="sng" dirty="0" smtClean="0">
                <a:solidFill>
                  <a:schemeClr val="bg1"/>
                </a:solidFill>
              </a:rPr>
              <a:t>dhs.gov/science-and-technology/centers-excellence</a:t>
            </a:r>
            <a:endParaRPr lang="en-US" sz="1200" i="1" u="sng" dirty="0">
              <a:solidFill>
                <a:schemeClr val="bg1"/>
              </a:solidFill>
            </a:endParaRPr>
          </a:p>
        </p:txBody>
      </p:sp>
    </p:spTree>
    <p:extLst>
      <p:ext uri="{BB962C8B-B14F-4D97-AF65-F5344CB8AC3E}">
        <p14:creationId xmlns:p14="http://schemas.microsoft.com/office/powerpoint/2010/main" xmlns="" val="1404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NGAGE3.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Engage With Us</a:t>
            </a:r>
            <a:endParaRPr lang="en-US" dirty="0"/>
          </a:p>
        </p:txBody>
      </p:sp>
      <p:sp>
        <p:nvSpPr>
          <p:cNvPr id="4" name="Slide Number Placeholder 3"/>
          <p:cNvSpPr>
            <a:spLocks noGrp="1"/>
          </p:cNvSpPr>
          <p:nvPr>
            <p:ph type="sldNum" sz="quarter" idx="10"/>
          </p:nvPr>
        </p:nvSpPr>
        <p:spPr/>
        <p:txBody>
          <a:bodyPr/>
          <a:lstStyle/>
          <a:p>
            <a:fld id="{28768733-B944-3E4E-898F-A2753843011F}" type="slidenum">
              <a:rPr lang="en-US" smtClean="0"/>
              <a:pPr/>
              <a:t>21</a:t>
            </a:fld>
            <a:endParaRPr lang="en-US" dirty="0"/>
          </a:p>
        </p:txBody>
      </p:sp>
      <p:sp>
        <p:nvSpPr>
          <p:cNvPr id="9" name="TextBox 8"/>
          <p:cNvSpPr txBox="1"/>
          <p:nvPr/>
        </p:nvSpPr>
        <p:spPr>
          <a:xfrm>
            <a:off x="5943600" y="1371600"/>
            <a:ext cx="3200400" cy="830997"/>
          </a:xfrm>
          <a:prstGeom prst="rect">
            <a:avLst/>
          </a:prstGeom>
          <a:noFill/>
        </p:spPr>
        <p:txBody>
          <a:bodyPr wrap="square" rtlCol="0">
            <a:spAutoFit/>
          </a:bodyPr>
          <a:lstStyle/>
          <a:p>
            <a:r>
              <a:rPr lang="en-US" b="1" dirty="0" smtClean="0"/>
              <a:t>        NATIONAL</a:t>
            </a:r>
          </a:p>
          <a:p>
            <a:r>
              <a:rPr lang="en-US" b="1" dirty="0" smtClean="0"/>
              <a:t>CONVERSATION</a:t>
            </a:r>
            <a:endParaRPr lang="en-US" b="1" dirty="0"/>
          </a:p>
        </p:txBody>
      </p:sp>
      <p:sp>
        <p:nvSpPr>
          <p:cNvPr id="10" name="TextBox 9"/>
          <p:cNvSpPr txBox="1"/>
          <p:nvPr/>
        </p:nvSpPr>
        <p:spPr>
          <a:xfrm>
            <a:off x="2133600" y="1615440"/>
            <a:ext cx="2133600" cy="461665"/>
          </a:xfrm>
          <a:prstGeom prst="rect">
            <a:avLst/>
          </a:prstGeom>
          <a:noFill/>
        </p:spPr>
        <p:txBody>
          <a:bodyPr wrap="square" rtlCol="0">
            <a:spAutoFit/>
          </a:bodyPr>
          <a:lstStyle/>
          <a:p>
            <a:pPr algn="ctr"/>
            <a:r>
              <a:rPr lang="en-US" b="1" dirty="0" smtClean="0"/>
              <a:t>WEBSITE</a:t>
            </a:r>
            <a:endParaRPr lang="en-US" b="1" dirty="0"/>
          </a:p>
        </p:txBody>
      </p:sp>
      <p:sp>
        <p:nvSpPr>
          <p:cNvPr id="11" name="TextBox 10"/>
          <p:cNvSpPr txBox="1"/>
          <p:nvPr/>
        </p:nvSpPr>
        <p:spPr>
          <a:xfrm>
            <a:off x="4267200" y="3962400"/>
            <a:ext cx="3200400" cy="707886"/>
          </a:xfrm>
          <a:prstGeom prst="rect">
            <a:avLst/>
          </a:prstGeom>
          <a:noFill/>
        </p:spPr>
        <p:txBody>
          <a:bodyPr wrap="square" rtlCol="0">
            <a:spAutoFit/>
          </a:bodyPr>
          <a:lstStyle/>
          <a:p>
            <a:pPr algn="ctr"/>
            <a:r>
              <a:rPr lang="en-US" b="1" dirty="0" smtClean="0"/>
              <a:t>SOCIAL MEDIA </a:t>
            </a:r>
          </a:p>
          <a:p>
            <a:pPr algn="ctr"/>
            <a:r>
              <a:rPr lang="en-US" sz="1600" b="1" dirty="0" smtClean="0"/>
              <a:t>using “</a:t>
            </a:r>
            <a:r>
              <a:rPr lang="en-US" sz="1600" b="1" dirty="0" err="1" smtClean="0"/>
              <a:t>dhsscitech</a:t>
            </a:r>
            <a:r>
              <a:rPr lang="en-US" sz="1600" b="1" smtClean="0"/>
              <a:t>”</a:t>
            </a:r>
            <a:endParaRPr lang="en-US" sz="1600" b="1" dirty="0"/>
          </a:p>
        </p:txBody>
      </p:sp>
      <p:sp>
        <p:nvSpPr>
          <p:cNvPr id="12" name="TextBox 11"/>
          <p:cNvSpPr txBox="1"/>
          <p:nvPr/>
        </p:nvSpPr>
        <p:spPr>
          <a:xfrm>
            <a:off x="1600200" y="3969603"/>
            <a:ext cx="2971800" cy="830997"/>
          </a:xfrm>
          <a:prstGeom prst="rect">
            <a:avLst/>
          </a:prstGeom>
          <a:noFill/>
        </p:spPr>
        <p:txBody>
          <a:bodyPr wrap="square" rtlCol="0">
            <a:spAutoFit/>
          </a:bodyPr>
          <a:lstStyle/>
          <a:p>
            <a:r>
              <a:rPr lang="en-US" b="1" dirty="0" smtClean="0"/>
              <a:t>STAKEHOLDER</a:t>
            </a:r>
          </a:p>
          <a:p>
            <a:r>
              <a:rPr lang="en-US" b="1" dirty="0" smtClean="0"/>
              <a:t>ENGAGEMENT</a:t>
            </a:r>
            <a:endParaRPr lang="en-US" b="1" dirty="0"/>
          </a:p>
        </p:txBody>
      </p:sp>
      <p:sp>
        <p:nvSpPr>
          <p:cNvPr id="13" name="TextBox 12"/>
          <p:cNvSpPr txBox="1"/>
          <p:nvPr/>
        </p:nvSpPr>
        <p:spPr>
          <a:xfrm>
            <a:off x="6781800" y="5036403"/>
            <a:ext cx="2286000" cy="830997"/>
          </a:xfrm>
          <a:prstGeom prst="rect">
            <a:avLst/>
          </a:prstGeom>
          <a:noFill/>
        </p:spPr>
        <p:txBody>
          <a:bodyPr wrap="square" rtlCol="0">
            <a:spAutoFit/>
          </a:bodyPr>
          <a:lstStyle/>
          <a:p>
            <a:r>
              <a:rPr lang="en-US" b="1" dirty="0" smtClean="0"/>
              <a:t>PRIZE</a:t>
            </a:r>
          </a:p>
          <a:p>
            <a:r>
              <a:rPr lang="en-US" b="1" dirty="0" smtClean="0"/>
              <a:t>AUTHORITY</a:t>
            </a:r>
            <a:endParaRPr lang="en-US" b="1" dirty="0"/>
          </a:p>
        </p:txBody>
      </p:sp>
      <p:pic>
        <p:nvPicPr>
          <p:cNvPr id="15" name="Picture 14" descr="Engage_icons_convo.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035040" y="1158240"/>
            <a:ext cx="594360" cy="594360"/>
          </a:xfrm>
          <a:prstGeom prst="rect">
            <a:avLst/>
          </a:prstGeom>
        </p:spPr>
      </p:pic>
      <p:pic>
        <p:nvPicPr>
          <p:cNvPr id="16" name="Picture 15" descr="Engage_icons_prize.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72200" y="5105400"/>
            <a:ext cx="594360" cy="594360"/>
          </a:xfrm>
          <a:prstGeom prst="rect">
            <a:avLst/>
          </a:prstGeom>
        </p:spPr>
      </p:pic>
      <p:pic>
        <p:nvPicPr>
          <p:cNvPr id="17" name="Picture 16" descr="Engage_icons_webn.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828800" y="1539240"/>
            <a:ext cx="594360" cy="594360"/>
          </a:xfrm>
          <a:prstGeom prst="rect">
            <a:avLst/>
          </a:prstGeom>
        </p:spPr>
      </p:pic>
      <p:pic>
        <p:nvPicPr>
          <p:cNvPr id="18" name="Picture 17" descr="Engage_icons_stakeholder.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990600" y="3962400"/>
            <a:ext cx="594360" cy="594360"/>
          </a:xfrm>
          <a:prstGeom prst="rect">
            <a:avLst/>
          </a:prstGeom>
        </p:spPr>
      </p:pic>
      <p:pic>
        <p:nvPicPr>
          <p:cNvPr id="2" name="Picture 1" descr="Engage_icons_SM2.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901566" y="3352800"/>
            <a:ext cx="1931669" cy="594360"/>
          </a:xfrm>
          <a:prstGeom prst="rect">
            <a:avLst/>
          </a:prstGeom>
        </p:spPr>
      </p:pic>
      <p:sp>
        <p:nvSpPr>
          <p:cNvPr id="6" name="TextBox 5"/>
          <p:cNvSpPr txBox="1"/>
          <p:nvPr/>
        </p:nvSpPr>
        <p:spPr>
          <a:xfrm>
            <a:off x="1600200" y="2357735"/>
            <a:ext cx="2971800" cy="338554"/>
          </a:xfrm>
          <a:prstGeom prst="rect">
            <a:avLst/>
          </a:prstGeom>
          <a:noFill/>
        </p:spPr>
        <p:txBody>
          <a:bodyPr wrap="square" rtlCol="0">
            <a:spAutoFit/>
          </a:bodyPr>
          <a:lstStyle/>
          <a:p>
            <a:pPr algn="ctr"/>
            <a:r>
              <a:rPr lang="en-US" sz="1600" b="1" dirty="0" smtClean="0"/>
              <a:t>scitech.dhs.gov</a:t>
            </a:r>
            <a:endParaRPr lang="en-US" sz="1600" b="1" dirty="0"/>
          </a:p>
        </p:txBody>
      </p:sp>
      <p:cxnSp>
        <p:nvCxnSpPr>
          <p:cNvPr id="8" name="Straight Connector 7"/>
          <p:cNvCxnSpPr/>
          <p:nvPr/>
        </p:nvCxnSpPr>
        <p:spPr bwMode="auto">
          <a:xfrm>
            <a:off x="1600200" y="2286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5" name="Picture 4"/>
          <p:cNvPicPr>
            <a:picLocks noChangeAspect="1"/>
          </p:cNvPicPr>
          <p:nvPr/>
        </p:nvPicPr>
        <p:blipFill>
          <a:blip r:embed="rId9"/>
          <a:stretch>
            <a:fillRect/>
          </a:stretch>
        </p:blipFill>
        <p:spPr>
          <a:xfrm>
            <a:off x="4567237" y="3424237"/>
            <a:ext cx="9525" cy="9525"/>
          </a:xfrm>
          <a:prstGeom prst="rect">
            <a:avLst/>
          </a:prstGeom>
        </p:spPr>
      </p:pic>
    </p:spTree>
    <p:extLst>
      <p:ext uri="{BB962C8B-B14F-4D97-AF65-F5344CB8AC3E}">
        <p14:creationId xmlns:p14="http://schemas.microsoft.com/office/powerpoint/2010/main" xmlns="" val="3200266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8768733-B944-3E4E-898F-A2753843011F}" type="slidenum">
              <a:rPr lang="en-US" smtClean="0"/>
              <a:pPr/>
              <a:t>22</a:t>
            </a:fld>
            <a:endParaRPr lang="en-US"/>
          </a:p>
        </p:txBody>
      </p:sp>
      <p:pic>
        <p:nvPicPr>
          <p:cNvPr id="6" name="Picture 5" descr="DHS_S&amp;T_logo_blue_rgb2.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0100" y="1905571"/>
            <a:ext cx="7543800" cy="3199829"/>
          </a:xfrm>
          <a:prstGeom prst="rect">
            <a:avLst/>
          </a:prstGeom>
        </p:spPr>
      </p:pic>
    </p:spTree>
    <p:extLst>
      <p:ext uri="{BB962C8B-B14F-4D97-AF65-F5344CB8AC3E}">
        <p14:creationId xmlns:p14="http://schemas.microsoft.com/office/powerpoint/2010/main" xmlns="" val="97548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458200" cy="1143000"/>
          </a:xfrm>
        </p:spPr>
        <p:txBody>
          <a:bodyPr/>
          <a:lstStyle/>
          <a:p>
            <a:pPr algn="ctr"/>
            <a:r>
              <a:rPr lang="en-US" dirty="0" smtClean="0"/>
              <a:t>Department of Homeland Security Organizational Structure</a:t>
            </a:r>
            <a:endParaRPr lang="en-US" dirty="0"/>
          </a:p>
        </p:txBody>
      </p:sp>
      <p:sp>
        <p:nvSpPr>
          <p:cNvPr id="4" name="Slide Number Placeholder 3"/>
          <p:cNvSpPr>
            <a:spLocks noGrp="1"/>
          </p:cNvSpPr>
          <p:nvPr>
            <p:ph type="sldNum" sz="quarter" idx="10"/>
          </p:nvPr>
        </p:nvSpPr>
        <p:spPr/>
        <p:txBody>
          <a:bodyPr/>
          <a:lstStyle/>
          <a:p>
            <a:fld id="{28768733-B944-3E4E-898F-A2753843011F}" type="slidenum">
              <a:rPr lang="en-US" smtClean="0"/>
              <a:pPr/>
              <a:t>3</a:t>
            </a:fld>
            <a:endParaRPr lang="en-US"/>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8779" t="27854" r="17091" b="6493"/>
          <a:stretch/>
        </p:blipFill>
        <p:spPr bwMode="auto">
          <a:xfrm>
            <a:off x="3933685" y="1905000"/>
            <a:ext cx="5210315" cy="30003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 y="4343400"/>
            <a:ext cx="3933685" cy="1031051"/>
          </a:xfrm>
          <a:prstGeom prst="rect">
            <a:avLst/>
          </a:prstGeom>
          <a:noFill/>
        </p:spPr>
        <p:txBody>
          <a:bodyPr wrap="square" rtlCol="0">
            <a:spAutoFit/>
          </a:bodyPr>
          <a:lstStyle/>
          <a:p>
            <a:pPr algn="ctr">
              <a:spcAft>
                <a:spcPts val="600"/>
              </a:spcAft>
            </a:pPr>
            <a:r>
              <a:rPr lang="en-US" b="1" u="sng" dirty="0" smtClean="0">
                <a:solidFill>
                  <a:srgbClr val="FF0000"/>
                </a:solidFill>
              </a:rPr>
              <a:t>Operational Components</a:t>
            </a:r>
          </a:p>
          <a:p>
            <a:pPr algn="ctr"/>
            <a:r>
              <a:rPr lang="en-US" sz="1600" b="1" dirty="0" smtClean="0">
                <a:solidFill>
                  <a:srgbClr val="FF0000"/>
                </a:solidFill>
              </a:rPr>
              <a:t>    (CBP, UCIS, USCG, FEMA, ICE, USSS, TSA)</a:t>
            </a:r>
            <a:endParaRPr lang="en-US" sz="1600" b="1" dirty="0">
              <a:solidFill>
                <a:srgbClr val="FF0000"/>
              </a:solidFill>
            </a:endParaRPr>
          </a:p>
        </p:txBody>
      </p:sp>
      <p:sp>
        <p:nvSpPr>
          <p:cNvPr id="10" name="TextBox 9"/>
          <p:cNvSpPr txBox="1"/>
          <p:nvPr/>
        </p:nvSpPr>
        <p:spPr>
          <a:xfrm>
            <a:off x="0" y="2743200"/>
            <a:ext cx="3933684" cy="784830"/>
          </a:xfrm>
          <a:prstGeom prst="rect">
            <a:avLst/>
          </a:prstGeom>
          <a:noFill/>
        </p:spPr>
        <p:txBody>
          <a:bodyPr wrap="square" rtlCol="0">
            <a:spAutoFit/>
          </a:bodyPr>
          <a:lstStyle/>
          <a:p>
            <a:pPr algn="ctr">
              <a:spcAft>
                <a:spcPts val="600"/>
              </a:spcAft>
            </a:pPr>
            <a:r>
              <a:rPr lang="en-US" b="1" u="sng" dirty="0" smtClean="0">
                <a:solidFill>
                  <a:srgbClr val="FF0000"/>
                </a:solidFill>
              </a:rPr>
              <a:t>Support Components</a:t>
            </a:r>
          </a:p>
          <a:p>
            <a:pPr algn="ctr"/>
            <a:r>
              <a:rPr lang="en-US" sz="1600" b="1" dirty="0" smtClean="0">
                <a:solidFill>
                  <a:srgbClr val="FF0000"/>
                </a:solidFill>
              </a:rPr>
              <a:t>(S&amp;T, DNDO, NPPD, OIA, OHA)</a:t>
            </a:r>
            <a:endParaRPr lang="en-US" sz="1600" b="1" dirty="0">
              <a:solidFill>
                <a:srgbClr val="FF0000"/>
              </a:solidFill>
            </a:endParaRPr>
          </a:p>
        </p:txBody>
      </p:sp>
    </p:spTree>
    <p:extLst>
      <p:ext uri="{BB962C8B-B14F-4D97-AF65-F5344CB8AC3E}">
        <p14:creationId xmlns:p14="http://schemas.microsoft.com/office/powerpoint/2010/main" xmlns="" val="1150094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Content Placeholder 1"/>
          <p:cNvSpPr>
            <a:spLocks noGrp="1"/>
          </p:cNvSpPr>
          <p:nvPr>
            <p:ph idx="1"/>
          </p:nvPr>
        </p:nvSpPr>
        <p:spPr>
          <a:xfrm>
            <a:off x="533400" y="1844544"/>
            <a:ext cx="8305800" cy="1889256"/>
          </a:xfrm>
        </p:spPr>
        <p:txBody>
          <a:bodyPr anchor="ctr"/>
          <a:lstStyle/>
          <a:p>
            <a:pPr marL="0" indent="0" algn="ctr">
              <a:lnSpc>
                <a:spcPct val="140000"/>
              </a:lnSpc>
              <a:buNone/>
            </a:pPr>
            <a:r>
              <a:rPr lang="en-US" sz="2800" b="1" dirty="0"/>
              <a:t>The vision of homeland security is to ensure a homeland that is safe, secure, and resilient against terrorism and other hazards.</a:t>
            </a:r>
            <a:endParaRPr lang="en-US" sz="2800" b="1" dirty="0">
              <a:solidFill>
                <a:srgbClr val="060000"/>
              </a:solidFill>
            </a:endParaRPr>
          </a:p>
        </p:txBody>
      </p:sp>
      <p:sp>
        <p:nvSpPr>
          <p:cNvPr id="3" name="Title 2"/>
          <p:cNvSpPr>
            <a:spLocks noGrp="1"/>
          </p:cNvSpPr>
          <p:nvPr>
            <p:ph type="title"/>
          </p:nvPr>
        </p:nvSpPr>
        <p:spPr>
          <a:xfrm>
            <a:off x="0" y="228600"/>
            <a:ext cx="9144000" cy="914400"/>
          </a:xfrm>
        </p:spPr>
        <p:txBody>
          <a:bodyPr/>
          <a:lstStyle/>
          <a:p>
            <a:pPr algn="ctr"/>
            <a:r>
              <a:rPr lang="en-US" dirty="0" smtClean="0"/>
              <a:t>Department of Homeland Security (DHS</a:t>
            </a:r>
            <a:r>
              <a:rPr lang="en-US" dirty="0"/>
              <a:t>)</a:t>
            </a:r>
          </a:p>
        </p:txBody>
      </p:sp>
      <p:sp>
        <p:nvSpPr>
          <p:cNvPr id="4" name="Slide Number Placeholder 3"/>
          <p:cNvSpPr>
            <a:spLocks noGrp="1"/>
          </p:cNvSpPr>
          <p:nvPr>
            <p:ph type="sldNum" sz="quarter" idx="10"/>
          </p:nvPr>
        </p:nvSpPr>
        <p:spPr/>
        <p:txBody>
          <a:bodyPr/>
          <a:lstStyle/>
          <a:p>
            <a:fld id="{28768733-B944-3E4E-898F-A2753843011F}" type="slidenum">
              <a:rPr lang="en-US" smtClean="0"/>
              <a:pPr/>
              <a:t>4</a:t>
            </a:fld>
            <a:endParaRPr lang="en-US"/>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t="29292" b="11018"/>
          <a:stretch/>
        </p:blipFill>
        <p:spPr bwMode="auto">
          <a:xfrm>
            <a:off x="6403782" y="4616020"/>
            <a:ext cx="2740218" cy="15561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495800" y="4616019"/>
            <a:ext cx="2333157" cy="1556181"/>
          </a:xfrm>
          <a:prstGeom prst="rect">
            <a:avLst/>
          </a:prstGeom>
          <a:noFill/>
          <a:ln w="635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209800" y="4616019"/>
            <a:ext cx="2257694" cy="15561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4616019"/>
            <a:ext cx="2188230" cy="15561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901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2400" y="4953000"/>
            <a:ext cx="23622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Content Placeholder 1"/>
          <p:cNvSpPr>
            <a:spLocks noGrp="1"/>
          </p:cNvSpPr>
          <p:nvPr>
            <p:ph idx="1"/>
          </p:nvPr>
        </p:nvSpPr>
        <p:spPr>
          <a:xfrm>
            <a:off x="381000" y="1219200"/>
            <a:ext cx="8534400" cy="3581400"/>
          </a:xfrm>
        </p:spPr>
        <p:txBody>
          <a:bodyPr anchor="t"/>
          <a:lstStyle/>
          <a:p>
            <a:pPr marL="0" indent="0">
              <a:lnSpc>
                <a:spcPct val="140000"/>
              </a:lnSpc>
              <a:spcAft>
                <a:spcPts val="1200"/>
              </a:spcAft>
              <a:buNone/>
            </a:pPr>
            <a:r>
              <a:rPr lang="en-US" sz="2400" b="1" u="sng" dirty="0" smtClean="0">
                <a:solidFill>
                  <a:srgbClr val="060000"/>
                </a:solidFill>
              </a:rPr>
              <a:t>Five Core Missions:</a:t>
            </a:r>
          </a:p>
          <a:p>
            <a:pPr marL="0" indent="0">
              <a:spcBef>
                <a:spcPts val="0"/>
              </a:spcBef>
              <a:spcAft>
                <a:spcPts val="1200"/>
              </a:spcAft>
              <a:buNone/>
            </a:pPr>
            <a:r>
              <a:rPr lang="en-US" sz="2400" b="1" dirty="0" smtClean="0">
                <a:solidFill>
                  <a:srgbClr val="060000"/>
                </a:solidFill>
              </a:rPr>
              <a:t>   - Prevent Terrorism and Enhance Security</a:t>
            </a:r>
          </a:p>
          <a:p>
            <a:pPr marL="0" indent="0">
              <a:spcBef>
                <a:spcPts val="0"/>
              </a:spcBef>
              <a:spcAft>
                <a:spcPts val="1200"/>
              </a:spcAft>
              <a:buNone/>
            </a:pPr>
            <a:r>
              <a:rPr lang="en-US" sz="2400" b="1" dirty="0">
                <a:solidFill>
                  <a:srgbClr val="060000"/>
                </a:solidFill>
              </a:rPr>
              <a:t> </a:t>
            </a:r>
            <a:r>
              <a:rPr lang="en-US" sz="2400" b="1" dirty="0" smtClean="0">
                <a:solidFill>
                  <a:srgbClr val="060000"/>
                </a:solidFill>
              </a:rPr>
              <a:t>    - Secure and Manage Our Borders</a:t>
            </a:r>
          </a:p>
          <a:p>
            <a:pPr marL="0" indent="0">
              <a:spcBef>
                <a:spcPts val="0"/>
              </a:spcBef>
              <a:spcAft>
                <a:spcPts val="1200"/>
              </a:spcAft>
              <a:buNone/>
            </a:pPr>
            <a:r>
              <a:rPr lang="en-US" sz="2400" b="1" dirty="0" smtClean="0">
                <a:solidFill>
                  <a:srgbClr val="060000"/>
                </a:solidFill>
              </a:rPr>
              <a:t>       - Ensure Resilience to Disasters</a:t>
            </a:r>
          </a:p>
          <a:p>
            <a:pPr marL="0" indent="0">
              <a:spcBef>
                <a:spcPts val="0"/>
              </a:spcBef>
              <a:spcAft>
                <a:spcPts val="1200"/>
              </a:spcAft>
              <a:buNone/>
            </a:pPr>
            <a:r>
              <a:rPr lang="en-US" sz="2400" b="1" dirty="0" smtClean="0">
                <a:solidFill>
                  <a:srgbClr val="060000"/>
                </a:solidFill>
              </a:rPr>
              <a:t>         - </a:t>
            </a:r>
            <a:r>
              <a:rPr lang="en-US" sz="2400" b="1" dirty="0">
                <a:solidFill>
                  <a:srgbClr val="060000"/>
                </a:solidFill>
              </a:rPr>
              <a:t>Safeguard and Secure Cyberspace</a:t>
            </a:r>
          </a:p>
          <a:p>
            <a:pPr marL="0" indent="0">
              <a:spcBef>
                <a:spcPts val="0"/>
              </a:spcBef>
              <a:spcAft>
                <a:spcPts val="1200"/>
              </a:spcAft>
              <a:buNone/>
            </a:pPr>
            <a:r>
              <a:rPr lang="en-US" sz="2400" b="1" dirty="0" smtClean="0">
                <a:solidFill>
                  <a:srgbClr val="060000"/>
                </a:solidFill>
              </a:rPr>
              <a:t>           - </a:t>
            </a:r>
            <a:r>
              <a:rPr lang="en-US" sz="2400" b="1" dirty="0">
                <a:solidFill>
                  <a:srgbClr val="060000"/>
                </a:solidFill>
              </a:rPr>
              <a:t>Enforce and Administer Our Immigration Laws</a:t>
            </a:r>
          </a:p>
        </p:txBody>
      </p:sp>
      <p:sp>
        <p:nvSpPr>
          <p:cNvPr id="4" name="Slide Number Placeholder 3"/>
          <p:cNvSpPr>
            <a:spLocks noGrp="1"/>
          </p:cNvSpPr>
          <p:nvPr>
            <p:ph type="sldNum" sz="quarter" idx="10"/>
          </p:nvPr>
        </p:nvSpPr>
        <p:spPr/>
        <p:txBody>
          <a:bodyPr/>
          <a:lstStyle/>
          <a:p>
            <a:fld id="{28768733-B944-3E4E-898F-A2753843011F}" type="slidenum">
              <a:rPr lang="en-US" smtClean="0"/>
              <a:pPr/>
              <a:t>5</a:t>
            </a:fld>
            <a:endParaRPr lang="en-US"/>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4572226"/>
            <a:ext cx="2429177" cy="16800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r="17842"/>
          <a:stretch/>
        </p:blipFill>
        <p:spPr bwMode="auto">
          <a:xfrm>
            <a:off x="1676400" y="4572226"/>
            <a:ext cx="2462962" cy="16800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657600" y="4572226"/>
            <a:ext cx="2436937" cy="16800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r="30826"/>
          <a:stretch/>
        </p:blipFill>
        <p:spPr bwMode="auto">
          <a:xfrm>
            <a:off x="5410200" y="4572227"/>
            <a:ext cx="2532524" cy="16800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xmlns="" val="0"/>
              </a:ext>
            </a:extLst>
          </a:blip>
          <a:srcRect r="30921"/>
          <a:stretch/>
        </p:blipFill>
        <p:spPr bwMode="auto">
          <a:xfrm>
            <a:off x="7002111" y="4572225"/>
            <a:ext cx="2141889" cy="1680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itle 2"/>
          <p:cNvSpPr>
            <a:spLocks noGrp="1"/>
          </p:cNvSpPr>
          <p:nvPr>
            <p:ph type="title"/>
          </p:nvPr>
        </p:nvSpPr>
        <p:spPr>
          <a:xfrm>
            <a:off x="0" y="228600"/>
            <a:ext cx="9144000" cy="914400"/>
          </a:xfrm>
        </p:spPr>
        <p:txBody>
          <a:bodyPr/>
          <a:lstStyle/>
          <a:p>
            <a:pPr algn="ctr"/>
            <a:r>
              <a:rPr lang="en-US" dirty="0" smtClean="0"/>
              <a:t>Department of Homeland Security (DHS</a:t>
            </a:r>
            <a:r>
              <a:rPr lang="en-US" dirty="0"/>
              <a:t>)</a:t>
            </a:r>
          </a:p>
        </p:txBody>
      </p:sp>
    </p:spTree>
    <p:extLst>
      <p:ext uri="{BB962C8B-B14F-4D97-AF65-F5344CB8AC3E}">
        <p14:creationId xmlns:p14="http://schemas.microsoft.com/office/powerpoint/2010/main" xmlns="" val="3597389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8768733-B944-3E4E-898F-A2753843011F}" type="slidenum">
              <a:rPr lang="en-US" smtClean="0"/>
              <a:pPr/>
              <a:t>6</a:t>
            </a:fld>
            <a:endParaRPr lang="en-US"/>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8779" t="27854" r="17091" b="23413"/>
          <a:stretch/>
        </p:blipFill>
        <p:spPr bwMode="auto">
          <a:xfrm>
            <a:off x="3933685" y="3335438"/>
            <a:ext cx="5210315" cy="22271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0" y="4173637"/>
            <a:ext cx="3933684" cy="784830"/>
          </a:xfrm>
          <a:prstGeom prst="rect">
            <a:avLst/>
          </a:prstGeom>
          <a:noFill/>
        </p:spPr>
        <p:txBody>
          <a:bodyPr wrap="square" rtlCol="0">
            <a:spAutoFit/>
          </a:bodyPr>
          <a:lstStyle/>
          <a:p>
            <a:pPr algn="ctr">
              <a:spcAft>
                <a:spcPts val="600"/>
              </a:spcAft>
            </a:pPr>
            <a:r>
              <a:rPr lang="en-US" b="1" u="sng" dirty="0" smtClean="0">
                <a:solidFill>
                  <a:srgbClr val="FF0000"/>
                </a:solidFill>
              </a:rPr>
              <a:t>Support Components</a:t>
            </a:r>
          </a:p>
          <a:p>
            <a:pPr algn="ctr"/>
            <a:r>
              <a:rPr lang="en-US" sz="1600" b="1" dirty="0" smtClean="0">
                <a:solidFill>
                  <a:srgbClr val="FF0000"/>
                </a:solidFill>
              </a:rPr>
              <a:t>(S&amp;T, DNDO, NPPD, OIA, OHA)</a:t>
            </a:r>
            <a:endParaRPr lang="en-US" sz="1600" b="1" dirty="0">
              <a:solidFill>
                <a:srgbClr val="FF0000"/>
              </a:solidFill>
            </a:endParaRPr>
          </a:p>
        </p:txBody>
      </p:sp>
      <p:sp>
        <p:nvSpPr>
          <p:cNvPr id="8" name="Title 2"/>
          <p:cNvSpPr>
            <a:spLocks noGrp="1"/>
          </p:cNvSpPr>
          <p:nvPr>
            <p:ph type="title"/>
          </p:nvPr>
        </p:nvSpPr>
        <p:spPr>
          <a:xfrm>
            <a:off x="0" y="228600"/>
            <a:ext cx="9144000" cy="914400"/>
          </a:xfrm>
        </p:spPr>
        <p:txBody>
          <a:bodyPr/>
          <a:lstStyle/>
          <a:p>
            <a:pPr algn="ctr"/>
            <a:r>
              <a:rPr lang="en-US" dirty="0" smtClean="0"/>
              <a:t>Science &amp; Technology (S&amp;T) Directorate</a:t>
            </a:r>
            <a:endParaRPr lang="en-US" dirty="0"/>
          </a:p>
        </p:txBody>
      </p:sp>
      <p:sp>
        <p:nvSpPr>
          <p:cNvPr id="5" name="Rectangle 4"/>
          <p:cNvSpPr/>
          <p:nvPr/>
        </p:nvSpPr>
        <p:spPr bwMode="auto">
          <a:xfrm>
            <a:off x="4572000" y="3962400"/>
            <a:ext cx="685800" cy="486619"/>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3" name="Straight Connector 12"/>
          <p:cNvCxnSpPr/>
          <p:nvPr/>
        </p:nvCxnSpPr>
        <p:spPr bwMode="auto">
          <a:xfrm flipH="1" flipV="1">
            <a:off x="4276584" y="1828800"/>
            <a:ext cx="981216" cy="2133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H="1" flipV="1">
            <a:off x="1676400" y="1828800"/>
            <a:ext cx="2895600" cy="2133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H="1" flipV="1">
            <a:off x="1676400" y="3429000"/>
            <a:ext cx="2895600" cy="102001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1" name="Rectangle 20"/>
          <p:cNvSpPr/>
          <p:nvPr/>
        </p:nvSpPr>
        <p:spPr bwMode="auto">
          <a:xfrm>
            <a:off x="1143000" y="1524000"/>
            <a:ext cx="2895600" cy="190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676399" y="1828800"/>
            <a:ext cx="2600185" cy="1600200"/>
          </a:xfrm>
          <a:prstGeom prst="rect">
            <a:avLst/>
          </a:prstGeom>
          <a:solidFill>
            <a:srgbClr val="CC9900">
              <a:alpha val="25000"/>
            </a:srgbClr>
          </a:solidFill>
          <a:ln w="34925" cap="flat" cmpd="sng" algn="ctr">
            <a:solidFill>
              <a:srgbClr val="66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66FF"/>
                </a:solidFill>
                <a:effectLst/>
                <a:latin typeface="Arial" charset="0"/>
              </a:rPr>
              <a:t>SCIENCE &amp; TECHNOLOGY Directorate</a:t>
            </a:r>
          </a:p>
        </p:txBody>
      </p:sp>
    </p:spTree>
    <p:extLst>
      <p:ext uri="{BB962C8B-B14F-4D97-AF65-F5344CB8AC3E}">
        <p14:creationId xmlns:p14="http://schemas.microsoft.com/office/powerpoint/2010/main" xmlns="" val="56539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600200"/>
            <a:ext cx="9153663" cy="3124200"/>
          </a:xfrm>
          <a:prstGeom prst="rect">
            <a:avLst/>
          </a:prstGeom>
          <a:solidFill>
            <a:srgbClr val="0066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0" y="4800600"/>
            <a:ext cx="9144000" cy="0"/>
          </a:xfrm>
          <a:prstGeom prst="line">
            <a:avLst/>
          </a:prstGeom>
          <a:solidFill>
            <a:schemeClr val="accent1"/>
          </a:solidFill>
          <a:ln w="28575" cap="flat" cmpd="sng" algn="ctr">
            <a:solidFill>
              <a:srgbClr val="003366"/>
            </a:solidFill>
            <a:prstDash val="solid"/>
            <a:round/>
            <a:headEnd type="none" w="med" len="med"/>
            <a:tailEnd type="none" w="med" len="med"/>
          </a:ln>
          <a:effectLst/>
        </p:spPr>
      </p:cxnSp>
      <p:sp>
        <p:nvSpPr>
          <p:cNvPr id="2" name="Content Placeholder 1"/>
          <p:cNvSpPr>
            <a:spLocks noGrp="1"/>
          </p:cNvSpPr>
          <p:nvPr>
            <p:ph idx="1"/>
          </p:nvPr>
        </p:nvSpPr>
        <p:spPr>
          <a:xfrm>
            <a:off x="457200" y="1844544"/>
            <a:ext cx="8305800" cy="1889256"/>
          </a:xfrm>
        </p:spPr>
        <p:txBody>
          <a:bodyPr anchor="ctr"/>
          <a:lstStyle/>
          <a:p>
            <a:pPr marL="0" indent="0" algn="ctr">
              <a:lnSpc>
                <a:spcPct val="140000"/>
              </a:lnSpc>
              <a:buNone/>
            </a:pPr>
            <a:r>
              <a:rPr lang="en-US" sz="2800" b="1" dirty="0" smtClean="0">
                <a:solidFill>
                  <a:schemeClr val="tx1"/>
                </a:solidFill>
              </a:rPr>
              <a:t>To deliver effective and innovative insight, methods and solutions for the critical needs </a:t>
            </a:r>
            <a:br>
              <a:rPr lang="en-US" sz="2800" b="1" dirty="0" smtClean="0">
                <a:solidFill>
                  <a:schemeClr val="tx1"/>
                </a:solidFill>
              </a:rPr>
            </a:br>
            <a:r>
              <a:rPr lang="en-US" sz="2800" b="1" dirty="0" smtClean="0">
                <a:solidFill>
                  <a:schemeClr val="tx1"/>
                </a:solidFill>
              </a:rPr>
              <a:t>of the Homeland </a:t>
            </a:r>
            <a:r>
              <a:rPr lang="en-US" sz="2800" b="1" dirty="0">
                <a:solidFill>
                  <a:schemeClr val="tx1"/>
                </a:solidFill>
              </a:rPr>
              <a:t>S</a:t>
            </a:r>
            <a:r>
              <a:rPr lang="en-US" sz="2800" b="1" dirty="0" smtClean="0">
                <a:solidFill>
                  <a:schemeClr val="tx1"/>
                </a:solidFill>
              </a:rPr>
              <a:t>ecurity </a:t>
            </a:r>
            <a:r>
              <a:rPr lang="en-US" sz="2800" b="1" dirty="0">
                <a:solidFill>
                  <a:schemeClr val="tx1"/>
                </a:solidFill>
              </a:rPr>
              <a:t>E</a:t>
            </a:r>
            <a:r>
              <a:rPr lang="en-US" sz="2800" b="1" dirty="0" smtClean="0">
                <a:solidFill>
                  <a:schemeClr val="tx1"/>
                </a:solidFill>
              </a:rPr>
              <a:t>nterprise.</a:t>
            </a:r>
            <a:endParaRPr lang="en-US" sz="2800" b="1" dirty="0">
              <a:solidFill>
                <a:schemeClr val="tx1"/>
              </a:solidFill>
            </a:endParaRPr>
          </a:p>
        </p:txBody>
      </p:sp>
      <p:sp>
        <p:nvSpPr>
          <p:cNvPr id="3" name="Title 2"/>
          <p:cNvSpPr>
            <a:spLocks noGrp="1"/>
          </p:cNvSpPr>
          <p:nvPr>
            <p:ph type="title"/>
          </p:nvPr>
        </p:nvSpPr>
        <p:spPr>
          <a:xfrm>
            <a:off x="152400" y="228600"/>
            <a:ext cx="8839200" cy="1143000"/>
          </a:xfrm>
        </p:spPr>
        <p:txBody>
          <a:bodyPr/>
          <a:lstStyle/>
          <a:p>
            <a:r>
              <a:rPr lang="en-US" dirty="0" smtClean="0"/>
              <a:t>Science &amp; Technology (S&amp;T) Directorate Mission</a:t>
            </a:r>
            <a:endParaRPr lang="en-US" dirty="0"/>
          </a:p>
        </p:txBody>
      </p:sp>
      <p:sp>
        <p:nvSpPr>
          <p:cNvPr id="4" name="Slide Number Placeholder 3"/>
          <p:cNvSpPr>
            <a:spLocks noGrp="1"/>
          </p:cNvSpPr>
          <p:nvPr>
            <p:ph type="sldNum" sz="quarter" idx="10"/>
          </p:nvPr>
        </p:nvSpPr>
        <p:spPr/>
        <p:txBody>
          <a:bodyPr/>
          <a:lstStyle/>
          <a:p>
            <a:fld id="{28768733-B944-3E4E-898F-A2753843011F}" type="slidenum">
              <a:rPr lang="en-US" smtClean="0"/>
              <a:pPr/>
              <a:t>7</a:t>
            </a:fld>
            <a:endParaRPr lang="en-US"/>
          </a:p>
        </p:txBody>
      </p:sp>
      <p:pic>
        <p:nvPicPr>
          <p:cNvPr id="23" name="Picture 22" descr="BMD_outline_green.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8200" y="4191000"/>
            <a:ext cx="1143000" cy="1143000"/>
          </a:xfrm>
          <a:prstGeom prst="rect">
            <a:avLst/>
          </a:prstGeom>
        </p:spPr>
      </p:pic>
      <p:pic>
        <p:nvPicPr>
          <p:cNvPr id="25" name="Picture 24" descr="CSD_outline_DB.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368040" y="4191000"/>
            <a:ext cx="1143000" cy="1143000"/>
          </a:xfrm>
          <a:prstGeom prst="rect">
            <a:avLst/>
          </a:prstGeom>
        </p:spPr>
      </p:pic>
      <p:pic>
        <p:nvPicPr>
          <p:cNvPr id="27" name="Picture 26" descr="CBD_outline_Dgrey.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103120" y="4191000"/>
            <a:ext cx="1143000" cy="1143000"/>
          </a:xfrm>
          <a:prstGeom prst="rect">
            <a:avLst/>
          </a:prstGeom>
        </p:spPr>
      </p:pic>
      <p:pic>
        <p:nvPicPr>
          <p:cNvPr id="29" name="Picture 28" descr="EXD_outline_Dgrey.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897880" y="4191000"/>
            <a:ext cx="1143000" cy="1143000"/>
          </a:xfrm>
          <a:prstGeom prst="rect">
            <a:avLst/>
          </a:prstGeom>
        </p:spPr>
      </p:pic>
      <p:pic>
        <p:nvPicPr>
          <p:cNvPr id="30" name="Picture 29" descr="FRG_outline_DB.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162800" y="4191000"/>
            <a:ext cx="1143000" cy="1143000"/>
          </a:xfrm>
          <a:prstGeom prst="rect">
            <a:avLst/>
          </a:prstGeom>
        </p:spPr>
      </p:pic>
      <p:cxnSp>
        <p:nvCxnSpPr>
          <p:cNvPr id="33" name="Straight Connector 32"/>
          <p:cNvCxnSpPr/>
          <p:nvPr/>
        </p:nvCxnSpPr>
        <p:spPr bwMode="auto">
          <a:xfrm>
            <a:off x="0" y="1524000"/>
            <a:ext cx="9144000" cy="0"/>
          </a:xfrm>
          <a:prstGeom prst="line">
            <a:avLst/>
          </a:prstGeom>
          <a:solidFill>
            <a:schemeClr val="accent1"/>
          </a:solidFill>
          <a:ln w="28575" cap="flat" cmpd="sng" algn="ctr">
            <a:solidFill>
              <a:srgbClr val="003366"/>
            </a:solidFill>
            <a:prstDash val="solid"/>
            <a:round/>
            <a:headEnd type="none" w="med" len="med"/>
            <a:tailEnd type="none" w="med" len="med"/>
          </a:ln>
          <a:effectLst/>
        </p:spPr>
      </p:cxnSp>
      <p:pic>
        <p:nvPicPr>
          <p:cNvPr id="6" name="Picture 5" descr="RSD_outline_green.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632960" y="4191000"/>
            <a:ext cx="1143000" cy="1143000"/>
          </a:xfrm>
          <a:prstGeom prst="rect">
            <a:avLst/>
          </a:prstGeom>
        </p:spPr>
      </p:pic>
    </p:spTree>
    <p:extLst>
      <p:ext uri="{BB962C8B-B14F-4D97-AF65-F5344CB8AC3E}">
        <p14:creationId xmlns:p14="http://schemas.microsoft.com/office/powerpoint/2010/main" xmlns="" val="249800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S&amp;T Organizational Chart</a:t>
            </a:r>
            <a:endParaRPr lang="en-US" dirty="0"/>
          </a:p>
        </p:txBody>
      </p:sp>
      <p:sp>
        <p:nvSpPr>
          <p:cNvPr id="4" name="Slide Number Placeholder 3"/>
          <p:cNvSpPr>
            <a:spLocks noGrp="1"/>
          </p:cNvSpPr>
          <p:nvPr>
            <p:ph type="sldNum" sz="quarter" idx="10"/>
          </p:nvPr>
        </p:nvSpPr>
        <p:spPr/>
        <p:txBody>
          <a:bodyPr/>
          <a:lstStyle/>
          <a:p>
            <a:fld id="{28768733-B944-3E4E-898F-A2753843011F}" type="slidenum">
              <a:rPr lang="en-US" smtClean="0"/>
              <a:pPr/>
              <a:t>8</a:t>
            </a:fld>
            <a:endParaRPr lang="en-US"/>
          </a:p>
        </p:txBody>
      </p:sp>
      <p:pic>
        <p:nvPicPr>
          <p:cNvPr id="6" name="Picture 5" descr="ST Org Chart - Clean[1].png"/>
          <p:cNvPicPr>
            <a:picLocks noChangeAspect="1"/>
          </p:cNvPicPr>
          <p:nvPr/>
        </p:nvPicPr>
        <p:blipFill rotWithShape="1">
          <a:blip r:embed="rId3" cstate="email">
            <a:extLst>
              <a:ext uri="{28A0092B-C50C-407E-A947-70E740481C1C}">
                <a14:useLocalDpi xmlns:a14="http://schemas.microsoft.com/office/drawing/2010/main" xmlns="" val="0"/>
              </a:ext>
            </a:extLst>
          </a:blip>
          <a:srcRect t="6258"/>
          <a:stretch/>
        </p:blipFill>
        <p:spPr>
          <a:xfrm>
            <a:off x="1143001" y="1143000"/>
            <a:ext cx="6840962" cy="5500242"/>
          </a:xfrm>
          <a:prstGeom prst="rect">
            <a:avLst/>
          </a:prstGeom>
        </p:spPr>
      </p:pic>
      <p:sp>
        <p:nvSpPr>
          <p:cNvPr id="2" name="Rectangle 1"/>
          <p:cNvSpPr/>
          <p:nvPr/>
        </p:nvSpPr>
        <p:spPr bwMode="auto">
          <a:xfrm>
            <a:off x="2743200" y="3124200"/>
            <a:ext cx="1820282" cy="2895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914400" y="3124200"/>
            <a:ext cx="1820282" cy="2057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4164799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HSARPA Goals</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E3FD33-5CFA-0242-AACD-A05C63379D73}" type="slidenum">
              <a:rPr lang="en-US" sz="1100">
                <a:solidFill>
                  <a:srgbClr val="333333"/>
                </a:solidFill>
              </a:rPr>
              <a:pPr/>
              <a:t>9</a:t>
            </a:fld>
            <a:endParaRPr lang="en-US" sz="1100">
              <a:solidFill>
                <a:srgbClr val="333333"/>
              </a:solidFill>
            </a:endParaRPr>
          </a:p>
        </p:txBody>
      </p:sp>
      <p:pic>
        <p:nvPicPr>
          <p:cNvPr id="12" name="Picture 11"/>
          <p:cNvPicPr/>
          <p:nvPr/>
        </p:nvPicPr>
        <p:blipFill>
          <a:blip r:embed="rId3" cstate="email">
            <a:extLst>
              <a:ext uri="{28A0092B-C50C-407E-A947-70E740481C1C}">
                <a14:useLocalDpi xmlns:a14="http://schemas.microsoft.com/office/drawing/2010/main" xmlns="" val="0"/>
              </a:ext>
            </a:extLst>
          </a:blip>
          <a:stretch>
            <a:fillRect/>
          </a:stretch>
        </p:blipFill>
        <p:spPr>
          <a:xfrm>
            <a:off x="4800600" y="1449782"/>
            <a:ext cx="4191000" cy="3427018"/>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lc="http://schemas.openxmlformats.org/drawingml/2006/lockedCanvas"/>
            </a:ext>
          </a:extLst>
        </p:spPr>
      </p:pic>
      <p:sp>
        <p:nvSpPr>
          <p:cNvPr id="7" name="TextBox 6"/>
          <p:cNvSpPr txBox="1"/>
          <p:nvPr/>
        </p:nvSpPr>
        <p:spPr>
          <a:xfrm>
            <a:off x="228600" y="1447800"/>
            <a:ext cx="4419600" cy="3699474"/>
          </a:xfrm>
          <a:prstGeom prst="rect">
            <a:avLst/>
          </a:prstGeom>
          <a:noFill/>
        </p:spPr>
        <p:txBody>
          <a:bodyPr wrap="square" rtlCol="0">
            <a:spAutoFit/>
          </a:bodyPr>
          <a:lstStyle/>
          <a:p>
            <a:r>
              <a:rPr lang="en-US" sz="2000" b="1" dirty="0" smtClean="0">
                <a:solidFill>
                  <a:srgbClr val="006699"/>
                </a:solidFill>
              </a:rPr>
              <a:t>Provide a Balance </a:t>
            </a:r>
            <a:r>
              <a:rPr lang="en-US" sz="1800" dirty="0">
                <a:solidFill>
                  <a:srgbClr val="060000"/>
                </a:solidFill>
              </a:rPr>
              <a:t>between near term, lower risk technologies and longer term, high-risk/high-payoff </a:t>
            </a:r>
            <a:r>
              <a:rPr lang="en-US" sz="1800" dirty="0" smtClean="0">
                <a:solidFill>
                  <a:srgbClr val="060000"/>
                </a:solidFill>
              </a:rPr>
              <a:t>technologies</a:t>
            </a:r>
          </a:p>
          <a:p>
            <a:endParaRPr lang="en-US" sz="1800" dirty="0">
              <a:solidFill>
                <a:srgbClr val="060000"/>
              </a:solidFill>
            </a:endParaRPr>
          </a:p>
          <a:p>
            <a:r>
              <a:rPr lang="en-US" sz="2000" b="1" dirty="0" smtClean="0">
                <a:solidFill>
                  <a:srgbClr val="006699"/>
                </a:solidFill>
              </a:rPr>
              <a:t>Encourage Opportunities </a:t>
            </a:r>
            <a:r>
              <a:rPr lang="en-US" sz="1800" dirty="0">
                <a:solidFill>
                  <a:srgbClr val="060000"/>
                </a:solidFill>
              </a:rPr>
              <a:t>for new ideas and competition from the private sector, small business, industry, academia, and federally funded research and development </a:t>
            </a:r>
            <a:r>
              <a:rPr lang="en-US" sz="1800" dirty="0" smtClean="0">
                <a:solidFill>
                  <a:srgbClr val="060000"/>
                </a:solidFill>
              </a:rPr>
              <a:t>centers</a:t>
            </a:r>
          </a:p>
          <a:p>
            <a:endParaRPr lang="en-US" sz="1800" dirty="0">
              <a:solidFill>
                <a:srgbClr val="060000"/>
              </a:solidFill>
            </a:endParaRPr>
          </a:p>
          <a:p>
            <a:pPr>
              <a:lnSpc>
                <a:spcPct val="90000"/>
              </a:lnSpc>
              <a:buClr>
                <a:srgbClr val="000066"/>
              </a:buClr>
              <a:defRPr/>
            </a:pPr>
            <a:r>
              <a:rPr lang="en-US" sz="2000" b="1" dirty="0" smtClean="0">
                <a:solidFill>
                  <a:srgbClr val="006699"/>
                </a:solidFill>
              </a:rPr>
              <a:t>Identify Technology Solutions </a:t>
            </a:r>
            <a:r>
              <a:rPr lang="en-US" sz="1800" dirty="0">
                <a:solidFill>
                  <a:srgbClr val="060000"/>
                </a:solidFill>
              </a:rPr>
              <a:t>from external partners via the concept of technology foraging</a:t>
            </a:r>
          </a:p>
        </p:txBody>
      </p:sp>
    </p:spTree>
    <p:extLst>
      <p:ext uri="{BB962C8B-B14F-4D97-AF65-F5344CB8AC3E}">
        <p14:creationId xmlns:p14="http://schemas.microsoft.com/office/powerpoint/2010/main" xmlns="" val="4127931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HS_Template_White">
  <a:themeElements>
    <a:clrScheme name="DHS ST Theme Colors">
      <a:dk1>
        <a:srgbClr val="003366"/>
      </a:dk1>
      <a:lt1>
        <a:srgbClr val="FFFFFF"/>
      </a:lt1>
      <a:dk2>
        <a:srgbClr val="003366"/>
      </a:dk2>
      <a:lt2>
        <a:srgbClr val="FFFFFF"/>
      </a:lt2>
      <a:accent1>
        <a:srgbClr val="006699"/>
      </a:accent1>
      <a:accent2>
        <a:srgbClr val="003366"/>
      </a:accent2>
      <a:accent3>
        <a:srgbClr val="598600"/>
      </a:accent3>
      <a:accent4>
        <a:srgbClr val="333333"/>
      </a:accent4>
      <a:accent5>
        <a:srgbClr val="C8C8C8"/>
      </a:accent5>
      <a:accent6>
        <a:srgbClr val="AA1B1E"/>
      </a:accent6>
      <a:hlink>
        <a:srgbClr val="003366"/>
      </a:hlink>
      <a:folHlink>
        <a:srgbClr val="59860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3681</TotalTime>
  <Words>1768</Words>
  <Application>Microsoft Office PowerPoint</Application>
  <PresentationFormat>On-screen Show (4:3)</PresentationFormat>
  <Paragraphs>264</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DHS_Template_White</vt:lpstr>
      <vt:lpstr>1_DHS_Template_White</vt:lpstr>
      <vt:lpstr>        Homeland Security Advanced Research Projects Agency (HSARPA)</vt:lpstr>
      <vt:lpstr>Agenda</vt:lpstr>
      <vt:lpstr>Department of Homeland Security Organizational Structure</vt:lpstr>
      <vt:lpstr>Department of Homeland Security (DHS)</vt:lpstr>
      <vt:lpstr>Department of Homeland Security (DHS)</vt:lpstr>
      <vt:lpstr>Science &amp; Technology (S&amp;T) Directorate</vt:lpstr>
      <vt:lpstr>Science &amp; Technology (S&amp;T) Directorate Mission</vt:lpstr>
      <vt:lpstr>S&amp;T Organizational Chart</vt:lpstr>
      <vt:lpstr>HSARPA Goals</vt:lpstr>
      <vt:lpstr>Homeland Security Advanced Research Projects Agency (HSARPA)</vt:lpstr>
      <vt:lpstr>R&amp;D Within S&amp;T – Apex Projects</vt:lpstr>
      <vt:lpstr>S&amp;T Organizational Chart</vt:lpstr>
      <vt:lpstr>Office of University Programs (OUP) Research and Development Partnerships (RDP)</vt:lpstr>
      <vt:lpstr>How Universities Engage with DHS/S&amp;T</vt:lpstr>
      <vt:lpstr>How Universities Engage with DHS/S&amp;T</vt:lpstr>
      <vt:lpstr>How Universities Engage with DHS/S&amp;T</vt:lpstr>
      <vt:lpstr>Current and Newly Awarded COEs</vt:lpstr>
      <vt:lpstr>Emeritus COEs</vt:lpstr>
      <vt:lpstr>Opportunities at DHS Through OUP</vt:lpstr>
      <vt:lpstr>Engage With Us</vt:lpstr>
      <vt:lpstr>Engage With Us</vt:lpstr>
      <vt:lpstr>Slide 22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 Overview</dc:title>
  <dc:creator>Rand, Elise</dc:creator>
  <cp:lastModifiedBy>bjaquet</cp:lastModifiedBy>
  <cp:revision>283</cp:revision>
  <cp:lastPrinted>2015-09-30T16:23:19Z</cp:lastPrinted>
  <dcterms:created xsi:type="dcterms:W3CDTF">2003-10-28T16:04:33Z</dcterms:created>
  <dcterms:modified xsi:type="dcterms:W3CDTF">2015-10-05T15:03:03Z</dcterms:modified>
</cp:coreProperties>
</file>