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 id="2147483719" r:id="rId3"/>
    <p:sldMasterId id="2147483722" r:id="rId4"/>
    <p:sldMasterId id="2147483725" r:id="rId5"/>
    <p:sldMasterId id="2147483728" r:id="rId6"/>
  </p:sldMasterIdLst>
  <p:notesMasterIdLst>
    <p:notesMasterId r:id="rId15"/>
  </p:notesMasterIdLst>
  <p:sldIdLst>
    <p:sldId id="350" r:id="rId7"/>
    <p:sldId id="371" r:id="rId8"/>
    <p:sldId id="373" r:id="rId9"/>
    <p:sldId id="372" r:id="rId10"/>
    <p:sldId id="374" r:id="rId11"/>
    <p:sldId id="370" r:id="rId12"/>
    <p:sldId id="369" r:id="rId13"/>
    <p:sldId id="32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ya Chinoy Dabby" initials="NC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673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7"/>
    <p:restoredTop sz="94521"/>
  </p:normalViewPr>
  <p:slideViewPr>
    <p:cSldViewPr snapToGrid="0" snapToObjects="1">
      <p:cViewPr>
        <p:scale>
          <a:sx n="89" d="100"/>
          <a:sy n="89" d="100"/>
        </p:scale>
        <p:origin x="-346" y="475"/>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1A24B-91FD-BE42-B146-A96C717B037D}" type="datetimeFigureOut">
              <a:rPr lang="en-US" smtClean="0"/>
              <a:pPr/>
              <a:t>10/7/2015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46879-CE25-E946-AE32-D002ECB54BA0}" type="slidenum">
              <a:rPr lang="en-US" smtClean="0"/>
              <a:pPr/>
              <a:t>‹#›</a:t>
            </a:fld>
            <a:endParaRPr lang="en-US"/>
          </a:p>
        </p:txBody>
      </p:sp>
    </p:spTree>
    <p:extLst>
      <p:ext uri="{BB962C8B-B14F-4D97-AF65-F5344CB8AC3E}">
        <p14:creationId xmlns:p14="http://schemas.microsoft.com/office/powerpoint/2010/main" xmlns="" val="39322719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concept is considered to be platform agnostic,</a:t>
            </a:r>
            <a:r>
              <a:rPr lang="en-US" baseline="0" dirty="0" smtClean="0"/>
              <a:t> since technology is ever changing.  For our purposes we will be concentrating on tablets &amp; PCs.  For neurophysiological sensors, we want to use sensors that are already incorporated in mobile technologies, but will branch out to EEG and other basic sensors since these technologies may become more readily available and cheaper in the future.</a:t>
            </a:r>
            <a:endParaRPr lang="en-US" dirty="0"/>
          </a:p>
        </p:txBody>
      </p:sp>
      <p:sp>
        <p:nvSpPr>
          <p:cNvPr id="4" name="Slide Number Placeholder 3"/>
          <p:cNvSpPr>
            <a:spLocks noGrp="1"/>
          </p:cNvSpPr>
          <p:nvPr>
            <p:ph type="sldNum" sz="quarter" idx="10"/>
          </p:nvPr>
        </p:nvSpPr>
        <p:spPr/>
        <p:txBody>
          <a:bodyPr/>
          <a:lstStyle/>
          <a:p>
            <a:fld id="{639B577F-6036-4BCD-9021-A736CBC28733}" type="slidenum">
              <a:rPr lang="en-US" smtClean="0"/>
              <a:pPr/>
              <a:t>3</a:t>
            </a:fld>
            <a:endParaRPr lang="en-US" dirty="0"/>
          </a:p>
        </p:txBody>
      </p:sp>
    </p:spTree>
    <p:extLst>
      <p:ext uri="{BB962C8B-B14F-4D97-AF65-F5344CB8AC3E}">
        <p14:creationId xmlns:p14="http://schemas.microsoft.com/office/powerpoint/2010/main" xmlns="" val="181392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Tahoma" pitchFamily="34" charset="0"/>
                <a:cs typeface="Tahoma" pitchFamily="34" charset="0"/>
              </a:rPr>
              <a:t>I’ve been working in the</a:t>
            </a:r>
            <a:r>
              <a:rPr lang="en-US" sz="1200" baseline="0" dirty="0" smtClean="0">
                <a:latin typeface="Tahoma" pitchFamily="34" charset="0"/>
                <a:cs typeface="Tahoma" pitchFamily="34" charset="0"/>
              </a:rPr>
              <a:t> training and education space for 20 years in the Navy.  In the past 10 years, I’ve also worked heavily in the psychological health realm.  In 2007, I started working with Sesame Workshop on a resilience program for military children.  As a result, I started getting invited to high-level meetings on education conducted by Sesame Workshop, PBS, Apple, Microsoft, Gates Foundation, and </a:t>
            </a:r>
            <a:r>
              <a:rPr lang="en-US" sz="1200" baseline="0" dirty="0" err="1" smtClean="0">
                <a:latin typeface="Tahoma" pitchFamily="34" charset="0"/>
                <a:cs typeface="Tahoma" pitchFamily="34" charset="0"/>
              </a:rPr>
              <a:t>Dept</a:t>
            </a:r>
            <a:r>
              <a:rPr lang="en-US" sz="1200" baseline="0" dirty="0" smtClean="0">
                <a:latin typeface="Tahoma" pitchFamily="34" charset="0"/>
                <a:cs typeface="Tahoma" pitchFamily="34" charset="0"/>
              </a:rPr>
              <a:t> of Education to name a few.  It’s changed my fundamental view on how we should move forward in both military training and civilian education.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cs typeface="Tahoma" pitchFamily="34" charset="0"/>
              </a:rPr>
              <a:t>In the classical model, education was a one to one process with a tutor and a student.  A good example of this can be found in the classical story, The Odyssey.  Odysseus leaves his son, Telemachus, in the care of Mentor who educates him academically, socially, and emotionally.  When his father does not return when the Trojan Wars end,  Athena disguises herself as Mentor, has him dispatch his mother’s suitors, and embark on a search for his father with her help.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cs typeface="Tahoma" pitchFamily="34" charset="0"/>
              </a:rPr>
              <a:t>The modern education system has adapted to teach masses of children and adults and has </a:t>
            </a:r>
            <a:r>
              <a:rPr lang="en-US" sz="1200" baseline="0" dirty="0" err="1" smtClean="0">
                <a:latin typeface="Tahoma" pitchFamily="34" charset="0"/>
                <a:cs typeface="Tahoma" pitchFamily="34" charset="0"/>
              </a:rPr>
              <a:t>transfomed</a:t>
            </a:r>
            <a:r>
              <a:rPr lang="en-US" sz="1200" baseline="0" dirty="0" smtClean="0">
                <a:latin typeface="Tahoma" pitchFamily="34" charset="0"/>
                <a:cs typeface="Tahoma" pitchFamily="34" charset="0"/>
              </a:rPr>
              <a:t> society.  However, in the process education ahs lost the one-on-one approach for a primarily one-size-fits-all model. Moderns education has changed little over the past 100 years.  Technology wields the promise of combining the best of both systems.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cs typeface="Tahoma" pitchFamily="34" charset="0"/>
              </a:rPr>
              <a:t>In Neil Stephenson’s novel, the Diamond Age, a small girl obtains a stolen copy of a technological teaching marvel, “The Young Lady’s Illustrated Primer”, code named “</a:t>
            </a:r>
            <a:r>
              <a:rPr lang="en-US" sz="1200" baseline="0" dirty="0" err="1" smtClean="0">
                <a:latin typeface="Tahoma" pitchFamily="34" charset="0"/>
                <a:cs typeface="Tahoma" pitchFamily="34" charset="0"/>
              </a:rPr>
              <a:t>Runcible</a:t>
            </a:r>
            <a:r>
              <a:rPr lang="en-US" sz="1200" baseline="0" dirty="0" smtClean="0">
                <a:latin typeface="Tahoma" pitchFamily="34" charset="0"/>
                <a:cs typeface="Tahoma" pitchFamily="34" charset="0"/>
              </a:rPr>
              <a:t>”.  She’s uneducated.  In poor circumstances.  She is sexually, physically, and psychologically abused.  The Primer bonds to the child and starts educating her, using different approaches and interwoven with storytelling and narrative specifically tailored to her and her circumstances.  The technology imprints on the child and adapts its instruction specifically to the child’s circumstances. It educates both academically and in non-cognitive areas such as resilience, tenacity, &amp; curiosity.  And, it follows her through adulthood.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cs typeface="Tahoma" pitchFamily="34" charset="0"/>
              </a:rPr>
              <a:t/>
            </a:r>
            <a:br>
              <a:rPr lang="en-US" sz="1200" baseline="0" dirty="0" smtClean="0">
                <a:latin typeface="Tahoma" pitchFamily="34" charset="0"/>
                <a:cs typeface="Tahoma" pitchFamily="34" charset="0"/>
              </a:rPr>
            </a:br>
            <a:r>
              <a:rPr lang="en-US" sz="1200" baseline="0" dirty="0" smtClean="0">
                <a:latin typeface="Tahoma" pitchFamily="34" charset="0"/>
                <a:cs typeface="Tahoma" pitchFamily="34" charset="0"/>
              </a:rPr>
              <a:t>This book is known throughout the education community and is cited widely.  Yet, we haven’t asked the question whether such technology could be effective or how we would go about building it. As it turns out, it raises exceptionally exciting and complex research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Tahoma" pitchFamily="34" charset="0"/>
              <a:cs typeface="Tahoma"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Tahoma" pitchFamily="34" charset="0"/>
                <a:cs typeface="Tahoma" pitchFamily="34" charset="0"/>
              </a:rPr>
              <a:t>The program I am about to describe attempts to deconstruct assumptions about how we train and educate and especially how we are using technology.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08D1B4-8245-43E5-B4A3-C94D47031E53}"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xmlns="" val="6685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57DD0-EC88-B941-BEA5-A123785B8FAF}"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14533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57DD0-EC88-B941-BEA5-A123785B8FAF}"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352592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57DD0-EC88-B941-BEA5-A123785B8FAF}"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265803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ext-Square Bullet">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18"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pic>
        <p:nvPicPr>
          <p:cNvPr id="9" name="Picture 8"/>
          <p:cNvPicPr>
            <a:picLocks noChangeAspect="1"/>
          </p:cNvPicPr>
          <p:nvPr/>
        </p:nvPicPr>
        <p:blipFill>
          <a:blip r:embed="rId3"/>
          <a:stretch>
            <a:fillRect/>
          </a:stretch>
        </p:blipFill>
        <p:spPr>
          <a:xfrm>
            <a:off x="8153400" y="6273800"/>
            <a:ext cx="419100" cy="431800"/>
          </a:xfrm>
          <a:prstGeom prst="rect">
            <a:avLst/>
          </a:prstGeom>
        </p:spPr>
      </p:pic>
    </p:spTree>
    <p:extLst>
      <p:ext uri="{BB962C8B-B14F-4D97-AF65-F5344CB8AC3E}">
        <p14:creationId xmlns:p14="http://schemas.microsoft.com/office/powerpoint/2010/main" xmlns="" val="8257645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Square Bullet">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pPr fontAlgn="auto">
              <a:spcBef>
                <a:spcPts val="0"/>
              </a:spcBef>
              <a:spcAft>
                <a:spcPts val="0"/>
              </a:spcAft>
            </a:pPr>
            <a:fld id="{F362D8C6-FC64-4A44-BF5B-DE4FBC321E09}" type="slidenum">
              <a:rPr lang="en-US" smtClean="0"/>
              <a:pPr fontAlgn="auto">
                <a:spcBef>
                  <a:spcPts val="0"/>
                </a:spcBef>
                <a:spcAft>
                  <a:spcPts val="0"/>
                </a:spcAft>
              </a:pPr>
              <a:t>‹#›</a:t>
            </a:fld>
            <a:endParaRPr lang="en-US" dirty="0"/>
          </a:p>
        </p:txBody>
      </p:sp>
      <p:sp>
        <p:nvSpPr>
          <p:cNvPr id="18"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spTree>
    <p:extLst>
      <p:ext uri="{BB962C8B-B14F-4D97-AF65-F5344CB8AC3E}">
        <p14:creationId xmlns:p14="http://schemas.microsoft.com/office/powerpoint/2010/main" xmlns="" val="360666022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B2C71B27-CEE5-4781-91B8-39410E6C0618}" type="slidenum">
              <a:rPr lang="en-US"/>
              <a:pPr>
                <a:defRPr/>
              </a:pPr>
              <a:t>‹#›</a:t>
            </a:fld>
            <a:endParaRPr lang="en-US" dirty="0"/>
          </a:p>
        </p:txBody>
      </p:sp>
      <p:pic>
        <p:nvPicPr>
          <p:cNvPr id="9" name="Picture 2"/>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077200" y="6096000"/>
            <a:ext cx="609702" cy="6088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76901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_and_Conten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333500" y="6550026"/>
            <a:ext cx="6477000" cy="298450"/>
          </a:xfrm>
          <a:prstGeom prst="rect">
            <a:avLst/>
          </a:prstGeom>
        </p:spPr>
        <p:txBody>
          <a:bodyPr/>
          <a:lstStyle/>
          <a:p>
            <a:pPr>
              <a:defRPr/>
            </a:pPr>
            <a:r>
              <a:rPr lang="en-US" dirty="0" smtClean="0">
                <a:solidFill>
                  <a:prstClr val="black"/>
                </a:solidFill>
              </a:rPr>
              <a:t>Distribution Statement</a:t>
            </a:r>
            <a:endParaRPr lang="en-US" dirty="0">
              <a:solidFill>
                <a:prstClr val="black"/>
              </a:solidFill>
            </a:endParaRPr>
          </a:p>
        </p:txBody>
      </p:sp>
      <p:sp>
        <p:nvSpPr>
          <p:cNvPr id="4" name="Slide Number Placeholder 3"/>
          <p:cNvSpPr>
            <a:spLocks noGrp="1"/>
          </p:cNvSpPr>
          <p:nvPr>
            <p:ph type="sldNum" sz="quarter" idx="11"/>
          </p:nvPr>
        </p:nvSpPr>
        <p:spPr/>
        <p:txBody>
          <a:bodyPr/>
          <a:lstStyle/>
          <a:p>
            <a:pPr>
              <a:defRPr/>
            </a:pPr>
            <a:fld id="{231CC523-8BC6-4921-807A-66BD262F34AB}" type="slidenum">
              <a:rPr lang="en-US" smtClean="0"/>
              <a:pPr>
                <a:defRPr/>
              </a:pPr>
              <a:t>‹#›</a:t>
            </a:fld>
            <a:endParaRPr lang="en-US"/>
          </a:p>
        </p:txBody>
      </p:sp>
      <p:sp>
        <p:nvSpPr>
          <p:cNvPr id="5" name="Content Placeholder 10"/>
          <p:cNvSpPr>
            <a:spLocks noGrp="1"/>
          </p:cNvSpPr>
          <p:nvPr>
            <p:ph sz="quarter" idx="13"/>
          </p:nvPr>
        </p:nvSpPr>
        <p:spPr>
          <a:xfrm>
            <a:off x="419100" y="1143000"/>
            <a:ext cx="8305800" cy="5334000"/>
          </a:xfrm>
        </p:spPr>
        <p:txBody>
          <a:bodyPr/>
          <a:lstStyle>
            <a:lvl1pPr marL="342900" indent="-342900">
              <a:buFont typeface="Arial" pitchFamily="34" charset="0"/>
              <a:buChar char="•"/>
              <a:defRPr sz="1800">
                <a:latin typeface="Tahoma" pitchFamily="34" charset="0"/>
                <a:ea typeface="Tahoma" pitchFamily="34" charset="0"/>
                <a:cs typeface="Tahoma" pitchFamily="34" charset="0"/>
              </a:defRPr>
            </a:lvl1pPr>
            <a:lvl2pPr marL="742950" indent="-285750">
              <a:buFont typeface="Arial" pitchFamily="34" charset="0"/>
              <a:buChar char="•"/>
              <a:defRPr sz="1600"/>
            </a:lvl2pPr>
            <a:lvl3pPr marL="1143000" indent="-228600">
              <a:buFont typeface="Arial" pitchFamily="34" charset="0"/>
              <a:buChar char="•"/>
              <a:defRPr sz="1400"/>
            </a:lvl3pPr>
            <a:lvl4pPr marL="1600200" indent="-228600">
              <a:buFont typeface="Arial" pitchFamily="34" charset="0"/>
              <a:buChar char="•"/>
              <a:defRPr sz="1300"/>
            </a:lvl4pPr>
            <a:lvl5pPr marL="2057400" indent="-228600">
              <a:buFont typeface="Arial" pitchFamily="34" charset="0"/>
              <a:buChar cha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a:spLocks noGrp="1"/>
          </p:cNvSpPr>
          <p:nvPr>
            <p:ph type="ctrTitle"/>
          </p:nvPr>
        </p:nvSpPr>
        <p:spPr>
          <a:xfrm>
            <a:off x="1622425" y="151418"/>
            <a:ext cx="7140575" cy="612648"/>
          </a:xfrm>
        </p:spPr>
        <p:txBody>
          <a:bodyPr>
            <a:normAutofit/>
          </a:bodyPr>
          <a:lstStyle>
            <a:lvl1pPr algn="l">
              <a:defRPr sz="2400" b="0">
                <a:latin typeface="Tahoma" pitchFamily="34" charset="0"/>
                <a:ea typeface="Tahoma" pitchFamily="34" charset="0"/>
                <a:cs typeface="Tahoma" pitchFamily="34" charset="0"/>
              </a:defRPr>
            </a:lvl1pPr>
          </a:lstStyle>
          <a:p>
            <a:r>
              <a:rPr lang="en-US" smtClean="0"/>
              <a:t>Click to edit Master title style</a:t>
            </a:r>
            <a:endParaRPr lang="en-US" dirty="0"/>
          </a:p>
        </p:txBody>
      </p:sp>
      <p:cxnSp>
        <p:nvCxnSpPr>
          <p:cNvPr id="7" name="Straight Connector 6"/>
          <p:cNvCxnSpPr>
            <a:cxnSpLocks noChangeShapeType="1"/>
          </p:cNvCxnSpPr>
          <p:nvPr userDrawn="1"/>
        </p:nvCxnSpPr>
        <p:spPr bwMode="auto">
          <a:xfrm>
            <a:off x="381000" y="840101"/>
            <a:ext cx="8382000" cy="1587"/>
          </a:xfrm>
          <a:prstGeom prst="line">
            <a:avLst/>
          </a:prstGeom>
          <a:noFill/>
          <a:ln w="22225">
            <a:solidFill>
              <a:srgbClr val="0F5E90"/>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xmlns="" val="447902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extLst>
      <p:ext uri="{BB962C8B-B14F-4D97-AF65-F5344CB8AC3E}">
        <p14:creationId xmlns:p14="http://schemas.microsoft.com/office/powerpoint/2010/main" xmlns="" val="98946744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 Dk Green">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5600"/>
            <a:ext cx="7772400" cy="1905000"/>
          </a:xfrm>
          <a:prstGeom prst="rect">
            <a:avLst/>
          </a:prstGeom>
        </p:spPr>
        <p:txBody>
          <a:bodyPr vert="horz"/>
          <a:lstStyle>
            <a:lvl1pPr>
              <a:defRPr sz="4000" b="1" i="0" kern="1200" cap="all" spc="0">
                <a:solidFill>
                  <a:schemeClr val="bg1"/>
                </a:solidFill>
                <a:latin typeface="Tw Cen MT"/>
                <a:cs typeface="Tw Cen M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Edit Chapter number</a:t>
            </a:r>
            <a:endParaRPr lang="en-US" dirty="0"/>
          </a:p>
        </p:txBody>
      </p:sp>
    </p:spTree>
    <p:extLst>
      <p:ext uri="{BB962C8B-B14F-4D97-AF65-F5344CB8AC3E}">
        <p14:creationId xmlns:p14="http://schemas.microsoft.com/office/powerpoint/2010/main" xmlns="" val="1218332982"/>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hapter - Violet">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5600"/>
            <a:ext cx="7772400" cy="1981200"/>
          </a:xfrm>
          <a:prstGeom prst="rect">
            <a:avLst/>
          </a:prstGeom>
        </p:spPr>
        <p:txBody>
          <a:bodyPr vert="horz"/>
          <a:lstStyle>
            <a:lvl1pPr>
              <a:defRPr sz="4000" b="1" i="0" kern="1200" cap="all" spc="0">
                <a:solidFill>
                  <a:schemeClr val="bg1"/>
                </a:solidFill>
                <a:latin typeface="Tw Cen MT"/>
                <a:cs typeface="Tw Cen M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Edit Chapter number</a:t>
            </a:r>
            <a:endParaRPr lang="en-US" dirty="0"/>
          </a:p>
        </p:txBody>
      </p:sp>
    </p:spTree>
    <p:extLst>
      <p:ext uri="{BB962C8B-B14F-4D97-AF65-F5344CB8AC3E}">
        <p14:creationId xmlns:p14="http://schemas.microsoft.com/office/powerpoint/2010/main" xmlns="" val="3317248141"/>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Square Bullet">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18"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pic>
        <p:nvPicPr>
          <p:cNvPr id="9" name="Picture 8"/>
          <p:cNvPicPr>
            <a:picLocks noChangeAspect="1"/>
          </p:cNvPicPr>
          <p:nvPr/>
        </p:nvPicPr>
        <p:blipFill>
          <a:blip r:embed="rId3"/>
          <a:stretch>
            <a:fillRect/>
          </a:stretch>
        </p:blipFill>
        <p:spPr>
          <a:xfrm>
            <a:off x="8153400" y="6273800"/>
            <a:ext cx="419100" cy="431800"/>
          </a:xfrm>
          <a:prstGeom prst="rect">
            <a:avLst/>
          </a:prstGeom>
        </p:spPr>
      </p:pic>
    </p:spTree>
    <p:extLst>
      <p:ext uri="{BB962C8B-B14F-4D97-AF65-F5344CB8AC3E}">
        <p14:creationId xmlns:p14="http://schemas.microsoft.com/office/powerpoint/2010/main" xmlns="" val="11985758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57DD0-EC88-B941-BEA5-A123785B8FAF}"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189318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Number Bullet">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6"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pic>
        <p:nvPicPr>
          <p:cNvPr id="7" name="Picture 6"/>
          <p:cNvPicPr>
            <a:picLocks noChangeAspect="1"/>
          </p:cNvPicPr>
          <p:nvPr/>
        </p:nvPicPr>
        <p:blipFill>
          <a:blip r:embed="rId3"/>
          <a:stretch>
            <a:fillRect/>
          </a:stretch>
        </p:blipFill>
        <p:spPr>
          <a:xfrm>
            <a:off x="8153400" y="6273800"/>
            <a:ext cx="419100" cy="431800"/>
          </a:xfrm>
          <a:prstGeom prst="rect">
            <a:avLst/>
          </a:prstGeom>
        </p:spPr>
      </p:pic>
    </p:spTree>
    <p:extLst>
      <p:ext uri="{BB962C8B-B14F-4D97-AF65-F5344CB8AC3E}">
        <p14:creationId xmlns:p14="http://schemas.microsoft.com/office/powerpoint/2010/main" xmlns="" val="37954732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aph">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r>
              <a:rPr lang="en-US" smtClean="0"/>
              <a:t>Click icon to add chart</a:t>
            </a:r>
            <a:endParaRPr lang="en-US"/>
          </a:p>
        </p:txBody>
      </p:sp>
      <p:sp>
        <p:nvSpPr>
          <p:cNvPr id="6" name="Text Placeholder 17"/>
          <p:cNvSpPr>
            <a:spLocks noGrp="1"/>
          </p:cNvSpPr>
          <p:nvPr>
            <p:ph type="body" sz="quarter" idx="11"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pic>
        <p:nvPicPr>
          <p:cNvPr id="7" name="Picture 6"/>
          <p:cNvPicPr>
            <a:picLocks noChangeAspect="1"/>
          </p:cNvPicPr>
          <p:nvPr/>
        </p:nvPicPr>
        <p:blipFill>
          <a:blip r:embed="rId3"/>
          <a:stretch>
            <a:fillRect/>
          </a:stretch>
        </p:blipFill>
        <p:spPr>
          <a:xfrm>
            <a:off x="8153400" y="6273800"/>
            <a:ext cx="419100" cy="431800"/>
          </a:xfrm>
          <a:prstGeom prst="rect">
            <a:avLst/>
          </a:prstGeom>
        </p:spPr>
      </p:pic>
    </p:spTree>
    <p:extLst>
      <p:ext uri="{BB962C8B-B14F-4D97-AF65-F5344CB8AC3E}">
        <p14:creationId xmlns:p14="http://schemas.microsoft.com/office/powerpoint/2010/main" xmlns="" val="306598360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dirty="0" smtClean="0"/>
              <a:t>“Click to insert quote.”</a:t>
            </a:r>
            <a:endParaRPr lang="en-US" dirty="0"/>
          </a:p>
        </p:txBody>
      </p:sp>
      <p:sp>
        <p:nvSpPr>
          <p:cNvPr id="3" name="Text Placeholder 2"/>
          <p:cNvSpPr>
            <a:spLocks noGrp="1"/>
          </p:cNvSpPr>
          <p:nvPr>
            <p:ph type="body" idx="1" hasCustomPrompt="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Click to insert quote author.</a:t>
            </a:r>
          </a:p>
        </p:txBody>
      </p:sp>
    </p:spTree>
    <p:extLst>
      <p:ext uri="{BB962C8B-B14F-4D97-AF65-F5344CB8AC3E}">
        <p14:creationId xmlns:p14="http://schemas.microsoft.com/office/powerpoint/2010/main" xmlns="" val="399323351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Caption">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Text Placeholder 6"/>
          <p:cNvSpPr>
            <a:spLocks noGrp="1"/>
          </p:cNvSpPr>
          <p:nvPr>
            <p:ph type="body" sz="quarter" idx="10" hasCustomPrompt="1"/>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smtClean="0"/>
              <a:t>Click to add a caption (optional).</a:t>
            </a:r>
          </a:p>
        </p:txBody>
      </p:sp>
    </p:spTree>
    <p:extLst>
      <p:ext uri="{BB962C8B-B14F-4D97-AF65-F5344CB8AC3E}">
        <p14:creationId xmlns:p14="http://schemas.microsoft.com/office/powerpoint/2010/main" xmlns="" val="349511086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icture-Only">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xmlns="" val="375653214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d-Seal">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144065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Pictures">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62352989"/>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Square Bullet">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18"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spTree>
    <p:extLst>
      <p:ext uri="{BB962C8B-B14F-4D97-AF65-F5344CB8AC3E}">
        <p14:creationId xmlns:p14="http://schemas.microsoft.com/office/powerpoint/2010/main" xmlns="" val="3571386000"/>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Number Bullet">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6"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spTree>
    <p:extLst>
      <p:ext uri="{BB962C8B-B14F-4D97-AF65-F5344CB8AC3E}">
        <p14:creationId xmlns:p14="http://schemas.microsoft.com/office/powerpoint/2010/main" xmlns="" val="2393292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Graph">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r>
              <a:rPr lang="en-US" smtClean="0"/>
              <a:t>Click icon to add chart</a:t>
            </a:r>
            <a:endParaRPr lang="en-US"/>
          </a:p>
        </p:txBody>
      </p:sp>
      <p:sp>
        <p:nvSpPr>
          <p:cNvPr id="6" name="Text Placeholder 17"/>
          <p:cNvSpPr>
            <a:spLocks noGrp="1"/>
          </p:cNvSpPr>
          <p:nvPr>
            <p:ph type="body" sz="quarter" idx="11"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spTree>
    <p:extLst>
      <p:ext uri="{BB962C8B-B14F-4D97-AF65-F5344CB8AC3E}">
        <p14:creationId xmlns:p14="http://schemas.microsoft.com/office/powerpoint/2010/main" xmlns="" val="263873448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57DD0-EC88-B941-BEA5-A123785B8FAF}"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2877588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Caption">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Text Placeholder 6"/>
          <p:cNvSpPr>
            <a:spLocks noGrp="1"/>
          </p:cNvSpPr>
          <p:nvPr>
            <p:ph type="body" sz="quarter" idx="10" hasCustomPrompt="1"/>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smtClean="0"/>
              <a:t>Click to add a caption (optional).</a:t>
            </a:r>
          </a:p>
        </p:txBody>
      </p:sp>
    </p:spTree>
    <p:extLst>
      <p:ext uri="{BB962C8B-B14F-4D97-AF65-F5344CB8AC3E}">
        <p14:creationId xmlns:p14="http://schemas.microsoft.com/office/powerpoint/2010/main" xmlns="" val="93127091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Only">
    <p:bg>
      <p:bgPr>
        <a:blipFill rotWithShape="1">
          <a:blip r:embed="rId2" cstate="email">
            <a:extLst>
              <a:ext uri="{28A0092B-C50C-407E-A947-70E740481C1C}">
                <a14:useLocalDpi xmlns:a14="http://schemas.microsoft.com/office/drawing/2010/main" xmlns=""/>
              </a:ext>
            </a:extLst>
          </a:blip>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xmlns="" val="298855831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1F492B0-789B-4D15-A7BD-CA614097F5AA}" type="datetimeFigureOut">
              <a:rPr lang="en-US" smtClean="0">
                <a:solidFill>
                  <a:srgbClr val="333333"/>
                </a:solidFill>
                <a:latin typeface="Tw Cen MT"/>
                <a:cs typeface="Arial" charset="0"/>
              </a:rPr>
              <a:pPr/>
              <a:t>10/7/2015</a:t>
            </a:fld>
            <a:endParaRPr lang="en-US">
              <a:solidFill>
                <a:srgbClr val="333333"/>
              </a:solidFill>
              <a:latin typeface="Tw Cen MT"/>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srgbClr val="333333"/>
              </a:solidFill>
              <a:latin typeface="Tw Cen MT"/>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EF48B36-430E-4EF9-A0F0-30938EA85644}" type="slidenum">
              <a:rPr lang="en-US" smtClean="0">
                <a:solidFill>
                  <a:srgbClr val="333333"/>
                </a:solidFill>
                <a:latin typeface="Tw Cen MT"/>
                <a:cs typeface="Arial" charset="0"/>
              </a:rPr>
              <a:pPr/>
              <a:t>‹#›</a:t>
            </a:fld>
            <a:endParaRPr lang="en-US">
              <a:solidFill>
                <a:srgbClr val="333333"/>
              </a:solidFill>
              <a:latin typeface="Tw Cen MT"/>
              <a:cs typeface="Arial" charset="0"/>
            </a:endParaRPr>
          </a:p>
        </p:txBody>
      </p:sp>
    </p:spTree>
    <p:extLst>
      <p:ext uri="{BB962C8B-B14F-4D97-AF65-F5344CB8AC3E}">
        <p14:creationId xmlns:p14="http://schemas.microsoft.com/office/powerpoint/2010/main" xmlns="" val="1250527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Square Bullet">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D24C62AC-34AC-44FA-925B-65FA1B2D13C3}" type="slidenum">
              <a:rPr lang="en-US"/>
              <a:pPr>
                <a:defRPr/>
              </a:pPr>
              <a:t>‹#›</a:t>
            </a:fld>
            <a:endParaRPr lang="en-US" dirty="0"/>
          </a:p>
        </p:txBody>
      </p:sp>
      <p:pic>
        <p:nvPicPr>
          <p:cNvPr id="1026" name="Picture 2"/>
          <p:cNvPicPr>
            <a:picLocks noChangeAspect="1" noChangeArrowheads="1"/>
          </p:cNvPicPr>
          <p:nvPr userDrawn="1"/>
        </p:nvPicPr>
        <p:blipFill rotWithShape="1">
          <a:blip r:embed="rId3" cstate="email">
            <a:extLst>
              <a:ext uri="{28A0092B-C50C-407E-A947-70E740481C1C}">
                <a14:useLocalDpi xmlns:a14="http://schemas.microsoft.com/office/drawing/2010/main" xmlns=""/>
              </a:ext>
            </a:extLst>
          </a:blip>
          <a:srcRect/>
          <a:stretch/>
        </p:blipFill>
        <p:spPr bwMode="auto">
          <a:xfrm>
            <a:off x="8077200" y="6096000"/>
            <a:ext cx="609702" cy="60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6293612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ext-Number Bullet">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B2C71B27-CEE5-4781-91B8-39410E6C0618}" type="slidenum">
              <a:rPr lang="en-US"/>
              <a:pPr>
                <a:defRPr/>
              </a:pPr>
              <a:t>‹#›</a:t>
            </a:fld>
            <a:endParaRPr lang="en-US" dirty="0"/>
          </a:p>
        </p:txBody>
      </p:sp>
      <p:pic>
        <p:nvPicPr>
          <p:cNvPr id="9" name="Picture 2"/>
          <p:cNvPicPr>
            <a:picLocks noChangeAspect="1" noChangeArrowheads="1"/>
          </p:cNvPicPr>
          <p:nvPr userDrawn="1"/>
        </p:nvPicPr>
        <p:blipFill rotWithShape="1">
          <a:blip r:embed="rId3" cstate="email">
            <a:extLst>
              <a:ext uri="{28A0092B-C50C-407E-A947-70E740481C1C}">
                <a14:useLocalDpi xmlns:a14="http://schemas.microsoft.com/office/drawing/2010/main" xmlns=""/>
              </a:ext>
            </a:extLst>
          </a:blip>
          <a:srcRect/>
          <a:stretch/>
        </p:blipFill>
        <p:spPr bwMode="auto">
          <a:xfrm>
            <a:off x="8077200" y="6096000"/>
            <a:ext cx="609702" cy="60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747240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Graph">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11BA82F0-E7AC-4459-91C2-BD2A44C906D9}" type="slidenum">
              <a:rPr lang="en-US"/>
              <a:pPr>
                <a:defRPr/>
              </a:pPr>
              <a:t>‹#›</a:t>
            </a:fld>
            <a:endParaRPr lang="en-US" dirty="0"/>
          </a:p>
        </p:txBody>
      </p:sp>
      <p:pic>
        <p:nvPicPr>
          <p:cNvPr id="10" name="Picture 2"/>
          <p:cNvPicPr>
            <a:picLocks noChangeAspect="1" noChangeArrowheads="1"/>
          </p:cNvPicPr>
          <p:nvPr userDrawn="1"/>
        </p:nvPicPr>
        <p:blipFill rotWithShape="1">
          <a:blip r:embed="rId3" cstate="email">
            <a:extLst>
              <a:ext uri="{28A0092B-C50C-407E-A947-70E740481C1C}">
                <a14:useLocalDpi xmlns:a14="http://schemas.microsoft.com/office/drawing/2010/main" xmlns=""/>
              </a:ext>
            </a:extLst>
          </a:blip>
          <a:srcRect/>
          <a:stretch/>
        </p:blipFill>
        <p:spPr bwMode="auto">
          <a:xfrm>
            <a:off x="8077200" y="6096000"/>
            <a:ext cx="609702" cy="60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68809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icture-Caption">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xmlns="" val="240712766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Picture-Only">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xmlns="" val="350586674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nd-Pictures">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346503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pPr>
            <a:fld id="{161E33B0-A45B-4249-BD60-0F0B1345A228}" type="datetime1">
              <a:rPr lang="en-US">
                <a:solidFill>
                  <a:srgbClr val="333333"/>
                </a:solidFill>
                <a:latin typeface="Tw Cen MT" pitchFamily="34" charset="0"/>
                <a:cs typeface="Arial" charset="0"/>
              </a:rPr>
              <a:pPr fontAlgn="base">
                <a:spcBef>
                  <a:spcPct val="0"/>
                </a:spcBef>
                <a:spcAft>
                  <a:spcPct val="0"/>
                </a:spcAft>
              </a:pPr>
              <a:t>10/7/2015</a:t>
            </a:fld>
            <a:endParaRPr lang="en-US">
              <a:solidFill>
                <a:srgbClr val="333333"/>
              </a:solidFill>
              <a:latin typeface="Tw Cen MT" pitchFamily="34" charset="0"/>
              <a:cs typeface="Arial" charset="0"/>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srgbClr val="333333"/>
              </a:solidFill>
              <a:latin typeface="Tw Cen MT" pitchFamily="34" charset="0"/>
              <a:cs typeface="Arial" charset="0"/>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pPr>
            <a:fld id="{D600AFEC-4BB2-034B-A266-9BECEA9E5290}" type="slidenum">
              <a:rPr lang="en-US">
                <a:solidFill>
                  <a:srgbClr val="333333"/>
                </a:solidFill>
                <a:latin typeface="Tw Cen MT" pitchFamily="34" charset="0"/>
                <a:cs typeface="Arial" charset="0"/>
              </a:rPr>
              <a:pPr fontAlgn="base">
                <a:spcBef>
                  <a:spcPct val="0"/>
                </a:spcBef>
                <a:spcAft>
                  <a:spcPct val="0"/>
                </a:spcAft>
              </a:pPr>
              <a:t>‹#›</a:t>
            </a:fld>
            <a:endParaRPr lang="en-US">
              <a:solidFill>
                <a:srgbClr val="333333"/>
              </a:solidFill>
              <a:latin typeface="Tw Cen MT" pitchFamily="34" charset="0"/>
              <a:cs typeface="Arial" charset="0"/>
            </a:endParaRPr>
          </a:p>
        </p:txBody>
      </p:sp>
    </p:spTree>
    <p:extLst>
      <p:ext uri="{BB962C8B-B14F-4D97-AF65-F5344CB8AC3E}">
        <p14:creationId xmlns:p14="http://schemas.microsoft.com/office/powerpoint/2010/main" xmlns="" val="3944935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57DD0-EC88-B941-BEA5-A123785B8FAF}"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1404246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Qu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8750" y="0"/>
            <a:ext cx="6953250" cy="762000"/>
          </a:xfrm>
        </p:spPr>
        <p:txBody>
          <a:bodyPr>
            <a:normAutofit/>
          </a:bodyPr>
          <a:lstStyle>
            <a:lvl1pPr algn="l">
              <a:defRPr sz="2200" b="0">
                <a:latin typeface="Tahoma" pitchFamily="34" charset="0"/>
                <a:cs typeface="Tahoma" pitchFamily="34" charset="0"/>
              </a:defRPr>
            </a:lvl1pPr>
          </a:lstStyle>
          <a:p>
            <a:r>
              <a:rPr lang="en-US" dirty="0" smtClean="0"/>
              <a:t>STEM 2025:  A Vision for the Future of STEM Education</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8E5CC32D-1609-4359-AB99-05F1235A4A82}" type="slidenum">
              <a:rPr lang="en-US" altLang="en-US" smtClean="0">
                <a:solidFill>
                  <a:prstClr val="white"/>
                </a:solidFill>
              </a:rPr>
              <a:pPr/>
              <a:t>‹#›</a:t>
            </a:fld>
            <a:endParaRPr lang="en-US" altLang="en-US" dirty="0">
              <a:solidFill>
                <a:prstClr val="white"/>
              </a:solidFill>
            </a:endParaRPr>
          </a:p>
        </p:txBody>
      </p:sp>
      <p:sp>
        <p:nvSpPr>
          <p:cNvPr id="20" name="Text Box 102"/>
          <p:cNvSpPr txBox="1">
            <a:spLocks noChangeArrowheads="1"/>
          </p:cNvSpPr>
          <p:nvPr userDrawn="1"/>
        </p:nvSpPr>
        <p:spPr bwMode="auto">
          <a:xfrm>
            <a:off x="4464844" y="1160675"/>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Good News</a:t>
            </a:r>
            <a:endParaRPr lang="en-US" sz="1200" b="1" dirty="0">
              <a:solidFill>
                <a:prstClr val="black"/>
              </a:solidFill>
              <a:latin typeface="Tahoma" pitchFamily="34" charset="0"/>
              <a:cs typeface="Tahoma" pitchFamily="34" charset="0"/>
            </a:endParaRPr>
          </a:p>
        </p:txBody>
      </p:sp>
      <p:sp>
        <p:nvSpPr>
          <p:cNvPr id="21" name="Text Box 23"/>
          <p:cNvSpPr txBox="1">
            <a:spLocks noChangeArrowheads="1"/>
          </p:cNvSpPr>
          <p:nvPr userDrawn="1"/>
        </p:nvSpPr>
        <p:spPr bwMode="auto">
          <a:xfrm>
            <a:off x="3048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Specific</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Goals</a:t>
            </a:r>
            <a:endParaRPr lang="pt-BR" sz="1200" b="1" dirty="0">
              <a:solidFill>
                <a:prstClr val="black"/>
              </a:solidFill>
              <a:latin typeface="Tahoma" pitchFamily="34" charset="0"/>
              <a:cs typeface="Tahoma" pitchFamily="34" charset="0"/>
            </a:endParaRPr>
          </a:p>
        </p:txBody>
      </p:sp>
      <p:sp>
        <p:nvSpPr>
          <p:cNvPr id="23" name="Text Box 23"/>
          <p:cNvSpPr txBox="1">
            <a:spLocks noChangeArrowheads="1"/>
          </p:cNvSpPr>
          <p:nvPr userDrawn="1"/>
        </p:nvSpPr>
        <p:spPr bwMode="auto">
          <a:xfrm>
            <a:off x="48006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Accomplishments</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Metrics</a:t>
            </a:r>
            <a:r>
              <a:rPr lang="pt-BR" sz="1200" b="1" dirty="0" smtClean="0">
                <a:solidFill>
                  <a:prstClr val="black"/>
                </a:solidFill>
                <a:latin typeface="Tahoma" pitchFamily="34" charset="0"/>
                <a:cs typeface="Tahoma" pitchFamily="34" charset="0"/>
              </a:rPr>
              <a:t> / </a:t>
            </a:r>
            <a:r>
              <a:rPr lang="pt-BR" sz="1200" b="1" smtClean="0">
                <a:solidFill>
                  <a:prstClr val="black"/>
                </a:solidFill>
                <a:latin typeface="Tahoma" pitchFamily="34" charset="0"/>
                <a:cs typeface="Tahoma" pitchFamily="34" charset="0"/>
              </a:rPr>
              <a:t>Transitions</a:t>
            </a:r>
            <a:endParaRPr lang="pt-BR" sz="1200" b="1" dirty="0">
              <a:solidFill>
                <a:prstClr val="black"/>
              </a:solidFill>
              <a:latin typeface="Tahoma" pitchFamily="34" charset="0"/>
              <a:cs typeface="Tahoma" pitchFamily="34" charset="0"/>
            </a:endParaRPr>
          </a:p>
        </p:txBody>
      </p:sp>
      <p:sp>
        <p:nvSpPr>
          <p:cNvPr id="40" name="Rectangle 39"/>
          <p:cNvSpPr/>
          <p:nvPr userDrawn="1"/>
        </p:nvSpPr>
        <p:spPr>
          <a:xfrm>
            <a:off x="0" y="6629400"/>
            <a:ext cx="9144000" cy="215444"/>
          </a:xfrm>
          <a:prstGeom prst="rect">
            <a:avLst/>
          </a:prstGeom>
        </p:spPr>
        <p:txBody>
          <a:bodyPr wrap="square">
            <a:spAutoFit/>
          </a:bodyPr>
          <a:lstStyle/>
          <a:p>
            <a:pPr algn="ctr" defTabSz="914400" fontAlgn="base">
              <a:spcBef>
                <a:spcPct val="0"/>
              </a:spcBef>
              <a:spcAft>
                <a:spcPct val="0"/>
              </a:spcAft>
            </a:pPr>
            <a:r>
              <a:rPr lang="en-US" sz="800" dirty="0" smtClean="0">
                <a:solidFill>
                  <a:prstClr val="black"/>
                </a:solidFill>
                <a:latin typeface="Arial" pitchFamily="34" charset="0"/>
                <a:cs typeface="Arial" charset="0"/>
              </a:rPr>
              <a:t>.</a:t>
            </a:r>
            <a:endParaRPr lang="en-US" sz="800" dirty="0">
              <a:solidFill>
                <a:prstClr val="black"/>
              </a:solidFill>
              <a:latin typeface="Arial" pitchFamily="34" charset="0"/>
              <a:cs typeface="Arial" charset="0"/>
            </a:endParaRPr>
          </a:p>
        </p:txBody>
      </p:sp>
      <p:sp>
        <p:nvSpPr>
          <p:cNvPr id="45" name="Text Placeholder 44"/>
          <p:cNvSpPr>
            <a:spLocks noGrp="1"/>
          </p:cNvSpPr>
          <p:nvPr>
            <p:ph type="body" sz="quarter" idx="15" hasCustomPrompt="1"/>
          </p:nvPr>
        </p:nvSpPr>
        <p:spPr>
          <a:xfrm>
            <a:off x="103695" y="4267200"/>
            <a:ext cx="4468305" cy="2438400"/>
          </a:xfrm>
          <a:prstGeom prst="rect">
            <a:avLst/>
          </a:prstGeom>
        </p:spPr>
        <p:txBody>
          <a:bodyPr>
            <a:normAutofit/>
          </a:bodyPr>
          <a:lstStyle>
            <a:lvl1pPr marL="0" indent="0">
              <a:buFont typeface="Arial" pitchFamily="34" charset="0"/>
              <a:buNone/>
              <a:defRPr sz="1200" baseline="0">
                <a:latin typeface="Tahoma" pitchFamily="34" charset="0"/>
                <a:cs typeface="Tahoma" pitchFamily="34" charset="0"/>
              </a:defRPr>
            </a:lvl1pPr>
            <a:lvl2pPr>
              <a:buFont typeface="Arial" pitchFamily="34" charset="0"/>
              <a:buChar char="•"/>
              <a:defRPr sz="1100" baseline="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Develop a 10-year ideal vision for STEM education</a:t>
            </a:r>
          </a:p>
          <a:p>
            <a:pPr lvl="1"/>
            <a:r>
              <a:rPr lang="en-US" dirty="0" smtClean="0"/>
              <a:t>Identify education research requirements</a:t>
            </a:r>
          </a:p>
          <a:p>
            <a:pPr lvl="1"/>
            <a:r>
              <a:rPr lang="en-US" dirty="0" smtClean="0"/>
              <a:t>Identify education policy requirements</a:t>
            </a:r>
          </a:p>
          <a:p>
            <a:pPr lvl="1"/>
            <a:r>
              <a:rPr lang="en-US" dirty="0" smtClean="0"/>
              <a:t>Identify role of technology</a:t>
            </a:r>
          </a:p>
          <a:p>
            <a:pPr lvl="1"/>
            <a:r>
              <a:rPr lang="en-US" dirty="0" smtClean="0"/>
              <a:t>Identify possible education approaches in the future classroom</a:t>
            </a:r>
            <a:br>
              <a:rPr lang="en-US" dirty="0" smtClean="0"/>
            </a:br>
            <a:endParaRPr lang="en-US" dirty="0" smtClean="0"/>
          </a:p>
          <a:p>
            <a:pPr lvl="0"/>
            <a:r>
              <a:rPr lang="en-US" dirty="0" smtClean="0"/>
              <a:t>Deconstruct the vision programmatically and develop a notional execution plan</a:t>
            </a:r>
            <a:br>
              <a:rPr lang="en-US" dirty="0" smtClean="0"/>
            </a:br>
            <a:endParaRPr lang="en-US" dirty="0" smtClean="0"/>
          </a:p>
          <a:p>
            <a:pPr lvl="0"/>
            <a:r>
              <a:rPr lang="en-US" dirty="0" smtClean="0"/>
              <a:t>Work with key public/private stakeholders to implement the vision in whole or in parts</a:t>
            </a:r>
          </a:p>
          <a:p>
            <a:pPr lvl="1"/>
            <a:endParaRPr lang="en-US" dirty="0" smtClean="0"/>
          </a:p>
          <a:p>
            <a:pPr lvl="0"/>
            <a:endParaRPr lang="en-US" dirty="0" smtClean="0"/>
          </a:p>
        </p:txBody>
      </p:sp>
      <p:sp>
        <p:nvSpPr>
          <p:cNvPr id="11" name="Text Box 102"/>
          <p:cNvSpPr txBox="1">
            <a:spLocks noChangeArrowheads="1"/>
          </p:cNvSpPr>
          <p:nvPr userDrawn="1"/>
        </p:nvSpPr>
        <p:spPr bwMode="auto">
          <a:xfrm>
            <a:off x="-76200" y="11692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PROGRAM OVERVIEW</a:t>
            </a:r>
            <a:endParaRPr lang="en-US" sz="1200" b="1" dirty="0">
              <a:solidFill>
                <a:prstClr val="black"/>
              </a:solidFill>
              <a:latin typeface="Tahoma" pitchFamily="34" charset="0"/>
              <a:cs typeface="Tahoma" pitchFamily="34" charset="0"/>
            </a:endParaRPr>
          </a:p>
        </p:txBody>
      </p:sp>
      <p:sp>
        <p:nvSpPr>
          <p:cNvPr id="13" name="Text Placeholder 44"/>
          <p:cNvSpPr>
            <a:spLocks noGrp="1"/>
          </p:cNvSpPr>
          <p:nvPr>
            <p:ph type="body" sz="quarter" idx="19" hasCustomPrompt="1"/>
          </p:nvPr>
        </p:nvSpPr>
        <p:spPr>
          <a:xfrm>
            <a:off x="4675695" y="4267200"/>
            <a:ext cx="4468305" cy="2438400"/>
          </a:xfrm>
          <a:prstGeom prst="rect">
            <a:avLst/>
          </a:prstGeom>
        </p:spPr>
        <p:txBody>
          <a:bodyPr>
            <a:normAutofit/>
          </a:bodyPr>
          <a:lstStyle>
            <a:lvl1pPr>
              <a:buFont typeface="Arial" pitchFamily="34" charset="0"/>
              <a:buChar char="•"/>
              <a:defRPr sz="1200" baseline="0">
                <a:latin typeface="Tahoma" pitchFamily="34" charset="0"/>
                <a:cs typeface="Tahoma" pitchFamily="34" charset="0"/>
              </a:defRPr>
            </a:lvl1pPr>
            <a:lvl2pPr marL="171450" indent="0">
              <a:buFont typeface="Arial" pitchFamily="34" charset="0"/>
              <a:buNone/>
              <a:defRPr sz="1100">
                <a:latin typeface="Tahoma" pitchFamily="34" charset="0"/>
                <a:cs typeface="Tahoma" pitchFamily="34" charset="0"/>
              </a:defRPr>
            </a:lvl2pPr>
            <a:lvl3pPr marL="342900" indent="0">
              <a:buFont typeface="Arial" pitchFamily="34" charset="0"/>
              <a:buNone/>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Contract awarded to SRI in December 2014</a:t>
            </a:r>
          </a:p>
          <a:p>
            <a:pPr lvl="0"/>
            <a:r>
              <a:rPr lang="en-US" dirty="0" smtClean="0"/>
              <a:t>First working group meeting in March 2015</a:t>
            </a:r>
          </a:p>
          <a:p>
            <a:pPr lvl="0"/>
            <a:r>
              <a:rPr lang="en-US" dirty="0" smtClean="0"/>
              <a:t>Second Working group scheduled for May 2015</a:t>
            </a:r>
          </a:p>
          <a:p>
            <a:pPr lvl="0"/>
            <a:r>
              <a:rPr lang="en-US" dirty="0" smtClean="0"/>
              <a:t>Third working group meeting scheduled for July 2015</a:t>
            </a:r>
          </a:p>
          <a:p>
            <a:pPr lvl="0"/>
            <a:r>
              <a:rPr lang="en-US" dirty="0" smtClean="0"/>
              <a:t>Final report will be released in September 2015</a:t>
            </a:r>
          </a:p>
        </p:txBody>
      </p:sp>
    </p:spTree>
    <p:extLst>
      <p:ext uri="{BB962C8B-B14F-4D97-AF65-F5344CB8AC3E}">
        <p14:creationId xmlns:p14="http://schemas.microsoft.com/office/powerpoint/2010/main" xmlns="" val="360383350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Quad">
    <p:spTree>
      <p:nvGrpSpPr>
        <p:cNvPr id="1" name=""/>
        <p:cNvGrpSpPr/>
        <p:nvPr/>
      </p:nvGrpSpPr>
      <p:grpSpPr>
        <a:xfrm>
          <a:off x="0" y="0"/>
          <a:ext cx="0" cy="0"/>
          <a:chOff x="0" y="0"/>
          <a:chExt cx="0" cy="0"/>
        </a:xfrm>
      </p:grpSpPr>
      <p:sp>
        <p:nvSpPr>
          <p:cNvPr id="2" name="Title 1"/>
          <p:cNvSpPr>
            <a:spLocks noGrp="1"/>
          </p:cNvSpPr>
          <p:nvPr>
            <p:ph type="title"/>
          </p:nvPr>
        </p:nvSpPr>
        <p:spPr>
          <a:xfrm>
            <a:off x="1428750" y="0"/>
            <a:ext cx="6724650" cy="762000"/>
          </a:xfrm>
        </p:spPr>
        <p:txBody>
          <a:bodyPr>
            <a:normAutofit/>
          </a:bodyPr>
          <a:lstStyle>
            <a:lvl1pPr algn="l">
              <a:defRPr sz="2200" b="0">
                <a:latin typeface="Tahoma" pitchFamily="34" charset="0"/>
                <a:cs typeface="Tahoma"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8E5CC32D-1609-4359-AB99-05F1235A4A82}" type="slidenum">
              <a:rPr lang="en-US" altLang="en-US" smtClean="0">
                <a:solidFill>
                  <a:prstClr val="white"/>
                </a:solidFill>
              </a:rPr>
              <a:pPr/>
              <a:t>‹#›</a:t>
            </a:fld>
            <a:endParaRPr lang="en-US" altLang="en-US" dirty="0">
              <a:solidFill>
                <a:prstClr val="white"/>
              </a:solidFill>
            </a:endParaRPr>
          </a:p>
        </p:txBody>
      </p:sp>
      <p:sp>
        <p:nvSpPr>
          <p:cNvPr id="20" name="Text Box 102"/>
          <p:cNvSpPr txBox="1">
            <a:spLocks noChangeArrowheads="1"/>
          </p:cNvSpPr>
          <p:nvPr userDrawn="1"/>
        </p:nvSpPr>
        <p:spPr bwMode="auto">
          <a:xfrm>
            <a:off x="4495800" y="11748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Graphic</a:t>
            </a:r>
            <a:endParaRPr lang="en-US" sz="1200" b="1" dirty="0">
              <a:solidFill>
                <a:prstClr val="black"/>
              </a:solidFill>
              <a:latin typeface="Tahoma" pitchFamily="34" charset="0"/>
              <a:cs typeface="Tahoma" pitchFamily="34" charset="0"/>
            </a:endParaRPr>
          </a:p>
        </p:txBody>
      </p:sp>
      <p:sp>
        <p:nvSpPr>
          <p:cNvPr id="21" name="Text Box 23"/>
          <p:cNvSpPr txBox="1">
            <a:spLocks noChangeArrowheads="1"/>
          </p:cNvSpPr>
          <p:nvPr userDrawn="1"/>
        </p:nvSpPr>
        <p:spPr bwMode="auto">
          <a:xfrm>
            <a:off x="3048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Specific</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Goals</a:t>
            </a:r>
            <a:endParaRPr lang="pt-BR" sz="1200" b="1" dirty="0">
              <a:solidFill>
                <a:prstClr val="black"/>
              </a:solidFill>
              <a:latin typeface="Tahoma" pitchFamily="34" charset="0"/>
              <a:cs typeface="Tahoma" pitchFamily="34" charset="0"/>
            </a:endParaRPr>
          </a:p>
        </p:txBody>
      </p:sp>
      <p:sp>
        <p:nvSpPr>
          <p:cNvPr id="23" name="Text Box 23"/>
          <p:cNvSpPr txBox="1">
            <a:spLocks noChangeArrowheads="1"/>
          </p:cNvSpPr>
          <p:nvPr userDrawn="1"/>
        </p:nvSpPr>
        <p:spPr bwMode="auto">
          <a:xfrm>
            <a:off x="48006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Accomplishments</a:t>
            </a:r>
            <a:r>
              <a:rPr lang="pt-BR" sz="1200" b="1" dirty="0" smtClean="0">
                <a:solidFill>
                  <a:prstClr val="black"/>
                </a:solidFill>
                <a:latin typeface="Tahoma" pitchFamily="34" charset="0"/>
                <a:cs typeface="Tahoma" pitchFamily="34" charset="0"/>
              </a:rPr>
              <a:t> / </a:t>
            </a:r>
            <a:r>
              <a:rPr lang="pt-BR" sz="1200" b="1" dirty="0" err="1" smtClean="0">
                <a:solidFill>
                  <a:prstClr val="black"/>
                </a:solidFill>
                <a:latin typeface="Tahoma" pitchFamily="34" charset="0"/>
                <a:cs typeface="Tahoma" pitchFamily="34" charset="0"/>
              </a:rPr>
              <a:t>Challenges</a:t>
            </a:r>
            <a:r>
              <a:rPr lang="pt-BR" sz="1200" b="1" dirty="0" smtClean="0">
                <a:solidFill>
                  <a:prstClr val="black"/>
                </a:solidFill>
                <a:latin typeface="Tahoma" pitchFamily="34" charset="0"/>
                <a:cs typeface="Tahoma" pitchFamily="34" charset="0"/>
              </a:rPr>
              <a:t> To Date </a:t>
            </a:r>
            <a:endParaRPr lang="pt-BR" sz="1200" b="1" dirty="0">
              <a:solidFill>
                <a:prstClr val="black"/>
              </a:solidFill>
              <a:latin typeface="Tahoma" pitchFamily="34" charset="0"/>
              <a:cs typeface="Tahoma" pitchFamily="34" charset="0"/>
            </a:endParaRPr>
          </a:p>
        </p:txBody>
      </p:sp>
      <p:sp>
        <p:nvSpPr>
          <p:cNvPr id="40" name="Rectangle 39"/>
          <p:cNvSpPr/>
          <p:nvPr userDrawn="1"/>
        </p:nvSpPr>
        <p:spPr>
          <a:xfrm>
            <a:off x="0" y="6629400"/>
            <a:ext cx="9144000" cy="215444"/>
          </a:xfrm>
          <a:prstGeom prst="rect">
            <a:avLst/>
          </a:prstGeom>
        </p:spPr>
        <p:txBody>
          <a:bodyPr wrap="square">
            <a:spAutoFit/>
          </a:bodyPr>
          <a:lstStyle/>
          <a:p>
            <a:pPr algn="ctr" defTabSz="914400" fontAlgn="base">
              <a:spcBef>
                <a:spcPct val="0"/>
              </a:spcBef>
              <a:spcAft>
                <a:spcPct val="0"/>
              </a:spcAft>
            </a:pPr>
            <a:r>
              <a:rPr lang="en-US" sz="800" dirty="0" smtClean="0">
                <a:solidFill>
                  <a:prstClr val="black"/>
                </a:solidFill>
                <a:latin typeface="Arial" pitchFamily="34" charset="0"/>
                <a:cs typeface="Arial" charset="0"/>
              </a:rPr>
              <a:t>.</a:t>
            </a:r>
            <a:endParaRPr lang="en-US" sz="800" dirty="0">
              <a:solidFill>
                <a:prstClr val="black"/>
              </a:solidFill>
              <a:latin typeface="Arial" pitchFamily="34" charset="0"/>
              <a:cs typeface="Arial" charset="0"/>
            </a:endParaRPr>
          </a:p>
        </p:txBody>
      </p:sp>
      <p:sp>
        <p:nvSpPr>
          <p:cNvPr id="45" name="Text Placeholder 44"/>
          <p:cNvSpPr>
            <a:spLocks noGrp="1"/>
          </p:cNvSpPr>
          <p:nvPr>
            <p:ph type="body" sz="quarter" idx="15"/>
          </p:nvPr>
        </p:nvSpPr>
        <p:spPr>
          <a:xfrm>
            <a:off x="103695" y="4267200"/>
            <a:ext cx="4468305" cy="2438400"/>
          </a:xfrm>
          <a:prstGeom prst="rect">
            <a:avLst/>
          </a:prstGeom>
        </p:spPr>
        <p:txBody>
          <a:bodyPr>
            <a:normAutofit/>
          </a:bodyPr>
          <a:lstStyle>
            <a:lvl1pPr>
              <a:buFont typeface="Arial" pitchFamily="34" charset="0"/>
              <a:buChar char="•"/>
              <a:defRPr sz="1200">
                <a:latin typeface="Tahoma" pitchFamily="34" charset="0"/>
                <a:cs typeface="Tahoma" pitchFamily="34" charset="0"/>
              </a:defRPr>
            </a:lvl1pPr>
            <a:lvl2pPr>
              <a:buFont typeface="Arial" pitchFamily="34" charset="0"/>
              <a:buChar char="•"/>
              <a:defRPr sz="110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44"/>
          <p:cNvSpPr>
            <a:spLocks noGrp="1"/>
          </p:cNvSpPr>
          <p:nvPr>
            <p:ph type="body" sz="quarter" idx="18"/>
          </p:nvPr>
        </p:nvSpPr>
        <p:spPr>
          <a:xfrm>
            <a:off x="4675695" y="1447800"/>
            <a:ext cx="4468305" cy="2438400"/>
          </a:xfrm>
          <a:prstGeom prst="rect">
            <a:avLst/>
          </a:prstGeom>
        </p:spPr>
        <p:txBody>
          <a:bodyPr>
            <a:normAutofit/>
          </a:bodyPr>
          <a:lstStyle>
            <a:lvl1pPr>
              <a:buFont typeface="Arial" pitchFamily="34" charset="0"/>
              <a:buChar char="•"/>
              <a:defRPr sz="1200">
                <a:latin typeface="Tahoma" pitchFamily="34" charset="0"/>
                <a:cs typeface="Tahoma" pitchFamily="34" charset="0"/>
              </a:defRPr>
            </a:lvl1pPr>
            <a:lvl2pPr>
              <a:buFont typeface="Arial" pitchFamily="34" charset="0"/>
              <a:buChar char="•"/>
              <a:defRPr sz="110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Box 102"/>
          <p:cNvSpPr txBox="1">
            <a:spLocks noChangeArrowheads="1"/>
          </p:cNvSpPr>
          <p:nvPr userDrawn="1"/>
        </p:nvSpPr>
        <p:spPr bwMode="auto">
          <a:xfrm>
            <a:off x="-76200" y="11692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PROJECT OVERVIEW</a:t>
            </a:r>
            <a:endParaRPr lang="en-US" sz="1200" b="1" dirty="0">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xmlns="" val="155377456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Qu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8750" y="0"/>
            <a:ext cx="6953250" cy="762000"/>
          </a:xfrm>
        </p:spPr>
        <p:txBody>
          <a:bodyPr>
            <a:normAutofit/>
          </a:bodyPr>
          <a:lstStyle>
            <a:lvl1pPr algn="l">
              <a:defRPr sz="2200" b="0">
                <a:latin typeface="Tahoma" pitchFamily="34" charset="0"/>
                <a:cs typeface="Tahoma" pitchFamily="34" charset="0"/>
              </a:defRPr>
            </a:lvl1pPr>
          </a:lstStyle>
          <a:p>
            <a:r>
              <a:rPr lang="en-US" dirty="0" smtClean="0"/>
              <a:t>STEM 2025:  A Vision for the Future of STEM Education</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8E5CC32D-1609-4359-AB99-05F1235A4A82}" type="slidenum">
              <a:rPr lang="en-US" altLang="en-US" smtClean="0">
                <a:solidFill>
                  <a:prstClr val="white"/>
                </a:solidFill>
              </a:rPr>
              <a:pPr/>
              <a:t>‹#›</a:t>
            </a:fld>
            <a:endParaRPr lang="en-US" altLang="en-US" dirty="0">
              <a:solidFill>
                <a:prstClr val="white"/>
              </a:solidFill>
            </a:endParaRPr>
          </a:p>
        </p:txBody>
      </p:sp>
      <p:sp>
        <p:nvSpPr>
          <p:cNvPr id="20" name="Text Box 102"/>
          <p:cNvSpPr txBox="1">
            <a:spLocks noChangeArrowheads="1"/>
          </p:cNvSpPr>
          <p:nvPr userDrawn="1"/>
        </p:nvSpPr>
        <p:spPr bwMode="auto">
          <a:xfrm>
            <a:off x="4464844" y="1160675"/>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Good News</a:t>
            </a:r>
            <a:endParaRPr lang="en-US" sz="1200" b="1" dirty="0">
              <a:solidFill>
                <a:prstClr val="black"/>
              </a:solidFill>
              <a:latin typeface="Tahoma" pitchFamily="34" charset="0"/>
              <a:cs typeface="Tahoma" pitchFamily="34" charset="0"/>
            </a:endParaRPr>
          </a:p>
        </p:txBody>
      </p:sp>
      <p:sp>
        <p:nvSpPr>
          <p:cNvPr id="21" name="Text Box 23"/>
          <p:cNvSpPr txBox="1">
            <a:spLocks noChangeArrowheads="1"/>
          </p:cNvSpPr>
          <p:nvPr userDrawn="1"/>
        </p:nvSpPr>
        <p:spPr bwMode="auto">
          <a:xfrm>
            <a:off x="3048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Specific</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Goals</a:t>
            </a:r>
            <a:endParaRPr lang="pt-BR" sz="1200" b="1" dirty="0">
              <a:solidFill>
                <a:prstClr val="black"/>
              </a:solidFill>
              <a:latin typeface="Tahoma" pitchFamily="34" charset="0"/>
              <a:cs typeface="Tahoma" pitchFamily="34" charset="0"/>
            </a:endParaRPr>
          </a:p>
        </p:txBody>
      </p:sp>
      <p:sp>
        <p:nvSpPr>
          <p:cNvPr id="23" name="Text Box 23"/>
          <p:cNvSpPr txBox="1">
            <a:spLocks noChangeArrowheads="1"/>
          </p:cNvSpPr>
          <p:nvPr userDrawn="1"/>
        </p:nvSpPr>
        <p:spPr bwMode="auto">
          <a:xfrm>
            <a:off x="48006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Accomplishments</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Metrics</a:t>
            </a:r>
            <a:r>
              <a:rPr lang="pt-BR" sz="1200" b="1" dirty="0" smtClean="0">
                <a:solidFill>
                  <a:prstClr val="black"/>
                </a:solidFill>
                <a:latin typeface="Tahoma" pitchFamily="34" charset="0"/>
                <a:cs typeface="Tahoma" pitchFamily="34" charset="0"/>
              </a:rPr>
              <a:t> / </a:t>
            </a:r>
            <a:r>
              <a:rPr lang="pt-BR" sz="1200" b="1" smtClean="0">
                <a:solidFill>
                  <a:prstClr val="black"/>
                </a:solidFill>
                <a:latin typeface="Tahoma" pitchFamily="34" charset="0"/>
                <a:cs typeface="Tahoma" pitchFamily="34" charset="0"/>
              </a:rPr>
              <a:t>Transitions</a:t>
            </a:r>
            <a:endParaRPr lang="pt-BR" sz="1200" b="1" dirty="0">
              <a:solidFill>
                <a:prstClr val="black"/>
              </a:solidFill>
              <a:latin typeface="Tahoma" pitchFamily="34" charset="0"/>
              <a:cs typeface="Tahoma" pitchFamily="34" charset="0"/>
            </a:endParaRPr>
          </a:p>
        </p:txBody>
      </p:sp>
      <p:sp>
        <p:nvSpPr>
          <p:cNvPr id="40" name="Rectangle 39"/>
          <p:cNvSpPr/>
          <p:nvPr userDrawn="1"/>
        </p:nvSpPr>
        <p:spPr>
          <a:xfrm>
            <a:off x="0" y="6629400"/>
            <a:ext cx="9144000" cy="215444"/>
          </a:xfrm>
          <a:prstGeom prst="rect">
            <a:avLst/>
          </a:prstGeom>
        </p:spPr>
        <p:txBody>
          <a:bodyPr wrap="square">
            <a:spAutoFit/>
          </a:bodyPr>
          <a:lstStyle/>
          <a:p>
            <a:pPr algn="ctr" defTabSz="914400" fontAlgn="base">
              <a:spcBef>
                <a:spcPct val="0"/>
              </a:spcBef>
              <a:spcAft>
                <a:spcPct val="0"/>
              </a:spcAft>
            </a:pPr>
            <a:r>
              <a:rPr lang="en-US" sz="800" dirty="0" smtClean="0">
                <a:solidFill>
                  <a:prstClr val="black"/>
                </a:solidFill>
                <a:latin typeface="Arial" pitchFamily="34" charset="0"/>
                <a:cs typeface="Arial" charset="0"/>
              </a:rPr>
              <a:t>.</a:t>
            </a:r>
            <a:endParaRPr lang="en-US" sz="800" dirty="0">
              <a:solidFill>
                <a:prstClr val="black"/>
              </a:solidFill>
              <a:latin typeface="Arial" pitchFamily="34" charset="0"/>
              <a:cs typeface="Arial" charset="0"/>
            </a:endParaRPr>
          </a:p>
        </p:txBody>
      </p:sp>
      <p:sp>
        <p:nvSpPr>
          <p:cNvPr id="45" name="Text Placeholder 44"/>
          <p:cNvSpPr>
            <a:spLocks noGrp="1"/>
          </p:cNvSpPr>
          <p:nvPr>
            <p:ph type="body" sz="quarter" idx="15" hasCustomPrompt="1"/>
          </p:nvPr>
        </p:nvSpPr>
        <p:spPr>
          <a:xfrm>
            <a:off x="103695" y="4267200"/>
            <a:ext cx="4468305" cy="2438400"/>
          </a:xfrm>
          <a:prstGeom prst="rect">
            <a:avLst/>
          </a:prstGeom>
        </p:spPr>
        <p:txBody>
          <a:bodyPr>
            <a:normAutofit/>
          </a:bodyPr>
          <a:lstStyle>
            <a:lvl1pPr marL="0" indent="0">
              <a:buFont typeface="Arial" pitchFamily="34" charset="0"/>
              <a:buNone/>
              <a:defRPr sz="1200" baseline="0">
                <a:latin typeface="Tahoma" pitchFamily="34" charset="0"/>
                <a:cs typeface="Tahoma" pitchFamily="34" charset="0"/>
              </a:defRPr>
            </a:lvl1pPr>
            <a:lvl2pPr>
              <a:buFont typeface="Arial" pitchFamily="34" charset="0"/>
              <a:buChar char="•"/>
              <a:defRPr sz="1100" baseline="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Develop a 10-year ideal vision for STEM education</a:t>
            </a:r>
          </a:p>
          <a:p>
            <a:pPr lvl="1"/>
            <a:r>
              <a:rPr lang="en-US" dirty="0" smtClean="0"/>
              <a:t>Identify education research requirements</a:t>
            </a:r>
          </a:p>
          <a:p>
            <a:pPr lvl="1"/>
            <a:r>
              <a:rPr lang="en-US" dirty="0" smtClean="0"/>
              <a:t>Identify education policy requirements</a:t>
            </a:r>
          </a:p>
          <a:p>
            <a:pPr lvl="1"/>
            <a:r>
              <a:rPr lang="en-US" dirty="0" smtClean="0"/>
              <a:t>Identify role of technology</a:t>
            </a:r>
          </a:p>
          <a:p>
            <a:pPr lvl="1"/>
            <a:r>
              <a:rPr lang="en-US" dirty="0" smtClean="0"/>
              <a:t>Identify possible education approaches in the future classroom</a:t>
            </a:r>
            <a:br>
              <a:rPr lang="en-US" dirty="0" smtClean="0"/>
            </a:br>
            <a:endParaRPr lang="en-US" dirty="0" smtClean="0"/>
          </a:p>
          <a:p>
            <a:pPr lvl="0"/>
            <a:r>
              <a:rPr lang="en-US" dirty="0" smtClean="0"/>
              <a:t>Deconstruct the vision programmatically and develop a notional execution plan</a:t>
            </a:r>
            <a:br>
              <a:rPr lang="en-US" dirty="0" smtClean="0"/>
            </a:br>
            <a:endParaRPr lang="en-US" dirty="0" smtClean="0"/>
          </a:p>
          <a:p>
            <a:pPr lvl="0"/>
            <a:r>
              <a:rPr lang="en-US" dirty="0" smtClean="0"/>
              <a:t>Work with key public/private stakeholders to implement the vision in whole or in parts</a:t>
            </a:r>
          </a:p>
          <a:p>
            <a:pPr lvl="1"/>
            <a:endParaRPr lang="en-US" dirty="0" smtClean="0"/>
          </a:p>
          <a:p>
            <a:pPr lvl="0"/>
            <a:endParaRPr lang="en-US" dirty="0" smtClean="0"/>
          </a:p>
        </p:txBody>
      </p:sp>
      <p:sp>
        <p:nvSpPr>
          <p:cNvPr id="11" name="Text Box 102"/>
          <p:cNvSpPr txBox="1">
            <a:spLocks noChangeArrowheads="1"/>
          </p:cNvSpPr>
          <p:nvPr userDrawn="1"/>
        </p:nvSpPr>
        <p:spPr bwMode="auto">
          <a:xfrm>
            <a:off x="-76200" y="11692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PROGRAM OVERVIEW</a:t>
            </a:r>
            <a:endParaRPr lang="en-US" sz="1200" b="1" dirty="0">
              <a:solidFill>
                <a:prstClr val="black"/>
              </a:solidFill>
              <a:latin typeface="Tahoma" pitchFamily="34" charset="0"/>
              <a:cs typeface="Tahoma" pitchFamily="34" charset="0"/>
            </a:endParaRPr>
          </a:p>
        </p:txBody>
      </p:sp>
      <p:sp>
        <p:nvSpPr>
          <p:cNvPr id="13" name="Text Placeholder 44"/>
          <p:cNvSpPr>
            <a:spLocks noGrp="1"/>
          </p:cNvSpPr>
          <p:nvPr>
            <p:ph type="body" sz="quarter" idx="19" hasCustomPrompt="1"/>
          </p:nvPr>
        </p:nvSpPr>
        <p:spPr>
          <a:xfrm>
            <a:off x="4675695" y="4267200"/>
            <a:ext cx="4468305" cy="2438400"/>
          </a:xfrm>
          <a:prstGeom prst="rect">
            <a:avLst/>
          </a:prstGeom>
        </p:spPr>
        <p:txBody>
          <a:bodyPr>
            <a:normAutofit/>
          </a:bodyPr>
          <a:lstStyle>
            <a:lvl1pPr>
              <a:buFont typeface="Arial" pitchFamily="34" charset="0"/>
              <a:buChar char="•"/>
              <a:defRPr sz="1200" baseline="0">
                <a:latin typeface="Tahoma" pitchFamily="34" charset="0"/>
                <a:cs typeface="Tahoma" pitchFamily="34" charset="0"/>
              </a:defRPr>
            </a:lvl1pPr>
            <a:lvl2pPr marL="171450" indent="0">
              <a:buFont typeface="Arial" pitchFamily="34" charset="0"/>
              <a:buNone/>
              <a:defRPr sz="1100">
                <a:latin typeface="Tahoma" pitchFamily="34" charset="0"/>
                <a:cs typeface="Tahoma" pitchFamily="34" charset="0"/>
              </a:defRPr>
            </a:lvl2pPr>
            <a:lvl3pPr marL="342900" indent="0">
              <a:buFont typeface="Arial" pitchFamily="34" charset="0"/>
              <a:buNone/>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Contract awarded to SRI in December 2014</a:t>
            </a:r>
          </a:p>
          <a:p>
            <a:pPr lvl="0"/>
            <a:r>
              <a:rPr lang="en-US" dirty="0" smtClean="0"/>
              <a:t>First working group meeting in March 2015</a:t>
            </a:r>
          </a:p>
          <a:p>
            <a:pPr lvl="0"/>
            <a:r>
              <a:rPr lang="en-US" dirty="0" smtClean="0"/>
              <a:t>Second Working group scheduled for May 2015</a:t>
            </a:r>
          </a:p>
          <a:p>
            <a:pPr lvl="0"/>
            <a:r>
              <a:rPr lang="en-US" dirty="0" smtClean="0"/>
              <a:t>Third working group meeting scheduled for July 2015</a:t>
            </a:r>
          </a:p>
          <a:p>
            <a:pPr lvl="0"/>
            <a:r>
              <a:rPr lang="en-US" dirty="0" smtClean="0"/>
              <a:t>Final report will be released in September 2015</a:t>
            </a:r>
          </a:p>
        </p:txBody>
      </p:sp>
    </p:spTree>
    <p:extLst>
      <p:ext uri="{BB962C8B-B14F-4D97-AF65-F5344CB8AC3E}">
        <p14:creationId xmlns:p14="http://schemas.microsoft.com/office/powerpoint/2010/main" xmlns="" val="27021874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Quad">
    <p:spTree>
      <p:nvGrpSpPr>
        <p:cNvPr id="1" name=""/>
        <p:cNvGrpSpPr/>
        <p:nvPr/>
      </p:nvGrpSpPr>
      <p:grpSpPr>
        <a:xfrm>
          <a:off x="0" y="0"/>
          <a:ext cx="0" cy="0"/>
          <a:chOff x="0" y="0"/>
          <a:chExt cx="0" cy="0"/>
        </a:xfrm>
      </p:grpSpPr>
      <p:sp>
        <p:nvSpPr>
          <p:cNvPr id="2" name="Title 1"/>
          <p:cNvSpPr>
            <a:spLocks noGrp="1"/>
          </p:cNvSpPr>
          <p:nvPr>
            <p:ph type="title"/>
          </p:nvPr>
        </p:nvSpPr>
        <p:spPr>
          <a:xfrm>
            <a:off x="1428750" y="0"/>
            <a:ext cx="6724650" cy="762000"/>
          </a:xfrm>
        </p:spPr>
        <p:txBody>
          <a:bodyPr>
            <a:normAutofit/>
          </a:bodyPr>
          <a:lstStyle>
            <a:lvl1pPr algn="l">
              <a:defRPr sz="2200" b="0">
                <a:latin typeface="Tahoma" pitchFamily="34" charset="0"/>
                <a:cs typeface="Tahoma"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8E5CC32D-1609-4359-AB99-05F1235A4A82}" type="slidenum">
              <a:rPr lang="en-US" altLang="en-US" smtClean="0">
                <a:solidFill>
                  <a:prstClr val="white"/>
                </a:solidFill>
              </a:rPr>
              <a:pPr/>
              <a:t>‹#›</a:t>
            </a:fld>
            <a:endParaRPr lang="en-US" altLang="en-US" dirty="0">
              <a:solidFill>
                <a:prstClr val="white"/>
              </a:solidFill>
            </a:endParaRPr>
          </a:p>
        </p:txBody>
      </p:sp>
      <p:sp>
        <p:nvSpPr>
          <p:cNvPr id="20" name="Text Box 102"/>
          <p:cNvSpPr txBox="1">
            <a:spLocks noChangeArrowheads="1"/>
          </p:cNvSpPr>
          <p:nvPr userDrawn="1"/>
        </p:nvSpPr>
        <p:spPr bwMode="auto">
          <a:xfrm>
            <a:off x="4495800" y="11748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Graphic</a:t>
            </a:r>
            <a:endParaRPr lang="en-US" sz="1200" b="1" dirty="0">
              <a:solidFill>
                <a:prstClr val="black"/>
              </a:solidFill>
              <a:latin typeface="Tahoma" pitchFamily="34" charset="0"/>
              <a:cs typeface="Tahoma" pitchFamily="34" charset="0"/>
            </a:endParaRPr>
          </a:p>
        </p:txBody>
      </p:sp>
      <p:sp>
        <p:nvSpPr>
          <p:cNvPr id="21" name="Text Box 23"/>
          <p:cNvSpPr txBox="1">
            <a:spLocks noChangeArrowheads="1"/>
          </p:cNvSpPr>
          <p:nvPr userDrawn="1"/>
        </p:nvSpPr>
        <p:spPr bwMode="auto">
          <a:xfrm>
            <a:off x="3048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Specific</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Goals</a:t>
            </a:r>
            <a:endParaRPr lang="pt-BR" sz="1200" b="1" dirty="0">
              <a:solidFill>
                <a:prstClr val="black"/>
              </a:solidFill>
              <a:latin typeface="Tahoma" pitchFamily="34" charset="0"/>
              <a:cs typeface="Tahoma" pitchFamily="34" charset="0"/>
            </a:endParaRPr>
          </a:p>
        </p:txBody>
      </p:sp>
      <p:sp>
        <p:nvSpPr>
          <p:cNvPr id="23" name="Text Box 23"/>
          <p:cNvSpPr txBox="1">
            <a:spLocks noChangeArrowheads="1"/>
          </p:cNvSpPr>
          <p:nvPr userDrawn="1"/>
        </p:nvSpPr>
        <p:spPr bwMode="auto">
          <a:xfrm>
            <a:off x="48006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Accomplishments</a:t>
            </a:r>
            <a:r>
              <a:rPr lang="pt-BR" sz="1200" b="1" dirty="0" smtClean="0">
                <a:solidFill>
                  <a:prstClr val="black"/>
                </a:solidFill>
                <a:latin typeface="Tahoma" pitchFamily="34" charset="0"/>
                <a:cs typeface="Tahoma" pitchFamily="34" charset="0"/>
              </a:rPr>
              <a:t> / </a:t>
            </a:r>
            <a:r>
              <a:rPr lang="pt-BR" sz="1200" b="1" dirty="0" err="1" smtClean="0">
                <a:solidFill>
                  <a:prstClr val="black"/>
                </a:solidFill>
                <a:latin typeface="Tahoma" pitchFamily="34" charset="0"/>
                <a:cs typeface="Tahoma" pitchFamily="34" charset="0"/>
              </a:rPr>
              <a:t>Challenges</a:t>
            </a:r>
            <a:r>
              <a:rPr lang="pt-BR" sz="1200" b="1" dirty="0" smtClean="0">
                <a:solidFill>
                  <a:prstClr val="black"/>
                </a:solidFill>
                <a:latin typeface="Tahoma" pitchFamily="34" charset="0"/>
                <a:cs typeface="Tahoma" pitchFamily="34" charset="0"/>
              </a:rPr>
              <a:t> To Date </a:t>
            </a:r>
            <a:endParaRPr lang="pt-BR" sz="1200" b="1" dirty="0">
              <a:solidFill>
                <a:prstClr val="black"/>
              </a:solidFill>
              <a:latin typeface="Tahoma" pitchFamily="34" charset="0"/>
              <a:cs typeface="Tahoma" pitchFamily="34" charset="0"/>
            </a:endParaRPr>
          </a:p>
        </p:txBody>
      </p:sp>
      <p:sp>
        <p:nvSpPr>
          <p:cNvPr id="40" name="Rectangle 39"/>
          <p:cNvSpPr/>
          <p:nvPr userDrawn="1"/>
        </p:nvSpPr>
        <p:spPr>
          <a:xfrm>
            <a:off x="0" y="6629400"/>
            <a:ext cx="9144000" cy="215444"/>
          </a:xfrm>
          <a:prstGeom prst="rect">
            <a:avLst/>
          </a:prstGeom>
        </p:spPr>
        <p:txBody>
          <a:bodyPr wrap="square">
            <a:spAutoFit/>
          </a:bodyPr>
          <a:lstStyle/>
          <a:p>
            <a:pPr algn="ctr" defTabSz="914400" fontAlgn="base">
              <a:spcBef>
                <a:spcPct val="0"/>
              </a:spcBef>
              <a:spcAft>
                <a:spcPct val="0"/>
              </a:spcAft>
            </a:pPr>
            <a:r>
              <a:rPr lang="en-US" sz="800" dirty="0" smtClean="0">
                <a:solidFill>
                  <a:prstClr val="black"/>
                </a:solidFill>
                <a:latin typeface="Arial" pitchFamily="34" charset="0"/>
                <a:cs typeface="Arial" charset="0"/>
              </a:rPr>
              <a:t>.</a:t>
            </a:r>
            <a:endParaRPr lang="en-US" sz="800" dirty="0">
              <a:solidFill>
                <a:prstClr val="black"/>
              </a:solidFill>
              <a:latin typeface="Arial" pitchFamily="34" charset="0"/>
              <a:cs typeface="Arial" charset="0"/>
            </a:endParaRPr>
          </a:p>
        </p:txBody>
      </p:sp>
      <p:sp>
        <p:nvSpPr>
          <p:cNvPr id="45" name="Text Placeholder 44"/>
          <p:cNvSpPr>
            <a:spLocks noGrp="1"/>
          </p:cNvSpPr>
          <p:nvPr>
            <p:ph type="body" sz="quarter" idx="15"/>
          </p:nvPr>
        </p:nvSpPr>
        <p:spPr>
          <a:xfrm>
            <a:off x="103695" y="4267200"/>
            <a:ext cx="4468305" cy="2438400"/>
          </a:xfrm>
          <a:prstGeom prst="rect">
            <a:avLst/>
          </a:prstGeom>
        </p:spPr>
        <p:txBody>
          <a:bodyPr>
            <a:normAutofit/>
          </a:bodyPr>
          <a:lstStyle>
            <a:lvl1pPr>
              <a:buFont typeface="Arial" pitchFamily="34" charset="0"/>
              <a:buChar char="•"/>
              <a:defRPr sz="1200">
                <a:latin typeface="Tahoma" pitchFamily="34" charset="0"/>
                <a:cs typeface="Tahoma" pitchFamily="34" charset="0"/>
              </a:defRPr>
            </a:lvl1pPr>
            <a:lvl2pPr>
              <a:buFont typeface="Arial" pitchFamily="34" charset="0"/>
              <a:buChar char="•"/>
              <a:defRPr sz="110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44"/>
          <p:cNvSpPr>
            <a:spLocks noGrp="1"/>
          </p:cNvSpPr>
          <p:nvPr>
            <p:ph type="body" sz="quarter" idx="18"/>
          </p:nvPr>
        </p:nvSpPr>
        <p:spPr>
          <a:xfrm>
            <a:off x="4675695" y="1447800"/>
            <a:ext cx="4468305" cy="2438400"/>
          </a:xfrm>
          <a:prstGeom prst="rect">
            <a:avLst/>
          </a:prstGeom>
        </p:spPr>
        <p:txBody>
          <a:bodyPr>
            <a:normAutofit/>
          </a:bodyPr>
          <a:lstStyle>
            <a:lvl1pPr>
              <a:buFont typeface="Arial" pitchFamily="34" charset="0"/>
              <a:buChar char="•"/>
              <a:defRPr sz="1200">
                <a:latin typeface="Tahoma" pitchFamily="34" charset="0"/>
                <a:cs typeface="Tahoma" pitchFamily="34" charset="0"/>
              </a:defRPr>
            </a:lvl1pPr>
            <a:lvl2pPr>
              <a:buFont typeface="Arial" pitchFamily="34" charset="0"/>
              <a:buChar char="•"/>
              <a:defRPr sz="110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Box 102"/>
          <p:cNvSpPr txBox="1">
            <a:spLocks noChangeArrowheads="1"/>
          </p:cNvSpPr>
          <p:nvPr userDrawn="1"/>
        </p:nvSpPr>
        <p:spPr bwMode="auto">
          <a:xfrm>
            <a:off x="-76200" y="11692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PROJECT OVERVIEW</a:t>
            </a:r>
            <a:endParaRPr lang="en-US" sz="1200" b="1" dirty="0">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xmlns="" val="220598371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8750" y="0"/>
            <a:ext cx="6953250" cy="762000"/>
          </a:xfrm>
        </p:spPr>
        <p:txBody>
          <a:bodyPr>
            <a:normAutofit/>
          </a:bodyPr>
          <a:lstStyle>
            <a:lvl1pPr algn="l">
              <a:defRPr sz="2200" b="0">
                <a:latin typeface="Tahoma" pitchFamily="34" charset="0"/>
                <a:cs typeface="Tahoma" pitchFamily="34" charset="0"/>
              </a:defRPr>
            </a:lvl1pPr>
          </a:lstStyle>
          <a:p>
            <a:r>
              <a:rPr lang="en-US" dirty="0" smtClean="0"/>
              <a:t>STEM 2025:  A Vision for the Future of STEM Education</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8E5CC32D-1609-4359-AB99-05F1235A4A82}" type="slidenum">
              <a:rPr lang="en-US" altLang="en-US" smtClean="0">
                <a:solidFill>
                  <a:prstClr val="white"/>
                </a:solidFill>
              </a:rPr>
              <a:pPr/>
              <a:t>‹#›</a:t>
            </a:fld>
            <a:endParaRPr lang="en-US" altLang="en-US" dirty="0">
              <a:solidFill>
                <a:prstClr val="white"/>
              </a:solidFill>
            </a:endParaRPr>
          </a:p>
        </p:txBody>
      </p:sp>
      <p:sp>
        <p:nvSpPr>
          <p:cNvPr id="20" name="Text Box 102"/>
          <p:cNvSpPr txBox="1">
            <a:spLocks noChangeArrowheads="1"/>
          </p:cNvSpPr>
          <p:nvPr userDrawn="1"/>
        </p:nvSpPr>
        <p:spPr bwMode="auto">
          <a:xfrm>
            <a:off x="4464844" y="1160675"/>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Good News</a:t>
            </a:r>
            <a:endParaRPr lang="en-US" sz="1200" b="1" dirty="0">
              <a:solidFill>
                <a:prstClr val="black"/>
              </a:solidFill>
              <a:latin typeface="Tahoma" pitchFamily="34" charset="0"/>
              <a:cs typeface="Tahoma" pitchFamily="34" charset="0"/>
            </a:endParaRPr>
          </a:p>
        </p:txBody>
      </p:sp>
      <p:sp>
        <p:nvSpPr>
          <p:cNvPr id="21" name="Text Box 23"/>
          <p:cNvSpPr txBox="1">
            <a:spLocks noChangeArrowheads="1"/>
          </p:cNvSpPr>
          <p:nvPr userDrawn="1"/>
        </p:nvSpPr>
        <p:spPr bwMode="auto">
          <a:xfrm>
            <a:off x="3048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Specific</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Goals</a:t>
            </a:r>
            <a:endParaRPr lang="pt-BR" sz="1200" b="1" dirty="0">
              <a:solidFill>
                <a:prstClr val="black"/>
              </a:solidFill>
              <a:latin typeface="Tahoma" pitchFamily="34" charset="0"/>
              <a:cs typeface="Tahoma" pitchFamily="34" charset="0"/>
            </a:endParaRPr>
          </a:p>
        </p:txBody>
      </p:sp>
      <p:sp>
        <p:nvSpPr>
          <p:cNvPr id="23" name="Text Box 23"/>
          <p:cNvSpPr txBox="1">
            <a:spLocks noChangeArrowheads="1"/>
          </p:cNvSpPr>
          <p:nvPr userDrawn="1"/>
        </p:nvSpPr>
        <p:spPr bwMode="auto">
          <a:xfrm>
            <a:off x="48006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Accomplishments</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Metrics</a:t>
            </a:r>
            <a:r>
              <a:rPr lang="pt-BR" sz="1200" b="1" dirty="0" smtClean="0">
                <a:solidFill>
                  <a:prstClr val="black"/>
                </a:solidFill>
                <a:latin typeface="Tahoma" pitchFamily="34" charset="0"/>
                <a:cs typeface="Tahoma" pitchFamily="34" charset="0"/>
              </a:rPr>
              <a:t> / </a:t>
            </a:r>
            <a:r>
              <a:rPr lang="pt-BR" sz="1200" b="1" smtClean="0">
                <a:solidFill>
                  <a:prstClr val="black"/>
                </a:solidFill>
                <a:latin typeface="Tahoma" pitchFamily="34" charset="0"/>
                <a:cs typeface="Tahoma" pitchFamily="34" charset="0"/>
              </a:rPr>
              <a:t>Transitions</a:t>
            </a:r>
            <a:endParaRPr lang="pt-BR" sz="1200" b="1" dirty="0">
              <a:solidFill>
                <a:prstClr val="black"/>
              </a:solidFill>
              <a:latin typeface="Tahoma" pitchFamily="34" charset="0"/>
              <a:cs typeface="Tahoma" pitchFamily="34" charset="0"/>
            </a:endParaRPr>
          </a:p>
        </p:txBody>
      </p:sp>
      <p:sp>
        <p:nvSpPr>
          <p:cNvPr id="40" name="Rectangle 39"/>
          <p:cNvSpPr/>
          <p:nvPr userDrawn="1"/>
        </p:nvSpPr>
        <p:spPr>
          <a:xfrm>
            <a:off x="0" y="6629400"/>
            <a:ext cx="9144000" cy="215444"/>
          </a:xfrm>
          <a:prstGeom prst="rect">
            <a:avLst/>
          </a:prstGeom>
        </p:spPr>
        <p:txBody>
          <a:bodyPr wrap="square">
            <a:spAutoFit/>
          </a:bodyPr>
          <a:lstStyle/>
          <a:p>
            <a:pPr algn="ctr" defTabSz="914400" fontAlgn="base">
              <a:spcBef>
                <a:spcPct val="0"/>
              </a:spcBef>
              <a:spcAft>
                <a:spcPct val="0"/>
              </a:spcAft>
            </a:pPr>
            <a:r>
              <a:rPr lang="en-US" sz="800" dirty="0" smtClean="0">
                <a:solidFill>
                  <a:prstClr val="black"/>
                </a:solidFill>
                <a:latin typeface="Arial" pitchFamily="34" charset="0"/>
                <a:cs typeface="Arial" charset="0"/>
              </a:rPr>
              <a:t>.</a:t>
            </a:r>
            <a:endParaRPr lang="en-US" sz="800" dirty="0">
              <a:solidFill>
                <a:prstClr val="black"/>
              </a:solidFill>
              <a:latin typeface="Arial" pitchFamily="34" charset="0"/>
              <a:cs typeface="Arial" charset="0"/>
            </a:endParaRPr>
          </a:p>
        </p:txBody>
      </p:sp>
      <p:sp>
        <p:nvSpPr>
          <p:cNvPr id="45" name="Text Placeholder 44"/>
          <p:cNvSpPr>
            <a:spLocks noGrp="1"/>
          </p:cNvSpPr>
          <p:nvPr>
            <p:ph type="body" sz="quarter" idx="15" hasCustomPrompt="1"/>
          </p:nvPr>
        </p:nvSpPr>
        <p:spPr>
          <a:xfrm>
            <a:off x="103695" y="4267200"/>
            <a:ext cx="4468305" cy="2438400"/>
          </a:xfrm>
          <a:prstGeom prst="rect">
            <a:avLst/>
          </a:prstGeom>
        </p:spPr>
        <p:txBody>
          <a:bodyPr>
            <a:normAutofit/>
          </a:bodyPr>
          <a:lstStyle>
            <a:lvl1pPr marL="0" indent="0">
              <a:buFont typeface="Arial" pitchFamily="34" charset="0"/>
              <a:buNone/>
              <a:defRPr sz="1200" baseline="0">
                <a:latin typeface="Tahoma" pitchFamily="34" charset="0"/>
                <a:cs typeface="Tahoma" pitchFamily="34" charset="0"/>
              </a:defRPr>
            </a:lvl1pPr>
            <a:lvl2pPr>
              <a:buFont typeface="Arial" pitchFamily="34" charset="0"/>
              <a:buChar char="•"/>
              <a:defRPr sz="1100" baseline="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Develop a 10-year ideal vision for STEM education</a:t>
            </a:r>
          </a:p>
          <a:p>
            <a:pPr lvl="1"/>
            <a:r>
              <a:rPr lang="en-US" dirty="0" smtClean="0"/>
              <a:t>Identify education research requirements</a:t>
            </a:r>
          </a:p>
          <a:p>
            <a:pPr lvl="1"/>
            <a:r>
              <a:rPr lang="en-US" dirty="0" smtClean="0"/>
              <a:t>Identify education policy requirements</a:t>
            </a:r>
          </a:p>
          <a:p>
            <a:pPr lvl="1"/>
            <a:r>
              <a:rPr lang="en-US" dirty="0" smtClean="0"/>
              <a:t>Identify role of technology</a:t>
            </a:r>
          </a:p>
          <a:p>
            <a:pPr lvl="1"/>
            <a:r>
              <a:rPr lang="en-US" dirty="0" smtClean="0"/>
              <a:t>Identify possible education approaches in the future classroom</a:t>
            </a:r>
            <a:br>
              <a:rPr lang="en-US" dirty="0" smtClean="0"/>
            </a:br>
            <a:endParaRPr lang="en-US" dirty="0" smtClean="0"/>
          </a:p>
          <a:p>
            <a:pPr lvl="0"/>
            <a:r>
              <a:rPr lang="en-US" dirty="0" smtClean="0"/>
              <a:t>Deconstruct the vision programmatically and develop a notional execution plan</a:t>
            </a:r>
            <a:br>
              <a:rPr lang="en-US" dirty="0" smtClean="0"/>
            </a:br>
            <a:endParaRPr lang="en-US" dirty="0" smtClean="0"/>
          </a:p>
          <a:p>
            <a:pPr lvl="0"/>
            <a:r>
              <a:rPr lang="en-US" dirty="0" smtClean="0"/>
              <a:t>Work with key public/private stakeholders to implement the vision in whole or in parts</a:t>
            </a:r>
          </a:p>
          <a:p>
            <a:pPr lvl="1"/>
            <a:endParaRPr lang="en-US" dirty="0" smtClean="0"/>
          </a:p>
          <a:p>
            <a:pPr lvl="0"/>
            <a:endParaRPr lang="en-US" dirty="0" smtClean="0"/>
          </a:p>
        </p:txBody>
      </p:sp>
      <p:sp>
        <p:nvSpPr>
          <p:cNvPr id="11" name="Text Box 102"/>
          <p:cNvSpPr txBox="1">
            <a:spLocks noChangeArrowheads="1"/>
          </p:cNvSpPr>
          <p:nvPr userDrawn="1"/>
        </p:nvSpPr>
        <p:spPr bwMode="auto">
          <a:xfrm>
            <a:off x="-76200" y="11692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PROGRAM OVERVIEW</a:t>
            </a:r>
            <a:endParaRPr lang="en-US" sz="1200" b="1" dirty="0">
              <a:solidFill>
                <a:prstClr val="black"/>
              </a:solidFill>
              <a:latin typeface="Tahoma" pitchFamily="34" charset="0"/>
              <a:cs typeface="Tahoma" pitchFamily="34" charset="0"/>
            </a:endParaRPr>
          </a:p>
        </p:txBody>
      </p:sp>
      <p:sp>
        <p:nvSpPr>
          <p:cNvPr id="13" name="Text Placeholder 44"/>
          <p:cNvSpPr>
            <a:spLocks noGrp="1"/>
          </p:cNvSpPr>
          <p:nvPr>
            <p:ph type="body" sz="quarter" idx="19" hasCustomPrompt="1"/>
          </p:nvPr>
        </p:nvSpPr>
        <p:spPr>
          <a:xfrm>
            <a:off x="4675695" y="4267200"/>
            <a:ext cx="4468305" cy="2438400"/>
          </a:xfrm>
          <a:prstGeom prst="rect">
            <a:avLst/>
          </a:prstGeom>
        </p:spPr>
        <p:txBody>
          <a:bodyPr>
            <a:normAutofit/>
          </a:bodyPr>
          <a:lstStyle>
            <a:lvl1pPr>
              <a:buFont typeface="Arial" pitchFamily="34" charset="0"/>
              <a:buChar char="•"/>
              <a:defRPr sz="1200" baseline="0">
                <a:latin typeface="Tahoma" pitchFamily="34" charset="0"/>
                <a:cs typeface="Tahoma" pitchFamily="34" charset="0"/>
              </a:defRPr>
            </a:lvl1pPr>
            <a:lvl2pPr marL="171450" indent="0">
              <a:buFont typeface="Arial" pitchFamily="34" charset="0"/>
              <a:buNone/>
              <a:defRPr sz="1100">
                <a:latin typeface="Tahoma" pitchFamily="34" charset="0"/>
                <a:cs typeface="Tahoma" pitchFamily="34" charset="0"/>
              </a:defRPr>
            </a:lvl2pPr>
            <a:lvl3pPr marL="342900" indent="0">
              <a:buFont typeface="Arial" pitchFamily="34" charset="0"/>
              <a:buNone/>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Contract awarded to SRI in December 2014</a:t>
            </a:r>
          </a:p>
          <a:p>
            <a:pPr lvl="0"/>
            <a:r>
              <a:rPr lang="en-US" dirty="0" smtClean="0"/>
              <a:t>First working group meeting in March 2015</a:t>
            </a:r>
          </a:p>
          <a:p>
            <a:pPr lvl="0"/>
            <a:r>
              <a:rPr lang="en-US" dirty="0" smtClean="0"/>
              <a:t>Second Working group scheduled for May 2015</a:t>
            </a:r>
          </a:p>
          <a:p>
            <a:pPr lvl="0"/>
            <a:r>
              <a:rPr lang="en-US" dirty="0" smtClean="0"/>
              <a:t>Third working group meeting scheduled for July 2015</a:t>
            </a:r>
          </a:p>
          <a:p>
            <a:pPr lvl="0"/>
            <a:r>
              <a:rPr lang="en-US" dirty="0" smtClean="0"/>
              <a:t>Final report will be released in September 2015</a:t>
            </a:r>
          </a:p>
        </p:txBody>
      </p:sp>
    </p:spTree>
    <p:extLst>
      <p:ext uri="{BB962C8B-B14F-4D97-AF65-F5344CB8AC3E}">
        <p14:creationId xmlns:p14="http://schemas.microsoft.com/office/powerpoint/2010/main" xmlns="" val="347731831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Quad">
    <p:spTree>
      <p:nvGrpSpPr>
        <p:cNvPr id="1" name=""/>
        <p:cNvGrpSpPr/>
        <p:nvPr/>
      </p:nvGrpSpPr>
      <p:grpSpPr>
        <a:xfrm>
          <a:off x="0" y="0"/>
          <a:ext cx="0" cy="0"/>
          <a:chOff x="0" y="0"/>
          <a:chExt cx="0" cy="0"/>
        </a:xfrm>
      </p:grpSpPr>
      <p:sp>
        <p:nvSpPr>
          <p:cNvPr id="2" name="Title 1"/>
          <p:cNvSpPr>
            <a:spLocks noGrp="1"/>
          </p:cNvSpPr>
          <p:nvPr>
            <p:ph type="title"/>
          </p:nvPr>
        </p:nvSpPr>
        <p:spPr>
          <a:xfrm>
            <a:off x="1428750" y="0"/>
            <a:ext cx="6724650" cy="762000"/>
          </a:xfrm>
        </p:spPr>
        <p:txBody>
          <a:bodyPr>
            <a:normAutofit/>
          </a:bodyPr>
          <a:lstStyle>
            <a:lvl1pPr algn="l">
              <a:defRPr sz="2200" b="0">
                <a:latin typeface="Tahoma" pitchFamily="34" charset="0"/>
                <a:cs typeface="Tahoma"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8E5CC32D-1609-4359-AB99-05F1235A4A82}" type="slidenum">
              <a:rPr lang="en-US" altLang="en-US" smtClean="0">
                <a:solidFill>
                  <a:prstClr val="white"/>
                </a:solidFill>
              </a:rPr>
              <a:pPr/>
              <a:t>‹#›</a:t>
            </a:fld>
            <a:endParaRPr lang="en-US" altLang="en-US" dirty="0">
              <a:solidFill>
                <a:prstClr val="white"/>
              </a:solidFill>
            </a:endParaRPr>
          </a:p>
        </p:txBody>
      </p:sp>
      <p:sp>
        <p:nvSpPr>
          <p:cNvPr id="20" name="Text Box 102"/>
          <p:cNvSpPr txBox="1">
            <a:spLocks noChangeArrowheads="1"/>
          </p:cNvSpPr>
          <p:nvPr userDrawn="1"/>
        </p:nvSpPr>
        <p:spPr bwMode="auto">
          <a:xfrm>
            <a:off x="4495800" y="11748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Graphic</a:t>
            </a:r>
            <a:endParaRPr lang="en-US" sz="1200" b="1" dirty="0">
              <a:solidFill>
                <a:prstClr val="black"/>
              </a:solidFill>
              <a:latin typeface="Tahoma" pitchFamily="34" charset="0"/>
              <a:cs typeface="Tahoma" pitchFamily="34" charset="0"/>
            </a:endParaRPr>
          </a:p>
        </p:txBody>
      </p:sp>
      <p:sp>
        <p:nvSpPr>
          <p:cNvPr id="21" name="Text Box 23"/>
          <p:cNvSpPr txBox="1">
            <a:spLocks noChangeArrowheads="1"/>
          </p:cNvSpPr>
          <p:nvPr userDrawn="1"/>
        </p:nvSpPr>
        <p:spPr bwMode="auto">
          <a:xfrm>
            <a:off x="3048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Specific</a:t>
            </a:r>
            <a:r>
              <a:rPr lang="pt-BR" sz="1200" b="1" dirty="0" smtClean="0">
                <a:solidFill>
                  <a:prstClr val="black"/>
                </a:solidFill>
                <a:latin typeface="Tahoma" pitchFamily="34" charset="0"/>
                <a:cs typeface="Tahoma" pitchFamily="34" charset="0"/>
              </a:rPr>
              <a:t> </a:t>
            </a:r>
            <a:r>
              <a:rPr lang="pt-BR" sz="1200" b="1" dirty="0" err="1" smtClean="0">
                <a:solidFill>
                  <a:prstClr val="black"/>
                </a:solidFill>
                <a:latin typeface="Tahoma" pitchFamily="34" charset="0"/>
                <a:cs typeface="Tahoma" pitchFamily="34" charset="0"/>
              </a:rPr>
              <a:t>Goals</a:t>
            </a:r>
            <a:endParaRPr lang="pt-BR" sz="1200" b="1" dirty="0">
              <a:solidFill>
                <a:prstClr val="black"/>
              </a:solidFill>
              <a:latin typeface="Tahoma" pitchFamily="34" charset="0"/>
              <a:cs typeface="Tahoma" pitchFamily="34" charset="0"/>
            </a:endParaRPr>
          </a:p>
        </p:txBody>
      </p:sp>
      <p:sp>
        <p:nvSpPr>
          <p:cNvPr id="23" name="Text Box 23"/>
          <p:cNvSpPr txBox="1">
            <a:spLocks noChangeArrowheads="1"/>
          </p:cNvSpPr>
          <p:nvPr userDrawn="1"/>
        </p:nvSpPr>
        <p:spPr bwMode="auto">
          <a:xfrm>
            <a:off x="4800600" y="4052983"/>
            <a:ext cx="3976688" cy="231584"/>
          </a:xfrm>
          <a:prstGeom prst="rect">
            <a:avLst/>
          </a:prstGeom>
          <a:noFill/>
          <a:ln w="9525">
            <a:noFill/>
            <a:miter lim="800000"/>
            <a:headEnd/>
            <a:tailEnd/>
          </a:ln>
        </p:spPr>
        <p:txBody>
          <a:bodyPr lIns="92927" tIns="0" rIns="92927" bIns="46464" anchor="ctr">
            <a:spAutoFit/>
          </a:bodyPr>
          <a:lstStyle/>
          <a:p>
            <a:pPr algn="ctr" defTabSz="930275" fontAlgn="base">
              <a:spcBef>
                <a:spcPct val="50000"/>
              </a:spcBef>
              <a:spcAft>
                <a:spcPct val="0"/>
              </a:spcAft>
            </a:pPr>
            <a:r>
              <a:rPr lang="pt-BR" sz="1200" b="1" dirty="0" err="1" smtClean="0">
                <a:solidFill>
                  <a:prstClr val="black"/>
                </a:solidFill>
                <a:latin typeface="Tahoma" pitchFamily="34" charset="0"/>
                <a:cs typeface="Tahoma" pitchFamily="34" charset="0"/>
              </a:rPr>
              <a:t>Accomplishments</a:t>
            </a:r>
            <a:r>
              <a:rPr lang="pt-BR" sz="1200" b="1" dirty="0" smtClean="0">
                <a:solidFill>
                  <a:prstClr val="black"/>
                </a:solidFill>
                <a:latin typeface="Tahoma" pitchFamily="34" charset="0"/>
                <a:cs typeface="Tahoma" pitchFamily="34" charset="0"/>
              </a:rPr>
              <a:t> / </a:t>
            </a:r>
            <a:r>
              <a:rPr lang="pt-BR" sz="1200" b="1" dirty="0" err="1" smtClean="0">
                <a:solidFill>
                  <a:prstClr val="black"/>
                </a:solidFill>
                <a:latin typeface="Tahoma" pitchFamily="34" charset="0"/>
                <a:cs typeface="Tahoma" pitchFamily="34" charset="0"/>
              </a:rPr>
              <a:t>Challenges</a:t>
            </a:r>
            <a:r>
              <a:rPr lang="pt-BR" sz="1200" b="1" dirty="0" smtClean="0">
                <a:solidFill>
                  <a:prstClr val="black"/>
                </a:solidFill>
                <a:latin typeface="Tahoma" pitchFamily="34" charset="0"/>
                <a:cs typeface="Tahoma" pitchFamily="34" charset="0"/>
              </a:rPr>
              <a:t> To Date </a:t>
            </a:r>
            <a:endParaRPr lang="pt-BR" sz="1200" b="1" dirty="0">
              <a:solidFill>
                <a:prstClr val="black"/>
              </a:solidFill>
              <a:latin typeface="Tahoma" pitchFamily="34" charset="0"/>
              <a:cs typeface="Tahoma" pitchFamily="34" charset="0"/>
            </a:endParaRPr>
          </a:p>
        </p:txBody>
      </p:sp>
      <p:sp>
        <p:nvSpPr>
          <p:cNvPr id="40" name="Rectangle 39"/>
          <p:cNvSpPr/>
          <p:nvPr userDrawn="1"/>
        </p:nvSpPr>
        <p:spPr>
          <a:xfrm>
            <a:off x="0" y="6629400"/>
            <a:ext cx="9144000" cy="215444"/>
          </a:xfrm>
          <a:prstGeom prst="rect">
            <a:avLst/>
          </a:prstGeom>
        </p:spPr>
        <p:txBody>
          <a:bodyPr wrap="square">
            <a:spAutoFit/>
          </a:bodyPr>
          <a:lstStyle/>
          <a:p>
            <a:pPr algn="ctr" defTabSz="914400" fontAlgn="base">
              <a:spcBef>
                <a:spcPct val="0"/>
              </a:spcBef>
              <a:spcAft>
                <a:spcPct val="0"/>
              </a:spcAft>
            </a:pPr>
            <a:r>
              <a:rPr lang="en-US" sz="800" dirty="0" smtClean="0">
                <a:solidFill>
                  <a:prstClr val="black"/>
                </a:solidFill>
                <a:latin typeface="Arial" pitchFamily="34" charset="0"/>
                <a:cs typeface="Arial" charset="0"/>
              </a:rPr>
              <a:t>.</a:t>
            </a:r>
            <a:endParaRPr lang="en-US" sz="800" dirty="0">
              <a:solidFill>
                <a:prstClr val="black"/>
              </a:solidFill>
              <a:latin typeface="Arial" pitchFamily="34" charset="0"/>
              <a:cs typeface="Arial" charset="0"/>
            </a:endParaRPr>
          </a:p>
        </p:txBody>
      </p:sp>
      <p:sp>
        <p:nvSpPr>
          <p:cNvPr id="45" name="Text Placeholder 44"/>
          <p:cNvSpPr>
            <a:spLocks noGrp="1"/>
          </p:cNvSpPr>
          <p:nvPr>
            <p:ph type="body" sz="quarter" idx="15"/>
          </p:nvPr>
        </p:nvSpPr>
        <p:spPr>
          <a:xfrm>
            <a:off x="103695" y="4267200"/>
            <a:ext cx="4468305" cy="2438400"/>
          </a:xfrm>
          <a:prstGeom prst="rect">
            <a:avLst/>
          </a:prstGeom>
        </p:spPr>
        <p:txBody>
          <a:bodyPr>
            <a:normAutofit/>
          </a:bodyPr>
          <a:lstStyle>
            <a:lvl1pPr>
              <a:buFont typeface="Arial" pitchFamily="34" charset="0"/>
              <a:buChar char="•"/>
              <a:defRPr sz="1200">
                <a:latin typeface="Tahoma" pitchFamily="34" charset="0"/>
                <a:cs typeface="Tahoma" pitchFamily="34" charset="0"/>
              </a:defRPr>
            </a:lvl1pPr>
            <a:lvl2pPr>
              <a:buFont typeface="Arial" pitchFamily="34" charset="0"/>
              <a:buChar char="•"/>
              <a:defRPr sz="110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2" name="Text Placeholder 44"/>
          <p:cNvSpPr>
            <a:spLocks noGrp="1"/>
          </p:cNvSpPr>
          <p:nvPr>
            <p:ph type="body" sz="quarter" idx="18"/>
          </p:nvPr>
        </p:nvSpPr>
        <p:spPr>
          <a:xfrm>
            <a:off x="4675695" y="1447800"/>
            <a:ext cx="4468305" cy="2438400"/>
          </a:xfrm>
          <a:prstGeom prst="rect">
            <a:avLst/>
          </a:prstGeom>
        </p:spPr>
        <p:txBody>
          <a:bodyPr>
            <a:normAutofit/>
          </a:bodyPr>
          <a:lstStyle>
            <a:lvl1pPr>
              <a:buFont typeface="Arial" pitchFamily="34" charset="0"/>
              <a:buChar char="•"/>
              <a:defRPr sz="1200">
                <a:latin typeface="Tahoma" pitchFamily="34" charset="0"/>
                <a:cs typeface="Tahoma" pitchFamily="34" charset="0"/>
              </a:defRPr>
            </a:lvl1pPr>
            <a:lvl2pPr>
              <a:buFont typeface="Arial" pitchFamily="34" charset="0"/>
              <a:buChar char="•"/>
              <a:defRPr sz="1100">
                <a:latin typeface="Tahoma" pitchFamily="34" charset="0"/>
                <a:cs typeface="Tahoma" pitchFamily="34" charset="0"/>
              </a:defRPr>
            </a:lvl2pPr>
            <a:lvl3pPr>
              <a:buFont typeface="Arial" pitchFamily="34" charset="0"/>
              <a:buChar char="•"/>
              <a:defRPr sz="900">
                <a:latin typeface="Tahoma" pitchFamily="34" charset="0"/>
                <a:cs typeface="Tahoma" pitchFamily="34" charset="0"/>
              </a:defRPr>
            </a:lvl3pPr>
            <a:lvl4pPr marL="514350" indent="-57150">
              <a:buFont typeface="Arial" pitchFamily="34" charset="0"/>
              <a:buChar char="•"/>
              <a:defRPr sz="900">
                <a:latin typeface="Tahoma" pitchFamily="34" charset="0"/>
                <a:cs typeface="Tahoma" pitchFamily="34" charset="0"/>
              </a:defRPr>
            </a:lvl4pPr>
            <a:lvl5pPr marL="628650" indent="-57150">
              <a:buFont typeface="Arial" pitchFamily="34" charset="0"/>
              <a:buChar char="•"/>
              <a:defRPr sz="900">
                <a:latin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Text Box 102"/>
          <p:cNvSpPr txBox="1">
            <a:spLocks noChangeArrowheads="1"/>
          </p:cNvSpPr>
          <p:nvPr userDrawn="1"/>
        </p:nvSpPr>
        <p:spPr bwMode="auto">
          <a:xfrm>
            <a:off x="-76200" y="1169299"/>
            <a:ext cx="4648200" cy="278501"/>
          </a:xfrm>
          <a:prstGeom prst="rect">
            <a:avLst/>
          </a:prstGeom>
          <a:noFill/>
          <a:ln w="9525">
            <a:noFill/>
            <a:miter lim="800000"/>
            <a:headEnd/>
            <a:tailEnd/>
          </a:ln>
          <a:effectLst/>
        </p:spPr>
        <p:txBody>
          <a:bodyPr lIns="92927" tIns="46464" rIns="92927" bIns="46464">
            <a:spAutoFit/>
          </a:bodyPr>
          <a:lstStyle/>
          <a:p>
            <a:pPr algn="ctr" defTabSz="930275" fontAlgn="base">
              <a:spcBef>
                <a:spcPct val="50000"/>
              </a:spcBef>
              <a:spcAft>
                <a:spcPct val="0"/>
              </a:spcAft>
            </a:pPr>
            <a:r>
              <a:rPr lang="en-US" sz="1200" b="1" dirty="0" smtClean="0">
                <a:solidFill>
                  <a:prstClr val="black"/>
                </a:solidFill>
                <a:latin typeface="Tahoma" pitchFamily="34" charset="0"/>
                <a:cs typeface="Tahoma" pitchFamily="34" charset="0"/>
              </a:rPr>
              <a:t>PROJECT OVERVIEW</a:t>
            </a:r>
            <a:endParaRPr lang="en-US" sz="1200" b="1" dirty="0">
              <a:solidFill>
                <a:prstClr val="black"/>
              </a:solidFill>
              <a:latin typeface="Tahoma" pitchFamily="34" charset="0"/>
              <a:cs typeface="Tahoma" pitchFamily="34" charset="0"/>
            </a:endParaRPr>
          </a:p>
        </p:txBody>
      </p:sp>
    </p:spTree>
    <p:extLst>
      <p:ext uri="{BB962C8B-B14F-4D97-AF65-F5344CB8AC3E}">
        <p14:creationId xmlns:p14="http://schemas.microsoft.com/office/powerpoint/2010/main" xmlns="" val="296959171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114801"/>
            <a:ext cx="7772400" cy="914399"/>
          </a:xfrm>
          <a:prstGeom prst="rect">
            <a:avLst/>
          </a:prstGeom>
        </p:spPr>
        <p:txBody>
          <a:bodyPr vert="horz"/>
          <a:lstStyle>
            <a:lvl1pPr>
              <a:defRPr sz="5200" b="1" i="0" kern="1200" cap="all" spc="0">
                <a:solidFill>
                  <a:schemeClr val="bg1"/>
                </a:solidFill>
                <a:latin typeface="Tw Cen MT"/>
                <a:cs typeface="Tw Cen M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1371600" y="5029200"/>
            <a:ext cx="6400800" cy="10668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extLst>
      <p:ext uri="{BB962C8B-B14F-4D97-AF65-F5344CB8AC3E}">
        <p14:creationId xmlns:p14="http://schemas.microsoft.com/office/powerpoint/2010/main" xmlns="" val="1458293401"/>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Chapter - Dk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5600"/>
            <a:ext cx="7772400" cy="1905000"/>
          </a:xfrm>
          <a:prstGeom prst="rect">
            <a:avLst/>
          </a:prstGeom>
        </p:spPr>
        <p:txBody>
          <a:bodyPr vert="horz"/>
          <a:lstStyle>
            <a:lvl1pPr>
              <a:defRPr sz="4000" b="1" i="0" kern="1200" cap="all" spc="0">
                <a:solidFill>
                  <a:schemeClr val="bg1"/>
                </a:solidFill>
                <a:latin typeface="Tw Cen MT"/>
                <a:cs typeface="Tw Cen M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Edit Chapter number</a:t>
            </a:r>
            <a:endParaRPr lang="en-US" dirty="0"/>
          </a:p>
        </p:txBody>
      </p:sp>
      <p:sp>
        <p:nvSpPr>
          <p:cNvPr id="4" name="Slide Number Placeholder 3"/>
          <p:cNvSpPr>
            <a:spLocks noGrp="1"/>
          </p:cNvSpPr>
          <p:nvPr>
            <p:ph type="sldNum" sz="quarter" idx="4"/>
          </p:nvPr>
        </p:nvSpPr>
        <p:spPr>
          <a:xfrm>
            <a:off x="685800" y="6477001"/>
            <a:ext cx="533400" cy="381000"/>
          </a:xfrm>
          <a:prstGeom prst="rect">
            <a:avLst/>
          </a:prstGeom>
        </p:spPr>
        <p:txBody>
          <a:bodyPr/>
          <a:lstStyle/>
          <a:p>
            <a:pPr fontAlgn="base">
              <a:spcBef>
                <a:spcPct val="0"/>
              </a:spcBef>
              <a:spcAft>
                <a:spcPct val="0"/>
              </a:spcAft>
            </a:pPr>
            <a:fld id="{F362D8C6-FC64-4A44-BF5B-DE4FBC321E09}" type="slidenum">
              <a:rPr lang="en-US">
                <a:solidFill>
                  <a:srgbClr val="333333"/>
                </a:solidFill>
                <a:cs typeface="Arial" charset="0"/>
              </a:rPr>
              <a:pPr fontAlgn="base">
                <a:spcBef>
                  <a:spcPct val="0"/>
                </a:spcBef>
                <a:spcAft>
                  <a:spcPct val="0"/>
                </a:spcAft>
              </a:pPr>
              <a:t>‹#›</a:t>
            </a:fld>
            <a:endParaRPr lang="en-US" dirty="0">
              <a:solidFill>
                <a:srgbClr val="333333"/>
              </a:solidFill>
              <a:cs typeface="Arial" charset="0"/>
            </a:endParaRPr>
          </a:p>
        </p:txBody>
      </p:sp>
    </p:spTree>
    <p:extLst>
      <p:ext uri="{BB962C8B-B14F-4D97-AF65-F5344CB8AC3E}">
        <p14:creationId xmlns:p14="http://schemas.microsoft.com/office/powerpoint/2010/main" xmlns="" val="1090675724"/>
      </p:ext>
    </p:extLst>
  </p:cSld>
  <p:clrMapOvr>
    <a:masterClrMapping/>
  </p:clrMapOvr>
  <p:timing>
    <p:tnLst>
      <p:par>
        <p:cTn id="1" dur="indefinite" restart="never" nodeType="tmRoot"/>
      </p:par>
    </p:tnLst>
  </p:timing>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Chapter - Vio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95600"/>
            <a:ext cx="7772400" cy="1981200"/>
          </a:xfrm>
          <a:prstGeom prst="rect">
            <a:avLst/>
          </a:prstGeom>
        </p:spPr>
        <p:txBody>
          <a:bodyPr vert="horz"/>
          <a:lstStyle>
            <a:lvl1pPr>
              <a:defRPr sz="4000" b="1" i="0" kern="1200" cap="all" spc="0">
                <a:solidFill>
                  <a:schemeClr val="bg1"/>
                </a:solidFill>
                <a:latin typeface="Tw Cen MT"/>
                <a:cs typeface="Tw Cen MT"/>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1371600" y="2286000"/>
            <a:ext cx="6400800" cy="533400"/>
          </a:xfrm>
          <a:prstGeom prst="rect">
            <a:avLst/>
          </a:prstGeom>
        </p:spPr>
        <p:txBody>
          <a:bodyPr vert="horz"/>
          <a:lstStyle>
            <a:lvl1pPr marL="0" indent="0" algn="ctr">
              <a:buNone/>
              <a:defRPr sz="2400" cap="all">
                <a:solidFill>
                  <a:schemeClr val="bg1"/>
                </a:solidFill>
                <a:latin typeface="Tw Cen 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Edit Chapter number</a:t>
            </a:r>
            <a:endParaRPr lang="en-US" dirty="0"/>
          </a:p>
        </p:txBody>
      </p:sp>
      <p:sp>
        <p:nvSpPr>
          <p:cNvPr id="4" name="Slide Number Placeholder 3"/>
          <p:cNvSpPr>
            <a:spLocks noGrp="1"/>
          </p:cNvSpPr>
          <p:nvPr>
            <p:ph type="sldNum" sz="quarter" idx="4"/>
          </p:nvPr>
        </p:nvSpPr>
        <p:spPr>
          <a:xfrm>
            <a:off x="685800" y="6477001"/>
            <a:ext cx="533400" cy="381000"/>
          </a:xfrm>
          <a:prstGeom prst="rect">
            <a:avLst/>
          </a:prstGeom>
        </p:spPr>
        <p:txBody>
          <a:bodyPr/>
          <a:lstStyle/>
          <a:p>
            <a:pPr fontAlgn="base">
              <a:spcBef>
                <a:spcPct val="0"/>
              </a:spcBef>
              <a:spcAft>
                <a:spcPct val="0"/>
              </a:spcAft>
            </a:pPr>
            <a:fld id="{F362D8C6-FC64-4A44-BF5B-DE4FBC321E09}" type="slidenum">
              <a:rPr lang="en-US">
                <a:solidFill>
                  <a:srgbClr val="333333"/>
                </a:solidFill>
                <a:cs typeface="Arial" charset="0"/>
              </a:rPr>
              <a:pPr fontAlgn="base">
                <a:spcBef>
                  <a:spcPct val="0"/>
                </a:spcBef>
                <a:spcAft>
                  <a:spcPct val="0"/>
                </a:spcAft>
              </a:pPr>
              <a:t>‹#›</a:t>
            </a:fld>
            <a:endParaRPr lang="en-US" dirty="0">
              <a:solidFill>
                <a:srgbClr val="333333"/>
              </a:solidFill>
              <a:cs typeface="Arial" charset="0"/>
            </a:endParaRPr>
          </a:p>
        </p:txBody>
      </p:sp>
    </p:spTree>
    <p:extLst>
      <p:ext uri="{BB962C8B-B14F-4D97-AF65-F5344CB8AC3E}">
        <p14:creationId xmlns:p14="http://schemas.microsoft.com/office/powerpoint/2010/main" xmlns="" val="601206328"/>
      </p:ext>
    </p:extLst>
  </p:cSld>
  <p:clrMapOvr>
    <a:masterClrMapping/>
  </p:clrMapOvr>
  <p:timing>
    <p:tnLst>
      <p:par>
        <p:cTn id="1" dur="indefinite" restart="never" nodeType="tmRoot"/>
      </p:par>
    </p:tnLst>
  </p:timing>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Square Bul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18"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pic>
        <p:nvPicPr>
          <p:cNvPr id="9" name="Picture 8"/>
          <p:cNvPicPr>
            <a:picLocks noChangeAspect="1"/>
          </p:cNvPicPr>
          <p:nvPr/>
        </p:nvPicPr>
        <p:blipFill>
          <a:blip r:embed="rId3"/>
          <a:stretch>
            <a:fillRect/>
          </a:stretch>
        </p:blipFill>
        <p:spPr>
          <a:xfrm>
            <a:off x="8153400" y="6273800"/>
            <a:ext cx="419100" cy="431800"/>
          </a:xfrm>
          <a:prstGeom prst="rect">
            <a:avLst/>
          </a:prstGeom>
        </p:spPr>
      </p:pic>
    </p:spTree>
    <p:extLst>
      <p:ext uri="{BB962C8B-B14F-4D97-AF65-F5344CB8AC3E}">
        <p14:creationId xmlns:p14="http://schemas.microsoft.com/office/powerpoint/2010/main" xmlns="" val="192521499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57DD0-EC88-B941-BEA5-A123785B8FAF}" type="datetimeFigureOut">
              <a:rPr lang="en-US" smtClean="0"/>
              <a:pPr/>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39815686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Number Bul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6"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pic>
        <p:nvPicPr>
          <p:cNvPr id="7" name="Picture 6"/>
          <p:cNvPicPr>
            <a:picLocks noChangeAspect="1"/>
          </p:cNvPicPr>
          <p:nvPr/>
        </p:nvPicPr>
        <p:blipFill>
          <a:blip r:embed="rId3"/>
          <a:stretch>
            <a:fillRect/>
          </a:stretch>
        </p:blipFill>
        <p:spPr>
          <a:xfrm>
            <a:off x="8153400" y="6273800"/>
            <a:ext cx="419100" cy="431800"/>
          </a:xfrm>
          <a:prstGeom prst="rect">
            <a:avLst/>
          </a:prstGeom>
        </p:spPr>
      </p:pic>
    </p:spTree>
    <p:extLst>
      <p:ext uri="{BB962C8B-B14F-4D97-AF65-F5344CB8AC3E}">
        <p14:creationId xmlns:p14="http://schemas.microsoft.com/office/powerpoint/2010/main" xmlns="" val="248069095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Grap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r>
              <a:rPr lang="en-US" smtClean="0"/>
              <a:t>Click icon to add chart</a:t>
            </a:r>
            <a:endParaRPr lang="en-US"/>
          </a:p>
        </p:txBody>
      </p:sp>
      <p:sp>
        <p:nvSpPr>
          <p:cNvPr id="6" name="Text Placeholder 17"/>
          <p:cNvSpPr>
            <a:spLocks noGrp="1"/>
          </p:cNvSpPr>
          <p:nvPr>
            <p:ph type="body" sz="quarter" idx="11"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pic>
        <p:nvPicPr>
          <p:cNvPr id="7" name="Picture 6"/>
          <p:cNvPicPr>
            <a:picLocks noChangeAspect="1"/>
          </p:cNvPicPr>
          <p:nvPr/>
        </p:nvPicPr>
        <p:blipFill>
          <a:blip r:embed="rId3"/>
          <a:stretch>
            <a:fillRect/>
          </a:stretch>
        </p:blipFill>
        <p:spPr>
          <a:xfrm>
            <a:off x="8153400" y="6273800"/>
            <a:ext cx="419100" cy="431800"/>
          </a:xfrm>
          <a:prstGeom prst="rect">
            <a:avLst/>
          </a:prstGeom>
        </p:spPr>
      </p:pic>
    </p:spTree>
    <p:extLst>
      <p:ext uri="{BB962C8B-B14F-4D97-AF65-F5344CB8AC3E}">
        <p14:creationId xmlns:p14="http://schemas.microsoft.com/office/powerpoint/2010/main" xmlns="" val="6979419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dirty="0" smtClean="0"/>
              <a:t>“Click to insert quote.”</a:t>
            </a:r>
            <a:endParaRPr lang="en-US" dirty="0"/>
          </a:p>
        </p:txBody>
      </p:sp>
      <p:sp>
        <p:nvSpPr>
          <p:cNvPr id="3" name="Text Placeholder 2"/>
          <p:cNvSpPr>
            <a:spLocks noGrp="1"/>
          </p:cNvSpPr>
          <p:nvPr>
            <p:ph type="body" idx="1" hasCustomPrompt="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Click to insert quote author.</a:t>
            </a:r>
          </a:p>
        </p:txBody>
      </p:sp>
      <p:sp>
        <p:nvSpPr>
          <p:cNvPr id="4" name="Slide Number Placeholder 3"/>
          <p:cNvSpPr>
            <a:spLocks noGrp="1"/>
          </p:cNvSpPr>
          <p:nvPr>
            <p:ph type="sldNum" sz="quarter" idx="4"/>
          </p:nvPr>
        </p:nvSpPr>
        <p:spPr>
          <a:xfrm>
            <a:off x="685800" y="6477001"/>
            <a:ext cx="533400" cy="381000"/>
          </a:xfrm>
          <a:prstGeom prst="rect">
            <a:avLst/>
          </a:prstGeom>
        </p:spPr>
        <p:txBody>
          <a:bodyPr/>
          <a:lstStyle/>
          <a:p>
            <a:pPr fontAlgn="base">
              <a:spcBef>
                <a:spcPct val="0"/>
              </a:spcBef>
              <a:spcAft>
                <a:spcPct val="0"/>
              </a:spcAft>
            </a:pPr>
            <a:fld id="{F362D8C6-FC64-4A44-BF5B-DE4FBC321E09}" type="slidenum">
              <a:rPr lang="en-US">
                <a:solidFill>
                  <a:srgbClr val="333333"/>
                </a:solidFill>
                <a:cs typeface="Arial" charset="0"/>
              </a:rPr>
              <a:pPr fontAlgn="base">
                <a:spcBef>
                  <a:spcPct val="0"/>
                </a:spcBef>
                <a:spcAft>
                  <a:spcPct val="0"/>
                </a:spcAft>
              </a:pPr>
              <a:t>‹#›</a:t>
            </a:fld>
            <a:endParaRPr lang="en-US" dirty="0">
              <a:solidFill>
                <a:srgbClr val="333333"/>
              </a:solidFill>
              <a:cs typeface="Arial" charset="0"/>
            </a:endParaRPr>
          </a:p>
        </p:txBody>
      </p:sp>
    </p:spTree>
    <p:extLst>
      <p:ext uri="{BB962C8B-B14F-4D97-AF65-F5344CB8AC3E}">
        <p14:creationId xmlns:p14="http://schemas.microsoft.com/office/powerpoint/2010/main" xmlns="" val="321005080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icture-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Text Placeholder 6"/>
          <p:cNvSpPr>
            <a:spLocks noGrp="1"/>
          </p:cNvSpPr>
          <p:nvPr>
            <p:ph type="body" sz="quarter" idx="10" hasCustomPrompt="1"/>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smtClean="0"/>
              <a:t>Click to add a caption (optional).</a:t>
            </a:r>
          </a:p>
        </p:txBody>
      </p:sp>
      <p:sp>
        <p:nvSpPr>
          <p:cNvPr id="4" name="Slide Number Placeholder 3"/>
          <p:cNvSpPr>
            <a:spLocks noGrp="1"/>
          </p:cNvSpPr>
          <p:nvPr>
            <p:ph type="sldNum" sz="quarter" idx="4"/>
          </p:nvPr>
        </p:nvSpPr>
        <p:spPr>
          <a:xfrm>
            <a:off x="685800" y="6477001"/>
            <a:ext cx="533400" cy="381000"/>
          </a:xfrm>
          <a:prstGeom prst="rect">
            <a:avLst/>
          </a:prstGeom>
        </p:spPr>
        <p:txBody>
          <a:bodyPr/>
          <a:lstStyle/>
          <a:p>
            <a:pPr fontAlgn="base">
              <a:spcBef>
                <a:spcPct val="0"/>
              </a:spcBef>
              <a:spcAft>
                <a:spcPct val="0"/>
              </a:spcAft>
            </a:pPr>
            <a:fld id="{F362D8C6-FC64-4A44-BF5B-DE4FBC321E09}" type="slidenum">
              <a:rPr lang="en-US">
                <a:solidFill>
                  <a:srgbClr val="333333"/>
                </a:solidFill>
                <a:cs typeface="Arial" charset="0"/>
              </a:rPr>
              <a:pPr fontAlgn="base">
                <a:spcBef>
                  <a:spcPct val="0"/>
                </a:spcBef>
                <a:spcAft>
                  <a:spcPct val="0"/>
                </a:spcAft>
              </a:pPr>
              <a:t>‹#›</a:t>
            </a:fld>
            <a:endParaRPr lang="en-US" dirty="0">
              <a:solidFill>
                <a:srgbClr val="333333"/>
              </a:solidFill>
              <a:cs typeface="Arial" charset="0"/>
            </a:endParaRPr>
          </a:p>
        </p:txBody>
      </p:sp>
    </p:spTree>
    <p:extLst>
      <p:ext uri="{BB962C8B-B14F-4D97-AF65-F5344CB8AC3E}">
        <p14:creationId xmlns:p14="http://schemas.microsoft.com/office/powerpoint/2010/main" xmlns="" val="2396110912"/>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Slide Number Placeholder 3"/>
          <p:cNvSpPr>
            <a:spLocks noGrp="1"/>
          </p:cNvSpPr>
          <p:nvPr>
            <p:ph type="sldNum" sz="quarter" idx="4"/>
          </p:nvPr>
        </p:nvSpPr>
        <p:spPr>
          <a:xfrm>
            <a:off x="685800" y="6477001"/>
            <a:ext cx="533400" cy="381000"/>
          </a:xfrm>
          <a:prstGeom prst="rect">
            <a:avLst/>
          </a:prstGeom>
        </p:spPr>
        <p:txBody>
          <a:bodyPr/>
          <a:lstStyle/>
          <a:p>
            <a:pPr fontAlgn="base">
              <a:spcBef>
                <a:spcPct val="0"/>
              </a:spcBef>
              <a:spcAft>
                <a:spcPct val="0"/>
              </a:spcAft>
            </a:pPr>
            <a:fld id="{F362D8C6-FC64-4A44-BF5B-DE4FBC321E09}" type="slidenum">
              <a:rPr lang="en-US">
                <a:solidFill>
                  <a:srgbClr val="333333"/>
                </a:solidFill>
                <a:cs typeface="Arial" charset="0"/>
              </a:rPr>
              <a:pPr fontAlgn="base">
                <a:spcBef>
                  <a:spcPct val="0"/>
                </a:spcBef>
                <a:spcAft>
                  <a:spcPct val="0"/>
                </a:spcAft>
              </a:pPr>
              <a:t>‹#›</a:t>
            </a:fld>
            <a:endParaRPr lang="en-US" dirty="0">
              <a:solidFill>
                <a:srgbClr val="333333"/>
              </a:solidFill>
              <a:cs typeface="Arial" charset="0"/>
            </a:endParaRPr>
          </a:p>
        </p:txBody>
      </p:sp>
    </p:spTree>
    <p:extLst>
      <p:ext uri="{BB962C8B-B14F-4D97-AF65-F5344CB8AC3E}">
        <p14:creationId xmlns:p14="http://schemas.microsoft.com/office/powerpoint/2010/main" xmlns="" val="297717233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nd-Seal">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2702026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nd-Pictures">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69544070"/>
      </p:ext>
    </p:extLst>
  </p:cSld>
  <p:clrMapOvr>
    <a:masterClrMapping/>
  </p:clrMapOvr>
  <p:timing>
    <p:tnLst>
      <p:par>
        <p:cTn id="1" dur="indefinite" restart="never" nodeType="tmRoot"/>
      </p:par>
    </p:tnLst>
  </p:timing>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xt-Square Bul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18"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spTree>
    <p:extLst>
      <p:ext uri="{BB962C8B-B14F-4D97-AF65-F5344CB8AC3E}">
        <p14:creationId xmlns:p14="http://schemas.microsoft.com/office/powerpoint/2010/main" xmlns="" val="254694219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ext-Number Bulle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3" name="Content Placeholder 2"/>
          <p:cNvSpPr>
            <a:spLocks noGrp="1"/>
          </p:cNvSpPr>
          <p:nvPr>
            <p:ph idx="1" hasCustomPrompt="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6" name="Text Placeholder 17"/>
          <p:cNvSpPr>
            <a:spLocks noGrp="1"/>
          </p:cNvSpPr>
          <p:nvPr>
            <p:ph type="body" sz="quarter" idx="10"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spTree>
    <p:extLst>
      <p:ext uri="{BB962C8B-B14F-4D97-AF65-F5344CB8AC3E}">
        <p14:creationId xmlns:p14="http://schemas.microsoft.com/office/powerpoint/2010/main" xmlns="" val="3067371841"/>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Grap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smtClean="0"/>
              <a:t>Click to edit Title</a:t>
            </a:r>
            <a:endParaRPr lang="en-US" dirty="0"/>
          </a:p>
        </p:txBody>
      </p:sp>
      <p:sp>
        <p:nvSpPr>
          <p:cNvPr id="8" name="Slide Number Placeholder 22"/>
          <p:cNvSpPr>
            <a:spLocks noGrp="1"/>
          </p:cNvSpPr>
          <p:nvPr>
            <p:ph type="sldNum" sz="quarter" idx="4"/>
          </p:nvPr>
        </p:nvSpPr>
        <p:spPr>
          <a:xfrm>
            <a:off x="685800" y="6492875"/>
            <a:ext cx="533400" cy="365125"/>
          </a:xfrm>
          <a:prstGeom prst="rect">
            <a:avLst/>
          </a:prstGeom>
        </p:spPr>
        <p:txBody>
          <a:bodyPr vert="horz" lIns="0" rIns="0" anchor="t"/>
          <a:lstStyle>
            <a:lvl1pPr algn="l" eaLnBrk="1" latinLnBrk="0" hangingPunct="1">
              <a:defRPr kumimoji="0" sz="1800">
                <a:solidFill>
                  <a:srgbClr val="666666"/>
                </a:solidFill>
                <a:latin typeface="Tw Cen MT"/>
                <a:cs typeface="Tw Cen MT"/>
              </a:defRPr>
            </a:lvl1pPr>
          </a:lstStyle>
          <a:p>
            <a:fld id="{F362D8C6-FC64-4A44-BF5B-DE4FBC321E09}" type="slidenum">
              <a:rPr lang="en-US" smtClean="0"/>
              <a:pPr/>
              <a:t>‹#›</a:t>
            </a:fld>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r>
              <a:rPr lang="en-US" smtClean="0"/>
              <a:t>Click icon to add chart</a:t>
            </a:r>
            <a:endParaRPr lang="en-US"/>
          </a:p>
        </p:txBody>
      </p:sp>
      <p:sp>
        <p:nvSpPr>
          <p:cNvPr id="6" name="Text Placeholder 17"/>
          <p:cNvSpPr>
            <a:spLocks noGrp="1"/>
          </p:cNvSpPr>
          <p:nvPr>
            <p:ph type="body" sz="quarter" idx="11" hasCustomPrompt="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dirty="0" smtClean="0"/>
              <a:t>Click to edit sub-title</a:t>
            </a:r>
          </a:p>
        </p:txBody>
      </p:sp>
    </p:spTree>
    <p:extLst>
      <p:ext uri="{BB962C8B-B14F-4D97-AF65-F5344CB8AC3E}">
        <p14:creationId xmlns:p14="http://schemas.microsoft.com/office/powerpoint/2010/main" xmlns="" val="207273385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57DD0-EC88-B941-BEA5-A123785B8FAF}" type="datetimeFigureOut">
              <a:rPr lang="en-US" smtClean="0"/>
              <a:pPr/>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2700498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7" name="Text Placeholder 6"/>
          <p:cNvSpPr>
            <a:spLocks noGrp="1"/>
          </p:cNvSpPr>
          <p:nvPr>
            <p:ph type="body" sz="quarter" idx="10" hasCustomPrompt="1"/>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dirty="0" smtClean="0"/>
              <a:t>Click to add a caption (optional).</a:t>
            </a:r>
          </a:p>
        </p:txBody>
      </p:sp>
      <p:sp>
        <p:nvSpPr>
          <p:cNvPr id="4" name="Slide Number Placeholder 3"/>
          <p:cNvSpPr>
            <a:spLocks noGrp="1"/>
          </p:cNvSpPr>
          <p:nvPr>
            <p:ph type="sldNum" sz="quarter" idx="4"/>
          </p:nvPr>
        </p:nvSpPr>
        <p:spPr>
          <a:xfrm>
            <a:off x="685800" y="6477001"/>
            <a:ext cx="533400" cy="381000"/>
          </a:xfrm>
          <a:prstGeom prst="rect">
            <a:avLst/>
          </a:prstGeom>
        </p:spPr>
        <p:txBody>
          <a:bodyPr/>
          <a:lstStyle/>
          <a:p>
            <a:pPr fontAlgn="base">
              <a:spcBef>
                <a:spcPct val="0"/>
              </a:spcBef>
              <a:spcAft>
                <a:spcPct val="0"/>
              </a:spcAft>
            </a:pPr>
            <a:fld id="{F362D8C6-FC64-4A44-BF5B-DE4FBC321E09}" type="slidenum">
              <a:rPr lang="en-US">
                <a:solidFill>
                  <a:srgbClr val="333333"/>
                </a:solidFill>
                <a:cs typeface="Arial" charset="0"/>
              </a:rPr>
              <a:pPr fontAlgn="base">
                <a:spcBef>
                  <a:spcPct val="0"/>
                </a:spcBef>
                <a:spcAft>
                  <a:spcPct val="0"/>
                </a:spcAft>
              </a:pPr>
              <a:t>‹#›</a:t>
            </a:fld>
            <a:endParaRPr lang="en-US" dirty="0">
              <a:solidFill>
                <a:srgbClr val="333333"/>
              </a:solidFill>
              <a:cs typeface="Arial" charset="0"/>
            </a:endParaRPr>
          </a:p>
        </p:txBody>
      </p:sp>
    </p:spTree>
    <p:extLst>
      <p:ext uri="{BB962C8B-B14F-4D97-AF65-F5344CB8AC3E}">
        <p14:creationId xmlns:p14="http://schemas.microsoft.com/office/powerpoint/2010/main" xmlns="" val="305439165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icture-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Slide Number Placeholder 3"/>
          <p:cNvSpPr>
            <a:spLocks noGrp="1"/>
          </p:cNvSpPr>
          <p:nvPr>
            <p:ph type="sldNum" sz="quarter" idx="4"/>
          </p:nvPr>
        </p:nvSpPr>
        <p:spPr>
          <a:xfrm>
            <a:off x="685800" y="6477001"/>
            <a:ext cx="533400" cy="381000"/>
          </a:xfrm>
          <a:prstGeom prst="rect">
            <a:avLst/>
          </a:prstGeom>
        </p:spPr>
        <p:txBody>
          <a:bodyPr/>
          <a:lstStyle/>
          <a:p>
            <a:pPr fontAlgn="base">
              <a:spcBef>
                <a:spcPct val="0"/>
              </a:spcBef>
              <a:spcAft>
                <a:spcPct val="0"/>
              </a:spcAft>
            </a:pPr>
            <a:fld id="{F362D8C6-FC64-4A44-BF5B-DE4FBC321E09}" type="slidenum">
              <a:rPr lang="en-US">
                <a:solidFill>
                  <a:srgbClr val="333333"/>
                </a:solidFill>
                <a:cs typeface="Arial" charset="0"/>
              </a:rPr>
              <a:pPr fontAlgn="base">
                <a:spcBef>
                  <a:spcPct val="0"/>
                </a:spcBef>
                <a:spcAft>
                  <a:spcPct val="0"/>
                </a:spcAft>
              </a:pPr>
              <a:t>‹#›</a:t>
            </a:fld>
            <a:endParaRPr lang="en-US" dirty="0">
              <a:solidFill>
                <a:srgbClr val="333333"/>
              </a:solidFill>
              <a:cs typeface="Arial" charset="0"/>
            </a:endParaRPr>
          </a:p>
        </p:txBody>
      </p:sp>
    </p:spTree>
    <p:extLst>
      <p:ext uri="{BB962C8B-B14F-4D97-AF65-F5344CB8AC3E}">
        <p14:creationId xmlns:p14="http://schemas.microsoft.com/office/powerpoint/2010/main" xmlns="" val="234822826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1F492B0-789B-4D15-A7BD-CA614097F5AA}" type="datetimeFigureOut">
              <a:rPr lang="en-US">
                <a:solidFill>
                  <a:srgbClr val="333333"/>
                </a:solidFill>
                <a:cs typeface="Arial" charset="0"/>
              </a:rPr>
              <a:pPr/>
              <a:t>10/7/2015</a:t>
            </a:fld>
            <a:endParaRPr lang="en-US">
              <a:solidFill>
                <a:srgbClr val="333333"/>
              </a:solidFill>
              <a:cs typeface="Arial" charset="0"/>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srgbClr val="333333"/>
              </a:solidFill>
              <a:cs typeface="Arial" charset="0"/>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BEF48B36-430E-4EF9-A0F0-30938EA85644}" type="slidenum">
              <a:rPr lang="en-US">
                <a:solidFill>
                  <a:srgbClr val="333333"/>
                </a:solidFill>
                <a:cs typeface="Arial" charset="0"/>
              </a:rPr>
              <a:pPr/>
              <a:t>‹#›</a:t>
            </a:fld>
            <a:endParaRPr lang="en-US">
              <a:solidFill>
                <a:srgbClr val="333333"/>
              </a:solidFill>
              <a:cs typeface="Arial" charset="0"/>
            </a:endParaRPr>
          </a:p>
        </p:txBody>
      </p:sp>
    </p:spTree>
    <p:extLst>
      <p:ext uri="{BB962C8B-B14F-4D97-AF65-F5344CB8AC3E}">
        <p14:creationId xmlns:p14="http://schemas.microsoft.com/office/powerpoint/2010/main" xmlns="" val="26453706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D24C62AC-34AC-44FA-925B-65FA1B2D13C3}" type="slidenum">
              <a:rPr lang="en-US"/>
              <a:pPr>
                <a:defRPr/>
              </a:pPr>
              <a:t>‹#›</a:t>
            </a:fld>
            <a:endParaRPr lang="en-US" dirty="0"/>
          </a:p>
        </p:txBody>
      </p:sp>
      <p:pic>
        <p:nvPicPr>
          <p:cNvPr id="1026" name="Picture 2"/>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077200" y="6096000"/>
            <a:ext cx="609702" cy="60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1357822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B2C71B27-CEE5-4781-91B8-39410E6C0618}" type="slidenum">
              <a:rPr lang="en-US"/>
              <a:pPr>
                <a:defRPr/>
              </a:pPr>
              <a:t>‹#›</a:t>
            </a:fld>
            <a:endParaRPr lang="en-US" dirty="0"/>
          </a:p>
        </p:txBody>
      </p:sp>
      <p:pic>
        <p:nvPicPr>
          <p:cNvPr id="9" name="Picture 2"/>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077200" y="6096000"/>
            <a:ext cx="609702" cy="60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230461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Graph">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smtClean="0"/>
              <a:t>Click icon to add chart</a:t>
            </a:r>
            <a:endParaRPr lang="en-US" noProof="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800" smtClean="0">
                <a:solidFill>
                  <a:srgbClr val="666666"/>
                </a:solidFill>
                <a:latin typeface="Tw Cen MT"/>
                <a:cs typeface="Tw Cen MT"/>
              </a:defRPr>
            </a:lvl1pPr>
          </a:lstStyle>
          <a:p>
            <a:pPr>
              <a:defRPr/>
            </a:pPr>
            <a:fld id="{11BA82F0-E7AC-4459-91C2-BD2A44C906D9}" type="slidenum">
              <a:rPr lang="en-US"/>
              <a:pPr>
                <a:defRPr/>
              </a:pPr>
              <a:t>‹#›</a:t>
            </a:fld>
            <a:endParaRPr lang="en-US" dirty="0"/>
          </a:p>
        </p:txBody>
      </p:sp>
      <p:pic>
        <p:nvPicPr>
          <p:cNvPr id="10" name="Picture 2"/>
          <p:cNvPicPr>
            <a:picLocks noChangeAspect="1" noChangeArrowheads="1"/>
          </p:cNvPicPr>
          <p:nvPr userDrawn="1"/>
        </p:nvPicPr>
        <p:blipFill rotWithShape="1">
          <a:blip r:embed="rId3" cstate="screen">
            <a:extLst>
              <a:ext uri="{28A0092B-C50C-407E-A947-70E740481C1C}">
                <a14:useLocalDpi xmlns:a14="http://schemas.microsoft.com/office/drawing/2010/main" xmlns=""/>
              </a:ext>
            </a:extLst>
          </a:blip>
          <a:srcRect/>
          <a:stretch/>
        </p:blipFill>
        <p:spPr bwMode="auto">
          <a:xfrm>
            <a:off x="8077200" y="6096000"/>
            <a:ext cx="609702" cy="608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0080392"/>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xmlns="" val="136055195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Slide Number Placeholder 3"/>
          <p:cNvSpPr>
            <a:spLocks noGrp="1"/>
          </p:cNvSpPr>
          <p:nvPr>
            <p:ph type="sldNum" sz="quarter" idx="4"/>
          </p:nvPr>
        </p:nvSpPr>
        <p:spPr>
          <a:xfrm>
            <a:off x="685800" y="6477001"/>
            <a:ext cx="533400" cy="381000"/>
          </a:xfrm>
          <a:prstGeom prst="rect">
            <a:avLst/>
          </a:prstGeom>
        </p:spPr>
        <p:txBody>
          <a:bodyPr/>
          <a:lstStyle/>
          <a:p>
            <a:pPr fontAlgn="base">
              <a:spcBef>
                <a:spcPct val="0"/>
              </a:spcBef>
              <a:spcAft>
                <a:spcPct val="0"/>
              </a:spcAft>
            </a:pPr>
            <a:fld id="{F362D8C6-FC64-4A44-BF5B-DE4FBC321E09}" type="slidenum">
              <a:rPr lang="en-US">
                <a:solidFill>
                  <a:srgbClr val="333333"/>
                </a:solidFill>
                <a:cs typeface="Arial" charset="0"/>
              </a:rPr>
              <a:pPr fontAlgn="base">
                <a:spcBef>
                  <a:spcPct val="0"/>
                </a:spcBef>
                <a:spcAft>
                  <a:spcPct val="0"/>
                </a:spcAft>
              </a:pPr>
              <a:t>‹#›</a:t>
            </a:fld>
            <a:endParaRPr lang="en-US" dirty="0">
              <a:solidFill>
                <a:srgbClr val="333333"/>
              </a:solidFill>
              <a:cs typeface="Arial" charset="0"/>
            </a:endParaRPr>
          </a:p>
        </p:txBody>
      </p:sp>
    </p:spTree>
    <p:extLst>
      <p:ext uri="{BB962C8B-B14F-4D97-AF65-F5344CB8AC3E}">
        <p14:creationId xmlns:p14="http://schemas.microsoft.com/office/powerpoint/2010/main" xmlns="" val="67218945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End-Pictures">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2003443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pPr>
            <a:fld id="{161E33B0-A45B-4249-BD60-0F0B1345A228}" type="datetime1">
              <a:rPr lang="en-US">
                <a:solidFill>
                  <a:srgbClr val="333333"/>
                </a:solidFill>
                <a:cs typeface="Arial" charset="0"/>
              </a:rPr>
              <a:pPr fontAlgn="base">
                <a:spcBef>
                  <a:spcPct val="0"/>
                </a:spcBef>
                <a:spcAft>
                  <a:spcPct val="0"/>
                </a:spcAft>
              </a:pPr>
              <a:t>10/7/2015</a:t>
            </a:fld>
            <a:endParaRPr lang="en-US">
              <a:solidFill>
                <a:srgbClr val="333333"/>
              </a:solidFill>
              <a:cs typeface="Arial" charset="0"/>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a:solidFill>
                <a:srgbClr val="333333"/>
              </a:solidFill>
              <a:cs typeface="Arial" charset="0"/>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pPr>
            <a:fld id="{D600AFEC-4BB2-034B-A266-9BECEA9E5290}" type="slidenum">
              <a:rPr lang="en-US">
                <a:solidFill>
                  <a:srgbClr val="333333"/>
                </a:solidFill>
                <a:cs typeface="Arial" charset="0"/>
              </a:rPr>
              <a:pPr fontAlgn="base">
                <a:spcBef>
                  <a:spcPct val="0"/>
                </a:spcBef>
                <a:spcAft>
                  <a:spcPct val="0"/>
                </a:spcAft>
              </a:pPr>
              <a:t>‹#›</a:t>
            </a:fld>
            <a:endParaRPr lang="en-US">
              <a:solidFill>
                <a:srgbClr val="333333"/>
              </a:solidFill>
              <a:cs typeface="Arial" charset="0"/>
            </a:endParaRPr>
          </a:p>
        </p:txBody>
      </p:sp>
    </p:spTree>
    <p:extLst>
      <p:ext uri="{BB962C8B-B14F-4D97-AF65-F5344CB8AC3E}">
        <p14:creationId xmlns:p14="http://schemas.microsoft.com/office/powerpoint/2010/main" xmlns="" val="282009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57DD0-EC88-B941-BEA5-A123785B8FAF}" type="datetimeFigureOut">
              <a:rPr lang="en-US" smtClean="0"/>
              <a:pPr/>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46692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57DD0-EC88-B941-BEA5-A123785B8FAF}"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365043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57DD0-EC88-B941-BEA5-A123785B8FAF}"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77410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3.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6.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357DD0-EC88-B941-BEA5-A123785B8FAF}" type="datetimeFigureOut">
              <a:rPr lang="en-US" smtClean="0"/>
              <a:pPr/>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C5526-3D3D-304F-AFD8-AD6C6621C81C}" type="slidenum">
              <a:rPr lang="en-US" smtClean="0"/>
              <a:pPr/>
              <a:t>‹#›</a:t>
            </a:fld>
            <a:endParaRPr lang="en-US"/>
          </a:p>
        </p:txBody>
      </p:sp>
    </p:spTree>
    <p:extLst>
      <p:ext uri="{BB962C8B-B14F-4D97-AF65-F5344CB8AC3E}">
        <p14:creationId xmlns:p14="http://schemas.microsoft.com/office/powerpoint/2010/main" xmlns="" val="272031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91" r:id="rId13"/>
    <p:sldLayoutId id="2147483753" r:id="rId14"/>
    <p:sldLayoutId id="2147483754"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9374226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transition>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Line 99"/>
          <p:cNvSpPr>
            <a:spLocks noChangeShapeType="1"/>
          </p:cNvSpPr>
          <p:nvPr userDrawn="1"/>
        </p:nvSpPr>
        <p:spPr bwMode="auto">
          <a:xfrm flipH="1">
            <a:off x="4572000" y="1139346"/>
            <a:ext cx="1588" cy="5562600"/>
          </a:xfrm>
          <a:prstGeom prst="line">
            <a:avLst/>
          </a:prstGeom>
          <a:noFill/>
          <a:ln w="38100">
            <a:solidFill>
              <a:schemeClr val="tx1"/>
            </a:solidFill>
            <a:round/>
            <a:headEnd/>
            <a:tailEnd/>
          </a:ln>
          <a:effectLst/>
        </p:spPr>
        <p:txBody>
          <a:bodyPr/>
          <a:lstStyle/>
          <a:p>
            <a:pPr defTabSz="914400" fontAlgn="base">
              <a:spcBef>
                <a:spcPct val="0"/>
              </a:spcBef>
              <a:spcAft>
                <a:spcPct val="0"/>
              </a:spcAft>
            </a:pPr>
            <a:endParaRPr lang="en-US" sz="1900">
              <a:solidFill>
                <a:prstClr val="black"/>
              </a:solidFill>
              <a:latin typeface="Arial" charset="0"/>
              <a:cs typeface="Arial" charset="0"/>
            </a:endParaRPr>
          </a:p>
        </p:txBody>
      </p:sp>
      <p:sp>
        <p:nvSpPr>
          <p:cNvPr id="13" name="Line 100"/>
          <p:cNvSpPr>
            <a:spLocks noChangeShapeType="1"/>
          </p:cNvSpPr>
          <p:nvPr userDrawn="1"/>
        </p:nvSpPr>
        <p:spPr bwMode="auto">
          <a:xfrm>
            <a:off x="0" y="3960813"/>
            <a:ext cx="9144000" cy="0"/>
          </a:xfrm>
          <a:prstGeom prst="line">
            <a:avLst/>
          </a:prstGeom>
          <a:noFill/>
          <a:ln w="38100">
            <a:solidFill>
              <a:schemeClr val="tx1"/>
            </a:solidFill>
            <a:round/>
            <a:headEnd/>
            <a:tailEnd/>
          </a:ln>
          <a:effectLst/>
        </p:spPr>
        <p:txBody>
          <a:bodyPr/>
          <a:lstStyle/>
          <a:p>
            <a:pPr defTabSz="914400" fontAlgn="base">
              <a:spcBef>
                <a:spcPct val="0"/>
              </a:spcBef>
              <a:spcAft>
                <a:spcPct val="0"/>
              </a:spcAft>
            </a:pPr>
            <a:endParaRPr lang="en-US" sz="1900">
              <a:solidFill>
                <a:prstClr val="black"/>
              </a:solidFill>
              <a:latin typeface="Arial" charset="0"/>
              <a:cs typeface="Arial" charset="0"/>
            </a:endParaRPr>
          </a:p>
        </p:txBody>
      </p:sp>
      <p:sp>
        <p:nvSpPr>
          <p:cNvPr id="15375" name="Rectangle 5"/>
          <p:cNvSpPr>
            <a:spLocks noGrp="1" noChangeArrowheads="1"/>
          </p:cNvSpPr>
          <p:nvPr>
            <p:ph type="title"/>
          </p:nvPr>
        </p:nvSpPr>
        <p:spPr bwMode="auto">
          <a:xfrm>
            <a:off x="1466850" y="63500"/>
            <a:ext cx="6153150" cy="622300"/>
          </a:xfrm>
          <a:prstGeom prst="rect">
            <a:avLst/>
          </a:prstGeom>
          <a:noFill/>
          <a:ln w="12700">
            <a:noFill/>
            <a:miter lim="800000"/>
            <a:headEnd/>
            <a:tailEnd/>
          </a:ln>
        </p:spPr>
        <p:txBody>
          <a:bodyPr vert="horz" wrap="square" lIns="0" tIns="45521" rIns="0" bIns="45521" numCol="1" anchor="ctr" anchorCtr="0" compatLnSpc="1">
            <a:prstTxWarp prst="textNoShape">
              <a:avLst/>
            </a:prstTxWarp>
          </a:bodyPr>
          <a:lstStyle/>
          <a:p>
            <a:pPr lvl="0"/>
            <a:r>
              <a:rPr lang="en-US" dirty="0" smtClean="0"/>
              <a:t>Master title style</a:t>
            </a:r>
          </a:p>
        </p:txBody>
      </p:sp>
      <p:sp>
        <p:nvSpPr>
          <p:cNvPr id="18" name="Slide Number Placeholder 6"/>
          <p:cNvSpPr>
            <a:spLocks noGrp="1"/>
          </p:cNvSpPr>
          <p:nvPr>
            <p:ph type="sldNum" sz="quarter" idx="4"/>
          </p:nvPr>
        </p:nvSpPr>
        <p:spPr bwMode="auto">
          <a:xfrm>
            <a:off x="8848725" y="6696075"/>
            <a:ext cx="295275" cy="152400"/>
          </a:xfrm>
          <a:prstGeom prst="rect">
            <a:avLst/>
          </a:prstGeom>
          <a:noFill/>
          <a:ln w="9525">
            <a:noFill/>
            <a:miter lim="800000"/>
            <a:headEnd/>
            <a:tailEnd/>
          </a:ln>
        </p:spPr>
        <p:txBody>
          <a:bodyPr vert="horz" wrap="square" lIns="92918" tIns="46460" rIns="92918" bIns="46460" numCol="1" anchor="t" anchorCtr="0" compatLnSpc="1">
            <a:prstTxWarp prst="textNoShape">
              <a:avLst/>
            </a:prstTxWarp>
          </a:bodyPr>
          <a:lstStyle>
            <a:lvl1pPr algn="r" defTabSz="930275">
              <a:defRPr sz="600">
                <a:solidFill>
                  <a:srgbClr val="000000"/>
                </a:solidFill>
                <a:latin typeface="Times New Roman" charset="0"/>
              </a:defRPr>
            </a:lvl1pPr>
          </a:lstStyle>
          <a:p>
            <a:pPr fontAlgn="base">
              <a:spcBef>
                <a:spcPct val="0"/>
              </a:spcBef>
              <a:spcAft>
                <a:spcPct val="0"/>
              </a:spcAft>
            </a:pPr>
            <a:fld id="{8E5CC32D-1609-4359-AB99-05F1235A4A82}" type="slidenum">
              <a:rPr lang="en-US" altLang="en-US" smtClean="0">
                <a:cs typeface="Arial" charset="0"/>
              </a:rPr>
              <a:pPr fontAlgn="base">
                <a:spcBef>
                  <a:spcPct val="0"/>
                </a:spcBef>
                <a:spcAft>
                  <a:spcPct val="0"/>
                </a:spcAft>
              </a:pPr>
              <a:t>‹#›</a:t>
            </a:fld>
            <a:endParaRPr lang="en-US" altLang="en-US">
              <a:cs typeface="Arial" charset="0"/>
            </a:endParaRPr>
          </a:p>
        </p:txBody>
      </p:sp>
      <p:cxnSp>
        <p:nvCxnSpPr>
          <p:cNvPr id="15" name="Straight Connector 14"/>
          <p:cNvCxnSpPr/>
          <p:nvPr userDrawn="1"/>
        </p:nvCxnSpPr>
        <p:spPr>
          <a:xfrm rot="10800000" flipH="1">
            <a:off x="4753" y="115363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2" name="Picture 1"/>
          <p:cNvPicPr>
            <a:picLocks noChangeAspect="1"/>
          </p:cNvPicPr>
          <p:nvPr userDrawn="1"/>
        </p:nvPicPr>
        <p:blipFill>
          <a:blip r:embed="rId4"/>
          <a:stretch>
            <a:fillRect/>
          </a:stretch>
        </p:blipFill>
        <p:spPr>
          <a:xfrm>
            <a:off x="228600" y="11452"/>
            <a:ext cx="968552" cy="1049265"/>
          </a:xfrm>
          <a:prstGeom prst="rect">
            <a:avLst/>
          </a:prstGeom>
        </p:spPr>
      </p:pic>
    </p:spTree>
    <p:extLst>
      <p:ext uri="{BB962C8B-B14F-4D97-AF65-F5344CB8AC3E}">
        <p14:creationId xmlns:p14="http://schemas.microsoft.com/office/powerpoint/2010/main" xmlns="" val="4026950223"/>
      </p:ext>
    </p:extLst>
  </p:cSld>
  <p:clrMap bg1="lt1" tx1="dk1" bg2="lt2" tx2="dk2" accent1="accent1" accent2="accent2" accent3="accent3" accent4="accent4" accent5="accent5" accent6="accent6" hlink="hlink" folHlink="folHlink"/>
  <p:sldLayoutIdLst>
    <p:sldLayoutId id="2147483720" r:id="rId1"/>
    <p:sldLayoutId id="2147483721" r:id="rId2"/>
  </p:sldLayoutIdLst>
  <p:hf hdr="0" dt="0"/>
  <p:txStyles>
    <p:titleStyle>
      <a:lvl1pPr algn="l" defTabSz="930275" rtl="0" eaLnBrk="0" fontAlgn="base" hangingPunct="0">
        <a:lnSpc>
          <a:spcPct val="89000"/>
        </a:lnSpc>
        <a:spcBef>
          <a:spcPct val="0"/>
        </a:spcBef>
        <a:spcAft>
          <a:spcPct val="0"/>
        </a:spcAft>
        <a:defRPr sz="2400" b="0">
          <a:solidFill>
            <a:schemeClr val="tx1"/>
          </a:solidFill>
          <a:latin typeface="Tahoma" pitchFamily="34" charset="0"/>
          <a:ea typeface="+mj-ea"/>
          <a:cs typeface="Tahoma" pitchFamily="34" charset="0"/>
        </a:defRPr>
      </a:lvl1pPr>
      <a:lvl2pPr algn="ctr" defTabSz="930275" rtl="0" eaLnBrk="0" fontAlgn="base" hangingPunct="0">
        <a:lnSpc>
          <a:spcPct val="89000"/>
        </a:lnSpc>
        <a:spcBef>
          <a:spcPct val="0"/>
        </a:spcBef>
        <a:spcAft>
          <a:spcPct val="0"/>
        </a:spcAft>
        <a:defRPr sz="2400" b="1">
          <a:solidFill>
            <a:schemeClr val="bg1"/>
          </a:solidFill>
          <a:latin typeface="Arial" charset="0"/>
        </a:defRPr>
      </a:lvl2pPr>
      <a:lvl3pPr algn="ctr" defTabSz="930275" rtl="0" eaLnBrk="0" fontAlgn="base" hangingPunct="0">
        <a:lnSpc>
          <a:spcPct val="89000"/>
        </a:lnSpc>
        <a:spcBef>
          <a:spcPct val="0"/>
        </a:spcBef>
        <a:spcAft>
          <a:spcPct val="0"/>
        </a:spcAft>
        <a:defRPr sz="2400" b="1">
          <a:solidFill>
            <a:schemeClr val="bg1"/>
          </a:solidFill>
          <a:latin typeface="Arial" charset="0"/>
        </a:defRPr>
      </a:lvl3pPr>
      <a:lvl4pPr algn="ctr" defTabSz="930275" rtl="0" eaLnBrk="0" fontAlgn="base" hangingPunct="0">
        <a:lnSpc>
          <a:spcPct val="89000"/>
        </a:lnSpc>
        <a:spcBef>
          <a:spcPct val="0"/>
        </a:spcBef>
        <a:spcAft>
          <a:spcPct val="0"/>
        </a:spcAft>
        <a:defRPr sz="2400" b="1">
          <a:solidFill>
            <a:schemeClr val="bg1"/>
          </a:solidFill>
          <a:latin typeface="Arial" charset="0"/>
        </a:defRPr>
      </a:lvl4pPr>
      <a:lvl5pPr algn="ctr" defTabSz="930275" rtl="0" eaLnBrk="0" fontAlgn="base" hangingPunct="0">
        <a:lnSpc>
          <a:spcPct val="89000"/>
        </a:lnSpc>
        <a:spcBef>
          <a:spcPct val="0"/>
        </a:spcBef>
        <a:spcAft>
          <a:spcPct val="0"/>
        </a:spcAft>
        <a:defRPr sz="2400" b="1">
          <a:solidFill>
            <a:schemeClr val="bg1"/>
          </a:solidFill>
          <a:latin typeface="Arial" charset="0"/>
        </a:defRPr>
      </a:lvl5pPr>
      <a:lvl6pPr marL="457200" algn="ctr" rtl="0" fontAlgn="base">
        <a:lnSpc>
          <a:spcPct val="89000"/>
        </a:lnSpc>
        <a:spcBef>
          <a:spcPct val="0"/>
        </a:spcBef>
        <a:spcAft>
          <a:spcPct val="0"/>
        </a:spcAft>
        <a:defRPr sz="2400" b="1">
          <a:solidFill>
            <a:schemeClr val="bg1"/>
          </a:solidFill>
          <a:latin typeface="Arial" charset="0"/>
        </a:defRPr>
      </a:lvl6pPr>
      <a:lvl7pPr marL="914400" algn="ctr" rtl="0" fontAlgn="base">
        <a:lnSpc>
          <a:spcPct val="89000"/>
        </a:lnSpc>
        <a:spcBef>
          <a:spcPct val="0"/>
        </a:spcBef>
        <a:spcAft>
          <a:spcPct val="0"/>
        </a:spcAft>
        <a:defRPr sz="2400" b="1">
          <a:solidFill>
            <a:schemeClr val="bg1"/>
          </a:solidFill>
          <a:latin typeface="Arial" charset="0"/>
        </a:defRPr>
      </a:lvl7pPr>
      <a:lvl8pPr marL="1371600" algn="ctr" rtl="0" fontAlgn="base">
        <a:lnSpc>
          <a:spcPct val="89000"/>
        </a:lnSpc>
        <a:spcBef>
          <a:spcPct val="0"/>
        </a:spcBef>
        <a:spcAft>
          <a:spcPct val="0"/>
        </a:spcAft>
        <a:defRPr sz="2400" b="1">
          <a:solidFill>
            <a:schemeClr val="bg1"/>
          </a:solidFill>
          <a:latin typeface="Arial" charset="0"/>
        </a:defRPr>
      </a:lvl8pPr>
      <a:lvl9pPr marL="1828800" algn="ctr" rtl="0" fontAlgn="base">
        <a:lnSpc>
          <a:spcPct val="89000"/>
        </a:lnSpc>
        <a:spcBef>
          <a:spcPct val="0"/>
        </a:spcBef>
        <a:spcAft>
          <a:spcPct val="0"/>
        </a:spcAft>
        <a:defRPr sz="2400" b="1">
          <a:solidFill>
            <a:schemeClr val="bg1"/>
          </a:solidFill>
          <a:latin typeface="Arial" charset="0"/>
        </a:defRPr>
      </a:lvl9pPr>
    </p:titleStyle>
    <p:bodyStyle>
      <a:lvl1pPr marL="119063" indent="-119063" algn="l" defTabSz="930275" rtl="0" eaLnBrk="0" fontAlgn="base" hangingPunct="0">
        <a:spcBef>
          <a:spcPts val="150"/>
        </a:spcBef>
        <a:spcAft>
          <a:spcPts val="300"/>
        </a:spcAft>
        <a:buFont typeface="Arial" pitchFamily="34" charset="0"/>
        <a:buChar char="•"/>
        <a:defRPr kumimoji="0" lang="en-US" sz="12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1pPr>
      <a:lvl2pPr marL="285750" indent="-114300" algn="l" defTabSz="930275" rtl="0" eaLnBrk="0" fontAlgn="base" hangingPunct="0">
        <a:spcBef>
          <a:spcPts val="0"/>
        </a:spcBef>
        <a:spcAft>
          <a:spcPts val="200"/>
        </a:spcAft>
        <a:buFontTx/>
        <a:buChar char="–"/>
        <a:defRPr kumimoji="0" lang="en-US" sz="105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2pPr>
      <a:lvl3pPr marL="400050" indent="-57150" algn="l" defTabSz="930275" rtl="0" eaLnBrk="0" fontAlgn="base" hangingPunct="0">
        <a:spcBef>
          <a:spcPct val="15000"/>
        </a:spcBef>
        <a:spcAft>
          <a:spcPct val="10000"/>
        </a:spcAft>
        <a:buSzPct val="75000"/>
        <a:buFont typeface="Arial" charset="0"/>
        <a:buChar char="•"/>
        <a:defRPr kumimoji="0" lang="en-US" sz="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3pPr>
      <a:lvl4pPr marL="571500" indent="-114300" algn="l" defTabSz="930275" rtl="0" eaLnBrk="0" fontAlgn="base" hangingPunct="0">
        <a:spcBef>
          <a:spcPct val="15000"/>
        </a:spcBef>
        <a:spcAft>
          <a:spcPct val="10000"/>
        </a:spcAft>
        <a:buFont typeface="Arial" charset="0"/>
        <a:buChar char="–"/>
        <a:defRPr kumimoji="0" lang="en-US" sz="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4pPr>
      <a:lvl5pPr marL="685800" indent="-57150" algn="l" defTabSz="930275" rtl="0" eaLnBrk="0" fontAlgn="base" hangingPunct="0">
        <a:spcBef>
          <a:spcPct val="20000"/>
        </a:spcBef>
        <a:spcAft>
          <a:spcPct val="0"/>
        </a:spcAft>
        <a:buChar char="•"/>
        <a:defRPr kumimoji="0" lang="en-US" sz="800" b="0" i="0" u="none" strike="noStrike" kern="0" cap="none" spc="0" normalizeH="0" baseline="0" noProof="0" dirty="0">
          <a:ln>
            <a:noFill/>
          </a:ln>
          <a:solidFill>
            <a:sysClr val="windowText" lastClr="000000"/>
          </a:solidFill>
          <a:effectLst/>
          <a:uLnTx/>
          <a:uFillTx/>
          <a:latin typeface="Tahoma" pitchFamily="34" charset="0"/>
          <a:ea typeface="+mn-ea"/>
          <a:cs typeface="Tahoma" pitchFamily="34" charset="0"/>
        </a:defRPr>
      </a:lvl5pPr>
      <a:lvl6pPr marL="515938" indent="-117475" algn="l" rtl="0" fontAlgn="base">
        <a:spcBef>
          <a:spcPct val="20000"/>
        </a:spcBef>
        <a:spcAft>
          <a:spcPct val="0"/>
        </a:spcAft>
        <a:buChar char="•"/>
        <a:defRPr sz="1000">
          <a:solidFill>
            <a:schemeClr val="tx1"/>
          </a:solidFill>
          <a:latin typeface="Times New Roman" pitchFamily="18" charset="0"/>
        </a:defRPr>
      </a:lvl6pPr>
      <a:lvl7pPr marL="3082925" indent="-230188" algn="l" rtl="0" fontAlgn="base">
        <a:spcBef>
          <a:spcPct val="20000"/>
        </a:spcBef>
        <a:spcAft>
          <a:spcPct val="0"/>
        </a:spcAft>
        <a:buChar char="•"/>
        <a:defRPr sz="2000">
          <a:solidFill>
            <a:schemeClr val="tx1"/>
          </a:solidFill>
          <a:latin typeface="Times New Roman" pitchFamily="18" charset="0"/>
        </a:defRPr>
      </a:lvl7pPr>
      <a:lvl8pPr marL="3540125" indent="-230188" algn="l" rtl="0" fontAlgn="base">
        <a:spcBef>
          <a:spcPct val="20000"/>
        </a:spcBef>
        <a:spcAft>
          <a:spcPct val="0"/>
        </a:spcAft>
        <a:buChar char="•"/>
        <a:defRPr sz="2000">
          <a:solidFill>
            <a:schemeClr val="tx1"/>
          </a:solidFill>
          <a:latin typeface="Times New Roman" pitchFamily="18" charset="0"/>
        </a:defRPr>
      </a:lvl8pPr>
      <a:lvl9pPr marL="3997325" indent="-230188"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Line 99"/>
          <p:cNvSpPr>
            <a:spLocks noChangeShapeType="1"/>
          </p:cNvSpPr>
          <p:nvPr userDrawn="1"/>
        </p:nvSpPr>
        <p:spPr bwMode="auto">
          <a:xfrm flipH="1">
            <a:off x="4572000" y="1139346"/>
            <a:ext cx="1588" cy="5562600"/>
          </a:xfrm>
          <a:prstGeom prst="line">
            <a:avLst/>
          </a:prstGeom>
          <a:noFill/>
          <a:ln w="38100">
            <a:solidFill>
              <a:schemeClr val="tx1"/>
            </a:solidFill>
            <a:round/>
            <a:headEnd/>
            <a:tailEnd/>
          </a:ln>
          <a:effectLst/>
        </p:spPr>
        <p:txBody>
          <a:bodyPr/>
          <a:lstStyle/>
          <a:p>
            <a:pPr defTabSz="914400" fontAlgn="base">
              <a:spcBef>
                <a:spcPct val="0"/>
              </a:spcBef>
              <a:spcAft>
                <a:spcPct val="0"/>
              </a:spcAft>
            </a:pPr>
            <a:endParaRPr lang="en-US" sz="1900">
              <a:solidFill>
                <a:prstClr val="black"/>
              </a:solidFill>
              <a:latin typeface="Arial" charset="0"/>
              <a:cs typeface="Arial" charset="0"/>
            </a:endParaRPr>
          </a:p>
        </p:txBody>
      </p:sp>
      <p:sp>
        <p:nvSpPr>
          <p:cNvPr id="13" name="Line 100"/>
          <p:cNvSpPr>
            <a:spLocks noChangeShapeType="1"/>
          </p:cNvSpPr>
          <p:nvPr userDrawn="1"/>
        </p:nvSpPr>
        <p:spPr bwMode="auto">
          <a:xfrm>
            <a:off x="0" y="3960813"/>
            <a:ext cx="9144000" cy="0"/>
          </a:xfrm>
          <a:prstGeom prst="line">
            <a:avLst/>
          </a:prstGeom>
          <a:noFill/>
          <a:ln w="38100">
            <a:solidFill>
              <a:schemeClr val="tx1"/>
            </a:solidFill>
            <a:round/>
            <a:headEnd/>
            <a:tailEnd/>
          </a:ln>
          <a:effectLst/>
        </p:spPr>
        <p:txBody>
          <a:bodyPr/>
          <a:lstStyle/>
          <a:p>
            <a:pPr defTabSz="914400" fontAlgn="base">
              <a:spcBef>
                <a:spcPct val="0"/>
              </a:spcBef>
              <a:spcAft>
                <a:spcPct val="0"/>
              </a:spcAft>
            </a:pPr>
            <a:endParaRPr lang="en-US" sz="1900">
              <a:solidFill>
                <a:prstClr val="black"/>
              </a:solidFill>
              <a:latin typeface="Arial" charset="0"/>
              <a:cs typeface="Arial" charset="0"/>
            </a:endParaRPr>
          </a:p>
        </p:txBody>
      </p:sp>
      <p:sp>
        <p:nvSpPr>
          <p:cNvPr id="15375" name="Rectangle 5"/>
          <p:cNvSpPr>
            <a:spLocks noGrp="1" noChangeArrowheads="1"/>
          </p:cNvSpPr>
          <p:nvPr>
            <p:ph type="title"/>
          </p:nvPr>
        </p:nvSpPr>
        <p:spPr bwMode="auto">
          <a:xfrm>
            <a:off x="1466850" y="63500"/>
            <a:ext cx="6153150" cy="622300"/>
          </a:xfrm>
          <a:prstGeom prst="rect">
            <a:avLst/>
          </a:prstGeom>
          <a:noFill/>
          <a:ln w="12700">
            <a:noFill/>
            <a:miter lim="800000"/>
            <a:headEnd/>
            <a:tailEnd/>
          </a:ln>
        </p:spPr>
        <p:txBody>
          <a:bodyPr vert="horz" wrap="square" lIns="0" tIns="45521" rIns="0" bIns="45521" numCol="1" anchor="ctr" anchorCtr="0" compatLnSpc="1">
            <a:prstTxWarp prst="textNoShape">
              <a:avLst/>
            </a:prstTxWarp>
          </a:bodyPr>
          <a:lstStyle/>
          <a:p>
            <a:pPr lvl="0"/>
            <a:r>
              <a:rPr lang="en-US" dirty="0" smtClean="0"/>
              <a:t>Master title style</a:t>
            </a:r>
          </a:p>
        </p:txBody>
      </p:sp>
      <p:sp>
        <p:nvSpPr>
          <p:cNvPr id="18" name="Slide Number Placeholder 6"/>
          <p:cNvSpPr>
            <a:spLocks noGrp="1"/>
          </p:cNvSpPr>
          <p:nvPr>
            <p:ph type="sldNum" sz="quarter" idx="4"/>
          </p:nvPr>
        </p:nvSpPr>
        <p:spPr bwMode="auto">
          <a:xfrm>
            <a:off x="8848725" y="6696075"/>
            <a:ext cx="295275" cy="152400"/>
          </a:xfrm>
          <a:prstGeom prst="rect">
            <a:avLst/>
          </a:prstGeom>
          <a:noFill/>
          <a:ln w="9525">
            <a:noFill/>
            <a:miter lim="800000"/>
            <a:headEnd/>
            <a:tailEnd/>
          </a:ln>
        </p:spPr>
        <p:txBody>
          <a:bodyPr vert="horz" wrap="square" lIns="92918" tIns="46460" rIns="92918" bIns="46460" numCol="1" anchor="t" anchorCtr="0" compatLnSpc="1">
            <a:prstTxWarp prst="textNoShape">
              <a:avLst/>
            </a:prstTxWarp>
          </a:bodyPr>
          <a:lstStyle>
            <a:lvl1pPr algn="r" defTabSz="930275">
              <a:defRPr sz="600">
                <a:solidFill>
                  <a:srgbClr val="000000"/>
                </a:solidFill>
                <a:latin typeface="Times New Roman" charset="0"/>
              </a:defRPr>
            </a:lvl1pPr>
          </a:lstStyle>
          <a:p>
            <a:pPr fontAlgn="base">
              <a:spcBef>
                <a:spcPct val="0"/>
              </a:spcBef>
              <a:spcAft>
                <a:spcPct val="0"/>
              </a:spcAft>
            </a:pPr>
            <a:fld id="{8E5CC32D-1609-4359-AB99-05F1235A4A82}" type="slidenum">
              <a:rPr lang="en-US" altLang="en-US" smtClean="0">
                <a:cs typeface="Arial" charset="0"/>
              </a:rPr>
              <a:pPr fontAlgn="base">
                <a:spcBef>
                  <a:spcPct val="0"/>
                </a:spcBef>
                <a:spcAft>
                  <a:spcPct val="0"/>
                </a:spcAft>
              </a:pPr>
              <a:t>‹#›</a:t>
            </a:fld>
            <a:endParaRPr lang="en-US" altLang="en-US">
              <a:cs typeface="Arial" charset="0"/>
            </a:endParaRPr>
          </a:p>
        </p:txBody>
      </p:sp>
      <p:cxnSp>
        <p:nvCxnSpPr>
          <p:cNvPr id="15" name="Straight Connector 14"/>
          <p:cNvCxnSpPr/>
          <p:nvPr userDrawn="1"/>
        </p:nvCxnSpPr>
        <p:spPr>
          <a:xfrm rot="10800000" flipH="1">
            <a:off x="4753" y="115363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2" name="Picture 1"/>
          <p:cNvPicPr>
            <a:picLocks noChangeAspect="1"/>
          </p:cNvPicPr>
          <p:nvPr userDrawn="1"/>
        </p:nvPicPr>
        <p:blipFill>
          <a:blip r:embed="rId4"/>
          <a:stretch>
            <a:fillRect/>
          </a:stretch>
        </p:blipFill>
        <p:spPr>
          <a:xfrm>
            <a:off x="228600" y="11452"/>
            <a:ext cx="968552" cy="1049265"/>
          </a:xfrm>
          <a:prstGeom prst="rect">
            <a:avLst/>
          </a:prstGeom>
        </p:spPr>
      </p:pic>
    </p:spTree>
    <p:extLst>
      <p:ext uri="{BB962C8B-B14F-4D97-AF65-F5344CB8AC3E}">
        <p14:creationId xmlns:p14="http://schemas.microsoft.com/office/powerpoint/2010/main" xmlns="" val="2155573096"/>
      </p:ext>
    </p:extLst>
  </p:cSld>
  <p:clrMap bg1="lt1" tx1="dk1" bg2="lt2" tx2="dk2" accent1="accent1" accent2="accent2" accent3="accent3" accent4="accent4" accent5="accent5" accent6="accent6" hlink="hlink" folHlink="folHlink"/>
  <p:sldLayoutIdLst>
    <p:sldLayoutId id="2147483723" r:id="rId1"/>
    <p:sldLayoutId id="2147483724" r:id="rId2"/>
  </p:sldLayoutIdLst>
  <p:hf hdr="0" dt="0"/>
  <p:txStyles>
    <p:titleStyle>
      <a:lvl1pPr algn="l" defTabSz="930275" rtl="0" eaLnBrk="0" fontAlgn="base" hangingPunct="0">
        <a:lnSpc>
          <a:spcPct val="89000"/>
        </a:lnSpc>
        <a:spcBef>
          <a:spcPct val="0"/>
        </a:spcBef>
        <a:spcAft>
          <a:spcPct val="0"/>
        </a:spcAft>
        <a:defRPr sz="2400" b="0">
          <a:solidFill>
            <a:schemeClr val="tx1"/>
          </a:solidFill>
          <a:latin typeface="Tahoma" pitchFamily="34" charset="0"/>
          <a:ea typeface="+mj-ea"/>
          <a:cs typeface="Tahoma" pitchFamily="34" charset="0"/>
        </a:defRPr>
      </a:lvl1pPr>
      <a:lvl2pPr algn="ctr" defTabSz="930275" rtl="0" eaLnBrk="0" fontAlgn="base" hangingPunct="0">
        <a:lnSpc>
          <a:spcPct val="89000"/>
        </a:lnSpc>
        <a:spcBef>
          <a:spcPct val="0"/>
        </a:spcBef>
        <a:spcAft>
          <a:spcPct val="0"/>
        </a:spcAft>
        <a:defRPr sz="2400" b="1">
          <a:solidFill>
            <a:schemeClr val="bg1"/>
          </a:solidFill>
          <a:latin typeface="Arial" charset="0"/>
        </a:defRPr>
      </a:lvl2pPr>
      <a:lvl3pPr algn="ctr" defTabSz="930275" rtl="0" eaLnBrk="0" fontAlgn="base" hangingPunct="0">
        <a:lnSpc>
          <a:spcPct val="89000"/>
        </a:lnSpc>
        <a:spcBef>
          <a:spcPct val="0"/>
        </a:spcBef>
        <a:spcAft>
          <a:spcPct val="0"/>
        </a:spcAft>
        <a:defRPr sz="2400" b="1">
          <a:solidFill>
            <a:schemeClr val="bg1"/>
          </a:solidFill>
          <a:latin typeface="Arial" charset="0"/>
        </a:defRPr>
      </a:lvl3pPr>
      <a:lvl4pPr algn="ctr" defTabSz="930275" rtl="0" eaLnBrk="0" fontAlgn="base" hangingPunct="0">
        <a:lnSpc>
          <a:spcPct val="89000"/>
        </a:lnSpc>
        <a:spcBef>
          <a:spcPct val="0"/>
        </a:spcBef>
        <a:spcAft>
          <a:spcPct val="0"/>
        </a:spcAft>
        <a:defRPr sz="2400" b="1">
          <a:solidFill>
            <a:schemeClr val="bg1"/>
          </a:solidFill>
          <a:latin typeface="Arial" charset="0"/>
        </a:defRPr>
      </a:lvl4pPr>
      <a:lvl5pPr algn="ctr" defTabSz="930275" rtl="0" eaLnBrk="0" fontAlgn="base" hangingPunct="0">
        <a:lnSpc>
          <a:spcPct val="89000"/>
        </a:lnSpc>
        <a:spcBef>
          <a:spcPct val="0"/>
        </a:spcBef>
        <a:spcAft>
          <a:spcPct val="0"/>
        </a:spcAft>
        <a:defRPr sz="2400" b="1">
          <a:solidFill>
            <a:schemeClr val="bg1"/>
          </a:solidFill>
          <a:latin typeface="Arial" charset="0"/>
        </a:defRPr>
      </a:lvl5pPr>
      <a:lvl6pPr marL="457200" algn="ctr" rtl="0" fontAlgn="base">
        <a:lnSpc>
          <a:spcPct val="89000"/>
        </a:lnSpc>
        <a:spcBef>
          <a:spcPct val="0"/>
        </a:spcBef>
        <a:spcAft>
          <a:spcPct val="0"/>
        </a:spcAft>
        <a:defRPr sz="2400" b="1">
          <a:solidFill>
            <a:schemeClr val="bg1"/>
          </a:solidFill>
          <a:latin typeface="Arial" charset="0"/>
        </a:defRPr>
      </a:lvl6pPr>
      <a:lvl7pPr marL="914400" algn="ctr" rtl="0" fontAlgn="base">
        <a:lnSpc>
          <a:spcPct val="89000"/>
        </a:lnSpc>
        <a:spcBef>
          <a:spcPct val="0"/>
        </a:spcBef>
        <a:spcAft>
          <a:spcPct val="0"/>
        </a:spcAft>
        <a:defRPr sz="2400" b="1">
          <a:solidFill>
            <a:schemeClr val="bg1"/>
          </a:solidFill>
          <a:latin typeface="Arial" charset="0"/>
        </a:defRPr>
      </a:lvl7pPr>
      <a:lvl8pPr marL="1371600" algn="ctr" rtl="0" fontAlgn="base">
        <a:lnSpc>
          <a:spcPct val="89000"/>
        </a:lnSpc>
        <a:spcBef>
          <a:spcPct val="0"/>
        </a:spcBef>
        <a:spcAft>
          <a:spcPct val="0"/>
        </a:spcAft>
        <a:defRPr sz="2400" b="1">
          <a:solidFill>
            <a:schemeClr val="bg1"/>
          </a:solidFill>
          <a:latin typeface="Arial" charset="0"/>
        </a:defRPr>
      </a:lvl8pPr>
      <a:lvl9pPr marL="1828800" algn="ctr" rtl="0" fontAlgn="base">
        <a:lnSpc>
          <a:spcPct val="89000"/>
        </a:lnSpc>
        <a:spcBef>
          <a:spcPct val="0"/>
        </a:spcBef>
        <a:spcAft>
          <a:spcPct val="0"/>
        </a:spcAft>
        <a:defRPr sz="2400" b="1">
          <a:solidFill>
            <a:schemeClr val="bg1"/>
          </a:solidFill>
          <a:latin typeface="Arial" charset="0"/>
        </a:defRPr>
      </a:lvl9pPr>
    </p:titleStyle>
    <p:bodyStyle>
      <a:lvl1pPr marL="119063" indent="-119063" algn="l" defTabSz="930275" rtl="0" eaLnBrk="0" fontAlgn="base" hangingPunct="0">
        <a:spcBef>
          <a:spcPts val="150"/>
        </a:spcBef>
        <a:spcAft>
          <a:spcPts val="300"/>
        </a:spcAft>
        <a:buFont typeface="Arial" pitchFamily="34" charset="0"/>
        <a:buChar char="•"/>
        <a:defRPr kumimoji="0" lang="en-US" sz="12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1pPr>
      <a:lvl2pPr marL="285750" indent="-114300" algn="l" defTabSz="930275" rtl="0" eaLnBrk="0" fontAlgn="base" hangingPunct="0">
        <a:spcBef>
          <a:spcPts val="0"/>
        </a:spcBef>
        <a:spcAft>
          <a:spcPts val="200"/>
        </a:spcAft>
        <a:buFontTx/>
        <a:buChar char="–"/>
        <a:defRPr kumimoji="0" lang="en-US" sz="105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2pPr>
      <a:lvl3pPr marL="400050" indent="-57150" algn="l" defTabSz="930275" rtl="0" eaLnBrk="0" fontAlgn="base" hangingPunct="0">
        <a:spcBef>
          <a:spcPct val="15000"/>
        </a:spcBef>
        <a:spcAft>
          <a:spcPct val="10000"/>
        </a:spcAft>
        <a:buSzPct val="75000"/>
        <a:buFont typeface="Arial" charset="0"/>
        <a:buChar char="•"/>
        <a:defRPr kumimoji="0" lang="en-US" sz="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3pPr>
      <a:lvl4pPr marL="571500" indent="-114300" algn="l" defTabSz="930275" rtl="0" eaLnBrk="0" fontAlgn="base" hangingPunct="0">
        <a:spcBef>
          <a:spcPct val="15000"/>
        </a:spcBef>
        <a:spcAft>
          <a:spcPct val="10000"/>
        </a:spcAft>
        <a:buFont typeface="Arial" charset="0"/>
        <a:buChar char="–"/>
        <a:defRPr kumimoji="0" lang="en-US" sz="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4pPr>
      <a:lvl5pPr marL="685800" indent="-57150" algn="l" defTabSz="930275" rtl="0" eaLnBrk="0" fontAlgn="base" hangingPunct="0">
        <a:spcBef>
          <a:spcPct val="20000"/>
        </a:spcBef>
        <a:spcAft>
          <a:spcPct val="0"/>
        </a:spcAft>
        <a:buChar char="•"/>
        <a:defRPr kumimoji="0" lang="en-US" sz="800" b="0" i="0" u="none" strike="noStrike" kern="0" cap="none" spc="0" normalizeH="0" baseline="0" noProof="0" dirty="0">
          <a:ln>
            <a:noFill/>
          </a:ln>
          <a:solidFill>
            <a:sysClr val="windowText" lastClr="000000"/>
          </a:solidFill>
          <a:effectLst/>
          <a:uLnTx/>
          <a:uFillTx/>
          <a:latin typeface="Tahoma" pitchFamily="34" charset="0"/>
          <a:ea typeface="+mn-ea"/>
          <a:cs typeface="Tahoma" pitchFamily="34" charset="0"/>
        </a:defRPr>
      </a:lvl5pPr>
      <a:lvl6pPr marL="515938" indent="-117475" algn="l" rtl="0" fontAlgn="base">
        <a:spcBef>
          <a:spcPct val="20000"/>
        </a:spcBef>
        <a:spcAft>
          <a:spcPct val="0"/>
        </a:spcAft>
        <a:buChar char="•"/>
        <a:defRPr sz="1000">
          <a:solidFill>
            <a:schemeClr val="tx1"/>
          </a:solidFill>
          <a:latin typeface="Times New Roman" pitchFamily="18" charset="0"/>
        </a:defRPr>
      </a:lvl6pPr>
      <a:lvl7pPr marL="3082925" indent="-230188" algn="l" rtl="0" fontAlgn="base">
        <a:spcBef>
          <a:spcPct val="20000"/>
        </a:spcBef>
        <a:spcAft>
          <a:spcPct val="0"/>
        </a:spcAft>
        <a:buChar char="•"/>
        <a:defRPr sz="2000">
          <a:solidFill>
            <a:schemeClr val="tx1"/>
          </a:solidFill>
          <a:latin typeface="Times New Roman" pitchFamily="18" charset="0"/>
        </a:defRPr>
      </a:lvl7pPr>
      <a:lvl8pPr marL="3540125" indent="-230188" algn="l" rtl="0" fontAlgn="base">
        <a:spcBef>
          <a:spcPct val="20000"/>
        </a:spcBef>
        <a:spcAft>
          <a:spcPct val="0"/>
        </a:spcAft>
        <a:buChar char="•"/>
        <a:defRPr sz="2000">
          <a:solidFill>
            <a:schemeClr val="tx1"/>
          </a:solidFill>
          <a:latin typeface="Times New Roman" pitchFamily="18" charset="0"/>
        </a:defRPr>
      </a:lvl8pPr>
      <a:lvl9pPr marL="3997325" indent="-230188"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Line 99"/>
          <p:cNvSpPr>
            <a:spLocks noChangeShapeType="1"/>
          </p:cNvSpPr>
          <p:nvPr userDrawn="1"/>
        </p:nvSpPr>
        <p:spPr bwMode="auto">
          <a:xfrm flipH="1">
            <a:off x="4572000" y="1139346"/>
            <a:ext cx="1588" cy="5562600"/>
          </a:xfrm>
          <a:prstGeom prst="line">
            <a:avLst/>
          </a:prstGeom>
          <a:noFill/>
          <a:ln w="38100">
            <a:solidFill>
              <a:schemeClr val="tx1"/>
            </a:solidFill>
            <a:round/>
            <a:headEnd/>
            <a:tailEnd/>
          </a:ln>
          <a:effectLst/>
        </p:spPr>
        <p:txBody>
          <a:bodyPr/>
          <a:lstStyle/>
          <a:p>
            <a:pPr defTabSz="914400" fontAlgn="base">
              <a:spcBef>
                <a:spcPct val="0"/>
              </a:spcBef>
              <a:spcAft>
                <a:spcPct val="0"/>
              </a:spcAft>
            </a:pPr>
            <a:endParaRPr lang="en-US" sz="1900">
              <a:solidFill>
                <a:prstClr val="black"/>
              </a:solidFill>
              <a:latin typeface="Arial" charset="0"/>
              <a:cs typeface="Arial" charset="0"/>
            </a:endParaRPr>
          </a:p>
        </p:txBody>
      </p:sp>
      <p:sp>
        <p:nvSpPr>
          <p:cNvPr id="13" name="Line 100"/>
          <p:cNvSpPr>
            <a:spLocks noChangeShapeType="1"/>
          </p:cNvSpPr>
          <p:nvPr userDrawn="1"/>
        </p:nvSpPr>
        <p:spPr bwMode="auto">
          <a:xfrm>
            <a:off x="0" y="3960813"/>
            <a:ext cx="9144000" cy="0"/>
          </a:xfrm>
          <a:prstGeom prst="line">
            <a:avLst/>
          </a:prstGeom>
          <a:noFill/>
          <a:ln w="38100">
            <a:solidFill>
              <a:schemeClr val="tx1"/>
            </a:solidFill>
            <a:round/>
            <a:headEnd/>
            <a:tailEnd/>
          </a:ln>
          <a:effectLst/>
        </p:spPr>
        <p:txBody>
          <a:bodyPr/>
          <a:lstStyle/>
          <a:p>
            <a:pPr defTabSz="914400" fontAlgn="base">
              <a:spcBef>
                <a:spcPct val="0"/>
              </a:spcBef>
              <a:spcAft>
                <a:spcPct val="0"/>
              </a:spcAft>
            </a:pPr>
            <a:endParaRPr lang="en-US" sz="1900">
              <a:solidFill>
                <a:prstClr val="black"/>
              </a:solidFill>
              <a:latin typeface="Arial" charset="0"/>
              <a:cs typeface="Arial" charset="0"/>
            </a:endParaRPr>
          </a:p>
        </p:txBody>
      </p:sp>
      <p:sp>
        <p:nvSpPr>
          <p:cNvPr id="15375" name="Rectangle 5"/>
          <p:cNvSpPr>
            <a:spLocks noGrp="1" noChangeArrowheads="1"/>
          </p:cNvSpPr>
          <p:nvPr>
            <p:ph type="title"/>
          </p:nvPr>
        </p:nvSpPr>
        <p:spPr bwMode="auto">
          <a:xfrm>
            <a:off x="1466850" y="63500"/>
            <a:ext cx="6153150" cy="622300"/>
          </a:xfrm>
          <a:prstGeom prst="rect">
            <a:avLst/>
          </a:prstGeom>
          <a:noFill/>
          <a:ln w="12700">
            <a:noFill/>
            <a:miter lim="800000"/>
            <a:headEnd/>
            <a:tailEnd/>
          </a:ln>
        </p:spPr>
        <p:txBody>
          <a:bodyPr vert="horz" wrap="square" lIns="0" tIns="45521" rIns="0" bIns="45521" numCol="1" anchor="ctr" anchorCtr="0" compatLnSpc="1">
            <a:prstTxWarp prst="textNoShape">
              <a:avLst/>
            </a:prstTxWarp>
          </a:bodyPr>
          <a:lstStyle/>
          <a:p>
            <a:pPr lvl="0"/>
            <a:r>
              <a:rPr lang="en-US" dirty="0" smtClean="0"/>
              <a:t>Master title style</a:t>
            </a:r>
          </a:p>
        </p:txBody>
      </p:sp>
      <p:sp>
        <p:nvSpPr>
          <p:cNvPr id="18" name="Slide Number Placeholder 6"/>
          <p:cNvSpPr>
            <a:spLocks noGrp="1"/>
          </p:cNvSpPr>
          <p:nvPr>
            <p:ph type="sldNum" sz="quarter" idx="4"/>
          </p:nvPr>
        </p:nvSpPr>
        <p:spPr bwMode="auto">
          <a:xfrm>
            <a:off x="8848725" y="6696075"/>
            <a:ext cx="295275" cy="152400"/>
          </a:xfrm>
          <a:prstGeom prst="rect">
            <a:avLst/>
          </a:prstGeom>
          <a:noFill/>
          <a:ln w="9525">
            <a:noFill/>
            <a:miter lim="800000"/>
            <a:headEnd/>
            <a:tailEnd/>
          </a:ln>
        </p:spPr>
        <p:txBody>
          <a:bodyPr vert="horz" wrap="square" lIns="92918" tIns="46460" rIns="92918" bIns="46460" numCol="1" anchor="t" anchorCtr="0" compatLnSpc="1">
            <a:prstTxWarp prst="textNoShape">
              <a:avLst/>
            </a:prstTxWarp>
          </a:bodyPr>
          <a:lstStyle>
            <a:lvl1pPr algn="r" defTabSz="930275">
              <a:defRPr sz="600">
                <a:solidFill>
                  <a:srgbClr val="000000"/>
                </a:solidFill>
                <a:latin typeface="Times New Roman" charset="0"/>
              </a:defRPr>
            </a:lvl1pPr>
          </a:lstStyle>
          <a:p>
            <a:pPr fontAlgn="base">
              <a:spcBef>
                <a:spcPct val="0"/>
              </a:spcBef>
              <a:spcAft>
                <a:spcPct val="0"/>
              </a:spcAft>
            </a:pPr>
            <a:fld id="{8E5CC32D-1609-4359-AB99-05F1235A4A82}" type="slidenum">
              <a:rPr lang="en-US" altLang="en-US" smtClean="0">
                <a:cs typeface="Arial" charset="0"/>
              </a:rPr>
              <a:pPr fontAlgn="base">
                <a:spcBef>
                  <a:spcPct val="0"/>
                </a:spcBef>
                <a:spcAft>
                  <a:spcPct val="0"/>
                </a:spcAft>
              </a:pPr>
              <a:t>‹#›</a:t>
            </a:fld>
            <a:endParaRPr lang="en-US" altLang="en-US">
              <a:cs typeface="Arial" charset="0"/>
            </a:endParaRPr>
          </a:p>
        </p:txBody>
      </p:sp>
      <p:cxnSp>
        <p:nvCxnSpPr>
          <p:cNvPr id="15" name="Straight Connector 14"/>
          <p:cNvCxnSpPr/>
          <p:nvPr userDrawn="1"/>
        </p:nvCxnSpPr>
        <p:spPr>
          <a:xfrm rot="10800000" flipH="1">
            <a:off x="4753" y="1153632"/>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15"/>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2" name="Picture 1"/>
          <p:cNvPicPr>
            <a:picLocks noChangeAspect="1"/>
          </p:cNvPicPr>
          <p:nvPr userDrawn="1"/>
        </p:nvPicPr>
        <p:blipFill>
          <a:blip r:embed="rId4"/>
          <a:stretch>
            <a:fillRect/>
          </a:stretch>
        </p:blipFill>
        <p:spPr>
          <a:xfrm>
            <a:off x="228600" y="11452"/>
            <a:ext cx="968552" cy="1049265"/>
          </a:xfrm>
          <a:prstGeom prst="rect">
            <a:avLst/>
          </a:prstGeom>
        </p:spPr>
      </p:pic>
    </p:spTree>
    <p:extLst>
      <p:ext uri="{BB962C8B-B14F-4D97-AF65-F5344CB8AC3E}">
        <p14:creationId xmlns:p14="http://schemas.microsoft.com/office/powerpoint/2010/main" xmlns="" val="1370706155"/>
      </p:ext>
    </p:extLst>
  </p:cSld>
  <p:clrMap bg1="lt1" tx1="dk1" bg2="lt2" tx2="dk2" accent1="accent1" accent2="accent2" accent3="accent3" accent4="accent4" accent5="accent5" accent6="accent6" hlink="hlink" folHlink="folHlink"/>
  <p:sldLayoutIdLst>
    <p:sldLayoutId id="2147483726" r:id="rId1"/>
    <p:sldLayoutId id="2147483727" r:id="rId2"/>
  </p:sldLayoutIdLst>
  <p:hf hdr="0" dt="0"/>
  <p:txStyles>
    <p:titleStyle>
      <a:lvl1pPr algn="l" defTabSz="930275" rtl="0" eaLnBrk="0" fontAlgn="base" hangingPunct="0">
        <a:lnSpc>
          <a:spcPct val="89000"/>
        </a:lnSpc>
        <a:spcBef>
          <a:spcPct val="0"/>
        </a:spcBef>
        <a:spcAft>
          <a:spcPct val="0"/>
        </a:spcAft>
        <a:defRPr sz="2400" b="0">
          <a:solidFill>
            <a:schemeClr val="tx1"/>
          </a:solidFill>
          <a:latin typeface="Tahoma" pitchFamily="34" charset="0"/>
          <a:ea typeface="+mj-ea"/>
          <a:cs typeface="Tahoma" pitchFamily="34" charset="0"/>
        </a:defRPr>
      </a:lvl1pPr>
      <a:lvl2pPr algn="ctr" defTabSz="930275" rtl="0" eaLnBrk="0" fontAlgn="base" hangingPunct="0">
        <a:lnSpc>
          <a:spcPct val="89000"/>
        </a:lnSpc>
        <a:spcBef>
          <a:spcPct val="0"/>
        </a:spcBef>
        <a:spcAft>
          <a:spcPct val="0"/>
        </a:spcAft>
        <a:defRPr sz="2400" b="1">
          <a:solidFill>
            <a:schemeClr val="bg1"/>
          </a:solidFill>
          <a:latin typeface="Arial" charset="0"/>
        </a:defRPr>
      </a:lvl2pPr>
      <a:lvl3pPr algn="ctr" defTabSz="930275" rtl="0" eaLnBrk="0" fontAlgn="base" hangingPunct="0">
        <a:lnSpc>
          <a:spcPct val="89000"/>
        </a:lnSpc>
        <a:spcBef>
          <a:spcPct val="0"/>
        </a:spcBef>
        <a:spcAft>
          <a:spcPct val="0"/>
        </a:spcAft>
        <a:defRPr sz="2400" b="1">
          <a:solidFill>
            <a:schemeClr val="bg1"/>
          </a:solidFill>
          <a:latin typeface="Arial" charset="0"/>
        </a:defRPr>
      </a:lvl3pPr>
      <a:lvl4pPr algn="ctr" defTabSz="930275" rtl="0" eaLnBrk="0" fontAlgn="base" hangingPunct="0">
        <a:lnSpc>
          <a:spcPct val="89000"/>
        </a:lnSpc>
        <a:spcBef>
          <a:spcPct val="0"/>
        </a:spcBef>
        <a:spcAft>
          <a:spcPct val="0"/>
        </a:spcAft>
        <a:defRPr sz="2400" b="1">
          <a:solidFill>
            <a:schemeClr val="bg1"/>
          </a:solidFill>
          <a:latin typeface="Arial" charset="0"/>
        </a:defRPr>
      </a:lvl4pPr>
      <a:lvl5pPr algn="ctr" defTabSz="930275" rtl="0" eaLnBrk="0" fontAlgn="base" hangingPunct="0">
        <a:lnSpc>
          <a:spcPct val="89000"/>
        </a:lnSpc>
        <a:spcBef>
          <a:spcPct val="0"/>
        </a:spcBef>
        <a:spcAft>
          <a:spcPct val="0"/>
        </a:spcAft>
        <a:defRPr sz="2400" b="1">
          <a:solidFill>
            <a:schemeClr val="bg1"/>
          </a:solidFill>
          <a:latin typeface="Arial" charset="0"/>
        </a:defRPr>
      </a:lvl5pPr>
      <a:lvl6pPr marL="457200" algn="ctr" rtl="0" fontAlgn="base">
        <a:lnSpc>
          <a:spcPct val="89000"/>
        </a:lnSpc>
        <a:spcBef>
          <a:spcPct val="0"/>
        </a:spcBef>
        <a:spcAft>
          <a:spcPct val="0"/>
        </a:spcAft>
        <a:defRPr sz="2400" b="1">
          <a:solidFill>
            <a:schemeClr val="bg1"/>
          </a:solidFill>
          <a:latin typeface="Arial" charset="0"/>
        </a:defRPr>
      </a:lvl6pPr>
      <a:lvl7pPr marL="914400" algn="ctr" rtl="0" fontAlgn="base">
        <a:lnSpc>
          <a:spcPct val="89000"/>
        </a:lnSpc>
        <a:spcBef>
          <a:spcPct val="0"/>
        </a:spcBef>
        <a:spcAft>
          <a:spcPct val="0"/>
        </a:spcAft>
        <a:defRPr sz="2400" b="1">
          <a:solidFill>
            <a:schemeClr val="bg1"/>
          </a:solidFill>
          <a:latin typeface="Arial" charset="0"/>
        </a:defRPr>
      </a:lvl7pPr>
      <a:lvl8pPr marL="1371600" algn="ctr" rtl="0" fontAlgn="base">
        <a:lnSpc>
          <a:spcPct val="89000"/>
        </a:lnSpc>
        <a:spcBef>
          <a:spcPct val="0"/>
        </a:spcBef>
        <a:spcAft>
          <a:spcPct val="0"/>
        </a:spcAft>
        <a:defRPr sz="2400" b="1">
          <a:solidFill>
            <a:schemeClr val="bg1"/>
          </a:solidFill>
          <a:latin typeface="Arial" charset="0"/>
        </a:defRPr>
      </a:lvl8pPr>
      <a:lvl9pPr marL="1828800" algn="ctr" rtl="0" fontAlgn="base">
        <a:lnSpc>
          <a:spcPct val="89000"/>
        </a:lnSpc>
        <a:spcBef>
          <a:spcPct val="0"/>
        </a:spcBef>
        <a:spcAft>
          <a:spcPct val="0"/>
        </a:spcAft>
        <a:defRPr sz="2400" b="1">
          <a:solidFill>
            <a:schemeClr val="bg1"/>
          </a:solidFill>
          <a:latin typeface="Arial" charset="0"/>
        </a:defRPr>
      </a:lvl9pPr>
    </p:titleStyle>
    <p:bodyStyle>
      <a:lvl1pPr marL="119063" indent="-119063" algn="l" defTabSz="930275" rtl="0" eaLnBrk="0" fontAlgn="base" hangingPunct="0">
        <a:spcBef>
          <a:spcPts val="150"/>
        </a:spcBef>
        <a:spcAft>
          <a:spcPts val="300"/>
        </a:spcAft>
        <a:buFont typeface="Arial" pitchFamily="34" charset="0"/>
        <a:buChar char="•"/>
        <a:defRPr kumimoji="0" lang="en-US" sz="12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1pPr>
      <a:lvl2pPr marL="285750" indent="-114300" algn="l" defTabSz="930275" rtl="0" eaLnBrk="0" fontAlgn="base" hangingPunct="0">
        <a:spcBef>
          <a:spcPts val="0"/>
        </a:spcBef>
        <a:spcAft>
          <a:spcPts val="200"/>
        </a:spcAft>
        <a:buFontTx/>
        <a:buChar char="–"/>
        <a:defRPr kumimoji="0" lang="en-US" sz="105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2pPr>
      <a:lvl3pPr marL="400050" indent="-57150" algn="l" defTabSz="930275" rtl="0" eaLnBrk="0" fontAlgn="base" hangingPunct="0">
        <a:spcBef>
          <a:spcPct val="15000"/>
        </a:spcBef>
        <a:spcAft>
          <a:spcPct val="10000"/>
        </a:spcAft>
        <a:buSzPct val="75000"/>
        <a:buFont typeface="Arial" charset="0"/>
        <a:buChar char="•"/>
        <a:defRPr kumimoji="0" lang="en-US" sz="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3pPr>
      <a:lvl4pPr marL="571500" indent="-114300" algn="l" defTabSz="930275" rtl="0" eaLnBrk="0" fontAlgn="base" hangingPunct="0">
        <a:spcBef>
          <a:spcPct val="15000"/>
        </a:spcBef>
        <a:spcAft>
          <a:spcPct val="10000"/>
        </a:spcAft>
        <a:buFont typeface="Arial" charset="0"/>
        <a:buChar char="–"/>
        <a:defRPr kumimoji="0" lang="en-US" sz="800" b="0" i="0" u="none" strike="noStrike" kern="0" cap="none" spc="0" normalizeH="0" baseline="0" noProof="0" dirty="0" smtClean="0">
          <a:ln>
            <a:noFill/>
          </a:ln>
          <a:solidFill>
            <a:sysClr val="windowText" lastClr="000000"/>
          </a:solidFill>
          <a:effectLst/>
          <a:uLnTx/>
          <a:uFillTx/>
          <a:latin typeface="Tahoma" pitchFamily="34" charset="0"/>
          <a:ea typeface="+mn-ea"/>
          <a:cs typeface="Tahoma" pitchFamily="34" charset="0"/>
        </a:defRPr>
      </a:lvl4pPr>
      <a:lvl5pPr marL="685800" indent="-57150" algn="l" defTabSz="930275" rtl="0" eaLnBrk="0" fontAlgn="base" hangingPunct="0">
        <a:spcBef>
          <a:spcPct val="20000"/>
        </a:spcBef>
        <a:spcAft>
          <a:spcPct val="0"/>
        </a:spcAft>
        <a:buChar char="•"/>
        <a:defRPr kumimoji="0" lang="en-US" sz="800" b="0" i="0" u="none" strike="noStrike" kern="0" cap="none" spc="0" normalizeH="0" baseline="0" noProof="0" dirty="0">
          <a:ln>
            <a:noFill/>
          </a:ln>
          <a:solidFill>
            <a:sysClr val="windowText" lastClr="000000"/>
          </a:solidFill>
          <a:effectLst/>
          <a:uLnTx/>
          <a:uFillTx/>
          <a:latin typeface="Tahoma" pitchFamily="34" charset="0"/>
          <a:ea typeface="+mn-ea"/>
          <a:cs typeface="Tahoma" pitchFamily="34" charset="0"/>
        </a:defRPr>
      </a:lvl5pPr>
      <a:lvl6pPr marL="515938" indent="-117475" algn="l" rtl="0" fontAlgn="base">
        <a:spcBef>
          <a:spcPct val="20000"/>
        </a:spcBef>
        <a:spcAft>
          <a:spcPct val="0"/>
        </a:spcAft>
        <a:buChar char="•"/>
        <a:defRPr sz="1000">
          <a:solidFill>
            <a:schemeClr val="tx1"/>
          </a:solidFill>
          <a:latin typeface="Times New Roman" pitchFamily="18" charset="0"/>
        </a:defRPr>
      </a:lvl6pPr>
      <a:lvl7pPr marL="3082925" indent="-230188" algn="l" rtl="0" fontAlgn="base">
        <a:spcBef>
          <a:spcPct val="20000"/>
        </a:spcBef>
        <a:spcAft>
          <a:spcPct val="0"/>
        </a:spcAft>
        <a:buChar char="•"/>
        <a:defRPr sz="2000">
          <a:solidFill>
            <a:schemeClr val="tx1"/>
          </a:solidFill>
          <a:latin typeface="Times New Roman" pitchFamily="18" charset="0"/>
        </a:defRPr>
      </a:lvl7pPr>
      <a:lvl8pPr marL="3540125" indent="-230188" algn="l" rtl="0" fontAlgn="base">
        <a:spcBef>
          <a:spcPct val="20000"/>
        </a:spcBef>
        <a:spcAft>
          <a:spcPct val="0"/>
        </a:spcAft>
        <a:buChar char="•"/>
        <a:defRPr sz="2000">
          <a:solidFill>
            <a:schemeClr val="tx1"/>
          </a:solidFill>
          <a:latin typeface="Times New Roman" pitchFamily="18" charset="0"/>
        </a:defRPr>
      </a:lvl8pPr>
      <a:lvl9pPr marL="3997325" indent="-230188"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908313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Lst>
  <p:transition>
    <p:fade/>
  </p:transition>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tif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www.brainpopjr.com/games/treefrogtreasure/" TargetMode="External"/><Relationship Id="rId2" Type="http://schemas.openxmlformats.org/officeDocument/2006/relationships/hyperlink" Target="http://www.brainpop.com/games/refraction/" TargetMode="External"/><Relationship Id="rId1" Type="http://schemas.openxmlformats.org/officeDocument/2006/relationships/slideLayout" Target="../slideLayouts/slideLayout14.xml"/><Relationship Id="rId6" Type="http://schemas.openxmlformats.org/officeDocument/2006/relationships/hyperlink" Target="http://www.brainpop.com/games/spaceforce/" TargetMode="External"/><Relationship Id="rId5" Type="http://schemas.openxmlformats.org/officeDocument/2006/relationships/hyperlink" Target="http://www.cs2n.org" TargetMode="External"/><Relationship Id="rId4" Type="http://schemas.openxmlformats.org/officeDocument/2006/relationships/hyperlink" Target="http://www.nanocrafter.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743"/>
            <a:ext cx="8229600" cy="563562"/>
          </a:xfrm>
        </p:spPr>
        <p:txBody>
          <a:bodyPr>
            <a:normAutofit fontScale="90000"/>
          </a:bodyPr>
          <a:lstStyle/>
          <a:p>
            <a:pPr algn="ctr"/>
            <a:r>
              <a:rPr lang="en-US" dirty="0" smtClean="0"/>
              <a:t>The Need for an </a:t>
            </a:r>
            <a:r>
              <a:rPr lang="en-US" dirty="0" err="1" smtClean="0"/>
              <a:t>Arpa-ed</a:t>
            </a:r>
            <a:endParaRPr lang="en-US" dirty="0"/>
          </a:p>
        </p:txBody>
      </p:sp>
      <p:sp>
        <p:nvSpPr>
          <p:cNvPr id="4" name="Text Placeholder 3"/>
          <p:cNvSpPr>
            <a:spLocks noGrp="1"/>
          </p:cNvSpPr>
          <p:nvPr>
            <p:ph type="body" sz="quarter" idx="10"/>
          </p:nvPr>
        </p:nvSpPr>
        <p:spPr>
          <a:xfrm>
            <a:off x="457200" y="1559361"/>
            <a:ext cx="8229600" cy="503237"/>
          </a:xfrm>
        </p:spPr>
        <p:txBody>
          <a:bodyPr>
            <a:noAutofit/>
          </a:bodyPr>
          <a:lstStyle/>
          <a:p>
            <a:pPr algn="ctr"/>
            <a:r>
              <a:rPr lang="en-US" b="1" dirty="0">
                <a:solidFill>
                  <a:srgbClr val="B67321"/>
                </a:solidFill>
                <a:latin typeface="Calibri" panose="020F0502020204030204" pitchFamily="34" charset="0"/>
              </a:rPr>
              <a:t>Russell</a:t>
            </a:r>
            <a:r>
              <a:rPr lang="en-US" b="1" dirty="0">
                <a:solidFill>
                  <a:srgbClr val="B5730A"/>
                </a:solidFill>
                <a:latin typeface="Calibri" panose="020F0502020204030204" pitchFamily="34" charset="0"/>
              </a:rPr>
              <a:t> Shilling</a:t>
            </a:r>
          </a:p>
          <a:p>
            <a:pPr algn="ctr"/>
            <a:r>
              <a:rPr lang="en-US" b="1" dirty="0">
                <a:solidFill>
                  <a:srgbClr val="B5730A"/>
                </a:solidFill>
                <a:latin typeface="Calibri" panose="020F0502020204030204" pitchFamily="34" charset="0"/>
              </a:rPr>
              <a:t>Executive </a:t>
            </a:r>
            <a:r>
              <a:rPr lang="en-US" b="1" dirty="0" smtClean="0">
                <a:solidFill>
                  <a:srgbClr val="B5730A"/>
                </a:solidFill>
                <a:latin typeface="Calibri" panose="020F0502020204030204" pitchFamily="34" charset="0"/>
              </a:rPr>
              <a:t>Director</a:t>
            </a:r>
          </a:p>
          <a:p>
            <a:pPr algn="ctr"/>
            <a:r>
              <a:rPr lang="en-US" b="1" dirty="0" smtClean="0">
                <a:solidFill>
                  <a:srgbClr val="B5730A"/>
                </a:solidFill>
                <a:latin typeface="Calibri" panose="020F0502020204030204" pitchFamily="34" charset="0"/>
              </a:rPr>
              <a:t>Office of STEM</a:t>
            </a:r>
          </a:p>
          <a:p>
            <a:pPr algn="ctr"/>
            <a:r>
              <a:rPr lang="en-US" b="1" dirty="0" smtClean="0">
                <a:solidFill>
                  <a:srgbClr val="B5730A"/>
                </a:solidFill>
                <a:latin typeface="Calibri" panose="020F0502020204030204" pitchFamily="34" charset="0"/>
              </a:rPr>
              <a:t>U.S. Department of Education</a:t>
            </a:r>
          </a:p>
          <a:p>
            <a:pPr algn="ctr"/>
            <a:r>
              <a:rPr lang="en-US" b="1" dirty="0" err="1" smtClean="0">
                <a:solidFill>
                  <a:srgbClr val="B5730A"/>
                </a:solidFill>
                <a:latin typeface="Calibri" panose="020F0502020204030204" pitchFamily="34" charset="0"/>
              </a:rPr>
              <a:t>RuSSELL.SHILLING@ED.GOV</a:t>
            </a:r>
            <a:endParaRPr lang="en-US" b="1" dirty="0" smtClean="0">
              <a:solidFill>
                <a:srgbClr val="B5730A"/>
              </a:solidFill>
              <a:latin typeface="Calibri" panose="020F0502020204030204" pitchFamily="34" charset="0"/>
            </a:endParaRPr>
          </a:p>
          <a:p>
            <a:pPr algn="ctr"/>
            <a:endParaRPr lang="en-US" b="1" dirty="0">
              <a:solidFill>
                <a:srgbClr val="B5730A"/>
              </a:solidFill>
              <a:latin typeface="Calibri" panose="020F0502020204030204" pitchFamily="34" charset="0"/>
            </a:endParaRPr>
          </a:p>
        </p:txBody>
      </p:sp>
      <p:pic>
        <p:nvPicPr>
          <p:cNvPr id="5" name="Picture Placeholder 3"/>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a:xfrm>
            <a:off x="2608498" y="3660726"/>
            <a:ext cx="3858958" cy="2621179"/>
          </a:xfrm>
          <a:prstGeom prst="rect">
            <a:avLst/>
          </a:prstGeom>
          <a:scene3d>
            <a:camera prst="orthographicFront"/>
            <a:lightRig rig="threePt" dir="t"/>
          </a:scene3d>
          <a:sp3d>
            <a:bevelT/>
            <a:bevelB/>
          </a:sp3d>
        </p:spPr>
      </p:pic>
      <p:sp>
        <p:nvSpPr>
          <p:cNvPr id="3" name="TextBox 2"/>
          <p:cNvSpPr txBox="1"/>
          <p:nvPr/>
        </p:nvSpPr>
        <p:spPr>
          <a:xfrm>
            <a:off x="3958413" y="6488668"/>
            <a:ext cx="1032655" cy="369332"/>
          </a:xfrm>
          <a:prstGeom prst="rect">
            <a:avLst/>
          </a:prstGeom>
          <a:noFill/>
        </p:spPr>
        <p:txBody>
          <a:bodyPr wrap="none" rtlCol="0">
            <a:spAutoFit/>
          </a:bodyPr>
          <a:lstStyle/>
          <a:p>
            <a:r>
              <a:rPr lang="en-US" dirty="0" smtClean="0"/>
              <a:t>Oct 2015</a:t>
            </a:r>
            <a:endParaRPr lang="en-US" dirty="0"/>
          </a:p>
        </p:txBody>
      </p:sp>
    </p:spTree>
    <p:extLst>
      <p:ext uri="{BB962C8B-B14F-4D97-AF65-F5344CB8AC3E}">
        <p14:creationId xmlns:p14="http://schemas.microsoft.com/office/powerpoint/2010/main" xmlns="" val="8439705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an </a:t>
            </a:r>
            <a:r>
              <a:rPr lang="en-US" dirty="0" err="1" smtClean="0"/>
              <a:t>arpa</a:t>
            </a:r>
            <a:r>
              <a:rPr lang="en-US" dirty="0" smtClean="0"/>
              <a:t>-ED?</a:t>
            </a:r>
            <a:endParaRPr lang="en-US" dirty="0"/>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xmlns=""/>
              </a:ext>
            </a:extLst>
          </a:blip>
          <a:stretch>
            <a:fillRect/>
          </a:stretch>
        </p:blipFill>
        <p:spPr>
          <a:xfrm>
            <a:off x="186142" y="1295399"/>
            <a:ext cx="3840361" cy="5120482"/>
          </a:xfrm>
          <a:prstGeom prst="rect">
            <a:avLst/>
          </a:prstGeom>
        </p:spPr>
      </p:pic>
      <p:sp>
        <p:nvSpPr>
          <p:cNvPr id="4" name="Text Placeholder 3"/>
          <p:cNvSpPr>
            <a:spLocks noGrp="1"/>
          </p:cNvSpPr>
          <p:nvPr>
            <p:ph type="body" sz="quarter" idx="10"/>
          </p:nvPr>
        </p:nvSpPr>
        <p:spPr/>
        <p:txBody>
          <a:bodyPr/>
          <a:lstStyle/>
          <a:p>
            <a:r>
              <a:rPr lang="en-US" dirty="0" smtClean="0">
                <a:solidFill>
                  <a:srgbClr val="B67321"/>
                </a:solidFill>
              </a:rPr>
              <a:t>April 2015 Scientific American</a:t>
            </a:r>
            <a:endParaRPr lang="en-US" dirty="0">
              <a:solidFill>
                <a:srgbClr val="B67321"/>
              </a:solidFill>
            </a:endParaRPr>
          </a:p>
        </p:txBody>
      </p:sp>
      <p:sp>
        <p:nvSpPr>
          <p:cNvPr id="6" name="TextBox 5"/>
          <p:cNvSpPr txBox="1"/>
          <p:nvPr/>
        </p:nvSpPr>
        <p:spPr>
          <a:xfrm>
            <a:off x="4083451" y="1143000"/>
            <a:ext cx="5152821" cy="3416320"/>
          </a:xfrm>
          <a:prstGeom prst="rect">
            <a:avLst/>
          </a:prstGeom>
          <a:noFill/>
        </p:spPr>
        <p:txBody>
          <a:bodyPr wrap="none" rtlCol="0">
            <a:spAutoFit/>
          </a:bodyPr>
          <a:lstStyle/>
          <a:p>
            <a:pPr marL="285750" indent="-285750">
              <a:buFont typeface="Arial" charset="0"/>
              <a:buChar char="•"/>
            </a:pPr>
            <a:r>
              <a:rPr lang="en-US" dirty="0" smtClean="0"/>
              <a:t>Post-WWII we adopted the </a:t>
            </a:r>
            <a:r>
              <a:rPr lang="en-US" dirty="0" err="1" smtClean="0"/>
              <a:t>Vannevar</a:t>
            </a:r>
            <a:r>
              <a:rPr lang="en-US" dirty="0" smtClean="0"/>
              <a:t> Bush model </a:t>
            </a:r>
          </a:p>
          <a:p>
            <a:r>
              <a:rPr lang="en-US" dirty="0" smtClean="0"/>
              <a:t>     for research</a:t>
            </a:r>
            <a:br>
              <a:rPr lang="en-US" dirty="0" smtClean="0"/>
            </a:br>
            <a:endParaRPr lang="en-US" dirty="0" smtClean="0"/>
          </a:p>
          <a:p>
            <a:pPr marL="285750" indent="-285750">
              <a:buFont typeface="Arial" charset="0"/>
              <a:buChar char="•"/>
            </a:pPr>
            <a:r>
              <a:rPr lang="en-US" dirty="0" smtClean="0"/>
              <a:t>DARPA process is powerful because it operates</a:t>
            </a:r>
          </a:p>
          <a:p>
            <a:r>
              <a:rPr lang="en-US" dirty="0"/>
              <a:t> </a:t>
            </a:r>
            <a:r>
              <a:rPr lang="en-US" dirty="0" smtClean="0"/>
              <a:t>     within Pasteur’s Quadrant (PQ)</a:t>
            </a:r>
            <a:br>
              <a:rPr lang="en-US" dirty="0" smtClean="0"/>
            </a:br>
            <a:endParaRPr lang="en-US" dirty="0" smtClean="0"/>
          </a:p>
          <a:p>
            <a:pPr marL="285750" indent="-285750">
              <a:buFont typeface="Arial" charset="0"/>
              <a:buChar char="•"/>
            </a:pPr>
            <a:r>
              <a:rPr lang="en-US" dirty="0" smtClean="0"/>
              <a:t>Behavioral Sciences have been shoehorned into </a:t>
            </a:r>
          </a:p>
          <a:p>
            <a:r>
              <a:rPr lang="en-US" dirty="0" smtClean="0"/>
              <a:t>      physical science models</a:t>
            </a:r>
            <a:br>
              <a:rPr lang="en-US" dirty="0" smtClean="0"/>
            </a:br>
            <a:endParaRPr lang="en-US" dirty="0" smtClean="0"/>
          </a:p>
          <a:p>
            <a:pPr marL="285750" indent="-285750">
              <a:buFont typeface="Arial" charset="0"/>
              <a:buChar char="•"/>
            </a:pPr>
            <a:r>
              <a:rPr lang="en-US" dirty="0" smtClean="0"/>
              <a:t>May be more successful developing within PQ</a:t>
            </a:r>
          </a:p>
          <a:p>
            <a:pPr marL="285750" indent="-285750">
              <a:buFont typeface="Arial" charset="0"/>
              <a:buChar char="•"/>
            </a:pPr>
            <a:endParaRPr lang="en-US" dirty="0" smtClean="0"/>
          </a:p>
          <a:p>
            <a:endParaRPr lang="en-US" dirty="0"/>
          </a:p>
        </p:txBody>
      </p:sp>
      <p:sp>
        <p:nvSpPr>
          <p:cNvPr id="7" name="TextBox 6"/>
          <p:cNvSpPr txBox="1"/>
          <p:nvPr/>
        </p:nvSpPr>
        <p:spPr>
          <a:xfrm>
            <a:off x="4811069" y="6130071"/>
            <a:ext cx="2784737" cy="400110"/>
          </a:xfrm>
          <a:prstGeom prst="rect">
            <a:avLst/>
          </a:prstGeom>
          <a:noFill/>
        </p:spPr>
        <p:txBody>
          <a:bodyPr wrap="none" rtlCol="0">
            <a:spAutoFit/>
          </a:bodyPr>
          <a:lstStyle/>
          <a:p>
            <a:pPr algn="ctr"/>
            <a:r>
              <a:rPr lang="en-US" sz="1000" dirty="0" smtClean="0"/>
              <a:t>Reprinted from “Benefits of Use-Inspired Science”</a:t>
            </a:r>
          </a:p>
          <a:p>
            <a:pPr algn="ctr"/>
            <a:r>
              <a:rPr lang="en-US" sz="1000" dirty="0" smtClean="0"/>
              <a:t>Princeton Environmental Institute, 2012</a:t>
            </a:r>
            <a:endParaRPr lang="en-US" sz="1000"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4858754" y="4029988"/>
            <a:ext cx="2794000" cy="2095500"/>
          </a:xfrm>
          <a:prstGeom prst="rect">
            <a:avLst/>
          </a:prstGeom>
        </p:spPr>
      </p:pic>
    </p:spTree>
    <p:extLst>
      <p:ext uri="{BB962C8B-B14F-4D97-AF65-F5344CB8AC3E}">
        <p14:creationId xmlns:p14="http://schemas.microsoft.com/office/powerpoint/2010/main" xmlns="" val="16822006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231CC523-8BC6-4921-807A-66BD262F34AB}" type="slidenum">
              <a:rPr lang="en-US" smtClean="0"/>
              <a:pPr>
                <a:defRPr/>
              </a:pPr>
              <a:t>3</a:t>
            </a:fld>
            <a:endParaRPr lang="en-US"/>
          </a:p>
        </p:txBody>
      </p:sp>
      <p:pic>
        <p:nvPicPr>
          <p:cNvPr id="25" name="Content Placeholder 5"/>
          <p:cNvPicPr>
            <a:picLocks noGrp="1" noChangeAspect="1"/>
          </p:cNvPicPr>
          <p:nvPr>
            <p:ph sz="quarter" idx="13"/>
          </p:nvPr>
        </p:nvPicPr>
        <p:blipFill rotWithShape="1">
          <a:blip r:embed="rId3" cstate="screen">
            <a:extLst>
              <a:ext uri="{28A0092B-C50C-407E-A947-70E740481C1C}">
                <a14:useLocalDpi xmlns:a14="http://schemas.microsoft.com/office/drawing/2010/main" xmlns=""/>
              </a:ext>
            </a:extLst>
          </a:blip>
          <a:srcRect/>
          <a:stretch/>
        </p:blipFill>
        <p:spPr>
          <a:xfrm rot="5400000">
            <a:off x="2131730" y="1664694"/>
            <a:ext cx="4598897" cy="3585883"/>
          </a:xfrm>
        </p:spPr>
      </p:pic>
      <p:sp>
        <p:nvSpPr>
          <p:cNvPr id="5" name="Title 4"/>
          <p:cNvSpPr>
            <a:spLocks noGrp="1"/>
          </p:cNvSpPr>
          <p:nvPr>
            <p:ph type="ctrTitle"/>
          </p:nvPr>
        </p:nvSpPr>
        <p:spPr>
          <a:xfrm>
            <a:off x="500063" y="70058"/>
            <a:ext cx="7981463" cy="612648"/>
          </a:xfrm>
        </p:spPr>
        <p:txBody>
          <a:bodyPr>
            <a:noAutofit/>
          </a:bodyPr>
          <a:lstStyle/>
          <a:p>
            <a:pPr algn="ctr"/>
            <a:r>
              <a:rPr lang="en-US" sz="1800" dirty="0" smtClean="0"/>
              <a:t>DARPA Concept: Individual Human is a Neurobehavioral “Big Data” Problem</a:t>
            </a:r>
            <a:br>
              <a:rPr lang="en-US" sz="1800" dirty="0" smtClean="0"/>
            </a:br>
            <a:r>
              <a:rPr lang="en-US" sz="1800" dirty="0" smtClean="0"/>
              <a:t>(</a:t>
            </a:r>
            <a:r>
              <a:rPr lang="en-US" sz="1800" i="1" dirty="0" smtClean="0"/>
              <a:t>Not </a:t>
            </a:r>
            <a:r>
              <a:rPr lang="en-US" sz="1800" i="1" dirty="0"/>
              <a:t>affiliated with U.S. </a:t>
            </a:r>
            <a:r>
              <a:rPr lang="en-US" sz="1800" i="1" dirty="0" err="1"/>
              <a:t>Dept</a:t>
            </a:r>
            <a:r>
              <a:rPr lang="en-US" sz="1800" i="1" dirty="0"/>
              <a:t> of </a:t>
            </a:r>
            <a:r>
              <a:rPr lang="en-US" sz="1800" i="1" dirty="0" smtClean="0"/>
              <a:t>Education)</a:t>
            </a:r>
            <a:endParaRPr lang="en-US" sz="1800" u="sng" dirty="0"/>
          </a:p>
        </p:txBody>
      </p:sp>
      <p:sp>
        <p:nvSpPr>
          <p:cNvPr id="27" name="TextBox 26"/>
          <p:cNvSpPr txBox="1"/>
          <p:nvPr/>
        </p:nvSpPr>
        <p:spPr>
          <a:xfrm>
            <a:off x="3924756" y="909817"/>
            <a:ext cx="959225" cy="307777"/>
          </a:xfrm>
          <a:prstGeom prst="rect">
            <a:avLst/>
          </a:prstGeom>
          <a:solidFill>
            <a:schemeClr val="tx1"/>
          </a:solidFill>
        </p:spPr>
        <p:txBody>
          <a:bodyPr wrap="square" rtlCol="0">
            <a:spAutoFit/>
          </a:bodyPr>
          <a:lstStyle/>
          <a:p>
            <a:pPr algn="ctr"/>
            <a:r>
              <a:rPr lang="en-US" sz="1400" b="1" dirty="0" smtClean="0">
                <a:solidFill>
                  <a:schemeClr val="bg1"/>
                </a:solidFill>
              </a:rPr>
              <a:t>CAMERA</a:t>
            </a:r>
            <a:endParaRPr lang="en-US" sz="1400" dirty="0">
              <a:solidFill>
                <a:schemeClr val="bg1"/>
              </a:solidFill>
            </a:endParaRPr>
          </a:p>
        </p:txBody>
      </p:sp>
      <p:sp>
        <p:nvSpPr>
          <p:cNvPr id="28" name="TextBox 27"/>
          <p:cNvSpPr txBox="1"/>
          <p:nvPr/>
        </p:nvSpPr>
        <p:spPr>
          <a:xfrm>
            <a:off x="3710087" y="5702465"/>
            <a:ext cx="1571280" cy="307777"/>
          </a:xfrm>
          <a:prstGeom prst="rect">
            <a:avLst/>
          </a:prstGeom>
          <a:solidFill>
            <a:schemeClr val="tx1"/>
          </a:solidFill>
        </p:spPr>
        <p:txBody>
          <a:bodyPr wrap="square" rtlCol="0">
            <a:spAutoFit/>
          </a:bodyPr>
          <a:lstStyle/>
          <a:p>
            <a:pPr algn="ctr"/>
            <a:r>
              <a:rPr lang="en-US" sz="1400" b="1" dirty="0" smtClean="0">
                <a:solidFill>
                  <a:schemeClr val="bg1"/>
                </a:solidFill>
              </a:rPr>
              <a:t>KEYBOARD</a:t>
            </a:r>
            <a:endParaRPr lang="en-US" sz="1400" dirty="0">
              <a:solidFill>
                <a:schemeClr val="bg1"/>
              </a:solidFill>
            </a:endParaRPr>
          </a:p>
        </p:txBody>
      </p:sp>
      <p:pic>
        <p:nvPicPr>
          <p:cNvPr id="29" name="Picture 28"/>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082063" y="1671816"/>
            <a:ext cx="2698233" cy="2034182"/>
          </a:xfrm>
          <a:prstGeom prst="rect">
            <a:avLst/>
          </a:prstGeom>
        </p:spPr>
      </p:pic>
      <p:sp>
        <p:nvSpPr>
          <p:cNvPr id="30" name="TextBox 29"/>
          <p:cNvSpPr txBox="1"/>
          <p:nvPr/>
        </p:nvSpPr>
        <p:spPr>
          <a:xfrm>
            <a:off x="1132073" y="2564019"/>
            <a:ext cx="1537115" cy="307777"/>
          </a:xfrm>
          <a:prstGeom prst="rect">
            <a:avLst/>
          </a:prstGeom>
          <a:solidFill>
            <a:schemeClr val="tx1"/>
          </a:solidFill>
        </p:spPr>
        <p:txBody>
          <a:bodyPr wrap="square" rtlCol="0">
            <a:spAutoFit/>
          </a:bodyPr>
          <a:lstStyle/>
          <a:p>
            <a:pPr algn="ctr"/>
            <a:r>
              <a:rPr lang="en-US" sz="1400" b="1" dirty="0" smtClean="0">
                <a:solidFill>
                  <a:schemeClr val="bg1"/>
                </a:solidFill>
              </a:rPr>
              <a:t>MICROPHONE</a:t>
            </a:r>
            <a:endParaRPr lang="en-US" sz="1400" dirty="0">
              <a:solidFill>
                <a:schemeClr val="bg1"/>
              </a:solidFill>
            </a:endParaRPr>
          </a:p>
        </p:txBody>
      </p:sp>
      <p:sp>
        <p:nvSpPr>
          <p:cNvPr id="31" name="TextBox 30"/>
          <p:cNvSpPr txBox="1"/>
          <p:nvPr/>
        </p:nvSpPr>
        <p:spPr>
          <a:xfrm>
            <a:off x="6181253" y="3914768"/>
            <a:ext cx="2377561" cy="307777"/>
          </a:xfrm>
          <a:prstGeom prst="rect">
            <a:avLst/>
          </a:prstGeom>
          <a:solidFill>
            <a:schemeClr val="tx1"/>
          </a:solidFill>
        </p:spPr>
        <p:txBody>
          <a:bodyPr wrap="square" rtlCol="0">
            <a:spAutoFit/>
          </a:bodyPr>
          <a:lstStyle/>
          <a:p>
            <a:pPr algn="ctr"/>
            <a:r>
              <a:rPr lang="en-US" sz="1400" b="1" dirty="0" smtClean="0">
                <a:solidFill>
                  <a:schemeClr val="bg1"/>
                </a:solidFill>
              </a:rPr>
              <a:t>ACCELEROMETER/GPS</a:t>
            </a:r>
            <a:endParaRPr lang="en-US" sz="1400" dirty="0">
              <a:solidFill>
                <a:schemeClr val="bg1"/>
              </a:solidFill>
            </a:endParaRPr>
          </a:p>
        </p:txBody>
      </p:sp>
      <p:grpSp>
        <p:nvGrpSpPr>
          <p:cNvPr id="32" name="Group 31"/>
          <p:cNvGrpSpPr/>
          <p:nvPr/>
        </p:nvGrpSpPr>
        <p:grpSpPr>
          <a:xfrm>
            <a:off x="140365" y="3255906"/>
            <a:ext cx="2226493" cy="2019341"/>
            <a:chOff x="259304" y="4220802"/>
            <a:chExt cx="1787342" cy="1648346"/>
          </a:xfrm>
          <a:effectLst>
            <a:glow rad="101600">
              <a:schemeClr val="accent1">
                <a:satMod val="175000"/>
                <a:alpha val="40000"/>
              </a:schemeClr>
            </a:glow>
          </a:effectLst>
        </p:grpSpPr>
        <p:pic>
          <p:nvPicPr>
            <p:cNvPr id="33" name="Picture 2" descr="http://cdn.medgadget.com/img/z277mvmk.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388851" y="4521497"/>
              <a:ext cx="1657795" cy="1347651"/>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34" name="Picture 2"/>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a:stretch/>
          </p:blipFill>
          <p:spPr bwMode="auto">
            <a:xfrm>
              <a:off x="259304" y="4220802"/>
              <a:ext cx="908739" cy="44037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36" name="Line Callout 3 35"/>
          <p:cNvSpPr/>
          <p:nvPr/>
        </p:nvSpPr>
        <p:spPr>
          <a:xfrm>
            <a:off x="6441139" y="975032"/>
            <a:ext cx="2377561" cy="1097936"/>
          </a:xfrm>
          <a:prstGeom prst="borderCallout3">
            <a:avLst>
              <a:gd name="adj1" fmla="val 21927"/>
              <a:gd name="adj2" fmla="val -5009"/>
              <a:gd name="adj3" fmla="val 17357"/>
              <a:gd name="adj4" fmla="val -13952"/>
              <a:gd name="adj5" fmla="val 11131"/>
              <a:gd name="adj6" fmla="val -24763"/>
              <a:gd name="adj7" fmla="val 11689"/>
              <a:gd name="adj8" fmla="val -60459"/>
            </a:avLst>
          </a:prstGeom>
          <a:solidFill>
            <a:schemeClr val="tx2">
              <a:lumMod val="20000"/>
              <a:lumOff val="80000"/>
              <a:alpha val="25000"/>
            </a:schemeClr>
          </a:solidFill>
          <a:ln>
            <a:solidFill>
              <a:schemeClr val="tx1"/>
            </a:solidFill>
            <a:tailEnd type="diamon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hlinkClick r:id="" action="ppaction://noaction"/>
              </a:rPr>
              <a:t>Eye</a:t>
            </a:r>
            <a:r>
              <a:rPr lang="en-US" sz="1200" dirty="0">
                <a:solidFill>
                  <a:schemeClr val="tx1"/>
                </a:solidFill>
              </a:rPr>
              <a:t> </a:t>
            </a:r>
            <a:r>
              <a:rPr lang="en-US" sz="1200" dirty="0" smtClean="0">
                <a:solidFill>
                  <a:schemeClr val="tx1"/>
                </a:solidFill>
              </a:rPr>
              <a:t>/ Body Movements</a:t>
            </a:r>
            <a:endParaRPr lang="en-US" sz="1200" dirty="0">
              <a:solidFill>
                <a:schemeClr val="tx1"/>
              </a:solidFill>
            </a:endParaRPr>
          </a:p>
          <a:p>
            <a:r>
              <a:rPr lang="en-US" sz="1200" dirty="0" smtClean="0">
                <a:solidFill>
                  <a:schemeClr val="tx1"/>
                </a:solidFill>
              </a:rPr>
              <a:t>Facial Expressions</a:t>
            </a:r>
            <a:endParaRPr lang="en-US" sz="1200" dirty="0">
              <a:solidFill>
                <a:schemeClr val="tx1"/>
              </a:solidFill>
            </a:endParaRPr>
          </a:p>
          <a:p>
            <a:r>
              <a:rPr lang="en-US" sz="1200" dirty="0">
                <a:solidFill>
                  <a:schemeClr val="tx1"/>
                </a:solidFill>
              </a:rPr>
              <a:t>Heart Rate / </a:t>
            </a:r>
            <a:r>
              <a:rPr lang="en-US" sz="1200" dirty="0" smtClean="0">
                <a:solidFill>
                  <a:schemeClr val="tx1"/>
                </a:solidFill>
              </a:rPr>
              <a:t>HRV</a:t>
            </a:r>
          </a:p>
          <a:p>
            <a:r>
              <a:rPr lang="en-US" sz="1200" dirty="0" smtClean="0">
                <a:solidFill>
                  <a:schemeClr val="tx1"/>
                </a:solidFill>
              </a:rPr>
              <a:t>Pupillometry</a:t>
            </a:r>
            <a:endParaRPr lang="en-US" sz="1200" dirty="0">
              <a:solidFill>
                <a:schemeClr val="tx1"/>
              </a:solidFill>
            </a:endParaRPr>
          </a:p>
        </p:txBody>
      </p:sp>
      <p:sp>
        <p:nvSpPr>
          <p:cNvPr id="37" name="Line Callout 3 36"/>
          <p:cNvSpPr/>
          <p:nvPr/>
        </p:nvSpPr>
        <p:spPr>
          <a:xfrm>
            <a:off x="638738" y="1000370"/>
            <a:ext cx="1833282" cy="702923"/>
          </a:xfrm>
          <a:prstGeom prst="borderCallout3">
            <a:avLst>
              <a:gd name="adj1" fmla="val 18750"/>
              <a:gd name="adj2" fmla="val -8333"/>
              <a:gd name="adj3" fmla="val 18750"/>
              <a:gd name="adj4" fmla="val -16667"/>
              <a:gd name="adj5" fmla="val 170020"/>
              <a:gd name="adj6" fmla="val -14820"/>
              <a:gd name="adj7" fmla="val 196741"/>
              <a:gd name="adj8" fmla="val 108754"/>
            </a:avLst>
          </a:prstGeom>
          <a:solidFill>
            <a:schemeClr val="tx2">
              <a:lumMod val="20000"/>
              <a:lumOff val="80000"/>
              <a:alpha val="25000"/>
            </a:schemeClr>
          </a:solidFill>
          <a:ln>
            <a:solidFill>
              <a:schemeClr val="tx1"/>
            </a:solidFill>
            <a:tailEnd type="diamon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Speech/Text Analysis</a:t>
            </a:r>
            <a:br>
              <a:rPr lang="en-US" sz="1200" dirty="0" smtClean="0">
                <a:solidFill>
                  <a:schemeClr val="tx1"/>
                </a:solidFill>
              </a:rPr>
            </a:br>
            <a:r>
              <a:rPr lang="en-US" sz="1200" dirty="0" smtClean="0">
                <a:solidFill>
                  <a:schemeClr val="tx1"/>
                </a:solidFill>
              </a:rPr>
              <a:t>Voice </a:t>
            </a:r>
            <a:r>
              <a:rPr lang="en-US" sz="1200" dirty="0">
                <a:solidFill>
                  <a:schemeClr val="tx1"/>
                </a:solidFill>
              </a:rPr>
              <a:t>Stress Analysis</a:t>
            </a:r>
          </a:p>
        </p:txBody>
      </p:sp>
      <p:pic>
        <p:nvPicPr>
          <p:cNvPr id="38" name="Picture 2" descr="http://kb4brainfunction.com/wp-content/uploads/2013/01/eeg_5.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082063" y="3743819"/>
            <a:ext cx="2698233" cy="1521934"/>
          </a:xfrm>
          <a:prstGeom prst="rect">
            <a:avLst/>
          </a:prstGeom>
          <a:noFill/>
          <a:extLst>
            <a:ext uri="{909E8E84-426E-40dd-AFC4-6F175D3DCCD1}">
              <a14:hiddenFill xmlns="" xmlns:a14="http://schemas.microsoft.com/office/drawing/2010/main">
                <a:solidFill>
                  <a:srgbClr val="FFFFFF"/>
                </a:solidFill>
              </a14:hiddenFill>
            </a:ext>
          </a:extLst>
        </p:spPr>
      </p:pic>
      <p:sp>
        <p:nvSpPr>
          <p:cNvPr id="39" name="Line Callout 3 38"/>
          <p:cNvSpPr/>
          <p:nvPr/>
        </p:nvSpPr>
        <p:spPr>
          <a:xfrm>
            <a:off x="145658" y="5415935"/>
            <a:ext cx="2238664" cy="794775"/>
          </a:xfrm>
          <a:prstGeom prst="borderCallout3">
            <a:avLst>
              <a:gd name="adj1" fmla="val 53760"/>
              <a:gd name="adj2" fmla="val 106817"/>
              <a:gd name="adj3" fmla="val 79037"/>
              <a:gd name="adj4" fmla="val 111537"/>
              <a:gd name="adj5" fmla="val 100023"/>
              <a:gd name="adj6" fmla="val 118858"/>
              <a:gd name="adj7" fmla="val 110678"/>
              <a:gd name="adj8" fmla="val 130359"/>
            </a:avLst>
          </a:prstGeom>
          <a:solidFill>
            <a:schemeClr val="tx2">
              <a:lumMod val="20000"/>
              <a:lumOff val="80000"/>
              <a:alpha val="25000"/>
            </a:schemeClr>
          </a:solidFill>
          <a:ln>
            <a:solidFill>
              <a:schemeClr val="tx1"/>
            </a:solidFill>
            <a:prstDash val="sysDot"/>
            <a:tailEnd type="diamon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Electroencephalography (EEG)</a:t>
            </a:r>
          </a:p>
          <a:p>
            <a:r>
              <a:rPr lang="en-US" sz="1200" dirty="0" err="1" smtClean="0">
                <a:solidFill>
                  <a:schemeClr val="tx1"/>
                </a:solidFill>
              </a:rPr>
              <a:t>Electrodermal</a:t>
            </a:r>
            <a:r>
              <a:rPr lang="en-US" sz="1200" dirty="0" smtClean="0">
                <a:solidFill>
                  <a:schemeClr val="tx1"/>
                </a:solidFill>
              </a:rPr>
              <a:t> Response (EDR)</a:t>
            </a:r>
          </a:p>
        </p:txBody>
      </p:sp>
      <p:sp>
        <p:nvSpPr>
          <p:cNvPr id="40" name="Line Callout 3 39"/>
          <p:cNvSpPr/>
          <p:nvPr/>
        </p:nvSpPr>
        <p:spPr>
          <a:xfrm>
            <a:off x="6753970" y="4547419"/>
            <a:ext cx="2052261" cy="778387"/>
          </a:xfrm>
          <a:prstGeom prst="borderCallout3">
            <a:avLst>
              <a:gd name="adj1" fmla="val 54203"/>
              <a:gd name="adj2" fmla="val -3660"/>
              <a:gd name="adj3" fmla="val 34111"/>
              <a:gd name="adj4" fmla="val -11330"/>
              <a:gd name="adj5" fmla="val 4765"/>
              <a:gd name="adj6" fmla="val -17697"/>
              <a:gd name="adj7" fmla="val -17886"/>
              <a:gd name="adj8" fmla="val -26256"/>
            </a:avLst>
          </a:prstGeom>
          <a:solidFill>
            <a:schemeClr val="bg1">
              <a:alpha val="25000"/>
            </a:schemeClr>
          </a:solidFill>
          <a:ln>
            <a:solidFill>
              <a:schemeClr val="tx1"/>
            </a:solidFill>
            <a:tailEnd type="diamon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Sleep Patterns</a:t>
            </a:r>
            <a:endParaRPr lang="en-US" sz="1200" dirty="0">
              <a:solidFill>
                <a:schemeClr val="tx1"/>
              </a:solidFill>
            </a:endParaRPr>
          </a:p>
          <a:p>
            <a:r>
              <a:rPr lang="en-US" sz="1200" dirty="0">
                <a:solidFill>
                  <a:schemeClr val="tx1"/>
                </a:solidFill>
              </a:rPr>
              <a:t>Activity Monitor</a:t>
            </a:r>
          </a:p>
          <a:p>
            <a:r>
              <a:rPr lang="en-US" sz="1200" dirty="0">
                <a:solidFill>
                  <a:schemeClr val="tx1"/>
                </a:solidFill>
              </a:rPr>
              <a:t>Social Interaction</a:t>
            </a:r>
          </a:p>
        </p:txBody>
      </p:sp>
      <p:sp>
        <p:nvSpPr>
          <p:cNvPr id="21" name="Line Callout 3 20"/>
          <p:cNvSpPr/>
          <p:nvPr/>
        </p:nvSpPr>
        <p:spPr>
          <a:xfrm>
            <a:off x="6778984" y="5819886"/>
            <a:ext cx="2135597" cy="538307"/>
          </a:xfrm>
          <a:prstGeom prst="borderCallout3">
            <a:avLst>
              <a:gd name="adj1" fmla="val 56584"/>
              <a:gd name="adj2" fmla="val -6281"/>
              <a:gd name="adj3" fmla="val 67139"/>
              <a:gd name="adj4" fmla="val -18668"/>
              <a:gd name="adj5" fmla="val 40028"/>
              <a:gd name="adj6" fmla="val -35519"/>
              <a:gd name="adj7" fmla="val -6204"/>
              <a:gd name="adj8" fmla="val -68508"/>
            </a:avLst>
          </a:prstGeom>
          <a:solidFill>
            <a:schemeClr val="tx2">
              <a:lumMod val="20000"/>
              <a:lumOff val="80000"/>
              <a:alpha val="25000"/>
            </a:schemeClr>
          </a:solidFill>
          <a:ln>
            <a:solidFill>
              <a:schemeClr val="tx1"/>
            </a:solidFill>
            <a:tailEnd type="diamond"/>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Input patterns</a:t>
            </a:r>
          </a:p>
          <a:p>
            <a:r>
              <a:rPr lang="en-US" sz="1200" dirty="0" smtClean="0">
                <a:solidFill>
                  <a:schemeClr val="tx1"/>
                </a:solidFill>
              </a:rPr>
              <a:t>Keyboard inputs</a:t>
            </a:r>
          </a:p>
        </p:txBody>
      </p:sp>
      <p:sp>
        <p:nvSpPr>
          <p:cNvPr id="22" name="TextBox 21"/>
          <p:cNvSpPr txBox="1"/>
          <p:nvPr/>
        </p:nvSpPr>
        <p:spPr>
          <a:xfrm>
            <a:off x="3162525" y="6204549"/>
            <a:ext cx="1571280" cy="307777"/>
          </a:xfrm>
          <a:prstGeom prst="rect">
            <a:avLst/>
          </a:prstGeom>
          <a:solidFill>
            <a:schemeClr val="tx1"/>
          </a:solidFill>
        </p:spPr>
        <p:txBody>
          <a:bodyPr wrap="square" rtlCol="0">
            <a:spAutoFit/>
          </a:bodyPr>
          <a:lstStyle/>
          <a:p>
            <a:pPr algn="ctr"/>
            <a:r>
              <a:rPr lang="en-US" sz="1400" b="1" dirty="0" smtClean="0">
                <a:solidFill>
                  <a:schemeClr val="bg1"/>
                </a:solidFill>
              </a:rPr>
              <a:t>BLUETOOTH</a:t>
            </a:r>
            <a:endParaRPr lang="en-US" sz="1400" dirty="0">
              <a:solidFill>
                <a:schemeClr val="bg1"/>
              </a:solidFill>
            </a:endParaRPr>
          </a:p>
        </p:txBody>
      </p:sp>
    </p:spTree>
    <p:extLst>
      <p:ext uri="{BB962C8B-B14F-4D97-AF65-F5344CB8AC3E}">
        <p14:creationId xmlns:p14="http://schemas.microsoft.com/office/powerpoint/2010/main" xmlns="" val="96441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idx="1"/>
          </p:nvPr>
        </p:nvSpPr>
        <p:spPr>
          <a:xfrm>
            <a:off x="-2" y="1008061"/>
            <a:ext cx="8936967" cy="5617025"/>
          </a:xfrm>
        </p:spPr>
        <p:txBody>
          <a:bodyPr/>
          <a:lstStyle/>
          <a:p>
            <a:pPr>
              <a:buFont typeface="Arial" pitchFamily="34" charset="0"/>
              <a:buChar char="•"/>
            </a:pPr>
            <a:r>
              <a:rPr lang="en-US" sz="1600" b="1" dirty="0" smtClean="0"/>
              <a:t>Combine Best Concepts for Future Education Technology Development:</a:t>
            </a:r>
          </a:p>
          <a:p>
            <a:pPr lvl="1"/>
            <a:r>
              <a:rPr lang="en-US" sz="1400" dirty="0" smtClean="0"/>
              <a:t>Intelligent, completely interactive systems that imprint on and adapt to the user</a:t>
            </a:r>
          </a:p>
          <a:p>
            <a:pPr lvl="1"/>
            <a:r>
              <a:rPr lang="en-US" sz="1400" dirty="0" smtClean="0"/>
              <a:t>Span years of learning (or a lifetime), not a single course</a:t>
            </a:r>
          </a:p>
          <a:p>
            <a:pPr lvl="1"/>
            <a:r>
              <a:rPr lang="en-US" sz="1400" dirty="0" smtClean="0"/>
              <a:t>Content individualized across different media types (games, lectures, e-books, comics, video, </a:t>
            </a:r>
            <a:r>
              <a:rPr lang="en-US" sz="1400" dirty="0" err="1" smtClean="0"/>
              <a:t>etc</a:t>
            </a:r>
            <a:r>
              <a:rPr lang="en-US" sz="1400" dirty="0" smtClean="0"/>
              <a:t>)</a:t>
            </a:r>
          </a:p>
          <a:p>
            <a:pPr lvl="1"/>
            <a:r>
              <a:rPr lang="en-US" sz="1400" dirty="0" smtClean="0"/>
              <a:t>Leverages behavior and neurosciences to assess attention</a:t>
            </a:r>
            <a:r>
              <a:rPr lang="en-US" sz="1400" dirty="0"/>
              <a:t>, confusion and </a:t>
            </a:r>
            <a:r>
              <a:rPr lang="en-US" sz="1400" dirty="0" smtClean="0"/>
              <a:t>comprehension to exceed the capabilities of human tutors</a:t>
            </a:r>
          </a:p>
          <a:p>
            <a:pPr lvl="1"/>
            <a:r>
              <a:rPr lang="en-US" sz="1400" dirty="0" smtClean="0"/>
              <a:t>Software grows with the user and presents challenges at appropriate times</a:t>
            </a:r>
          </a:p>
          <a:p>
            <a:pPr lvl="1"/>
            <a:r>
              <a:rPr lang="en-US" sz="1400" dirty="0" smtClean="0"/>
              <a:t>Merges academic and non-cognitive (grit, perseverance, </a:t>
            </a:r>
            <a:r>
              <a:rPr lang="en-US" sz="1400" dirty="0" err="1" smtClean="0"/>
              <a:t>etc</a:t>
            </a:r>
            <a:r>
              <a:rPr lang="en-US" sz="1400" dirty="0" smtClean="0"/>
              <a:t>) factors</a:t>
            </a:r>
          </a:p>
          <a:p>
            <a:pPr lvl="1"/>
            <a:r>
              <a:rPr lang="en-US" sz="1400" dirty="0" smtClean="0"/>
              <a:t>Tools improve based on entire population of users</a:t>
            </a:r>
            <a:br>
              <a:rPr lang="en-US" sz="1400" dirty="0" smtClean="0"/>
            </a:br>
            <a:endParaRPr lang="en-US" sz="1400" dirty="0" smtClean="0"/>
          </a:p>
          <a:p>
            <a:pPr lvl="1">
              <a:buNone/>
            </a:pPr>
            <a:endParaRPr lang="en-US" sz="600" dirty="0" smtClean="0"/>
          </a:p>
          <a:p>
            <a:pPr marL="457200" lvl="1" indent="0">
              <a:buNone/>
            </a:pPr>
            <a:endParaRPr lang="en-US" sz="1200" b="1" dirty="0" smtClean="0"/>
          </a:p>
        </p:txBody>
      </p:sp>
      <p:sp>
        <p:nvSpPr>
          <p:cNvPr id="3" name="Title 2"/>
          <p:cNvSpPr>
            <a:spLocks noGrp="1"/>
          </p:cNvSpPr>
          <p:nvPr>
            <p:ph type="title"/>
          </p:nvPr>
        </p:nvSpPr>
        <p:spPr>
          <a:xfrm>
            <a:off x="457200" y="0"/>
            <a:ext cx="8229600" cy="1143000"/>
          </a:xfrm>
        </p:spPr>
        <p:txBody>
          <a:bodyPr>
            <a:normAutofit/>
          </a:bodyPr>
          <a:lstStyle/>
          <a:p>
            <a:r>
              <a:rPr lang="en-US" sz="2400" dirty="0" smtClean="0"/>
              <a:t>DARPA Concept: A Vision for the Future of Learning</a:t>
            </a:r>
            <a:br>
              <a:rPr lang="en-US" sz="2400" dirty="0" smtClean="0"/>
            </a:br>
            <a:r>
              <a:rPr lang="en-US" sz="2400" dirty="0" smtClean="0"/>
              <a:t>(</a:t>
            </a:r>
            <a:r>
              <a:rPr lang="en-US" sz="2400" i="1" dirty="0" smtClean="0"/>
              <a:t>Not affiliated with U.S. </a:t>
            </a:r>
            <a:r>
              <a:rPr lang="en-US" sz="2400" i="1" dirty="0" err="1" smtClean="0"/>
              <a:t>Dept</a:t>
            </a:r>
            <a:r>
              <a:rPr lang="en-US" sz="2400" i="1" dirty="0" smtClean="0"/>
              <a:t> of Education)</a:t>
            </a:r>
            <a:endParaRPr lang="en-US" sz="2400" i="1" dirty="0"/>
          </a:p>
        </p:txBody>
      </p:sp>
      <p:sp>
        <p:nvSpPr>
          <p:cNvPr id="5" name="Slide Number Placeholder 4"/>
          <p:cNvSpPr>
            <a:spLocks noGrp="1"/>
          </p:cNvSpPr>
          <p:nvPr>
            <p:ph type="sldNum" sz="quarter" idx="11"/>
          </p:nvPr>
        </p:nvSpPr>
        <p:spPr/>
        <p:txBody>
          <a:bodyPr/>
          <a:lstStyle/>
          <a:p>
            <a:fld id="{337F04D7-6343-441B-B46E-FE3C3F7304C3}" type="slidenum">
              <a:rPr lang="en-US" smtClean="0"/>
              <a:pPr/>
              <a:t>4</a:t>
            </a:fld>
            <a:endParaRPr lang="en-US"/>
          </a:p>
        </p:txBody>
      </p:sp>
      <p:sp>
        <p:nvSpPr>
          <p:cNvPr id="6" name="Date Placeholder 5"/>
          <p:cNvSpPr>
            <a:spLocks noGrp="1"/>
          </p:cNvSpPr>
          <p:nvPr>
            <p:ph type="dt" sz="half" idx="12"/>
          </p:nvPr>
        </p:nvSpPr>
        <p:spPr/>
        <p:txBody>
          <a:bodyPr/>
          <a:lstStyle/>
          <a:p>
            <a:fld id="{9BDEA951-1A83-4FFF-B98A-7B5C2B36B8C1}" type="datetime1">
              <a:rPr lang="en-US" smtClean="0">
                <a:solidFill>
                  <a:prstClr val="black">
                    <a:tint val="75000"/>
                  </a:prstClr>
                </a:solidFill>
              </a:rPr>
              <a:pPr/>
              <a:t>10/7/2015</a:t>
            </a:fld>
            <a:endParaRPr lang="en-US">
              <a:solidFill>
                <a:prstClr val="black">
                  <a:tint val="75000"/>
                </a:prstClr>
              </a:solidFill>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002431" y="3846416"/>
            <a:ext cx="1234817" cy="1646423"/>
          </a:xfrm>
          <a:prstGeom prst="rect">
            <a:avLst/>
          </a:prstGeom>
        </p:spPr>
      </p:pic>
      <p:pic>
        <p:nvPicPr>
          <p:cNvPr id="15" name="Picture 4" descr="http://images.artnet.com/artwork_images/424940269/277441.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921201" y="3844226"/>
            <a:ext cx="1248418" cy="1650801"/>
          </a:xfrm>
          <a:prstGeom prst="rect">
            <a:avLst/>
          </a:prstGeom>
          <a:noFill/>
          <a:scene3d>
            <a:camera prst="orthographicFront"/>
            <a:lightRig rig="threePt" dir="t"/>
          </a:scene3d>
          <a:sp3d>
            <a:bevelT/>
          </a:sp3d>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537177" y="6240966"/>
            <a:ext cx="1726755" cy="215444"/>
          </a:xfrm>
          <a:prstGeom prst="rect">
            <a:avLst/>
          </a:prstGeom>
          <a:noFill/>
        </p:spPr>
        <p:txBody>
          <a:bodyPr wrap="none" rtlCol="0">
            <a:spAutoFit/>
          </a:bodyPr>
          <a:lstStyle/>
          <a:p>
            <a:r>
              <a:rPr lang="en-US" sz="800" dirty="0" smtClean="0"/>
              <a:t>Marc Chagall: </a:t>
            </a:r>
            <a:r>
              <a:rPr lang="en-US" sz="800" dirty="0" err="1" smtClean="0"/>
              <a:t>Telemach</a:t>
            </a:r>
            <a:r>
              <a:rPr lang="en-US" sz="800" dirty="0" smtClean="0"/>
              <a:t> &amp; </a:t>
            </a:r>
            <a:r>
              <a:rPr lang="en-US" sz="800" dirty="0" err="1" smtClean="0"/>
              <a:t>Athene</a:t>
            </a:r>
            <a:endParaRPr lang="en-US" sz="800"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3992022" y="3610885"/>
            <a:ext cx="1190445" cy="1488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Content Placeholder 1"/>
          <p:cNvSpPr txBox="1">
            <a:spLocks/>
          </p:cNvSpPr>
          <p:nvPr/>
        </p:nvSpPr>
        <p:spPr bwMode="auto">
          <a:xfrm>
            <a:off x="127743" y="5784882"/>
            <a:ext cx="8787786" cy="6205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scene3d>
            <a:camera prst="orthographicFront"/>
            <a:lightRig rig="threePt" dir="t"/>
          </a:scene3d>
          <a:sp3d>
            <a:bevelT/>
          </a:sp3d>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None/>
              <a:defRPr sz="20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200" b="1" i="1" dirty="0" smtClean="0"/>
              <a:t>“</a:t>
            </a:r>
            <a:r>
              <a:rPr lang="en-US" sz="1000" b="1" i="1" dirty="0" smtClean="0"/>
              <a:t>Our education system was designed more than a century ago and it has not changed with the times. It needs to change to prepare our children for the new century. We must try new approaches to teaching -new ways of using technology - and better systems of monitoring progress. The only way to get better results is by replacing what doesn't work with what does.” </a:t>
            </a:r>
            <a:r>
              <a:rPr lang="en-US" sz="1050" b="1" dirty="0" smtClean="0"/>
              <a:t>– </a:t>
            </a:r>
            <a:r>
              <a:rPr lang="en-US" sz="1000" b="1" dirty="0" smtClean="0"/>
              <a:t>Arne Duncan</a:t>
            </a:r>
          </a:p>
          <a:p>
            <a:endParaRPr lang="en-US" sz="2800" dirty="0" smtClean="0"/>
          </a:p>
          <a:p>
            <a:r>
              <a:rPr lang="en-US" sz="2800" dirty="0" smtClean="0"/>
              <a:t>						</a:t>
            </a:r>
            <a:endParaRPr lang="en-US" sz="2800" dirty="0"/>
          </a:p>
        </p:txBody>
      </p:sp>
      <p:sp>
        <p:nvSpPr>
          <p:cNvPr id="2" name="TextBox 1"/>
          <p:cNvSpPr txBox="1"/>
          <p:nvPr/>
        </p:nvSpPr>
        <p:spPr>
          <a:xfrm>
            <a:off x="780834" y="5495027"/>
            <a:ext cx="1657826" cy="253916"/>
          </a:xfrm>
          <a:prstGeom prst="rect">
            <a:avLst/>
          </a:prstGeom>
          <a:noFill/>
        </p:spPr>
        <p:txBody>
          <a:bodyPr wrap="none" rtlCol="0">
            <a:spAutoFit/>
          </a:bodyPr>
          <a:lstStyle/>
          <a:p>
            <a:r>
              <a:rPr lang="en-US" sz="1050" b="1" dirty="0" smtClean="0"/>
              <a:t>Mentor &amp; Telemachus</a:t>
            </a:r>
            <a:endParaRPr lang="en-US" sz="1050" b="1" dirty="0"/>
          </a:p>
        </p:txBody>
      </p:sp>
      <p:sp>
        <p:nvSpPr>
          <p:cNvPr id="14" name="TextBox 13"/>
          <p:cNvSpPr txBox="1"/>
          <p:nvPr/>
        </p:nvSpPr>
        <p:spPr>
          <a:xfrm>
            <a:off x="7129961" y="5492839"/>
            <a:ext cx="1088760" cy="253916"/>
          </a:xfrm>
          <a:prstGeom prst="rect">
            <a:avLst/>
          </a:prstGeom>
          <a:noFill/>
        </p:spPr>
        <p:txBody>
          <a:bodyPr wrap="none" rtlCol="0">
            <a:spAutoFit/>
          </a:bodyPr>
          <a:lstStyle/>
          <a:p>
            <a:r>
              <a:rPr lang="en-US" sz="1050" b="1" dirty="0" smtClean="0"/>
              <a:t>Diamond Age</a:t>
            </a:r>
            <a:endParaRPr lang="en-US" sz="1050" b="1" dirty="0"/>
          </a:p>
        </p:txBody>
      </p:sp>
      <p:cxnSp>
        <p:nvCxnSpPr>
          <p:cNvPr id="29" name="Straight Arrow Connector 28"/>
          <p:cNvCxnSpPr/>
          <p:nvPr/>
        </p:nvCxnSpPr>
        <p:spPr bwMode="auto">
          <a:xfrm flipV="1">
            <a:off x="2263932" y="4354912"/>
            <a:ext cx="1402294" cy="314714"/>
          </a:xfrm>
          <a:prstGeom prst="straightConnector1">
            <a:avLst/>
          </a:prstGeom>
          <a:noFill/>
          <a:ln w="22225">
            <a:solidFill>
              <a:schemeClr val="tx1"/>
            </a:solidFill>
            <a:round/>
            <a:headEnd/>
            <a:tailEnd type="arrow"/>
          </a:ln>
          <a:extLst>
            <a:ext uri="{909E8E84-426E-40dd-AFC4-6F175D3DCCD1}">
              <a14:hiddenFill xmlns="" xmlns:a14="http://schemas.microsoft.com/office/drawing/2010/main">
                <a:noFill/>
              </a14:hiddenFill>
            </a:ext>
          </a:extLst>
        </p:spPr>
      </p:cxnSp>
      <p:cxnSp>
        <p:nvCxnSpPr>
          <p:cNvPr id="33" name="Straight Arrow Connector 32"/>
          <p:cNvCxnSpPr/>
          <p:nvPr/>
        </p:nvCxnSpPr>
        <p:spPr bwMode="auto">
          <a:xfrm flipH="1" flipV="1">
            <a:off x="5460521" y="4354912"/>
            <a:ext cx="1461852" cy="314715"/>
          </a:xfrm>
          <a:prstGeom prst="straightConnector1">
            <a:avLst/>
          </a:prstGeom>
          <a:noFill/>
          <a:ln w="22225">
            <a:solidFill>
              <a:schemeClr val="tx1"/>
            </a:solidFill>
            <a:round/>
            <a:headEnd/>
            <a:tailEnd type="arrow"/>
          </a:ln>
          <a:extLst>
            <a:ext uri="{909E8E84-426E-40dd-AFC4-6F175D3DCCD1}">
              <a14:hiddenFill xmlns="" xmlns:a14="http://schemas.microsoft.com/office/drawing/2010/main">
                <a:noFill/>
              </a14:hiddenFill>
            </a:ext>
          </a:extLst>
        </p:spPr>
      </p:cxnSp>
      <p:sp>
        <p:nvSpPr>
          <p:cNvPr id="35" name="TextBox 34"/>
          <p:cNvSpPr txBox="1"/>
          <p:nvPr/>
        </p:nvSpPr>
        <p:spPr>
          <a:xfrm>
            <a:off x="4097547" y="5365630"/>
            <a:ext cx="184731" cy="369332"/>
          </a:xfrm>
          <a:prstGeom prst="rect">
            <a:avLst/>
          </a:prstGeom>
          <a:noFill/>
        </p:spPr>
        <p:txBody>
          <a:bodyPr wrap="none" rtlCol="0">
            <a:spAutoFit/>
          </a:bodyPr>
          <a:lstStyle/>
          <a:p>
            <a:endParaRPr lang="en-US" dirty="0"/>
          </a:p>
        </p:txBody>
      </p:sp>
      <p:sp>
        <p:nvSpPr>
          <p:cNvPr id="36" name="TextBox 35"/>
          <p:cNvSpPr txBox="1"/>
          <p:nvPr/>
        </p:nvSpPr>
        <p:spPr>
          <a:xfrm>
            <a:off x="3031253" y="5157881"/>
            <a:ext cx="3236784" cy="577081"/>
          </a:xfrm>
          <a:prstGeom prst="rect">
            <a:avLst/>
          </a:prstGeom>
          <a:noFill/>
        </p:spPr>
        <p:txBody>
          <a:bodyPr wrap="none" rtlCol="0">
            <a:spAutoFit/>
          </a:bodyPr>
          <a:lstStyle/>
          <a:p>
            <a:pPr algn="ctr"/>
            <a:r>
              <a:rPr lang="en-US" sz="1050" b="1" i="1" dirty="0" smtClean="0"/>
              <a:t>Combining Mentoring of Classical Instruction</a:t>
            </a:r>
          </a:p>
          <a:p>
            <a:pPr algn="ctr"/>
            <a:r>
              <a:rPr lang="en-US" sz="1050" b="1" i="1" dirty="0" smtClean="0"/>
              <a:t> With Advanced Technology to Enhance</a:t>
            </a:r>
          </a:p>
          <a:p>
            <a:pPr algn="ctr"/>
            <a:r>
              <a:rPr lang="en-US" sz="1050" b="1" i="1" dirty="0" smtClean="0"/>
              <a:t>Modern Education</a:t>
            </a:r>
            <a:endParaRPr lang="en-US" sz="1050" b="1" i="1" dirty="0"/>
          </a:p>
        </p:txBody>
      </p:sp>
    </p:spTree>
    <p:extLst>
      <p:ext uri="{BB962C8B-B14F-4D97-AF65-F5344CB8AC3E}">
        <p14:creationId xmlns:p14="http://schemas.microsoft.com/office/powerpoint/2010/main" xmlns="" val="1903185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Title 2"/>
          <p:cNvSpPr>
            <a:spLocks noGrp="1"/>
          </p:cNvSpPr>
          <p:nvPr>
            <p:ph type="ctrTitle"/>
          </p:nvPr>
        </p:nvSpPr>
        <p:spPr/>
        <p:txBody>
          <a:bodyPr/>
          <a:lstStyle/>
          <a:p>
            <a:endParaRPr lang="en-US"/>
          </a:p>
        </p:txBody>
      </p:sp>
      <p:pic>
        <p:nvPicPr>
          <p:cNvPr id="4" name="Picture 3" descr="ENGAGE_classrm-cnctd_v3.jpg"/>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0"/>
            <a:ext cx="9144000" cy="6900447"/>
          </a:xfrm>
          <a:prstGeom prst="rect">
            <a:avLst/>
          </a:prstGeom>
        </p:spPr>
      </p:pic>
    </p:spTree>
    <p:extLst>
      <p:ext uri="{BB962C8B-B14F-4D97-AF65-F5344CB8AC3E}">
        <p14:creationId xmlns:p14="http://schemas.microsoft.com/office/powerpoint/2010/main" xmlns="" val="1584785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LINKS TO DARPA ENGAGE GAMES</a:t>
            </a:r>
            <a:endParaRPr lang="en-US" dirty="0"/>
          </a:p>
        </p:txBody>
      </p:sp>
      <p:sp>
        <p:nvSpPr>
          <p:cNvPr id="3" name="Content Placeholder 2"/>
          <p:cNvSpPr>
            <a:spLocks noGrp="1"/>
          </p:cNvSpPr>
          <p:nvPr>
            <p:ph idx="1"/>
          </p:nvPr>
        </p:nvSpPr>
        <p:spPr>
          <a:xfrm>
            <a:off x="381000" y="1320800"/>
            <a:ext cx="8458200" cy="5334000"/>
          </a:xfrm>
        </p:spPr>
        <p:txBody>
          <a:bodyPr/>
          <a:lstStyle/>
          <a:p>
            <a:pPr>
              <a:defRPr/>
            </a:pPr>
            <a:r>
              <a:rPr lang="en-US" sz="2000" dirty="0">
                <a:latin typeface="Times New Roman"/>
                <a:cs typeface="Times New Roman"/>
              </a:rPr>
              <a:t>Refractions (</a:t>
            </a:r>
            <a:r>
              <a:rPr lang="en-US" sz="2000" dirty="0" err="1">
                <a:latin typeface="Times New Roman"/>
                <a:cs typeface="Times New Roman"/>
              </a:rPr>
              <a:t>Popovic</a:t>
            </a:r>
            <a:r>
              <a:rPr lang="en-US" sz="2000" dirty="0">
                <a:latin typeface="Times New Roman"/>
                <a:cs typeface="Times New Roman"/>
              </a:rPr>
              <a:t>)</a:t>
            </a:r>
          </a:p>
          <a:p>
            <a:pPr lvl="1">
              <a:defRPr/>
            </a:pPr>
            <a:r>
              <a:rPr lang="en-US" sz="2000" dirty="0">
                <a:latin typeface="Times New Roman"/>
                <a:cs typeface="Times New Roman"/>
                <a:hlinkClick r:id="rId2"/>
              </a:rPr>
              <a:t>http://www.brainpop.com/games/refraction/</a:t>
            </a:r>
            <a:endParaRPr lang="en-US" sz="2000" dirty="0">
              <a:latin typeface="Times New Roman"/>
              <a:cs typeface="Times New Roman"/>
            </a:endParaRPr>
          </a:p>
          <a:p>
            <a:pPr>
              <a:defRPr/>
            </a:pPr>
            <a:r>
              <a:rPr lang="en-US" sz="2000" dirty="0" err="1">
                <a:latin typeface="Times New Roman"/>
                <a:cs typeface="Times New Roman"/>
              </a:rPr>
              <a:t>Treefrog</a:t>
            </a:r>
            <a:r>
              <a:rPr lang="en-US" sz="2000" dirty="0">
                <a:latin typeface="Times New Roman"/>
                <a:cs typeface="Times New Roman"/>
              </a:rPr>
              <a:t> Treasure (</a:t>
            </a:r>
            <a:r>
              <a:rPr lang="en-US" sz="2000" dirty="0" err="1">
                <a:latin typeface="Times New Roman"/>
                <a:cs typeface="Times New Roman"/>
              </a:rPr>
              <a:t>Popovic</a:t>
            </a:r>
            <a:r>
              <a:rPr lang="en-US" sz="2000" dirty="0">
                <a:latin typeface="Times New Roman"/>
                <a:cs typeface="Times New Roman"/>
              </a:rPr>
              <a:t>)</a:t>
            </a:r>
          </a:p>
          <a:p>
            <a:pPr lvl="1">
              <a:defRPr/>
            </a:pPr>
            <a:r>
              <a:rPr lang="en-US" sz="2000" dirty="0">
                <a:latin typeface="Times New Roman"/>
                <a:cs typeface="Times New Roman"/>
                <a:hlinkClick r:id="rId3"/>
              </a:rPr>
              <a:t>http://www.brainpopjr.com/games/treefrogtreasure/</a:t>
            </a:r>
            <a:endParaRPr lang="en-US" sz="2000" dirty="0">
              <a:latin typeface="Times New Roman"/>
              <a:cs typeface="Times New Roman"/>
            </a:endParaRPr>
          </a:p>
          <a:p>
            <a:pPr>
              <a:defRPr/>
            </a:pPr>
            <a:r>
              <a:rPr lang="en-US" sz="2000" dirty="0">
                <a:latin typeface="Times New Roman"/>
                <a:cs typeface="Times New Roman"/>
              </a:rPr>
              <a:t>Washington, Minnesota, &amp; Norway Algebra Challenge (Adapted DragonBox)</a:t>
            </a:r>
          </a:p>
          <a:p>
            <a:pPr>
              <a:defRPr/>
            </a:pPr>
            <a:r>
              <a:rPr lang="en-US" sz="2000" dirty="0" err="1">
                <a:latin typeface="Times New Roman"/>
                <a:cs typeface="Times New Roman"/>
              </a:rPr>
              <a:t>Nanocrafter</a:t>
            </a:r>
            <a:r>
              <a:rPr lang="en-US" sz="2000" dirty="0">
                <a:latin typeface="Times New Roman"/>
                <a:cs typeface="Times New Roman"/>
              </a:rPr>
              <a:t> (DNA Science Game </a:t>
            </a:r>
            <a:r>
              <a:rPr lang="en-US" sz="2000" dirty="0" err="1">
                <a:latin typeface="Times New Roman"/>
                <a:cs typeface="Times New Roman"/>
              </a:rPr>
              <a:t>ala</a:t>
            </a:r>
            <a:r>
              <a:rPr lang="en-US" sz="2000" dirty="0">
                <a:latin typeface="Times New Roman"/>
                <a:cs typeface="Times New Roman"/>
              </a:rPr>
              <a:t> FOLD-IT from </a:t>
            </a:r>
            <a:r>
              <a:rPr lang="en-US" sz="2000" dirty="0" err="1">
                <a:latin typeface="Times New Roman"/>
                <a:cs typeface="Times New Roman"/>
              </a:rPr>
              <a:t>Popovic</a:t>
            </a:r>
            <a:r>
              <a:rPr lang="en-US" sz="2000" dirty="0">
                <a:latin typeface="Times New Roman"/>
                <a:cs typeface="Times New Roman"/>
              </a:rPr>
              <a:t>)</a:t>
            </a:r>
          </a:p>
          <a:p>
            <a:pPr lvl="1">
              <a:defRPr/>
            </a:pPr>
            <a:r>
              <a:rPr lang="en-US" sz="2000" dirty="0">
                <a:latin typeface="Times New Roman"/>
                <a:cs typeface="Times New Roman"/>
                <a:hlinkClick r:id="rId4"/>
              </a:rPr>
              <a:t>www.nanocrafter.org</a:t>
            </a:r>
            <a:endParaRPr lang="en-US" sz="2000" dirty="0">
              <a:latin typeface="Times New Roman"/>
              <a:cs typeface="Times New Roman"/>
            </a:endParaRPr>
          </a:p>
          <a:p>
            <a:pPr>
              <a:defRPr/>
            </a:pPr>
            <a:r>
              <a:rPr lang="en-US" sz="2000" dirty="0">
                <a:latin typeface="Times New Roman"/>
                <a:cs typeface="Times New Roman"/>
              </a:rPr>
              <a:t>Computer Science Student Network (Carnegie Melon Robotics)</a:t>
            </a:r>
          </a:p>
          <a:p>
            <a:pPr lvl="1">
              <a:defRPr/>
            </a:pPr>
            <a:r>
              <a:rPr lang="en-US" sz="2000" dirty="0">
                <a:latin typeface="Times New Roman"/>
                <a:cs typeface="Times New Roman"/>
                <a:hlinkClick r:id="rId5"/>
              </a:rPr>
              <a:t>www.cs2n.org</a:t>
            </a:r>
            <a:endParaRPr lang="en-US" sz="2000" dirty="0">
              <a:latin typeface="Times New Roman"/>
              <a:cs typeface="Times New Roman"/>
            </a:endParaRPr>
          </a:p>
          <a:p>
            <a:pPr>
              <a:defRPr/>
            </a:pPr>
            <a:r>
              <a:rPr lang="en-US" sz="2000" dirty="0">
                <a:latin typeface="Times New Roman"/>
                <a:cs typeface="Times New Roman"/>
              </a:rPr>
              <a:t>Space Force (</a:t>
            </a:r>
            <a:r>
              <a:rPr lang="en-US" sz="2000" dirty="0" err="1">
                <a:latin typeface="Times New Roman"/>
                <a:cs typeface="Times New Roman"/>
              </a:rPr>
              <a:t>Intific</a:t>
            </a:r>
            <a:r>
              <a:rPr lang="en-US" sz="2000" dirty="0">
                <a:latin typeface="Times New Roman"/>
                <a:cs typeface="Times New Roman"/>
              </a:rPr>
              <a:t>)</a:t>
            </a:r>
          </a:p>
          <a:p>
            <a:pPr lvl="1">
              <a:defRPr/>
            </a:pPr>
            <a:r>
              <a:rPr lang="en-US" sz="2000" dirty="0">
                <a:latin typeface="Times New Roman"/>
                <a:cs typeface="Times New Roman"/>
                <a:hlinkClick r:id="rId6"/>
              </a:rPr>
              <a:t>http://www.brainpop.com/games/spaceforce</a:t>
            </a:r>
            <a:r>
              <a:rPr lang="en-US" sz="2000" dirty="0" smtClean="0">
                <a:latin typeface="Times New Roman"/>
                <a:cs typeface="Times New Roman"/>
                <a:hlinkClick r:id="rId6"/>
              </a:rPr>
              <a:t>/</a:t>
            </a:r>
            <a:endParaRPr lang="en-US" sz="2000" dirty="0">
              <a:latin typeface="Times New Roman"/>
              <a:cs typeface="Times New Roman"/>
            </a:endParaRPr>
          </a:p>
          <a:p>
            <a:pPr>
              <a:defRPr/>
            </a:pPr>
            <a:r>
              <a:rPr lang="en-US" sz="2000" dirty="0">
                <a:latin typeface="Times New Roman"/>
                <a:cs typeface="Times New Roman"/>
              </a:rPr>
              <a:t>“Non-</a:t>
            </a:r>
            <a:r>
              <a:rPr lang="en-US" sz="2000" dirty="0" err="1">
                <a:latin typeface="Times New Roman"/>
                <a:cs typeface="Times New Roman"/>
              </a:rPr>
              <a:t>cognitve</a:t>
            </a:r>
            <a:r>
              <a:rPr lang="en-US" sz="2000" dirty="0">
                <a:latin typeface="Times New Roman"/>
                <a:cs typeface="Times New Roman"/>
              </a:rPr>
              <a:t>” factors are secondary goal of all approaches.  Assessment conducted by UCLA-</a:t>
            </a:r>
            <a:r>
              <a:rPr lang="en-US" sz="2000" dirty="0" err="1">
                <a:latin typeface="Times New Roman"/>
                <a:cs typeface="Times New Roman"/>
              </a:rPr>
              <a:t>CRESST</a:t>
            </a:r>
            <a:endParaRPr lang="en-US" sz="2000" dirty="0">
              <a:latin typeface="Times New Roman"/>
              <a:cs typeface="Times New Roman"/>
            </a:endParaRPr>
          </a:p>
          <a:p>
            <a:endParaRPr lang="en-US" dirty="0"/>
          </a:p>
        </p:txBody>
      </p:sp>
      <p:sp>
        <p:nvSpPr>
          <p:cNvPr id="4" name="Text Placeholder 3"/>
          <p:cNvSpPr>
            <a:spLocks noGrp="1"/>
          </p:cNvSpPr>
          <p:nvPr>
            <p:ph type="body" sz="quarter" idx="10"/>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B2C71B27-CEE5-4781-91B8-39410E6C0618}" type="slidenum">
              <a:rPr lang="en-US" smtClean="0"/>
              <a:pPr>
                <a:defRPr/>
              </a:pPr>
              <a:t>6</a:t>
            </a:fld>
            <a:endParaRPr lang="en-US" dirty="0"/>
          </a:p>
        </p:txBody>
      </p:sp>
    </p:spTree>
    <p:extLst>
      <p:ext uri="{BB962C8B-B14F-4D97-AF65-F5344CB8AC3E}">
        <p14:creationId xmlns:p14="http://schemas.microsoft.com/office/powerpoint/2010/main" xmlns="" val="138777552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a:t>
            </a:r>
            <a:r>
              <a:rPr lang="en-US" dirty="0" err="1" smtClean="0"/>
              <a:t>DARPA</a:t>
            </a:r>
            <a:r>
              <a:rPr lang="en-US" dirty="0" smtClean="0"/>
              <a:t> &amp; </a:t>
            </a:r>
            <a:r>
              <a:rPr lang="en-US" dirty="0" err="1" smtClean="0"/>
              <a:t>Dept</a:t>
            </a:r>
            <a:r>
              <a:rPr lang="en-US" dirty="0" smtClean="0"/>
              <a:t> of ED </a:t>
            </a:r>
            <a:r>
              <a:rPr lang="en-US" dirty="0" err="1" smtClean="0"/>
              <a:t>SBIR</a:t>
            </a:r>
            <a:endParaRPr lang="en-US" dirty="0"/>
          </a:p>
        </p:txBody>
      </p:sp>
      <p:sp>
        <p:nvSpPr>
          <p:cNvPr id="4" name="Text Placeholder 3"/>
          <p:cNvSpPr>
            <a:spLocks noGrp="1"/>
          </p:cNvSpPr>
          <p:nvPr>
            <p:ph type="body" sz="quarter" idx="10"/>
          </p:nvPr>
        </p:nvSpPr>
        <p:spPr/>
        <p:txBody>
          <a:bodyPr/>
          <a:lstStyle/>
          <a:p>
            <a:r>
              <a:rPr lang="en-US" dirty="0" smtClean="0"/>
              <a:t>STEM Meets Procedural Learning</a:t>
            </a:r>
            <a:endParaRPr lang="en-US" dirty="0"/>
          </a:p>
        </p:txBody>
      </p:sp>
      <p:sp>
        <p:nvSpPr>
          <p:cNvPr id="5" name="Slide Number Placeholder 4"/>
          <p:cNvSpPr>
            <a:spLocks noGrp="1"/>
          </p:cNvSpPr>
          <p:nvPr>
            <p:ph type="sldNum" sz="quarter" idx="11"/>
          </p:nvPr>
        </p:nvSpPr>
        <p:spPr/>
        <p:txBody>
          <a:bodyPr/>
          <a:lstStyle/>
          <a:p>
            <a:pPr>
              <a:defRPr/>
            </a:pPr>
            <a:fld id="{B2C71B27-CEE5-4781-91B8-39410E6C0618}" type="slidenum">
              <a:rPr lang="en-US" smtClean="0"/>
              <a:pPr>
                <a:defRPr/>
              </a:pPr>
              <a:t>7</a:t>
            </a:fld>
            <a:endParaRPr lang="en-US" dirty="0"/>
          </a:p>
        </p:txBody>
      </p:sp>
      <p:pic>
        <p:nvPicPr>
          <p:cNvPr id="6" name="Content Placeholder 5" descr="Space_Title_Page_ColorADJ.jpg"/>
          <p:cNvPicPr>
            <a:picLocks noGrp="1" noChangeAspect="1"/>
          </p:cNvPicPr>
          <p:nvPr>
            <p:ph idx="1"/>
          </p:nvPr>
        </p:nvPicPr>
        <p:blipFill>
          <a:blip r:embed="rId2" cstate="screen">
            <a:extLst>
              <a:ext uri="{28A0092B-C50C-407E-A947-70E740481C1C}">
                <a14:useLocalDpi xmlns:a14="http://schemas.microsoft.com/office/drawing/2010/main" xmlns=""/>
              </a:ext>
            </a:extLst>
          </a:blip>
          <a:srcRect/>
          <a:stretch>
            <a:fillRect/>
          </a:stretch>
        </p:blipFill>
        <p:spPr>
          <a:xfrm>
            <a:off x="457200" y="1905000"/>
            <a:ext cx="4368763" cy="2362200"/>
          </a:xfrm>
          <a:prstGeom prst="rect">
            <a:avLst/>
          </a:prstGeom>
        </p:spPr>
      </p:pic>
      <p:pic>
        <p:nvPicPr>
          <p:cNvPr id="7" name="Picture 6" descr="First_Responders_02.jpg"/>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122366" y="1404938"/>
            <a:ext cx="3564434" cy="4612182"/>
          </a:xfrm>
          <a:prstGeom prst="rect">
            <a:avLst/>
          </a:prstGeom>
        </p:spPr>
      </p:pic>
    </p:spTree>
    <p:extLst>
      <p:ext uri="{BB962C8B-B14F-4D97-AF65-F5344CB8AC3E}">
        <p14:creationId xmlns:p14="http://schemas.microsoft.com/office/powerpoint/2010/main" xmlns="" val="19247298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a:bevelB w="38100" h="38100"/>
            </a:sp3d>
          </a:bodyPr>
          <a:lstStyle/>
          <a:p>
            <a:r>
              <a:rPr lang="en-US" sz="3200" dirty="0" smtClean="0"/>
              <a:t>STEM 10 Year Vision Plan (STEM 2025)</a:t>
            </a:r>
            <a:endParaRPr lang="en-US" sz="3200" dirty="0"/>
          </a:p>
        </p:txBody>
      </p:sp>
      <p:sp>
        <p:nvSpPr>
          <p:cNvPr id="3" name="Content Placeholder 2"/>
          <p:cNvSpPr>
            <a:spLocks noGrp="1"/>
          </p:cNvSpPr>
          <p:nvPr>
            <p:ph idx="1"/>
          </p:nvPr>
        </p:nvSpPr>
        <p:spPr>
          <a:xfrm>
            <a:off x="282039" y="1010443"/>
            <a:ext cx="8579922" cy="5342080"/>
          </a:xfrm>
        </p:spPr>
        <p:txBody>
          <a:bodyPr>
            <a:noAutofit/>
          </a:bodyPr>
          <a:lstStyle/>
          <a:p>
            <a:r>
              <a:rPr lang="en-US" sz="1800" b="1" dirty="0" smtClean="0">
                <a:latin typeface="Calibri" panose="020F0502020204030204" pitchFamily="34" charset="0"/>
              </a:rPr>
              <a:t>Goal:  Blue-Sky/Clean Sheet Vision for STEM Education Continuum and Ecosystem</a:t>
            </a:r>
          </a:p>
          <a:p>
            <a:pPr lvl="1"/>
            <a:r>
              <a:rPr lang="en-US" sz="1800" dirty="0" smtClean="0">
                <a:latin typeface="Calibri" panose="020F0502020204030204" pitchFamily="34" charset="0"/>
              </a:rPr>
              <a:t>Deconstruct vision to identify policy, research, and practice challenges</a:t>
            </a:r>
          </a:p>
          <a:p>
            <a:pPr lvl="1"/>
            <a:r>
              <a:rPr lang="en-US" sz="1800" dirty="0" smtClean="0">
                <a:latin typeface="Calibri" panose="020F0502020204030204" pitchFamily="34" charset="0"/>
              </a:rPr>
              <a:t>Create larger community discussion of STEM vision</a:t>
            </a:r>
          </a:p>
          <a:p>
            <a:pPr lvl="1"/>
            <a:r>
              <a:rPr lang="en-US" sz="1800" dirty="0" smtClean="0">
                <a:latin typeface="Calibri" panose="020F0502020204030204" pitchFamily="34" charset="0"/>
              </a:rPr>
              <a:t>Inform ED innovation policy and ARPA-ED</a:t>
            </a:r>
            <a:br>
              <a:rPr lang="en-US" sz="1800" dirty="0" smtClean="0">
                <a:latin typeface="Calibri" panose="020F0502020204030204" pitchFamily="34" charset="0"/>
              </a:rPr>
            </a:br>
            <a:endParaRPr lang="en-US" sz="1800" dirty="0" smtClean="0">
              <a:latin typeface="Calibri" panose="020F0502020204030204" pitchFamily="34" charset="0"/>
            </a:endParaRPr>
          </a:p>
          <a:p>
            <a:r>
              <a:rPr lang="en-US" sz="1800" b="1" dirty="0">
                <a:latin typeface="Calibri" panose="020F0502020204030204" pitchFamily="34" charset="0"/>
              </a:rPr>
              <a:t>S</a:t>
            </a:r>
            <a:r>
              <a:rPr lang="en-US" sz="1800" b="1" dirty="0" smtClean="0">
                <a:latin typeface="Calibri" panose="020F0502020204030204" pitchFamily="34" charset="0"/>
              </a:rPr>
              <a:t>mall working groups</a:t>
            </a:r>
          </a:p>
          <a:p>
            <a:pPr lvl="1"/>
            <a:r>
              <a:rPr lang="en-US" sz="1800" dirty="0">
                <a:latin typeface="Calibri" panose="020F0502020204030204" pitchFamily="34" charset="0"/>
              </a:rPr>
              <a:t>D</a:t>
            </a:r>
            <a:r>
              <a:rPr lang="en-US" sz="1800" dirty="0" smtClean="0">
                <a:latin typeface="Calibri" panose="020F0502020204030204" pitchFamily="34" charset="0"/>
              </a:rPr>
              <a:t>iverse, interdisciplinary members</a:t>
            </a:r>
          </a:p>
          <a:p>
            <a:pPr lvl="1"/>
            <a:r>
              <a:rPr lang="en-US" sz="1800" dirty="0" smtClean="0">
                <a:latin typeface="Calibri" panose="020F0502020204030204" pitchFamily="34" charset="0"/>
              </a:rPr>
              <a:t>Convened one panel at Scientific American Annual STEM conference</a:t>
            </a:r>
          </a:p>
          <a:p>
            <a:pPr lvl="1"/>
            <a:r>
              <a:rPr lang="en-US" sz="1800" dirty="0" smtClean="0">
                <a:latin typeface="Calibri" panose="020F0502020204030204" pitchFamily="34" charset="0"/>
              </a:rPr>
              <a:t>Teachers, researchers, administrators, visionaries</a:t>
            </a:r>
            <a:br>
              <a:rPr lang="en-US" sz="1800" dirty="0" smtClean="0">
                <a:latin typeface="Calibri" panose="020F0502020204030204" pitchFamily="34" charset="0"/>
              </a:rPr>
            </a:br>
            <a:endParaRPr lang="en-US" sz="1800" dirty="0">
              <a:latin typeface="Calibri" panose="020F0502020204030204" pitchFamily="34" charset="0"/>
            </a:endParaRPr>
          </a:p>
          <a:p>
            <a:r>
              <a:rPr lang="en-US" sz="1800" b="1" dirty="0" smtClean="0">
                <a:latin typeface="Calibri" panose="020F0502020204030204" pitchFamily="34" charset="0"/>
              </a:rPr>
              <a:t>Report due by end of December 2015</a:t>
            </a:r>
          </a:p>
          <a:p>
            <a:pPr lvl="1"/>
            <a:r>
              <a:rPr lang="en-US" sz="1800" dirty="0" smtClean="0">
                <a:latin typeface="Calibri" panose="020F0502020204030204" pitchFamily="34" charset="0"/>
              </a:rPr>
              <a:t>Have already identified several areas of need</a:t>
            </a:r>
          </a:p>
          <a:p>
            <a:pPr lvl="2"/>
            <a:r>
              <a:rPr lang="en-US" dirty="0" smtClean="0">
                <a:latin typeface="Calibri" panose="020F0502020204030204" pitchFamily="34" charset="0"/>
              </a:rPr>
              <a:t>Propagation </a:t>
            </a:r>
            <a:r>
              <a:rPr lang="en-US" dirty="0" err="1" smtClean="0">
                <a:latin typeface="Calibri" panose="020F0502020204030204" pitchFamily="34" charset="0"/>
              </a:rPr>
              <a:t>vs</a:t>
            </a:r>
            <a:r>
              <a:rPr lang="en-US" dirty="0" smtClean="0">
                <a:latin typeface="Calibri" panose="020F0502020204030204" pitchFamily="34" charset="0"/>
              </a:rPr>
              <a:t> Scaling</a:t>
            </a:r>
          </a:p>
          <a:p>
            <a:pPr lvl="2"/>
            <a:r>
              <a:rPr lang="en-US" dirty="0" smtClean="0">
                <a:latin typeface="Calibri" panose="020F0502020204030204" pitchFamily="34" charset="0"/>
              </a:rPr>
              <a:t>Alternative research models</a:t>
            </a:r>
          </a:p>
          <a:p>
            <a:pPr lvl="2"/>
            <a:r>
              <a:rPr lang="en-US" dirty="0" smtClean="0">
                <a:latin typeface="Calibri" panose="020F0502020204030204" pitchFamily="34" charset="0"/>
              </a:rPr>
              <a:t>Interdisciplinary research teams</a:t>
            </a:r>
          </a:p>
          <a:p>
            <a:pPr lvl="2"/>
            <a:r>
              <a:rPr lang="en-US" dirty="0" smtClean="0">
                <a:latin typeface="Calibri" panose="020F0502020204030204" pitchFamily="34" charset="0"/>
              </a:rPr>
              <a:t>Real-time formative assessment / Active Learning</a:t>
            </a:r>
          </a:p>
          <a:p>
            <a:pPr lvl="2"/>
            <a:r>
              <a:rPr lang="en-US" dirty="0" smtClean="0">
                <a:latin typeface="Calibri" panose="020F0502020204030204" pitchFamily="34" charset="0"/>
              </a:rPr>
              <a:t>Reduce stove-pipes between STEM topics  (and non-STEM topics)</a:t>
            </a:r>
            <a:r>
              <a:rPr lang="en-US" sz="1400" dirty="0" smtClean="0">
                <a:latin typeface="Calibri" panose="020F0502020204030204" pitchFamily="34" charset="0"/>
              </a:rPr>
              <a:t/>
            </a:r>
            <a:br>
              <a:rPr lang="en-US" sz="1400" dirty="0" smtClean="0">
                <a:latin typeface="Calibri" panose="020F0502020204030204" pitchFamily="34" charset="0"/>
              </a:rPr>
            </a:br>
            <a:endParaRPr lang="en-US" sz="1400" dirty="0" smtClean="0">
              <a:latin typeface="Calibri" panose="020F0502020204030204" pitchFamily="34" charset="0"/>
            </a:endParaRPr>
          </a:p>
          <a:p>
            <a:pPr lvl="1"/>
            <a:endParaRPr lang="en-US" sz="1600" b="1" dirty="0"/>
          </a:p>
        </p:txBody>
      </p:sp>
    </p:spTree>
    <p:extLst>
      <p:ext uri="{BB962C8B-B14F-4D97-AF65-F5344CB8AC3E}">
        <p14:creationId xmlns:p14="http://schemas.microsoft.com/office/powerpoint/2010/main" xmlns="" val="267228989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Staffer_Quad_Templa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16_STO Staffer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O Staffer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STO Staffer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O Staffer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O Staffer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O Staffer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STO Staffer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8">
        <a:dk1>
          <a:srgbClr val="000000"/>
        </a:dk1>
        <a:lt1>
          <a:srgbClr val="FFFFFF"/>
        </a:lt1>
        <a:dk2>
          <a:srgbClr val="000000"/>
        </a:dk2>
        <a:lt2>
          <a:srgbClr val="969696"/>
        </a:lt2>
        <a:accent1>
          <a:srgbClr val="CDFFCD"/>
        </a:accent1>
        <a:accent2>
          <a:srgbClr val="3333CC"/>
        </a:accent2>
        <a:accent3>
          <a:srgbClr val="FFFFFF"/>
        </a:accent3>
        <a:accent4>
          <a:srgbClr val="000000"/>
        </a:accent4>
        <a:accent5>
          <a:srgbClr val="E3FFE3"/>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9">
        <a:dk1>
          <a:srgbClr val="000000"/>
        </a:dk1>
        <a:lt1>
          <a:srgbClr val="FFFFFF"/>
        </a:lt1>
        <a:dk2>
          <a:srgbClr val="FFFFFF"/>
        </a:dk2>
        <a:lt2>
          <a:srgbClr val="000000"/>
        </a:lt2>
        <a:accent1>
          <a:srgbClr val="3399FF"/>
        </a:accent1>
        <a:accent2>
          <a:srgbClr val="00FFFF"/>
        </a:accent2>
        <a:accent3>
          <a:srgbClr val="FFFFFF"/>
        </a:accent3>
        <a:accent4>
          <a:srgbClr val="000000"/>
        </a:accent4>
        <a:accent5>
          <a:srgbClr val="ADCAFF"/>
        </a:accent5>
        <a:accent6>
          <a:srgbClr val="00E7E7"/>
        </a:accent6>
        <a:hlink>
          <a:srgbClr val="0066CC"/>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ffer_Quad_Templa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16_STO Staffer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O Staffer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STO Staffer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O Staffer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O Staffer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O Staffer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STO Staffer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8">
        <a:dk1>
          <a:srgbClr val="000000"/>
        </a:dk1>
        <a:lt1>
          <a:srgbClr val="FFFFFF"/>
        </a:lt1>
        <a:dk2>
          <a:srgbClr val="000000"/>
        </a:dk2>
        <a:lt2>
          <a:srgbClr val="969696"/>
        </a:lt2>
        <a:accent1>
          <a:srgbClr val="CDFFCD"/>
        </a:accent1>
        <a:accent2>
          <a:srgbClr val="3333CC"/>
        </a:accent2>
        <a:accent3>
          <a:srgbClr val="FFFFFF"/>
        </a:accent3>
        <a:accent4>
          <a:srgbClr val="000000"/>
        </a:accent4>
        <a:accent5>
          <a:srgbClr val="E3FFE3"/>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9">
        <a:dk1>
          <a:srgbClr val="000000"/>
        </a:dk1>
        <a:lt1>
          <a:srgbClr val="FFFFFF"/>
        </a:lt1>
        <a:dk2>
          <a:srgbClr val="FFFFFF"/>
        </a:dk2>
        <a:lt2>
          <a:srgbClr val="000000"/>
        </a:lt2>
        <a:accent1>
          <a:srgbClr val="3399FF"/>
        </a:accent1>
        <a:accent2>
          <a:srgbClr val="00FFFF"/>
        </a:accent2>
        <a:accent3>
          <a:srgbClr val="FFFFFF"/>
        </a:accent3>
        <a:accent4>
          <a:srgbClr val="000000"/>
        </a:accent4>
        <a:accent5>
          <a:srgbClr val="ADCAFF"/>
        </a:accent5>
        <a:accent6>
          <a:srgbClr val="00E7E7"/>
        </a:accent6>
        <a:hlink>
          <a:srgbClr val="0066CC"/>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affer_Quad_Templa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16_STO Staffer Templat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O Staffer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STO Staffer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TO Staffer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TO Staffer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TO Staffer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STO Staffer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8">
        <a:dk1>
          <a:srgbClr val="000000"/>
        </a:dk1>
        <a:lt1>
          <a:srgbClr val="FFFFFF"/>
        </a:lt1>
        <a:dk2>
          <a:srgbClr val="000000"/>
        </a:dk2>
        <a:lt2>
          <a:srgbClr val="969696"/>
        </a:lt2>
        <a:accent1>
          <a:srgbClr val="CDFFCD"/>
        </a:accent1>
        <a:accent2>
          <a:srgbClr val="3333CC"/>
        </a:accent2>
        <a:accent3>
          <a:srgbClr val="FFFFFF"/>
        </a:accent3>
        <a:accent4>
          <a:srgbClr val="000000"/>
        </a:accent4>
        <a:accent5>
          <a:srgbClr val="E3FFE3"/>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TO Staffer Template 9">
        <a:dk1>
          <a:srgbClr val="000000"/>
        </a:dk1>
        <a:lt1>
          <a:srgbClr val="FFFFFF"/>
        </a:lt1>
        <a:dk2>
          <a:srgbClr val="FFFFFF"/>
        </a:dk2>
        <a:lt2>
          <a:srgbClr val="000000"/>
        </a:lt2>
        <a:accent1>
          <a:srgbClr val="3399FF"/>
        </a:accent1>
        <a:accent2>
          <a:srgbClr val="00FFFF"/>
        </a:accent2>
        <a:accent3>
          <a:srgbClr val="FFFFFF"/>
        </a:accent3>
        <a:accent4>
          <a:srgbClr val="000000"/>
        </a:accent4>
        <a:accent5>
          <a:srgbClr val="ADCAFF"/>
        </a:accent5>
        <a:accent6>
          <a:srgbClr val="00E7E7"/>
        </a:accent6>
        <a:hlink>
          <a:srgbClr val="0066CC"/>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2004</TotalTime>
  <Words>897</Words>
  <Application>Microsoft Office PowerPoint</Application>
  <PresentationFormat>On-screen Show (4:3)</PresentationFormat>
  <Paragraphs>103</Paragraphs>
  <Slides>8</Slides>
  <Notes>2</Notes>
  <HiddenSlides>0</HiddenSlides>
  <MMClips>0</MMClips>
  <ScaleCrop>false</ScaleCrop>
  <HeadingPairs>
    <vt:vector size="4" baseType="variant">
      <vt:variant>
        <vt:lpstr>Theme</vt:lpstr>
      </vt:variant>
      <vt:variant>
        <vt:i4>6</vt:i4>
      </vt:variant>
      <vt:variant>
        <vt:lpstr>Slide Titles</vt:lpstr>
      </vt:variant>
      <vt:variant>
        <vt:i4>8</vt:i4>
      </vt:variant>
    </vt:vector>
  </HeadingPairs>
  <TitlesOfParts>
    <vt:vector size="14" baseType="lpstr">
      <vt:lpstr>Office Theme</vt:lpstr>
      <vt:lpstr>1_Dept of Ed</vt:lpstr>
      <vt:lpstr>6_Staffer_Quad_Template</vt:lpstr>
      <vt:lpstr>2_Staffer_Quad_Template</vt:lpstr>
      <vt:lpstr>4_Staffer_Quad_Template</vt:lpstr>
      <vt:lpstr>2_Dept of Ed</vt:lpstr>
      <vt:lpstr>The Need for an Arpa-ed</vt:lpstr>
      <vt:lpstr>Why an arpa-ED?</vt:lpstr>
      <vt:lpstr>DARPA Concept: Individual Human is a Neurobehavioral “Big Data” Problem (Not affiliated with U.S. Dept of Education)</vt:lpstr>
      <vt:lpstr>DARPA Concept: A Vision for the Future of Learning (Not affiliated with U.S. Dept of Education)</vt:lpstr>
      <vt:lpstr>Slide 5</vt:lpstr>
      <vt:lpstr>LINKS TO DARPA ENGAGE GAMES</vt:lpstr>
      <vt:lpstr>Joint DARPA &amp; Dept of ED SBIR</vt:lpstr>
      <vt:lpstr>STEM 10 Year Vision Plan (STEM 2025)</vt:lpstr>
    </vt:vector>
  </TitlesOfParts>
  <Company>US Dept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Russell Shilling</dc:creator>
  <cp:lastModifiedBy>bjaquet</cp:lastModifiedBy>
  <cp:revision>195</cp:revision>
  <cp:lastPrinted>2015-07-23T17:46:15Z</cp:lastPrinted>
  <dcterms:created xsi:type="dcterms:W3CDTF">2015-05-18T17:26:46Z</dcterms:created>
  <dcterms:modified xsi:type="dcterms:W3CDTF">2015-10-07T14:34:09Z</dcterms:modified>
</cp:coreProperties>
</file>