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charts/chart6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78" r:id="rId1"/>
    <p:sldMasterId id="2147483782" r:id="rId2"/>
    <p:sldMasterId id="2147483795" r:id="rId3"/>
  </p:sldMasterIdLst>
  <p:notesMasterIdLst>
    <p:notesMasterId r:id="rId21"/>
  </p:notesMasterIdLst>
  <p:sldIdLst>
    <p:sldId id="815" r:id="rId4"/>
    <p:sldId id="831" r:id="rId5"/>
    <p:sldId id="826" r:id="rId6"/>
    <p:sldId id="832" r:id="rId7"/>
    <p:sldId id="818" r:id="rId8"/>
    <p:sldId id="837" r:id="rId9"/>
    <p:sldId id="819" r:id="rId10"/>
    <p:sldId id="824" r:id="rId11"/>
    <p:sldId id="821" r:id="rId12"/>
    <p:sldId id="825" r:id="rId13"/>
    <p:sldId id="835" r:id="rId14"/>
    <p:sldId id="827" r:id="rId15"/>
    <p:sldId id="813" r:id="rId16"/>
    <p:sldId id="833" r:id="rId17"/>
    <p:sldId id="834" r:id="rId18"/>
    <p:sldId id="830" r:id="rId19"/>
    <p:sldId id="836" r:id="rId2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olfej" initials="jww" lastIdx="4" clrIdx="0"/>
  <p:cmAuthor id="1" name="helpdesk" initials="h" lastIdx="1" clrIdx="1"/>
  <p:cmAuthor id="2" name="wolfej:" initials="jw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7000"/>
    <a:srgbClr val="FFFF99"/>
    <a:srgbClr val="D6EDBD"/>
    <a:srgbClr val="0070C0"/>
    <a:srgbClr val="705690"/>
    <a:srgbClr val="00B050"/>
    <a:srgbClr val="FF2F2F"/>
    <a:srgbClr val="000000"/>
    <a:srgbClr val="FFCCCC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8041" autoAdjust="0"/>
    <p:restoredTop sz="92928" autoAdjust="0"/>
  </p:normalViewPr>
  <p:slideViewPr>
    <p:cSldViewPr snapToGrid="0">
      <p:cViewPr>
        <p:scale>
          <a:sx n="60" d="100"/>
          <a:sy n="60" d="100"/>
        </p:scale>
        <p:origin x="-708" y="-222"/>
      </p:cViewPr>
      <p:guideLst>
        <p:guide orient="horz" pos="32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1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Chart%20in%20Microsoft%20PowerPoint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159767210793627"/>
          <c:y val="5.1060596355310926E-2"/>
          <c:w val="0.58741350932345604"/>
          <c:h val="0.69792904256626698"/>
        </c:manualLayout>
      </c:layout>
      <c:lineChart>
        <c:grouping val="standard"/>
        <c:varyColors val="0"/>
        <c:ser>
          <c:idx val="0"/>
          <c:order val="0"/>
          <c:tx>
            <c:strRef>
              <c:f>'Pat''s Calc''d Ratios'!$A$236</c:f>
              <c:strCache>
                <c:ptCount val="1"/>
                <c:pt idx="0">
                  <c:v>% Research</c:v>
                </c:pt>
              </c:strCache>
            </c:strRef>
          </c:tx>
          <c:marker>
            <c:symbol val="diamond"/>
            <c:size val="7"/>
          </c:marker>
          <c:cat>
            <c:strRef>
              <c:f>'Pat''s Calc''d Ratios'!$B$1:$W$1</c:f>
              <c:strCache>
                <c:ptCount val="22"/>
                <c:pt idx="0">
                  <c:v>FY 1996</c:v>
                </c:pt>
                <c:pt idx="1">
                  <c:v>FY 1997</c:v>
                </c:pt>
                <c:pt idx="2">
                  <c:v>FY 1998</c:v>
                </c:pt>
                <c:pt idx="3">
                  <c:v>FY 1999</c:v>
                </c:pt>
                <c:pt idx="4">
                  <c:v>FY 2000</c:v>
                </c:pt>
                <c:pt idx="5">
                  <c:v>FY 2001</c:v>
                </c:pt>
                <c:pt idx="6">
                  <c:v>FY 2002</c:v>
                </c:pt>
                <c:pt idx="7">
                  <c:v>FY 2003</c:v>
                </c:pt>
                <c:pt idx="8">
                  <c:v>FY 2004</c:v>
                </c:pt>
                <c:pt idx="9">
                  <c:v>FY 2005</c:v>
                </c:pt>
                <c:pt idx="10">
                  <c:v>FY 2006</c:v>
                </c:pt>
                <c:pt idx="11">
                  <c:v>FY 2007</c:v>
                </c:pt>
                <c:pt idx="12">
                  <c:v>FY 2008</c:v>
                </c:pt>
                <c:pt idx="13">
                  <c:v>FY 2009</c:v>
                </c:pt>
                <c:pt idx="14">
                  <c:v>FY 09 ARRA</c:v>
                </c:pt>
                <c:pt idx="15">
                  <c:v>FY 2010</c:v>
                </c:pt>
                <c:pt idx="16">
                  <c:v>FY 2011</c:v>
                </c:pt>
                <c:pt idx="17">
                  <c:v>FY 2012</c:v>
                </c:pt>
                <c:pt idx="18">
                  <c:v>FY 2013</c:v>
                </c:pt>
                <c:pt idx="19">
                  <c:v>FY 2014</c:v>
                </c:pt>
                <c:pt idx="20">
                  <c:v>FY 2015</c:v>
                </c:pt>
                <c:pt idx="21">
                  <c:v>FY 2016</c:v>
                </c:pt>
              </c:strCache>
            </c:strRef>
          </c:cat>
          <c:val>
            <c:numRef>
              <c:f>'Pat''s Calc''d Ratios'!$B$236:$W$236</c:f>
              <c:numCache>
                <c:formatCode>0.0%</c:formatCode>
                <c:ptCount val="22"/>
                <c:pt idx="0">
                  <c:v>0.50567979959007103</c:v>
                </c:pt>
                <c:pt idx="1">
                  <c:v>0.50045598986279405</c:v>
                </c:pt>
                <c:pt idx="2">
                  <c:v>0.49198025616955099</c:v>
                </c:pt>
                <c:pt idx="3">
                  <c:v>0.46606482189435899</c:v>
                </c:pt>
                <c:pt idx="4">
                  <c:v>0.45808119297896799</c:v>
                </c:pt>
                <c:pt idx="5">
                  <c:v>0.43442215216165597</c:v>
                </c:pt>
                <c:pt idx="6">
                  <c:v>0.43425439298195601</c:v>
                </c:pt>
                <c:pt idx="7">
                  <c:v>0.44676674970979702</c:v>
                </c:pt>
                <c:pt idx="8">
                  <c:v>0.43785532226171803</c:v>
                </c:pt>
                <c:pt idx="9">
                  <c:v>0.44279245918475302</c:v>
                </c:pt>
                <c:pt idx="10">
                  <c:v>0.42527948393057602</c:v>
                </c:pt>
                <c:pt idx="11">
                  <c:v>0.44325681339712197</c:v>
                </c:pt>
                <c:pt idx="12">
                  <c:v>0.447503936458294</c:v>
                </c:pt>
                <c:pt idx="13">
                  <c:v>0.45025623871639697</c:v>
                </c:pt>
                <c:pt idx="14">
                  <c:v>0.389957393483709</c:v>
                </c:pt>
                <c:pt idx="15">
                  <c:v>0.446924971516585</c:v>
                </c:pt>
                <c:pt idx="16">
                  <c:v>0.44337619000075101</c:v>
                </c:pt>
                <c:pt idx="17">
                  <c:v>0.429265307981683</c:v>
                </c:pt>
                <c:pt idx="18">
                  <c:v>0.43931639283067198</c:v>
                </c:pt>
                <c:pt idx="19">
                  <c:v>0.42305833792550901</c:v>
                </c:pt>
                <c:pt idx="20">
                  <c:v>0.41694675606389298</c:v>
                </c:pt>
                <c:pt idx="21">
                  <c:v>0.41809334230496098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'Pat''s Calc''d Ratios'!$A$237</c:f>
              <c:strCache>
                <c:ptCount val="1"/>
                <c:pt idx="0">
                  <c:v>% Facility Operations</c:v>
                </c:pt>
              </c:strCache>
            </c:strRef>
          </c:tx>
          <c:marker>
            <c:symbol val="square"/>
            <c:size val="5"/>
          </c:marker>
          <c:cat>
            <c:strRef>
              <c:f>'Pat''s Calc''d Ratios'!$B$1:$W$1</c:f>
              <c:strCache>
                <c:ptCount val="22"/>
                <c:pt idx="0">
                  <c:v>FY 1996</c:v>
                </c:pt>
                <c:pt idx="1">
                  <c:v>FY 1997</c:v>
                </c:pt>
                <c:pt idx="2">
                  <c:v>FY 1998</c:v>
                </c:pt>
                <c:pt idx="3">
                  <c:v>FY 1999</c:v>
                </c:pt>
                <c:pt idx="4">
                  <c:v>FY 2000</c:v>
                </c:pt>
                <c:pt idx="5">
                  <c:v>FY 2001</c:v>
                </c:pt>
                <c:pt idx="6">
                  <c:v>FY 2002</c:v>
                </c:pt>
                <c:pt idx="7">
                  <c:v>FY 2003</c:v>
                </c:pt>
                <c:pt idx="8">
                  <c:v>FY 2004</c:v>
                </c:pt>
                <c:pt idx="9">
                  <c:v>FY 2005</c:v>
                </c:pt>
                <c:pt idx="10">
                  <c:v>FY 2006</c:v>
                </c:pt>
                <c:pt idx="11">
                  <c:v>FY 2007</c:v>
                </c:pt>
                <c:pt idx="12">
                  <c:v>FY 2008</c:v>
                </c:pt>
                <c:pt idx="13">
                  <c:v>FY 2009</c:v>
                </c:pt>
                <c:pt idx="14">
                  <c:v>FY 09 ARRA</c:v>
                </c:pt>
                <c:pt idx="15">
                  <c:v>FY 2010</c:v>
                </c:pt>
                <c:pt idx="16">
                  <c:v>FY 2011</c:v>
                </c:pt>
                <c:pt idx="17">
                  <c:v>FY 2012</c:v>
                </c:pt>
                <c:pt idx="18">
                  <c:v>FY 2013</c:v>
                </c:pt>
                <c:pt idx="19">
                  <c:v>FY 2014</c:v>
                </c:pt>
                <c:pt idx="20">
                  <c:v>FY 2015</c:v>
                </c:pt>
                <c:pt idx="21">
                  <c:v>FY 2016</c:v>
                </c:pt>
              </c:strCache>
            </c:strRef>
          </c:cat>
          <c:val>
            <c:numRef>
              <c:f>'Pat''s Calc''d Ratios'!$B$237:$W$237</c:f>
              <c:numCache>
                <c:formatCode>0.0%</c:formatCode>
                <c:ptCount val="22"/>
                <c:pt idx="0">
                  <c:v>0.310201301080273</c:v>
                </c:pt>
                <c:pt idx="1">
                  <c:v>0.32048691299072002</c:v>
                </c:pt>
                <c:pt idx="2">
                  <c:v>0.34732923217205902</c:v>
                </c:pt>
                <c:pt idx="3">
                  <c:v>0.35336964497685902</c:v>
                </c:pt>
                <c:pt idx="4">
                  <c:v>0.35829387242166</c:v>
                </c:pt>
                <c:pt idx="5">
                  <c:v>0.33387553574575801</c:v>
                </c:pt>
                <c:pt idx="6">
                  <c:v>0.326123673350738</c:v>
                </c:pt>
                <c:pt idx="7">
                  <c:v>0.33059537163733299</c:v>
                </c:pt>
                <c:pt idx="8">
                  <c:v>0.33517133190842502</c:v>
                </c:pt>
                <c:pt idx="9">
                  <c:v>0.34959249840328499</c:v>
                </c:pt>
                <c:pt idx="10">
                  <c:v>0.37109952370852201</c:v>
                </c:pt>
                <c:pt idx="11">
                  <c:v>0.39497337796522702</c:v>
                </c:pt>
                <c:pt idx="12">
                  <c:v>0.39855603982090698</c:v>
                </c:pt>
                <c:pt idx="13">
                  <c:v>0.35430449430234101</c:v>
                </c:pt>
                <c:pt idx="14">
                  <c:v>0.18654010025062701</c:v>
                </c:pt>
                <c:pt idx="15">
                  <c:v>0.35491722518733199</c:v>
                </c:pt>
                <c:pt idx="16">
                  <c:v>0.37161496315616699</c:v>
                </c:pt>
                <c:pt idx="17">
                  <c:v>0.36373925493789599</c:v>
                </c:pt>
                <c:pt idx="18">
                  <c:v>0.38124657141466001</c:v>
                </c:pt>
                <c:pt idx="19">
                  <c:v>0.37303524227163398</c:v>
                </c:pt>
                <c:pt idx="20">
                  <c:v>0.38943048708341499</c:v>
                </c:pt>
                <c:pt idx="21">
                  <c:v>0.37897929049381301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'Pat''s Calc''d Ratios'!$A$238</c:f>
              <c:strCache>
                <c:ptCount val="1"/>
                <c:pt idx="0">
                  <c:v>% Construction &amp; MIEs</c:v>
                </c:pt>
              </c:strCache>
            </c:strRef>
          </c:tx>
          <c:cat>
            <c:strRef>
              <c:f>'Pat''s Calc''d Ratios'!$B$1:$W$1</c:f>
              <c:strCache>
                <c:ptCount val="22"/>
                <c:pt idx="0">
                  <c:v>FY 1996</c:v>
                </c:pt>
                <c:pt idx="1">
                  <c:v>FY 1997</c:v>
                </c:pt>
                <c:pt idx="2">
                  <c:v>FY 1998</c:v>
                </c:pt>
                <c:pt idx="3">
                  <c:v>FY 1999</c:v>
                </c:pt>
                <c:pt idx="4">
                  <c:v>FY 2000</c:v>
                </c:pt>
                <c:pt idx="5">
                  <c:v>FY 2001</c:v>
                </c:pt>
                <c:pt idx="6">
                  <c:v>FY 2002</c:v>
                </c:pt>
                <c:pt idx="7">
                  <c:v>FY 2003</c:v>
                </c:pt>
                <c:pt idx="8">
                  <c:v>FY 2004</c:v>
                </c:pt>
                <c:pt idx="9">
                  <c:v>FY 2005</c:v>
                </c:pt>
                <c:pt idx="10">
                  <c:v>FY 2006</c:v>
                </c:pt>
                <c:pt idx="11">
                  <c:v>FY 2007</c:v>
                </c:pt>
                <c:pt idx="12">
                  <c:v>FY 2008</c:v>
                </c:pt>
                <c:pt idx="13">
                  <c:v>FY 2009</c:v>
                </c:pt>
                <c:pt idx="14">
                  <c:v>FY 09 ARRA</c:v>
                </c:pt>
                <c:pt idx="15">
                  <c:v>FY 2010</c:v>
                </c:pt>
                <c:pt idx="16">
                  <c:v>FY 2011</c:v>
                </c:pt>
                <c:pt idx="17">
                  <c:v>FY 2012</c:v>
                </c:pt>
                <c:pt idx="18">
                  <c:v>FY 2013</c:v>
                </c:pt>
                <c:pt idx="19">
                  <c:v>FY 2014</c:v>
                </c:pt>
                <c:pt idx="20">
                  <c:v>FY 2015</c:v>
                </c:pt>
                <c:pt idx="21">
                  <c:v>FY 2016</c:v>
                </c:pt>
              </c:strCache>
            </c:strRef>
          </c:cat>
          <c:val>
            <c:numRef>
              <c:f>'Pat''s Calc''d Ratios'!$B$238:$W$238</c:f>
              <c:numCache>
                <c:formatCode>0.0%</c:formatCode>
                <c:ptCount val="22"/>
                <c:pt idx="0">
                  <c:v>0.12562890497361201</c:v>
                </c:pt>
                <c:pt idx="1">
                  <c:v>0.12151017428634101</c:v>
                </c:pt>
                <c:pt idx="2">
                  <c:v>0.10485783397262299</c:v>
                </c:pt>
                <c:pt idx="3">
                  <c:v>0.11887131002449999</c:v>
                </c:pt>
                <c:pt idx="4">
                  <c:v>9.5910668196823798E-2</c:v>
                </c:pt>
                <c:pt idx="5">
                  <c:v>0.13378155816827</c:v>
                </c:pt>
                <c:pt idx="6">
                  <c:v>0.13267648608299501</c:v>
                </c:pt>
                <c:pt idx="7">
                  <c:v>0.12856193385926001</c:v>
                </c:pt>
                <c:pt idx="8">
                  <c:v>0.107466768010424</c:v>
                </c:pt>
                <c:pt idx="9">
                  <c:v>9.8963367786185905E-2</c:v>
                </c:pt>
                <c:pt idx="10">
                  <c:v>8.1606142816371796E-2</c:v>
                </c:pt>
                <c:pt idx="11">
                  <c:v>7.9681464029632706E-2</c:v>
                </c:pt>
                <c:pt idx="12">
                  <c:v>7.2541449034928304E-2</c:v>
                </c:pt>
                <c:pt idx="13">
                  <c:v>0.12220446465418</c:v>
                </c:pt>
                <c:pt idx="14">
                  <c:v>0.32383082706766902</c:v>
                </c:pt>
                <c:pt idx="15">
                  <c:v>0.12869430203312199</c:v>
                </c:pt>
                <c:pt idx="16">
                  <c:v>0.116413750227733</c:v>
                </c:pt>
                <c:pt idx="17">
                  <c:v>0.14482745318995999</c:v>
                </c:pt>
                <c:pt idx="18">
                  <c:v>0.116811131608987</c:v>
                </c:pt>
                <c:pt idx="19">
                  <c:v>0.141510088915309</c:v>
                </c:pt>
                <c:pt idx="20">
                  <c:v>0.13160185367777599</c:v>
                </c:pt>
                <c:pt idx="21">
                  <c:v>0.135218309595903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5093376"/>
        <c:axId val="85107456"/>
      </c:lineChart>
      <c:catAx>
        <c:axId val="850933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85107456"/>
        <c:crosses val="autoZero"/>
        <c:auto val="1"/>
        <c:lblAlgn val="ctr"/>
        <c:lblOffset val="100"/>
        <c:noMultiLvlLbl val="0"/>
      </c:catAx>
      <c:valAx>
        <c:axId val="8510745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 b="0" i="0" u="none" strike="noStrike" baseline="0" dirty="0">
                    <a:effectLst/>
                  </a:rPr>
                  <a:t>% of </a:t>
                </a:r>
                <a:r>
                  <a:rPr lang="en-US" sz="1400" b="0" i="0" u="none" strike="noStrike" baseline="0" dirty="0" smtClean="0">
                    <a:effectLst/>
                  </a:rPr>
                  <a:t>Total SC Funding</a:t>
                </a:r>
                <a:endParaRPr lang="en-US" sz="1400" dirty="0"/>
              </a:p>
            </c:rich>
          </c:tx>
          <c:layout>
            <c:manualLayout>
              <c:xMode val="edge"/>
              <c:yMode val="edge"/>
              <c:x val="1.02429696360511E-2"/>
              <c:y val="0.18740639985278901"/>
            </c:manualLayout>
          </c:layout>
          <c:overlay val="0"/>
        </c:title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850933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347655924894245"/>
          <c:y val="9.6350253953520083E-3"/>
          <c:w val="0.318367634955047"/>
          <c:h val="0.1570867060510949"/>
        </c:manualLayout>
      </c:layout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spPr>
    <a:solidFill>
      <a:srgbClr val="F5F4EF"/>
    </a:solidFill>
    <a:ln w="28575">
      <a:solidFill>
        <a:schemeClr val="accent3"/>
      </a:solidFill>
    </a:ln>
  </c:sp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FF2F2F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rgbClr val="705690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0.198048078233407"/>
                  <c:y val="5.5665347531040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6649539467288799"/>
                  <c:y val="-0.17093358273772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784192973584724"/>
                  <c:y val="0.1047932111351261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Sheet2!$C$2:$C$5</c:f>
              <c:strCache>
                <c:ptCount val="4"/>
                <c:pt idx="0">
                  <c:v>Private Sector</c:v>
                </c:pt>
                <c:pt idx="1">
                  <c:v>Universities</c:v>
                </c:pt>
                <c:pt idx="2">
                  <c:v>DOE Laboratories</c:v>
                </c:pt>
                <c:pt idx="3">
                  <c:v>Other</c:v>
                </c:pt>
              </c:strCache>
            </c:strRef>
          </c:cat>
          <c:val>
            <c:numRef>
              <c:f>Sheet2!$D$2:$D$5</c:f>
              <c:numCache>
                <c:formatCode>General</c:formatCode>
                <c:ptCount val="4"/>
                <c:pt idx="0">
                  <c:v>1193</c:v>
                </c:pt>
                <c:pt idx="1">
                  <c:v>21994</c:v>
                </c:pt>
                <c:pt idx="2">
                  <c:v>7707</c:v>
                </c:pt>
                <c:pt idx="3">
                  <c:v>2777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0.3247779357441431"/>
          <c:y val="3.995086397060087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0699760620200253"/>
          <c:y val="0.12280879636662849"/>
          <c:w val="0.59157431709925146"/>
          <c:h val="0.72034590784348029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EFRC Members</c:v>
                </c:pt>
              </c:strCache>
            </c:strRef>
          </c:tx>
          <c:dPt>
            <c:idx val="0"/>
            <c:bubble3D val="0"/>
            <c:spPr>
              <a:solidFill>
                <a:srgbClr val="0066FF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FF006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3.8802614950908913E-2"/>
                  <c:y val="0.1113261957591542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Senior Investigator</c:v>
                </c:pt>
                <c:pt idx="1">
                  <c:v>Postdoc</c:v>
                </c:pt>
                <c:pt idx="2">
                  <c:v>Graduate</c:v>
                </c:pt>
                <c:pt idx="3">
                  <c:v>Undergraduate</c:v>
                </c:pt>
                <c:pt idx="4">
                  <c:v>Technical Staff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546</c:v>
                </c:pt>
                <c:pt idx="1">
                  <c:v>524</c:v>
                </c:pt>
                <c:pt idx="2">
                  <c:v>748</c:v>
                </c:pt>
                <c:pt idx="3">
                  <c:v>141</c:v>
                </c:pt>
                <c:pt idx="4">
                  <c:v>142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888967872071548"/>
          <c:y val="0.81347491417222673"/>
          <c:w val="0.82567743268202587"/>
          <c:h val="0.1865250858277733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latin typeface="Arial Narrow" panose="020B0606020202030204" pitchFamily="34" charset="0"/>
        </a:defRPr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0.26969536979748615"/>
          <c:y val="0.1021135343385852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8764994097671148"/>
          <c:y val="0.1991751359256827"/>
          <c:w val="0.4372270619866595"/>
          <c:h val="0.7503140001760432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Advisory Board Members</c:v>
                </c:pt>
              </c:strCache>
            </c:strRef>
          </c:tx>
          <c:dPt>
            <c:idx val="0"/>
            <c:bubble3D val="0"/>
            <c:spPr>
              <a:solidFill>
                <a:srgbClr val="0066FF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FF006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1"/>
              <c:layout>
                <c:manualLayout>
                  <c:x val="0.10615881567743372"/>
                  <c:y val="-0.165744273517005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1235928179742498"/>
                  <c:y val="0.1236280477483394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6341818696535903E-2"/>
                  <c:y val="0.1559582168175447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0560569582748381E-2"/>
                  <c:y val="0.1058129811566040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Sheet1!$A$2:$A$6</c:f>
              <c:strCache>
                <c:ptCount val="5"/>
                <c:pt idx="0">
                  <c:v>University</c:v>
                </c:pt>
                <c:pt idx="1">
                  <c:v>DOE Laboratory</c:v>
                </c:pt>
                <c:pt idx="2">
                  <c:v>Industry</c:v>
                </c:pt>
                <c:pt idx="3">
                  <c:v>Non-Profit</c:v>
                </c:pt>
                <c:pt idx="4">
                  <c:v>Government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125</c:v>
                </c:pt>
                <c:pt idx="1">
                  <c:v>36</c:v>
                </c:pt>
                <c:pt idx="2">
                  <c:v>55</c:v>
                </c:pt>
                <c:pt idx="3">
                  <c:v>2</c:v>
                </c:pt>
                <c:pt idx="4">
                  <c:v>4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2.818617871122335E-2"/>
          <c:y val="0.31531034389366991"/>
          <c:w val="0.24867459611523937"/>
          <c:h val="0.6846896561063300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Arial Narrow" panose="020B0606020202030204" pitchFamily="34" charset="0"/>
        </a:defRPr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en-US" b="1"/>
              <a:t>Lead Institution</a:t>
            </a:r>
          </a:p>
        </c:rich>
      </c:tx>
      <c:layout>
        <c:manualLayout>
          <c:xMode val="edge"/>
          <c:yMode val="edge"/>
          <c:x val="0.27057436764314952"/>
          <c:y val="9.8877044837625602E-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504426276745495"/>
          <c:y val="0.12759569004007792"/>
          <c:w val="0.73820124392014508"/>
          <c:h val="0.67942061765800399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Number of EFRCs</c:v>
                </c:pt>
              </c:strCache>
            </c:strRef>
          </c:tx>
          <c:dPt>
            <c:idx val="0"/>
            <c:bubble3D val="0"/>
            <c:spPr>
              <a:solidFill>
                <a:srgbClr val="0066FF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FF006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Sheet1!$A$2:$A$4</c:f>
              <c:strCache>
                <c:ptCount val="3"/>
                <c:pt idx="0">
                  <c:v>University</c:v>
                </c:pt>
                <c:pt idx="1">
                  <c:v>DOE  Laboratory</c:v>
                </c:pt>
                <c:pt idx="2">
                  <c:v>Non-Profit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23</c:v>
                </c:pt>
                <c:pt idx="1">
                  <c:v>8</c:v>
                </c:pt>
                <c:pt idx="2">
                  <c:v>1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4429062043277525E-2"/>
          <c:y val="0.84349928069373492"/>
          <c:w val="0.91392852787394452"/>
          <c:h val="0.1367251533470074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Arial Narrow" panose="020B0606020202030204" pitchFamily="34" charset="0"/>
        </a:defRPr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381714785651794"/>
          <c:y val="0.16958706298757292"/>
          <c:w val="0.73636570428696413"/>
          <c:h val="0.5257809967802332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'[Chart in Microsoft PowerPoint]Sheet1'!$B$1</c:f>
              <c:strCache>
                <c:ptCount val="1"/>
                <c:pt idx="0">
                  <c:v>New EFRCs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val>
            <c:numRef>
              <c:f>'[Chart in Microsoft PowerPoint]Sheet1'!$B$2:$B$8</c:f>
              <c:numCache>
                <c:formatCode>General</c:formatCode>
                <c:ptCount val="7"/>
                <c:pt idx="0">
                  <c:v>46</c:v>
                </c:pt>
                <c:pt idx="1">
                  <c:v>46</c:v>
                </c:pt>
                <c:pt idx="2">
                  <c:v>46</c:v>
                </c:pt>
                <c:pt idx="3">
                  <c:v>46</c:v>
                </c:pt>
                <c:pt idx="4">
                  <c:v>46</c:v>
                </c:pt>
                <c:pt idx="5">
                  <c:v>10</c:v>
                </c:pt>
                <c:pt idx="6">
                  <c:v>10</c:v>
                </c:pt>
              </c:numCache>
            </c:numRef>
          </c:val>
        </c:ser>
        <c:ser>
          <c:idx val="1"/>
          <c:order val="1"/>
          <c:tx>
            <c:strRef>
              <c:f>'[Chart in Microsoft PowerPoint]Sheet1'!$C$1</c:f>
              <c:strCache>
                <c:ptCount val="1"/>
                <c:pt idx="0">
                  <c:v>Renewed EFRCs</c:v>
                </c:pt>
              </c:strCache>
            </c:strRef>
          </c:tx>
          <c:spPr>
            <a:solidFill>
              <a:srgbClr val="FF0066"/>
            </a:solidFill>
            <a:ln>
              <a:noFill/>
            </a:ln>
            <a:effectLst/>
          </c:spPr>
          <c:invertIfNegative val="0"/>
          <c:val>
            <c:numRef>
              <c:f>'[Chart in Microsoft PowerPoint]Sheet1'!$C$2:$C$8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22</c:v>
                </c:pt>
                <c:pt idx="6">
                  <c:v>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92209536"/>
        <c:axId val="92211456"/>
      </c:barChart>
      <c:lineChart>
        <c:grouping val="standard"/>
        <c:varyColors val="0"/>
        <c:ser>
          <c:idx val="2"/>
          <c:order val="2"/>
          <c:tx>
            <c:strRef>
              <c:f>'[Chart in Microsoft PowerPoint]Sheet1'!$D$1</c:f>
              <c:strCache>
                <c:ptCount val="1"/>
                <c:pt idx="0">
                  <c:v>Total Funding ($M)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val>
            <c:numRef>
              <c:f>'[Chart in Microsoft PowerPoint]Sheet1'!$D$2:$D$8</c:f>
              <c:numCache>
                <c:formatCode>General</c:formatCode>
                <c:ptCount val="7"/>
                <c:pt idx="0">
                  <c:v>155.4</c:v>
                </c:pt>
                <c:pt idx="1">
                  <c:v>155.4</c:v>
                </c:pt>
                <c:pt idx="2">
                  <c:v>155.4</c:v>
                </c:pt>
                <c:pt idx="3">
                  <c:v>155.4</c:v>
                </c:pt>
                <c:pt idx="4">
                  <c:v>155.4</c:v>
                </c:pt>
                <c:pt idx="5">
                  <c:v>100</c:v>
                </c:pt>
                <c:pt idx="6">
                  <c:v>100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2219648"/>
        <c:axId val="92217728"/>
      </c:lineChart>
      <c:catAx>
        <c:axId val="9220953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r>
                  <a:rPr lang="en-US" b="1">
                    <a:solidFill>
                      <a:schemeClr val="tx1"/>
                    </a:solidFill>
                    <a:latin typeface="Arial Narrow" panose="020B0606020202030204" pitchFamily="34" charset="0"/>
                  </a:rPr>
                  <a:t>Program</a:t>
                </a:r>
                <a:r>
                  <a:rPr lang="en-US" b="1" baseline="0">
                    <a:solidFill>
                      <a:schemeClr val="tx1"/>
                    </a:solidFill>
                    <a:latin typeface="Arial Narrow" panose="020B0606020202030204" pitchFamily="34" charset="0"/>
                  </a:rPr>
                  <a:t> Year</a:t>
                </a:r>
                <a:endParaRPr lang="en-US" b="1">
                  <a:solidFill>
                    <a:schemeClr val="tx1"/>
                  </a:solidFill>
                  <a:latin typeface="Arial Narrow" panose="020B0606020202030204" pitchFamily="34" charset="0"/>
                </a:endParaRPr>
              </a:p>
            </c:rich>
          </c:tx>
          <c:layout>
            <c:manualLayout>
              <c:xMode val="edge"/>
              <c:yMode val="edge"/>
              <c:x val="0.41897222222222225"/>
              <c:y val="0.77347198657223315"/>
            </c:manualLayout>
          </c:layout>
          <c:overlay val="0"/>
          <c:spPr>
            <a:noFill/>
            <a:ln>
              <a:noFill/>
            </a:ln>
            <a:effectLst/>
          </c:sp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92211456"/>
        <c:crosses val="autoZero"/>
        <c:auto val="1"/>
        <c:lblAlgn val="ctr"/>
        <c:lblOffset val="100"/>
        <c:noMultiLvlLbl val="0"/>
      </c:catAx>
      <c:valAx>
        <c:axId val="92211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r>
                  <a:rPr lang="en-US" sz="1050" b="1">
                    <a:solidFill>
                      <a:schemeClr val="tx1"/>
                    </a:solidFill>
                    <a:latin typeface="Arial Narrow" panose="020B0606020202030204" pitchFamily="34" charset="0"/>
                  </a:rPr>
                  <a:t>Number</a:t>
                </a:r>
                <a:r>
                  <a:rPr lang="en-US" sz="1050" b="1" baseline="0">
                    <a:solidFill>
                      <a:schemeClr val="tx1"/>
                    </a:solidFill>
                    <a:latin typeface="Arial Narrow" panose="020B0606020202030204" pitchFamily="34" charset="0"/>
                  </a:rPr>
                  <a:t> of EFRCs</a:t>
                </a:r>
                <a:endParaRPr lang="en-US" sz="1050" b="1">
                  <a:solidFill>
                    <a:schemeClr val="tx1"/>
                  </a:solidFill>
                  <a:latin typeface="Arial Narrow" panose="020B0606020202030204" pitchFamily="34" charset="0"/>
                </a:endParaRPr>
              </a:p>
            </c:rich>
          </c:tx>
          <c:layout>
            <c:manualLayout>
              <c:xMode val="edge"/>
              <c:yMode val="edge"/>
              <c:x val="3.9333333333333331E-2"/>
              <c:y val="0.22777796436446127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92209536"/>
        <c:crosses val="autoZero"/>
        <c:crossBetween val="between"/>
        <c:majorUnit val="10"/>
      </c:valAx>
      <c:valAx>
        <c:axId val="92217728"/>
        <c:scaling>
          <c:orientation val="minMax"/>
          <c:max val="16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r>
                  <a:rPr lang="en-US" sz="1050" b="1">
                    <a:solidFill>
                      <a:schemeClr val="tx1"/>
                    </a:solidFill>
                    <a:latin typeface="Arial Narrow" panose="020B0606020202030204" pitchFamily="34" charset="0"/>
                  </a:rPr>
                  <a:t>Total</a:t>
                </a:r>
                <a:r>
                  <a:rPr lang="en-US" sz="1050" b="1" baseline="0">
                    <a:solidFill>
                      <a:schemeClr val="tx1"/>
                    </a:solidFill>
                    <a:latin typeface="Arial Narrow" panose="020B0606020202030204" pitchFamily="34" charset="0"/>
                  </a:rPr>
                  <a:t> Funding ($M)</a:t>
                </a:r>
                <a:endParaRPr lang="en-US" sz="1050" b="1">
                  <a:solidFill>
                    <a:schemeClr val="tx1"/>
                  </a:solidFill>
                  <a:latin typeface="Arial Narrow" panose="020B0606020202030204" pitchFamily="34" charset="0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92219648"/>
        <c:crosses val="max"/>
        <c:crossBetween val="between"/>
        <c:majorUnit val="40"/>
      </c:valAx>
      <c:catAx>
        <c:axId val="92219648"/>
        <c:scaling>
          <c:orientation val="minMax"/>
        </c:scaling>
        <c:delete val="1"/>
        <c:axPos val="b"/>
        <c:majorTickMark val="out"/>
        <c:minorTickMark val="none"/>
        <c:tickLblPos val="nextTo"/>
        <c:crossAx val="9221772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3645888013998245E-2"/>
          <c:y val="5.6529020995857639E-2"/>
          <c:w val="0.86993044619422566"/>
          <c:h val="9.699926799571237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0.74063</cdr:x>
      <cdr:y>0.23568</cdr:y>
    </cdr:from>
    <cdr:to>
      <cdr:x>0.76157</cdr:x>
      <cdr:y>0.26794</cdr:y>
    </cdr:to>
    <cdr:sp macro="" textlink="">
      <cdr:nvSpPr>
        <cdr:cNvPr id="2" name="5-Point Star 1"/>
        <cdr:cNvSpPr/>
      </cdr:nvSpPr>
      <cdr:spPr>
        <a:xfrm xmlns:a="http://schemas.openxmlformats.org/drawingml/2006/main">
          <a:off x="5766518" y="1258358"/>
          <a:ext cx="163037" cy="172242"/>
        </a:xfrm>
        <a:prstGeom xmlns:a="http://schemas.openxmlformats.org/drawingml/2006/main" prst="star5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0.74063</cdr:x>
      <cdr:y>0.56712</cdr:y>
    </cdr:from>
    <cdr:to>
      <cdr:x>0.76157</cdr:x>
      <cdr:y>0.59938</cdr:y>
    </cdr:to>
    <cdr:sp macro="" textlink="">
      <cdr:nvSpPr>
        <cdr:cNvPr id="4" name="5-Point Star 3"/>
        <cdr:cNvSpPr/>
      </cdr:nvSpPr>
      <cdr:spPr>
        <a:xfrm xmlns:a="http://schemas.openxmlformats.org/drawingml/2006/main">
          <a:off x="5766518" y="3027923"/>
          <a:ext cx="163037" cy="172241"/>
        </a:xfrm>
        <a:prstGeom xmlns:a="http://schemas.openxmlformats.org/drawingml/2006/main" prst="star5">
          <a:avLst/>
        </a:prstGeom>
        <a:solidFill xmlns:a="http://schemas.openxmlformats.org/drawingml/2006/main">
          <a:schemeClr val="accent3"/>
        </a:solidFill>
        <a:ln xmlns:a="http://schemas.openxmlformats.org/drawingml/2006/main">
          <a:solidFill>
            <a:schemeClr val="accent3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0.75797</cdr:x>
      <cdr:y>0.21827</cdr:y>
    </cdr:from>
    <cdr:to>
      <cdr:x>0.98567</cdr:x>
      <cdr:y>0.30914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5901526" y="1165366"/>
          <a:ext cx="1772835" cy="4852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000" dirty="0" smtClean="0">
              <a:latin typeface="Arial" panose="020B0604020202020204" pitchFamily="34" charset="0"/>
              <a:cs typeface="Arial" panose="020B0604020202020204" pitchFamily="34" charset="0"/>
            </a:rPr>
            <a:t>40% of FY 2016 research </a:t>
          </a:r>
        </a:p>
        <a:p xmlns:a="http://schemas.openxmlformats.org/drawingml/2006/main">
          <a:r>
            <a:rPr lang="en-US" sz="1000" dirty="0" smtClean="0">
              <a:latin typeface="Arial" panose="020B0604020202020204" pitchFamily="34" charset="0"/>
              <a:cs typeface="Arial" panose="020B0604020202020204" pitchFamily="34" charset="0"/>
            </a:rPr>
            <a:t> to universities</a:t>
          </a:r>
          <a:endParaRPr lang="en-US" sz="10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0.76358</cdr:x>
      <cdr:y>0.55405</cdr:y>
    </cdr:from>
    <cdr:to>
      <cdr:x>0.97174</cdr:x>
      <cdr:y>0.64441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5945206" y="2958181"/>
          <a:ext cx="1620667" cy="4824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dirty="0" smtClean="0">
              <a:latin typeface="Arial" panose="020B0604020202020204" pitchFamily="34" charset="0"/>
              <a:cs typeface="Arial" panose="020B0604020202020204" pitchFamily="34" charset="0"/>
            </a:rPr>
            <a:t>30% of  FY2016 construction </a:t>
          </a:r>
        </a:p>
        <a:p xmlns:a="http://schemas.openxmlformats.org/drawingml/2006/main">
          <a:r>
            <a:rPr lang="en-US" sz="1000" dirty="0" smtClean="0">
              <a:latin typeface="Arial" panose="020B0604020202020204" pitchFamily="34" charset="0"/>
              <a:cs typeface="Arial" panose="020B0604020202020204" pitchFamily="34" charset="0"/>
            </a:rPr>
            <a:t>to universities (FRIB @ MSU)</a:t>
          </a:r>
          <a:endParaRPr lang="en-US" sz="10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0.69444</cdr:x>
      <cdr:y>0.85047</cdr:y>
    </cdr:from>
    <cdr:to>
      <cdr:x>0.92593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715000" y="4333874"/>
          <a:ext cx="1905000" cy="762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dirty="0" smtClean="0"/>
            <a:t>33,671 Total Users</a:t>
          </a:r>
          <a:endParaRPr lang="en-US" sz="18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37840" cy="464820"/>
          </a:xfrm>
          <a:prstGeom prst="rect">
            <a:avLst/>
          </a:prstGeom>
        </p:spPr>
        <p:txBody>
          <a:bodyPr vert="horz" lIns="92948" tIns="46474" rIns="92948" bIns="4647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2948" tIns="46474" rIns="92948" bIns="46474" rtlCol="0"/>
          <a:lstStyle>
            <a:lvl1pPr algn="r">
              <a:defRPr sz="1200"/>
            </a:lvl1pPr>
          </a:lstStyle>
          <a:p>
            <a:fld id="{47D92E2A-5110-4645-A68D-1E3B9B46B112}" type="datetimeFigureOut">
              <a:rPr lang="en-US" smtClean="0"/>
              <a:pPr/>
              <a:t>9/28/2016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48" tIns="46474" rIns="92948" bIns="4647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2948" tIns="46474" rIns="92948" bIns="4647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29966"/>
            <a:ext cx="3037840" cy="464820"/>
          </a:xfrm>
          <a:prstGeom prst="rect">
            <a:avLst/>
          </a:prstGeom>
        </p:spPr>
        <p:txBody>
          <a:bodyPr vert="horz" lIns="92948" tIns="46474" rIns="92948" bIns="4647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 vert="horz" lIns="92948" tIns="46474" rIns="92948" bIns="46474" rtlCol="0" anchor="b"/>
          <a:lstStyle>
            <a:lvl1pPr algn="r">
              <a:defRPr sz="1200"/>
            </a:lvl1pPr>
          </a:lstStyle>
          <a:p>
            <a:fld id="{D396381A-F256-4FCC-A8A9-171E310B2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213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76D4B8-3D7E-42E7-AF06-6D9133F7F081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0358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>
                <a:latin typeface="Monaco" charset="0"/>
                <a:ea typeface="Courier New" charset="0"/>
                <a:cs typeface="Courier New" charset="0"/>
              </a:rPr>
              <a:t>	Other DOE	SPP	SC	Total</a:t>
            </a:r>
          </a:p>
          <a:p>
            <a:r>
              <a:rPr lang="en-US" baseline="0" dirty="0" smtClean="0">
                <a:latin typeface="Monaco" charset="0"/>
                <a:ea typeface="Courier New" charset="0"/>
                <a:cs typeface="Courier New" charset="0"/>
              </a:rPr>
              <a:t>AMES	 $25.74 	 $0.91 	 $30.38 	 $57.04 </a:t>
            </a:r>
          </a:p>
          <a:p>
            <a:r>
              <a:rPr lang="en-US" baseline="0" dirty="0" smtClean="0">
                <a:latin typeface="Monaco" charset="0"/>
                <a:ea typeface="Courier New" charset="0"/>
                <a:cs typeface="Courier New" charset="0"/>
              </a:rPr>
              <a:t>ANL	 $182.71 	 $116.68 	 $434.75 	 $734.14 </a:t>
            </a:r>
          </a:p>
          <a:p>
            <a:r>
              <a:rPr lang="en-US" baseline="0" dirty="0" smtClean="0">
                <a:latin typeface="Monaco" charset="0"/>
                <a:ea typeface="Courier New" charset="0"/>
                <a:cs typeface="Courier New" charset="0"/>
              </a:rPr>
              <a:t>BNL	 $27.39 	 $53.48 	 $502.88 	 $583.74 </a:t>
            </a:r>
          </a:p>
          <a:p>
            <a:r>
              <a:rPr lang="en-US" baseline="0" dirty="0" smtClean="0">
                <a:latin typeface="Monaco" charset="0"/>
                <a:ea typeface="Courier New" charset="0"/>
                <a:cs typeface="Courier New" charset="0"/>
              </a:rPr>
              <a:t>FNAL	 $0.00 	 $0.93 	 $385.75 	 $386.68 </a:t>
            </a:r>
          </a:p>
          <a:p>
            <a:r>
              <a:rPr lang="en-US" baseline="0" dirty="0" smtClean="0">
                <a:latin typeface="Monaco" charset="0"/>
                <a:ea typeface="Courier New" charset="0"/>
                <a:cs typeface="Courier New" charset="0"/>
              </a:rPr>
              <a:t>LBNL	 $113.63 	 $107.11 	 $565.16 	 $785.91 </a:t>
            </a:r>
          </a:p>
          <a:p>
            <a:r>
              <a:rPr lang="en-US" baseline="0" dirty="0" smtClean="0">
                <a:latin typeface="Monaco" charset="0"/>
                <a:ea typeface="Courier New" charset="0"/>
                <a:cs typeface="Courier New" charset="0"/>
              </a:rPr>
              <a:t>ORNL	 $485.53 	 $233.50 	 $693.04 	 $1,412.07 </a:t>
            </a:r>
          </a:p>
          <a:p>
            <a:r>
              <a:rPr lang="en-US" baseline="0" dirty="0" smtClean="0">
                <a:latin typeface="Monaco" charset="0"/>
                <a:ea typeface="Courier New" charset="0"/>
                <a:cs typeface="Courier New" charset="0"/>
              </a:rPr>
              <a:t>PNNL	 $423.45 	 $265.16 	 $186.36 	 $874.97 </a:t>
            </a:r>
          </a:p>
          <a:p>
            <a:r>
              <a:rPr lang="en-US" baseline="0" dirty="0" smtClean="0">
                <a:latin typeface="Monaco" charset="0"/>
                <a:ea typeface="Courier New" charset="0"/>
                <a:cs typeface="Courier New" charset="0"/>
              </a:rPr>
              <a:t>PPPL	 $0.13 	 $2.29 	 $87.09 	 $89.50 </a:t>
            </a:r>
          </a:p>
          <a:p>
            <a:r>
              <a:rPr lang="en-US" baseline="0" dirty="0" smtClean="0">
                <a:latin typeface="Monaco" charset="0"/>
                <a:ea typeface="Courier New" charset="0"/>
                <a:cs typeface="Courier New" charset="0"/>
              </a:rPr>
              <a:t>SLAC 	 $4.15 	 $13.69 	 $411.78 	 $429.61 </a:t>
            </a:r>
          </a:p>
          <a:p>
            <a:r>
              <a:rPr lang="en-US" baseline="0" dirty="0" smtClean="0">
                <a:latin typeface="Monaco" charset="0"/>
                <a:ea typeface="Courier New" charset="0"/>
                <a:cs typeface="Courier New" charset="0"/>
              </a:rPr>
              <a:t>TJNAF	 $-   	 $14.90 	 $142.95 	 $157.85 </a:t>
            </a:r>
          </a:p>
          <a:p>
            <a:endParaRPr lang="en-US" baseline="0" dirty="0">
              <a:latin typeface="Monaco" charset="0"/>
              <a:ea typeface="Courier New" charset="0"/>
              <a:cs typeface="Courier New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AAC16-8D54-4B0A-89FA-9291C9405E1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5108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3738"/>
            <a:ext cx="4649788" cy="3487737"/>
          </a:xfrm>
          <a:ln/>
        </p:spPr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359" y="4417385"/>
            <a:ext cx="5607684" cy="4184971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6875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4415796"/>
            <a:ext cx="5867400" cy="418338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0" lvl="1" eaLnBrk="0" fontAlgn="base" hangingPunct="0">
              <a:spcBef>
                <a:spcPts val="60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prstClr val="black"/>
                </a:solidFill>
              </a:rPr>
              <a:t>The Need: DOE needs exascale computing to continue to fulfill its mission into the next generation of scientific breakthroughs.  This includes </a:t>
            </a:r>
            <a:r>
              <a:rPr lang="en-US" sz="1400" dirty="0">
                <a:solidFill>
                  <a:prstClr val="black"/>
                </a:solidFill>
              </a:rPr>
              <a:t>multi-physics, multi-scale simulations with increasingly high spatial and temporal resolution, scientific discovery from experimental and other data, …</a:t>
            </a:r>
            <a:endParaRPr lang="en-US" sz="1000" dirty="0">
              <a:solidFill>
                <a:srgbClr val="F79646">
                  <a:lumMod val="75000"/>
                </a:srgbClr>
              </a:solidFill>
            </a:endParaRPr>
          </a:p>
          <a:p>
            <a:pPr>
              <a:spcBef>
                <a:spcPts val="600"/>
              </a:spcBef>
            </a:pPr>
            <a:r>
              <a:rPr lang="en-US" sz="1600" b="1" dirty="0">
                <a:solidFill>
                  <a:srgbClr val="FF0000"/>
                </a:solidFill>
              </a:rPr>
              <a:t>Our future will be determined, driven, and (if we fail) restricted by how we form and employ HPC at exascale</a:t>
            </a:r>
            <a:endParaRPr lang="en-US" sz="1100" dirty="0">
              <a:solidFill>
                <a:prstClr val="black"/>
              </a:solidFill>
            </a:endParaRPr>
          </a:p>
          <a:p>
            <a:pPr marL="171415" indent="-171415">
              <a:spcBef>
                <a:spcPts val="400"/>
              </a:spcBef>
              <a:buFont typeface="Arial"/>
              <a:buChar char="•"/>
            </a:pPr>
            <a:r>
              <a:rPr lang="en-US" sz="1400" dirty="0">
                <a:solidFill>
                  <a:prstClr val="black"/>
                </a:solidFill>
              </a:rPr>
              <a:t>Extreme scale science = </a:t>
            </a:r>
            <a:r>
              <a:rPr lang="en-US" sz="1400" b="1" dirty="0">
                <a:solidFill>
                  <a:srgbClr val="0000FF"/>
                </a:solidFill>
              </a:rPr>
              <a:t>next generation of scientific breakthroughs</a:t>
            </a:r>
          </a:p>
          <a:p>
            <a:pPr marL="171415" indent="-171415">
              <a:spcBef>
                <a:spcPts val="400"/>
              </a:spcBef>
              <a:buFont typeface="Arial"/>
              <a:buChar char="•"/>
            </a:pPr>
            <a:r>
              <a:rPr lang="en-US" sz="1400" dirty="0">
                <a:solidFill>
                  <a:prstClr val="black"/>
                </a:solidFill>
              </a:rPr>
              <a:t>These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b="1" dirty="0">
                <a:solidFill>
                  <a:srgbClr val="0000FF"/>
                </a:solidFill>
              </a:rPr>
              <a:t>breakthroughs are critical to future progress </a:t>
            </a:r>
            <a:r>
              <a:rPr lang="en-US" sz="1400" dirty="0">
                <a:solidFill>
                  <a:srgbClr val="000000"/>
                </a:solidFill>
              </a:rPr>
              <a:t>in all areas of our lives</a:t>
            </a:r>
          </a:p>
          <a:p>
            <a:pPr marL="171415" indent="-171415">
              <a:spcBef>
                <a:spcPts val="400"/>
              </a:spcBef>
              <a:buFont typeface="Arial"/>
              <a:buChar char="•"/>
            </a:pPr>
            <a:r>
              <a:rPr lang="en-US" sz="1400" b="1" dirty="0">
                <a:solidFill>
                  <a:srgbClr val="0000FF"/>
                </a:solidFill>
              </a:rPr>
              <a:t>But,</a:t>
            </a:r>
            <a:r>
              <a:rPr lang="en-US" sz="1400" dirty="0">
                <a:solidFill>
                  <a:srgbClr val="000000"/>
                </a:solidFill>
              </a:rPr>
              <a:t> … these </a:t>
            </a:r>
            <a:r>
              <a:rPr lang="en-US" sz="1400" b="1" dirty="0">
                <a:solidFill>
                  <a:srgbClr val="0000FF"/>
                </a:solidFill>
              </a:rPr>
              <a:t>breakthroughs won’t happen without Exascale</a:t>
            </a:r>
            <a:r>
              <a:rPr lang="en-US" sz="1400" b="1" dirty="0">
                <a:solidFill>
                  <a:srgbClr val="000000"/>
                </a:solidFill>
              </a:rPr>
              <a:t> </a:t>
            </a:r>
            <a:r>
              <a:rPr lang="en-US" sz="1400" b="1" dirty="0">
                <a:solidFill>
                  <a:srgbClr val="0000FF"/>
                </a:solidFill>
              </a:rPr>
              <a:t>computing</a:t>
            </a:r>
          </a:p>
          <a:p>
            <a:pPr marL="171415" indent="-171415">
              <a:spcBef>
                <a:spcPts val="400"/>
              </a:spcBef>
              <a:buFont typeface="Arial"/>
              <a:buChar char="•"/>
            </a:pPr>
            <a:r>
              <a:rPr lang="en-US" sz="1400" b="1" dirty="0">
                <a:solidFill>
                  <a:srgbClr val="0000FF"/>
                </a:solidFill>
              </a:rPr>
              <a:t>And, … Exascale computing won’t happen via business as usual </a:t>
            </a:r>
            <a:r>
              <a:rPr lang="en-US" sz="1400" dirty="0">
                <a:solidFill>
                  <a:srgbClr val="000000"/>
                </a:solidFill>
              </a:rPr>
              <a:t>– there are </a:t>
            </a:r>
            <a:r>
              <a:rPr lang="en-US" sz="1400" b="1" dirty="0">
                <a:solidFill>
                  <a:srgbClr val="0000FF"/>
                </a:solidFill>
              </a:rPr>
              <a:t>no easy fixes, no magic bullets left</a:t>
            </a:r>
            <a:r>
              <a:rPr lang="en-US" sz="1400" dirty="0">
                <a:solidFill>
                  <a:srgbClr val="000000"/>
                </a:solidFill>
              </a:rPr>
              <a:t>, no low hanging fruit</a:t>
            </a:r>
          </a:p>
          <a:p>
            <a:pPr marL="171415" indent="-171415">
              <a:spcBef>
                <a:spcPts val="400"/>
              </a:spcBef>
              <a:buFont typeface="Arial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Need </a:t>
            </a:r>
            <a:r>
              <a:rPr lang="en-US" sz="1400" b="1" dirty="0">
                <a:solidFill>
                  <a:srgbClr val="0000FF"/>
                </a:solidFill>
              </a:rPr>
              <a:t>major re-thinking </a:t>
            </a:r>
            <a:r>
              <a:rPr lang="en-US" sz="1400" dirty="0">
                <a:solidFill>
                  <a:srgbClr val="000000"/>
                </a:solidFill>
              </a:rPr>
              <a:t>of computing technology</a:t>
            </a:r>
          </a:p>
          <a:p>
            <a:pPr marL="171415" indent="-171415">
              <a:spcBef>
                <a:spcPts val="400"/>
              </a:spcBef>
              <a:buFont typeface="Arial"/>
              <a:buChar char="•"/>
            </a:pPr>
            <a:r>
              <a:rPr lang="en-US" sz="1400" b="1" dirty="0">
                <a:solidFill>
                  <a:srgbClr val="0000FF"/>
                </a:solidFill>
              </a:rPr>
              <a:t>We’ve done numerous studies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b="1" dirty="0">
                <a:solidFill>
                  <a:srgbClr val="0000FF"/>
                </a:solidFill>
              </a:rPr>
              <a:t>to identify requirements</a:t>
            </a:r>
            <a:r>
              <a:rPr lang="en-US" sz="1400" dirty="0">
                <a:solidFill>
                  <a:prstClr val="black"/>
                </a:solidFill>
              </a:rPr>
              <a:t>, and have determined that </a:t>
            </a:r>
            <a:r>
              <a:rPr lang="en-US" sz="1400" b="1" dirty="0">
                <a:solidFill>
                  <a:srgbClr val="0000FF"/>
                </a:solidFill>
              </a:rPr>
              <a:t>exascale computing is challenging but feasible</a:t>
            </a:r>
          </a:p>
        </p:txBody>
      </p:sp>
    </p:spTree>
    <p:extLst>
      <p:ext uri="{BB962C8B-B14F-4D97-AF65-F5344CB8AC3E}">
        <p14:creationId xmlns:p14="http://schemas.microsoft.com/office/powerpoint/2010/main" val="26077963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6381A-F256-4FCC-A8A9-171E310B2DB3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1607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89A01C-C733-4C51-B7E3-AEB341542549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09625" y="447675"/>
            <a:ext cx="5105400" cy="3829050"/>
          </a:xfrm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4667" y="4275616"/>
            <a:ext cx="4928989" cy="4052117"/>
          </a:xfrm>
          <a:noFill/>
          <a:ln/>
        </p:spPr>
        <p:txBody>
          <a:bodyPr>
            <a:normAutofit/>
          </a:bodyPr>
          <a:lstStyle/>
          <a:p>
            <a:pPr eaLnBrk="1" hangingPunct="1"/>
            <a:r>
              <a:rPr lang="en-US" b="0" dirty="0" smtClean="0"/>
              <a:t>Slide</a:t>
            </a:r>
            <a:r>
              <a:rPr lang="en-US" b="0" baseline="0" dirty="0" smtClean="0"/>
              <a:t> l</a:t>
            </a:r>
            <a:r>
              <a:rPr lang="en-US" b="0" dirty="0" smtClean="0"/>
              <a:t>ast updated on June 6, 2016 based on the 2016 Annual</a:t>
            </a:r>
            <a:r>
              <a:rPr lang="en-US" b="0" baseline="0" dirty="0" smtClean="0"/>
              <a:t> Progress Reports (submitted on </a:t>
            </a:r>
            <a:r>
              <a:rPr lang="en-US" b="0" dirty="0" smtClean="0"/>
              <a:t>May 2, 2016). </a:t>
            </a:r>
          </a:p>
          <a:p>
            <a:pPr eaLnBrk="1" hangingPunct="1"/>
            <a:endParaRPr lang="en-US" b="1" dirty="0" smtClean="0"/>
          </a:p>
          <a:p>
            <a:pPr eaLnBrk="1" hangingPunct="1"/>
            <a:r>
              <a:rPr lang="en-US" b="1" dirty="0" smtClean="0"/>
              <a:t>EFRC Members</a:t>
            </a:r>
          </a:p>
          <a:p>
            <a:pPr eaLnBrk="1" hangingPunct="1"/>
            <a:r>
              <a:rPr lang="en-US" b="0" dirty="0" smtClean="0"/>
              <a:t>Last</a:t>
            </a:r>
            <a:r>
              <a:rPr lang="en-US" b="0" baseline="0" dirty="0" smtClean="0"/>
              <a:t> updated </a:t>
            </a:r>
            <a:r>
              <a:rPr lang="en-US" b="0" dirty="0" smtClean="0"/>
              <a:t>May 2, 2016. Senior investigators in</a:t>
            </a:r>
            <a:r>
              <a:rPr lang="en-US" b="0" baseline="0" dirty="0" smtClean="0"/>
              <a:t> more than one EFRC have only been counted once.  These are head counts, not person months per year or FTEs.</a:t>
            </a:r>
            <a:endParaRPr lang="en-US" b="0" dirty="0" smtClean="0"/>
          </a:p>
          <a:p>
            <a:pPr eaLnBrk="1" hangingPunct="1"/>
            <a:endParaRPr lang="en-US" b="1" dirty="0" smtClean="0"/>
          </a:p>
          <a:p>
            <a:pPr eaLnBrk="1" hangingPunct="1"/>
            <a:r>
              <a:rPr lang="en-US" b="1" dirty="0" smtClean="0"/>
              <a:t>Scientific Advisory Board </a:t>
            </a:r>
          </a:p>
          <a:p>
            <a:pPr eaLnBrk="1" hangingPunct="1"/>
            <a:r>
              <a:rPr lang="en-US" b="0" dirty="0" smtClean="0"/>
              <a:t>Last</a:t>
            </a:r>
            <a:r>
              <a:rPr lang="en-US" b="0" baseline="0" dirty="0" smtClean="0"/>
              <a:t> updated </a:t>
            </a:r>
            <a:r>
              <a:rPr lang="en-US" b="0" dirty="0" smtClean="0"/>
              <a:t>May 2, 2016 (There</a:t>
            </a:r>
            <a:r>
              <a:rPr lang="en-US" b="0" baseline="0" dirty="0" smtClean="0"/>
              <a:t> may be small changes to the following after EFRCs clarify ambiguous annual report submissions).  12 c</a:t>
            </a:r>
            <a:r>
              <a:rPr lang="en-US" b="0" dirty="0" smtClean="0"/>
              <a:t>ountries </a:t>
            </a:r>
            <a:r>
              <a:rPr lang="en-US" b="0" baseline="0" dirty="0" smtClean="0"/>
              <a:t>includes USA; 222 unique advisors, 242 EFRC advisors (205 serve on 1 board, 14 serve on 2 boards, and 3 serve on 3 boards); 29 states; Institution Type – Total unique board members (unique institutions): University – 125 (72); National Lab – 36 (13); Government – 4 (3); Non-Profit – 2 (1); Industry – 55 (42)</a:t>
            </a:r>
            <a:endParaRPr lang="en-US" b="0" dirty="0" smtClean="0"/>
          </a:p>
        </p:txBody>
      </p:sp>
    </p:spTree>
    <p:extLst>
      <p:ext uri="{BB962C8B-B14F-4D97-AF65-F5344CB8AC3E}">
        <p14:creationId xmlns:p14="http://schemas.microsoft.com/office/powerpoint/2010/main" val="24460166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6381A-F256-4FCC-A8A9-171E310B2DB3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1607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6381A-F256-4FCC-A8A9-171E310B2DB3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160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04800" y="6248400"/>
            <a:ext cx="26670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5" name="Picture 8" descr="horizontal-logo-green-text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304800"/>
            <a:ext cx="53340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371600" y="3200400"/>
            <a:ext cx="6400800" cy="1752600"/>
          </a:xfrm>
        </p:spPr>
        <p:txBody>
          <a:bodyPr/>
          <a:lstStyle>
            <a:lvl1pPr marL="0" indent="0" algn="ctr">
              <a:buNone/>
              <a:defRPr b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200" b="1">
                <a:solidFill>
                  <a:srgbClr val="14673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E50CC-E570-4C4C-A87C-24787CB3AD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965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0F721-15DF-41CE-9C2D-15701725C3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B36D0-F220-4024-B82D-037C79208A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066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0F721-15DF-41CE-9C2D-15701725C3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B36D0-F220-4024-B82D-037C79208A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4526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0F721-15DF-41CE-9C2D-15701725C3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B36D0-F220-4024-B82D-037C79208A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5995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0F721-15DF-41CE-9C2D-15701725C3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B36D0-F220-4024-B82D-037C79208A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9796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0F721-15DF-41CE-9C2D-15701725C3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B36D0-F220-4024-B82D-037C79208A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9290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0F721-15DF-41CE-9C2D-15701725C3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B36D0-F220-4024-B82D-037C79208A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1476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6248400"/>
            <a:ext cx="26670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anchor="ctr"/>
          <a:lstStyle/>
          <a:p>
            <a:pPr algn="ctr" defTabSz="914186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5" name="Picture 8" descr="horizontal-logo-green-tex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304800"/>
            <a:ext cx="53340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371600" y="3200400"/>
            <a:ext cx="6400800" cy="1752600"/>
          </a:xfrm>
        </p:spPr>
        <p:txBody>
          <a:bodyPr/>
          <a:lstStyle>
            <a:lvl1pPr marL="0" indent="0" algn="ctr">
              <a:buNone/>
              <a:defRPr b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0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200" b="1">
                <a:solidFill>
                  <a:srgbClr val="14673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59931FC-3BF3-4C31-8B91-B558E80A3C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6450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59931FC-3BF3-4C31-8B91-B558E80A3C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5054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50292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50292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381000" y="-228600"/>
            <a:ext cx="8305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0"/>
          </p:nvPr>
        </p:nvSpPr>
        <p:spPr>
          <a:xfrm>
            <a:off x="3200400" y="6356350"/>
            <a:ext cx="5257800" cy="365125"/>
          </a:xfrm>
          <a:prstGeom prst="rect">
            <a:avLst/>
          </a:prstGeom>
        </p:spPr>
        <p:txBody>
          <a:bodyPr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b="0">
                <a:solidFill>
                  <a:srgbClr val="146737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>
          <a:xfrm>
            <a:off x="8382000" y="6351588"/>
            <a:ext cx="457200" cy="365125"/>
          </a:xfrm>
        </p:spPr>
        <p:txBody>
          <a:bodyPr/>
          <a:lstStyle>
            <a:lvl1pPr>
              <a:defRPr/>
            </a:lvl1pPr>
          </a:lstStyle>
          <a:p>
            <a:fld id="{559931FC-3BF3-4C31-8B91-B558E80A3C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8920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Office of Science FY 2011 Budget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1C3E240-9EB6-4604-A43D-9910B3F588E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718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55FD-F83C-4433-AE11-4D89943CC4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2402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094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Office of Science FY 2011 Budget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2BE09-5C53-429F-9B0D-04D6F42825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2764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NR_EFR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442414" y="6415596"/>
            <a:ext cx="381000" cy="365125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EC8799BB-CF89-4DFA-A82C-A8B65931743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4897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381000" y="-228600"/>
            <a:ext cx="8305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3" name="Footer Placeholder 10"/>
          <p:cNvSpPr>
            <a:spLocks noGrp="1"/>
          </p:cNvSpPr>
          <p:nvPr>
            <p:ph type="ftr" sz="quarter" idx="10"/>
          </p:nvPr>
        </p:nvSpPr>
        <p:spPr>
          <a:xfrm>
            <a:off x="3200400" y="6356350"/>
            <a:ext cx="5257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>
          <a:xfrm>
            <a:off x="8382000" y="6351588"/>
            <a:ext cx="457200" cy="365125"/>
          </a:xfrm>
        </p:spPr>
        <p:txBody>
          <a:bodyPr/>
          <a:lstStyle>
            <a:lvl1pPr>
              <a:defRPr/>
            </a:lvl1pPr>
          </a:lstStyle>
          <a:p>
            <a:fld id="{559931FC-3BF3-4C31-8B91-B558E80A3C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058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2BE09-5C53-429F-9B0D-04D6F42825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462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0" u="none" smtClean="0"/>
              <a:t>Office of Science FY 2011 Budget</a:t>
            </a:r>
            <a:endParaRPr lang="en-US" b="0" u="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1C3E240-9EB6-4604-A43D-9910B3F588EA}" type="slidenum">
              <a:rPr lang="en-US" b="0" u="none" smtClean="0"/>
              <a:pPr>
                <a:defRPr/>
              </a:pPr>
              <a:t>‹#›</a:t>
            </a:fld>
            <a:endParaRPr lang="en-US" b="0" u="none" dirty="0"/>
          </a:p>
        </p:txBody>
      </p:sp>
    </p:spTree>
    <p:extLst>
      <p:ext uri="{BB962C8B-B14F-4D97-AF65-F5344CB8AC3E}">
        <p14:creationId xmlns:p14="http://schemas.microsoft.com/office/powerpoint/2010/main" val="2481320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0F721-15DF-41CE-9C2D-15701725C3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B36D0-F220-4024-B82D-037C79208A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494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0F721-15DF-41CE-9C2D-15701725C3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B36D0-F220-4024-B82D-037C79208A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209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0F721-15DF-41CE-9C2D-15701725C3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B36D0-F220-4024-B82D-037C79208A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872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0F721-15DF-41CE-9C2D-15701725C3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B36D0-F220-4024-B82D-037C79208A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71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0F721-15DF-41CE-9C2D-15701725C3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B36D0-F220-4024-B82D-037C79208A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774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20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19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-219075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25" y="866775"/>
            <a:ext cx="8410575" cy="525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533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1066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Office of Science FY 2011 Budget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3750" y="6351588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1066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F8A97BA-DB9B-4291-87AE-AF89EA7F18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0" name="Picture 9" descr="horizontal-logo-green-text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" y="6354763"/>
            <a:ext cx="24384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65413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94" r:id="rId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106636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rgbClr val="146737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B0F721-15DF-41CE-9C2D-15701725C3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B36D0-F220-4024-B82D-037C79208A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554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0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-219075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8" tIns="45709" rIns="91418" bIns="4570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27" y="866775"/>
            <a:ext cx="8410575" cy="525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5334000" cy="365125"/>
          </a:xfrm>
          <a:prstGeom prst="rect">
            <a:avLst/>
          </a:prstGeom>
        </p:spPr>
        <p:txBody>
          <a:bodyPr vert="horz" lIns="91418" tIns="45709" rIns="91418" bIns="45709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1066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4186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3750" y="6351588"/>
            <a:ext cx="381000" cy="365125"/>
          </a:xfrm>
          <a:prstGeom prst="rect">
            <a:avLst/>
          </a:prstGeom>
        </p:spPr>
        <p:txBody>
          <a:bodyPr vert="horz" lIns="91418" tIns="45709" rIns="91418" bIns="45709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1066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4186"/>
            <a:fld id="{559931FC-3BF3-4C31-8B91-B558E80A3C63}" type="slidenum">
              <a:rPr lang="en-US" smtClean="0"/>
              <a:pPr defTabSz="914186"/>
              <a:t>‹#›</a:t>
            </a:fld>
            <a:endParaRPr lang="en-US"/>
          </a:p>
        </p:txBody>
      </p:sp>
      <p:pic>
        <p:nvPicPr>
          <p:cNvPr id="1030" name="Picture 9" descr="horizontal-logo-green-text.jp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57200" y="6354765"/>
            <a:ext cx="24384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62743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106636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5pPr>
      <a:lvl6pPr marL="457092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6pPr>
      <a:lvl7pPr marL="914186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7pPr>
      <a:lvl8pPr marL="1371279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8pPr>
      <a:lvl9pPr marL="1828373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342820" indent="-34282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b="1" kern="1200">
          <a:solidFill>
            <a:srgbClr val="146737"/>
          </a:solidFill>
          <a:latin typeface="Arial" pitchFamily="34" charset="0"/>
          <a:ea typeface="+mn-ea"/>
          <a:cs typeface="Arial" pitchFamily="34" charset="0"/>
        </a:defRPr>
      </a:lvl1pPr>
      <a:lvl2pPr marL="742776" indent="-285684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200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1142733" indent="-228546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99825" indent="-228546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6919" indent="-228546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012" indent="-228546" algn="l" defTabSz="9141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06" indent="-228546" algn="l" defTabSz="9141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98" indent="-228546" algn="l" defTabSz="9141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92" indent="-228546" algn="l" defTabSz="9141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2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86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79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73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66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58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52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44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image" Target="../media/image48.jpg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hyperlink" Target="http://science.energy.gov/bes/efrc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13" Type="http://schemas.openxmlformats.org/officeDocument/2006/relationships/image" Target="../media/image24.jpg"/><Relationship Id="rId18" Type="http://schemas.openxmlformats.org/officeDocument/2006/relationships/image" Target="../media/image29.jpg"/><Relationship Id="rId26" Type="http://schemas.openxmlformats.org/officeDocument/2006/relationships/image" Target="../media/image37.jpg"/><Relationship Id="rId3" Type="http://schemas.openxmlformats.org/officeDocument/2006/relationships/image" Target="../media/image14.jpg"/><Relationship Id="rId21" Type="http://schemas.openxmlformats.org/officeDocument/2006/relationships/image" Target="../media/image32.jpg"/><Relationship Id="rId7" Type="http://schemas.openxmlformats.org/officeDocument/2006/relationships/image" Target="../media/image18.jpg"/><Relationship Id="rId12" Type="http://schemas.openxmlformats.org/officeDocument/2006/relationships/image" Target="../media/image23.jpg"/><Relationship Id="rId17" Type="http://schemas.openxmlformats.org/officeDocument/2006/relationships/image" Target="../media/image28.jpg"/><Relationship Id="rId25" Type="http://schemas.openxmlformats.org/officeDocument/2006/relationships/image" Target="../media/image36.jpg"/><Relationship Id="rId2" Type="http://schemas.openxmlformats.org/officeDocument/2006/relationships/image" Target="../media/image13.jpeg"/><Relationship Id="rId16" Type="http://schemas.openxmlformats.org/officeDocument/2006/relationships/image" Target="../media/image27.jpg"/><Relationship Id="rId20" Type="http://schemas.openxmlformats.org/officeDocument/2006/relationships/image" Target="../media/image31.jpg"/><Relationship Id="rId29" Type="http://schemas.openxmlformats.org/officeDocument/2006/relationships/image" Target="../media/image40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g"/><Relationship Id="rId11" Type="http://schemas.openxmlformats.org/officeDocument/2006/relationships/image" Target="../media/image22.jpg"/><Relationship Id="rId24" Type="http://schemas.openxmlformats.org/officeDocument/2006/relationships/image" Target="../media/image35.jpg"/><Relationship Id="rId5" Type="http://schemas.openxmlformats.org/officeDocument/2006/relationships/image" Target="../media/image16.jpg"/><Relationship Id="rId15" Type="http://schemas.openxmlformats.org/officeDocument/2006/relationships/image" Target="../media/image26.jpg"/><Relationship Id="rId23" Type="http://schemas.openxmlformats.org/officeDocument/2006/relationships/image" Target="../media/image34.jpg"/><Relationship Id="rId28" Type="http://schemas.openxmlformats.org/officeDocument/2006/relationships/image" Target="../media/image39.jpg"/><Relationship Id="rId10" Type="http://schemas.openxmlformats.org/officeDocument/2006/relationships/image" Target="../media/image21.jpg"/><Relationship Id="rId19" Type="http://schemas.openxmlformats.org/officeDocument/2006/relationships/image" Target="../media/image30.jpg"/><Relationship Id="rId4" Type="http://schemas.openxmlformats.org/officeDocument/2006/relationships/image" Target="../media/image15.jpg"/><Relationship Id="rId9" Type="http://schemas.openxmlformats.org/officeDocument/2006/relationships/image" Target="../media/image20.jpg"/><Relationship Id="rId14" Type="http://schemas.openxmlformats.org/officeDocument/2006/relationships/image" Target="../media/image25.jpg"/><Relationship Id="rId22" Type="http://schemas.openxmlformats.org/officeDocument/2006/relationships/image" Target="../media/image33.jpg"/><Relationship Id="rId27" Type="http://schemas.openxmlformats.org/officeDocument/2006/relationships/image" Target="../media/image38.jpg"/><Relationship Id="rId30" Type="http://schemas.openxmlformats.org/officeDocument/2006/relationships/image" Target="../media/image4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5.emf"/><Relationship Id="rId4" Type="http://schemas.openxmlformats.org/officeDocument/2006/relationships/package" Target="../embeddings/Microsoft_Excel_Worksheet3.xlsx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4"/>
          <p:cNvSpPr>
            <a:spLocks noGrp="1"/>
          </p:cNvSpPr>
          <p:nvPr>
            <p:ph type="subTitle" idx="1"/>
          </p:nvPr>
        </p:nvSpPr>
        <p:spPr>
          <a:xfrm>
            <a:off x="1379538" y="3543300"/>
            <a:ext cx="6400800" cy="11525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000" dirty="0" smtClean="0"/>
              <a:t>4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</a:t>
            </a:r>
            <a:r>
              <a:rPr lang="en-US" sz="2000" dirty="0"/>
              <a:t>Annual Federal R&amp;D Agency Workshop </a:t>
            </a:r>
            <a:r>
              <a:rPr lang="en-US" sz="2000" dirty="0" smtClean="0"/>
              <a:t>of the</a:t>
            </a:r>
          </a:p>
          <a:p>
            <a:pPr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dirty="0" smtClean="0"/>
              <a:t>State </a:t>
            </a:r>
            <a:r>
              <a:rPr lang="en-US" sz="2000" dirty="0"/>
              <a:t>University System of </a:t>
            </a:r>
            <a:r>
              <a:rPr lang="en-US" sz="2000" dirty="0" smtClean="0"/>
              <a:t>Florida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1800" dirty="0" smtClean="0">
                <a:solidFill>
                  <a:srgbClr val="1C1C1C"/>
                </a:solidFill>
              </a:rPr>
              <a:t>29 </a:t>
            </a:r>
            <a:r>
              <a:rPr lang="en-US" sz="1800" dirty="0">
                <a:solidFill>
                  <a:srgbClr val="1C1C1C"/>
                </a:solidFill>
              </a:rPr>
              <a:t>September 2016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2000" dirty="0" smtClean="0">
              <a:solidFill>
                <a:srgbClr val="1C1C1C"/>
              </a:solidFill>
            </a:endParaRPr>
          </a:p>
        </p:txBody>
      </p:sp>
      <p:sp>
        <p:nvSpPr>
          <p:cNvPr id="3075" name="Title 3"/>
          <p:cNvSpPr>
            <a:spLocks noGrp="1"/>
          </p:cNvSpPr>
          <p:nvPr>
            <p:ph type="title"/>
          </p:nvPr>
        </p:nvSpPr>
        <p:spPr>
          <a:xfrm>
            <a:off x="457200" y="2166938"/>
            <a:ext cx="8229600" cy="1143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600" b="0" dirty="0" smtClean="0"/>
              <a:t>Office of Science Overview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286000" y="5367338"/>
            <a:ext cx="4572000" cy="1249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10000"/>
              </a:spcBef>
            </a:pPr>
            <a:r>
              <a:rPr lang="en-US" dirty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Patricia </a:t>
            </a:r>
            <a:r>
              <a:rPr lang="en-US" dirty="0" smtClean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Dehmer, PhD</a:t>
            </a:r>
            <a:endParaRPr lang="en-US" dirty="0">
              <a:solidFill>
                <a:srgbClr val="1C1C1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10000"/>
              </a:spcBef>
            </a:pPr>
            <a:r>
              <a:rPr lang="en-US" dirty="0" smtClean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Deputy Director for Science Programs</a:t>
            </a:r>
          </a:p>
          <a:p>
            <a:pPr algn="ctr">
              <a:spcBef>
                <a:spcPct val="10000"/>
              </a:spcBef>
            </a:pPr>
            <a:r>
              <a:rPr lang="en-US" dirty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dirty="0" smtClean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ffice </a:t>
            </a:r>
            <a:r>
              <a:rPr lang="en-US" dirty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dirty="0" smtClean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Science, US DOE</a:t>
            </a:r>
          </a:p>
          <a:p>
            <a:pPr algn="ctr">
              <a:spcBef>
                <a:spcPct val="10000"/>
              </a:spcBef>
            </a:pPr>
            <a:r>
              <a:rPr lang="en-US" sz="1400" dirty="0" smtClean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www.science.energy.gov</a:t>
            </a:r>
            <a:endParaRPr lang="en-US" sz="1400" dirty="0">
              <a:solidFill>
                <a:srgbClr val="1C1C1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2802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64" name="AutoShape 8"/>
          <p:cNvSpPr>
            <a:spLocks noChangeArrowheads="1"/>
          </p:cNvSpPr>
          <p:nvPr/>
        </p:nvSpPr>
        <p:spPr bwMode="auto">
          <a:xfrm>
            <a:off x="152400" y="2590800"/>
            <a:ext cx="4191000" cy="914400"/>
          </a:xfrm>
          <a:prstGeom prst="bevel">
            <a:avLst>
              <a:gd name="adj" fmla="val 12500"/>
            </a:avLst>
          </a:prstGeom>
          <a:solidFill>
            <a:srgbClr val="D6EDBD"/>
          </a:solidFill>
          <a:ln w="9525">
            <a:solidFill>
              <a:srgbClr val="1C1C1C"/>
            </a:solidFill>
            <a:miter lim="800000"/>
            <a:headEnd/>
            <a:tailEnd/>
          </a:ln>
          <a:effectLst/>
        </p:spPr>
        <p:txBody>
          <a:bodyPr wrap="none" lIns="82058" tIns="41029" rIns="82058" bIns="41029" anchor="ctr"/>
          <a:lstStyle/>
          <a:p>
            <a:pPr algn="l" eaLnBrk="1" hangingPunct="1"/>
            <a:r>
              <a:rPr lang="en-US" sz="1400" b="1" dirty="0">
                <a:latin typeface="Arial" pitchFamily="34" charset="0"/>
                <a:cs typeface="Arial" pitchFamily="34" charset="0"/>
              </a:rPr>
              <a:t>Goal: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new knowledge / understanding</a:t>
            </a:r>
          </a:p>
          <a:p>
            <a:pPr algn="l" eaLnBrk="1" hangingPunct="1"/>
            <a:r>
              <a:rPr lang="en-US" sz="1400" b="1" dirty="0">
                <a:latin typeface="Arial" pitchFamily="34" charset="0"/>
                <a:cs typeface="Arial" pitchFamily="34" charset="0"/>
              </a:rPr>
              <a:t>Focus: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phenomena</a:t>
            </a:r>
          </a:p>
          <a:p>
            <a:pPr algn="l" eaLnBrk="1" hangingPunct="1"/>
            <a:r>
              <a:rPr lang="en-US" sz="1400" b="1" dirty="0">
                <a:latin typeface="Arial" pitchFamily="34" charset="0"/>
                <a:cs typeface="Arial" pitchFamily="34" charset="0"/>
              </a:rPr>
              <a:t>Metric: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knowledge generation</a:t>
            </a:r>
          </a:p>
        </p:txBody>
      </p:sp>
      <p:sp>
        <p:nvSpPr>
          <p:cNvPr id="301065" name="AutoShape 9"/>
          <p:cNvSpPr>
            <a:spLocks noChangeArrowheads="1"/>
          </p:cNvSpPr>
          <p:nvPr/>
        </p:nvSpPr>
        <p:spPr bwMode="auto">
          <a:xfrm>
            <a:off x="4343400" y="2590800"/>
            <a:ext cx="4572000" cy="914400"/>
          </a:xfrm>
          <a:prstGeom prst="bevel">
            <a:avLst>
              <a:gd name="adj" fmla="val 12500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1C1C1C"/>
            </a:solidFill>
            <a:miter lim="800000"/>
            <a:headEnd/>
            <a:tailEnd/>
          </a:ln>
          <a:effectLst/>
        </p:spPr>
        <p:txBody>
          <a:bodyPr wrap="none" lIns="82058" tIns="41029" rIns="82058" bIns="41029" anchor="ctr"/>
          <a:lstStyle/>
          <a:p>
            <a:pPr algn="l" eaLnBrk="1" hangingPunct="1"/>
            <a:r>
              <a:rPr lang="en-US" sz="1400" b="1" dirty="0">
                <a:latin typeface="Arial" pitchFamily="34" charset="0"/>
                <a:cs typeface="Arial" pitchFamily="34" charset="0"/>
              </a:rPr>
              <a:t>Goal: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practical targets</a:t>
            </a:r>
          </a:p>
          <a:p>
            <a:pPr algn="l" eaLnBrk="1" hangingPunct="1"/>
            <a:r>
              <a:rPr lang="en-US" sz="1400" b="1" dirty="0">
                <a:latin typeface="Arial" pitchFamily="34" charset="0"/>
                <a:cs typeface="Arial" pitchFamily="34" charset="0"/>
              </a:rPr>
              <a:t>Focus: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performance</a:t>
            </a:r>
          </a:p>
          <a:p>
            <a:pPr algn="l" eaLnBrk="1" hangingPunct="1"/>
            <a:r>
              <a:rPr lang="en-US" sz="1400" b="1" dirty="0">
                <a:latin typeface="Arial" pitchFamily="34" charset="0"/>
                <a:cs typeface="Arial" pitchFamily="34" charset="0"/>
              </a:rPr>
              <a:t>Metric: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milestone achievement</a:t>
            </a:r>
          </a:p>
        </p:txBody>
      </p:sp>
      <p:sp>
        <p:nvSpPr>
          <p:cNvPr id="301066" name="AutoShape 10"/>
          <p:cNvSpPr>
            <a:spLocks noChangeArrowheads="1"/>
          </p:cNvSpPr>
          <p:nvPr/>
        </p:nvSpPr>
        <p:spPr bwMode="auto">
          <a:xfrm>
            <a:off x="6705601" y="683248"/>
            <a:ext cx="2438400" cy="1133475"/>
          </a:xfrm>
          <a:prstGeom prst="homePlate">
            <a:avLst>
              <a:gd name="adj" fmla="val 22934"/>
            </a:avLst>
          </a:prstGeom>
          <a:gradFill rotWithShape="1">
            <a:gsLst>
              <a:gs pos="0">
                <a:srgbClr val="DFEBD9"/>
              </a:gs>
              <a:gs pos="100000">
                <a:srgbClr val="FEF6D6"/>
              </a:gs>
            </a:gsLst>
            <a:lin ang="0" scaled="1"/>
          </a:gradFill>
          <a:ln w="19050" algn="ctr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lIns="0" tIns="41029" rIns="0" bIns="41029" anchor="ctr"/>
          <a:lstStyle/>
          <a:p>
            <a:pPr marL="204788" indent="252413" eaLnBrk="1" hangingPunct="1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Technology</a:t>
            </a:r>
          </a:p>
          <a:p>
            <a:pPr marL="204788" indent="252413" eaLnBrk="1" hangingPunct="1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Maturation</a:t>
            </a:r>
          </a:p>
          <a:p>
            <a:pPr marL="204788" indent="252413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&amp;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Deployment</a:t>
            </a:r>
          </a:p>
        </p:txBody>
      </p:sp>
      <p:sp>
        <p:nvSpPr>
          <p:cNvPr id="301067" name="AutoShape 11"/>
          <p:cNvSpPr>
            <a:spLocks noChangeArrowheads="1"/>
          </p:cNvSpPr>
          <p:nvPr/>
        </p:nvSpPr>
        <p:spPr bwMode="auto">
          <a:xfrm>
            <a:off x="4343400" y="685800"/>
            <a:ext cx="2667000" cy="1143000"/>
          </a:xfrm>
          <a:prstGeom prst="homePlate">
            <a:avLst>
              <a:gd name="adj" fmla="val 22724"/>
            </a:avLst>
          </a:prstGeom>
          <a:gradFill rotWithShape="1">
            <a:gsLst>
              <a:gs pos="0">
                <a:srgbClr val="DFEBD9"/>
              </a:gs>
              <a:gs pos="100000">
                <a:srgbClr val="FEF6D6"/>
              </a:gs>
            </a:gsLst>
            <a:lin ang="0" scaled="1"/>
          </a:gradFill>
          <a:ln w="19050" algn="ctr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lIns="0" tIns="41029" rIns="0" bIns="41029" anchor="ctr"/>
          <a:lstStyle/>
          <a:p>
            <a:pPr marL="690563" eaLnBrk="1" hangingPunct="1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Applied</a:t>
            </a:r>
          </a:p>
          <a:p>
            <a:pPr marL="690563" eaLnBrk="1" hangingPunct="1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Research</a:t>
            </a:r>
          </a:p>
        </p:txBody>
      </p:sp>
      <p:sp>
        <p:nvSpPr>
          <p:cNvPr id="301072" name="Rectangle 1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134938"/>
            <a:ext cx="912018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95000"/>
              </a:lnSpc>
              <a:tabLst>
                <a:tab pos="1890713" algn="l"/>
              </a:tabLst>
            </a:pPr>
            <a:r>
              <a:rPr lang="en-US" sz="2400" dirty="0" smtClean="0">
                <a:latin typeface="Arial" charset="0"/>
                <a:cs typeface="Arial" charset="0"/>
              </a:rPr>
              <a:t> DOE </a:t>
            </a:r>
            <a:r>
              <a:rPr lang="en-US" dirty="0">
                <a:latin typeface="Arial" charset="0"/>
                <a:cs typeface="Arial" charset="0"/>
              </a:rPr>
              <a:t>F</a:t>
            </a:r>
            <a:r>
              <a:rPr lang="en-US" sz="2400" dirty="0" smtClean="0">
                <a:latin typeface="Arial" charset="0"/>
                <a:cs typeface="Arial" charset="0"/>
              </a:rPr>
              <a:t>unding Types</a:t>
            </a:r>
            <a:endParaRPr lang="en-US" sz="2400" dirty="0">
              <a:latin typeface="Arial" charset="0"/>
              <a:cs typeface="Arial" charset="0"/>
            </a:endParaRPr>
          </a:p>
        </p:txBody>
      </p:sp>
      <p:sp>
        <p:nvSpPr>
          <p:cNvPr id="301068" name="AutoShape 12"/>
          <p:cNvSpPr>
            <a:spLocks noChangeArrowheads="1"/>
          </p:cNvSpPr>
          <p:nvPr/>
        </p:nvSpPr>
        <p:spPr bwMode="auto">
          <a:xfrm>
            <a:off x="0" y="685800"/>
            <a:ext cx="4648200" cy="1143000"/>
          </a:xfrm>
          <a:prstGeom prst="homePlate">
            <a:avLst>
              <a:gd name="adj" fmla="val 24636"/>
            </a:avLst>
          </a:prstGeom>
          <a:gradFill rotWithShape="1">
            <a:gsLst>
              <a:gs pos="0">
                <a:srgbClr val="DFEBD9"/>
              </a:gs>
              <a:gs pos="100000">
                <a:srgbClr val="FEF6D6"/>
              </a:gs>
            </a:gsLst>
            <a:lin ang="0" scaled="1"/>
          </a:gradFill>
          <a:ln w="19050" algn="ctr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lIns="0" tIns="41029" rIns="0" bIns="41029" anchor="ctr"/>
          <a:lstStyle/>
          <a:p>
            <a:pPr algn="l" eaLnBrk="1" hangingPunct="1">
              <a:lnSpc>
                <a:spcPct val="90000"/>
              </a:lnSpc>
            </a:pPr>
            <a:endParaRPr lang="en-US" sz="13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1070" name="Text Box 14"/>
          <p:cNvSpPr txBox="1">
            <a:spLocks noChangeArrowheads="1"/>
          </p:cNvSpPr>
          <p:nvPr/>
        </p:nvSpPr>
        <p:spPr bwMode="auto">
          <a:xfrm>
            <a:off x="867081" y="938872"/>
            <a:ext cx="1178817" cy="636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058" tIns="41029" rIns="82058" bIns="41029">
            <a:spAutoFit/>
          </a:bodyPr>
          <a:lstStyle/>
          <a:p>
            <a:pPr eaLnBrk="1" hangingPunct="1"/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Discovery</a:t>
            </a:r>
          </a:p>
          <a:p>
            <a:pPr eaLnBrk="1" hangingPunct="1"/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Research</a:t>
            </a:r>
          </a:p>
        </p:txBody>
      </p:sp>
      <p:sp>
        <p:nvSpPr>
          <p:cNvPr id="301071" name="Text Box 15"/>
          <p:cNvSpPr txBox="1">
            <a:spLocks noChangeArrowheads="1"/>
          </p:cNvSpPr>
          <p:nvPr/>
        </p:nvSpPr>
        <p:spPr bwMode="auto">
          <a:xfrm>
            <a:off x="2624143" y="938872"/>
            <a:ext cx="1781546" cy="636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058" tIns="41029" rIns="82058" bIns="41029">
            <a:spAutoFit/>
          </a:bodyPr>
          <a:lstStyle/>
          <a:p>
            <a:pPr eaLnBrk="1" hangingPunct="1"/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Use-Inspired</a:t>
            </a:r>
          </a:p>
          <a:p>
            <a:pPr eaLnBrk="1" hangingPunct="1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Basic Research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52400" y="1905000"/>
            <a:ext cx="4191000" cy="609600"/>
          </a:xfrm>
          <a:prstGeom prst="rect">
            <a:avLst/>
          </a:prstGeom>
          <a:solidFill>
            <a:srgbClr val="D6EDBD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Office of Science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343400" y="1905000"/>
            <a:ext cx="4572000" cy="609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indent="1428750" algn="ctr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Applied Programs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Footer Placeholder 4"/>
          <p:cNvSpPr txBox="1">
            <a:spLocks/>
          </p:cNvSpPr>
          <p:nvPr/>
        </p:nvSpPr>
        <p:spPr>
          <a:xfrm>
            <a:off x="2895600" y="6400800"/>
            <a:ext cx="5638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rPr>
              <a:t>* ARPA-E targets technology gaps, high-risk</a:t>
            </a: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rPr>
              <a:t> concepts, aggressive delivery times 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6" name="Right Triangle 25"/>
          <p:cNvSpPr/>
          <p:nvPr/>
        </p:nvSpPr>
        <p:spPr>
          <a:xfrm>
            <a:off x="4191000" y="1904999"/>
            <a:ext cx="3200400" cy="600075"/>
          </a:xfrm>
          <a:prstGeom prst="rtTriangle">
            <a:avLst/>
          </a:prstGeom>
          <a:gradFill>
            <a:gsLst>
              <a:gs pos="0">
                <a:schemeClr val="accent3">
                  <a:tint val="50000"/>
                  <a:satMod val="300000"/>
                  <a:alpha val="3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4343400" y="2057400"/>
            <a:ext cx="1097577" cy="359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058" tIns="41029" rIns="82058" bIns="41029">
            <a:spAutoFit/>
          </a:bodyPr>
          <a:lstStyle/>
          <a:p>
            <a:pPr eaLnBrk="1" hangingPunct="1"/>
            <a:r>
              <a:rPr lang="en-US" dirty="0" smtClean="0">
                <a:latin typeface="Arial" pitchFamily="34" charset="0"/>
                <a:cs typeface="Arial" pitchFamily="34" charset="0"/>
              </a:rPr>
              <a:t>ARPA-E*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752600" y="4075553"/>
            <a:ext cx="5229664" cy="467771"/>
          </a:xfrm>
          <a:prstGeom prst="rect">
            <a:avLst/>
          </a:prstGeom>
          <a:solidFill>
            <a:srgbClr val="D6EDBD"/>
          </a:solidFill>
          <a:effectLst>
            <a:outerShdw blurRad="40000" dist="20000" dir="16200000" rotWithShape="0">
              <a:schemeClr val="accent1">
                <a:alpha val="38000"/>
              </a:scheme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Bioenergy Research Centers, Hubs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52401" y="5181600"/>
            <a:ext cx="1893497" cy="914400"/>
          </a:xfrm>
          <a:prstGeom prst="rect">
            <a:avLst/>
          </a:prstGeom>
          <a:solidFill>
            <a:srgbClr val="D6EDBD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Core Research / Individual PIs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55FD-F83C-4433-AE11-4D89943CC4D6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65292" y="4630657"/>
            <a:ext cx="3843865" cy="450250"/>
          </a:xfrm>
          <a:prstGeom prst="rect">
            <a:avLst/>
          </a:prstGeom>
          <a:solidFill>
            <a:srgbClr val="D6EDBD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Energy Frontier Research Centers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438400" y="3568523"/>
            <a:ext cx="6477000" cy="39387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Consortia, Crosscuts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1746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0" y="1169276"/>
            <a:ext cx="5439103" cy="5282504"/>
          </a:xfrm>
        </p:spPr>
        <p:txBody>
          <a:bodyPr>
            <a:noAutofit/>
          </a:bodyPr>
          <a:lstStyle/>
          <a:p>
            <a:pPr marL="234950" indent="-234950">
              <a:spcBef>
                <a:spcPts val="600"/>
              </a:spcBef>
            </a:pPr>
            <a:r>
              <a:rPr lang="en-US" sz="1800" b="0" dirty="0"/>
              <a:t>H</a:t>
            </a:r>
            <a:r>
              <a:rPr lang="en-US" sz="1800" b="0" dirty="0" smtClean="0"/>
              <a:t>ardware</a:t>
            </a:r>
            <a:r>
              <a:rPr lang="en-US" sz="1800" b="0" dirty="0"/>
              <a:t>, software, applications, </a:t>
            </a:r>
            <a:r>
              <a:rPr lang="en-US" sz="1800" b="0" dirty="0" smtClean="0"/>
              <a:t>large data, underpinning </a:t>
            </a:r>
            <a:r>
              <a:rPr lang="en-US" sz="1800" b="0" dirty="0"/>
              <a:t>applied math and computer science </a:t>
            </a:r>
          </a:p>
          <a:p>
            <a:pPr marL="234950" lvl="0" indent="-234950">
              <a:spcBef>
                <a:spcPts val="600"/>
              </a:spcBef>
            </a:pPr>
            <a:r>
              <a:rPr lang="en-US" sz="1800" b="0" dirty="0" smtClean="0"/>
              <a:t>Supports DOE’s missions in national security and science:</a:t>
            </a:r>
          </a:p>
          <a:p>
            <a:pPr lvl="1">
              <a:spcBef>
                <a:spcPts val="200"/>
              </a:spcBef>
            </a:pPr>
            <a:r>
              <a:rPr lang="en-US" sz="1600" dirty="0" smtClean="0"/>
              <a:t>Stockpile stewardship – support annual assessment cycle</a:t>
            </a:r>
          </a:p>
          <a:p>
            <a:pPr lvl="1">
              <a:spcBef>
                <a:spcPts val="200"/>
              </a:spcBef>
            </a:pPr>
            <a:r>
              <a:rPr lang="en-US" sz="1600" dirty="0" smtClean="0"/>
              <a:t>Discovery science – next-generation materials</a:t>
            </a:r>
          </a:p>
          <a:p>
            <a:pPr lvl="1">
              <a:spcBef>
                <a:spcPts val="200"/>
              </a:spcBef>
            </a:pPr>
            <a:r>
              <a:rPr lang="en-US" sz="1600" dirty="0" smtClean="0"/>
              <a:t>Mission-focused basic science in energy – next-generation climate software</a:t>
            </a:r>
          </a:p>
          <a:p>
            <a:pPr lvl="1">
              <a:spcBef>
                <a:spcPts val="200"/>
              </a:spcBef>
            </a:pPr>
            <a:r>
              <a:rPr lang="en-US" sz="1600" dirty="0" smtClean="0"/>
              <a:t>Use current Leadership Computing approach for users</a:t>
            </a:r>
          </a:p>
          <a:p>
            <a:pPr marL="234950" lvl="0" indent="-234950">
              <a:spcBef>
                <a:spcPts val="600"/>
              </a:spcBef>
            </a:pPr>
            <a:r>
              <a:rPr lang="en-US" sz="1800" b="0" dirty="0" smtClean="0"/>
              <a:t>The next generation of advancements will require Extreme Scale Computing</a:t>
            </a:r>
          </a:p>
          <a:p>
            <a:pPr lvl="1">
              <a:spcBef>
                <a:spcPts val="200"/>
              </a:spcBef>
            </a:pPr>
            <a:r>
              <a:rPr lang="en-US" sz="1600" dirty="0" smtClean="0"/>
              <a:t>100-1,000X capabilities of today’s computers with a similar physical size and power footprint</a:t>
            </a:r>
          </a:p>
          <a:p>
            <a:pPr lvl="1">
              <a:spcBef>
                <a:spcPts val="200"/>
              </a:spcBef>
            </a:pPr>
            <a:r>
              <a:rPr lang="en-US" sz="1600" dirty="0" smtClean="0"/>
              <a:t>Significant challenges are power consumption, high parallelism, reliability</a:t>
            </a:r>
          </a:p>
        </p:txBody>
      </p:sp>
      <p:sp>
        <p:nvSpPr>
          <p:cNvPr id="23554" name="Rectangle 5"/>
          <p:cNvSpPr>
            <a:spLocks noGrp="1" noChangeArrowheads="1"/>
          </p:cNvSpPr>
          <p:nvPr>
            <p:ph type="title"/>
          </p:nvPr>
        </p:nvSpPr>
        <p:spPr>
          <a:xfrm>
            <a:off x="-15757" y="56801"/>
            <a:ext cx="9144000" cy="7510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5000"/>
              </a:lnSpc>
            </a:pPr>
            <a:r>
              <a:rPr lang="en-US" dirty="0" smtClean="0">
                <a:effectLst/>
              </a:rPr>
              <a:t>DOE’s </a:t>
            </a:r>
            <a:r>
              <a:rPr lang="en-US" dirty="0" err="1" smtClean="0">
                <a:effectLst/>
              </a:rPr>
              <a:t>Exascale</a:t>
            </a:r>
            <a:r>
              <a:rPr lang="en-US" dirty="0" smtClean="0">
                <a:effectLst/>
              </a:rPr>
              <a:t> Computing Initiative: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en-US" sz="1800" dirty="0" smtClean="0">
                <a:effectLst/>
              </a:rPr>
              <a:t>Next Generation of Scientific Innovation</a:t>
            </a:r>
          </a:p>
        </p:txBody>
      </p:sp>
      <p:sp>
        <p:nvSpPr>
          <p:cNvPr id="16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4381500" y="6391564"/>
            <a:ext cx="381000" cy="36512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fld id="{88FB588A-975B-4D89-B39E-230CD8BE7073}" type="slidenum">
              <a:rPr lang="en-US" smtClean="0">
                <a:solidFill>
                  <a:srgbClr val="106636"/>
                </a:solidFill>
              </a:rPr>
              <a:pPr algn="ctr">
                <a:defRPr/>
              </a:pPr>
              <a:t>11</a:t>
            </a:fld>
            <a:endParaRPr lang="en-US" dirty="0">
              <a:solidFill>
                <a:srgbClr val="106636"/>
              </a:solidFill>
            </a:endParaRPr>
          </a:p>
        </p:txBody>
      </p:sp>
      <p:pic>
        <p:nvPicPr>
          <p:cNvPr id="2" name="Picture 1" descr="bt04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5235" y="1597117"/>
            <a:ext cx="3325345" cy="3952345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866256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www.symmetrymagazine.org/sites/default/files/images/standard/DUNE-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00"/>
          <a:stretch/>
        </p:blipFill>
        <p:spPr bwMode="auto">
          <a:xfrm>
            <a:off x="4041" y="4511710"/>
            <a:ext cx="9139959" cy="2353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866776"/>
            <a:ext cx="8839199" cy="3293209"/>
          </a:xfrm>
        </p:spPr>
        <p:txBody>
          <a:bodyPr>
            <a:spAutoFit/>
          </a:bodyPr>
          <a:lstStyle/>
          <a:p>
            <a:r>
              <a:rPr lang="en-US" sz="1800" b="0" dirty="0" smtClean="0"/>
              <a:t>P5 recommended LBNF as the centerpiece of a U.S</a:t>
            </a:r>
            <a:r>
              <a:rPr lang="en-US" sz="1800" b="0" dirty="0"/>
              <a:t>.-hosted </a:t>
            </a:r>
            <a:r>
              <a:rPr lang="en-US" sz="1800" b="0" dirty="0" smtClean="0"/>
              <a:t>world-leading neutrino program</a:t>
            </a:r>
          </a:p>
          <a:p>
            <a:pPr lvl="1"/>
            <a:r>
              <a:rPr lang="en-US" sz="1600" dirty="0" smtClean="0"/>
              <a:t>P5 recognized LBNF as the highest-priority large project in its timeframe</a:t>
            </a:r>
          </a:p>
          <a:p>
            <a:r>
              <a:rPr lang="en-US" sz="1800" b="0" dirty="0" smtClean="0"/>
              <a:t>The world’s most intense neutrino beam will be produced at </a:t>
            </a:r>
            <a:r>
              <a:rPr lang="en-US" sz="1800" b="0" dirty="0" err="1" smtClean="0"/>
              <a:t>Fermilab</a:t>
            </a:r>
            <a:r>
              <a:rPr lang="en-US" sz="1800" b="0" dirty="0" smtClean="0"/>
              <a:t> and directed 800 miles through the earth to Lead, South Dakota</a:t>
            </a:r>
          </a:p>
          <a:p>
            <a:pPr lvl="1"/>
            <a:r>
              <a:rPr lang="en-US" sz="1600" dirty="0" err="1" smtClean="0"/>
              <a:t>Fermilab</a:t>
            </a:r>
            <a:r>
              <a:rPr lang="en-US" sz="1600" dirty="0" smtClean="0"/>
              <a:t> will lead this effort with a few international partners, most notably CERN</a:t>
            </a:r>
          </a:p>
          <a:p>
            <a:r>
              <a:rPr lang="en-US" sz="1800" b="0" dirty="0" smtClean="0"/>
              <a:t>A very large (40 kiloton) liquid argon neutrino detector will be placed in the </a:t>
            </a:r>
            <a:r>
              <a:rPr lang="en-US" sz="1800" b="0" dirty="0" err="1" smtClean="0"/>
              <a:t>Homestake</a:t>
            </a:r>
            <a:r>
              <a:rPr lang="en-US" sz="1800" b="0" dirty="0" smtClean="0"/>
              <a:t> Mine in Lead, SD</a:t>
            </a:r>
          </a:p>
          <a:p>
            <a:pPr lvl="1"/>
            <a:r>
              <a:rPr lang="en-US" sz="1600" dirty="0" smtClean="0"/>
              <a:t>An international collaboration has been established for the Deep Underground Neutrino Experiment (DUNE)</a:t>
            </a:r>
          </a:p>
          <a:p>
            <a:pPr lvl="1"/>
            <a:r>
              <a:rPr lang="en-US" sz="1600" dirty="0" smtClean="0"/>
              <a:t>The U.S. will contribute to the detector as part of the LBNF project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-190047"/>
            <a:ext cx="9144000" cy="1143000"/>
          </a:xfrm>
        </p:spPr>
        <p:txBody>
          <a:bodyPr/>
          <a:lstStyle/>
          <a:p>
            <a:r>
              <a:rPr lang="en-US" dirty="0" smtClean="0"/>
              <a:t>Long Baseline Neutrino Facility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8739584" y="6361279"/>
            <a:ext cx="381000" cy="365125"/>
          </a:xfrm>
        </p:spPr>
        <p:txBody>
          <a:bodyPr/>
          <a:lstStyle/>
          <a:p>
            <a:fld id="{26CA2777-A89F-4130-B308-73BB65955918}" type="slidenum">
              <a:rPr lang="en-US" smtClean="0">
                <a:solidFill>
                  <a:srgbClr val="0F6636"/>
                </a:solidFill>
              </a:rPr>
              <a:pPr/>
              <a:t>12</a:t>
            </a:fld>
            <a:endParaRPr lang="en-US" dirty="0">
              <a:solidFill>
                <a:srgbClr val="0F66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83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8428474"/>
              </p:ext>
            </p:extLst>
          </p:nvPr>
        </p:nvGraphicFramePr>
        <p:xfrm>
          <a:off x="464455" y="827319"/>
          <a:ext cx="8128001" cy="52251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74750"/>
                <a:gridCol w="4656795"/>
                <a:gridCol w="1088571"/>
                <a:gridCol w="1407885"/>
              </a:tblGrid>
              <a:tr h="979714">
                <a:tc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University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 Active Awards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Amount </a:t>
                      </a:r>
                      <a:r>
                        <a:rPr lang="en-US" sz="18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Awarded</a:t>
                      </a:r>
                      <a:br>
                        <a:rPr lang="en-US" sz="18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8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this </a:t>
                      </a:r>
                      <a:r>
                        <a:rPr lang="en-US" sz="18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Year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65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FAMU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Florida Agricultural and Mechanical University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</a:t>
                      </a:r>
                      <a:r>
                        <a:rPr lang="en-US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 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265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FAU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Florida Atlantic University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265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FGCU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Florida Gulf Coast University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265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FIU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Florida International University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$1,256,935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265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FPU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Florida Polytechnic University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265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FSU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Florida State University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$8,809,477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265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NCF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 College of Florida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265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UCF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University of Central Florida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$1,165,000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265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UF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University of Florida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$4,470,000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265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UNF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University of North Florida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265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USF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University of South Florida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$1,329,577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265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UWF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University of West Florida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265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$17,030,989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042485" y="144059"/>
            <a:ext cx="71536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2400" dirty="0">
                <a:solidFill>
                  <a:srgbClr val="007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University System of </a:t>
            </a:r>
            <a:r>
              <a:rPr lang="en-US" sz="2400" dirty="0" smtClean="0">
                <a:solidFill>
                  <a:srgbClr val="007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Florida Awards FY 2016</a:t>
            </a:r>
            <a:endParaRPr lang="en-US" sz="2400" dirty="0">
              <a:solidFill>
                <a:srgbClr val="007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75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14" y="811086"/>
            <a:ext cx="3600536" cy="2767914"/>
          </a:xfrm>
          <a:prstGeom prst="rect">
            <a:avLst/>
          </a:prstGeom>
        </p:spPr>
      </p:pic>
      <p:sp>
        <p:nvSpPr>
          <p:cNvPr id="3292165" name="Rectangle 5"/>
          <p:cNvSpPr>
            <a:spLocks noChangeArrowheads="1"/>
          </p:cNvSpPr>
          <p:nvPr/>
        </p:nvSpPr>
        <p:spPr bwMode="auto">
          <a:xfrm>
            <a:off x="0" y="8"/>
            <a:ext cx="9144000" cy="754743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  <p:txBody>
          <a:bodyPr lIns="90875" tIns="45442" rIns="90875" bIns="45442" anchor="ctr"/>
          <a:lstStyle/>
          <a:p>
            <a:pPr algn="ctr" defTabSz="90927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 smtClean="0">
                <a:solidFill>
                  <a:srgbClr val="106636"/>
                </a:solidFill>
                <a:latin typeface="Arial" pitchFamily="34" charset="0"/>
                <a:cs typeface="Arial" pitchFamily="34" charset="0"/>
              </a:rPr>
              <a:t>Energy Frontier Research Centers</a:t>
            </a:r>
          </a:p>
          <a:p>
            <a:pPr algn="ctr" defTabSz="90927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106636"/>
                </a:solidFill>
                <a:latin typeface="Arial" pitchFamily="34" charset="0"/>
                <a:cs typeface="Arial" pitchFamily="34" charset="0"/>
              </a:rPr>
              <a:t>Current Status</a:t>
            </a:r>
            <a:endParaRPr lang="en-US" dirty="0">
              <a:solidFill>
                <a:srgbClr val="10663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Slide Number Placeholder 3"/>
          <p:cNvSpPr txBox="1">
            <a:spLocks/>
          </p:cNvSpPr>
          <p:nvPr/>
        </p:nvSpPr>
        <p:spPr>
          <a:xfrm>
            <a:off x="8318500" y="6351588"/>
            <a:ext cx="476250" cy="365125"/>
          </a:xfrm>
          <a:prstGeom prst="rect">
            <a:avLst/>
          </a:prstGeom>
        </p:spPr>
        <p:txBody>
          <a:bodyPr vert="horz" lIns="91376" tIns="45688" rIns="91376" bIns="45688" rtlCol="0" anchor="ctr"/>
          <a:lstStyle/>
          <a:p>
            <a:pPr algn="r" defTabSz="914186">
              <a:defRPr/>
            </a:pPr>
            <a:fld id="{6EEA275D-5A49-48A8-817D-44C3EA0A3A2F}" type="slidenum">
              <a:rPr lang="en-US" sz="1200">
                <a:solidFill>
                  <a:srgbClr val="106636"/>
                </a:solidFill>
                <a:latin typeface="Arial" pitchFamily="34" charset="0"/>
                <a:cs typeface="Arial" pitchFamily="34" charset="0"/>
              </a:rPr>
              <a:pPr algn="r" defTabSz="914186">
                <a:defRPr/>
              </a:pPr>
              <a:t>14</a:t>
            </a:fld>
            <a:endParaRPr lang="en-US" sz="1200" dirty="0">
              <a:solidFill>
                <a:srgbClr val="10663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8413750" y="6337006"/>
            <a:ext cx="381000" cy="379708"/>
          </a:xfrm>
        </p:spPr>
        <p:txBody>
          <a:bodyPr/>
          <a:lstStyle/>
          <a:p>
            <a:pPr>
              <a:defRPr/>
            </a:pPr>
            <a:fld id="{D1C3E240-9EB6-4604-A43D-9910B3F588EA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39" name="TextBox 14"/>
          <p:cNvSpPr txBox="1">
            <a:spLocks noChangeArrowheads="1"/>
          </p:cNvSpPr>
          <p:nvPr/>
        </p:nvSpPr>
        <p:spPr bwMode="auto">
          <a:xfrm>
            <a:off x="3198162" y="6400800"/>
            <a:ext cx="3431238" cy="284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276" tIns="49638" rIns="99276" bIns="49638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</a:pPr>
            <a:r>
              <a:rPr lang="en-US" sz="1200" b="1" dirty="0" smtClean="0">
                <a:solidFill>
                  <a:prstClr val="black"/>
                </a:solidFill>
                <a:ea typeface="Times" charset="0"/>
                <a:cs typeface="Times" charset="0"/>
              </a:rPr>
              <a:t>Website:   </a:t>
            </a:r>
            <a:r>
              <a:rPr lang="en-US" sz="1200" dirty="0" smtClean="0">
                <a:solidFill>
                  <a:prstClr val="black"/>
                </a:solidFill>
                <a:ea typeface="Times" charset="0"/>
                <a:cs typeface="Times" charset="0"/>
                <a:hlinkClick r:id="rId4"/>
              </a:rPr>
              <a:t>http://science.energy.gov/bes/efrc/</a:t>
            </a:r>
            <a:r>
              <a:rPr lang="en-US" sz="1200" dirty="0" smtClean="0">
                <a:solidFill>
                  <a:prstClr val="black"/>
                </a:solidFill>
                <a:ea typeface="Times" charset="0"/>
                <a:cs typeface="Times" charset="0"/>
              </a:rPr>
              <a:t>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5014" y="3587304"/>
            <a:ext cx="364210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58737" lvl="1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n-US" sz="1400" dirty="0" smtClean="0">
                <a:solidFill>
                  <a:prstClr val="black"/>
                </a:solidFill>
                <a:ea typeface="Times" charset="0"/>
                <a:cs typeface="Arial" panose="020B0604020202020204" pitchFamily="34" charset="0"/>
              </a:rPr>
              <a:t>Over </a:t>
            </a:r>
            <a:r>
              <a:rPr lang="en-US" sz="1400" dirty="0">
                <a:ea typeface="Times" charset="0"/>
                <a:cs typeface="Arial" panose="020B0604020202020204" pitchFamily="34" charset="0"/>
              </a:rPr>
              <a:t>100</a:t>
            </a:r>
            <a:r>
              <a:rPr lang="en-US" sz="1400" dirty="0">
                <a:solidFill>
                  <a:prstClr val="black"/>
                </a:solidFill>
                <a:ea typeface="Times" charset="0"/>
                <a:cs typeface="Arial" panose="020B0604020202020204" pitchFamily="34" charset="0"/>
              </a:rPr>
              <a:t> participating institutions, located in </a:t>
            </a:r>
            <a:r>
              <a:rPr lang="en-US" sz="1400" dirty="0" smtClean="0">
                <a:ea typeface="Times" charset="0"/>
                <a:cs typeface="Arial" panose="020B0604020202020204" pitchFamily="34" charset="0"/>
              </a:rPr>
              <a:t>33</a:t>
            </a:r>
            <a:r>
              <a:rPr lang="en-US" sz="1400" dirty="0" smtClean="0">
                <a:solidFill>
                  <a:prstClr val="black"/>
                </a:solidFill>
                <a:ea typeface="Times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prstClr val="black"/>
                </a:solidFill>
                <a:ea typeface="Times" charset="0"/>
                <a:cs typeface="Arial" panose="020B0604020202020204" pitchFamily="34" charset="0"/>
              </a:rPr>
              <a:t>states plus the District of </a:t>
            </a:r>
            <a:r>
              <a:rPr lang="en-US" sz="1400" dirty="0" smtClean="0">
                <a:solidFill>
                  <a:prstClr val="black"/>
                </a:solidFill>
                <a:ea typeface="Times" charset="0"/>
                <a:cs typeface="Arial" panose="020B0604020202020204" pitchFamily="34" charset="0"/>
              </a:rPr>
              <a:t>Columbia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70955" y="6422315"/>
            <a:ext cx="15808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Data updated on 6/6/2016</a:t>
            </a:r>
            <a:endParaRPr lang="en-US" sz="1000" dirty="0"/>
          </a:p>
        </p:txBody>
      </p:sp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8863813"/>
              </p:ext>
            </p:extLst>
          </p:nvPr>
        </p:nvGraphicFramePr>
        <p:xfrm>
          <a:off x="6115476" y="754751"/>
          <a:ext cx="3291840" cy="29094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6845191"/>
              </p:ext>
            </p:extLst>
          </p:nvPr>
        </p:nvGraphicFramePr>
        <p:xfrm>
          <a:off x="5088821" y="3761918"/>
          <a:ext cx="4055179" cy="2363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8" name="Chart 17"/>
          <p:cNvGraphicFramePr>
            <a:graphicFrameLocks/>
          </p:cNvGraphicFramePr>
          <p:nvPr>
            <p:extLst/>
          </p:nvPr>
        </p:nvGraphicFramePr>
        <p:xfrm>
          <a:off x="3955550" y="852444"/>
          <a:ext cx="2599363" cy="2824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018031" y="4712659"/>
            <a:ext cx="117243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 Narrow" panose="020B0606020202030204" pitchFamily="34" charset="0"/>
              </a:rPr>
              <a:t>Advisors from:</a:t>
            </a:r>
          </a:p>
          <a:p>
            <a:r>
              <a:rPr lang="en-US" sz="1400" dirty="0" smtClean="0">
                <a:latin typeface="Arial Narrow" panose="020B0606020202030204" pitchFamily="34" charset="0"/>
              </a:rPr>
              <a:t>12 countries</a:t>
            </a:r>
          </a:p>
          <a:p>
            <a:r>
              <a:rPr lang="en-US" sz="1400" dirty="0" smtClean="0">
                <a:latin typeface="Arial Narrow" panose="020B0606020202030204" pitchFamily="34" charset="0"/>
              </a:rPr>
              <a:t>29 states</a:t>
            </a:r>
            <a:endParaRPr lang="en-US" sz="1400" dirty="0">
              <a:latin typeface="Arial Narrow" panose="020B0606020202030204" pitchFamily="34" charset="0"/>
            </a:endParaRPr>
          </a:p>
        </p:txBody>
      </p:sp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523910"/>
              </p:ext>
            </p:extLst>
          </p:nvPr>
        </p:nvGraphicFramePr>
        <p:xfrm>
          <a:off x="238390" y="4099899"/>
          <a:ext cx="4572000" cy="24712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4" name="Rectangle 3"/>
          <p:cNvSpPr/>
          <p:nvPr/>
        </p:nvSpPr>
        <p:spPr>
          <a:xfrm>
            <a:off x="355014" y="4239492"/>
            <a:ext cx="4455376" cy="195349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997115" y="852444"/>
            <a:ext cx="5091468" cy="29094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7007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649989"/>
            <a:ext cx="9144000" cy="12142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2248" y="976737"/>
            <a:ext cx="6604902" cy="2014888"/>
          </a:xfrm>
        </p:spPr>
        <p:txBody>
          <a:bodyPr wrap="square">
            <a:spAutoFit/>
          </a:bodyPr>
          <a:lstStyle/>
          <a:p>
            <a:pPr marL="228600" indent="-228600">
              <a:buFont typeface="Wingdings" panose="05000000000000000000" pitchFamily="2" charset="2"/>
              <a:buChar char="§"/>
            </a:pPr>
            <a:r>
              <a:rPr lang="en-US" sz="1800" b="0" dirty="0"/>
              <a:t>Four new centers announced on July 18, 2016:</a:t>
            </a:r>
          </a:p>
          <a:p>
            <a:pPr marL="228600" indent="-228600">
              <a:buFont typeface="Wingdings" panose="05000000000000000000" pitchFamily="2" charset="2"/>
              <a:buChar char="§"/>
            </a:pPr>
            <a:r>
              <a:rPr lang="en-US" sz="1800" b="0" dirty="0" smtClean="0"/>
              <a:t>Multi-disciplinary basic research teams in areas of relevance to environmental management:</a:t>
            </a:r>
          </a:p>
          <a:p>
            <a:pPr marL="406400" lvl="1" indent="-1778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N</a:t>
            </a:r>
            <a:r>
              <a:rPr lang="en-US" sz="1600" dirty="0" smtClean="0">
                <a:solidFill>
                  <a:schemeClr val="tx1"/>
                </a:solidFill>
              </a:rPr>
              <a:t>ovel methods </a:t>
            </a:r>
            <a:r>
              <a:rPr lang="en-US" sz="1600" dirty="0">
                <a:solidFill>
                  <a:schemeClr val="tx1"/>
                </a:solidFill>
              </a:rPr>
              <a:t>for characterization, transformation, and separation of nuclear </a:t>
            </a:r>
            <a:r>
              <a:rPr lang="en-US" sz="1600" dirty="0" smtClean="0">
                <a:solidFill>
                  <a:schemeClr val="tx1"/>
                </a:solidFill>
              </a:rPr>
              <a:t>waste</a:t>
            </a:r>
          </a:p>
          <a:p>
            <a:pPr marL="406400" lvl="1" indent="-1778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New </a:t>
            </a:r>
            <a:r>
              <a:rPr lang="en-US" sz="1600" dirty="0">
                <a:solidFill>
                  <a:schemeClr val="tx1"/>
                </a:solidFill>
              </a:rPr>
              <a:t>materials for long-term storage of nuclear waste, including waste </a:t>
            </a:r>
            <a:r>
              <a:rPr lang="en-US" sz="1600" dirty="0" smtClean="0">
                <a:solidFill>
                  <a:schemeClr val="tx1"/>
                </a:solidFill>
              </a:rPr>
              <a:t>forms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US" dirty="0" smtClean="0"/>
              <a:t>2016 EFRC Awards ($10M/</a:t>
            </a:r>
            <a:r>
              <a:rPr lang="en-US" dirty="0" err="1" smtClean="0"/>
              <a:t>yr</a:t>
            </a:r>
            <a:r>
              <a:rPr lang="en-US" dirty="0" smtClean="0"/>
              <a:t> for 4 years)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1C3E240-9EB6-4604-A43D-9910B3F588EA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004" y="873785"/>
            <a:ext cx="1645920" cy="2129714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361750"/>
              </p:ext>
            </p:extLst>
          </p:nvPr>
        </p:nvGraphicFramePr>
        <p:xfrm>
          <a:off x="181248" y="3224223"/>
          <a:ext cx="8781504" cy="353568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111016"/>
                <a:gridCol w="2358189"/>
                <a:gridCol w="1312299"/>
              </a:tblGrid>
              <a:tr h="2000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Institutions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EFRC Name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EFRC Director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FF99"/>
                    </a:solidFill>
                  </a:tcPr>
                </a:tc>
              </a:tr>
              <a:tr h="56896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sng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Lead: Florida State </a:t>
                      </a:r>
                      <a:r>
                        <a:rPr lang="en-US" sz="1400" b="1" u="sng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University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Partners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:* Colorado 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School of Mines, Florida International, LANL, LBNL, Purdue, Rice, SRNL, Alabama, Missouri, </a:t>
                      </a:r>
                      <a:r>
                        <a:rPr lang="en-US" sz="1400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UPenn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Center for Actinide Science and Technology (CAST)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Thomas Albrecht-Schmitt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5740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sng" dirty="0">
                          <a:solidFill>
                            <a:srgbClr val="10663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Lead: The Ohio State </a:t>
                      </a:r>
                      <a:r>
                        <a:rPr lang="en-US" sz="1400" b="1" u="sng" dirty="0" smtClean="0">
                          <a:solidFill>
                            <a:srgbClr val="10663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University</a:t>
                      </a:r>
                      <a:endParaRPr lang="en-US" sz="1400" b="1" dirty="0">
                        <a:solidFill>
                          <a:srgbClr val="10663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Partners:* CEA, LSU, Penn St, PNNL,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Questek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Innovations, RPI, Bristol, North Texas, UVA, Western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Center for Performance and Design of Nuclear Waste Forms and Containers (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WastePD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Gerald Frankel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49974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sng" dirty="0">
                          <a:solidFill>
                            <a:srgbClr val="10663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Lead: University of South </a:t>
                      </a:r>
                      <a:r>
                        <a:rPr lang="en-US" sz="1400" b="1" u="sng" dirty="0" smtClean="0">
                          <a:solidFill>
                            <a:srgbClr val="10663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Carolina</a:t>
                      </a:r>
                      <a:endParaRPr lang="en-US" sz="1400" b="1" dirty="0">
                        <a:solidFill>
                          <a:srgbClr val="10663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Partners:* Alfred, BNL, CEA, Clemson, PNNL, SRNL, Florida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Center for Hierarchical Waste Form Materials (CHWM)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Hanno zur Loye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57150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sng" dirty="0">
                          <a:solidFill>
                            <a:srgbClr val="10663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Lead: Pacific Northwest National </a:t>
                      </a:r>
                      <a:r>
                        <a:rPr lang="en-US" sz="1400" b="1" u="sng" dirty="0" smtClean="0">
                          <a:solidFill>
                            <a:srgbClr val="10663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Laboratory</a:t>
                      </a:r>
                      <a:endParaRPr lang="en-US" sz="1400" b="1" dirty="0">
                        <a:solidFill>
                          <a:srgbClr val="10663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Partners:* CUNY, Georgia Tech, Notre Dame, ORNL, Washington, Washington St.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Interfacial Dynamics in Radioactive Environments and Materials (IDREAM)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Sue Clark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443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79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8" r="3186"/>
          <a:stretch/>
        </p:blipFill>
        <p:spPr bwMode="auto">
          <a:xfrm>
            <a:off x="-1182414" y="15780"/>
            <a:ext cx="11808374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99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>
            <a:spLocks noChangeAspect="1"/>
          </p:cNvSpPr>
          <p:nvPr/>
        </p:nvSpPr>
        <p:spPr>
          <a:xfrm>
            <a:off x="218934" y="1021863"/>
            <a:ext cx="2012333" cy="1463040"/>
          </a:xfrm>
          <a:prstGeom prst="round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000" r="-3000"/>
            </a:stretch>
          </a:blip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Freeform 7"/>
          <p:cNvSpPr/>
          <p:nvPr/>
        </p:nvSpPr>
        <p:spPr>
          <a:xfrm>
            <a:off x="207255" y="2538987"/>
            <a:ext cx="2012333" cy="746575"/>
          </a:xfrm>
          <a:custGeom>
            <a:avLst/>
            <a:gdLst>
              <a:gd name="connsiteX0" fmla="*/ 0 w 2012333"/>
              <a:gd name="connsiteY0" fmla="*/ 0 h 746575"/>
              <a:gd name="connsiteX1" fmla="*/ 2012333 w 2012333"/>
              <a:gd name="connsiteY1" fmla="*/ 0 h 746575"/>
              <a:gd name="connsiteX2" fmla="*/ 2012333 w 2012333"/>
              <a:gd name="connsiteY2" fmla="*/ 746575 h 746575"/>
              <a:gd name="connsiteX3" fmla="*/ 0 w 2012333"/>
              <a:gd name="connsiteY3" fmla="*/ 746575 h 746575"/>
              <a:gd name="connsiteX4" fmla="*/ 0 w 2012333"/>
              <a:gd name="connsiteY4" fmla="*/ 0 h 74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2333" h="746575">
                <a:moveTo>
                  <a:pt x="0" y="0"/>
                </a:moveTo>
                <a:lnTo>
                  <a:pt x="2012333" y="0"/>
                </a:lnTo>
                <a:lnTo>
                  <a:pt x="2012333" y="746575"/>
                </a:lnTo>
                <a:lnTo>
                  <a:pt x="0" y="74657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2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792" tIns="113792" rIns="113792" bIns="0" numCol="1" spcCol="1270" anchor="t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 smtClean="0"/>
              <a:t>Largest Supporter </a:t>
            </a:r>
            <a:br>
              <a:rPr lang="en-US" sz="1600" kern="1200" dirty="0" smtClean="0"/>
            </a:br>
            <a:r>
              <a:rPr lang="en-US" sz="1600" kern="1200" dirty="0" smtClean="0"/>
              <a:t>of Physical Sciences in the U.S.*</a:t>
            </a:r>
            <a:endParaRPr lang="en-US" sz="1600" kern="1200" dirty="0"/>
          </a:p>
        </p:txBody>
      </p:sp>
      <p:sp>
        <p:nvSpPr>
          <p:cNvPr id="9" name="Rounded Rectangle 8"/>
          <p:cNvSpPr>
            <a:spLocks noChangeAspect="1"/>
          </p:cNvSpPr>
          <p:nvPr/>
        </p:nvSpPr>
        <p:spPr>
          <a:xfrm>
            <a:off x="2450201" y="1021863"/>
            <a:ext cx="2012333" cy="1463040"/>
          </a:xfrm>
          <a:prstGeom prst="round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22000" b="-22000"/>
            </a:stretch>
          </a:blip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Freeform 9"/>
          <p:cNvSpPr/>
          <p:nvPr/>
        </p:nvSpPr>
        <p:spPr>
          <a:xfrm>
            <a:off x="2420907" y="2538987"/>
            <a:ext cx="2012333" cy="746575"/>
          </a:xfrm>
          <a:custGeom>
            <a:avLst/>
            <a:gdLst>
              <a:gd name="connsiteX0" fmla="*/ 0 w 2012333"/>
              <a:gd name="connsiteY0" fmla="*/ 0 h 746575"/>
              <a:gd name="connsiteX1" fmla="*/ 2012333 w 2012333"/>
              <a:gd name="connsiteY1" fmla="*/ 0 h 746575"/>
              <a:gd name="connsiteX2" fmla="*/ 2012333 w 2012333"/>
              <a:gd name="connsiteY2" fmla="*/ 746575 h 746575"/>
              <a:gd name="connsiteX3" fmla="*/ 0 w 2012333"/>
              <a:gd name="connsiteY3" fmla="*/ 746575 h 746575"/>
              <a:gd name="connsiteX4" fmla="*/ 0 w 2012333"/>
              <a:gd name="connsiteY4" fmla="*/ 0 h 74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2333" h="746575">
                <a:moveTo>
                  <a:pt x="0" y="0"/>
                </a:moveTo>
                <a:lnTo>
                  <a:pt x="2012333" y="0"/>
                </a:lnTo>
                <a:lnTo>
                  <a:pt x="2012333" y="746575"/>
                </a:lnTo>
                <a:lnTo>
                  <a:pt x="0" y="74657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2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792" tIns="113792" rIns="113792" bIns="0" numCol="1" spcCol="1270" anchor="t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 smtClean="0"/>
              <a:t>Research: </a:t>
            </a:r>
            <a:br>
              <a:rPr lang="en-US" sz="1600" kern="1200" dirty="0" smtClean="0"/>
            </a:br>
            <a:r>
              <a:rPr lang="en-US" sz="1600" kern="1200" dirty="0" smtClean="0"/>
              <a:t>42%, $2.2B</a:t>
            </a:r>
            <a:endParaRPr lang="en-US" sz="1600" kern="1200" dirty="0"/>
          </a:p>
        </p:txBody>
      </p:sp>
      <p:sp>
        <p:nvSpPr>
          <p:cNvPr id="11" name="Rounded Rectangle 10"/>
          <p:cNvSpPr>
            <a:spLocks noChangeAspect="1"/>
          </p:cNvSpPr>
          <p:nvPr/>
        </p:nvSpPr>
        <p:spPr>
          <a:xfrm>
            <a:off x="2408159" y="3478472"/>
            <a:ext cx="2012333" cy="1463040"/>
          </a:xfrm>
          <a:prstGeom prst="roundRect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7000" b="-7000"/>
            </a:stretch>
          </a:blip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Freeform 11"/>
          <p:cNvSpPr/>
          <p:nvPr/>
        </p:nvSpPr>
        <p:spPr>
          <a:xfrm>
            <a:off x="2350214" y="5012347"/>
            <a:ext cx="2012333" cy="746575"/>
          </a:xfrm>
          <a:custGeom>
            <a:avLst/>
            <a:gdLst>
              <a:gd name="connsiteX0" fmla="*/ 0 w 2012333"/>
              <a:gd name="connsiteY0" fmla="*/ 0 h 746575"/>
              <a:gd name="connsiteX1" fmla="*/ 2012333 w 2012333"/>
              <a:gd name="connsiteY1" fmla="*/ 0 h 746575"/>
              <a:gd name="connsiteX2" fmla="*/ 2012333 w 2012333"/>
              <a:gd name="connsiteY2" fmla="*/ 746575 h 746575"/>
              <a:gd name="connsiteX3" fmla="*/ 0 w 2012333"/>
              <a:gd name="connsiteY3" fmla="*/ 746575 h 746575"/>
              <a:gd name="connsiteX4" fmla="*/ 0 w 2012333"/>
              <a:gd name="connsiteY4" fmla="*/ 0 h 74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2333" h="746575">
                <a:moveTo>
                  <a:pt x="0" y="0"/>
                </a:moveTo>
                <a:lnTo>
                  <a:pt x="2012333" y="0"/>
                </a:lnTo>
                <a:lnTo>
                  <a:pt x="2012333" y="746575"/>
                </a:lnTo>
                <a:lnTo>
                  <a:pt x="0" y="74657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2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792" tIns="113792" rIns="113792" bIns="0" numCol="1" spcCol="1270" anchor="t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 smtClean="0"/>
              <a:t>~40% of Research to Universities</a:t>
            </a:r>
            <a:endParaRPr lang="en-US" sz="1600" kern="1200" dirty="0"/>
          </a:p>
        </p:txBody>
      </p:sp>
      <p:sp>
        <p:nvSpPr>
          <p:cNvPr id="13" name="Rounded Rectangle 12"/>
          <p:cNvSpPr>
            <a:spLocks noChangeAspect="1"/>
          </p:cNvSpPr>
          <p:nvPr/>
        </p:nvSpPr>
        <p:spPr>
          <a:xfrm>
            <a:off x="4618405" y="3478472"/>
            <a:ext cx="2012333" cy="1463040"/>
          </a:xfrm>
          <a:prstGeom prst="roundRect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000" r="-3000"/>
            </a:stretch>
          </a:blip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Freeform 13"/>
          <p:cNvSpPr/>
          <p:nvPr/>
        </p:nvSpPr>
        <p:spPr>
          <a:xfrm>
            <a:off x="4671493" y="5007007"/>
            <a:ext cx="2012333" cy="746575"/>
          </a:xfrm>
          <a:custGeom>
            <a:avLst/>
            <a:gdLst>
              <a:gd name="connsiteX0" fmla="*/ 0 w 2012333"/>
              <a:gd name="connsiteY0" fmla="*/ 0 h 746575"/>
              <a:gd name="connsiteX1" fmla="*/ 2012333 w 2012333"/>
              <a:gd name="connsiteY1" fmla="*/ 0 h 746575"/>
              <a:gd name="connsiteX2" fmla="*/ 2012333 w 2012333"/>
              <a:gd name="connsiteY2" fmla="*/ 746575 h 746575"/>
              <a:gd name="connsiteX3" fmla="*/ 0 w 2012333"/>
              <a:gd name="connsiteY3" fmla="*/ 746575 h 746575"/>
              <a:gd name="connsiteX4" fmla="*/ 0 w 2012333"/>
              <a:gd name="connsiteY4" fmla="*/ 0 h 74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2333" h="746575">
                <a:moveTo>
                  <a:pt x="0" y="0"/>
                </a:moveTo>
                <a:lnTo>
                  <a:pt x="2012333" y="0"/>
                </a:lnTo>
                <a:lnTo>
                  <a:pt x="2012333" y="746575"/>
                </a:lnTo>
                <a:lnTo>
                  <a:pt x="0" y="74657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2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792" tIns="113792" rIns="113792" bIns="0" numCol="1" spcCol="1270" anchor="t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 smtClean="0"/>
              <a:t>&gt; 20,000 Scientists Supported</a:t>
            </a:r>
            <a:endParaRPr lang="en-US" sz="1600" kern="1200" dirty="0"/>
          </a:p>
        </p:txBody>
      </p:sp>
      <p:sp>
        <p:nvSpPr>
          <p:cNvPr id="15" name="Rounded Rectangle 14"/>
          <p:cNvSpPr>
            <a:spLocks noChangeAspect="1"/>
          </p:cNvSpPr>
          <p:nvPr/>
        </p:nvSpPr>
        <p:spPr>
          <a:xfrm>
            <a:off x="197913" y="3478472"/>
            <a:ext cx="2012333" cy="1463040"/>
          </a:xfrm>
          <a:prstGeom prst="roundRect">
            <a:avLst/>
          </a:prstGeom>
          <a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2000" b="-2000"/>
            </a:stretch>
          </a:blip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Freeform 15"/>
          <p:cNvSpPr/>
          <p:nvPr/>
        </p:nvSpPr>
        <p:spPr>
          <a:xfrm>
            <a:off x="285329" y="4941512"/>
            <a:ext cx="2012333" cy="746575"/>
          </a:xfrm>
          <a:custGeom>
            <a:avLst/>
            <a:gdLst>
              <a:gd name="connsiteX0" fmla="*/ 0 w 2012333"/>
              <a:gd name="connsiteY0" fmla="*/ 0 h 746575"/>
              <a:gd name="connsiteX1" fmla="*/ 2012333 w 2012333"/>
              <a:gd name="connsiteY1" fmla="*/ 0 h 746575"/>
              <a:gd name="connsiteX2" fmla="*/ 2012333 w 2012333"/>
              <a:gd name="connsiteY2" fmla="*/ 746575 h 746575"/>
              <a:gd name="connsiteX3" fmla="*/ 0 w 2012333"/>
              <a:gd name="connsiteY3" fmla="*/ 746575 h 746575"/>
              <a:gd name="connsiteX4" fmla="*/ 0 w 2012333"/>
              <a:gd name="connsiteY4" fmla="*/ 0 h 74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2333" h="746575">
                <a:moveTo>
                  <a:pt x="0" y="0"/>
                </a:moveTo>
                <a:lnTo>
                  <a:pt x="2012333" y="0"/>
                </a:lnTo>
                <a:lnTo>
                  <a:pt x="2012333" y="746575"/>
                </a:lnTo>
                <a:lnTo>
                  <a:pt x="0" y="74657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2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792" tIns="113792" rIns="113792" bIns="0" numCol="1" spcCol="1270" anchor="t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 smtClean="0"/>
              <a:t>Funding </a:t>
            </a:r>
            <a:r>
              <a:rPr lang="en-US" sz="1600" dirty="0" smtClean="0"/>
              <a:t>to </a:t>
            </a:r>
            <a:r>
              <a:rPr lang="en-US" sz="1600" kern="1200" dirty="0" smtClean="0"/>
              <a:t> &gt;300 institutions including all 17 DOE Labs</a:t>
            </a:r>
            <a:endParaRPr lang="en-US" sz="1600" kern="1200" dirty="0"/>
          </a:p>
        </p:txBody>
      </p:sp>
      <p:sp>
        <p:nvSpPr>
          <p:cNvPr id="17" name="Rounded Rectangle 16"/>
          <p:cNvSpPr>
            <a:spLocks noChangeAspect="1"/>
          </p:cNvSpPr>
          <p:nvPr/>
        </p:nvSpPr>
        <p:spPr>
          <a:xfrm>
            <a:off x="6912735" y="1021863"/>
            <a:ext cx="2012333" cy="1463040"/>
          </a:xfrm>
          <a:prstGeom prst="roundRect">
            <a:avLst/>
          </a:prstGeom>
          <a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000" r="-2000"/>
            </a:stretch>
          </a:blip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Freeform 17"/>
          <p:cNvSpPr/>
          <p:nvPr/>
        </p:nvSpPr>
        <p:spPr>
          <a:xfrm>
            <a:off x="6944478" y="2538987"/>
            <a:ext cx="2012333" cy="746575"/>
          </a:xfrm>
          <a:custGeom>
            <a:avLst/>
            <a:gdLst>
              <a:gd name="connsiteX0" fmla="*/ 0 w 2012333"/>
              <a:gd name="connsiteY0" fmla="*/ 0 h 746575"/>
              <a:gd name="connsiteX1" fmla="*/ 2012333 w 2012333"/>
              <a:gd name="connsiteY1" fmla="*/ 0 h 746575"/>
              <a:gd name="connsiteX2" fmla="*/ 2012333 w 2012333"/>
              <a:gd name="connsiteY2" fmla="*/ 746575 h 746575"/>
              <a:gd name="connsiteX3" fmla="*/ 0 w 2012333"/>
              <a:gd name="connsiteY3" fmla="*/ 746575 h 746575"/>
              <a:gd name="connsiteX4" fmla="*/ 0 w 2012333"/>
              <a:gd name="connsiteY4" fmla="*/ 0 h 74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2333" h="746575">
                <a:moveTo>
                  <a:pt x="0" y="0"/>
                </a:moveTo>
                <a:lnTo>
                  <a:pt x="2012333" y="0"/>
                </a:lnTo>
                <a:lnTo>
                  <a:pt x="2012333" y="746575"/>
                </a:lnTo>
                <a:lnTo>
                  <a:pt x="0" y="74657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2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792" tIns="113792" rIns="113792" bIns="0" numCol="1" spcCol="1270" anchor="t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 smtClean="0"/>
              <a:t>Construction: </a:t>
            </a:r>
            <a:br>
              <a:rPr lang="en-US" sz="1600" kern="1200" dirty="0" smtClean="0"/>
            </a:br>
            <a:r>
              <a:rPr lang="en-US" sz="1600" kern="1200" dirty="0" smtClean="0"/>
              <a:t>13.5%, $723M</a:t>
            </a:r>
            <a:endParaRPr lang="en-US" sz="1600" kern="1200" dirty="0"/>
          </a:p>
        </p:txBody>
      </p:sp>
      <p:sp>
        <p:nvSpPr>
          <p:cNvPr id="19" name="Rounded Rectangle 18"/>
          <p:cNvSpPr>
            <a:spLocks noChangeAspect="1"/>
          </p:cNvSpPr>
          <p:nvPr/>
        </p:nvSpPr>
        <p:spPr>
          <a:xfrm>
            <a:off x="4681468" y="1021863"/>
            <a:ext cx="2012333" cy="1463040"/>
          </a:xfrm>
          <a:prstGeom prst="roundRect">
            <a:avLst/>
          </a:prstGeom>
          <a:blipFill rotWithShape="1">
            <a:blip r:embed="rId8"/>
            <a:stretch>
              <a:fillRect/>
            </a:stretch>
          </a:blip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Freeform 19"/>
          <p:cNvSpPr/>
          <p:nvPr/>
        </p:nvSpPr>
        <p:spPr>
          <a:xfrm>
            <a:off x="4703444" y="2538987"/>
            <a:ext cx="2012333" cy="746575"/>
          </a:xfrm>
          <a:custGeom>
            <a:avLst/>
            <a:gdLst>
              <a:gd name="connsiteX0" fmla="*/ 0 w 2012333"/>
              <a:gd name="connsiteY0" fmla="*/ 0 h 746575"/>
              <a:gd name="connsiteX1" fmla="*/ 2012333 w 2012333"/>
              <a:gd name="connsiteY1" fmla="*/ 0 h 746575"/>
              <a:gd name="connsiteX2" fmla="*/ 2012333 w 2012333"/>
              <a:gd name="connsiteY2" fmla="*/ 746575 h 746575"/>
              <a:gd name="connsiteX3" fmla="*/ 0 w 2012333"/>
              <a:gd name="connsiteY3" fmla="*/ 746575 h 746575"/>
              <a:gd name="connsiteX4" fmla="*/ 0 w 2012333"/>
              <a:gd name="connsiteY4" fmla="*/ 0 h 74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2333" h="746575">
                <a:moveTo>
                  <a:pt x="0" y="0"/>
                </a:moveTo>
                <a:lnTo>
                  <a:pt x="2012333" y="0"/>
                </a:lnTo>
                <a:lnTo>
                  <a:pt x="2012333" y="746575"/>
                </a:lnTo>
                <a:lnTo>
                  <a:pt x="0" y="74657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2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792" tIns="113792" rIns="113792" bIns="0" numCol="1" spcCol="1270" anchor="t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 smtClean="0"/>
              <a:t>Facility Operations: 38%, $2.02B </a:t>
            </a:r>
            <a:endParaRPr lang="en-US" sz="1600" kern="1200" dirty="0"/>
          </a:p>
        </p:txBody>
      </p:sp>
      <p:sp>
        <p:nvSpPr>
          <p:cNvPr id="21" name="Rounded Rectangle 20"/>
          <p:cNvSpPr>
            <a:spLocks noChangeAspect="1"/>
          </p:cNvSpPr>
          <p:nvPr/>
        </p:nvSpPr>
        <p:spPr>
          <a:xfrm>
            <a:off x="6828651" y="3478472"/>
            <a:ext cx="2117438" cy="1463040"/>
          </a:xfrm>
          <a:prstGeom prst="roundRect">
            <a:avLst/>
          </a:prstGeom>
          <a:blipFill rotWithShape="1">
            <a:blip r:embed="rId9"/>
            <a:stretch>
              <a:fillRect/>
            </a:stretch>
          </a:blip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Freeform 21"/>
          <p:cNvSpPr/>
          <p:nvPr/>
        </p:nvSpPr>
        <p:spPr>
          <a:xfrm>
            <a:off x="6877238" y="4966188"/>
            <a:ext cx="2012333" cy="746575"/>
          </a:xfrm>
          <a:custGeom>
            <a:avLst/>
            <a:gdLst>
              <a:gd name="connsiteX0" fmla="*/ 0 w 2012333"/>
              <a:gd name="connsiteY0" fmla="*/ 0 h 746575"/>
              <a:gd name="connsiteX1" fmla="*/ 2012333 w 2012333"/>
              <a:gd name="connsiteY1" fmla="*/ 0 h 746575"/>
              <a:gd name="connsiteX2" fmla="*/ 2012333 w 2012333"/>
              <a:gd name="connsiteY2" fmla="*/ 746575 h 746575"/>
              <a:gd name="connsiteX3" fmla="*/ 0 w 2012333"/>
              <a:gd name="connsiteY3" fmla="*/ 746575 h 746575"/>
              <a:gd name="connsiteX4" fmla="*/ 0 w 2012333"/>
              <a:gd name="connsiteY4" fmla="*/ 0 h 74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2333" h="746575">
                <a:moveTo>
                  <a:pt x="0" y="0"/>
                </a:moveTo>
                <a:lnTo>
                  <a:pt x="2012333" y="0"/>
                </a:lnTo>
                <a:lnTo>
                  <a:pt x="2012333" y="746575"/>
                </a:lnTo>
                <a:lnTo>
                  <a:pt x="0" y="74657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2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792" tIns="113792" rIns="113792" bIns="0" numCol="1" spcCol="1270" anchor="t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 smtClean="0"/>
              <a:t>&gt;35,000 Scientific Facility Users**  </a:t>
            </a:r>
            <a:endParaRPr lang="en-US" sz="1600" kern="1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Office of Science FY2016 - $5.35B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66492" y="5922218"/>
            <a:ext cx="5023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 </a:t>
            </a:r>
            <a:r>
              <a:rPr lang="en-US" sz="1400" dirty="0" smtClean="0"/>
              <a:t>43% of all physical sciences,  30% of computer science and math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233892" y="5952995"/>
            <a:ext cx="22226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** from all 50 states and DC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57598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 Investments in Research, Facilities, and Construction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0A2BE09-5C53-429F-9B0D-04D6F428253C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9088279"/>
              </p:ext>
            </p:extLst>
          </p:nvPr>
        </p:nvGraphicFramePr>
        <p:xfrm>
          <a:off x="201478" y="813661"/>
          <a:ext cx="8648054" cy="53391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5030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cience.energy.gov/~/media/ascr/images/facilities/user-facilities/cori3-at-CRT-thum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369" y="201489"/>
            <a:ext cx="1791752" cy="995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013" y="194833"/>
            <a:ext cx="1800225" cy="1000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119" y="194832"/>
            <a:ext cx="1800225" cy="1000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672" y="194833"/>
            <a:ext cx="1800225" cy="10001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905" y="1295403"/>
            <a:ext cx="1800225" cy="10001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5403"/>
            <a:ext cx="1800225" cy="10001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324" y="1295402"/>
            <a:ext cx="1800225" cy="10001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362200"/>
            <a:ext cx="1800225" cy="10001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943" y="2362200"/>
            <a:ext cx="1800225" cy="10001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3446584"/>
            <a:ext cx="1800225" cy="10001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942" y="3446584"/>
            <a:ext cx="1800225" cy="10001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886" y="3446584"/>
            <a:ext cx="1800225" cy="10001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830" y="3446584"/>
            <a:ext cx="1800225" cy="100012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499" y="1295403"/>
            <a:ext cx="1800225" cy="10001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887" y="2362200"/>
            <a:ext cx="1800225" cy="10001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831" y="2362200"/>
            <a:ext cx="1800225" cy="100012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369" y="1295401"/>
            <a:ext cx="1800225" cy="100012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774" y="2362200"/>
            <a:ext cx="1800225" cy="100012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775" y="3446584"/>
            <a:ext cx="1800225" cy="100012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661" y="4536832"/>
            <a:ext cx="1800225" cy="100012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4536832"/>
            <a:ext cx="1800225" cy="100012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980" y="4536832"/>
            <a:ext cx="1800225" cy="100012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172" y="5638800"/>
            <a:ext cx="1800225" cy="100012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980" y="5638802"/>
            <a:ext cx="1800225" cy="100012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" y="5638801"/>
            <a:ext cx="1800225" cy="100012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342" y="4536832"/>
            <a:ext cx="1800225" cy="100012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906" y="5638802"/>
            <a:ext cx="1800225" cy="100012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499" y="4536832"/>
            <a:ext cx="1800225" cy="10001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-2" y="344880"/>
            <a:ext cx="17844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FY 2016</a:t>
            </a:r>
          </a:p>
          <a:p>
            <a:pPr algn="ctr"/>
            <a:r>
              <a:rPr lang="en-US" sz="16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user facilities</a:t>
            </a:r>
            <a:endParaRPr lang="en-US" sz="16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5943600"/>
            <a:ext cx="1396575" cy="451708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3188478" y="1013287"/>
            <a:ext cx="46358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OLCF</a:t>
            </a:r>
            <a:endParaRPr lang="en-US" sz="8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034867" y="1013287"/>
            <a:ext cx="46358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ALCF</a:t>
            </a:r>
            <a:endParaRPr lang="en-US" sz="8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811963" y="1013287"/>
            <a:ext cx="543739" cy="215444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8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NERSC</a:t>
            </a:r>
            <a:endParaRPr lang="en-US" sz="8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695718" y="1013287"/>
            <a:ext cx="47641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ESnet</a:t>
            </a:r>
            <a:endParaRPr lang="en-US" sz="8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218963" y="2095834"/>
            <a:ext cx="41710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ARM</a:t>
            </a:r>
            <a:endParaRPr lang="en-US" sz="8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135022" y="2095834"/>
            <a:ext cx="351378" cy="215444"/>
          </a:xfrm>
          <a:prstGeom prst="rect">
            <a:avLst/>
          </a:prstGeom>
          <a:solidFill>
            <a:schemeClr val="tx1">
              <a:alpha val="5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8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JGI</a:t>
            </a:r>
            <a:endParaRPr lang="en-US" sz="8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928235" y="2095834"/>
            <a:ext cx="396263" cy="215444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8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SNS</a:t>
            </a:r>
            <a:endParaRPr lang="en-US" sz="8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729409" y="2095834"/>
            <a:ext cx="423514" cy="215444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8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HFIR</a:t>
            </a:r>
            <a:endParaRPr lang="en-US" sz="8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373342" y="2095834"/>
            <a:ext cx="470000" cy="215444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8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EMSL</a:t>
            </a:r>
            <a:endParaRPr lang="en-US" sz="8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244478" y="3153125"/>
            <a:ext cx="396263" cy="215444"/>
          </a:xfrm>
          <a:prstGeom prst="rect">
            <a:avLst/>
          </a:prstGeom>
          <a:solidFill>
            <a:schemeClr val="tx1">
              <a:alpha val="2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8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APS</a:t>
            </a:r>
            <a:endParaRPr lang="en-US" sz="8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027131" y="3153125"/>
            <a:ext cx="452368" cy="215444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8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LCLS</a:t>
            </a:r>
            <a:endParaRPr lang="en-US" sz="8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751969" y="3153125"/>
            <a:ext cx="550152" cy="215444"/>
          </a:xfrm>
          <a:prstGeom prst="rect">
            <a:avLst/>
          </a:prstGeom>
          <a:solidFill>
            <a:schemeClr val="tx1">
              <a:alpha val="3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8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NSLS-II</a:t>
            </a:r>
            <a:endParaRPr lang="en-US" sz="8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726872" y="3153125"/>
            <a:ext cx="45878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SSRL</a:t>
            </a:r>
            <a:endParaRPr lang="en-US" sz="8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386747" y="3153125"/>
            <a:ext cx="3898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</a:t>
            </a:r>
            <a:endParaRPr lang="en-US" sz="8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254477" y="4236109"/>
            <a:ext cx="423514" cy="215444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8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CINT</a:t>
            </a:r>
            <a:endParaRPr lang="en-US" sz="8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104073" y="4236109"/>
            <a:ext cx="41710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CNM</a:t>
            </a:r>
            <a:endParaRPr lang="en-US" sz="8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871971" y="4236109"/>
            <a:ext cx="486030" cy="215444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8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CNMS</a:t>
            </a:r>
            <a:endParaRPr lang="en-US" sz="8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782557" y="4236109"/>
            <a:ext cx="39466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TMF</a:t>
            </a:r>
            <a:endParaRPr lang="en-US" sz="8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407967" y="4236109"/>
            <a:ext cx="39466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CFN</a:t>
            </a:r>
            <a:endParaRPr lang="en-US" sz="8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065584" y="5321513"/>
            <a:ext cx="566182" cy="215444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8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NSTX-U</a:t>
            </a:r>
            <a:endParaRPr lang="en-US" sz="8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038239" y="5321513"/>
            <a:ext cx="502061" cy="215444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8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C-Mod</a:t>
            </a:r>
            <a:endParaRPr lang="en-US" sz="8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833871" y="5321513"/>
            <a:ext cx="526106" cy="215444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8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ATLAS</a:t>
            </a:r>
            <a:endParaRPr lang="en-US" sz="8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756749" y="5321513"/>
            <a:ext cx="434734" cy="215444"/>
          </a:xfrm>
          <a:prstGeom prst="rect">
            <a:avLst/>
          </a:prstGeom>
          <a:solidFill>
            <a:schemeClr val="tx1">
              <a:alpha val="5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8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RHIC</a:t>
            </a:r>
            <a:endParaRPr lang="en-US" sz="8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373342" y="5321513"/>
            <a:ext cx="45236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DIII-D</a:t>
            </a:r>
            <a:endParaRPr lang="en-US" sz="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227497" y="6423481"/>
            <a:ext cx="383439" cy="215444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8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ATF</a:t>
            </a:r>
            <a:endParaRPr lang="en-US" sz="8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724400" y="6423481"/>
            <a:ext cx="790602" cy="215444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8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Fermilab AC</a:t>
            </a:r>
            <a:endParaRPr lang="en-US" sz="8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817771" y="6423481"/>
            <a:ext cx="537327" cy="215444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8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CEBAF</a:t>
            </a:r>
            <a:endParaRPr lang="en-US" sz="8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295225" y="6423481"/>
            <a:ext cx="52610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FACET</a:t>
            </a:r>
            <a:endParaRPr lang="en-US" sz="8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36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Office of Science User Facility Statistics FY 2014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7660322"/>
              </p:ext>
            </p:extLst>
          </p:nvPr>
        </p:nvGraphicFramePr>
        <p:xfrm>
          <a:off x="381000" y="923925"/>
          <a:ext cx="8305800" cy="50958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124200" y="6284239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Other includes many institutions, such as: non-DOE labs, federal agencies, research hospitals, K-12 students, and international institutions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9731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Office of Science User Facility Statistics FY 2014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124200" y="6284239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Other includes many institutions, such as: non-DOE labs, federal agencies, research hospitals, K-12 students, and international institutions</a:t>
            </a:r>
            <a:endParaRPr lang="en-US" sz="1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9" r="3306" b="6250"/>
          <a:stretch/>
        </p:blipFill>
        <p:spPr bwMode="auto">
          <a:xfrm>
            <a:off x="-2459419" y="-19009"/>
            <a:ext cx="1177684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322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7000" y="5858359"/>
            <a:ext cx="9017000" cy="9996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413750" y="6353969"/>
            <a:ext cx="381000" cy="365125"/>
          </a:xfrm>
        </p:spPr>
        <p:txBody>
          <a:bodyPr/>
          <a:lstStyle/>
          <a:p>
            <a:pPr algn="ctr">
              <a:defRPr/>
            </a:pPr>
            <a:fld id="{6EEA275D-5A49-48A8-817D-44C3EA0A3A2F}" type="slidenum">
              <a:rPr lang="en-US" smtClean="0"/>
              <a:pPr algn="ctr">
                <a:defRPr/>
              </a:pPr>
              <a:t>7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7000" y="16986"/>
            <a:ext cx="889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106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Office of Science Laboratories  </a:t>
            </a:r>
            <a:br>
              <a:rPr lang="en-US" sz="2400" dirty="0" smtClean="0">
                <a:solidFill>
                  <a:srgbClr val="10663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solidFill>
                  <a:srgbClr val="106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FY2015 $5.5B, SC funding $3.4B</a:t>
            </a:r>
            <a:endParaRPr lang="en-US" sz="1600" dirty="0">
              <a:solidFill>
                <a:srgbClr val="1066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4" name="AutoShape 2" descr="data:image/jpeg;base64,/9j/4AAQSkZJRgABAQAAAQABAAD/2wBDAAkGBwgHBgkIBwgKCgkLDRYPDQwMDRsUFRAWIB0iIiAdHx8kKDQsJCYxJx8fLT0tMTU3Ojo6Iys/RD84QzQ5Ojf/2wBDAQoKCg0MDRoPDxo3JR8lNzc3Nzc3Nzc3Nzc3Nzc3Nzc3Nzc3Nzc3Nzc3Nzc3Nzc3Nzc3Nzc3Nzc3Nzc3Nzc3Nzf/wAARCACgAKMDASIAAhEBAxEB/8QAHAAAAwADAQEBAAAAAAAAAAAAAAcIBAUGAQMC/8QASxAAAQMDAQQFBwcJBgUFAAAAAQIDBAAFEQYHEiExQVFhcZEIExQiMkKBI1KEobHBwxUWJGJ0kpSy0TM1Q1RWglNyosLSJVVzk+H/xAAUAQEAAAAAAAAAAAAAAAAAAAAA/8QAFBEBAAAAAAAAAAAAAAAAAAAAAP/aAAwDAQACEQMRAD8AeNFFFAUUUUBQTivytaUAqUQEgZJJxgUrtbbZrVZ1OQ7EhNzmJyC4FYYQf+b3vhw7aBoqUEpKlEADiSeQrk73tJ0nZSUSrwy46k4LcbLqs9Xq8vjipr1LrXUOplq/K9xdcZKiRHR6jQGcgbo54wMZya0GePAUFBTNvlkQVCHabg7jkpwoRnwJrTueUA/vHzenWt3PDelnP8tJOigdQ8oCV06dZ/iz/wCNbGFt+gqSPTrFJQenzLyVAeOKQlFBUVm2w6QumEuynoDivdmN7o/eBKfrruIM6JcGA/BksyGTyW0sKHiKibOBWbabxcbNKEm1THoj3zmlkZ7CORHYaC1c0UhdF7cZDCW42rI/n0ZCfTY6QFgcOKkcj08U+FOu0XeBeoKJtrlNSY6+TjasjuPUew0GfRRRQFFFFAUUUUBRRRQFYF8u0GyWx64XOSiPGZGVLV9gHST0Ac6/V4ukSz22TcLg6GY0dBWtZ6uwdJ7KlnaLrqdrO577m+xbmVH0aLn2f1ldaj9XIdobPaLtPuOqXnYcFS4VozgNA4W+OtZ6v1eXHppe8zwr3Gcca6jQ+hLvrGWUQkeZiIPy0t1J3Edg+cewUHLpQta0oQlSlKOAAMknqFdxprZVqq/JS6IPoMc/4s3LeR1hPtHwAp8aM2dWDSrSFxoyZE4D1pj6QV5xx3fmjursAMUCVtmwGKlObtfH3FEezFZCAk96ic+AromNimj204dYmPHrVII+zFMmigXK9i+jCnAiSknrElVai5bBrG8Fm33KdFWR6oWEuoHw4E+NN2igm++7D9RwAXLa9GuTY91Hyaz8FHH10t7jbZtskGPcIciK8P8ADfaKFeBq2DWrvun7Xf4Zi3eCzKa6POJyUHllJ5g9ooIx4it5pXVV20tcEzLTKU3kjzrKjlt0dSk/fzHRXcbQ9j86xpduFgK59vGVKZx8qwnn/vHPlx5cDxNKsjw66CtNAa8tms4G/HUGJzaR6REWr1kHrT85Pb4111RXZbtNstyYn26QpiQyreQtP2HrB6RVRbNtcxNZ2nzg3WZ7AAlR8+yfnJ/VOPhyoOyooFFAUUUUBXijgV7S821asVpzS5jQ3AmfccstYOChGPXX8Bgd6qBV7Z9cr1Fd12u3v5tMJe7lOQH3RzUesDkPiekUtConnxoPPA8K6LQmlZWrdQsW1gKSz7cl4Y+SaHM955DtIoN5sv2dydYTBJl7zFnZV8q6OBdI9xP3no76pm2W2HaoLMK3Rm48ZlOENtpwB/8AvbX5s9siWe2x7fb2Usxo6AhtA6B29Z7azaAorFuU6NbYT02c8lmOygrccVySBU/6z203W4SHYunP0CEDuiRj5ZztGeCR2c+2goR6QywMvOobHWtQT9tauRqzTsZRTJvttaUOYXKQPvqQZ1wl3BfnJsyRJWeJU86pZJ7yaxKCw/z30p/qW0fxjf8AWj899Kf6ltH8Y3/Wo8ooLD/PfSn+pbR/GN/1o/PfSn+pbR/GN/1qPKKC0bberTeQ5+SbjEmhvAcMd1LgTnlnHcaVO1nZa1JZk37TkfdlJy5JiNDg6OlSB0K4EkDn388TyZva1H9F/Fp5EZFBD3RW30rfpmmr1GuluVh5kneQSQl1B5oPYftwaY+3PQabXIOpLU0ExJC8TG08A24eSgOpR59vfSh4igs3TN9iajssS6QFZZkNhW6cZQrpSe0HhW1qddgWq/ybfV2CQr9FuB3mieSHgn/uAx3gVRQoCiiigDyqVdsd+Ve9czUpc3o0L9FZAPAbvtHvKs+AqmNR3JNosNwuKzgRo63BwzxAJFRi4pS1Fa1FS1HKio5JJ6aD89PGqi2M6UTpzSjT8hoIuFwAefyOITx3E/AHJHWTU/bP7L+X9YWq3FOW1vhb3q5+TT6yvEDHxFV+2kJSABgDgB1UH6HCiig0CJ8onUbvn4OnmFkNhPpMgDI3jkhAPWBgnvx1UkjzruNtTzju0m7BaioN+aQjPQPNpP2kn41w9B6Bmuj0xofUGqApdogqWwk4MhwhDYPVvHme7Na3TVtF4v8Ab7apZQmVIQ2pQOCEk8cduM1ZNvhx4ENmJDaQzHZSENtoGAkDoFBOzewnVS0gqmWhB+ap9zI8GzX5kbDNUR47jy51nKW0FZAedzgDP/Dqk6w7x/dM39nc/lNBFJ4V5XprygeHkze1qP6L+LTzpGeTN7Wo/ov4tPOgw7vb411tkq3zUBceS0ptxPWCMVH2qLI/p+/z7VJB3ozpSlR95PNKviCDVm0h/KOsgam2y+NJwl5JjPHPvJ9ZH1b3hQJmK+7FktSI6yh5lYcbWOaVA5B8RVk6Vu6L9p633RACfSWELUkH2VY4j4HNRkOBqivJ2uipOlJducUD6FKPm+xCxn+be8aBsUUUUHBbb5aomzm47iylbym2QR0grGR4AipZqkPKLdUjQ0VA5OXFtJ+CHD91TfQNryc4Ae1XPnK4iND3R2Fah9yTVE0j/JoZwi/vfOLCcd2+fvp4UBQaKKCaNvlnXC1sZwQQ1PYSsKPSpACD4AJpZngarjaJo2NrGxmE4Q3LbJXFfxnza+3rB5Ef0qW7/Yblp+4OQbtEcYfSeBI9VwdaTyI7RQYtsmPW64xp0VQS/GdS6je5ZBzx7KrPRutbNquC27AlNiTuguxVrAcbPTkcyM9PKpDHCv2h9xtaVtqKFpOUqScEdxoLezWJeD/6TN/Z3P5TUhsav1JHQUM324hJ6DIUftNftetNTOIUhd9nqSoEKBfOCDQaI15RRQPDyZva1H9F/Fp50jPJm9rUf0X8WnnQFL/bnB9L2dznAgFcZxp5Jxy9cA/UTTArmdpbQd0Bf0kZxCcV4DP3UEhU3vJvm+b1JdIJz8vEDnZ6igP++lDTJ2AOFG0BKQfbhup+w/dQU0KKBRQK3yiGVO6FjLTyauLaj3bjifvFTdVV7Z4Kp2zq6pQMqZCHx2BKgT9WalSgePk0PEm/sEjA8wsDp98H7BTyqcPJ3n+j6ykxFEBMqGoDtUlSSPq3qo+gKKKKArWXyx2u+xfRbvBYltZylLqASk9YPMHurZ1we1nW6dI2QJiKBuszKYycZ3B7yz3dHaR20Cv2maH0bptSvQ789FmKG8m3lvz5xjryCgdqiaVKjmvrJkvynnH5Lrjzzh3luOKKlLPSSTzNfGg9AJr9JbWvO4hSsc8DOK77ZRs/VrGeuTN3m7RFVh5SDhTq+B82D0cMEn+tUU/a4Fs09Ki2+GxGjojubrTTYSkeqePDpoI0ooNFA8PJm9rUf0X8WnnSM8mb2tR/RfxaedAVy+094R9n9+WeRhrR+96v311FLnbzcEw9n8hjf3VzH22kgdOFbxHgmgmI86ZXk/Nle0AKx/Zw3VHs9kffS1pxeTfBC77dZ5ScsxktA9HrqyR/0CgoEUUDlRQYV4goudqmQXcbkllbRz2jFRfKYcjSHI76Ch1lRbcQfdUDgjxq3FcqmLbjp5do1o5MabKYtyT55B6AscFjxwf91Bymj7ybBqW23UH1YshKnOGcoPBQ/dJqxWHEvNIcbO8haQpJ6weVRCOYqkNhGq0XbTgs0lwmbbRupCuamSfVx3ez8BQNKivAc0Ggx7lNYt0F+ZLcDcdhsuOLJ4JSBkmpE1rqWTqrUMq6yTupWdxhv/htAndT39J7Saa3lA6uCG2tLw3BlzD03d6BnKE/EjJ7h10iycmg8rOslrlXq6RrbAQFyZLgQ2CcDvPYBx+FYQGeVPbye9KeaYe1NLbwt0qYibw9z3ljvPD4HroGrpexRdOWOJa4KfkmEbpUQAVq6VHHSTxrLvH90zf2dz+U1mVh3j+6Zv7O5/KaCKTXlemvKB4eTN7Wo/ov4tPOkZ5M3taj+i/i086Dw8qnzyiL6mZfYVlZXlMFouvAH314wD2hIB/3U7tT3yJp6xy7pOVhqO2VbuRlauhI7ScD41H95uD92u0u4y1EvynlOr45wVHOO4cvhQYY4mqR8ny0qhaNemupwqfJUtH/AMaQEj6wr6qni12+RdLjGgw0hb8lwNNp48zw8OmrJsNsZs1mhW2P/ZRWENJJ5nA50GfRRRQFcbtU0oNWaXdjMp/TY5L8U9awDlPxGR34rsq8IzQQ+4lSHFIWlSVJOFJUMEHqNbTTN9m6evcW6QF7rzCwSnPBxPSg9hHDs59FNDbpoJcWU5qe1MlUZ4/pqE8fNr6F46j09R76TRSU8xigsjSeo4OqLMzc7av5JY9dCuCm1dKSOsHx6K+mpr3G0/Y5d1mqAajtlWMjK1dCRnpJwPjUtaC1nP0ddEyYqi5GcIEmMT6rqfuI6DVPaa1FadWWxEy3PNvNcN9pWCppXUodBoJGvNxkXa5yrhMJL8l5TiySTxJzjuHKsKrc9Ejf5dn9wV76JG/y7P7goI40rZJGor/CtUQ7rklzdK8ewkcVK+ABqw7XBj223RoMNARHjtpbbT1JAwK+qIzLat5tltKutKADX1oCsO8nFpm/s7n8prMrwgEYPEUEPGvKtz0SN/l2f3BR6JG/y7P7goEn5M4x+cR4cfRvxaeDjiW0KWtSQlIJJJwAK+DxiQmXJDhZjstpKnFnCEpA6SeykDtZ2om9+esmnnSi2jKZEkcFSf1R1I6/nd3MNZti17+dFzTb7a4fyTDWd1QPB9zkV9w6PGlwTmjio10ugtJy9X31q3x0rRHT68uQE5DKP6nkB/Q4Bh+T7pH0iU5qea0fNsZahhQ4KWRhax14Hq95PVT5AxWJabdGtNvjQILXmo0dtLbaM5wAOs8z21mUBRRRQFFFFB8ZMdqVHdYkNodZcSUrbWnKVJPAgjpFTVtU2bSNMSlXC1tuPWZ5XAgZMU/NV+rzwr4HjzpuvjKjsyY7jEhlt5l1JQ424kKStJ5gg8waCI1J3Titrp7UN007PTNs8pcd4e0AcpcHUpPIimhtI2PPRVvXTSbZejq9ZyAOK2+soPSP1eY6M0m3ELacUhxKkLSSlSVDBBHMEUFG6K2zWi7IRHv4TbJnAedUr5Bzt3vd7j40z2ZDL7SXWHUONqGUrQoKB7iKiIKUORNbWyamvlicSq0XWXFCTncQ4dw96D6p+IoLNoqcbXtz1JFSEzo0KaAkDeKC2rPWSDj6q3bPlBK9UP6bHaUTvuKPvoHnRSQc8oJAHyWm1qP600D7EVrJ23y7uoUINnhxyeSnHFOEfZQUCVeNcjqzaLpzTKVokzUPzEjhEjkLczjIBxwT8ane/wC0XVd8JTKvEhtknPmYx8yn/p4n4k1ypUpRJJJJ4k0HZ662kXrVyiy8fQ7cDlMNlZweHvq977OyuL5nj00HJrs9A7O7vq99t1DRi2wKw5McHA46ED3j9Q6T0UGn0npe5apuyLfbGionBddUPUZT85R+7pqptFaUgaSsjVvggKVgF98pwXl9Kj9w6BX10npe2aVtiIFqYCUji46rit5XzlHpP1DkK3g4UBRRRQFFFFAUUUUBRRRQGK43WWzewarCnZLHos08pccBKz/zDkrl08e2uyooJh1Rsf1NaHVKt7KbpEGSHI5AWkfrIJz4ZpfyI70V5bEppxl5BwptxJSpJ7QeVW7gdNYVytNuurRauUGNKb5YeaCvtoIqoqqrjsl0XPWVm0+YX1x3VNjwBx9VaJzYPpdSypM67oB90PNkDxRQTlXuDVFDYLpn/wBxvH/2tf8AhWyg7FtGxd3z0aXLI6X5J494TuigmKuq07s91Rf1IVCtbqGFED0iT8kgA9PHiR3A1T1p0np+zkG22eGwse+lkb3ieNbrFAqtH7FrRbFIk35wXOSk580U7rKT3c1fHh2U0mWUMNobaQhDaBhKEJwEjqAFfTFFAUUUUBRRRQFFFFB//9k="/>
          <p:cNvSpPr>
            <a:spLocks noChangeAspect="1" noChangeArrowheads="1"/>
          </p:cNvSpPr>
          <p:nvPr/>
        </p:nvSpPr>
        <p:spPr bwMode="auto">
          <a:xfrm>
            <a:off x="0" y="-701675"/>
            <a:ext cx="1485900" cy="1457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316" name="AutoShape 4" descr="data:image/jpeg;base64,/9j/4AAQSkZJRgABAQAAAQABAAD/2wBDAAkGBwgHBgkIBwgKCgkLDRYPDQwMDRsUFRAWIB0iIiAdHx8kKDQsJCYxJx8fLT0tMTU3Ojo6Iys/RD84QzQ5Ojf/2wBDAQoKCg0MDRoPDxo3JR8lNzc3Nzc3Nzc3Nzc3Nzc3Nzc3Nzc3Nzc3Nzc3Nzc3Nzc3Nzc3Nzc3Nzc3Nzc3Nzc3Nzf/wAARCACgAKMDASIAAhEBAxEB/8QAHAAAAwADAQEBAAAAAAAAAAAAAAcIBAUGAQMC/8QASxAAAQMDAQQFBwcJBgUFAAAAAQIDBAAFEQYHEiExQVFhcZEIExQiMkKBI1KEobHBwxUWJGJ0kpSy0TM1Q1RWglNyosLSJVVzk+H/xAAUAQEAAAAAAAAAAAAAAAAAAAAA/8QAFBEBAAAAAAAAAAAAAAAAAAAAAP/aAAwDAQACEQMRAD8AeNFFFAUUUUBQTivytaUAqUQEgZJJxgUrtbbZrVZ1OQ7EhNzmJyC4FYYQf+b3vhw7aBoqUEpKlEADiSeQrk73tJ0nZSUSrwy46k4LcbLqs9Xq8vjipr1LrXUOplq/K9xdcZKiRHR6jQGcgbo54wMZya0GePAUFBTNvlkQVCHabg7jkpwoRnwJrTueUA/vHzenWt3PDelnP8tJOigdQ8oCV06dZ/iz/wCNbGFt+gqSPTrFJQenzLyVAeOKQlFBUVm2w6QumEuynoDivdmN7o/eBKfrruIM6JcGA/BksyGTyW0sKHiKibOBWbabxcbNKEm1THoj3zmlkZ7CORHYaC1c0UhdF7cZDCW42rI/n0ZCfTY6QFgcOKkcj08U+FOu0XeBeoKJtrlNSY6+TjasjuPUew0GfRRRQFFFFAUUUUBRRRQFYF8u0GyWx64XOSiPGZGVLV9gHST0Ac6/V4ukSz22TcLg6GY0dBWtZ6uwdJ7KlnaLrqdrO577m+xbmVH0aLn2f1ldaj9XIdobPaLtPuOqXnYcFS4VozgNA4W+OtZ6v1eXHppe8zwr3Gcca6jQ+hLvrGWUQkeZiIPy0t1J3Edg+cewUHLpQta0oQlSlKOAAMknqFdxprZVqq/JS6IPoMc/4s3LeR1hPtHwAp8aM2dWDSrSFxoyZE4D1pj6QV5xx3fmjursAMUCVtmwGKlObtfH3FEezFZCAk96ic+AromNimj204dYmPHrVII+zFMmigXK9i+jCnAiSknrElVai5bBrG8Fm33KdFWR6oWEuoHw4E+NN2igm++7D9RwAXLa9GuTY91Hyaz8FHH10t7jbZtskGPcIciK8P8ADfaKFeBq2DWrvun7Xf4Zi3eCzKa6POJyUHllJ5g9ooIx4it5pXVV20tcEzLTKU3kjzrKjlt0dSk/fzHRXcbQ9j86xpduFgK59vGVKZx8qwnn/vHPlx5cDxNKsjw66CtNAa8tms4G/HUGJzaR6REWr1kHrT85Pb4111RXZbtNstyYn26QpiQyreQtP2HrB6RVRbNtcxNZ2nzg3WZ7AAlR8+yfnJ/VOPhyoOyooFFAUUUUBXijgV7S821asVpzS5jQ3AmfccstYOChGPXX8Bgd6qBV7Z9cr1Fd12u3v5tMJe7lOQH3RzUesDkPiekUtConnxoPPA8K6LQmlZWrdQsW1gKSz7cl4Y+SaHM955DtIoN5sv2dydYTBJl7zFnZV8q6OBdI9xP3no76pm2W2HaoLMK3Rm48ZlOENtpwB/8AvbX5s9siWe2x7fb2Usxo6AhtA6B29Z7azaAorFuU6NbYT02c8lmOygrccVySBU/6z203W4SHYunP0CEDuiRj5ZztGeCR2c+2goR6QywMvOobHWtQT9tauRqzTsZRTJvttaUOYXKQPvqQZ1wl3BfnJsyRJWeJU86pZJ7yaxKCw/z30p/qW0fxjf8AWj899Kf6ltH8Y3/Wo8ooLD/PfSn+pbR/GN/1o/PfSn+pbR/GN/1qPKKC0bberTeQ5+SbjEmhvAcMd1LgTnlnHcaVO1nZa1JZk37TkfdlJy5JiNDg6OlSB0K4EkDn388TyZva1H9F/Fp5EZFBD3RW30rfpmmr1GuluVh5kneQSQl1B5oPYftwaY+3PQabXIOpLU0ExJC8TG08A24eSgOpR59vfSh4igs3TN9iajssS6QFZZkNhW6cZQrpSe0HhW1qddgWq/ybfV2CQr9FuB3mieSHgn/uAx3gVRQoCiiigDyqVdsd+Ve9czUpc3o0L9FZAPAbvtHvKs+AqmNR3JNosNwuKzgRo63BwzxAJFRi4pS1Fa1FS1HKio5JJ6aD89PGqi2M6UTpzSjT8hoIuFwAefyOITx3E/AHJHWTU/bP7L+X9YWq3FOW1vhb3q5+TT6yvEDHxFV+2kJSABgDgB1UH6HCiig0CJ8onUbvn4OnmFkNhPpMgDI3jkhAPWBgnvx1UkjzruNtTzju0m7BaioN+aQjPQPNpP2kn41w9B6Bmuj0xofUGqApdogqWwk4MhwhDYPVvHme7Na3TVtF4v8Ab7apZQmVIQ2pQOCEk8cduM1ZNvhx4ENmJDaQzHZSENtoGAkDoFBOzewnVS0gqmWhB+ap9zI8GzX5kbDNUR47jy51nKW0FZAedzgDP/Dqk6w7x/dM39nc/lNBFJ4V5XprygeHkze1qP6L+LTzpGeTN7Wo/ov4tPOgw7vb411tkq3zUBceS0ptxPWCMVH2qLI/p+/z7VJB3ozpSlR95PNKviCDVm0h/KOsgam2y+NJwl5JjPHPvJ9ZH1b3hQJmK+7FktSI6yh5lYcbWOaVA5B8RVk6Vu6L9p633RACfSWELUkH2VY4j4HNRkOBqivJ2uipOlJducUD6FKPm+xCxn+be8aBsUUUUHBbb5aomzm47iylbym2QR0grGR4AipZqkPKLdUjQ0VA5OXFtJ+CHD91TfQNryc4Ae1XPnK4iND3R2Fah9yTVE0j/JoZwi/vfOLCcd2+fvp4UBQaKKCaNvlnXC1sZwQQ1PYSsKPSpACD4AJpZngarjaJo2NrGxmE4Q3LbJXFfxnza+3rB5Ef0qW7/Yblp+4OQbtEcYfSeBI9VwdaTyI7RQYtsmPW64xp0VQS/GdS6je5ZBzx7KrPRutbNquC27AlNiTuguxVrAcbPTkcyM9PKpDHCv2h9xtaVtqKFpOUqScEdxoLezWJeD/6TN/Z3P5TUhsav1JHQUM324hJ6DIUftNftetNTOIUhd9nqSoEKBfOCDQaI15RRQPDyZva1H9F/Fp50jPJm9rUf0X8WnnQFL/bnB9L2dznAgFcZxp5Jxy9cA/UTTArmdpbQd0Bf0kZxCcV4DP3UEhU3vJvm+b1JdIJz8vEDnZ6igP++lDTJ2AOFG0BKQfbhup+w/dQU0KKBRQK3yiGVO6FjLTyauLaj3bjifvFTdVV7Z4Kp2zq6pQMqZCHx2BKgT9WalSgePk0PEm/sEjA8wsDp98H7BTyqcPJ3n+j6ykxFEBMqGoDtUlSSPq3qo+gKKKKArWXyx2u+xfRbvBYltZylLqASk9YPMHurZ1we1nW6dI2QJiKBuszKYycZ3B7yz3dHaR20Cv2maH0bptSvQ789FmKG8m3lvz5xjryCgdqiaVKjmvrJkvynnH5Lrjzzh3luOKKlLPSSTzNfGg9AJr9JbWvO4hSsc8DOK77ZRs/VrGeuTN3m7RFVh5SDhTq+B82D0cMEn+tUU/a4Fs09Ki2+GxGjojubrTTYSkeqePDpoI0ooNFA8PJm9rUf0X8WnnSM8mb2tR/RfxaedAVy+094R9n9+WeRhrR+96v311FLnbzcEw9n8hjf3VzH22kgdOFbxHgmgmI86ZXk/Nle0AKx/Zw3VHs9kffS1pxeTfBC77dZ5ScsxktA9HrqyR/0CgoEUUDlRQYV4goudqmQXcbkllbRz2jFRfKYcjSHI76Ch1lRbcQfdUDgjxq3FcqmLbjp5do1o5MabKYtyT55B6AscFjxwf91Bymj7ybBqW23UH1YshKnOGcoPBQ/dJqxWHEvNIcbO8haQpJ6weVRCOYqkNhGq0XbTgs0lwmbbRupCuamSfVx3ez8BQNKivAc0Ggx7lNYt0F+ZLcDcdhsuOLJ4JSBkmpE1rqWTqrUMq6yTupWdxhv/htAndT39J7Saa3lA6uCG2tLw3BlzD03d6BnKE/EjJ7h10iycmg8rOslrlXq6RrbAQFyZLgQ2CcDvPYBx+FYQGeVPbye9KeaYe1NLbwt0qYibw9z3ljvPD4HroGrpexRdOWOJa4KfkmEbpUQAVq6VHHSTxrLvH90zf2dz+U1mVh3j+6Zv7O5/KaCKTXlemvKB4eTN7Wo/ov4tPOkZ5M3taj+i/i086Dw8qnzyiL6mZfYVlZXlMFouvAH314wD2hIB/3U7tT3yJp6xy7pOVhqO2VbuRlauhI7ScD41H95uD92u0u4y1EvynlOr45wVHOO4cvhQYY4mqR8ny0qhaNemupwqfJUtH/AMaQEj6wr6qni12+RdLjGgw0hb8lwNNp48zw8OmrJsNsZs1mhW2P/ZRWENJJ5nA50GfRRRQFcbtU0oNWaXdjMp/TY5L8U9awDlPxGR34rsq8IzQQ+4lSHFIWlSVJOFJUMEHqNbTTN9m6evcW6QF7rzCwSnPBxPSg9hHDs59FNDbpoJcWU5qe1MlUZ4/pqE8fNr6F46j09R76TRSU8xigsjSeo4OqLMzc7av5JY9dCuCm1dKSOsHx6K+mpr3G0/Y5d1mqAajtlWMjK1dCRnpJwPjUtaC1nP0ddEyYqi5GcIEmMT6rqfuI6DVPaa1FadWWxEy3PNvNcN9pWCppXUodBoJGvNxkXa5yrhMJL8l5TiySTxJzjuHKsKrc9Ejf5dn9wV76JG/y7P7goI40rZJGor/CtUQ7rklzdK8ewkcVK+ABqw7XBj223RoMNARHjtpbbT1JAwK+qIzLat5tltKutKADX1oCsO8nFpm/s7n8prMrwgEYPEUEPGvKtz0SN/l2f3BR6JG/y7P7goEn5M4x+cR4cfRvxaeDjiW0KWtSQlIJJJwAK+DxiQmXJDhZjstpKnFnCEpA6SeykDtZ2om9+esmnnSi2jKZEkcFSf1R1I6/nd3MNZti17+dFzTb7a4fyTDWd1QPB9zkV9w6PGlwTmjio10ugtJy9X31q3x0rRHT68uQE5DKP6nkB/Q4Bh+T7pH0iU5qea0fNsZahhQ4KWRhax14Hq95PVT5AxWJabdGtNvjQILXmo0dtLbaM5wAOs8z21mUBRRRQFFFFB8ZMdqVHdYkNodZcSUrbWnKVJPAgjpFTVtU2bSNMSlXC1tuPWZ5XAgZMU/NV+rzwr4HjzpuvjKjsyY7jEhlt5l1JQ424kKStJ5gg8waCI1J3Titrp7UN007PTNs8pcd4e0AcpcHUpPIimhtI2PPRVvXTSbZejq9ZyAOK2+soPSP1eY6M0m3ELacUhxKkLSSlSVDBBHMEUFG6K2zWi7IRHv4TbJnAedUr5Bzt3vd7j40z2ZDL7SXWHUONqGUrQoKB7iKiIKUORNbWyamvlicSq0XWXFCTncQ4dw96D6p+IoLNoqcbXtz1JFSEzo0KaAkDeKC2rPWSDj6q3bPlBK9UP6bHaUTvuKPvoHnRSQc8oJAHyWm1qP600D7EVrJ23y7uoUINnhxyeSnHFOEfZQUCVeNcjqzaLpzTKVokzUPzEjhEjkLczjIBxwT8ane/wC0XVd8JTKvEhtknPmYx8yn/p4n4k1ypUpRJJJJ4k0HZ662kXrVyiy8fQ7cDlMNlZweHvq977OyuL5nj00HJrs9A7O7vq99t1DRi2wKw5McHA46ED3j9Q6T0UGn0npe5apuyLfbGionBddUPUZT85R+7pqptFaUgaSsjVvggKVgF98pwXl9Kj9w6BX10npe2aVtiIFqYCUji46rit5XzlHpP1DkK3g4UBRRRQFFFFAUUUUBRRRQGK43WWzewarCnZLHos08pccBKz/zDkrl08e2uyooJh1Rsf1NaHVKt7KbpEGSHI5AWkfrIJz4ZpfyI70V5bEppxl5BwptxJSpJ7QeVW7gdNYVytNuurRauUGNKb5YeaCvtoIqoqqrjsl0XPWVm0+YX1x3VNjwBx9VaJzYPpdSypM67oB90PNkDxRQTlXuDVFDYLpn/wBxvH/2tf8AhWyg7FtGxd3z0aXLI6X5J494TuigmKuq07s91Rf1IVCtbqGFED0iT8kgA9PHiR3A1T1p0np+zkG22eGwse+lkb3ieNbrFAqtH7FrRbFIk35wXOSk580U7rKT3c1fHh2U0mWUMNobaQhDaBhKEJwEjqAFfTFFAUUUUBRRRQFFFFB//9k="/>
          <p:cNvSpPr>
            <a:spLocks noChangeAspect="1" noChangeArrowheads="1"/>
          </p:cNvSpPr>
          <p:nvPr/>
        </p:nvSpPr>
        <p:spPr bwMode="auto">
          <a:xfrm>
            <a:off x="0" y="-701675"/>
            <a:ext cx="1485900" cy="1457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63" y="825034"/>
            <a:ext cx="8880497" cy="2938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62" y="3921074"/>
            <a:ext cx="8880498" cy="2960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599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3124200" y="6305550"/>
            <a:ext cx="53340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55FD-F83C-4433-AE11-4D89943CC4D6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49943" y="134839"/>
            <a:ext cx="8592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106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FY 2017 House and Senate Marks for the SC Programs</a:t>
            </a:r>
            <a:endParaRPr lang="en-US" sz="2400" dirty="0">
              <a:solidFill>
                <a:srgbClr val="1066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6735163"/>
              </p:ext>
            </p:extLst>
          </p:nvPr>
        </p:nvGraphicFramePr>
        <p:xfrm>
          <a:off x="200819" y="1186472"/>
          <a:ext cx="8758237" cy="423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Worksheet" r:id="rId4" imgW="7924800" imgH="3829185" progId="Excel.Sheet.12">
                  <p:embed/>
                </p:oleObj>
              </mc:Choice>
              <mc:Fallback>
                <p:oleObj name="Worksheet" r:id="rId4" imgW="7924800" imgH="382918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0819" y="1186472"/>
                        <a:ext cx="8758237" cy="4232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6429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1D7B04C-E8F2-46BE-A2D7-439808763AE5}" type="slidenum">
              <a:rPr lang="en-US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0243" name="Footer Placeholder 10"/>
          <p:cNvSpPr>
            <a:spLocks noGrp="1"/>
          </p:cNvSpPr>
          <p:nvPr>
            <p:ph type="ftr" sz="quarter" idx="4294967295"/>
          </p:nvPr>
        </p:nvSpPr>
        <p:spPr bwMode="auto">
          <a:xfrm>
            <a:off x="3124200" y="6356350"/>
            <a:ext cx="53340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dirty="0" smtClean="0">
              <a:latin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838200"/>
            <a:ext cx="9144000" cy="6019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245" name="TextBox 34"/>
          <p:cNvSpPr txBox="1">
            <a:spLocks noChangeArrowheads="1"/>
          </p:cNvSpPr>
          <p:nvPr/>
        </p:nvSpPr>
        <p:spPr bwMode="auto">
          <a:xfrm rot="-5400000">
            <a:off x="-160338" y="3017838"/>
            <a:ext cx="10572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000000"/>
                </a:solidFill>
              </a:rPr>
              <a:t>Risk</a:t>
            </a:r>
          </a:p>
        </p:txBody>
      </p:sp>
      <p:sp>
        <p:nvSpPr>
          <p:cNvPr id="10246" name="Text Box 12"/>
          <p:cNvSpPr txBox="1">
            <a:spLocks noChangeArrowheads="1"/>
          </p:cNvSpPr>
          <p:nvPr/>
        </p:nvSpPr>
        <p:spPr bwMode="auto">
          <a:xfrm>
            <a:off x="234950" y="1211263"/>
            <a:ext cx="10334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rgbClr val="000000"/>
                </a:solidFill>
                <a:ea typeface="Arial" charset="0"/>
                <a:cs typeface="Calibri" pitchFamily="34" charset="0"/>
              </a:rPr>
              <a:t>High Risk,</a:t>
            </a:r>
          </a:p>
          <a:p>
            <a:pPr algn="ctr"/>
            <a:r>
              <a:rPr lang="en-US" sz="1400" b="1">
                <a:solidFill>
                  <a:srgbClr val="000000"/>
                </a:solidFill>
                <a:ea typeface="Arial" charset="0"/>
                <a:cs typeface="Calibri" pitchFamily="34" charset="0"/>
              </a:rPr>
              <a:t>High Payoff</a:t>
            </a:r>
          </a:p>
        </p:txBody>
      </p:sp>
      <p:sp>
        <p:nvSpPr>
          <p:cNvPr id="10247" name="Text Box 13"/>
          <p:cNvSpPr txBox="1">
            <a:spLocks noChangeArrowheads="1"/>
          </p:cNvSpPr>
          <p:nvPr/>
        </p:nvSpPr>
        <p:spPr bwMode="auto">
          <a:xfrm>
            <a:off x="188913" y="5022850"/>
            <a:ext cx="11255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rgbClr val="000000"/>
                </a:solidFill>
                <a:ea typeface="Arial" charset="0"/>
                <a:cs typeface="Calibri" pitchFamily="34" charset="0"/>
              </a:rPr>
              <a:t>Low Risk,</a:t>
            </a:r>
          </a:p>
          <a:p>
            <a:pPr algn="ctr"/>
            <a:r>
              <a:rPr lang="en-US" sz="1400" b="1">
                <a:solidFill>
                  <a:srgbClr val="000000"/>
                </a:solidFill>
                <a:ea typeface="Arial" charset="0"/>
                <a:cs typeface="Calibri" pitchFamily="34" charset="0"/>
              </a:rPr>
              <a:t>Evolutionary</a:t>
            </a:r>
          </a:p>
        </p:txBody>
      </p:sp>
      <p:sp>
        <p:nvSpPr>
          <p:cNvPr id="10248" name="Rectangle 4"/>
          <p:cNvSpPr>
            <a:spLocks noChangeArrowheads="1"/>
          </p:cNvSpPr>
          <p:nvPr/>
        </p:nvSpPr>
        <p:spPr bwMode="auto">
          <a:xfrm>
            <a:off x="1343025" y="928688"/>
            <a:ext cx="7127875" cy="4600575"/>
          </a:xfrm>
          <a:prstGeom prst="rect">
            <a:avLst/>
          </a:prstGeom>
          <a:gradFill rotWithShape="1">
            <a:gsLst>
              <a:gs pos="0">
                <a:srgbClr val="CCFFCC"/>
              </a:gs>
              <a:gs pos="100000">
                <a:srgbClr val="66CC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  <a:ea typeface="Arial" charset="0"/>
              <a:cs typeface="Calibri" pitchFamily="34" charset="0"/>
            </a:endParaRPr>
          </a:p>
        </p:txBody>
      </p:sp>
      <p:sp>
        <p:nvSpPr>
          <p:cNvPr id="10249" name="Line 5"/>
          <p:cNvSpPr>
            <a:spLocks noChangeShapeType="1"/>
          </p:cNvSpPr>
          <p:nvPr/>
        </p:nvSpPr>
        <p:spPr bwMode="auto">
          <a:xfrm flipH="1">
            <a:off x="1314450" y="901700"/>
            <a:ext cx="41275" cy="46275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50" name="Line 6"/>
          <p:cNvSpPr>
            <a:spLocks noChangeShapeType="1"/>
          </p:cNvSpPr>
          <p:nvPr/>
        </p:nvSpPr>
        <p:spPr bwMode="auto">
          <a:xfrm flipV="1">
            <a:off x="1319213" y="5516563"/>
            <a:ext cx="7154862" cy="12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51" name="Text Box 9"/>
          <p:cNvSpPr txBox="1">
            <a:spLocks noChangeArrowheads="1"/>
          </p:cNvSpPr>
          <p:nvPr/>
        </p:nvSpPr>
        <p:spPr bwMode="auto">
          <a:xfrm>
            <a:off x="881063" y="5526088"/>
            <a:ext cx="1084262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>
                <a:solidFill>
                  <a:srgbClr val="000000"/>
                </a:solidFill>
                <a:ea typeface="Arial" charset="0"/>
                <a:cs typeface="Calibri" pitchFamily="34" charset="0"/>
              </a:rPr>
              <a:t>Basic</a:t>
            </a:r>
          </a:p>
          <a:p>
            <a:pPr algn="ctr"/>
            <a:r>
              <a:rPr lang="en-US" sz="1400" b="1">
                <a:solidFill>
                  <a:srgbClr val="000000"/>
                </a:solidFill>
                <a:ea typeface="Arial" charset="0"/>
                <a:cs typeface="Calibri" pitchFamily="34" charset="0"/>
              </a:rPr>
              <a:t>Science </a:t>
            </a:r>
          </a:p>
          <a:p>
            <a:pPr algn="ctr"/>
            <a:r>
              <a:rPr lang="en-US" sz="1400" b="1">
                <a:solidFill>
                  <a:srgbClr val="000000"/>
                </a:solidFill>
                <a:ea typeface="Arial" charset="0"/>
                <a:cs typeface="Calibri" pitchFamily="34" charset="0"/>
              </a:rPr>
              <a:t>Research</a:t>
            </a:r>
          </a:p>
        </p:txBody>
      </p:sp>
      <p:sp>
        <p:nvSpPr>
          <p:cNvPr id="10252" name="AutoShape 14"/>
          <p:cNvSpPr>
            <a:spLocks noChangeArrowheads="1"/>
          </p:cNvSpPr>
          <p:nvPr/>
        </p:nvSpPr>
        <p:spPr bwMode="auto">
          <a:xfrm rot="-5400000">
            <a:off x="-810418" y="3231356"/>
            <a:ext cx="3124200" cy="201613"/>
          </a:xfrm>
          <a:prstGeom prst="rightArrow">
            <a:avLst>
              <a:gd name="adj1" fmla="val 50000"/>
              <a:gd name="adj2" fmla="val 252958"/>
            </a:avLst>
          </a:prstGeom>
          <a:solidFill>
            <a:schemeClr val="tx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0253" name="Line 24"/>
          <p:cNvSpPr>
            <a:spLocks noChangeShapeType="1"/>
          </p:cNvSpPr>
          <p:nvPr/>
        </p:nvSpPr>
        <p:spPr bwMode="auto">
          <a:xfrm>
            <a:off x="1800225" y="5895975"/>
            <a:ext cx="381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254" name="Text Box 25"/>
          <p:cNvSpPr txBox="1">
            <a:spLocks noChangeArrowheads="1"/>
          </p:cNvSpPr>
          <p:nvPr/>
        </p:nvSpPr>
        <p:spPr bwMode="auto">
          <a:xfrm>
            <a:off x="2038350" y="5634038"/>
            <a:ext cx="1158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>
                <a:solidFill>
                  <a:srgbClr val="000000"/>
                </a:solidFill>
                <a:ea typeface="Arial" charset="0"/>
                <a:cs typeface="Calibri" pitchFamily="34" charset="0"/>
              </a:rPr>
              <a:t>Feasibility</a:t>
            </a:r>
          </a:p>
          <a:p>
            <a:pPr algn="ctr"/>
            <a:r>
              <a:rPr lang="en-US" sz="1400" b="1">
                <a:solidFill>
                  <a:srgbClr val="000000"/>
                </a:solidFill>
                <a:ea typeface="Arial" charset="0"/>
                <a:cs typeface="Calibri" pitchFamily="34" charset="0"/>
              </a:rPr>
              <a:t>Research</a:t>
            </a:r>
          </a:p>
        </p:txBody>
      </p:sp>
      <p:sp>
        <p:nvSpPr>
          <p:cNvPr id="10255" name="Text Box 26"/>
          <p:cNvSpPr txBox="1">
            <a:spLocks noChangeArrowheads="1"/>
          </p:cNvSpPr>
          <p:nvPr/>
        </p:nvSpPr>
        <p:spPr bwMode="auto">
          <a:xfrm>
            <a:off x="3403600" y="5634038"/>
            <a:ext cx="1190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rgbClr val="000000"/>
                </a:solidFill>
                <a:ea typeface="Arial" charset="0"/>
                <a:cs typeface="Calibri" pitchFamily="34" charset="0"/>
              </a:rPr>
              <a:t>Technology</a:t>
            </a:r>
          </a:p>
          <a:p>
            <a:pPr algn="ctr"/>
            <a:r>
              <a:rPr lang="en-US" sz="1400" b="1">
                <a:solidFill>
                  <a:srgbClr val="000000"/>
                </a:solidFill>
                <a:ea typeface="Arial" charset="0"/>
                <a:cs typeface="Calibri" pitchFamily="34" charset="0"/>
              </a:rPr>
              <a:t>Development</a:t>
            </a:r>
          </a:p>
        </p:txBody>
      </p:sp>
      <p:sp>
        <p:nvSpPr>
          <p:cNvPr id="10256" name="Text Box 27"/>
          <p:cNvSpPr txBox="1">
            <a:spLocks noChangeArrowheads="1"/>
          </p:cNvSpPr>
          <p:nvPr/>
        </p:nvSpPr>
        <p:spPr bwMode="auto">
          <a:xfrm>
            <a:off x="4695825" y="5634038"/>
            <a:ext cx="1476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>
                <a:solidFill>
                  <a:srgbClr val="000000"/>
                </a:solidFill>
                <a:ea typeface="Arial" charset="0"/>
                <a:cs typeface="Calibri" pitchFamily="34" charset="0"/>
              </a:rPr>
              <a:t>Technology</a:t>
            </a:r>
          </a:p>
          <a:p>
            <a:pPr algn="ctr"/>
            <a:r>
              <a:rPr lang="en-US" sz="1400" b="1">
                <a:solidFill>
                  <a:srgbClr val="000000"/>
                </a:solidFill>
                <a:ea typeface="Arial" charset="0"/>
                <a:cs typeface="Calibri" pitchFamily="34" charset="0"/>
              </a:rPr>
              <a:t>Demonstration</a:t>
            </a:r>
          </a:p>
        </p:txBody>
      </p:sp>
      <p:sp>
        <p:nvSpPr>
          <p:cNvPr id="10257" name="Text Box 28"/>
          <p:cNvSpPr txBox="1">
            <a:spLocks noChangeArrowheads="1"/>
          </p:cNvSpPr>
          <p:nvPr/>
        </p:nvSpPr>
        <p:spPr bwMode="auto">
          <a:xfrm>
            <a:off x="6145213" y="5634038"/>
            <a:ext cx="12303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>
                <a:solidFill>
                  <a:srgbClr val="000000"/>
                </a:solidFill>
                <a:ea typeface="Arial" charset="0"/>
                <a:cs typeface="Calibri" pitchFamily="34" charset="0"/>
              </a:rPr>
              <a:t>Small Scale </a:t>
            </a:r>
          </a:p>
          <a:p>
            <a:pPr algn="ctr"/>
            <a:r>
              <a:rPr lang="en-US" sz="1400" b="1">
                <a:solidFill>
                  <a:srgbClr val="000000"/>
                </a:solidFill>
                <a:ea typeface="Arial" charset="0"/>
                <a:cs typeface="Calibri" pitchFamily="34" charset="0"/>
              </a:rPr>
              <a:t>Deployment</a:t>
            </a:r>
          </a:p>
        </p:txBody>
      </p:sp>
      <p:sp>
        <p:nvSpPr>
          <p:cNvPr id="10258" name="Text Box 29"/>
          <p:cNvSpPr txBox="1">
            <a:spLocks noChangeArrowheads="1"/>
          </p:cNvSpPr>
          <p:nvPr/>
        </p:nvSpPr>
        <p:spPr bwMode="auto">
          <a:xfrm>
            <a:off x="7483475" y="5634038"/>
            <a:ext cx="13509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>
                <a:solidFill>
                  <a:srgbClr val="000000"/>
                </a:solidFill>
                <a:ea typeface="Arial" charset="0"/>
                <a:cs typeface="Calibri" pitchFamily="34" charset="0"/>
              </a:rPr>
              <a:t>Large Scale </a:t>
            </a:r>
          </a:p>
          <a:p>
            <a:pPr algn="ctr"/>
            <a:r>
              <a:rPr lang="en-US" sz="1400" b="1">
                <a:solidFill>
                  <a:srgbClr val="000000"/>
                </a:solidFill>
                <a:ea typeface="Arial" charset="0"/>
                <a:cs typeface="Calibri" pitchFamily="34" charset="0"/>
              </a:rPr>
              <a:t>Deployment</a:t>
            </a:r>
          </a:p>
        </p:txBody>
      </p:sp>
      <p:sp>
        <p:nvSpPr>
          <p:cNvPr id="10259" name="Line 37"/>
          <p:cNvSpPr>
            <a:spLocks noChangeShapeType="1"/>
          </p:cNvSpPr>
          <p:nvPr/>
        </p:nvSpPr>
        <p:spPr bwMode="auto">
          <a:xfrm>
            <a:off x="3048000" y="5895975"/>
            <a:ext cx="381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260" name="Line 38"/>
          <p:cNvSpPr>
            <a:spLocks noChangeShapeType="1"/>
          </p:cNvSpPr>
          <p:nvPr/>
        </p:nvSpPr>
        <p:spPr bwMode="auto">
          <a:xfrm>
            <a:off x="4495800" y="5895975"/>
            <a:ext cx="381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261" name="Line 39"/>
          <p:cNvSpPr>
            <a:spLocks noChangeShapeType="1"/>
          </p:cNvSpPr>
          <p:nvPr/>
        </p:nvSpPr>
        <p:spPr bwMode="auto">
          <a:xfrm>
            <a:off x="5908675" y="5895975"/>
            <a:ext cx="381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262" name="Line 40"/>
          <p:cNvSpPr>
            <a:spLocks noChangeShapeType="1"/>
          </p:cNvSpPr>
          <p:nvPr/>
        </p:nvSpPr>
        <p:spPr bwMode="auto">
          <a:xfrm>
            <a:off x="7269163" y="5895975"/>
            <a:ext cx="381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" name="Rectangle 29"/>
          <p:cNvSpPr>
            <a:spLocks noChangeArrowheads="1"/>
          </p:cNvSpPr>
          <p:nvPr/>
        </p:nvSpPr>
        <p:spPr bwMode="auto">
          <a:xfrm>
            <a:off x="2935288" y="2363788"/>
            <a:ext cx="3957637" cy="1873250"/>
          </a:xfrm>
          <a:prstGeom prst="rect">
            <a:avLst/>
          </a:prstGeom>
          <a:solidFill>
            <a:schemeClr val="accent2">
              <a:lumMod val="60000"/>
              <a:lumOff val="40000"/>
              <a:alpha val="63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264" name="Rectangle 30"/>
          <p:cNvSpPr>
            <a:spLocks noChangeArrowheads="1"/>
          </p:cNvSpPr>
          <p:nvPr/>
        </p:nvSpPr>
        <p:spPr bwMode="auto">
          <a:xfrm>
            <a:off x="2489200" y="1358900"/>
            <a:ext cx="3895725" cy="1441450"/>
          </a:xfrm>
          <a:prstGeom prst="rect">
            <a:avLst/>
          </a:prstGeom>
          <a:solidFill>
            <a:srgbClr val="49F54F">
              <a:alpha val="54117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0265" name="Text Box 32"/>
          <p:cNvSpPr txBox="1">
            <a:spLocks noChangeArrowheads="1"/>
          </p:cNvSpPr>
          <p:nvPr/>
        </p:nvSpPr>
        <p:spPr bwMode="auto">
          <a:xfrm>
            <a:off x="1751013" y="1119188"/>
            <a:ext cx="14287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>
              <a:solidFill>
                <a:srgbClr val="000000"/>
              </a:solidFill>
              <a:ea typeface="Arial" charset="0"/>
              <a:cs typeface="Calibri" pitchFamily="34" charset="0"/>
            </a:endParaRPr>
          </a:p>
        </p:txBody>
      </p:sp>
      <p:sp>
        <p:nvSpPr>
          <p:cNvPr id="10266" name="Text Box 34"/>
          <p:cNvSpPr txBox="1">
            <a:spLocks noChangeArrowheads="1"/>
          </p:cNvSpPr>
          <p:nvPr/>
        </p:nvSpPr>
        <p:spPr bwMode="auto">
          <a:xfrm>
            <a:off x="3733800" y="3124200"/>
            <a:ext cx="2085975" cy="646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000000"/>
                </a:solidFill>
                <a:cs typeface="Arial" charset="0"/>
              </a:rPr>
              <a:t>DOE Applied </a:t>
            </a:r>
          </a:p>
          <a:p>
            <a:pPr algn="ctr"/>
            <a:r>
              <a:rPr lang="en-US">
                <a:solidFill>
                  <a:srgbClr val="000000"/>
                </a:solidFill>
                <a:cs typeface="Arial" charset="0"/>
              </a:rPr>
              <a:t>Technology Offices</a:t>
            </a:r>
          </a:p>
        </p:txBody>
      </p:sp>
      <p:sp>
        <p:nvSpPr>
          <p:cNvPr id="10267" name="Text Box 35"/>
          <p:cNvSpPr txBox="1">
            <a:spLocks noChangeArrowheads="1"/>
          </p:cNvSpPr>
          <p:nvPr/>
        </p:nvSpPr>
        <p:spPr bwMode="auto">
          <a:xfrm>
            <a:off x="3352800" y="1905000"/>
            <a:ext cx="208597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ea typeface="Arial" charset="0"/>
                <a:cs typeface="Calibri" pitchFamily="34" charset="0"/>
              </a:rPr>
              <a:t>DOE ARPA-E</a:t>
            </a:r>
          </a:p>
        </p:txBody>
      </p:sp>
      <p:sp>
        <p:nvSpPr>
          <p:cNvPr id="10268" name="Oval 38"/>
          <p:cNvSpPr>
            <a:spLocks noChangeArrowheads="1"/>
          </p:cNvSpPr>
          <p:nvPr/>
        </p:nvSpPr>
        <p:spPr bwMode="auto">
          <a:xfrm>
            <a:off x="5390707" y="1648048"/>
            <a:ext cx="2268981" cy="1199928"/>
          </a:xfrm>
          <a:prstGeom prst="ellipse">
            <a:avLst/>
          </a:prstGeom>
          <a:solidFill>
            <a:srgbClr val="FF9900">
              <a:alpha val="65881"/>
            </a:srgbClr>
          </a:solidFill>
          <a:ln w="9525" algn="ctr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000000"/>
                </a:solidFill>
                <a:ea typeface="Arial" charset="0"/>
                <a:cs typeface="Calibri" pitchFamily="34" charset="0"/>
              </a:rPr>
              <a:t>Venture Capital and </a:t>
            </a:r>
          </a:p>
          <a:p>
            <a:pPr algn="ctr"/>
            <a:r>
              <a:rPr lang="en-US">
                <a:solidFill>
                  <a:srgbClr val="000000"/>
                </a:solidFill>
                <a:ea typeface="Arial" charset="0"/>
                <a:cs typeface="Calibri" pitchFamily="34" charset="0"/>
              </a:rPr>
              <a:t>Small Businesses</a:t>
            </a:r>
          </a:p>
        </p:txBody>
      </p:sp>
      <p:sp>
        <p:nvSpPr>
          <p:cNvPr id="10269" name="Oval 40"/>
          <p:cNvSpPr>
            <a:spLocks noChangeArrowheads="1"/>
          </p:cNvSpPr>
          <p:nvPr/>
        </p:nvSpPr>
        <p:spPr bwMode="auto">
          <a:xfrm>
            <a:off x="6011863" y="2217738"/>
            <a:ext cx="2420937" cy="2024062"/>
          </a:xfrm>
          <a:prstGeom prst="ellipse">
            <a:avLst/>
          </a:prstGeom>
          <a:solidFill>
            <a:srgbClr val="FF8248">
              <a:alpha val="59999"/>
            </a:srgbClr>
          </a:solidFill>
          <a:ln w="9525" algn="ctr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000000"/>
                </a:solidFill>
                <a:ea typeface="Arial" charset="0"/>
                <a:cs typeface="Calibri" pitchFamily="34" charset="0"/>
              </a:rPr>
              <a:t>Private Equity/Capital </a:t>
            </a:r>
          </a:p>
          <a:p>
            <a:pPr algn="ctr"/>
            <a:r>
              <a:rPr lang="en-US">
                <a:solidFill>
                  <a:srgbClr val="000000"/>
                </a:solidFill>
                <a:ea typeface="Arial" charset="0"/>
                <a:cs typeface="Calibri" pitchFamily="34" charset="0"/>
              </a:rPr>
              <a:t> &amp; Large Corporations</a:t>
            </a:r>
          </a:p>
        </p:txBody>
      </p:sp>
      <p:sp>
        <p:nvSpPr>
          <p:cNvPr id="10272" name="TextBox 35"/>
          <p:cNvSpPr txBox="1">
            <a:spLocks noChangeArrowheads="1"/>
          </p:cNvSpPr>
          <p:nvPr/>
        </p:nvSpPr>
        <p:spPr bwMode="auto">
          <a:xfrm>
            <a:off x="2568575" y="6149975"/>
            <a:ext cx="4286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000000"/>
                </a:solidFill>
              </a:rPr>
              <a:t>Technology Readiness Level</a:t>
            </a:r>
          </a:p>
        </p:txBody>
      </p:sp>
      <p:sp>
        <p:nvSpPr>
          <p:cNvPr id="37" name="Rectangle 31"/>
          <p:cNvSpPr>
            <a:spLocks noChangeArrowheads="1"/>
          </p:cNvSpPr>
          <p:nvPr/>
        </p:nvSpPr>
        <p:spPr bwMode="auto">
          <a:xfrm>
            <a:off x="6124353" y="3981450"/>
            <a:ext cx="2314797" cy="682625"/>
          </a:xfrm>
          <a:prstGeom prst="rect">
            <a:avLst/>
          </a:prstGeom>
          <a:solidFill>
            <a:schemeClr val="accent1">
              <a:lumMod val="50000"/>
              <a:alpha val="48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b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  <a:ea typeface="Arial" charset="0"/>
                <a:cs typeface="Calibri" pitchFamily="34" charset="0"/>
              </a:rPr>
              <a:t>DOE Loan Guarantee </a:t>
            </a:r>
          </a:p>
          <a:p>
            <a:pPr algn="ctr">
              <a:defRPr/>
            </a:pPr>
            <a:r>
              <a:rPr lang="en-US" dirty="0">
                <a:solidFill>
                  <a:prstClr val="black"/>
                </a:solidFill>
                <a:ea typeface="Arial" charset="0"/>
                <a:cs typeface="Calibri" pitchFamily="34" charset="0"/>
              </a:rPr>
              <a:t>Program</a:t>
            </a:r>
          </a:p>
        </p:txBody>
      </p:sp>
      <p:sp>
        <p:nvSpPr>
          <p:cNvPr id="10274" name="Rectangle 28"/>
          <p:cNvSpPr>
            <a:spLocks noChangeArrowheads="1"/>
          </p:cNvSpPr>
          <p:nvPr/>
        </p:nvSpPr>
        <p:spPr bwMode="auto">
          <a:xfrm>
            <a:off x="1443038" y="1003300"/>
            <a:ext cx="1939925" cy="2273300"/>
          </a:xfrm>
          <a:prstGeom prst="rect">
            <a:avLst/>
          </a:prstGeom>
          <a:solidFill>
            <a:srgbClr val="FFFF99">
              <a:alpha val="70195"/>
            </a:srgbClr>
          </a:soli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0275" name="Text Box 33"/>
          <p:cNvSpPr txBox="1">
            <a:spLocks noChangeArrowheads="1"/>
          </p:cNvSpPr>
          <p:nvPr/>
        </p:nvSpPr>
        <p:spPr bwMode="auto">
          <a:xfrm>
            <a:off x="1371600" y="1828800"/>
            <a:ext cx="2085975" cy="646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000000"/>
                </a:solidFill>
                <a:ea typeface="Arial" charset="0"/>
                <a:cs typeface="Calibri" pitchFamily="34" charset="0"/>
              </a:rPr>
              <a:t>DOE</a:t>
            </a:r>
          </a:p>
          <a:p>
            <a:pPr algn="ctr"/>
            <a:r>
              <a:rPr lang="en-US">
                <a:solidFill>
                  <a:srgbClr val="000000"/>
                </a:solidFill>
                <a:ea typeface="Arial" charset="0"/>
                <a:cs typeface="Calibri" pitchFamily="34" charset="0"/>
              </a:rPr>
              <a:t>Office of Science</a:t>
            </a:r>
          </a:p>
        </p:txBody>
      </p:sp>
      <p:sp>
        <p:nvSpPr>
          <p:cNvPr id="10276" name="Slide Number Placeholder 4"/>
          <p:cNvSpPr>
            <a:spLocks noGrp="1"/>
          </p:cNvSpPr>
          <p:nvPr/>
        </p:nvSpPr>
        <p:spPr bwMode="auto">
          <a:xfrm>
            <a:off x="8610600" y="6248400"/>
            <a:ext cx="381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08" tIns="45654" rIns="91308" bIns="45654" anchor="ctr"/>
          <a:lstStyle/>
          <a:p>
            <a:pPr algn="r"/>
            <a:fld id="{A5FFFBDA-2C6B-470C-B776-CE551981FA6A}" type="slidenum">
              <a:rPr lang="en-US" sz="1200">
                <a:solidFill>
                  <a:srgbClr val="106636"/>
                </a:solidFill>
                <a:cs typeface="Arial" charset="0"/>
              </a:rPr>
              <a:pPr algn="r"/>
              <a:t>9</a:t>
            </a:fld>
            <a:endParaRPr lang="en-US" sz="1200">
              <a:solidFill>
                <a:srgbClr val="106636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39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ES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NP Presentation Template_040111</Template>
  <TotalTime>10943</TotalTime>
  <Words>1301</Words>
  <Application>Microsoft Office PowerPoint</Application>
  <PresentationFormat>On-screen Show (4:3)</PresentationFormat>
  <Paragraphs>279</Paragraphs>
  <Slides>17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Office Theme</vt:lpstr>
      <vt:lpstr>1_Office Theme</vt:lpstr>
      <vt:lpstr>BES Theme</vt:lpstr>
      <vt:lpstr>Worksheet</vt:lpstr>
      <vt:lpstr>Office of Science Overview</vt:lpstr>
      <vt:lpstr>Office of Science FY2016 - $5.35B</vt:lpstr>
      <vt:lpstr>SC Investments in Research, Facilities, and Construction</vt:lpstr>
      <vt:lpstr>PowerPoint Presentation</vt:lpstr>
      <vt:lpstr>Office of Science User Facility Statistics FY 2014</vt:lpstr>
      <vt:lpstr>Office of Science User Facility Statistics FY 2014</vt:lpstr>
      <vt:lpstr>PowerPoint Presentation</vt:lpstr>
      <vt:lpstr>PowerPoint Presentation</vt:lpstr>
      <vt:lpstr>PowerPoint Presentation</vt:lpstr>
      <vt:lpstr> DOE Funding Types</vt:lpstr>
      <vt:lpstr>DOE’s Exascale Computing Initiative: Next Generation of Scientific Innovation</vt:lpstr>
      <vt:lpstr>Long Baseline Neutrino Facility</vt:lpstr>
      <vt:lpstr>PowerPoint Presentation</vt:lpstr>
      <vt:lpstr>PowerPoint Presentation</vt:lpstr>
      <vt:lpstr>2016 EFRC Awards ($10M/yr for 4 years)</vt:lpstr>
      <vt:lpstr>PowerPoint Presentation</vt:lpstr>
      <vt:lpstr>PowerPoint Presentation</vt:lpstr>
    </vt:vector>
  </TitlesOfParts>
  <Company>US Department of Energy (SC)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wolfej</dc:creator>
  <cp:lastModifiedBy>Dehmer, Patricia</cp:lastModifiedBy>
  <cp:revision>951</cp:revision>
  <cp:lastPrinted>2014-04-21T20:03:25Z</cp:lastPrinted>
  <dcterms:created xsi:type="dcterms:W3CDTF">2012-09-05T18:55:46Z</dcterms:created>
  <dcterms:modified xsi:type="dcterms:W3CDTF">2016-09-29T01:15:55Z</dcterms:modified>
</cp:coreProperties>
</file>