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0"/>
  </p:notesMasterIdLst>
  <p:handoutMasterIdLst>
    <p:handoutMasterId r:id="rId31"/>
  </p:handoutMasterIdLst>
  <p:sldIdLst>
    <p:sldId id="499" r:id="rId2"/>
    <p:sldId id="500" r:id="rId3"/>
    <p:sldId id="486" r:id="rId4"/>
    <p:sldId id="487" r:id="rId5"/>
    <p:sldId id="488" r:id="rId6"/>
    <p:sldId id="489" r:id="rId7"/>
    <p:sldId id="472" r:id="rId8"/>
    <p:sldId id="424" r:id="rId9"/>
    <p:sldId id="428" r:id="rId10"/>
    <p:sldId id="386" r:id="rId11"/>
    <p:sldId id="437" r:id="rId12"/>
    <p:sldId id="421" r:id="rId13"/>
    <p:sldId id="480" r:id="rId14"/>
    <p:sldId id="476" r:id="rId15"/>
    <p:sldId id="482" r:id="rId16"/>
    <p:sldId id="446" r:id="rId17"/>
    <p:sldId id="448" r:id="rId18"/>
    <p:sldId id="501" r:id="rId19"/>
    <p:sldId id="484" r:id="rId20"/>
    <p:sldId id="495" r:id="rId21"/>
    <p:sldId id="485" r:id="rId22"/>
    <p:sldId id="492" r:id="rId23"/>
    <p:sldId id="491" r:id="rId24"/>
    <p:sldId id="493" r:id="rId25"/>
    <p:sldId id="494" r:id="rId26"/>
    <p:sldId id="496" r:id="rId27"/>
    <p:sldId id="497" r:id="rId28"/>
    <p:sldId id="498" r:id="rId29"/>
  </p:sldIdLst>
  <p:sldSz cx="12192000" cy="6858000"/>
  <p:notesSz cx="7010400" cy="9296400"/>
  <p:defaultTextStyle>
    <a:defPPr>
      <a:defRPr lang="en-US"/>
    </a:defPPr>
    <a:lvl1pPr algn="ctr" rtl="0" fontAlgn="base">
      <a:spcBef>
        <a:spcPct val="0"/>
      </a:spcBef>
      <a:spcAft>
        <a:spcPct val="0"/>
      </a:spcAft>
      <a:defRPr sz="4200" kern="1200">
        <a:solidFill>
          <a:srgbClr val="000000"/>
        </a:solidFill>
        <a:latin typeface="Gill Sans" pitchFamily="-112" charset="0"/>
        <a:ea typeface="Heiti SC Light" pitchFamily="-112" charset="-122"/>
        <a:cs typeface="Heiti SC Light" pitchFamily="-112" charset="-122"/>
        <a:sym typeface="Gill Sans" pitchFamily="-112" charset="0"/>
      </a:defRPr>
    </a:lvl1pPr>
    <a:lvl2pPr marL="457200" algn="ctr" rtl="0" fontAlgn="base">
      <a:spcBef>
        <a:spcPct val="0"/>
      </a:spcBef>
      <a:spcAft>
        <a:spcPct val="0"/>
      </a:spcAft>
      <a:defRPr sz="4200" kern="1200">
        <a:solidFill>
          <a:srgbClr val="000000"/>
        </a:solidFill>
        <a:latin typeface="Gill Sans" pitchFamily="-112" charset="0"/>
        <a:ea typeface="Heiti SC Light" pitchFamily="-112" charset="-122"/>
        <a:cs typeface="Heiti SC Light" pitchFamily="-112" charset="-122"/>
        <a:sym typeface="Gill Sans" pitchFamily="-112" charset="0"/>
      </a:defRPr>
    </a:lvl2pPr>
    <a:lvl3pPr marL="914400" algn="ctr" rtl="0" fontAlgn="base">
      <a:spcBef>
        <a:spcPct val="0"/>
      </a:spcBef>
      <a:spcAft>
        <a:spcPct val="0"/>
      </a:spcAft>
      <a:defRPr sz="4200" kern="1200">
        <a:solidFill>
          <a:srgbClr val="000000"/>
        </a:solidFill>
        <a:latin typeface="Gill Sans" pitchFamily="-112" charset="0"/>
        <a:ea typeface="Heiti SC Light" pitchFamily="-112" charset="-122"/>
        <a:cs typeface="Heiti SC Light" pitchFamily="-112" charset="-122"/>
        <a:sym typeface="Gill Sans" pitchFamily="-112" charset="0"/>
      </a:defRPr>
    </a:lvl3pPr>
    <a:lvl4pPr marL="1371600" algn="ctr" rtl="0" fontAlgn="base">
      <a:spcBef>
        <a:spcPct val="0"/>
      </a:spcBef>
      <a:spcAft>
        <a:spcPct val="0"/>
      </a:spcAft>
      <a:defRPr sz="4200" kern="1200">
        <a:solidFill>
          <a:srgbClr val="000000"/>
        </a:solidFill>
        <a:latin typeface="Gill Sans" pitchFamily="-112" charset="0"/>
        <a:ea typeface="Heiti SC Light" pitchFamily="-112" charset="-122"/>
        <a:cs typeface="Heiti SC Light" pitchFamily="-112" charset="-122"/>
        <a:sym typeface="Gill Sans" pitchFamily="-112" charset="0"/>
      </a:defRPr>
    </a:lvl4pPr>
    <a:lvl5pPr marL="1828800" algn="ctr" rtl="0" fontAlgn="base">
      <a:spcBef>
        <a:spcPct val="0"/>
      </a:spcBef>
      <a:spcAft>
        <a:spcPct val="0"/>
      </a:spcAft>
      <a:defRPr sz="4200" kern="1200">
        <a:solidFill>
          <a:srgbClr val="000000"/>
        </a:solidFill>
        <a:latin typeface="Gill Sans" pitchFamily="-112" charset="0"/>
        <a:ea typeface="Heiti SC Light" pitchFamily="-112" charset="-122"/>
        <a:cs typeface="Heiti SC Light" pitchFamily="-112" charset="-122"/>
        <a:sym typeface="Gill Sans" pitchFamily="-112" charset="0"/>
      </a:defRPr>
    </a:lvl5pPr>
    <a:lvl6pPr marL="2286000" algn="l" defTabSz="457200" rtl="0" eaLnBrk="1" latinLnBrk="0" hangingPunct="1">
      <a:defRPr sz="4200" kern="1200">
        <a:solidFill>
          <a:srgbClr val="000000"/>
        </a:solidFill>
        <a:latin typeface="Gill Sans" pitchFamily="-112" charset="0"/>
        <a:ea typeface="Heiti SC Light" pitchFamily="-112" charset="-122"/>
        <a:cs typeface="Heiti SC Light" pitchFamily="-112" charset="-122"/>
        <a:sym typeface="Gill Sans" pitchFamily="-112" charset="0"/>
      </a:defRPr>
    </a:lvl6pPr>
    <a:lvl7pPr marL="2743200" algn="l" defTabSz="457200" rtl="0" eaLnBrk="1" latinLnBrk="0" hangingPunct="1">
      <a:defRPr sz="4200" kern="1200">
        <a:solidFill>
          <a:srgbClr val="000000"/>
        </a:solidFill>
        <a:latin typeface="Gill Sans" pitchFamily="-112" charset="0"/>
        <a:ea typeface="Heiti SC Light" pitchFamily="-112" charset="-122"/>
        <a:cs typeface="Heiti SC Light" pitchFamily="-112" charset="-122"/>
        <a:sym typeface="Gill Sans" pitchFamily="-112" charset="0"/>
      </a:defRPr>
    </a:lvl7pPr>
    <a:lvl8pPr marL="3200400" algn="l" defTabSz="457200" rtl="0" eaLnBrk="1" latinLnBrk="0" hangingPunct="1">
      <a:defRPr sz="4200" kern="1200">
        <a:solidFill>
          <a:srgbClr val="000000"/>
        </a:solidFill>
        <a:latin typeface="Gill Sans" pitchFamily="-112" charset="0"/>
        <a:ea typeface="Heiti SC Light" pitchFamily="-112" charset="-122"/>
        <a:cs typeface="Heiti SC Light" pitchFamily="-112" charset="-122"/>
        <a:sym typeface="Gill Sans" pitchFamily="-112" charset="0"/>
      </a:defRPr>
    </a:lvl8pPr>
    <a:lvl9pPr marL="3657600" algn="l" defTabSz="457200" rtl="0" eaLnBrk="1" latinLnBrk="0" hangingPunct="1">
      <a:defRPr sz="4200" kern="1200">
        <a:solidFill>
          <a:srgbClr val="000000"/>
        </a:solidFill>
        <a:latin typeface="Gill Sans" pitchFamily="-112" charset="0"/>
        <a:ea typeface="Heiti SC Light" pitchFamily="-112" charset="-122"/>
        <a:cs typeface="Heiti SC Light" pitchFamily="-112" charset="-122"/>
        <a:sym typeface="Gill Sans" pitchFamily="-112" charset="0"/>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Veltsistas" initials="J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01AE6"/>
    <a:srgbClr val="0541FF"/>
    <a:srgbClr val="3B02AE"/>
    <a:srgbClr val="113B1E"/>
    <a:srgbClr val="173346"/>
    <a:srgbClr val="163144"/>
    <a:srgbClr val="169A8B"/>
    <a:srgbClr val="FFFFFF"/>
    <a:srgbClr val="173246"/>
    <a:srgbClr val="F3F3F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77379" autoAdjust="0"/>
  </p:normalViewPr>
  <p:slideViewPr>
    <p:cSldViewPr>
      <p:cViewPr varScale="1">
        <p:scale>
          <a:sx n="66" d="100"/>
          <a:sy n="66" d="100"/>
        </p:scale>
        <p:origin x="-619" y="-77"/>
      </p:cViewPr>
      <p:guideLst>
        <p:guide orient="horz" pos="2160"/>
        <p:guide pos="3840"/>
      </p:guideLst>
    </p:cSldViewPr>
  </p:slid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098DD1-AF83-CA4C-AF5D-FB30546CD904}" type="doc">
      <dgm:prSet loTypeId="urn:microsoft.com/office/officeart/2005/8/layout/hierarchy1" loCatId="" qsTypeId="urn:microsoft.com/office/officeart/2005/8/quickstyle/3d2" qsCatId="3D" csTypeId="urn:microsoft.com/office/officeart/2005/8/colors/accent0_1" csCatId="mainScheme" phldr="1"/>
      <dgm:spPr/>
      <dgm:t>
        <a:bodyPr/>
        <a:lstStyle/>
        <a:p>
          <a:endParaRPr lang="de-DE"/>
        </a:p>
      </dgm:t>
    </dgm:pt>
    <dgm:pt modelId="{9E8CB48F-E9EA-8641-B69E-5417A0B7A3CD}">
      <dgm:prSet phldrT="[Text]" custT="1"/>
      <dgm:spPr/>
      <dgm:t>
        <a:bodyPr/>
        <a:lstStyle/>
        <a:p>
          <a:pPr>
            <a:spcAft>
              <a:spcPts val="0"/>
            </a:spcAft>
          </a:pPr>
          <a:r>
            <a:rPr lang="de-DE" sz="2000" dirty="0" smtClean="0"/>
            <a:t>S&amp;T ExCom</a:t>
          </a:r>
        </a:p>
        <a:p>
          <a:pPr>
            <a:spcAft>
              <a:spcPts val="0"/>
            </a:spcAft>
          </a:pPr>
          <a:r>
            <a:rPr lang="de-DE" sz="1400" dirty="0" smtClean="0"/>
            <a:t>Strategic oversight </a:t>
          </a:r>
          <a:br>
            <a:rPr lang="de-DE" sz="1400" dirty="0" smtClean="0"/>
          </a:br>
          <a:r>
            <a:rPr lang="de-DE" sz="1400" dirty="0" smtClean="0"/>
            <a:t>and guidance</a:t>
          </a:r>
          <a:endParaRPr lang="de-DE" sz="1400" dirty="0"/>
        </a:p>
      </dgm:t>
    </dgm:pt>
    <dgm:pt modelId="{2F078188-F029-7F42-AB9A-8135EFC02463}" type="parTrans" cxnId="{5C93EA11-E567-F348-9063-148237EB5BB4}">
      <dgm:prSet/>
      <dgm:spPr/>
      <dgm:t>
        <a:bodyPr/>
        <a:lstStyle/>
        <a:p>
          <a:endParaRPr lang="de-DE"/>
        </a:p>
      </dgm:t>
    </dgm:pt>
    <dgm:pt modelId="{56A4656F-5CCD-5B44-8477-2DD66E84CD2F}" type="sibTrans" cxnId="{5C93EA11-E567-F348-9063-148237EB5BB4}">
      <dgm:prSet/>
      <dgm:spPr/>
      <dgm:t>
        <a:bodyPr/>
        <a:lstStyle/>
        <a:p>
          <a:endParaRPr lang="de-DE"/>
        </a:p>
      </dgm:t>
    </dgm:pt>
    <dgm:pt modelId="{0B28DB42-0961-664B-9FCC-7C52BF4F6965}">
      <dgm:prSet phldrT="[Text]" custT="1"/>
      <dgm:spPr/>
      <dgm:t>
        <a:bodyPr/>
        <a:lstStyle/>
        <a:p>
          <a:r>
            <a:rPr lang="de-DE" sz="2000" dirty="0" smtClean="0"/>
            <a:t>DBRAG</a:t>
          </a:r>
          <a:endParaRPr lang="de-DE" sz="2000" dirty="0"/>
        </a:p>
      </dgm:t>
    </dgm:pt>
    <dgm:pt modelId="{9ED6E7E7-81E3-3A49-85A1-3001C9084CA1}" type="parTrans" cxnId="{3F97400D-7544-8F44-A67B-DAF58FB90084}">
      <dgm:prSet/>
      <dgm:spPr/>
      <dgm:t>
        <a:bodyPr/>
        <a:lstStyle/>
        <a:p>
          <a:endParaRPr lang="de-DE"/>
        </a:p>
      </dgm:t>
    </dgm:pt>
    <dgm:pt modelId="{B0F06FFD-549C-F54C-9269-5DAA12844C4A}" type="sibTrans" cxnId="{3F97400D-7544-8F44-A67B-DAF58FB90084}">
      <dgm:prSet/>
      <dgm:spPr/>
      <dgm:t>
        <a:bodyPr/>
        <a:lstStyle/>
        <a:p>
          <a:endParaRPr lang="de-DE"/>
        </a:p>
      </dgm:t>
    </dgm:pt>
    <dgm:pt modelId="{77AD0202-4CD4-6048-A80C-13FFD0CA47B1}">
      <dgm:prSet phldrT="[Text]" custT="1"/>
      <dgm:spPr/>
      <dgm:t>
        <a:bodyPr/>
        <a:lstStyle/>
        <a:p>
          <a:r>
            <a:rPr lang="de-DE" sz="2000" dirty="0" smtClean="0"/>
            <a:t>COIs</a:t>
          </a:r>
          <a:endParaRPr lang="de-DE" sz="2000" dirty="0"/>
        </a:p>
      </dgm:t>
    </dgm:pt>
    <dgm:pt modelId="{652D4E8A-EA67-9742-B9EC-1ACA0328BD9B}" type="parTrans" cxnId="{40CC1EFF-8935-FD4F-AE1F-CF6CC8236092}">
      <dgm:prSet/>
      <dgm:spPr/>
      <dgm:t>
        <a:bodyPr/>
        <a:lstStyle/>
        <a:p>
          <a:endParaRPr lang="de-DE"/>
        </a:p>
      </dgm:t>
    </dgm:pt>
    <dgm:pt modelId="{C1584C42-F8C6-6642-B4B9-351CDEF9420C}" type="sibTrans" cxnId="{40CC1EFF-8935-FD4F-AE1F-CF6CC8236092}">
      <dgm:prSet/>
      <dgm:spPr/>
      <dgm:t>
        <a:bodyPr/>
        <a:lstStyle/>
        <a:p>
          <a:endParaRPr lang="de-DE"/>
        </a:p>
      </dgm:t>
    </dgm:pt>
    <dgm:pt modelId="{C18F3B49-85BB-014B-A0B7-50565AE2F7C5}" type="pres">
      <dgm:prSet presAssocID="{EC098DD1-AF83-CA4C-AF5D-FB30546CD904}" presName="hierChild1" presStyleCnt="0">
        <dgm:presLayoutVars>
          <dgm:chPref val="1"/>
          <dgm:dir/>
          <dgm:animOne val="branch"/>
          <dgm:animLvl val="lvl"/>
          <dgm:resizeHandles/>
        </dgm:presLayoutVars>
      </dgm:prSet>
      <dgm:spPr/>
      <dgm:t>
        <a:bodyPr/>
        <a:lstStyle/>
        <a:p>
          <a:endParaRPr lang="de-DE"/>
        </a:p>
      </dgm:t>
    </dgm:pt>
    <dgm:pt modelId="{19DF62DC-A993-2349-A684-72F213F0420A}" type="pres">
      <dgm:prSet presAssocID="{9E8CB48F-E9EA-8641-B69E-5417A0B7A3CD}" presName="hierRoot1" presStyleCnt="0"/>
      <dgm:spPr/>
      <dgm:t>
        <a:bodyPr/>
        <a:lstStyle/>
        <a:p>
          <a:endParaRPr lang="en-US"/>
        </a:p>
      </dgm:t>
    </dgm:pt>
    <dgm:pt modelId="{1FFB18A9-5DEE-664C-A38E-AFB862CAE3AB}" type="pres">
      <dgm:prSet presAssocID="{9E8CB48F-E9EA-8641-B69E-5417A0B7A3CD}" presName="composite" presStyleCnt="0"/>
      <dgm:spPr/>
      <dgm:t>
        <a:bodyPr/>
        <a:lstStyle/>
        <a:p>
          <a:endParaRPr lang="en-US"/>
        </a:p>
      </dgm:t>
    </dgm:pt>
    <dgm:pt modelId="{D3ABB0AA-311E-9F46-AE91-1A86D9939BA6}" type="pres">
      <dgm:prSet presAssocID="{9E8CB48F-E9EA-8641-B69E-5417A0B7A3CD}" presName="background" presStyleLbl="node0" presStyleIdx="0" presStyleCnt="1"/>
      <dgm:spPr/>
      <dgm:t>
        <a:bodyPr/>
        <a:lstStyle/>
        <a:p>
          <a:endParaRPr lang="en-US"/>
        </a:p>
      </dgm:t>
    </dgm:pt>
    <dgm:pt modelId="{1DBC9DE7-1840-D54D-9B92-5C849B410345}" type="pres">
      <dgm:prSet presAssocID="{9E8CB48F-E9EA-8641-B69E-5417A0B7A3CD}" presName="text" presStyleLbl="fgAcc0" presStyleIdx="0" presStyleCnt="1" custScaleX="188511">
        <dgm:presLayoutVars>
          <dgm:chPref val="3"/>
        </dgm:presLayoutVars>
      </dgm:prSet>
      <dgm:spPr/>
      <dgm:t>
        <a:bodyPr/>
        <a:lstStyle/>
        <a:p>
          <a:endParaRPr lang="de-DE"/>
        </a:p>
      </dgm:t>
    </dgm:pt>
    <dgm:pt modelId="{DFDA5F21-40C9-9740-9ED5-5DC63B233792}" type="pres">
      <dgm:prSet presAssocID="{9E8CB48F-E9EA-8641-B69E-5417A0B7A3CD}" presName="hierChild2" presStyleCnt="0"/>
      <dgm:spPr/>
      <dgm:t>
        <a:bodyPr/>
        <a:lstStyle/>
        <a:p>
          <a:endParaRPr lang="en-US"/>
        </a:p>
      </dgm:t>
    </dgm:pt>
    <dgm:pt modelId="{F7BD0F72-B27B-484B-A619-7CEF95CE44FB}" type="pres">
      <dgm:prSet presAssocID="{9ED6E7E7-81E3-3A49-85A1-3001C9084CA1}" presName="Name10" presStyleLbl="parChTrans1D2" presStyleIdx="0" presStyleCnt="2"/>
      <dgm:spPr/>
      <dgm:t>
        <a:bodyPr/>
        <a:lstStyle/>
        <a:p>
          <a:endParaRPr lang="de-DE"/>
        </a:p>
      </dgm:t>
    </dgm:pt>
    <dgm:pt modelId="{5C4A67F3-D6D3-E649-864D-9D9F41110669}" type="pres">
      <dgm:prSet presAssocID="{0B28DB42-0961-664B-9FCC-7C52BF4F6965}" presName="hierRoot2" presStyleCnt="0"/>
      <dgm:spPr/>
      <dgm:t>
        <a:bodyPr/>
        <a:lstStyle/>
        <a:p>
          <a:endParaRPr lang="en-US"/>
        </a:p>
      </dgm:t>
    </dgm:pt>
    <dgm:pt modelId="{58580632-A79A-284C-A255-569EF312107B}" type="pres">
      <dgm:prSet presAssocID="{0B28DB42-0961-664B-9FCC-7C52BF4F6965}" presName="composite2" presStyleCnt="0"/>
      <dgm:spPr/>
      <dgm:t>
        <a:bodyPr/>
        <a:lstStyle/>
        <a:p>
          <a:endParaRPr lang="en-US"/>
        </a:p>
      </dgm:t>
    </dgm:pt>
    <dgm:pt modelId="{EB8C1F1F-54C8-774C-99EA-A3FF22A0F9B1}" type="pres">
      <dgm:prSet presAssocID="{0B28DB42-0961-664B-9FCC-7C52BF4F6965}" presName="background2" presStyleLbl="node2" presStyleIdx="0" presStyleCnt="2"/>
      <dgm:spPr/>
      <dgm:t>
        <a:bodyPr/>
        <a:lstStyle/>
        <a:p>
          <a:endParaRPr lang="en-US"/>
        </a:p>
      </dgm:t>
    </dgm:pt>
    <dgm:pt modelId="{495B3CD4-38DE-FA43-8223-ECB57016670D}" type="pres">
      <dgm:prSet presAssocID="{0B28DB42-0961-664B-9FCC-7C52BF4F6965}" presName="text2" presStyleLbl="fgAcc2" presStyleIdx="0" presStyleCnt="2">
        <dgm:presLayoutVars>
          <dgm:chPref val="3"/>
        </dgm:presLayoutVars>
      </dgm:prSet>
      <dgm:spPr/>
      <dgm:t>
        <a:bodyPr/>
        <a:lstStyle/>
        <a:p>
          <a:endParaRPr lang="de-DE"/>
        </a:p>
      </dgm:t>
    </dgm:pt>
    <dgm:pt modelId="{C9ECC3A9-BBF6-3648-BDDB-983ACB67204D}" type="pres">
      <dgm:prSet presAssocID="{0B28DB42-0961-664B-9FCC-7C52BF4F6965}" presName="hierChild3" presStyleCnt="0"/>
      <dgm:spPr/>
      <dgm:t>
        <a:bodyPr/>
        <a:lstStyle/>
        <a:p>
          <a:endParaRPr lang="en-US"/>
        </a:p>
      </dgm:t>
    </dgm:pt>
    <dgm:pt modelId="{68D5D9DD-7757-5945-B045-1075BEE9D4F8}" type="pres">
      <dgm:prSet presAssocID="{652D4E8A-EA67-9742-B9EC-1ACA0328BD9B}" presName="Name10" presStyleLbl="parChTrans1D2" presStyleIdx="1" presStyleCnt="2"/>
      <dgm:spPr/>
      <dgm:t>
        <a:bodyPr/>
        <a:lstStyle/>
        <a:p>
          <a:endParaRPr lang="de-DE"/>
        </a:p>
      </dgm:t>
    </dgm:pt>
    <dgm:pt modelId="{41D01EF9-7E32-0C46-9FA4-765EB0F213DC}" type="pres">
      <dgm:prSet presAssocID="{77AD0202-4CD4-6048-A80C-13FFD0CA47B1}" presName="hierRoot2" presStyleCnt="0"/>
      <dgm:spPr/>
      <dgm:t>
        <a:bodyPr/>
        <a:lstStyle/>
        <a:p>
          <a:endParaRPr lang="en-US"/>
        </a:p>
      </dgm:t>
    </dgm:pt>
    <dgm:pt modelId="{4431AF7B-EFD4-DA44-B0DA-B92565624D13}" type="pres">
      <dgm:prSet presAssocID="{77AD0202-4CD4-6048-A80C-13FFD0CA47B1}" presName="composite2" presStyleCnt="0"/>
      <dgm:spPr/>
      <dgm:t>
        <a:bodyPr/>
        <a:lstStyle/>
        <a:p>
          <a:endParaRPr lang="en-US"/>
        </a:p>
      </dgm:t>
    </dgm:pt>
    <dgm:pt modelId="{08AD3339-12E0-6B4E-B0F3-4343513226A0}" type="pres">
      <dgm:prSet presAssocID="{77AD0202-4CD4-6048-A80C-13FFD0CA47B1}" presName="background2" presStyleLbl="node2" presStyleIdx="1" presStyleCnt="2"/>
      <dgm:spPr/>
      <dgm:t>
        <a:bodyPr/>
        <a:lstStyle/>
        <a:p>
          <a:endParaRPr lang="en-US"/>
        </a:p>
      </dgm:t>
    </dgm:pt>
    <dgm:pt modelId="{4B3F106C-EA32-584E-A3AF-DEEC32C666DE}" type="pres">
      <dgm:prSet presAssocID="{77AD0202-4CD4-6048-A80C-13FFD0CA47B1}" presName="text2" presStyleLbl="fgAcc2" presStyleIdx="1" presStyleCnt="2">
        <dgm:presLayoutVars>
          <dgm:chPref val="3"/>
        </dgm:presLayoutVars>
      </dgm:prSet>
      <dgm:spPr/>
      <dgm:t>
        <a:bodyPr/>
        <a:lstStyle/>
        <a:p>
          <a:endParaRPr lang="de-DE"/>
        </a:p>
      </dgm:t>
    </dgm:pt>
    <dgm:pt modelId="{BB8741B2-A5AB-9046-8538-5295114FC08B}" type="pres">
      <dgm:prSet presAssocID="{77AD0202-4CD4-6048-A80C-13FFD0CA47B1}" presName="hierChild3" presStyleCnt="0"/>
      <dgm:spPr/>
      <dgm:t>
        <a:bodyPr/>
        <a:lstStyle/>
        <a:p>
          <a:endParaRPr lang="en-US"/>
        </a:p>
      </dgm:t>
    </dgm:pt>
  </dgm:ptLst>
  <dgm:cxnLst>
    <dgm:cxn modelId="{40CC1EFF-8935-FD4F-AE1F-CF6CC8236092}" srcId="{9E8CB48F-E9EA-8641-B69E-5417A0B7A3CD}" destId="{77AD0202-4CD4-6048-A80C-13FFD0CA47B1}" srcOrd="1" destOrd="0" parTransId="{652D4E8A-EA67-9742-B9EC-1ACA0328BD9B}" sibTransId="{C1584C42-F8C6-6642-B4B9-351CDEF9420C}"/>
    <dgm:cxn modelId="{3FC046D9-C543-4F19-9939-E7898EBF8E45}" type="presOf" srcId="{77AD0202-4CD4-6048-A80C-13FFD0CA47B1}" destId="{4B3F106C-EA32-584E-A3AF-DEEC32C666DE}" srcOrd="0" destOrd="0" presId="urn:microsoft.com/office/officeart/2005/8/layout/hierarchy1"/>
    <dgm:cxn modelId="{59F07CCE-E1CC-447D-887D-83A140E74321}" type="presOf" srcId="{652D4E8A-EA67-9742-B9EC-1ACA0328BD9B}" destId="{68D5D9DD-7757-5945-B045-1075BEE9D4F8}" srcOrd="0" destOrd="0" presId="urn:microsoft.com/office/officeart/2005/8/layout/hierarchy1"/>
    <dgm:cxn modelId="{58C6EED0-DFFD-4D4E-A343-406B73977268}" type="presOf" srcId="{9ED6E7E7-81E3-3A49-85A1-3001C9084CA1}" destId="{F7BD0F72-B27B-484B-A619-7CEF95CE44FB}" srcOrd="0" destOrd="0" presId="urn:microsoft.com/office/officeart/2005/8/layout/hierarchy1"/>
    <dgm:cxn modelId="{4D8DBFF8-EB8E-4EB8-AC43-F9E29670B9C3}" type="presOf" srcId="{0B28DB42-0961-664B-9FCC-7C52BF4F6965}" destId="{495B3CD4-38DE-FA43-8223-ECB57016670D}" srcOrd="0" destOrd="0" presId="urn:microsoft.com/office/officeart/2005/8/layout/hierarchy1"/>
    <dgm:cxn modelId="{3F97400D-7544-8F44-A67B-DAF58FB90084}" srcId="{9E8CB48F-E9EA-8641-B69E-5417A0B7A3CD}" destId="{0B28DB42-0961-664B-9FCC-7C52BF4F6965}" srcOrd="0" destOrd="0" parTransId="{9ED6E7E7-81E3-3A49-85A1-3001C9084CA1}" sibTransId="{B0F06FFD-549C-F54C-9269-5DAA12844C4A}"/>
    <dgm:cxn modelId="{3A5B76B9-4742-474E-A4CF-E4C2F16A3998}" type="presOf" srcId="{9E8CB48F-E9EA-8641-B69E-5417A0B7A3CD}" destId="{1DBC9DE7-1840-D54D-9B92-5C849B410345}" srcOrd="0" destOrd="0" presId="urn:microsoft.com/office/officeart/2005/8/layout/hierarchy1"/>
    <dgm:cxn modelId="{5C93EA11-E567-F348-9063-148237EB5BB4}" srcId="{EC098DD1-AF83-CA4C-AF5D-FB30546CD904}" destId="{9E8CB48F-E9EA-8641-B69E-5417A0B7A3CD}" srcOrd="0" destOrd="0" parTransId="{2F078188-F029-7F42-AB9A-8135EFC02463}" sibTransId="{56A4656F-5CCD-5B44-8477-2DD66E84CD2F}"/>
    <dgm:cxn modelId="{3E4608D0-4412-495B-8C30-EE8E37477E6A}" type="presOf" srcId="{EC098DD1-AF83-CA4C-AF5D-FB30546CD904}" destId="{C18F3B49-85BB-014B-A0B7-50565AE2F7C5}" srcOrd="0" destOrd="0" presId="urn:microsoft.com/office/officeart/2005/8/layout/hierarchy1"/>
    <dgm:cxn modelId="{8D3DB78B-8986-4AC1-8023-2A5C83E1DA51}" type="presParOf" srcId="{C18F3B49-85BB-014B-A0B7-50565AE2F7C5}" destId="{19DF62DC-A993-2349-A684-72F213F0420A}" srcOrd="0" destOrd="0" presId="urn:microsoft.com/office/officeart/2005/8/layout/hierarchy1"/>
    <dgm:cxn modelId="{CA1C66EC-7637-47DD-832F-AEC42211B8C5}" type="presParOf" srcId="{19DF62DC-A993-2349-A684-72F213F0420A}" destId="{1FFB18A9-5DEE-664C-A38E-AFB862CAE3AB}" srcOrd="0" destOrd="0" presId="urn:microsoft.com/office/officeart/2005/8/layout/hierarchy1"/>
    <dgm:cxn modelId="{00268CC5-4EFC-42A4-9288-A36A517F7AA8}" type="presParOf" srcId="{1FFB18A9-5DEE-664C-A38E-AFB862CAE3AB}" destId="{D3ABB0AA-311E-9F46-AE91-1A86D9939BA6}" srcOrd="0" destOrd="0" presId="urn:microsoft.com/office/officeart/2005/8/layout/hierarchy1"/>
    <dgm:cxn modelId="{E0952907-CFF8-4C05-AA5F-84652BEE4AD8}" type="presParOf" srcId="{1FFB18A9-5DEE-664C-A38E-AFB862CAE3AB}" destId="{1DBC9DE7-1840-D54D-9B92-5C849B410345}" srcOrd="1" destOrd="0" presId="urn:microsoft.com/office/officeart/2005/8/layout/hierarchy1"/>
    <dgm:cxn modelId="{03A210F1-BFF9-4FD4-B060-48FDD8962025}" type="presParOf" srcId="{19DF62DC-A993-2349-A684-72F213F0420A}" destId="{DFDA5F21-40C9-9740-9ED5-5DC63B233792}" srcOrd="1" destOrd="0" presId="urn:microsoft.com/office/officeart/2005/8/layout/hierarchy1"/>
    <dgm:cxn modelId="{A022D0D8-3C64-4381-B23A-9DB74BA99C8E}" type="presParOf" srcId="{DFDA5F21-40C9-9740-9ED5-5DC63B233792}" destId="{F7BD0F72-B27B-484B-A619-7CEF95CE44FB}" srcOrd="0" destOrd="0" presId="urn:microsoft.com/office/officeart/2005/8/layout/hierarchy1"/>
    <dgm:cxn modelId="{13048C76-BE5F-4C53-B2AA-BB2AD35048D4}" type="presParOf" srcId="{DFDA5F21-40C9-9740-9ED5-5DC63B233792}" destId="{5C4A67F3-D6D3-E649-864D-9D9F41110669}" srcOrd="1" destOrd="0" presId="urn:microsoft.com/office/officeart/2005/8/layout/hierarchy1"/>
    <dgm:cxn modelId="{C517DB10-84F4-4E32-A9C0-F06C70BD861F}" type="presParOf" srcId="{5C4A67F3-D6D3-E649-864D-9D9F41110669}" destId="{58580632-A79A-284C-A255-569EF312107B}" srcOrd="0" destOrd="0" presId="urn:microsoft.com/office/officeart/2005/8/layout/hierarchy1"/>
    <dgm:cxn modelId="{2D2F135B-90C7-481D-97BB-2A782527A525}" type="presParOf" srcId="{58580632-A79A-284C-A255-569EF312107B}" destId="{EB8C1F1F-54C8-774C-99EA-A3FF22A0F9B1}" srcOrd="0" destOrd="0" presId="urn:microsoft.com/office/officeart/2005/8/layout/hierarchy1"/>
    <dgm:cxn modelId="{95A88AC1-A9DE-400E-B412-43FF5AC861B1}" type="presParOf" srcId="{58580632-A79A-284C-A255-569EF312107B}" destId="{495B3CD4-38DE-FA43-8223-ECB57016670D}" srcOrd="1" destOrd="0" presId="urn:microsoft.com/office/officeart/2005/8/layout/hierarchy1"/>
    <dgm:cxn modelId="{54F3E52B-1AC2-4B16-A9BF-F29E3ED68FB0}" type="presParOf" srcId="{5C4A67F3-D6D3-E649-864D-9D9F41110669}" destId="{C9ECC3A9-BBF6-3648-BDDB-983ACB67204D}" srcOrd="1" destOrd="0" presId="urn:microsoft.com/office/officeart/2005/8/layout/hierarchy1"/>
    <dgm:cxn modelId="{552CB39C-4317-4A5F-ACDC-26AF89DC2AAC}" type="presParOf" srcId="{DFDA5F21-40C9-9740-9ED5-5DC63B233792}" destId="{68D5D9DD-7757-5945-B045-1075BEE9D4F8}" srcOrd="2" destOrd="0" presId="urn:microsoft.com/office/officeart/2005/8/layout/hierarchy1"/>
    <dgm:cxn modelId="{C93780B3-D3A8-4FB2-9F08-37693CAA2FF3}" type="presParOf" srcId="{DFDA5F21-40C9-9740-9ED5-5DC63B233792}" destId="{41D01EF9-7E32-0C46-9FA4-765EB0F213DC}" srcOrd="3" destOrd="0" presId="urn:microsoft.com/office/officeart/2005/8/layout/hierarchy1"/>
    <dgm:cxn modelId="{0AD19B0F-DB13-4B46-9E12-793F55A95A0F}" type="presParOf" srcId="{41D01EF9-7E32-0C46-9FA4-765EB0F213DC}" destId="{4431AF7B-EFD4-DA44-B0DA-B92565624D13}" srcOrd="0" destOrd="0" presId="urn:microsoft.com/office/officeart/2005/8/layout/hierarchy1"/>
    <dgm:cxn modelId="{7349DDB4-1B94-42C9-84EF-F37EA3D4E7B8}" type="presParOf" srcId="{4431AF7B-EFD4-DA44-B0DA-B92565624D13}" destId="{08AD3339-12E0-6B4E-B0F3-4343513226A0}" srcOrd="0" destOrd="0" presId="urn:microsoft.com/office/officeart/2005/8/layout/hierarchy1"/>
    <dgm:cxn modelId="{FD9F7139-FD4C-4A34-B7F4-770910637C64}" type="presParOf" srcId="{4431AF7B-EFD4-DA44-B0DA-B92565624D13}" destId="{4B3F106C-EA32-584E-A3AF-DEEC32C666DE}" srcOrd="1" destOrd="0" presId="urn:microsoft.com/office/officeart/2005/8/layout/hierarchy1"/>
    <dgm:cxn modelId="{B80BC8B3-12F7-4D3C-9AF0-04CD64D52870}" type="presParOf" srcId="{41D01EF9-7E32-0C46-9FA4-765EB0F213DC}" destId="{BB8741B2-A5AB-9046-8538-5295114FC08B}"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4CC597-04DA-5843-8763-0E15E9919A75}" type="doc">
      <dgm:prSet loTypeId="urn:microsoft.com/office/officeart/2005/8/layout/hierarchy1" loCatId="" qsTypeId="urn:microsoft.com/office/officeart/2005/8/quickstyle/3d2" qsCatId="3D" csTypeId="urn:microsoft.com/office/officeart/2005/8/colors/accent0_2" csCatId="mainScheme" phldr="1"/>
      <dgm:spPr/>
      <dgm:t>
        <a:bodyPr/>
        <a:lstStyle/>
        <a:p>
          <a:endParaRPr lang="de-DE"/>
        </a:p>
      </dgm:t>
    </dgm:pt>
    <dgm:pt modelId="{BCB1D7C3-4C02-2145-918B-8C282B802148}">
      <dgm:prSet custT="1"/>
      <dgm:spPr/>
      <dgm:t>
        <a:bodyPr/>
        <a:lstStyle/>
        <a:p>
          <a:pPr rtl="0"/>
          <a:r>
            <a:rPr lang="de-DE" sz="1400" dirty="0" smtClean="0"/>
            <a:t>Air </a:t>
          </a:r>
          <a:r>
            <a:rPr lang="de-DE" sz="1400" dirty="0" err="1" smtClean="0"/>
            <a:t>Platforms</a:t>
          </a:r>
          <a:endParaRPr lang="de-DE" sz="1400" dirty="0"/>
        </a:p>
      </dgm:t>
    </dgm:pt>
    <dgm:pt modelId="{CC729212-94B7-6042-AB71-ECEDACE16D33}" type="parTrans" cxnId="{79CCEC62-6A09-EA49-9551-6E02559CD9E7}">
      <dgm:prSet/>
      <dgm:spPr/>
      <dgm:t>
        <a:bodyPr/>
        <a:lstStyle/>
        <a:p>
          <a:endParaRPr lang="de-DE" sz="1400"/>
        </a:p>
      </dgm:t>
    </dgm:pt>
    <dgm:pt modelId="{50439E74-425A-7B42-B54D-4EA66C6A653F}" type="sibTrans" cxnId="{79CCEC62-6A09-EA49-9551-6E02559CD9E7}">
      <dgm:prSet/>
      <dgm:spPr/>
      <dgm:t>
        <a:bodyPr/>
        <a:lstStyle/>
        <a:p>
          <a:endParaRPr lang="de-DE" sz="1400"/>
        </a:p>
      </dgm:t>
    </dgm:pt>
    <dgm:pt modelId="{25E87064-7571-6A4E-AD68-616ACE7672A7}">
      <dgm:prSet custT="1"/>
      <dgm:spPr/>
      <dgm:t>
        <a:bodyPr/>
        <a:lstStyle/>
        <a:p>
          <a:pPr rtl="0"/>
          <a:r>
            <a:rPr lang="de-DE" sz="1400" dirty="0" err="1" smtClean="0"/>
            <a:t>Autonomy</a:t>
          </a:r>
          <a:endParaRPr lang="de-DE" sz="1400" dirty="0"/>
        </a:p>
      </dgm:t>
    </dgm:pt>
    <dgm:pt modelId="{FD92689D-7419-B047-99B7-99C9E29603BE}" type="parTrans" cxnId="{344E55A8-F0ED-294F-A38D-3ACF0A87DF86}">
      <dgm:prSet/>
      <dgm:spPr/>
      <dgm:t>
        <a:bodyPr/>
        <a:lstStyle/>
        <a:p>
          <a:endParaRPr lang="de-DE" sz="1400"/>
        </a:p>
      </dgm:t>
    </dgm:pt>
    <dgm:pt modelId="{AE0DD09B-D08F-D54D-A608-09EC31B83C09}" type="sibTrans" cxnId="{344E55A8-F0ED-294F-A38D-3ACF0A87DF86}">
      <dgm:prSet/>
      <dgm:spPr/>
      <dgm:t>
        <a:bodyPr/>
        <a:lstStyle/>
        <a:p>
          <a:endParaRPr lang="de-DE" sz="1400"/>
        </a:p>
      </dgm:t>
    </dgm:pt>
    <dgm:pt modelId="{00344EC3-A707-974C-B928-A9914CCCABDF}">
      <dgm:prSet custT="1"/>
      <dgm:spPr/>
      <dgm:t>
        <a:bodyPr/>
        <a:lstStyle/>
        <a:p>
          <a:pPr rtl="0"/>
          <a:r>
            <a:rPr lang="de-DE" sz="1400" dirty="0" smtClean="0"/>
            <a:t>Biomedical Research (ASBREM)</a:t>
          </a:r>
          <a:endParaRPr lang="de-DE" sz="1400" dirty="0"/>
        </a:p>
      </dgm:t>
    </dgm:pt>
    <dgm:pt modelId="{4E9E22A5-0975-2148-BF60-F4DF12B9D089}" type="parTrans" cxnId="{A93A6504-E732-7C44-9E0A-DF66283F6A5D}">
      <dgm:prSet/>
      <dgm:spPr/>
      <dgm:t>
        <a:bodyPr/>
        <a:lstStyle/>
        <a:p>
          <a:endParaRPr lang="de-DE" sz="1400"/>
        </a:p>
      </dgm:t>
    </dgm:pt>
    <dgm:pt modelId="{26BB0421-06CD-5440-A3FA-0678CE9604AF}" type="sibTrans" cxnId="{A93A6504-E732-7C44-9E0A-DF66283F6A5D}">
      <dgm:prSet/>
      <dgm:spPr/>
      <dgm:t>
        <a:bodyPr/>
        <a:lstStyle/>
        <a:p>
          <a:endParaRPr lang="de-DE" sz="1400"/>
        </a:p>
      </dgm:t>
    </dgm:pt>
    <dgm:pt modelId="{7ECE946C-73E4-4D42-834D-A46EE4259CEF}">
      <dgm:prSet custT="1"/>
      <dgm:spPr/>
      <dgm:t>
        <a:bodyPr/>
        <a:lstStyle/>
        <a:p>
          <a:pPr rtl="0"/>
          <a:r>
            <a:rPr lang="de-DE" sz="1400" dirty="0" smtClean="0"/>
            <a:t>Counter IED</a:t>
          </a:r>
          <a:endParaRPr lang="de-DE" sz="1400" dirty="0"/>
        </a:p>
      </dgm:t>
    </dgm:pt>
    <dgm:pt modelId="{A8B00FAB-615C-1843-ABA8-007CC71FEC94}" type="parTrans" cxnId="{6AD331DB-72E4-2242-BBE8-5BFA5DACC350}">
      <dgm:prSet/>
      <dgm:spPr/>
      <dgm:t>
        <a:bodyPr/>
        <a:lstStyle/>
        <a:p>
          <a:endParaRPr lang="de-DE" sz="1400"/>
        </a:p>
      </dgm:t>
    </dgm:pt>
    <dgm:pt modelId="{DEC6C93C-3D66-634A-B033-566FB145D096}" type="sibTrans" cxnId="{6AD331DB-72E4-2242-BBE8-5BFA5DACC350}">
      <dgm:prSet/>
      <dgm:spPr/>
      <dgm:t>
        <a:bodyPr/>
        <a:lstStyle/>
        <a:p>
          <a:endParaRPr lang="de-DE" sz="1400"/>
        </a:p>
      </dgm:t>
    </dgm:pt>
    <dgm:pt modelId="{22DE2CEF-8339-4641-BFEC-7863067F4713}">
      <dgm:prSet custT="1"/>
      <dgm:spPr/>
      <dgm:t>
        <a:bodyPr/>
        <a:lstStyle/>
        <a:p>
          <a:pPr rtl="0"/>
          <a:r>
            <a:rPr lang="de-DE" sz="1400" dirty="0" err="1" smtClean="0"/>
            <a:t>CounterWMD</a:t>
          </a:r>
          <a:endParaRPr lang="de-DE" sz="1400" dirty="0"/>
        </a:p>
      </dgm:t>
    </dgm:pt>
    <dgm:pt modelId="{4B6EA0C7-20ED-9042-9665-D32FAC10FCCB}" type="parTrans" cxnId="{05BA06EB-6958-BD45-80DB-3E62CC9D2B29}">
      <dgm:prSet/>
      <dgm:spPr/>
      <dgm:t>
        <a:bodyPr/>
        <a:lstStyle/>
        <a:p>
          <a:endParaRPr lang="de-DE" sz="1400"/>
        </a:p>
      </dgm:t>
    </dgm:pt>
    <dgm:pt modelId="{D033EFC0-9C4D-C245-A0C0-2CB1F0DD1729}" type="sibTrans" cxnId="{05BA06EB-6958-BD45-80DB-3E62CC9D2B29}">
      <dgm:prSet/>
      <dgm:spPr/>
      <dgm:t>
        <a:bodyPr/>
        <a:lstStyle/>
        <a:p>
          <a:endParaRPr lang="de-DE" sz="1400"/>
        </a:p>
      </dgm:t>
    </dgm:pt>
    <dgm:pt modelId="{AF088622-3F29-444A-80B7-AF0EA55C189D}">
      <dgm:prSet custT="1"/>
      <dgm:spPr/>
      <dgm:t>
        <a:bodyPr/>
        <a:lstStyle/>
        <a:p>
          <a:pPr rtl="0"/>
          <a:r>
            <a:rPr lang="de-DE" sz="1400" dirty="0" err="1" smtClean="0"/>
            <a:t>Advanced</a:t>
          </a:r>
          <a:r>
            <a:rPr lang="de-DE" sz="1400" dirty="0" smtClean="0"/>
            <a:t> Electronics</a:t>
          </a:r>
          <a:endParaRPr lang="de-DE" sz="1400" dirty="0"/>
        </a:p>
      </dgm:t>
    </dgm:pt>
    <dgm:pt modelId="{A1DB8981-FB87-924F-99BF-8F54D6784001}" type="sibTrans" cxnId="{CCA2B5E3-A214-9242-9368-BF171E4D2D5B}">
      <dgm:prSet/>
      <dgm:spPr/>
      <dgm:t>
        <a:bodyPr/>
        <a:lstStyle/>
        <a:p>
          <a:endParaRPr lang="de-DE" sz="1400"/>
        </a:p>
      </dgm:t>
    </dgm:pt>
    <dgm:pt modelId="{338B4316-95F2-D141-9506-F1751BE9A373}" type="parTrans" cxnId="{CCA2B5E3-A214-9242-9368-BF171E4D2D5B}">
      <dgm:prSet/>
      <dgm:spPr/>
      <dgm:t>
        <a:bodyPr/>
        <a:lstStyle/>
        <a:p>
          <a:endParaRPr lang="de-DE" sz="1400"/>
        </a:p>
      </dgm:t>
    </dgm:pt>
    <dgm:pt modelId="{51F72912-1FC6-C643-B255-6A869551DDDE}" type="pres">
      <dgm:prSet presAssocID="{724CC597-04DA-5843-8763-0E15E9919A75}" presName="hierChild1" presStyleCnt="0">
        <dgm:presLayoutVars>
          <dgm:chPref val="1"/>
          <dgm:dir/>
          <dgm:animOne val="branch"/>
          <dgm:animLvl val="lvl"/>
          <dgm:resizeHandles/>
        </dgm:presLayoutVars>
      </dgm:prSet>
      <dgm:spPr/>
      <dgm:t>
        <a:bodyPr/>
        <a:lstStyle/>
        <a:p>
          <a:endParaRPr lang="de-DE"/>
        </a:p>
      </dgm:t>
    </dgm:pt>
    <dgm:pt modelId="{57478D03-5BA3-984F-9973-5737B4B20244}" type="pres">
      <dgm:prSet presAssocID="{AF088622-3F29-444A-80B7-AF0EA55C189D}" presName="hierRoot1" presStyleCnt="0"/>
      <dgm:spPr/>
      <dgm:t>
        <a:bodyPr/>
        <a:lstStyle/>
        <a:p>
          <a:endParaRPr lang="en-US"/>
        </a:p>
      </dgm:t>
    </dgm:pt>
    <dgm:pt modelId="{9D1F732A-C78C-1347-BC16-5F732B7FE491}" type="pres">
      <dgm:prSet presAssocID="{AF088622-3F29-444A-80B7-AF0EA55C189D}" presName="composite" presStyleCnt="0"/>
      <dgm:spPr/>
      <dgm:t>
        <a:bodyPr/>
        <a:lstStyle/>
        <a:p>
          <a:endParaRPr lang="en-US"/>
        </a:p>
      </dgm:t>
    </dgm:pt>
    <dgm:pt modelId="{6495B24F-8461-B648-BD06-CCD9D79F3236}" type="pres">
      <dgm:prSet presAssocID="{AF088622-3F29-444A-80B7-AF0EA55C189D}" presName="background" presStyleLbl="node0" presStyleIdx="0" presStyleCnt="6"/>
      <dgm:spPr/>
      <dgm:t>
        <a:bodyPr/>
        <a:lstStyle/>
        <a:p>
          <a:endParaRPr lang="en-US"/>
        </a:p>
      </dgm:t>
    </dgm:pt>
    <dgm:pt modelId="{9138CA2D-D994-B043-A3D9-C9EA5C71BCBA}" type="pres">
      <dgm:prSet presAssocID="{AF088622-3F29-444A-80B7-AF0EA55C189D}" presName="text" presStyleLbl="fgAcc0" presStyleIdx="0" presStyleCnt="6" custScaleX="126138">
        <dgm:presLayoutVars>
          <dgm:chPref val="3"/>
        </dgm:presLayoutVars>
      </dgm:prSet>
      <dgm:spPr/>
      <dgm:t>
        <a:bodyPr/>
        <a:lstStyle/>
        <a:p>
          <a:endParaRPr lang="de-DE"/>
        </a:p>
      </dgm:t>
    </dgm:pt>
    <dgm:pt modelId="{2F41487B-538D-4048-BAA7-9F7338F201E7}" type="pres">
      <dgm:prSet presAssocID="{AF088622-3F29-444A-80B7-AF0EA55C189D}" presName="hierChild2" presStyleCnt="0"/>
      <dgm:spPr/>
      <dgm:t>
        <a:bodyPr/>
        <a:lstStyle/>
        <a:p>
          <a:endParaRPr lang="en-US"/>
        </a:p>
      </dgm:t>
    </dgm:pt>
    <dgm:pt modelId="{DFA2F551-70F6-6443-8573-0DD89B5972D5}" type="pres">
      <dgm:prSet presAssocID="{BCB1D7C3-4C02-2145-918B-8C282B802148}" presName="hierRoot1" presStyleCnt="0"/>
      <dgm:spPr/>
      <dgm:t>
        <a:bodyPr/>
        <a:lstStyle/>
        <a:p>
          <a:endParaRPr lang="en-US"/>
        </a:p>
      </dgm:t>
    </dgm:pt>
    <dgm:pt modelId="{0E16F369-962E-864D-8B86-C39096FFB1BC}" type="pres">
      <dgm:prSet presAssocID="{BCB1D7C3-4C02-2145-918B-8C282B802148}" presName="composite" presStyleCnt="0"/>
      <dgm:spPr/>
      <dgm:t>
        <a:bodyPr/>
        <a:lstStyle/>
        <a:p>
          <a:endParaRPr lang="en-US"/>
        </a:p>
      </dgm:t>
    </dgm:pt>
    <dgm:pt modelId="{BDF88877-A8FC-7A4E-A8AC-547F291B212C}" type="pres">
      <dgm:prSet presAssocID="{BCB1D7C3-4C02-2145-918B-8C282B802148}" presName="background" presStyleLbl="node0" presStyleIdx="1" presStyleCnt="6"/>
      <dgm:spPr/>
      <dgm:t>
        <a:bodyPr/>
        <a:lstStyle/>
        <a:p>
          <a:endParaRPr lang="en-US"/>
        </a:p>
      </dgm:t>
    </dgm:pt>
    <dgm:pt modelId="{488AC291-35FD-2C42-8FD1-67F997B4EE8F}" type="pres">
      <dgm:prSet presAssocID="{BCB1D7C3-4C02-2145-918B-8C282B802148}" presName="text" presStyleLbl="fgAcc0" presStyleIdx="1" presStyleCnt="6" custScaleX="110322">
        <dgm:presLayoutVars>
          <dgm:chPref val="3"/>
        </dgm:presLayoutVars>
      </dgm:prSet>
      <dgm:spPr/>
      <dgm:t>
        <a:bodyPr/>
        <a:lstStyle/>
        <a:p>
          <a:endParaRPr lang="de-DE"/>
        </a:p>
      </dgm:t>
    </dgm:pt>
    <dgm:pt modelId="{63BCA1E9-186D-2A49-86B1-59A206E6255E}" type="pres">
      <dgm:prSet presAssocID="{BCB1D7C3-4C02-2145-918B-8C282B802148}" presName="hierChild2" presStyleCnt="0"/>
      <dgm:spPr/>
      <dgm:t>
        <a:bodyPr/>
        <a:lstStyle/>
        <a:p>
          <a:endParaRPr lang="en-US"/>
        </a:p>
      </dgm:t>
    </dgm:pt>
    <dgm:pt modelId="{E99EF536-5BCE-E64E-95D9-BA378B7028ED}" type="pres">
      <dgm:prSet presAssocID="{25E87064-7571-6A4E-AD68-616ACE7672A7}" presName="hierRoot1" presStyleCnt="0"/>
      <dgm:spPr/>
      <dgm:t>
        <a:bodyPr/>
        <a:lstStyle/>
        <a:p>
          <a:endParaRPr lang="en-US"/>
        </a:p>
      </dgm:t>
    </dgm:pt>
    <dgm:pt modelId="{17433F12-53E5-0B48-A6CC-4A6CFF395A2C}" type="pres">
      <dgm:prSet presAssocID="{25E87064-7571-6A4E-AD68-616ACE7672A7}" presName="composite" presStyleCnt="0"/>
      <dgm:spPr/>
      <dgm:t>
        <a:bodyPr/>
        <a:lstStyle/>
        <a:p>
          <a:endParaRPr lang="en-US"/>
        </a:p>
      </dgm:t>
    </dgm:pt>
    <dgm:pt modelId="{5376DB12-BE0C-D34A-A207-0CF47C4F856B}" type="pres">
      <dgm:prSet presAssocID="{25E87064-7571-6A4E-AD68-616ACE7672A7}" presName="background" presStyleLbl="node0" presStyleIdx="2" presStyleCnt="6"/>
      <dgm:spPr/>
      <dgm:t>
        <a:bodyPr/>
        <a:lstStyle/>
        <a:p>
          <a:endParaRPr lang="en-US"/>
        </a:p>
      </dgm:t>
    </dgm:pt>
    <dgm:pt modelId="{6C062242-4C0D-1240-A5E8-0D2888F28AC3}" type="pres">
      <dgm:prSet presAssocID="{25E87064-7571-6A4E-AD68-616ACE7672A7}" presName="text" presStyleLbl="fgAcc0" presStyleIdx="2" presStyleCnt="6" custScaleX="120144">
        <dgm:presLayoutVars>
          <dgm:chPref val="3"/>
        </dgm:presLayoutVars>
      </dgm:prSet>
      <dgm:spPr/>
      <dgm:t>
        <a:bodyPr/>
        <a:lstStyle/>
        <a:p>
          <a:endParaRPr lang="de-DE"/>
        </a:p>
      </dgm:t>
    </dgm:pt>
    <dgm:pt modelId="{1F882006-BA5E-404A-8E56-4578912F87D1}" type="pres">
      <dgm:prSet presAssocID="{25E87064-7571-6A4E-AD68-616ACE7672A7}" presName="hierChild2" presStyleCnt="0"/>
      <dgm:spPr/>
      <dgm:t>
        <a:bodyPr/>
        <a:lstStyle/>
        <a:p>
          <a:endParaRPr lang="en-US"/>
        </a:p>
      </dgm:t>
    </dgm:pt>
    <dgm:pt modelId="{E4244D52-F3CB-8148-9A27-81EB51902E61}" type="pres">
      <dgm:prSet presAssocID="{00344EC3-A707-974C-B928-A9914CCCABDF}" presName="hierRoot1" presStyleCnt="0"/>
      <dgm:spPr/>
      <dgm:t>
        <a:bodyPr/>
        <a:lstStyle/>
        <a:p>
          <a:endParaRPr lang="en-US"/>
        </a:p>
      </dgm:t>
    </dgm:pt>
    <dgm:pt modelId="{7D662926-64BA-7946-85E8-209D5B2A18E7}" type="pres">
      <dgm:prSet presAssocID="{00344EC3-A707-974C-B928-A9914CCCABDF}" presName="composite" presStyleCnt="0"/>
      <dgm:spPr/>
      <dgm:t>
        <a:bodyPr/>
        <a:lstStyle/>
        <a:p>
          <a:endParaRPr lang="en-US"/>
        </a:p>
      </dgm:t>
    </dgm:pt>
    <dgm:pt modelId="{8F1CDE27-4D6D-D14B-9B6E-BA53C3640672}" type="pres">
      <dgm:prSet presAssocID="{00344EC3-A707-974C-B928-A9914CCCABDF}" presName="background" presStyleLbl="node0" presStyleIdx="3" presStyleCnt="6"/>
      <dgm:spPr/>
      <dgm:t>
        <a:bodyPr/>
        <a:lstStyle/>
        <a:p>
          <a:endParaRPr lang="en-US"/>
        </a:p>
      </dgm:t>
    </dgm:pt>
    <dgm:pt modelId="{ED1FBAE9-FF81-DD46-9D8A-C4B6F317801B}" type="pres">
      <dgm:prSet presAssocID="{00344EC3-A707-974C-B928-A9914CCCABDF}" presName="text" presStyleLbl="fgAcc0" presStyleIdx="3" presStyleCnt="6" custScaleX="185793" custScaleY="103163">
        <dgm:presLayoutVars>
          <dgm:chPref val="3"/>
        </dgm:presLayoutVars>
      </dgm:prSet>
      <dgm:spPr/>
      <dgm:t>
        <a:bodyPr/>
        <a:lstStyle/>
        <a:p>
          <a:endParaRPr lang="de-DE"/>
        </a:p>
      </dgm:t>
    </dgm:pt>
    <dgm:pt modelId="{0D0CAF01-5E0B-6B48-AB97-275B6719B5D0}" type="pres">
      <dgm:prSet presAssocID="{00344EC3-A707-974C-B928-A9914CCCABDF}" presName="hierChild2" presStyleCnt="0"/>
      <dgm:spPr/>
      <dgm:t>
        <a:bodyPr/>
        <a:lstStyle/>
        <a:p>
          <a:endParaRPr lang="en-US"/>
        </a:p>
      </dgm:t>
    </dgm:pt>
    <dgm:pt modelId="{694C37AF-4071-4247-A7BD-D3A9E6B7C490}" type="pres">
      <dgm:prSet presAssocID="{7ECE946C-73E4-4D42-834D-A46EE4259CEF}" presName="hierRoot1" presStyleCnt="0"/>
      <dgm:spPr/>
      <dgm:t>
        <a:bodyPr/>
        <a:lstStyle/>
        <a:p>
          <a:endParaRPr lang="en-US"/>
        </a:p>
      </dgm:t>
    </dgm:pt>
    <dgm:pt modelId="{D1119DE7-0FF7-1142-8FA4-CC0B8B8946FF}" type="pres">
      <dgm:prSet presAssocID="{7ECE946C-73E4-4D42-834D-A46EE4259CEF}" presName="composite" presStyleCnt="0"/>
      <dgm:spPr/>
      <dgm:t>
        <a:bodyPr/>
        <a:lstStyle/>
        <a:p>
          <a:endParaRPr lang="en-US"/>
        </a:p>
      </dgm:t>
    </dgm:pt>
    <dgm:pt modelId="{38043760-494A-8241-9A5B-F9F54C064488}" type="pres">
      <dgm:prSet presAssocID="{7ECE946C-73E4-4D42-834D-A46EE4259CEF}" presName="background" presStyleLbl="node0" presStyleIdx="4" presStyleCnt="6"/>
      <dgm:spPr/>
      <dgm:t>
        <a:bodyPr/>
        <a:lstStyle/>
        <a:p>
          <a:endParaRPr lang="en-US"/>
        </a:p>
      </dgm:t>
    </dgm:pt>
    <dgm:pt modelId="{A2479C65-CE27-544F-A28F-06A8E5507199}" type="pres">
      <dgm:prSet presAssocID="{7ECE946C-73E4-4D42-834D-A46EE4259CEF}" presName="text" presStyleLbl="fgAcc0" presStyleIdx="4" presStyleCnt="6">
        <dgm:presLayoutVars>
          <dgm:chPref val="3"/>
        </dgm:presLayoutVars>
      </dgm:prSet>
      <dgm:spPr/>
      <dgm:t>
        <a:bodyPr/>
        <a:lstStyle/>
        <a:p>
          <a:endParaRPr lang="de-DE"/>
        </a:p>
      </dgm:t>
    </dgm:pt>
    <dgm:pt modelId="{D722551D-9732-5E41-B684-AA5111AA7788}" type="pres">
      <dgm:prSet presAssocID="{7ECE946C-73E4-4D42-834D-A46EE4259CEF}" presName="hierChild2" presStyleCnt="0"/>
      <dgm:spPr/>
      <dgm:t>
        <a:bodyPr/>
        <a:lstStyle/>
        <a:p>
          <a:endParaRPr lang="en-US"/>
        </a:p>
      </dgm:t>
    </dgm:pt>
    <dgm:pt modelId="{404F9D79-7CE1-3B4B-B953-A4C815BFD279}" type="pres">
      <dgm:prSet presAssocID="{22DE2CEF-8339-4641-BFEC-7863067F4713}" presName="hierRoot1" presStyleCnt="0"/>
      <dgm:spPr/>
      <dgm:t>
        <a:bodyPr/>
        <a:lstStyle/>
        <a:p>
          <a:endParaRPr lang="en-US"/>
        </a:p>
      </dgm:t>
    </dgm:pt>
    <dgm:pt modelId="{3E8E760F-F532-274A-9DEC-7ABF3DAD1A7E}" type="pres">
      <dgm:prSet presAssocID="{22DE2CEF-8339-4641-BFEC-7863067F4713}" presName="composite" presStyleCnt="0"/>
      <dgm:spPr/>
      <dgm:t>
        <a:bodyPr/>
        <a:lstStyle/>
        <a:p>
          <a:endParaRPr lang="en-US"/>
        </a:p>
      </dgm:t>
    </dgm:pt>
    <dgm:pt modelId="{CD62160B-5B7A-AE4B-92DB-C1DDFE273D98}" type="pres">
      <dgm:prSet presAssocID="{22DE2CEF-8339-4641-BFEC-7863067F4713}" presName="background" presStyleLbl="node0" presStyleIdx="5" presStyleCnt="6"/>
      <dgm:spPr/>
      <dgm:t>
        <a:bodyPr/>
        <a:lstStyle/>
        <a:p>
          <a:endParaRPr lang="en-US"/>
        </a:p>
      </dgm:t>
    </dgm:pt>
    <dgm:pt modelId="{273B1F94-686F-1D4B-8F50-D411DAAD118C}" type="pres">
      <dgm:prSet presAssocID="{22DE2CEF-8339-4641-BFEC-7863067F4713}" presName="text" presStyleLbl="fgAcc0" presStyleIdx="5" presStyleCnt="6" custScaleX="107298">
        <dgm:presLayoutVars>
          <dgm:chPref val="3"/>
        </dgm:presLayoutVars>
      </dgm:prSet>
      <dgm:spPr/>
      <dgm:t>
        <a:bodyPr/>
        <a:lstStyle/>
        <a:p>
          <a:endParaRPr lang="de-DE"/>
        </a:p>
      </dgm:t>
    </dgm:pt>
    <dgm:pt modelId="{1C355544-A9DD-9D45-AE43-6E88620ED608}" type="pres">
      <dgm:prSet presAssocID="{22DE2CEF-8339-4641-BFEC-7863067F4713}" presName="hierChild2" presStyleCnt="0"/>
      <dgm:spPr/>
      <dgm:t>
        <a:bodyPr/>
        <a:lstStyle/>
        <a:p>
          <a:endParaRPr lang="en-US"/>
        </a:p>
      </dgm:t>
    </dgm:pt>
  </dgm:ptLst>
  <dgm:cxnLst>
    <dgm:cxn modelId="{05BA06EB-6958-BD45-80DB-3E62CC9D2B29}" srcId="{724CC597-04DA-5843-8763-0E15E9919A75}" destId="{22DE2CEF-8339-4641-BFEC-7863067F4713}" srcOrd="5" destOrd="0" parTransId="{4B6EA0C7-20ED-9042-9665-D32FAC10FCCB}" sibTransId="{D033EFC0-9C4D-C245-A0C0-2CB1F0DD1729}"/>
    <dgm:cxn modelId="{C4451533-E16C-451F-9F12-A296D3530223}" type="presOf" srcId="{724CC597-04DA-5843-8763-0E15E9919A75}" destId="{51F72912-1FC6-C643-B255-6A869551DDDE}" srcOrd="0" destOrd="0" presId="urn:microsoft.com/office/officeart/2005/8/layout/hierarchy1"/>
    <dgm:cxn modelId="{067A34A3-137F-40F2-AB1B-D67247E3E4F1}" type="presOf" srcId="{22DE2CEF-8339-4641-BFEC-7863067F4713}" destId="{273B1F94-686F-1D4B-8F50-D411DAAD118C}" srcOrd="0" destOrd="0" presId="urn:microsoft.com/office/officeart/2005/8/layout/hierarchy1"/>
    <dgm:cxn modelId="{671A2125-BD4A-450A-9E04-C4372BA82D98}" type="presOf" srcId="{25E87064-7571-6A4E-AD68-616ACE7672A7}" destId="{6C062242-4C0D-1240-A5E8-0D2888F28AC3}" srcOrd="0" destOrd="0" presId="urn:microsoft.com/office/officeart/2005/8/layout/hierarchy1"/>
    <dgm:cxn modelId="{30E5F6A6-C09C-486E-9817-EA1EF118F70F}" type="presOf" srcId="{00344EC3-A707-974C-B928-A9914CCCABDF}" destId="{ED1FBAE9-FF81-DD46-9D8A-C4B6F317801B}" srcOrd="0" destOrd="0" presId="urn:microsoft.com/office/officeart/2005/8/layout/hierarchy1"/>
    <dgm:cxn modelId="{344E55A8-F0ED-294F-A38D-3ACF0A87DF86}" srcId="{724CC597-04DA-5843-8763-0E15E9919A75}" destId="{25E87064-7571-6A4E-AD68-616ACE7672A7}" srcOrd="2" destOrd="0" parTransId="{FD92689D-7419-B047-99B7-99C9E29603BE}" sibTransId="{AE0DD09B-D08F-D54D-A608-09EC31B83C09}"/>
    <dgm:cxn modelId="{F474157B-FBCD-4DB6-85EA-CC49C75AEB6C}" type="presOf" srcId="{AF088622-3F29-444A-80B7-AF0EA55C189D}" destId="{9138CA2D-D994-B043-A3D9-C9EA5C71BCBA}" srcOrd="0" destOrd="0" presId="urn:microsoft.com/office/officeart/2005/8/layout/hierarchy1"/>
    <dgm:cxn modelId="{79CCEC62-6A09-EA49-9551-6E02559CD9E7}" srcId="{724CC597-04DA-5843-8763-0E15E9919A75}" destId="{BCB1D7C3-4C02-2145-918B-8C282B802148}" srcOrd="1" destOrd="0" parTransId="{CC729212-94B7-6042-AB71-ECEDACE16D33}" sibTransId="{50439E74-425A-7B42-B54D-4EA66C6A653F}"/>
    <dgm:cxn modelId="{CCA2B5E3-A214-9242-9368-BF171E4D2D5B}" srcId="{724CC597-04DA-5843-8763-0E15E9919A75}" destId="{AF088622-3F29-444A-80B7-AF0EA55C189D}" srcOrd="0" destOrd="0" parTransId="{338B4316-95F2-D141-9506-F1751BE9A373}" sibTransId="{A1DB8981-FB87-924F-99BF-8F54D6784001}"/>
    <dgm:cxn modelId="{27939BFF-9744-4689-B292-AAFAFF8274DC}" type="presOf" srcId="{7ECE946C-73E4-4D42-834D-A46EE4259CEF}" destId="{A2479C65-CE27-544F-A28F-06A8E5507199}" srcOrd="0" destOrd="0" presId="urn:microsoft.com/office/officeart/2005/8/layout/hierarchy1"/>
    <dgm:cxn modelId="{6AD331DB-72E4-2242-BBE8-5BFA5DACC350}" srcId="{724CC597-04DA-5843-8763-0E15E9919A75}" destId="{7ECE946C-73E4-4D42-834D-A46EE4259CEF}" srcOrd="4" destOrd="0" parTransId="{A8B00FAB-615C-1843-ABA8-007CC71FEC94}" sibTransId="{DEC6C93C-3D66-634A-B033-566FB145D096}"/>
    <dgm:cxn modelId="{A93A6504-E732-7C44-9E0A-DF66283F6A5D}" srcId="{724CC597-04DA-5843-8763-0E15E9919A75}" destId="{00344EC3-A707-974C-B928-A9914CCCABDF}" srcOrd="3" destOrd="0" parTransId="{4E9E22A5-0975-2148-BF60-F4DF12B9D089}" sibTransId="{26BB0421-06CD-5440-A3FA-0678CE9604AF}"/>
    <dgm:cxn modelId="{D12CDFB5-093E-40A8-9120-1CF12DC02E10}" type="presOf" srcId="{BCB1D7C3-4C02-2145-918B-8C282B802148}" destId="{488AC291-35FD-2C42-8FD1-67F997B4EE8F}" srcOrd="0" destOrd="0" presId="urn:microsoft.com/office/officeart/2005/8/layout/hierarchy1"/>
    <dgm:cxn modelId="{D8648979-BC2C-4B1B-AA4A-115298EC16EA}" type="presParOf" srcId="{51F72912-1FC6-C643-B255-6A869551DDDE}" destId="{57478D03-5BA3-984F-9973-5737B4B20244}" srcOrd="0" destOrd="0" presId="urn:microsoft.com/office/officeart/2005/8/layout/hierarchy1"/>
    <dgm:cxn modelId="{C21D203B-A4FC-49F9-9BE4-5202625493ED}" type="presParOf" srcId="{57478D03-5BA3-984F-9973-5737B4B20244}" destId="{9D1F732A-C78C-1347-BC16-5F732B7FE491}" srcOrd="0" destOrd="0" presId="urn:microsoft.com/office/officeart/2005/8/layout/hierarchy1"/>
    <dgm:cxn modelId="{3324A3EE-1DCE-4BE0-B47D-51A397AA06F6}" type="presParOf" srcId="{9D1F732A-C78C-1347-BC16-5F732B7FE491}" destId="{6495B24F-8461-B648-BD06-CCD9D79F3236}" srcOrd="0" destOrd="0" presId="urn:microsoft.com/office/officeart/2005/8/layout/hierarchy1"/>
    <dgm:cxn modelId="{1253483A-9525-4482-9AAE-6007332610E9}" type="presParOf" srcId="{9D1F732A-C78C-1347-BC16-5F732B7FE491}" destId="{9138CA2D-D994-B043-A3D9-C9EA5C71BCBA}" srcOrd="1" destOrd="0" presId="urn:microsoft.com/office/officeart/2005/8/layout/hierarchy1"/>
    <dgm:cxn modelId="{FDC748C1-8DAB-4DF4-9C1D-C71703E8C9FD}" type="presParOf" srcId="{57478D03-5BA3-984F-9973-5737B4B20244}" destId="{2F41487B-538D-4048-BAA7-9F7338F201E7}" srcOrd="1" destOrd="0" presId="urn:microsoft.com/office/officeart/2005/8/layout/hierarchy1"/>
    <dgm:cxn modelId="{EEFC7331-0E4E-4449-A564-873F4FB4B974}" type="presParOf" srcId="{51F72912-1FC6-C643-B255-6A869551DDDE}" destId="{DFA2F551-70F6-6443-8573-0DD89B5972D5}" srcOrd="1" destOrd="0" presId="urn:microsoft.com/office/officeart/2005/8/layout/hierarchy1"/>
    <dgm:cxn modelId="{3168CB05-890F-4BB1-94DA-6106E7EBCA5B}" type="presParOf" srcId="{DFA2F551-70F6-6443-8573-0DD89B5972D5}" destId="{0E16F369-962E-864D-8B86-C39096FFB1BC}" srcOrd="0" destOrd="0" presId="urn:microsoft.com/office/officeart/2005/8/layout/hierarchy1"/>
    <dgm:cxn modelId="{4F509D92-0ED7-4B9B-A590-F3AAB10E9595}" type="presParOf" srcId="{0E16F369-962E-864D-8B86-C39096FFB1BC}" destId="{BDF88877-A8FC-7A4E-A8AC-547F291B212C}" srcOrd="0" destOrd="0" presId="urn:microsoft.com/office/officeart/2005/8/layout/hierarchy1"/>
    <dgm:cxn modelId="{ED9E3BFA-AB14-421B-9FA0-4F22E7F8B2EC}" type="presParOf" srcId="{0E16F369-962E-864D-8B86-C39096FFB1BC}" destId="{488AC291-35FD-2C42-8FD1-67F997B4EE8F}" srcOrd="1" destOrd="0" presId="urn:microsoft.com/office/officeart/2005/8/layout/hierarchy1"/>
    <dgm:cxn modelId="{B43061BD-99ED-483F-A2FE-76609E788C88}" type="presParOf" srcId="{DFA2F551-70F6-6443-8573-0DD89B5972D5}" destId="{63BCA1E9-186D-2A49-86B1-59A206E6255E}" srcOrd="1" destOrd="0" presId="urn:microsoft.com/office/officeart/2005/8/layout/hierarchy1"/>
    <dgm:cxn modelId="{98BD42E1-5B81-499A-A4A6-5BBB241F9722}" type="presParOf" srcId="{51F72912-1FC6-C643-B255-6A869551DDDE}" destId="{E99EF536-5BCE-E64E-95D9-BA378B7028ED}" srcOrd="2" destOrd="0" presId="urn:microsoft.com/office/officeart/2005/8/layout/hierarchy1"/>
    <dgm:cxn modelId="{2E0D87BD-3443-4DB0-AF5D-154B00BF52E6}" type="presParOf" srcId="{E99EF536-5BCE-E64E-95D9-BA378B7028ED}" destId="{17433F12-53E5-0B48-A6CC-4A6CFF395A2C}" srcOrd="0" destOrd="0" presId="urn:microsoft.com/office/officeart/2005/8/layout/hierarchy1"/>
    <dgm:cxn modelId="{F23660F3-338F-4573-88F7-3CCBDD6DBB91}" type="presParOf" srcId="{17433F12-53E5-0B48-A6CC-4A6CFF395A2C}" destId="{5376DB12-BE0C-D34A-A207-0CF47C4F856B}" srcOrd="0" destOrd="0" presId="urn:microsoft.com/office/officeart/2005/8/layout/hierarchy1"/>
    <dgm:cxn modelId="{A0EF52B3-246C-4B33-A9FC-5C65623F5259}" type="presParOf" srcId="{17433F12-53E5-0B48-A6CC-4A6CFF395A2C}" destId="{6C062242-4C0D-1240-A5E8-0D2888F28AC3}" srcOrd="1" destOrd="0" presId="urn:microsoft.com/office/officeart/2005/8/layout/hierarchy1"/>
    <dgm:cxn modelId="{A6A57FD1-C668-4EE0-B7DE-344034F8937D}" type="presParOf" srcId="{E99EF536-5BCE-E64E-95D9-BA378B7028ED}" destId="{1F882006-BA5E-404A-8E56-4578912F87D1}" srcOrd="1" destOrd="0" presId="urn:microsoft.com/office/officeart/2005/8/layout/hierarchy1"/>
    <dgm:cxn modelId="{54F66835-2CAB-49CD-AF17-0402D57C8BC6}" type="presParOf" srcId="{51F72912-1FC6-C643-B255-6A869551DDDE}" destId="{E4244D52-F3CB-8148-9A27-81EB51902E61}" srcOrd="3" destOrd="0" presId="urn:microsoft.com/office/officeart/2005/8/layout/hierarchy1"/>
    <dgm:cxn modelId="{E94BE048-AA61-493B-8BA6-EE25DF430B1A}" type="presParOf" srcId="{E4244D52-F3CB-8148-9A27-81EB51902E61}" destId="{7D662926-64BA-7946-85E8-209D5B2A18E7}" srcOrd="0" destOrd="0" presId="urn:microsoft.com/office/officeart/2005/8/layout/hierarchy1"/>
    <dgm:cxn modelId="{2F34A52E-177A-479A-95E3-62B497C4D425}" type="presParOf" srcId="{7D662926-64BA-7946-85E8-209D5B2A18E7}" destId="{8F1CDE27-4D6D-D14B-9B6E-BA53C3640672}" srcOrd="0" destOrd="0" presId="urn:microsoft.com/office/officeart/2005/8/layout/hierarchy1"/>
    <dgm:cxn modelId="{7792B95E-7DB1-4668-8A9B-3DBF68513875}" type="presParOf" srcId="{7D662926-64BA-7946-85E8-209D5B2A18E7}" destId="{ED1FBAE9-FF81-DD46-9D8A-C4B6F317801B}" srcOrd="1" destOrd="0" presId="urn:microsoft.com/office/officeart/2005/8/layout/hierarchy1"/>
    <dgm:cxn modelId="{E502EDBE-F878-4925-B3F4-AA57DBC466BE}" type="presParOf" srcId="{E4244D52-F3CB-8148-9A27-81EB51902E61}" destId="{0D0CAF01-5E0B-6B48-AB97-275B6719B5D0}" srcOrd="1" destOrd="0" presId="urn:microsoft.com/office/officeart/2005/8/layout/hierarchy1"/>
    <dgm:cxn modelId="{77C760D5-D188-4032-8F46-F85E3FE60B32}" type="presParOf" srcId="{51F72912-1FC6-C643-B255-6A869551DDDE}" destId="{694C37AF-4071-4247-A7BD-D3A9E6B7C490}" srcOrd="4" destOrd="0" presId="urn:microsoft.com/office/officeart/2005/8/layout/hierarchy1"/>
    <dgm:cxn modelId="{87F178A5-9686-4A99-A39A-C006B25FA21F}" type="presParOf" srcId="{694C37AF-4071-4247-A7BD-D3A9E6B7C490}" destId="{D1119DE7-0FF7-1142-8FA4-CC0B8B8946FF}" srcOrd="0" destOrd="0" presId="urn:microsoft.com/office/officeart/2005/8/layout/hierarchy1"/>
    <dgm:cxn modelId="{1300D0EF-1B41-432C-93BA-E855EA18E36A}" type="presParOf" srcId="{D1119DE7-0FF7-1142-8FA4-CC0B8B8946FF}" destId="{38043760-494A-8241-9A5B-F9F54C064488}" srcOrd="0" destOrd="0" presId="urn:microsoft.com/office/officeart/2005/8/layout/hierarchy1"/>
    <dgm:cxn modelId="{650B75C5-8337-4E9B-BB97-5559634CF873}" type="presParOf" srcId="{D1119DE7-0FF7-1142-8FA4-CC0B8B8946FF}" destId="{A2479C65-CE27-544F-A28F-06A8E5507199}" srcOrd="1" destOrd="0" presId="urn:microsoft.com/office/officeart/2005/8/layout/hierarchy1"/>
    <dgm:cxn modelId="{BF8BC599-30BA-45B6-A88B-F1DD5F7BB9A5}" type="presParOf" srcId="{694C37AF-4071-4247-A7BD-D3A9E6B7C490}" destId="{D722551D-9732-5E41-B684-AA5111AA7788}" srcOrd="1" destOrd="0" presId="urn:microsoft.com/office/officeart/2005/8/layout/hierarchy1"/>
    <dgm:cxn modelId="{6D805B6C-6AF2-4B04-BA89-CFB4B83ACF6A}" type="presParOf" srcId="{51F72912-1FC6-C643-B255-6A869551DDDE}" destId="{404F9D79-7CE1-3B4B-B953-A4C815BFD279}" srcOrd="5" destOrd="0" presId="urn:microsoft.com/office/officeart/2005/8/layout/hierarchy1"/>
    <dgm:cxn modelId="{81F88186-94AF-4D7D-874A-86396878F75C}" type="presParOf" srcId="{404F9D79-7CE1-3B4B-B953-A4C815BFD279}" destId="{3E8E760F-F532-274A-9DEC-7ABF3DAD1A7E}" srcOrd="0" destOrd="0" presId="urn:microsoft.com/office/officeart/2005/8/layout/hierarchy1"/>
    <dgm:cxn modelId="{CD615DEC-DBCE-465A-B89C-6FDFC963834D}" type="presParOf" srcId="{3E8E760F-F532-274A-9DEC-7ABF3DAD1A7E}" destId="{CD62160B-5B7A-AE4B-92DB-C1DDFE273D98}" srcOrd="0" destOrd="0" presId="urn:microsoft.com/office/officeart/2005/8/layout/hierarchy1"/>
    <dgm:cxn modelId="{30BBC043-578B-499B-B250-130C808C6C02}" type="presParOf" srcId="{3E8E760F-F532-274A-9DEC-7ABF3DAD1A7E}" destId="{273B1F94-686F-1D4B-8F50-D411DAAD118C}" srcOrd="1" destOrd="0" presId="urn:microsoft.com/office/officeart/2005/8/layout/hierarchy1"/>
    <dgm:cxn modelId="{68F3EEB1-BCBD-4AAB-B4E5-885F5C6141A7}" type="presParOf" srcId="{404F9D79-7CE1-3B4B-B953-A4C815BFD279}" destId="{1C355544-A9DD-9D45-AE43-6E88620ED608}" srcOrd="1" destOrd="0" presId="urn:microsoft.com/office/officeart/2005/8/layout/hierarchy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4CC597-04DA-5843-8763-0E15E9919A75}" type="doc">
      <dgm:prSet loTypeId="urn:microsoft.com/office/officeart/2005/8/layout/hierarchy1" loCatId="" qsTypeId="urn:microsoft.com/office/officeart/2005/8/quickstyle/3D1" qsCatId="3D" csTypeId="urn:microsoft.com/office/officeart/2005/8/colors/accent0_2" csCatId="mainScheme" phldr="1"/>
      <dgm:spPr/>
      <dgm:t>
        <a:bodyPr/>
        <a:lstStyle/>
        <a:p>
          <a:endParaRPr lang="de-DE"/>
        </a:p>
      </dgm:t>
    </dgm:pt>
    <dgm:pt modelId="{AF088622-3F29-444A-80B7-AF0EA55C189D}">
      <dgm:prSet custT="1"/>
      <dgm:spPr/>
      <dgm:t>
        <a:bodyPr/>
        <a:lstStyle/>
        <a:p>
          <a:pPr rtl="0"/>
          <a:r>
            <a:rPr lang="de-DE" sz="1400" dirty="0" err="1" smtClean="0"/>
            <a:t>Cyber</a:t>
          </a:r>
          <a:r>
            <a:rPr lang="de-DE" sz="1400" dirty="0" smtClean="0"/>
            <a:t> Security</a:t>
          </a:r>
          <a:endParaRPr lang="de-DE" sz="1400" dirty="0"/>
        </a:p>
      </dgm:t>
    </dgm:pt>
    <dgm:pt modelId="{338B4316-95F2-D141-9506-F1751BE9A373}" type="parTrans" cxnId="{CCA2B5E3-A214-9242-9368-BF171E4D2D5B}">
      <dgm:prSet/>
      <dgm:spPr/>
      <dgm:t>
        <a:bodyPr/>
        <a:lstStyle/>
        <a:p>
          <a:endParaRPr lang="de-DE" sz="1400"/>
        </a:p>
      </dgm:t>
    </dgm:pt>
    <dgm:pt modelId="{A1DB8981-FB87-924F-99BF-8F54D6784001}" type="sibTrans" cxnId="{CCA2B5E3-A214-9242-9368-BF171E4D2D5B}">
      <dgm:prSet/>
      <dgm:spPr/>
      <dgm:t>
        <a:bodyPr/>
        <a:lstStyle/>
        <a:p>
          <a:endParaRPr lang="de-DE" sz="1400"/>
        </a:p>
      </dgm:t>
    </dgm:pt>
    <dgm:pt modelId="{10BBE2FA-1718-3047-8433-D3469AA87850}">
      <dgm:prSet custT="1"/>
      <dgm:spPr/>
      <dgm:t>
        <a:bodyPr/>
        <a:lstStyle/>
        <a:p>
          <a:pPr rtl="0"/>
          <a:r>
            <a:rPr lang="de-DE" sz="1400" dirty="0" smtClean="0"/>
            <a:t>Electronic Warfare &amp; Protection</a:t>
          </a:r>
          <a:endParaRPr lang="de-DE" sz="1400" dirty="0"/>
        </a:p>
      </dgm:t>
    </dgm:pt>
    <dgm:pt modelId="{76E28393-61CF-704B-9427-1F59D5A290F6}" type="parTrans" cxnId="{EF9E0440-D560-CC40-BAE8-8B535DD87B3D}">
      <dgm:prSet/>
      <dgm:spPr/>
      <dgm:t>
        <a:bodyPr/>
        <a:lstStyle/>
        <a:p>
          <a:endParaRPr lang="de-DE" sz="1400"/>
        </a:p>
      </dgm:t>
    </dgm:pt>
    <dgm:pt modelId="{3C2FAAA3-7EEB-8348-A4E2-2EAF1E299DF2}" type="sibTrans" cxnId="{EF9E0440-D560-CC40-BAE8-8B535DD87B3D}">
      <dgm:prSet/>
      <dgm:spPr/>
      <dgm:t>
        <a:bodyPr/>
        <a:lstStyle/>
        <a:p>
          <a:endParaRPr lang="de-DE" sz="1400"/>
        </a:p>
      </dgm:t>
    </dgm:pt>
    <dgm:pt modelId="{8DEECAA1-AD65-464F-A55E-E3A841384BF3}">
      <dgm:prSet custT="1"/>
      <dgm:spPr/>
      <dgm:t>
        <a:bodyPr/>
        <a:lstStyle/>
        <a:p>
          <a:pPr rtl="0"/>
          <a:r>
            <a:rPr lang="de-DE" sz="1400" dirty="0" err="1" smtClean="0"/>
            <a:t>Energy</a:t>
          </a:r>
          <a:r>
            <a:rPr lang="de-DE" sz="1400" dirty="0" smtClean="0"/>
            <a:t> &amp; Power Technologies</a:t>
          </a:r>
          <a:endParaRPr lang="de-DE" sz="1400" dirty="0"/>
        </a:p>
      </dgm:t>
    </dgm:pt>
    <dgm:pt modelId="{A68A0680-A1C4-2D4D-8865-4EA957E7CC20}" type="parTrans" cxnId="{FD404BA6-C824-AD4C-879A-C9FD09B78841}">
      <dgm:prSet/>
      <dgm:spPr/>
      <dgm:t>
        <a:bodyPr/>
        <a:lstStyle/>
        <a:p>
          <a:endParaRPr lang="de-DE" sz="1400"/>
        </a:p>
      </dgm:t>
    </dgm:pt>
    <dgm:pt modelId="{6BDCECC9-58A1-134F-A1C4-92AA60595EBE}" type="sibTrans" cxnId="{FD404BA6-C824-AD4C-879A-C9FD09B78841}">
      <dgm:prSet/>
      <dgm:spPr/>
      <dgm:t>
        <a:bodyPr/>
        <a:lstStyle/>
        <a:p>
          <a:endParaRPr lang="de-DE" sz="1400"/>
        </a:p>
      </dgm:t>
    </dgm:pt>
    <dgm:pt modelId="{65E9F170-3CCB-4E4B-9419-C9864414DB28}">
      <dgm:prSet custT="1"/>
      <dgm:spPr/>
      <dgm:t>
        <a:bodyPr/>
        <a:lstStyle/>
        <a:p>
          <a:pPr rtl="0"/>
          <a:r>
            <a:rPr lang="de-DE" sz="1400" dirty="0" err="1" smtClean="0"/>
            <a:t>Engineered</a:t>
          </a:r>
          <a:r>
            <a:rPr lang="de-DE" sz="1400" dirty="0" smtClean="0"/>
            <a:t> </a:t>
          </a:r>
          <a:r>
            <a:rPr lang="de-DE" sz="1400" dirty="0" err="1" smtClean="0"/>
            <a:t>Resilient</a:t>
          </a:r>
          <a:r>
            <a:rPr lang="de-DE" sz="1400" dirty="0" smtClean="0"/>
            <a:t> Systems</a:t>
          </a:r>
          <a:endParaRPr lang="de-DE" sz="1400" dirty="0"/>
        </a:p>
      </dgm:t>
    </dgm:pt>
    <dgm:pt modelId="{4F15BDFE-9611-E943-B139-CF6C2FD974E7}" type="parTrans" cxnId="{91464317-94DD-B547-9CE7-289DF371927A}">
      <dgm:prSet/>
      <dgm:spPr/>
      <dgm:t>
        <a:bodyPr/>
        <a:lstStyle/>
        <a:p>
          <a:endParaRPr lang="de-DE" sz="1400"/>
        </a:p>
      </dgm:t>
    </dgm:pt>
    <dgm:pt modelId="{35C058A1-4FD0-DA43-84C4-2AF96AEDE6CD}" type="sibTrans" cxnId="{91464317-94DD-B547-9CE7-289DF371927A}">
      <dgm:prSet/>
      <dgm:spPr/>
      <dgm:t>
        <a:bodyPr/>
        <a:lstStyle/>
        <a:p>
          <a:endParaRPr lang="de-DE" sz="1400"/>
        </a:p>
      </dgm:t>
    </dgm:pt>
    <dgm:pt modelId="{311F29F9-4DFA-9247-8B14-15BE080E17AF}">
      <dgm:prSet custT="1"/>
      <dgm:spPr/>
      <dgm:t>
        <a:bodyPr/>
        <a:lstStyle/>
        <a:p>
          <a:pPr rtl="0"/>
          <a:r>
            <a:rPr lang="de-DE" sz="1400" dirty="0" err="1" smtClean="0"/>
            <a:t>Ground</a:t>
          </a:r>
          <a:r>
            <a:rPr lang="de-DE" sz="1400" dirty="0" smtClean="0"/>
            <a:t> &amp; </a:t>
          </a:r>
          <a:r>
            <a:rPr lang="de-DE" sz="1400" dirty="0" err="1" smtClean="0"/>
            <a:t>Sea</a:t>
          </a:r>
          <a:r>
            <a:rPr lang="de-DE" sz="1400" dirty="0" smtClean="0"/>
            <a:t> </a:t>
          </a:r>
          <a:r>
            <a:rPr lang="de-DE" sz="1400" dirty="0" err="1" smtClean="0"/>
            <a:t>Platforms</a:t>
          </a:r>
          <a:endParaRPr lang="de-DE" sz="1400" dirty="0"/>
        </a:p>
      </dgm:t>
    </dgm:pt>
    <dgm:pt modelId="{52CF9D91-954F-C443-A7C7-DAE7CF3B514E}" type="parTrans" cxnId="{02C9B03A-71E3-8946-9AC1-BC3662152C94}">
      <dgm:prSet/>
      <dgm:spPr/>
      <dgm:t>
        <a:bodyPr/>
        <a:lstStyle/>
        <a:p>
          <a:endParaRPr lang="de-DE" sz="1400"/>
        </a:p>
      </dgm:t>
    </dgm:pt>
    <dgm:pt modelId="{4389622B-F233-D842-A3AA-B6CF48E9D5A1}" type="sibTrans" cxnId="{02C9B03A-71E3-8946-9AC1-BC3662152C94}">
      <dgm:prSet/>
      <dgm:spPr/>
      <dgm:t>
        <a:bodyPr/>
        <a:lstStyle/>
        <a:p>
          <a:endParaRPr lang="de-DE" sz="1400"/>
        </a:p>
      </dgm:t>
    </dgm:pt>
    <dgm:pt modelId="{02E132DF-A8B3-7D42-B5B2-25F43DD47865}">
      <dgm:prSet custT="1"/>
      <dgm:spPr/>
      <dgm:t>
        <a:bodyPr/>
        <a:lstStyle/>
        <a:p>
          <a:pPr rtl="0"/>
          <a:r>
            <a:rPr lang="de-DE" sz="1400" dirty="0" smtClean="0"/>
            <a:t>Human Systems</a:t>
          </a:r>
          <a:endParaRPr lang="de-DE" sz="1400" dirty="0"/>
        </a:p>
      </dgm:t>
    </dgm:pt>
    <dgm:pt modelId="{7F72D75C-DE81-2D4A-8D41-400957DCCC8F}" type="parTrans" cxnId="{A446D770-68D4-764E-903C-CBC8DF3CDB4F}">
      <dgm:prSet/>
      <dgm:spPr/>
      <dgm:t>
        <a:bodyPr/>
        <a:lstStyle/>
        <a:p>
          <a:endParaRPr lang="de-DE" sz="1400"/>
        </a:p>
      </dgm:t>
    </dgm:pt>
    <dgm:pt modelId="{ADA2B5DD-CC42-4B41-AB78-06E39131EF23}" type="sibTrans" cxnId="{A446D770-68D4-764E-903C-CBC8DF3CDB4F}">
      <dgm:prSet/>
      <dgm:spPr/>
      <dgm:t>
        <a:bodyPr/>
        <a:lstStyle/>
        <a:p>
          <a:endParaRPr lang="de-DE" sz="1400"/>
        </a:p>
      </dgm:t>
    </dgm:pt>
    <dgm:pt modelId="{51F72912-1FC6-C643-B255-6A869551DDDE}" type="pres">
      <dgm:prSet presAssocID="{724CC597-04DA-5843-8763-0E15E9919A75}" presName="hierChild1" presStyleCnt="0">
        <dgm:presLayoutVars>
          <dgm:chPref val="1"/>
          <dgm:dir/>
          <dgm:animOne val="branch"/>
          <dgm:animLvl val="lvl"/>
          <dgm:resizeHandles/>
        </dgm:presLayoutVars>
      </dgm:prSet>
      <dgm:spPr/>
      <dgm:t>
        <a:bodyPr/>
        <a:lstStyle/>
        <a:p>
          <a:endParaRPr lang="de-DE"/>
        </a:p>
      </dgm:t>
    </dgm:pt>
    <dgm:pt modelId="{57478D03-5BA3-984F-9973-5737B4B20244}" type="pres">
      <dgm:prSet presAssocID="{AF088622-3F29-444A-80B7-AF0EA55C189D}" presName="hierRoot1" presStyleCnt="0"/>
      <dgm:spPr/>
      <dgm:t>
        <a:bodyPr/>
        <a:lstStyle/>
        <a:p>
          <a:endParaRPr lang="en-US"/>
        </a:p>
      </dgm:t>
    </dgm:pt>
    <dgm:pt modelId="{9D1F732A-C78C-1347-BC16-5F732B7FE491}" type="pres">
      <dgm:prSet presAssocID="{AF088622-3F29-444A-80B7-AF0EA55C189D}" presName="composite" presStyleCnt="0"/>
      <dgm:spPr/>
      <dgm:t>
        <a:bodyPr/>
        <a:lstStyle/>
        <a:p>
          <a:endParaRPr lang="en-US"/>
        </a:p>
      </dgm:t>
    </dgm:pt>
    <dgm:pt modelId="{6495B24F-8461-B648-BD06-CCD9D79F3236}" type="pres">
      <dgm:prSet presAssocID="{AF088622-3F29-444A-80B7-AF0EA55C189D}" presName="background" presStyleLbl="node0" presStyleIdx="0" presStyleCnt="6"/>
      <dgm:spPr/>
      <dgm:t>
        <a:bodyPr/>
        <a:lstStyle/>
        <a:p>
          <a:endParaRPr lang="en-US"/>
        </a:p>
      </dgm:t>
    </dgm:pt>
    <dgm:pt modelId="{9138CA2D-D994-B043-A3D9-C9EA5C71BCBA}" type="pres">
      <dgm:prSet presAssocID="{AF088622-3F29-444A-80B7-AF0EA55C189D}" presName="text" presStyleLbl="fgAcc0" presStyleIdx="0" presStyleCnt="6" custScaleX="86528" custScaleY="69364">
        <dgm:presLayoutVars>
          <dgm:chPref val="3"/>
        </dgm:presLayoutVars>
      </dgm:prSet>
      <dgm:spPr/>
      <dgm:t>
        <a:bodyPr/>
        <a:lstStyle/>
        <a:p>
          <a:endParaRPr lang="de-DE"/>
        </a:p>
      </dgm:t>
    </dgm:pt>
    <dgm:pt modelId="{2F41487B-538D-4048-BAA7-9F7338F201E7}" type="pres">
      <dgm:prSet presAssocID="{AF088622-3F29-444A-80B7-AF0EA55C189D}" presName="hierChild2" presStyleCnt="0"/>
      <dgm:spPr/>
      <dgm:t>
        <a:bodyPr/>
        <a:lstStyle/>
        <a:p>
          <a:endParaRPr lang="en-US"/>
        </a:p>
      </dgm:t>
    </dgm:pt>
    <dgm:pt modelId="{B7CE1D4E-3CD1-114F-9CC3-6734B6D420AB}" type="pres">
      <dgm:prSet presAssocID="{10BBE2FA-1718-3047-8433-D3469AA87850}" presName="hierRoot1" presStyleCnt="0"/>
      <dgm:spPr/>
      <dgm:t>
        <a:bodyPr/>
        <a:lstStyle/>
        <a:p>
          <a:endParaRPr lang="en-US"/>
        </a:p>
      </dgm:t>
    </dgm:pt>
    <dgm:pt modelId="{61C90847-F964-BB4A-A848-BA5069EAE4AE}" type="pres">
      <dgm:prSet presAssocID="{10BBE2FA-1718-3047-8433-D3469AA87850}" presName="composite" presStyleCnt="0"/>
      <dgm:spPr/>
      <dgm:t>
        <a:bodyPr/>
        <a:lstStyle/>
        <a:p>
          <a:endParaRPr lang="en-US"/>
        </a:p>
      </dgm:t>
    </dgm:pt>
    <dgm:pt modelId="{9C45EB0B-45B2-534D-9BFE-5FD0D097EBB4}" type="pres">
      <dgm:prSet presAssocID="{10BBE2FA-1718-3047-8433-D3469AA87850}" presName="background" presStyleLbl="node0" presStyleIdx="1" presStyleCnt="6"/>
      <dgm:spPr/>
      <dgm:t>
        <a:bodyPr/>
        <a:lstStyle/>
        <a:p>
          <a:endParaRPr lang="en-US"/>
        </a:p>
      </dgm:t>
    </dgm:pt>
    <dgm:pt modelId="{4D5DB551-B4D5-7E42-A35E-67B8D306128B}" type="pres">
      <dgm:prSet presAssocID="{10BBE2FA-1718-3047-8433-D3469AA87850}" presName="text" presStyleLbl="fgAcc0" presStyleIdx="1" presStyleCnt="6" custScaleX="145796" custScaleY="67172">
        <dgm:presLayoutVars>
          <dgm:chPref val="3"/>
        </dgm:presLayoutVars>
      </dgm:prSet>
      <dgm:spPr/>
      <dgm:t>
        <a:bodyPr/>
        <a:lstStyle/>
        <a:p>
          <a:endParaRPr lang="de-DE"/>
        </a:p>
      </dgm:t>
    </dgm:pt>
    <dgm:pt modelId="{06B55520-E92F-084F-9CA8-FBB4C16FD829}" type="pres">
      <dgm:prSet presAssocID="{10BBE2FA-1718-3047-8433-D3469AA87850}" presName="hierChild2" presStyleCnt="0"/>
      <dgm:spPr/>
      <dgm:t>
        <a:bodyPr/>
        <a:lstStyle/>
        <a:p>
          <a:endParaRPr lang="en-US"/>
        </a:p>
      </dgm:t>
    </dgm:pt>
    <dgm:pt modelId="{A6B86940-7FF1-E540-865D-BCD632D11C32}" type="pres">
      <dgm:prSet presAssocID="{8DEECAA1-AD65-464F-A55E-E3A841384BF3}" presName="hierRoot1" presStyleCnt="0"/>
      <dgm:spPr/>
      <dgm:t>
        <a:bodyPr/>
        <a:lstStyle/>
        <a:p>
          <a:endParaRPr lang="en-US"/>
        </a:p>
      </dgm:t>
    </dgm:pt>
    <dgm:pt modelId="{371AE89F-3A04-AC4E-878D-7A2A49708F6E}" type="pres">
      <dgm:prSet presAssocID="{8DEECAA1-AD65-464F-A55E-E3A841384BF3}" presName="composite" presStyleCnt="0"/>
      <dgm:spPr/>
      <dgm:t>
        <a:bodyPr/>
        <a:lstStyle/>
        <a:p>
          <a:endParaRPr lang="en-US"/>
        </a:p>
      </dgm:t>
    </dgm:pt>
    <dgm:pt modelId="{5B86EFF5-E929-3244-B35C-B7F4CCDB6DFD}" type="pres">
      <dgm:prSet presAssocID="{8DEECAA1-AD65-464F-A55E-E3A841384BF3}" presName="background" presStyleLbl="node0" presStyleIdx="2" presStyleCnt="6"/>
      <dgm:spPr/>
      <dgm:t>
        <a:bodyPr/>
        <a:lstStyle/>
        <a:p>
          <a:endParaRPr lang="en-US"/>
        </a:p>
      </dgm:t>
    </dgm:pt>
    <dgm:pt modelId="{E6538765-19F7-1044-8E0E-8D79A261D1EF}" type="pres">
      <dgm:prSet presAssocID="{8DEECAA1-AD65-464F-A55E-E3A841384BF3}" presName="text" presStyleLbl="fgAcc0" presStyleIdx="2" presStyleCnt="6" custScaleX="114194" custScaleY="68591">
        <dgm:presLayoutVars>
          <dgm:chPref val="3"/>
        </dgm:presLayoutVars>
      </dgm:prSet>
      <dgm:spPr/>
      <dgm:t>
        <a:bodyPr/>
        <a:lstStyle/>
        <a:p>
          <a:endParaRPr lang="de-DE"/>
        </a:p>
      </dgm:t>
    </dgm:pt>
    <dgm:pt modelId="{0DD838BE-373C-1A46-8E75-9980B0D8A7EC}" type="pres">
      <dgm:prSet presAssocID="{8DEECAA1-AD65-464F-A55E-E3A841384BF3}" presName="hierChild2" presStyleCnt="0"/>
      <dgm:spPr/>
      <dgm:t>
        <a:bodyPr/>
        <a:lstStyle/>
        <a:p>
          <a:endParaRPr lang="en-US"/>
        </a:p>
      </dgm:t>
    </dgm:pt>
    <dgm:pt modelId="{1E8C3631-2B1E-0043-9059-D54EB8159B73}" type="pres">
      <dgm:prSet presAssocID="{65E9F170-3CCB-4E4B-9419-C9864414DB28}" presName="hierRoot1" presStyleCnt="0"/>
      <dgm:spPr/>
      <dgm:t>
        <a:bodyPr/>
        <a:lstStyle/>
        <a:p>
          <a:endParaRPr lang="en-US"/>
        </a:p>
      </dgm:t>
    </dgm:pt>
    <dgm:pt modelId="{9EB177EC-9515-4547-B563-593043109DBD}" type="pres">
      <dgm:prSet presAssocID="{65E9F170-3CCB-4E4B-9419-C9864414DB28}" presName="composite" presStyleCnt="0"/>
      <dgm:spPr/>
      <dgm:t>
        <a:bodyPr/>
        <a:lstStyle/>
        <a:p>
          <a:endParaRPr lang="en-US"/>
        </a:p>
      </dgm:t>
    </dgm:pt>
    <dgm:pt modelId="{38A2BD90-E7B3-9441-B993-88E6816A4855}" type="pres">
      <dgm:prSet presAssocID="{65E9F170-3CCB-4E4B-9419-C9864414DB28}" presName="background" presStyleLbl="node0" presStyleIdx="3" presStyleCnt="6"/>
      <dgm:spPr/>
      <dgm:t>
        <a:bodyPr/>
        <a:lstStyle/>
        <a:p>
          <a:endParaRPr lang="en-US"/>
        </a:p>
      </dgm:t>
    </dgm:pt>
    <dgm:pt modelId="{3860EB19-1D54-9145-AFD9-D13EFD876FB7}" type="pres">
      <dgm:prSet presAssocID="{65E9F170-3CCB-4E4B-9419-C9864414DB28}" presName="text" presStyleLbl="fgAcc0" presStyleIdx="3" presStyleCnt="6" custScaleX="121529" custScaleY="68548">
        <dgm:presLayoutVars>
          <dgm:chPref val="3"/>
        </dgm:presLayoutVars>
      </dgm:prSet>
      <dgm:spPr/>
      <dgm:t>
        <a:bodyPr/>
        <a:lstStyle/>
        <a:p>
          <a:endParaRPr lang="de-DE"/>
        </a:p>
      </dgm:t>
    </dgm:pt>
    <dgm:pt modelId="{1FB7353E-F782-AB4B-9BC5-9D31B77ECF9B}" type="pres">
      <dgm:prSet presAssocID="{65E9F170-3CCB-4E4B-9419-C9864414DB28}" presName="hierChild2" presStyleCnt="0"/>
      <dgm:spPr/>
      <dgm:t>
        <a:bodyPr/>
        <a:lstStyle/>
        <a:p>
          <a:endParaRPr lang="en-US"/>
        </a:p>
      </dgm:t>
    </dgm:pt>
    <dgm:pt modelId="{D2C39005-158C-1D4C-AAC7-5964D45077E6}" type="pres">
      <dgm:prSet presAssocID="{311F29F9-4DFA-9247-8B14-15BE080E17AF}" presName="hierRoot1" presStyleCnt="0"/>
      <dgm:spPr/>
      <dgm:t>
        <a:bodyPr/>
        <a:lstStyle/>
        <a:p>
          <a:endParaRPr lang="en-US"/>
        </a:p>
      </dgm:t>
    </dgm:pt>
    <dgm:pt modelId="{726F9E8B-D21F-3A4A-96B1-E2539007F087}" type="pres">
      <dgm:prSet presAssocID="{311F29F9-4DFA-9247-8B14-15BE080E17AF}" presName="composite" presStyleCnt="0"/>
      <dgm:spPr/>
      <dgm:t>
        <a:bodyPr/>
        <a:lstStyle/>
        <a:p>
          <a:endParaRPr lang="en-US"/>
        </a:p>
      </dgm:t>
    </dgm:pt>
    <dgm:pt modelId="{820FC10D-E169-3F41-B3CE-9E016EE32FA2}" type="pres">
      <dgm:prSet presAssocID="{311F29F9-4DFA-9247-8B14-15BE080E17AF}" presName="background" presStyleLbl="node0" presStyleIdx="4" presStyleCnt="6"/>
      <dgm:spPr/>
      <dgm:t>
        <a:bodyPr/>
        <a:lstStyle/>
        <a:p>
          <a:endParaRPr lang="en-US"/>
        </a:p>
      </dgm:t>
    </dgm:pt>
    <dgm:pt modelId="{3C8C5331-686D-BC42-96C1-E01615B7500F}" type="pres">
      <dgm:prSet presAssocID="{311F29F9-4DFA-9247-8B14-15BE080E17AF}" presName="text" presStyleLbl="fgAcc0" presStyleIdx="4" presStyleCnt="6" custScaleX="104002" custScaleY="67505">
        <dgm:presLayoutVars>
          <dgm:chPref val="3"/>
        </dgm:presLayoutVars>
      </dgm:prSet>
      <dgm:spPr/>
      <dgm:t>
        <a:bodyPr/>
        <a:lstStyle/>
        <a:p>
          <a:endParaRPr lang="de-DE"/>
        </a:p>
      </dgm:t>
    </dgm:pt>
    <dgm:pt modelId="{14BB4545-0DD7-6D40-8BEB-456B3E7DE255}" type="pres">
      <dgm:prSet presAssocID="{311F29F9-4DFA-9247-8B14-15BE080E17AF}" presName="hierChild2" presStyleCnt="0"/>
      <dgm:spPr/>
      <dgm:t>
        <a:bodyPr/>
        <a:lstStyle/>
        <a:p>
          <a:endParaRPr lang="en-US"/>
        </a:p>
      </dgm:t>
    </dgm:pt>
    <dgm:pt modelId="{0C4C33DA-FF3B-F344-8766-6FC01716D3D6}" type="pres">
      <dgm:prSet presAssocID="{02E132DF-A8B3-7D42-B5B2-25F43DD47865}" presName="hierRoot1" presStyleCnt="0"/>
      <dgm:spPr/>
      <dgm:t>
        <a:bodyPr/>
        <a:lstStyle/>
        <a:p>
          <a:endParaRPr lang="en-US"/>
        </a:p>
      </dgm:t>
    </dgm:pt>
    <dgm:pt modelId="{8D93E710-A6FA-C84C-9BF1-A4E2A595DA5E}" type="pres">
      <dgm:prSet presAssocID="{02E132DF-A8B3-7D42-B5B2-25F43DD47865}" presName="composite" presStyleCnt="0"/>
      <dgm:spPr/>
      <dgm:t>
        <a:bodyPr/>
        <a:lstStyle/>
        <a:p>
          <a:endParaRPr lang="en-US"/>
        </a:p>
      </dgm:t>
    </dgm:pt>
    <dgm:pt modelId="{1FA207A6-1CDF-EE4C-8A27-20DB6D1F9245}" type="pres">
      <dgm:prSet presAssocID="{02E132DF-A8B3-7D42-B5B2-25F43DD47865}" presName="background" presStyleLbl="node0" presStyleIdx="5" presStyleCnt="6"/>
      <dgm:spPr/>
      <dgm:t>
        <a:bodyPr/>
        <a:lstStyle/>
        <a:p>
          <a:endParaRPr lang="en-US"/>
        </a:p>
      </dgm:t>
    </dgm:pt>
    <dgm:pt modelId="{D34B831F-6134-0C41-B563-0E3625157A99}" type="pres">
      <dgm:prSet presAssocID="{02E132DF-A8B3-7D42-B5B2-25F43DD47865}" presName="text" presStyleLbl="fgAcc0" presStyleIdx="5" presStyleCnt="6" custScaleX="74888" custScaleY="67504">
        <dgm:presLayoutVars>
          <dgm:chPref val="3"/>
        </dgm:presLayoutVars>
      </dgm:prSet>
      <dgm:spPr/>
      <dgm:t>
        <a:bodyPr/>
        <a:lstStyle/>
        <a:p>
          <a:endParaRPr lang="de-DE"/>
        </a:p>
      </dgm:t>
    </dgm:pt>
    <dgm:pt modelId="{0FA7EBF9-EE89-3049-99C8-5689B7A8F3F5}" type="pres">
      <dgm:prSet presAssocID="{02E132DF-A8B3-7D42-B5B2-25F43DD47865}" presName="hierChild2" presStyleCnt="0"/>
      <dgm:spPr/>
      <dgm:t>
        <a:bodyPr/>
        <a:lstStyle/>
        <a:p>
          <a:endParaRPr lang="en-US"/>
        </a:p>
      </dgm:t>
    </dgm:pt>
  </dgm:ptLst>
  <dgm:cxnLst>
    <dgm:cxn modelId="{7C81A170-DF47-41E6-9E49-75D02A86C916}" type="presOf" srcId="{02E132DF-A8B3-7D42-B5B2-25F43DD47865}" destId="{D34B831F-6134-0C41-B563-0E3625157A99}" srcOrd="0" destOrd="0" presId="urn:microsoft.com/office/officeart/2005/8/layout/hierarchy1"/>
    <dgm:cxn modelId="{7C3A560A-E52B-4676-BC42-500816CD355D}" type="presOf" srcId="{AF088622-3F29-444A-80B7-AF0EA55C189D}" destId="{9138CA2D-D994-B043-A3D9-C9EA5C71BCBA}" srcOrd="0" destOrd="0" presId="urn:microsoft.com/office/officeart/2005/8/layout/hierarchy1"/>
    <dgm:cxn modelId="{ECDE6978-32DA-48A6-8FF2-819815F5D82B}" type="presOf" srcId="{10BBE2FA-1718-3047-8433-D3469AA87850}" destId="{4D5DB551-B4D5-7E42-A35E-67B8D306128B}" srcOrd="0" destOrd="0" presId="urn:microsoft.com/office/officeart/2005/8/layout/hierarchy1"/>
    <dgm:cxn modelId="{B68FA860-AC37-46D1-A7D8-DDE1E81F0675}" type="presOf" srcId="{311F29F9-4DFA-9247-8B14-15BE080E17AF}" destId="{3C8C5331-686D-BC42-96C1-E01615B7500F}" srcOrd="0" destOrd="0" presId="urn:microsoft.com/office/officeart/2005/8/layout/hierarchy1"/>
    <dgm:cxn modelId="{FD404BA6-C824-AD4C-879A-C9FD09B78841}" srcId="{724CC597-04DA-5843-8763-0E15E9919A75}" destId="{8DEECAA1-AD65-464F-A55E-E3A841384BF3}" srcOrd="2" destOrd="0" parTransId="{A68A0680-A1C4-2D4D-8865-4EA957E7CC20}" sibTransId="{6BDCECC9-58A1-134F-A1C4-92AA60595EBE}"/>
    <dgm:cxn modelId="{EF9E0440-D560-CC40-BAE8-8B535DD87B3D}" srcId="{724CC597-04DA-5843-8763-0E15E9919A75}" destId="{10BBE2FA-1718-3047-8433-D3469AA87850}" srcOrd="1" destOrd="0" parTransId="{76E28393-61CF-704B-9427-1F59D5A290F6}" sibTransId="{3C2FAAA3-7EEB-8348-A4E2-2EAF1E299DF2}"/>
    <dgm:cxn modelId="{91464317-94DD-B547-9CE7-289DF371927A}" srcId="{724CC597-04DA-5843-8763-0E15E9919A75}" destId="{65E9F170-3CCB-4E4B-9419-C9864414DB28}" srcOrd="3" destOrd="0" parTransId="{4F15BDFE-9611-E943-B139-CF6C2FD974E7}" sibTransId="{35C058A1-4FD0-DA43-84C4-2AF96AEDE6CD}"/>
    <dgm:cxn modelId="{A897D872-E574-44F8-A641-B4722BFA44DA}" type="presOf" srcId="{65E9F170-3CCB-4E4B-9419-C9864414DB28}" destId="{3860EB19-1D54-9145-AFD9-D13EFD876FB7}" srcOrd="0" destOrd="0" presId="urn:microsoft.com/office/officeart/2005/8/layout/hierarchy1"/>
    <dgm:cxn modelId="{02C9B03A-71E3-8946-9AC1-BC3662152C94}" srcId="{724CC597-04DA-5843-8763-0E15E9919A75}" destId="{311F29F9-4DFA-9247-8B14-15BE080E17AF}" srcOrd="4" destOrd="0" parTransId="{52CF9D91-954F-C443-A7C7-DAE7CF3B514E}" sibTransId="{4389622B-F233-D842-A3AA-B6CF48E9D5A1}"/>
    <dgm:cxn modelId="{CCA2B5E3-A214-9242-9368-BF171E4D2D5B}" srcId="{724CC597-04DA-5843-8763-0E15E9919A75}" destId="{AF088622-3F29-444A-80B7-AF0EA55C189D}" srcOrd="0" destOrd="0" parTransId="{338B4316-95F2-D141-9506-F1751BE9A373}" sibTransId="{A1DB8981-FB87-924F-99BF-8F54D6784001}"/>
    <dgm:cxn modelId="{58401B11-EF6D-4575-8113-30F6AC34E985}" type="presOf" srcId="{8DEECAA1-AD65-464F-A55E-E3A841384BF3}" destId="{E6538765-19F7-1044-8E0E-8D79A261D1EF}" srcOrd="0" destOrd="0" presId="urn:microsoft.com/office/officeart/2005/8/layout/hierarchy1"/>
    <dgm:cxn modelId="{99646C18-C8A1-4021-BC6D-6947AC9F9DFA}" type="presOf" srcId="{724CC597-04DA-5843-8763-0E15E9919A75}" destId="{51F72912-1FC6-C643-B255-6A869551DDDE}" srcOrd="0" destOrd="0" presId="urn:microsoft.com/office/officeart/2005/8/layout/hierarchy1"/>
    <dgm:cxn modelId="{A446D770-68D4-764E-903C-CBC8DF3CDB4F}" srcId="{724CC597-04DA-5843-8763-0E15E9919A75}" destId="{02E132DF-A8B3-7D42-B5B2-25F43DD47865}" srcOrd="5" destOrd="0" parTransId="{7F72D75C-DE81-2D4A-8D41-400957DCCC8F}" sibTransId="{ADA2B5DD-CC42-4B41-AB78-06E39131EF23}"/>
    <dgm:cxn modelId="{FBBA709D-55C7-4CD9-A47F-BC6B6C86DFBD}" type="presParOf" srcId="{51F72912-1FC6-C643-B255-6A869551DDDE}" destId="{57478D03-5BA3-984F-9973-5737B4B20244}" srcOrd="0" destOrd="0" presId="urn:microsoft.com/office/officeart/2005/8/layout/hierarchy1"/>
    <dgm:cxn modelId="{2F1E2E04-30DE-48B8-9E16-200D39781E17}" type="presParOf" srcId="{57478D03-5BA3-984F-9973-5737B4B20244}" destId="{9D1F732A-C78C-1347-BC16-5F732B7FE491}" srcOrd="0" destOrd="0" presId="urn:microsoft.com/office/officeart/2005/8/layout/hierarchy1"/>
    <dgm:cxn modelId="{A10100EE-3297-4B77-9D24-D5BB8F117A5B}" type="presParOf" srcId="{9D1F732A-C78C-1347-BC16-5F732B7FE491}" destId="{6495B24F-8461-B648-BD06-CCD9D79F3236}" srcOrd="0" destOrd="0" presId="urn:microsoft.com/office/officeart/2005/8/layout/hierarchy1"/>
    <dgm:cxn modelId="{79F10C99-D7E3-4F6E-9159-2D6D547B1BE1}" type="presParOf" srcId="{9D1F732A-C78C-1347-BC16-5F732B7FE491}" destId="{9138CA2D-D994-B043-A3D9-C9EA5C71BCBA}" srcOrd="1" destOrd="0" presId="urn:microsoft.com/office/officeart/2005/8/layout/hierarchy1"/>
    <dgm:cxn modelId="{25E64D52-FC15-4979-A758-ACF7057CA341}" type="presParOf" srcId="{57478D03-5BA3-984F-9973-5737B4B20244}" destId="{2F41487B-538D-4048-BAA7-9F7338F201E7}" srcOrd="1" destOrd="0" presId="urn:microsoft.com/office/officeart/2005/8/layout/hierarchy1"/>
    <dgm:cxn modelId="{0E8259F4-C474-43EA-85A1-38879F107ABA}" type="presParOf" srcId="{51F72912-1FC6-C643-B255-6A869551DDDE}" destId="{B7CE1D4E-3CD1-114F-9CC3-6734B6D420AB}" srcOrd="1" destOrd="0" presId="urn:microsoft.com/office/officeart/2005/8/layout/hierarchy1"/>
    <dgm:cxn modelId="{A08E4A2F-6FC7-4A0E-A751-2A7B0FEBE3E9}" type="presParOf" srcId="{B7CE1D4E-3CD1-114F-9CC3-6734B6D420AB}" destId="{61C90847-F964-BB4A-A848-BA5069EAE4AE}" srcOrd="0" destOrd="0" presId="urn:microsoft.com/office/officeart/2005/8/layout/hierarchy1"/>
    <dgm:cxn modelId="{AFD0E6DB-E818-4871-832E-BACEE9BC045F}" type="presParOf" srcId="{61C90847-F964-BB4A-A848-BA5069EAE4AE}" destId="{9C45EB0B-45B2-534D-9BFE-5FD0D097EBB4}" srcOrd="0" destOrd="0" presId="urn:microsoft.com/office/officeart/2005/8/layout/hierarchy1"/>
    <dgm:cxn modelId="{E58278BD-09D8-4D6B-93C8-D2666784CB91}" type="presParOf" srcId="{61C90847-F964-BB4A-A848-BA5069EAE4AE}" destId="{4D5DB551-B4D5-7E42-A35E-67B8D306128B}" srcOrd="1" destOrd="0" presId="urn:microsoft.com/office/officeart/2005/8/layout/hierarchy1"/>
    <dgm:cxn modelId="{9AC2C989-75DF-4B9E-935F-4B83B9820698}" type="presParOf" srcId="{B7CE1D4E-3CD1-114F-9CC3-6734B6D420AB}" destId="{06B55520-E92F-084F-9CA8-FBB4C16FD829}" srcOrd="1" destOrd="0" presId="urn:microsoft.com/office/officeart/2005/8/layout/hierarchy1"/>
    <dgm:cxn modelId="{DB98B891-1111-4B05-98D8-BD3E93FF594F}" type="presParOf" srcId="{51F72912-1FC6-C643-B255-6A869551DDDE}" destId="{A6B86940-7FF1-E540-865D-BCD632D11C32}" srcOrd="2" destOrd="0" presId="urn:microsoft.com/office/officeart/2005/8/layout/hierarchy1"/>
    <dgm:cxn modelId="{9D0E1B6C-7523-4297-91EE-D6C564B2E085}" type="presParOf" srcId="{A6B86940-7FF1-E540-865D-BCD632D11C32}" destId="{371AE89F-3A04-AC4E-878D-7A2A49708F6E}" srcOrd="0" destOrd="0" presId="urn:microsoft.com/office/officeart/2005/8/layout/hierarchy1"/>
    <dgm:cxn modelId="{3CF1D1EF-C05B-4C05-9BC4-5AB09E9C0D5C}" type="presParOf" srcId="{371AE89F-3A04-AC4E-878D-7A2A49708F6E}" destId="{5B86EFF5-E929-3244-B35C-B7F4CCDB6DFD}" srcOrd="0" destOrd="0" presId="urn:microsoft.com/office/officeart/2005/8/layout/hierarchy1"/>
    <dgm:cxn modelId="{38E23A12-ED5F-47AE-B0A0-EA7C69621CF1}" type="presParOf" srcId="{371AE89F-3A04-AC4E-878D-7A2A49708F6E}" destId="{E6538765-19F7-1044-8E0E-8D79A261D1EF}" srcOrd="1" destOrd="0" presId="urn:microsoft.com/office/officeart/2005/8/layout/hierarchy1"/>
    <dgm:cxn modelId="{E1082C22-31D5-4BD1-9E8F-70170925E0E8}" type="presParOf" srcId="{A6B86940-7FF1-E540-865D-BCD632D11C32}" destId="{0DD838BE-373C-1A46-8E75-9980B0D8A7EC}" srcOrd="1" destOrd="0" presId="urn:microsoft.com/office/officeart/2005/8/layout/hierarchy1"/>
    <dgm:cxn modelId="{741D0AD1-C25C-4DBB-A387-3E62628C273C}" type="presParOf" srcId="{51F72912-1FC6-C643-B255-6A869551DDDE}" destId="{1E8C3631-2B1E-0043-9059-D54EB8159B73}" srcOrd="3" destOrd="0" presId="urn:microsoft.com/office/officeart/2005/8/layout/hierarchy1"/>
    <dgm:cxn modelId="{F101FA40-FA81-4C7A-8D6F-96FA43629D20}" type="presParOf" srcId="{1E8C3631-2B1E-0043-9059-D54EB8159B73}" destId="{9EB177EC-9515-4547-B563-593043109DBD}" srcOrd="0" destOrd="0" presId="urn:microsoft.com/office/officeart/2005/8/layout/hierarchy1"/>
    <dgm:cxn modelId="{F30B9EED-10C3-4203-B9E5-2D197A810A6E}" type="presParOf" srcId="{9EB177EC-9515-4547-B563-593043109DBD}" destId="{38A2BD90-E7B3-9441-B993-88E6816A4855}" srcOrd="0" destOrd="0" presId="urn:microsoft.com/office/officeart/2005/8/layout/hierarchy1"/>
    <dgm:cxn modelId="{DDB83DB2-46C6-4489-AB20-4660BFF86D6C}" type="presParOf" srcId="{9EB177EC-9515-4547-B563-593043109DBD}" destId="{3860EB19-1D54-9145-AFD9-D13EFD876FB7}" srcOrd="1" destOrd="0" presId="urn:microsoft.com/office/officeart/2005/8/layout/hierarchy1"/>
    <dgm:cxn modelId="{06BB4C15-58FC-466D-902D-410583CF3E36}" type="presParOf" srcId="{1E8C3631-2B1E-0043-9059-D54EB8159B73}" destId="{1FB7353E-F782-AB4B-9BC5-9D31B77ECF9B}" srcOrd="1" destOrd="0" presId="urn:microsoft.com/office/officeart/2005/8/layout/hierarchy1"/>
    <dgm:cxn modelId="{BB9A1295-EB45-4694-8043-5AB574C671E5}" type="presParOf" srcId="{51F72912-1FC6-C643-B255-6A869551DDDE}" destId="{D2C39005-158C-1D4C-AAC7-5964D45077E6}" srcOrd="4" destOrd="0" presId="urn:microsoft.com/office/officeart/2005/8/layout/hierarchy1"/>
    <dgm:cxn modelId="{90FF6BFC-FDEB-4AD3-824A-8DBF56939375}" type="presParOf" srcId="{D2C39005-158C-1D4C-AAC7-5964D45077E6}" destId="{726F9E8B-D21F-3A4A-96B1-E2539007F087}" srcOrd="0" destOrd="0" presId="urn:microsoft.com/office/officeart/2005/8/layout/hierarchy1"/>
    <dgm:cxn modelId="{CA878654-1EA7-4538-9647-3560698342A7}" type="presParOf" srcId="{726F9E8B-D21F-3A4A-96B1-E2539007F087}" destId="{820FC10D-E169-3F41-B3CE-9E016EE32FA2}" srcOrd="0" destOrd="0" presId="urn:microsoft.com/office/officeart/2005/8/layout/hierarchy1"/>
    <dgm:cxn modelId="{0B6FC0A8-500A-4542-A20F-1915A17507B1}" type="presParOf" srcId="{726F9E8B-D21F-3A4A-96B1-E2539007F087}" destId="{3C8C5331-686D-BC42-96C1-E01615B7500F}" srcOrd="1" destOrd="0" presId="urn:microsoft.com/office/officeart/2005/8/layout/hierarchy1"/>
    <dgm:cxn modelId="{223541F3-0D73-4853-ACBA-69137E0F59BE}" type="presParOf" srcId="{D2C39005-158C-1D4C-AAC7-5964D45077E6}" destId="{14BB4545-0DD7-6D40-8BEB-456B3E7DE255}" srcOrd="1" destOrd="0" presId="urn:microsoft.com/office/officeart/2005/8/layout/hierarchy1"/>
    <dgm:cxn modelId="{68DCF6CD-94E5-4ECC-AB54-E4021D6E33B8}" type="presParOf" srcId="{51F72912-1FC6-C643-B255-6A869551DDDE}" destId="{0C4C33DA-FF3B-F344-8766-6FC01716D3D6}" srcOrd="5" destOrd="0" presId="urn:microsoft.com/office/officeart/2005/8/layout/hierarchy1"/>
    <dgm:cxn modelId="{5118D6C9-1EA7-4370-B30F-998138AD47C4}" type="presParOf" srcId="{0C4C33DA-FF3B-F344-8766-6FC01716D3D6}" destId="{8D93E710-A6FA-C84C-9BF1-A4E2A595DA5E}" srcOrd="0" destOrd="0" presId="urn:microsoft.com/office/officeart/2005/8/layout/hierarchy1"/>
    <dgm:cxn modelId="{3A275DEE-1FE1-470C-9058-41E67818CD2A}" type="presParOf" srcId="{8D93E710-A6FA-C84C-9BF1-A4E2A595DA5E}" destId="{1FA207A6-1CDF-EE4C-8A27-20DB6D1F9245}" srcOrd="0" destOrd="0" presId="urn:microsoft.com/office/officeart/2005/8/layout/hierarchy1"/>
    <dgm:cxn modelId="{CCAAF524-BF28-4866-904D-B7E3240A814F}" type="presParOf" srcId="{8D93E710-A6FA-C84C-9BF1-A4E2A595DA5E}" destId="{D34B831F-6134-0C41-B563-0E3625157A99}" srcOrd="1" destOrd="0" presId="urn:microsoft.com/office/officeart/2005/8/layout/hierarchy1"/>
    <dgm:cxn modelId="{2651438E-875E-47ED-BFDE-B9394E4B4F49}" type="presParOf" srcId="{0C4C33DA-FF3B-F344-8766-6FC01716D3D6}" destId="{0FA7EBF9-EE89-3049-99C8-5689B7A8F3F5}" srcOrd="1" destOrd="0" presId="urn:microsoft.com/office/officeart/2005/8/layout/hierarchy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4CC597-04DA-5843-8763-0E15E9919A75}" type="doc">
      <dgm:prSet loTypeId="urn:microsoft.com/office/officeart/2005/8/layout/hierarchy1" loCatId="" qsTypeId="urn:microsoft.com/office/officeart/2005/8/quickstyle/3d2" qsCatId="3D" csTypeId="urn:microsoft.com/office/officeart/2005/8/colors/accent0_2" csCatId="mainScheme" phldr="1"/>
      <dgm:spPr/>
      <dgm:t>
        <a:bodyPr/>
        <a:lstStyle/>
        <a:p>
          <a:endParaRPr lang="de-DE"/>
        </a:p>
      </dgm:t>
    </dgm:pt>
    <dgm:pt modelId="{AF088622-3F29-444A-80B7-AF0EA55C189D}">
      <dgm:prSet custT="1"/>
      <dgm:spPr/>
      <dgm:t>
        <a:bodyPr/>
        <a:lstStyle/>
        <a:p>
          <a:pPr rtl="0"/>
          <a:r>
            <a:rPr lang="de-DE" sz="1400" dirty="0" smtClean="0"/>
            <a:t>C4ISR</a:t>
          </a:r>
          <a:endParaRPr lang="de-DE" sz="1400" dirty="0"/>
        </a:p>
      </dgm:t>
    </dgm:pt>
    <dgm:pt modelId="{338B4316-95F2-D141-9506-F1751BE9A373}" type="parTrans" cxnId="{CCA2B5E3-A214-9242-9368-BF171E4D2D5B}">
      <dgm:prSet/>
      <dgm:spPr/>
      <dgm:t>
        <a:bodyPr/>
        <a:lstStyle/>
        <a:p>
          <a:endParaRPr lang="de-DE" sz="1400"/>
        </a:p>
      </dgm:t>
    </dgm:pt>
    <dgm:pt modelId="{A1DB8981-FB87-924F-99BF-8F54D6784001}" type="sibTrans" cxnId="{CCA2B5E3-A214-9242-9368-BF171E4D2D5B}">
      <dgm:prSet/>
      <dgm:spPr/>
      <dgm:t>
        <a:bodyPr/>
        <a:lstStyle/>
        <a:p>
          <a:endParaRPr lang="de-DE" sz="1400"/>
        </a:p>
      </dgm:t>
    </dgm:pt>
    <dgm:pt modelId="{E349C758-16B2-E24D-B517-363172C84C54}">
      <dgm:prSet custT="1"/>
      <dgm:spPr/>
      <dgm:t>
        <a:bodyPr/>
        <a:lstStyle/>
        <a:p>
          <a:pPr rtl="0"/>
          <a:r>
            <a:rPr lang="de-DE" sz="1400" dirty="0" smtClean="0"/>
            <a:t>Materials &amp; Manufacturing </a:t>
          </a:r>
          <a:r>
            <a:rPr lang="de-DE" sz="1400" dirty="0" err="1" smtClean="0"/>
            <a:t>Processes</a:t>
          </a:r>
          <a:endParaRPr lang="de-DE" sz="1400" dirty="0"/>
        </a:p>
      </dgm:t>
    </dgm:pt>
    <dgm:pt modelId="{D0996D94-2873-8243-B110-2AB746A6EB23}" type="parTrans" cxnId="{B6FCC1B2-BEB6-E640-97A0-FD185E884987}">
      <dgm:prSet/>
      <dgm:spPr/>
      <dgm:t>
        <a:bodyPr/>
        <a:lstStyle/>
        <a:p>
          <a:endParaRPr lang="de-DE" sz="1400"/>
        </a:p>
      </dgm:t>
    </dgm:pt>
    <dgm:pt modelId="{98453E8D-7A7E-0346-A19F-AECAD23C1C90}" type="sibTrans" cxnId="{B6FCC1B2-BEB6-E640-97A0-FD185E884987}">
      <dgm:prSet/>
      <dgm:spPr/>
      <dgm:t>
        <a:bodyPr/>
        <a:lstStyle/>
        <a:p>
          <a:endParaRPr lang="de-DE" sz="1400"/>
        </a:p>
      </dgm:t>
    </dgm:pt>
    <dgm:pt modelId="{D9A83B67-7A8D-8348-9A4B-B32698AB2A96}">
      <dgm:prSet custT="1"/>
      <dgm:spPr/>
      <dgm:t>
        <a:bodyPr/>
        <a:lstStyle/>
        <a:p>
          <a:pPr rtl="0"/>
          <a:r>
            <a:rPr lang="de-DE" sz="1400" dirty="0" smtClean="0"/>
            <a:t>Sensors &amp; Processing</a:t>
          </a:r>
          <a:endParaRPr lang="de-DE" sz="1400" dirty="0"/>
        </a:p>
      </dgm:t>
    </dgm:pt>
    <dgm:pt modelId="{422F8EC2-EF74-D342-938E-A2AA8058E32E}" type="parTrans" cxnId="{6D491664-A210-DE42-894B-CB00CBE18FF2}">
      <dgm:prSet/>
      <dgm:spPr/>
      <dgm:t>
        <a:bodyPr/>
        <a:lstStyle/>
        <a:p>
          <a:endParaRPr lang="de-DE" sz="1400"/>
        </a:p>
      </dgm:t>
    </dgm:pt>
    <dgm:pt modelId="{5103C44A-9263-E34F-A5D8-3FCDDB34D5BC}" type="sibTrans" cxnId="{6D491664-A210-DE42-894B-CB00CBE18FF2}">
      <dgm:prSet/>
      <dgm:spPr/>
      <dgm:t>
        <a:bodyPr/>
        <a:lstStyle/>
        <a:p>
          <a:endParaRPr lang="de-DE" sz="1400"/>
        </a:p>
      </dgm:t>
    </dgm:pt>
    <dgm:pt modelId="{21156822-E16D-664A-A919-588C5878B813}">
      <dgm:prSet custT="1"/>
      <dgm:spPr/>
      <dgm:t>
        <a:bodyPr/>
        <a:lstStyle/>
        <a:p>
          <a:pPr rtl="0"/>
          <a:r>
            <a:rPr lang="de-DE" sz="1400" dirty="0" smtClean="0"/>
            <a:t>Space</a:t>
          </a:r>
          <a:endParaRPr lang="de-DE" sz="1400" dirty="0"/>
        </a:p>
      </dgm:t>
    </dgm:pt>
    <dgm:pt modelId="{810B2AE7-8C41-8E41-863B-71ECB4A3E7F2}" type="parTrans" cxnId="{5BBFAA31-3916-F648-98B7-B4BBA2D05BB4}">
      <dgm:prSet/>
      <dgm:spPr/>
      <dgm:t>
        <a:bodyPr/>
        <a:lstStyle/>
        <a:p>
          <a:endParaRPr lang="de-DE" sz="1400"/>
        </a:p>
      </dgm:t>
    </dgm:pt>
    <dgm:pt modelId="{177C1972-E5EF-AA41-B62E-64CE90E6FA8C}" type="sibTrans" cxnId="{5BBFAA31-3916-F648-98B7-B4BBA2D05BB4}">
      <dgm:prSet/>
      <dgm:spPr/>
      <dgm:t>
        <a:bodyPr/>
        <a:lstStyle/>
        <a:p>
          <a:endParaRPr lang="de-DE" sz="1400"/>
        </a:p>
      </dgm:t>
    </dgm:pt>
    <dgm:pt modelId="{8FC1849E-16EE-254D-A2CF-41A6A8B7FF4C}">
      <dgm:prSet custT="1"/>
      <dgm:spPr/>
      <dgm:t>
        <a:bodyPr/>
        <a:lstStyle/>
        <a:p>
          <a:pPr rtl="0"/>
          <a:r>
            <a:rPr lang="de-DE" sz="1400" dirty="0" err="1" smtClean="0"/>
            <a:t>Weapons</a:t>
          </a:r>
          <a:r>
            <a:rPr lang="de-DE" sz="1400" dirty="0" smtClean="0"/>
            <a:t> Technologies</a:t>
          </a:r>
          <a:endParaRPr lang="de-DE" sz="1400" dirty="0"/>
        </a:p>
      </dgm:t>
    </dgm:pt>
    <dgm:pt modelId="{D49A0340-EF01-8846-AFC5-7DB3BF970804}" type="parTrans" cxnId="{A4313F4F-F3BC-AC4C-9E43-7B34449BB500}">
      <dgm:prSet/>
      <dgm:spPr/>
      <dgm:t>
        <a:bodyPr/>
        <a:lstStyle/>
        <a:p>
          <a:endParaRPr lang="de-DE" sz="1400"/>
        </a:p>
      </dgm:t>
    </dgm:pt>
    <dgm:pt modelId="{4119E318-D1F5-A64F-827B-59FFDB4C9422}" type="sibTrans" cxnId="{A4313F4F-F3BC-AC4C-9E43-7B34449BB500}">
      <dgm:prSet/>
      <dgm:spPr/>
      <dgm:t>
        <a:bodyPr/>
        <a:lstStyle/>
        <a:p>
          <a:endParaRPr lang="de-DE" sz="1400"/>
        </a:p>
      </dgm:t>
    </dgm:pt>
    <dgm:pt modelId="{51F72912-1FC6-C643-B255-6A869551DDDE}" type="pres">
      <dgm:prSet presAssocID="{724CC597-04DA-5843-8763-0E15E9919A75}" presName="hierChild1" presStyleCnt="0">
        <dgm:presLayoutVars>
          <dgm:chPref val="1"/>
          <dgm:dir/>
          <dgm:animOne val="branch"/>
          <dgm:animLvl val="lvl"/>
          <dgm:resizeHandles/>
        </dgm:presLayoutVars>
      </dgm:prSet>
      <dgm:spPr/>
      <dgm:t>
        <a:bodyPr/>
        <a:lstStyle/>
        <a:p>
          <a:endParaRPr lang="de-DE"/>
        </a:p>
      </dgm:t>
    </dgm:pt>
    <dgm:pt modelId="{57478D03-5BA3-984F-9973-5737B4B20244}" type="pres">
      <dgm:prSet presAssocID="{AF088622-3F29-444A-80B7-AF0EA55C189D}" presName="hierRoot1" presStyleCnt="0"/>
      <dgm:spPr/>
      <dgm:t>
        <a:bodyPr/>
        <a:lstStyle/>
        <a:p>
          <a:endParaRPr lang="en-US"/>
        </a:p>
      </dgm:t>
    </dgm:pt>
    <dgm:pt modelId="{9D1F732A-C78C-1347-BC16-5F732B7FE491}" type="pres">
      <dgm:prSet presAssocID="{AF088622-3F29-444A-80B7-AF0EA55C189D}" presName="composite" presStyleCnt="0"/>
      <dgm:spPr/>
      <dgm:t>
        <a:bodyPr/>
        <a:lstStyle/>
        <a:p>
          <a:endParaRPr lang="en-US"/>
        </a:p>
      </dgm:t>
    </dgm:pt>
    <dgm:pt modelId="{6495B24F-8461-B648-BD06-CCD9D79F3236}" type="pres">
      <dgm:prSet presAssocID="{AF088622-3F29-444A-80B7-AF0EA55C189D}" presName="background" presStyleLbl="node0" presStyleIdx="0" presStyleCnt="5"/>
      <dgm:spPr/>
      <dgm:t>
        <a:bodyPr/>
        <a:lstStyle/>
        <a:p>
          <a:endParaRPr lang="en-US"/>
        </a:p>
      </dgm:t>
    </dgm:pt>
    <dgm:pt modelId="{9138CA2D-D994-B043-A3D9-C9EA5C71BCBA}" type="pres">
      <dgm:prSet presAssocID="{AF088622-3F29-444A-80B7-AF0EA55C189D}" presName="text" presStyleLbl="fgAcc0" presStyleIdx="0" presStyleCnt="5" custScaleX="55290" custScaleY="72866">
        <dgm:presLayoutVars>
          <dgm:chPref val="3"/>
        </dgm:presLayoutVars>
      </dgm:prSet>
      <dgm:spPr/>
      <dgm:t>
        <a:bodyPr/>
        <a:lstStyle/>
        <a:p>
          <a:endParaRPr lang="de-DE"/>
        </a:p>
      </dgm:t>
    </dgm:pt>
    <dgm:pt modelId="{2F41487B-538D-4048-BAA7-9F7338F201E7}" type="pres">
      <dgm:prSet presAssocID="{AF088622-3F29-444A-80B7-AF0EA55C189D}" presName="hierChild2" presStyleCnt="0"/>
      <dgm:spPr/>
      <dgm:t>
        <a:bodyPr/>
        <a:lstStyle/>
        <a:p>
          <a:endParaRPr lang="en-US"/>
        </a:p>
      </dgm:t>
    </dgm:pt>
    <dgm:pt modelId="{E90807A1-7D2C-424E-8E52-6BFCF09F89C1}" type="pres">
      <dgm:prSet presAssocID="{E349C758-16B2-E24D-B517-363172C84C54}" presName="hierRoot1" presStyleCnt="0"/>
      <dgm:spPr/>
      <dgm:t>
        <a:bodyPr/>
        <a:lstStyle/>
        <a:p>
          <a:endParaRPr lang="en-US"/>
        </a:p>
      </dgm:t>
    </dgm:pt>
    <dgm:pt modelId="{362A9C6C-5460-F740-A93A-DDBE1DC213EF}" type="pres">
      <dgm:prSet presAssocID="{E349C758-16B2-E24D-B517-363172C84C54}" presName="composite" presStyleCnt="0"/>
      <dgm:spPr/>
      <dgm:t>
        <a:bodyPr/>
        <a:lstStyle/>
        <a:p>
          <a:endParaRPr lang="en-US"/>
        </a:p>
      </dgm:t>
    </dgm:pt>
    <dgm:pt modelId="{4A88EB02-952F-3F47-A620-87F7D4A3BA2D}" type="pres">
      <dgm:prSet presAssocID="{E349C758-16B2-E24D-B517-363172C84C54}" presName="background" presStyleLbl="node0" presStyleIdx="1" presStyleCnt="5"/>
      <dgm:spPr/>
      <dgm:t>
        <a:bodyPr/>
        <a:lstStyle/>
        <a:p>
          <a:endParaRPr lang="en-US"/>
        </a:p>
      </dgm:t>
    </dgm:pt>
    <dgm:pt modelId="{B8864622-057A-1147-BB1A-4ADE967EE4D2}" type="pres">
      <dgm:prSet presAssocID="{E349C758-16B2-E24D-B517-363172C84C54}" presName="text" presStyleLbl="fgAcc0" presStyleIdx="1" presStyleCnt="5" custScaleX="184445" custScaleY="72866">
        <dgm:presLayoutVars>
          <dgm:chPref val="3"/>
        </dgm:presLayoutVars>
      </dgm:prSet>
      <dgm:spPr/>
      <dgm:t>
        <a:bodyPr/>
        <a:lstStyle/>
        <a:p>
          <a:endParaRPr lang="de-DE"/>
        </a:p>
      </dgm:t>
    </dgm:pt>
    <dgm:pt modelId="{745066E9-2FFA-7641-BD69-A3F0748F1CB6}" type="pres">
      <dgm:prSet presAssocID="{E349C758-16B2-E24D-B517-363172C84C54}" presName="hierChild2" presStyleCnt="0"/>
      <dgm:spPr/>
      <dgm:t>
        <a:bodyPr/>
        <a:lstStyle/>
        <a:p>
          <a:endParaRPr lang="en-US"/>
        </a:p>
      </dgm:t>
    </dgm:pt>
    <dgm:pt modelId="{16EFA19C-36BC-8B4F-A05F-DCD3D57FB3A1}" type="pres">
      <dgm:prSet presAssocID="{D9A83B67-7A8D-8348-9A4B-B32698AB2A96}" presName="hierRoot1" presStyleCnt="0"/>
      <dgm:spPr/>
      <dgm:t>
        <a:bodyPr/>
        <a:lstStyle/>
        <a:p>
          <a:endParaRPr lang="en-US"/>
        </a:p>
      </dgm:t>
    </dgm:pt>
    <dgm:pt modelId="{7227268F-D057-2043-90C6-031E988343B7}" type="pres">
      <dgm:prSet presAssocID="{D9A83B67-7A8D-8348-9A4B-B32698AB2A96}" presName="composite" presStyleCnt="0"/>
      <dgm:spPr/>
      <dgm:t>
        <a:bodyPr/>
        <a:lstStyle/>
        <a:p>
          <a:endParaRPr lang="en-US"/>
        </a:p>
      </dgm:t>
    </dgm:pt>
    <dgm:pt modelId="{650E90D5-053B-2C4E-879F-BCB306A756E8}" type="pres">
      <dgm:prSet presAssocID="{D9A83B67-7A8D-8348-9A4B-B32698AB2A96}" presName="background" presStyleLbl="node0" presStyleIdx="2" presStyleCnt="5"/>
      <dgm:spPr/>
      <dgm:t>
        <a:bodyPr/>
        <a:lstStyle/>
        <a:p>
          <a:endParaRPr lang="en-US"/>
        </a:p>
      </dgm:t>
    </dgm:pt>
    <dgm:pt modelId="{C7DBA7A8-19EB-1848-B7E2-8EB6CD7AFC16}" type="pres">
      <dgm:prSet presAssocID="{D9A83B67-7A8D-8348-9A4B-B32698AB2A96}" presName="text" presStyleLbl="fgAcc0" presStyleIdx="2" presStyleCnt="5" custScaleY="72866">
        <dgm:presLayoutVars>
          <dgm:chPref val="3"/>
        </dgm:presLayoutVars>
      </dgm:prSet>
      <dgm:spPr/>
      <dgm:t>
        <a:bodyPr/>
        <a:lstStyle/>
        <a:p>
          <a:endParaRPr lang="de-DE"/>
        </a:p>
      </dgm:t>
    </dgm:pt>
    <dgm:pt modelId="{2315715C-34EC-E14A-B025-61EDCA952E2E}" type="pres">
      <dgm:prSet presAssocID="{D9A83B67-7A8D-8348-9A4B-B32698AB2A96}" presName="hierChild2" presStyleCnt="0"/>
      <dgm:spPr/>
      <dgm:t>
        <a:bodyPr/>
        <a:lstStyle/>
        <a:p>
          <a:endParaRPr lang="en-US"/>
        </a:p>
      </dgm:t>
    </dgm:pt>
    <dgm:pt modelId="{BD9D0752-673C-AC41-849D-5114C87B5E32}" type="pres">
      <dgm:prSet presAssocID="{21156822-E16D-664A-A919-588C5878B813}" presName="hierRoot1" presStyleCnt="0"/>
      <dgm:spPr/>
      <dgm:t>
        <a:bodyPr/>
        <a:lstStyle/>
        <a:p>
          <a:endParaRPr lang="en-US"/>
        </a:p>
      </dgm:t>
    </dgm:pt>
    <dgm:pt modelId="{7C513668-A3F8-1549-954D-F491F6662E09}" type="pres">
      <dgm:prSet presAssocID="{21156822-E16D-664A-A919-588C5878B813}" presName="composite" presStyleCnt="0"/>
      <dgm:spPr/>
      <dgm:t>
        <a:bodyPr/>
        <a:lstStyle/>
        <a:p>
          <a:endParaRPr lang="en-US"/>
        </a:p>
      </dgm:t>
    </dgm:pt>
    <dgm:pt modelId="{848036B9-37DF-E84C-B62C-608DC754E4F5}" type="pres">
      <dgm:prSet presAssocID="{21156822-E16D-664A-A919-588C5878B813}" presName="background" presStyleLbl="node0" presStyleIdx="3" presStyleCnt="5"/>
      <dgm:spPr/>
      <dgm:t>
        <a:bodyPr/>
        <a:lstStyle/>
        <a:p>
          <a:endParaRPr lang="en-US"/>
        </a:p>
      </dgm:t>
    </dgm:pt>
    <dgm:pt modelId="{C5E7414C-11BA-3A49-906D-5CC0A1A1E806}" type="pres">
      <dgm:prSet presAssocID="{21156822-E16D-664A-A919-588C5878B813}" presName="text" presStyleLbl="fgAcc0" presStyleIdx="3" presStyleCnt="5" custScaleY="72866">
        <dgm:presLayoutVars>
          <dgm:chPref val="3"/>
        </dgm:presLayoutVars>
      </dgm:prSet>
      <dgm:spPr/>
      <dgm:t>
        <a:bodyPr/>
        <a:lstStyle/>
        <a:p>
          <a:endParaRPr lang="de-DE"/>
        </a:p>
      </dgm:t>
    </dgm:pt>
    <dgm:pt modelId="{B5CD740D-0A67-2B4B-B413-DA987D5A3E4F}" type="pres">
      <dgm:prSet presAssocID="{21156822-E16D-664A-A919-588C5878B813}" presName="hierChild2" presStyleCnt="0"/>
      <dgm:spPr/>
      <dgm:t>
        <a:bodyPr/>
        <a:lstStyle/>
        <a:p>
          <a:endParaRPr lang="en-US"/>
        </a:p>
      </dgm:t>
    </dgm:pt>
    <dgm:pt modelId="{316D8595-942A-C746-934F-D877E0E0337C}" type="pres">
      <dgm:prSet presAssocID="{8FC1849E-16EE-254D-A2CF-41A6A8B7FF4C}" presName="hierRoot1" presStyleCnt="0"/>
      <dgm:spPr/>
      <dgm:t>
        <a:bodyPr/>
        <a:lstStyle/>
        <a:p>
          <a:endParaRPr lang="en-US"/>
        </a:p>
      </dgm:t>
    </dgm:pt>
    <dgm:pt modelId="{F7B68A2D-483F-1343-AFED-98F8D5925CCF}" type="pres">
      <dgm:prSet presAssocID="{8FC1849E-16EE-254D-A2CF-41A6A8B7FF4C}" presName="composite" presStyleCnt="0"/>
      <dgm:spPr/>
      <dgm:t>
        <a:bodyPr/>
        <a:lstStyle/>
        <a:p>
          <a:endParaRPr lang="en-US"/>
        </a:p>
      </dgm:t>
    </dgm:pt>
    <dgm:pt modelId="{85C6997B-34CA-374E-A3D4-6F17ACEF8758}" type="pres">
      <dgm:prSet presAssocID="{8FC1849E-16EE-254D-A2CF-41A6A8B7FF4C}" presName="background" presStyleLbl="node0" presStyleIdx="4" presStyleCnt="5"/>
      <dgm:spPr/>
      <dgm:t>
        <a:bodyPr/>
        <a:lstStyle/>
        <a:p>
          <a:endParaRPr lang="en-US"/>
        </a:p>
      </dgm:t>
    </dgm:pt>
    <dgm:pt modelId="{2CA4288A-6C25-A143-AC8A-135E0B713943}" type="pres">
      <dgm:prSet presAssocID="{8FC1849E-16EE-254D-A2CF-41A6A8B7FF4C}" presName="text" presStyleLbl="fgAcc0" presStyleIdx="4" presStyleCnt="5" custScaleX="115323" custScaleY="72866">
        <dgm:presLayoutVars>
          <dgm:chPref val="3"/>
        </dgm:presLayoutVars>
      </dgm:prSet>
      <dgm:spPr/>
      <dgm:t>
        <a:bodyPr/>
        <a:lstStyle/>
        <a:p>
          <a:endParaRPr lang="de-DE"/>
        </a:p>
      </dgm:t>
    </dgm:pt>
    <dgm:pt modelId="{FFC28931-B065-8E45-AB0A-EACA57FCB36D}" type="pres">
      <dgm:prSet presAssocID="{8FC1849E-16EE-254D-A2CF-41A6A8B7FF4C}" presName="hierChild2" presStyleCnt="0"/>
      <dgm:spPr/>
      <dgm:t>
        <a:bodyPr/>
        <a:lstStyle/>
        <a:p>
          <a:endParaRPr lang="en-US"/>
        </a:p>
      </dgm:t>
    </dgm:pt>
  </dgm:ptLst>
  <dgm:cxnLst>
    <dgm:cxn modelId="{5BBFAA31-3916-F648-98B7-B4BBA2D05BB4}" srcId="{724CC597-04DA-5843-8763-0E15E9919A75}" destId="{21156822-E16D-664A-A919-588C5878B813}" srcOrd="3" destOrd="0" parTransId="{810B2AE7-8C41-8E41-863B-71ECB4A3E7F2}" sibTransId="{177C1972-E5EF-AA41-B62E-64CE90E6FA8C}"/>
    <dgm:cxn modelId="{B6FCC1B2-BEB6-E640-97A0-FD185E884987}" srcId="{724CC597-04DA-5843-8763-0E15E9919A75}" destId="{E349C758-16B2-E24D-B517-363172C84C54}" srcOrd="1" destOrd="0" parTransId="{D0996D94-2873-8243-B110-2AB746A6EB23}" sibTransId="{98453E8D-7A7E-0346-A19F-AECAD23C1C90}"/>
    <dgm:cxn modelId="{8A4F2942-E2B3-41BD-9A36-7F9B6CD76A31}" type="presOf" srcId="{21156822-E16D-664A-A919-588C5878B813}" destId="{C5E7414C-11BA-3A49-906D-5CC0A1A1E806}" srcOrd="0" destOrd="0" presId="urn:microsoft.com/office/officeart/2005/8/layout/hierarchy1"/>
    <dgm:cxn modelId="{ED27ABC7-87E2-44E6-9F17-1451BF299827}" type="presOf" srcId="{AF088622-3F29-444A-80B7-AF0EA55C189D}" destId="{9138CA2D-D994-B043-A3D9-C9EA5C71BCBA}" srcOrd="0" destOrd="0" presId="urn:microsoft.com/office/officeart/2005/8/layout/hierarchy1"/>
    <dgm:cxn modelId="{939648B5-B10D-4000-AE72-0F690CBCC825}" type="presOf" srcId="{D9A83B67-7A8D-8348-9A4B-B32698AB2A96}" destId="{C7DBA7A8-19EB-1848-B7E2-8EB6CD7AFC16}" srcOrd="0" destOrd="0" presId="urn:microsoft.com/office/officeart/2005/8/layout/hierarchy1"/>
    <dgm:cxn modelId="{6D491664-A210-DE42-894B-CB00CBE18FF2}" srcId="{724CC597-04DA-5843-8763-0E15E9919A75}" destId="{D9A83B67-7A8D-8348-9A4B-B32698AB2A96}" srcOrd="2" destOrd="0" parTransId="{422F8EC2-EF74-D342-938E-A2AA8058E32E}" sibTransId="{5103C44A-9263-E34F-A5D8-3FCDDB34D5BC}"/>
    <dgm:cxn modelId="{CCA2B5E3-A214-9242-9368-BF171E4D2D5B}" srcId="{724CC597-04DA-5843-8763-0E15E9919A75}" destId="{AF088622-3F29-444A-80B7-AF0EA55C189D}" srcOrd="0" destOrd="0" parTransId="{338B4316-95F2-D141-9506-F1751BE9A373}" sibTransId="{A1DB8981-FB87-924F-99BF-8F54D6784001}"/>
    <dgm:cxn modelId="{B03D7BF9-6824-4926-9F9B-261C0EC5ACA7}" type="presOf" srcId="{724CC597-04DA-5843-8763-0E15E9919A75}" destId="{51F72912-1FC6-C643-B255-6A869551DDDE}" srcOrd="0" destOrd="0" presId="urn:microsoft.com/office/officeart/2005/8/layout/hierarchy1"/>
    <dgm:cxn modelId="{4DA817AE-29B2-4B47-A39B-83BB3DD46F59}" type="presOf" srcId="{8FC1849E-16EE-254D-A2CF-41A6A8B7FF4C}" destId="{2CA4288A-6C25-A143-AC8A-135E0B713943}" srcOrd="0" destOrd="0" presId="urn:microsoft.com/office/officeart/2005/8/layout/hierarchy1"/>
    <dgm:cxn modelId="{6F67BBE2-329B-46DE-81BE-6E05A14B6122}" type="presOf" srcId="{E349C758-16B2-E24D-B517-363172C84C54}" destId="{B8864622-057A-1147-BB1A-4ADE967EE4D2}" srcOrd="0" destOrd="0" presId="urn:microsoft.com/office/officeart/2005/8/layout/hierarchy1"/>
    <dgm:cxn modelId="{A4313F4F-F3BC-AC4C-9E43-7B34449BB500}" srcId="{724CC597-04DA-5843-8763-0E15E9919A75}" destId="{8FC1849E-16EE-254D-A2CF-41A6A8B7FF4C}" srcOrd="4" destOrd="0" parTransId="{D49A0340-EF01-8846-AFC5-7DB3BF970804}" sibTransId="{4119E318-D1F5-A64F-827B-59FFDB4C9422}"/>
    <dgm:cxn modelId="{09BC9F04-CF5F-447A-926D-AC3ED6D97D24}" type="presParOf" srcId="{51F72912-1FC6-C643-B255-6A869551DDDE}" destId="{57478D03-5BA3-984F-9973-5737B4B20244}" srcOrd="0" destOrd="0" presId="urn:microsoft.com/office/officeart/2005/8/layout/hierarchy1"/>
    <dgm:cxn modelId="{EA626A04-B70A-4A97-A19C-0C478C982827}" type="presParOf" srcId="{57478D03-5BA3-984F-9973-5737B4B20244}" destId="{9D1F732A-C78C-1347-BC16-5F732B7FE491}" srcOrd="0" destOrd="0" presId="urn:microsoft.com/office/officeart/2005/8/layout/hierarchy1"/>
    <dgm:cxn modelId="{FB298E78-3F0B-4B6A-98A1-419A7A975CA6}" type="presParOf" srcId="{9D1F732A-C78C-1347-BC16-5F732B7FE491}" destId="{6495B24F-8461-B648-BD06-CCD9D79F3236}" srcOrd="0" destOrd="0" presId="urn:microsoft.com/office/officeart/2005/8/layout/hierarchy1"/>
    <dgm:cxn modelId="{6CF3D47D-CA2A-429A-87BE-79045D8C9E8F}" type="presParOf" srcId="{9D1F732A-C78C-1347-BC16-5F732B7FE491}" destId="{9138CA2D-D994-B043-A3D9-C9EA5C71BCBA}" srcOrd="1" destOrd="0" presId="urn:microsoft.com/office/officeart/2005/8/layout/hierarchy1"/>
    <dgm:cxn modelId="{CCF42F15-D1DB-425F-8A44-EBFE8125FA6A}" type="presParOf" srcId="{57478D03-5BA3-984F-9973-5737B4B20244}" destId="{2F41487B-538D-4048-BAA7-9F7338F201E7}" srcOrd="1" destOrd="0" presId="urn:microsoft.com/office/officeart/2005/8/layout/hierarchy1"/>
    <dgm:cxn modelId="{CD1FC006-4093-418E-81E3-20325721F5F3}" type="presParOf" srcId="{51F72912-1FC6-C643-B255-6A869551DDDE}" destId="{E90807A1-7D2C-424E-8E52-6BFCF09F89C1}" srcOrd="1" destOrd="0" presId="urn:microsoft.com/office/officeart/2005/8/layout/hierarchy1"/>
    <dgm:cxn modelId="{0CDE9146-CAA1-4D90-B00B-CBE0DDB73C28}" type="presParOf" srcId="{E90807A1-7D2C-424E-8E52-6BFCF09F89C1}" destId="{362A9C6C-5460-F740-A93A-DDBE1DC213EF}" srcOrd="0" destOrd="0" presId="urn:microsoft.com/office/officeart/2005/8/layout/hierarchy1"/>
    <dgm:cxn modelId="{E591240B-D012-4DB2-A027-ACCF8BF8615A}" type="presParOf" srcId="{362A9C6C-5460-F740-A93A-DDBE1DC213EF}" destId="{4A88EB02-952F-3F47-A620-87F7D4A3BA2D}" srcOrd="0" destOrd="0" presId="urn:microsoft.com/office/officeart/2005/8/layout/hierarchy1"/>
    <dgm:cxn modelId="{8DCF0C17-DF52-4146-A36C-FBB23692CA07}" type="presParOf" srcId="{362A9C6C-5460-F740-A93A-DDBE1DC213EF}" destId="{B8864622-057A-1147-BB1A-4ADE967EE4D2}" srcOrd="1" destOrd="0" presId="urn:microsoft.com/office/officeart/2005/8/layout/hierarchy1"/>
    <dgm:cxn modelId="{22ECFAA5-B6D1-4590-8134-ECC061B99275}" type="presParOf" srcId="{E90807A1-7D2C-424E-8E52-6BFCF09F89C1}" destId="{745066E9-2FFA-7641-BD69-A3F0748F1CB6}" srcOrd="1" destOrd="0" presId="urn:microsoft.com/office/officeart/2005/8/layout/hierarchy1"/>
    <dgm:cxn modelId="{76FB54F9-23B1-411D-BA6F-4D9B0D11F5FE}" type="presParOf" srcId="{51F72912-1FC6-C643-B255-6A869551DDDE}" destId="{16EFA19C-36BC-8B4F-A05F-DCD3D57FB3A1}" srcOrd="2" destOrd="0" presId="urn:microsoft.com/office/officeart/2005/8/layout/hierarchy1"/>
    <dgm:cxn modelId="{92F2BE07-2993-4DFA-BEF0-522768F3D949}" type="presParOf" srcId="{16EFA19C-36BC-8B4F-A05F-DCD3D57FB3A1}" destId="{7227268F-D057-2043-90C6-031E988343B7}" srcOrd="0" destOrd="0" presId="urn:microsoft.com/office/officeart/2005/8/layout/hierarchy1"/>
    <dgm:cxn modelId="{810747B0-F8E5-48C2-9284-AB55663B9EE0}" type="presParOf" srcId="{7227268F-D057-2043-90C6-031E988343B7}" destId="{650E90D5-053B-2C4E-879F-BCB306A756E8}" srcOrd="0" destOrd="0" presId="urn:microsoft.com/office/officeart/2005/8/layout/hierarchy1"/>
    <dgm:cxn modelId="{F5429E20-3833-40A7-AAC7-EE5AACD99672}" type="presParOf" srcId="{7227268F-D057-2043-90C6-031E988343B7}" destId="{C7DBA7A8-19EB-1848-B7E2-8EB6CD7AFC16}" srcOrd="1" destOrd="0" presId="urn:microsoft.com/office/officeart/2005/8/layout/hierarchy1"/>
    <dgm:cxn modelId="{02AA5BC7-7F1C-4F31-950A-8FFF9AB13E55}" type="presParOf" srcId="{16EFA19C-36BC-8B4F-A05F-DCD3D57FB3A1}" destId="{2315715C-34EC-E14A-B025-61EDCA952E2E}" srcOrd="1" destOrd="0" presId="urn:microsoft.com/office/officeart/2005/8/layout/hierarchy1"/>
    <dgm:cxn modelId="{BBC0B775-EE6D-48B6-836D-7A9862C17EE7}" type="presParOf" srcId="{51F72912-1FC6-C643-B255-6A869551DDDE}" destId="{BD9D0752-673C-AC41-849D-5114C87B5E32}" srcOrd="3" destOrd="0" presId="urn:microsoft.com/office/officeart/2005/8/layout/hierarchy1"/>
    <dgm:cxn modelId="{667B66F4-BBFC-4D3D-A414-EAD6A9C27B64}" type="presParOf" srcId="{BD9D0752-673C-AC41-849D-5114C87B5E32}" destId="{7C513668-A3F8-1549-954D-F491F6662E09}" srcOrd="0" destOrd="0" presId="urn:microsoft.com/office/officeart/2005/8/layout/hierarchy1"/>
    <dgm:cxn modelId="{AF6FB933-30F3-4390-9B5A-4FAF06A71A35}" type="presParOf" srcId="{7C513668-A3F8-1549-954D-F491F6662E09}" destId="{848036B9-37DF-E84C-B62C-608DC754E4F5}" srcOrd="0" destOrd="0" presId="urn:microsoft.com/office/officeart/2005/8/layout/hierarchy1"/>
    <dgm:cxn modelId="{06D3C73A-44BC-4022-B05C-09B9640AEE52}" type="presParOf" srcId="{7C513668-A3F8-1549-954D-F491F6662E09}" destId="{C5E7414C-11BA-3A49-906D-5CC0A1A1E806}" srcOrd="1" destOrd="0" presId="urn:microsoft.com/office/officeart/2005/8/layout/hierarchy1"/>
    <dgm:cxn modelId="{A80F92E8-96C3-4548-8473-4F459CD1EDBA}" type="presParOf" srcId="{BD9D0752-673C-AC41-849D-5114C87B5E32}" destId="{B5CD740D-0A67-2B4B-B413-DA987D5A3E4F}" srcOrd="1" destOrd="0" presId="urn:microsoft.com/office/officeart/2005/8/layout/hierarchy1"/>
    <dgm:cxn modelId="{CA833867-4920-4419-8367-5790A538A5CD}" type="presParOf" srcId="{51F72912-1FC6-C643-B255-6A869551DDDE}" destId="{316D8595-942A-C746-934F-D877E0E0337C}" srcOrd="4" destOrd="0" presId="urn:microsoft.com/office/officeart/2005/8/layout/hierarchy1"/>
    <dgm:cxn modelId="{A1EB208A-5A84-4B6E-9FE2-F45823D4B613}" type="presParOf" srcId="{316D8595-942A-C746-934F-D877E0E0337C}" destId="{F7B68A2D-483F-1343-AFED-98F8D5925CCF}" srcOrd="0" destOrd="0" presId="urn:microsoft.com/office/officeart/2005/8/layout/hierarchy1"/>
    <dgm:cxn modelId="{E20D973F-9280-4BC0-9E35-2329C9D69B4D}" type="presParOf" srcId="{F7B68A2D-483F-1343-AFED-98F8D5925CCF}" destId="{85C6997B-34CA-374E-A3D4-6F17ACEF8758}" srcOrd="0" destOrd="0" presId="urn:microsoft.com/office/officeart/2005/8/layout/hierarchy1"/>
    <dgm:cxn modelId="{316E0134-F597-4631-9E19-4503D5EAB37B}" type="presParOf" srcId="{F7B68A2D-483F-1343-AFED-98F8D5925CCF}" destId="{2CA4288A-6C25-A143-AC8A-135E0B713943}" srcOrd="1" destOrd="0" presId="urn:microsoft.com/office/officeart/2005/8/layout/hierarchy1"/>
    <dgm:cxn modelId="{D519F2E6-CFA9-46AC-A76B-48269D99900A}" type="presParOf" srcId="{316D8595-942A-C746-934F-D877E0E0337C}" destId="{FFC28931-B065-8E45-AB0A-EACA57FCB36D}" srcOrd="1" destOrd="0" presId="urn:microsoft.com/office/officeart/2005/8/layout/hierarchy1"/>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D5D9DD-7757-5945-B045-1075BEE9D4F8}">
      <dsp:nvSpPr>
        <dsp:cNvPr id="0" name=""/>
        <dsp:cNvSpPr/>
      </dsp:nvSpPr>
      <dsp:spPr>
        <a:xfrm>
          <a:off x="2337803" y="823224"/>
          <a:ext cx="792132" cy="376983"/>
        </a:xfrm>
        <a:custGeom>
          <a:avLst/>
          <a:gdLst/>
          <a:ahLst/>
          <a:cxnLst/>
          <a:rect l="0" t="0" r="0" b="0"/>
          <a:pathLst>
            <a:path>
              <a:moveTo>
                <a:pt x="0" y="0"/>
              </a:moveTo>
              <a:lnTo>
                <a:pt x="0" y="256903"/>
              </a:lnTo>
              <a:lnTo>
                <a:pt x="792132" y="256903"/>
              </a:lnTo>
              <a:lnTo>
                <a:pt x="792132" y="376983"/>
              </a:lnTo>
            </a:path>
          </a:pathLst>
        </a:custGeom>
        <a:noFill/>
        <a:ln w="254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7BD0F72-B27B-484B-A619-7CEF95CE44FB}">
      <dsp:nvSpPr>
        <dsp:cNvPr id="0" name=""/>
        <dsp:cNvSpPr/>
      </dsp:nvSpPr>
      <dsp:spPr>
        <a:xfrm>
          <a:off x="1545670" y="823224"/>
          <a:ext cx="792132" cy="376983"/>
        </a:xfrm>
        <a:custGeom>
          <a:avLst/>
          <a:gdLst/>
          <a:ahLst/>
          <a:cxnLst/>
          <a:rect l="0" t="0" r="0" b="0"/>
          <a:pathLst>
            <a:path>
              <a:moveTo>
                <a:pt x="792132" y="0"/>
              </a:moveTo>
              <a:lnTo>
                <a:pt x="792132" y="256903"/>
              </a:lnTo>
              <a:lnTo>
                <a:pt x="0" y="256903"/>
              </a:lnTo>
              <a:lnTo>
                <a:pt x="0" y="376983"/>
              </a:lnTo>
            </a:path>
          </a:pathLst>
        </a:custGeom>
        <a:noFill/>
        <a:ln w="254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3ABB0AA-311E-9F46-AE91-1A86D9939BA6}">
      <dsp:nvSpPr>
        <dsp:cNvPr id="0" name=""/>
        <dsp:cNvSpPr/>
      </dsp:nvSpPr>
      <dsp:spPr>
        <a:xfrm>
          <a:off x="1116047" y="126"/>
          <a:ext cx="2443511" cy="823097"/>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DBC9DE7-1840-D54D-9B92-5C849B410345}">
      <dsp:nvSpPr>
        <dsp:cNvPr id="0" name=""/>
        <dsp:cNvSpPr/>
      </dsp:nvSpPr>
      <dsp:spPr>
        <a:xfrm>
          <a:off x="1260071" y="136949"/>
          <a:ext cx="2443511" cy="823097"/>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de-DE" sz="2000" kern="1200" dirty="0" smtClean="0"/>
            <a:t>S&amp;T ExCom</a:t>
          </a:r>
        </a:p>
        <a:p>
          <a:pPr lvl="0" algn="ctr" defTabSz="889000">
            <a:lnSpc>
              <a:spcPct val="90000"/>
            </a:lnSpc>
            <a:spcBef>
              <a:spcPct val="0"/>
            </a:spcBef>
            <a:spcAft>
              <a:spcPts val="0"/>
            </a:spcAft>
          </a:pPr>
          <a:r>
            <a:rPr lang="de-DE" sz="1400" kern="1200" dirty="0" smtClean="0"/>
            <a:t>Strategic oversight </a:t>
          </a:r>
          <a:br>
            <a:rPr lang="de-DE" sz="1400" kern="1200" dirty="0" smtClean="0"/>
          </a:br>
          <a:r>
            <a:rPr lang="de-DE" sz="1400" kern="1200" dirty="0" smtClean="0"/>
            <a:t>and guidance</a:t>
          </a:r>
          <a:endParaRPr lang="de-DE" sz="1400" kern="1200" dirty="0"/>
        </a:p>
      </dsp:txBody>
      <dsp:txXfrm>
        <a:off x="1260071" y="136949"/>
        <a:ext cx="2443511" cy="823097"/>
      </dsp:txXfrm>
    </dsp:sp>
    <dsp:sp modelId="{EB8C1F1F-54C8-774C-99EA-A3FF22A0F9B1}">
      <dsp:nvSpPr>
        <dsp:cNvPr id="0" name=""/>
        <dsp:cNvSpPr/>
      </dsp:nvSpPr>
      <dsp:spPr>
        <a:xfrm>
          <a:off x="897562" y="1200207"/>
          <a:ext cx="1296217" cy="823097"/>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95B3CD4-38DE-FA43-8223-ECB57016670D}">
      <dsp:nvSpPr>
        <dsp:cNvPr id="0" name=""/>
        <dsp:cNvSpPr/>
      </dsp:nvSpPr>
      <dsp:spPr>
        <a:xfrm>
          <a:off x="1041586" y="1337030"/>
          <a:ext cx="1296217" cy="823097"/>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smtClean="0"/>
            <a:t>DBRAG</a:t>
          </a:r>
          <a:endParaRPr lang="de-DE" sz="2000" kern="1200" dirty="0"/>
        </a:p>
      </dsp:txBody>
      <dsp:txXfrm>
        <a:off x="1041586" y="1337030"/>
        <a:ext cx="1296217" cy="823097"/>
      </dsp:txXfrm>
    </dsp:sp>
    <dsp:sp modelId="{08AD3339-12E0-6B4E-B0F3-4343513226A0}">
      <dsp:nvSpPr>
        <dsp:cNvPr id="0" name=""/>
        <dsp:cNvSpPr/>
      </dsp:nvSpPr>
      <dsp:spPr>
        <a:xfrm>
          <a:off x="2481827" y="1200207"/>
          <a:ext cx="1296217" cy="823097"/>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B3F106C-EA32-584E-A3AF-DEEC32C666DE}">
      <dsp:nvSpPr>
        <dsp:cNvPr id="0" name=""/>
        <dsp:cNvSpPr/>
      </dsp:nvSpPr>
      <dsp:spPr>
        <a:xfrm>
          <a:off x="2625851" y="1337030"/>
          <a:ext cx="1296217" cy="823097"/>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smtClean="0"/>
            <a:t>COIs</a:t>
          </a:r>
          <a:endParaRPr lang="de-DE" sz="2000" kern="1200" dirty="0"/>
        </a:p>
      </dsp:txBody>
      <dsp:txXfrm>
        <a:off x="2625851" y="1337030"/>
        <a:ext cx="1296217" cy="82309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95B24F-8461-B648-BD06-CCD9D79F3236}">
      <dsp:nvSpPr>
        <dsp:cNvPr id="0" name=""/>
        <dsp:cNvSpPr/>
      </dsp:nvSpPr>
      <dsp:spPr>
        <a:xfrm>
          <a:off x="8902" y="54997"/>
          <a:ext cx="1389333" cy="699413"/>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138CA2D-D994-B043-A3D9-C9EA5C71BCBA}">
      <dsp:nvSpPr>
        <dsp:cNvPr id="0" name=""/>
        <dsp:cNvSpPr/>
      </dsp:nvSpPr>
      <dsp:spPr>
        <a:xfrm>
          <a:off x="131284" y="171260"/>
          <a:ext cx="1389333" cy="699413"/>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kern="1200" dirty="0" err="1" smtClean="0"/>
            <a:t>Advanced</a:t>
          </a:r>
          <a:r>
            <a:rPr lang="de-DE" sz="1400" kern="1200" dirty="0" smtClean="0"/>
            <a:t> Electronics</a:t>
          </a:r>
          <a:endParaRPr lang="de-DE" sz="1400" kern="1200" dirty="0"/>
        </a:p>
      </dsp:txBody>
      <dsp:txXfrm>
        <a:off x="131284" y="171260"/>
        <a:ext cx="1389333" cy="699413"/>
      </dsp:txXfrm>
    </dsp:sp>
    <dsp:sp modelId="{BDF88877-A8FC-7A4E-A8AC-547F291B212C}">
      <dsp:nvSpPr>
        <dsp:cNvPr id="0" name=""/>
        <dsp:cNvSpPr/>
      </dsp:nvSpPr>
      <dsp:spPr>
        <a:xfrm>
          <a:off x="1643000" y="54997"/>
          <a:ext cx="1215129" cy="699413"/>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88AC291-35FD-2C42-8FD1-67F997B4EE8F}">
      <dsp:nvSpPr>
        <dsp:cNvPr id="0" name=""/>
        <dsp:cNvSpPr/>
      </dsp:nvSpPr>
      <dsp:spPr>
        <a:xfrm>
          <a:off x="1765382" y="171260"/>
          <a:ext cx="1215129" cy="699413"/>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kern="1200" dirty="0" smtClean="0"/>
            <a:t>Air </a:t>
          </a:r>
          <a:r>
            <a:rPr lang="de-DE" sz="1400" kern="1200" dirty="0" err="1" smtClean="0"/>
            <a:t>Platforms</a:t>
          </a:r>
          <a:endParaRPr lang="de-DE" sz="1400" kern="1200" dirty="0"/>
        </a:p>
      </dsp:txBody>
      <dsp:txXfrm>
        <a:off x="1765382" y="171260"/>
        <a:ext cx="1215129" cy="699413"/>
      </dsp:txXfrm>
    </dsp:sp>
    <dsp:sp modelId="{5376DB12-BE0C-D34A-A207-0CF47C4F856B}">
      <dsp:nvSpPr>
        <dsp:cNvPr id="0" name=""/>
        <dsp:cNvSpPr/>
      </dsp:nvSpPr>
      <dsp:spPr>
        <a:xfrm>
          <a:off x="3102894" y="54997"/>
          <a:ext cx="1323313" cy="699413"/>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062242-4C0D-1240-A5E8-0D2888F28AC3}">
      <dsp:nvSpPr>
        <dsp:cNvPr id="0" name=""/>
        <dsp:cNvSpPr/>
      </dsp:nvSpPr>
      <dsp:spPr>
        <a:xfrm>
          <a:off x="3225276" y="171260"/>
          <a:ext cx="1323313" cy="699413"/>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kern="1200" dirty="0" err="1" smtClean="0"/>
            <a:t>Autonomy</a:t>
          </a:r>
          <a:endParaRPr lang="de-DE" sz="1400" kern="1200" dirty="0"/>
        </a:p>
      </dsp:txBody>
      <dsp:txXfrm>
        <a:off x="3225276" y="171260"/>
        <a:ext cx="1323313" cy="699413"/>
      </dsp:txXfrm>
    </dsp:sp>
    <dsp:sp modelId="{8F1CDE27-4D6D-D14B-9B6E-BA53C3640672}">
      <dsp:nvSpPr>
        <dsp:cNvPr id="0" name=""/>
        <dsp:cNvSpPr/>
      </dsp:nvSpPr>
      <dsp:spPr>
        <a:xfrm>
          <a:off x="4670971" y="54997"/>
          <a:ext cx="2046396" cy="72153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D1FBAE9-FF81-DD46-9D8A-C4B6F317801B}">
      <dsp:nvSpPr>
        <dsp:cNvPr id="0" name=""/>
        <dsp:cNvSpPr/>
      </dsp:nvSpPr>
      <dsp:spPr>
        <a:xfrm>
          <a:off x="4793353" y="171260"/>
          <a:ext cx="2046396" cy="721536"/>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kern="1200" dirty="0" smtClean="0"/>
            <a:t>Biomedical Research (ASBREM)</a:t>
          </a:r>
          <a:endParaRPr lang="de-DE" sz="1400" kern="1200" dirty="0"/>
        </a:p>
      </dsp:txBody>
      <dsp:txXfrm>
        <a:off x="4793353" y="171260"/>
        <a:ext cx="2046396" cy="721536"/>
      </dsp:txXfrm>
    </dsp:sp>
    <dsp:sp modelId="{38043760-494A-8241-9A5B-F9F54C064488}">
      <dsp:nvSpPr>
        <dsp:cNvPr id="0" name=""/>
        <dsp:cNvSpPr/>
      </dsp:nvSpPr>
      <dsp:spPr>
        <a:xfrm>
          <a:off x="6962132" y="54997"/>
          <a:ext cx="1101439" cy="699413"/>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479C65-CE27-544F-A28F-06A8E5507199}">
      <dsp:nvSpPr>
        <dsp:cNvPr id="0" name=""/>
        <dsp:cNvSpPr/>
      </dsp:nvSpPr>
      <dsp:spPr>
        <a:xfrm>
          <a:off x="7084514" y="171260"/>
          <a:ext cx="1101439" cy="699413"/>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kern="1200" dirty="0" smtClean="0"/>
            <a:t>Counter IED</a:t>
          </a:r>
          <a:endParaRPr lang="de-DE" sz="1400" kern="1200" dirty="0"/>
        </a:p>
      </dsp:txBody>
      <dsp:txXfrm>
        <a:off x="7084514" y="171260"/>
        <a:ext cx="1101439" cy="699413"/>
      </dsp:txXfrm>
    </dsp:sp>
    <dsp:sp modelId="{CD62160B-5B7A-AE4B-92DB-C1DDFE273D98}">
      <dsp:nvSpPr>
        <dsp:cNvPr id="0" name=""/>
        <dsp:cNvSpPr/>
      </dsp:nvSpPr>
      <dsp:spPr>
        <a:xfrm>
          <a:off x="8308335" y="54997"/>
          <a:ext cx="1181822" cy="699413"/>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73B1F94-686F-1D4B-8F50-D411DAAD118C}">
      <dsp:nvSpPr>
        <dsp:cNvPr id="0" name=""/>
        <dsp:cNvSpPr/>
      </dsp:nvSpPr>
      <dsp:spPr>
        <a:xfrm>
          <a:off x="8430718" y="171260"/>
          <a:ext cx="1181822" cy="699413"/>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kern="1200" dirty="0" err="1" smtClean="0"/>
            <a:t>CounterWMD</a:t>
          </a:r>
          <a:endParaRPr lang="de-DE" sz="1400" kern="1200" dirty="0"/>
        </a:p>
      </dsp:txBody>
      <dsp:txXfrm>
        <a:off x="8430718" y="171260"/>
        <a:ext cx="1181822" cy="69941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95B24F-8461-B648-BD06-CCD9D79F3236}">
      <dsp:nvSpPr>
        <dsp:cNvPr id="0" name=""/>
        <dsp:cNvSpPr/>
      </dsp:nvSpPr>
      <dsp:spPr>
        <a:xfrm>
          <a:off x="6955" y="185320"/>
          <a:ext cx="1322168" cy="673035"/>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138CA2D-D994-B043-A3D9-C9EA5C71BCBA}">
      <dsp:nvSpPr>
        <dsp:cNvPr id="0" name=""/>
        <dsp:cNvSpPr/>
      </dsp:nvSpPr>
      <dsp:spPr>
        <a:xfrm>
          <a:off x="176735" y="346611"/>
          <a:ext cx="1322168" cy="673035"/>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kern="1200" dirty="0" err="1" smtClean="0"/>
            <a:t>Cyber</a:t>
          </a:r>
          <a:r>
            <a:rPr lang="de-DE" sz="1400" kern="1200" dirty="0" smtClean="0"/>
            <a:t> Security</a:t>
          </a:r>
          <a:endParaRPr lang="de-DE" sz="1400" kern="1200" dirty="0"/>
        </a:p>
      </dsp:txBody>
      <dsp:txXfrm>
        <a:off x="176735" y="346611"/>
        <a:ext cx="1322168" cy="673035"/>
      </dsp:txXfrm>
    </dsp:sp>
    <dsp:sp modelId="{9C45EB0B-45B2-534D-9BFE-5FD0D097EBB4}">
      <dsp:nvSpPr>
        <dsp:cNvPr id="0" name=""/>
        <dsp:cNvSpPr/>
      </dsp:nvSpPr>
      <dsp:spPr>
        <a:xfrm>
          <a:off x="1668684" y="185320"/>
          <a:ext cx="2227797" cy="65176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D5DB551-B4D5-7E42-A35E-67B8D306128B}">
      <dsp:nvSpPr>
        <dsp:cNvPr id="0" name=""/>
        <dsp:cNvSpPr/>
      </dsp:nvSpPr>
      <dsp:spPr>
        <a:xfrm>
          <a:off x="1838464" y="346611"/>
          <a:ext cx="2227797" cy="651766"/>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kern="1200" dirty="0" smtClean="0"/>
            <a:t>Electronic Warfare &amp; Protection</a:t>
          </a:r>
          <a:endParaRPr lang="de-DE" sz="1400" kern="1200" dirty="0"/>
        </a:p>
      </dsp:txBody>
      <dsp:txXfrm>
        <a:off x="1838464" y="346611"/>
        <a:ext cx="2227797" cy="651766"/>
      </dsp:txXfrm>
    </dsp:sp>
    <dsp:sp modelId="{5B86EFF5-E929-3244-B35C-B7F4CCDB6DFD}">
      <dsp:nvSpPr>
        <dsp:cNvPr id="0" name=""/>
        <dsp:cNvSpPr/>
      </dsp:nvSpPr>
      <dsp:spPr>
        <a:xfrm>
          <a:off x="4236042" y="185320"/>
          <a:ext cx="1744911" cy="665534"/>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6538765-19F7-1044-8E0E-8D79A261D1EF}">
      <dsp:nvSpPr>
        <dsp:cNvPr id="0" name=""/>
        <dsp:cNvSpPr/>
      </dsp:nvSpPr>
      <dsp:spPr>
        <a:xfrm>
          <a:off x="4405822" y="346611"/>
          <a:ext cx="1744911" cy="665534"/>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kern="1200" dirty="0" err="1" smtClean="0"/>
            <a:t>Energy</a:t>
          </a:r>
          <a:r>
            <a:rPr lang="de-DE" sz="1400" kern="1200" dirty="0" smtClean="0"/>
            <a:t> &amp; Power Technologies</a:t>
          </a:r>
          <a:endParaRPr lang="de-DE" sz="1400" kern="1200" dirty="0"/>
        </a:p>
      </dsp:txBody>
      <dsp:txXfrm>
        <a:off x="4405822" y="346611"/>
        <a:ext cx="1744911" cy="665534"/>
      </dsp:txXfrm>
    </dsp:sp>
    <dsp:sp modelId="{38A2BD90-E7B3-9441-B993-88E6816A4855}">
      <dsp:nvSpPr>
        <dsp:cNvPr id="0" name=""/>
        <dsp:cNvSpPr/>
      </dsp:nvSpPr>
      <dsp:spPr>
        <a:xfrm>
          <a:off x="6320513" y="185320"/>
          <a:ext cx="1856991" cy="665117"/>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860EB19-1D54-9145-AFD9-D13EFD876FB7}">
      <dsp:nvSpPr>
        <dsp:cNvPr id="0" name=""/>
        <dsp:cNvSpPr/>
      </dsp:nvSpPr>
      <dsp:spPr>
        <a:xfrm>
          <a:off x="6490294" y="346611"/>
          <a:ext cx="1856991" cy="665117"/>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kern="1200" dirty="0" err="1" smtClean="0"/>
            <a:t>Engineered</a:t>
          </a:r>
          <a:r>
            <a:rPr lang="de-DE" sz="1400" kern="1200" dirty="0" smtClean="0"/>
            <a:t> </a:t>
          </a:r>
          <a:r>
            <a:rPr lang="de-DE" sz="1400" kern="1200" dirty="0" err="1" smtClean="0"/>
            <a:t>Resilient</a:t>
          </a:r>
          <a:r>
            <a:rPr lang="de-DE" sz="1400" kern="1200" dirty="0" smtClean="0"/>
            <a:t> Systems</a:t>
          </a:r>
          <a:endParaRPr lang="de-DE" sz="1400" kern="1200" dirty="0"/>
        </a:p>
      </dsp:txBody>
      <dsp:txXfrm>
        <a:off x="6490294" y="346611"/>
        <a:ext cx="1856991" cy="665117"/>
      </dsp:txXfrm>
    </dsp:sp>
    <dsp:sp modelId="{820FC10D-E169-3F41-B3CE-9E016EE32FA2}">
      <dsp:nvSpPr>
        <dsp:cNvPr id="0" name=""/>
        <dsp:cNvSpPr/>
      </dsp:nvSpPr>
      <dsp:spPr>
        <a:xfrm>
          <a:off x="8517066" y="185320"/>
          <a:ext cx="1589175" cy="654997"/>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C8C5331-686D-BC42-96C1-E01615B7500F}">
      <dsp:nvSpPr>
        <dsp:cNvPr id="0" name=""/>
        <dsp:cNvSpPr/>
      </dsp:nvSpPr>
      <dsp:spPr>
        <a:xfrm>
          <a:off x="8686846" y="346611"/>
          <a:ext cx="1589175" cy="654997"/>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kern="1200" dirty="0" err="1" smtClean="0"/>
            <a:t>Ground</a:t>
          </a:r>
          <a:r>
            <a:rPr lang="de-DE" sz="1400" kern="1200" dirty="0" smtClean="0"/>
            <a:t> &amp; </a:t>
          </a:r>
          <a:r>
            <a:rPr lang="de-DE" sz="1400" kern="1200" dirty="0" err="1" smtClean="0"/>
            <a:t>Sea</a:t>
          </a:r>
          <a:r>
            <a:rPr lang="de-DE" sz="1400" kern="1200" dirty="0" smtClean="0"/>
            <a:t> </a:t>
          </a:r>
          <a:r>
            <a:rPr lang="de-DE" sz="1400" kern="1200" dirty="0" err="1" smtClean="0"/>
            <a:t>Platforms</a:t>
          </a:r>
          <a:endParaRPr lang="de-DE" sz="1400" kern="1200" dirty="0"/>
        </a:p>
      </dsp:txBody>
      <dsp:txXfrm>
        <a:off x="8686846" y="346611"/>
        <a:ext cx="1589175" cy="654997"/>
      </dsp:txXfrm>
    </dsp:sp>
    <dsp:sp modelId="{1FA207A6-1CDF-EE4C-8A27-20DB6D1F9245}">
      <dsp:nvSpPr>
        <dsp:cNvPr id="0" name=""/>
        <dsp:cNvSpPr/>
      </dsp:nvSpPr>
      <dsp:spPr>
        <a:xfrm>
          <a:off x="10445802" y="185320"/>
          <a:ext cx="1144306" cy="654987"/>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34B831F-6134-0C41-B563-0E3625157A99}">
      <dsp:nvSpPr>
        <dsp:cNvPr id="0" name=""/>
        <dsp:cNvSpPr/>
      </dsp:nvSpPr>
      <dsp:spPr>
        <a:xfrm>
          <a:off x="10615582" y="346611"/>
          <a:ext cx="1144306" cy="654987"/>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kern="1200" dirty="0" smtClean="0"/>
            <a:t>Human Systems</a:t>
          </a:r>
          <a:endParaRPr lang="de-DE" sz="1400" kern="1200" dirty="0"/>
        </a:p>
      </dsp:txBody>
      <dsp:txXfrm>
        <a:off x="10615582" y="346611"/>
        <a:ext cx="1144306" cy="65498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95B24F-8461-B648-BD06-CCD9D79F3236}">
      <dsp:nvSpPr>
        <dsp:cNvPr id="0" name=""/>
        <dsp:cNvSpPr/>
      </dsp:nvSpPr>
      <dsp:spPr>
        <a:xfrm>
          <a:off x="5155" y="365536"/>
          <a:ext cx="789976" cy="66109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138CA2D-D994-B043-A3D9-C9EA5C71BCBA}">
      <dsp:nvSpPr>
        <dsp:cNvPr id="0" name=""/>
        <dsp:cNvSpPr/>
      </dsp:nvSpPr>
      <dsp:spPr>
        <a:xfrm>
          <a:off x="163909" y="516352"/>
          <a:ext cx="789976" cy="661098"/>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kern="1200" dirty="0" smtClean="0"/>
            <a:t>C4ISR</a:t>
          </a:r>
          <a:endParaRPr lang="de-DE" sz="1400" kern="1200" dirty="0"/>
        </a:p>
      </dsp:txBody>
      <dsp:txXfrm>
        <a:off x="163909" y="516352"/>
        <a:ext cx="789976" cy="661098"/>
      </dsp:txXfrm>
    </dsp:sp>
    <dsp:sp modelId="{4A88EB02-952F-3F47-A620-87F7D4A3BA2D}">
      <dsp:nvSpPr>
        <dsp:cNvPr id="0" name=""/>
        <dsp:cNvSpPr/>
      </dsp:nvSpPr>
      <dsp:spPr>
        <a:xfrm>
          <a:off x="1112640" y="365536"/>
          <a:ext cx="2635326" cy="66109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8864622-057A-1147-BB1A-4ADE967EE4D2}">
      <dsp:nvSpPr>
        <dsp:cNvPr id="0" name=""/>
        <dsp:cNvSpPr/>
      </dsp:nvSpPr>
      <dsp:spPr>
        <a:xfrm>
          <a:off x="1271394" y="516352"/>
          <a:ext cx="2635326" cy="661098"/>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kern="1200" dirty="0" smtClean="0"/>
            <a:t>Materials &amp; Manufacturing </a:t>
          </a:r>
          <a:r>
            <a:rPr lang="de-DE" sz="1400" kern="1200" dirty="0" err="1" smtClean="0"/>
            <a:t>Processes</a:t>
          </a:r>
          <a:endParaRPr lang="de-DE" sz="1400" kern="1200" dirty="0"/>
        </a:p>
      </dsp:txBody>
      <dsp:txXfrm>
        <a:off x="1271394" y="516352"/>
        <a:ext cx="2635326" cy="661098"/>
      </dsp:txXfrm>
    </dsp:sp>
    <dsp:sp modelId="{650E90D5-053B-2C4E-879F-BCB306A756E8}">
      <dsp:nvSpPr>
        <dsp:cNvPr id="0" name=""/>
        <dsp:cNvSpPr/>
      </dsp:nvSpPr>
      <dsp:spPr>
        <a:xfrm>
          <a:off x="4065474" y="365536"/>
          <a:ext cx="1428786" cy="66109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7DBA7A8-19EB-1848-B7E2-8EB6CD7AFC16}">
      <dsp:nvSpPr>
        <dsp:cNvPr id="0" name=""/>
        <dsp:cNvSpPr/>
      </dsp:nvSpPr>
      <dsp:spPr>
        <a:xfrm>
          <a:off x="4224228" y="516352"/>
          <a:ext cx="1428786" cy="661098"/>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kern="1200" dirty="0" smtClean="0"/>
            <a:t>Sensors &amp; Processing</a:t>
          </a:r>
          <a:endParaRPr lang="de-DE" sz="1400" kern="1200" dirty="0"/>
        </a:p>
      </dsp:txBody>
      <dsp:txXfrm>
        <a:off x="4224228" y="516352"/>
        <a:ext cx="1428786" cy="661098"/>
      </dsp:txXfrm>
    </dsp:sp>
    <dsp:sp modelId="{848036B9-37DF-E84C-B62C-608DC754E4F5}">
      <dsp:nvSpPr>
        <dsp:cNvPr id="0" name=""/>
        <dsp:cNvSpPr/>
      </dsp:nvSpPr>
      <dsp:spPr>
        <a:xfrm>
          <a:off x="5811769" y="365536"/>
          <a:ext cx="1428786" cy="66109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5E7414C-11BA-3A49-906D-5CC0A1A1E806}">
      <dsp:nvSpPr>
        <dsp:cNvPr id="0" name=""/>
        <dsp:cNvSpPr/>
      </dsp:nvSpPr>
      <dsp:spPr>
        <a:xfrm>
          <a:off x="5970524" y="516352"/>
          <a:ext cx="1428786" cy="661098"/>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kern="1200" dirty="0" smtClean="0"/>
            <a:t>Space</a:t>
          </a:r>
          <a:endParaRPr lang="de-DE" sz="1400" kern="1200" dirty="0"/>
        </a:p>
      </dsp:txBody>
      <dsp:txXfrm>
        <a:off x="5970524" y="516352"/>
        <a:ext cx="1428786" cy="661098"/>
      </dsp:txXfrm>
    </dsp:sp>
    <dsp:sp modelId="{85C6997B-34CA-374E-A3D4-6F17ACEF8758}">
      <dsp:nvSpPr>
        <dsp:cNvPr id="0" name=""/>
        <dsp:cNvSpPr/>
      </dsp:nvSpPr>
      <dsp:spPr>
        <a:xfrm>
          <a:off x="7558065" y="365536"/>
          <a:ext cx="1647720" cy="66109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A4288A-6C25-A143-AC8A-135E0B713943}">
      <dsp:nvSpPr>
        <dsp:cNvPr id="0" name=""/>
        <dsp:cNvSpPr/>
      </dsp:nvSpPr>
      <dsp:spPr>
        <a:xfrm>
          <a:off x="7716819" y="516352"/>
          <a:ext cx="1647720" cy="661098"/>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kern="1200" dirty="0" err="1" smtClean="0"/>
            <a:t>Weapons</a:t>
          </a:r>
          <a:r>
            <a:rPr lang="de-DE" sz="1400" kern="1200" dirty="0" smtClean="0"/>
            <a:t> Technologies</a:t>
          </a:r>
          <a:endParaRPr lang="de-DE" sz="1400" kern="1200" dirty="0"/>
        </a:p>
      </dsp:txBody>
      <dsp:txXfrm>
        <a:off x="7716819" y="516352"/>
        <a:ext cx="1647720" cy="6610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470FBC-CC68-477E-B335-36FB146F502E}" type="datetimeFigureOut">
              <a:rPr lang="en-US" smtClean="0"/>
              <a:pPr/>
              <a:t>10/8/2015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C50A449-F34A-4A6B-AEA2-882EA516D85B}" type="slidenum">
              <a:rPr lang="en-US" smtClean="0"/>
              <a:pPr/>
              <a:t>‹#›</a:t>
            </a:fld>
            <a:endParaRPr lang="en-US"/>
          </a:p>
        </p:txBody>
      </p:sp>
    </p:spTree>
    <p:extLst>
      <p:ext uri="{BB962C8B-B14F-4D97-AF65-F5344CB8AC3E}">
        <p14:creationId xmlns:p14="http://schemas.microsoft.com/office/powerpoint/2010/main" xmlns="" val="3716473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B7BDB87-DD67-C744-A356-D334C9D25F7D}" type="datetimeFigureOut">
              <a:rPr lang="en-US" smtClean="0"/>
              <a:pPr/>
              <a:t>10/8/2015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77E5151-B640-2A44-9ECF-80FACFE3734A}" type="slidenum">
              <a:rPr lang="en-US" smtClean="0"/>
              <a:pPr/>
              <a:t>‹#›</a:t>
            </a:fld>
            <a:endParaRPr lang="en-US"/>
          </a:p>
        </p:txBody>
      </p:sp>
    </p:spTree>
    <p:extLst>
      <p:ext uri="{BB962C8B-B14F-4D97-AF65-F5344CB8AC3E}">
        <p14:creationId xmlns:p14="http://schemas.microsoft.com/office/powerpoint/2010/main" xmlns="" val="11393468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portfolios are comprised of the “S&amp;T priorities” issued by then-Secretary Robert Gates in 2011, supplemented by additional technical areas where multiple components have a substantial investment. We do not have COIs in those technical areas that are the province of a single military department. For instance, oceanography is a Navy responsibility, while terrain and topography is the province of the Army. </a:t>
            </a:r>
          </a:p>
          <a:p>
            <a:endParaRPr lang="en-US" dirty="0"/>
          </a:p>
          <a:p>
            <a:r>
              <a:rPr lang="en-US" dirty="0"/>
              <a:t>17 = 7 S&amp;T priorities + 10 other significant technology areas</a:t>
            </a:r>
          </a:p>
        </p:txBody>
      </p:sp>
      <p:sp>
        <p:nvSpPr>
          <p:cNvPr id="4" name="Slide Number Placeholder 3"/>
          <p:cNvSpPr>
            <a:spLocks noGrp="1"/>
          </p:cNvSpPr>
          <p:nvPr>
            <p:ph type="sldNum" sz="quarter" idx="10"/>
          </p:nvPr>
        </p:nvSpPr>
        <p:spPr/>
        <p:txBody>
          <a:bodyPr/>
          <a:lstStyle/>
          <a:p>
            <a:fld id="{F2F259F8-3CC2-4968-8576-FDE8CD2191D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xmlns="" val="2303695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r>
              <a:rPr lang="en-US" dirty="0"/>
              <a:t>(I</a:t>
            </a:r>
            <a:r>
              <a:rPr lang="en-US" sz="1600" dirty="0"/>
              <a:t>dentified in the 2010 Basic Science Office Strategic Plan.)</a:t>
            </a:r>
          </a:p>
          <a:p>
            <a:pPr marL="0" lvl="1"/>
            <a:endParaRPr lang="en-US" sz="1600" dirty="0"/>
          </a:p>
          <a:p>
            <a:pPr marL="0" lvl="1"/>
            <a:endParaRPr lang="en-US" sz="1600" dirty="0"/>
          </a:p>
        </p:txBody>
      </p:sp>
      <p:sp>
        <p:nvSpPr>
          <p:cNvPr id="4" name="Slide Number Placeholder 3"/>
          <p:cNvSpPr>
            <a:spLocks noGrp="1"/>
          </p:cNvSpPr>
          <p:nvPr>
            <p:ph type="sldNum" sz="quarter" idx="5"/>
          </p:nvPr>
        </p:nvSpPr>
        <p:spPr/>
        <p:txBody>
          <a:bodyPr/>
          <a:lstStyle/>
          <a:p>
            <a:pPr>
              <a:defRPr/>
            </a:pPr>
            <a:fld id="{FBCB01CE-FAD4-435A-AF2D-72B7863489DB}" type="slidenum">
              <a:rPr lang="en-US" smtClean="0">
                <a:solidFill>
                  <a:prstClr val="black"/>
                </a:solidFill>
              </a:rPr>
              <a:pPr>
                <a:defRPr/>
              </a:pPr>
              <a:t>6</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7E5151-B640-2A44-9ECF-80FACFE3734A}" type="slidenum">
              <a:rPr lang="en-US" smtClean="0"/>
              <a:pPr/>
              <a:t>7</a:t>
            </a:fld>
            <a:endParaRPr lang="en-US"/>
          </a:p>
        </p:txBody>
      </p:sp>
    </p:spTree>
    <p:extLst>
      <p:ext uri="{BB962C8B-B14F-4D97-AF65-F5344CB8AC3E}">
        <p14:creationId xmlns:p14="http://schemas.microsoft.com/office/powerpoint/2010/main" xmlns="" val="1431807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7E5151-B640-2A44-9ECF-80FACFE3734A}" type="slidenum">
              <a:rPr lang="en-US" smtClean="0"/>
              <a:pPr/>
              <a:t>10</a:t>
            </a:fld>
            <a:endParaRPr lang="en-US"/>
          </a:p>
        </p:txBody>
      </p:sp>
    </p:spTree>
    <p:extLst>
      <p:ext uri="{BB962C8B-B14F-4D97-AF65-F5344CB8AC3E}">
        <p14:creationId xmlns:p14="http://schemas.microsoft.com/office/powerpoint/2010/main" xmlns="" val="115180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7E5151-B640-2A44-9ECF-80FACFE3734A}" type="slidenum">
              <a:rPr lang="en-US" smtClean="0"/>
              <a:pPr/>
              <a:t>12</a:t>
            </a:fld>
            <a:endParaRPr lang="en-US"/>
          </a:p>
        </p:txBody>
      </p:sp>
    </p:spTree>
    <p:extLst>
      <p:ext uri="{BB962C8B-B14F-4D97-AF65-F5344CB8AC3E}">
        <p14:creationId xmlns:p14="http://schemas.microsoft.com/office/powerpoint/2010/main" xmlns="" val="3094300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xmlns="" val="2342972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7E5151-B640-2A44-9ECF-80FACFE3734A}" type="slidenum">
              <a:rPr lang="en-US" smtClean="0"/>
              <a:pPr/>
              <a:t>22</a:t>
            </a:fld>
            <a:endParaRPr lang="en-US"/>
          </a:p>
        </p:txBody>
      </p:sp>
    </p:spTree>
    <p:extLst>
      <p:ext uri="{BB962C8B-B14F-4D97-AF65-F5344CB8AC3E}">
        <p14:creationId xmlns:p14="http://schemas.microsoft.com/office/powerpoint/2010/main" xmlns="" val="4168961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smtClean="0"/>
            </a:lvl1pPr>
          </a:lstStyle>
          <a:p>
            <a:fld id="{114F7CE9-DCD8-8A4C-B783-7C9A9D4EB230}"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046FCFEB-27CF-9643-9105-EC35F89A4874}"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30188"/>
            <a:ext cx="2628900" cy="6627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230188"/>
            <a:ext cx="7734300" cy="662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53C310F3-FB4E-D34E-AB6F-C04469502631}"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pPr>
            <a:r>
              <a:rPr sz="7000"/>
              <a:t>Title Text</a:t>
            </a:r>
          </a:p>
        </p:txBody>
      </p:sp>
      <p:sp>
        <p:nvSpPr>
          <p:cNvPr id="9" name="Shape 9"/>
          <p:cNvSpPr>
            <a:spLocks noGrp="1"/>
          </p:cNvSpPr>
          <p:nvPr>
            <p:ph type="body" idx="1"/>
          </p:nvPr>
        </p:nvSpPr>
        <p:spPr>
          <a:prstGeom prst="rect">
            <a:avLst/>
          </a:prstGeom>
        </p:spPr>
        <p:txBody>
          <a:bodyPr/>
          <a:lstStyle/>
          <a:p>
            <a:pPr lvl="0">
              <a:defRPr sz="1800"/>
            </a:pPr>
            <a:r>
              <a:rPr sz="3500"/>
              <a:t>Body Level One</a:t>
            </a:r>
          </a:p>
          <a:p>
            <a:pPr lvl="1">
              <a:defRPr sz="1800"/>
            </a:pPr>
            <a:r>
              <a:rPr sz="3500"/>
              <a:t>Body Level Two</a:t>
            </a:r>
          </a:p>
          <a:p>
            <a:pPr lvl="2">
              <a:defRPr sz="1800"/>
            </a:pPr>
            <a:r>
              <a:rPr sz="3500"/>
              <a:t>Body Level Three</a:t>
            </a:r>
          </a:p>
          <a:p>
            <a:pPr lvl="3">
              <a:defRPr sz="1800"/>
            </a:pPr>
            <a:r>
              <a:rPr sz="3500"/>
              <a:t>Body Level Four</a:t>
            </a:r>
          </a:p>
          <a:p>
            <a:pPr lvl="4">
              <a:defRPr sz="1800"/>
            </a:pPr>
            <a:r>
              <a:rPr sz="3500"/>
              <a:t>Body Level Five</a:t>
            </a:r>
          </a:p>
        </p:txBody>
      </p:sp>
    </p:spTree>
    <p:extLst>
      <p:ext uri="{BB962C8B-B14F-4D97-AF65-F5344CB8AC3E}">
        <p14:creationId xmlns:p14="http://schemas.microsoft.com/office/powerpoint/2010/main" xmlns="" val="2318587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2C0CAAA3-BB1D-0443-AE7F-AF3CD5A3B739}" type="slidenum">
              <a:rPr lang="en-US"/>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fld id="{26E9D32B-F184-BC43-A23B-735705BF0E0D}"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4038"/>
            <a:ext cx="5181600" cy="5033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4038"/>
            <a:ext cx="5181600" cy="5033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fld id="{BCD5E365-459B-EE4E-8F19-A54D20509805}"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fld id="{7C28A31E-F589-8F4D-B901-373A4AF89F95}"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fld id="{BC52DCFC-58C8-BF4A-968E-85EFFB9BD2AC}"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fld id="{FC91ADDC-3504-7C41-B5C1-D80584BD2512}"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03B69CE2-D7AD-0E48-8D1B-EF24C584D285}"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40088556-1A22-4145-810A-26AE71F5E3F1}"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38200" y="230188"/>
            <a:ext cx="10515600" cy="159385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System Font Regular" pitchFamily="-112" charset="0"/>
              </a:rPr>
              <a:t>Click to edit Master title style</a:t>
            </a:r>
          </a:p>
        </p:txBody>
      </p:sp>
      <p:sp>
        <p:nvSpPr>
          <p:cNvPr id="1026" name="Rectangle 2"/>
          <p:cNvSpPr>
            <a:spLocks noGrp="1" noChangeArrowheads="1"/>
          </p:cNvSpPr>
          <p:nvPr>
            <p:ph type="body" idx="1"/>
          </p:nvPr>
        </p:nvSpPr>
        <p:spPr bwMode="auto">
          <a:xfrm>
            <a:off x="838200" y="1824038"/>
            <a:ext cx="10515600" cy="5033962"/>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pitchFamily="-112" charset="0"/>
              </a:rPr>
              <a:t>Click to edit Master text styles</a:t>
            </a:r>
          </a:p>
          <a:p>
            <a:pPr lvl="1"/>
            <a:r>
              <a:rPr lang="en-US">
                <a:sym typeface="Calibri" pitchFamily="-112" charset="0"/>
              </a:rPr>
              <a:t>Second level</a:t>
            </a:r>
          </a:p>
          <a:p>
            <a:pPr lvl="2"/>
            <a:r>
              <a:rPr lang="en-US">
                <a:sym typeface="Calibri" pitchFamily="-112" charset="0"/>
              </a:rPr>
              <a:t>Third level</a:t>
            </a:r>
          </a:p>
          <a:p>
            <a:pPr lvl="3"/>
            <a:r>
              <a:rPr lang="en-US">
                <a:sym typeface="Calibri" pitchFamily="-112" charset="0"/>
              </a:rPr>
              <a:t>Fourth level</a:t>
            </a:r>
          </a:p>
          <a:p>
            <a:pPr lvl="4"/>
            <a:r>
              <a:rPr lang="en-US">
                <a:sym typeface="Calibri" pitchFamily="-112" charset="0"/>
              </a:rPr>
              <a:t>Fifth level</a:t>
            </a:r>
          </a:p>
        </p:txBody>
      </p:sp>
      <p:sp>
        <p:nvSpPr>
          <p:cNvPr id="1027" name="Text Box 3"/>
          <p:cNvSpPr txBox="1">
            <a:spLocks noGrp="1" noChangeArrowheads="1"/>
          </p:cNvSpPr>
          <p:nvPr>
            <p:ph type="sldNum" sz="quarter" idx="4"/>
          </p:nvPr>
        </p:nvSpPr>
        <p:spPr bwMode="auto">
          <a:xfrm>
            <a:off x="11718925" y="6604000"/>
            <a:ext cx="244475" cy="2540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r">
              <a:defRPr sz="1600">
                <a:solidFill>
                  <a:srgbClr val="878787"/>
                </a:solidFill>
                <a:latin typeface="+mn-lt"/>
                <a:ea typeface="Calibri" pitchFamily="-112" charset="0"/>
                <a:cs typeface="Calibri" pitchFamily="-112" charset="0"/>
                <a:sym typeface="Calibri" pitchFamily="-112" charset="0"/>
              </a:defRPr>
            </a:lvl1pPr>
          </a:lstStyle>
          <a:p>
            <a:fld id="{BC48A755-0E80-2A43-BED5-8ADD8AF59833}" type="slidenum">
              <a:rPr lang="en-US" smtClean="0"/>
              <a:pPr/>
              <a:t>‹#›</a:t>
            </a:fld>
            <a:endParaRPr lang="en-US" dirty="0"/>
          </a:p>
        </p:txBody>
      </p:sp>
      <p:sp>
        <p:nvSpPr>
          <p:cNvPr id="5" name="Rectangle 1"/>
          <p:cNvSpPr>
            <a:spLocks/>
          </p:cNvSpPr>
          <p:nvPr userDrawn="1"/>
        </p:nvSpPr>
        <p:spPr bwMode="auto">
          <a:xfrm>
            <a:off x="0" y="0"/>
            <a:ext cx="12204700" cy="6858000"/>
          </a:xfrm>
          <a:prstGeom prst="rect">
            <a:avLst/>
          </a:prstGeom>
          <a:solidFill>
            <a:schemeClr val="accent1"/>
          </a:solidFill>
          <a:ln w="25400" cap="flat">
            <a:noFill/>
            <a:round/>
            <a:headEnd type="none" w="med" len="med"/>
            <a:tailEnd type="none" w="med" len="med"/>
          </a:ln>
        </p:spPr>
        <p:txBody>
          <a:bodyPr lIns="0" tIns="0" rIns="0" bIns="0">
            <a:prstTxWarp prst="textNoShape">
              <a:avLst/>
            </a:prstTxWarp>
          </a:bodyPr>
          <a:lstStyle/>
          <a:p>
            <a:endParaRPr lang="en-US" dirty="0"/>
          </a:p>
        </p:txBody>
      </p:sp>
      <p:pic>
        <p:nvPicPr>
          <p:cNvPr id="6" name="Picture 5"/>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0" y="0"/>
            <a:ext cx="12192000" cy="72415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p:timing>
    <p:tnLst>
      <p:par>
        <p:cTn id="1" dur="indefinite" restart="never" nodeType="tmRoot"/>
      </p:par>
    </p:tnLst>
  </p:timing>
  <p:hf hdr="0" ftr="0" dt="0"/>
  <p:txStyles>
    <p:titleStyle>
      <a:lvl1pPr algn="l" rtl="0" fontAlgn="base">
        <a:lnSpc>
          <a:spcPct val="90000"/>
        </a:lnSpc>
        <a:spcBef>
          <a:spcPct val="0"/>
        </a:spcBef>
        <a:spcAft>
          <a:spcPct val="0"/>
        </a:spcAft>
        <a:defRPr sz="4400">
          <a:solidFill>
            <a:schemeClr val="tx1"/>
          </a:solidFill>
          <a:latin typeface="+mj-lt"/>
          <a:ea typeface="+mj-ea"/>
          <a:cs typeface="+mj-cs"/>
          <a:sym typeface="System Font Regular" pitchFamily="-112" charset="0"/>
        </a:defRPr>
      </a:lvl1pPr>
      <a:lvl2pPr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2pPr>
      <a:lvl3pPr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3pPr>
      <a:lvl4pPr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4pPr>
      <a:lvl5pPr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5pPr>
      <a:lvl6pPr marL="457200"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6pPr>
      <a:lvl7pPr marL="914400"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7pPr>
      <a:lvl8pPr marL="1371600"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8pPr>
      <a:lvl9pPr marL="1828800"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9pPr>
    </p:titleStyle>
    <p:bodyStyle>
      <a:lvl1pPr marL="228600" indent="-228600" algn="l" rtl="0" fontAlgn="base">
        <a:lnSpc>
          <a:spcPct val="90000"/>
        </a:lnSpc>
        <a:spcBef>
          <a:spcPts val="1000"/>
        </a:spcBef>
        <a:spcAft>
          <a:spcPct val="0"/>
        </a:spcAft>
        <a:buClr>
          <a:srgbClr val="000000"/>
        </a:buClr>
        <a:buSzPct val="100000"/>
        <a:buFont typeface="Arial" pitchFamily="-112" charset="0"/>
        <a:buChar char="•"/>
        <a:defRPr sz="2800">
          <a:solidFill>
            <a:schemeClr val="tx1"/>
          </a:solidFill>
          <a:latin typeface="+mn-lt"/>
          <a:ea typeface="+mn-ea"/>
          <a:cs typeface="+mn-cs"/>
          <a:sym typeface="Calibri" pitchFamily="-112" charset="0"/>
        </a:defRPr>
      </a:lvl1pPr>
      <a:lvl2pPr marL="609600" indent="-228600" algn="l" rtl="0" fontAlgn="base">
        <a:lnSpc>
          <a:spcPct val="90000"/>
        </a:lnSpc>
        <a:spcBef>
          <a:spcPts val="500"/>
        </a:spcBef>
        <a:spcAft>
          <a:spcPct val="0"/>
        </a:spcAft>
        <a:buClr>
          <a:srgbClr val="000000"/>
        </a:buClr>
        <a:buSzPct val="100000"/>
        <a:buFont typeface="Arial" pitchFamily="-112" charset="0"/>
        <a:buChar char="•"/>
        <a:defRPr sz="2400">
          <a:solidFill>
            <a:schemeClr val="tx1"/>
          </a:solidFill>
          <a:latin typeface="+mn-lt"/>
          <a:ea typeface="+mn-ea"/>
          <a:cs typeface="+mn-cs"/>
          <a:sym typeface="Calibri" pitchFamily="-112" charset="0"/>
        </a:defRPr>
      </a:lvl2pPr>
      <a:lvl3pPr marL="1066800" indent="-228600" algn="l" rtl="0" fontAlgn="base">
        <a:lnSpc>
          <a:spcPct val="90000"/>
        </a:lnSpc>
        <a:spcBef>
          <a:spcPts val="500"/>
        </a:spcBef>
        <a:spcAft>
          <a:spcPct val="0"/>
        </a:spcAft>
        <a:buClr>
          <a:srgbClr val="000000"/>
        </a:buClr>
        <a:buSzPct val="100000"/>
        <a:buFont typeface="Arial" pitchFamily="-112" charset="0"/>
        <a:buChar char="•"/>
        <a:defRPr sz="2000">
          <a:solidFill>
            <a:schemeClr val="tx1"/>
          </a:solidFill>
          <a:latin typeface="+mn-lt"/>
          <a:ea typeface="+mn-ea"/>
          <a:cs typeface="+mn-cs"/>
          <a:sym typeface="Calibri" pitchFamily="-112" charset="0"/>
        </a:defRPr>
      </a:lvl3pPr>
      <a:lvl4pPr marL="1524000" indent="-228600" algn="l" rtl="0" fontAlgn="base">
        <a:lnSpc>
          <a:spcPct val="90000"/>
        </a:lnSpc>
        <a:spcBef>
          <a:spcPts val="500"/>
        </a:spcBef>
        <a:spcAft>
          <a:spcPct val="0"/>
        </a:spcAft>
        <a:buClr>
          <a:srgbClr val="000000"/>
        </a:buClr>
        <a:buSzPct val="100000"/>
        <a:buFont typeface="Arial" pitchFamily="-112" charset="0"/>
        <a:buChar char="•"/>
        <a:defRPr>
          <a:solidFill>
            <a:schemeClr val="tx1"/>
          </a:solidFill>
          <a:latin typeface="+mn-lt"/>
          <a:ea typeface="+mn-ea"/>
          <a:cs typeface="+mn-cs"/>
          <a:sym typeface="Calibri" pitchFamily="-112" charset="0"/>
        </a:defRPr>
      </a:lvl4pPr>
      <a:lvl5pPr marL="1981200" indent="-228600" algn="l" rtl="0" fontAlgn="base">
        <a:lnSpc>
          <a:spcPct val="90000"/>
        </a:lnSpc>
        <a:spcBef>
          <a:spcPts val="500"/>
        </a:spcBef>
        <a:spcAft>
          <a:spcPct val="0"/>
        </a:spcAft>
        <a:buClr>
          <a:srgbClr val="000000"/>
        </a:buClr>
        <a:buSzPct val="100000"/>
        <a:buFont typeface="Arial" pitchFamily="-112" charset="0"/>
        <a:buChar char="•"/>
        <a:defRPr>
          <a:solidFill>
            <a:schemeClr val="tx1"/>
          </a:solidFill>
          <a:latin typeface="+mn-lt"/>
          <a:ea typeface="+mn-ea"/>
          <a:cs typeface="+mn-cs"/>
          <a:sym typeface="Calibri" pitchFamily="-112" charset="0"/>
        </a:defRPr>
      </a:lvl5pPr>
      <a:lvl6pPr marL="2438400" indent="-228600" algn="l" rtl="0" fontAlgn="base">
        <a:lnSpc>
          <a:spcPct val="90000"/>
        </a:lnSpc>
        <a:spcBef>
          <a:spcPts val="500"/>
        </a:spcBef>
        <a:spcAft>
          <a:spcPct val="0"/>
        </a:spcAft>
        <a:buClr>
          <a:srgbClr val="000000"/>
        </a:buClr>
        <a:buSzPct val="100000"/>
        <a:buFont typeface="Arial" pitchFamily="-112" charset="0"/>
        <a:buChar char="•"/>
        <a:defRPr>
          <a:solidFill>
            <a:schemeClr val="tx1"/>
          </a:solidFill>
          <a:latin typeface="+mn-lt"/>
          <a:ea typeface="+mn-ea"/>
          <a:cs typeface="+mn-cs"/>
          <a:sym typeface="Calibri" pitchFamily="-112" charset="0"/>
        </a:defRPr>
      </a:lvl6pPr>
      <a:lvl7pPr marL="2895600" indent="-228600" algn="l" rtl="0" fontAlgn="base">
        <a:lnSpc>
          <a:spcPct val="90000"/>
        </a:lnSpc>
        <a:spcBef>
          <a:spcPts val="500"/>
        </a:spcBef>
        <a:spcAft>
          <a:spcPct val="0"/>
        </a:spcAft>
        <a:buClr>
          <a:srgbClr val="000000"/>
        </a:buClr>
        <a:buSzPct val="100000"/>
        <a:buFont typeface="Arial" pitchFamily="-112" charset="0"/>
        <a:buChar char="•"/>
        <a:defRPr>
          <a:solidFill>
            <a:schemeClr val="tx1"/>
          </a:solidFill>
          <a:latin typeface="+mn-lt"/>
          <a:ea typeface="+mn-ea"/>
          <a:cs typeface="+mn-cs"/>
          <a:sym typeface="Calibri" pitchFamily="-112" charset="0"/>
        </a:defRPr>
      </a:lvl7pPr>
      <a:lvl8pPr marL="3352800" indent="-228600" algn="l" rtl="0" fontAlgn="base">
        <a:lnSpc>
          <a:spcPct val="90000"/>
        </a:lnSpc>
        <a:spcBef>
          <a:spcPts val="500"/>
        </a:spcBef>
        <a:spcAft>
          <a:spcPct val="0"/>
        </a:spcAft>
        <a:buClr>
          <a:srgbClr val="000000"/>
        </a:buClr>
        <a:buSzPct val="100000"/>
        <a:buFont typeface="Arial" pitchFamily="-112" charset="0"/>
        <a:buChar char="•"/>
        <a:defRPr>
          <a:solidFill>
            <a:schemeClr val="tx1"/>
          </a:solidFill>
          <a:latin typeface="+mn-lt"/>
          <a:ea typeface="+mn-ea"/>
          <a:cs typeface="+mn-cs"/>
          <a:sym typeface="Calibri" pitchFamily="-112" charset="0"/>
        </a:defRPr>
      </a:lvl8pPr>
      <a:lvl9pPr marL="3810000" indent="-228600" algn="l" rtl="0" fontAlgn="base">
        <a:lnSpc>
          <a:spcPct val="90000"/>
        </a:lnSpc>
        <a:spcBef>
          <a:spcPts val="500"/>
        </a:spcBef>
        <a:spcAft>
          <a:spcPct val="0"/>
        </a:spcAft>
        <a:buClr>
          <a:srgbClr val="000000"/>
        </a:buClr>
        <a:buSzPct val="100000"/>
        <a:buFont typeface="Arial" pitchFamily="-112" charset="0"/>
        <a:buChar char="•"/>
        <a:defRPr>
          <a:solidFill>
            <a:schemeClr val="tx1"/>
          </a:solidFill>
          <a:latin typeface="+mn-lt"/>
          <a:ea typeface="+mn-ea"/>
          <a:cs typeface="+mn-cs"/>
          <a:sym typeface="Calibri" pitchFamily="-11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3.png"/><Relationship Id="rId7"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Rockwell" panose="02060603020205020403" pitchFamily="18" charset="0"/>
              </a:rPr>
              <a:t>DoD Mechanisms to Assist in Commercializing Discoveries in Academia</a:t>
            </a:r>
          </a:p>
        </p:txBody>
      </p:sp>
      <p:sp>
        <p:nvSpPr>
          <p:cNvPr id="3" name="Subtitle 2"/>
          <p:cNvSpPr>
            <a:spLocks noGrp="1"/>
          </p:cNvSpPr>
          <p:nvPr>
            <p:ph type="subTitle" idx="1"/>
          </p:nvPr>
        </p:nvSpPr>
        <p:spPr/>
        <p:txBody>
          <a:bodyPr/>
          <a:lstStyle/>
          <a:p>
            <a:pPr>
              <a:spcBef>
                <a:spcPts val="0"/>
              </a:spcBef>
            </a:pPr>
            <a:r>
              <a:rPr lang="en-US" dirty="0"/>
              <a:t>Third Annual C.W. Bill Young</a:t>
            </a:r>
          </a:p>
          <a:p>
            <a:pPr>
              <a:spcBef>
                <a:spcPts val="0"/>
              </a:spcBef>
            </a:pPr>
            <a:r>
              <a:rPr lang="en-US" dirty="0"/>
              <a:t>Federal R&amp;D Agency Workshop</a:t>
            </a:r>
          </a:p>
          <a:p>
            <a:pPr>
              <a:spcBef>
                <a:spcPts val="0"/>
              </a:spcBef>
            </a:pPr>
            <a:r>
              <a:rPr lang="en-US" dirty="0"/>
              <a:t>U.S. Capitol, Washington, D.C. </a:t>
            </a:r>
          </a:p>
          <a:p>
            <a:pPr>
              <a:spcBef>
                <a:spcPts val="0"/>
              </a:spcBef>
            </a:pPr>
            <a:r>
              <a:rPr lang="en-US" dirty="0"/>
              <a:t>October </a:t>
            </a:r>
            <a:r>
              <a:rPr lang="en-US" dirty="0" smtClean="0"/>
              <a:t>8, 2015</a:t>
            </a:r>
            <a:endParaRPr lang="en-US" dirty="0"/>
          </a:p>
        </p:txBody>
      </p:sp>
      <p:sp>
        <p:nvSpPr>
          <p:cNvPr id="4" name="TextBox 3"/>
          <p:cNvSpPr txBox="1"/>
          <p:nvPr/>
        </p:nvSpPr>
        <p:spPr>
          <a:xfrm>
            <a:off x="304800" y="6331803"/>
            <a:ext cx="3352800" cy="830997"/>
          </a:xfrm>
          <a:prstGeom prst="rect">
            <a:avLst/>
          </a:prstGeom>
          <a:noFill/>
        </p:spPr>
        <p:txBody>
          <a:bodyPr wrap="square" rtlCol="0">
            <a:spAutoFit/>
          </a:bodyPr>
          <a:lstStyle/>
          <a:p>
            <a:pPr algn="l"/>
            <a:r>
              <a:rPr lang="en-US" sz="1600" b="1" dirty="0" err="1" smtClean="0">
                <a:solidFill>
                  <a:schemeClr val="bg1"/>
                </a:solidFill>
                <a:latin typeface="Rockwell" panose="02060603020205020403" pitchFamily="18" charset="0"/>
              </a:rPr>
              <a:t>Camylle</a:t>
            </a:r>
            <a:r>
              <a:rPr lang="en-US" sz="1600" b="1" dirty="0" smtClean="0">
                <a:solidFill>
                  <a:schemeClr val="bg1"/>
                </a:solidFill>
                <a:latin typeface="Rockwell" panose="02060603020205020403" pitchFamily="18" charset="0"/>
              </a:rPr>
              <a:t> Coley</a:t>
            </a:r>
          </a:p>
          <a:p>
            <a:pPr algn="l"/>
            <a:r>
              <a:rPr lang="en-US" sz="1600" b="1" dirty="0" smtClean="0">
                <a:solidFill>
                  <a:schemeClr val="bg1"/>
                </a:solidFill>
                <a:latin typeface="Rockwell" panose="02060603020205020403" pitchFamily="18" charset="0"/>
              </a:rPr>
              <a:t>Senior Advisor to the Director</a:t>
            </a:r>
          </a:p>
          <a:p>
            <a:pPr algn="l"/>
            <a:r>
              <a:rPr lang="en-US" sz="1600" b="1" dirty="0" smtClean="0">
                <a:solidFill>
                  <a:schemeClr val="bg1"/>
                </a:solidFill>
                <a:latin typeface="Rockwell" panose="02060603020205020403" pitchFamily="18" charset="0"/>
              </a:rPr>
              <a:t>DoD Basic Research Office</a:t>
            </a:r>
            <a:endParaRPr lang="en-US" sz="1600" b="1" dirty="0">
              <a:solidFill>
                <a:schemeClr val="bg1"/>
              </a:solidFill>
              <a:latin typeface="Rockwell" panose="02060603020205020403" pitchFamily="18" charset="0"/>
            </a:endParaRPr>
          </a:p>
        </p:txBody>
      </p:sp>
    </p:spTree>
    <p:extLst>
      <p:ext uri="{BB962C8B-B14F-4D97-AF65-F5344CB8AC3E}">
        <p14:creationId xmlns:p14="http://schemas.microsoft.com/office/powerpoint/2010/main" xmlns="" val="50381472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p:cNvSpPr>
          <p:nvPr/>
        </p:nvSpPr>
        <p:spPr bwMode="auto">
          <a:xfrm>
            <a:off x="5791200" y="1066800"/>
            <a:ext cx="5257800" cy="6571456"/>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marL="342900" lvl="0" indent="-342900" algn="l">
              <a:spcBef>
                <a:spcPct val="20000"/>
              </a:spcBef>
              <a:spcAft>
                <a:spcPts val="1200"/>
              </a:spcAft>
              <a:buClr>
                <a:srgbClr val="C00000"/>
              </a:buClr>
              <a:buFont typeface="Arial"/>
              <a:buChar char="•"/>
            </a:pPr>
            <a:r>
              <a:rPr lang="en-US" sz="2400" dirty="0" smtClean="0">
                <a:solidFill>
                  <a:prstClr val="black"/>
                </a:solidFill>
                <a:latin typeface="Rockwell" panose="02060603020205020403" pitchFamily="18" charset="0"/>
                <a:cs typeface="Times New Roman" pitchFamily="18" charset="0"/>
              </a:rPr>
              <a:t>Focused on the </a:t>
            </a:r>
            <a:r>
              <a:rPr lang="en-US" sz="2400" dirty="0">
                <a:solidFill>
                  <a:srgbClr val="C00000"/>
                </a:solidFill>
                <a:latin typeface="Rockwell" panose="02060603020205020403" pitchFamily="18" charset="0"/>
                <a:cs typeface="Times New Roman" pitchFamily="18" charset="0"/>
              </a:rPr>
              <a:t>W</a:t>
            </a:r>
            <a:r>
              <a:rPr lang="en-US" sz="2400" dirty="0" smtClean="0">
                <a:solidFill>
                  <a:srgbClr val="C00000"/>
                </a:solidFill>
                <a:latin typeface="Rockwell" panose="02060603020205020403" pitchFamily="18" charset="0"/>
                <a:cs typeface="Times New Roman" pitchFamily="18" charset="0"/>
              </a:rPr>
              <a:t>arfighter</a:t>
            </a:r>
          </a:p>
          <a:p>
            <a:pPr marL="342900" lvl="0" indent="-342900" algn="l">
              <a:spcBef>
                <a:spcPct val="20000"/>
              </a:spcBef>
              <a:spcAft>
                <a:spcPts val="1200"/>
              </a:spcAft>
              <a:buClr>
                <a:srgbClr val="C00000"/>
              </a:buClr>
              <a:buFont typeface="Arial"/>
              <a:buChar char="•"/>
            </a:pPr>
            <a:r>
              <a:rPr lang="en-US" sz="2400" dirty="0" smtClean="0">
                <a:solidFill>
                  <a:srgbClr val="C00000"/>
                </a:solidFill>
                <a:latin typeface="Rockwell" panose="02060603020205020403" pitchFamily="18" charset="0"/>
                <a:cs typeface="Times New Roman" pitchFamily="18" charset="0"/>
              </a:rPr>
              <a:t>Largest</a:t>
            </a:r>
            <a:r>
              <a:rPr lang="en-US" sz="2400" dirty="0" smtClean="0">
                <a:solidFill>
                  <a:srgbClr val="173346"/>
                </a:solidFill>
                <a:latin typeface="Rockwell" panose="02060603020205020403" pitchFamily="18" charset="0"/>
                <a:cs typeface="Times New Roman" pitchFamily="18" charset="0"/>
              </a:rPr>
              <a:t> </a:t>
            </a:r>
            <a:r>
              <a:rPr lang="en-US" sz="2400" dirty="0" smtClean="0">
                <a:solidFill>
                  <a:prstClr val="black"/>
                </a:solidFill>
                <a:latin typeface="Rockwell" panose="02060603020205020403" pitchFamily="18" charset="0"/>
                <a:cs typeface="Times New Roman" pitchFamily="18" charset="0"/>
              </a:rPr>
              <a:t>SBIR program in the Federal Government</a:t>
            </a:r>
          </a:p>
          <a:p>
            <a:pPr marL="342900" lvl="0" indent="-342900" algn="l">
              <a:spcBef>
                <a:spcPct val="20000"/>
              </a:spcBef>
              <a:spcAft>
                <a:spcPts val="1200"/>
              </a:spcAft>
              <a:buClr>
                <a:srgbClr val="C00000"/>
              </a:buClr>
              <a:buFont typeface="Arial"/>
              <a:buChar char="•"/>
            </a:pPr>
            <a:r>
              <a:rPr lang="en-US" sz="2400" dirty="0" smtClean="0">
                <a:solidFill>
                  <a:prstClr val="black"/>
                </a:solidFill>
                <a:latin typeface="Rockwell" panose="02060603020205020403" pitchFamily="18" charset="0"/>
                <a:cs typeface="Times New Roman" pitchFamily="18" charset="0"/>
              </a:rPr>
              <a:t>DoD is </a:t>
            </a:r>
            <a:r>
              <a:rPr lang="en-US" sz="2400" dirty="0" smtClean="0">
                <a:solidFill>
                  <a:srgbClr val="C00000"/>
                </a:solidFill>
                <a:latin typeface="Rockwell" panose="02060603020205020403" pitchFamily="18" charset="0"/>
                <a:cs typeface="Times New Roman" pitchFamily="18" charset="0"/>
              </a:rPr>
              <a:t>investor</a:t>
            </a:r>
            <a:r>
              <a:rPr lang="en-US" sz="2400" dirty="0" smtClean="0">
                <a:solidFill>
                  <a:srgbClr val="173346"/>
                </a:solidFill>
                <a:latin typeface="Rockwell" panose="02060603020205020403" pitchFamily="18" charset="0"/>
                <a:cs typeface="Times New Roman" pitchFamily="18" charset="0"/>
              </a:rPr>
              <a:t> </a:t>
            </a:r>
            <a:r>
              <a:rPr lang="en-US" sz="2400" dirty="0" smtClean="0">
                <a:solidFill>
                  <a:prstClr val="black"/>
                </a:solidFill>
                <a:latin typeface="Rockwell" panose="02060603020205020403" pitchFamily="18" charset="0"/>
                <a:cs typeface="Times New Roman" pitchFamily="18" charset="0"/>
              </a:rPr>
              <a:t>and a </a:t>
            </a:r>
            <a:r>
              <a:rPr lang="en-US" sz="2400" dirty="0" smtClean="0">
                <a:solidFill>
                  <a:srgbClr val="C00000"/>
                </a:solidFill>
                <a:latin typeface="Rockwell" panose="02060603020205020403" pitchFamily="18" charset="0"/>
                <a:cs typeface="Times New Roman" pitchFamily="18" charset="0"/>
              </a:rPr>
              <a:t>customer</a:t>
            </a:r>
          </a:p>
          <a:p>
            <a:pPr marL="342900" indent="-342900" algn="l">
              <a:spcBef>
                <a:spcPct val="20000"/>
              </a:spcBef>
              <a:spcAft>
                <a:spcPts val="1200"/>
              </a:spcAft>
              <a:buClr>
                <a:srgbClr val="C00000"/>
              </a:buClr>
              <a:buFont typeface="Arial"/>
              <a:buChar char="•"/>
            </a:pPr>
            <a:r>
              <a:rPr lang="en-US" sz="2400" dirty="0" smtClean="0">
                <a:latin typeface="Rockwell" panose="02060603020205020403" pitchFamily="18" charset="0"/>
              </a:rPr>
              <a:t>Sole-sourced follow-on awards</a:t>
            </a:r>
          </a:p>
          <a:p>
            <a:pPr marL="342900" indent="-342900" algn="l">
              <a:spcBef>
                <a:spcPct val="20000"/>
              </a:spcBef>
              <a:spcAft>
                <a:spcPts val="1200"/>
              </a:spcAft>
              <a:buClr>
                <a:srgbClr val="C00000"/>
              </a:buClr>
              <a:buFont typeface="Arial"/>
              <a:buChar char="•"/>
            </a:pPr>
            <a:r>
              <a:rPr lang="en-US" sz="2400" dirty="0" smtClean="0">
                <a:solidFill>
                  <a:prstClr val="black"/>
                </a:solidFill>
                <a:latin typeface="Rockwell" panose="02060603020205020403" pitchFamily="18" charset="0"/>
                <a:cs typeface="Times New Roman" pitchFamily="18" charset="0"/>
              </a:rPr>
              <a:t>Issues contracts not grants</a:t>
            </a:r>
          </a:p>
          <a:p>
            <a:pPr marL="342900" indent="-342900" algn="l">
              <a:spcBef>
                <a:spcPct val="20000"/>
              </a:spcBef>
              <a:spcAft>
                <a:spcPts val="1200"/>
              </a:spcAft>
              <a:buClr>
                <a:srgbClr val="C00000"/>
              </a:buClr>
              <a:buFont typeface="Arial"/>
              <a:buChar char="•"/>
            </a:pPr>
            <a:r>
              <a:rPr lang="en-US" sz="2400" dirty="0" smtClean="0">
                <a:solidFill>
                  <a:prstClr val="black"/>
                </a:solidFill>
                <a:latin typeface="Rockwell" panose="02060603020205020403" pitchFamily="18" charset="0"/>
                <a:cs typeface="Times New Roman" pitchFamily="18" charset="0"/>
              </a:rPr>
              <a:t>Retain data rights for </a:t>
            </a:r>
            <a:r>
              <a:rPr lang="en-US" sz="2400" dirty="0" smtClean="0">
                <a:solidFill>
                  <a:srgbClr val="C00000"/>
                </a:solidFill>
                <a:latin typeface="Rockwell" panose="02060603020205020403" pitchFamily="18" charset="0"/>
                <a:cs typeface="Times New Roman" pitchFamily="18" charset="0"/>
              </a:rPr>
              <a:t>5 years</a:t>
            </a:r>
          </a:p>
          <a:p>
            <a:pPr marL="342900" indent="-342900" algn="l">
              <a:spcBef>
                <a:spcPct val="20000"/>
              </a:spcBef>
              <a:spcAft>
                <a:spcPts val="1200"/>
              </a:spcAft>
              <a:buClr>
                <a:srgbClr val="C00000"/>
              </a:buClr>
              <a:buFont typeface="Arial"/>
              <a:buChar char="•"/>
            </a:pPr>
            <a:r>
              <a:rPr lang="en-US" sz="2400" dirty="0" smtClean="0">
                <a:solidFill>
                  <a:prstClr val="black"/>
                </a:solidFill>
                <a:latin typeface="Rockwell" panose="02060603020205020403" pitchFamily="18" charset="0"/>
                <a:cs typeface="Times New Roman" pitchFamily="18" charset="0"/>
              </a:rPr>
              <a:t>Prohibits participation from firms majority-owned </a:t>
            </a:r>
            <a:r>
              <a:rPr lang="en-US" sz="2400" dirty="0">
                <a:solidFill>
                  <a:prstClr val="black"/>
                </a:solidFill>
                <a:latin typeface="Rockwell" panose="02060603020205020403" pitchFamily="18" charset="0"/>
                <a:cs typeface="Times New Roman" pitchFamily="18" charset="0"/>
              </a:rPr>
              <a:t>by multiple VCOCs, equity, or hedge </a:t>
            </a:r>
            <a:r>
              <a:rPr lang="en-US" sz="2400" dirty="0" smtClean="0">
                <a:solidFill>
                  <a:prstClr val="black"/>
                </a:solidFill>
                <a:latin typeface="Rockwell" panose="02060603020205020403" pitchFamily="18" charset="0"/>
                <a:cs typeface="Times New Roman" pitchFamily="18" charset="0"/>
              </a:rPr>
              <a:t>funds</a:t>
            </a:r>
            <a:endParaRPr lang="en-US" sz="2400" dirty="0">
              <a:solidFill>
                <a:prstClr val="black"/>
              </a:solidFill>
              <a:latin typeface="Rockwell" panose="02060603020205020403" pitchFamily="18" charset="0"/>
              <a:cs typeface="Times New Roman" pitchFamily="18" charset="0"/>
            </a:endParaRPr>
          </a:p>
          <a:p>
            <a:pPr marL="342900" indent="-342900" algn="l">
              <a:spcBef>
                <a:spcPct val="20000"/>
              </a:spcBef>
              <a:spcAft>
                <a:spcPts val="1200"/>
              </a:spcAft>
              <a:buClr>
                <a:srgbClr val="173346"/>
              </a:buClr>
              <a:buFont typeface="Arial"/>
              <a:buChar char="•"/>
            </a:pPr>
            <a:endParaRPr lang="en-US" sz="2400" b="1" dirty="0" smtClean="0">
              <a:solidFill>
                <a:srgbClr val="C00000"/>
              </a:solidFill>
              <a:latin typeface="Rockwell" panose="02060603020205020403" pitchFamily="18" charset="0"/>
              <a:cs typeface="Times New Roman" pitchFamily="18" charset="0"/>
            </a:endParaRPr>
          </a:p>
        </p:txBody>
      </p:sp>
      <p:sp>
        <p:nvSpPr>
          <p:cNvPr id="9" name="Rectangle 2"/>
          <p:cNvSpPr>
            <a:spLocks noGrp="1" noChangeArrowheads="1"/>
          </p:cNvSpPr>
          <p:nvPr>
            <p:ph type="title"/>
          </p:nvPr>
        </p:nvSpPr>
        <p:spPr>
          <a:xfrm>
            <a:off x="609600" y="1143000"/>
            <a:ext cx="7620000" cy="533400"/>
          </a:xfrm>
        </p:spPr>
        <p:txBody>
          <a:bodyPr/>
          <a:lstStyle/>
          <a:p>
            <a:pPr eaLnBrk="1" hangingPunct="1"/>
            <a:r>
              <a:rPr lang="en-US" sz="2800" dirty="0" smtClean="0">
                <a:latin typeface="Rockwell" panose="02060603020205020403" pitchFamily="18" charset="0"/>
              </a:rPr>
              <a:t>What’s Unique About DoD</a:t>
            </a:r>
            <a:endParaRPr lang="en-US" sz="2800" dirty="0">
              <a:latin typeface="Rockwell" panose="02060603020205020403" pitchFamily="18"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3574" t="6424" b="9531"/>
          <a:stretch/>
        </p:blipFill>
        <p:spPr>
          <a:xfrm>
            <a:off x="1371600" y="1905000"/>
            <a:ext cx="2914159" cy="3810000"/>
          </a:xfrm>
          <a:prstGeom prst="rect">
            <a:avLst/>
          </a:prstGeom>
          <a:ln w="6350">
            <a:solidFill>
              <a:schemeClr val="tx1"/>
            </a:solidFill>
          </a:ln>
          <a:effectLst>
            <a:outerShdw blurRad="50800" dist="38100" dir="2700000" algn="tl" rotWithShape="0">
              <a:prstClr val="black">
                <a:alpha val="40000"/>
              </a:prstClr>
            </a:outerShdw>
          </a:effectLst>
        </p:spPr>
      </p:pic>
      <p:sp>
        <p:nvSpPr>
          <p:cNvPr id="2" name="Slide Number Placeholder 1"/>
          <p:cNvSpPr>
            <a:spLocks noGrp="1"/>
          </p:cNvSpPr>
          <p:nvPr>
            <p:ph type="sldNum" sz="quarter" idx="10"/>
          </p:nvPr>
        </p:nvSpPr>
        <p:spPr/>
        <p:txBody>
          <a:bodyPr/>
          <a:lstStyle/>
          <a:p>
            <a:fld id="{2C0CAAA3-BB1D-0443-AE7F-AF3CD5A3B739}" type="slidenum">
              <a:rPr lang="en-US" smtClean="0"/>
              <a:pPr/>
              <a:t>10</a:t>
            </a:fld>
            <a:endParaRPr lang="en-US"/>
          </a:p>
        </p:txBody>
      </p:sp>
    </p:spTree>
    <p:extLst>
      <p:ext uri="{BB962C8B-B14F-4D97-AF65-F5344CB8AC3E}">
        <p14:creationId xmlns:p14="http://schemas.microsoft.com/office/powerpoint/2010/main" xmlns="" val="58986588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p:cNvSpPr>
          <p:nvPr/>
        </p:nvSpPr>
        <p:spPr bwMode="auto">
          <a:xfrm>
            <a:off x="1295400" y="2057400"/>
            <a:ext cx="5257800" cy="4572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marL="342900" lvl="0" indent="-342900" algn="l">
              <a:spcBef>
                <a:spcPct val="20000"/>
              </a:spcBef>
              <a:spcAft>
                <a:spcPts val="1200"/>
              </a:spcAft>
              <a:buClr>
                <a:srgbClr val="173346"/>
              </a:buClr>
            </a:pPr>
            <a:r>
              <a:rPr lang="en-US" sz="3200" dirty="0" smtClean="0">
                <a:solidFill>
                  <a:srgbClr val="C00000"/>
                </a:solidFill>
                <a:latin typeface="Rockwell" panose="02060603020205020403" pitchFamily="18" charset="0"/>
                <a:cs typeface="Times New Roman" pitchFamily="18" charset="0"/>
              </a:rPr>
              <a:t>Contracting Agencies</a:t>
            </a:r>
            <a:endParaRPr lang="en-US" sz="3200" b="1" dirty="0" smtClean="0">
              <a:solidFill>
                <a:srgbClr val="C00000"/>
              </a:solidFill>
              <a:latin typeface="Rockwell" panose="02060603020205020403" pitchFamily="18" charset="0"/>
              <a:cs typeface="Times New Roman" pitchFamily="18" charset="0"/>
            </a:endParaRPr>
          </a:p>
        </p:txBody>
      </p:sp>
      <p:sp>
        <p:nvSpPr>
          <p:cNvPr id="31" name="Line 5"/>
          <p:cNvSpPr>
            <a:spLocks noChangeShapeType="1"/>
          </p:cNvSpPr>
          <p:nvPr/>
        </p:nvSpPr>
        <p:spPr bwMode="auto">
          <a:xfrm rot="5400000">
            <a:off x="4907280" y="3992880"/>
            <a:ext cx="2377440" cy="0"/>
          </a:xfrm>
          <a:prstGeom prst="line">
            <a:avLst/>
          </a:prstGeom>
          <a:noFill/>
          <a:ln w="19050" cap="flat">
            <a:solidFill>
              <a:srgbClr val="C0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32" name="Rectangle 6"/>
          <p:cNvSpPr>
            <a:spLocks/>
          </p:cNvSpPr>
          <p:nvPr/>
        </p:nvSpPr>
        <p:spPr bwMode="auto">
          <a:xfrm>
            <a:off x="990600" y="2682454"/>
            <a:ext cx="5257800" cy="2499146"/>
          </a:xfrm>
          <a:prstGeom prst="rect">
            <a:avLst/>
          </a:prstGeom>
          <a:noFill/>
          <a:ln w="12700" cap="flat">
            <a:noFill/>
            <a:miter lim="800000"/>
            <a:headEnd type="none" w="med" len="med"/>
            <a:tailEnd type="none" w="med" len="med"/>
          </a:ln>
        </p:spPr>
        <p:txBody>
          <a:bodyPr lIns="0" tIns="0" rIns="0" bIns="0" anchor="ctr">
            <a:prstTxWarp prst="textNoShape">
              <a:avLst/>
            </a:prstTxWarp>
            <a:spAutoFit/>
          </a:bodyPr>
          <a:lstStyle/>
          <a:p>
            <a:pPr marL="342900" lvl="0" indent="-342900" algn="l">
              <a:spcBef>
                <a:spcPct val="20000"/>
              </a:spcBef>
              <a:spcAft>
                <a:spcPts val="1200"/>
              </a:spcAft>
              <a:buClr>
                <a:srgbClr val="C00000"/>
              </a:buClr>
              <a:buFont typeface="Arial"/>
              <a:buChar char="•"/>
            </a:pPr>
            <a:r>
              <a:rPr lang="en-US" sz="1800" dirty="0" smtClean="0">
                <a:solidFill>
                  <a:prstClr val="black"/>
                </a:solidFill>
                <a:latin typeface="Rockwell" panose="02060603020205020403" pitchFamily="18" charset="0"/>
                <a:cs typeface="Times New Roman" pitchFamily="18" charset="0"/>
              </a:rPr>
              <a:t>Agency establishes plans, protocols, requirements</a:t>
            </a:r>
            <a:endParaRPr lang="en-US" sz="1800" dirty="0" smtClean="0">
              <a:solidFill>
                <a:srgbClr val="173346"/>
              </a:solidFill>
              <a:latin typeface="Rockwell" panose="02060603020205020403" pitchFamily="18" charset="0"/>
              <a:cs typeface="Times New Roman" pitchFamily="18" charset="0"/>
            </a:endParaRPr>
          </a:p>
          <a:p>
            <a:pPr marL="342900" lvl="0" indent="-342900" algn="l">
              <a:spcBef>
                <a:spcPct val="20000"/>
              </a:spcBef>
              <a:spcAft>
                <a:spcPts val="1200"/>
              </a:spcAft>
              <a:buClr>
                <a:srgbClr val="C00000"/>
              </a:buClr>
              <a:buFont typeface="Arial"/>
              <a:buChar char="•"/>
            </a:pPr>
            <a:r>
              <a:rPr lang="en-US" sz="1800" dirty="0" smtClean="0">
                <a:solidFill>
                  <a:prstClr val="black"/>
                </a:solidFill>
                <a:latin typeface="Rockwell" panose="02060603020205020403" pitchFamily="18" charset="0"/>
                <a:cs typeface="Times New Roman" pitchFamily="18" charset="0"/>
              </a:rPr>
              <a:t>Highly focused topics</a:t>
            </a:r>
          </a:p>
          <a:p>
            <a:pPr marL="342900" lvl="0" indent="-342900" algn="l">
              <a:spcBef>
                <a:spcPct val="20000"/>
              </a:spcBef>
              <a:spcAft>
                <a:spcPts val="1200"/>
              </a:spcAft>
              <a:buClr>
                <a:srgbClr val="C00000"/>
              </a:buClr>
              <a:buFont typeface="Arial"/>
              <a:buChar char="•"/>
            </a:pPr>
            <a:r>
              <a:rPr lang="en-US" sz="1800" dirty="0" smtClean="0">
                <a:solidFill>
                  <a:prstClr val="black"/>
                </a:solidFill>
                <a:latin typeface="Rockwell" panose="02060603020205020403" pitchFamily="18" charset="0"/>
                <a:cs typeface="Times New Roman" pitchFamily="18" charset="0"/>
              </a:rPr>
              <a:t>Procurement mechanism</a:t>
            </a:r>
            <a:endParaRPr lang="en-US" sz="1800" dirty="0" smtClean="0">
              <a:solidFill>
                <a:srgbClr val="173346"/>
              </a:solidFill>
              <a:latin typeface="Rockwell" panose="02060603020205020403" pitchFamily="18" charset="0"/>
              <a:cs typeface="Times New Roman" pitchFamily="18" charset="0"/>
            </a:endParaRPr>
          </a:p>
          <a:p>
            <a:pPr marL="342900" indent="-342900" algn="l">
              <a:spcBef>
                <a:spcPct val="20000"/>
              </a:spcBef>
              <a:spcAft>
                <a:spcPts val="1200"/>
              </a:spcAft>
              <a:buClr>
                <a:srgbClr val="C00000"/>
              </a:buClr>
              <a:buFont typeface="Arial"/>
              <a:buChar char="•"/>
            </a:pPr>
            <a:r>
              <a:rPr lang="en-US" sz="1800" dirty="0" smtClean="0">
                <a:latin typeface="Rockwell" panose="02060603020205020403" pitchFamily="18" charset="0"/>
              </a:rPr>
              <a:t>More fiscal requirements</a:t>
            </a:r>
          </a:p>
          <a:p>
            <a:pPr marL="342900" indent="-342900" algn="l">
              <a:spcBef>
                <a:spcPct val="20000"/>
              </a:spcBef>
              <a:spcAft>
                <a:spcPts val="1200"/>
              </a:spcAft>
              <a:buClr>
                <a:srgbClr val="C00000"/>
              </a:buClr>
              <a:buFont typeface="Arial"/>
              <a:buChar char="•"/>
            </a:pPr>
            <a:r>
              <a:rPr lang="en-US" sz="1800" dirty="0" smtClean="0">
                <a:latin typeface="Rockwell" panose="02060603020205020403" pitchFamily="18" charset="0"/>
              </a:rPr>
              <a:t>Invoiced on Progress</a:t>
            </a:r>
          </a:p>
        </p:txBody>
      </p:sp>
      <p:sp>
        <p:nvSpPr>
          <p:cNvPr id="33" name="Rectangle 6"/>
          <p:cNvSpPr>
            <a:spLocks/>
          </p:cNvSpPr>
          <p:nvPr/>
        </p:nvSpPr>
        <p:spPr bwMode="auto">
          <a:xfrm>
            <a:off x="6934200" y="2057400"/>
            <a:ext cx="5257800" cy="45720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marL="342900" lvl="0" indent="-342900" algn="l">
              <a:spcBef>
                <a:spcPct val="20000"/>
              </a:spcBef>
              <a:spcAft>
                <a:spcPts val="1200"/>
              </a:spcAft>
              <a:buClr>
                <a:srgbClr val="173346"/>
              </a:buClr>
            </a:pPr>
            <a:r>
              <a:rPr lang="en-US" sz="3200" dirty="0" smtClean="0">
                <a:solidFill>
                  <a:srgbClr val="C00000"/>
                </a:solidFill>
                <a:latin typeface="Rockwell" panose="02060603020205020403" pitchFamily="18" charset="0"/>
                <a:cs typeface="Times New Roman" pitchFamily="18" charset="0"/>
              </a:rPr>
              <a:t>Granting Agencies</a:t>
            </a:r>
            <a:endParaRPr lang="en-US" sz="3200" b="1" dirty="0" smtClean="0">
              <a:solidFill>
                <a:srgbClr val="C00000"/>
              </a:solidFill>
              <a:latin typeface="Rockwell" panose="02060603020205020403" pitchFamily="18" charset="0"/>
              <a:cs typeface="Times New Roman" pitchFamily="18" charset="0"/>
            </a:endParaRPr>
          </a:p>
        </p:txBody>
      </p:sp>
      <p:sp>
        <p:nvSpPr>
          <p:cNvPr id="34" name="Rectangle 6"/>
          <p:cNvSpPr>
            <a:spLocks/>
          </p:cNvSpPr>
          <p:nvPr/>
        </p:nvSpPr>
        <p:spPr bwMode="auto">
          <a:xfrm>
            <a:off x="6629400" y="2682454"/>
            <a:ext cx="5257800" cy="2222147"/>
          </a:xfrm>
          <a:prstGeom prst="rect">
            <a:avLst/>
          </a:prstGeom>
          <a:noFill/>
          <a:ln w="12700" cap="flat">
            <a:noFill/>
            <a:miter lim="800000"/>
            <a:headEnd type="none" w="med" len="med"/>
            <a:tailEnd type="none" w="med" len="med"/>
          </a:ln>
        </p:spPr>
        <p:txBody>
          <a:bodyPr lIns="0" tIns="0" rIns="0" bIns="0" anchor="ctr">
            <a:prstTxWarp prst="textNoShape">
              <a:avLst/>
            </a:prstTxWarp>
            <a:spAutoFit/>
          </a:bodyPr>
          <a:lstStyle/>
          <a:p>
            <a:pPr marL="342900" lvl="0" indent="-342900" algn="l">
              <a:spcBef>
                <a:spcPct val="20000"/>
              </a:spcBef>
              <a:spcAft>
                <a:spcPts val="1200"/>
              </a:spcAft>
              <a:buClr>
                <a:srgbClr val="C00000"/>
              </a:buClr>
              <a:buFont typeface="Arial"/>
              <a:buChar char="•"/>
            </a:pPr>
            <a:r>
              <a:rPr lang="en-US" sz="1800" dirty="0" smtClean="0">
                <a:solidFill>
                  <a:prstClr val="black"/>
                </a:solidFill>
                <a:latin typeface="Rockwell"/>
                <a:cs typeface="Rockwell"/>
              </a:rPr>
              <a:t>Investigator initiates approach</a:t>
            </a:r>
          </a:p>
          <a:p>
            <a:pPr marL="342900" lvl="0" indent="-342900" algn="l">
              <a:spcBef>
                <a:spcPct val="20000"/>
              </a:spcBef>
              <a:spcAft>
                <a:spcPts val="1200"/>
              </a:spcAft>
              <a:buClr>
                <a:srgbClr val="C00000"/>
              </a:buClr>
              <a:buFont typeface="Arial"/>
              <a:buChar char="•"/>
            </a:pPr>
            <a:r>
              <a:rPr lang="en-US" sz="1800" dirty="0" smtClean="0">
                <a:solidFill>
                  <a:prstClr val="black"/>
                </a:solidFill>
                <a:latin typeface="Rockwell"/>
                <a:cs typeface="Rockwell"/>
              </a:rPr>
              <a:t>Less-specified topics</a:t>
            </a:r>
          </a:p>
          <a:p>
            <a:pPr marL="342900" lvl="0" indent="-342900" algn="l">
              <a:spcBef>
                <a:spcPct val="20000"/>
              </a:spcBef>
              <a:spcAft>
                <a:spcPts val="1200"/>
              </a:spcAft>
              <a:buClr>
                <a:srgbClr val="C00000"/>
              </a:buClr>
              <a:buFont typeface="Arial"/>
              <a:buChar char="•"/>
            </a:pPr>
            <a:r>
              <a:rPr lang="en-US" sz="1800" dirty="0" smtClean="0">
                <a:solidFill>
                  <a:prstClr val="black"/>
                </a:solidFill>
                <a:latin typeface="Rockwell"/>
                <a:cs typeface="Rockwell"/>
              </a:rPr>
              <a:t>Assistance mechanism</a:t>
            </a:r>
          </a:p>
          <a:p>
            <a:pPr marL="342900" lvl="0" indent="-342900" algn="l">
              <a:spcBef>
                <a:spcPct val="20000"/>
              </a:spcBef>
              <a:spcAft>
                <a:spcPts val="1200"/>
              </a:spcAft>
              <a:buClr>
                <a:srgbClr val="C00000"/>
              </a:buClr>
              <a:buFont typeface="Arial"/>
              <a:buChar char="•"/>
            </a:pPr>
            <a:r>
              <a:rPr lang="en-US" sz="1800" dirty="0" smtClean="0">
                <a:solidFill>
                  <a:prstClr val="black"/>
                </a:solidFill>
                <a:latin typeface="Rockwell"/>
                <a:cs typeface="Rockwell"/>
              </a:rPr>
              <a:t>More flexibility</a:t>
            </a:r>
          </a:p>
          <a:p>
            <a:pPr marL="342900" lvl="0" indent="-342900" algn="l">
              <a:spcBef>
                <a:spcPct val="20000"/>
              </a:spcBef>
              <a:spcAft>
                <a:spcPts val="1200"/>
              </a:spcAft>
              <a:buClr>
                <a:srgbClr val="C00000"/>
              </a:buClr>
              <a:buFont typeface="Arial"/>
              <a:buChar char="•"/>
            </a:pPr>
            <a:r>
              <a:rPr lang="en-US" sz="1800" dirty="0" smtClean="0">
                <a:solidFill>
                  <a:prstClr val="black"/>
                </a:solidFill>
                <a:latin typeface="Rockwell"/>
                <a:cs typeface="Rockwell"/>
              </a:rPr>
              <a:t>Allows upfront payment</a:t>
            </a:r>
          </a:p>
        </p:txBody>
      </p:sp>
      <p:sp>
        <p:nvSpPr>
          <p:cNvPr id="13" name="TextBox 12"/>
          <p:cNvSpPr txBox="1"/>
          <p:nvPr/>
        </p:nvSpPr>
        <p:spPr>
          <a:xfrm>
            <a:off x="1341100" y="5238690"/>
            <a:ext cx="3840500" cy="400110"/>
          </a:xfrm>
          <a:prstGeom prst="rect">
            <a:avLst/>
          </a:prstGeom>
          <a:solidFill>
            <a:schemeClr val="tx1"/>
          </a:solidFill>
          <a:ln>
            <a:noFill/>
          </a:ln>
        </p:spPr>
        <p:txBody>
          <a:bodyPr wrap="square" rtlCol="0">
            <a:spAutoFit/>
          </a:bodyPr>
          <a:lstStyle/>
          <a:p>
            <a:pPr algn="ctr"/>
            <a:r>
              <a:rPr lang="en-US" sz="2000" b="1" dirty="0" err="1">
                <a:solidFill>
                  <a:schemeClr val="bg1"/>
                </a:solidFill>
              </a:rPr>
              <a:t>DoD</a:t>
            </a:r>
            <a:r>
              <a:rPr lang="en-US" sz="2000" b="1" dirty="0">
                <a:solidFill>
                  <a:schemeClr val="bg1"/>
                </a:solidFill>
              </a:rPr>
              <a:t>, DHS, NASA, EPA, DOT</a:t>
            </a:r>
            <a:endParaRPr lang="en-US" sz="2000" b="1" i="1" dirty="0">
              <a:solidFill>
                <a:schemeClr val="bg1"/>
              </a:solidFill>
            </a:endParaRPr>
          </a:p>
        </p:txBody>
      </p:sp>
      <p:sp>
        <p:nvSpPr>
          <p:cNvPr id="14" name="TextBox 13"/>
          <p:cNvSpPr txBox="1"/>
          <p:nvPr/>
        </p:nvSpPr>
        <p:spPr>
          <a:xfrm>
            <a:off x="6983560" y="5238690"/>
            <a:ext cx="3379640" cy="400110"/>
          </a:xfrm>
          <a:prstGeom prst="rect">
            <a:avLst/>
          </a:prstGeom>
          <a:solidFill>
            <a:schemeClr val="tx1"/>
          </a:solidFill>
          <a:ln>
            <a:noFill/>
          </a:ln>
        </p:spPr>
        <p:txBody>
          <a:bodyPr wrap="square" rtlCol="0">
            <a:spAutoFit/>
          </a:bodyPr>
          <a:lstStyle/>
          <a:p>
            <a:pPr algn="ctr"/>
            <a:r>
              <a:rPr lang="en-US" sz="2000" b="1" dirty="0">
                <a:solidFill>
                  <a:schemeClr val="bg1"/>
                </a:solidFill>
              </a:rPr>
              <a:t>NSF, DoE, USDA</a:t>
            </a:r>
            <a:endParaRPr lang="en-US" sz="2000" b="1" i="1" dirty="0">
              <a:solidFill>
                <a:schemeClr val="bg1"/>
              </a:solidFill>
            </a:endParaRPr>
          </a:p>
        </p:txBody>
      </p:sp>
      <p:sp>
        <p:nvSpPr>
          <p:cNvPr id="15" name="TextBox 14"/>
          <p:cNvSpPr txBox="1"/>
          <p:nvPr/>
        </p:nvSpPr>
        <p:spPr>
          <a:xfrm>
            <a:off x="4367775" y="5780104"/>
            <a:ext cx="3533260" cy="400110"/>
          </a:xfrm>
          <a:prstGeom prst="rect">
            <a:avLst/>
          </a:prstGeom>
          <a:solidFill>
            <a:schemeClr val="tx1"/>
          </a:solidFill>
          <a:ln>
            <a:noFill/>
          </a:ln>
        </p:spPr>
        <p:txBody>
          <a:bodyPr wrap="square" rtlCol="0">
            <a:spAutoFit/>
          </a:bodyPr>
          <a:lstStyle/>
          <a:p>
            <a:pPr algn="ctr"/>
            <a:r>
              <a:rPr lang="en-US" sz="2000" b="1" dirty="0">
                <a:solidFill>
                  <a:schemeClr val="bg1"/>
                </a:solidFill>
              </a:rPr>
              <a:t>HHS/NIH, DOC, ED</a:t>
            </a:r>
            <a:endParaRPr lang="en-US" sz="2000" b="1" i="1" dirty="0">
              <a:solidFill>
                <a:schemeClr val="bg1"/>
              </a:solidFill>
            </a:endParaRPr>
          </a:p>
        </p:txBody>
      </p:sp>
      <p:sp>
        <p:nvSpPr>
          <p:cNvPr id="16" name="Rectangle 2"/>
          <p:cNvSpPr>
            <a:spLocks noGrp="1" noChangeArrowheads="1"/>
          </p:cNvSpPr>
          <p:nvPr>
            <p:ph type="title"/>
          </p:nvPr>
        </p:nvSpPr>
        <p:spPr>
          <a:xfrm>
            <a:off x="609600" y="1143000"/>
            <a:ext cx="7620000" cy="533400"/>
          </a:xfrm>
        </p:spPr>
        <p:txBody>
          <a:bodyPr/>
          <a:lstStyle/>
          <a:p>
            <a:pPr eaLnBrk="1" hangingPunct="1"/>
            <a:r>
              <a:rPr lang="en-US" sz="2800" dirty="0" smtClean="0">
                <a:latin typeface="Rockwell" panose="02060603020205020403" pitchFamily="18" charset="0"/>
              </a:rPr>
              <a:t>Contracts versus Grants</a:t>
            </a:r>
            <a:endParaRPr lang="en-US" sz="2800" dirty="0">
              <a:latin typeface="Rockwell" panose="02060603020205020403" pitchFamily="18" charset="0"/>
            </a:endParaRPr>
          </a:p>
        </p:txBody>
      </p:sp>
      <p:sp>
        <p:nvSpPr>
          <p:cNvPr id="2" name="Slide Number Placeholder 1"/>
          <p:cNvSpPr>
            <a:spLocks noGrp="1"/>
          </p:cNvSpPr>
          <p:nvPr>
            <p:ph type="sldNum" sz="quarter" idx="10"/>
          </p:nvPr>
        </p:nvSpPr>
        <p:spPr/>
        <p:txBody>
          <a:bodyPr/>
          <a:lstStyle/>
          <a:p>
            <a:fld id="{2C0CAAA3-BB1D-0443-AE7F-AF3CD5A3B739}" type="slidenum">
              <a:rPr lang="en-US" smtClean="0"/>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81000" y="3234321"/>
            <a:ext cx="2743200" cy="877163"/>
          </a:xfrm>
          <a:prstGeom prst="rect">
            <a:avLst/>
          </a:prstGeom>
        </p:spPr>
        <p:txBody>
          <a:bodyPr wrap="square">
            <a:spAutoFit/>
          </a:bodyPr>
          <a:lstStyle/>
          <a:p>
            <a:pPr marL="342900" lvl="0" indent="-342900" algn="l">
              <a:spcBef>
                <a:spcPct val="20000"/>
              </a:spcBef>
              <a:spcAft>
                <a:spcPts val="0"/>
              </a:spcAft>
              <a:buClr>
                <a:srgbClr val="C00000"/>
              </a:buClr>
              <a:buFont typeface="Arial"/>
              <a:buChar char="•"/>
            </a:pPr>
            <a:r>
              <a:rPr lang="en-US" sz="1500" dirty="0" smtClean="0">
                <a:solidFill>
                  <a:prstClr val="black"/>
                </a:solidFill>
                <a:latin typeface="Rockwell" panose="02060603020205020403" pitchFamily="18" charset="0"/>
                <a:cs typeface="Times New Roman" pitchFamily="18" charset="0"/>
              </a:rPr>
              <a:t>First SBIR Award: 2001</a:t>
            </a:r>
            <a:endParaRPr lang="en-US" sz="1500" dirty="0">
              <a:solidFill>
                <a:prstClr val="black"/>
              </a:solidFill>
              <a:latin typeface="Rockwell" panose="02060603020205020403" pitchFamily="18" charset="0"/>
              <a:cs typeface="Times New Roman" pitchFamily="18" charset="0"/>
            </a:endParaRPr>
          </a:p>
          <a:p>
            <a:pPr marL="342900" lvl="0" indent="-342900" algn="l">
              <a:spcBef>
                <a:spcPct val="20000"/>
              </a:spcBef>
              <a:spcAft>
                <a:spcPts val="0"/>
              </a:spcAft>
              <a:buClr>
                <a:srgbClr val="C00000"/>
              </a:buClr>
              <a:buFont typeface="Arial"/>
              <a:buChar char="•"/>
            </a:pPr>
            <a:r>
              <a:rPr lang="en-US" sz="1500" dirty="0" smtClean="0">
                <a:solidFill>
                  <a:prstClr val="black"/>
                </a:solidFill>
                <a:latin typeface="Rockwell" panose="02060603020205020403" pitchFamily="18" charset="0"/>
                <a:cs typeface="Times New Roman" pitchFamily="18" charset="0"/>
              </a:rPr>
              <a:t>Total SBIR Funding</a:t>
            </a:r>
          </a:p>
          <a:p>
            <a:pPr marL="342900" lvl="0" indent="-342900" algn="l">
              <a:spcBef>
                <a:spcPct val="20000"/>
              </a:spcBef>
              <a:spcAft>
                <a:spcPts val="0"/>
              </a:spcAft>
              <a:buClr>
                <a:srgbClr val="C00000"/>
              </a:buClr>
              <a:buFont typeface="Arial"/>
              <a:buChar char="•"/>
            </a:pPr>
            <a:r>
              <a:rPr lang="en-US" sz="1500" dirty="0" smtClean="0">
                <a:solidFill>
                  <a:prstClr val="black"/>
                </a:solidFill>
                <a:latin typeface="Rockwell" panose="02060603020205020403" pitchFamily="18" charset="0"/>
                <a:cs typeface="Times New Roman" pitchFamily="18" charset="0"/>
              </a:rPr>
              <a:t>$9.39M from 29 awards</a:t>
            </a:r>
          </a:p>
        </p:txBody>
      </p:sp>
      <p:sp>
        <p:nvSpPr>
          <p:cNvPr id="22" name="Rectangle 21"/>
          <p:cNvSpPr/>
          <p:nvPr/>
        </p:nvSpPr>
        <p:spPr>
          <a:xfrm>
            <a:off x="457200" y="2700921"/>
            <a:ext cx="2504562" cy="461665"/>
          </a:xfrm>
          <a:prstGeom prst="rect">
            <a:avLst/>
          </a:prstGeom>
        </p:spPr>
        <p:txBody>
          <a:bodyPr wrap="none">
            <a:spAutoFit/>
          </a:bodyPr>
          <a:lstStyle/>
          <a:p>
            <a:pPr marL="342900" lvl="0" indent="-342900" algn="l">
              <a:spcBef>
                <a:spcPct val="20000"/>
              </a:spcBef>
              <a:spcAft>
                <a:spcPts val="1200"/>
              </a:spcAft>
              <a:buClr>
                <a:srgbClr val="169A8B"/>
              </a:buClr>
            </a:pPr>
            <a:r>
              <a:rPr lang="en-US" sz="2400" dirty="0" smtClean="0">
                <a:solidFill>
                  <a:prstClr val="black"/>
                </a:solidFill>
                <a:latin typeface="Rockwell" panose="02060603020205020403" pitchFamily="18" charset="0"/>
                <a:cs typeface="Times New Roman" pitchFamily="18" charset="0"/>
              </a:rPr>
              <a:t>Founded in 1990</a:t>
            </a:r>
          </a:p>
        </p:txBody>
      </p:sp>
      <p:sp>
        <p:nvSpPr>
          <p:cNvPr id="23" name="Rectangle 22"/>
          <p:cNvSpPr/>
          <p:nvPr/>
        </p:nvSpPr>
        <p:spPr>
          <a:xfrm>
            <a:off x="3352799" y="3234321"/>
            <a:ext cx="2817397" cy="877163"/>
          </a:xfrm>
          <a:prstGeom prst="rect">
            <a:avLst/>
          </a:prstGeom>
        </p:spPr>
        <p:txBody>
          <a:bodyPr wrap="square">
            <a:spAutoFit/>
          </a:bodyPr>
          <a:lstStyle/>
          <a:p>
            <a:pPr marL="342900" lvl="0" indent="-342900" algn="l">
              <a:spcBef>
                <a:spcPct val="20000"/>
              </a:spcBef>
              <a:spcAft>
                <a:spcPts val="0"/>
              </a:spcAft>
              <a:buClr>
                <a:srgbClr val="C00000"/>
              </a:buClr>
              <a:buFont typeface="Arial"/>
              <a:buChar char="•"/>
            </a:pPr>
            <a:r>
              <a:rPr lang="en-US" sz="1500" dirty="0" smtClean="0">
                <a:solidFill>
                  <a:prstClr val="black"/>
                </a:solidFill>
                <a:latin typeface="Rockwell" panose="02060603020205020403" pitchFamily="18" charset="0"/>
                <a:cs typeface="Times New Roman" pitchFamily="18" charset="0"/>
              </a:rPr>
              <a:t>Annual Revenue: </a:t>
            </a:r>
            <a:r>
              <a:rPr lang="en-US" sz="1500" b="1" dirty="0" smtClean="0">
                <a:solidFill>
                  <a:srgbClr val="C00000"/>
                </a:solidFill>
                <a:latin typeface="Rockwell" panose="02060603020205020403" pitchFamily="18" charset="0"/>
                <a:cs typeface="Times New Roman" pitchFamily="18" charset="0"/>
              </a:rPr>
              <a:t>$487 M  </a:t>
            </a:r>
          </a:p>
          <a:p>
            <a:pPr marL="342900" lvl="0" indent="-342900" algn="l">
              <a:spcBef>
                <a:spcPct val="20000"/>
              </a:spcBef>
              <a:spcAft>
                <a:spcPts val="0"/>
              </a:spcAft>
              <a:buClr>
                <a:srgbClr val="C00000"/>
              </a:buClr>
              <a:buFont typeface="Arial"/>
              <a:buChar char="•"/>
            </a:pPr>
            <a:r>
              <a:rPr lang="en-US" sz="1500" dirty="0" smtClean="0">
                <a:solidFill>
                  <a:prstClr val="black"/>
                </a:solidFill>
                <a:latin typeface="Rockwell" panose="02060603020205020403" pitchFamily="18" charset="0"/>
                <a:cs typeface="Times New Roman" pitchFamily="18" charset="0"/>
              </a:rPr>
              <a:t>Employees: 528</a:t>
            </a:r>
          </a:p>
          <a:p>
            <a:pPr lvl="0" algn="l">
              <a:spcBef>
                <a:spcPct val="20000"/>
              </a:spcBef>
              <a:spcAft>
                <a:spcPts val="0"/>
              </a:spcAft>
              <a:buClr>
                <a:srgbClr val="169A8B"/>
              </a:buClr>
            </a:pPr>
            <a:endParaRPr lang="en-US" sz="1500" dirty="0" smtClean="0">
              <a:solidFill>
                <a:prstClr val="black"/>
              </a:solidFill>
              <a:latin typeface="Rockwell" panose="02060603020205020403" pitchFamily="18" charset="0"/>
              <a:cs typeface="Times New Roman" pitchFamily="18" charset="0"/>
            </a:endParaRPr>
          </a:p>
        </p:txBody>
      </p:sp>
      <p:sp>
        <p:nvSpPr>
          <p:cNvPr id="24" name="Rectangle 23"/>
          <p:cNvSpPr/>
          <p:nvPr/>
        </p:nvSpPr>
        <p:spPr>
          <a:xfrm>
            <a:off x="4407724" y="2700921"/>
            <a:ext cx="851916" cy="461665"/>
          </a:xfrm>
          <a:prstGeom prst="rect">
            <a:avLst/>
          </a:prstGeom>
        </p:spPr>
        <p:txBody>
          <a:bodyPr wrap="none">
            <a:spAutoFit/>
          </a:bodyPr>
          <a:lstStyle/>
          <a:p>
            <a:pPr marL="342900" lvl="0" indent="-342900">
              <a:spcBef>
                <a:spcPct val="20000"/>
              </a:spcBef>
              <a:spcAft>
                <a:spcPts val="1200"/>
              </a:spcAft>
              <a:buClr>
                <a:srgbClr val="169A8B"/>
              </a:buClr>
            </a:pPr>
            <a:r>
              <a:rPr lang="en-US" sz="2400" dirty="0" smtClean="0">
                <a:solidFill>
                  <a:prstClr val="black"/>
                </a:solidFill>
                <a:latin typeface="Rockwell" panose="02060603020205020403" pitchFamily="18" charset="0"/>
                <a:cs typeface="Times New Roman" pitchFamily="18" charset="0"/>
              </a:rPr>
              <a:t>2015</a:t>
            </a:r>
          </a:p>
        </p:txBody>
      </p:sp>
      <p:sp>
        <p:nvSpPr>
          <p:cNvPr id="25" name="Line 5"/>
          <p:cNvSpPr>
            <a:spLocks noChangeShapeType="1"/>
          </p:cNvSpPr>
          <p:nvPr/>
        </p:nvSpPr>
        <p:spPr bwMode="auto">
          <a:xfrm rot="5400000">
            <a:off x="2743200" y="3657600"/>
            <a:ext cx="1066800" cy="0"/>
          </a:xfrm>
          <a:prstGeom prst="line">
            <a:avLst/>
          </a:prstGeom>
          <a:noFill/>
          <a:ln w="19050" cap="flat">
            <a:solidFill>
              <a:srgbClr val="C0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7" name="Rectangle 26"/>
          <p:cNvSpPr/>
          <p:nvPr/>
        </p:nvSpPr>
        <p:spPr>
          <a:xfrm>
            <a:off x="381000" y="4876800"/>
            <a:ext cx="5789196" cy="1615827"/>
          </a:xfrm>
          <a:prstGeom prst="rect">
            <a:avLst/>
          </a:prstGeom>
        </p:spPr>
        <p:txBody>
          <a:bodyPr wrap="square">
            <a:spAutoFit/>
          </a:bodyPr>
          <a:lstStyle/>
          <a:p>
            <a:pPr marL="342900" indent="-342900" algn="l">
              <a:spcBef>
                <a:spcPct val="20000"/>
              </a:spcBef>
              <a:spcAft>
                <a:spcPts val="0"/>
              </a:spcAft>
              <a:buClr>
                <a:srgbClr val="C00000"/>
              </a:buClr>
              <a:buFont typeface="Arial"/>
              <a:buChar char="•"/>
            </a:pPr>
            <a:r>
              <a:rPr lang="en-US" sz="1500" b="1" dirty="0">
                <a:solidFill>
                  <a:srgbClr val="C00000"/>
                </a:solidFill>
                <a:latin typeface="Rockwell" panose="02060603020205020403" pitchFamily="18" charset="0"/>
              </a:rPr>
              <a:t>510 </a:t>
            </a:r>
            <a:r>
              <a:rPr lang="en-US" sz="1500" b="1" dirty="0" err="1">
                <a:solidFill>
                  <a:srgbClr val="C00000"/>
                </a:solidFill>
                <a:latin typeface="Rockwell" panose="02060603020205020403" pitchFamily="18" charset="0"/>
              </a:rPr>
              <a:t>PackBot</a:t>
            </a:r>
            <a:r>
              <a:rPr lang="en-US" sz="1500" b="1" dirty="0">
                <a:solidFill>
                  <a:srgbClr val="C00000"/>
                </a:solidFill>
                <a:latin typeface="Rockwell" panose="02060603020205020403" pitchFamily="18" charset="0"/>
              </a:rPr>
              <a:t> </a:t>
            </a:r>
            <a:r>
              <a:rPr lang="en-US" sz="1500" dirty="0" smtClean="0">
                <a:latin typeface="Rockwell" panose="02060603020205020403" pitchFamily="18" charset="0"/>
              </a:rPr>
              <a:t>provided </a:t>
            </a:r>
            <a:r>
              <a:rPr lang="en-US" sz="1500" dirty="0">
                <a:latin typeface="Rockwell" panose="02060603020205020403" pitchFamily="18" charset="0"/>
              </a:rPr>
              <a:t>soldiers with a tool to identify and dispose of </a:t>
            </a:r>
            <a:r>
              <a:rPr lang="en-US" sz="1500" dirty="0" smtClean="0">
                <a:latin typeface="Rockwell" panose="02060603020205020403" pitchFamily="18" charset="0"/>
              </a:rPr>
              <a:t>improvised explosive devices (IEDs).</a:t>
            </a:r>
            <a:endParaRPr lang="en-US" sz="1500" dirty="0" smtClean="0">
              <a:solidFill>
                <a:prstClr val="black"/>
              </a:solidFill>
              <a:latin typeface="Rockwell" panose="02060603020205020403" pitchFamily="18" charset="0"/>
              <a:cs typeface="Times New Roman" pitchFamily="18" charset="0"/>
            </a:endParaRPr>
          </a:p>
          <a:p>
            <a:pPr marL="342900" indent="-342900" algn="l">
              <a:spcBef>
                <a:spcPct val="20000"/>
              </a:spcBef>
              <a:spcAft>
                <a:spcPts val="0"/>
              </a:spcAft>
              <a:buClr>
                <a:srgbClr val="C00000"/>
              </a:buClr>
              <a:buFont typeface="Arial"/>
              <a:buChar char="•"/>
            </a:pPr>
            <a:r>
              <a:rPr lang="en-US" sz="1500" dirty="0" smtClean="0">
                <a:solidFill>
                  <a:prstClr val="black"/>
                </a:solidFill>
                <a:latin typeface="Rockwell" panose="02060603020205020403" pitchFamily="18" charset="0"/>
                <a:cs typeface="Times New Roman" pitchFamily="18" charset="0"/>
              </a:rPr>
              <a:t>The </a:t>
            </a:r>
            <a:r>
              <a:rPr lang="en-US" sz="1500" dirty="0">
                <a:solidFill>
                  <a:prstClr val="black"/>
                </a:solidFill>
                <a:latin typeface="Rockwell" panose="02060603020205020403" pitchFamily="18" charset="0"/>
                <a:cs typeface="Times New Roman" pitchFamily="18" charset="0"/>
              </a:rPr>
              <a:t>technology transitioned into the Roomba vacuum and has now sold over </a:t>
            </a:r>
            <a:r>
              <a:rPr lang="en-US" sz="1500" b="1" dirty="0" smtClean="0">
                <a:solidFill>
                  <a:srgbClr val="C00000"/>
                </a:solidFill>
                <a:latin typeface="Rockwell" panose="02060603020205020403" pitchFamily="18" charset="0"/>
                <a:cs typeface="Times New Roman" pitchFamily="18" charset="0"/>
              </a:rPr>
              <a:t>5 MILLION UNITS </a:t>
            </a:r>
            <a:r>
              <a:rPr lang="en-US" sz="1500" dirty="0" smtClean="0">
                <a:solidFill>
                  <a:prstClr val="black"/>
                </a:solidFill>
                <a:latin typeface="Rockwell" panose="02060603020205020403" pitchFamily="18" charset="0"/>
                <a:cs typeface="Times New Roman" pitchFamily="18" charset="0"/>
              </a:rPr>
              <a:t>across </a:t>
            </a:r>
            <a:r>
              <a:rPr lang="en-US" sz="1500" dirty="0">
                <a:solidFill>
                  <a:prstClr val="black"/>
                </a:solidFill>
                <a:latin typeface="Rockwell" panose="02060603020205020403" pitchFamily="18" charset="0"/>
                <a:cs typeface="Times New Roman" pitchFamily="18" charset="0"/>
              </a:rPr>
              <a:t>the U.S. </a:t>
            </a:r>
            <a:endParaRPr lang="en-US" sz="1500" dirty="0" smtClean="0">
              <a:solidFill>
                <a:prstClr val="black"/>
              </a:solidFill>
              <a:latin typeface="Rockwell" panose="02060603020205020403" pitchFamily="18" charset="0"/>
              <a:cs typeface="Times New Roman" pitchFamily="18" charset="0"/>
            </a:endParaRPr>
          </a:p>
          <a:p>
            <a:pPr algn="l">
              <a:spcBef>
                <a:spcPct val="20000"/>
              </a:spcBef>
              <a:spcAft>
                <a:spcPts val="0"/>
              </a:spcAft>
              <a:buClr>
                <a:srgbClr val="169A8B"/>
              </a:buClr>
            </a:pPr>
            <a:endParaRPr lang="en-US" sz="1500" dirty="0">
              <a:latin typeface="Rockwell" panose="02060603020205020403" pitchFamily="18" charset="0"/>
            </a:endParaRPr>
          </a:p>
          <a:p>
            <a:pPr marL="342900" indent="-342900" algn="l">
              <a:spcBef>
                <a:spcPct val="20000"/>
              </a:spcBef>
              <a:spcAft>
                <a:spcPts val="0"/>
              </a:spcAft>
              <a:buClr>
                <a:srgbClr val="169A8B"/>
              </a:buClr>
              <a:buFont typeface="Arial"/>
              <a:buChar char="•"/>
            </a:pPr>
            <a:endParaRPr lang="en-US" sz="1500" dirty="0" smtClean="0">
              <a:solidFill>
                <a:prstClr val="black"/>
              </a:solidFill>
              <a:latin typeface="Rockwell" panose="02060603020205020403" pitchFamily="18" charset="0"/>
              <a:cs typeface="Times New Roman" pitchFamily="18" charset="0"/>
            </a:endParaRPr>
          </a:p>
        </p:txBody>
      </p:sp>
      <p:sp>
        <p:nvSpPr>
          <p:cNvPr id="28" name="Rectangle 27"/>
          <p:cNvSpPr/>
          <p:nvPr/>
        </p:nvSpPr>
        <p:spPr>
          <a:xfrm>
            <a:off x="457200" y="4343400"/>
            <a:ext cx="3350797" cy="461665"/>
          </a:xfrm>
          <a:prstGeom prst="rect">
            <a:avLst/>
          </a:prstGeom>
        </p:spPr>
        <p:txBody>
          <a:bodyPr wrap="none">
            <a:spAutoFit/>
          </a:bodyPr>
          <a:lstStyle/>
          <a:p>
            <a:pPr marL="342900" lvl="0" indent="-342900" algn="l">
              <a:spcBef>
                <a:spcPct val="20000"/>
              </a:spcBef>
              <a:spcAft>
                <a:spcPts val="1200"/>
              </a:spcAft>
              <a:buClr>
                <a:srgbClr val="169A8B"/>
              </a:buClr>
            </a:pPr>
            <a:r>
              <a:rPr lang="en-US" sz="2400" dirty="0" smtClean="0">
                <a:solidFill>
                  <a:prstClr val="black"/>
                </a:solidFill>
                <a:latin typeface="Rockwell" panose="02060603020205020403" pitchFamily="18" charset="0"/>
                <a:cs typeface="Times New Roman" pitchFamily="18" charset="0"/>
              </a:rPr>
              <a:t>Effects of SBIR funding</a:t>
            </a:r>
          </a:p>
        </p:txBody>
      </p:sp>
      <p:sp>
        <p:nvSpPr>
          <p:cNvPr id="15" name="Rectangle 5"/>
          <p:cNvSpPr>
            <a:spLocks/>
          </p:cNvSpPr>
          <p:nvPr/>
        </p:nvSpPr>
        <p:spPr bwMode="auto">
          <a:xfrm>
            <a:off x="6781800" y="2667000"/>
            <a:ext cx="4495800" cy="2585323"/>
          </a:xfrm>
          <a:prstGeom prst="rect">
            <a:avLst/>
          </a:prstGeom>
          <a:noFill/>
          <a:ln w="12700" cap="flat">
            <a:noFill/>
            <a:miter lim="800000"/>
            <a:headEnd type="none" w="med" len="med"/>
            <a:tailEnd type="none" w="med" len="med"/>
          </a:ln>
        </p:spPr>
        <p:txBody>
          <a:bodyPr wrap="square" lIns="0" tIns="0" rIns="0" bIns="0">
            <a:prstTxWarp prst="textNoShape">
              <a:avLst/>
            </a:prstTxWarp>
            <a:spAutoFit/>
          </a:bodyPr>
          <a:lstStyle/>
          <a:p>
            <a:pPr algn="l"/>
            <a:r>
              <a:rPr lang="en-US" sz="1800" dirty="0">
                <a:latin typeface="Rockwell"/>
                <a:cs typeface="Rockwell"/>
              </a:rPr>
              <a:t>“</a:t>
            </a:r>
            <a:r>
              <a:rPr lang="en-US" sz="2400" dirty="0">
                <a:latin typeface="Rockwell"/>
                <a:cs typeface="Rockwell"/>
              </a:rPr>
              <a:t>What we were trying to do was so risky that no rational investor would give us money,” recalls Angle. “The SBIR Program would listen because they were looking for innovative research.” </a:t>
            </a:r>
          </a:p>
        </p:txBody>
      </p:sp>
      <p:sp>
        <p:nvSpPr>
          <p:cNvPr id="17" name="Rectangle 16"/>
          <p:cNvSpPr/>
          <p:nvPr/>
        </p:nvSpPr>
        <p:spPr>
          <a:xfrm>
            <a:off x="8458200" y="5181600"/>
            <a:ext cx="6096000" cy="338554"/>
          </a:xfrm>
          <a:prstGeom prst="rect">
            <a:avLst/>
          </a:prstGeom>
        </p:spPr>
        <p:txBody>
          <a:bodyPr>
            <a:spAutoFit/>
          </a:bodyPr>
          <a:lstStyle/>
          <a:p>
            <a:pPr algn="l"/>
            <a:r>
              <a:rPr lang="en-US" sz="1600" dirty="0" smtClean="0">
                <a:latin typeface="Rockwell"/>
                <a:cs typeface="Rockwell"/>
              </a:rPr>
              <a:t>Colin Angle, </a:t>
            </a:r>
            <a:r>
              <a:rPr lang="en-US" sz="1600" i="1" dirty="0" smtClean="0">
                <a:latin typeface="Rockwell"/>
                <a:cs typeface="Rockwell"/>
              </a:rPr>
              <a:t>Cofounder of iRobot</a:t>
            </a:r>
            <a:endParaRPr lang="en-US" sz="1600" i="1" dirty="0">
              <a:latin typeface="Rockwell"/>
              <a:cs typeface="Rockwell"/>
            </a:endParaRPr>
          </a:p>
        </p:txBody>
      </p:sp>
      <p:pic>
        <p:nvPicPr>
          <p:cNvPr id="26" name="Picture 2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47800" y="1517198"/>
            <a:ext cx="2971800" cy="1273628"/>
          </a:xfrm>
          <a:prstGeom prst="rect">
            <a:avLst/>
          </a:prstGeom>
        </p:spPr>
      </p:pic>
      <p:sp>
        <p:nvSpPr>
          <p:cNvPr id="30" name="Rectangle 2"/>
          <p:cNvSpPr>
            <a:spLocks noGrp="1" noChangeArrowheads="1"/>
          </p:cNvSpPr>
          <p:nvPr>
            <p:ph type="title"/>
          </p:nvPr>
        </p:nvSpPr>
        <p:spPr>
          <a:xfrm>
            <a:off x="609600" y="1143000"/>
            <a:ext cx="7620000" cy="533400"/>
          </a:xfrm>
        </p:spPr>
        <p:txBody>
          <a:bodyPr/>
          <a:lstStyle/>
          <a:p>
            <a:pPr eaLnBrk="1" hangingPunct="1"/>
            <a:r>
              <a:rPr lang="en-US" sz="2800" dirty="0" smtClean="0">
                <a:latin typeface="Rockwell" panose="02060603020205020403" pitchFamily="18" charset="0"/>
              </a:rPr>
              <a:t>SBIR Impact to DoD</a:t>
            </a:r>
            <a:endParaRPr lang="en-US" sz="2800" dirty="0">
              <a:latin typeface="Rockwell" panose="02060603020205020403" pitchFamily="18" charset="0"/>
            </a:endParaRPr>
          </a:p>
        </p:txBody>
      </p:sp>
      <p:sp>
        <p:nvSpPr>
          <p:cNvPr id="2" name="Slide Number Placeholder 1"/>
          <p:cNvSpPr>
            <a:spLocks noGrp="1"/>
          </p:cNvSpPr>
          <p:nvPr>
            <p:ph type="sldNum" sz="quarter" idx="10"/>
          </p:nvPr>
        </p:nvSpPr>
        <p:spPr/>
        <p:txBody>
          <a:bodyPr/>
          <a:lstStyle/>
          <a:p>
            <a:fld id="{2C0CAAA3-BB1D-0443-AE7F-AF3CD5A3B739}" type="slidenum">
              <a:rPr lang="en-US" smtClean="0"/>
              <a:pPr/>
              <a:t>12</a:t>
            </a:fld>
            <a:endParaRPr lang="en-US"/>
          </a:p>
        </p:txBody>
      </p:sp>
    </p:spTree>
    <p:extLst>
      <p:ext uri="{BB962C8B-B14F-4D97-AF65-F5344CB8AC3E}">
        <p14:creationId xmlns:p14="http://schemas.microsoft.com/office/powerpoint/2010/main" xmlns="" val="205563789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647700" y="2209800"/>
            <a:ext cx="5372101" cy="3810000"/>
          </a:xfrm>
        </p:spPr>
        <p:txBody>
          <a:bodyPr/>
          <a:lstStyle/>
          <a:p>
            <a:pPr marL="0" indent="0">
              <a:buClr>
                <a:srgbClr val="C00000"/>
              </a:buClr>
              <a:buNone/>
            </a:pPr>
            <a:r>
              <a:rPr lang="en-US" dirty="0" smtClean="0">
                <a:solidFill>
                  <a:srgbClr val="C00000"/>
                </a:solidFill>
                <a:latin typeface="Rockwell" panose="02060603020205020403" pitchFamily="18" charset="0"/>
              </a:rPr>
              <a:t>    SBIR </a:t>
            </a:r>
          </a:p>
          <a:p>
            <a:pPr marL="0" indent="0">
              <a:buClr>
                <a:srgbClr val="C00000"/>
              </a:buClr>
              <a:buNone/>
            </a:pPr>
            <a:endParaRPr lang="en-US" dirty="0">
              <a:solidFill>
                <a:srgbClr val="C00000"/>
              </a:solidFill>
              <a:latin typeface="Rockwell" panose="02060603020205020403" pitchFamily="18" charset="0"/>
            </a:endParaRPr>
          </a:p>
          <a:p>
            <a:pPr lvl="1">
              <a:lnSpc>
                <a:spcPct val="100000"/>
              </a:lnSpc>
              <a:buClr>
                <a:srgbClr val="C00000"/>
              </a:buClr>
            </a:pPr>
            <a:r>
              <a:rPr lang="en-US" sz="2000" dirty="0">
                <a:latin typeface="Rockwell" panose="02060603020205020403" pitchFamily="18" charset="0"/>
              </a:rPr>
              <a:t>At least </a:t>
            </a:r>
            <a:r>
              <a:rPr lang="en-US" sz="2000" b="1" dirty="0">
                <a:solidFill>
                  <a:srgbClr val="C00000"/>
                </a:solidFill>
                <a:latin typeface="Rockwell" panose="02060603020205020403" pitchFamily="18" charset="0"/>
              </a:rPr>
              <a:t>51% </a:t>
            </a:r>
            <a:r>
              <a:rPr lang="en-US" sz="2000" dirty="0">
                <a:latin typeface="Rockwell" panose="02060603020205020403" pitchFamily="18" charset="0"/>
              </a:rPr>
              <a:t>U.S.- owned by individuals and independently operated </a:t>
            </a:r>
          </a:p>
          <a:p>
            <a:pPr lvl="1">
              <a:lnSpc>
                <a:spcPct val="100000"/>
              </a:lnSpc>
              <a:buClr>
                <a:srgbClr val="C00000"/>
              </a:buClr>
            </a:pPr>
            <a:r>
              <a:rPr lang="en-US" sz="2000" b="1" dirty="0">
                <a:solidFill>
                  <a:srgbClr val="C00000"/>
                </a:solidFill>
                <a:latin typeface="Rockwell" panose="02060603020205020403" pitchFamily="18" charset="0"/>
              </a:rPr>
              <a:t>500</a:t>
            </a:r>
            <a:r>
              <a:rPr lang="en-US" sz="2000" dirty="0">
                <a:latin typeface="Rockwell" panose="02060603020205020403" pitchFamily="18" charset="0"/>
              </a:rPr>
              <a:t> or fewer </a:t>
            </a:r>
            <a:r>
              <a:rPr lang="en-US" sz="2000" dirty="0" smtClean="0">
                <a:latin typeface="Rockwell" panose="02060603020205020403" pitchFamily="18" charset="0"/>
              </a:rPr>
              <a:t>employees</a:t>
            </a:r>
          </a:p>
          <a:p>
            <a:pPr lvl="1">
              <a:lnSpc>
                <a:spcPct val="100000"/>
              </a:lnSpc>
              <a:buClr>
                <a:srgbClr val="C00000"/>
              </a:buClr>
            </a:pPr>
            <a:r>
              <a:rPr lang="en-US" sz="2000" dirty="0" smtClean="0">
                <a:latin typeface="Rockwell" panose="02060603020205020403" pitchFamily="18" charset="0"/>
              </a:rPr>
              <a:t>Organized </a:t>
            </a:r>
            <a:r>
              <a:rPr lang="en-US" sz="2000" dirty="0">
                <a:latin typeface="Rockwell" panose="02060603020205020403" pitchFamily="18" charset="0"/>
              </a:rPr>
              <a:t>for-profit U.S. business, located in the US</a:t>
            </a:r>
          </a:p>
          <a:p>
            <a:pPr lvl="1">
              <a:lnSpc>
                <a:spcPct val="100000"/>
              </a:lnSpc>
              <a:buClr>
                <a:srgbClr val="C00000"/>
              </a:buClr>
            </a:pPr>
            <a:r>
              <a:rPr lang="en-US" sz="2000" dirty="0" smtClean="0">
                <a:latin typeface="Rockwell" panose="02060603020205020403" pitchFamily="18" charset="0"/>
              </a:rPr>
              <a:t>PI’s </a:t>
            </a:r>
            <a:r>
              <a:rPr lang="en-US" sz="2000" dirty="0">
                <a:latin typeface="Rockwell" panose="02060603020205020403" pitchFamily="18" charset="0"/>
              </a:rPr>
              <a:t>primary employment with small business during </a:t>
            </a:r>
            <a:r>
              <a:rPr lang="en-US" sz="2000" dirty="0" smtClean="0">
                <a:latin typeface="Rockwell" panose="02060603020205020403" pitchFamily="18" charset="0"/>
              </a:rPr>
              <a:t>project</a:t>
            </a:r>
            <a:endParaRPr lang="en-US" sz="2000" dirty="0">
              <a:latin typeface="Rockwell" panose="02060603020205020403" pitchFamily="18" charset="0"/>
            </a:endParaRPr>
          </a:p>
        </p:txBody>
      </p:sp>
      <p:sp>
        <p:nvSpPr>
          <p:cNvPr id="2" name="Rectangle 1"/>
          <p:cNvSpPr/>
          <p:nvPr/>
        </p:nvSpPr>
        <p:spPr>
          <a:xfrm>
            <a:off x="6172200" y="2228850"/>
            <a:ext cx="5105400" cy="3108543"/>
          </a:xfrm>
          <a:prstGeom prst="rect">
            <a:avLst/>
          </a:prstGeom>
        </p:spPr>
        <p:txBody>
          <a:bodyPr wrap="square">
            <a:spAutoFit/>
          </a:bodyPr>
          <a:lstStyle/>
          <a:p>
            <a:pPr algn="l">
              <a:buClr>
                <a:srgbClr val="C00000"/>
              </a:buClr>
            </a:pPr>
            <a:r>
              <a:rPr lang="en-US" sz="2800" dirty="0">
                <a:solidFill>
                  <a:srgbClr val="C00000"/>
                </a:solidFill>
                <a:latin typeface="Rockwell" panose="02060603020205020403" pitchFamily="18" charset="0"/>
              </a:rPr>
              <a:t> </a:t>
            </a:r>
            <a:r>
              <a:rPr lang="en-US" sz="2800" dirty="0" smtClean="0">
                <a:solidFill>
                  <a:srgbClr val="C00000"/>
                </a:solidFill>
                <a:latin typeface="Rockwell" panose="02060603020205020403" pitchFamily="18" charset="0"/>
              </a:rPr>
              <a:t>    STTR</a:t>
            </a:r>
          </a:p>
          <a:p>
            <a:pPr algn="l">
              <a:buClr>
                <a:srgbClr val="C00000"/>
              </a:buClr>
            </a:pPr>
            <a:endParaRPr lang="en-US" sz="2800" dirty="0">
              <a:solidFill>
                <a:srgbClr val="C00000"/>
              </a:solidFill>
              <a:latin typeface="Rockwell" panose="02060603020205020403" pitchFamily="18" charset="0"/>
            </a:endParaRPr>
          </a:p>
          <a:p>
            <a:pPr marL="742950" lvl="1" indent="-285750" algn="l">
              <a:buClr>
                <a:srgbClr val="C00000"/>
              </a:buClr>
              <a:buFont typeface="Arial" panose="020B0604020202020204" pitchFamily="34" charset="0"/>
              <a:buChar char="•"/>
            </a:pPr>
            <a:r>
              <a:rPr lang="en-US" sz="2000" dirty="0">
                <a:latin typeface="Rockwell" panose="02060603020205020403" pitchFamily="18" charset="0"/>
              </a:rPr>
              <a:t>Formal Cooperative R&amp;D Effort </a:t>
            </a:r>
            <a:endParaRPr lang="en-US" sz="2000" dirty="0" smtClean="0">
              <a:latin typeface="Rockwell" panose="02060603020205020403" pitchFamily="18" charset="0"/>
            </a:endParaRPr>
          </a:p>
          <a:p>
            <a:pPr marL="742950" lvl="1" indent="-285750" algn="l">
              <a:buClr>
                <a:srgbClr val="C00000"/>
              </a:buClr>
              <a:buFont typeface="Arial" panose="020B0604020202020204" pitchFamily="34" charset="0"/>
              <a:buChar char="•"/>
            </a:pPr>
            <a:r>
              <a:rPr lang="en-US" sz="2000" dirty="0" smtClean="0">
                <a:latin typeface="Rockwell" panose="02060603020205020403" pitchFamily="18" charset="0"/>
              </a:rPr>
              <a:t>Minimum </a:t>
            </a:r>
            <a:r>
              <a:rPr lang="en-US" sz="2000" b="1" dirty="0">
                <a:solidFill>
                  <a:srgbClr val="C00000"/>
                </a:solidFill>
                <a:latin typeface="Rockwell" panose="02060603020205020403" pitchFamily="18" charset="0"/>
              </a:rPr>
              <a:t>40% </a:t>
            </a:r>
            <a:r>
              <a:rPr lang="en-US" sz="2000" dirty="0">
                <a:latin typeface="Rockwell" panose="02060603020205020403" pitchFamily="18" charset="0"/>
              </a:rPr>
              <a:t>by small business, </a:t>
            </a:r>
            <a:r>
              <a:rPr lang="en-US" sz="2000" b="1" dirty="0">
                <a:solidFill>
                  <a:srgbClr val="C00000"/>
                </a:solidFill>
                <a:latin typeface="Rockwell" panose="02060603020205020403" pitchFamily="18" charset="0"/>
              </a:rPr>
              <a:t>30% </a:t>
            </a:r>
            <a:r>
              <a:rPr lang="en-US" sz="2000" dirty="0">
                <a:latin typeface="Rockwell" panose="02060603020205020403" pitchFamily="18" charset="0"/>
              </a:rPr>
              <a:t>by U.S. research </a:t>
            </a:r>
            <a:r>
              <a:rPr lang="en-US" sz="2000" dirty="0" smtClean="0">
                <a:latin typeface="Rockwell" panose="02060603020205020403" pitchFamily="18" charset="0"/>
              </a:rPr>
              <a:t>institution</a:t>
            </a:r>
          </a:p>
          <a:p>
            <a:pPr marL="742950" lvl="1" indent="-285750" algn="l">
              <a:buClr>
                <a:srgbClr val="C00000"/>
              </a:buClr>
              <a:buFont typeface="Arial" panose="020B0604020202020204" pitchFamily="34" charset="0"/>
              <a:buChar char="•"/>
            </a:pPr>
            <a:r>
              <a:rPr lang="en-US" sz="2000" dirty="0" smtClean="0">
                <a:latin typeface="Rockwell" panose="02060603020205020403" pitchFamily="18" charset="0"/>
              </a:rPr>
              <a:t>U.S</a:t>
            </a:r>
            <a:r>
              <a:rPr lang="en-US" sz="2000" dirty="0">
                <a:latin typeface="Rockwell" panose="02060603020205020403" pitchFamily="18" charset="0"/>
              </a:rPr>
              <a:t>. Research Institution </a:t>
            </a:r>
            <a:endParaRPr lang="en-US" sz="2000" dirty="0" smtClean="0">
              <a:latin typeface="Rockwell" panose="02060603020205020403" pitchFamily="18" charset="0"/>
            </a:endParaRPr>
          </a:p>
          <a:p>
            <a:pPr marL="742950" lvl="1" indent="-285750" algn="l">
              <a:buClr>
                <a:srgbClr val="C00000"/>
              </a:buClr>
              <a:buFont typeface="Arial" panose="020B0604020202020204" pitchFamily="34" charset="0"/>
              <a:buChar char="•"/>
            </a:pPr>
            <a:r>
              <a:rPr lang="en-US" sz="2000" dirty="0">
                <a:solidFill>
                  <a:prstClr val="black"/>
                </a:solidFill>
                <a:latin typeface="Rockwell"/>
                <a:cs typeface="Rockwell"/>
              </a:rPr>
              <a:t>Small business is Prime, PI can be from SBC or research </a:t>
            </a:r>
            <a:r>
              <a:rPr lang="en-US" sz="2000" dirty="0" smtClean="0">
                <a:solidFill>
                  <a:prstClr val="black"/>
                </a:solidFill>
                <a:latin typeface="Rockwell"/>
                <a:cs typeface="Rockwell"/>
              </a:rPr>
              <a:t>Institution</a:t>
            </a:r>
            <a:endParaRPr lang="en-US" sz="2000" dirty="0" smtClean="0">
              <a:latin typeface="Rockwell" panose="02060603020205020403" pitchFamily="18" charset="0"/>
            </a:endParaRPr>
          </a:p>
          <a:p>
            <a:pPr marL="742950" lvl="1" indent="-285750" algn="l">
              <a:buClr>
                <a:srgbClr val="C00000"/>
              </a:buClr>
              <a:buFont typeface="Arial" panose="020B0604020202020204" pitchFamily="34" charset="0"/>
              <a:buChar char="•"/>
            </a:pPr>
            <a:r>
              <a:rPr lang="en-US" sz="2000" dirty="0" smtClean="0">
                <a:latin typeface="Rockwell" panose="02060603020205020403" pitchFamily="18" charset="0"/>
              </a:rPr>
              <a:t>Intellectual </a:t>
            </a:r>
            <a:r>
              <a:rPr lang="en-US" sz="2000" dirty="0">
                <a:latin typeface="Rockwell" panose="02060603020205020403" pitchFamily="18" charset="0"/>
              </a:rPr>
              <a:t>Property Agreement</a:t>
            </a:r>
          </a:p>
        </p:txBody>
      </p:sp>
      <p:sp>
        <p:nvSpPr>
          <p:cNvPr id="7" name="Rectangle 2"/>
          <p:cNvSpPr>
            <a:spLocks noGrp="1" noChangeArrowheads="1"/>
          </p:cNvSpPr>
          <p:nvPr>
            <p:ph type="title"/>
          </p:nvPr>
        </p:nvSpPr>
        <p:spPr>
          <a:xfrm>
            <a:off x="609600" y="1143000"/>
            <a:ext cx="7620000" cy="533400"/>
          </a:xfrm>
        </p:spPr>
        <p:txBody>
          <a:bodyPr/>
          <a:lstStyle/>
          <a:p>
            <a:pPr eaLnBrk="1" hangingPunct="1"/>
            <a:r>
              <a:rPr lang="en-US" sz="2800" dirty="0" smtClean="0">
                <a:latin typeface="Rockwell" panose="02060603020205020403" pitchFamily="18" charset="0"/>
              </a:rPr>
              <a:t>Eligibility Requirements</a:t>
            </a:r>
            <a:endParaRPr lang="en-US" sz="2800" dirty="0">
              <a:latin typeface="Rockwell" panose="02060603020205020403" pitchFamily="18" charset="0"/>
            </a:endParaRPr>
          </a:p>
        </p:txBody>
      </p:sp>
      <p:sp>
        <p:nvSpPr>
          <p:cNvPr id="8" name="Line 5"/>
          <p:cNvSpPr>
            <a:spLocks noChangeShapeType="1"/>
          </p:cNvSpPr>
          <p:nvPr/>
        </p:nvSpPr>
        <p:spPr bwMode="auto">
          <a:xfrm rot="5400000">
            <a:off x="5135880" y="4373880"/>
            <a:ext cx="2377440" cy="0"/>
          </a:xfrm>
          <a:prstGeom prst="line">
            <a:avLst/>
          </a:prstGeom>
          <a:noFill/>
          <a:ln w="19050" cap="flat">
            <a:solidFill>
              <a:srgbClr val="C0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9" name="Rectangle 8"/>
          <p:cNvSpPr/>
          <p:nvPr/>
        </p:nvSpPr>
        <p:spPr>
          <a:xfrm>
            <a:off x="1676400" y="2209800"/>
            <a:ext cx="2954208" cy="461665"/>
          </a:xfrm>
          <a:prstGeom prst="rect">
            <a:avLst/>
          </a:prstGeom>
        </p:spPr>
        <p:txBody>
          <a:bodyPr wrap="square">
            <a:spAutoFit/>
          </a:bodyPr>
          <a:lstStyle/>
          <a:p>
            <a:pPr marL="285750" indent="-285750">
              <a:buFont typeface="Wingdings" panose="05000000000000000000" pitchFamily="2" charset="2"/>
              <a:buChar char="Ø"/>
            </a:pPr>
            <a:r>
              <a:rPr lang="en-US" sz="2400" dirty="0">
                <a:solidFill>
                  <a:srgbClr val="C00000"/>
                </a:solidFill>
                <a:latin typeface="Rockwell" panose="02060603020205020403" pitchFamily="18" charset="0"/>
              </a:rPr>
              <a:t>2.9% </a:t>
            </a:r>
            <a:r>
              <a:rPr lang="en-US" sz="2400" dirty="0">
                <a:latin typeface="Rockwell" panose="02060603020205020403" pitchFamily="18" charset="0"/>
              </a:rPr>
              <a:t>of RDT&amp;E</a:t>
            </a:r>
          </a:p>
        </p:txBody>
      </p:sp>
      <p:sp>
        <p:nvSpPr>
          <p:cNvPr id="10" name="Rectangle 9"/>
          <p:cNvSpPr/>
          <p:nvPr/>
        </p:nvSpPr>
        <p:spPr>
          <a:xfrm>
            <a:off x="7543800" y="2281535"/>
            <a:ext cx="2954208" cy="461665"/>
          </a:xfrm>
          <a:prstGeom prst="rect">
            <a:avLst/>
          </a:prstGeom>
        </p:spPr>
        <p:txBody>
          <a:bodyPr wrap="square">
            <a:spAutoFit/>
          </a:bodyPr>
          <a:lstStyle/>
          <a:p>
            <a:pPr marL="285750" indent="-285750">
              <a:buFont typeface="Wingdings" panose="05000000000000000000" pitchFamily="2" charset="2"/>
              <a:buChar char="Ø"/>
            </a:pPr>
            <a:r>
              <a:rPr lang="en-US" sz="2400" dirty="0">
                <a:solidFill>
                  <a:srgbClr val="C00000"/>
                </a:solidFill>
                <a:latin typeface="Rockwell" panose="02060603020205020403" pitchFamily="18" charset="0"/>
              </a:rPr>
              <a:t>0.4% </a:t>
            </a:r>
            <a:r>
              <a:rPr lang="en-US" sz="2400" dirty="0">
                <a:latin typeface="Rockwell" panose="02060603020205020403" pitchFamily="18" charset="0"/>
              </a:rPr>
              <a:t>of RDT&amp;E</a:t>
            </a:r>
          </a:p>
        </p:txBody>
      </p:sp>
      <p:sp>
        <p:nvSpPr>
          <p:cNvPr id="3" name="Slide Number Placeholder 2"/>
          <p:cNvSpPr>
            <a:spLocks noGrp="1"/>
          </p:cNvSpPr>
          <p:nvPr>
            <p:ph type="sldNum" sz="quarter" idx="10"/>
          </p:nvPr>
        </p:nvSpPr>
        <p:spPr/>
        <p:txBody>
          <a:bodyPr/>
          <a:lstStyle/>
          <a:p>
            <a:fld id="{2C0CAAA3-BB1D-0443-AE7F-AF3CD5A3B739}" type="slidenum">
              <a:rPr lang="en-US" smtClean="0"/>
              <a:pPr/>
              <a:t>13</a:t>
            </a:fld>
            <a:endParaRPr lang="en-US"/>
          </a:p>
        </p:txBody>
      </p:sp>
    </p:spTree>
    <p:extLst>
      <p:ext uri="{BB962C8B-B14F-4D97-AF65-F5344CB8AC3E}">
        <p14:creationId xmlns:p14="http://schemas.microsoft.com/office/powerpoint/2010/main" xmlns="" val="224531213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nvSpPr>
        <p:spPr>
          <a:xfrm>
            <a:off x="92857" y="4062174"/>
            <a:ext cx="2116943" cy="662226"/>
          </a:xfrm>
          <a:prstGeom prst="rect">
            <a:avLst/>
          </a:prstGeom>
          <a:solidFill>
            <a:schemeClr val="tx1"/>
          </a:solidFill>
          <a:ln w="9525" cap="flat">
            <a:noFill/>
            <a:round/>
            <a:headEnd type="none" w="med" len="med"/>
            <a:tailEnd type="none" w="med" len="med"/>
          </a:ln>
        </p:spPr>
        <p:txBody>
          <a:bodyPr lIns="0" tIns="0" rIns="0" bIns="0">
            <a:prstTxWarp prst="textNoShape">
              <a:avLst/>
            </a:prstTxWarp>
          </a:bodyPr>
          <a:lstStyle/>
          <a:p>
            <a:endParaRPr sz="1600">
              <a:solidFill>
                <a:srgbClr val="FFFFFF"/>
              </a:solidFill>
              <a:latin typeface="Rockwell"/>
              <a:cs typeface="Rockwell"/>
            </a:endParaRPr>
          </a:p>
        </p:txBody>
      </p:sp>
      <p:sp>
        <p:nvSpPr>
          <p:cNvPr id="159" name="Shape 115"/>
          <p:cNvSpPr/>
          <p:nvPr/>
        </p:nvSpPr>
        <p:spPr>
          <a:xfrm>
            <a:off x="9144000" y="4065035"/>
            <a:ext cx="1511156" cy="659365"/>
          </a:xfrm>
          <a:prstGeom prst="rect">
            <a:avLst/>
          </a:prstGeom>
          <a:solidFill>
            <a:srgbClr val="C00000"/>
          </a:solidFill>
          <a:ln w="9525" cap="flat">
            <a:noFill/>
            <a:round/>
            <a:headEnd type="none" w="med" len="med"/>
            <a:tailEnd type="none" w="med" len="med"/>
          </a:ln>
        </p:spPr>
        <p:txBody>
          <a:bodyPr lIns="0" tIns="0" rIns="0" bIns="0">
            <a:prstTxWarp prst="textNoShape">
              <a:avLst/>
            </a:prstTxWarp>
          </a:bodyPr>
          <a:lstStyle/>
          <a:p>
            <a:endParaRPr sz="1600" dirty="0">
              <a:solidFill>
                <a:srgbClr val="FFFFFF"/>
              </a:solidFill>
              <a:latin typeface="Rockwell"/>
              <a:cs typeface="Rockwell"/>
            </a:endParaRPr>
          </a:p>
        </p:txBody>
      </p:sp>
      <p:sp>
        <p:nvSpPr>
          <p:cNvPr id="160" name="Shape 116"/>
          <p:cNvSpPr/>
          <p:nvPr/>
        </p:nvSpPr>
        <p:spPr>
          <a:xfrm>
            <a:off x="9349086" y="3419125"/>
            <a:ext cx="1471314" cy="31670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42520" tIns="42520" rIns="42520" bIns="42520" anchor="ctr">
            <a:spAutoFit/>
          </a:bodyPr>
          <a:lstStyle>
            <a:lvl1pPr>
              <a:defRPr sz="1200">
                <a:solidFill>
                  <a:srgbClr val="FFFFFF"/>
                </a:solidFill>
                <a:latin typeface="Proxima Nova"/>
                <a:ea typeface="Proxima Nova"/>
                <a:cs typeface="Proxima Nova"/>
                <a:sym typeface="Proxima Nova"/>
              </a:defRPr>
            </a:lvl1pPr>
          </a:lstStyle>
          <a:p>
            <a:pPr lvl="0">
              <a:defRPr sz="1800">
                <a:solidFill>
                  <a:srgbClr val="000000"/>
                </a:solidFill>
              </a:defRPr>
            </a:pPr>
            <a:endParaRPr lang="en-US" sz="1500" b="1" dirty="0">
              <a:latin typeface="Rockwell"/>
              <a:cs typeface="Rockwell"/>
            </a:endParaRPr>
          </a:p>
        </p:txBody>
      </p:sp>
      <p:sp>
        <p:nvSpPr>
          <p:cNvPr id="75" name="Shape 75"/>
          <p:cNvSpPr/>
          <p:nvPr/>
        </p:nvSpPr>
        <p:spPr>
          <a:xfrm>
            <a:off x="404686" y="5257800"/>
            <a:ext cx="2877740" cy="51675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42520" tIns="42520" rIns="42520" bIns="42520" anchor="ctr">
            <a:spAutoFit/>
          </a:bodyPr>
          <a:lstStyle/>
          <a:p>
            <a:pPr lvl="0">
              <a:defRPr sz="1800"/>
            </a:pPr>
            <a:r>
              <a:rPr lang="en-US" sz="1400" dirty="0">
                <a:latin typeface="Rockwell"/>
                <a:ea typeface="Helvetica Neue"/>
                <a:cs typeface="Rockwell"/>
                <a:sym typeface="Helvetica Neue"/>
              </a:rPr>
              <a:t>Seek Program Sponsorship to Align with ACAT needs</a:t>
            </a:r>
            <a:endParaRPr sz="1400" dirty="0">
              <a:latin typeface="Rockwell"/>
              <a:ea typeface="Helvetica Neue"/>
              <a:cs typeface="Rockwell"/>
              <a:sym typeface="Helvetica Neue"/>
            </a:endParaRPr>
          </a:p>
        </p:txBody>
      </p:sp>
      <p:sp>
        <p:nvSpPr>
          <p:cNvPr id="116" name="Shape 116"/>
          <p:cNvSpPr/>
          <p:nvPr/>
        </p:nvSpPr>
        <p:spPr>
          <a:xfrm>
            <a:off x="76200" y="4119807"/>
            <a:ext cx="2061129" cy="57831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42520" tIns="42520" rIns="42520" bIns="42520" anchor="ctr">
            <a:spAutoFit/>
          </a:bodyPr>
          <a:lstStyle>
            <a:lvl1pPr>
              <a:defRPr sz="1200">
                <a:solidFill>
                  <a:srgbClr val="FFFFFF"/>
                </a:solidFill>
                <a:latin typeface="Proxima Nova"/>
                <a:ea typeface="Proxima Nova"/>
                <a:cs typeface="Proxima Nova"/>
                <a:sym typeface="Proxima Nova"/>
              </a:defRPr>
            </a:lvl1pPr>
          </a:lstStyle>
          <a:p>
            <a:pPr lvl="0">
              <a:defRPr sz="1800">
                <a:solidFill>
                  <a:srgbClr val="000000"/>
                </a:solidFill>
              </a:defRPr>
            </a:pPr>
            <a:r>
              <a:rPr lang="en-US" sz="1600" dirty="0">
                <a:solidFill>
                  <a:schemeClr val="bg1"/>
                </a:solidFill>
                <a:latin typeface="Rockwell"/>
                <a:cs typeface="Rockwell"/>
              </a:rPr>
              <a:t>Topic Generation &amp; Review</a:t>
            </a:r>
            <a:endParaRPr sz="1600" dirty="0">
              <a:solidFill>
                <a:schemeClr val="bg1"/>
              </a:solidFill>
              <a:latin typeface="Rockwell"/>
              <a:cs typeface="Rockwell"/>
            </a:endParaRPr>
          </a:p>
        </p:txBody>
      </p:sp>
      <p:grpSp>
        <p:nvGrpSpPr>
          <p:cNvPr id="2" name="Group 1"/>
          <p:cNvGrpSpPr/>
          <p:nvPr/>
        </p:nvGrpSpPr>
        <p:grpSpPr>
          <a:xfrm>
            <a:off x="2309414" y="4072216"/>
            <a:ext cx="1275058" cy="656948"/>
            <a:chOff x="3730395" y="3009899"/>
            <a:chExt cx="2258073" cy="508001"/>
          </a:xfrm>
        </p:grpSpPr>
        <p:sp>
          <p:nvSpPr>
            <p:cNvPr id="151" name="Shape 115"/>
            <p:cNvSpPr/>
            <p:nvPr/>
          </p:nvSpPr>
          <p:spPr>
            <a:xfrm>
              <a:off x="3730395" y="3009899"/>
              <a:ext cx="2258073" cy="508001"/>
            </a:xfrm>
            <a:prstGeom prst="rect">
              <a:avLst/>
            </a:prstGeom>
            <a:solidFill>
              <a:schemeClr val="tx1"/>
            </a:solidFill>
            <a:ln w="9525" cap="flat">
              <a:noFill/>
              <a:round/>
              <a:headEnd type="none" w="med" len="med"/>
              <a:tailEnd type="none" w="med" len="med"/>
            </a:ln>
          </p:spPr>
          <p:txBody>
            <a:bodyPr lIns="0" tIns="0" rIns="0" bIns="0">
              <a:prstTxWarp prst="textNoShape">
                <a:avLst/>
              </a:prstTxWarp>
            </a:bodyPr>
            <a:lstStyle/>
            <a:p>
              <a:endParaRPr sz="1600" dirty="0">
                <a:solidFill>
                  <a:srgbClr val="FFFFFF"/>
                </a:solidFill>
                <a:latin typeface="Rockwell"/>
                <a:cs typeface="Rockwell"/>
              </a:endParaRPr>
            </a:p>
          </p:txBody>
        </p:sp>
        <p:sp>
          <p:nvSpPr>
            <p:cNvPr id="152" name="Shape 116"/>
            <p:cNvSpPr/>
            <p:nvPr/>
          </p:nvSpPr>
          <p:spPr>
            <a:xfrm>
              <a:off x="3730395" y="3077891"/>
              <a:ext cx="2198537" cy="436325"/>
            </a:xfrm>
            <a:prstGeom prst="rect">
              <a:avLst/>
            </a:prstGeom>
            <a:solidFill>
              <a:schemeClr val="tx1"/>
            </a:solidFill>
            <a:ln w="9525" cap="flat">
              <a:noFill/>
              <a:round/>
              <a:headEnd type="none" w="med" len="med"/>
              <a:tailEnd type="none" w="med" len="med"/>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prstTxWarp prst="textNoShape">
                <a:avLst/>
              </a:prstTxWarp>
            </a:bodyPr>
            <a:lstStyle/>
            <a:p>
              <a:r>
                <a:rPr lang="en-US" sz="1600" dirty="0">
                  <a:solidFill>
                    <a:srgbClr val="FFFFFF"/>
                  </a:solidFill>
                  <a:latin typeface="Rockwell"/>
                  <a:cs typeface="Rockwell"/>
                </a:rPr>
                <a:t>Solicitation &amp; Evaluation</a:t>
              </a:r>
              <a:endParaRPr sz="1600" dirty="0">
                <a:solidFill>
                  <a:srgbClr val="FFFFFF"/>
                </a:solidFill>
                <a:latin typeface="Rockwell"/>
                <a:cs typeface="Rockwell"/>
              </a:endParaRPr>
            </a:p>
          </p:txBody>
        </p:sp>
      </p:grpSp>
      <p:grpSp>
        <p:nvGrpSpPr>
          <p:cNvPr id="3" name="Group 2"/>
          <p:cNvGrpSpPr/>
          <p:nvPr/>
        </p:nvGrpSpPr>
        <p:grpSpPr>
          <a:xfrm>
            <a:off x="3728238" y="4073206"/>
            <a:ext cx="1281821" cy="656723"/>
            <a:chOff x="4746746" y="3581399"/>
            <a:chExt cx="2198538" cy="493508"/>
          </a:xfrm>
        </p:grpSpPr>
        <p:sp>
          <p:nvSpPr>
            <p:cNvPr id="153" name="Shape 115"/>
            <p:cNvSpPr/>
            <p:nvPr/>
          </p:nvSpPr>
          <p:spPr>
            <a:xfrm>
              <a:off x="4746746" y="3581399"/>
              <a:ext cx="2184558" cy="493508"/>
            </a:xfrm>
            <a:prstGeom prst="rect">
              <a:avLst/>
            </a:prstGeom>
            <a:solidFill>
              <a:schemeClr val="bg2">
                <a:lumMod val="75000"/>
              </a:schemeClr>
            </a:solidFill>
            <a:ln w="9525" cap="flat">
              <a:noFill/>
              <a:round/>
              <a:headEnd type="none" w="med" len="med"/>
              <a:tailEnd type="none" w="med" len="med"/>
            </a:ln>
          </p:spPr>
          <p:txBody>
            <a:bodyPr lIns="0" tIns="0" rIns="0" bIns="0">
              <a:prstTxWarp prst="textNoShape">
                <a:avLst/>
              </a:prstTxWarp>
            </a:bodyPr>
            <a:lstStyle/>
            <a:p>
              <a:endParaRPr sz="1600" dirty="0">
                <a:solidFill>
                  <a:srgbClr val="FFFFFF"/>
                </a:solidFill>
                <a:latin typeface="Rockwell"/>
                <a:cs typeface="Rockwell"/>
              </a:endParaRPr>
            </a:p>
          </p:txBody>
        </p:sp>
        <p:sp>
          <p:nvSpPr>
            <p:cNvPr id="154" name="Shape 116"/>
            <p:cNvSpPr/>
            <p:nvPr/>
          </p:nvSpPr>
          <p:spPr>
            <a:xfrm>
              <a:off x="4746746" y="3601918"/>
              <a:ext cx="2198538" cy="424023"/>
            </a:xfrm>
            <a:prstGeom prst="rect">
              <a:avLst/>
            </a:prstGeom>
            <a:solidFill>
              <a:schemeClr val="bg2">
                <a:lumMod val="75000"/>
              </a:schemeClr>
            </a:solidFill>
            <a:ln w="9525" cap="flat">
              <a:noFill/>
              <a:round/>
              <a:headEnd type="none" w="med" len="med"/>
              <a:tailEnd type="none" w="med" len="med"/>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prstTxWarp prst="textNoShape">
                <a:avLst/>
              </a:prstTxWarp>
            </a:bodyPr>
            <a:lstStyle/>
            <a:p>
              <a:r>
                <a:rPr lang="en-US" sz="1600" dirty="0">
                  <a:solidFill>
                    <a:srgbClr val="FFFFFF"/>
                  </a:solidFill>
                  <a:latin typeface="Rockwell"/>
                  <a:cs typeface="Rockwell"/>
                </a:rPr>
                <a:t>Phase I </a:t>
              </a:r>
            </a:p>
            <a:p>
              <a:r>
                <a:rPr lang="en-US" sz="1600" dirty="0">
                  <a:solidFill>
                    <a:srgbClr val="FFFFFF"/>
                  </a:solidFill>
                  <a:latin typeface="Rockwell"/>
                  <a:cs typeface="Rockwell"/>
                </a:rPr>
                <a:t>(150k) </a:t>
              </a:r>
            </a:p>
          </p:txBody>
        </p:sp>
      </p:grpSp>
      <p:grpSp>
        <p:nvGrpSpPr>
          <p:cNvPr id="4" name="Group 3"/>
          <p:cNvGrpSpPr/>
          <p:nvPr/>
        </p:nvGrpSpPr>
        <p:grpSpPr>
          <a:xfrm>
            <a:off x="5165059" y="4070566"/>
            <a:ext cx="1277600" cy="659363"/>
            <a:chOff x="6783213" y="4318105"/>
            <a:chExt cx="2199053" cy="937760"/>
          </a:xfrm>
        </p:grpSpPr>
        <p:sp>
          <p:nvSpPr>
            <p:cNvPr id="155" name="Shape 115"/>
            <p:cNvSpPr/>
            <p:nvPr/>
          </p:nvSpPr>
          <p:spPr>
            <a:xfrm>
              <a:off x="6783213" y="4318105"/>
              <a:ext cx="2199053" cy="937760"/>
            </a:xfrm>
            <a:prstGeom prst="rect">
              <a:avLst/>
            </a:prstGeom>
            <a:solidFill>
              <a:schemeClr val="bg2">
                <a:lumMod val="75000"/>
              </a:schemeClr>
            </a:solidFill>
            <a:ln w="9525" cap="flat">
              <a:noFill/>
              <a:round/>
              <a:headEnd type="none" w="med" len="med"/>
              <a:tailEnd type="none" w="med" len="med"/>
            </a:ln>
          </p:spPr>
          <p:txBody>
            <a:bodyPr lIns="0" tIns="0" rIns="0" bIns="0">
              <a:prstTxWarp prst="textNoShape">
                <a:avLst/>
              </a:prstTxWarp>
            </a:bodyPr>
            <a:lstStyle/>
            <a:p>
              <a:endParaRPr sz="1600" dirty="0">
                <a:solidFill>
                  <a:srgbClr val="FFFFFF"/>
                </a:solidFill>
                <a:latin typeface="Rockwell"/>
                <a:cs typeface="Rockwell"/>
              </a:endParaRPr>
            </a:p>
          </p:txBody>
        </p:sp>
        <p:sp>
          <p:nvSpPr>
            <p:cNvPr id="156" name="Shape 116"/>
            <p:cNvSpPr/>
            <p:nvPr/>
          </p:nvSpPr>
          <p:spPr>
            <a:xfrm>
              <a:off x="6783213" y="4354241"/>
              <a:ext cx="2198538" cy="802498"/>
            </a:xfrm>
            <a:prstGeom prst="rect">
              <a:avLst/>
            </a:prstGeom>
            <a:solidFill>
              <a:schemeClr val="bg2">
                <a:lumMod val="75000"/>
              </a:schemeClr>
            </a:solidFill>
            <a:ln w="9525" cap="flat">
              <a:noFill/>
              <a:round/>
              <a:headEnd type="none" w="med" len="med"/>
              <a:tailEnd type="none" w="med" len="med"/>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prstTxWarp prst="textNoShape">
                <a:avLst/>
              </a:prstTxWarp>
            </a:bodyPr>
            <a:lstStyle/>
            <a:p>
              <a:r>
                <a:rPr lang="en-US" sz="1600" dirty="0">
                  <a:solidFill>
                    <a:srgbClr val="FFFFFF"/>
                  </a:solidFill>
                  <a:latin typeface="Rockwell"/>
                  <a:cs typeface="Rockwell"/>
                </a:rPr>
                <a:t>Phase II Evaluation</a:t>
              </a:r>
            </a:p>
          </p:txBody>
        </p:sp>
      </p:grpSp>
      <p:grpSp>
        <p:nvGrpSpPr>
          <p:cNvPr id="5" name="Group 4"/>
          <p:cNvGrpSpPr/>
          <p:nvPr/>
        </p:nvGrpSpPr>
        <p:grpSpPr>
          <a:xfrm>
            <a:off x="6611822" y="4043273"/>
            <a:ext cx="2385606" cy="665628"/>
            <a:chOff x="9150740" y="4997452"/>
            <a:chExt cx="2241498" cy="946670"/>
          </a:xfrm>
          <a:solidFill>
            <a:srgbClr val="1570AF"/>
          </a:solidFill>
        </p:grpSpPr>
        <p:sp>
          <p:nvSpPr>
            <p:cNvPr id="157" name="Shape 115"/>
            <p:cNvSpPr/>
            <p:nvPr/>
          </p:nvSpPr>
          <p:spPr>
            <a:xfrm>
              <a:off x="9150740" y="5002290"/>
              <a:ext cx="2241498" cy="941832"/>
            </a:xfrm>
            <a:prstGeom prst="rect">
              <a:avLst/>
            </a:prstGeom>
            <a:solidFill>
              <a:schemeClr val="bg2">
                <a:lumMod val="40000"/>
                <a:lumOff val="60000"/>
              </a:schemeClr>
            </a:solidFill>
            <a:ln w="12700">
              <a:miter lim="400000"/>
            </a:ln>
          </p:spPr>
          <p:txBody>
            <a:bodyPr lIns="0" tIns="0" rIns="0" bIns="0" anchor="ctr"/>
            <a:lstStyle/>
            <a:p>
              <a:endParaRPr sz="1600" dirty="0">
                <a:solidFill>
                  <a:srgbClr val="FFFFFF"/>
                </a:solidFill>
                <a:effectLst>
                  <a:outerShdw blurRad="38100" dist="12700" dir="5400000" rotWithShape="0">
                    <a:srgbClr val="000000">
                      <a:alpha val="50000"/>
                    </a:srgbClr>
                  </a:outerShdw>
                </a:effectLst>
                <a:latin typeface="Rockwell"/>
                <a:cs typeface="Rockwell"/>
              </a:endParaRPr>
            </a:p>
          </p:txBody>
        </p:sp>
        <p:sp>
          <p:nvSpPr>
            <p:cNvPr id="158" name="Shape 116"/>
            <p:cNvSpPr/>
            <p:nvPr/>
          </p:nvSpPr>
          <p:spPr>
            <a:xfrm>
              <a:off x="9193687" y="4997452"/>
              <a:ext cx="2198538" cy="802498"/>
            </a:xfrm>
            <a:prstGeom prst="rect">
              <a:avLst/>
            </a:prstGeom>
            <a:solidFill>
              <a:schemeClr val="bg2">
                <a:lumMod val="40000"/>
                <a:lumOff val="60000"/>
              </a:schemeClr>
            </a:solidFill>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chor="ctr"/>
            <a:lstStyle/>
            <a:p>
              <a:r>
                <a:rPr lang="en-US" sz="1600" dirty="0">
                  <a:solidFill>
                    <a:schemeClr val="tx1"/>
                  </a:solidFill>
                  <a:latin typeface="Rockwell"/>
                  <a:cs typeface="Rockwell"/>
                </a:rPr>
                <a:t>Phase II </a:t>
              </a:r>
            </a:p>
            <a:p>
              <a:r>
                <a:rPr lang="en-US" sz="1600" dirty="0">
                  <a:solidFill>
                    <a:schemeClr val="tx1"/>
                  </a:solidFill>
                  <a:latin typeface="Rockwell"/>
                  <a:cs typeface="Rockwell"/>
                </a:rPr>
                <a:t>($1M)</a:t>
              </a:r>
            </a:p>
          </p:txBody>
        </p:sp>
      </p:grpSp>
      <p:grpSp>
        <p:nvGrpSpPr>
          <p:cNvPr id="6" name="Group 6"/>
          <p:cNvGrpSpPr/>
          <p:nvPr/>
        </p:nvGrpSpPr>
        <p:grpSpPr>
          <a:xfrm>
            <a:off x="10752073" y="4046673"/>
            <a:ext cx="1217153" cy="662226"/>
            <a:chOff x="10477500" y="6983174"/>
            <a:chExt cx="2258073" cy="941832"/>
          </a:xfrm>
        </p:grpSpPr>
        <p:sp>
          <p:nvSpPr>
            <p:cNvPr id="161" name="Shape 115"/>
            <p:cNvSpPr/>
            <p:nvPr/>
          </p:nvSpPr>
          <p:spPr>
            <a:xfrm>
              <a:off x="10477500" y="6983174"/>
              <a:ext cx="2258073" cy="941832"/>
            </a:xfrm>
            <a:prstGeom prst="rect">
              <a:avLst/>
            </a:prstGeom>
            <a:solidFill>
              <a:srgbClr val="C00000"/>
            </a:solidFill>
            <a:ln w="9525" cap="flat">
              <a:noFill/>
              <a:round/>
              <a:headEnd type="none" w="med" len="med"/>
              <a:tailEnd type="none" w="med" len="med"/>
            </a:ln>
          </p:spPr>
          <p:txBody>
            <a:bodyPr lIns="0" tIns="0" rIns="0" bIns="0">
              <a:prstTxWarp prst="textNoShape">
                <a:avLst/>
              </a:prstTxWarp>
            </a:bodyPr>
            <a:lstStyle/>
            <a:p>
              <a:endParaRPr sz="1600" dirty="0">
                <a:solidFill>
                  <a:srgbClr val="FFFFFF"/>
                </a:solidFill>
                <a:latin typeface="Rockwell"/>
                <a:cs typeface="Rockwell"/>
              </a:endParaRPr>
            </a:p>
          </p:txBody>
        </p:sp>
        <p:sp>
          <p:nvSpPr>
            <p:cNvPr id="162" name="Shape 116"/>
            <p:cNvSpPr/>
            <p:nvPr/>
          </p:nvSpPr>
          <p:spPr>
            <a:xfrm>
              <a:off x="10477500" y="7162968"/>
              <a:ext cx="2198537" cy="474204"/>
            </a:xfrm>
            <a:prstGeom prst="rect">
              <a:avLst/>
            </a:prstGeom>
            <a:solidFill>
              <a:srgbClr val="C00000"/>
            </a:solidFill>
            <a:ln w="9525" cap="flat">
              <a:noFill/>
              <a:round/>
              <a:headEnd type="none" w="med" len="med"/>
              <a:tailEnd type="none" w="med" len="med"/>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prstTxWarp prst="textNoShape">
                <a:avLst/>
              </a:prstTxWarp>
            </a:bodyPr>
            <a:lstStyle/>
            <a:p>
              <a:r>
                <a:rPr lang="en-US" sz="1600" dirty="0">
                  <a:solidFill>
                    <a:srgbClr val="FFFFFF"/>
                  </a:solidFill>
                  <a:latin typeface="Rockwell"/>
                  <a:cs typeface="Rockwell"/>
                </a:rPr>
                <a:t>Phase III</a:t>
              </a:r>
            </a:p>
          </p:txBody>
        </p:sp>
      </p:grpSp>
      <p:sp>
        <p:nvSpPr>
          <p:cNvPr id="163" name="Shape 144"/>
          <p:cNvSpPr/>
          <p:nvPr/>
        </p:nvSpPr>
        <p:spPr>
          <a:xfrm flipH="1">
            <a:off x="9072342" y="2438400"/>
            <a:ext cx="0" cy="3649608"/>
          </a:xfrm>
          <a:prstGeom prst="line">
            <a:avLst/>
          </a:prstGeom>
          <a:ln w="12700">
            <a:solidFill>
              <a:srgbClr val="C00000"/>
            </a:solidFill>
            <a:custDash>
              <a:ds d="200000" sp="200000"/>
            </a:custDash>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166" name="Shape 75"/>
          <p:cNvSpPr/>
          <p:nvPr/>
        </p:nvSpPr>
        <p:spPr>
          <a:xfrm>
            <a:off x="3862665" y="5257800"/>
            <a:ext cx="2467761" cy="51675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42520" tIns="42520" rIns="42520" bIns="42520" anchor="ctr">
            <a:spAutoFit/>
          </a:bodyPr>
          <a:lstStyle/>
          <a:p>
            <a:pPr lvl="0">
              <a:defRPr sz="1800"/>
            </a:pPr>
            <a:r>
              <a:rPr lang="en-US" sz="1400" dirty="0">
                <a:latin typeface="Rockwell"/>
                <a:ea typeface="Helvetica Neue"/>
                <a:cs typeface="Rockwell"/>
                <a:sym typeface="Helvetica Neue"/>
              </a:rPr>
              <a:t>Begin project interface with PEO/PM &amp; prime</a:t>
            </a:r>
            <a:endParaRPr sz="1400" dirty="0">
              <a:latin typeface="Rockwell"/>
              <a:ea typeface="Helvetica Neue"/>
              <a:cs typeface="Rockwell"/>
              <a:sym typeface="Helvetica Neue"/>
            </a:endParaRPr>
          </a:p>
        </p:txBody>
      </p:sp>
      <p:sp>
        <p:nvSpPr>
          <p:cNvPr id="167" name="Shape 75"/>
          <p:cNvSpPr/>
          <p:nvPr/>
        </p:nvSpPr>
        <p:spPr>
          <a:xfrm>
            <a:off x="6459527" y="5257800"/>
            <a:ext cx="2644358" cy="51675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42520" tIns="42520" rIns="42520" bIns="42520" anchor="ctr">
            <a:spAutoFit/>
          </a:bodyPr>
          <a:lstStyle/>
          <a:p>
            <a:pPr lvl="0">
              <a:defRPr sz="1800"/>
            </a:pPr>
            <a:r>
              <a:rPr lang="en-US" sz="1400" dirty="0">
                <a:latin typeface="Rockwell"/>
                <a:ea typeface="Helvetica Neue"/>
                <a:cs typeface="Rockwell"/>
                <a:sym typeface="Helvetica Neue"/>
              </a:rPr>
              <a:t>Detail design requirements / define risk and opportunities</a:t>
            </a:r>
            <a:endParaRPr sz="1400" dirty="0">
              <a:latin typeface="Rockwell"/>
              <a:ea typeface="Helvetica Neue"/>
              <a:cs typeface="Rockwell"/>
              <a:sym typeface="Helvetica Neue"/>
            </a:endParaRPr>
          </a:p>
        </p:txBody>
      </p:sp>
      <p:sp>
        <p:nvSpPr>
          <p:cNvPr id="168" name="Shape 75"/>
          <p:cNvSpPr/>
          <p:nvPr/>
        </p:nvSpPr>
        <p:spPr>
          <a:xfrm>
            <a:off x="9103884" y="5257800"/>
            <a:ext cx="2928610" cy="51675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42520" tIns="42520" rIns="42520" bIns="42520" anchor="ctr">
            <a:spAutoFit/>
          </a:bodyPr>
          <a:lstStyle/>
          <a:p>
            <a:pPr lvl="0">
              <a:defRPr sz="1800"/>
            </a:pPr>
            <a:r>
              <a:rPr lang="en-US" sz="1400" dirty="0">
                <a:latin typeface="Rockwell"/>
                <a:ea typeface="Helvetica Neue"/>
                <a:cs typeface="Rockwell"/>
                <a:sym typeface="Helvetica Neue"/>
              </a:rPr>
              <a:t>Obtain funding from program sponsors; prepare for transition</a:t>
            </a:r>
            <a:endParaRPr sz="1400" dirty="0">
              <a:latin typeface="Rockwell"/>
              <a:ea typeface="Helvetica Neue"/>
              <a:cs typeface="Rockwell"/>
              <a:sym typeface="Helvetica Neue"/>
            </a:endParaRPr>
          </a:p>
        </p:txBody>
      </p:sp>
      <p:sp>
        <p:nvSpPr>
          <p:cNvPr id="31" name="Shape 74"/>
          <p:cNvSpPr/>
          <p:nvPr/>
        </p:nvSpPr>
        <p:spPr>
          <a:xfrm flipV="1">
            <a:off x="4196826" y="3733800"/>
            <a:ext cx="304800" cy="228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close/>
              </a:path>
            </a:pathLst>
          </a:custGeom>
          <a:solidFill>
            <a:srgbClr val="C00000"/>
          </a:solidFill>
          <a:ln w="12700">
            <a:miter lim="400000"/>
          </a:ln>
        </p:spPr>
        <p:txBody>
          <a:bodyPr lIns="0" tIns="0" rIns="0" bIns="0" anchor="ctr"/>
          <a:lstStyle/>
          <a:p>
            <a:pPr lvl="0">
              <a:defRPr sz="1200">
                <a:solidFill>
                  <a:srgbClr val="FFFFFF"/>
                </a:solidFill>
                <a:latin typeface="Bebas Neue"/>
                <a:ea typeface="Bebas Neue"/>
                <a:cs typeface="Bebas Neue"/>
                <a:sym typeface="Bebas Neue"/>
              </a:defRPr>
            </a:pPr>
            <a:endParaRPr sz="1600">
              <a:solidFill>
                <a:srgbClr val="FFFFFF"/>
              </a:solidFill>
              <a:latin typeface="Rockwell"/>
              <a:cs typeface="Rockwell"/>
            </a:endParaRPr>
          </a:p>
        </p:txBody>
      </p:sp>
      <p:sp>
        <p:nvSpPr>
          <p:cNvPr id="32" name="Shape 75"/>
          <p:cNvSpPr/>
          <p:nvPr/>
        </p:nvSpPr>
        <p:spPr>
          <a:xfrm>
            <a:off x="3587226" y="3078033"/>
            <a:ext cx="2590800" cy="57831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42520" tIns="42520" rIns="42520" bIns="42520" anchor="ctr">
            <a:spAutoFit/>
          </a:bodyPr>
          <a:lstStyle/>
          <a:p>
            <a:pPr lvl="0">
              <a:defRPr sz="1800"/>
            </a:pPr>
            <a:r>
              <a:rPr lang="en-US" sz="1600" dirty="0" smtClean="0">
                <a:latin typeface="Rockwell"/>
                <a:ea typeface="Helvetica Neue"/>
                <a:cs typeface="Rockwell"/>
                <a:sym typeface="Helvetica Neue"/>
              </a:rPr>
              <a:t>Deliverable: </a:t>
            </a:r>
            <a:r>
              <a:rPr lang="en-US" sz="1600" b="1" dirty="0" smtClean="0">
                <a:latin typeface="Rockwell"/>
                <a:ea typeface="Helvetica Neue"/>
                <a:cs typeface="Rockwell"/>
                <a:sym typeface="Helvetica Neue"/>
              </a:rPr>
              <a:t>Feasibility Study or Report </a:t>
            </a:r>
            <a:endParaRPr sz="1600" b="1" dirty="0">
              <a:latin typeface="Rockwell"/>
              <a:ea typeface="Helvetica Neue"/>
              <a:cs typeface="Rockwell"/>
              <a:sym typeface="Helvetica Neue"/>
            </a:endParaRPr>
          </a:p>
        </p:txBody>
      </p:sp>
      <p:sp>
        <p:nvSpPr>
          <p:cNvPr id="33" name="Shape 74"/>
          <p:cNvSpPr/>
          <p:nvPr/>
        </p:nvSpPr>
        <p:spPr>
          <a:xfrm flipV="1">
            <a:off x="7702026" y="3657600"/>
            <a:ext cx="304800" cy="228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close/>
              </a:path>
            </a:pathLst>
          </a:custGeom>
          <a:solidFill>
            <a:srgbClr val="C00000"/>
          </a:solidFill>
          <a:ln w="12700">
            <a:miter lim="400000"/>
          </a:ln>
        </p:spPr>
        <p:txBody>
          <a:bodyPr lIns="0" tIns="0" rIns="0" bIns="0" anchor="ctr"/>
          <a:lstStyle/>
          <a:p>
            <a:pPr lvl="0">
              <a:defRPr sz="1200">
                <a:solidFill>
                  <a:srgbClr val="FFFFFF"/>
                </a:solidFill>
                <a:latin typeface="Bebas Neue"/>
                <a:ea typeface="Bebas Neue"/>
                <a:cs typeface="Bebas Neue"/>
                <a:sym typeface="Bebas Neue"/>
              </a:defRPr>
            </a:pPr>
            <a:endParaRPr sz="1600">
              <a:solidFill>
                <a:srgbClr val="FFFFFF"/>
              </a:solidFill>
              <a:latin typeface="Rockwell"/>
              <a:cs typeface="Rockwell"/>
            </a:endParaRPr>
          </a:p>
        </p:txBody>
      </p:sp>
      <p:sp>
        <p:nvSpPr>
          <p:cNvPr id="34" name="Shape 75"/>
          <p:cNvSpPr/>
          <p:nvPr/>
        </p:nvSpPr>
        <p:spPr>
          <a:xfrm>
            <a:off x="6559026" y="3124200"/>
            <a:ext cx="2514600" cy="33209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42520" tIns="42520" rIns="42520" bIns="42520" anchor="ctr">
            <a:spAutoFit/>
          </a:bodyPr>
          <a:lstStyle/>
          <a:p>
            <a:pPr lvl="0">
              <a:defRPr sz="1800"/>
            </a:pPr>
            <a:r>
              <a:rPr lang="en-US" sz="1600" dirty="0" smtClean="0">
                <a:latin typeface="Rockwell"/>
                <a:ea typeface="Helvetica Neue"/>
                <a:cs typeface="Rockwell"/>
                <a:sym typeface="Helvetica Neue"/>
              </a:rPr>
              <a:t>Deliverable: </a:t>
            </a:r>
            <a:r>
              <a:rPr lang="en-US" sz="1600" b="1" dirty="0" smtClean="0">
                <a:latin typeface="Rockwell"/>
                <a:ea typeface="Helvetica Neue"/>
                <a:cs typeface="Rockwell"/>
                <a:sym typeface="Helvetica Neue"/>
              </a:rPr>
              <a:t>Prototype</a:t>
            </a:r>
            <a:endParaRPr sz="1600" b="1" dirty="0">
              <a:latin typeface="Rockwell"/>
              <a:ea typeface="Helvetica Neue"/>
              <a:cs typeface="Rockwell"/>
              <a:sym typeface="Helvetica Neue"/>
            </a:endParaRPr>
          </a:p>
        </p:txBody>
      </p:sp>
      <p:sp>
        <p:nvSpPr>
          <p:cNvPr id="36" name="Rectangle 13"/>
          <p:cNvSpPr>
            <a:spLocks/>
          </p:cNvSpPr>
          <p:nvPr/>
        </p:nvSpPr>
        <p:spPr bwMode="auto">
          <a:xfrm>
            <a:off x="310626" y="2286000"/>
            <a:ext cx="2971800" cy="228600"/>
          </a:xfrm>
          <a:prstGeom prst="rect">
            <a:avLst/>
          </a:prstGeom>
          <a:solidFill>
            <a:srgbClr val="C00000"/>
          </a:solidFill>
          <a:ln w="9525" cap="flat">
            <a:noFill/>
            <a:round/>
            <a:headEnd type="none" w="med" len="med"/>
            <a:tailEnd type="none" w="med" len="med"/>
          </a:ln>
        </p:spPr>
        <p:txBody>
          <a:bodyPr lIns="0" tIns="0" rIns="0" bIns="0">
            <a:prstTxWarp prst="textNoShape">
              <a:avLst/>
            </a:prstTxWarp>
          </a:bodyPr>
          <a:lstStyle/>
          <a:p>
            <a:r>
              <a:rPr lang="en-US" sz="1400" dirty="0" smtClean="0">
                <a:solidFill>
                  <a:srgbClr val="FFFFFF"/>
                </a:solidFill>
                <a:latin typeface="Rockwell"/>
                <a:cs typeface="Rockwell"/>
              </a:rPr>
              <a:t>1+ Years</a:t>
            </a:r>
            <a:endParaRPr lang="en-US" sz="1400" dirty="0">
              <a:solidFill>
                <a:srgbClr val="FFFFFF"/>
              </a:solidFill>
              <a:latin typeface="Rockwell"/>
              <a:cs typeface="Rockwell"/>
            </a:endParaRPr>
          </a:p>
        </p:txBody>
      </p:sp>
      <p:sp>
        <p:nvSpPr>
          <p:cNvPr id="37" name="Shape 144"/>
          <p:cNvSpPr/>
          <p:nvPr/>
        </p:nvSpPr>
        <p:spPr>
          <a:xfrm flipH="1">
            <a:off x="6482826" y="2438400"/>
            <a:ext cx="0" cy="3649608"/>
          </a:xfrm>
          <a:prstGeom prst="line">
            <a:avLst/>
          </a:prstGeom>
          <a:ln w="12700">
            <a:solidFill>
              <a:srgbClr val="C00000"/>
            </a:solidFill>
            <a:custDash>
              <a:ds d="200000" sp="200000"/>
            </a:custDash>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38" name="Shape 144"/>
          <p:cNvSpPr/>
          <p:nvPr/>
        </p:nvSpPr>
        <p:spPr>
          <a:xfrm flipH="1">
            <a:off x="3663426" y="2522592"/>
            <a:ext cx="0" cy="3649608"/>
          </a:xfrm>
          <a:prstGeom prst="line">
            <a:avLst/>
          </a:prstGeom>
          <a:ln w="12700">
            <a:solidFill>
              <a:srgbClr val="C00000"/>
            </a:solidFill>
            <a:custDash>
              <a:ds d="200000" sp="200000"/>
            </a:custDash>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35" name="Rectangle 13"/>
          <p:cNvSpPr>
            <a:spLocks/>
          </p:cNvSpPr>
          <p:nvPr/>
        </p:nvSpPr>
        <p:spPr bwMode="auto">
          <a:xfrm>
            <a:off x="3815826" y="2286000"/>
            <a:ext cx="8001000" cy="228600"/>
          </a:xfrm>
          <a:prstGeom prst="rect">
            <a:avLst/>
          </a:prstGeom>
          <a:solidFill>
            <a:schemeClr val="tx1"/>
          </a:solidFill>
          <a:ln w="9525" cap="flat">
            <a:noFill/>
            <a:round/>
            <a:headEnd type="none" w="med" len="med"/>
            <a:tailEnd type="none" w="med" len="med"/>
          </a:ln>
        </p:spPr>
        <p:txBody>
          <a:bodyPr lIns="0" tIns="0" rIns="0" bIns="0">
            <a:prstTxWarp prst="textNoShape">
              <a:avLst/>
            </a:prstTxWarp>
          </a:bodyPr>
          <a:lstStyle/>
          <a:p>
            <a:r>
              <a:rPr lang="en-US" sz="1400" dirty="0" smtClean="0">
                <a:solidFill>
                  <a:srgbClr val="FFFFFF"/>
                </a:solidFill>
                <a:latin typeface="Rockwell"/>
                <a:cs typeface="Rockwell"/>
              </a:rPr>
              <a:t>4 Years</a:t>
            </a:r>
            <a:endParaRPr lang="en-US" sz="1400" dirty="0">
              <a:solidFill>
                <a:srgbClr val="FFFFFF"/>
              </a:solidFill>
              <a:latin typeface="Rockwell"/>
              <a:cs typeface="Rockwell"/>
            </a:endParaRPr>
          </a:p>
        </p:txBody>
      </p:sp>
      <p:sp>
        <p:nvSpPr>
          <p:cNvPr id="39" name="Shape 116"/>
          <p:cNvSpPr/>
          <p:nvPr/>
        </p:nvSpPr>
        <p:spPr>
          <a:xfrm>
            <a:off x="9226026" y="4114800"/>
            <a:ext cx="1371600" cy="304800"/>
          </a:xfrm>
          <a:prstGeom prst="rect">
            <a:avLst/>
          </a:prstGeom>
          <a:solidFill>
            <a:srgbClr val="C00000"/>
          </a:solidFill>
          <a:ln w="9525" cap="flat">
            <a:noFill/>
            <a:round/>
            <a:headEnd type="none" w="med" len="med"/>
            <a:tailEnd type="none" w="med" len="med"/>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prstTxWarp prst="textNoShape">
              <a:avLst/>
            </a:prstTxWarp>
          </a:bodyPr>
          <a:lstStyle/>
          <a:p>
            <a:r>
              <a:rPr lang="en-US" sz="1600" dirty="0">
                <a:solidFill>
                  <a:srgbClr val="FFFFFF"/>
                </a:solidFill>
                <a:latin typeface="Rockwell"/>
                <a:cs typeface="Rockwell"/>
              </a:rPr>
              <a:t>Phase </a:t>
            </a:r>
            <a:r>
              <a:rPr lang="en-US" sz="1600" dirty="0" smtClean="0">
                <a:solidFill>
                  <a:srgbClr val="FFFFFF"/>
                </a:solidFill>
                <a:latin typeface="Rockwell"/>
                <a:cs typeface="Rockwell"/>
              </a:rPr>
              <a:t>II Enhancement</a:t>
            </a:r>
            <a:endParaRPr lang="en-US" sz="1600" dirty="0">
              <a:solidFill>
                <a:srgbClr val="FFFFFF"/>
              </a:solidFill>
              <a:latin typeface="Rockwell"/>
              <a:cs typeface="Rockwell"/>
            </a:endParaRPr>
          </a:p>
        </p:txBody>
      </p:sp>
      <p:sp>
        <p:nvSpPr>
          <p:cNvPr id="40" name="Rectangle 2"/>
          <p:cNvSpPr>
            <a:spLocks noGrp="1" noChangeArrowheads="1"/>
          </p:cNvSpPr>
          <p:nvPr>
            <p:ph type="title"/>
          </p:nvPr>
        </p:nvSpPr>
        <p:spPr>
          <a:xfrm>
            <a:off x="609600" y="1143000"/>
            <a:ext cx="7620000" cy="533400"/>
          </a:xfrm>
        </p:spPr>
        <p:txBody>
          <a:bodyPr/>
          <a:lstStyle/>
          <a:p>
            <a:pPr eaLnBrk="1" hangingPunct="1"/>
            <a:r>
              <a:rPr lang="en-US" sz="2800" dirty="0" smtClean="0">
                <a:latin typeface="Rockwell" panose="02060603020205020403" pitchFamily="18" charset="0"/>
              </a:rPr>
              <a:t>SBIR Timeline</a:t>
            </a:r>
            <a:endParaRPr lang="en-US" sz="2800" dirty="0">
              <a:latin typeface="Rockwell" panose="02060603020205020403" pitchFamily="18" charset="0"/>
            </a:endParaRPr>
          </a:p>
        </p:txBody>
      </p:sp>
    </p:spTree>
    <p:extLst>
      <p:ext uri="{BB962C8B-B14F-4D97-AF65-F5344CB8AC3E}">
        <p14:creationId xmlns:p14="http://schemas.microsoft.com/office/powerpoint/2010/main" xmlns="" val="133190935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pSp>
        <p:nvGrpSpPr>
          <p:cNvPr id="5" name="Group 4"/>
          <p:cNvGrpSpPr/>
          <p:nvPr/>
        </p:nvGrpSpPr>
        <p:grpSpPr>
          <a:xfrm>
            <a:off x="609600" y="1530160"/>
            <a:ext cx="10972800" cy="4565841"/>
            <a:chOff x="1600200" y="2209800"/>
            <a:chExt cx="8915400" cy="4479429"/>
          </a:xfrm>
        </p:grpSpPr>
        <p:grpSp>
          <p:nvGrpSpPr>
            <p:cNvPr id="6" name="Group 5"/>
            <p:cNvGrpSpPr/>
            <p:nvPr/>
          </p:nvGrpSpPr>
          <p:grpSpPr>
            <a:xfrm>
              <a:off x="1600200" y="2209800"/>
              <a:ext cx="8915400" cy="4479429"/>
              <a:chOff x="1600200" y="2209800"/>
              <a:chExt cx="8915400" cy="4479429"/>
            </a:xfrm>
          </p:grpSpPr>
          <p:sp>
            <p:nvSpPr>
              <p:cNvPr id="8" name="Rectangle 7"/>
              <p:cNvSpPr/>
              <p:nvPr/>
            </p:nvSpPr>
            <p:spPr bwMode="auto">
              <a:xfrm>
                <a:off x="1600200" y="2574429"/>
                <a:ext cx="8915400" cy="4114800"/>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12" charset="0"/>
                  <a:ea typeface="Heiti SC Light" pitchFamily="-112" charset="-122"/>
                  <a:cs typeface="Heiti SC Light" pitchFamily="-112" charset="-122"/>
                  <a:sym typeface="Gill Sans" pitchFamily="-112" charset="0"/>
                </a:endParaRPr>
              </a:p>
            </p:txBody>
          </p:sp>
          <p:sp>
            <p:nvSpPr>
              <p:cNvPr id="9" name="Rectangle 8"/>
              <p:cNvSpPr/>
              <p:nvPr/>
            </p:nvSpPr>
            <p:spPr>
              <a:xfrm>
                <a:off x="2133600" y="2209800"/>
                <a:ext cx="7772400" cy="400110"/>
              </a:xfrm>
              <a:prstGeom prst="rect">
                <a:avLst/>
              </a:prstGeom>
            </p:spPr>
            <p:txBody>
              <a:bodyPr wrap="square">
                <a:spAutoFit/>
              </a:bodyPr>
              <a:lstStyle/>
              <a:p>
                <a:pPr marL="0" indent="0" algn="l">
                  <a:buNone/>
                </a:pPr>
                <a:endParaRPr lang="en-US" sz="2000" dirty="0"/>
              </a:p>
            </p:txBody>
          </p:sp>
        </p:grpSp>
        <p:sp>
          <p:nvSpPr>
            <p:cNvPr id="7" name="Rectangle 6"/>
            <p:cNvSpPr/>
            <p:nvPr/>
          </p:nvSpPr>
          <p:spPr>
            <a:xfrm>
              <a:off x="1905000" y="2922052"/>
              <a:ext cx="8229600" cy="3169113"/>
            </a:xfrm>
            <a:prstGeom prst="rect">
              <a:avLst/>
            </a:prstGeom>
          </p:spPr>
          <p:txBody>
            <a:bodyPr wrap="square">
              <a:spAutoFit/>
            </a:bodyPr>
            <a:lstStyle/>
            <a:p>
              <a:pPr marL="342900" indent="-342900" algn="l">
                <a:buFont typeface="Wingdings" panose="05000000000000000000" pitchFamily="2" charset="2"/>
                <a:buChar char="§"/>
              </a:pPr>
              <a:r>
                <a:rPr lang="en-US" sz="2000" b="1" dirty="0" smtClean="0">
                  <a:solidFill>
                    <a:srgbClr val="C00000"/>
                  </a:solidFill>
                  <a:latin typeface="Rockwell" panose="02060603020205020403" pitchFamily="18" charset="0"/>
                </a:rPr>
                <a:t>Derives from</a:t>
              </a:r>
              <a:r>
                <a:rPr lang="en-US" sz="2000" dirty="0">
                  <a:solidFill>
                    <a:srgbClr val="C00000"/>
                  </a:solidFill>
                  <a:latin typeface="Rockwell" panose="02060603020205020403" pitchFamily="18" charset="0"/>
                </a:rPr>
                <a:t> </a:t>
              </a:r>
              <a:r>
                <a:rPr lang="en-US" sz="2000" dirty="0" smtClean="0">
                  <a:latin typeface="Rockwell" panose="02060603020205020403" pitchFamily="18" charset="0"/>
                </a:rPr>
                <a:t>means </a:t>
              </a:r>
              <a:r>
                <a:rPr lang="en-US" sz="2000" dirty="0">
                  <a:latin typeface="Rockwell" panose="02060603020205020403" pitchFamily="18" charset="0"/>
                </a:rPr>
                <a:t>that the requirement or contract has its origins in or traces to the previous SBIR efforts of an SBIR firm</a:t>
              </a:r>
              <a:r>
                <a:rPr lang="en-US" sz="2000" dirty="0" smtClean="0">
                  <a:latin typeface="Rockwell" panose="02060603020205020403" pitchFamily="18" charset="0"/>
                </a:rPr>
                <a:t>.</a:t>
              </a:r>
            </a:p>
            <a:p>
              <a:pPr algn="l"/>
              <a:r>
                <a:rPr lang="en-US" sz="2000" dirty="0" smtClean="0">
                  <a:latin typeface="Rockwell" panose="02060603020205020403" pitchFamily="18" charset="0"/>
                </a:rPr>
                <a:t> </a:t>
              </a:r>
              <a:r>
                <a:rPr lang="en-US" sz="2000" dirty="0">
                  <a:latin typeface="Rockwell" panose="02060603020205020403" pitchFamily="18" charset="0"/>
                </a:rPr>
                <a:t> </a:t>
              </a:r>
              <a:endParaRPr lang="en-US" sz="2000" dirty="0" smtClean="0">
                <a:latin typeface="Rockwell" panose="02060603020205020403" pitchFamily="18" charset="0"/>
              </a:endParaRPr>
            </a:p>
            <a:p>
              <a:pPr marL="342900" indent="-342900" algn="l">
                <a:buFont typeface="Wingdings" panose="05000000000000000000" pitchFamily="2" charset="2"/>
                <a:buChar char="§"/>
              </a:pPr>
              <a:r>
                <a:rPr lang="en-US" sz="2000" b="1" dirty="0" smtClean="0">
                  <a:solidFill>
                    <a:srgbClr val="C00000"/>
                  </a:solidFill>
                  <a:latin typeface="Rockwell" panose="02060603020205020403" pitchFamily="18" charset="0"/>
                </a:rPr>
                <a:t>Extends</a:t>
              </a:r>
              <a:r>
                <a:rPr lang="en-US" sz="2000" dirty="0" smtClean="0">
                  <a:latin typeface="Rockwell" panose="02060603020205020403" pitchFamily="18" charset="0"/>
                </a:rPr>
                <a:t> </a:t>
              </a:r>
              <a:r>
                <a:rPr lang="en-US" sz="2000" dirty="0">
                  <a:latin typeface="Rockwell" panose="02060603020205020403" pitchFamily="18" charset="0"/>
                </a:rPr>
                <a:t>means that the requirement or contract applies or advances prior SBIR efforts to a different application, or uses the prior SBIR efforts in a new way.  </a:t>
              </a:r>
              <a:endParaRPr lang="en-US" sz="2000" dirty="0" smtClean="0">
                <a:latin typeface="Rockwell" panose="02060603020205020403" pitchFamily="18" charset="0"/>
              </a:endParaRPr>
            </a:p>
            <a:p>
              <a:pPr algn="l"/>
              <a:endParaRPr lang="en-US" sz="2000" dirty="0" smtClean="0">
                <a:latin typeface="Rockwell" panose="02060603020205020403" pitchFamily="18" charset="0"/>
              </a:endParaRPr>
            </a:p>
            <a:p>
              <a:pPr marL="342900" indent="-342900" algn="l">
                <a:buFont typeface="Wingdings" panose="05000000000000000000" pitchFamily="2" charset="2"/>
                <a:buChar char="§"/>
              </a:pPr>
              <a:r>
                <a:rPr lang="en-US" sz="2000" b="1" dirty="0" smtClean="0">
                  <a:solidFill>
                    <a:srgbClr val="C00000"/>
                  </a:solidFill>
                  <a:latin typeface="Rockwell" panose="02060603020205020403" pitchFamily="18" charset="0"/>
                </a:rPr>
                <a:t>Completes</a:t>
              </a:r>
              <a:r>
                <a:rPr lang="en-US" sz="2000" b="1" dirty="0" smtClean="0">
                  <a:latin typeface="Rockwell" panose="02060603020205020403" pitchFamily="18" charset="0"/>
                </a:rPr>
                <a:t> </a:t>
              </a:r>
              <a:r>
                <a:rPr lang="en-US" sz="2000" dirty="0">
                  <a:latin typeface="Rockwell" panose="02060603020205020403" pitchFamily="18" charset="0"/>
                </a:rPr>
                <a:t>means that the requirement or contract involves commercialization or productizing of the prior SBIR efforts.  If the agency requirement, intended requirement, or contract meets any one of these tests, and is funded with non-SBIR funds, then it is a Phase III.</a:t>
              </a:r>
              <a:r>
                <a:rPr lang="en-US" dirty="0"/>
                <a:t/>
              </a:r>
              <a:br>
                <a:rPr lang="en-US" dirty="0"/>
              </a:br>
              <a:endParaRPr lang="en-US" dirty="0"/>
            </a:p>
          </p:txBody>
        </p:sp>
      </p:grpSp>
      <p:sp>
        <p:nvSpPr>
          <p:cNvPr id="10" name="Rectangle 2"/>
          <p:cNvSpPr>
            <a:spLocks noGrp="1" noChangeArrowheads="1"/>
          </p:cNvSpPr>
          <p:nvPr>
            <p:ph type="title"/>
          </p:nvPr>
        </p:nvSpPr>
        <p:spPr>
          <a:xfrm>
            <a:off x="609600" y="1143000"/>
            <a:ext cx="5037932" cy="533400"/>
          </a:xfrm>
        </p:spPr>
        <p:txBody>
          <a:bodyPr/>
          <a:lstStyle/>
          <a:p>
            <a:pPr eaLnBrk="1" hangingPunct="1"/>
            <a:r>
              <a:rPr lang="en-US" sz="2800" dirty="0" smtClean="0">
                <a:latin typeface="Rockwell" panose="02060603020205020403" pitchFamily="18" charset="0"/>
              </a:rPr>
              <a:t>Phase III - Commercialization</a:t>
            </a:r>
            <a:endParaRPr lang="en-US" sz="2800" dirty="0">
              <a:latin typeface="Rockwell" panose="02060603020205020403" pitchFamily="18" charset="0"/>
            </a:endParaRPr>
          </a:p>
        </p:txBody>
      </p:sp>
      <p:sp>
        <p:nvSpPr>
          <p:cNvPr id="2" name="Slide Number Placeholder 1"/>
          <p:cNvSpPr>
            <a:spLocks noGrp="1"/>
          </p:cNvSpPr>
          <p:nvPr>
            <p:ph type="sldNum" sz="quarter" idx="10"/>
          </p:nvPr>
        </p:nvSpPr>
        <p:spPr/>
        <p:txBody>
          <a:bodyPr/>
          <a:lstStyle/>
          <a:p>
            <a:fld id="{2C0CAAA3-BB1D-0443-AE7F-AF3CD5A3B739}" type="slidenum">
              <a:rPr lang="en-US" smtClean="0"/>
              <a:pPr/>
              <a:t>15</a:t>
            </a:fld>
            <a:endParaRPr lang="en-US"/>
          </a:p>
        </p:txBody>
      </p:sp>
    </p:spTree>
    <p:extLst>
      <p:ext uri="{BB962C8B-B14F-4D97-AF65-F5344CB8AC3E}">
        <p14:creationId xmlns:p14="http://schemas.microsoft.com/office/powerpoint/2010/main" xmlns="" val="1079731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5"/>
                                        </p:tgtEl>
                                        <p:attrNameLst>
                                          <p:attrName>ppt_w</p:attrName>
                                        </p:attrNameLst>
                                      </p:cBhvr>
                                      <p:tavLst>
                                        <p:tav tm="0">
                                          <p:val>
                                            <p:strVal val="ppt_w"/>
                                          </p:val>
                                        </p:tav>
                                        <p:tav tm="100000">
                                          <p:val>
                                            <p:fltVal val="0"/>
                                          </p:val>
                                        </p:tav>
                                      </p:tavLst>
                                    </p:anim>
                                    <p:anim calcmode="lin" valueType="num">
                                      <p:cBhvr>
                                        <p:cTn id="15" dur="1000"/>
                                        <p:tgtEl>
                                          <p:spTgt spid="5"/>
                                        </p:tgtEl>
                                        <p:attrNameLst>
                                          <p:attrName>ppt_h</p:attrName>
                                        </p:attrNameLst>
                                      </p:cBhvr>
                                      <p:tavLst>
                                        <p:tav tm="0">
                                          <p:val>
                                            <p:strVal val="ppt_h"/>
                                          </p:val>
                                        </p:tav>
                                        <p:tav tm="100000">
                                          <p:val>
                                            <p:fltVal val="0"/>
                                          </p:val>
                                        </p:tav>
                                      </p:tavLst>
                                    </p:anim>
                                    <p:anim calcmode="lin" valueType="num">
                                      <p:cBhvr>
                                        <p:cTn id="16" dur="1000"/>
                                        <p:tgtEl>
                                          <p:spTgt spid="5"/>
                                        </p:tgtEl>
                                        <p:attrNameLst>
                                          <p:attrName>style.rotation</p:attrName>
                                        </p:attrNameLst>
                                      </p:cBhvr>
                                      <p:tavLst>
                                        <p:tav tm="0">
                                          <p:val>
                                            <p:fltVal val="0"/>
                                          </p:val>
                                        </p:tav>
                                        <p:tav tm="100000">
                                          <p:val>
                                            <p:fltVal val="90"/>
                                          </p:val>
                                        </p:tav>
                                      </p:tavLst>
                                    </p:anim>
                                    <p:animEffect transition="out" filter="fade">
                                      <p:cBhvr>
                                        <p:cTn id="17" dur="1000"/>
                                        <p:tgtEl>
                                          <p:spTgt spid="5"/>
                                        </p:tgtEl>
                                      </p:cBhvr>
                                    </p:animEffect>
                                    <p:set>
                                      <p:cBhvr>
                                        <p:cTn id="1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bwMode="auto">
          <a:xfrm>
            <a:off x="533400" y="2057400"/>
            <a:ext cx="381000" cy="381000"/>
          </a:xfrm>
          <a:prstGeom prst="ellipse">
            <a:avLst/>
          </a:prstGeom>
          <a:solidFill>
            <a:schemeClr val="tx1"/>
          </a:solidFill>
          <a:ln w="25400" cap="flat" cmpd="sng" algn="ctr">
            <a:no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defTabSz="457200"/>
            <a:endParaRPr lang="en-US" sz="2100" dirty="0">
              <a:latin typeface="Gill Sans" pitchFamily="-102" charset="0"/>
              <a:ea typeface="Heiti SC Light" pitchFamily="-102" charset="-122"/>
              <a:cs typeface="Heiti SC Light" pitchFamily="-102" charset="-122"/>
              <a:sym typeface="Gill Sans" pitchFamily="-102" charset="0"/>
            </a:endParaRPr>
          </a:p>
        </p:txBody>
      </p:sp>
      <p:sp>
        <p:nvSpPr>
          <p:cNvPr id="10" name="Rectangle 6"/>
          <p:cNvSpPr>
            <a:spLocks/>
          </p:cNvSpPr>
          <p:nvPr/>
        </p:nvSpPr>
        <p:spPr bwMode="auto">
          <a:xfrm>
            <a:off x="609600" y="2115979"/>
            <a:ext cx="228600" cy="246221"/>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pPr marL="342900" lvl="0" indent="-342900">
              <a:spcBef>
                <a:spcPct val="20000"/>
              </a:spcBef>
              <a:spcAft>
                <a:spcPts val="0"/>
              </a:spcAft>
              <a:buClr>
                <a:srgbClr val="169A8B"/>
              </a:buClr>
            </a:pPr>
            <a:r>
              <a:rPr lang="en-US" sz="1600" dirty="0" smtClean="0">
                <a:solidFill>
                  <a:srgbClr val="FBFDF7"/>
                </a:solidFill>
                <a:latin typeface="Rockwell"/>
                <a:cs typeface="Rockwell"/>
              </a:rPr>
              <a:t>1</a:t>
            </a:r>
          </a:p>
        </p:txBody>
      </p:sp>
      <p:sp>
        <p:nvSpPr>
          <p:cNvPr id="11" name="TextBox 10"/>
          <p:cNvSpPr txBox="1"/>
          <p:nvPr/>
        </p:nvSpPr>
        <p:spPr>
          <a:xfrm>
            <a:off x="1219200" y="1981200"/>
            <a:ext cx="4267200" cy="584776"/>
          </a:xfrm>
          <a:prstGeom prst="rect">
            <a:avLst/>
          </a:prstGeom>
          <a:noFill/>
        </p:spPr>
        <p:txBody>
          <a:bodyPr wrap="square" rtlCol="0">
            <a:spAutoFit/>
          </a:bodyPr>
          <a:lstStyle/>
          <a:p>
            <a:pPr algn="l"/>
            <a:r>
              <a:rPr lang="en-US" sz="1600" dirty="0" smtClean="0">
                <a:solidFill>
                  <a:srgbClr val="C00000"/>
                </a:solidFill>
                <a:latin typeface="Rockwell"/>
                <a:cs typeface="Rockwell"/>
              </a:rPr>
              <a:t>Largest source of Federal R&amp;D funds </a:t>
            </a:r>
            <a:r>
              <a:rPr lang="en-US" sz="1600" dirty="0" smtClean="0">
                <a:solidFill>
                  <a:schemeClr val="tx1"/>
                </a:solidFill>
                <a:latin typeface="Rockwell"/>
                <a:cs typeface="Rockwell"/>
              </a:rPr>
              <a:t>for small businesses</a:t>
            </a:r>
            <a:endParaRPr lang="en-US" sz="1600" dirty="0">
              <a:solidFill>
                <a:schemeClr val="tx1"/>
              </a:solidFill>
              <a:latin typeface="Rockwell"/>
              <a:cs typeface="Rockwell"/>
            </a:endParaRPr>
          </a:p>
        </p:txBody>
      </p:sp>
      <p:sp>
        <p:nvSpPr>
          <p:cNvPr id="13" name="Oval 12"/>
          <p:cNvSpPr/>
          <p:nvPr/>
        </p:nvSpPr>
        <p:spPr bwMode="auto">
          <a:xfrm>
            <a:off x="533400" y="3301424"/>
            <a:ext cx="381000" cy="381000"/>
          </a:xfrm>
          <a:prstGeom prst="ellipse">
            <a:avLst/>
          </a:prstGeom>
          <a:solidFill>
            <a:schemeClr val="tx1"/>
          </a:solidFill>
          <a:ln w="25400" cap="flat" cmpd="sng" algn="ctr">
            <a:no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defTabSz="457200"/>
            <a:endParaRPr lang="en-US" sz="2100" dirty="0">
              <a:latin typeface="Gill Sans" pitchFamily="-102" charset="0"/>
              <a:ea typeface="Heiti SC Light" pitchFamily="-102" charset="-122"/>
              <a:cs typeface="Heiti SC Light" pitchFamily="-102" charset="-122"/>
              <a:sym typeface="Gill Sans" pitchFamily="-102" charset="0"/>
            </a:endParaRPr>
          </a:p>
        </p:txBody>
      </p:sp>
      <p:sp>
        <p:nvSpPr>
          <p:cNvPr id="14" name="Rectangle 6"/>
          <p:cNvSpPr>
            <a:spLocks/>
          </p:cNvSpPr>
          <p:nvPr/>
        </p:nvSpPr>
        <p:spPr bwMode="auto">
          <a:xfrm>
            <a:off x="609600" y="3360003"/>
            <a:ext cx="228600" cy="246221"/>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pPr marL="342900" lvl="0" indent="-342900">
              <a:spcBef>
                <a:spcPct val="20000"/>
              </a:spcBef>
              <a:spcAft>
                <a:spcPts val="0"/>
              </a:spcAft>
              <a:buClr>
                <a:srgbClr val="169A8B"/>
              </a:buClr>
            </a:pPr>
            <a:r>
              <a:rPr lang="en-US" sz="1600" dirty="0" smtClean="0">
                <a:solidFill>
                  <a:srgbClr val="FBFDF7"/>
                </a:solidFill>
                <a:latin typeface="Rockwell"/>
                <a:cs typeface="Rockwell"/>
              </a:rPr>
              <a:t>2</a:t>
            </a:r>
          </a:p>
        </p:txBody>
      </p:sp>
      <p:sp>
        <p:nvSpPr>
          <p:cNvPr id="15" name="TextBox 14"/>
          <p:cNvSpPr txBox="1"/>
          <p:nvPr/>
        </p:nvSpPr>
        <p:spPr>
          <a:xfrm>
            <a:off x="1219200" y="3225224"/>
            <a:ext cx="4267200" cy="584776"/>
          </a:xfrm>
          <a:prstGeom prst="rect">
            <a:avLst/>
          </a:prstGeom>
          <a:noFill/>
        </p:spPr>
        <p:txBody>
          <a:bodyPr wrap="square" rtlCol="0">
            <a:spAutoFit/>
          </a:bodyPr>
          <a:lstStyle/>
          <a:p>
            <a:pPr algn="l"/>
            <a:r>
              <a:rPr lang="en-US" sz="1600" dirty="0" smtClean="0">
                <a:solidFill>
                  <a:schemeClr val="tx1"/>
                </a:solidFill>
                <a:latin typeface="Rockwell"/>
                <a:cs typeface="Rockwell"/>
              </a:rPr>
              <a:t>SBIR</a:t>
            </a:r>
            <a:r>
              <a:rPr lang="en-US" sz="1600" dirty="0" smtClean="0">
                <a:solidFill>
                  <a:srgbClr val="173346"/>
                </a:solidFill>
                <a:latin typeface="Rockwell"/>
                <a:cs typeface="Rockwell"/>
              </a:rPr>
              <a:t> </a:t>
            </a:r>
            <a:r>
              <a:rPr lang="en-US" sz="1600" dirty="0" smtClean="0">
                <a:solidFill>
                  <a:srgbClr val="C00000"/>
                </a:solidFill>
                <a:latin typeface="Rockwell"/>
                <a:cs typeface="Rockwell"/>
              </a:rPr>
              <a:t>invests more than VC community </a:t>
            </a:r>
            <a:r>
              <a:rPr lang="en-US" sz="1600" dirty="0" smtClean="0">
                <a:solidFill>
                  <a:schemeClr val="tx1"/>
                </a:solidFill>
                <a:latin typeface="Rockwell"/>
                <a:cs typeface="Rockwell"/>
              </a:rPr>
              <a:t>in pre-seed and early stage technology</a:t>
            </a:r>
            <a:endParaRPr lang="en-US" sz="1600" dirty="0">
              <a:solidFill>
                <a:schemeClr val="tx1"/>
              </a:solidFill>
              <a:latin typeface="Rockwell"/>
              <a:cs typeface="Rockwell"/>
            </a:endParaRPr>
          </a:p>
        </p:txBody>
      </p:sp>
      <p:sp>
        <p:nvSpPr>
          <p:cNvPr id="16" name="Oval 15"/>
          <p:cNvSpPr/>
          <p:nvPr/>
        </p:nvSpPr>
        <p:spPr bwMode="auto">
          <a:xfrm>
            <a:off x="533400" y="4495800"/>
            <a:ext cx="381000" cy="381000"/>
          </a:xfrm>
          <a:prstGeom prst="ellipse">
            <a:avLst/>
          </a:prstGeom>
          <a:solidFill>
            <a:schemeClr val="tx1"/>
          </a:solidFill>
          <a:ln w="25400" cap="flat" cmpd="sng" algn="ctr">
            <a:no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defTabSz="457200"/>
            <a:endParaRPr lang="en-US" sz="2100" dirty="0">
              <a:latin typeface="Gill Sans" pitchFamily="-102" charset="0"/>
              <a:ea typeface="Heiti SC Light" pitchFamily="-102" charset="-122"/>
              <a:cs typeface="Heiti SC Light" pitchFamily="-102" charset="-122"/>
              <a:sym typeface="Gill Sans" pitchFamily="-102" charset="0"/>
            </a:endParaRPr>
          </a:p>
        </p:txBody>
      </p:sp>
      <p:sp>
        <p:nvSpPr>
          <p:cNvPr id="17" name="Rectangle 6"/>
          <p:cNvSpPr>
            <a:spLocks/>
          </p:cNvSpPr>
          <p:nvPr/>
        </p:nvSpPr>
        <p:spPr bwMode="auto">
          <a:xfrm>
            <a:off x="609600" y="4554379"/>
            <a:ext cx="228600" cy="246221"/>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pPr marL="342900" lvl="0" indent="-342900">
              <a:spcBef>
                <a:spcPct val="20000"/>
              </a:spcBef>
              <a:spcAft>
                <a:spcPts val="0"/>
              </a:spcAft>
              <a:buClr>
                <a:srgbClr val="169A8B"/>
              </a:buClr>
            </a:pPr>
            <a:r>
              <a:rPr lang="en-US" sz="1600" dirty="0" smtClean="0">
                <a:solidFill>
                  <a:srgbClr val="FBFDF7"/>
                </a:solidFill>
                <a:latin typeface="Rockwell"/>
                <a:cs typeface="Rockwell"/>
              </a:rPr>
              <a:t>3</a:t>
            </a:r>
          </a:p>
        </p:txBody>
      </p:sp>
      <p:sp>
        <p:nvSpPr>
          <p:cNvPr id="19" name="TextBox 18"/>
          <p:cNvSpPr txBox="1"/>
          <p:nvPr/>
        </p:nvSpPr>
        <p:spPr>
          <a:xfrm>
            <a:off x="1219200" y="4538246"/>
            <a:ext cx="4267200" cy="338554"/>
          </a:xfrm>
          <a:prstGeom prst="rect">
            <a:avLst/>
          </a:prstGeom>
          <a:noFill/>
        </p:spPr>
        <p:txBody>
          <a:bodyPr wrap="square" rtlCol="0">
            <a:spAutoFit/>
          </a:bodyPr>
          <a:lstStyle/>
          <a:p>
            <a:pPr algn="l"/>
            <a:r>
              <a:rPr lang="en-US" sz="1600" dirty="0" smtClean="0">
                <a:solidFill>
                  <a:srgbClr val="C00000"/>
                </a:solidFill>
                <a:latin typeface="Rockwell"/>
                <a:cs typeface="Rockwell"/>
              </a:rPr>
              <a:t>No dilution of equity</a:t>
            </a:r>
            <a:endParaRPr lang="en-US" sz="1600" dirty="0">
              <a:solidFill>
                <a:srgbClr val="C00000"/>
              </a:solidFill>
              <a:latin typeface="Rockwell"/>
              <a:cs typeface="Rockwell"/>
            </a:endParaRPr>
          </a:p>
        </p:txBody>
      </p:sp>
      <p:sp>
        <p:nvSpPr>
          <p:cNvPr id="23" name="Oval 22"/>
          <p:cNvSpPr/>
          <p:nvPr/>
        </p:nvSpPr>
        <p:spPr bwMode="auto">
          <a:xfrm>
            <a:off x="533400" y="5410200"/>
            <a:ext cx="381000" cy="381000"/>
          </a:xfrm>
          <a:prstGeom prst="ellipse">
            <a:avLst/>
          </a:prstGeom>
          <a:solidFill>
            <a:schemeClr val="tx1"/>
          </a:solidFill>
          <a:ln w="25400" cap="flat" cmpd="sng" algn="ctr">
            <a:no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defTabSz="457200"/>
            <a:endParaRPr lang="en-US" sz="2100" dirty="0">
              <a:latin typeface="Gill Sans" pitchFamily="-102" charset="0"/>
              <a:ea typeface="Heiti SC Light" pitchFamily="-102" charset="-122"/>
              <a:cs typeface="Heiti SC Light" pitchFamily="-102" charset="-122"/>
              <a:sym typeface="Gill Sans" pitchFamily="-102" charset="0"/>
            </a:endParaRPr>
          </a:p>
        </p:txBody>
      </p:sp>
      <p:sp>
        <p:nvSpPr>
          <p:cNvPr id="24" name="Rectangle 6"/>
          <p:cNvSpPr>
            <a:spLocks/>
          </p:cNvSpPr>
          <p:nvPr/>
        </p:nvSpPr>
        <p:spPr bwMode="auto">
          <a:xfrm>
            <a:off x="609600" y="5468779"/>
            <a:ext cx="228600" cy="246221"/>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pPr marL="342900" lvl="0" indent="-342900">
              <a:spcBef>
                <a:spcPct val="20000"/>
              </a:spcBef>
              <a:spcAft>
                <a:spcPts val="0"/>
              </a:spcAft>
              <a:buClr>
                <a:srgbClr val="169A8B"/>
              </a:buClr>
            </a:pPr>
            <a:r>
              <a:rPr lang="en-US" sz="1600" dirty="0" smtClean="0">
                <a:solidFill>
                  <a:srgbClr val="FBFDF7"/>
                </a:solidFill>
                <a:latin typeface="Rockwell"/>
                <a:cs typeface="Rockwell"/>
              </a:rPr>
              <a:t>4</a:t>
            </a:r>
          </a:p>
        </p:txBody>
      </p:sp>
      <p:sp>
        <p:nvSpPr>
          <p:cNvPr id="25" name="TextBox 24"/>
          <p:cNvSpPr txBox="1"/>
          <p:nvPr/>
        </p:nvSpPr>
        <p:spPr>
          <a:xfrm>
            <a:off x="1219200" y="5334000"/>
            <a:ext cx="4267200" cy="584776"/>
          </a:xfrm>
          <a:prstGeom prst="rect">
            <a:avLst/>
          </a:prstGeom>
          <a:noFill/>
        </p:spPr>
        <p:txBody>
          <a:bodyPr wrap="square" rtlCol="0">
            <a:spAutoFit/>
          </a:bodyPr>
          <a:lstStyle/>
          <a:p>
            <a:pPr algn="l"/>
            <a:r>
              <a:rPr lang="en-US" sz="1600" dirty="0" smtClean="0">
                <a:solidFill>
                  <a:srgbClr val="173346"/>
                </a:solidFill>
                <a:latin typeface="Rockwell"/>
                <a:cs typeface="Rockwell"/>
              </a:rPr>
              <a:t>Company retains </a:t>
            </a:r>
            <a:r>
              <a:rPr lang="en-US" sz="1600" dirty="0" smtClean="0">
                <a:solidFill>
                  <a:srgbClr val="C00000"/>
                </a:solidFill>
                <a:latin typeface="Rockwell"/>
                <a:cs typeface="Rockwell"/>
              </a:rPr>
              <a:t>data rights </a:t>
            </a:r>
            <a:r>
              <a:rPr lang="en-US" sz="1600" dirty="0" smtClean="0">
                <a:solidFill>
                  <a:schemeClr val="tx1"/>
                </a:solidFill>
                <a:latin typeface="Rockwell"/>
                <a:cs typeface="Rockwell"/>
              </a:rPr>
              <a:t>for 4 years (5 years in </a:t>
            </a:r>
            <a:r>
              <a:rPr lang="en-US" sz="1600" dirty="0" err="1" smtClean="0">
                <a:solidFill>
                  <a:schemeClr val="tx1"/>
                </a:solidFill>
                <a:latin typeface="Rockwell"/>
                <a:cs typeface="Rockwell"/>
              </a:rPr>
              <a:t>DoD</a:t>
            </a:r>
            <a:r>
              <a:rPr lang="en-US" sz="1600" dirty="0" smtClean="0">
                <a:solidFill>
                  <a:schemeClr val="tx1"/>
                </a:solidFill>
                <a:latin typeface="Rockwell"/>
                <a:cs typeface="Rockwell"/>
              </a:rPr>
              <a:t>)</a:t>
            </a:r>
            <a:endParaRPr lang="en-US" sz="1600" dirty="0">
              <a:solidFill>
                <a:schemeClr val="tx1"/>
              </a:solidFill>
              <a:latin typeface="Rockwell"/>
              <a:cs typeface="Rockwell"/>
            </a:endParaRPr>
          </a:p>
        </p:txBody>
      </p:sp>
      <p:sp>
        <p:nvSpPr>
          <p:cNvPr id="26" name="Oval 25"/>
          <p:cNvSpPr/>
          <p:nvPr/>
        </p:nvSpPr>
        <p:spPr bwMode="auto">
          <a:xfrm>
            <a:off x="6553200" y="2057400"/>
            <a:ext cx="381000" cy="381000"/>
          </a:xfrm>
          <a:prstGeom prst="ellipse">
            <a:avLst/>
          </a:prstGeom>
          <a:solidFill>
            <a:schemeClr val="tx1"/>
          </a:solidFill>
          <a:ln w="25400" cap="flat" cmpd="sng" algn="ctr">
            <a:no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defTabSz="457200"/>
            <a:endParaRPr lang="en-US" sz="2100" dirty="0">
              <a:latin typeface="Gill Sans" pitchFamily="-102" charset="0"/>
              <a:ea typeface="Heiti SC Light" pitchFamily="-102" charset="-122"/>
              <a:cs typeface="Heiti SC Light" pitchFamily="-102" charset="-122"/>
              <a:sym typeface="Gill Sans" pitchFamily="-102" charset="0"/>
            </a:endParaRPr>
          </a:p>
        </p:txBody>
      </p:sp>
      <p:sp>
        <p:nvSpPr>
          <p:cNvPr id="27" name="Rectangle 6"/>
          <p:cNvSpPr>
            <a:spLocks/>
          </p:cNvSpPr>
          <p:nvPr/>
        </p:nvSpPr>
        <p:spPr bwMode="auto">
          <a:xfrm>
            <a:off x="6629400" y="2115979"/>
            <a:ext cx="228600" cy="246221"/>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pPr marL="342900" lvl="0" indent="-342900">
              <a:spcBef>
                <a:spcPct val="20000"/>
              </a:spcBef>
              <a:spcAft>
                <a:spcPts val="0"/>
              </a:spcAft>
              <a:buClr>
                <a:srgbClr val="169A8B"/>
              </a:buClr>
            </a:pPr>
            <a:r>
              <a:rPr lang="en-US" sz="1600" dirty="0" smtClean="0">
                <a:solidFill>
                  <a:srgbClr val="FBFDF7"/>
                </a:solidFill>
                <a:latin typeface="Rockwell"/>
                <a:cs typeface="Rockwell"/>
              </a:rPr>
              <a:t>5</a:t>
            </a:r>
          </a:p>
        </p:txBody>
      </p:sp>
      <p:sp>
        <p:nvSpPr>
          <p:cNvPr id="28" name="TextBox 27"/>
          <p:cNvSpPr txBox="1"/>
          <p:nvPr/>
        </p:nvSpPr>
        <p:spPr>
          <a:xfrm>
            <a:off x="7239000" y="1981200"/>
            <a:ext cx="4267200" cy="584776"/>
          </a:xfrm>
          <a:prstGeom prst="rect">
            <a:avLst/>
          </a:prstGeom>
          <a:noFill/>
        </p:spPr>
        <p:txBody>
          <a:bodyPr wrap="square" rtlCol="0">
            <a:spAutoFit/>
          </a:bodyPr>
          <a:lstStyle/>
          <a:p>
            <a:pPr algn="l"/>
            <a:r>
              <a:rPr lang="en-US" sz="1600" dirty="0" smtClean="0">
                <a:solidFill>
                  <a:schemeClr val="tx1"/>
                </a:solidFill>
                <a:latin typeface="Rockwell"/>
                <a:cs typeface="Rockwell"/>
              </a:rPr>
              <a:t>Follow-on Phase III awards can be </a:t>
            </a:r>
            <a:r>
              <a:rPr lang="en-US" sz="1600" dirty="0" smtClean="0">
                <a:solidFill>
                  <a:srgbClr val="C00000"/>
                </a:solidFill>
                <a:latin typeface="Rockwell"/>
                <a:cs typeface="Rockwell"/>
              </a:rPr>
              <a:t>sole sourced</a:t>
            </a:r>
            <a:endParaRPr lang="en-US" sz="1600" dirty="0">
              <a:solidFill>
                <a:srgbClr val="C00000"/>
              </a:solidFill>
              <a:latin typeface="Rockwell"/>
              <a:cs typeface="Rockwell"/>
            </a:endParaRPr>
          </a:p>
        </p:txBody>
      </p:sp>
      <p:sp>
        <p:nvSpPr>
          <p:cNvPr id="29" name="Oval 28"/>
          <p:cNvSpPr/>
          <p:nvPr/>
        </p:nvSpPr>
        <p:spPr bwMode="auto">
          <a:xfrm>
            <a:off x="6553200" y="3301424"/>
            <a:ext cx="381000" cy="381000"/>
          </a:xfrm>
          <a:prstGeom prst="ellipse">
            <a:avLst/>
          </a:prstGeom>
          <a:solidFill>
            <a:schemeClr val="tx1"/>
          </a:solidFill>
          <a:ln w="25400" cap="flat" cmpd="sng" algn="ctr">
            <a:no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defTabSz="457200"/>
            <a:endParaRPr lang="en-US" sz="2100" dirty="0">
              <a:latin typeface="Gill Sans" pitchFamily="-102" charset="0"/>
              <a:ea typeface="Heiti SC Light" pitchFamily="-102" charset="-122"/>
              <a:cs typeface="Heiti SC Light" pitchFamily="-102" charset="-122"/>
              <a:sym typeface="Gill Sans" pitchFamily="-102" charset="0"/>
            </a:endParaRPr>
          </a:p>
        </p:txBody>
      </p:sp>
      <p:sp>
        <p:nvSpPr>
          <p:cNvPr id="30" name="Rectangle 6"/>
          <p:cNvSpPr>
            <a:spLocks/>
          </p:cNvSpPr>
          <p:nvPr/>
        </p:nvSpPr>
        <p:spPr bwMode="auto">
          <a:xfrm>
            <a:off x="6629400" y="3360003"/>
            <a:ext cx="228600" cy="246221"/>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pPr marL="342900" lvl="0" indent="-342900">
              <a:spcBef>
                <a:spcPct val="20000"/>
              </a:spcBef>
              <a:spcAft>
                <a:spcPts val="0"/>
              </a:spcAft>
              <a:buClr>
                <a:srgbClr val="169A8B"/>
              </a:buClr>
            </a:pPr>
            <a:r>
              <a:rPr lang="en-US" sz="1600" dirty="0" smtClean="0">
                <a:solidFill>
                  <a:srgbClr val="FBFDF7"/>
                </a:solidFill>
                <a:latin typeface="Rockwell"/>
                <a:cs typeface="Rockwell"/>
              </a:rPr>
              <a:t>6</a:t>
            </a:r>
          </a:p>
        </p:txBody>
      </p:sp>
      <p:sp>
        <p:nvSpPr>
          <p:cNvPr id="31" name="TextBox 30"/>
          <p:cNvSpPr txBox="1"/>
          <p:nvPr/>
        </p:nvSpPr>
        <p:spPr>
          <a:xfrm>
            <a:off x="7239000" y="3225224"/>
            <a:ext cx="4267200" cy="584776"/>
          </a:xfrm>
          <a:prstGeom prst="rect">
            <a:avLst/>
          </a:prstGeom>
          <a:noFill/>
        </p:spPr>
        <p:txBody>
          <a:bodyPr wrap="square" rtlCol="0">
            <a:spAutoFit/>
          </a:bodyPr>
          <a:lstStyle/>
          <a:p>
            <a:pPr algn="l"/>
            <a:r>
              <a:rPr lang="en-US" sz="1600" dirty="0" smtClean="0">
                <a:solidFill>
                  <a:schemeClr val="tx1"/>
                </a:solidFill>
                <a:latin typeface="Rockwell"/>
                <a:cs typeface="Rockwell"/>
              </a:rPr>
              <a:t>Company may maintain </a:t>
            </a:r>
            <a:r>
              <a:rPr lang="en-US" sz="1600" dirty="0" smtClean="0">
                <a:solidFill>
                  <a:srgbClr val="C00000"/>
                </a:solidFill>
                <a:latin typeface="Rockwell"/>
                <a:cs typeface="Rockwell"/>
              </a:rPr>
              <a:t>ownership of equipment </a:t>
            </a:r>
            <a:r>
              <a:rPr lang="en-US" sz="1600" dirty="0" smtClean="0">
                <a:solidFill>
                  <a:schemeClr val="tx1"/>
                </a:solidFill>
                <a:latin typeface="Rockwell"/>
                <a:cs typeface="Rockwell"/>
              </a:rPr>
              <a:t>purchased under Phase I and II</a:t>
            </a:r>
            <a:endParaRPr lang="en-US" sz="1600" dirty="0">
              <a:solidFill>
                <a:schemeClr val="tx1"/>
              </a:solidFill>
              <a:latin typeface="Rockwell"/>
              <a:cs typeface="Rockwell"/>
            </a:endParaRPr>
          </a:p>
        </p:txBody>
      </p:sp>
      <p:sp>
        <p:nvSpPr>
          <p:cNvPr id="32" name="Oval 31"/>
          <p:cNvSpPr/>
          <p:nvPr/>
        </p:nvSpPr>
        <p:spPr bwMode="auto">
          <a:xfrm>
            <a:off x="6553200" y="4495800"/>
            <a:ext cx="381000" cy="381000"/>
          </a:xfrm>
          <a:prstGeom prst="ellipse">
            <a:avLst/>
          </a:prstGeom>
          <a:solidFill>
            <a:schemeClr val="tx1"/>
          </a:solidFill>
          <a:ln w="25400" cap="flat" cmpd="sng" algn="ctr">
            <a:no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defTabSz="457200"/>
            <a:endParaRPr lang="en-US" sz="2100" dirty="0">
              <a:latin typeface="Gill Sans" pitchFamily="-102" charset="0"/>
              <a:ea typeface="Heiti SC Light" pitchFamily="-102" charset="-122"/>
              <a:cs typeface="Heiti SC Light" pitchFamily="-102" charset="-122"/>
              <a:sym typeface="Gill Sans" pitchFamily="-102" charset="0"/>
            </a:endParaRPr>
          </a:p>
        </p:txBody>
      </p:sp>
      <p:sp>
        <p:nvSpPr>
          <p:cNvPr id="33" name="Rectangle 6"/>
          <p:cNvSpPr>
            <a:spLocks/>
          </p:cNvSpPr>
          <p:nvPr/>
        </p:nvSpPr>
        <p:spPr bwMode="auto">
          <a:xfrm>
            <a:off x="6629400" y="4554379"/>
            <a:ext cx="228600" cy="246221"/>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pPr marL="342900" lvl="0" indent="-342900">
              <a:spcBef>
                <a:spcPct val="20000"/>
              </a:spcBef>
              <a:spcAft>
                <a:spcPts val="0"/>
              </a:spcAft>
              <a:buClr>
                <a:srgbClr val="169A8B"/>
              </a:buClr>
            </a:pPr>
            <a:r>
              <a:rPr lang="en-US" sz="1600" dirty="0" smtClean="0">
                <a:solidFill>
                  <a:srgbClr val="FBFDF7"/>
                </a:solidFill>
                <a:latin typeface="Rockwell"/>
                <a:cs typeface="Rockwell"/>
              </a:rPr>
              <a:t>7</a:t>
            </a:r>
          </a:p>
        </p:txBody>
      </p:sp>
      <p:sp>
        <p:nvSpPr>
          <p:cNvPr id="34" name="TextBox 33"/>
          <p:cNvSpPr txBox="1"/>
          <p:nvPr/>
        </p:nvSpPr>
        <p:spPr>
          <a:xfrm>
            <a:off x="7239000" y="4419600"/>
            <a:ext cx="4267200" cy="830997"/>
          </a:xfrm>
          <a:prstGeom prst="rect">
            <a:avLst/>
          </a:prstGeom>
          <a:noFill/>
        </p:spPr>
        <p:txBody>
          <a:bodyPr wrap="square" rtlCol="0">
            <a:spAutoFit/>
          </a:bodyPr>
          <a:lstStyle/>
          <a:p>
            <a:pPr algn="l"/>
            <a:r>
              <a:rPr lang="en-US" sz="1600" dirty="0" smtClean="0">
                <a:solidFill>
                  <a:srgbClr val="C00000"/>
                </a:solidFill>
                <a:latin typeface="Rockwell"/>
                <a:cs typeface="Rockwell"/>
              </a:rPr>
              <a:t>Builds credibility </a:t>
            </a:r>
            <a:r>
              <a:rPr lang="en-US" sz="1600" dirty="0" smtClean="0">
                <a:solidFill>
                  <a:schemeClr val="tx1"/>
                </a:solidFill>
                <a:latin typeface="Rockwell"/>
                <a:cs typeface="Rockwell"/>
              </a:rPr>
              <a:t>of company’s research while learning government contracting processes to become a supplier</a:t>
            </a:r>
            <a:endParaRPr lang="en-US" sz="1600" dirty="0">
              <a:solidFill>
                <a:schemeClr val="tx1"/>
              </a:solidFill>
              <a:latin typeface="Rockwell"/>
              <a:cs typeface="Rockwell"/>
            </a:endParaRPr>
          </a:p>
        </p:txBody>
      </p:sp>
      <p:sp>
        <p:nvSpPr>
          <p:cNvPr id="35" name="Oval 34"/>
          <p:cNvSpPr/>
          <p:nvPr/>
        </p:nvSpPr>
        <p:spPr bwMode="auto">
          <a:xfrm>
            <a:off x="6553200" y="5715000"/>
            <a:ext cx="381000" cy="381000"/>
          </a:xfrm>
          <a:prstGeom prst="ellipse">
            <a:avLst/>
          </a:prstGeom>
          <a:solidFill>
            <a:schemeClr val="tx1"/>
          </a:solidFill>
          <a:ln w="25400" cap="flat" cmpd="sng" algn="ctr">
            <a:no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defTabSz="457200"/>
            <a:endParaRPr lang="en-US" sz="2100" dirty="0">
              <a:latin typeface="Gill Sans" pitchFamily="-102" charset="0"/>
              <a:ea typeface="Heiti SC Light" pitchFamily="-102" charset="-122"/>
              <a:cs typeface="Heiti SC Light" pitchFamily="-102" charset="-122"/>
              <a:sym typeface="Gill Sans" pitchFamily="-102" charset="0"/>
            </a:endParaRPr>
          </a:p>
        </p:txBody>
      </p:sp>
      <p:sp>
        <p:nvSpPr>
          <p:cNvPr id="36" name="Rectangle 6"/>
          <p:cNvSpPr>
            <a:spLocks/>
          </p:cNvSpPr>
          <p:nvPr/>
        </p:nvSpPr>
        <p:spPr bwMode="auto">
          <a:xfrm>
            <a:off x="6629400" y="5773579"/>
            <a:ext cx="228600" cy="246221"/>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pPr marL="342900" lvl="0" indent="-342900">
              <a:spcBef>
                <a:spcPct val="20000"/>
              </a:spcBef>
              <a:spcAft>
                <a:spcPts val="0"/>
              </a:spcAft>
              <a:buClr>
                <a:srgbClr val="169A8B"/>
              </a:buClr>
            </a:pPr>
            <a:r>
              <a:rPr lang="en-US" sz="1600" dirty="0" smtClean="0">
                <a:solidFill>
                  <a:srgbClr val="FBFDF7"/>
                </a:solidFill>
                <a:latin typeface="Rockwell"/>
                <a:cs typeface="Rockwell"/>
              </a:rPr>
              <a:t>8</a:t>
            </a:r>
          </a:p>
        </p:txBody>
      </p:sp>
      <p:sp>
        <p:nvSpPr>
          <p:cNvPr id="37" name="TextBox 36"/>
          <p:cNvSpPr txBox="1"/>
          <p:nvPr/>
        </p:nvSpPr>
        <p:spPr>
          <a:xfrm>
            <a:off x="7239000" y="5520154"/>
            <a:ext cx="4267200" cy="830997"/>
          </a:xfrm>
          <a:prstGeom prst="rect">
            <a:avLst/>
          </a:prstGeom>
          <a:noFill/>
        </p:spPr>
        <p:txBody>
          <a:bodyPr wrap="square" rtlCol="0">
            <a:spAutoFit/>
          </a:bodyPr>
          <a:lstStyle/>
          <a:p>
            <a:pPr algn="l"/>
            <a:r>
              <a:rPr lang="en-US" sz="1600" dirty="0" smtClean="0">
                <a:solidFill>
                  <a:schemeClr val="tx1"/>
                </a:solidFill>
                <a:latin typeface="Rockwell"/>
                <a:cs typeface="Rockwell"/>
              </a:rPr>
              <a:t>State economic development programs, angels, and VC use </a:t>
            </a:r>
            <a:r>
              <a:rPr lang="en-US" sz="1600" dirty="0" smtClean="0">
                <a:solidFill>
                  <a:srgbClr val="C00000"/>
                </a:solidFill>
                <a:latin typeface="Rockwell"/>
                <a:cs typeface="Rockwell"/>
              </a:rPr>
              <a:t>SBIR as a pre-qualifier </a:t>
            </a:r>
            <a:r>
              <a:rPr lang="en-US" sz="1600" dirty="0" smtClean="0">
                <a:solidFill>
                  <a:schemeClr val="tx1"/>
                </a:solidFill>
                <a:latin typeface="Rockwell"/>
                <a:cs typeface="Rockwell"/>
              </a:rPr>
              <a:t>for their investment</a:t>
            </a:r>
            <a:endParaRPr lang="en-US" sz="1600" dirty="0">
              <a:solidFill>
                <a:schemeClr val="tx1"/>
              </a:solidFill>
              <a:latin typeface="Rockwell"/>
              <a:cs typeface="Rockwell"/>
            </a:endParaRPr>
          </a:p>
        </p:txBody>
      </p:sp>
      <p:sp>
        <p:nvSpPr>
          <p:cNvPr id="38" name="Rectangle 2"/>
          <p:cNvSpPr>
            <a:spLocks noGrp="1" noChangeArrowheads="1"/>
          </p:cNvSpPr>
          <p:nvPr>
            <p:ph type="title"/>
          </p:nvPr>
        </p:nvSpPr>
        <p:spPr>
          <a:xfrm>
            <a:off x="609600" y="1143000"/>
            <a:ext cx="7620000" cy="533400"/>
          </a:xfrm>
        </p:spPr>
        <p:txBody>
          <a:bodyPr/>
          <a:lstStyle/>
          <a:p>
            <a:pPr eaLnBrk="1" hangingPunct="1"/>
            <a:r>
              <a:rPr lang="en-US" sz="2800" dirty="0" smtClean="0">
                <a:latin typeface="Rockwell" panose="02060603020205020403" pitchFamily="18" charset="0"/>
              </a:rPr>
              <a:t>Why Participate</a:t>
            </a:r>
            <a:endParaRPr lang="en-US" sz="2800" dirty="0">
              <a:latin typeface="Rockwell" panose="02060603020205020403" pitchFamily="18" charset="0"/>
            </a:endParaRPr>
          </a:p>
        </p:txBody>
      </p:sp>
      <p:sp>
        <p:nvSpPr>
          <p:cNvPr id="2" name="Slide Number Placeholder 1"/>
          <p:cNvSpPr>
            <a:spLocks noGrp="1"/>
          </p:cNvSpPr>
          <p:nvPr>
            <p:ph type="sldNum" sz="quarter" idx="10"/>
          </p:nvPr>
        </p:nvSpPr>
        <p:spPr/>
        <p:txBody>
          <a:bodyPr/>
          <a:lstStyle/>
          <a:p>
            <a:fld id="{2C0CAAA3-BB1D-0443-AE7F-AF3CD5A3B739}" type="slidenum">
              <a:rPr lang="en-US" smtClean="0"/>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p:cNvSpPr>
          <p:nvPr/>
        </p:nvSpPr>
        <p:spPr bwMode="auto">
          <a:xfrm>
            <a:off x="1371600" y="2358545"/>
            <a:ext cx="9525000" cy="2899255"/>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pPr marL="342900" indent="-342900" algn="l">
              <a:spcBef>
                <a:spcPct val="20000"/>
              </a:spcBef>
              <a:spcAft>
                <a:spcPts val="1200"/>
              </a:spcAft>
              <a:buClr>
                <a:srgbClr val="C00000"/>
              </a:buClr>
              <a:buFont typeface="Arial"/>
              <a:buChar char="•"/>
            </a:pPr>
            <a:r>
              <a:rPr lang="en-US" sz="2400" dirty="0" smtClean="0">
                <a:latin typeface="Rockwell"/>
                <a:cs typeface="Rockwell"/>
              </a:rPr>
              <a:t>Safe way to try out high-risk R&amp;D</a:t>
            </a:r>
          </a:p>
          <a:p>
            <a:pPr marL="342900" indent="-342900" algn="l">
              <a:spcBef>
                <a:spcPct val="20000"/>
              </a:spcBef>
              <a:spcAft>
                <a:spcPts val="1200"/>
              </a:spcAft>
              <a:buClr>
                <a:srgbClr val="C00000"/>
              </a:buClr>
              <a:buFont typeface="Arial"/>
              <a:buChar char="•"/>
            </a:pPr>
            <a:r>
              <a:rPr lang="en-US" sz="2400" dirty="0" smtClean="0">
                <a:latin typeface="Rockwell"/>
                <a:cs typeface="Rockwell"/>
              </a:rPr>
              <a:t>Small businesses are often more cost effective and innovative than large primes (i.e., agile, niche)</a:t>
            </a:r>
          </a:p>
          <a:p>
            <a:pPr marL="342900" indent="-342900" algn="l">
              <a:spcBef>
                <a:spcPct val="20000"/>
              </a:spcBef>
              <a:spcAft>
                <a:spcPts val="1200"/>
              </a:spcAft>
              <a:buClr>
                <a:srgbClr val="C00000"/>
              </a:buClr>
              <a:buFont typeface="Arial"/>
              <a:buChar char="•"/>
            </a:pPr>
            <a:r>
              <a:rPr lang="en-US" sz="2400" dirty="0" smtClean="0">
                <a:latin typeface="Rockwell"/>
                <a:cs typeface="Rockwell"/>
              </a:rPr>
              <a:t>Test drive new companies while they establish a track record</a:t>
            </a:r>
          </a:p>
          <a:p>
            <a:pPr marL="342900" indent="-342900" algn="l">
              <a:spcBef>
                <a:spcPct val="20000"/>
              </a:spcBef>
              <a:spcAft>
                <a:spcPts val="1200"/>
              </a:spcAft>
              <a:buClr>
                <a:srgbClr val="C00000"/>
              </a:buClr>
              <a:buFont typeface="Arial"/>
              <a:buChar char="•"/>
            </a:pPr>
            <a:r>
              <a:rPr lang="en-US" sz="2400" dirty="0" smtClean="0">
                <a:latin typeface="Rockwell"/>
                <a:cs typeface="Rockwell"/>
              </a:rPr>
              <a:t>Allows Acquisition programs to establish 2</a:t>
            </a:r>
            <a:r>
              <a:rPr lang="en-US" sz="2400" baseline="30000" dirty="0" smtClean="0">
                <a:latin typeface="Rockwell"/>
                <a:cs typeface="Rockwell"/>
              </a:rPr>
              <a:t>nd</a:t>
            </a:r>
            <a:r>
              <a:rPr lang="en-US" sz="2400" dirty="0" smtClean="0">
                <a:latin typeface="Rockwell"/>
                <a:cs typeface="Rockwell"/>
              </a:rPr>
              <a:t> source/method to augment ongoing programs   (risk management)</a:t>
            </a:r>
          </a:p>
        </p:txBody>
      </p:sp>
      <p:sp>
        <p:nvSpPr>
          <p:cNvPr id="12" name="Rectangle 2"/>
          <p:cNvSpPr>
            <a:spLocks noGrp="1" noChangeArrowheads="1"/>
          </p:cNvSpPr>
          <p:nvPr>
            <p:ph type="title"/>
          </p:nvPr>
        </p:nvSpPr>
        <p:spPr>
          <a:xfrm>
            <a:off x="609600" y="1143000"/>
            <a:ext cx="7620000" cy="533400"/>
          </a:xfrm>
        </p:spPr>
        <p:txBody>
          <a:bodyPr/>
          <a:lstStyle/>
          <a:p>
            <a:pPr eaLnBrk="1" hangingPunct="1"/>
            <a:r>
              <a:rPr lang="en-US" sz="2800" dirty="0" smtClean="0">
                <a:latin typeface="Rockwell" panose="02060603020205020403" pitchFamily="18" charset="0"/>
              </a:rPr>
              <a:t>How DoD Benefits from SBIR</a:t>
            </a:r>
            <a:endParaRPr lang="en-US" sz="2800" dirty="0">
              <a:latin typeface="Rockwell" panose="02060603020205020403" pitchFamily="18" charset="0"/>
            </a:endParaRPr>
          </a:p>
        </p:txBody>
      </p:sp>
      <p:sp>
        <p:nvSpPr>
          <p:cNvPr id="2" name="Slide Number Placeholder 1"/>
          <p:cNvSpPr>
            <a:spLocks noGrp="1"/>
          </p:cNvSpPr>
          <p:nvPr>
            <p:ph type="sldNum" sz="quarter" idx="10"/>
          </p:nvPr>
        </p:nvSpPr>
        <p:spPr/>
        <p:txBody>
          <a:bodyPr/>
          <a:lstStyle/>
          <a:p>
            <a:fld id="{2C0CAAA3-BB1D-0443-AE7F-AF3CD5A3B739}" type="slidenum">
              <a:rPr lang="en-US" smtClean="0"/>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4"/>
          <p:cNvSpPr>
            <a:spLocks/>
          </p:cNvSpPr>
          <p:nvPr/>
        </p:nvSpPr>
        <p:spPr bwMode="auto">
          <a:xfrm>
            <a:off x="2743200" y="1981200"/>
            <a:ext cx="6711950" cy="3600986"/>
          </a:xfrm>
          <a:prstGeom prst="rect">
            <a:avLst/>
          </a:prstGeom>
          <a:noFill/>
          <a:ln w="12700" cap="flat">
            <a:noFill/>
            <a:miter lim="800000"/>
            <a:headEnd type="none" w="med" len="med"/>
            <a:tailEnd type="none" w="med" len="med"/>
          </a:ln>
        </p:spPr>
        <p:txBody>
          <a:bodyPr wrap="square" lIns="0" tIns="0" rIns="0" bIns="0">
            <a:prstTxWarp prst="textNoShape">
              <a:avLst/>
            </a:prstTxWarp>
            <a:spAutoFit/>
          </a:bodyPr>
          <a:lstStyle/>
          <a:p>
            <a:pPr marL="857250" indent="-857250">
              <a:buFont typeface="+mj-lt"/>
              <a:buAutoNum type="romanUcPeriod" startAt="3"/>
            </a:pPr>
            <a:r>
              <a:rPr lang="en-US" sz="4000" dirty="0" smtClean="0">
                <a:solidFill>
                  <a:srgbClr val="C00000"/>
                </a:solidFill>
                <a:latin typeface="Rockwell"/>
                <a:cs typeface="Rockwell"/>
              </a:rPr>
              <a:t>Rapid Innovation Fund Overview</a:t>
            </a:r>
          </a:p>
          <a:p>
            <a:pPr marL="514350" indent="-514350" algn="l">
              <a:spcAft>
                <a:spcPts val="1200"/>
              </a:spcAft>
            </a:pPr>
            <a:r>
              <a:rPr lang="en-US" sz="4000" dirty="0" smtClean="0">
                <a:solidFill>
                  <a:schemeClr val="tx1"/>
                </a:solidFill>
                <a:latin typeface="Rockwell"/>
                <a:cs typeface="Rockwell"/>
              </a:rPr>
              <a:t>	       </a:t>
            </a:r>
            <a:r>
              <a:rPr lang="en-US" sz="2800" dirty="0" smtClean="0">
                <a:solidFill>
                  <a:schemeClr val="tx1"/>
                </a:solidFill>
                <a:latin typeface="Rockwell"/>
                <a:cs typeface="Rockwell"/>
              </a:rPr>
              <a:t>a. RIF Purpose</a:t>
            </a:r>
          </a:p>
          <a:p>
            <a:pPr marL="514350" indent="-514350" algn="l">
              <a:spcAft>
                <a:spcPts val="1200"/>
              </a:spcAft>
            </a:pPr>
            <a:r>
              <a:rPr lang="en-US" sz="2800" dirty="0" smtClean="0">
                <a:solidFill>
                  <a:schemeClr val="tx1"/>
                </a:solidFill>
                <a:latin typeface="Rockwell"/>
                <a:cs typeface="Rockwell"/>
              </a:rPr>
              <a:t>		     b. RIF Implementation</a:t>
            </a:r>
          </a:p>
          <a:p>
            <a:pPr marL="514350" indent="-514350" algn="l">
              <a:spcAft>
                <a:spcPts val="1200"/>
              </a:spcAft>
            </a:pPr>
            <a:r>
              <a:rPr lang="en-US" sz="2800" dirty="0" smtClean="0">
                <a:solidFill>
                  <a:schemeClr val="tx1"/>
                </a:solidFill>
                <a:latin typeface="Rockwell"/>
                <a:cs typeface="Rockwell"/>
              </a:rPr>
              <a:t>		     c. RIF Impacts</a:t>
            </a:r>
          </a:p>
          <a:p>
            <a:pPr marL="514350" indent="-514350" algn="l">
              <a:spcAft>
                <a:spcPts val="1200"/>
              </a:spcAft>
            </a:pPr>
            <a:r>
              <a:rPr lang="en-US" sz="2800" dirty="0" smtClean="0">
                <a:solidFill>
                  <a:srgbClr val="808080"/>
                </a:solidFill>
                <a:latin typeface="Rockwell"/>
                <a:cs typeface="Rockwell"/>
              </a:rPr>
              <a:t>		   </a:t>
            </a:r>
            <a:endParaRPr lang="en-US" sz="2800" dirty="0" smtClean="0">
              <a:solidFill>
                <a:schemeClr val="bg2"/>
              </a:solidFill>
              <a:latin typeface="Rockwell"/>
              <a:cs typeface="Rockwell"/>
            </a:endParaRPr>
          </a:p>
        </p:txBody>
      </p:sp>
      <p:sp>
        <p:nvSpPr>
          <p:cNvPr id="2" name="Slide Number Placeholder 1"/>
          <p:cNvSpPr>
            <a:spLocks noGrp="1"/>
          </p:cNvSpPr>
          <p:nvPr>
            <p:ph type="sldNum" sz="quarter" idx="10"/>
          </p:nvPr>
        </p:nvSpPr>
        <p:spPr/>
        <p:txBody>
          <a:bodyPr/>
          <a:lstStyle/>
          <a:p>
            <a:fld id="{2C0CAAA3-BB1D-0443-AE7F-AF3CD5A3B739}" type="slidenum">
              <a:rPr lang="en-US" smtClean="0"/>
              <a:pPr/>
              <a:t>18</a:t>
            </a:fld>
            <a:endParaRPr lang="en-US"/>
          </a:p>
        </p:txBody>
      </p:sp>
    </p:spTree>
    <p:extLst>
      <p:ext uri="{BB962C8B-B14F-4D97-AF65-F5344CB8AC3E}">
        <p14:creationId xmlns:p14="http://schemas.microsoft.com/office/powerpoint/2010/main" xmlns="" val="111253630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p:cNvSpPr>
          <p:nvPr/>
        </p:nvSpPr>
        <p:spPr bwMode="auto">
          <a:xfrm>
            <a:off x="1371600" y="1600200"/>
            <a:ext cx="9525000" cy="3268587"/>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pPr marL="342900" indent="-342900" algn="l">
              <a:spcBef>
                <a:spcPct val="20000"/>
              </a:spcBef>
              <a:spcAft>
                <a:spcPts val="1200"/>
              </a:spcAft>
              <a:buClr>
                <a:srgbClr val="C00000"/>
              </a:buClr>
              <a:buFont typeface="Arial"/>
              <a:buChar char="•"/>
            </a:pPr>
            <a:r>
              <a:rPr lang="en-US" sz="2400" dirty="0" smtClean="0">
                <a:latin typeface="Rockwell"/>
                <a:cs typeface="Rockwell"/>
              </a:rPr>
              <a:t>Established as the Rapid Innovation Program (RIP) by the FY 2011 National Defense Authorization Act (Section 1073)</a:t>
            </a:r>
          </a:p>
          <a:p>
            <a:pPr marL="800100" lvl="1" indent="-342900" algn="l">
              <a:spcBef>
                <a:spcPct val="20000"/>
              </a:spcBef>
              <a:spcAft>
                <a:spcPts val="1200"/>
              </a:spcAft>
              <a:buClr>
                <a:srgbClr val="C00000"/>
              </a:buClr>
              <a:buFont typeface="Rockwell" panose="02060603020205020403" pitchFamily="18" charset="0"/>
              <a:buChar char="–"/>
            </a:pPr>
            <a:r>
              <a:rPr lang="en-US" sz="2400" dirty="0" smtClean="0">
                <a:latin typeface="Rockwell"/>
                <a:cs typeface="Rockwell"/>
              </a:rPr>
              <a:t>A competitive, merit-based program</a:t>
            </a:r>
          </a:p>
          <a:p>
            <a:pPr marL="800100" lvl="1" indent="-342900" algn="l">
              <a:spcBef>
                <a:spcPct val="20000"/>
              </a:spcBef>
              <a:spcAft>
                <a:spcPts val="1200"/>
              </a:spcAft>
              <a:buClr>
                <a:srgbClr val="C00000"/>
              </a:buClr>
              <a:buFont typeface="Rockwell" panose="02060603020205020403" pitchFamily="18" charset="0"/>
              <a:buChar char="–"/>
            </a:pPr>
            <a:r>
              <a:rPr lang="en-US" sz="2400" dirty="0" smtClean="0">
                <a:latin typeface="Rockwell"/>
                <a:cs typeface="Rockwell"/>
              </a:rPr>
              <a:t>Accelerate fielding of innovative technologies into military systems</a:t>
            </a:r>
          </a:p>
          <a:p>
            <a:pPr marL="342900" indent="-342900" algn="l">
              <a:spcBef>
                <a:spcPct val="20000"/>
              </a:spcBef>
              <a:spcAft>
                <a:spcPts val="1200"/>
              </a:spcAft>
              <a:buClr>
                <a:srgbClr val="C00000"/>
              </a:buClr>
              <a:buFont typeface="Arial" panose="020B0604020202020204" pitchFamily="34" charset="0"/>
              <a:buChar char="•"/>
            </a:pPr>
            <a:r>
              <a:rPr lang="en-US" sz="2400" dirty="0" smtClean="0">
                <a:latin typeface="Rockwell"/>
                <a:cs typeface="Rockwell"/>
              </a:rPr>
              <a:t>Re-designated as the Rapid Innovation Fund (RIF) within the Department of Defense (DoD)</a:t>
            </a:r>
          </a:p>
        </p:txBody>
      </p:sp>
      <p:sp>
        <p:nvSpPr>
          <p:cNvPr id="12" name="Rectangle 2"/>
          <p:cNvSpPr>
            <a:spLocks noGrp="1" noChangeArrowheads="1"/>
          </p:cNvSpPr>
          <p:nvPr>
            <p:ph type="title"/>
          </p:nvPr>
        </p:nvSpPr>
        <p:spPr>
          <a:xfrm>
            <a:off x="609600" y="990600"/>
            <a:ext cx="7620000" cy="533400"/>
          </a:xfrm>
        </p:spPr>
        <p:txBody>
          <a:bodyPr/>
          <a:lstStyle/>
          <a:p>
            <a:pPr eaLnBrk="1" hangingPunct="1"/>
            <a:r>
              <a:rPr lang="en-US" sz="2800" dirty="0" smtClean="0">
                <a:latin typeface="Rockwell" panose="02060603020205020403" pitchFamily="18" charset="0"/>
              </a:rPr>
              <a:t>Rapid Innovation Fund</a:t>
            </a:r>
            <a:endParaRPr lang="en-US" sz="2800" dirty="0">
              <a:latin typeface="Rockwell" panose="02060603020205020403" pitchFamily="18" charset="0"/>
            </a:endParaRPr>
          </a:p>
        </p:txBody>
      </p:sp>
      <p:sp>
        <p:nvSpPr>
          <p:cNvPr id="3" name="TextBox 2"/>
          <p:cNvSpPr txBox="1"/>
          <p:nvPr/>
        </p:nvSpPr>
        <p:spPr>
          <a:xfrm>
            <a:off x="3276600" y="4953000"/>
            <a:ext cx="5867400" cy="1200329"/>
          </a:xfrm>
          <a:prstGeom prst="rect">
            <a:avLst/>
          </a:prstGeom>
          <a:solidFill>
            <a:schemeClr val="tx1">
              <a:lumMod val="65000"/>
              <a:lumOff val="35000"/>
            </a:schemeClr>
          </a:solid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400" b="1" i="1" dirty="0" smtClean="0">
                <a:solidFill>
                  <a:schemeClr val="bg1"/>
                </a:solidFill>
              </a:rPr>
              <a:t>Bottom Line Goal: Transition Small Business Technologies into Defense Acquisition Programs</a:t>
            </a:r>
            <a:endParaRPr lang="en-US" sz="2400" b="1" i="1" dirty="0">
              <a:solidFill>
                <a:schemeClr val="bg1"/>
              </a:solidFill>
            </a:endParaRPr>
          </a:p>
        </p:txBody>
      </p:sp>
      <p:sp>
        <p:nvSpPr>
          <p:cNvPr id="2" name="Slide Number Placeholder 1"/>
          <p:cNvSpPr>
            <a:spLocks noGrp="1"/>
          </p:cNvSpPr>
          <p:nvPr>
            <p:ph type="sldNum" sz="quarter" idx="10"/>
          </p:nvPr>
        </p:nvSpPr>
        <p:spPr/>
        <p:txBody>
          <a:bodyPr/>
          <a:lstStyle/>
          <a:p>
            <a:fld id="{2C0CAAA3-BB1D-0443-AE7F-AF3CD5A3B739}" type="slidenum">
              <a:rPr lang="en-US" smtClean="0"/>
              <a:pPr/>
              <a:t>19</a:t>
            </a:fld>
            <a:endParaRPr lang="en-US"/>
          </a:p>
        </p:txBody>
      </p:sp>
    </p:spTree>
    <p:extLst>
      <p:ext uri="{BB962C8B-B14F-4D97-AF65-F5344CB8AC3E}">
        <p14:creationId xmlns:p14="http://schemas.microsoft.com/office/powerpoint/2010/main" xmlns="" val="269262075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4"/>
          <p:cNvSpPr>
            <a:spLocks/>
          </p:cNvSpPr>
          <p:nvPr/>
        </p:nvSpPr>
        <p:spPr bwMode="auto">
          <a:xfrm>
            <a:off x="2743200" y="1981200"/>
            <a:ext cx="6711950" cy="3600986"/>
          </a:xfrm>
          <a:prstGeom prst="rect">
            <a:avLst/>
          </a:prstGeom>
          <a:noFill/>
          <a:ln w="12700" cap="flat">
            <a:noFill/>
            <a:miter lim="800000"/>
            <a:headEnd type="none" w="med" len="med"/>
            <a:tailEnd type="none" w="med" len="med"/>
          </a:ln>
        </p:spPr>
        <p:txBody>
          <a:bodyPr wrap="square" lIns="0" tIns="0" rIns="0" bIns="0">
            <a:prstTxWarp prst="textNoShape">
              <a:avLst/>
            </a:prstTxWarp>
            <a:spAutoFit/>
          </a:bodyPr>
          <a:lstStyle/>
          <a:p>
            <a:pPr marL="857250" indent="-857250">
              <a:buAutoNum type="romanUcPeriod"/>
            </a:pPr>
            <a:r>
              <a:rPr lang="en-US" sz="4000" dirty="0" smtClean="0">
                <a:solidFill>
                  <a:srgbClr val="C00000"/>
                </a:solidFill>
                <a:latin typeface="Rockwell"/>
                <a:cs typeface="Rockwell"/>
              </a:rPr>
              <a:t>Basic Research Office Overview</a:t>
            </a:r>
          </a:p>
          <a:p>
            <a:pPr marL="514350" indent="-514350" algn="l">
              <a:spcAft>
                <a:spcPts val="1200"/>
              </a:spcAft>
            </a:pPr>
            <a:r>
              <a:rPr lang="en-US" sz="4000" dirty="0" smtClean="0">
                <a:solidFill>
                  <a:schemeClr val="tx1"/>
                </a:solidFill>
                <a:latin typeface="Rockwell"/>
                <a:cs typeface="Rockwell"/>
              </a:rPr>
              <a:t>	       </a:t>
            </a:r>
            <a:r>
              <a:rPr lang="en-US" sz="2800" dirty="0" smtClean="0">
                <a:solidFill>
                  <a:schemeClr val="tx1"/>
                </a:solidFill>
                <a:latin typeface="Rockwell"/>
                <a:cs typeface="Rockwell"/>
              </a:rPr>
              <a:t>a. Basic Research in DoD</a:t>
            </a:r>
          </a:p>
          <a:p>
            <a:pPr marL="514350" indent="-514350" algn="l">
              <a:spcAft>
                <a:spcPts val="1200"/>
              </a:spcAft>
            </a:pPr>
            <a:r>
              <a:rPr lang="en-US" sz="2800" dirty="0" smtClean="0">
                <a:solidFill>
                  <a:schemeClr val="tx1"/>
                </a:solidFill>
                <a:latin typeface="Rockwell"/>
                <a:cs typeface="Rockwell"/>
              </a:rPr>
              <a:t>		     b. Basic v. Applied Research</a:t>
            </a:r>
          </a:p>
          <a:p>
            <a:pPr marL="514350" indent="-514350" algn="l">
              <a:spcAft>
                <a:spcPts val="1200"/>
              </a:spcAft>
            </a:pPr>
            <a:r>
              <a:rPr lang="en-US" sz="2800" dirty="0" smtClean="0">
                <a:solidFill>
                  <a:schemeClr val="tx1"/>
                </a:solidFill>
                <a:latin typeface="Rockwell"/>
                <a:cs typeface="Rockwell"/>
              </a:rPr>
              <a:t>		     c. Emerging Research Areas</a:t>
            </a:r>
          </a:p>
          <a:p>
            <a:pPr marL="514350" indent="-514350" algn="l">
              <a:spcAft>
                <a:spcPts val="1200"/>
              </a:spcAft>
            </a:pPr>
            <a:r>
              <a:rPr lang="en-US" sz="2800" dirty="0" smtClean="0">
                <a:solidFill>
                  <a:srgbClr val="808080"/>
                </a:solidFill>
                <a:latin typeface="Rockwell"/>
                <a:cs typeface="Rockwell"/>
              </a:rPr>
              <a:t>		   </a:t>
            </a:r>
            <a:endParaRPr lang="en-US" sz="2800" dirty="0" smtClean="0">
              <a:solidFill>
                <a:schemeClr val="bg2"/>
              </a:solidFill>
              <a:latin typeface="Rockwell"/>
              <a:cs typeface="Rockwell"/>
            </a:endParaRPr>
          </a:p>
        </p:txBody>
      </p:sp>
      <p:sp>
        <p:nvSpPr>
          <p:cNvPr id="2" name="Slide Number Placeholder 1"/>
          <p:cNvSpPr>
            <a:spLocks noGrp="1"/>
          </p:cNvSpPr>
          <p:nvPr>
            <p:ph type="sldNum" sz="quarter" idx="10"/>
          </p:nvPr>
        </p:nvSpPr>
        <p:spPr/>
        <p:txBody>
          <a:bodyPr/>
          <a:lstStyle/>
          <a:p>
            <a:fld id="{2C0CAAA3-BB1D-0443-AE7F-AF3CD5A3B739}" type="slidenum">
              <a:rPr lang="en-US" smtClean="0"/>
              <a:pPr/>
              <a:t>2</a:t>
            </a:fld>
            <a:endParaRPr lang="en-US"/>
          </a:p>
        </p:txBody>
      </p:sp>
    </p:spTree>
    <p:extLst>
      <p:ext uri="{BB962C8B-B14F-4D97-AF65-F5344CB8AC3E}">
        <p14:creationId xmlns:p14="http://schemas.microsoft.com/office/powerpoint/2010/main" xmlns="" val="283744151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p:cNvSpPr>
          <p:nvPr/>
        </p:nvSpPr>
        <p:spPr bwMode="auto">
          <a:xfrm>
            <a:off x="914400" y="1524000"/>
            <a:ext cx="9525000" cy="4462760"/>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pPr marL="342900" indent="-342900" algn="l">
              <a:spcBef>
                <a:spcPts val="0"/>
              </a:spcBef>
              <a:spcAft>
                <a:spcPts val="0"/>
              </a:spcAft>
              <a:buClr>
                <a:srgbClr val="C00000"/>
              </a:buClr>
              <a:buFont typeface="Arial"/>
              <a:buChar char="•"/>
            </a:pPr>
            <a:r>
              <a:rPr lang="en-US" sz="2400" dirty="0" smtClean="0">
                <a:latin typeface="Rockwell"/>
                <a:cs typeface="Rockwell"/>
              </a:rPr>
              <a:t>Over 80% of RIF awardees note that the program is vital to the transition of small business technologies</a:t>
            </a:r>
          </a:p>
          <a:p>
            <a:pPr marL="800100" lvl="1" indent="-342900" algn="l">
              <a:spcBef>
                <a:spcPts val="0"/>
              </a:spcBef>
              <a:spcAft>
                <a:spcPts val="0"/>
              </a:spcAft>
              <a:buClr>
                <a:srgbClr val="C00000"/>
              </a:buClr>
              <a:buFont typeface="Rockwell" panose="02060603020205020403" pitchFamily="18" charset="0"/>
              <a:buChar char="–"/>
            </a:pPr>
            <a:r>
              <a:rPr lang="en-US" sz="2400" dirty="0" smtClean="0">
                <a:latin typeface="Rockwell"/>
                <a:cs typeface="Rockwell"/>
              </a:rPr>
              <a:t>New employee hires</a:t>
            </a:r>
          </a:p>
          <a:p>
            <a:pPr marL="800100" lvl="1" indent="-342900" algn="l">
              <a:spcBef>
                <a:spcPts val="0"/>
              </a:spcBef>
              <a:spcAft>
                <a:spcPts val="0"/>
              </a:spcAft>
              <a:buClr>
                <a:srgbClr val="C00000"/>
              </a:buClr>
              <a:buFont typeface="Rockwell" panose="02060603020205020403" pitchFamily="18" charset="0"/>
              <a:buChar char="–"/>
            </a:pPr>
            <a:r>
              <a:rPr lang="en-US" sz="2400" dirty="0" smtClean="0">
                <a:latin typeface="Rockwell"/>
                <a:cs typeface="Rockwell"/>
              </a:rPr>
              <a:t>Teaming opportunities</a:t>
            </a:r>
          </a:p>
          <a:p>
            <a:pPr marL="800100" lvl="1" indent="-342900" algn="l">
              <a:spcBef>
                <a:spcPts val="0"/>
              </a:spcBef>
              <a:spcAft>
                <a:spcPts val="0"/>
              </a:spcAft>
              <a:buClr>
                <a:srgbClr val="C00000"/>
              </a:buClr>
              <a:buFont typeface="Rockwell" panose="02060603020205020403" pitchFamily="18" charset="0"/>
              <a:buChar char="–"/>
            </a:pPr>
            <a:r>
              <a:rPr lang="en-US" sz="2400" dirty="0" smtClean="0">
                <a:latin typeface="Rockwell"/>
                <a:cs typeface="Rockwell"/>
              </a:rPr>
              <a:t>Increase in market sales</a:t>
            </a:r>
          </a:p>
          <a:p>
            <a:pPr marL="342900" indent="-342900" algn="l">
              <a:spcBef>
                <a:spcPts val="0"/>
              </a:spcBef>
              <a:spcAft>
                <a:spcPts val="0"/>
              </a:spcAft>
              <a:buClr>
                <a:srgbClr val="C00000"/>
              </a:buClr>
              <a:buFont typeface="Arial"/>
              <a:buChar char="•"/>
            </a:pPr>
            <a:endParaRPr lang="en-US" sz="1000" dirty="0" smtClean="0">
              <a:latin typeface="Rockwell"/>
              <a:cs typeface="Rockwell"/>
            </a:endParaRPr>
          </a:p>
          <a:p>
            <a:pPr marL="342900" indent="-342900" algn="l">
              <a:spcBef>
                <a:spcPts val="0"/>
              </a:spcBef>
              <a:spcAft>
                <a:spcPts val="0"/>
              </a:spcAft>
              <a:buClr>
                <a:srgbClr val="C00000"/>
              </a:buClr>
              <a:buFont typeface="Arial"/>
              <a:buChar char="•"/>
            </a:pPr>
            <a:r>
              <a:rPr lang="en-US" sz="2400" dirty="0" smtClean="0">
                <a:latin typeface="Rockwell"/>
                <a:cs typeface="Rockwell"/>
              </a:rPr>
              <a:t>Helps to advance Phase II SBIR-developed technologies, resulting in a finished produce for commercial and government sales</a:t>
            </a:r>
          </a:p>
          <a:p>
            <a:pPr marL="342900" indent="-342900" algn="l">
              <a:spcBef>
                <a:spcPts val="0"/>
              </a:spcBef>
              <a:spcAft>
                <a:spcPts val="0"/>
              </a:spcAft>
              <a:buClr>
                <a:srgbClr val="C00000"/>
              </a:buClr>
              <a:buFont typeface="Arial"/>
              <a:buChar char="•"/>
            </a:pPr>
            <a:endParaRPr lang="en-US" sz="1000" b="1" dirty="0" smtClean="0">
              <a:latin typeface="Rockwell"/>
              <a:cs typeface="Rockwell"/>
            </a:endParaRPr>
          </a:p>
          <a:p>
            <a:pPr marL="342900" indent="-342900" algn="l">
              <a:spcBef>
                <a:spcPts val="0"/>
              </a:spcBef>
              <a:spcAft>
                <a:spcPts val="0"/>
              </a:spcAft>
              <a:buClr>
                <a:srgbClr val="C00000"/>
              </a:buClr>
              <a:buFont typeface="Arial"/>
              <a:buChar char="•"/>
            </a:pPr>
            <a:r>
              <a:rPr lang="en-US" sz="2400" b="1" dirty="0" smtClean="0">
                <a:latin typeface="Rockwell"/>
                <a:cs typeface="Rockwell"/>
              </a:rPr>
              <a:t>Gets innovation to DoD faster</a:t>
            </a:r>
          </a:p>
          <a:p>
            <a:pPr marL="800100" lvl="1" indent="-342900" algn="l">
              <a:spcBef>
                <a:spcPts val="0"/>
              </a:spcBef>
              <a:spcAft>
                <a:spcPts val="0"/>
              </a:spcAft>
              <a:buClr>
                <a:srgbClr val="C00000"/>
              </a:buClr>
              <a:buFont typeface="Rockwell" panose="02060603020205020403" pitchFamily="18" charset="0"/>
              <a:buChar char="–"/>
            </a:pPr>
            <a:r>
              <a:rPr lang="en-US" sz="2400" dirty="0" smtClean="0">
                <a:latin typeface="Rockwell"/>
                <a:cs typeface="Rockwell"/>
              </a:rPr>
              <a:t>Large business customers sometimes submit their smaller, supplier-based technologies to the government as an engineering change</a:t>
            </a:r>
          </a:p>
        </p:txBody>
      </p:sp>
      <p:sp>
        <p:nvSpPr>
          <p:cNvPr id="12" name="Rectangle 2"/>
          <p:cNvSpPr>
            <a:spLocks noGrp="1" noChangeArrowheads="1"/>
          </p:cNvSpPr>
          <p:nvPr>
            <p:ph type="title"/>
          </p:nvPr>
        </p:nvSpPr>
        <p:spPr>
          <a:xfrm>
            <a:off x="914400" y="990600"/>
            <a:ext cx="7620000" cy="533400"/>
          </a:xfrm>
        </p:spPr>
        <p:txBody>
          <a:bodyPr/>
          <a:lstStyle/>
          <a:p>
            <a:pPr eaLnBrk="1" hangingPunct="1"/>
            <a:r>
              <a:rPr lang="en-US" sz="2800" b="1" dirty="0" smtClean="0">
                <a:latin typeface="Rockwell" panose="02060603020205020403" pitchFamily="18" charset="0"/>
              </a:rPr>
              <a:t>Incentivizing Productivity in Industry </a:t>
            </a:r>
            <a:endParaRPr lang="en-US" sz="2800" b="1" dirty="0">
              <a:latin typeface="Rockwell" panose="02060603020205020403" pitchFamily="18" charset="0"/>
            </a:endParaRPr>
          </a:p>
        </p:txBody>
      </p:sp>
      <p:sp>
        <p:nvSpPr>
          <p:cNvPr id="2" name="Slide Number Placeholder 1"/>
          <p:cNvSpPr>
            <a:spLocks noGrp="1"/>
          </p:cNvSpPr>
          <p:nvPr>
            <p:ph type="sldNum" sz="quarter" idx="10"/>
          </p:nvPr>
        </p:nvSpPr>
        <p:spPr/>
        <p:txBody>
          <a:bodyPr/>
          <a:lstStyle/>
          <a:p>
            <a:fld id="{2C0CAAA3-BB1D-0443-AE7F-AF3CD5A3B739}" type="slidenum">
              <a:rPr lang="en-US" smtClean="0"/>
              <a:pPr/>
              <a:t>20</a:t>
            </a:fld>
            <a:endParaRPr lang="en-US"/>
          </a:p>
        </p:txBody>
      </p:sp>
    </p:spTree>
    <p:extLst>
      <p:ext uri="{BB962C8B-B14F-4D97-AF65-F5344CB8AC3E}">
        <p14:creationId xmlns:p14="http://schemas.microsoft.com/office/powerpoint/2010/main" xmlns="" val="211857971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p:cNvSpPr>
          <p:nvPr/>
        </p:nvSpPr>
        <p:spPr bwMode="auto">
          <a:xfrm>
            <a:off x="1371600" y="1769151"/>
            <a:ext cx="9525000" cy="4078039"/>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pPr marL="342900" indent="-342900" algn="l">
              <a:spcBef>
                <a:spcPts val="0"/>
              </a:spcBef>
              <a:spcAft>
                <a:spcPts val="0"/>
              </a:spcAft>
              <a:buClr>
                <a:srgbClr val="C00000"/>
              </a:buClr>
              <a:buFont typeface="Arial"/>
              <a:buChar char="•"/>
            </a:pPr>
            <a:r>
              <a:rPr lang="en-US" sz="2400" dirty="0" smtClean="0">
                <a:latin typeface="Rockwell"/>
                <a:cs typeface="Rockwell"/>
              </a:rPr>
              <a:t>Satisfy an operational or national security need</a:t>
            </a:r>
          </a:p>
          <a:p>
            <a:pPr marL="800100" lvl="1" indent="-342900" algn="l">
              <a:spcBef>
                <a:spcPts val="0"/>
              </a:spcBef>
              <a:spcAft>
                <a:spcPts val="0"/>
              </a:spcAft>
              <a:buClr>
                <a:srgbClr val="C00000"/>
              </a:buClr>
              <a:buFont typeface="Rockwell" panose="02060603020205020403" pitchFamily="18" charset="0"/>
              <a:buChar char="–"/>
            </a:pPr>
            <a:r>
              <a:rPr lang="en-US" sz="2400" dirty="0" smtClean="0">
                <a:latin typeface="Rockwell"/>
                <a:cs typeface="Rockwell"/>
              </a:rPr>
              <a:t>Accelerate or enhance military capability</a:t>
            </a:r>
          </a:p>
          <a:p>
            <a:pPr marL="800100" lvl="1" indent="-342900" algn="l">
              <a:spcBef>
                <a:spcPts val="0"/>
              </a:spcBef>
              <a:spcAft>
                <a:spcPts val="0"/>
              </a:spcAft>
              <a:buClr>
                <a:srgbClr val="C00000"/>
              </a:buClr>
              <a:buFont typeface="Rockwell" panose="02060603020205020403" pitchFamily="18" charset="0"/>
              <a:buChar char="–"/>
            </a:pPr>
            <a:r>
              <a:rPr lang="en-US" sz="2400" dirty="0" smtClean="0">
                <a:latin typeface="Rockwell"/>
                <a:cs typeface="Rockwell"/>
              </a:rPr>
              <a:t>In support of a major defense acquisition program</a:t>
            </a:r>
          </a:p>
          <a:p>
            <a:pPr marL="342900" indent="-342900" algn="l">
              <a:spcBef>
                <a:spcPts val="0"/>
              </a:spcBef>
              <a:spcAft>
                <a:spcPts val="0"/>
              </a:spcAft>
              <a:buClr>
                <a:srgbClr val="C00000"/>
              </a:buClr>
              <a:buFont typeface="Arial"/>
              <a:buChar char="•"/>
            </a:pPr>
            <a:endParaRPr lang="en-US" sz="800" dirty="0" smtClean="0">
              <a:latin typeface="Rockwell"/>
              <a:cs typeface="Rockwell"/>
            </a:endParaRPr>
          </a:p>
          <a:p>
            <a:pPr marL="342900" indent="-342900" algn="l">
              <a:spcBef>
                <a:spcPts val="0"/>
              </a:spcBef>
              <a:spcAft>
                <a:spcPts val="0"/>
              </a:spcAft>
              <a:buClr>
                <a:srgbClr val="C00000"/>
              </a:buClr>
              <a:buFont typeface="Arial"/>
              <a:buChar char="•"/>
            </a:pPr>
            <a:r>
              <a:rPr lang="en-US" sz="2400" dirty="0" smtClean="0">
                <a:latin typeface="Rockwell"/>
                <a:cs typeface="Rockwell"/>
              </a:rPr>
              <a:t>Stimulate innovative technologies</a:t>
            </a:r>
          </a:p>
          <a:p>
            <a:pPr marL="342900" indent="-342900" algn="l">
              <a:spcBef>
                <a:spcPts val="0"/>
              </a:spcBef>
              <a:spcAft>
                <a:spcPts val="0"/>
              </a:spcAft>
              <a:buClr>
                <a:srgbClr val="C00000"/>
              </a:buClr>
              <a:buFont typeface="Arial"/>
              <a:buChar char="•"/>
            </a:pPr>
            <a:endParaRPr lang="en-US" sz="800" dirty="0" smtClean="0">
              <a:latin typeface="Rockwell"/>
              <a:cs typeface="Rockwell"/>
            </a:endParaRPr>
          </a:p>
          <a:p>
            <a:pPr marL="342900" indent="-342900" algn="l">
              <a:spcBef>
                <a:spcPts val="0"/>
              </a:spcBef>
              <a:spcAft>
                <a:spcPts val="0"/>
              </a:spcAft>
              <a:buClr>
                <a:srgbClr val="C00000"/>
              </a:buClr>
              <a:buFont typeface="Arial"/>
              <a:buChar char="•"/>
            </a:pPr>
            <a:r>
              <a:rPr lang="en-US" sz="2400" dirty="0" smtClean="0">
                <a:latin typeface="Rockwell"/>
                <a:cs typeface="Rockwell"/>
              </a:rPr>
              <a:t>Reduce acquisition/lifecycle costs</a:t>
            </a:r>
          </a:p>
          <a:p>
            <a:pPr marL="342900" indent="-342900" algn="l">
              <a:spcBef>
                <a:spcPts val="0"/>
              </a:spcBef>
              <a:spcAft>
                <a:spcPts val="0"/>
              </a:spcAft>
              <a:buClr>
                <a:srgbClr val="C00000"/>
              </a:buClr>
              <a:buFont typeface="Arial"/>
              <a:buChar char="•"/>
            </a:pPr>
            <a:endParaRPr lang="en-US" sz="800" dirty="0" smtClean="0">
              <a:latin typeface="Rockwell"/>
              <a:cs typeface="Rockwell"/>
            </a:endParaRPr>
          </a:p>
          <a:p>
            <a:pPr marL="342900" indent="-342900" algn="l">
              <a:spcBef>
                <a:spcPts val="0"/>
              </a:spcBef>
              <a:spcAft>
                <a:spcPts val="0"/>
              </a:spcAft>
              <a:buClr>
                <a:srgbClr val="C00000"/>
              </a:buClr>
              <a:buFont typeface="Arial"/>
              <a:buChar char="•"/>
            </a:pPr>
            <a:r>
              <a:rPr lang="en-US" sz="2400" dirty="0" smtClean="0">
                <a:latin typeface="Rockwell"/>
                <a:cs typeface="Rockwell"/>
              </a:rPr>
              <a:t>Address technical risk</a:t>
            </a:r>
          </a:p>
          <a:p>
            <a:pPr marL="342900" indent="-342900" algn="l">
              <a:spcBef>
                <a:spcPts val="0"/>
              </a:spcBef>
              <a:spcAft>
                <a:spcPts val="0"/>
              </a:spcAft>
              <a:buClr>
                <a:srgbClr val="C00000"/>
              </a:buClr>
              <a:buFont typeface="Arial"/>
              <a:buChar char="•"/>
            </a:pPr>
            <a:endParaRPr lang="en-US" sz="800" dirty="0" smtClean="0">
              <a:latin typeface="Rockwell"/>
              <a:cs typeface="Rockwell"/>
            </a:endParaRPr>
          </a:p>
          <a:p>
            <a:pPr marL="342900" indent="-342900" algn="l">
              <a:spcBef>
                <a:spcPts val="0"/>
              </a:spcBef>
              <a:spcAft>
                <a:spcPts val="0"/>
              </a:spcAft>
              <a:buClr>
                <a:srgbClr val="C00000"/>
              </a:buClr>
              <a:buFont typeface="Arial"/>
              <a:buChar char="•"/>
            </a:pPr>
            <a:r>
              <a:rPr lang="en-US" sz="2400" dirty="0" smtClean="0">
                <a:latin typeface="Rockwell"/>
                <a:cs typeface="Rockwell"/>
              </a:rPr>
              <a:t>Improve timeliness &amp; thoroughness of test &amp; evaluation outcomes</a:t>
            </a:r>
          </a:p>
          <a:p>
            <a:pPr marL="342900" indent="-342900" algn="l">
              <a:spcBef>
                <a:spcPts val="0"/>
              </a:spcBef>
              <a:spcAft>
                <a:spcPts val="0"/>
              </a:spcAft>
              <a:buClr>
                <a:srgbClr val="C00000"/>
              </a:buClr>
              <a:buFont typeface="Arial"/>
              <a:buChar char="•"/>
            </a:pPr>
            <a:endParaRPr lang="en-US" sz="800" dirty="0" smtClean="0">
              <a:latin typeface="Rockwell"/>
              <a:cs typeface="Rockwell"/>
            </a:endParaRPr>
          </a:p>
          <a:p>
            <a:pPr marL="342900" indent="-342900" algn="l">
              <a:spcBef>
                <a:spcPts val="0"/>
              </a:spcBef>
              <a:spcAft>
                <a:spcPts val="0"/>
              </a:spcAft>
              <a:buClr>
                <a:srgbClr val="C00000"/>
              </a:buClr>
              <a:buFont typeface="Arial"/>
              <a:buChar char="•"/>
            </a:pPr>
            <a:r>
              <a:rPr lang="en-US" sz="2400" dirty="0" smtClean="0">
                <a:latin typeface="Rockwell"/>
                <a:cs typeface="Rockwell"/>
              </a:rPr>
              <a:t>Can be completed within 24 months of award</a:t>
            </a:r>
          </a:p>
          <a:p>
            <a:pPr marL="342900" indent="-342900" algn="l">
              <a:spcBef>
                <a:spcPts val="0"/>
              </a:spcBef>
              <a:spcAft>
                <a:spcPts val="0"/>
              </a:spcAft>
              <a:buClr>
                <a:srgbClr val="C00000"/>
              </a:buClr>
              <a:buFont typeface="Arial"/>
              <a:buChar char="•"/>
            </a:pPr>
            <a:endParaRPr lang="en-US" sz="800" dirty="0" smtClean="0">
              <a:latin typeface="Rockwell"/>
              <a:cs typeface="Rockwell"/>
            </a:endParaRPr>
          </a:p>
          <a:p>
            <a:pPr marL="342900" indent="-342900" algn="l">
              <a:spcBef>
                <a:spcPts val="0"/>
              </a:spcBef>
              <a:spcAft>
                <a:spcPts val="0"/>
              </a:spcAft>
              <a:buClr>
                <a:srgbClr val="C00000"/>
              </a:buClr>
              <a:buFont typeface="Arial"/>
              <a:buChar char="•"/>
            </a:pPr>
            <a:r>
              <a:rPr lang="en-US" sz="2400" dirty="0" smtClean="0">
                <a:latin typeface="Rockwell"/>
                <a:cs typeface="Rockwell"/>
              </a:rPr>
              <a:t>Cost is not to more than $3 million</a:t>
            </a:r>
          </a:p>
        </p:txBody>
      </p:sp>
      <p:sp>
        <p:nvSpPr>
          <p:cNvPr id="12" name="Rectangle 2"/>
          <p:cNvSpPr>
            <a:spLocks noGrp="1" noChangeArrowheads="1"/>
          </p:cNvSpPr>
          <p:nvPr>
            <p:ph type="title"/>
          </p:nvPr>
        </p:nvSpPr>
        <p:spPr>
          <a:xfrm>
            <a:off x="1066800" y="990600"/>
            <a:ext cx="7620000" cy="533400"/>
          </a:xfrm>
        </p:spPr>
        <p:txBody>
          <a:bodyPr/>
          <a:lstStyle/>
          <a:p>
            <a:pPr eaLnBrk="1" hangingPunct="1"/>
            <a:r>
              <a:rPr lang="en-US" sz="2800" b="1" dirty="0" smtClean="0">
                <a:latin typeface="Rockwell" panose="02060603020205020403" pitchFamily="18" charset="0"/>
              </a:rPr>
              <a:t>Key Requirements</a:t>
            </a:r>
            <a:endParaRPr lang="en-US" sz="2800" b="1" dirty="0">
              <a:latin typeface="Rockwell" panose="02060603020205020403" pitchFamily="18" charset="0"/>
            </a:endParaRPr>
          </a:p>
        </p:txBody>
      </p:sp>
      <p:sp>
        <p:nvSpPr>
          <p:cNvPr id="2" name="Slide Number Placeholder 1"/>
          <p:cNvSpPr>
            <a:spLocks noGrp="1"/>
          </p:cNvSpPr>
          <p:nvPr>
            <p:ph type="sldNum" sz="quarter" idx="10"/>
          </p:nvPr>
        </p:nvSpPr>
        <p:spPr/>
        <p:txBody>
          <a:bodyPr/>
          <a:lstStyle/>
          <a:p>
            <a:fld id="{2C0CAAA3-BB1D-0443-AE7F-AF3CD5A3B739}" type="slidenum">
              <a:rPr lang="en-US" smtClean="0"/>
              <a:pPr/>
              <a:t>21</a:t>
            </a:fld>
            <a:endParaRPr lang="en-US"/>
          </a:p>
        </p:txBody>
      </p:sp>
    </p:spTree>
    <p:extLst>
      <p:ext uri="{BB962C8B-B14F-4D97-AF65-F5344CB8AC3E}">
        <p14:creationId xmlns:p14="http://schemas.microsoft.com/office/powerpoint/2010/main" xmlns="" val="269262075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p:cNvSpPr>
          <p:nvPr/>
        </p:nvSpPr>
        <p:spPr bwMode="auto">
          <a:xfrm>
            <a:off x="1143000" y="1600200"/>
            <a:ext cx="4191000" cy="369332"/>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pPr marL="457200" indent="-457200" algn="l">
              <a:spcBef>
                <a:spcPts val="0"/>
              </a:spcBef>
              <a:spcAft>
                <a:spcPts val="0"/>
              </a:spcAft>
              <a:buClr>
                <a:srgbClr val="C00000"/>
              </a:buClr>
              <a:buFont typeface="+mj-lt"/>
              <a:buAutoNum type="arabicPeriod" startAt="6"/>
            </a:pPr>
            <a:endParaRPr lang="en-US" sz="2400" dirty="0" smtClean="0">
              <a:latin typeface="Rockwell"/>
              <a:cs typeface="Rockwell"/>
            </a:endParaRPr>
          </a:p>
        </p:txBody>
      </p:sp>
      <p:sp>
        <p:nvSpPr>
          <p:cNvPr id="12" name="Rectangle 2"/>
          <p:cNvSpPr>
            <a:spLocks noGrp="1" noChangeArrowheads="1"/>
          </p:cNvSpPr>
          <p:nvPr>
            <p:ph type="title"/>
          </p:nvPr>
        </p:nvSpPr>
        <p:spPr>
          <a:xfrm>
            <a:off x="990600" y="914400"/>
            <a:ext cx="7620000" cy="533400"/>
          </a:xfrm>
        </p:spPr>
        <p:txBody>
          <a:bodyPr/>
          <a:lstStyle/>
          <a:p>
            <a:pPr eaLnBrk="1" hangingPunct="1"/>
            <a:r>
              <a:rPr lang="en-US" sz="2800" b="1" dirty="0" smtClean="0">
                <a:latin typeface="Rockwell" panose="02060603020205020403" pitchFamily="18" charset="0"/>
              </a:rPr>
              <a:t>Technology Readiness Levels (TRL)</a:t>
            </a:r>
            <a:endParaRPr lang="en-US" sz="2800" b="1" dirty="0">
              <a:latin typeface="Rockwell" panose="02060603020205020403" pitchFamily="18" charset="0"/>
            </a:endParaRPr>
          </a:p>
        </p:txBody>
      </p:sp>
      <p:sp>
        <p:nvSpPr>
          <p:cNvPr id="2" name="TextBox 1"/>
          <p:cNvSpPr txBox="1"/>
          <p:nvPr/>
        </p:nvSpPr>
        <p:spPr>
          <a:xfrm>
            <a:off x="762000" y="1524000"/>
            <a:ext cx="4876800" cy="3200876"/>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l">
              <a:buClr>
                <a:srgbClr val="FF0000"/>
              </a:buClr>
            </a:pPr>
            <a:r>
              <a:rPr lang="en-US" sz="1800" u="sng" dirty="0" smtClean="0">
                <a:latin typeface="Rockwell" panose="02060603020205020403" pitchFamily="18" charset="0"/>
              </a:rPr>
              <a:t>Maturity Goal: TRL 6-9</a:t>
            </a:r>
          </a:p>
          <a:p>
            <a:pPr algn="l">
              <a:buClr>
                <a:srgbClr val="FF0000"/>
              </a:buClr>
            </a:pPr>
            <a:endParaRPr lang="en-US" sz="1000" dirty="0" smtClean="0">
              <a:latin typeface="Rockwell" panose="02060603020205020403" pitchFamily="18" charset="0"/>
            </a:endParaRPr>
          </a:p>
          <a:p>
            <a:pPr marL="342900" indent="-342900" algn="l">
              <a:buClr>
                <a:srgbClr val="FF0000"/>
              </a:buClr>
              <a:buFont typeface="+mj-lt"/>
              <a:buAutoNum type="arabicPeriod" startAt="6"/>
            </a:pPr>
            <a:r>
              <a:rPr lang="en-US" sz="1800" dirty="0" smtClean="0">
                <a:latin typeface="Rockwell" panose="02060603020205020403" pitchFamily="18" charset="0"/>
              </a:rPr>
              <a:t>System/subsystem model or prototype demonstration in a relevant environment</a:t>
            </a:r>
          </a:p>
          <a:p>
            <a:pPr marL="342900" indent="-342900" algn="l">
              <a:buClr>
                <a:srgbClr val="FF0000"/>
              </a:buClr>
              <a:buFont typeface="+mj-lt"/>
              <a:buAutoNum type="arabicPeriod" startAt="6"/>
            </a:pPr>
            <a:endParaRPr lang="en-US" sz="1000" dirty="0" smtClean="0">
              <a:latin typeface="Rockwell" panose="02060603020205020403" pitchFamily="18" charset="0"/>
            </a:endParaRPr>
          </a:p>
          <a:p>
            <a:pPr marL="342900" indent="-342900" algn="l">
              <a:buClr>
                <a:srgbClr val="FF0000"/>
              </a:buClr>
              <a:buFont typeface="+mj-lt"/>
              <a:buAutoNum type="arabicPeriod" startAt="6"/>
            </a:pPr>
            <a:r>
              <a:rPr lang="en-US" sz="1800" dirty="0" smtClean="0">
                <a:latin typeface="Rockwell" panose="02060603020205020403" pitchFamily="18" charset="0"/>
              </a:rPr>
              <a:t>System prototype demonstration in an operational environment</a:t>
            </a:r>
          </a:p>
          <a:p>
            <a:pPr marL="342900" indent="-342900" algn="l">
              <a:buClr>
                <a:srgbClr val="FF0000"/>
              </a:buClr>
              <a:buFont typeface="+mj-lt"/>
              <a:buAutoNum type="arabicPeriod" startAt="6"/>
            </a:pPr>
            <a:endParaRPr lang="en-US" sz="1000" dirty="0" smtClean="0">
              <a:latin typeface="Rockwell" panose="02060603020205020403" pitchFamily="18" charset="0"/>
            </a:endParaRPr>
          </a:p>
          <a:p>
            <a:pPr marL="342900" indent="-342900" algn="l">
              <a:buClr>
                <a:srgbClr val="FF0000"/>
              </a:buClr>
              <a:buFont typeface="+mj-lt"/>
              <a:buAutoNum type="arabicPeriod" startAt="6"/>
            </a:pPr>
            <a:r>
              <a:rPr lang="en-US" sz="1800" dirty="0" smtClean="0">
                <a:latin typeface="Rockwell" panose="02060603020205020403" pitchFamily="18" charset="0"/>
              </a:rPr>
              <a:t>Actual system completed and qualified through test and demonstration</a:t>
            </a:r>
          </a:p>
          <a:p>
            <a:pPr marL="342900" indent="-342900" algn="l">
              <a:buClr>
                <a:srgbClr val="FF0000"/>
              </a:buClr>
              <a:buFont typeface="+mj-lt"/>
              <a:buAutoNum type="arabicPeriod" startAt="6"/>
            </a:pPr>
            <a:endParaRPr lang="en-US" sz="1000" dirty="0" smtClean="0">
              <a:latin typeface="Rockwell" panose="02060603020205020403" pitchFamily="18" charset="0"/>
            </a:endParaRPr>
          </a:p>
          <a:p>
            <a:pPr marL="342900" indent="-342900" algn="l">
              <a:buClr>
                <a:srgbClr val="FF0000"/>
              </a:buClr>
              <a:buFont typeface="+mj-lt"/>
              <a:buAutoNum type="arabicPeriod" startAt="6"/>
            </a:pPr>
            <a:r>
              <a:rPr lang="en-US" sz="1800" dirty="0" smtClean="0">
                <a:latin typeface="Rockwell" panose="02060603020205020403" pitchFamily="18" charset="0"/>
              </a:rPr>
              <a:t>Actual system proven through successful mission operations</a:t>
            </a:r>
            <a:endParaRPr lang="en-US" sz="1800" dirty="0">
              <a:latin typeface="Rockwell" panose="02060603020205020403" pitchFamily="18" charset="0"/>
            </a:endParaRPr>
          </a:p>
        </p:txBody>
      </p:sp>
      <p:sp>
        <p:nvSpPr>
          <p:cNvPr id="3" name="TextBox 2"/>
          <p:cNvSpPr txBox="1"/>
          <p:nvPr/>
        </p:nvSpPr>
        <p:spPr>
          <a:xfrm>
            <a:off x="762000" y="4876800"/>
            <a:ext cx="4876800" cy="646331"/>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800" b="1" dirty="0" smtClean="0">
                <a:latin typeface="Rockwell" panose="02060603020205020403" pitchFamily="18" charset="0"/>
              </a:rPr>
              <a:t>Required for Majority of Awards: Facilitates Transition</a:t>
            </a:r>
            <a:endParaRPr lang="en-US" sz="1800" b="1" dirty="0">
              <a:latin typeface="Rockwell" panose="02060603020205020403" pitchFamily="18" charset="0"/>
            </a:endParaRPr>
          </a:p>
        </p:txBody>
      </p:sp>
      <p:sp>
        <p:nvSpPr>
          <p:cNvPr id="7" name="TextBox 6"/>
          <p:cNvSpPr txBox="1"/>
          <p:nvPr/>
        </p:nvSpPr>
        <p:spPr>
          <a:xfrm>
            <a:off x="6477000" y="1524000"/>
            <a:ext cx="4876800" cy="1938992"/>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l">
              <a:buClr>
                <a:srgbClr val="FF0000"/>
              </a:buClr>
            </a:pPr>
            <a:r>
              <a:rPr lang="en-US" sz="1800" u="sng" dirty="0" smtClean="0">
                <a:latin typeface="Rockwell" panose="02060603020205020403" pitchFamily="18" charset="0"/>
              </a:rPr>
              <a:t>Low TRL accepted </a:t>
            </a:r>
            <a:r>
              <a:rPr lang="en-US" sz="1800" b="1" u="sng" dirty="0" smtClean="0">
                <a:latin typeface="Rockwell" panose="02060603020205020403" pitchFamily="18" charset="0"/>
              </a:rPr>
              <a:t>ONLY</a:t>
            </a:r>
            <a:r>
              <a:rPr lang="en-US" sz="1800" u="sng" dirty="0" smtClean="0">
                <a:latin typeface="Rockwell" panose="02060603020205020403" pitchFamily="18" charset="0"/>
              </a:rPr>
              <a:t> if:</a:t>
            </a:r>
          </a:p>
          <a:p>
            <a:pPr algn="l">
              <a:buClr>
                <a:srgbClr val="FF0000"/>
              </a:buClr>
            </a:pPr>
            <a:endParaRPr lang="en-US" sz="1000" dirty="0" smtClean="0">
              <a:latin typeface="Rockwell" panose="02060603020205020403" pitchFamily="18" charset="0"/>
            </a:endParaRPr>
          </a:p>
          <a:p>
            <a:pPr marL="342900" indent="-342900" algn="l">
              <a:buClr>
                <a:srgbClr val="FF0000"/>
              </a:buClr>
              <a:buFont typeface="Arial" panose="020B0604020202020204" pitchFamily="34" charset="0"/>
              <a:buChar char="•"/>
            </a:pPr>
            <a:r>
              <a:rPr lang="en-US" sz="1800" dirty="0" smtClean="0">
                <a:latin typeface="Rockwell" panose="02060603020205020403" pitchFamily="18" charset="0"/>
              </a:rPr>
              <a:t>Breakthrough capability or operational game-changer</a:t>
            </a:r>
          </a:p>
          <a:p>
            <a:pPr marL="342900" indent="-342900" algn="l">
              <a:buClr>
                <a:srgbClr val="FF0000"/>
              </a:buClr>
              <a:buFont typeface="Arial" panose="020B0604020202020204" pitchFamily="34" charset="0"/>
              <a:buChar char="•"/>
            </a:pPr>
            <a:endParaRPr lang="en-US" sz="1000" dirty="0" smtClean="0">
              <a:latin typeface="Rockwell" panose="02060603020205020403" pitchFamily="18" charset="0"/>
            </a:endParaRPr>
          </a:p>
          <a:p>
            <a:pPr marL="342900" indent="-342900" algn="l">
              <a:buClr>
                <a:srgbClr val="FF0000"/>
              </a:buClr>
              <a:buFont typeface="Arial" panose="020B0604020202020204" pitchFamily="34" charset="0"/>
              <a:buChar char="•"/>
            </a:pPr>
            <a:r>
              <a:rPr lang="en-US" sz="1800" dirty="0" smtClean="0">
                <a:latin typeface="Rockwell" panose="02060603020205020403" pitchFamily="18" charset="0"/>
              </a:rPr>
              <a:t>Cost neutral to acquisition program</a:t>
            </a:r>
          </a:p>
          <a:p>
            <a:pPr marL="342900" indent="-342900" algn="l">
              <a:buClr>
                <a:srgbClr val="FF0000"/>
              </a:buClr>
              <a:buFont typeface="Arial" panose="020B0604020202020204" pitchFamily="34" charset="0"/>
              <a:buChar char="•"/>
            </a:pPr>
            <a:endParaRPr lang="en-US" sz="1000" dirty="0" smtClean="0">
              <a:latin typeface="Rockwell" panose="02060603020205020403" pitchFamily="18" charset="0"/>
            </a:endParaRPr>
          </a:p>
          <a:p>
            <a:pPr marL="342900" indent="-342900" algn="l">
              <a:buClr>
                <a:srgbClr val="FF0000"/>
              </a:buClr>
              <a:buFont typeface="Arial" panose="020B0604020202020204" pitchFamily="34" charset="0"/>
              <a:buChar char="•"/>
            </a:pPr>
            <a:r>
              <a:rPr lang="en-US" sz="1800" dirty="0" smtClean="0">
                <a:latin typeface="Rockwell" panose="02060603020205020403" pitchFamily="18" charset="0"/>
              </a:rPr>
              <a:t>Accommodated within program schedule</a:t>
            </a:r>
            <a:endParaRPr lang="en-US" sz="1800" dirty="0">
              <a:latin typeface="Rockwell" panose="02060603020205020403" pitchFamily="18" charset="0"/>
            </a:endParaRPr>
          </a:p>
        </p:txBody>
      </p:sp>
      <p:sp>
        <p:nvSpPr>
          <p:cNvPr id="8" name="TextBox 7"/>
          <p:cNvSpPr txBox="1"/>
          <p:nvPr/>
        </p:nvSpPr>
        <p:spPr>
          <a:xfrm>
            <a:off x="6477000" y="3611939"/>
            <a:ext cx="4876800" cy="369332"/>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800" b="1" dirty="0" smtClean="0">
                <a:latin typeface="Rockwell" panose="02060603020205020403" pitchFamily="18" charset="0"/>
              </a:rPr>
              <a:t>TRL 4 &amp; 5 Awarded by Exception</a:t>
            </a:r>
            <a:endParaRPr lang="en-US" sz="1800" b="1" dirty="0">
              <a:latin typeface="Rockwell" panose="02060603020205020403" pitchFamily="18" charset="0"/>
            </a:endParaRPr>
          </a:p>
        </p:txBody>
      </p:sp>
      <p:sp>
        <p:nvSpPr>
          <p:cNvPr id="4" name="TextBox 3"/>
          <p:cNvSpPr txBox="1"/>
          <p:nvPr/>
        </p:nvSpPr>
        <p:spPr>
          <a:xfrm>
            <a:off x="6477000" y="4182070"/>
            <a:ext cx="48768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800" dirty="0" smtClean="0">
                <a:latin typeface="Rockwell" panose="02060603020205020403" pitchFamily="18" charset="0"/>
              </a:rPr>
              <a:t>Find TRL Assessment Guidance at</a:t>
            </a:r>
          </a:p>
          <a:p>
            <a:r>
              <a:rPr lang="en-US" sz="1800" dirty="0" smtClean="0">
                <a:latin typeface="Rockwell" panose="02060603020205020403" pitchFamily="18" charset="0"/>
              </a:rPr>
              <a:t>http://www.acq.osd.mil/ddre/publications/docs/TRA2011.pdf</a:t>
            </a:r>
            <a:endParaRPr lang="en-US" sz="1800" dirty="0">
              <a:latin typeface="Rockwell" panose="02060603020205020403" pitchFamily="18" charset="0"/>
            </a:endParaRPr>
          </a:p>
        </p:txBody>
      </p:sp>
      <p:sp>
        <p:nvSpPr>
          <p:cNvPr id="5" name="Slide Number Placeholder 4"/>
          <p:cNvSpPr>
            <a:spLocks noGrp="1"/>
          </p:cNvSpPr>
          <p:nvPr>
            <p:ph type="sldNum" sz="quarter" idx="10"/>
          </p:nvPr>
        </p:nvSpPr>
        <p:spPr/>
        <p:txBody>
          <a:bodyPr/>
          <a:lstStyle/>
          <a:p>
            <a:fld id="{2C0CAAA3-BB1D-0443-AE7F-AF3CD5A3B739}" type="slidenum">
              <a:rPr lang="en-US" smtClean="0"/>
              <a:pPr/>
              <a:t>22</a:t>
            </a:fld>
            <a:endParaRPr lang="en-US"/>
          </a:p>
        </p:txBody>
      </p:sp>
    </p:spTree>
    <p:extLst>
      <p:ext uri="{BB962C8B-B14F-4D97-AF65-F5344CB8AC3E}">
        <p14:creationId xmlns:p14="http://schemas.microsoft.com/office/powerpoint/2010/main" xmlns="" val="102910270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p:cNvSpPr>
          <p:nvPr/>
        </p:nvSpPr>
        <p:spPr bwMode="auto">
          <a:xfrm>
            <a:off x="1143000" y="1469069"/>
            <a:ext cx="10134600" cy="4678204"/>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pPr marL="342900" indent="-342900" algn="l">
              <a:spcBef>
                <a:spcPts val="0"/>
              </a:spcBef>
              <a:spcAft>
                <a:spcPts val="0"/>
              </a:spcAft>
              <a:buClr>
                <a:srgbClr val="C00000"/>
              </a:buClr>
              <a:buFont typeface="Arial"/>
              <a:buChar char="•"/>
            </a:pPr>
            <a:r>
              <a:rPr lang="en-US" sz="2400" dirty="0" smtClean="0">
                <a:latin typeface="Rockwell"/>
                <a:cs typeface="Rockwell"/>
              </a:rPr>
              <a:t>Competitive, Merit-Based Two-Step Process</a:t>
            </a:r>
          </a:p>
          <a:p>
            <a:pPr marL="800100" lvl="1" indent="-342900" algn="l">
              <a:spcBef>
                <a:spcPts val="0"/>
              </a:spcBef>
              <a:spcAft>
                <a:spcPts val="0"/>
              </a:spcAft>
              <a:buClr>
                <a:srgbClr val="C00000"/>
              </a:buClr>
              <a:buFont typeface="Rockwell" panose="02060603020205020403" pitchFamily="18" charset="0"/>
              <a:buChar char="–"/>
            </a:pPr>
            <a:r>
              <a:rPr lang="en-US" sz="2400" dirty="0" smtClean="0">
                <a:latin typeface="Rockwell"/>
                <a:cs typeface="Rockwell"/>
              </a:rPr>
              <a:t>Step 1:</a:t>
            </a:r>
          </a:p>
          <a:p>
            <a:pPr marL="1257300" lvl="2" indent="-342900" algn="l">
              <a:spcBef>
                <a:spcPts val="0"/>
              </a:spcBef>
              <a:spcAft>
                <a:spcPts val="0"/>
              </a:spcAft>
              <a:buClr>
                <a:srgbClr val="C00000"/>
              </a:buClr>
              <a:buSzPct val="75000"/>
              <a:buFont typeface="Courier New" panose="02070309020205020404" pitchFamily="49" charset="0"/>
              <a:buChar char="o"/>
            </a:pPr>
            <a:r>
              <a:rPr lang="en-US" sz="2400" dirty="0" smtClean="0">
                <a:latin typeface="Rockwell"/>
                <a:cs typeface="Rockwell"/>
              </a:rPr>
              <a:t>Issue Broad Agency Announcement (BAA)</a:t>
            </a:r>
          </a:p>
          <a:p>
            <a:pPr marL="1257300" lvl="2" indent="-342900" algn="l">
              <a:spcBef>
                <a:spcPts val="0"/>
              </a:spcBef>
              <a:spcAft>
                <a:spcPts val="0"/>
              </a:spcAft>
              <a:buClr>
                <a:srgbClr val="C00000"/>
              </a:buClr>
              <a:buSzPct val="75000"/>
              <a:buFont typeface="Courier New" panose="02070309020205020404" pitchFamily="49" charset="0"/>
              <a:buChar char="o"/>
            </a:pPr>
            <a:r>
              <a:rPr lang="en-US" sz="2400" dirty="0" smtClean="0">
                <a:latin typeface="Rockwell"/>
                <a:cs typeface="Rockwell"/>
              </a:rPr>
              <a:t>Industry Response:  3-page White Paper + Quad Chart</a:t>
            </a:r>
          </a:p>
          <a:p>
            <a:pPr marL="1257300" lvl="2" indent="-342900" algn="l">
              <a:spcBef>
                <a:spcPts val="0"/>
              </a:spcBef>
              <a:spcAft>
                <a:spcPts val="0"/>
              </a:spcAft>
              <a:buClr>
                <a:srgbClr val="C00000"/>
              </a:buClr>
              <a:buSzPct val="75000"/>
              <a:buFont typeface="Courier New" panose="02070309020205020404" pitchFamily="49" charset="0"/>
              <a:buChar char="o"/>
            </a:pPr>
            <a:r>
              <a:rPr lang="en-US" sz="2400" dirty="0" smtClean="0">
                <a:latin typeface="Rockwell"/>
                <a:cs typeface="Rockwell"/>
              </a:rPr>
              <a:t>Evaluations are “Go” or “No Go”</a:t>
            </a:r>
          </a:p>
          <a:p>
            <a:pPr marL="800100" lvl="1" indent="-342900" algn="l">
              <a:spcBef>
                <a:spcPts val="0"/>
              </a:spcBef>
              <a:spcAft>
                <a:spcPts val="0"/>
              </a:spcAft>
              <a:buClr>
                <a:srgbClr val="C00000"/>
              </a:buClr>
              <a:buSzPct val="100000"/>
              <a:buFont typeface="Rockwell" panose="02060603020205020403" pitchFamily="18" charset="0"/>
              <a:buChar char="–"/>
            </a:pPr>
            <a:r>
              <a:rPr lang="en-US" sz="2400" dirty="0" smtClean="0">
                <a:latin typeface="Rockwell"/>
                <a:cs typeface="Rockwell"/>
              </a:rPr>
              <a:t>Step 2;</a:t>
            </a:r>
          </a:p>
          <a:p>
            <a:pPr marL="1257300" lvl="2" indent="-342900" algn="l">
              <a:spcBef>
                <a:spcPts val="0"/>
              </a:spcBef>
              <a:spcAft>
                <a:spcPts val="0"/>
              </a:spcAft>
              <a:buClr>
                <a:srgbClr val="C00000"/>
              </a:buClr>
              <a:buSzPct val="75000"/>
              <a:buFont typeface="Courier New" panose="02070309020205020404" pitchFamily="49" charset="0"/>
              <a:buChar char="o"/>
            </a:pPr>
            <a:r>
              <a:rPr lang="en-US" sz="2400" dirty="0" smtClean="0">
                <a:latin typeface="Rockwell"/>
                <a:cs typeface="Rockwell"/>
              </a:rPr>
              <a:t>Highest rated “Go” offerors invited to submit full proposals</a:t>
            </a:r>
          </a:p>
          <a:p>
            <a:pPr marL="1714500" lvl="3" indent="-342900" algn="l">
              <a:spcBef>
                <a:spcPts val="0"/>
              </a:spcBef>
              <a:spcAft>
                <a:spcPts val="0"/>
              </a:spcAft>
              <a:buClr>
                <a:srgbClr val="C00000"/>
              </a:buClr>
              <a:buSzPct val="75000"/>
              <a:buFont typeface="Wingdings" panose="05000000000000000000" pitchFamily="2" charset="2"/>
              <a:buChar char="§"/>
            </a:pPr>
            <a:r>
              <a:rPr lang="en-US" sz="2400" dirty="0" smtClean="0">
                <a:latin typeface="Rockwell"/>
                <a:cs typeface="Rockwell"/>
              </a:rPr>
              <a:t>This invitation </a:t>
            </a:r>
            <a:r>
              <a:rPr lang="en-US" sz="2400" b="1" u="sng" dirty="0" smtClean="0">
                <a:latin typeface="Rockwell"/>
                <a:cs typeface="Rockwell"/>
              </a:rPr>
              <a:t>does not</a:t>
            </a:r>
            <a:r>
              <a:rPr lang="en-US" sz="2400" dirty="0" smtClean="0">
                <a:latin typeface="Rockwell"/>
                <a:cs typeface="Rockwell"/>
              </a:rPr>
              <a:t> guarantee an award</a:t>
            </a:r>
          </a:p>
          <a:p>
            <a:pPr marL="1257300" lvl="2" indent="-342900" algn="l">
              <a:spcBef>
                <a:spcPts val="0"/>
              </a:spcBef>
              <a:spcAft>
                <a:spcPts val="0"/>
              </a:spcAft>
              <a:buClr>
                <a:srgbClr val="C00000"/>
              </a:buClr>
              <a:buSzPct val="75000"/>
              <a:buFont typeface="Courier New" panose="02070309020205020404" pitchFamily="49" charset="0"/>
              <a:buChar char="o"/>
            </a:pPr>
            <a:r>
              <a:rPr lang="en-US" sz="2400" dirty="0" smtClean="0">
                <a:latin typeface="Rockwell"/>
                <a:cs typeface="Rockwell"/>
              </a:rPr>
              <a:t>Highest-rated full proposals lead to award</a:t>
            </a:r>
          </a:p>
          <a:p>
            <a:pPr marL="342900" indent="-342900" algn="l">
              <a:spcBef>
                <a:spcPts val="0"/>
              </a:spcBef>
              <a:spcAft>
                <a:spcPts val="0"/>
              </a:spcAft>
              <a:buClr>
                <a:srgbClr val="C00000"/>
              </a:buClr>
              <a:buFont typeface="Arial"/>
              <a:buChar char="•"/>
            </a:pPr>
            <a:endParaRPr lang="en-US" sz="800" dirty="0" smtClean="0">
              <a:latin typeface="Rockwell"/>
              <a:cs typeface="Rockwell"/>
            </a:endParaRPr>
          </a:p>
          <a:p>
            <a:pPr marL="342900" indent="-342900" algn="l">
              <a:spcBef>
                <a:spcPts val="0"/>
              </a:spcBef>
              <a:spcAft>
                <a:spcPts val="0"/>
              </a:spcAft>
              <a:buClr>
                <a:srgbClr val="C00000"/>
              </a:buClr>
              <a:buFont typeface="Arial"/>
              <a:buChar char="•"/>
            </a:pPr>
            <a:r>
              <a:rPr lang="en-US" sz="2400" dirty="0" smtClean="0">
                <a:latin typeface="Rockwell"/>
                <a:cs typeface="Rockwell"/>
              </a:rPr>
              <a:t>Public Notice</a:t>
            </a:r>
          </a:p>
          <a:p>
            <a:pPr marL="800100" lvl="1" indent="-342900" algn="l">
              <a:spcBef>
                <a:spcPts val="0"/>
              </a:spcBef>
              <a:spcAft>
                <a:spcPts val="0"/>
              </a:spcAft>
              <a:buClr>
                <a:srgbClr val="C00000"/>
              </a:buClr>
              <a:buFont typeface="Rockwell" panose="02060603020205020403" pitchFamily="18" charset="0"/>
              <a:buChar char="–"/>
            </a:pPr>
            <a:r>
              <a:rPr lang="en-US" sz="2400" dirty="0" smtClean="0">
                <a:latin typeface="Rockwell"/>
                <a:cs typeface="Rockwell"/>
              </a:rPr>
              <a:t>Federal Business Opportunities: www.FedBizOpps.gov</a:t>
            </a:r>
          </a:p>
          <a:p>
            <a:pPr marL="800100" lvl="1" indent="-342900" algn="l">
              <a:spcBef>
                <a:spcPts val="0"/>
              </a:spcBef>
              <a:spcAft>
                <a:spcPts val="0"/>
              </a:spcAft>
              <a:buClr>
                <a:srgbClr val="C00000"/>
              </a:buClr>
              <a:buFont typeface="Rockwell" panose="02060603020205020403" pitchFamily="18" charset="0"/>
              <a:buChar char="–"/>
            </a:pPr>
            <a:r>
              <a:rPr lang="en-US" sz="2400" dirty="0" smtClean="0">
                <a:latin typeface="Rockwell"/>
                <a:cs typeface="Rockwell"/>
              </a:rPr>
              <a:t>Defense Innovation Marketplace</a:t>
            </a:r>
          </a:p>
          <a:p>
            <a:pPr marL="342900" indent="-342900" algn="l">
              <a:spcBef>
                <a:spcPts val="0"/>
              </a:spcBef>
              <a:spcAft>
                <a:spcPts val="0"/>
              </a:spcAft>
              <a:buClr>
                <a:srgbClr val="C00000"/>
              </a:buClr>
              <a:buFont typeface="Arial"/>
              <a:buChar char="•"/>
            </a:pPr>
            <a:endParaRPr lang="en-US" sz="800" dirty="0" smtClean="0">
              <a:latin typeface="Rockwell"/>
              <a:cs typeface="Rockwell"/>
            </a:endParaRPr>
          </a:p>
        </p:txBody>
      </p:sp>
      <p:sp>
        <p:nvSpPr>
          <p:cNvPr id="12" name="Rectangle 2"/>
          <p:cNvSpPr>
            <a:spLocks noGrp="1" noChangeArrowheads="1"/>
          </p:cNvSpPr>
          <p:nvPr>
            <p:ph type="title"/>
          </p:nvPr>
        </p:nvSpPr>
        <p:spPr>
          <a:xfrm>
            <a:off x="1066800" y="838200"/>
            <a:ext cx="7620000" cy="533400"/>
          </a:xfrm>
        </p:spPr>
        <p:txBody>
          <a:bodyPr/>
          <a:lstStyle/>
          <a:p>
            <a:pPr eaLnBrk="1" hangingPunct="1"/>
            <a:r>
              <a:rPr lang="en-US" sz="2800" b="1" dirty="0" smtClean="0">
                <a:latin typeface="Rockwell" panose="02060603020205020403" pitchFamily="18" charset="0"/>
              </a:rPr>
              <a:t>RIF Implementation</a:t>
            </a:r>
            <a:endParaRPr lang="en-US" sz="2800" b="1" dirty="0">
              <a:latin typeface="Rockwell" panose="02060603020205020403" pitchFamily="18" charset="0"/>
            </a:endParaRPr>
          </a:p>
        </p:txBody>
      </p:sp>
      <p:sp>
        <p:nvSpPr>
          <p:cNvPr id="2" name="Slide Number Placeholder 1"/>
          <p:cNvSpPr>
            <a:spLocks noGrp="1"/>
          </p:cNvSpPr>
          <p:nvPr>
            <p:ph type="sldNum" sz="quarter" idx="10"/>
          </p:nvPr>
        </p:nvSpPr>
        <p:spPr/>
        <p:txBody>
          <a:bodyPr/>
          <a:lstStyle/>
          <a:p>
            <a:fld id="{2C0CAAA3-BB1D-0443-AE7F-AF3CD5A3B739}" type="slidenum">
              <a:rPr lang="en-US" smtClean="0"/>
              <a:pPr/>
              <a:t>23</a:t>
            </a:fld>
            <a:endParaRPr lang="en-US"/>
          </a:p>
        </p:txBody>
      </p:sp>
    </p:spTree>
    <p:extLst>
      <p:ext uri="{BB962C8B-B14F-4D97-AF65-F5344CB8AC3E}">
        <p14:creationId xmlns:p14="http://schemas.microsoft.com/office/powerpoint/2010/main" xmlns="" val="102910270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p:cNvSpPr>
          <p:nvPr/>
        </p:nvSpPr>
        <p:spPr bwMode="auto">
          <a:xfrm>
            <a:off x="1143000" y="1469069"/>
            <a:ext cx="10134600" cy="4678204"/>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pPr marL="342900" indent="-342900" algn="l">
              <a:spcBef>
                <a:spcPts val="0"/>
              </a:spcBef>
              <a:spcAft>
                <a:spcPts val="0"/>
              </a:spcAft>
              <a:buClr>
                <a:srgbClr val="C00000"/>
              </a:buClr>
              <a:buFont typeface="Arial"/>
              <a:buChar char="•"/>
            </a:pPr>
            <a:r>
              <a:rPr lang="en-US" sz="2400" dirty="0" smtClean="0">
                <a:latin typeface="Rockwell"/>
                <a:cs typeface="Rockwell"/>
              </a:rPr>
              <a:t>Competitive, Merit-Based Two-Step Process</a:t>
            </a:r>
          </a:p>
          <a:p>
            <a:pPr marL="800100" lvl="1" indent="-342900" algn="l">
              <a:spcBef>
                <a:spcPts val="0"/>
              </a:spcBef>
              <a:spcAft>
                <a:spcPts val="0"/>
              </a:spcAft>
              <a:buClr>
                <a:srgbClr val="C00000"/>
              </a:buClr>
              <a:buFont typeface="Rockwell" panose="02060603020205020403" pitchFamily="18" charset="0"/>
              <a:buChar char="–"/>
            </a:pPr>
            <a:r>
              <a:rPr lang="en-US" sz="2400" dirty="0" smtClean="0">
                <a:latin typeface="Rockwell"/>
                <a:cs typeface="Rockwell"/>
              </a:rPr>
              <a:t>Step 1:</a:t>
            </a:r>
          </a:p>
          <a:p>
            <a:pPr marL="1257300" lvl="2" indent="-342900" algn="l">
              <a:spcBef>
                <a:spcPts val="0"/>
              </a:spcBef>
              <a:spcAft>
                <a:spcPts val="0"/>
              </a:spcAft>
              <a:buClr>
                <a:srgbClr val="C00000"/>
              </a:buClr>
              <a:buSzPct val="75000"/>
              <a:buFont typeface="Courier New" panose="02070309020205020404" pitchFamily="49" charset="0"/>
              <a:buChar char="o"/>
            </a:pPr>
            <a:r>
              <a:rPr lang="en-US" sz="2400" dirty="0" smtClean="0">
                <a:latin typeface="Rockwell"/>
                <a:cs typeface="Rockwell"/>
              </a:rPr>
              <a:t>Issue Broad Agency Announcement (BAA)</a:t>
            </a:r>
          </a:p>
          <a:p>
            <a:pPr marL="1257300" lvl="2" indent="-342900" algn="l">
              <a:spcBef>
                <a:spcPts val="0"/>
              </a:spcBef>
              <a:spcAft>
                <a:spcPts val="0"/>
              </a:spcAft>
              <a:buClr>
                <a:srgbClr val="C00000"/>
              </a:buClr>
              <a:buSzPct val="75000"/>
              <a:buFont typeface="Courier New" panose="02070309020205020404" pitchFamily="49" charset="0"/>
              <a:buChar char="o"/>
            </a:pPr>
            <a:r>
              <a:rPr lang="en-US" sz="2400" dirty="0" smtClean="0">
                <a:latin typeface="Rockwell"/>
                <a:cs typeface="Rockwell"/>
              </a:rPr>
              <a:t>Industry Response:  3-page White Paper + Quad Chart</a:t>
            </a:r>
          </a:p>
          <a:p>
            <a:pPr marL="1257300" lvl="2" indent="-342900" algn="l">
              <a:spcBef>
                <a:spcPts val="0"/>
              </a:spcBef>
              <a:spcAft>
                <a:spcPts val="0"/>
              </a:spcAft>
              <a:buClr>
                <a:srgbClr val="C00000"/>
              </a:buClr>
              <a:buSzPct val="75000"/>
              <a:buFont typeface="Courier New" panose="02070309020205020404" pitchFamily="49" charset="0"/>
              <a:buChar char="o"/>
            </a:pPr>
            <a:r>
              <a:rPr lang="en-US" sz="2400" dirty="0" smtClean="0">
                <a:latin typeface="Rockwell"/>
                <a:cs typeface="Rockwell"/>
              </a:rPr>
              <a:t>Evaluations are “Go” or “No Go”</a:t>
            </a:r>
          </a:p>
          <a:p>
            <a:pPr marL="800100" lvl="1" indent="-342900" algn="l">
              <a:spcBef>
                <a:spcPts val="0"/>
              </a:spcBef>
              <a:spcAft>
                <a:spcPts val="0"/>
              </a:spcAft>
              <a:buClr>
                <a:srgbClr val="C00000"/>
              </a:buClr>
              <a:buSzPct val="100000"/>
              <a:buFont typeface="Rockwell" panose="02060603020205020403" pitchFamily="18" charset="0"/>
              <a:buChar char="–"/>
            </a:pPr>
            <a:r>
              <a:rPr lang="en-US" sz="2400" dirty="0" smtClean="0">
                <a:latin typeface="Rockwell"/>
                <a:cs typeface="Rockwell"/>
              </a:rPr>
              <a:t>Step 2;</a:t>
            </a:r>
          </a:p>
          <a:p>
            <a:pPr marL="1257300" lvl="2" indent="-342900" algn="l">
              <a:spcBef>
                <a:spcPts val="0"/>
              </a:spcBef>
              <a:spcAft>
                <a:spcPts val="0"/>
              </a:spcAft>
              <a:buClr>
                <a:srgbClr val="C00000"/>
              </a:buClr>
              <a:buSzPct val="75000"/>
              <a:buFont typeface="Courier New" panose="02070309020205020404" pitchFamily="49" charset="0"/>
              <a:buChar char="o"/>
            </a:pPr>
            <a:r>
              <a:rPr lang="en-US" sz="2400" dirty="0" smtClean="0">
                <a:latin typeface="Rockwell"/>
                <a:cs typeface="Rockwell"/>
              </a:rPr>
              <a:t>Highest rated “Go” offerors invited to submit full proposals</a:t>
            </a:r>
          </a:p>
          <a:p>
            <a:pPr marL="1714500" lvl="3" indent="-342900" algn="l">
              <a:spcBef>
                <a:spcPts val="0"/>
              </a:spcBef>
              <a:spcAft>
                <a:spcPts val="0"/>
              </a:spcAft>
              <a:buClr>
                <a:srgbClr val="C00000"/>
              </a:buClr>
              <a:buSzPct val="75000"/>
              <a:buFont typeface="Wingdings" panose="05000000000000000000" pitchFamily="2" charset="2"/>
              <a:buChar char="§"/>
            </a:pPr>
            <a:r>
              <a:rPr lang="en-US" sz="2400" dirty="0" smtClean="0">
                <a:latin typeface="Rockwell"/>
                <a:cs typeface="Rockwell"/>
              </a:rPr>
              <a:t>This invitation </a:t>
            </a:r>
            <a:r>
              <a:rPr lang="en-US" sz="2400" b="1" u="sng" dirty="0" smtClean="0">
                <a:latin typeface="Rockwell"/>
                <a:cs typeface="Rockwell"/>
              </a:rPr>
              <a:t>does not</a:t>
            </a:r>
            <a:r>
              <a:rPr lang="en-US" sz="2400" dirty="0" smtClean="0">
                <a:latin typeface="Rockwell"/>
                <a:cs typeface="Rockwell"/>
              </a:rPr>
              <a:t> guarantee an award</a:t>
            </a:r>
          </a:p>
          <a:p>
            <a:pPr marL="1257300" lvl="2" indent="-342900" algn="l">
              <a:spcBef>
                <a:spcPts val="0"/>
              </a:spcBef>
              <a:spcAft>
                <a:spcPts val="0"/>
              </a:spcAft>
              <a:buClr>
                <a:srgbClr val="C00000"/>
              </a:buClr>
              <a:buSzPct val="75000"/>
              <a:buFont typeface="Courier New" panose="02070309020205020404" pitchFamily="49" charset="0"/>
              <a:buChar char="o"/>
            </a:pPr>
            <a:r>
              <a:rPr lang="en-US" sz="2400" dirty="0" smtClean="0">
                <a:latin typeface="Rockwell"/>
                <a:cs typeface="Rockwell"/>
              </a:rPr>
              <a:t>Highest-rated full proposals lead to award</a:t>
            </a:r>
          </a:p>
          <a:p>
            <a:pPr marL="342900" indent="-342900" algn="l">
              <a:spcBef>
                <a:spcPts val="0"/>
              </a:spcBef>
              <a:spcAft>
                <a:spcPts val="0"/>
              </a:spcAft>
              <a:buClr>
                <a:srgbClr val="C00000"/>
              </a:buClr>
              <a:buFont typeface="Arial"/>
              <a:buChar char="•"/>
            </a:pPr>
            <a:endParaRPr lang="en-US" sz="800" dirty="0" smtClean="0">
              <a:latin typeface="Rockwell"/>
              <a:cs typeface="Rockwell"/>
            </a:endParaRPr>
          </a:p>
          <a:p>
            <a:pPr marL="342900" indent="-342900" algn="l">
              <a:spcBef>
                <a:spcPts val="0"/>
              </a:spcBef>
              <a:spcAft>
                <a:spcPts val="0"/>
              </a:spcAft>
              <a:buClr>
                <a:srgbClr val="C00000"/>
              </a:buClr>
              <a:buFont typeface="Arial"/>
              <a:buChar char="•"/>
            </a:pPr>
            <a:r>
              <a:rPr lang="en-US" sz="2400" dirty="0" smtClean="0">
                <a:latin typeface="Rockwell"/>
                <a:cs typeface="Rockwell"/>
              </a:rPr>
              <a:t>Public Notice</a:t>
            </a:r>
          </a:p>
          <a:p>
            <a:pPr marL="800100" lvl="1" indent="-342900" algn="l">
              <a:spcBef>
                <a:spcPts val="0"/>
              </a:spcBef>
              <a:spcAft>
                <a:spcPts val="0"/>
              </a:spcAft>
              <a:buClr>
                <a:srgbClr val="C00000"/>
              </a:buClr>
              <a:buFont typeface="Rockwell" panose="02060603020205020403" pitchFamily="18" charset="0"/>
              <a:buChar char="–"/>
            </a:pPr>
            <a:r>
              <a:rPr lang="en-US" sz="2400" dirty="0" smtClean="0">
                <a:latin typeface="Rockwell"/>
                <a:cs typeface="Rockwell"/>
              </a:rPr>
              <a:t>Federal Business Opportunities: www.FedBizOpps.gov</a:t>
            </a:r>
          </a:p>
          <a:p>
            <a:pPr marL="800100" lvl="1" indent="-342900" algn="l">
              <a:spcBef>
                <a:spcPts val="0"/>
              </a:spcBef>
              <a:spcAft>
                <a:spcPts val="0"/>
              </a:spcAft>
              <a:buClr>
                <a:srgbClr val="C00000"/>
              </a:buClr>
              <a:buFont typeface="Rockwell" panose="02060603020205020403" pitchFamily="18" charset="0"/>
              <a:buChar char="–"/>
            </a:pPr>
            <a:r>
              <a:rPr lang="en-US" sz="2400" dirty="0" smtClean="0">
                <a:latin typeface="Rockwell"/>
                <a:cs typeface="Rockwell"/>
              </a:rPr>
              <a:t>Defense Innovation Marketplace</a:t>
            </a:r>
          </a:p>
          <a:p>
            <a:pPr marL="342900" indent="-342900" algn="l">
              <a:spcBef>
                <a:spcPts val="0"/>
              </a:spcBef>
              <a:spcAft>
                <a:spcPts val="0"/>
              </a:spcAft>
              <a:buClr>
                <a:srgbClr val="C00000"/>
              </a:buClr>
              <a:buFont typeface="Arial"/>
              <a:buChar char="•"/>
            </a:pPr>
            <a:endParaRPr lang="en-US" sz="800" dirty="0" smtClean="0">
              <a:latin typeface="Rockwell"/>
              <a:cs typeface="Rockwell"/>
            </a:endParaRPr>
          </a:p>
        </p:txBody>
      </p:sp>
      <p:sp>
        <p:nvSpPr>
          <p:cNvPr id="12" name="Rectangle 2"/>
          <p:cNvSpPr>
            <a:spLocks noGrp="1" noChangeArrowheads="1"/>
          </p:cNvSpPr>
          <p:nvPr>
            <p:ph type="title"/>
          </p:nvPr>
        </p:nvSpPr>
        <p:spPr>
          <a:xfrm>
            <a:off x="1066800" y="838200"/>
            <a:ext cx="7620000" cy="533400"/>
          </a:xfrm>
        </p:spPr>
        <p:txBody>
          <a:bodyPr/>
          <a:lstStyle/>
          <a:p>
            <a:pPr eaLnBrk="1" hangingPunct="1"/>
            <a:r>
              <a:rPr lang="en-US" sz="2800" b="1" dirty="0" smtClean="0">
                <a:latin typeface="Rockwell" panose="02060603020205020403" pitchFamily="18" charset="0"/>
              </a:rPr>
              <a:t>RIF Implementation</a:t>
            </a:r>
            <a:endParaRPr lang="en-US" sz="2800" b="1" dirty="0">
              <a:latin typeface="Rockwell" panose="02060603020205020403" pitchFamily="18" charset="0"/>
            </a:endParaRPr>
          </a:p>
        </p:txBody>
      </p:sp>
      <p:sp>
        <p:nvSpPr>
          <p:cNvPr id="2" name="Slide Number Placeholder 1"/>
          <p:cNvSpPr>
            <a:spLocks noGrp="1"/>
          </p:cNvSpPr>
          <p:nvPr>
            <p:ph type="sldNum" sz="quarter" idx="10"/>
          </p:nvPr>
        </p:nvSpPr>
        <p:spPr/>
        <p:txBody>
          <a:bodyPr/>
          <a:lstStyle/>
          <a:p>
            <a:fld id="{2C0CAAA3-BB1D-0443-AE7F-AF3CD5A3B739}" type="slidenum">
              <a:rPr lang="en-US" smtClean="0"/>
              <a:pPr/>
              <a:t>24</a:t>
            </a:fld>
            <a:endParaRPr lang="en-US"/>
          </a:p>
        </p:txBody>
      </p:sp>
    </p:spTree>
    <p:extLst>
      <p:ext uri="{BB962C8B-B14F-4D97-AF65-F5344CB8AC3E}">
        <p14:creationId xmlns:p14="http://schemas.microsoft.com/office/powerpoint/2010/main" xmlns="" val="677280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p:cNvSpPr>
          <p:nvPr/>
        </p:nvSpPr>
        <p:spPr bwMode="auto">
          <a:xfrm>
            <a:off x="1143000" y="1600200"/>
            <a:ext cx="10134600" cy="3693319"/>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pPr marL="342900" indent="-342900" algn="l">
              <a:spcBef>
                <a:spcPts val="0"/>
              </a:spcBef>
              <a:spcAft>
                <a:spcPts val="0"/>
              </a:spcAft>
              <a:buClr>
                <a:srgbClr val="C00000"/>
              </a:buClr>
              <a:buFont typeface="Arial"/>
              <a:buChar char="•"/>
            </a:pPr>
            <a:r>
              <a:rPr lang="en-US" sz="2400" dirty="0" smtClean="0">
                <a:latin typeface="Rockwell"/>
                <a:cs typeface="Rockwell"/>
              </a:rPr>
              <a:t>Over $1.2B Invested (FY11-15)</a:t>
            </a:r>
            <a:endParaRPr lang="en-US" sz="800" dirty="0" smtClean="0">
              <a:latin typeface="Rockwell"/>
              <a:cs typeface="Rockwell"/>
            </a:endParaRPr>
          </a:p>
          <a:p>
            <a:pPr marL="342900" indent="-342900" algn="l">
              <a:spcBef>
                <a:spcPts val="0"/>
              </a:spcBef>
              <a:spcAft>
                <a:spcPts val="0"/>
              </a:spcAft>
              <a:buClr>
                <a:srgbClr val="C00000"/>
              </a:buClr>
              <a:buFont typeface="Arial"/>
              <a:buChar char="•"/>
            </a:pPr>
            <a:r>
              <a:rPr lang="en-US" sz="2400" dirty="0" smtClean="0">
                <a:latin typeface="Rockwell"/>
                <a:cs typeface="Rockwell"/>
              </a:rPr>
              <a:t>14 Broad Agency Announcements (FY11-15)</a:t>
            </a:r>
          </a:p>
          <a:p>
            <a:pPr marL="342900" indent="-342900" algn="l">
              <a:spcBef>
                <a:spcPts val="0"/>
              </a:spcBef>
              <a:spcAft>
                <a:spcPts val="0"/>
              </a:spcAft>
              <a:buClr>
                <a:srgbClr val="C00000"/>
              </a:buClr>
              <a:buFont typeface="Arial"/>
              <a:buChar char="•"/>
            </a:pPr>
            <a:r>
              <a:rPr lang="en-US" sz="2400" dirty="0" smtClean="0">
                <a:latin typeface="Rockwell"/>
                <a:cs typeface="Rockwell"/>
              </a:rPr>
              <a:t>14 Defense Component Participants (Average, FY11-15)</a:t>
            </a:r>
          </a:p>
          <a:p>
            <a:pPr marL="342900" indent="-342900" algn="l">
              <a:spcBef>
                <a:spcPts val="0"/>
              </a:spcBef>
              <a:spcAft>
                <a:spcPts val="0"/>
              </a:spcAft>
              <a:buClr>
                <a:srgbClr val="C00000"/>
              </a:buClr>
              <a:buFont typeface="Arial"/>
              <a:buChar char="•"/>
            </a:pPr>
            <a:r>
              <a:rPr lang="en-US" sz="2400" dirty="0" smtClean="0">
                <a:latin typeface="Rockwell"/>
                <a:cs typeface="Rockwell"/>
              </a:rPr>
              <a:t>13,000+ White Paper Proposals (FY11-15)</a:t>
            </a:r>
          </a:p>
          <a:p>
            <a:pPr marL="342900" indent="-342900" algn="l">
              <a:spcBef>
                <a:spcPts val="0"/>
              </a:spcBef>
              <a:spcAft>
                <a:spcPts val="0"/>
              </a:spcAft>
              <a:buClr>
                <a:srgbClr val="C00000"/>
              </a:buClr>
              <a:buFont typeface="Arial"/>
              <a:buChar char="•"/>
            </a:pPr>
            <a:r>
              <a:rPr lang="en-US" sz="2400" dirty="0" smtClean="0">
                <a:latin typeface="Rockwell"/>
                <a:cs typeface="Rockwell"/>
              </a:rPr>
              <a:t>600+ Full Proposals (FY11-14)</a:t>
            </a:r>
          </a:p>
          <a:p>
            <a:pPr marL="342900" indent="-342900" algn="l">
              <a:spcBef>
                <a:spcPts val="0"/>
              </a:spcBef>
              <a:spcAft>
                <a:spcPts val="0"/>
              </a:spcAft>
              <a:buClr>
                <a:srgbClr val="C00000"/>
              </a:buClr>
              <a:buFont typeface="Arial"/>
              <a:buChar char="•"/>
            </a:pPr>
            <a:r>
              <a:rPr lang="en-US" sz="2400" dirty="0" smtClean="0">
                <a:latin typeface="Rockwell"/>
                <a:cs typeface="Rockwell"/>
              </a:rPr>
              <a:t>367 Contract Awards (FY11-13 funds)</a:t>
            </a:r>
          </a:p>
          <a:p>
            <a:pPr marL="800100" lvl="1" indent="-342900" algn="l">
              <a:spcBef>
                <a:spcPts val="0"/>
              </a:spcBef>
              <a:spcAft>
                <a:spcPts val="0"/>
              </a:spcAft>
              <a:buClr>
                <a:srgbClr val="C00000"/>
              </a:buClr>
              <a:buFont typeface="Rockwell" panose="02060603020205020403" pitchFamily="18" charset="0"/>
              <a:buChar char="–"/>
            </a:pPr>
            <a:r>
              <a:rPr lang="en-US" sz="2400" dirty="0" smtClean="0">
                <a:latin typeface="Rockwell"/>
                <a:cs typeface="Rockwell"/>
              </a:rPr>
              <a:t>329 awards to Small Businesses (90% of all awards)</a:t>
            </a:r>
          </a:p>
          <a:p>
            <a:pPr marL="800100" lvl="1" indent="-342900" algn="l">
              <a:spcBef>
                <a:spcPts val="0"/>
              </a:spcBef>
              <a:spcAft>
                <a:spcPts val="0"/>
              </a:spcAft>
              <a:buClr>
                <a:srgbClr val="C00000"/>
              </a:buClr>
              <a:buFont typeface="Rockwell" panose="02060603020205020403" pitchFamily="18" charset="0"/>
              <a:buChar char="–"/>
            </a:pPr>
            <a:r>
              <a:rPr lang="en-US" sz="2400" dirty="0" smtClean="0">
                <a:latin typeface="Rockwell"/>
                <a:cs typeface="Rockwell"/>
              </a:rPr>
              <a:t>275 awards to current or prior Small Business Innovation Research (SBIR) participants (75% of all awards)</a:t>
            </a:r>
          </a:p>
          <a:p>
            <a:pPr marL="800100" lvl="1" indent="-342900" algn="l">
              <a:spcBef>
                <a:spcPts val="0"/>
              </a:spcBef>
              <a:spcAft>
                <a:spcPts val="0"/>
              </a:spcAft>
              <a:buClr>
                <a:srgbClr val="C00000"/>
              </a:buClr>
              <a:buFont typeface="Rockwell" panose="02060603020205020403" pitchFamily="18" charset="0"/>
              <a:buChar char="–"/>
            </a:pPr>
            <a:r>
              <a:rPr lang="en-US" sz="2400" b="1" dirty="0" smtClean="0">
                <a:latin typeface="Rockwell"/>
                <a:cs typeface="Rockwell"/>
              </a:rPr>
              <a:t>4% of awards go directly to colleges/universities</a:t>
            </a:r>
          </a:p>
        </p:txBody>
      </p:sp>
      <p:sp>
        <p:nvSpPr>
          <p:cNvPr id="12" name="Rectangle 2"/>
          <p:cNvSpPr>
            <a:spLocks noGrp="1" noChangeArrowheads="1"/>
          </p:cNvSpPr>
          <p:nvPr>
            <p:ph type="title"/>
          </p:nvPr>
        </p:nvSpPr>
        <p:spPr>
          <a:xfrm>
            <a:off x="1066800" y="838200"/>
            <a:ext cx="7620000" cy="533400"/>
          </a:xfrm>
        </p:spPr>
        <p:txBody>
          <a:bodyPr/>
          <a:lstStyle/>
          <a:p>
            <a:pPr eaLnBrk="1" hangingPunct="1"/>
            <a:r>
              <a:rPr lang="en-US" sz="2800" b="1" dirty="0" smtClean="0">
                <a:latin typeface="Rockwell" panose="02060603020205020403" pitchFamily="18" charset="0"/>
              </a:rPr>
              <a:t>RIF Demand Summary</a:t>
            </a:r>
            <a:endParaRPr lang="en-US" sz="2800" b="1" dirty="0">
              <a:latin typeface="Rockwell" panose="02060603020205020403" pitchFamily="18" charset="0"/>
            </a:endParaRPr>
          </a:p>
        </p:txBody>
      </p:sp>
      <p:sp>
        <p:nvSpPr>
          <p:cNvPr id="2" name="Slide Number Placeholder 1"/>
          <p:cNvSpPr>
            <a:spLocks noGrp="1"/>
          </p:cNvSpPr>
          <p:nvPr>
            <p:ph type="sldNum" sz="quarter" idx="10"/>
          </p:nvPr>
        </p:nvSpPr>
        <p:spPr/>
        <p:txBody>
          <a:bodyPr/>
          <a:lstStyle/>
          <a:p>
            <a:fld id="{2C0CAAA3-BB1D-0443-AE7F-AF3CD5A3B739}" type="slidenum">
              <a:rPr lang="en-US" smtClean="0"/>
              <a:pPr/>
              <a:t>25</a:t>
            </a:fld>
            <a:endParaRPr lang="en-US"/>
          </a:p>
        </p:txBody>
      </p:sp>
    </p:spTree>
    <p:extLst>
      <p:ext uri="{BB962C8B-B14F-4D97-AF65-F5344CB8AC3E}">
        <p14:creationId xmlns:p14="http://schemas.microsoft.com/office/powerpoint/2010/main" xmlns="" val="240540131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p:cNvSpPr>
          <p:nvPr/>
        </p:nvSpPr>
        <p:spPr bwMode="auto">
          <a:xfrm>
            <a:off x="1143000" y="1228413"/>
            <a:ext cx="10134600" cy="4816703"/>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pPr marL="342900" indent="-342900" algn="l">
              <a:spcBef>
                <a:spcPts val="0"/>
              </a:spcBef>
              <a:spcAft>
                <a:spcPts val="0"/>
              </a:spcAft>
              <a:buClr>
                <a:srgbClr val="C00000"/>
              </a:buClr>
              <a:buFont typeface="Arial"/>
              <a:buChar char="•"/>
            </a:pPr>
            <a:r>
              <a:rPr lang="en-US" sz="2400" dirty="0" smtClean="0">
                <a:latin typeface="Rockwell"/>
                <a:cs typeface="Rockwell"/>
              </a:rPr>
              <a:t>Examples:</a:t>
            </a:r>
          </a:p>
          <a:p>
            <a:pPr marL="800100" lvl="1" indent="-342900" algn="l">
              <a:spcBef>
                <a:spcPts val="0"/>
              </a:spcBef>
              <a:spcAft>
                <a:spcPts val="0"/>
              </a:spcAft>
              <a:buClr>
                <a:srgbClr val="C00000"/>
              </a:buClr>
              <a:buFont typeface="Rockwell" panose="02060603020205020403" pitchFamily="18" charset="0"/>
              <a:buChar char="–"/>
            </a:pPr>
            <a:r>
              <a:rPr lang="en-US" sz="1700" u="sng" dirty="0" smtClean="0">
                <a:latin typeface="Rockwell"/>
                <a:cs typeface="Rockwell"/>
              </a:rPr>
              <a:t>Traumatic Brain Injury (Army &amp; Columbia University)</a:t>
            </a:r>
            <a:r>
              <a:rPr lang="en-US" sz="1700" dirty="0" smtClean="0">
                <a:latin typeface="Rockwell"/>
                <a:cs typeface="Rockwell"/>
              </a:rPr>
              <a:t>: An inflatable </a:t>
            </a:r>
            <a:r>
              <a:rPr lang="en-US" sz="1700" dirty="0" err="1" smtClean="0">
                <a:latin typeface="Rockwell"/>
                <a:cs typeface="Rockwell"/>
              </a:rPr>
              <a:t>airhood</a:t>
            </a:r>
            <a:r>
              <a:rPr lang="en-US" sz="1700" dirty="0" smtClean="0">
                <a:latin typeface="Rockwell"/>
                <a:cs typeface="Rockwell"/>
              </a:rPr>
              <a:t> with an integrated sensor package that deploys the </a:t>
            </a:r>
            <a:r>
              <a:rPr lang="en-US" sz="1700" dirty="0" err="1" smtClean="0">
                <a:latin typeface="Rockwell"/>
                <a:cs typeface="Rockwell"/>
              </a:rPr>
              <a:t>airhood</a:t>
            </a:r>
            <a:r>
              <a:rPr lang="en-US" sz="1700" dirty="0" smtClean="0">
                <a:latin typeface="Rockwell"/>
                <a:cs typeface="Rockwell"/>
              </a:rPr>
              <a:t> in an extreme impact event, protecting the soldier’s head &amp; neck.</a:t>
            </a:r>
          </a:p>
          <a:p>
            <a:pPr marL="800100" lvl="1" indent="-342900" algn="l">
              <a:spcBef>
                <a:spcPts val="0"/>
              </a:spcBef>
              <a:spcAft>
                <a:spcPts val="0"/>
              </a:spcAft>
              <a:buClr>
                <a:srgbClr val="C00000"/>
              </a:buClr>
              <a:buFont typeface="Rockwell" panose="02060603020205020403" pitchFamily="18" charset="0"/>
              <a:buChar char="–"/>
            </a:pPr>
            <a:r>
              <a:rPr lang="en-US" sz="1700" u="sng" dirty="0" smtClean="0">
                <a:latin typeface="Rockwell"/>
                <a:cs typeface="Rockwell"/>
              </a:rPr>
              <a:t>Immediate Concussion Injury Assessment (Army  &amp; Emory University)</a:t>
            </a:r>
            <a:r>
              <a:rPr lang="en-US" sz="1700" dirty="0" smtClean="0">
                <a:latin typeface="Rockwell"/>
                <a:cs typeface="Rockwell"/>
              </a:rPr>
              <a:t>:  A rapid, self-contained cognitive assessment tool designed for early screening and identification of functional neurologic injury</a:t>
            </a:r>
            <a:endParaRPr lang="en-US" sz="1700" u="sng" dirty="0" smtClean="0">
              <a:latin typeface="Rockwell"/>
              <a:cs typeface="Rockwell"/>
            </a:endParaRPr>
          </a:p>
          <a:p>
            <a:pPr marL="800100" lvl="1" indent="-342900" algn="l">
              <a:spcBef>
                <a:spcPts val="0"/>
              </a:spcBef>
              <a:spcAft>
                <a:spcPts val="0"/>
              </a:spcAft>
              <a:buClr>
                <a:srgbClr val="C00000"/>
              </a:buClr>
              <a:buFont typeface="Rockwell" panose="02060603020205020403" pitchFamily="18" charset="0"/>
              <a:buChar char="–"/>
            </a:pPr>
            <a:r>
              <a:rPr lang="en-US" sz="1700" u="sng" dirty="0" smtClean="0">
                <a:latin typeface="Rockwell"/>
                <a:cs typeface="Rockwell"/>
              </a:rPr>
              <a:t>NANOBRIDGE (Navy &amp; Johns Hopkins University Applied Physics Laboratories)</a:t>
            </a:r>
            <a:r>
              <a:rPr lang="en-US" sz="1700" dirty="0" smtClean="0">
                <a:latin typeface="Rockwell"/>
                <a:cs typeface="Rockwell"/>
              </a:rPr>
              <a:t>:  Develop and test a nanosatellite with improved manufacturability that is compatible with legacy communication systems</a:t>
            </a:r>
          </a:p>
          <a:p>
            <a:pPr marL="800100" lvl="1" indent="-342900" algn="l">
              <a:spcBef>
                <a:spcPts val="0"/>
              </a:spcBef>
              <a:spcAft>
                <a:spcPts val="0"/>
              </a:spcAft>
              <a:buClr>
                <a:srgbClr val="C00000"/>
              </a:buClr>
              <a:buFont typeface="Rockwell" panose="02060603020205020403" pitchFamily="18" charset="0"/>
              <a:buChar char="–"/>
            </a:pPr>
            <a:r>
              <a:rPr lang="en-US" sz="1700" u="sng" dirty="0" smtClean="0">
                <a:latin typeface="Rockwell"/>
                <a:cs typeface="Rockwell"/>
              </a:rPr>
              <a:t>A Physics-based High Performance Computing (HPC) Capability for Ground Vehicles (Army &amp; University of Wisconsin-Madison)</a:t>
            </a:r>
            <a:r>
              <a:rPr lang="en-US" sz="1700" dirty="0" smtClean="0">
                <a:latin typeface="Rockwell"/>
                <a:cs typeface="Rockwell"/>
              </a:rPr>
              <a:t>:  Augment, validate, and deploy an existing modeling/simulation/visualization HPC capability called Chrono to support ground vehicle mobility analysis</a:t>
            </a:r>
          </a:p>
          <a:p>
            <a:pPr marL="800100" lvl="1" indent="-342900" algn="l">
              <a:spcBef>
                <a:spcPts val="0"/>
              </a:spcBef>
              <a:spcAft>
                <a:spcPts val="0"/>
              </a:spcAft>
              <a:buClr>
                <a:srgbClr val="C00000"/>
              </a:buClr>
              <a:buFont typeface="Rockwell" panose="02060603020205020403" pitchFamily="18" charset="0"/>
              <a:buChar char="–"/>
            </a:pPr>
            <a:r>
              <a:rPr lang="en-US" sz="1700" u="sng" dirty="0" smtClean="0">
                <a:latin typeface="Rockwell"/>
                <a:cs typeface="Rockwell"/>
              </a:rPr>
              <a:t>Innovative Manufacturing of All-Aluminum 463L Cargo Pallet (Air Force &amp; University of Dayton)</a:t>
            </a:r>
            <a:r>
              <a:rPr lang="en-US" sz="1700" dirty="0" smtClean="0">
                <a:latin typeface="Rockwell"/>
                <a:cs typeface="Rockwell"/>
              </a:rPr>
              <a:t>: Evaluate new manufacturing technologies that will double cargo pallet service life, halve yearly costs, is 100 percent recyclable, and eliminates hazardous outgas and waste stream</a:t>
            </a:r>
            <a:endParaRPr lang="en-US" sz="1700" u="sng" dirty="0" smtClean="0">
              <a:latin typeface="Rockwell"/>
              <a:cs typeface="Rockwell"/>
            </a:endParaRPr>
          </a:p>
        </p:txBody>
      </p:sp>
      <p:sp>
        <p:nvSpPr>
          <p:cNvPr id="12" name="Rectangle 2"/>
          <p:cNvSpPr>
            <a:spLocks noGrp="1" noChangeArrowheads="1"/>
          </p:cNvSpPr>
          <p:nvPr>
            <p:ph type="title"/>
          </p:nvPr>
        </p:nvSpPr>
        <p:spPr>
          <a:xfrm>
            <a:off x="1066800" y="838200"/>
            <a:ext cx="8305800" cy="533400"/>
          </a:xfrm>
        </p:spPr>
        <p:txBody>
          <a:bodyPr/>
          <a:lstStyle/>
          <a:p>
            <a:pPr eaLnBrk="1" hangingPunct="1"/>
            <a:r>
              <a:rPr lang="en-US" sz="2800" b="1" dirty="0" smtClean="0">
                <a:latin typeface="Rockwell" panose="02060603020205020403" pitchFamily="18" charset="0"/>
              </a:rPr>
              <a:t>Colleges/Universities Working with DoD RIF</a:t>
            </a:r>
            <a:endParaRPr lang="en-US" sz="2800" b="1" dirty="0">
              <a:latin typeface="Rockwell" panose="02060603020205020403" pitchFamily="18" charset="0"/>
            </a:endParaRPr>
          </a:p>
        </p:txBody>
      </p:sp>
      <p:sp>
        <p:nvSpPr>
          <p:cNvPr id="2" name="Slide Number Placeholder 1"/>
          <p:cNvSpPr>
            <a:spLocks noGrp="1"/>
          </p:cNvSpPr>
          <p:nvPr>
            <p:ph type="sldNum" sz="quarter" idx="10"/>
          </p:nvPr>
        </p:nvSpPr>
        <p:spPr/>
        <p:txBody>
          <a:bodyPr/>
          <a:lstStyle/>
          <a:p>
            <a:fld id="{2C0CAAA3-BB1D-0443-AE7F-AF3CD5A3B739}" type="slidenum">
              <a:rPr lang="en-US" smtClean="0"/>
              <a:pPr/>
              <a:t>26</a:t>
            </a:fld>
            <a:endParaRPr lang="en-US"/>
          </a:p>
        </p:txBody>
      </p:sp>
    </p:spTree>
    <p:extLst>
      <p:ext uri="{BB962C8B-B14F-4D97-AF65-F5344CB8AC3E}">
        <p14:creationId xmlns:p14="http://schemas.microsoft.com/office/powerpoint/2010/main" xmlns="" val="303722013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1066800" y="838200"/>
            <a:ext cx="8305800" cy="533400"/>
          </a:xfrm>
        </p:spPr>
        <p:txBody>
          <a:bodyPr/>
          <a:lstStyle/>
          <a:p>
            <a:pPr eaLnBrk="1" hangingPunct="1"/>
            <a:r>
              <a:rPr lang="en-US" sz="2800" b="1" dirty="0" smtClean="0">
                <a:latin typeface="Rockwell" panose="02060603020205020403" pitchFamily="18" charset="0"/>
              </a:rPr>
              <a:t>RIF Points of Contact</a:t>
            </a:r>
            <a:endParaRPr lang="en-US" sz="2800" b="1" dirty="0">
              <a:latin typeface="Rockwell" panose="020606030202050204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477330617"/>
              </p:ext>
            </p:extLst>
          </p:nvPr>
        </p:nvGraphicFramePr>
        <p:xfrm>
          <a:off x="609600" y="1436370"/>
          <a:ext cx="10896600" cy="3200400"/>
        </p:xfrm>
        <a:graphic>
          <a:graphicData uri="http://schemas.openxmlformats.org/drawingml/2006/table">
            <a:tbl>
              <a:tblPr firstRow="1" bandRow="1">
                <a:tableStyleId>{00A15C55-8517-42AA-B614-E9B94910E393}</a:tableStyleId>
              </a:tblPr>
              <a:tblGrid>
                <a:gridCol w="1887600"/>
                <a:gridCol w="2574000"/>
                <a:gridCol w="2145000"/>
                <a:gridCol w="4290000"/>
              </a:tblGrid>
              <a:tr h="370840">
                <a:tc>
                  <a:txBody>
                    <a:bodyPr/>
                    <a:lstStyle/>
                    <a:p>
                      <a:r>
                        <a:rPr lang="en-US" sz="2000" dirty="0" smtClean="0">
                          <a:latin typeface="Rockwell" panose="02060603020205020403" pitchFamily="18" charset="0"/>
                        </a:rPr>
                        <a:t>Office</a:t>
                      </a:r>
                      <a:endParaRPr lang="en-US" sz="2000" dirty="0">
                        <a:latin typeface="Rockwell" panose="02060603020205020403" pitchFamily="18" charset="0"/>
                      </a:endParaRPr>
                    </a:p>
                  </a:txBody>
                  <a:tcPr/>
                </a:tc>
                <a:tc>
                  <a:txBody>
                    <a:bodyPr/>
                    <a:lstStyle/>
                    <a:p>
                      <a:r>
                        <a:rPr lang="en-US" sz="2000" dirty="0" smtClean="0">
                          <a:latin typeface="Rockwell" panose="02060603020205020403" pitchFamily="18" charset="0"/>
                        </a:rPr>
                        <a:t>POC</a:t>
                      </a:r>
                      <a:endParaRPr lang="en-US" sz="2000" dirty="0">
                        <a:latin typeface="Rockwell" panose="02060603020205020403" pitchFamily="18" charset="0"/>
                      </a:endParaRPr>
                    </a:p>
                  </a:txBody>
                  <a:tcPr/>
                </a:tc>
                <a:tc>
                  <a:txBody>
                    <a:bodyPr/>
                    <a:lstStyle/>
                    <a:p>
                      <a:r>
                        <a:rPr lang="en-US" sz="2000" dirty="0" smtClean="0">
                          <a:latin typeface="Rockwell" panose="02060603020205020403" pitchFamily="18" charset="0"/>
                        </a:rPr>
                        <a:t>Phone</a:t>
                      </a:r>
                      <a:endParaRPr lang="en-US" sz="2000" dirty="0">
                        <a:latin typeface="Rockwell" panose="02060603020205020403" pitchFamily="18" charset="0"/>
                      </a:endParaRPr>
                    </a:p>
                  </a:txBody>
                  <a:tcPr/>
                </a:tc>
                <a:tc>
                  <a:txBody>
                    <a:bodyPr/>
                    <a:lstStyle/>
                    <a:p>
                      <a:r>
                        <a:rPr lang="en-US" sz="2000" dirty="0" smtClean="0">
                          <a:latin typeface="Rockwell" panose="02060603020205020403" pitchFamily="18" charset="0"/>
                        </a:rPr>
                        <a:t>Email</a:t>
                      </a:r>
                      <a:endParaRPr lang="en-US" sz="2000" dirty="0">
                        <a:latin typeface="Rockwell" panose="02060603020205020403" pitchFamily="18" charset="0"/>
                      </a:endParaRPr>
                    </a:p>
                  </a:txBody>
                  <a:tcPr/>
                </a:tc>
              </a:tr>
              <a:tr h="370840">
                <a:tc>
                  <a:txBody>
                    <a:bodyPr/>
                    <a:lstStyle/>
                    <a:p>
                      <a:r>
                        <a:rPr lang="en-US" sz="2000" dirty="0" smtClean="0">
                          <a:latin typeface="Rockwell" panose="02060603020205020403" pitchFamily="18" charset="0"/>
                        </a:rPr>
                        <a:t>OSD (R&amp;E)</a:t>
                      </a:r>
                      <a:r>
                        <a:rPr lang="en-US" sz="2000" baseline="0" dirty="0" smtClean="0">
                          <a:latin typeface="Rockwell" panose="02060603020205020403" pitchFamily="18" charset="0"/>
                        </a:rPr>
                        <a:t> EC&amp;P</a:t>
                      </a:r>
                    </a:p>
                    <a:p>
                      <a:r>
                        <a:rPr lang="en-US" sz="2000" baseline="0" dirty="0" smtClean="0">
                          <a:latin typeface="Rockwell" panose="02060603020205020403" pitchFamily="18" charset="0"/>
                        </a:rPr>
                        <a:t>OSD (OSBP)</a:t>
                      </a:r>
                      <a:endParaRPr lang="en-US" sz="2000" dirty="0">
                        <a:latin typeface="Rockwell" panose="02060603020205020403" pitchFamily="18" charset="0"/>
                      </a:endParaRPr>
                    </a:p>
                  </a:txBody>
                  <a:tcPr/>
                </a:tc>
                <a:tc>
                  <a:txBody>
                    <a:bodyPr/>
                    <a:lstStyle/>
                    <a:p>
                      <a:r>
                        <a:rPr lang="en-US" sz="2000" dirty="0" smtClean="0">
                          <a:latin typeface="Rockwell" panose="02060603020205020403" pitchFamily="18" charset="0"/>
                        </a:rPr>
                        <a:t>Dan </a:t>
                      </a:r>
                      <a:r>
                        <a:rPr lang="en-US" sz="2000" dirty="0" err="1" smtClean="0">
                          <a:latin typeface="Rockwell" panose="02060603020205020403" pitchFamily="18" charset="0"/>
                        </a:rPr>
                        <a:t>Cundiff</a:t>
                      </a:r>
                      <a:endParaRPr lang="en-US" sz="2000" dirty="0" smtClean="0">
                        <a:latin typeface="Rockwell" panose="02060603020205020403" pitchFamily="18" charset="0"/>
                      </a:endParaRPr>
                    </a:p>
                    <a:p>
                      <a:r>
                        <a:rPr lang="en-US" sz="2000" dirty="0" smtClean="0">
                          <a:latin typeface="Rockwell" panose="02060603020205020403" pitchFamily="18" charset="0"/>
                        </a:rPr>
                        <a:t>Sherry Freeman</a:t>
                      </a:r>
                      <a:endParaRPr lang="en-US" sz="2000" dirty="0">
                        <a:latin typeface="Rockwell" panose="02060603020205020403" pitchFamily="18" charset="0"/>
                      </a:endParaRPr>
                    </a:p>
                  </a:txBody>
                  <a:tcPr/>
                </a:tc>
                <a:tc>
                  <a:txBody>
                    <a:bodyPr/>
                    <a:lstStyle/>
                    <a:p>
                      <a:r>
                        <a:rPr lang="en-US" sz="2000" dirty="0" smtClean="0">
                          <a:latin typeface="Rockwell" panose="02060603020205020403" pitchFamily="18" charset="0"/>
                        </a:rPr>
                        <a:t>(571) 372-6807</a:t>
                      </a:r>
                    </a:p>
                    <a:p>
                      <a:r>
                        <a:rPr lang="en-US" sz="2000" dirty="0" smtClean="0">
                          <a:latin typeface="Rockwell" panose="02060603020205020403" pitchFamily="18" charset="0"/>
                        </a:rPr>
                        <a:t>(571)</a:t>
                      </a:r>
                      <a:r>
                        <a:rPr lang="en-US" sz="2000" baseline="0" dirty="0" smtClean="0">
                          <a:latin typeface="Rockwell" panose="02060603020205020403" pitchFamily="18" charset="0"/>
                        </a:rPr>
                        <a:t> 969-0660</a:t>
                      </a:r>
                      <a:endParaRPr lang="en-US" sz="2000" dirty="0">
                        <a:latin typeface="Rockwell" panose="02060603020205020403" pitchFamily="18" charset="0"/>
                      </a:endParaRPr>
                    </a:p>
                  </a:txBody>
                  <a:tcPr/>
                </a:tc>
                <a:tc>
                  <a:txBody>
                    <a:bodyPr/>
                    <a:lstStyle/>
                    <a:p>
                      <a:r>
                        <a:rPr lang="en-US" sz="2000" dirty="0" smtClean="0">
                          <a:latin typeface="Rockwell" panose="02060603020205020403" pitchFamily="18" charset="0"/>
                        </a:rPr>
                        <a:t>thomas.d.cundiff.civ@mail.mil</a:t>
                      </a:r>
                    </a:p>
                    <a:p>
                      <a:r>
                        <a:rPr lang="en-US" sz="2000" dirty="0" smtClean="0">
                          <a:latin typeface="Rockwell" panose="02060603020205020403" pitchFamily="18" charset="0"/>
                        </a:rPr>
                        <a:t>shermain.d.freeman.civ@mail.mil</a:t>
                      </a:r>
                      <a:endParaRPr lang="en-US" sz="2000" dirty="0">
                        <a:latin typeface="Rockwell" panose="02060603020205020403" pitchFamily="18" charset="0"/>
                      </a:endParaRPr>
                    </a:p>
                  </a:txBody>
                  <a:tcPr/>
                </a:tc>
              </a:tr>
              <a:tr h="370840">
                <a:tc>
                  <a:txBody>
                    <a:bodyPr/>
                    <a:lstStyle/>
                    <a:p>
                      <a:r>
                        <a:rPr lang="en-US" sz="2000" dirty="0" smtClean="0">
                          <a:latin typeface="Rockwell" panose="02060603020205020403" pitchFamily="18" charset="0"/>
                        </a:rPr>
                        <a:t>Army</a:t>
                      </a:r>
                      <a:r>
                        <a:rPr lang="en-US" sz="2000" baseline="0" dirty="0" smtClean="0">
                          <a:latin typeface="Rockwell" panose="02060603020205020403" pitchFamily="18" charset="0"/>
                        </a:rPr>
                        <a:t> (ASA/ALT)</a:t>
                      </a:r>
                      <a:endParaRPr lang="en-US" sz="2000" dirty="0">
                        <a:latin typeface="Rockwell" panose="02060603020205020403" pitchFamily="18" charset="0"/>
                      </a:endParaRPr>
                    </a:p>
                  </a:txBody>
                  <a:tcPr/>
                </a:tc>
                <a:tc>
                  <a:txBody>
                    <a:bodyPr/>
                    <a:lstStyle/>
                    <a:p>
                      <a:r>
                        <a:rPr lang="en-US" sz="2000" dirty="0" smtClean="0">
                          <a:latin typeface="Rockwell" panose="02060603020205020403" pitchFamily="18" charset="0"/>
                        </a:rPr>
                        <a:t>Rob Saunders</a:t>
                      </a:r>
                      <a:endParaRPr lang="en-US" sz="2000" dirty="0">
                        <a:latin typeface="Rockwell" panose="02060603020205020403" pitchFamily="18" charset="0"/>
                      </a:endParaRPr>
                    </a:p>
                  </a:txBody>
                  <a:tcPr/>
                </a:tc>
                <a:tc>
                  <a:txBody>
                    <a:bodyPr/>
                    <a:lstStyle/>
                    <a:p>
                      <a:r>
                        <a:rPr lang="en-US" sz="2000" dirty="0" smtClean="0">
                          <a:latin typeface="Rockwell" panose="02060603020205020403" pitchFamily="18" charset="0"/>
                        </a:rPr>
                        <a:t>(703) 617-0279</a:t>
                      </a:r>
                      <a:endParaRPr lang="en-US" sz="2000" dirty="0">
                        <a:latin typeface="Rockwell" panose="02060603020205020403" pitchFamily="18" charset="0"/>
                      </a:endParaRPr>
                    </a:p>
                  </a:txBody>
                  <a:tcPr/>
                </a:tc>
                <a:tc>
                  <a:txBody>
                    <a:bodyPr/>
                    <a:lstStyle/>
                    <a:p>
                      <a:r>
                        <a:rPr lang="en-US" sz="2000" dirty="0" smtClean="0">
                          <a:latin typeface="Rockwell" panose="02060603020205020403" pitchFamily="18" charset="0"/>
                        </a:rPr>
                        <a:t>robert.m.saunders14.civ@mail.mil</a:t>
                      </a:r>
                      <a:endParaRPr lang="en-US" sz="2000" dirty="0">
                        <a:latin typeface="Rockwell" panose="02060603020205020403" pitchFamily="18" charset="0"/>
                      </a:endParaRPr>
                    </a:p>
                  </a:txBody>
                  <a:tcPr/>
                </a:tc>
              </a:tr>
              <a:tr h="370840">
                <a:tc>
                  <a:txBody>
                    <a:bodyPr/>
                    <a:lstStyle/>
                    <a:p>
                      <a:r>
                        <a:rPr lang="en-US" sz="2000" dirty="0" smtClean="0">
                          <a:latin typeface="Rockwell" panose="02060603020205020403" pitchFamily="18" charset="0"/>
                        </a:rPr>
                        <a:t>Navy</a:t>
                      </a:r>
                      <a:r>
                        <a:rPr lang="en-US" sz="2000" baseline="0" dirty="0" smtClean="0">
                          <a:latin typeface="Rockwell" panose="02060603020205020403" pitchFamily="18" charset="0"/>
                        </a:rPr>
                        <a:t> (ONR)</a:t>
                      </a:r>
                      <a:endParaRPr lang="en-US" sz="2000" dirty="0">
                        <a:latin typeface="Rockwell" panose="02060603020205020403" pitchFamily="18" charset="0"/>
                      </a:endParaRPr>
                    </a:p>
                  </a:txBody>
                  <a:tcPr/>
                </a:tc>
                <a:tc>
                  <a:txBody>
                    <a:bodyPr/>
                    <a:lstStyle/>
                    <a:p>
                      <a:r>
                        <a:rPr lang="en-US" sz="2000" dirty="0" smtClean="0">
                          <a:latin typeface="Rockwell" panose="02060603020205020403" pitchFamily="18" charset="0"/>
                        </a:rPr>
                        <a:t>Tom Gallagher</a:t>
                      </a:r>
                      <a:endParaRPr lang="en-US" sz="2000" dirty="0">
                        <a:latin typeface="Rockwell" panose="02060603020205020403" pitchFamily="18" charset="0"/>
                      </a:endParaRPr>
                    </a:p>
                  </a:txBody>
                  <a:tcPr/>
                </a:tc>
                <a:tc>
                  <a:txBody>
                    <a:bodyPr/>
                    <a:lstStyle/>
                    <a:p>
                      <a:r>
                        <a:rPr lang="en-US" sz="2000" dirty="0" smtClean="0">
                          <a:latin typeface="Rockwell" panose="02060603020205020403" pitchFamily="18" charset="0"/>
                        </a:rPr>
                        <a:t>(703) 696-6815</a:t>
                      </a:r>
                      <a:endParaRPr lang="en-US" sz="2000" dirty="0">
                        <a:latin typeface="Rockwell" panose="02060603020205020403" pitchFamily="18" charset="0"/>
                      </a:endParaRPr>
                    </a:p>
                  </a:txBody>
                  <a:tcPr/>
                </a:tc>
                <a:tc>
                  <a:txBody>
                    <a:bodyPr/>
                    <a:lstStyle/>
                    <a:p>
                      <a:r>
                        <a:rPr lang="en-US" sz="2000" dirty="0" smtClean="0">
                          <a:latin typeface="Rockwell" panose="02060603020205020403" pitchFamily="18" charset="0"/>
                        </a:rPr>
                        <a:t>thomas.j.gallagher@navy.mil</a:t>
                      </a:r>
                      <a:endParaRPr lang="en-US" sz="2000" dirty="0">
                        <a:latin typeface="Rockwell" panose="02060603020205020403" pitchFamily="18" charset="0"/>
                      </a:endParaRPr>
                    </a:p>
                  </a:txBody>
                  <a:tcPr/>
                </a:tc>
              </a:tr>
              <a:tr h="370840">
                <a:tc>
                  <a:txBody>
                    <a:bodyPr/>
                    <a:lstStyle/>
                    <a:p>
                      <a:r>
                        <a:rPr lang="en-US" sz="2000" dirty="0" smtClean="0">
                          <a:latin typeface="Rockwell" panose="02060603020205020403" pitchFamily="18" charset="0"/>
                        </a:rPr>
                        <a:t>AF</a:t>
                      </a:r>
                      <a:r>
                        <a:rPr lang="en-US" sz="2000" baseline="0" dirty="0" smtClean="0">
                          <a:latin typeface="Rockwell" panose="02060603020205020403" pitchFamily="18" charset="0"/>
                        </a:rPr>
                        <a:t> (SAF)</a:t>
                      </a:r>
                    </a:p>
                    <a:p>
                      <a:r>
                        <a:rPr lang="en-US" sz="2000" baseline="0" dirty="0" smtClean="0">
                          <a:latin typeface="Rockwell" panose="02060603020205020403" pitchFamily="18" charset="0"/>
                        </a:rPr>
                        <a:t>AF (SAF)</a:t>
                      </a:r>
                      <a:endParaRPr lang="en-US" sz="2000" dirty="0">
                        <a:latin typeface="Rockwell" panose="02060603020205020403" pitchFamily="18" charset="0"/>
                      </a:endParaRPr>
                    </a:p>
                  </a:txBody>
                  <a:tcPr/>
                </a:tc>
                <a:tc>
                  <a:txBody>
                    <a:bodyPr/>
                    <a:lstStyle/>
                    <a:p>
                      <a:r>
                        <a:rPr lang="en-US" sz="2000" dirty="0" err="1" smtClean="0">
                          <a:latin typeface="Rockwell" panose="02060603020205020403" pitchFamily="18" charset="0"/>
                        </a:rPr>
                        <a:t>LtCol</a:t>
                      </a:r>
                      <a:r>
                        <a:rPr lang="en-US" sz="2000" dirty="0" smtClean="0">
                          <a:latin typeface="Rockwell" panose="02060603020205020403" pitchFamily="18" charset="0"/>
                        </a:rPr>
                        <a:t> Dan </a:t>
                      </a:r>
                      <a:r>
                        <a:rPr lang="en-US" sz="2000" dirty="0" err="1" smtClean="0">
                          <a:latin typeface="Rockwell" panose="02060603020205020403" pitchFamily="18" charset="0"/>
                        </a:rPr>
                        <a:t>Gallton</a:t>
                      </a:r>
                      <a:endParaRPr lang="en-US" sz="2000" dirty="0" smtClean="0">
                        <a:latin typeface="Rockwell" panose="02060603020205020403" pitchFamily="18" charset="0"/>
                      </a:endParaRPr>
                    </a:p>
                    <a:p>
                      <a:r>
                        <a:rPr lang="en-US" sz="2000" dirty="0" smtClean="0">
                          <a:latin typeface="Rockwell" panose="02060603020205020403" pitchFamily="18" charset="0"/>
                        </a:rPr>
                        <a:t>John (JR)</a:t>
                      </a:r>
                      <a:r>
                        <a:rPr lang="en-US" sz="2000" baseline="0" dirty="0" smtClean="0">
                          <a:latin typeface="Rockwell" panose="02060603020205020403" pitchFamily="18" charset="0"/>
                        </a:rPr>
                        <a:t> Smith</a:t>
                      </a:r>
                      <a:endParaRPr lang="en-US" sz="2000" dirty="0">
                        <a:latin typeface="Rockwell" panose="02060603020205020403" pitchFamily="18" charset="0"/>
                      </a:endParaRPr>
                    </a:p>
                  </a:txBody>
                  <a:tcPr/>
                </a:tc>
                <a:tc>
                  <a:txBody>
                    <a:bodyPr/>
                    <a:lstStyle/>
                    <a:p>
                      <a:r>
                        <a:rPr lang="en-US" sz="2000" dirty="0" smtClean="0">
                          <a:latin typeface="Rockwell" panose="02060603020205020403" pitchFamily="18" charset="0"/>
                        </a:rPr>
                        <a:t>(571) 256-0332</a:t>
                      </a:r>
                    </a:p>
                    <a:p>
                      <a:r>
                        <a:rPr lang="en-US" sz="2000" dirty="0" smtClean="0">
                          <a:latin typeface="Rockwell" panose="02060603020205020403" pitchFamily="18" charset="0"/>
                        </a:rPr>
                        <a:t>(571)</a:t>
                      </a:r>
                      <a:r>
                        <a:rPr lang="en-US" sz="2000" baseline="0" dirty="0" smtClean="0">
                          <a:latin typeface="Rockwell" panose="02060603020205020403" pitchFamily="18" charset="0"/>
                        </a:rPr>
                        <a:t> 256-0316</a:t>
                      </a:r>
                      <a:endParaRPr lang="en-US" sz="2000" dirty="0">
                        <a:latin typeface="Rockwell" panose="02060603020205020403" pitchFamily="18" charset="0"/>
                      </a:endParaRPr>
                    </a:p>
                  </a:txBody>
                  <a:tcPr/>
                </a:tc>
                <a:tc>
                  <a:txBody>
                    <a:bodyPr/>
                    <a:lstStyle/>
                    <a:p>
                      <a:r>
                        <a:rPr lang="en-US" sz="2000" dirty="0" smtClean="0">
                          <a:latin typeface="Rockwell" panose="02060603020205020403" pitchFamily="18" charset="0"/>
                        </a:rPr>
                        <a:t>daniel.a.gallton.mil@mail.mil</a:t>
                      </a:r>
                    </a:p>
                    <a:p>
                      <a:r>
                        <a:rPr lang="en-US" sz="2000" dirty="0" smtClean="0">
                          <a:latin typeface="Rockwell" panose="02060603020205020403" pitchFamily="18" charset="0"/>
                        </a:rPr>
                        <a:t>john.r.smith346.ctr@mail.mil</a:t>
                      </a:r>
                      <a:endParaRPr lang="en-US" sz="2000" dirty="0">
                        <a:latin typeface="Rockwell" panose="02060603020205020403" pitchFamily="18" charset="0"/>
                      </a:endParaRPr>
                    </a:p>
                  </a:txBody>
                  <a:tcPr/>
                </a:tc>
              </a:tr>
            </a:tbl>
          </a:graphicData>
        </a:graphic>
      </p:graphicFrame>
      <p:sp>
        <p:nvSpPr>
          <p:cNvPr id="4" name="TextBox 3"/>
          <p:cNvSpPr txBox="1"/>
          <p:nvPr/>
        </p:nvSpPr>
        <p:spPr>
          <a:xfrm>
            <a:off x="1219200" y="4800600"/>
            <a:ext cx="9677400"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b="1" dirty="0" smtClean="0">
                <a:latin typeface="Rockwell" panose="02060603020205020403" pitchFamily="18" charset="0"/>
              </a:rPr>
              <a:t>http://defenseinnovationmarketplace.mil/RIF.html</a:t>
            </a:r>
            <a:endParaRPr lang="en-US" sz="2800" b="1" dirty="0">
              <a:latin typeface="Rockwell" panose="02060603020205020403" pitchFamily="18" charset="0"/>
            </a:endParaRPr>
          </a:p>
        </p:txBody>
      </p:sp>
      <p:sp>
        <p:nvSpPr>
          <p:cNvPr id="5" name="Slide Number Placeholder 4"/>
          <p:cNvSpPr>
            <a:spLocks noGrp="1"/>
          </p:cNvSpPr>
          <p:nvPr>
            <p:ph type="sldNum" sz="quarter" idx="10"/>
          </p:nvPr>
        </p:nvSpPr>
        <p:spPr/>
        <p:txBody>
          <a:bodyPr/>
          <a:lstStyle/>
          <a:p>
            <a:fld id="{2C0CAAA3-BB1D-0443-AE7F-AF3CD5A3B739}" type="slidenum">
              <a:rPr lang="en-US" smtClean="0"/>
              <a:pPr/>
              <a:t>27</a:t>
            </a:fld>
            <a:endParaRPr lang="en-US"/>
          </a:p>
        </p:txBody>
      </p:sp>
    </p:spTree>
    <p:extLst>
      <p:ext uri="{BB962C8B-B14F-4D97-AF65-F5344CB8AC3E}">
        <p14:creationId xmlns:p14="http://schemas.microsoft.com/office/powerpoint/2010/main" xmlns="" val="304106027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b="1" dirty="0" smtClean="0">
                <a:latin typeface="Rockwell" panose="02060603020205020403" pitchFamily="18" charset="0"/>
              </a:rPr>
              <a:t>My Contact Information</a:t>
            </a:r>
            <a:r>
              <a:rPr lang="en-US" dirty="0" smtClean="0">
                <a:latin typeface="Rockwell" panose="02060603020205020403" pitchFamily="18" charset="0"/>
              </a:rPr>
              <a:t/>
            </a:r>
            <a:br>
              <a:rPr lang="en-US" dirty="0" smtClean="0">
                <a:latin typeface="Rockwell" panose="02060603020205020403" pitchFamily="18" charset="0"/>
              </a:rPr>
            </a:br>
            <a:r>
              <a:rPr lang="en-US" sz="2800" dirty="0" err="1" smtClean="0">
                <a:latin typeface="Rockwell" panose="02060603020205020403" pitchFamily="18" charset="0"/>
              </a:rPr>
              <a:t>Camylle</a:t>
            </a:r>
            <a:r>
              <a:rPr lang="en-US" sz="2800" dirty="0" smtClean="0">
                <a:latin typeface="Rockwell" panose="02060603020205020403" pitchFamily="18" charset="0"/>
              </a:rPr>
              <a:t> Coley</a:t>
            </a:r>
            <a:br>
              <a:rPr lang="en-US" sz="2800" dirty="0" smtClean="0">
                <a:latin typeface="Rockwell" panose="02060603020205020403" pitchFamily="18" charset="0"/>
              </a:rPr>
            </a:br>
            <a:r>
              <a:rPr lang="en-US" sz="2800" dirty="0" smtClean="0">
                <a:latin typeface="Rockwell" panose="02060603020205020403" pitchFamily="18" charset="0"/>
              </a:rPr>
              <a:t>Senior Advisor to the Director</a:t>
            </a:r>
            <a:br>
              <a:rPr lang="en-US" sz="2800" dirty="0" smtClean="0">
                <a:latin typeface="Rockwell" panose="02060603020205020403" pitchFamily="18" charset="0"/>
              </a:rPr>
            </a:br>
            <a:r>
              <a:rPr lang="en-US" sz="2800" dirty="0" smtClean="0">
                <a:latin typeface="Rockwell" panose="02060603020205020403" pitchFamily="18" charset="0"/>
              </a:rPr>
              <a:t>Basic Research Office</a:t>
            </a:r>
            <a:br>
              <a:rPr lang="en-US" sz="2800" dirty="0" smtClean="0">
                <a:latin typeface="Rockwell" panose="02060603020205020403" pitchFamily="18" charset="0"/>
              </a:rPr>
            </a:br>
            <a:r>
              <a:rPr lang="en-US" sz="2800" dirty="0" smtClean="0">
                <a:latin typeface="Rockwell" panose="02060603020205020403" pitchFamily="18" charset="0"/>
              </a:rPr>
              <a:t>(571) 372-6463</a:t>
            </a:r>
            <a:br>
              <a:rPr lang="en-US" sz="2800" dirty="0" smtClean="0">
                <a:latin typeface="Rockwell" panose="02060603020205020403" pitchFamily="18" charset="0"/>
              </a:rPr>
            </a:br>
            <a:r>
              <a:rPr lang="en-US" sz="2800" dirty="0" smtClean="0">
                <a:latin typeface="Rockwell" panose="02060603020205020403" pitchFamily="18" charset="0"/>
              </a:rPr>
              <a:t>camylle.c.coley.ctr@mail.mil</a:t>
            </a:r>
            <a:endParaRPr lang="en-US" dirty="0">
              <a:latin typeface="Rockwell" panose="02060603020205020403" pitchFamily="18" charset="0"/>
            </a:endParaRPr>
          </a:p>
        </p:txBody>
      </p:sp>
    </p:spTree>
    <p:extLst>
      <p:ext uri="{BB962C8B-B14F-4D97-AF65-F5344CB8AC3E}">
        <p14:creationId xmlns:p14="http://schemas.microsoft.com/office/powerpoint/2010/main" xmlns="" val="427080886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latin typeface="Rockwell" panose="02060603020205020403" pitchFamily="18" charset="0"/>
              </a:rPr>
              <a:t>“Basic research is systematic </a:t>
            </a:r>
            <a:r>
              <a:rPr lang="en-US" dirty="0">
                <a:latin typeface="Rockwell" panose="02060603020205020403" pitchFamily="18" charset="0"/>
              </a:rPr>
              <a:t>study directed toward greater knowledge or understanding of the fundamental aspects of phenomena and of observable facts </a:t>
            </a:r>
            <a:r>
              <a:rPr lang="en-US" b="1" dirty="0">
                <a:latin typeface="Rockwell" panose="02060603020205020403" pitchFamily="18" charset="0"/>
              </a:rPr>
              <a:t>without specific applications towards processes or products</a:t>
            </a:r>
            <a:r>
              <a:rPr lang="en-US" dirty="0">
                <a:latin typeface="Rockwell" panose="02060603020205020403" pitchFamily="18" charset="0"/>
              </a:rPr>
              <a:t> in mind. It includes all scientific study and experimentation directed toward increasing </a:t>
            </a:r>
            <a:r>
              <a:rPr lang="en-US" b="1" dirty="0">
                <a:latin typeface="Rockwell" panose="02060603020205020403" pitchFamily="18" charset="0"/>
              </a:rPr>
              <a:t>fundamental knowledge and understanding </a:t>
            </a:r>
            <a:r>
              <a:rPr lang="en-US" dirty="0">
                <a:latin typeface="Rockwell" panose="02060603020205020403" pitchFamily="18" charset="0"/>
              </a:rPr>
              <a:t>in those fields of the physical, engineering, environmental, and life sciences related to long-term national security needs. It is </a:t>
            </a:r>
            <a:r>
              <a:rPr lang="en-US" b="1" dirty="0">
                <a:latin typeface="Rockwell" panose="02060603020205020403" pitchFamily="18" charset="0"/>
              </a:rPr>
              <a:t>farsighted high payoff research </a:t>
            </a:r>
            <a:r>
              <a:rPr lang="en-US" dirty="0">
                <a:latin typeface="Rockwell" panose="02060603020205020403" pitchFamily="18" charset="0"/>
              </a:rPr>
              <a:t>that provides the basis for technological progress.”</a:t>
            </a:r>
          </a:p>
        </p:txBody>
      </p:sp>
      <p:sp>
        <p:nvSpPr>
          <p:cNvPr id="5" name="TextBox 4"/>
          <p:cNvSpPr txBox="1"/>
          <p:nvPr/>
        </p:nvSpPr>
        <p:spPr>
          <a:xfrm>
            <a:off x="2691778" y="6015335"/>
            <a:ext cx="7113681" cy="461665"/>
          </a:xfrm>
          <a:prstGeom prst="rect">
            <a:avLst/>
          </a:prstGeom>
          <a:noFill/>
        </p:spPr>
        <p:txBody>
          <a:bodyPr wrap="square" rtlCol="0">
            <a:spAutoFit/>
          </a:bodyPr>
          <a:lstStyle/>
          <a:p>
            <a:pPr fontAlgn="auto">
              <a:spcBef>
                <a:spcPts val="0"/>
              </a:spcBef>
              <a:spcAft>
                <a:spcPts val="0"/>
              </a:spcAft>
              <a:tabLst>
                <a:tab pos="574675" algn="l"/>
              </a:tabLst>
            </a:pPr>
            <a:r>
              <a:rPr lang="en-US" sz="1200" b="0" dirty="0" smtClean="0">
                <a:solidFill>
                  <a:prstClr val="black"/>
                </a:solidFill>
                <a:latin typeface="Calibri"/>
                <a:ea typeface="+mn-ea"/>
              </a:rPr>
              <a:t>Source:	DoD 7000.14-R </a:t>
            </a:r>
            <a:r>
              <a:rPr lang="en-US" sz="1200" b="0" i="1" dirty="0">
                <a:solidFill>
                  <a:prstClr val="black"/>
                </a:solidFill>
                <a:latin typeface="Calibri"/>
                <a:ea typeface="+mn-ea"/>
              </a:rPr>
              <a:t>Financial Management </a:t>
            </a:r>
            <a:r>
              <a:rPr lang="en-US" sz="1200" b="0" i="1" dirty="0" smtClean="0">
                <a:solidFill>
                  <a:prstClr val="black"/>
                </a:solidFill>
                <a:latin typeface="Calibri"/>
                <a:ea typeface="+mn-ea"/>
              </a:rPr>
              <a:t>Regulation, </a:t>
            </a:r>
            <a:r>
              <a:rPr lang="en-US" sz="1200" b="0" dirty="0" smtClean="0">
                <a:solidFill>
                  <a:prstClr val="black"/>
                </a:solidFill>
                <a:latin typeface="Calibri"/>
                <a:ea typeface="+mn-ea"/>
              </a:rPr>
              <a:t>§50201 “RDT&amp;E Budget Activities”</a:t>
            </a:r>
          </a:p>
          <a:p>
            <a:pPr fontAlgn="auto">
              <a:spcBef>
                <a:spcPts val="0"/>
              </a:spcBef>
              <a:spcAft>
                <a:spcPts val="0"/>
              </a:spcAft>
              <a:tabLst>
                <a:tab pos="574675" algn="l"/>
              </a:tabLst>
            </a:pPr>
            <a:r>
              <a:rPr lang="en-US" sz="1200" b="0" dirty="0">
                <a:solidFill>
                  <a:prstClr val="black"/>
                </a:solidFill>
                <a:latin typeface="Calibri"/>
                <a:ea typeface="+mn-ea"/>
              </a:rPr>
              <a:t>	</a:t>
            </a:r>
            <a:r>
              <a:rPr lang="en-US" sz="1200" b="0" dirty="0" smtClean="0">
                <a:solidFill>
                  <a:prstClr val="black"/>
                </a:solidFill>
                <a:latin typeface="Calibri"/>
                <a:ea typeface="+mn-ea"/>
              </a:rPr>
              <a:t>http://comptroller.defense.gov/fmr/current/02b/Volume_02b.pdf</a:t>
            </a:r>
            <a:endParaRPr lang="en-US" sz="1200" b="0" dirty="0">
              <a:solidFill>
                <a:prstClr val="black"/>
              </a:solidFill>
              <a:latin typeface="Calibri"/>
              <a:ea typeface="+mn-ea"/>
            </a:endParaRPr>
          </a:p>
        </p:txBody>
      </p:sp>
      <p:sp>
        <p:nvSpPr>
          <p:cNvPr id="8" name="Rectangle 2"/>
          <p:cNvSpPr txBox="1">
            <a:spLocks noChangeArrowheads="1"/>
          </p:cNvSpPr>
          <p:nvPr/>
        </p:nvSpPr>
        <p:spPr bwMode="auto">
          <a:xfrm>
            <a:off x="609600" y="1143000"/>
            <a:ext cx="7620000" cy="5334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lvl1pPr algn="l" rtl="0" fontAlgn="base">
              <a:lnSpc>
                <a:spcPct val="90000"/>
              </a:lnSpc>
              <a:spcBef>
                <a:spcPct val="0"/>
              </a:spcBef>
              <a:spcAft>
                <a:spcPct val="0"/>
              </a:spcAft>
              <a:defRPr sz="4400">
                <a:solidFill>
                  <a:schemeClr val="tx1"/>
                </a:solidFill>
                <a:latin typeface="+mj-lt"/>
                <a:ea typeface="+mj-ea"/>
                <a:cs typeface="+mj-cs"/>
                <a:sym typeface="System Font Regular" pitchFamily="-112" charset="0"/>
              </a:defRPr>
            </a:lvl1pPr>
            <a:lvl2pPr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2pPr>
            <a:lvl3pPr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3pPr>
            <a:lvl4pPr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4pPr>
            <a:lvl5pPr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5pPr>
            <a:lvl6pPr marL="457200"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6pPr>
            <a:lvl7pPr marL="914400"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7pPr>
            <a:lvl8pPr marL="1371600"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8pPr>
            <a:lvl9pPr marL="1828800"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9pPr>
          </a:lstStyle>
          <a:p>
            <a:r>
              <a:rPr lang="en-US" sz="2800" b="1" kern="0" dirty="0" smtClean="0">
                <a:latin typeface="Rockwell" panose="02060603020205020403" pitchFamily="18" charset="0"/>
              </a:rPr>
              <a:t>DoD’s Definition of Basic Research</a:t>
            </a:r>
            <a:endParaRPr lang="en-US" sz="2800" b="1" kern="0" dirty="0">
              <a:latin typeface="Rockwell" panose="02060603020205020403" pitchFamily="18" charset="0"/>
            </a:endParaRPr>
          </a:p>
        </p:txBody>
      </p:sp>
      <p:sp>
        <p:nvSpPr>
          <p:cNvPr id="9" name="Slide Number Placeholder 8"/>
          <p:cNvSpPr>
            <a:spLocks noGrp="1"/>
          </p:cNvSpPr>
          <p:nvPr>
            <p:ph type="sldNum" sz="quarter" idx="10"/>
          </p:nvPr>
        </p:nvSpPr>
        <p:spPr/>
        <p:txBody>
          <a:bodyPr/>
          <a:lstStyle/>
          <a:p>
            <a:fld id="{2C0CAAA3-BB1D-0443-AE7F-AF3CD5A3B739}" type="slidenum">
              <a:rPr lang="en-US" smtClean="0"/>
              <a:pPr/>
              <a:t>3</a:t>
            </a:fld>
            <a:endParaRPr lang="en-US"/>
          </a:p>
        </p:txBody>
      </p:sp>
    </p:spTree>
    <p:extLst>
      <p:ext uri="{BB962C8B-B14F-4D97-AF65-F5344CB8AC3E}">
        <p14:creationId xmlns:p14="http://schemas.microsoft.com/office/powerpoint/2010/main" xmlns="" val="247947897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09240"/>
            <a:ext cx="7846647" cy="4229560"/>
          </a:xfrm>
        </p:spPr>
        <p:txBody>
          <a:bodyPr>
            <a:normAutofit fontScale="92500"/>
          </a:bodyPr>
          <a:lstStyle/>
          <a:p>
            <a:pPr marL="457200" indent="-457200">
              <a:buClr>
                <a:srgbClr val="FF0000"/>
              </a:buClr>
            </a:pPr>
            <a:r>
              <a:rPr lang="en-US" sz="2400" dirty="0">
                <a:latin typeface="Rockwell" panose="02060603020205020403" pitchFamily="18" charset="0"/>
              </a:rPr>
              <a:t>Basic research probes the limits of today’s technologies and discovers new phenomena and know‐how that </a:t>
            </a:r>
            <a:r>
              <a:rPr lang="en-US" sz="2400" b="1" dirty="0">
                <a:latin typeface="Rockwell" panose="02060603020205020403" pitchFamily="18" charset="0"/>
              </a:rPr>
              <a:t>ultimately lead to future technologies</a:t>
            </a:r>
            <a:r>
              <a:rPr lang="en-US" sz="2400" dirty="0">
                <a:latin typeface="Rockwell" panose="02060603020205020403" pitchFamily="18" charset="0"/>
              </a:rPr>
              <a:t>.</a:t>
            </a:r>
          </a:p>
          <a:p>
            <a:pPr marL="457200" indent="-457200">
              <a:lnSpc>
                <a:spcPct val="100000"/>
              </a:lnSpc>
              <a:spcBef>
                <a:spcPts val="0"/>
              </a:spcBef>
            </a:pPr>
            <a:endParaRPr lang="en-US" sz="1100" dirty="0">
              <a:latin typeface="Rockwell" panose="02060603020205020403" pitchFamily="18" charset="0"/>
            </a:endParaRPr>
          </a:p>
          <a:p>
            <a:pPr marL="457200" indent="-457200">
              <a:spcBef>
                <a:spcPts val="0"/>
              </a:spcBef>
              <a:buClr>
                <a:srgbClr val="FF0000"/>
              </a:buClr>
            </a:pPr>
            <a:r>
              <a:rPr lang="en-US" sz="2400" dirty="0">
                <a:latin typeface="Rockwell" panose="02060603020205020403" pitchFamily="18" charset="0"/>
              </a:rPr>
              <a:t>Basic research funding </a:t>
            </a:r>
            <a:r>
              <a:rPr lang="en-US" sz="2400" b="1" dirty="0">
                <a:latin typeface="Rockwell" panose="02060603020205020403" pitchFamily="18" charset="0"/>
              </a:rPr>
              <a:t>attracts some of the most creative minds to fields of critical DoD interest</a:t>
            </a:r>
            <a:r>
              <a:rPr lang="en-US" sz="2400" dirty="0">
                <a:latin typeface="Rockwell" panose="02060603020205020403" pitchFamily="18" charset="0"/>
              </a:rPr>
              <a:t>.</a:t>
            </a:r>
          </a:p>
          <a:p>
            <a:pPr marL="457200" indent="-457200">
              <a:spcBef>
                <a:spcPts val="0"/>
              </a:spcBef>
              <a:buClr>
                <a:srgbClr val="FF0000"/>
              </a:buClr>
            </a:pPr>
            <a:endParaRPr lang="en-US" sz="1100" dirty="0">
              <a:latin typeface="Rockwell" panose="02060603020205020403" pitchFamily="18" charset="0"/>
            </a:endParaRPr>
          </a:p>
          <a:p>
            <a:pPr marL="457200" indent="-457200">
              <a:spcBef>
                <a:spcPts val="0"/>
              </a:spcBef>
              <a:buClr>
                <a:srgbClr val="FF0000"/>
              </a:buClr>
            </a:pPr>
            <a:r>
              <a:rPr lang="en-US" sz="2400" dirty="0">
                <a:latin typeface="Rockwell" panose="02060603020205020403" pitchFamily="18" charset="0"/>
              </a:rPr>
              <a:t>Basic research funding </a:t>
            </a:r>
            <a:r>
              <a:rPr lang="en-US" sz="2400" b="1" dirty="0">
                <a:latin typeface="Rockwell" panose="02060603020205020403" pitchFamily="18" charset="0"/>
              </a:rPr>
              <a:t>creates a knowledgeable workforce </a:t>
            </a:r>
            <a:r>
              <a:rPr lang="en-US" sz="2400" dirty="0">
                <a:latin typeface="Rockwell" panose="02060603020205020403" pitchFamily="18" charset="0"/>
              </a:rPr>
              <a:t>by training students in fields of critical DoD interest.</a:t>
            </a:r>
          </a:p>
          <a:p>
            <a:pPr marL="457200" indent="-457200">
              <a:spcBef>
                <a:spcPts val="0"/>
              </a:spcBef>
              <a:buClr>
                <a:srgbClr val="FF0000"/>
              </a:buClr>
            </a:pPr>
            <a:endParaRPr lang="en-US" sz="1100" dirty="0">
              <a:latin typeface="Rockwell" panose="02060603020205020403" pitchFamily="18" charset="0"/>
            </a:endParaRPr>
          </a:p>
          <a:p>
            <a:pPr marL="457200" indent="-457200">
              <a:spcBef>
                <a:spcPts val="0"/>
              </a:spcBef>
              <a:buClr>
                <a:srgbClr val="FF0000"/>
              </a:buClr>
            </a:pPr>
            <a:r>
              <a:rPr lang="en-US" sz="2400" dirty="0">
                <a:latin typeface="Rockwell" panose="02060603020205020403" pitchFamily="18" charset="0"/>
              </a:rPr>
              <a:t>Basic research provides a broad </a:t>
            </a:r>
            <a:r>
              <a:rPr lang="en-US" sz="2400" b="1" dirty="0">
                <a:latin typeface="Rockwell" panose="02060603020205020403" pitchFamily="18" charset="0"/>
              </a:rPr>
              <a:t>perspective to prevent capability surprise</a:t>
            </a:r>
            <a:r>
              <a:rPr lang="en-US" sz="2400" dirty="0">
                <a:solidFill>
                  <a:srgbClr val="0000FF"/>
                </a:solidFill>
                <a:latin typeface="Rockwell" panose="02060603020205020403" pitchFamily="18" charset="0"/>
              </a:rPr>
              <a:t> </a:t>
            </a:r>
            <a:r>
              <a:rPr lang="en-US" sz="2400" dirty="0">
                <a:latin typeface="Rockwell" panose="02060603020205020403" pitchFamily="18" charset="0"/>
              </a:rPr>
              <a:t>by fostering a </a:t>
            </a:r>
            <a:r>
              <a:rPr lang="en-US" sz="2400" dirty="0" smtClean="0">
                <a:latin typeface="Rockwell" panose="02060603020205020403" pitchFamily="18" charset="0"/>
              </a:rPr>
              <a:t>community… who </a:t>
            </a:r>
            <a:r>
              <a:rPr lang="en-US" sz="2400" dirty="0">
                <a:latin typeface="Rockwell" panose="02060603020205020403" pitchFamily="18" charset="0"/>
              </a:rPr>
              <a:t>follow global progress in both relevant areas, as well as those that may not seem relevant — until they are</a:t>
            </a:r>
            <a:r>
              <a:rPr lang="en-US" sz="2400" dirty="0" smtClean="0">
                <a:latin typeface="Rockwell" panose="02060603020205020403" pitchFamily="18" charset="0"/>
              </a:rPr>
              <a:t>.</a:t>
            </a:r>
            <a:endParaRPr lang="en-US" sz="2400" dirty="0">
              <a:latin typeface="Rockwell" panose="020606030202050204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28465" y="1503405"/>
            <a:ext cx="3153935" cy="4025612"/>
          </a:xfrm>
          <a:prstGeom prst="rect">
            <a:avLst/>
          </a:prstGeom>
          <a:ln>
            <a:solidFill>
              <a:schemeClr val="tx1"/>
            </a:solidFill>
          </a:ln>
          <a:effectLst>
            <a:outerShdw blurRad="50800" dist="38100" dir="10800000" algn="r" rotWithShape="0">
              <a:prstClr val="black">
                <a:alpha val="40000"/>
              </a:prstClr>
            </a:outerShdw>
          </a:effectLst>
        </p:spPr>
      </p:pic>
      <p:sp>
        <p:nvSpPr>
          <p:cNvPr id="9" name="Rectangle 8"/>
          <p:cNvSpPr/>
          <p:nvPr/>
        </p:nvSpPr>
        <p:spPr>
          <a:xfrm>
            <a:off x="1371600" y="5715000"/>
            <a:ext cx="9448800" cy="685800"/>
          </a:xfrm>
          <a:prstGeom prst="rect">
            <a:avLst/>
          </a:prstGeom>
          <a:solidFill>
            <a:schemeClr val="tx1">
              <a:lumMod val="50000"/>
              <a:lumOff val="5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0"/>
          <a:lstStyle/>
          <a:p>
            <a:pPr algn="ctr" fontAlgn="auto">
              <a:spcBef>
                <a:spcPts val="0"/>
              </a:spcBef>
              <a:spcAft>
                <a:spcPts val="0"/>
              </a:spcAft>
              <a:defRPr/>
            </a:pPr>
            <a:r>
              <a:rPr lang="en-US" sz="1800" b="1" kern="0" dirty="0" smtClean="0">
                <a:solidFill>
                  <a:srgbClr val="FFFFFF"/>
                </a:solidFill>
                <a:latin typeface="Arial" pitchFamily="34" charset="0"/>
                <a:ea typeface="+mn-ea"/>
                <a:cs typeface="Arial" pitchFamily="34" charset="0"/>
              </a:rPr>
              <a:t>Goal: Create </a:t>
            </a:r>
            <a:r>
              <a:rPr lang="en-US" sz="1800" b="1" kern="0" dirty="0">
                <a:solidFill>
                  <a:srgbClr val="FFFFFF"/>
                </a:solidFill>
                <a:latin typeface="Arial" pitchFamily="34" charset="0"/>
                <a:ea typeface="+mn-ea"/>
                <a:cs typeface="Arial" pitchFamily="34" charset="0"/>
              </a:rPr>
              <a:t>conditions for basic research investments capable of creating high-payoff, transformative scientific </a:t>
            </a:r>
            <a:r>
              <a:rPr lang="en-US" sz="1800" b="1" kern="0" dirty="0" smtClean="0">
                <a:solidFill>
                  <a:srgbClr val="FFFFFF"/>
                </a:solidFill>
                <a:latin typeface="Arial" pitchFamily="34" charset="0"/>
                <a:ea typeface="+mn-ea"/>
                <a:cs typeface="Arial" pitchFamily="34" charset="0"/>
              </a:rPr>
              <a:t>breakthroughs</a:t>
            </a:r>
            <a:endParaRPr lang="en-US" sz="1800" b="1" kern="0" dirty="0">
              <a:solidFill>
                <a:srgbClr val="FFFFFF"/>
              </a:solidFill>
              <a:latin typeface="Arial" pitchFamily="34" charset="0"/>
              <a:ea typeface="+mn-ea"/>
              <a:cs typeface="Arial" pitchFamily="34" charset="0"/>
            </a:endParaRPr>
          </a:p>
        </p:txBody>
      </p:sp>
      <p:sp>
        <p:nvSpPr>
          <p:cNvPr id="7" name="Rectangle 2"/>
          <p:cNvSpPr txBox="1">
            <a:spLocks noChangeArrowheads="1"/>
          </p:cNvSpPr>
          <p:nvPr/>
        </p:nvSpPr>
        <p:spPr bwMode="auto">
          <a:xfrm>
            <a:off x="990600" y="838200"/>
            <a:ext cx="7620000" cy="5334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lvl1pPr algn="l" rtl="0" fontAlgn="base">
              <a:lnSpc>
                <a:spcPct val="90000"/>
              </a:lnSpc>
              <a:spcBef>
                <a:spcPct val="0"/>
              </a:spcBef>
              <a:spcAft>
                <a:spcPct val="0"/>
              </a:spcAft>
              <a:defRPr sz="4400">
                <a:solidFill>
                  <a:schemeClr val="tx1"/>
                </a:solidFill>
                <a:latin typeface="+mj-lt"/>
                <a:ea typeface="+mj-ea"/>
                <a:cs typeface="+mj-cs"/>
                <a:sym typeface="System Font Regular" pitchFamily="-112" charset="0"/>
              </a:defRPr>
            </a:lvl1pPr>
            <a:lvl2pPr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2pPr>
            <a:lvl3pPr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3pPr>
            <a:lvl4pPr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4pPr>
            <a:lvl5pPr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5pPr>
            <a:lvl6pPr marL="457200"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6pPr>
            <a:lvl7pPr marL="914400"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7pPr>
            <a:lvl8pPr marL="1371600"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8pPr>
            <a:lvl9pPr marL="1828800"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9pPr>
          </a:lstStyle>
          <a:p>
            <a:r>
              <a:rPr lang="en-US" sz="2800" b="1" kern="0" dirty="0" smtClean="0">
                <a:latin typeface="Rockwell" panose="02060603020205020403" pitchFamily="18" charset="0"/>
              </a:rPr>
              <a:t>Why DoD Invests in Basic Research</a:t>
            </a:r>
            <a:endParaRPr lang="en-US" sz="2800" b="1" kern="0" dirty="0">
              <a:latin typeface="Rockwell" panose="02060603020205020403" pitchFamily="18" charset="0"/>
            </a:endParaRPr>
          </a:p>
        </p:txBody>
      </p:sp>
      <p:sp>
        <p:nvSpPr>
          <p:cNvPr id="8" name="Slide Number Placeholder 7"/>
          <p:cNvSpPr>
            <a:spLocks noGrp="1"/>
          </p:cNvSpPr>
          <p:nvPr>
            <p:ph type="sldNum" sz="quarter" idx="10"/>
          </p:nvPr>
        </p:nvSpPr>
        <p:spPr/>
        <p:txBody>
          <a:bodyPr/>
          <a:lstStyle/>
          <a:p>
            <a:fld id="{2C0CAAA3-BB1D-0443-AE7F-AF3CD5A3B739}" type="slidenum">
              <a:rPr lang="en-US" smtClean="0"/>
              <a:pPr/>
              <a:t>4</a:t>
            </a:fld>
            <a:endParaRPr lang="en-US"/>
          </a:p>
        </p:txBody>
      </p:sp>
    </p:spTree>
    <p:extLst>
      <p:ext uri="{BB962C8B-B14F-4D97-AF65-F5344CB8AC3E}">
        <p14:creationId xmlns:p14="http://schemas.microsoft.com/office/powerpoint/2010/main" xmlns="" val="177938134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ihandform 39"/>
          <p:cNvSpPr/>
          <p:nvPr/>
        </p:nvSpPr>
        <p:spPr>
          <a:xfrm>
            <a:off x="10847333" y="2974424"/>
            <a:ext cx="60959" cy="727323"/>
          </a:xfrm>
          <a:custGeom>
            <a:avLst/>
            <a:gdLst>
              <a:gd name="connsiteX0" fmla="*/ 0 w 2181860"/>
              <a:gd name="connsiteY0" fmla="*/ 0 h 727323"/>
              <a:gd name="connsiteX1" fmla="*/ 2171005 w 2181860"/>
              <a:gd name="connsiteY1" fmla="*/ 10856 h 727323"/>
              <a:gd name="connsiteX2" fmla="*/ 2181860 w 2181860"/>
              <a:gd name="connsiteY2" fmla="*/ 727323 h 727323"/>
            </a:gdLst>
            <a:ahLst/>
            <a:cxnLst>
              <a:cxn ang="0">
                <a:pos x="connsiteX0" y="connsiteY0"/>
              </a:cxn>
              <a:cxn ang="0">
                <a:pos x="connsiteX1" y="connsiteY1"/>
              </a:cxn>
              <a:cxn ang="0">
                <a:pos x="connsiteX2" y="connsiteY2"/>
              </a:cxn>
            </a:cxnLst>
            <a:rect l="l" t="t" r="r" b="b"/>
            <a:pathLst>
              <a:path w="2181860" h="727323">
                <a:moveTo>
                  <a:pt x="0" y="0"/>
                </a:moveTo>
                <a:lnTo>
                  <a:pt x="2171005" y="10856"/>
                </a:lnTo>
                <a:lnTo>
                  <a:pt x="2181860" y="72732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de-DE" sz="1800" b="0">
              <a:solidFill>
                <a:prstClr val="black"/>
              </a:solidFill>
            </a:endParaRPr>
          </a:p>
        </p:txBody>
      </p:sp>
      <p:graphicFrame>
        <p:nvGraphicFramePr>
          <p:cNvPr id="12" name="Diagramm 11"/>
          <p:cNvGraphicFramePr/>
          <p:nvPr>
            <p:extLst>
              <p:ext uri="{D42A27DB-BD31-4B8C-83A1-F6EECF244321}">
                <p14:modId xmlns:p14="http://schemas.microsoft.com/office/powerpoint/2010/main" xmlns="" val="2862085004"/>
              </p:ext>
            </p:extLst>
          </p:nvPr>
        </p:nvGraphicFramePr>
        <p:xfrm>
          <a:off x="7395890" y="1177830"/>
          <a:ext cx="4819631" cy="2160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m 12"/>
          <p:cNvGraphicFramePr/>
          <p:nvPr>
            <p:extLst>
              <p:ext uri="{D42A27DB-BD31-4B8C-83A1-F6EECF244321}">
                <p14:modId xmlns:p14="http://schemas.microsoft.com/office/powerpoint/2010/main" xmlns="" val="466677211"/>
              </p:ext>
            </p:extLst>
          </p:nvPr>
        </p:nvGraphicFramePr>
        <p:xfrm>
          <a:off x="2362200" y="3644085"/>
          <a:ext cx="9621443" cy="9477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m 13"/>
          <p:cNvGraphicFramePr/>
          <p:nvPr>
            <p:extLst>
              <p:ext uri="{D42A27DB-BD31-4B8C-83A1-F6EECF244321}">
                <p14:modId xmlns:p14="http://schemas.microsoft.com/office/powerpoint/2010/main" xmlns="" val="1158046111"/>
              </p:ext>
            </p:extLst>
          </p:nvPr>
        </p:nvGraphicFramePr>
        <p:xfrm>
          <a:off x="217101" y="4483340"/>
          <a:ext cx="11766844" cy="120496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5" name="Diagramm 14"/>
          <p:cNvGraphicFramePr/>
          <p:nvPr>
            <p:extLst>
              <p:ext uri="{D42A27DB-BD31-4B8C-83A1-F6EECF244321}">
                <p14:modId xmlns:p14="http://schemas.microsoft.com/office/powerpoint/2010/main" xmlns="" val="297619386"/>
              </p:ext>
            </p:extLst>
          </p:nvPr>
        </p:nvGraphicFramePr>
        <p:xfrm>
          <a:off x="2605206" y="5308384"/>
          <a:ext cx="9369695" cy="154298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nvGrpSpPr>
          <p:cNvPr id="4" name="Gruppierung 3"/>
          <p:cNvGrpSpPr/>
          <p:nvPr/>
        </p:nvGrpSpPr>
        <p:grpSpPr>
          <a:xfrm>
            <a:off x="3633384" y="3712602"/>
            <a:ext cx="7742680" cy="119828"/>
            <a:chOff x="2725038" y="3712602"/>
            <a:chExt cx="5807010" cy="119828"/>
          </a:xfrm>
        </p:grpSpPr>
        <p:sp>
          <p:nvSpPr>
            <p:cNvPr id="26" name="Freihandform 25"/>
            <p:cNvSpPr/>
            <p:nvPr/>
          </p:nvSpPr>
          <p:spPr>
            <a:xfrm>
              <a:off x="2725038" y="3712602"/>
              <a:ext cx="5807010" cy="119828"/>
            </a:xfrm>
            <a:custGeom>
              <a:avLst/>
              <a:gdLst>
                <a:gd name="connsiteX0" fmla="*/ 0 w 5123571"/>
                <a:gd name="connsiteY0" fmla="*/ 130267 h 130267"/>
                <a:gd name="connsiteX1" fmla="*/ 0 w 5123571"/>
                <a:gd name="connsiteY1" fmla="*/ 130267 h 130267"/>
                <a:gd name="connsiteX2" fmla="*/ 0 w 5123571"/>
                <a:gd name="connsiteY2" fmla="*/ 0 h 130267"/>
                <a:gd name="connsiteX3" fmla="*/ 5123571 w 5123571"/>
                <a:gd name="connsiteY3" fmla="*/ 0 h 130267"/>
                <a:gd name="connsiteX4" fmla="*/ 5123571 w 5123571"/>
                <a:gd name="connsiteY4" fmla="*/ 130267 h 130267"/>
                <a:gd name="connsiteX5" fmla="*/ 5123571 w 5123571"/>
                <a:gd name="connsiteY5" fmla="*/ 130267 h 13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3571" h="130267">
                  <a:moveTo>
                    <a:pt x="0" y="130267"/>
                  </a:moveTo>
                  <a:lnTo>
                    <a:pt x="0" y="130267"/>
                  </a:lnTo>
                  <a:lnTo>
                    <a:pt x="0" y="0"/>
                  </a:lnTo>
                  <a:lnTo>
                    <a:pt x="5123571" y="0"/>
                  </a:lnTo>
                  <a:lnTo>
                    <a:pt x="5123571" y="130267"/>
                  </a:lnTo>
                  <a:lnTo>
                    <a:pt x="5123571" y="130267"/>
                  </a:lnTo>
                </a:path>
              </a:pathLst>
            </a:custGeom>
            <a:ln w="28575" cmpd="sng">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de-DE" sz="1800" b="0">
                <a:solidFill>
                  <a:prstClr val="black"/>
                </a:solidFill>
              </a:endParaRPr>
            </a:p>
          </p:txBody>
        </p:sp>
        <p:sp>
          <p:nvSpPr>
            <p:cNvPr id="27" name="Freihandform 26"/>
            <p:cNvSpPr/>
            <p:nvPr/>
          </p:nvSpPr>
          <p:spPr>
            <a:xfrm>
              <a:off x="3831823" y="3713026"/>
              <a:ext cx="3810113" cy="108131"/>
            </a:xfrm>
            <a:custGeom>
              <a:avLst/>
              <a:gdLst>
                <a:gd name="connsiteX0" fmla="*/ 0 w 5123571"/>
                <a:gd name="connsiteY0" fmla="*/ 130267 h 130267"/>
                <a:gd name="connsiteX1" fmla="*/ 0 w 5123571"/>
                <a:gd name="connsiteY1" fmla="*/ 130267 h 130267"/>
                <a:gd name="connsiteX2" fmla="*/ 0 w 5123571"/>
                <a:gd name="connsiteY2" fmla="*/ 0 h 130267"/>
                <a:gd name="connsiteX3" fmla="*/ 5123571 w 5123571"/>
                <a:gd name="connsiteY3" fmla="*/ 0 h 130267"/>
                <a:gd name="connsiteX4" fmla="*/ 5123571 w 5123571"/>
                <a:gd name="connsiteY4" fmla="*/ 130267 h 130267"/>
                <a:gd name="connsiteX5" fmla="*/ 5123571 w 5123571"/>
                <a:gd name="connsiteY5" fmla="*/ 130267 h 13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3571" h="130267">
                  <a:moveTo>
                    <a:pt x="0" y="130267"/>
                  </a:moveTo>
                  <a:lnTo>
                    <a:pt x="0" y="130267"/>
                  </a:lnTo>
                  <a:lnTo>
                    <a:pt x="0" y="0"/>
                  </a:lnTo>
                  <a:lnTo>
                    <a:pt x="5123571" y="0"/>
                  </a:lnTo>
                  <a:lnTo>
                    <a:pt x="5123571" y="130267"/>
                  </a:lnTo>
                  <a:lnTo>
                    <a:pt x="5123571" y="130267"/>
                  </a:lnTo>
                </a:path>
              </a:pathLst>
            </a:custGeom>
            <a:ln w="28575" cmpd="sng">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de-DE" sz="1800" b="0">
                <a:solidFill>
                  <a:prstClr val="black"/>
                </a:solidFill>
              </a:endParaRPr>
            </a:p>
          </p:txBody>
        </p:sp>
        <p:sp>
          <p:nvSpPr>
            <p:cNvPr id="28" name="Freihandform 27"/>
            <p:cNvSpPr/>
            <p:nvPr/>
          </p:nvSpPr>
          <p:spPr>
            <a:xfrm>
              <a:off x="4797920" y="3713024"/>
              <a:ext cx="1492772" cy="108133"/>
            </a:xfrm>
            <a:custGeom>
              <a:avLst/>
              <a:gdLst>
                <a:gd name="connsiteX0" fmla="*/ 0 w 5123571"/>
                <a:gd name="connsiteY0" fmla="*/ 130267 h 130267"/>
                <a:gd name="connsiteX1" fmla="*/ 0 w 5123571"/>
                <a:gd name="connsiteY1" fmla="*/ 130267 h 130267"/>
                <a:gd name="connsiteX2" fmla="*/ 0 w 5123571"/>
                <a:gd name="connsiteY2" fmla="*/ 0 h 130267"/>
                <a:gd name="connsiteX3" fmla="*/ 5123571 w 5123571"/>
                <a:gd name="connsiteY3" fmla="*/ 0 h 130267"/>
                <a:gd name="connsiteX4" fmla="*/ 5123571 w 5123571"/>
                <a:gd name="connsiteY4" fmla="*/ 130267 h 130267"/>
                <a:gd name="connsiteX5" fmla="*/ 5123571 w 5123571"/>
                <a:gd name="connsiteY5" fmla="*/ 130267 h 13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3571" h="130267">
                  <a:moveTo>
                    <a:pt x="0" y="130267"/>
                  </a:moveTo>
                  <a:lnTo>
                    <a:pt x="0" y="130267"/>
                  </a:lnTo>
                  <a:lnTo>
                    <a:pt x="0" y="0"/>
                  </a:lnTo>
                  <a:lnTo>
                    <a:pt x="5123571" y="0"/>
                  </a:lnTo>
                  <a:lnTo>
                    <a:pt x="5123571" y="130267"/>
                  </a:lnTo>
                  <a:lnTo>
                    <a:pt x="5123571" y="130267"/>
                  </a:lnTo>
                </a:path>
              </a:pathLst>
            </a:custGeom>
            <a:ln w="28575" cmpd="sng">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de-DE" sz="1800" b="0">
                <a:solidFill>
                  <a:prstClr val="black"/>
                </a:solidFill>
              </a:endParaRPr>
            </a:p>
          </p:txBody>
        </p:sp>
      </p:grpSp>
      <p:grpSp>
        <p:nvGrpSpPr>
          <p:cNvPr id="38" name="Gruppierung 37"/>
          <p:cNvGrpSpPr/>
          <p:nvPr/>
        </p:nvGrpSpPr>
        <p:grpSpPr>
          <a:xfrm>
            <a:off x="811650" y="4657036"/>
            <a:ext cx="10463100" cy="120251"/>
            <a:chOff x="608737" y="4657035"/>
            <a:chExt cx="7847325" cy="120251"/>
          </a:xfrm>
        </p:grpSpPr>
        <p:sp>
          <p:nvSpPr>
            <p:cNvPr id="31" name="Freihandform 30"/>
            <p:cNvSpPr/>
            <p:nvPr/>
          </p:nvSpPr>
          <p:spPr>
            <a:xfrm>
              <a:off x="608737" y="4657035"/>
              <a:ext cx="7847325" cy="120251"/>
            </a:xfrm>
            <a:custGeom>
              <a:avLst/>
              <a:gdLst>
                <a:gd name="connsiteX0" fmla="*/ 0 w 5123571"/>
                <a:gd name="connsiteY0" fmla="*/ 130267 h 130267"/>
                <a:gd name="connsiteX1" fmla="*/ 0 w 5123571"/>
                <a:gd name="connsiteY1" fmla="*/ 130267 h 130267"/>
                <a:gd name="connsiteX2" fmla="*/ 0 w 5123571"/>
                <a:gd name="connsiteY2" fmla="*/ 0 h 130267"/>
                <a:gd name="connsiteX3" fmla="*/ 5123571 w 5123571"/>
                <a:gd name="connsiteY3" fmla="*/ 0 h 130267"/>
                <a:gd name="connsiteX4" fmla="*/ 5123571 w 5123571"/>
                <a:gd name="connsiteY4" fmla="*/ 130267 h 130267"/>
                <a:gd name="connsiteX5" fmla="*/ 5123571 w 5123571"/>
                <a:gd name="connsiteY5" fmla="*/ 130267 h 13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3571" h="130267">
                  <a:moveTo>
                    <a:pt x="0" y="130267"/>
                  </a:moveTo>
                  <a:lnTo>
                    <a:pt x="0" y="130267"/>
                  </a:lnTo>
                  <a:lnTo>
                    <a:pt x="0" y="0"/>
                  </a:lnTo>
                  <a:lnTo>
                    <a:pt x="5123571" y="0"/>
                  </a:lnTo>
                  <a:lnTo>
                    <a:pt x="5123571" y="130267"/>
                  </a:lnTo>
                  <a:lnTo>
                    <a:pt x="5123571" y="130267"/>
                  </a:lnTo>
                </a:path>
              </a:pathLst>
            </a:custGeom>
            <a:ln w="28575" cmpd="sng">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de-DE" sz="1800" b="0">
                <a:solidFill>
                  <a:prstClr val="black"/>
                </a:solidFill>
              </a:endParaRPr>
            </a:p>
          </p:txBody>
        </p:sp>
        <p:sp>
          <p:nvSpPr>
            <p:cNvPr id="32" name="Freihandform 31"/>
            <p:cNvSpPr/>
            <p:nvPr/>
          </p:nvSpPr>
          <p:spPr>
            <a:xfrm>
              <a:off x="2214425" y="4657035"/>
              <a:ext cx="4971599" cy="119832"/>
            </a:xfrm>
            <a:custGeom>
              <a:avLst/>
              <a:gdLst>
                <a:gd name="connsiteX0" fmla="*/ 0 w 5123571"/>
                <a:gd name="connsiteY0" fmla="*/ 130267 h 130267"/>
                <a:gd name="connsiteX1" fmla="*/ 0 w 5123571"/>
                <a:gd name="connsiteY1" fmla="*/ 130267 h 130267"/>
                <a:gd name="connsiteX2" fmla="*/ 0 w 5123571"/>
                <a:gd name="connsiteY2" fmla="*/ 0 h 130267"/>
                <a:gd name="connsiteX3" fmla="*/ 5123571 w 5123571"/>
                <a:gd name="connsiteY3" fmla="*/ 0 h 130267"/>
                <a:gd name="connsiteX4" fmla="*/ 5123571 w 5123571"/>
                <a:gd name="connsiteY4" fmla="*/ 130267 h 130267"/>
                <a:gd name="connsiteX5" fmla="*/ 5123571 w 5123571"/>
                <a:gd name="connsiteY5" fmla="*/ 130267 h 13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3571" h="130267">
                  <a:moveTo>
                    <a:pt x="0" y="130267"/>
                  </a:moveTo>
                  <a:lnTo>
                    <a:pt x="0" y="130267"/>
                  </a:lnTo>
                  <a:lnTo>
                    <a:pt x="0" y="0"/>
                  </a:lnTo>
                  <a:lnTo>
                    <a:pt x="5123571" y="0"/>
                  </a:lnTo>
                  <a:lnTo>
                    <a:pt x="5123571" y="130267"/>
                  </a:lnTo>
                  <a:lnTo>
                    <a:pt x="5123571" y="130267"/>
                  </a:lnTo>
                </a:path>
              </a:pathLst>
            </a:custGeom>
            <a:ln w="28575" cmpd="sng">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de-DE" sz="1800" b="0">
                <a:solidFill>
                  <a:prstClr val="black"/>
                </a:solidFill>
              </a:endParaRPr>
            </a:p>
          </p:txBody>
        </p:sp>
        <p:sp>
          <p:nvSpPr>
            <p:cNvPr id="33" name="Freihandform 32"/>
            <p:cNvSpPr/>
            <p:nvPr/>
          </p:nvSpPr>
          <p:spPr>
            <a:xfrm>
              <a:off x="4012078" y="4657459"/>
              <a:ext cx="1577943" cy="119407"/>
            </a:xfrm>
            <a:custGeom>
              <a:avLst/>
              <a:gdLst>
                <a:gd name="connsiteX0" fmla="*/ 0 w 5123571"/>
                <a:gd name="connsiteY0" fmla="*/ 130267 h 130267"/>
                <a:gd name="connsiteX1" fmla="*/ 0 w 5123571"/>
                <a:gd name="connsiteY1" fmla="*/ 130267 h 130267"/>
                <a:gd name="connsiteX2" fmla="*/ 0 w 5123571"/>
                <a:gd name="connsiteY2" fmla="*/ 0 h 130267"/>
                <a:gd name="connsiteX3" fmla="*/ 5123571 w 5123571"/>
                <a:gd name="connsiteY3" fmla="*/ 0 h 130267"/>
                <a:gd name="connsiteX4" fmla="*/ 5123571 w 5123571"/>
                <a:gd name="connsiteY4" fmla="*/ 130267 h 130267"/>
                <a:gd name="connsiteX5" fmla="*/ 5123571 w 5123571"/>
                <a:gd name="connsiteY5" fmla="*/ 130267 h 13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3571" h="130267">
                  <a:moveTo>
                    <a:pt x="0" y="130267"/>
                  </a:moveTo>
                  <a:lnTo>
                    <a:pt x="0" y="130267"/>
                  </a:lnTo>
                  <a:lnTo>
                    <a:pt x="0" y="0"/>
                  </a:lnTo>
                  <a:lnTo>
                    <a:pt x="5123571" y="0"/>
                  </a:lnTo>
                  <a:lnTo>
                    <a:pt x="5123571" y="130267"/>
                  </a:lnTo>
                  <a:lnTo>
                    <a:pt x="5123571" y="130267"/>
                  </a:lnTo>
                </a:path>
              </a:pathLst>
            </a:custGeom>
            <a:ln w="28575" cmpd="sng">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de-DE" sz="1800" b="0">
                <a:solidFill>
                  <a:prstClr val="black"/>
                </a:solidFill>
              </a:endParaRPr>
            </a:p>
          </p:txBody>
        </p:sp>
      </p:grpSp>
      <p:grpSp>
        <p:nvGrpSpPr>
          <p:cNvPr id="39" name="Gruppierung 38"/>
          <p:cNvGrpSpPr/>
          <p:nvPr/>
        </p:nvGrpSpPr>
        <p:grpSpPr>
          <a:xfrm>
            <a:off x="2995988" y="5655747"/>
            <a:ext cx="8047189" cy="120250"/>
            <a:chOff x="2246991" y="5655747"/>
            <a:chExt cx="6035392" cy="120250"/>
          </a:xfrm>
        </p:grpSpPr>
        <p:sp>
          <p:nvSpPr>
            <p:cNvPr id="35" name="Freihandform 34"/>
            <p:cNvSpPr/>
            <p:nvPr/>
          </p:nvSpPr>
          <p:spPr>
            <a:xfrm>
              <a:off x="2247847" y="5655747"/>
              <a:ext cx="6034536" cy="120250"/>
            </a:xfrm>
            <a:custGeom>
              <a:avLst/>
              <a:gdLst>
                <a:gd name="connsiteX0" fmla="*/ 0 w 5123571"/>
                <a:gd name="connsiteY0" fmla="*/ 130267 h 130267"/>
                <a:gd name="connsiteX1" fmla="*/ 0 w 5123571"/>
                <a:gd name="connsiteY1" fmla="*/ 130267 h 130267"/>
                <a:gd name="connsiteX2" fmla="*/ 0 w 5123571"/>
                <a:gd name="connsiteY2" fmla="*/ 0 h 130267"/>
                <a:gd name="connsiteX3" fmla="*/ 5123571 w 5123571"/>
                <a:gd name="connsiteY3" fmla="*/ 0 h 130267"/>
                <a:gd name="connsiteX4" fmla="*/ 5123571 w 5123571"/>
                <a:gd name="connsiteY4" fmla="*/ 130267 h 130267"/>
                <a:gd name="connsiteX5" fmla="*/ 5123571 w 5123571"/>
                <a:gd name="connsiteY5" fmla="*/ 130267 h 13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3571" h="130267">
                  <a:moveTo>
                    <a:pt x="0" y="130267"/>
                  </a:moveTo>
                  <a:lnTo>
                    <a:pt x="0" y="130267"/>
                  </a:lnTo>
                  <a:lnTo>
                    <a:pt x="0" y="0"/>
                  </a:lnTo>
                  <a:lnTo>
                    <a:pt x="5123571" y="0"/>
                  </a:lnTo>
                  <a:lnTo>
                    <a:pt x="5123571" y="130267"/>
                  </a:lnTo>
                  <a:lnTo>
                    <a:pt x="5123571" y="130267"/>
                  </a:lnTo>
                </a:path>
              </a:pathLst>
            </a:custGeom>
            <a:ln w="28575" cmpd="sng">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de-DE" sz="1800" b="0">
                <a:solidFill>
                  <a:prstClr val="black"/>
                </a:solidFill>
              </a:endParaRPr>
            </a:p>
          </p:txBody>
        </p:sp>
        <p:sp>
          <p:nvSpPr>
            <p:cNvPr id="36" name="Freihandform 35"/>
            <p:cNvSpPr/>
            <p:nvPr/>
          </p:nvSpPr>
          <p:spPr>
            <a:xfrm>
              <a:off x="3831823" y="5656172"/>
              <a:ext cx="3006841" cy="108130"/>
            </a:xfrm>
            <a:custGeom>
              <a:avLst/>
              <a:gdLst>
                <a:gd name="connsiteX0" fmla="*/ 0 w 5123571"/>
                <a:gd name="connsiteY0" fmla="*/ 130267 h 130267"/>
                <a:gd name="connsiteX1" fmla="*/ 0 w 5123571"/>
                <a:gd name="connsiteY1" fmla="*/ 130267 h 130267"/>
                <a:gd name="connsiteX2" fmla="*/ 0 w 5123571"/>
                <a:gd name="connsiteY2" fmla="*/ 0 h 130267"/>
                <a:gd name="connsiteX3" fmla="*/ 5123571 w 5123571"/>
                <a:gd name="connsiteY3" fmla="*/ 0 h 130267"/>
                <a:gd name="connsiteX4" fmla="*/ 5123571 w 5123571"/>
                <a:gd name="connsiteY4" fmla="*/ 130267 h 130267"/>
                <a:gd name="connsiteX5" fmla="*/ 5123571 w 5123571"/>
                <a:gd name="connsiteY5" fmla="*/ 130267 h 13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3571" h="130267">
                  <a:moveTo>
                    <a:pt x="0" y="130267"/>
                  </a:moveTo>
                  <a:lnTo>
                    <a:pt x="0" y="130267"/>
                  </a:lnTo>
                  <a:lnTo>
                    <a:pt x="0" y="0"/>
                  </a:lnTo>
                  <a:lnTo>
                    <a:pt x="5123571" y="0"/>
                  </a:lnTo>
                  <a:lnTo>
                    <a:pt x="5123571" y="130267"/>
                  </a:lnTo>
                  <a:lnTo>
                    <a:pt x="5123571" y="130267"/>
                  </a:lnTo>
                </a:path>
              </a:pathLst>
            </a:custGeom>
            <a:ln w="28575" cmpd="sng">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de-DE" sz="1800" b="0">
                <a:solidFill>
                  <a:prstClr val="black"/>
                </a:solidFill>
              </a:endParaRPr>
            </a:p>
          </p:txBody>
        </p:sp>
        <p:sp>
          <p:nvSpPr>
            <p:cNvPr id="37" name="Freihandform 36"/>
            <p:cNvSpPr/>
            <p:nvPr/>
          </p:nvSpPr>
          <p:spPr>
            <a:xfrm>
              <a:off x="2246991" y="5656171"/>
              <a:ext cx="3299926" cy="118987"/>
            </a:xfrm>
            <a:custGeom>
              <a:avLst/>
              <a:gdLst>
                <a:gd name="connsiteX0" fmla="*/ 0 w 5123571"/>
                <a:gd name="connsiteY0" fmla="*/ 130267 h 130267"/>
                <a:gd name="connsiteX1" fmla="*/ 0 w 5123571"/>
                <a:gd name="connsiteY1" fmla="*/ 130267 h 130267"/>
                <a:gd name="connsiteX2" fmla="*/ 0 w 5123571"/>
                <a:gd name="connsiteY2" fmla="*/ 0 h 130267"/>
                <a:gd name="connsiteX3" fmla="*/ 5123571 w 5123571"/>
                <a:gd name="connsiteY3" fmla="*/ 0 h 130267"/>
                <a:gd name="connsiteX4" fmla="*/ 5123571 w 5123571"/>
                <a:gd name="connsiteY4" fmla="*/ 130267 h 130267"/>
                <a:gd name="connsiteX5" fmla="*/ 5123571 w 5123571"/>
                <a:gd name="connsiteY5" fmla="*/ 130267 h 13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3571" h="130267">
                  <a:moveTo>
                    <a:pt x="0" y="130267"/>
                  </a:moveTo>
                  <a:lnTo>
                    <a:pt x="0" y="130267"/>
                  </a:lnTo>
                  <a:lnTo>
                    <a:pt x="0" y="0"/>
                  </a:lnTo>
                  <a:lnTo>
                    <a:pt x="5123571" y="0"/>
                  </a:lnTo>
                  <a:lnTo>
                    <a:pt x="5123571" y="130267"/>
                  </a:lnTo>
                  <a:lnTo>
                    <a:pt x="5123571" y="130267"/>
                  </a:lnTo>
                </a:path>
              </a:pathLst>
            </a:custGeom>
            <a:ln w="28575" cmpd="sng">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de-DE" sz="1800" b="0">
                <a:solidFill>
                  <a:prstClr val="black"/>
                </a:solidFill>
              </a:endParaRPr>
            </a:p>
          </p:txBody>
        </p:sp>
      </p:grpSp>
      <p:sp>
        <p:nvSpPr>
          <p:cNvPr id="22" name="Content Placeholder 2"/>
          <p:cNvSpPr>
            <a:spLocks noGrp="1"/>
          </p:cNvSpPr>
          <p:nvPr>
            <p:ph idx="1"/>
          </p:nvPr>
        </p:nvSpPr>
        <p:spPr>
          <a:xfrm>
            <a:off x="551369" y="1575711"/>
            <a:ext cx="7754431" cy="2386689"/>
          </a:xfrm>
        </p:spPr>
        <p:txBody>
          <a:bodyPr>
            <a:noAutofit/>
          </a:bodyPr>
          <a:lstStyle/>
          <a:p>
            <a:pPr marL="234950" indent="-234950">
              <a:spcBef>
                <a:spcPts val="1200"/>
              </a:spcBef>
            </a:pPr>
            <a:r>
              <a:rPr lang="en-US" sz="1800" dirty="0">
                <a:latin typeface="Rockwell" panose="02060603020205020403" pitchFamily="18" charset="0"/>
              </a:rPr>
              <a:t>DoD manages </a:t>
            </a:r>
            <a:r>
              <a:rPr lang="en-US" sz="1800" dirty="0" smtClean="0">
                <a:latin typeface="Rockwell" panose="02060603020205020403" pitchFamily="18" charset="0"/>
              </a:rPr>
              <a:t>basic </a:t>
            </a:r>
            <a:r>
              <a:rPr lang="en-US" sz="1800" dirty="0">
                <a:latin typeface="Rockwell" panose="02060603020205020403" pitchFamily="18" charset="0"/>
              </a:rPr>
              <a:t>r</a:t>
            </a:r>
            <a:r>
              <a:rPr lang="en-US" sz="1800" dirty="0" smtClean="0">
                <a:latin typeface="Rockwell" panose="02060603020205020403" pitchFamily="18" charset="0"/>
              </a:rPr>
              <a:t>esearch </a:t>
            </a:r>
            <a:r>
              <a:rPr lang="en-US" sz="1800" dirty="0">
                <a:latin typeface="Rockwell" panose="02060603020205020403" pitchFamily="18" charset="0"/>
              </a:rPr>
              <a:t>as a single program through the </a:t>
            </a:r>
            <a:r>
              <a:rPr lang="en-US" sz="1800" b="1" dirty="0">
                <a:latin typeface="Rockwell" panose="02060603020205020403" pitchFamily="18" charset="0"/>
              </a:rPr>
              <a:t>Defense Basic Research Advisory Group (DBRAG) </a:t>
            </a:r>
            <a:r>
              <a:rPr lang="en-US" sz="1800" dirty="0">
                <a:latin typeface="Rockwell" panose="02060603020205020403" pitchFamily="18" charset="0"/>
              </a:rPr>
              <a:t> in parallel to the </a:t>
            </a:r>
            <a:r>
              <a:rPr lang="en-US" sz="1800" b="1" dirty="0">
                <a:latin typeface="Rockwell" panose="02060603020205020403" pitchFamily="18" charset="0"/>
              </a:rPr>
              <a:t>Communities of </a:t>
            </a:r>
            <a:r>
              <a:rPr lang="en-US" sz="1800" b="1" dirty="0" smtClean="0">
                <a:latin typeface="Rockwell" panose="02060603020205020403" pitchFamily="18" charset="0"/>
              </a:rPr>
              <a:t>Interest (COIs)</a:t>
            </a:r>
            <a:endParaRPr lang="en-US" sz="1800" dirty="0">
              <a:latin typeface="Rockwell" panose="02060603020205020403" pitchFamily="18" charset="0"/>
            </a:endParaRPr>
          </a:p>
          <a:p>
            <a:pPr marL="234950" indent="-234950">
              <a:spcBef>
                <a:spcPts val="1200"/>
              </a:spcBef>
            </a:pPr>
            <a:r>
              <a:rPr lang="en-US" sz="1800" dirty="0" smtClean="0">
                <a:latin typeface="Rockwell" panose="02060603020205020403" pitchFamily="18" charset="0"/>
              </a:rPr>
              <a:t>More applied R&amp;D is organized under </a:t>
            </a:r>
            <a:r>
              <a:rPr lang="en-US" sz="1800" b="1" dirty="0" smtClean="0">
                <a:latin typeface="Rockwell" panose="02060603020205020403" pitchFamily="18" charset="0"/>
              </a:rPr>
              <a:t>17 COIs</a:t>
            </a:r>
            <a:r>
              <a:rPr lang="en-US" sz="1800" dirty="0" smtClean="0">
                <a:latin typeface="Rockwell" panose="02060603020205020403" pitchFamily="18" charset="0"/>
              </a:rPr>
              <a:t> – technical </a:t>
            </a:r>
            <a:r>
              <a:rPr lang="en-US" sz="1800" dirty="0">
                <a:latin typeface="Rockwell" panose="02060603020205020403" pitchFamily="18" charset="0"/>
              </a:rPr>
              <a:t>groups that coordinate and plan </a:t>
            </a:r>
            <a:r>
              <a:rPr lang="en-US" sz="1800" dirty="0" smtClean="0">
                <a:latin typeface="Rockwell" panose="02060603020205020403" pitchFamily="18" charset="0"/>
              </a:rPr>
              <a:t>R&amp;D </a:t>
            </a:r>
            <a:r>
              <a:rPr lang="en-US" sz="1800" dirty="0">
                <a:latin typeface="Rockwell" panose="02060603020205020403" pitchFamily="18" charset="0"/>
              </a:rPr>
              <a:t>across the Services</a:t>
            </a:r>
          </a:p>
          <a:p>
            <a:pPr marL="234950" indent="-234950">
              <a:spcBef>
                <a:spcPts val="1200"/>
              </a:spcBef>
            </a:pPr>
            <a:r>
              <a:rPr lang="en-US" sz="1800" dirty="0" smtClean="0">
                <a:latin typeface="Rockwell" panose="02060603020205020403" pitchFamily="18" charset="0"/>
              </a:rPr>
              <a:t>The results of basic research </a:t>
            </a:r>
            <a:r>
              <a:rPr lang="en-US" sz="1800" i="1" dirty="0" smtClean="0">
                <a:latin typeface="Rockwell" panose="02060603020205020403" pitchFamily="18" charset="0"/>
              </a:rPr>
              <a:t>may</a:t>
            </a:r>
            <a:r>
              <a:rPr lang="en-US" sz="1800" dirty="0" smtClean="0">
                <a:latin typeface="Rockwell" panose="02060603020205020403" pitchFamily="18" charset="0"/>
              </a:rPr>
              <a:t> transition to applied research or advanced technology development</a:t>
            </a:r>
          </a:p>
        </p:txBody>
      </p:sp>
      <p:sp>
        <p:nvSpPr>
          <p:cNvPr id="23" name="Rectangle 2"/>
          <p:cNvSpPr txBox="1">
            <a:spLocks noChangeArrowheads="1"/>
          </p:cNvSpPr>
          <p:nvPr/>
        </p:nvSpPr>
        <p:spPr bwMode="auto">
          <a:xfrm>
            <a:off x="609600" y="990600"/>
            <a:ext cx="7620000" cy="5334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lvl1pPr algn="l" rtl="0" fontAlgn="base">
              <a:lnSpc>
                <a:spcPct val="90000"/>
              </a:lnSpc>
              <a:spcBef>
                <a:spcPct val="0"/>
              </a:spcBef>
              <a:spcAft>
                <a:spcPct val="0"/>
              </a:spcAft>
              <a:defRPr sz="4400">
                <a:solidFill>
                  <a:schemeClr val="tx1"/>
                </a:solidFill>
                <a:latin typeface="+mj-lt"/>
                <a:ea typeface="+mj-ea"/>
                <a:cs typeface="+mj-cs"/>
                <a:sym typeface="System Font Regular" pitchFamily="-112" charset="0"/>
              </a:defRPr>
            </a:lvl1pPr>
            <a:lvl2pPr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2pPr>
            <a:lvl3pPr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3pPr>
            <a:lvl4pPr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4pPr>
            <a:lvl5pPr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5pPr>
            <a:lvl6pPr marL="457200"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6pPr>
            <a:lvl7pPr marL="914400"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7pPr>
            <a:lvl8pPr marL="1371600"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8pPr>
            <a:lvl9pPr marL="1828800"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9pPr>
          </a:lstStyle>
          <a:p>
            <a:r>
              <a:rPr lang="en-US" sz="2800" b="1" kern="0" dirty="0" smtClean="0">
                <a:latin typeface="Rockwell" panose="02060603020205020403" pitchFamily="18" charset="0"/>
              </a:rPr>
              <a:t>Basic Research versus Applied R&amp;D</a:t>
            </a:r>
            <a:endParaRPr lang="en-US" sz="2800" b="1" kern="0" dirty="0">
              <a:latin typeface="Rockwell" panose="02060603020205020403" pitchFamily="18" charset="0"/>
            </a:endParaRPr>
          </a:p>
        </p:txBody>
      </p:sp>
      <p:sp>
        <p:nvSpPr>
          <p:cNvPr id="6" name="Slide Number Placeholder 5"/>
          <p:cNvSpPr>
            <a:spLocks noGrp="1"/>
          </p:cNvSpPr>
          <p:nvPr>
            <p:ph type="sldNum" sz="quarter" idx="10"/>
          </p:nvPr>
        </p:nvSpPr>
        <p:spPr/>
        <p:txBody>
          <a:bodyPr/>
          <a:lstStyle/>
          <a:p>
            <a:fld id="{2C0CAAA3-BB1D-0443-AE7F-AF3CD5A3B739}" type="slidenum">
              <a:rPr lang="en-US" smtClean="0"/>
              <a:pPr/>
              <a:t>5</a:t>
            </a:fld>
            <a:endParaRPr lang="en-US"/>
          </a:p>
        </p:txBody>
      </p:sp>
    </p:spTree>
    <p:extLst>
      <p:ext uri="{BB962C8B-B14F-4D97-AF65-F5344CB8AC3E}">
        <p14:creationId xmlns:p14="http://schemas.microsoft.com/office/powerpoint/2010/main" xmlns="" val="334412826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84201" y="1371601"/>
            <a:ext cx="7645399" cy="3176587"/>
          </a:xfrm>
        </p:spPr>
        <p:txBody>
          <a:bodyPr>
            <a:normAutofit/>
          </a:bodyPr>
          <a:lstStyle/>
          <a:p>
            <a:pPr>
              <a:lnSpc>
                <a:spcPct val="110000"/>
              </a:lnSpc>
              <a:spcBef>
                <a:spcPts val="300"/>
              </a:spcBef>
              <a:defRPr/>
            </a:pPr>
            <a:r>
              <a:rPr lang="en-US" sz="2000" dirty="0" smtClean="0">
                <a:latin typeface="Rockwell" panose="02060603020205020403" pitchFamily="18" charset="0"/>
                <a:cs typeface="Arial" panose="020B0604020202020204" pitchFamily="34" charset="0"/>
              </a:rPr>
              <a:t>Six Emerging Research Areas</a:t>
            </a:r>
            <a:endParaRPr lang="en-US" sz="2000" dirty="0" smtClean="0">
              <a:solidFill>
                <a:schemeClr val="tx1"/>
              </a:solidFill>
              <a:latin typeface="Rockwell" panose="02060603020205020403" pitchFamily="18" charset="0"/>
              <a:cs typeface="Arial" panose="020B0604020202020204" pitchFamily="34" charset="0"/>
            </a:endParaRPr>
          </a:p>
          <a:p>
            <a:pPr lvl="1">
              <a:lnSpc>
                <a:spcPct val="110000"/>
              </a:lnSpc>
              <a:spcBef>
                <a:spcPts val="300"/>
              </a:spcBef>
              <a:defRPr/>
            </a:pPr>
            <a:r>
              <a:rPr lang="en-US" sz="1600" dirty="0" smtClean="0">
                <a:latin typeface="Rockwell" panose="02060603020205020403" pitchFamily="18" charset="0"/>
                <a:cs typeface="Arial" panose="020B0604020202020204" pitchFamily="34" charset="0"/>
              </a:rPr>
              <a:t>Engineered Materials</a:t>
            </a:r>
            <a:endParaRPr lang="en-US" sz="1600" dirty="0">
              <a:solidFill>
                <a:schemeClr val="tx1"/>
              </a:solidFill>
              <a:latin typeface="Rockwell" panose="02060603020205020403" pitchFamily="18" charset="0"/>
              <a:cs typeface="Arial" panose="020B0604020202020204" pitchFamily="34" charset="0"/>
            </a:endParaRPr>
          </a:p>
          <a:p>
            <a:pPr lvl="1">
              <a:lnSpc>
                <a:spcPct val="110000"/>
              </a:lnSpc>
              <a:spcBef>
                <a:spcPts val="300"/>
              </a:spcBef>
              <a:defRPr/>
            </a:pPr>
            <a:r>
              <a:rPr lang="en-US" sz="1600" dirty="0" smtClean="0">
                <a:solidFill>
                  <a:schemeClr val="tx1"/>
                </a:solidFill>
                <a:latin typeface="Rockwell" panose="02060603020205020403" pitchFamily="18" charset="0"/>
                <a:cs typeface="Arial" panose="020B0604020202020204" pitchFamily="34" charset="0"/>
              </a:rPr>
              <a:t>Quantum Information Science</a:t>
            </a:r>
          </a:p>
          <a:p>
            <a:pPr lvl="1">
              <a:lnSpc>
                <a:spcPct val="110000"/>
              </a:lnSpc>
              <a:spcBef>
                <a:spcPts val="300"/>
              </a:spcBef>
              <a:defRPr/>
            </a:pPr>
            <a:r>
              <a:rPr lang="en-US" sz="1600" dirty="0" smtClean="0">
                <a:solidFill>
                  <a:schemeClr val="tx1"/>
                </a:solidFill>
                <a:latin typeface="Rockwell" panose="02060603020205020403" pitchFamily="18" charset="0"/>
                <a:cs typeface="Arial" panose="020B0604020202020204" pitchFamily="34" charset="0"/>
              </a:rPr>
              <a:t>Cognitive Neuroscience</a:t>
            </a:r>
          </a:p>
          <a:p>
            <a:pPr lvl="1">
              <a:lnSpc>
                <a:spcPct val="110000"/>
              </a:lnSpc>
              <a:spcBef>
                <a:spcPts val="300"/>
              </a:spcBef>
              <a:defRPr/>
            </a:pPr>
            <a:r>
              <a:rPr lang="en-US" sz="1600" dirty="0" smtClean="0">
                <a:solidFill>
                  <a:schemeClr val="tx1"/>
                </a:solidFill>
                <a:latin typeface="Rockwell" panose="02060603020205020403" pitchFamily="18" charset="0"/>
                <a:cs typeface="Arial" panose="020B0604020202020204" pitchFamily="34" charset="0"/>
              </a:rPr>
              <a:t>Nanoscience and Nanoengineering</a:t>
            </a:r>
            <a:endParaRPr lang="en-US" sz="1600" dirty="0">
              <a:solidFill>
                <a:schemeClr val="tx1"/>
              </a:solidFill>
              <a:latin typeface="Rockwell" panose="02060603020205020403" pitchFamily="18" charset="0"/>
              <a:cs typeface="Arial" panose="020B0604020202020204" pitchFamily="34" charset="0"/>
            </a:endParaRPr>
          </a:p>
          <a:p>
            <a:pPr lvl="1">
              <a:lnSpc>
                <a:spcPct val="110000"/>
              </a:lnSpc>
              <a:spcBef>
                <a:spcPts val="300"/>
              </a:spcBef>
              <a:defRPr/>
            </a:pPr>
            <a:r>
              <a:rPr lang="en-US" sz="1600" dirty="0" smtClean="0">
                <a:solidFill>
                  <a:schemeClr val="tx1"/>
                </a:solidFill>
                <a:latin typeface="Rockwell" panose="02060603020205020403" pitchFamily="18" charset="0"/>
                <a:cs typeface="Arial" panose="020B0604020202020204" pitchFamily="34" charset="0"/>
              </a:rPr>
              <a:t>Synthetic Biology</a:t>
            </a:r>
          </a:p>
          <a:p>
            <a:pPr lvl="1">
              <a:lnSpc>
                <a:spcPct val="110000"/>
              </a:lnSpc>
              <a:spcBef>
                <a:spcPts val="300"/>
              </a:spcBef>
              <a:defRPr/>
            </a:pPr>
            <a:r>
              <a:rPr lang="en-US" sz="1600" dirty="0" smtClean="0">
                <a:solidFill>
                  <a:schemeClr val="tx1"/>
                </a:solidFill>
                <a:latin typeface="Rockwell" panose="02060603020205020403" pitchFamily="18" charset="0"/>
                <a:cs typeface="Arial" panose="020B0604020202020204" pitchFamily="34" charset="0"/>
              </a:rPr>
              <a:t>Human and Social Behavior</a:t>
            </a:r>
          </a:p>
          <a:p>
            <a:pPr>
              <a:lnSpc>
                <a:spcPct val="110000"/>
              </a:lnSpc>
              <a:spcBef>
                <a:spcPts val="300"/>
              </a:spcBef>
              <a:defRPr/>
            </a:pPr>
            <a:r>
              <a:rPr lang="en-US" sz="2000" dirty="0" smtClean="0">
                <a:latin typeface="Rockwell" panose="02060603020205020403" pitchFamily="18" charset="0"/>
                <a:cs typeface="Arial" panose="020B0604020202020204" pitchFamily="34" charset="0"/>
              </a:rPr>
              <a:t>Prime </a:t>
            </a:r>
            <a:r>
              <a:rPr lang="en-US" sz="2000" dirty="0">
                <a:latin typeface="Rockwell" panose="02060603020205020403" pitchFamily="18" charset="0"/>
                <a:cs typeface="Arial" panose="020B0604020202020204" pitchFamily="34" charset="0"/>
              </a:rPr>
              <a:t>examples of emerging and active areas of strong </a:t>
            </a:r>
            <a:r>
              <a:rPr lang="en-US" sz="2000" dirty="0" smtClean="0">
                <a:latin typeface="Rockwell" panose="02060603020205020403" pitchFamily="18" charset="0"/>
                <a:cs typeface="Arial" panose="020B0604020202020204" pitchFamily="34" charset="0"/>
              </a:rPr>
              <a:t>interest, </a:t>
            </a:r>
            <a:r>
              <a:rPr lang="en-US" sz="2000" dirty="0">
                <a:latin typeface="Rockwell" panose="02060603020205020403" pitchFamily="18" charset="0"/>
              </a:rPr>
              <a:t>but not an exhaustive list of </a:t>
            </a:r>
            <a:r>
              <a:rPr lang="en-US" sz="2000" dirty="0" smtClean="0">
                <a:latin typeface="Rockwell" panose="02060603020205020403" pitchFamily="18" charset="0"/>
              </a:rPr>
              <a:t>research </a:t>
            </a:r>
            <a:r>
              <a:rPr lang="en-US" sz="2000" dirty="0">
                <a:latin typeface="Rockwell" panose="02060603020205020403" pitchFamily="18" charset="0"/>
              </a:rPr>
              <a:t>interests</a:t>
            </a:r>
            <a:endParaRPr lang="en-US" sz="2000" dirty="0">
              <a:latin typeface="Rockwell" panose="02060603020205020403" pitchFamily="18" charset="0"/>
              <a:cs typeface="Arial" panose="020B0604020202020204" pitchFamily="34" charset="0"/>
            </a:endParaRPr>
          </a:p>
        </p:txBody>
      </p:sp>
      <p:grpSp>
        <p:nvGrpSpPr>
          <p:cNvPr id="2" name="Group 1"/>
          <p:cNvGrpSpPr/>
          <p:nvPr/>
        </p:nvGrpSpPr>
        <p:grpSpPr>
          <a:xfrm>
            <a:off x="8439150" y="1239839"/>
            <a:ext cx="3433233" cy="4219575"/>
            <a:chOff x="6324600" y="1219200"/>
            <a:chExt cx="2579688" cy="4240213"/>
          </a:xfrm>
        </p:grpSpPr>
        <p:pic>
          <p:nvPicPr>
            <p:cNvPr id="17410" name="Picture 6" descr="F1 medium.gif"/>
            <p:cNvPicPr>
              <a:picLocks noChangeAspect="1"/>
            </p:cNvPicPr>
            <p:nvPr/>
          </p:nvPicPr>
          <p:blipFill>
            <a:blip r:embed="rId3" cstate="print"/>
            <a:srcRect/>
            <a:stretch>
              <a:fillRect/>
            </a:stretch>
          </p:blipFill>
          <p:spPr bwMode="auto">
            <a:xfrm>
              <a:off x="7146925" y="4087813"/>
              <a:ext cx="1076325" cy="1371600"/>
            </a:xfrm>
            <a:prstGeom prst="rect">
              <a:avLst/>
            </a:prstGeom>
            <a:noFill/>
            <a:ln w="9525">
              <a:noFill/>
              <a:miter lim="800000"/>
              <a:headEnd/>
              <a:tailEnd/>
            </a:ln>
          </p:spPr>
        </p:pic>
        <p:pic>
          <p:nvPicPr>
            <p:cNvPr id="17414" name="Picture 4" descr="Graphen"/>
            <p:cNvPicPr>
              <a:picLocks noChangeAspect="1" noChangeArrowheads="1"/>
            </p:cNvPicPr>
            <p:nvPr/>
          </p:nvPicPr>
          <p:blipFill>
            <a:blip r:embed="rId4" cstate="print"/>
            <a:srcRect/>
            <a:stretch>
              <a:fillRect/>
            </a:stretch>
          </p:blipFill>
          <p:spPr bwMode="auto">
            <a:xfrm>
              <a:off x="7508875" y="2655888"/>
              <a:ext cx="1395413" cy="1371600"/>
            </a:xfrm>
            <a:prstGeom prst="rect">
              <a:avLst/>
            </a:prstGeom>
            <a:noFill/>
            <a:ln w="9525">
              <a:noFill/>
              <a:miter lim="800000"/>
              <a:headEnd/>
              <a:tailEnd/>
            </a:ln>
          </p:spPr>
        </p:pic>
        <p:pic>
          <p:nvPicPr>
            <p:cNvPr id="17415" name="Picture 1" descr="Picture2.jpg"/>
            <p:cNvPicPr>
              <a:picLocks noChangeAspect="1"/>
            </p:cNvPicPr>
            <p:nvPr/>
          </p:nvPicPr>
          <p:blipFill>
            <a:blip r:embed="rId5" cstate="print"/>
            <a:srcRect/>
            <a:stretch>
              <a:fillRect/>
            </a:stretch>
          </p:blipFill>
          <p:spPr bwMode="auto">
            <a:xfrm>
              <a:off x="8280400" y="4087813"/>
              <a:ext cx="623888" cy="1371600"/>
            </a:xfrm>
            <a:prstGeom prst="rect">
              <a:avLst/>
            </a:prstGeom>
            <a:noFill/>
            <a:ln w="9525">
              <a:noFill/>
              <a:miter lim="800000"/>
              <a:headEnd/>
              <a:tailEnd/>
            </a:ln>
          </p:spPr>
        </p:pic>
        <p:pic>
          <p:nvPicPr>
            <p:cNvPr id="17419" name="Picture 4"/>
            <p:cNvPicPr>
              <a:picLocks noChangeAspect="1" noChangeArrowheads="1"/>
            </p:cNvPicPr>
            <p:nvPr/>
          </p:nvPicPr>
          <p:blipFill>
            <a:blip r:embed="rId6" cstate="print"/>
            <a:srcRect/>
            <a:stretch>
              <a:fillRect/>
            </a:stretch>
          </p:blipFill>
          <p:spPr bwMode="auto">
            <a:xfrm>
              <a:off x="6327775" y="1239838"/>
              <a:ext cx="1263650" cy="1373187"/>
            </a:xfrm>
            <a:prstGeom prst="rect">
              <a:avLst/>
            </a:prstGeom>
            <a:noFill/>
            <a:ln w="9525">
              <a:noFill/>
              <a:miter lim="800000"/>
              <a:headEnd/>
              <a:tailEnd/>
            </a:ln>
          </p:spPr>
        </p:pic>
        <p:pic>
          <p:nvPicPr>
            <p:cNvPr id="17421" name="Picture 2"/>
            <p:cNvPicPr>
              <a:picLocks noChangeAspect="1" noChangeArrowheads="1"/>
            </p:cNvPicPr>
            <p:nvPr/>
          </p:nvPicPr>
          <p:blipFill>
            <a:blip r:embed="rId7" cstate="print"/>
            <a:srcRect/>
            <a:stretch>
              <a:fillRect/>
            </a:stretch>
          </p:blipFill>
          <p:spPr bwMode="auto">
            <a:xfrm>
              <a:off x="7643813" y="1239838"/>
              <a:ext cx="1260475" cy="1371600"/>
            </a:xfrm>
            <a:prstGeom prst="rect">
              <a:avLst/>
            </a:prstGeom>
            <a:noFill/>
            <a:ln w="9525">
              <a:noFill/>
              <a:miter lim="800000"/>
              <a:headEnd/>
              <a:tailEnd/>
            </a:ln>
          </p:spPr>
        </p:pic>
        <p:pic>
          <p:nvPicPr>
            <p:cNvPr id="17422" name="Picture 3"/>
            <p:cNvPicPr>
              <a:picLocks noChangeAspect="1" noChangeArrowheads="1"/>
            </p:cNvPicPr>
            <p:nvPr/>
          </p:nvPicPr>
          <p:blipFill>
            <a:blip r:embed="rId8" cstate="print"/>
            <a:srcRect/>
            <a:stretch>
              <a:fillRect/>
            </a:stretch>
          </p:blipFill>
          <p:spPr bwMode="auto">
            <a:xfrm>
              <a:off x="6329363" y="2655888"/>
              <a:ext cx="1130300" cy="1371600"/>
            </a:xfrm>
            <a:prstGeom prst="rect">
              <a:avLst/>
            </a:prstGeom>
            <a:noFill/>
            <a:ln w="9525">
              <a:noFill/>
              <a:miter lim="800000"/>
              <a:headEnd/>
              <a:tailEnd/>
            </a:ln>
          </p:spPr>
        </p:pic>
        <p:pic>
          <p:nvPicPr>
            <p:cNvPr id="13" name="Picture 2"/>
            <p:cNvPicPr>
              <a:picLocks noChangeAspect="1" noChangeArrowheads="1"/>
            </p:cNvPicPr>
            <p:nvPr/>
          </p:nvPicPr>
          <p:blipFill>
            <a:blip r:embed="rId9" cstate="print"/>
            <a:srcRect/>
            <a:stretch>
              <a:fillRect/>
            </a:stretch>
          </p:blipFill>
          <p:spPr bwMode="auto">
            <a:xfrm>
              <a:off x="7620000" y="1219200"/>
              <a:ext cx="1260475" cy="1371600"/>
            </a:xfrm>
            <a:prstGeom prst="rect">
              <a:avLst/>
            </a:prstGeom>
            <a:noFill/>
            <a:ln w="9525">
              <a:noFill/>
              <a:miter lim="800000"/>
              <a:headEnd/>
              <a:tailEnd/>
            </a:ln>
          </p:spPr>
        </p:pic>
        <p:pic>
          <p:nvPicPr>
            <p:cNvPr id="14" name="Picture 3"/>
            <p:cNvPicPr>
              <a:picLocks noChangeAspect="1" noChangeArrowheads="1"/>
            </p:cNvPicPr>
            <p:nvPr/>
          </p:nvPicPr>
          <p:blipFill>
            <a:blip r:embed="rId10" cstate="print"/>
            <a:srcRect/>
            <a:stretch>
              <a:fillRect/>
            </a:stretch>
          </p:blipFill>
          <p:spPr bwMode="auto">
            <a:xfrm>
              <a:off x="6324600" y="2667000"/>
              <a:ext cx="1130300" cy="1371600"/>
            </a:xfrm>
            <a:prstGeom prst="rect">
              <a:avLst/>
            </a:prstGeom>
            <a:noFill/>
            <a:ln w="9525">
              <a:noFill/>
              <a:miter lim="800000"/>
              <a:headEnd/>
              <a:tailEnd/>
            </a:ln>
          </p:spPr>
        </p:pic>
      </p:grpSp>
      <p:sp>
        <p:nvSpPr>
          <p:cNvPr id="19" name="Rectangle 18"/>
          <p:cNvSpPr/>
          <p:nvPr/>
        </p:nvSpPr>
        <p:spPr>
          <a:xfrm>
            <a:off x="304800" y="5946011"/>
            <a:ext cx="11582400" cy="400110"/>
          </a:xfrm>
          <a:prstGeom prst="rect">
            <a:avLst/>
          </a:prstGeom>
          <a:solidFill>
            <a:srgbClr val="2D2DB9">
              <a:lumMod val="50000"/>
            </a:srgbClr>
          </a:solidFill>
          <a:ln>
            <a:solidFill>
              <a:schemeClr val="tx1"/>
            </a:solidFill>
          </a:ln>
          <a:effectLst>
            <a:outerShdw blurRad="50800" dist="38100" dir="2700000" algn="tl" rotWithShape="0">
              <a:prstClr val="black">
                <a:alpha val="40000"/>
              </a:prstClr>
            </a:outerShdw>
          </a:effectLst>
        </p:spPr>
        <p:txBody>
          <a:bodyPr anchor="ctr" anchorCtr="0"/>
          <a:lstStyle/>
          <a:p>
            <a:pPr algn="ctr" fontAlgn="auto">
              <a:spcBef>
                <a:spcPts val="0"/>
              </a:spcBef>
              <a:spcAft>
                <a:spcPts val="0"/>
              </a:spcAft>
              <a:defRPr/>
            </a:pPr>
            <a:r>
              <a:rPr lang="en-US" sz="2000" kern="0" dirty="0" smtClean="0">
                <a:solidFill>
                  <a:srgbClr val="FFFFFF"/>
                </a:solidFill>
                <a:latin typeface="Rockwell" panose="02060603020205020403" pitchFamily="18" charset="0"/>
                <a:ea typeface="+mn-ea"/>
                <a:cs typeface="Arial" pitchFamily="34" charset="0"/>
              </a:rPr>
              <a:t>Understanding and creating the cutting edge</a:t>
            </a:r>
          </a:p>
        </p:txBody>
      </p:sp>
      <p:sp>
        <p:nvSpPr>
          <p:cNvPr id="20" name="TextBox 19"/>
          <p:cNvSpPr txBox="1"/>
          <p:nvPr/>
        </p:nvSpPr>
        <p:spPr>
          <a:xfrm>
            <a:off x="304800" y="4513263"/>
            <a:ext cx="9042400" cy="13335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a:normAutofit/>
          </a:bodyPr>
          <a:lstStyle/>
          <a:p>
            <a:pPr marL="0" lvl="1" fontAlgn="auto">
              <a:spcAft>
                <a:spcPts val="0"/>
              </a:spcAft>
              <a:defRPr/>
            </a:pPr>
            <a:r>
              <a:rPr lang="en-US" sz="1400" kern="0" dirty="0">
                <a:solidFill>
                  <a:prstClr val="black"/>
                </a:solidFill>
                <a:latin typeface="Rockwell" panose="02060603020205020403" pitchFamily="18" charset="0"/>
                <a:ea typeface="+mn-ea"/>
                <a:cs typeface="Arial" panose="020B0604020202020204" pitchFamily="34" charset="0"/>
              </a:rPr>
              <a:t>Trends in basic research are identified and judged through a variety of interactions, including:</a:t>
            </a:r>
          </a:p>
          <a:p>
            <a:pPr marL="350838" indent="-350838">
              <a:buFont typeface="Arial" pitchFamily="34" charset="0"/>
              <a:buChar char="•"/>
              <a:defRPr/>
            </a:pPr>
            <a:r>
              <a:rPr lang="en-US" sz="1200" b="0" kern="0" dirty="0">
                <a:solidFill>
                  <a:prstClr val="black"/>
                </a:solidFill>
                <a:latin typeface="Rockwell" panose="02060603020205020403" pitchFamily="18" charset="0"/>
                <a:ea typeface="+mn-ea"/>
                <a:cs typeface="Arial" panose="020B0604020202020204" pitchFamily="34" charset="0"/>
              </a:rPr>
              <a:t>Publications, university site visits, conference attendance</a:t>
            </a:r>
          </a:p>
          <a:p>
            <a:pPr marL="350838" indent="-350838">
              <a:buFont typeface="Arial" pitchFamily="34" charset="0"/>
              <a:buChar char="•"/>
              <a:defRPr/>
            </a:pPr>
            <a:r>
              <a:rPr lang="en-US" sz="1200" b="0" kern="0" dirty="0">
                <a:solidFill>
                  <a:prstClr val="black"/>
                </a:solidFill>
                <a:latin typeface="Rockwell" panose="02060603020205020403" pitchFamily="18" charset="0"/>
                <a:ea typeface="+mn-ea"/>
                <a:cs typeface="Arial" panose="020B0604020202020204" pitchFamily="34" charset="0"/>
              </a:rPr>
              <a:t>Future Directions Workshops (identifying emerging areas for investment and International Centers of Excellence for collaborative opportunities) </a:t>
            </a:r>
          </a:p>
          <a:p>
            <a:pPr marL="350838" indent="-350838">
              <a:buFont typeface="Arial" pitchFamily="34" charset="0"/>
              <a:buChar char="•"/>
              <a:defRPr/>
            </a:pPr>
            <a:r>
              <a:rPr lang="en-US" sz="1200" b="0" kern="0" dirty="0">
                <a:solidFill>
                  <a:prstClr val="black"/>
                </a:solidFill>
                <a:latin typeface="Rockwell" panose="02060603020205020403" pitchFamily="18" charset="0"/>
                <a:ea typeface="+mn-ea"/>
                <a:cs typeface="Arial" panose="020B0604020202020204" pitchFamily="34" charset="0"/>
              </a:rPr>
              <a:t>Engage expert panels (JASONs, National </a:t>
            </a:r>
            <a:r>
              <a:rPr lang="en-US" sz="1200" b="0" kern="0" dirty="0" smtClean="0">
                <a:solidFill>
                  <a:prstClr val="black"/>
                </a:solidFill>
                <a:latin typeface="Rockwell" panose="02060603020205020403" pitchFamily="18" charset="0"/>
                <a:ea typeface="+mn-ea"/>
                <a:cs typeface="Arial" panose="020B0604020202020204" pitchFamily="34" charset="0"/>
              </a:rPr>
              <a:t>Academies, </a:t>
            </a:r>
            <a:r>
              <a:rPr lang="en-US" sz="1200" b="0" kern="0" dirty="0">
                <a:solidFill>
                  <a:prstClr val="black"/>
                </a:solidFill>
                <a:latin typeface="Rockwell" panose="02060603020205020403" pitchFamily="18" charset="0"/>
                <a:ea typeface="+mn-ea"/>
                <a:cs typeface="Arial" panose="020B0604020202020204" pitchFamily="34" charset="0"/>
              </a:rPr>
              <a:t>etc…)</a:t>
            </a:r>
          </a:p>
        </p:txBody>
      </p:sp>
      <p:sp>
        <p:nvSpPr>
          <p:cNvPr id="17" name="Rectangle 2"/>
          <p:cNvSpPr txBox="1">
            <a:spLocks noChangeArrowheads="1"/>
          </p:cNvSpPr>
          <p:nvPr/>
        </p:nvSpPr>
        <p:spPr bwMode="auto">
          <a:xfrm>
            <a:off x="609600" y="942975"/>
            <a:ext cx="7620000" cy="5334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lvl1pPr algn="l" rtl="0" fontAlgn="base">
              <a:lnSpc>
                <a:spcPct val="90000"/>
              </a:lnSpc>
              <a:spcBef>
                <a:spcPct val="0"/>
              </a:spcBef>
              <a:spcAft>
                <a:spcPct val="0"/>
              </a:spcAft>
              <a:defRPr sz="4400">
                <a:solidFill>
                  <a:schemeClr val="tx1"/>
                </a:solidFill>
                <a:latin typeface="+mj-lt"/>
                <a:ea typeface="+mj-ea"/>
                <a:cs typeface="+mj-cs"/>
                <a:sym typeface="System Font Regular" pitchFamily="-112" charset="0"/>
              </a:defRPr>
            </a:lvl1pPr>
            <a:lvl2pPr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2pPr>
            <a:lvl3pPr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3pPr>
            <a:lvl4pPr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4pPr>
            <a:lvl5pPr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5pPr>
            <a:lvl6pPr marL="457200"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6pPr>
            <a:lvl7pPr marL="914400"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7pPr>
            <a:lvl8pPr marL="1371600"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8pPr>
            <a:lvl9pPr marL="1828800" algn="l" rtl="0" fontAlgn="base">
              <a:lnSpc>
                <a:spcPct val="90000"/>
              </a:lnSpc>
              <a:spcBef>
                <a:spcPct val="0"/>
              </a:spcBef>
              <a:spcAft>
                <a:spcPct val="0"/>
              </a:spcAft>
              <a:defRPr sz="4400">
                <a:solidFill>
                  <a:schemeClr val="tx1"/>
                </a:solidFill>
                <a:latin typeface="System Font Regular" pitchFamily="-112" charset="0"/>
                <a:ea typeface="Heiti SC Light" pitchFamily="-112" charset="-122"/>
                <a:cs typeface="Heiti SC Light" pitchFamily="-112" charset="-122"/>
                <a:sym typeface="System Font Regular" pitchFamily="-112" charset="0"/>
              </a:defRPr>
            </a:lvl9pPr>
          </a:lstStyle>
          <a:p>
            <a:r>
              <a:rPr lang="en-US" sz="2800" b="1" kern="0" dirty="0" smtClean="0">
                <a:latin typeface="Rockwell" panose="02060603020205020403" pitchFamily="18" charset="0"/>
              </a:rPr>
              <a:t>Basic Research Program</a:t>
            </a:r>
            <a:endParaRPr lang="en-US" sz="2800" b="1" kern="0" dirty="0">
              <a:latin typeface="Rockwell" panose="02060603020205020403" pitchFamily="18" charset="0"/>
            </a:endParaRPr>
          </a:p>
        </p:txBody>
      </p:sp>
      <p:sp>
        <p:nvSpPr>
          <p:cNvPr id="5" name="Slide Number Placeholder 4"/>
          <p:cNvSpPr>
            <a:spLocks noGrp="1"/>
          </p:cNvSpPr>
          <p:nvPr>
            <p:ph type="sldNum" sz="quarter" idx="10"/>
          </p:nvPr>
        </p:nvSpPr>
        <p:spPr/>
        <p:txBody>
          <a:bodyPr/>
          <a:lstStyle/>
          <a:p>
            <a:fld id="{2C0CAAA3-BB1D-0443-AE7F-AF3CD5A3B739}" type="slidenum">
              <a:rPr lang="en-US" smtClean="0"/>
              <a:pPr/>
              <a:t>6</a:t>
            </a:fld>
            <a:endParaRPr lang="en-US"/>
          </a:p>
        </p:txBody>
      </p:sp>
    </p:spTree>
    <p:extLst>
      <p:ext uri="{BB962C8B-B14F-4D97-AF65-F5344CB8AC3E}">
        <p14:creationId xmlns:p14="http://schemas.microsoft.com/office/powerpoint/2010/main" xmlns="" val="124318606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304800"/>
            <a:ext cx="12268200" cy="7543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57200" y="289564"/>
            <a:ext cx="1028818" cy="1003098"/>
          </a:xfrm>
          <a:prstGeom prst="rect">
            <a:avLst/>
          </a:prstGeom>
        </p:spPr>
      </p:pic>
      <p:sp>
        <p:nvSpPr>
          <p:cNvPr id="9" name="TextBox 8"/>
          <p:cNvSpPr txBox="1"/>
          <p:nvPr/>
        </p:nvSpPr>
        <p:spPr>
          <a:xfrm>
            <a:off x="1600200" y="304800"/>
            <a:ext cx="3733800" cy="369332"/>
          </a:xfrm>
          <a:prstGeom prst="rect">
            <a:avLst/>
          </a:prstGeom>
          <a:noFill/>
        </p:spPr>
        <p:txBody>
          <a:bodyPr wrap="square" rtlCol="0">
            <a:spAutoFit/>
          </a:bodyPr>
          <a:lstStyle/>
          <a:p>
            <a:pPr algn="l"/>
            <a:r>
              <a:rPr lang="en-US" sz="1800" dirty="0" smtClean="0">
                <a:latin typeface="Rockwell" panose="02060603020205020403" pitchFamily="18" charset="0"/>
              </a:rPr>
              <a:t>Department of Defense</a:t>
            </a:r>
            <a:endParaRPr lang="en-US" sz="1800" dirty="0">
              <a:latin typeface="Rockwell" panose="02060603020205020403" pitchFamily="18" charset="0"/>
            </a:endParaRPr>
          </a:p>
        </p:txBody>
      </p:sp>
      <p:sp>
        <p:nvSpPr>
          <p:cNvPr id="11" name="TextBox 10"/>
          <p:cNvSpPr txBox="1"/>
          <p:nvPr/>
        </p:nvSpPr>
        <p:spPr>
          <a:xfrm>
            <a:off x="1600200" y="461665"/>
            <a:ext cx="3200400" cy="830997"/>
          </a:xfrm>
          <a:prstGeom prst="rect">
            <a:avLst/>
          </a:prstGeom>
          <a:noFill/>
        </p:spPr>
        <p:txBody>
          <a:bodyPr wrap="square" rtlCol="0">
            <a:spAutoFit/>
          </a:bodyPr>
          <a:lstStyle/>
          <a:p>
            <a:pPr algn="l"/>
            <a:r>
              <a:rPr lang="en-US" sz="4800" dirty="0" smtClean="0">
                <a:latin typeface="Rockwell" panose="02060603020205020403" pitchFamily="18" charset="0"/>
              </a:rPr>
              <a:t>SBIR</a:t>
            </a:r>
            <a:r>
              <a:rPr lang="en-US" sz="4800" dirty="0" smtClean="0">
                <a:solidFill>
                  <a:srgbClr val="C00000"/>
                </a:solidFill>
                <a:latin typeface="Rockwell" panose="02060603020205020403" pitchFamily="18" charset="0"/>
              </a:rPr>
              <a:t>STTR</a:t>
            </a:r>
            <a:endParaRPr lang="en-US" sz="4800" dirty="0">
              <a:solidFill>
                <a:srgbClr val="C00000"/>
              </a:solidFill>
              <a:latin typeface="Rockwell" panose="02060603020205020403" pitchFamily="18" charset="0"/>
            </a:endParaRPr>
          </a:p>
        </p:txBody>
      </p:sp>
      <p:sp>
        <p:nvSpPr>
          <p:cNvPr id="2" name="Slide Number Placeholder 1"/>
          <p:cNvSpPr>
            <a:spLocks noGrp="1"/>
          </p:cNvSpPr>
          <p:nvPr>
            <p:ph type="sldNum" sz="quarter" idx="10"/>
          </p:nvPr>
        </p:nvSpPr>
        <p:spPr/>
        <p:txBody>
          <a:bodyPr/>
          <a:lstStyle/>
          <a:p>
            <a:fld id="{2C0CAAA3-BB1D-0443-AE7F-AF3CD5A3B739}" type="slidenum">
              <a:rPr lang="en-US" smtClean="0"/>
              <a:pPr/>
              <a:t>7</a:t>
            </a:fld>
            <a:endParaRPr lang="en-US"/>
          </a:p>
        </p:txBody>
      </p:sp>
    </p:spTree>
    <p:extLst>
      <p:ext uri="{BB962C8B-B14F-4D97-AF65-F5344CB8AC3E}">
        <p14:creationId xmlns:p14="http://schemas.microsoft.com/office/powerpoint/2010/main" xmlns="" val="6523785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4"/>
          <p:cNvSpPr>
            <a:spLocks/>
          </p:cNvSpPr>
          <p:nvPr/>
        </p:nvSpPr>
        <p:spPr bwMode="auto">
          <a:xfrm>
            <a:off x="2743200" y="1981200"/>
            <a:ext cx="6711950" cy="2985433"/>
          </a:xfrm>
          <a:prstGeom prst="rect">
            <a:avLst/>
          </a:prstGeom>
          <a:noFill/>
          <a:ln w="12700" cap="flat">
            <a:noFill/>
            <a:miter lim="800000"/>
            <a:headEnd type="none" w="med" len="med"/>
            <a:tailEnd type="none" w="med" len="med"/>
          </a:ln>
        </p:spPr>
        <p:txBody>
          <a:bodyPr wrap="square" lIns="0" tIns="0" rIns="0" bIns="0">
            <a:prstTxWarp prst="textNoShape">
              <a:avLst/>
            </a:prstTxWarp>
            <a:spAutoFit/>
          </a:bodyPr>
          <a:lstStyle/>
          <a:p>
            <a:pPr marL="857250" indent="-857250">
              <a:buFont typeface="+mj-lt"/>
              <a:buAutoNum type="romanUcPeriod" startAt="2"/>
            </a:pPr>
            <a:r>
              <a:rPr lang="en-US" sz="4000" dirty="0" smtClean="0">
                <a:solidFill>
                  <a:srgbClr val="C00000"/>
                </a:solidFill>
                <a:latin typeface="Rockwell"/>
                <a:cs typeface="Rockwell"/>
              </a:rPr>
              <a:t>SBIR/STTR Overview</a:t>
            </a:r>
          </a:p>
          <a:p>
            <a:pPr marL="514350" indent="-514350" algn="l">
              <a:spcAft>
                <a:spcPts val="1200"/>
              </a:spcAft>
            </a:pPr>
            <a:r>
              <a:rPr lang="en-US" sz="4000" dirty="0" smtClean="0">
                <a:solidFill>
                  <a:schemeClr val="tx1"/>
                </a:solidFill>
                <a:latin typeface="Rockwell"/>
                <a:cs typeface="Rockwell"/>
              </a:rPr>
              <a:t>	       </a:t>
            </a:r>
            <a:r>
              <a:rPr lang="en-US" sz="2800" dirty="0" smtClean="0">
                <a:solidFill>
                  <a:schemeClr val="tx1"/>
                </a:solidFill>
                <a:latin typeface="Rockwell"/>
                <a:cs typeface="Rockwell"/>
              </a:rPr>
              <a:t>a. SBIR Impact</a:t>
            </a:r>
          </a:p>
          <a:p>
            <a:pPr marL="514350" indent="-514350" algn="l">
              <a:spcAft>
                <a:spcPts val="1200"/>
              </a:spcAft>
            </a:pPr>
            <a:r>
              <a:rPr lang="en-US" sz="2800" dirty="0" smtClean="0">
                <a:solidFill>
                  <a:schemeClr val="tx1"/>
                </a:solidFill>
                <a:latin typeface="Rockwell"/>
                <a:cs typeface="Rockwell"/>
              </a:rPr>
              <a:t>		     </a:t>
            </a:r>
            <a:r>
              <a:rPr lang="en-US" sz="2800" dirty="0" err="1" smtClean="0">
                <a:solidFill>
                  <a:schemeClr val="tx1"/>
                </a:solidFill>
                <a:latin typeface="Rockwell"/>
                <a:cs typeface="Rockwell"/>
              </a:rPr>
              <a:t>b</a:t>
            </a:r>
            <a:r>
              <a:rPr lang="en-US" sz="2800" dirty="0" smtClean="0">
                <a:solidFill>
                  <a:schemeClr val="tx1"/>
                </a:solidFill>
                <a:latin typeface="Rockwell"/>
                <a:cs typeface="Rockwell"/>
              </a:rPr>
              <a:t>. SBIR/STTR Programs</a:t>
            </a:r>
          </a:p>
          <a:p>
            <a:pPr marL="514350" indent="-514350" algn="l">
              <a:spcAft>
                <a:spcPts val="1200"/>
              </a:spcAft>
            </a:pPr>
            <a:r>
              <a:rPr lang="en-US" sz="2800" dirty="0" smtClean="0">
                <a:solidFill>
                  <a:schemeClr val="tx1"/>
                </a:solidFill>
                <a:latin typeface="Rockwell"/>
                <a:cs typeface="Rockwell"/>
              </a:rPr>
              <a:t>		     c. DoD SBIR</a:t>
            </a:r>
          </a:p>
          <a:p>
            <a:pPr marL="514350" indent="-514350" algn="l">
              <a:spcAft>
                <a:spcPts val="1200"/>
              </a:spcAft>
            </a:pPr>
            <a:r>
              <a:rPr lang="en-US" sz="2800" dirty="0" smtClean="0">
                <a:solidFill>
                  <a:srgbClr val="808080"/>
                </a:solidFill>
                <a:latin typeface="Rockwell"/>
                <a:cs typeface="Rockwell"/>
              </a:rPr>
              <a:t>		   </a:t>
            </a:r>
            <a:endParaRPr lang="en-US" sz="2800" dirty="0" smtClean="0">
              <a:solidFill>
                <a:schemeClr val="bg2"/>
              </a:solidFill>
              <a:latin typeface="Rockwell"/>
              <a:cs typeface="Rockwell"/>
            </a:endParaRPr>
          </a:p>
        </p:txBody>
      </p:sp>
      <p:sp>
        <p:nvSpPr>
          <p:cNvPr id="2" name="Slide Number Placeholder 1"/>
          <p:cNvSpPr>
            <a:spLocks noGrp="1"/>
          </p:cNvSpPr>
          <p:nvPr>
            <p:ph type="sldNum" sz="quarter" idx="10"/>
          </p:nvPr>
        </p:nvSpPr>
        <p:spPr/>
        <p:txBody>
          <a:bodyPr/>
          <a:lstStyle/>
          <a:p>
            <a:fld id="{2C0CAAA3-BB1D-0443-AE7F-AF3CD5A3B739}" type="slidenum">
              <a:rPr lang="en-US" smtClean="0"/>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a:spLocks/>
          </p:cNvSpPr>
          <p:nvPr/>
        </p:nvSpPr>
        <p:spPr bwMode="auto">
          <a:xfrm>
            <a:off x="1701800" y="1879937"/>
            <a:ext cx="9499600" cy="677108"/>
          </a:xfrm>
          <a:prstGeom prst="rect">
            <a:avLst/>
          </a:prstGeom>
          <a:noFill/>
          <a:ln w="12700" cap="flat">
            <a:noFill/>
            <a:miter lim="800000"/>
            <a:headEnd type="none" w="med" len="med"/>
            <a:tailEnd type="none" w="med" len="med"/>
          </a:ln>
        </p:spPr>
        <p:txBody>
          <a:bodyPr wrap="square" lIns="0" tIns="0" rIns="0" bIns="0">
            <a:prstTxWarp prst="textNoShape">
              <a:avLst/>
            </a:prstTxWarp>
            <a:spAutoFit/>
          </a:bodyPr>
          <a:lstStyle/>
          <a:p>
            <a:pPr marL="0" indent="0" algn="l">
              <a:buNone/>
            </a:pPr>
            <a:r>
              <a:rPr lang="en-US" sz="2200" dirty="0" smtClean="0">
                <a:latin typeface="Rockwell"/>
                <a:cs typeface="Rockwell"/>
              </a:rPr>
              <a:t>The </a:t>
            </a:r>
            <a:r>
              <a:rPr lang="en-US" sz="2200" dirty="0" smtClean="0">
                <a:solidFill>
                  <a:srgbClr val="C00000"/>
                </a:solidFill>
                <a:latin typeface="Rockwell"/>
                <a:cs typeface="Rockwell"/>
              </a:rPr>
              <a:t>Small Business Innovation Research </a:t>
            </a:r>
            <a:r>
              <a:rPr lang="en-US" sz="2200" dirty="0" smtClean="0">
                <a:latin typeface="Rockwell"/>
                <a:cs typeface="Rockwell"/>
              </a:rPr>
              <a:t>(SBIR) and </a:t>
            </a:r>
            <a:r>
              <a:rPr lang="en-US" sz="2200" dirty="0" smtClean="0">
                <a:solidFill>
                  <a:srgbClr val="C00000"/>
                </a:solidFill>
                <a:latin typeface="Rockwell"/>
                <a:cs typeface="Rockwell"/>
              </a:rPr>
              <a:t>Small Business Technology Transfer </a:t>
            </a:r>
            <a:r>
              <a:rPr lang="en-US" sz="2200" dirty="0" smtClean="0">
                <a:latin typeface="Rockwell"/>
                <a:cs typeface="Rockwell"/>
              </a:rPr>
              <a:t>(STTR) programs are:  </a:t>
            </a:r>
          </a:p>
        </p:txBody>
      </p:sp>
      <p:sp>
        <p:nvSpPr>
          <p:cNvPr id="20" name="Rectangle 19"/>
          <p:cNvSpPr/>
          <p:nvPr/>
        </p:nvSpPr>
        <p:spPr>
          <a:xfrm>
            <a:off x="1676400" y="2971800"/>
            <a:ext cx="9906000" cy="3034677"/>
          </a:xfrm>
          <a:prstGeom prst="rect">
            <a:avLst/>
          </a:prstGeom>
        </p:spPr>
        <p:txBody>
          <a:bodyPr wrap="square">
            <a:spAutoFit/>
          </a:bodyPr>
          <a:lstStyle/>
          <a:p>
            <a:pPr marL="342900" lvl="0" indent="-342900" algn="l">
              <a:spcBef>
                <a:spcPct val="20000"/>
              </a:spcBef>
              <a:spcAft>
                <a:spcPts val="1200"/>
              </a:spcAft>
              <a:buClr>
                <a:srgbClr val="C00000"/>
              </a:buClr>
              <a:buFont typeface="Arial"/>
              <a:buChar char="•"/>
            </a:pPr>
            <a:r>
              <a:rPr lang="en-US" sz="1600" dirty="0" smtClean="0">
                <a:solidFill>
                  <a:prstClr val="black"/>
                </a:solidFill>
                <a:latin typeface="Rockwell" panose="02060603020205020403" pitchFamily="18" charset="0"/>
                <a:cs typeface="Times New Roman" pitchFamily="18" charset="0"/>
              </a:rPr>
              <a:t>Congressionally-mandated programs started in 1982</a:t>
            </a:r>
          </a:p>
          <a:p>
            <a:pPr marL="342900" lvl="0" indent="-342900" algn="l">
              <a:spcBef>
                <a:spcPct val="20000"/>
              </a:spcBef>
              <a:spcAft>
                <a:spcPts val="1200"/>
              </a:spcAft>
              <a:buClr>
                <a:srgbClr val="C00000"/>
              </a:buClr>
              <a:buFont typeface="Arial"/>
              <a:buChar char="•"/>
            </a:pPr>
            <a:r>
              <a:rPr lang="en-US" sz="1600" dirty="0" smtClean="0">
                <a:solidFill>
                  <a:prstClr val="black"/>
                </a:solidFill>
                <a:latin typeface="Rockwell" panose="02060603020205020403" pitchFamily="18" charset="0"/>
                <a:cs typeface="Times New Roman" pitchFamily="18" charset="0"/>
              </a:rPr>
              <a:t>Mission: to promote technological innovation and economic growth through Federal investment</a:t>
            </a:r>
            <a:endParaRPr lang="en-US" sz="1600" dirty="0" smtClean="0">
              <a:solidFill>
                <a:srgbClr val="173346"/>
              </a:solidFill>
              <a:latin typeface="Rockwell" panose="02060603020205020403" pitchFamily="18" charset="0"/>
              <a:cs typeface="Times New Roman" pitchFamily="18" charset="0"/>
            </a:endParaRPr>
          </a:p>
          <a:p>
            <a:pPr marL="342900" lvl="0" indent="-342900" algn="l">
              <a:spcBef>
                <a:spcPct val="20000"/>
              </a:spcBef>
              <a:spcAft>
                <a:spcPts val="1200"/>
              </a:spcAft>
              <a:buClr>
                <a:srgbClr val="C00000"/>
              </a:buClr>
              <a:buFont typeface="Arial"/>
              <a:buChar char="•"/>
            </a:pPr>
            <a:r>
              <a:rPr lang="en-US" sz="1600" dirty="0" smtClean="0">
                <a:solidFill>
                  <a:prstClr val="black"/>
                </a:solidFill>
                <a:latin typeface="Rockwell" panose="02060603020205020403" pitchFamily="18" charset="0"/>
                <a:cs typeface="Times New Roman" pitchFamily="18" charset="0"/>
              </a:rPr>
              <a:t>Established to fund R&amp;D at small businesses</a:t>
            </a:r>
          </a:p>
          <a:p>
            <a:pPr marL="342900" indent="-342900" algn="l">
              <a:spcBef>
                <a:spcPct val="20000"/>
              </a:spcBef>
              <a:spcAft>
                <a:spcPts val="1200"/>
              </a:spcAft>
              <a:buClr>
                <a:srgbClr val="C00000"/>
              </a:buClr>
              <a:buFont typeface="Arial"/>
              <a:buChar char="•"/>
            </a:pPr>
            <a:r>
              <a:rPr lang="en-US" sz="1600" dirty="0">
                <a:solidFill>
                  <a:prstClr val="black"/>
                </a:solidFill>
                <a:latin typeface="Rockwell" panose="02060603020205020403" pitchFamily="18" charset="0"/>
              </a:rPr>
              <a:t>Funds cooperative R&amp;D between small businesses and research </a:t>
            </a:r>
            <a:r>
              <a:rPr lang="en-US" sz="1600" dirty="0" smtClean="0">
                <a:solidFill>
                  <a:prstClr val="black"/>
                </a:solidFill>
                <a:latin typeface="Rockwell" panose="02060603020205020403" pitchFamily="18" charset="0"/>
              </a:rPr>
              <a:t>Institutions</a:t>
            </a:r>
            <a:endParaRPr lang="en-US" sz="1600" dirty="0" smtClean="0">
              <a:solidFill>
                <a:prstClr val="black"/>
              </a:solidFill>
              <a:latin typeface="Rockwell" panose="02060603020205020403" pitchFamily="18" charset="0"/>
              <a:cs typeface="Times New Roman" pitchFamily="18" charset="0"/>
            </a:endParaRPr>
          </a:p>
          <a:p>
            <a:pPr marL="342900" indent="-342900" algn="l">
              <a:spcBef>
                <a:spcPct val="20000"/>
              </a:spcBef>
              <a:spcAft>
                <a:spcPts val="1200"/>
              </a:spcAft>
              <a:buClr>
                <a:srgbClr val="C00000"/>
              </a:buClr>
              <a:buFont typeface="Arial"/>
              <a:buChar char="•"/>
            </a:pPr>
            <a:r>
              <a:rPr lang="en-US" sz="1600" dirty="0">
                <a:latin typeface="Rockwell" panose="02060603020205020403" pitchFamily="18" charset="0"/>
              </a:rPr>
              <a:t>E</a:t>
            </a:r>
            <a:r>
              <a:rPr lang="en-US" sz="1600" dirty="0" smtClean="0">
                <a:latin typeface="Rockwell" panose="02060603020205020403" pitchFamily="18" charset="0"/>
              </a:rPr>
              <a:t>ncourage </a:t>
            </a:r>
            <a:r>
              <a:rPr lang="en-US" sz="1600" dirty="0">
                <a:latin typeface="Rockwell" panose="02060603020205020403" pitchFamily="18" charset="0"/>
              </a:rPr>
              <a:t>participation by minorities and disadvantaged persons in technological </a:t>
            </a:r>
            <a:r>
              <a:rPr lang="en-US" sz="1600" dirty="0" smtClean="0">
                <a:latin typeface="Rockwell" panose="02060603020205020403" pitchFamily="18" charset="0"/>
              </a:rPr>
              <a:t>innovation</a:t>
            </a:r>
            <a:endParaRPr lang="en-US" sz="1600" dirty="0" smtClean="0">
              <a:solidFill>
                <a:prstClr val="black"/>
              </a:solidFill>
              <a:latin typeface="Rockwell" panose="02060603020205020403" pitchFamily="18" charset="0"/>
              <a:cs typeface="Times New Roman" pitchFamily="18" charset="0"/>
            </a:endParaRPr>
          </a:p>
          <a:p>
            <a:pPr marL="342900" lvl="0" indent="-342900" algn="l">
              <a:spcBef>
                <a:spcPct val="20000"/>
              </a:spcBef>
              <a:spcAft>
                <a:spcPts val="1200"/>
              </a:spcAft>
              <a:buClr>
                <a:srgbClr val="C00000"/>
              </a:buClr>
              <a:buFont typeface="Arial"/>
              <a:buChar char="•"/>
            </a:pPr>
            <a:r>
              <a:rPr lang="en-US" sz="1600" dirty="0" smtClean="0">
                <a:solidFill>
                  <a:prstClr val="black"/>
                </a:solidFill>
                <a:latin typeface="Rockwell" panose="02060603020205020403" pitchFamily="18" charset="0"/>
                <a:cs typeface="Times New Roman" pitchFamily="18" charset="0"/>
              </a:rPr>
              <a:t>Funded as a set-aside assessment of extramural R&amp;D budget</a:t>
            </a:r>
          </a:p>
          <a:p>
            <a:pPr marL="342900" lvl="0" indent="-342900" algn="l">
              <a:spcBef>
                <a:spcPct val="20000"/>
              </a:spcBef>
              <a:spcAft>
                <a:spcPts val="1200"/>
              </a:spcAft>
              <a:buClr>
                <a:srgbClr val="C00000"/>
              </a:buClr>
              <a:buFont typeface="Arial"/>
              <a:buChar char="•"/>
            </a:pPr>
            <a:r>
              <a:rPr lang="en-US" sz="1600" dirty="0" smtClean="0">
                <a:solidFill>
                  <a:prstClr val="black"/>
                </a:solidFill>
                <a:latin typeface="Rockwell" panose="02060603020205020403" pitchFamily="18" charset="0"/>
                <a:cs typeface="Times New Roman" pitchFamily="18" charset="0"/>
              </a:rPr>
              <a:t>SBA programmatic authority over federal SBIR &amp; STTR programs (Program Policy Directives</a:t>
            </a:r>
          </a:p>
        </p:txBody>
      </p:sp>
      <p:sp>
        <p:nvSpPr>
          <p:cNvPr id="15" name="Rectangle 2"/>
          <p:cNvSpPr>
            <a:spLocks noGrp="1" noChangeArrowheads="1"/>
          </p:cNvSpPr>
          <p:nvPr>
            <p:ph type="title"/>
          </p:nvPr>
        </p:nvSpPr>
        <p:spPr>
          <a:xfrm>
            <a:off x="609600" y="1143000"/>
            <a:ext cx="7620000" cy="533400"/>
          </a:xfrm>
        </p:spPr>
        <p:txBody>
          <a:bodyPr/>
          <a:lstStyle/>
          <a:p>
            <a:pPr eaLnBrk="1" hangingPunct="1"/>
            <a:r>
              <a:rPr lang="en-US" sz="2800" dirty="0" smtClean="0">
                <a:latin typeface="Rockwell" panose="02060603020205020403" pitchFamily="18" charset="0"/>
              </a:rPr>
              <a:t>SBIR/STTR Programs</a:t>
            </a:r>
            <a:endParaRPr lang="en-US" sz="2800" dirty="0">
              <a:latin typeface="Rockwell" panose="02060603020205020403" pitchFamily="18" charset="0"/>
            </a:endParaRPr>
          </a:p>
        </p:txBody>
      </p:sp>
      <p:sp>
        <p:nvSpPr>
          <p:cNvPr id="2" name="Slide Number Placeholder 1"/>
          <p:cNvSpPr>
            <a:spLocks noGrp="1"/>
          </p:cNvSpPr>
          <p:nvPr>
            <p:ph type="sldNum" sz="quarter" idx="10"/>
          </p:nvPr>
        </p:nvSpPr>
        <p:spPr/>
        <p:txBody>
          <a:bodyPr/>
          <a:lstStyle/>
          <a:p>
            <a:fld id="{2C0CAAA3-BB1D-0443-AE7F-AF3CD5A3B739}" type="slidenum">
              <a:rPr lang="en-US" smtClean="0"/>
              <a:pPr/>
              <a:t>9</a:t>
            </a:fld>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 Title and Content">
  <a:themeElements>
    <a:clrScheme name="">
      <a:dk1>
        <a:srgbClr val="000000"/>
      </a:dk1>
      <a:lt1>
        <a:srgbClr val="FFFFFF"/>
      </a:lt1>
      <a:dk2>
        <a:srgbClr val="000000"/>
      </a:dk2>
      <a:lt2>
        <a:srgbClr val="808080"/>
      </a:lt2>
      <a:accent1>
        <a:srgbClr val="F2F2F2"/>
      </a:accent1>
      <a:accent2>
        <a:srgbClr val="333399"/>
      </a:accent2>
      <a:accent3>
        <a:srgbClr val="FFFFFF"/>
      </a:accent3>
      <a:accent4>
        <a:srgbClr val="000000"/>
      </a:accent4>
      <a:accent5>
        <a:srgbClr val="F7F7F7"/>
      </a:accent5>
      <a:accent6>
        <a:srgbClr val="2D2D8A"/>
      </a:accent6>
      <a:hlink>
        <a:srgbClr val="009999"/>
      </a:hlink>
      <a:folHlink>
        <a:srgbClr val="99CC00"/>
      </a:folHlink>
    </a:clrScheme>
    <a:fontScheme name="Default - Title and Content">
      <a:majorFont>
        <a:latin typeface="System Font Regular"/>
        <a:ea typeface="Heiti SC Light"/>
        <a:cs typeface="Heiti SC Light"/>
      </a:majorFont>
      <a:minorFont>
        <a:latin typeface="Calibri"/>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12" charset="0"/>
            <a:ea typeface="Heiti SC Light" pitchFamily="-112" charset="-122"/>
            <a:cs typeface="Heiti SC Light" pitchFamily="-112" charset="-122"/>
            <a:sym typeface="Gill Sans" pitchFamily="-112"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12" charset="0"/>
            <a:ea typeface="Heiti SC Light" pitchFamily="-112" charset="-122"/>
            <a:cs typeface="Heiti SC Light" pitchFamily="-112" charset="-122"/>
            <a:sym typeface="Gill Sans" pitchFamily="-112"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7165</TotalTime>
  <Pages>0</Pages>
  <Words>2020</Words>
  <Characters>0</Characters>
  <Application>Microsoft Office PowerPoint</Application>
  <PresentationFormat>Custom</PresentationFormat>
  <Lines>0</Lines>
  <Paragraphs>349</Paragraphs>
  <Slides>28</Slides>
  <Notes>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 Title and Content</vt:lpstr>
      <vt:lpstr>DoD Mechanisms to Assist in Commercializing Discoveries in Academia</vt:lpstr>
      <vt:lpstr>Slide 2</vt:lpstr>
      <vt:lpstr>Slide 3</vt:lpstr>
      <vt:lpstr>Slide 4</vt:lpstr>
      <vt:lpstr>Slide 5</vt:lpstr>
      <vt:lpstr>Slide 6</vt:lpstr>
      <vt:lpstr>Slide 7</vt:lpstr>
      <vt:lpstr>Slide 8</vt:lpstr>
      <vt:lpstr>SBIR/STTR Programs</vt:lpstr>
      <vt:lpstr>What’s Unique About DoD</vt:lpstr>
      <vt:lpstr>Contracts versus Grants</vt:lpstr>
      <vt:lpstr>SBIR Impact to DoD</vt:lpstr>
      <vt:lpstr>Eligibility Requirements</vt:lpstr>
      <vt:lpstr>SBIR Timeline</vt:lpstr>
      <vt:lpstr>Phase III - Commercialization</vt:lpstr>
      <vt:lpstr>Why Participate</vt:lpstr>
      <vt:lpstr>How DoD Benefits from SBIR</vt:lpstr>
      <vt:lpstr>Slide 18</vt:lpstr>
      <vt:lpstr>Rapid Innovation Fund</vt:lpstr>
      <vt:lpstr>Incentivizing Productivity in Industry </vt:lpstr>
      <vt:lpstr>Key Requirements</vt:lpstr>
      <vt:lpstr>Technology Readiness Levels (TRL)</vt:lpstr>
      <vt:lpstr>RIF Implementation</vt:lpstr>
      <vt:lpstr>RIF Implementation</vt:lpstr>
      <vt:lpstr>RIF Demand Summary</vt:lpstr>
      <vt:lpstr>Colleges/Universities Working with DoD RIF</vt:lpstr>
      <vt:lpstr>RIF Points of Contact</vt:lpstr>
      <vt:lpstr>My Contact Information Camylle Coley Senior Advisor to the Director Basic Research Office (571) 372-6463 camylle.c.coley.ctr@mail.mil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Garland Frost</dc:creator>
  <cp:lastModifiedBy>bjaquet</cp:lastModifiedBy>
  <cp:revision>214</cp:revision>
  <cp:lastPrinted>2015-06-26T16:55:18Z</cp:lastPrinted>
  <dcterms:created xsi:type="dcterms:W3CDTF">2015-07-01T23:20:50Z</dcterms:created>
  <dcterms:modified xsi:type="dcterms:W3CDTF">2015-10-08T12:12:35Z</dcterms:modified>
</cp:coreProperties>
</file>