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19"/>
  </p:notesMasterIdLst>
  <p:handoutMasterIdLst>
    <p:handoutMasterId r:id="rId20"/>
  </p:handoutMasterIdLst>
  <p:sldIdLst>
    <p:sldId id="258" r:id="rId3"/>
    <p:sldId id="328" r:id="rId4"/>
    <p:sldId id="329" r:id="rId5"/>
    <p:sldId id="327" r:id="rId6"/>
    <p:sldId id="326" r:id="rId7"/>
    <p:sldId id="323" r:id="rId8"/>
    <p:sldId id="292" r:id="rId9"/>
    <p:sldId id="320" r:id="rId10"/>
    <p:sldId id="321" r:id="rId11"/>
    <p:sldId id="299" r:id="rId12"/>
    <p:sldId id="309" r:id="rId13"/>
    <p:sldId id="294" r:id="rId14"/>
    <p:sldId id="322" r:id="rId15"/>
    <p:sldId id="304" r:id="rId16"/>
    <p:sldId id="318" r:id="rId17"/>
    <p:sldId id="330" r:id="rId18"/>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142" autoAdjust="0"/>
    <p:restoredTop sz="83951" autoAdjust="0"/>
  </p:normalViewPr>
  <p:slideViewPr>
    <p:cSldViewPr snapToGrid="0" snapToObjects="1">
      <p:cViewPr>
        <p:scale>
          <a:sx n="50" d="100"/>
          <a:sy n="50" d="100"/>
        </p:scale>
        <p:origin x="-1526" y="-446"/>
      </p:cViewPr>
      <p:guideLst>
        <p:guide orient="horz" pos="2160"/>
        <p:guide pos="2880"/>
      </p:guideLst>
    </p:cSldViewPr>
  </p:slideViewPr>
  <p:notesTextViewPr>
    <p:cViewPr>
      <p:scale>
        <a:sx n="100" d="100"/>
        <a:sy n="100" d="100"/>
      </p:scale>
      <p:origin x="0" y="0"/>
    </p:cViewPr>
  </p:notesTextViewPr>
  <p:sorterViewPr>
    <p:cViewPr>
      <p:scale>
        <a:sx n="125" d="100"/>
        <a:sy n="125" d="100"/>
      </p:scale>
      <p:origin x="0" y="3154"/>
    </p:cViewPr>
  </p:sorterViewPr>
  <p:notesViewPr>
    <p:cSldViewPr snapToGrid="0" snapToObjects="1">
      <p:cViewPr varScale="1">
        <p:scale>
          <a:sx n="47" d="100"/>
          <a:sy n="47" d="100"/>
        </p:scale>
        <p:origin x="-2688" y="-82"/>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63D41E-3164-4DD8-A998-622EE9FD5904}" type="doc">
      <dgm:prSet loTypeId="urn:microsoft.com/office/officeart/2005/8/layout/cycle2" loCatId="cycle" qsTypeId="urn:microsoft.com/office/officeart/2005/8/quickstyle/3d1" qsCatId="3D" csTypeId="urn:microsoft.com/office/officeart/2005/8/colors/colorful2" csCatId="colorful" phldr="1"/>
      <dgm:spPr/>
      <dgm:t>
        <a:bodyPr/>
        <a:lstStyle/>
        <a:p>
          <a:endParaRPr lang="en-US"/>
        </a:p>
      </dgm:t>
    </dgm:pt>
    <dgm:pt modelId="{9A455BBD-76A3-4B86-B0B8-C2E0D18B1E91}">
      <dgm:prSet phldrT="[Text]" custT="1"/>
      <dgm:spPr>
        <a:solidFill>
          <a:srgbClr val="0000FF"/>
        </a:solidFill>
      </dgm:spPr>
      <dgm:t>
        <a:bodyPr/>
        <a:lstStyle/>
        <a:p>
          <a:pPr>
            <a:spcAft>
              <a:spcPts val="200"/>
            </a:spcAft>
          </a:pPr>
          <a:r>
            <a:rPr lang="en-US" sz="1300" b="1" i="1" dirty="0" smtClean="0">
              <a:latin typeface="Arial Narrow" pitchFamily="34" charset="0"/>
            </a:rPr>
            <a:t>Prepare</a:t>
          </a:r>
        </a:p>
      </dgm:t>
    </dgm:pt>
    <dgm:pt modelId="{3D451439-5806-42C9-A740-250D69C9EDBB}" type="parTrans" cxnId="{B7487E7B-49E6-41B8-B6D6-2D1A8D3E9EBE}">
      <dgm:prSet/>
      <dgm:spPr/>
      <dgm:t>
        <a:bodyPr/>
        <a:lstStyle/>
        <a:p>
          <a:endParaRPr lang="en-US" sz="4800"/>
        </a:p>
      </dgm:t>
    </dgm:pt>
    <dgm:pt modelId="{79AE24DA-F798-4398-A80E-FF1BA512623C}" type="sibTrans" cxnId="{B7487E7B-49E6-41B8-B6D6-2D1A8D3E9EBE}">
      <dgm:prSet custT="1"/>
      <dgm:spPr>
        <a:solidFill>
          <a:srgbClr val="0000FF"/>
        </a:solidFill>
      </dgm:spPr>
      <dgm:t>
        <a:bodyPr/>
        <a:lstStyle/>
        <a:p>
          <a:endParaRPr lang="en-US" sz="1600"/>
        </a:p>
      </dgm:t>
    </dgm:pt>
    <dgm:pt modelId="{D29A59E1-81A7-47A4-BDC2-68BCC4A371E3}">
      <dgm:prSet phldrT="[Text]" custT="1"/>
      <dgm:spPr>
        <a:solidFill>
          <a:srgbClr val="CC0000"/>
        </a:solidFill>
      </dgm:spPr>
      <dgm:t>
        <a:bodyPr/>
        <a:lstStyle/>
        <a:p>
          <a:pPr>
            <a:spcAft>
              <a:spcPts val="200"/>
            </a:spcAft>
          </a:pPr>
          <a:r>
            <a:rPr lang="en-US" sz="1300" b="1" i="1" dirty="0" smtClean="0">
              <a:latin typeface="Arial Narrow" pitchFamily="34" charset="0"/>
            </a:rPr>
            <a:t>Resist</a:t>
          </a:r>
        </a:p>
      </dgm:t>
    </dgm:pt>
    <dgm:pt modelId="{142181AA-87DB-45A7-98AD-19D5CFDED2A3}" type="parTrans" cxnId="{4D21EE2D-EBD0-4F2D-989C-B558FD92DC25}">
      <dgm:prSet/>
      <dgm:spPr/>
      <dgm:t>
        <a:bodyPr/>
        <a:lstStyle/>
        <a:p>
          <a:endParaRPr lang="en-US" sz="4800"/>
        </a:p>
      </dgm:t>
    </dgm:pt>
    <dgm:pt modelId="{33376717-1E7E-4310-A6E6-F8CB121CA13A}" type="sibTrans" cxnId="{4D21EE2D-EBD0-4F2D-989C-B558FD92DC25}">
      <dgm:prSet custT="1"/>
      <dgm:spPr>
        <a:solidFill>
          <a:srgbClr val="CC3300"/>
        </a:solidFill>
      </dgm:spPr>
      <dgm:t>
        <a:bodyPr/>
        <a:lstStyle/>
        <a:p>
          <a:endParaRPr lang="en-US" sz="1600"/>
        </a:p>
      </dgm:t>
    </dgm:pt>
    <dgm:pt modelId="{BD1F9C40-1E25-4136-BC61-D904E0EC0F88}">
      <dgm:prSet phldrT="[Text]" custT="1"/>
      <dgm:spPr>
        <a:solidFill>
          <a:srgbClr val="00B050"/>
        </a:solidFill>
      </dgm:spPr>
      <dgm:t>
        <a:bodyPr/>
        <a:lstStyle/>
        <a:p>
          <a:pPr>
            <a:spcAft>
              <a:spcPts val="200"/>
            </a:spcAft>
          </a:pPr>
          <a:r>
            <a:rPr lang="en-US" sz="1300" b="1" i="1" dirty="0" smtClean="0">
              <a:latin typeface="Arial Narrow" pitchFamily="34" charset="0"/>
            </a:rPr>
            <a:t>Recover</a:t>
          </a:r>
        </a:p>
      </dgm:t>
    </dgm:pt>
    <dgm:pt modelId="{0D893E20-ABE9-48CD-87EF-4AA39DBDBF29}" type="parTrans" cxnId="{0B891AE1-8240-47E5-BDF7-56C26C4797C2}">
      <dgm:prSet/>
      <dgm:spPr/>
      <dgm:t>
        <a:bodyPr/>
        <a:lstStyle/>
        <a:p>
          <a:endParaRPr lang="en-US" sz="4800"/>
        </a:p>
      </dgm:t>
    </dgm:pt>
    <dgm:pt modelId="{968AFA3D-E32C-4A82-BCE0-14C96ABC5E9A}" type="sibTrans" cxnId="{0B891AE1-8240-47E5-BDF7-56C26C4797C2}">
      <dgm:prSet custT="1"/>
      <dgm:spPr>
        <a:solidFill>
          <a:srgbClr val="00B050"/>
        </a:solidFill>
      </dgm:spPr>
      <dgm:t>
        <a:bodyPr/>
        <a:lstStyle/>
        <a:p>
          <a:endParaRPr lang="en-US" sz="1600"/>
        </a:p>
      </dgm:t>
    </dgm:pt>
    <dgm:pt modelId="{9D1A1269-F1AE-497A-BF3B-7586B3361DC4}">
      <dgm:prSet phldrT="[Text]" custT="1"/>
      <dgm:spPr>
        <a:solidFill>
          <a:srgbClr val="993300"/>
        </a:solidFill>
      </dgm:spPr>
      <dgm:t>
        <a:bodyPr/>
        <a:lstStyle/>
        <a:p>
          <a:pPr>
            <a:spcAft>
              <a:spcPts val="200"/>
            </a:spcAft>
          </a:pPr>
          <a:r>
            <a:rPr lang="en-US" sz="1300" b="1" i="1" dirty="0" smtClean="0">
              <a:latin typeface="Arial Narrow" pitchFamily="34" charset="0"/>
            </a:rPr>
            <a:t>Adapt</a:t>
          </a:r>
        </a:p>
      </dgm:t>
    </dgm:pt>
    <dgm:pt modelId="{8163A2A4-FC06-4801-B246-0145AE2F766A}" type="parTrans" cxnId="{D2D11FB7-426A-4267-BCD7-8CD5194394F1}">
      <dgm:prSet/>
      <dgm:spPr/>
      <dgm:t>
        <a:bodyPr/>
        <a:lstStyle/>
        <a:p>
          <a:endParaRPr lang="en-US" sz="4800"/>
        </a:p>
      </dgm:t>
    </dgm:pt>
    <dgm:pt modelId="{7922DC71-F8C1-40F2-B24A-43050D747D3E}" type="sibTrans" cxnId="{D2D11FB7-426A-4267-BCD7-8CD5194394F1}">
      <dgm:prSet custT="1"/>
      <dgm:spPr>
        <a:solidFill>
          <a:srgbClr val="993300"/>
        </a:solidFill>
      </dgm:spPr>
      <dgm:t>
        <a:bodyPr/>
        <a:lstStyle/>
        <a:p>
          <a:endParaRPr lang="en-US" sz="1600"/>
        </a:p>
      </dgm:t>
    </dgm:pt>
    <dgm:pt modelId="{07D1DAF6-E412-4C88-B8C3-B248176FD7E5}" type="pres">
      <dgm:prSet presAssocID="{3863D41E-3164-4DD8-A998-622EE9FD5904}" presName="cycle" presStyleCnt="0">
        <dgm:presLayoutVars>
          <dgm:dir/>
          <dgm:resizeHandles val="exact"/>
        </dgm:presLayoutVars>
      </dgm:prSet>
      <dgm:spPr/>
      <dgm:t>
        <a:bodyPr/>
        <a:lstStyle/>
        <a:p>
          <a:endParaRPr lang="en-US"/>
        </a:p>
      </dgm:t>
    </dgm:pt>
    <dgm:pt modelId="{0DE54597-D8B8-4963-BEE8-C7E0499F284B}" type="pres">
      <dgm:prSet presAssocID="{9A455BBD-76A3-4B86-B0B8-C2E0D18B1E91}" presName="node" presStyleLbl="node1" presStyleIdx="0" presStyleCnt="4" custScaleX="162421" custScaleY="113006">
        <dgm:presLayoutVars>
          <dgm:bulletEnabled val="1"/>
        </dgm:presLayoutVars>
      </dgm:prSet>
      <dgm:spPr/>
      <dgm:t>
        <a:bodyPr/>
        <a:lstStyle/>
        <a:p>
          <a:endParaRPr lang="en-US"/>
        </a:p>
      </dgm:t>
    </dgm:pt>
    <dgm:pt modelId="{48B6E245-F1CA-464B-B684-041628653D63}" type="pres">
      <dgm:prSet presAssocID="{79AE24DA-F798-4398-A80E-FF1BA512623C}" presName="sibTrans" presStyleLbl="sibTrans2D1" presStyleIdx="0" presStyleCnt="4"/>
      <dgm:spPr/>
      <dgm:t>
        <a:bodyPr/>
        <a:lstStyle/>
        <a:p>
          <a:endParaRPr lang="en-US"/>
        </a:p>
      </dgm:t>
    </dgm:pt>
    <dgm:pt modelId="{7850D747-3E8C-427F-87CD-33F91C5E0DF7}" type="pres">
      <dgm:prSet presAssocID="{79AE24DA-F798-4398-A80E-FF1BA512623C}" presName="connectorText" presStyleLbl="sibTrans2D1" presStyleIdx="0" presStyleCnt="4"/>
      <dgm:spPr/>
      <dgm:t>
        <a:bodyPr/>
        <a:lstStyle/>
        <a:p>
          <a:endParaRPr lang="en-US"/>
        </a:p>
      </dgm:t>
    </dgm:pt>
    <dgm:pt modelId="{9DDC548A-8413-49ED-8A78-1EA19C6461C4}" type="pres">
      <dgm:prSet presAssocID="{D29A59E1-81A7-47A4-BDC2-68BCC4A371E3}" presName="node" presStyleLbl="node1" presStyleIdx="1" presStyleCnt="4" custScaleX="155449" custScaleY="112157">
        <dgm:presLayoutVars>
          <dgm:bulletEnabled val="1"/>
        </dgm:presLayoutVars>
      </dgm:prSet>
      <dgm:spPr/>
      <dgm:t>
        <a:bodyPr/>
        <a:lstStyle/>
        <a:p>
          <a:endParaRPr lang="en-US"/>
        </a:p>
      </dgm:t>
    </dgm:pt>
    <dgm:pt modelId="{3F27F67A-12FB-4EFC-A93A-1A0B189F3CFB}" type="pres">
      <dgm:prSet presAssocID="{33376717-1E7E-4310-A6E6-F8CB121CA13A}" presName="sibTrans" presStyleLbl="sibTrans2D1" presStyleIdx="1" presStyleCnt="4"/>
      <dgm:spPr/>
      <dgm:t>
        <a:bodyPr/>
        <a:lstStyle/>
        <a:p>
          <a:endParaRPr lang="en-US"/>
        </a:p>
      </dgm:t>
    </dgm:pt>
    <dgm:pt modelId="{CCCE054F-BC31-4FE1-AFAC-F0F7B4C3D958}" type="pres">
      <dgm:prSet presAssocID="{33376717-1E7E-4310-A6E6-F8CB121CA13A}" presName="connectorText" presStyleLbl="sibTrans2D1" presStyleIdx="1" presStyleCnt="4"/>
      <dgm:spPr/>
      <dgm:t>
        <a:bodyPr/>
        <a:lstStyle/>
        <a:p>
          <a:endParaRPr lang="en-US"/>
        </a:p>
      </dgm:t>
    </dgm:pt>
    <dgm:pt modelId="{4964D234-ABBA-481B-907D-7C0F41C071EF}" type="pres">
      <dgm:prSet presAssocID="{BD1F9C40-1E25-4136-BC61-D904E0EC0F88}" presName="node" presStyleLbl="node1" presStyleIdx="2" presStyleCnt="4" custScaleX="164394" custScaleY="118053">
        <dgm:presLayoutVars>
          <dgm:bulletEnabled val="1"/>
        </dgm:presLayoutVars>
      </dgm:prSet>
      <dgm:spPr/>
      <dgm:t>
        <a:bodyPr/>
        <a:lstStyle/>
        <a:p>
          <a:endParaRPr lang="en-US"/>
        </a:p>
      </dgm:t>
    </dgm:pt>
    <dgm:pt modelId="{D6446924-4B40-490F-ADAD-76635B60247E}" type="pres">
      <dgm:prSet presAssocID="{968AFA3D-E32C-4A82-BCE0-14C96ABC5E9A}" presName="sibTrans" presStyleLbl="sibTrans2D1" presStyleIdx="2" presStyleCnt="4"/>
      <dgm:spPr/>
      <dgm:t>
        <a:bodyPr/>
        <a:lstStyle/>
        <a:p>
          <a:endParaRPr lang="en-US"/>
        </a:p>
      </dgm:t>
    </dgm:pt>
    <dgm:pt modelId="{4C14F50A-D407-44F1-BD5A-0EAAA6845B5E}" type="pres">
      <dgm:prSet presAssocID="{968AFA3D-E32C-4A82-BCE0-14C96ABC5E9A}" presName="connectorText" presStyleLbl="sibTrans2D1" presStyleIdx="2" presStyleCnt="4"/>
      <dgm:spPr/>
      <dgm:t>
        <a:bodyPr/>
        <a:lstStyle/>
        <a:p>
          <a:endParaRPr lang="en-US"/>
        </a:p>
      </dgm:t>
    </dgm:pt>
    <dgm:pt modelId="{C3BE31F2-A09A-4E14-9CAD-AE418A97179C}" type="pres">
      <dgm:prSet presAssocID="{9D1A1269-F1AE-497A-BF3B-7586B3361DC4}" presName="node" presStyleLbl="node1" presStyleIdx="3" presStyleCnt="4" custScaleX="154678" custScaleY="118660">
        <dgm:presLayoutVars>
          <dgm:bulletEnabled val="1"/>
        </dgm:presLayoutVars>
      </dgm:prSet>
      <dgm:spPr/>
      <dgm:t>
        <a:bodyPr/>
        <a:lstStyle/>
        <a:p>
          <a:endParaRPr lang="en-US"/>
        </a:p>
      </dgm:t>
    </dgm:pt>
    <dgm:pt modelId="{3A62A013-F028-417E-A976-6992B3B9E408}" type="pres">
      <dgm:prSet presAssocID="{7922DC71-F8C1-40F2-B24A-43050D747D3E}" presName="sibTrans" presStyleLbl="sibTrans2D1" presStyleIdx="3" presStyleCnt="4"/>
      <dgm:spPr/>
      <dgm:t>
        <a:bodyPr/>
        <a:lstStyle/>
        <a:p>
          <a:endParaRPr lang="en-US"/>
        </a:p>
      </dgm:t>
    </dgm:pt>
    <dgm:pt modelId="{4D709454-968B-4670-A018-14416F171612}" type="pres">
      <dgm:prSet presAssocID="{7922DC71-F8C1-40F2-B24A-43050D747D3E}" presName="connectorText" presStyleLbl="sibTrans2D1" presStyleIdx="3" presStyleCnt="4"/>
      <dgm:spPr/>
      <dgm:t>
        <a:bodyPr/>
        <a:lstStyle/>
        <a:p>
          <a:endParaRPr lang="en-US"/>
        </a:p>
      </dgm:t>
    </dgm:pt>
  </dgm:ptLst>
  <dgm:cxnLst>
    <dgm:cxn modelId="{47609BDC-74C5-9042-AB5A-FA95EAD2ACCF}" type="presOf" srcId="{79AE24DA-F798-4398-A80E-FF1BA512623C}" destId="{7850D747-3E8C-427F-87CD-33F91C5E0DF7}" srcOrd="1" destOrd="0" presId="urn:microsoft.com/office/officeart/2005/8/layout/cycle2"/>
    <dgm:cxn modelId="{113A4D87-C503-0E48-BEE3-00712BE3845B}" type="presOf" srcId="{3863D41E-3164-4DD8-A998-622EE9FD5904}" destId="{07D1DAF6-E412-4C88-B8C3-B248176FD7E5}" srcOrd="0" destOrd="0" presId="urn:microsoft.com/office/officeart/2005/8/layout/cycle2"/>
    <dgm:cxn modelId="{A4BF6C7A-6BC5-4347-B3A4-2F9BD2C29DA2}" type="presOf" srcId="{968AFA3D-E32C-4A82-BCE0-14C96ABC5E9A}" destId="{D6446924-4B40-490F-ADAD-76635B60247E}" srcOrd="0" destOrd="0" presId="urn:microsoft.com/office/officeart/2005/8/layout/cycle2"/>
    <dgm:cxn modelId="{73748E21-A120-4246-8164-6B9A61C50A8E}" type="presOf" srcId="{D29A59E1-81A7-47A4-BDC2-68BCC4A371E3}" destId="{9DDC548A-8413-49ED-8A78-1EA19C6461C4}" srcOrd="0" destOrd="0" presId="urn:microsoft.com/office/officeart/2005/8/layout/cycle2"/>
    <dgm:cxn modelId="{0B891AE1-8240-47E5-BDF7-56C26C4797C2}" srcId="{3863D41E-3164-4DD8-A998-622EE9FD5904}" destId="{BD1F9C40-1E25-4136-BC61-D904E0EC0F88}" srcOrd="2" destOrd="0" parTransId="{0D893E20-ABE9-48CD-87EF-4AA39DBDBF29}" sibTransId="{968AFA3D-E32C-4A82-BCE0-14C96ABC5E9A}"/>
    <dgm:cxn modelId="{3D57CED0-25D6-B54D-A7B1-0BD0A680127B}" type="presOf" srcId="{33376717-1E7E-4310-A6E6-F8CB121CA13A}" destId="{3F27F67A-12FB-4EFC-A93A-1A0B189F3CFB}" srcOrd="0" destOrd="0" presId="urn:microsoft.com/office/officeart/2005/8/layout/cycle2"/>
    <dgm:cxn modelId="{0A673D61-9C0B-1248-897F-E4A09DFF5B50}" type="presOf" srcId="{33376717-1E7E-4310-A6E6-F8CB121CA13A}" destId="{CCCE054F-BC31-4FE1-AFAC-F0F7B4C3D958}" srcOrd="1" destOrd="0" presId="urn:microsoft.com/office/officeart/2005/8/layout/cycle2"/>
    <dgm:cxn modelId="{C3009E49-EC32-C34C-80A7-86114FF743E0}" type="presOf" srcId="{9A455BBD-76A3-4B86-B0B8-C2E0D18B1E91}" destId="{0DE54597-D8B8-4963-BEE8-C7E0499F284B}" srcOrd="0" destOrd="0" presId="urn:microsoft.com/office/officeart/2005/8/layout/cycle2"/>
    <dgm:cxn modelId="{0A3B3177-A687-5248-A780-59886C7978F8}" type="presOf" srcId="{968AFA3D-E32C-4A82-BCE0-14C96ABC5E9A}" destId="{4C14F50A-D407-44F1-BD5A-0EAAA6845B5E}" srcOrd="1" destOrd="0" presId="urn:microsoft.com/office/officeart/2005/8/layout/cycle2"/>
    <dgm:cxn modelId="{4D21EE2D-EBD0-4F2D-989C-B558FD92DC25}" srcId="{3863D41E-3164-4DD8-A998-622EE9FD5904}" destId="{D29A59E1-81A7-47A4-BDC2-68BCC4A371E3}" srcOrd="1" destOrd="0" parTransId="{142181AA-87DB-45A7-98AD-19D5CFDED2A3}" sibTransId="{33376717-1E7E-4310-A6E6-F8CB121CA13A}"/>
    <dgm:cxn modelId="{D8608976-A171-F64E-BC70-1C5440B20E5C}" type="presOf" srcId="{BD1F9C40-1E25-4136-BC61-D904E0EC0F88}" destId="{4964D234-ABBA-481B-907D-7C0F41C071EF}" srcOrd="0" destOrd="0" presId="urn:microsoft.com/office/officeart/2005/8/layout/cycle2"/>
    <dgm:cxn modelId="{EF8EFC44-0519-9742-A1A7-BA8285C3887D}" type="presOf" srcId="{9D1A1269-F1AE-497A-BF3B-7586B3361DC4}" destId="{C3BE31F2-A09A-4E14-9CAD-AE418A97179C}" srcOrd="0" destOrd="0" presId="urn:microsoft.com/office/officeart/2005/8/layout/cycle2"/>
    <dgm:cxn modelId="{D2D11FB7-426A-4267-BCD7-8CD5194394F1}" srcId="{3863D41E-3164-4DD8-A998-622EE9FD5904}" destId="{9D1A1269-F1AE-497A-BF3B-7586B3361DC4}" srcOrd="3" destOrd="0" parTransId="{8163A2A4-FC06-4801-B246-0145AE2F766A}" sibTransId="{7922DC71-F8C1-40F2-B24A-43050D747D3E}"/>
    <dgm:cxn modelId="{B7487E7B-49E6-41B8-B6D6-2D1A8D3E9EBE}" srcId="{3863D41E-3164-4DD8-A998-622EE9FD5904}" destId="{9A455BBD-76A3-4B86-B0B8-C2E0D18B1E91}" srcOrd="0" destOrd="0" parTransId="{3D451439-5806-42C9-A740-250D69C9EDBB}" sibTransId="{79AE24DA-F798-4398-A80E-FF1BA512623C}"/>
    <dgm:cxn modelId="{35BA3704-0FD6-9D47-B392-6EC0105612F1}" type="presOf" srcId="{79AE24DA-F798-4398-A80E-FF1BA512623C}" destId="{48B6E245-F1CA-464B-B684-041628653D63}" srcOrd="0" destOrd="0" presId="urn:microsoft.com/office/officeart/2005/8/layout/cycle2"/>
    <dgm:cxn modelId="{275D93CC-5C3F-134D-B4EC-6A56737F733C}" type="presOf" srcId="{7922DC71-F8C1-40F2-B24A-43050D747D3E}" destId="{4D709454-968B-4670-A018-14416F171612}" srcOrd="1" destOrd="0" presId="urn:microsoft.com/office/officeart/2005/8/layout/cycle2"/>
    <dgm:cxn modelId="{0D75186D-C2B5-0F4C-BA2B-D7EE04E64526}" type="presOf" srcId="{7922DC71-F8C1-40F2-B24A-43050D747D3E}" destId="{3A62A013-F028-417E-A976-6992B3B9E408}" srcOrd="0" destOrd="0" presId="urn:microsoft.com/office/officeart/2005/8/layout/cycle2"/>
    <dgm:cxn modelId="{66C3D25A-F6A8-0C49-9913-8C293D922D46}" type="presParOf" srcId="{07D1DAF6-E412-4C88-B8C3-B248176FD7E5}" destId="{0DE54597-D8B8-4963-BEE8-C7E0499F284B}" srcOrd="0" destOrd="0" presId="urn:microsoft.com/office/officeart/2005/8/layout/cycle2"/>
    <dgm:cxn modelId="{6DCBC093-0275-194D-B81B-8281E012BB3B}" type="presParOf" srcId="{07D1DAF6-E412-4C88-B8C3-B248176FD7E5}" destId="{48B6E245-F1CA-464B-B684-041628653D63}" srcOrd="1" destOrd="0" presId="urn:microsoft.com/office/officeart/2005/8/layout/cycle2"/>
    <dgm:cxn modelId="{35523837-33FB-D84A-AA7A-BCD7D3D3D32B}" type="presParOf" srcId="{48B6E245-F1CA-464B-B684-041628653D63}" destId="{7850D747-3E8C-427F-87CD-33F91C5E0DF7}" srcOrd="0" destOrd="0" presId="urn:microsoft.com/office/officeart/2005/8/layout/cycle2"/>
    <dgm:cxn modelId="{65BAA972-7FF3-2548-A827-3FAA1BD444B8}" type="presParOf" srcId="{07D1DAF6-E412-4C88-B8C3-B248176FD7E5}" destId="{9DDC548A-8413-49ED-8A78-1EA19C6461C4}" srcOrd="2" destOrd="0" presId="urn:microsoft.com/office/officeart/2005/8/layout/cycle2"/>
    <dgm:cxn modelId="{42E1A49D-34FF-B94D-9F77-5293BDABAAC5}" type="presParOf" srcId="{07D1DAF6-E412-4C88-B8C3-B248176FD7E5}" destId="{3F27F67A-12FB-4EFC-A93A-1A0B189F3CFB}" srcOrd="3" destOrd="0" presId="urn:microsoft.com/office/officeart/2005/8/layout/cycle2"/>
    <dgm:cxn modelId="{73656491-EBB8-0743-8E98-428FF4E6B348}" type="presParOf" srcId="{3F27F67A-12FB-4EFC-A93A-1A0B189F3CFB}" destId="{CCCE054F-BC31-4FE1-AFAC-F0F7B4C3D958}" srcOrd="0" destOrd="0" presId="urn:microsoft.com/office/officeart/2005/8/layout/cycle2"/>
    <dgm:cxn modelId="{4DAEB1AE-0E5E-4043-92F6-5FECEE8A6082}" type="presParOf" srcId="{07D1DAF6-E412-4C88-B8C3-B248176FD7E5}" destId="{4964D234-ABBA-481B-907D-7C0F41C071EF}" srcOrd="4" destOrd="0" presId="urn:microsoft.com/office/officeart/2005/8/layout/cycle2"/>
    <dgm:cxn modelId="{AEA39A13-3BB1-6742-9015-8FC997BFB236}" type="presParOf" srcId="{07D1DAF6-E412-4C88-B8C3-B248176FD7E5}" destId="{D6446924-4B40-490F-ADAD-76635B60247E}" srcOrd="5" destOrd="0" presId="urn:microsoft.com/office/officeart/2005/8/layout/cycle2"/>
    <dgm:cxn modelId="{897C81CE-CDB8-2844-A8D9-DF6B4727F5ED}" type="presParOf" srcId="{D6446924-4B40-490F-ADAD-76635B60247E}" destId="{4C14F50A-D407-44F1-BD5A-0EAAA6845B5E}" srcOrd="0" destOrd="0" presId="urn:microsoft.com/office/officeart/2005/8/layout/cycle2"/>
    <dgm:cxn modelId="{93353962-BABF-D649-B73A-072F4E07882C}" type="presParOf" srcId="{07D1DAF6-E412-4C88-B8C3-B248176FD7E5}" destId="{C3BE31F2-A09A-4E14-9CAD-AE418A97179C}" srcOrd="6" destOrd="0" presId="urn:microsoft.com/office/officeart/2005/8/layout/cycle2"/>
    <dgm:cxn modelId="{BAA37210-B467-5047-8BD0-E0BE717DD79D}" type="presParOf" srcId="{07D1DAF6-E412-4C88-B8C3-B248176FD7E5}" destId="{3A62A013-F028-417E-A976-6992B3B9E408}" srcOrd="7" destOrd="0" presId="urn:microsoft.com/office/officeart/2005/8/layout/cycle2"/>
    <dgm:cxn modelId="{39D07A1B-2C71-C942-9264-522ED5C7D8FA}" type="presParOf" srcId="{3A62A013-F028-417E-A976-6992B3B9E408}" destId="{4D709454-968B-4670-A018-14416F171612}" srcOrd="0" destOrd="0" presId="urn:microsoft.com/office/officeart/2005/8/layout/cycle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DE54597-D8B8-4963-BEE8-C7E0499F284B}">
      <dsp:nvSpPr>
        <dsp:cNvPr id="0" name=""/>
        <dsp:cNvSpPr/>
      </dsp:nvSpPr>
      <dsp:spPr>
        <a:xfrm>
          <a:off x="615491" y="-37675"/>
          <a:ext cx="794133" cy="552525"/>
        </a:xfrm>
        <a:prstGeom prst="ellipse">
          <a:avLst/>
        </a:prstGeom>
        <a:solidFill>
          <a:srgbClr val="0000FF"/>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ts val="200"/>
            </a:spcAft>
          </a:pPr>
          <a:r>
            <a:rPr lang="en-US" sz="1300" b="1" i="1" kern="1200" dirty="0" smtClean="0">
              <a:latin typeface="Arial Narrow" pitchFamily="34" charset="0"/>
            </a:rPr>
            <a:t>Prepare</a:t>
          </a:r>
        </a:p>
      </dsp:txBody>
      <dsp:txXfrm>
        <a:off x="615491" y="-37675"/>
        <a:ext cx="794133" cy="552525"/>
      </dsp:txXfrm>
    </dsp:sp>
    <dsp:sp modelId="{48B6E245-F1CA-464B-B684-041628653D63}">
      <dsp:nvSpPr>
        <dsp:cNvPr id="0" name=""/>
        <dsp:cNvSpPr/>
      </dsp:nvSpPr>
      <dsp:spPr>
        <a:xfrm rot="2700000">
          <a:off x="1247064" y="416871"/>
          <a:ext cx="52570" cy="165015"/>
        </a:xfrm>
        <a:prstGeom prst="rightArrow">
          <a:avLst>
            <a:gd name="adj1" fmla="val 60000"/>
            <a:gd name="adj2" fmla="val 50000"/>
          </a:avLst>
        </a:prstGeom>
        <a:solidFill>
          <a:srgbClr val="0000FF"/>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2700000">
        <a:off x="1247064" y="416871"/>
        <a:ext cx="52570" cy="165015"/>
      </dsp:txXfrm>
    </dsp:sp>
    <dsp:sp modelId="{9DDC548A-8413-49ED-8A78-1EA19C6461C4}">
      <dsp:nvSpPr>
        <dsp:cNvPr id="0" name=""/>
        <dsp:cNvSpPr/>
      </dsp:nvSpPr>
      <dsp:spPr>
        <a:xfrm>
          <a:off x="1151802" y="483666"/>
          <a:ext cx="760044" cy="548374"/>
        </a:xfrm>
        <a:prstGeom prst="ellipse">
          <a:avLst/>
        </a:prstGeom>
        <a:solidFill>
          <a:srgbClr val="CC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ts val="200"/>
            </a:spcAft>
          </a:pPr>
          <a:r>
            <a:rPr lang="en-US" sz="1300" b="1" i="1" kern="1200" dirty="0" smtClean="0">
              <a:latin typeface="Arial Narrow" pitchFamily="34" charset="0"/>
            </a:rPr>
            <a:t>Resist</a:t>
          </a:r>
        </a:p>
      </dsp:txBody>
      <dsp:txXfrm>
        <a:off x="1151802" y="483666"/>
        <a:ext cx="760044" cy="548374"/>
      </dsp:txXfrm>
    </dsp:sp>
    <dsp:sp modelId="{3F27F67A-12FB-4EFC-A93A-1A0B189F3CFB}">
      <dsp:nvSpPr>
        <dsp:cNvPr id="0" name=""/>
        <dsp:cNvSpPr/>
      </dsp:nvSpPr>
      <dsp:spPr>
        <a:xfrm rot="8100000">
          <a:off x="1255741" y="928008"/>
          <a:ext cx="46840" cy="165015"/>
        </a:xfrm>
        <a:prstGeom prst="rightArrow">
          <a:avLst>
            <a:gd name="adj1" fmla="val 60000"/>
            <a:gd name="adj2" fmla="val 50000"/>
          </a:avLst>
        </a:prstGeom>
        <a:solidFill>
          <a:srgbClr val="CC3300"/>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8100000">
        <a:off x="1255741" y="928008"/>
        <a:ext cx="46840" cy="165015"/>
      </dsp:txXfrm>
    </dsp:sp>
    <dsp:sp modelId="{4964D234-ABBA-481B-907D-7C0F41C071EF}">
      <dsp:nvSpPr>
        <dsp:cNvPr id="0" name=""/>
        <dsp:cNvSpPr/>
      </dsp:nvSpPr>
      <dsp:spPr>
        <a:xfrm>
          <a:off x="610668" y="988518"/>
          <a:ext cx="803779" cy="577202"/>
        </a:xfrm>
        <a:prstGeom prst="ellipse">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ts val="200"/>
            </a:spcAft>
          </a:pPr>
          <a:r>
            <a:rPr lang="en-US" sz="1300" b="1" i="1" kern="1200" dirty="0" smtClean="0">
              <a:latin typeface="Arial Narrow" pitchFamily="34" charset="0"/>
            </a:rPr>
            <a:t>Recover</a:t>
          </a:r>
        </a:p>
      </dsp:txBody>
      <dsp:txXfrm>
        <a:off x="610668" y="988518"/>
        <a:ext cx="803779" cy="577202"/>
      </dsp:txXfrm>
    </dsp:sp>
    <dsp:sp modelId="{D6446924-4B40-490F-ADAD-76635B60247E}">
      <dsp:nvSpPr>
        <dsp:cNvPr id="0" name=""/>
        <dsp:cNvSpPr/>
      </dsp:nvSpPr>
      <dsp:spPr>
        <a:xfrm rot="13500000">
          <a:off x="731121" y="933669"/>
          <a:ext cx="40988" cy="165015"/>
        </a:xfrm>
        <a:prstGeom prst="rightArrow">
          <a:avLst>
            <a:gd name="adj1" fmla="val 60000"/>
            <a:gd name="adj2" fmla="val 50000"/>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13500000">
        <a:off x="731121" y="933669"/>
        <a:ext cx="40988" cy="165015"/>
      </dsp:txXfrm>
    </dsp:sp>
    <dsp:sp modelId="{C3BE31F2-A09A-4E14-9CAD-AE418A97179C}">
      <dsp:nvSpPr>
        <dsp:cNvPr id="0" name=""/>
        <dsp:cNvSpPr/>
      </dsp:nvSpPr>
      <dsp:spPr>
        <a:xfrm>
          <a:off x="115155" y="467768"/>
          <a:ext cx="756274" cy="580170"/>
        </a:xfrm>
        <a:prstGeom prst="ellipse">
          <a:avLst/>
        </a:prstGeom>
        <a:solidFill>
          <a:srgbClr val="9933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ts val="200"/>
            </a:spcAft>
          </a:pPr>
          <a:r>
            <a:rPr lang="en-US" sz="1300" b="1" i="1" kern="1200" dirty="0" smtClean="0">
              <a:latin typeface="Arial Narrow" pitchFamily="34" charset="0"/>
            </a:rPr>
            <a:t>Adapt</a:t>
          </a:r>
        </a:p>
      </dsp:txBody>
      <dsp:txXfrm>
        <a:off x="115155" y="467768"/>
        <a:ext cx="756274" cy="580170"/>
      </dsp:txXfrm>
    </dsp:sp>
    <dsp:sp modelId="{3A62A013-F028-417E-A976-6992B3B9E408}">
      <dsp:nvSpPr>
        <dsp:cNvPr id="0" name=""/>
        <dsp:cNvSpPr/>
      </dsp:nvSpPr>
      <dsp:spPr>
        <a:xfrm rot="18900000">
          <a:off x="730324" y="414954"/>
          <a:ext cx="46719" cy="165015"/>
        </a:xfrm>
        <a:prstGeom prst="rightArrow">
          <a:avLst>
            <a:gd name="adj1" fmla="val 60000"/>
            <a:gd name="adj2" fmla="val 50000"/>
          </a:avLst>
        </a:prstGeom>
        <a:solidFill>
          <a:srgbClr val="993300"/>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18900000">
        <a:off x="730324" y="414954"/>
        <a:ext cx="46719" cy="165015"/>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86E52BD9-C471-457B-9C6A-A0C67EAE10BD}" type="datetimeFigureOut">
              <a:rPr lang="en-US" smtClean="0"/>
              <a:pPr/>
              <a:t>10/5/2015</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93BE4C63-3DAD-4BF5-A396-6BA0B3370C91}"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57C5010A-A89A-3848-8A64-06184A224380}" type="datetimeFigureOut">
              <a:rPr lang="en-US" smtClean="0"/>
              <a:pPr/>
              <a:t>10/5/2015</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EAA60520-56F5-FC44-87F6-3F95E72C13CC}" type="slidenum">
              <a:rPr lang="en-US" smtClean="0"/>
              <a:pPr/>
              <a:t>‹#›</a:t>
            </a:fld>
            <a:endParaRPr lang="en-US"/>
          </a:p>
        </p:txBody>
      </p:sp>
    </p:spTree>
    <p:extLst>
      <p:ext uri="{BB962C8B-B14F-4D97-AF65-F5344CB8AC3E}">
        <p14:creationId xmlns:p14="http://schemas.microsoft.com/office/powerpoint/2010/main" xmlns="" val="63258768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pPr defTabSz="483306">
              <a:defRPr/>
            </a:pPr>
            <a:endParaRPr lang="en-US" sz="1300" dirty="0" smtClean="0"/>
          </a:p>
          <a:p>
            <a:pPr defTabSz="483306">
              <a:defRPr/>
            </a:pPr>
            <a:endParaRPr lang="en-US" sz="1300" dirty="0" smtClean="0"/>
          </a:p>
          <a:p>
            <a:endParaRPr lang="en-US" dirty="0"/>
          </a:p>
        </p:txBody>
      </p:sp>
      <p:sp>
        <p:nvSpPr>
          <p:cNvPr id="4" name="Slide Number Placeholder 3"/>
          <p:cNvSpPr>
            <a:spLocks noGrp="1"/>
          </p:cNvSpPr>
          <p:nvPr>
            <p:ph type="sldNum" sz="quarter" idx="10"/>
          </p:nvPr>
        </p:nvSpPr>
        <p:spPr/>
        <p:txBody>
          <a:bodyPr/>
          <a:lstStyle/>
          <a:p>
            <a:fld id="{BDAE7385-2DC3-41B1-86D5-E529F30DDD77}"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xmlns="" val="2971509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300" b="0" dirty="0" smtClean="0"/>
              <a:t>Sediments are ubiquitous throughout our coastal projects, yet, physical, chemical and long-term processes involved in heterogeneous sediments are poorly understood. Because of the lack of scientific and engineering knowledge in sediments, Corps design and maintenance guidance has  fundamental gaps because we use simplifying assumptions that make existing tools and models only applicable to specific situations. Without advances in understanding the processes, Corps projects using modeling and predictive capabilities may not reflect realistic sediment and soil properties and associated processes. These limitations usually result in over engineering and higher project costs in order to manage uncertainty.</a:t>
            </a:r>
            <a:r>
              <a:rPr lang="en-US" b="0" dirty="0" smtClean="0">
                <a:effectLst/>
              </a:rPr>
              <a:t> </a:t>
            </a:r>
            <a:endParaRPr lang="en-US" sz="1300" b="0" dirty="0" smtClean="0"/>
          </a:p>
          <a:p>
            <a:endParaRPr lang="en-US" sz="1300" b="0" dirty="0" smtClean="0"/>
          </a:p>
          <a:p>
            <a:r>
              <a:rPr lang="en-US" sz="1300" b="0" dirty="0" smtClean="0"/>
              <a:t>We have various research underway that look at specific characteristics or issues in a few of our programs including CIRP, DOER (Dredging</a:t>
            </a:r>
            <a:r>
              <a:rPr lang="en-US" sz="1300" b="0" baseline="0" dirty="0" smtClean="0"/>
              <a:t> Operation and Environmental Research)</a:t>
            </a:r>
            <a:r>
              <a:rPr lang="en-US" sz="1300" b="0" dirty="0" smtClean="0"/>
              <a:t>, </a:t>
            </a:r>
            <a:r>
              <a:rPr lang="en-US" sz="1300" b="0" dirty="0" err="1" smtClean="0"/>
              <a:t>Naviagation</a:t>
            </a:r>
            <a:r>
              <a:rPr lang="en-US" sz="1300" b="0" dirty="0" smtClean="0"/>
              <a:t>,</a:t>
            </a:r>
            <a:r>
              <a:rPr lang="en-US" sz="1300" b="0" baseline="0" dirty="0" smtClean="0"/>
              <a:t> </a:t>
            </a:r>
            <a:r>
              <a:rPr lang="en-US" sz="1300" b="0" dirty="0" smtClean="0"/>
              <a:t>and Flood &amp; Coastal.  What we need is a larger integrated effort to address the heterogeneous, chemical and biological properties in an integrated focus and produce new design guidance.  These is also discussion across many Districts that as we continue to renourish beaches we are artificially changing the beach characteristics in an adverse way through the sorting of fine material during the dredging.  This is changing physical characteristics of the beach and may be affecting turtle nesting and other biological processes.</a:t>
            </a:r>
          </a:p>
          <a:p>
            <a:endParaRPr lang="en-US" sz="1300" b="1" dirty="0" smtClean="0"/>
          </a:p>
          <a:p>
            <a:r>
              <a:rPr lang="en-US" sz="1300" b="1" dirty="0" smtClean="0"/>
              <a:t>XXXXXXXXXXXXXXXXXXXXXXXXXXXXX</a:t>
            </a:r>
          </a:p>
          <a:p>
            <a:r>
              <a:rPr lang="en-US" sz="1300" b="1" dirty="0" smtClean="0"/>
              <a:t>Deep background information</a:t>
            </a:r>
          </a:p>
          <a:p>
            <a:endParaRPr lang="en-US" sz="1300" b="1" dirty="0" smtClean="0"/>
          </a:p>
          <a:p>
            <a:r>
              <a:rPr lang="en-US" sz="1300" b="1" dirty="0" smtClean="0"/>
              <a:t>Problem summary</a:t>
            </a:r>
            <a:r>
              <a:rPr lang="en-US" sz="1300" dirty="0" smtClean="0"/>
              <a:t>: Requirement for sustainable sediment management in the coastal zone are increasing, including more wetland/habitat restoration, nearshore placement, and Engineering with Nature. These opportunities require improved predictive capabilities for cohesive sediment transport. Cohesive sediment processes and transport impact multiple Corps missions, including navigation, FRM, and environment. Yet we only have a basic understanding of their behavior. </a:t>
            </a:r>
          </a:p>
          <a:p>
            <a:endParaRPr lang="en-US" sz="1300" dirty="0" smtClean="0"/>
          </a:p>
          <a:p>
            <a:r>
              <a:rPr lang="en-US" sz="1300" b="1" dirty="0" smtClean="0"/>
              <a:t>Research &amp; Expected outcome</a:t>
            </a:r>
            <a:r>
              <a:rPr lang="en-US" sz="1300" dirty="0" smtClean="0"/>
              <a:t>: Research includes improving our understanding of cohesive sediment processes and transport, including erosion, bed dynamics, flocculation, settling, and deposition and development of applications for shoreline evolution and stability, channel infilling, fluid mud movement, dredged material management (DMM), turbidity, sedimentation and flora/sediment interactions. </a:t>
            </a:r>
          </a:p>
          <a:p>
            <a:endParaRPr lang="en-US" sz="1300" dirty="0" smtClean="0"/>
          </a:p>
          <a:p>
            <a:r>
              <a:rPr lang="en-US" sz="1300" b="1" dirty="0" smtClean="0"/>
              <a:t>Benefit to Corps</a:t>
            </a:r>
            <a:r>
              <a:rPr lang="en-US" sz="1300" dirty="0" smtClean="0"/>
              <a:t>: Reduced DMM costs, beneficial use of dredged material, reduced dredge volumes, improved interactions with regulatory agencies, increased navigation safety, improved FRM capabilities, improved environmental stewardship and ability to meet environment and habitat missions, and reduced uncertainty in newly proposed nearshore sediment management strategies</a:t>
            </a:r>
          </a:p>
          <a:p>
            <a:endParaRPr lang="en-US" baseline="0" dirty="0" smtClean="0"/>
          </a:p>
          <a:p>
            <a:endParaRPr lang="en-US" baseline="0" dirty="0" smtClean="0"/>
          </a:p>
          <a:p>
            <a:pPr defTabSz="483306">
              <a:defRPr/>
            </a:pPr>
            <a:r>
              <a:rPr lang="en-US" dirty="0" smtClean="0"/>
              <a:t>R&amp;D efforts for FY15 funded</a:t>
            </a:r>
            <a:r>
              <a:rPr lang="en-US" baseline="0" dirty="0" smtClean="0"/>
              <a:t> by DOER, CIRP, CDR</a:t>
            </a:r>
          </a:p>
          <a:p>
            <a:r>
              <a:rPr lang="en-US" baseline="0" dirty="0" smtClean="0"/>
              <a:t>Cohesive sediments include mixtures of cohesive (silt, clay, organics) and non-cohesive (sand, gravel) particles that behave in a cohesive manner. Interactions between cohesive and non-cohesive particles are critical to predicting sediment fate and are included in this cohesive sediment research.</a:t>
            </a:r>
          </a:p>
          <a:p>
            <a:endParaRPr lang="en-US" baseline="0" dirty="0" smtClean="0"/>
          </a:p>
          <a:p>
            <a:r>
              <a:rPr lang="en-US" baseline="0" dirty="0" smtClean="0"/>
              <a:t>Capabilities to predict – this means numerical models of varying complexity, application, and spatial domain.</a:t>
            </a:r>
          </a:p>
          <a:p>
            <a:endParaRPr lang="en-US" baseline="0" dirty="0" smtClean="0"/>
          </a:p>
          <a:p>
            <a:r>
              <a:rPr lang="en-US" baseline="0" dirty="0" smtClean="0"/>
              <a:t>Improved interactions with regulatory agencies will save time and money</a:t>
            </a:r>
          </a:p>
          <a:p>
            <a:endParaRPr lang="en-US" baseline="0" dirty="0" smtClean="0"/>
          </a:p>
          <a:p>
            <a:pPr defTabSz="483306">
              <a:defRPr/>
            </a:pPr>
            <a:r>
              <a:rPr lang="en-US" dirty="0" smtClean="0"/>
              <a:t>Ongoing sediment process R&amp;D will lead to incremental improvements in predictive models. At the present rate of R&amp;D, the numerical models will be better suited to address these new opportunities in a time frame of 5-10 years. It is expected that additional R&amp;D needs will be identified during this time.</a:t>
            </a:r>
          </a:p>
          <a:p>
            <a:pPr defTabSz="483306">
              <a:defRPr/>
            </a:pPr>
            <a:endParaRPr lang="en-US" dirty="0" smtClean="0"/>
          </a:p>
          <a:p>
            <a:r>
              <a:rPr lang="en-US" dirty="0" smtClean="0"/>
              <a:t>Problem summary:  Investigate the science behind state regulatory agencies policy for sediment compatibility with native beach sediments.  Shoreline sediment s are no longer “native” and have become too course, negatively impacting the sustainability of our coasts.</a:t>
            </a:r>
          </a:p>
          <a:p>
            <a:endParaRPr lang="en-US" dirty="0" smtClean="0"/>
          </a:p>
          <a:p>
            <a:r>
              <a:rPr lang="en-US" dirty="0" smtClean="0"/>
              <a:t>Expected outcome: Lower percentage of sand required for beach and nearshore placement, increasing use of available  sediments from navigation  channels and  scarce borrow sources.  </a:t>
            </a:r>
          </a:p>
          <a:p>
            <a:endParaRPr lang="en-US" dirty="0" smtClean="0"/>
          </a:p>
          <a:p>
            <a:r>
              <a:rPr lang="en-US" dirty="0" smtClean="0"/>
              <a:t>Benefit to Corps: Reduced costs, increased benefits, leveraging across multiple federal and non-federal projects.</a:t>
            </a:r>
          </a:p>
          <a:p>
            <a:pPr defTabSz="483306">
              <a:defRPr/>
            </a:pPr>
            <a:endParaRPr lang="en-US" dirty="0" smtClean="0"/>
          </a:p>
          <a:p>
            <a:pPr defTabSz="483306">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EAA60520-56F5-FC44-87F6-3F95E72C13CC}" type="slidenum">
              <a:rPr lang="en-US" smtClean="0"/>
              <a:pPr/>
              <a:t>10</a:t>
            </a:fld>
            <a:endParaRPr lang="en-US"/>
          </a:p>
        </p:txBody>
      </p:sp>
    </p:spTree>
    <p:extLst>
      <p:ext uri="{BB962C8B-B14F-4D97-AF65-F5344CB8AC3E}">
        <p14:creationId xmlns:p14="http://schemas.microsoft.com/office/powerpoint/2010/main" xmlns="" val="960108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a:spcAft>
                <a:spcPts val="1057"/>
              </a:spcAft>
            </a:pPr>
            <a:r>
              <a:rPr lang="en-US" sz="1300" b="0" dirty="0" smtClean="0"/>
              <a:t>USACE Navigation and Flood Risk Management projects are located along barrier-inlet systems. The long-term geomorphic evolution and regional sediment volumetric change for these systems is not well understood, and the effects of climate change, such as sea level rise, will impact the natural morphodynamics of inlets and beaches and play a role in the long-term availability of our regionally managed sediment resources.</a:t>
            </a:r>
          </a:p>
          <a:p>
            <a:pPr>
              <a:spcAft>
                <a:spcPts val="1057"/>
              </a:spcAft>
            </a:pPr>
            <a:endParaRPr lang="en-US" sz="1300" b="0" dirty="0" smtClean="0"/>
          </a:p>
          <a:p>
            <a:pPr>
              <a:spcAft>
                <a:spcPts val="1057"/>
              </a:spcAft>
            </a:pPr>
            <a:r>
              <a:rPr lang="en-US" sz="1300" b="0" dirty="0" smtClean="0"/>
              <a:t>We have research in our CIRP program, one work unit in our entire portfolio, that is researching coastal geomorphology change.  This is small compared to what is needed because to accurately assess climate change drivers, such as SLR, we must understand the forces and processes that drive long term geomorphic change.</a:t>
            </a:r>
          </a:p>
          <a:p>
            <a:pPr>
              <a:spcAft>
                <a:spcPts val="1057"/>
              </a:spcAft>
            </a:pPr>
            <a:endParaRPr lang="en-US" sz="1300" b="0" dirty="0" smtClean="0"/>
          </a:p>
          <a:p>
            <a:pPr>
              <a:spcAft>
                <a:spcPts val="1057"/>
              </a:spcAft>
            </a:pPr>
            <a:r>
              <a:rPr lang="en-US" sz="1300" b="0" dirty="0" smtClean="0"/>
              <a:t>Today we are investigating how SLR may effect barrier island evolution and applying our current models and understanding over a broader range of conditions.  These model runs are for up to a few years.  What we need for the future is multi-decadal modeling capability that accurately includes barrier island and other long-term geomorphic processes.</a:t>
            </a:r>
          </a:p>
          <a:p>
            <a:pPr>
              <a:spcAft>
                <a:spcPts val="1057"/>
              </a:spcAft>
            </a:pPr>
            <a:endParaRPr lang="en-US" sz="1300" dirty="0" smtClean="0"/>
          </a:p>
          <a:p>
            <a:pPr>
              <a:spcAft>
                <a:spcPts val="1057"/>
              </a:spcAft>
            </a:pPr>
            <a:r>
              <a:rPr lang="en-US" sz="1300" dirty="0" smtClean="0"/>
              <a:t>XXXXXXXXXXXXXXXXXXXXX</a:t>
            </a:r>
          </a:p>
          <a:p>
            <a:pPr>
              <a:spcAft>
                <a:spcPts val="1057"/>
              </a:spcAft>
            </a:pPr>
            <a:r>
              <a:rPr lang="en-US" sz="1300" b="1" dirty="0" smtClean="0"/>
              <a:t>Research &amp; Expected outcome:</a:t>
            </a:r>
            <a:r>
              <a:rPr lang="en-US" sz="1300" dirty="0" smtClean="0"/>
              <a:t>  The validation of numerical modeling capabilities to reproduce long-term evolution spanning 50 to 100 years under a range of physical forcing conditions for different, idealized barrier-inlet systems will provide a base for climate change scenario modeling for USACE projects. </a:t>
            </a:r>
          </a:p>
          <a:p>
            <a:pPr>
              <a:spcAft>
                <a:spcPts val="1057"/>
              </a:spcAft>
            </a:pPr>
            <a:r>
              <a:rPr lang="en-US" sz="1300" b="1" dirty="0" smtClean="0"/>
              <a:t>Benefit to Corps:  </a:t>
            </a:r>
            <a:r>
              <a:rPr lang="en-US" sz="1300" dirty="0" smtClean="0"/>
              <a:t>This modeling capability will provide valuable insight on the importance of different management strategies that could address various climate change scenarios, particularly that of sea level rise and storminess. Coastal numerical models could provide planning-level vulnerability assessment maps for the nation’s inlets and entrance navigation channels to decision makers.</a:t>
            </a:r>
          </a:p>
          <a:p>
            <a:endParaRPr lang="en-US" sz="1300" dirty="0" smtClean="0"/>
          </a:p>
          <a:p>
            <a:endParaRPr lang="en-US" sz="1300" dirty="0" smtClean="0"/>
          </a:p>
          <a:p>
            <a:r>
              <a:rPr lang="en-US" sz="1300" dirty="0" smtClean="0"/>
              <a:t>Background</a:t>
            </a:r>
          </a:p>
          <a:p>
            <a:r>
              <a:rPr lang="en-US" sz="1300" dirty="0" smtClean="0"/>
              <a:t>Climate change related sea level rise (SLR) at coastal estuaries cannot be considered as simply “filling up the bathtub”, resulting in deeper water, less shoaling, and, therefore, less dredging.  Long-term geomorphic evolution under SLR at this acceleration rate will “abandon” some volume of sediment in the offshore portion of the littoral envelope, though not all of it as, the slower the rate, the more sediment can be transported into estuaries via overwash and inlet processes.  This loss of sediment to deeper water follows the </a:t>
            </a:r>
            <a:r>
              <a:rPr lang="en-US" sz="1300" dirty="0" err="1" smtClean="0"/>
              <a:t>Bruun</a:t>
            </a:r>
            <a:r>
              <a:rPr lang="en-US" sz="1300" dirty="0" smtClean="0"/>
              <a:t> Rule, an engineering concept which defines and quantifies the “rolling backward” of barrier islands under transgression or SLR.  The temporal component to regional volumetric change for coastal systems under long-term SLR is not well understood.</a:t>
            </a:r>
          </a:p>
          <a:p>
            <a:endParaRPr lang="en-US" sz="1300" dirty="0" smtClean="0"/>
          </a:p>
          <a:p>
            <a:r>
              <a:rPr lang="en-US" sz="1300" dirty="0" smtClean="0"/>
              <a:t>For USACE Navigation, this brings up many questions about changes in the morphodynamics of inlets and entrance channels within our Navigation projects.  For USACE Flood Risk Management, a question arises regarding the availability of sediment resources for our managed sediment systems where we rely significantly on available sediment resources in our navigation channels and along the continental shelf.  The CIRP has proposed two research tasks to assist in answering these questions and elevating the science and our understanding of how SLR and other Climate Change effects may impact the USACE mission.</a:t>
            </a:r>
          </a:p>
          <a:p>
            <a:endParaRPr lang="en-US" sz="1300" dirty="0" smtClean="0"/>
          </a:p>
          <a:p>
            <a:r>
              <a:rPr lang="en-US" sz="1300" dirty="0" smtClean="0"/>
              <a:t>Background</a:t>
            </a:r>
          </a:p>
          <a:p>
            <a:r>
              <a:rPr lang="en-US" sz="1300" dirty="0" smtClean="0"/>
              <a:t>CIPR Research Tasks:</a:t>
            </a:r>
          </a:p>
          <a:p>
            <a:pPr marL="241653" indent="-241653">
              <a:buAutoNum type="arabicParenR"/>
            </a:pPr>
            <a:r>
              <a:rPr lang="en-US" sz="1300" b="1" dirty="0" smtClean="0"/>
              <a:t>Long-term Morphology Change at Tidal Inlets</a:t>
            </a:r>
            <a:r>
              <a:rPr lang="en-US" sz="1300" dirty="0" smtClean="0"/>
              <a:t>.  The Coastal Modeling System (CMS) has been applied to barrier-inlet systems to evaluate nearshore sediment transport and tidal inlet processes at and around Navigation and Shore Protection Projects within the USACE on the order of 1-3 year prediction intervals.  This research task designs an experiment to test and validate a range of environmental conditions for different, idealized barrier-inlet systems under long-term simulations spanning 50 to 100 years, or, a common timeframe for a natural inlet to form and stabilize under equilibrium conditions.  Validation is conducted by analyzing known properties and relationships of each idealized system to real world conditions, and the model grids and environmental forcing parameters will be stored in a database for validation of other numerical models to follow this methodology.  The results of this test will provide valuable insight on important parameters that would be sensitive to climate change conditions, particularly that of sea level rise and storminess.</a:t>
            </a:r>
          </a:p>
          <a:p>
            <a:pPr marL="241653" indent="-241653">
              <a:buAutoNum type="arabicParenR"/>
            </a:pPr>
            <a:r>
              <a:rPr lang="en-US" sz="1300" b="1" dirty="0" smtClean="0"/>
              <a:t>Sea Level Rise Scenarios in the Coastal Modeling System</a:t>
            </a:r>
            <a:r>
              <a:rPr lang="en-US" sz="1300" dirty="0" smtClean="0"/>
              <a:t>.  The CMS is also being applied directly to real-world projects to test the variable responses in sediment transport and morphology change to different initial and variable conditions forced on the modeled project area.  This research task will allow the team to better define what characteristics of a coastal region are related and potentially susceptible to significant change due to the effects of SLR on a barrier-inlet system.</a:t>
            </a:r>
          </a:p>
          <a:p>
            <a:pPr marL="241653" indent="-241653">
              <a:buAutoNum type="arabicParenR" startAt="2"/>
            </a:pPr>
            <a:endParaRPr lang="en-US" sz="1300" dirty="0" smtClean="0"/>
          </a:p>
          <a:p>
            <a:r>
              <a:rPr lang="en-US" sz="1300" b="1" dirty="0" smtClean="0"/>
              <a:t>Future Work: </a:t>
            </a:r>
            <a:r>
              <a:rPr lang="en-US" sz="1300" dirty="0" smtClean="0"/>
              <a:t>A future research task to analyze nationwide impacts to Navigation under long-term morphology change and SLR, and to assess the vulnerability and risk, leans heavily on the results and guidance derived from these two ongoing research tasks.  With some confidence in the model’s results for various conditions, or at least a range of suitable results and associated error computations, coastal numerical models such as the CMS could be capable of providing vulnerability assessment maps for the nation’s inlets and entrance navigation channels.  This would be a tool for decision makers to consider when planning 50-years for regional coastal projects.</a:t>
            </a:r>
          </a:p>
          <a:p>
            <a:endParaRPr lang="en-US" sz="1300" dirty="0" smtClean="0"/>
          </a:p>
          <a:p>
            <a:endParaRPr lang="en-US" dirty="0"/>
          </a:p>
        </p:txBody>
      </p:sp>
      <p:sp>
        <p:nvSpPr>
          <p:cNvPr id="4" name="Slide Number Placeholder 3"/>
          <p:cNvSpPr>
            <a:spLocks noGrp="1"/>
          </p:cNvSpPr>
          <p:nvPr>
            <p:ph type="sldNum" sz="quarter" idx="10"/>
          </p:nvPr>
        </p:nvSpPr>
        <p:spPr/>
        <p:txBody>
          <a:bodyPr/>
          <a:lstStyle/>
          <a:p>
            <a:fld id="{EAA60520-56F5-FC44-87F6-3F95E72C13CC}" type="slidenum">
              <a:rPr lang="en-US" smtClean="0"/>
              <a:pPr/>
              <a:t>11</a:t>
            </a:fld>
            <a:endParaRPr lang="en-US"/>
          </a:p>
        </p:txBody>
      </p:sp>
    </p:spTree>
    <p:extLst>
      <p:ext uri="{BB962C8B-B14F-4D97-AF65-F5344CB8AC3E}">
        <p14:creationId xmlns:p14="http://schemas.microsoft.com/office/powerpoint/2010/main" xmlns="" val="39185446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Problem summary</a:t>
            </a:r>
            <a:r>
              <a:rPr lang="en-US" dirty="0" smtClean="0"/>
              <a:t>: Uncertainty is not reflected in a meaningful way in coastal structure design or coastal structure asset management.</a:t>
            </a:r>
          </a:p>
          <a:p>
            <a:endParaRPr lang="en-US" dirty="0" smtClean="0"/>
          </a:p>
          <a:p>
            <a:r>
              <a:rPr lang="en-US" b="1" dirty="0" smtClean="0"/>
              <a:t>Research &amp; Expected outcome</a:t>
            </a:r>
            <a:r>
              <a:rPr lang="en-US" dirty="0" smtClean="0"/>
              <a:t>: Improve our understanding of aleatory and epistemic uncertainty and related reliability safety coefficients. Assess uncertainty propagation through the modeling chain and sensitivity of designs to uncertainty components. Improved design and asset management methods and guidance.</a:t>
            </a:r>
          </a:p>
          <a:p>
            <a:endParaRPr lang="en-US" dirty="0" smtClean="0"/>
          </a:p>
          <a:p>
            <a:r>
              <a:rPr lang="en-US" b="1" dirty="0" smtClean="0"/>
              <a:t>Benefit to Corps</a:t>
            </a:r>
            <a:r>
              <a:rPr lang="en-US" dirty="0" smtClean="0"/>
              <a:t>: Products will improve designs and produce more meaningful assessments of capacity, risk and resiliency.</a:t>
            </a:r>
          </a:p>
          <a:p>
            <a:endParaRPr lang="en-US" dirty="0" smtClean="0"/>
          </a:p>
          <a:p>
            <a:r>
              <a:rPr lang="en-US" dirty="0" smtClean="0"/>
              <a:t>Goals are to collect field and laboratory data and use these data to quantify </a:t>
            </a:r>
            <a:r>
              <a:rPr lang="en-US" dirty="0" err="1" smtClean="0"/>
              <a:t>aleatory</a:t>
            </a:r>
            <a:r>
              <a:rPr lang="en-US" dirty="0" smtClean="0"/>
              <a:t> (random process)</a:t>
            </a:r>
            <a:r>
              <a:rPr lang="en-US" baseline="0" dirty="0" smtClean="0"/>
              <a:t> </a:t>
            </a:r>
            <a:r>
              <a:rPr lang="en-US" dirty="0" smtClean="0"/>
              <a:t>and epistemic (lack of knowledge) uncertainty for major</a:t>
            </a:r>
            <a:r>
              <a:rPr lang="en-US" baseline="0" dirty="0" smtClean="0"/>
              <a:t> failure modes. Results will include partial safety coefficients for design. Additionally, uncertainty propagation through the modeling chain and sensitivity of designs to uncertainty components will be illustrated. For example, stability and wave overtopping empirical equations contain considerable uncertainty. What is the impact of this uncertainty in NED alternative selection?  What is the value of more refined numerical modeling of waves and water levels or physical modeling in reducing this uncertainty? For asset management, if a structure has a few armor stones displaced, what is the capacity reduction and what is the probability of progressing to breach, as illustrated in the picture of Redondo Beach breakwater at the top and LALB breakwater in the middle? What is the probability of complete failure for the design storm as illustrated in the bottom picture of the breakwater at the U.S. Air Force Base in </a:t>
            </a:r>
            <a:r>
              <a:rPr lang="en-US" baseline="0" dirty="0" err="1" smtClean="0"/>
              <a:t>Lajes</a:t>
            </a:r>
            <a:r>
              <a:rPr lang="en-US" baseline="0" dirty="0" smtClean="0"/>
              <a:t>, Azores?</a:t>
            </a:r>
            <a:endParaRPr lang="en-US" dirty="0"/>
          </a:p>
        </p:txBody>
      </p:sp>
      <p:sp>
        <p:nvSpPr>
          <p:cNvPr id="4" name="Slide Number Placeholder 3"/>
          <p:cNvSpPr>
            <a:spLocks noGrp="1"/>
          </p:cNvSpPr>
          <p:nvPr>
            <p:ph type="sldNum" sz="quarter" idx="10"/>
          </p:nvPr>
        </p:nvSpPr>
        <p:spPr/>
        <p:txBody>
          <a:bodyPr/>
          <a:lstStyle/>
          <a:p>
            <a:fld id="{EAA60520-56F5-FC44-87F6-3F95E72C13CC}" type="slidenum">
              <a:rPr lang="en-US" smtClean="0"/>
              <a:pPr/>
              <a:t>12</a:t>
            </a:fld>
            <a:endParaRPr lang="en-US"/>
          </a:p>
        </p:txBody>
      </p:sp>
    </p:spTree>
    <p:extLst>
      <p:ext uri="{BB962C8B-B14F-4D97-AF65-F5344CB8AC3E}">
        <p14:creationId xmlns:p14="http://schemas.microsoft.com/office/powerpoint/2010/main" xmlns="" val="29446030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smtClean="0"/>
              <a:t>The Coastal Hazards System represents the significant investment in R&amp;D that USACE and FEMA are making in archiving and distributing the regional coastal hazard study data, the work being done in surrogate modeling (e.g. Neural networks or response surfaces for hazard prediction),  and the investment that USACE, FEMA and NRC are making in more rigorous and accurate computation of aleatory and epistemic uncertainties.  It all fits together well and meshes nicely with development being done by Chris Massey, Chris Kees, Jane Smith and other hydrodynamic modelers. We have a large cooperative agreements with HR Wallingford and other groups to improve quantification of epistemic uncertainty. The Coastal Hazards System being developed is being developed as a delivery framework for a whole host of capabilities that will make high fidelity modeling results available to classes of studies that previously could never have afforded the costs of this level of data.</a:t>
            </a:r>
          </a:p>
          <a:p>
            <a:endParaRPr lang="en-US" sz="1300" dirty="0" smtClean="0"/>
          </a:p>
          <a:p>
            <a:r>
              <a:rPr lang="en-US" sz="1300" b="1" dirty="0" smtClean="0"/>
              <a:t>Research &amp; Expected outcome</a:t>
            </a:r>
            <a:r>
              <a:rPr lang="en-US" sz="1300" dirty="0" smtClean="0"/>
              <a:t>: </a:t>
            </a:r>
            <a:r>
              <a:rPr lang="en-US" sz="1300" dirty="0" err="1" smtClean="0"/>
              <a:t>Precomputed</a:t>
            </a:r>
            <a:r>
              <a:rPr lang="en-US" sz="1300" dirty="0" smtClean="0"/>
              <a:t> high-fidelity coastal storm hazards with aleatory and epistemic uncertainty quantified and distributed through the Coastal Hazards System in easy-to-ingest formats. Rapid high-fidelity storm response prediction and distribution.</a:t>
            </a:r>
          </a:p>
          <a:p>
            <a:endParaRPr lang="en-US" sz="1300" dirty="0" smtClean="0"/>
          </a:p>
          <a:p>
            <a:r>
              <a:rPr lang="en-US" sz="1300" b="1" dirty="0" smtClean="0"/>
              <a:t>Benefit to Corps</a:t>
            </a:r>
            <a:r>
              <a:rPr lang="en-US" sz="1300" dirty="0" smtClean="0"/>
              <a:t>: Significant savings in project planning and design costs. Higher-fidelity data. More complete understanding of uncertainty and hence risk and resiliency. Higher fidelity hazard predictions with all hazards, not just surge.</a:t>
            </a:r>
          </a:p>
          <a:p>
            <a:endParaRPr lang="en-US" dirty="0"/>
          </a:p>
        </p:txBody>
      </p:sp>
      <p:sp>
        <p:nvSpPr>
          <p:cNvPr id="4" name="Slide Number Placeholder 3"/>
          <p:cNvSpPr>
            <a:spLocks noGrp="1"/>
          </p:cNvSpPr>
          <p:nvPr>
            <p:ph type="sldNum" sz="quarter" idx="10"/>
          </p:nvPr>
        </p:nvSpPr>
        <p:spPr/>
        <p:txBody>
          <a:bodyPr/>
          <a:lstStyle/>
          <a:p>
            <a:fld id="{EAA60520-56F5-FC44-87F6-3F95E72C13CC}" type="slidenum">
              <a:rPr lang="en-US" smtClean="0"/>
              <a:pPr/>
              <a:t>13</a:t>
            </a:fld>
            <a:endParaRPr lang="en-US"/>
          </a:p>
        </p:txBody>
      </p:sp>
    </p:spTree>
    <p:extLst>
      <p:ext uri="{BB962C8B-B14F-4D97-AF65-F5344CB8AC3E}">
        <p14:creationId xmlns:p14="http://schemas.microsoft.com/office/powerpoint/2010/main" xmlns="" val="37353344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smtClean="0"/>
              <a:t>Problem summary</a:t>
            </a:r>
            <a:r>
              <a:rPr lang="en-US" sz="1300" dirty="0" smtClean="0"/>
              <a:t>:  USACE has shifted management of coastal flood risk, ecosystem, and navigation projects to consider each in the context of an integrated coastal system.  Managing sediment regionally, better harnessing natural processes to engineer with nature, incorporating marine transportation and supply chain dynamics, and considering resilience as a engineering consideration in a risk-based design and operations are challenging our knowledge, tools, and performance standards.  </a:t>
            </a:r>
          </a:p>
          <a:p>
            <a:endParaRPr lang="en-US" sz="1300" dirty="0" smtClean="0"/>
          </a:p>
          <a:p>
            <a:r>
              <a:rPr lang="en-US" sz="1300" b="1" dirty="0" smtClean="0"/>
              <a:t>Research &amp; Expected outcome</a:t>
            </a:r>
            <a:r>
              <a:rPr lang="en-US" sz="1300" dirty="0" smtClean="0"/>
              <a:t>: Capability to develop and implement regional strategies which optimize sediments, funding, and benefits across multiple projects and business lines.  New performance metrics and analysis approaches for evaluating MTS resilience in the context of coastal port and waterway functionality, reliability, and safety. Need better tools and methods that represent changing coastal forcing &amp; system dynamics, manage for networked systems, produce and guidance for blended natural &amp; built systems for autonomous </a:t>
            </a:r>
            <a:r>
              <a:rPr lang="en-US" sz="1300" dirty="0" smtClean="0">
                <a:solidFill>
                  <a:srgbClr val="00B050"/>
                </a:solidFill>
              </a:rPr>
              <a:t>   </a:t>
            </a:r>
            <a:r>
              <a:rPr lang="en-US" sz="1300" dirty="0" smtClean="0">
                <a:solidFill>
                  <a:srgbClr val="008000"/>
                </a:solidFill>
              </a:rPr>
              <a:t>recovery</a:t>
            </a:r>
            <a:r>
              <a:rPr lang="en-US" sz="1300" dirty="0" smtClean="0">
                <a:solidFill>
                  <a:srgbClr val="00B050"/>
                </a:solidFill>
              </a:rPr>
              <a:t> </a:t>
            </a:r>
            <a:r>
              <a:rPr lang="en-US" sz="1300" dirty="0" smtClean="0"/>
              <a:t>&amp; </a:t>
            </a:r>
            <a:r>
              <a:rPr lang="en-US" sz="1300" dirty="0" smtClean="0">
                <a:solidFill>
                  <a:srgbClr val="663300"/>
                </a:solidFill>
              </a:rPr>
              <a:t>adaptation.</a:t>
            </a:r>
          </a:p>
          <a:p>
            <a:endParaRPr lang="en-US" sz="1300" dirty="0" smtClean="0"/>
          </a:p>
          <a:p>
            <a:r>
              <a:rPr lang="en-US" sz="1300" b="1" dirty="0" smtClean="0"/>
              <a:t>Benefit to Corps</a:t>
            </a:r>
            <a:r>
              <a:rPr lang="en-US" sz="1300" dirty="0" smtClean="0"/>
              <a:t>: Federal leader in integrated water resource management and reduction in overall integrated coastal system cost &amp; risk.</a:t>
            </a:r>
          </a:p>
          <a:p>
            <a:endParaRPr lang="en-US" dirty="0"/>
          </a:p>
        </p:txBody>
      </p:sp>
      <p:sp>
        <p:nvSpPr>
          <p:cNvPr id="4" name="Slide Number Placeholder 3"/>
          <p:cNvSpPr>
            <a:spLocks noGrp="1"/>
          </p:cNvSpPr>
          <p:nvPr>
            <p:ph type="sldNum" sz="quarter" idx="10"/>
          </p:nvPr>
        </p:nvSpPr>
        <p:spPr/>
        <p:txBody>
          <a:bodyPr/>
          <a:lstStyle/>
          <a:p>
            <a:fld id="{EAA60520-56F5-FC44-87F6-3F95E72C13CC}" type="slidenum">
              <a:rPr lang="en-US" smtClean="0"/>
              <a:pPr/>
              <a:t>14</a:t>
            </a:fld>
            <a:endParaRPr lang="en-US"/>
          </a:p>
        </p:txBody>
      </p:sp>
    </p:spTree>
    <p:extLst>
      <p:ext uri="{BB962C8B-B14F-4D97-AF65-F5344CB8AC3E}">
        <p14:creationId xmlns:p14="http://schemas.microsoft.com/office/powerpoint/2010/main" xmlns="" val="22051794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R&amp;D Focus for future lab needs:</a:t>
            </a:r>
          </a:p>
          <a:p>
            <a:r>
              <a:rPr lang="en-US" dirty="0" smtClean="0"/>
              <a:t>LSTF = mixed sediment</a:t>
            </a:r>
          </a:p>
          <a:p>
            <a:r>
              <a:rPr lang="en-US" dirty="0" smtClean="0"/>
              <a:t>3050 = navigation and F&amp;C infrastructure, condition assessment</a:t>
            </a:r>
          </a:p>
          <a:p>
            <a:r>
              <a:rPr lang="en-US" dirty="0" smtClean="0"/>
              <a:t>3051 = infrastructure operations and rehab</a:t>
            </a:r>
          </a:p>
          <a:p>
            <a:r>
              <a:rPr lang="en-US" dirty="0" smtClean="0"/>
              <a:t>3201 = sediment processes</a:t>
            </a:r>
          </a:p>
          <a:p>
            <a:r>
              <a:rPr lang="en-US" dirty="0" smtClean="0"/>
              <a:t>3202 = sediment processes, field data collection techniques, vessel effects, infrastructure operations and maintenance</a:t>
            </a:r>
          </a:p>
          <a:p>
            <a:r>
              <a:rPr lang="en-US" dirty="0" smtClean="0"/>
              <a:t>3281 = inland navigation structures/mixed sediment and wave/structure interaction</a:t>
            </a:r>
          </a:p>
          <a:p>
            <a:r>
              <a:rPr lang="en-US" dirty="0" smtClean="0"/>
              <a:t>6006 = flood basin, stability basin, fluid/structure interaction, sediment processes and scour near structures - replace DWSG - add real current capabilities to wave flumes</a:t>
            </a:r>
          </a:p>
          <a:p>
            <a:r>
              <a:rPr lang="en-US" dirty="0" smtClean="0"/>
              <a:t>7000/7001/7002 - levee breach testing, lock operations and design, scour near structures, fluid/structure interaction</a:t>
            </a:r>
          </a:p>
          <a:p>
            <a:r>
              <a:rPr lang="en-US" dirty="0" smtClean="0"/>
              <a:t>RRLB - rapid breach repair</a:t>
            </a:r>
          </a:p>
          <a:p>
            <a:r>
              <a:rPr lang="en-US" dirty="0" smtClean="0"/>
              <a:t>STS - navigation design and military operation environments</a:t>
            </a:r>
          </a:p>
          <a:p>
            <a:endParaRPr lang="en-US" dirty="0" smtClean="0"/>
          </a:p>
          <a:p>
            <a:r>
              <a:rPr lang="en-US" b="1" u="sng" dirty="0" smtClean="0"/>
              <a:t>Future</a:t>
            </a:r>
          </a:p>
          <a:p>
            <a:r>
              <a:rPr lang="en-US" dirty="0" smtClean="0"/>
              <a:t>MHF - Navigation Systems R&amp;D, Flood and Coastal R&amp;D, Logistics over the Shore, All inland and deep draft navigation design projects, lock design projects, hydraulic structures design, and inlet protection design</a:t>
            </a:r>
          </a:p>
          <a:p>
            <a:endParaRPr lang="en-US" dirty="0"/>
          </a:p>
        </p:txBody>
      </p:sp>
      <p:sp>
        <p:nvSpPr>
          <p:cNvPr id="4" name="Slide Number Placeholder 3"/>
          <p:cNvSpPr>
            <a:spLocks noGrp="1"/>
          </p:cNvSpPr>
          <p:nvPr>
            <p:ph type="sldNum" sz="quarter" idx="10"/>
          </p:nvPr>
        </p:nvSpPr>
        <p:spPr/>
        <p:txBody>
          <a:bodyPr/>
          <a:lstStyle/>
          <a:p>
            <a:fld id="{EAA60520-56F5-FC44-87F6-3F95E72C13CC}" type="slidenum">
              <a:rPr lang="en-US" smtClean="0"/>
              <a:pPr/>
              <a:t>15</a:t>
            </a:fld>
            <a:endParaRPr lang="en-US"/>
          </a:p>
        </p:txBody>
      </p:sp>
    </p:spTree>
    <p:extLst>
      <p:ext uri="{BB962C8B-B14F-4D97-AF65-F5344CB8AC3E}">
        <p14:creationId xmlns:p14="http://schemas.microsoft.com/office/powerpoint/2010/main" xmlns="" val="30432327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Times New Roman" pitchFamily="18" charset="0"/>
                <a:cs typeface="Times New Roman" pitchFamily="18" charset="0"/>
              </a:rPr>
              <a:t>Our current priorities track with USACE Civil Works priorities established through the CW R&amp;D Steering Committee.</a:t>
            </a:r>
          </a:p>
          <a:p>
            <a:endParaRPr lang="en-US" sz="1000" dirty="0" smtClean="0">
              <a:latin typeface="Times New Roman" pitchFamily="18" charset="0"/>
              <a:cs typeface="Times New Roman" pitchFamily="18" charset="0"/>
            </a:endParaRPr>
          </a:p>
          <a:p>
            <a:r>
              <a:rPr lang="en-US" sz="1000" dirty="0" smtClean="0">
                <a:latin typeface="Times New Roman" pitchFamily="18" charset="0"/>
                <a:cs typeface="Times New Roman" pitchFamily="18" charset="0"/>
              </a:rPr>
              <a:t>Infrastructure with a current focus on measuring &amp; monitoring to produce data and information for decisions, such as with Asset Management.  Coupling our models to provide system-scale tools.</a:t>
            </a:r>
            <a:r>
              <a:rPr lang="en-US" sz="1000" baseline="0" dirty="0" smtClean="0">
                <a:latin typeface="Times New Roman" pitchFamily="18" charset="0"/>
                <a:cs typeface="Times New Roman" pitchFamily="18" charset="0"/>
              </a:rPr>
              <a:t> </a:t>
            </a:r>
            <a:r>
              <a:rPr lang="en-US" sz="1000" dirty="0" smtClean="0">
                <a:latin typeface="Times New Roman" pitchFamily="18" charset="0"/>
                <a:cs typeface="Times New Roman" pitchFamily="18" charset="0"/>
              </a:rPr>
              <a:t>Expedient storm response has been heavily leveraged with FEMA to develop. </a:t>
            </a:r>
            <a:r>
              <a:rPr lang="en-US" sz="1000" baseline="0" dirty="0" smtClean="0">
                <a:latin typeface="Times New Roman" pitchFamily="18" charset="0"/>
                <a:cs typeface="Times New Roman" pitchFamily="18" charset="0"/>
              </a:rPr>
              <a:t> </a:t>
            </a:r>
            <a:r>
              <a:rPr lang="en-US" sz="1000" dirty="0" smtClean="0">
                <a:latin typeface="Times New Roman" pitchFamily="18" charset="0"/>
                <a:cs typeface="Times New Roman" pitchFamily="18" charset="0"/>
              </a:rPr>
              <a:t>Marine Transportation performance is supporting the CMTS and the DOT MAP21 study, and is an interagency effort.  Natural &amp; Nature-based Features focus driven by Sandy and we are working to improve our capabilities to design and predict performance of NNBF.</a:t>
            </a:r>
            <a:r>
              <a:rPr lang="en-US" sz="1000" baseline="0" dirty="0" smtClean="0">
                <a:latin typeface="Times New Roman" pitchFamily="18" charset="0"/>
                <a:cs typeface="Times New Roman" pitchFamily="18" charset="0"/>
              </a:rPr>
              <a:t>  </a:t>
            </a:r>
            <a:r>
              <a:rPr lang="en-US" sz="1000" dirty="0" smtClean="0">
                <a:latin typeface="Times New Roman" pitchFamily="18" charset="0"/>
                <a:cs typeface="Times New Roman" pitchFamily="18" charset="0"/>
              </a:rPr>
              <a:t>Across our CW programs we have consolidated capabilities and leverage expertise, not only in CW but also from our Military programs.</a:t>
            </a:r>
          </a:p>
          <a:p>
            <a:pPr marL="241653" indent="-241653">
              <a:buAutoNum type="arabicPeriod"/>
            </a:pPr>
            <a:r>
              <a:rPr lang="en-US" sz="1000" dirty="0" smtClean="0">
                <a:latin typeface="Times New Roman" pitchFamily="18" charset="0"/>
                <a:cs typeface="Times New Roman" pitchFamily="18" charset="0"/>
              </a:rPr>
              <a:t>Heterogeneous sediments &amp; soils are ubiquitous throughout coastal projects and most of our water resources infrastructure and, therefore, are a major consideration in many Corps projects; yet, physical and chemical processes involved in studying a complex environment of sediments, deposited by engineering methods, and soils, developed in place, are poorly understood. Because of the lack of scientific and engineering knowledge in the area of sediment and soil interaction, Corps design and maintenance guidance are based on analyses using homogeneous geotechnical properties. </a:t>
            </a:r>
          </a:p>
          <a:p>
            <a:pPr marL="241653" indent="-241653" defTabSz="483306">
              <a:buFontTx/>
              <a:buAutoNum type="arabicPeriod"/>
              <a:defRPr/>
            </a:pPr>
            <a:r>
              <a:rPr lang="en-US" sz="1000" dirty="0" smtClean="0">
                <a:latin typeface="Times New Roman" pitchFamily="18" charset="0"/>
                <a:cs typeface="Times New Roman" pitchFamily="18" charset="0"/>
              </a:rPr>
              <a:t>Geomorphology. As global climate change alters the rates of sea level rise and potentially storm patterns and coastal urbanization increases over the coming decades, an understanding of coastal evolution is critical. Improved knowledge of long-term morphological, ecological, and societal processes and their interactions will result in an improved ability to simulate coastal change. This will enable proactive solutions for resilient coasts and better guidance for reducing coastal vulnerability.</a:t>
            </a:r>
          </a:p>
          <a:p>
            <a:pPr marL="241653" indent="-241653" defTabSz="483306">
              <a:buFontTx/>
              <a:buAutoNum type="arabicPeriod"/>
              <a:defRPr/>
            </a:pPr>
            <a:r>
              <a:rPr lang="en-US" sz="1000" dirty="0" smtClean="0">
                <a:latin typeface="Times New Roman" pitchFamily="18" charset="0"/>
                <a:cs typeface="Times New Roman" pitchFamily="18" charset="0"/>
              </a:rPr>
              <a:t>Resilient Coastal Systems is an emerging priority as we have seen through the CERB charge and its spread across Civil Works and Military business lines.  It is also an important topic across the Administration and other Federal agencies.  The Corps has the leadership in infrastructure resilience based on our national and international review of the state-of-practice and scientific literature.  </a:t>
            </a:r>
          </a:p>
          <a:p>
            <a:pPr marL="241653" indent="-241653" defTabSz="483306">
              <a:buFontTx/>
              <a:buAutoNum type="arabicPeriod"/>
              <a:defRPr/>
            </a:pPr>
            <a:r>
              <a:rPr lang="en-US" sz="1000" dirty="0" smtClean="0">
                <a:latin typeface="Times New Roman" pitchFamily="18" charset="0"/>
                <a:cs typeface="Times New Roman" pitchFamily="18" charset="0"/>
              </a:rPr>
              <a:t>Urban flooding as we saw with Katrina &amp; Sandy is very different than other coastal flooding that we have studied for decades.  Wave propagation down main street with vertical buildings (subway tunnels) reflecting energy can not be accurately modeled with today’s knowledge and tools. </a:t>
            </a:r>
          </a:p>
        </p:txBody>
      </p:sp>
      <p:sp>
        <p:nvSpPr>
          <p:cNvPr id="4" name="Slide Number Placeholder 3"/>
          <p:cNvSpPr>
            <a:spLocks noGrp="1"/>
          </p:cNvSpPr>
          <p:nvPr>
            <p:ph type="sldNum" sz="quarter" idx="10"/>
          </p:nvPr>
        </p:nvSpPr>
        <p:spPr/>
        <p:txBody>
          <a:bodyPr/>
          <a:lstStyle/>
          <a:p>
            <a:fld id="{EAA60520-56F5-FC44-87F6-3F95E72C13CC}" type="slidenum">
              <a:rPr lang="en-US" smtClean="0"/>
              <a:pPr/>
              <a:t>16</a:t>
            </a:fld>
            <a:endParaRPr lang="en-US"/>
          </a:p>
        </p:txBody>
      </p:sp>
    </p:spTree>
    <p:extLst>
      <p:ext uri="{BB962C8B-B14F-4D97-AF65-F5344CB8AC3E}">
        <p14:creationId xmlns:p14="http://schemas.microsoft.com/office/powerpoint/2010/main" xmlns="" val="1809397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99E7A91B-7E56-41B5-A8C8-82343EBDC0C0}" type="slidenum">
              <a:rPr lang="en-US"/>
              <a:pPr/>
              <a:t>2</a:t>
            </a:fld>
            <a:endParaRPr lang="en-US"/>
          </a:p>
        </p:txBody>
      </p:sp>
      <p:sp>
        <p:nvSpPr>
          <p:cNvPr id="391170" name="Rectangle 2"/>
          <p:cNvSpPr>
            <a:spLocks noGrp="1" noRot="1" noChangeAspect="1" noChangeArrowheads="1" noTextEdit="1"/>
          </p:cNvSpPr>
          <p:nvPr>
            <p:ph type="sldImg"/>
          </p:nvPr>
        </p:nvSpPr>
        <p:spPr>
          <a:xfrm>
            <a:off x="1276350" y="723900"/>
            <a:ext cx="4789488" cy="3590925"/>
          </a:xfrm>
          <a:ln/>
        </p:spPr>
      </p:sp>
      <p:sp>
        <p:nvSpPr>
          <p:cNvPr id="391171" name="Rectangle 3"/>
          <p:cNvSpPr>
            <a:spLocks noGrp="1" noChangeArrowheads="1"/>
          </p:cNvSpPr>
          <p:nvPr>
            <p:ph type="body" idx="1"/>
          </p:nvPr>
        </p:nvSpPr>
        <p:spPr>
          <a:xfrm>
            <a:off x="974144" y="4562541"/>
            <a:ext cx="5366914" cy="4324480"/>
          </a:xfrm>
        </p:spPr>
        <p:txBody>
          <a:bodyPr lIns="94654" tIns="47327" rIns="94654" bIns="47327"/>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4EC8F8EF-40C9-4179-90AD-438C233DAA3B}" type="slidenum">
              <a:rPr lang="en-US"/>
              <a:pPr/>
              <a:t>3</a:t>
            </a:fld>
            <a:endParaRPr lang="en-US"/>
          </a:p>
        </p:txBody>
      </p:sp>
      <p:sp>
        <p:nvSpPr>
          <p:cNvPr id="890882" name="Rectangle 2"/>
          <p:cNvSpPr>
            <a:spLocks noGrp="1" noRot="1" noChangeAspect="1" noChangeArrowheads="1" noTextEdit="1"/>
          </p:cNvSpPr>
          <p:nvPr>
            <p:ph type="sldImg"/>
          </p:nvPr>
        </p:nvSpPr>
        <p:spPr>
          <a:ln/>
        </p:spPr>
      </p:sp>
      <p:sp>
        <p:nvSpPr>
          <p:cNvPr id="890883" name="Rectangle 3"/>
          <p:cNvSpPr>
            <a:spLocks noGrp="1" noChangeArrowheads="1"/>
          </p:cNvSpPr>
          <p:nvPr>
            <p:ph type="body" idx="1"/>
          </p:nvPr>
        </p:nvSpPr>
        <p:spPr>
          <a:xfrm>
            <a:off x="731853" y="4560898"/>
            <a:ext cx="5851496" cy="4321197"/>
          </a:xfrm>
        </p:spPr>
        <p:txBody>
          <a:bodyPr/>
          <a:lstStyle/>
          <a:p>
            <a:r>
              <a:rPr lang="en-US" dirty="0"/>
              <a:t>Types of work we contract in support of these business areas include: </a:t>
            </a:r>
          </a:p>
          <a:p>
            <a:endParaRPr lang="en-US" dirty="0"/>
          </a:p>
          <a:p>
            <a:r>
              <a:rPr lang="en-US" b="1" dirty="0"/>
              <a:t>EQ/I:</a:t>
            </a:r>
            <a:r>
              <a:rPr lang="en-US" dirty="0"/>
              <a:t> Unexploded ordnance, cleanup/range sustainment, corrosion prevention/control, contaminants, renewable energy, installation operations and maintenance, hazardous and toxic waste, threatened/endangered species, ecological processes, land and heritage conservation</a:t>
            </a:r>
          </a:p>
          <a:p>
            <a:r>
              <a:rPr lang="en-US" b="1" dirty="0"/>
              <a:t>Military Engineering: </a:t>
            </a:r>
            <a:r>
              <a:rPr lang="en-US" dirty="0"/>
              <a:t>Weapons Effects, Vehicle Mobility, Instrumentation, Self-Contained Munitions, Airfields, Pavements, Protective Structures, Materials and Structures, Soil Effects</a:t>
            </a:r>
          </a:p>
          <a:p>
            <a:r>
              <a:rPr lang="en-US" b="1" dirty="0"/>
              <a:t>Civil Works/Water Resources</a:t>
            </a:r>
            <a:r>
              <a:rPr lang="en-US" dirty="0"/>
              <a:t>: Wetlands, Ecosystem Restoration, Dredging, Navigation, Aquatic/Nuisance Species, Flood Control, Watersheds, Coastal Engineering/Structures, Erosion Control, Fish Passage, Harbors, Estuaries, Waves, Environmental Fate/Transport, Hydraulics, Terrain Properties/Processes, Computer Science, Geotechnical/Earthquake Engineering, Infrastructure Protection</a:t>
            </a:r>
          </a:p>
          <a:p>
            <a:r>
              <a:rPr lang="en-US" b="1" dirty="0"/>
              <a:t>Geospatial Research and Engineering:  </a:t>
            </a:r>
            <a:r>
              <a:rPr lang="en-US" dirty="0"/>
              <a:t>Biogeochemical Processes in Earth Materials, Signature Propagation, Mapping, Climate Change, Deicing, Remote Sensing, Fluorescence Spectroscopy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47708E02-7E4D-4800-A0F2-C19957C36B01}" type="slidenum">
              <a:rPr lang="en-US" smtClean="0"/>
              <a:pPr/>
              <a:t>4</a:t>
            </a:fld>
            <a:endParaRPr lang="en-US" smtClean="0"/>
          </a:p>
        </p:txBody>
      </p:sp>
      <p:sp>
        <p:nvSpPr>
          <p:cNvPr id="25603" name="Rectangle 7"/>
          <p:cNvSpPr txBox="1">
            <a:spLocks noGrp="1" noChangeArrowheads="1"/>
          </p:cNvSpPr>
          <p:nvPr/>
        </p:nvSpPr>
        <p:spPr bwMode="auto">
          <a:xfrm>
            <a:off x="4143846" y="9119497"/>
            <a:ext cx="3169699" cy="480060"/>
          </a:xfrm>
          <a:prstGeom prst="rect">
            <a:avLst/>
          </a:prstGeom>
          <a:noFill/>
          <a:ln w="9525">
            <a:noFill/>
            <a:miter lim="800000"/>
            <a:headEnd/>
            <a:tailEnd/>
          </a:ln>
        </p:spPr>
        <p:txBody>
          <a:bodyPr lIns="97134" tIns="48567" rIns="97134" bIns="48567" anchor="b"/>
          <a:lstStyle/>
          <a:p>
            <a:pPr algn="r" defTabSz="972067"/>
            <a:fld id="{53FD6AC2-0DE5-4B9D-8693-A46C60C3B643}" type="slidenum">
              <a:rPr lang="en-US" sz="1200"/>
              <a:pPr algn="r" defTabSz="972067"/>
              <a:t>4</a:t>
            </a:fld>
            <a:endParaRPr lang="en-US" sz="1200" dirty="0"/>
          </a:p>
        </p:txBody>
      </p:sp>
      <p:sp>
        <p:nvSpPr>
          <p:cNvPr id="25604" name="Rectangle 2"/>
          <p:cNvSpPr>
            <a:spLocks noGrp="1" noRot="1" noChangeAspect="1" noChangeArrowheads="1" noTextEdit="1"/>
          </p:cNvSpPr>
          <p:nvPr>
            <p:ph type="sldImg"/>
          </p:nvPr>
        </p:nvSpPr>
        <p:spPr>
          <a:xfrm>
            <a:off x="1277938" y="727075"/>
            <a:ext cx="4783137" cy="3587750"/>
          </a:xfrm>
          <a:ln/>
        </p:spPr>
      </p:sp>
      <p:sp>
        <p:nvSpPr>
          <p:cNvPr id="25605" name="Rectangle 3"/>
          <p:cNvSpPr>
            <a:spLocks noGrp="1" noChangeArrowheads="1"/>
          </p:cNvSpPr>
          <p:nvPr>
            <p:ph type="body" idx="1"/>
          </p:nvPr>
        </p:nvSpPr>
        <p:spPr>
          <a:xfrm>
            <a:off x="974146" y="4560573"/>
            <a:ext cx="5366914" cy="4322183"/>
          </a:xfrm>
          <a:noFill/>
          <a:ln/>
        </p:spPr>
        <p:txBody>
          <a:bodyPr lIns="95743" tIns="47872" rIns="95743" bIns="47872"/>
          <a:lstStyle/>
          <a:p>
            <a:pPr eaLnBrk="1" hangingPunct="1"/>
            <a:endParaRPr lang="en-US" b="1" dirty="0" smtClean="0"/>
          </a:p>
          <a:p>
            <a:pPr defTabSz="483306">
              <a:defRPr/>
            </a:pPr>
            <a:r>
              <a:rPr lang="en-US" sz="1200" u="sng" dirty="0" smtClean="0"/>
              <a:t>CHL’s Mission: To deliver solutions to our Nation’s most challenging water resources problems through research, development and application of cutting-edge science, engineering and technology</a:t>
            </a:r>
            <a:r>
              <a:rPr lang="en-US" sz="1200" dirty="0" smtClean="0"/>
              <a:t> for the Army, Department of Defense, civilian agencies and our Nation’s public good.</a:t>
            </a:r>
          </a:p>
          <a:p>
            <a:pPr defTabSz="483306">
              <a:defRPr/>
            </a:pPr>
            <a:endParaRPr lang="en-US" sz="1200" dirty="0" smtClean="0"/>
          </a:p>
          <a:p>
            <a:pPr defTabSz="483306">
              <a:defRPr/>
            </a:pPr>
            <a:r>
              <a:rPr lang="en-US" sz="1200" dirty="0" smtClean="0"/>
              <a:t>CHL</a:t>
            </a:r>
            <a:r>
              <a:rPr lang="en-US" sz="1200" baseline="0" dirty="0" smtClean="0"/>
              <a:t> presently has 18 E&amp;S from Florida universities.</a:t>
            </a:r>
            <a:endParaRPr lang="en-US" sz="120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smtClean="0">
                <a:latin typeface="Times New Roman" pitchFamily="18" charset="0"/>
                <a:cs typeface="Times New Roman" pitchFamily="18" charset="0"/>
              </a:rPr>
              <a:t>CHL Plan informed by the USACE Campaign Plan, the CW Strategic Plan (Sustainable Solutions),</a:t>
            </a:r>
            <a:r>
              <a:rPr lang="en-US" sz="1100" baseline="0" dirty="0" smtClean="0">
                <a:latin typeface="Times New Roman" pitchFamily="18" charset="0"/>
                <a:cs typeface="Times New Roman" pitchFamily="18" charset="0"/>
              </a:rPr>
              <a:t> and trends we see from the Flood &amp; Coastal and Navigation Research Area Review Groups (top down &amp; bottom up).  </a:t>
            </a:r>
            <a:r>
              <a:rPr lang="en-US" sz="1100" dirty="0" smtClean="0">
                <a:latin typeface="Times New Roman" pitchFamily="18" charset="0"/>
                <a:cs typeface="Times New Roman" pitchFamily="18" charset="0"/>
              </a:rPr>
              <a:t>Our current priorities track with USACE Civil Works priorities established through the CW R&amp;D Steering Committee.</a:t>
            </a:r>
          </a:p>
          <a:p>
            <a:endParaRPr lang="en-US" sz="1100" dirty="0" smtClean="0">
              <a:latin typeface="Times New Roman" pitchFamily="18" charset="0"/>
              <a:cs typeface="Times New Roman" pitchFamily="18" charset="0"/>
            </a:endParaRPr>
          </a:p>
          <a:p>
            <a:r>
              <a:rPr lang="en-US" sz="1100" dirty="0" smtClean="0">
                <a:latin typeface="Times New Roman" pitchFamily="18" charset="0"/>
                <a:cs typeface="Times New Roman" pitchFamily="18" charset="0"/>
              </a:rPr>
              <a:t>Infrastructure with a current focus on measuring &amp; monitoring to produce data and information for decisions, such as with Asset Management.  </a:t>
            </a:r>
            <a:r>
              <a:rPr lang="en-US" sz="1100" baseline="0" dirty="0" smtClean="0">
                <a:latin typeface="Times New Roman" pitchFamily="18" charset="0"/>
                <a:cs typeface="Times New Roman" pitchFamily="18" charset="0"/>
              </a:rPr>
              <a:t> </a:t>
            </a:r>
            <a:r>
              <a:rPr lang="en-US" sz="1100" dirty="0" smtClean="0">
                <a:latin typeface="Times New Roman" pitchFamily="18" charset="0"/>
                <a:cs typeface="Times New Roman" pitchFamily="18" charset="0"/>
              </a:rPr>
              <a:t>Coupling our models to provide system-scale tools.</a:t>
            </a:r>
            <a:r>
              <a:rPr lang="en-US" sz="1100" baseline="0" dirty="0" smtClean="0">
                <a:latin typeface="Times New Roman" pitchFamily="18" charset="0"/>
                <a:cs typeface="Times New Roman" pitchFamily="18" charset="0"/>
              </a:rPr>
              <a:t>  </a:t>
            </a:r>
            <a:r>
              <a:rPr lang="en-US" sz="1100" dirty="0" smtClean="0">
                <a:latin typeface="Times New Roman" pitchFamily="18" charset="0"/>
                <a:cs typeface="Times New Roman" pitchFamily="18" charset="0"/>
              </a:rPr>
              <a:t>Expedient storm response has been heavily leveraged with FEMA to develop. </a:t>
            </a:r>
            <a:r>
              <a:rPr lang="en-US" sz="1100" baseline="0" dirty="0" smtClean="0">
                <a:latin typeface="Times New Roman" pitchFamily="18" charset="0"/>
                <a:cs typeface="Times New Roman" pitchFamily="18" charset="0"/>
              </a:rPr>
              <a:t>  </a:t>
            </a:r>
            <a:r>
              <a:rPr lang="en-US" sz="1100" dirty="0" smtClean="0">
                <a:latin typeface="Times New Roman" pitchFamily="18" charset="0"/>
                <a:cs typeface="Times New Roman" pitchFamily="18" charset="0"/>
              </a:rPr>
              <a:t>Marine Transportation performance is supporting the CMTS and the DOT MAP21 study, and is an interagency effort.</a:t>
            </a:r>
            <a:r>
              <a:rPr lang="en-US" sz="1100" baseline="0" dirty="0" smtClean="0">
                <a:latin typeface="Times New Roman" pitchFamily="18" charset="0"/>
                <a:cs typeface="Times New Roman" pitchFamily="18" charset="0"/>
              </a:rPr>
              <a:t> </a:t>
            </a:r>
            <a:r>
              <a:rPr lang="en-US" sz="1100" dirty="0" smtClean="0">
                <a:latin typeface="Times New Roman" pitchFamily="18" charset="0"/>
                <a:cs typeface="Times New Roman" pitchFamily="18" charset="0"/>
              </a:rPr>
              <a:t>Natural &amp; Nature-based Features focus driven by Sandy and we are working to improve our capabilities to design and predict performance of NNBF.</a:t>
            </a:r>
            <a:r>
              <a:rPr lang="en-US" sz="1100" baseline="0" dirty="0" smtClean="0">
                <a:latin typeface="Times New Roman" pitchFamily="18" charset="0"/>
                <a:cs typeface="Times New Roman" pitchFamily="18" charset="0"/>
              </a:rPr>
              <a:t>  </a:t>
            </a:r>
            <a:r>
              <a:rPr lang="en-US" sz="1100" dirty="0" smtClean="0">
                <a:latin typeface="Times New Roman" pitchFamily="18" charset="0"/>
                <a:cs typeface="Times New Roman" pitchFamily="18" charset="0"/>
              </a:rPr>
              <a:t>Across our CW programs we have consolidated capabilities and leverage expertise, not only in CW but also from our Military programs.</a:t>
            </a:r>
          </a:p>
          <a:p>
            <a:endParaRPr lang="en-US" sz="1100" kern="1200" dirty="0" smtClean="0">
              <a:solidFill>
                <a:schemeClr val="tx1"/>
              </a:solidFill>
              <a:latin typeface="Times New Roman" pitchFamily="18" charset="0"/>
              <a:ea typeface="+mn-ea"/>
              <a:cs typeface="Times New Roman" pitchFamily="18" charset="0"/>
            </a:endParaRPr>
          </a:p>
          <a:p>
            <a:r>
              <a:rPr lang="en-US" sz="1100" kern="1200" dirty="0" smtClean="0">
                <a:solidFill>
                  <a:schemeClr val="tx1"/>
                </a:solidFill>
                <a:latin typeface="Times New Roman" pitchFamily="18" charset="0"/>
                <a:ea typeface="+mn-ea"/>
                <a:cs typeface="Times New Roman" pitchFamily="18" charset="0"/>
              </a:rPr>
              <a:t>funding levels for Coastal, Marine, Ocean sciences related research,</a:t>
            </a:r>
            <a:r>
              <a:rPr lang="en-US" sz="1100" kern="1200" baseline="0" dirty="0" smtClean="0">
                <a:solidFill>
                  <a:schemeClr val="tx1"/>
                </a:solidFill>
                <a:latin typeface="Times New Roman" pitchFamily="18" charset="0"/>
                <a:ea typeface="+mn-ea"/>
                <a:cs typeface="Times New Roman" pitchFamily="18" charset="0"/>
              </a:rPr>
              <a:t> </a:t>
            </a:r>
            <a:r>
              <a:rPr lang="en-US" sz="1100" kern="1200" baseline="0" dirty="0" err="1" smtClean="0">
                <a:solidFill>
                  <a:schemeClr val="tx1"/>
                </a:solidFill>
                <a:latin typeface="Times New Roman" pitchFamily="18" charset="0"/>
                <a:ea typeface="+mn-ea"/>
                <a:cs typeface="Times New Roman" pitchFamily="18" charset="0"/>
              </a:rPr>
              <a:t>Nav</a:t>
            </a:r>
            <a:r>
              <a:rPr lang="en-US" sz="1100" kern="1200" baseline="0" dirty="0" smtClean="0">
                <a:solidFill>
                  <a:schemeClr val="tx1"/>
                </a:solidFill>
                <a:latin typeface="Times New Roman" pitchFamily="18" charset="0"/>
                <a:ea typeface="+mn-ea"/>
                <a:cs typeface="Times New Roman" pitchFamily="18" charset="0"/>
              </a:rPr>
              <a:t> + F&amp;C ~ $20mill</a:t>
            </a:r>
            <a:endParaRPr lang="en-US" sz="1100" dirty="0" smtClean="0">
              <a:latin typeface="Times New Roman" pitchFamily="18" charset="0"/>
              <a:cs typeface="Times New Roman" pitchFamily="18" charset="0"/>
            </a:endParaRPr>
          </a:p>
          <a:p>
            <a:pPr marL="241653" indent="-241653">
              <a:buAutoNum type="arabicPeriod"/>
            </a:pPr>
            <a:r>
              <a:rPr lang="en-US" sz="1100" dirty="0" smtClean="0">
                <a:latin typeface="Times New Roman" pitchFamily="18" charset="0"/>
                <a:cs typeface="Times New Roman" pitchFamily="18" charset="0"/>
              </a:rPr>
              <a:t>Heterogeneous sediments &amp; soils are ubiquitous throughout coastal projects and most of our water resources infrastructure and, therefore, are a major consideration in many Corps projects; yet, physical and chemical processes involved in studying a complex environment of sediments, deposited by engineering methods, and soils, developed in place, are poorly understood. Because of the lack of scientific and engineering knowledge in the area of sediment and soil interaction, Corps design and maintenance guidance are based on analyses using homogeneous geotechnical properties. </a:t>
            </a:r>
          </a:p>
          <a:p>
            <a:pPr marL="241653" indent="-241653" defTabSz="483306">
              <a:buFontTx/>
              <a:buAutoNum type="arabicPeriod"/>
              <a:defRPr/>
            </a:pPr>
            <a:r>
              <a:rPr lang="en-US" sz="1100" dirty="0" smtClean="0">
                <a:latin typeface="Times New Roman" pitchFamily="18" charset="0"/>
                <a:cs typeface="Times New Roman" pitchFamily="18" charset="0"/>
              </a:rPr>
              <a:t>Geomorphology. As global climate change alters the rates of sea level rise and potentially storm patterns and coastal urbanization increases over the coming decades, an understanding of coastal evolution is critical. Improved knowledge of long-term morphological, ecological, and societal processes and their interactions will result in an improved ability to simulate coastal change. This will enable proactive solutions for resilient coasts and better guidance for reducing coastal vulnerability.</a:t>
            </a:r>
          </a:p>
          <a:p>
            <a:pPr marL="241653" indent="-241653" defTabSz="483306">
              <a:buFontTx/>
              <a:buAutoNum type="arabicPeriod"/>
              <a:defRPr/>
            </a:pPr>
            <a:r>
              <a:rPr lang="en-US" sz="1100" dirty="0" smtClean="0">
                <a:latin typeface="Times New Roman" pitchFamily="18" charset="0"/>
                <a:cs typeface="Times New Roman" pitchFamily="18" charset="0"/>
              </a:rPr>
              <a:t>Resilient Coastal Systems is an emerging priority as we have seen through the CERB charge and its spread across Civil Works and Military business lines.  It is also an important topic across the Administration and other Federal agencies.  The Corps has the leadership in infrastructure resilience based on our national and international review of the state-of-practice and scientific literature.  </a:t>
            </a:r>
          </a:p>
          <a:p>
            <a:pPr marL="241653" indent="-241653" defTabSz="483306">
              <a:buFontTx/>
              <a:buNone/>
              <a:defRPr/>
            </a:pPr>
            <a:r>
              <a:rPr lang="en-US" sz="1100" dirty="0" smtClean="0">
                <a:latin typeface="Times New Roman" pitchFamily="18" charset="0"/>
                <a:cs typeface="Times New Roman" pitchFamily="18" charset="0"/>
              </a:rPr>
              <a:t>4.</a:t>
            </a:r>
            <a:r>
              <a:rPr lang="en-US" sz="1100" baseline="0" dirty="0" smtClean="0">
                <a:latin typeface="Times New Roman" pitchFamily="18" charset="0"/>
                <a:cs typeface="Times New Roman" pitchFamily="18" charset="0"/>
              </a:rPr>
              <a:t>   </a:t>
            </a:r>
            <a:r>
              <a:rPr lang="en-US" sz="1100" dirty="0" smtClean="0">
                <a:latin typeface="Times New Roman" pitchFamily="18" charset="0"/>
                <a:cs typeface="Times New Roman" pitchFamily="18" charset="0"/>
              </a:rPr>
              <a:t>Urban flooding as we saw with Katrina &amp; Sandy is very different than other coastal flooding that we have studied for decades.  Wave propagation down main street with vertical buildings (subway tunnels) reflecting energy can not be accurately modeled with today’s knowledge and tools. </a:t>
            </a:r>
          </a:p>
        </p:txBody>
      </p:sp>
      <p:sp>
        <p:nvSpPr>
          <p:cNvPr id="4" name="Slide Number Placeholder 3"/>
          <p:cNvSpPr>
            <a:spLocks noGrp="1"/>
          </p:cNvSpPr>
          <p:nvPr>
            <p:ph type="sldNum" sz="quarter" idx="10"/>
          </p:nvPr>
        </p:nvSpPr>
        <p:spPr/>
        <p:txBody>
          <a:bodyPr/>
          <a:lstStyle/>
          <a:p>
            <a:fld id="{EAA60520-56F5-FC44-87F6-3F95E72C13CC}" type="slidenum">
              <a:rPr lang="en-US" smtClean="0"/>
              <a:pPr/>
              <a:t>5</a:t>
            </a:fld>
            <a:endParaRPr lang="en-US"/>
          </a:p>
        </p:txBody>
      </p:sp>
    </p:spTree>
    <p:extLst>
      <p:ext uri="{BB962C8B-B14F-4D97-AF65-F5344CB8AC3E}">
        <p14:creationId xmlns:p14="http://schemas.microsoft.com/office/powerpoint/2010/main" xmlns="" val="2131370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Times New Roman" pitchFamily="18" charset="0"/>
                <a:cs typeface="Times New Roman" pitchFamily="18" charset="0"/>
              </a:rPr>
              <a:t>Our current priorities track with USACE Civil Works priorities established through the CW R&amp;D Steering Committee.</a:t>
            </a:r>
          </a:p>
          <a:p>
            <a:endParaRPr lang="en-US" sz="1000" dirty="0" smtClean="0">
              <a:latin typeface="Times New Roman" pitchFamily="18" charset="0"/>
              <a:cs typeface="Times New Roman" pitchFamily="18" charset="0"/>
            </a:endParaRPr>
          </a:p>
          <a:p>
            <a:r>
              <a:rPr lang="en-US" sz="1000" dirty="0" smtClean="0">
                <a:latin typeface="Times New Roman" pitchFamily="18" charset="0"/>
                <a:cs typeface="Times New Roman" pitchFamily="18" charset="0"/>
              </a:rPr>
              <a:t>Infrastructure with a current focus on measuring &amp; monitoring to produce data and information for decisions, such as with Asset Management.  Coupling our models to provide system-scale tools.</a:t>
            </a:r>
            <a:r>
              <a:rPr lang="en-US" sz="1000" baseline="0" dirty="0" smtClean="0">
                <a:latin typeface="Times New Roman" pitchFamily="18" charset="0"/>
                <a:cs typeface="Times New Roman" pitchFamily="18" charset="0"/>
              </a:rPr>
              <a:t> </a:t>
            </a:r>
            <a:r>
              <a:rPr lang="en-US" sz="1000" dirty="0" smtClean="0">
                <a:latin typeface="Times New Roman" pitchFamily="18" charset="0"/>
                <a:cs typeface="Times New Roman" pitchFamily="18" charset="0"/>
              </a:rPr>
              <a:t>Expedient storm response has been heavily leveraged with FEMA to develop. </a:t>
            </a:r>
            <a:r>
              <a:rPr lang="en-US" sz="1000" baseline="0" dirty="0" smtClean="0">
                <a:latin typeface="Times New Roman" pitchFamily="18" charset="0"/>
                <a:cs typeface="Times New Roman" pitchFamily="18" charset="0"/>
              </a:rPr>
              <a:t> </a:t>
            </a:r>
            <a:r>
              <a:rPr lang="en-US" sz="1000" dirty="0" smtClean="0">
                <a:latin typeface="Times New Roman" pitchFamily="18" charset="0"/>
                <a:cs typeface="Times New Roman" pitchFamily="18" charset="0"/>
              </a:rPr>
              <a:t>Marine Transportation performance is supporting the CMTS and the DOT MAP21 study, and is an interagency effort.  Natural &amp; Nature-based Features focus driven by Sandy and we are working to improve our capabilities to design and predict performance of NNBF.</a:t>
            </a:r>
            <a:r>
              <a:rPr lang="en-US" sz="1000" baseline="0" dirty="0" smtClean="0">
                <a:latin typeface="Times New Roman" pitchFamily="18" charset="0"/>
                <a:cs typeface="Times New Roman" pitchFamily="18" charset="0"/>
              </a:rPr>
              <a:t>  </a:t>
            </a:r>
            <a:r>
              <a:rPr lang="en-US" sz="1000" dirty="0" smtClean="0">
                <a:latin typeface="Times New Roman" pitchFamily="18" charset="0"/>
                <a:cs typeface="Times New Roman" pitchFamily="18" charset="0"/>
              </a:rPr>
              <a:t>Across our CW programs we have consolidated capabilities and leverage expertise, not only in CW but also from our Military programs.</a:t>
            </a:r>
          </a:p>
          <a:p>
            <a:pPr marL="241653" indent="-241653">
              <a:buAutoNum type="arabicPeriod"/>
            </a:pPr>
            <a:r>
              <a:rPr lang="en-US" sz="1000" dirty="0" smtClean="0">
                <a:latin typeface="Times New Roman" pitchFamily="18" charset="0"/>
                <a:cs typeface="Times New Roman" pitchFamily="18" charset="0"/>
              </a:rPr>
              <a:t>Heterogeneous sediments &amp; soils are ubiquitous throughout coastal projects and most of our water resources infrastructure and, therefore, are a major consideration in many Corps projects; yet, physical and chemical processes involved in studying a complex environment of sediments, deposited by engineering methods, and soils, developed in place, are poorly understood. Because of the lack of scientific and engineering knowledge in the area of sediment and soil interaction, Corps design and maintenance guidance are based on analyses using homogeneous geotechnical properties. </a:t>
            </a:r>
          </a:p>
          <a:p>
            <a:pPr marL="241653" indent="-241653" defTabSz="483306">
              <a:buFontTx/>
              <a:buAutoNum type="arabicPeriod"/>
              <a:defRPr/>
            </a:pPr>
            <a:r>
              <a:rPr lang="en-US" sz="1000" dirty="0" smtClean="0">
                <a:latin typeface="Times New Roman" pitchFamily="18" charset="0"/>
                <a:cs typeface="Times New Roman" pitchFamily="18" charset="0"/>
              </a:rPr>
              <a:t>Geomorphology. As global climate change alters the rates of sea level rise and potentially storm patterns and coastal urbanization increases over the coming decades, an understanding of coastal evolution is critical. Improved knowledge of long-term morphological, ecological, and societal processes and their interactions will result in an improved ability to simulate coastal change. This will enable proactive solutions for resilient coasts and better guidance for reducing coastal vulnerability.</a:t>
            </a:r>
          </a:p>
          <a:p>
            <a:pPr marL="241653" indent="-241653" defTabSz="483306">
              <a:buFontTx/>
              <a:buAutoNum type="arabicPeriod"/>
              <a:defRPr/>
            </a:pPr>
            <a:r>
              <a:rPr lang="en-US" sz="1000" dirty="0" smtClean="0">
                <a:latin typeface="Times New Roman" pitchFamily="18" charset="0"/>
                <a:cs typeface="Times New Roman" pitchFamily="18" charset="0"/>
              </a:rPr>
              <a:t>Resilient Coastal Systems is an emerging priority as we have seen through the CERB charge and its spread across Civil Works and Military business lines.  It is also an important topic across the Administration and other Federal agencies.  The Corps has the leadership in infrastructure resilience based on our national and international review of the state-of-practice and scientific literature.  </a:t>
            </a:r>
          </a:p>
          <a:p>
            <a:pPr marL="241653" indent="-241653" defTabSz="483306">
              <a:buFontTx/>
              <a:buAutoNum type="arabicPeriod"/>
              <a:defRPr/>
            </a:pPr>
            <a:r>
              <a:rPr lang="en-US" sz="1000" dirty="0" smtClean="0">
                <a:latin typeface="Times New Roman" pitchFamily="18" charset="0"/>
                <a:cs typeface="Times New Roman" pitchFamily="18" charset="0"/>
              </a:rPr>
              <a:t>Urban flooding as we saw with Katrina &amp; Sandy is very different than other coastal flooding that we have studied for decades.  Wave propagation down main street with vertical buildings (subway tunnels) reflecting energy can not be accurately modeled with today’s knowledge and tools. </a:t>
            </a:r>
          </a:p>
        </p:txBody>
      </p:sp>
      <p:sp>
        <p:nvSpPr>
          <p:cNvPr id="4" name="Slide Number Placeholder 3"/>
          <p:cNvSpPr>
            <a:spLocks noGrp="1"/>
          </p:cNvSpPr>
          <p:nvPr>
            <p:ph type="sldNum" sz="quarter" idx="10"/>
          </p:nvPr>
        </p:nvSpPr>
        <p:spPr/>
        <p:txBody>
          <a:bodyPr/>
          <a:lstStyle/>
          <a:p>
            <a:fld id="{EAA60520-56F5-FC44-87F6-3F95E72C13CC}" type="slidenum">
              <a:rPr lang="en-US" smtClean="0"/>
              <a:pPr/>
              <a:t>6</a:t>
            </a:fld>
            <a:endParaRPr lang="en-US"/>
          </a:p>
        </p:txBody>
      </p:sp>
    </p:spTree>
    <p:extLst>
      <p:ext uri="{BB962C8B-B14F-4D97-AF65-F5344CB8AC3E}">
        <p14:creationId xmlns:p14="http://schemas.microsoft.com/office/powerpoint/2010/main" xmlns="" val="1809397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0" dirty="0" smtClean="0"/>
              <a:t>We use our ship simulator as an engineering design tool, not a training tool.  This means that we must be able to accurately model natural processes and forces resulting from vessel movement through a waterway.  Today, shallow-draft, 3-D flows are not represented in the ship/tow simulator, therefore, vessel/current interactions are not modeled, which limits our modeling of coastal &amp; riverine locks, terminal channels and berthing areas for simulation. Additionally, the worldwide fleet of commercial vessels using our channels is changing and updates to existing tools such as CADET, which calculates </a:t>
            </a:r>
            <a:r>
              <a:rPr lang="en-US" sz="1300" b="0" dirty="0" err="1" smtClean="0"/>
              <a:t>underkeel</a:t>
            </a:r>
            <a:r>
              <a:rPr lang="en-US" sz="1300" b="0" dirty="0" smtClean="0"/>
              <a:t> clearance, is needed to accurately reflect the changing fleet.  We also have new tools that can help us understand vessel movement through our channels, such as Automated Identification System (AIS) that tracks every commercial vessel.  We can measure movement, speed, and deviations from expected paths, which may indicate shoals, congestion or adverse currents.  Using the simulator and AIS we are looking at risk-based design and consequences of our channels.</a:t>
            </a:r>
          </a:p>
          <a:p>
            <a:r>
              <a:rPr lang="en-US" sz="1300" b="0" dirty="0" smtClean="0"/>
              <a:t>In the future we need to update our tools and look at methods to reduce channel shoaling.</a:t>
            </a:r>
          </a:p>
          <a:p>
            <a:endParaRPr lang="en-US" sz="1300" dirty="0" smtClean="0"/>
          </a:p>
          <a:p>
            <a:r>
              <a:rPr lang="en-US" sz="1300" dirty="0" smtClean="0"/>
              <a:t>Background</a:t>
            </a:r>
          </a:p>
          <a:p>
            <a:r>
              <a:rPr lang="en-US" sz="1300" b="1" dirty="0" smtClean="0"/>
              <a:t>Research &amp; Expected outcome: </a:t>
            </a:r>
            <a:r>
              <a:rPr lang="en-US" sz="1300" dirty="0" smtClean="0"/>
              <a:t>Enhance the </a:t>
            </a:r>
            <a:r>
              <a:rPr lang="en-US" sz="1300" dirty="0" err="1" smtClean="0"/>
              <a:t>AdH</a:t>
            </a:r>
            <a:r>
              <a:rPr lang="en-US" sz="1300" dirty="0" smtClean="0"/>
              <a:t> model to incorporate shallow-draft, 3-D flows and update the ship/tow simulator to include vessel/current interactions. Update the existing under-keel clearance prediction tools for the latest vessel classes using improved 3-D hydrodynamic models. Investigate bypassing &amp; back-passing technology to interrupt longshore transport for application at deep-draft channels.</a:t>
            </a:r>
          </a:p>
          <a:p>
            <a:r>
              <a:rPr lang="en-US" sz="1300" b="1" dirty="0" smtClean="0"/>
              <a:t>Benefit to Corps: </a:t>
            </a:r>
            <a:r>
              <a:rPr lang="en-US" sz="1300" dirty="0" smtClean="0"/>
              <a:t>Increased ship simulator capabilities for channel design and reduced dredging shoaling volumes due to interruption of sediment into navigation channels.</a:t>
            </a:r>
          </a:p>
          <a:p>
            <a:r>
              <a:rPr lang="en-US" dirty="0" smtClean="0"/>
              <a:t>Problem summary:  Our inability to detect dispersion and transport of small volumes of sediment placed in the nearshore prevents us from quantifying the value and benefit of nearshore placement.  Sediment tracer studies are expensive and often do not provide the required information.</a:t>
            </a:r>
          </a:p>
          <a:p>
            <a:r>
              <a:rPr lang="en-US" b="1" dirty="0" smtClean="0"/>
              <a:t>Expected outcome</a:t>
            </a:r>
            <a:r>
              <a:rPr lang="en-US" dirty="0" smtClean="0"/>
              <a:t>: Understanding sediment transport patterns and quantification of volumes added to the profile would overcome environmental and regulatory challenges allowing the USACE to increase opportunities for nearshore placement of navigation channel sediments.   </a:t>
            </a:r>
          </a:p>
          <a:p>
            <a:r>
              <a:rPr lang="en-US" b="1" dirty="0" smtClean="0"/>
              <a:t>Benefit to Corps</a:t>
            </a:r>
            <a:r>
              <a:rPr lang="en-US" dirty="0" smtClean="0"/>
              <a:t>: Reduced costs and increased benefits for navigation and shore protection projects, improved use of sediments, and leveraging across multiple federal and non-federal projects.</a:t>
            </a:r>
          </a:p>
          <a:p>
            <a:r>
              <a:rPr lang="en-US" dirty="0" smtClean="0"/>
              <a:t>Problem summary: </a:t>
            </a:r>
            <a:r>
              <a:rPr lang="en-US" sz="1300" dirty="0" smtClean="0"/>
              <a:t>National Marine Transportation System (MTS) requires a reliable, resilient network of coastal ports and waterways to ensure cost-effective access to international markets.  New analysis techniques are needed to evaluate interdependencies between ports, the influence of landside (road and rail) capacity constraints, and implications for MTS investment decisions.</a:t>
            </a:r>
            <a:endParaRPr lang="en-US" dirty="0" smtClean="0"/>
          </a:p>
          <a:p>
            <a:r>
              <a:rPr lang="en-US" b="1" dirty="0" smtClean="0"/>
              <a:t>Expected outcome:  </a:t>
            </a:r>
            <a:r>
              <a:rPr lang="en-US" sz="1300" dirty="0" smtClean="0"/>
              <a:t>new performance metrics and analysis approaches for evaluating MTS resilience in the context of coastal port and waterway functionality, reliability, and safety.</a:t>
            </a:r>
            <a:endParaRPr lang="en-US" dirty="0" smtClean="0"/>
          </a:p>
          <a:p>
            <a:endParaRPr lang="en-US" dirty="0"/>
          </a:p>
        </p:txBody>
      </p:sp>
      <p:sp>
        <p:nvSpPr>
          <p:cNvPr id="4" name="Slide Number Placeholder 3"/>
          <p:cNvSpPr>
            <a:spLocks noGrp="1"/>
          </p:cNvSpPr>
          <p:nvPr>
            <p:ph type="sldNum" sz="quarter" idx="10"/>
          </p:nvPr>
        </p:nvSpPr>
        <p:spPr/>
        <p:txBody>
          <a:bodyPr/>
          <a:lstStyle/>
          <a:p>
            <a:fld id="{EAA60520-56F5-FC44-87F6-3F95E72C13CC}" type="slidenum">
              <a:rPr lang="en-US" smtClean="0"/>
              <a:pPr/>
              <a:t>7</a:t>
            </a:fld>
            <a:endParaRPr lang="en-US"/>
          </a:p>
        </p:txBody>
      </p:sp>
    </p:spTree>
    <p:extLst>
      <p:ext uri="{BB962C8B-B14F-4D97-AF65-F5344CB8AC3E}">
        <p14:creationId xmlns:p14="http://schemas.microsoft.com/office/powerpoint/2010/main" xmlns="" val="2664455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Current:</a:t>
            </a:r>
          </a:p>
          <a:p>
            <a:pPr marL="181240" indent="-181240">
              <a:buFont typeface="Arial"/>
              <a:buChar char="•"/>
              <a:defRPr/>
            </a:pPr>
            <a:r>
              <a:rPr lang="en-US" dirty="0" smtClean="0"/>
              <a:t>Bathymetric sensing in the littoral zone:  waves, currents, sediment characterization, morphology, soil moisture, etc.</a:t>
            </a:r>
          </a:p>
          <a:p>
            <a:pPr marL="181240" indent="-181240">
              <a:buFont typeface="Arial"/>
              <a:buChar char="•"/>
              <a:defRPr/>
            </a:pPr>
            <a:r>
              <a:rPr lang="en-US" dirty="0" smtClean="0"/>
              <a:t>Modeling in the littoral zone: waves, currents, sediment transport, morphology, coupling with estuarine and upland hydrology models</a:t>
            </a:r>
          </a:p>
          <a:p>
            <a:pPr marL="181240" indent="-181240">
              <a:buFont typeface="Arial"/>
              <a:buChar char="•"/>
              <a:defRPr/>
            </a:pPr>
            <a:r>
              <a:rPr lang="en-US" dirty="0" smtClean="0">
                <a:latin typeface="Arial" charset="0"/>
              </a:rPr>
              <a:t>Inverse modeling: Use high-fidelity forward models to constrain possible scenarios.  Combine simulations with remote observations to estimate relevant physical properties</a:t>
            </a:r>
          </a:p>
          <a:p>
            <a:pPr lvl="1" eaLnBrk="1" hangingPunct="1">
              <a:spcBef>
                <a:spcPct val="20000"/>
              </a:spcBef>
              <a:buSzPct val="75000"/>
              <a:buFont typeface="Arial" charset="0"/>
              <a:buChar char="►"/>
              <a:defRPr/>
            </a:pPr>
            <a:r>
              <a:rPr lang="en-US" sz="1900" dirty="0" smtClean="0"/>
              <a:t>Bathymetry from water surface imagery and satellite imagery for moisture content and soil properties</a:t>
            </a:r>
          </a:p>
          <a:p>
            <a:pPr marL="181240" indent="-181240">
              <a:buFont typeface="Arial"/>
              <a:buChar char="•"/>
              <a:defRPr/>
            </a:pPr>
            <a:r>
              <a:rPr lang="en-US" dirty="0" smtClean="0"/>
              <a:t>Reduced order modeling &amp; surrogate modeling: Make model results available in operational timeframes</a:t>
            </a:r>
          </a:p>
          <a:p>
            <a:pPr marL="181240" indent="-181240" defTabSz="483306">
              <a:buFont typeface="Arial"/>
              <a:buChar char="•"/>
              <a:defRPr/>
            </a:pPr>
            <a:r>
              <a:rPr lang="en-US" sz="1300" dirty="0" smtClean="0"/>
              <a:t>Tools for assessing potential SPOD (sea port of debarkation) locations to include near shore bathymetry and bank conditions, and for supporting near-shore mobility (soil moisture, wet gap analysis)</a:t>
            </a:r>
          </a:p>
          <a:p>
            <a:pPr defTabSz="483306">
              <a:defRPr/>
            </a:pPr>
            <a:r>
              <a:rPr lang="en-US" sz="1300" dirty="0" smtClean="0"/>
              <a:t>Material solutions as well as modeling (quickly stand up ports, breakwaters)</a:t>
            </a:r>
          </a:p>
          <a:p>
            <a:pPr defTabSz="483306">
              <a:defRPr/>
            </a:pPr>
            <a:endParaRPr lang="en-US" dirty="0" smtClean="0"/>
          </a:p>
          <a:p>
            <a:endParaRPr lang="en-US" sz="1300" dirty="0" smtClean="0"/>
          </a:p>
          <a:p>
            <a:r>
              <a:rPr lang="en-US" sz="1300" dirty="0" smtClean="0"/>
              <a:t>Future:</a:t>
            </a:r>
          </a:p>
          <a:p>
            <a:pPr marL="181240" indent="-181240" defTabSz="483306">
              <a:buFont typeface="Arial"/>
              <a:buChar char="•"/>
              <a:defRPr/>
            </a:pPr>
            <a:r>
              <a:rPr lang="en-US" sz="1300" dirty="0" smtClean="0"/>
              <a:t>Tools for APOD (aerial port of debarkation) site selection and evaluation based on multi-sensor input to estimate surface and structural conditions </a:t>
            </a:r>
          </a:p>
          <a:p>
            <a:pPr marL="181240" indent="-181240" defTabSz="483306">
              <a:buFont typeface="Arial"/>
              <a:buChar char="•"/>
              <a:defRPr/>
            </a:pPr>
            <a:r>
              <a:rPr lang="en-US" sz="1300" dirty="0" smtClean="0"/>
              <a:t>Rapidly and remotely assess candidate A/SPODs sites to support operational movement and maneuver in austere/denied locations using space-based/local standoff sensors </a:t>
            </a:r>
            <a:endParaRPr lang="en-US" dirty="0" smtClean="0"/>
          </a:p>
          <a:p>
            <a:pPr marL="181240" indent="-181240">
              <a:buFont typeface="Arial"/>
              <a:buChar char="•"/>
            </a:pPr>
            <a:r>
              <a:rPr lang="en-US" sz="1300" dirty="0" smtClean="0"/>
              <a:t>On-demand, 3-6 day forecasts of environmental conditions to include soil moisture, pavement conditions, waves, currents, depths, inundated areas, and crossing conditions for critical locations </a:t>
            </a:r>
          </a:p>
          <a:p>
            <a:pPr>
              <a:defRPr/>
            </a:pPr>
            <a:endParaRPr lang="en-US" dirty="0" smtClean="0"/>
          </a:p>
          <a:p>
            <a:pPr>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EAA60520-56F5-FC44-87F6-3F95E72C13CC}" type="slidenum">
              <a:rPr lang="en-US" smtClean="0"/>
              <a:pPr/>
              <a:t>8</a:t>
            </a:fld>
            <a:endParaRPr lang="en-US"/>
          </a:p>
        </p:txBody>
      </p:sp>
    </p:spTree>
    <p:extLst>
      <p:ext uri="{BB962C8B-B14F-4D97-AF65-F5344CB8AC3E}">
        <p14:creationId xmlns:p14="http://schemas.microsoft.com/office/powerpoint/2010/main" xmlns="" val="1804207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306">
              <a:defRPr/>
            </a:pPr>
            <a:r>
              <a:rPr lang="en-US" sz="1300" dirty="0" smtClean="0"/>
              <a:t>Waves drive coastal processes including sediment transport, morphology change, inundation, </a:t>
            </a:r>
            <a:r>
              <a:rPr lang="en-US" sz="1300" dirty="0" err="1" smtClean="0"/>
              <a:t>nearshore</a:t>
            </a:r>
            <a:r>
              <a:rPr lang="en-US" sz="1300" dirty="0" smtClean="0"/>
              <a:t> circulation and pollutant transport, and waves damage coastal infrastructure and impede navigation.  Accurate and efficient climatological and extreme wave estimates are required for all coastal projects.</a:t>
            </a:r>
          </a:p>
          <a:p>
            <a:pPr>
              <a:buFont typeface="Arial" pitchFamily="34" charset="0"/>
              <a:buNone/>
            </a:pPr>
            <a:endParaRPr lang="en-US" sz="1300" dirty="0" smtClean="0"/>
          </a:p>
          <a:p>
            <a:pPr>
              <a:buFont typeface="Arial" pitchFamily="34" charset="0"/>
              <a:buNone/>
            </a:pPr>
            <a:r>
              <a:rPr lang="en-US" sz="1300" dirty="0" smtClean="0"/>
              <a:t>Now</a:t>
            </a:r>
          </a:p>
          <a:p>
            <a:pPr>
              <a:buFont typeface="Arial" pitchFamily="34" charset="0"/>
              <a:buChar char="•"/>
            </a:pPr>
            <a:r>
              <a:rPr lang="en-US" sz="1300" dirty="0" smtClean="0"/>
              <a:t> Improvement and consolidation of wave models through cyclic evaluation and updates based on project and </a:t>
            </a:r>
            <a:r>
              <a:rPr lang="en-US" sz="1300" dirty="0" err="1" smtClean="0"/>
              <a:t>testbed</a:t>
            </a:r>
            <a:r>
              <a:rPr lang="en-US" sz="1300" dirty="0" smtClean="0"/>
              <a:t> evaluations </a:t>
            </a:r>
          </a:p>
          <a:p>
            <a:pPr>
              <a:buFont typeface="Arial" pitchFamily="34" charset="0"/>
              <a:buChar char="•"/>
            </a:pPr>
            <a:r>
              <a:rPr lang="en-US" sz="1300" dirty="0" smtClean="0"/>
              <a:t> Targeted field measurements, improved measurement capabilities, and expanded use of remote sensing to develop datasets for understanding wave processes and for model validation</a:t>
            </a:r>
          </a:p>
          <a:p>
            <a:pPr>
              <a:buFont typeface="Arial" pitchFamily="34" charset="0"/>
              <a:buChar char="•"/>
            </a:pPr>
            <a:r>
              <a:rPr lang="en-US" sz="1300" dirty="0" smtClean="0"/>
              <a:t>New, modernized </a:t>
            </a:r>
            <a:r>
              <a:rPr lang="en-US" sz="1300" dirty="0" err="1" smtClean="0"/>
              <a:t>Bouss</a:t>
            </a:r>
            <a:r>
              <a:rPr lang="en-US" sz="1300" dirty="0" smtClean="0"/>
              <a:t>-type phase-resolving model is under development (improved wave-run up and vessel interactions calculations)</a:t>
            </a:r>
          </a:p>
          <a:p>
            <a:pPr defTabSz="483306">
              <a:buFont typeface="Arial" pitchFamily="34" charset="0"/>
              <a:buChar char="•"/>
              <a:defRPr/>
            </a:pPr>
            <a:r>
              <a:rPr lang="en-US" sz="1300" dirty="0" smtClean="0"/>
              <a:t>Wave-vegetation interaction modeling parameterization research in its initial stages.</a:t>
            </a:r>
          </a:p>
          <a:p>
            <a:pPr>
              <a:buFont typeface="Arial" pitchFamily="34" charset="0"/>
              <a:buNone/>
            </a:pPr>
            <a:endParaRPr lang="en-US" sz="1300" dirty="0" smtClean="0"/>
          </a:p>
          <a:p>
            <a:pPr>
              <a:buFont typeface="Arial" pitchFamily="34" charset="0"/>
              <a:buNone/>
            </a:pPr>
            <a:r>
              <a:rPr lang="en-US" sz="1300" dirty="0" smtClean="0"/>
              <a:t>Future</a:t>
            </a:r>
          </a:p>
          <a:p>
            <a:pPr>
              <a:buFont typeface="Arial" pitchFamily="34" charset="0"/>
              <a:buChar char="•"/>
            </a:pPr>
            <a:r>
              <a:rPr lang="en-US" sz="1300" dirty="0" smtClean="0"/>
              <a:t> Research resulting in improved understanding/modeling of wave nonlinearities, overland wave propagation, wave growth and decay, advanced coupling of models, wave  interaction with nature-based features, surrogate modeling, inverse modeling, and wave-ice interactions.</a:t>
            </a:r>
          </a:p>
          <a:p>
            <a:endParaRPr lang="en-US" dirty="0"/>
          </a:p>
        </p:txBody>
      </p:sp>
      <p:sp>
        <p:nvSpPr>
          <p:cNvPr id="4" name="Slide Number Placeholder 3"/>
          <p:cNvSpPr>
            <a:spLocks noGrp="1"/>
          </p:cNvSpPr>
          <p:nvPr>
            <p:ph type="sldNum" sz="quarter" idx="10"/>
          </p:nvPr>
        </p:nvSpPr>
        <p:spPr/>
        <p:txBody>
          <a:bodyPr/>
          <a:lstStyle/>
          <a:p>
            <a:fld id="{EAA60520-56F5-FC44-87F6-3F95E72C13CC}" type="slidenum">
              <a:rPr lang="en-US" smtClean="0"/>
              <a:pPr/>
              <a:t>9</a:t>
            </a:fld>
            <a:endParaRPr lang="en-US"/>
          </a:p>
        </p:txBody>
      </p:sp>
    </p:spTree>
    <p:extLst>
      <p:ext uri="{BB962C8B-B14F-4D97-AF65-F5344CB8AC3E}">
        <p14:creationId xmlns:p14="http://schemas.microsoft.com/office/powerpoint/2010/main" xmlns="" val="3361550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3EF25DB9-C5C6-46D9-BA23-758C6AE2661C}" type="slidenum">
              <a:rPr lang="en-US">
                <a:solidFill>
                  <a:prstClr val="black"/>
                </a:solidFill>
              </a:rPr>
              <a:pPr/>
              <a:t>‹#›</a:t>
            </a:fld>
            <a:endParaRPr lang="en-US">
              <a:solidFill>
                <a:prstClr val="black"/>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07000B22-CBDE-4E38-A3FA-5463C554C92B}" type="slidenum">
              <a:rPr lang="en-US">
                <a:solidFill>
                  <a:prstClr val="black"/>
                </a:solidFill>
              </a:rPr>
              <a:pPr/>
              <a:t>‹#›</a:t>
            </a:fld>
            <a:endParaRPr lang="en-US">
              <a:solidFill>
                <a:prstClr val="black"/>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211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211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53A40DBB-9FB0-4012-A636-A80AE939552B}" type="slidenum">
              <a:rPr lang="en-US">
                <a:solidFill>
                  <a:prstClr val="black"/>
                </a:solidFill>
              </a:rPr>
              <a:pPr/>
              <a:t>‹#›</a:t>
            </a:fld>
            <a:endParaRPr lang="en-US">
              <a:solidFill>
                <a:prstClr val="black"/>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 y="1219200"/>
            <a:ext cx="7772400" cy="762000"/>
          </a:xfrm>
          <a:prstGeom prst="rect">
            <a:avLst/>
          </a:prstGeom>
        </p:spPr>
        <p:txBody>
          <a:bodyPr/>
          <a:lstStyle>
            <a:lvl1pPr>
              <a:defRPr kumimoji="0" lang="en-US" sz="3200" b="1" i="0" u="none" strike="noStrike" kern="0" cap="none" spc="0" normalizeH="0" baseline="0" noProof="0" dirty="0">
                <a:ln>
                  <a:noFill/>
                </a:ln>
                <a:solidFill>
                  <a:srgbClr val="033C61"/>
                </a:solidFill>
                <a:effectLst/>
                <a:uLnTx/>
                <a:uFillTx/>
                <a:latin typeface="+mj-lt"/>
                <a:ea typeface="+mj-ea"/>
                <a:cs typeface="+mj-cs"/>
              </a:defRPr>
            </a:lvl1pPr>
          </a:lstStyle>
          <a:p>
            <a:r>
              <a:rPr lang="en-US" dirty="0" smtClean="0"/>
              <a:t>Presentation title</a:t>
            </a:r>
            <a:endParaRPr lang="en-US" dirty="0"/>
          </a:p>
        </p:txBody>
      </p:sp>
      <p:sp>
        <p:nvSpPr>
          <p:cNvPr id="10" name="Text Placeholder 9"/>
          <p:cNvSpPr>
            <a:spLocks noGrp="1"/>
          </p:cNvSpPr>
          <p:nvPr>
            <p:ph type="body" sz="quarter" idx="10" hasCustomPrompt="1"/>
          </p:nvPr>
        </p:nvSpPr>
        <p:spPr>
          <a:xfrm>
            <a:off x="152400" y="2667000"/>
            <a:ext cx="3352800" cy="381000"/>
          </a:xfrm>
          <a:prstGeom prst="rect">
            <a:avLst/>
          </a:prstGeom>
        </p:spPr>
        <p:txBody>
          <a:bodyPr/>
          <a:lstStyle>
            <a:lvl1pPr marL="0" indent="0" algn="l" rtl="0" fontAlgn="base">
              <a:lnSpc>
                <a:spcPct val="100000"/>
              </a:lnSpc>
              <a:spcBef>
                <a:spcPts val="0"/>
              </a:spcBef>
              <a:spcAft>
                <a:spcPts val="0"/>
              </a:spcAft>
              <a:buNone/>
              <a:defRPr lang="en-US" sz="1600" b="1" kern="1200" baseline="0" dirty="0" smtClean="0">
                <a:solidFill>
                  <a:srgbClr val="033C61"/>
                </a:solidFill>
                <a:latin typeface="Arial" charset="0"/>
                <a:ea typeface="+mn-ea"/>
                <a:cs typeface="+mn-cs"/>
              </a:defRPr>
            </a:lvl1pPr>
            <a:lvl2pPr marL="0" indent="0" algn="l" rtl="0" fontAlgn="base">
              <a:spcBef>
                <a:spcPct val="50000"/>
              </a:spcBef>
              <a:spcAft>
                <a:spcPct val="0"/>
              </a:spcAft>
              <a:buNone/>
              <a:defRPr lang="en-US" sz="1400" b="0" kern="1200" dirty="0" smtClean="0">
                <a:solidFill>
                  <a:srgbClr val="033C61"/>
                </a:solidFill>
                <a:latin typeface="Arial" charset="0"/>
                <a:ea typeface="+mn-ea"/>
                <a:cs typeface="+mn-cs"/>
              </a:defRPr>
            </a:lvl2pPr>
            <a:lvl3pPr marL="0" indent="0" algn="l" rtl="0" fontAlgn="base">
              <a:spcBef>
                <a:spcPct val="50000"/>
              </a:spcBef>
              <a:spcAft>
                <a:spcPct val="0"/>
              </a:spcAft>
              <a:buNone/>
              <a:defRPr lang="en-US" sz="1400" b="0" kern="1200" baseline="0" dirty="0" smtClean="0">
                <a:solidFill>
                  <a:srgbClr val="033C61"/>
                </a:solidFill>
                <a:latin typeface="Arial" charset="0"/>
                <a:ea typeface="+mn-ea"/>
                <a:cs typeface="+mn-cs"/>
              </a:defRPr>
            </a:lvl3pPr>
            <a:lvl4pPr marL="0" indent="0" algn="l" rtl="0" fontAlgn="base">
              <a:spcBef>
                <a:spcPct val="50000"/>
              </a:spcBef>
              <a:spcAft>
                <a:spcPct val="0"/>
              </a:spcAft>
              <a:buNone/>
              <a:defRPr lang="en-US" sz="1400" b="0" kern="1200" dirty="0" smtClean="0">
                <a:solidFill>
                  <a:srgbClr val="033C61"/>
                </a:solidFill>
                <a:latin typeface="Arial" charset="0"/>
                <a:ea typeface="+mn-ea"/>
                <a:cs typeface="+mn-cs"/>
              </a:defRPr>
            </a:lvl4pPr>
            <a:lvl5pPr marL="0" indent="0" algn="l" rtl="0" fontAlgn="base">
              <a:spcBef>
                <a:spcPct val="50000"/>
              </a:spcBef>
              <a:spcAft>
                <a:spcPct val="0"/>
              </a:spcAft>
              <a:buNone/>
              <a:defRPr lang="en-US" sz="1400" b="0" kern="1200" dirty="0" smtClean="0">
                <a:solidFill>
                  <a:srgbClr val="033C61"/>
                </a:solidFill>
                <a:latin typeface="Arial" charset="0"/>
                <a:ea typeface="+mn-ea"/>
                <a:cs typeface="+mn-cs"/>
              </a:defRPr>
            </a:lvl5pPr>
          </a:lstStyle>
          <a:p>
            <a:pPr lvl="0"/>
            <a:r>
              <a:rPr lang="en-US" dirty="0" smtClean="0"/>
              <a:t>Presenter Name</a:t>
            </a:r>
          </a:p>
        </p:txBody>
      </p:sp>
      <p:sp>
        <p:nvSpPr>
          <p:cNvPr id="13" name="Text Placeholder 12"/>
          <p:cNvSpPr>
            <a:spLocks noGrp="1"/>
          </p:cNvSpPr>
          <p:nvPr>
            <p:ph type="body" sz="quarter" idx="11" hasCustomPrompt="1"/>
          </p:nvPr>
        </p:nvSpPr>
        <p:spPr>
          <a:xfrm>
            <a:off x="152400" y="3048000"/>
            <a:ext cx="3352800" cy="1295400"/>
          </a:xfrm>
          <a:prstGeom prst="rect">
            <a:avLst/>
          </a:prstGeom>
        </p:spPr>
        <p:txBody>
          <a:bodyPr/>
          <a:lstStyle>
            <a:lvl1pPr marL="0" indent="0">
              <a:lnSpc>
                <a:spcPct val="150000"/>
              </a:lnSpc>
              <a:buNone/>
              <a:tabLst/>
              <a:defRPr lang="en-US" sz="1400" b="0" kern="1200" baseline="0" dirty="0" smtClean="0">
                <a:solidFill>
                  <a:srgbClr val="033C61"/>
                </a:solidFill>
                <a:latin typeface="Arial" charset="0"/>
                <a:ea typeface="+mn-ea"/>
                <a:cs typeface="+mn-cs"/>
              </a:defRPr>
            </a:lvl1pPr>
          </a:lstStyle>
          <a:p>
            <a:pPr lvl="0"/>
            <a:r>
              <a:rPr lang="en-US" dirty="0" smtClean="0"/>
              <a:t>Presenter Title</a:t>
            </a:r>
            <a:br>
              <a:rPr lang="en-US" dirty="0" smtClean="0"/>
            </a:br>
            <a:r>
              <a:rPr lang="en-US" dirty="0" smtClean="0"/>
              <a:t>ERDC Lab or Office</a:t>
            </a:r>
            <a:br>
              <a:rPr lang="en-US" dirty="0" smtClean="0"/>
            </a:br>
            <a:r>
              <a:rPr lang="en-US" dirty="0" smtClean="0"/>
              <a:t>Date of Presentation</a:t>
            </a: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6324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6324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6324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3B8259A0-B2B6-4A51-8281-FB7C9390777E}" type="slidenum">
              <a:rPr lang="en-US">
                <a:solidFill>
                  <a:prstClr val="black"/>
                </a:solidFill>
              </a:rPr>
              <a:pPr/>
              <a:t>‹#›</a:t>
            </a:fld>
            <a:endParaRPr lang="en-US">
              <a:solidFill>
                <a:prstClr val="black"/>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6324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152400"/>
            <a:ext cx="2152650" cy="5973763"/>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 y="152400"/>
            <a:ext cx="6305550" cy="59737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70A14E43-8F88-4457-A0E5-A78128267BE3}" type="slidenum">
              <a:rPr lang="en-US">
                <a:solidFill>
                  <a:prstClr val="black"/>
                </a:solidFill>
              </a:rPr>
              <a:pPr/>
              <a:t>‹#›</a:t>
            </a:fld>
            <a:endParaRPr lang="en-US">
              <a:solidFill>
                <a:prstClr val="black"/>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34FE8071-4869-4383-AF9F-74A0EEE90E5E}" type="slidenum">
              <a:rPr lang="en-US">
                <a:solidFill>
                  <a:prstClr val="black"/>
                </a:solidFill>
              </a:rPr>
              <a:pPr/>
              <a:t>‹#›</a:t>
            </a:fld>
            <a:endParaRPr lang="en-US">
              <a:solidFill>
                <a:prstClr val="black"/>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19BF9707-126B-4905-B024-C55801C84AB2}" type="slidenum">
              <a:rPr lang="en-US">
                <a:solidFill>
                  <a:prstClr val="black"/>
                </a:solidFill>
              </a:rPr>
              <a:pPr/>
              <a:t>‹#›</a:t>
            </a:fld>
            <a:endParaRPr lang="en-US">
              <a:solidFill>
                <a:prstClr val="black"/>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825120D9-61F1-42F2-8D8E-4F655175A6F8}" type="slidenum">
              <a:rPr lang="en-US">
                <a:solidFill>
                  <a:prstClr val="black"/>
                </a:solidFill>
              </a:rPr>
              <a:pPr/>
              <a:t>‹#›</a:t>
            </a:fld>
            <a:endParaRPr lang="en-US">
              <a:solidFill>
                <a:prstClr val="black"/>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C445313-CC83-4504-93DA-BBEC7E835DA0}" type="slidenum">
              <a:rPr lang="en-US">
                <a:solidFill>
                  <a:prstClr val="black"/>
                </a:solidFill>
              </a:rPr>
              <a:pPr/>
              <a:t>‹#›</a:t>
            </a:fld>
            <a:endParaRPr lang="en-US">
              <a:solidFill>
                <a:prstClr val="black"/>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5B8FEEE0-7A08-4071-B5B8-350C978D59DA}" type="slidenum">
              <a:rPr lang="en-US">
                <a:solidFill>
                  <a:prstClr val="black"/>
                </a:solidFill>
              </a:rPr>
              <a:pPr/>
              <a:t>‹#›</a:t>
            </a:fld>
            <a:endParaRPr lang="en-US">
              <a:solidFill>
                <a:prstClr val="black"/>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F5FC1934-DC50-417B-8BF8-32BF59F432E2}" type="slidenum">
              <a:rPr lang="en-US">
                <a:solidFill>
                  <a:prstClr val="black"/>
                </a:solidFill>
              </a:rPr>
              <a:pPr/>
              <a:t>‹#›</a:t>
            </a:fld>
            <a:endParaRPr lang="en-US">
              <a:solidFill>
                <a:prstClr val="black"/>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18" Type="http://schemas.openxmlformats.org/officeDocument/2006/relationships/image" Target="../media/image8.png"/><Relationship Id="rId3" Type="http://schemas.openxmlformats.org/officeDocument/2006/relationships/slideLayout" Target="../slideLayouts/slideLayout14.xml"/><Relationship Id="rId21" Type="http://schemas.openxmlformats.org/officeDocument/2006/relationships/image" Target="../media/image11.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7.png"/><Relationship Id="rId2" Type="http://schemas.openxmlformats.org/officeDocument/2006/relationships/slideLayout" Target="../slideLayouts/slideLayout13.xml"/><Relationship Id="rId16" Type="http://schemas.openxmlformats.org/officeDocument/2006/relationships/image" Target="../media/image6.png"/><Relationship Id="rId20" Type="http://schemas.openxmlformats.org/officeDocument/2006/relationships/image" Target="../media/image10.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5.png"/><Relationship Id="rId10" Type="http://schemas.openxmlformats.org/officeDocument/2006/relationships/slideLayout" Target="../slideLayouts/slideLayout21.xml"/><Relationship Id="rId19" Type="http://schemas.openxmlformats.org/officeDocument/2006/relationships/image" Target="../media/image9.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screen"/>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3075" name="Rectangle 3"/>
          <p:cNvSpPr>
            <a:spLocks noGrp="1" noChangeArrowheads="1"/>
          </p:cNvSpPr>
          <p:nvPr>
            <p:ph type="body" idx="1"/>
          </p:nvPr>
        </p:nvSpPr>
        <p:spPr bwMode="auto">
          <a:xfrm>
            <a:off x="457200" y="1600200"/>
            <a:ext cx="8229600" cy="3886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 Second level</a:t>
            </a:r>
          </a:p>
          <a:p>
            <a:pPr lvl="2"/>
            <a:r>
              <a:rPr lang="en-US" dirty="0" smtClean="0"/>
              <a:t>Third level</a:t>
            </a:r>
          </a:p>
          <a:p>
            <a:pPr lvl="3"/>
            <a:r>
              <a:rPr lang="en-US" dirty="0" smtClean="0"/>
              <a:t>Fourth level</a:t>
            </a:r>
          </a:p>
          <a:p>
            <a:pPr lvl="4"/>
            <a:r>
              <a:rPr lang="en-US" dirty="0" smtClean="0"/>
              <a:t>Fifth level</a:t>
            </a:r>
          </a:p>
        </p:txBody>
      </p:sp>
      <p:sp>
        <p:nvSpPr>
          <p:cNvPr id="3078" name="Rectangle 6"/>
          <p:cNvSpPr>
            <a:spLocks noGrp="1" noChangeArrowheads="1"/>
          </p:cNvSpPr>
          <p:nvPr>
            <p:ph type="sldNum" sz="quarter" idx="4"/>
          </p:nvPr>
        </p:nvSpPr>
        <p:spPr bwMode="auto">
          <a:xfrm>
            <a:off x="0" y="6553200"/>
            <a:ext cx="9144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defTabSz="914400" fontAlgn="base">
              <a:spcBef>
                <a:spcPct val="0"/>
              </a:spcBef>
              <a:spcAft>
                <a:spcPct val="0"/>
              </a:spcAft>
            </a:pPr>
            <a:fld id="{F8988399-E04C-4A3C-828A-9E368179D8A2}" type="slidenum">
              <a:rPr lang="en-US" smtClean="0">
                <a:solidFill>
                  <a:prstClr val="black"/>
                </a:solidFill>
                <a:latin typeface="Arial" charset="0"/>
              </a:rPr>
              <a:pPr defTabSz="914400" fontAlgn="base">
                <a:spcBef>
                  <a:spcPct val="0"/>
                </a:spcBef>
                <a:spcAft>
                  <a:spcPct val="0"/>
                </a:spcAft>
              </a:pPr>
              <a:t>‹#›</a:t>
            </a:fld>
            <a:endParaRPr lang="en-US" dirty="0">
              <a:solidFill>
                <a:prstClr val="black"/>
              </a:solidFill>
              <a:latin typeface="Arial" charset="0"/>
            </a:endParaRPr>
          </a:p>
        </p:txBody>
      </p:sp>
      <p:sp>
        <p:nvSpPr>
          <p:cNvPr id="5" name="Line 10"/>
          <p:cNvSpPr>
            <a:spLocks noChangeShapeType="1"/>
          </p:cNvSpPr>
          <p:nvPr/>
        </p:nvSpPr>
        <p:spPr bwMode="auto">
          <a:xfrm flipH="1">
            <a:off x="427383" y="6324600"/>
            <a:ext cx="8321040" cy="0"/>
          </a:xfrm>
          <a:prstGeom prst="line">
            <a:avLst/>
          </a:prstGeom>
          <a:noFill/>
          <a:ln w="9525">
            <a:solidFill>
              <a:schemeClr val="tx1"/>
            </a:solidFill>
            <a:round/>
            <a:headEnd/>
            <a:tailEnd/>
          </a:ln>
          <a:effectLst/>
        </p:spPr>
        <p:txBody>
          <a:bodyPr/>
          <a:lstStyle/>
          <a:p>
            <a:pPr defTabSz="914400" fontAlgn="base">
              <a:spcBef>
                <a:spcPct val="0"/>
              </a:spcBef>
              <a:spcAft>
                <a:spcPct val="0"/>
              </a:spcAft>
            </a:pPr>
            <a:endParaRPr lang="en-US">
              <a:solidFill>
                <a:prstClr val="black"/>
              </a:solidFill>
              <a:latin typeface="Arial" charset="0"/>
            </a:endParaRPr>
          </a:p>
        </p:txBody>
      </p:sp>
      <p:sp>
        <p:nvSpPr>
          <p:cNvPr id="7" name="TextBox 6"/>
          <p:cNvSpPr txBox="1"/>
          <p:nvPr/>
        </p:nvSpPr>
        <p:spPr>
          <a:xfrm>
            <a:off x="5308344" y="6324600"/>
            <a:ext cx="3505200" cy="276999"/>
          </a:xfrm>
          <a:prstGeom prst="rect">
            <a:avLst/>
          </a:prstGeom>
          <a:noFill/>
        </p:spPr>
        <p:txBody>
          <a:bodyPr wrap="square" rtlCol="0">
            <a:spAutoFit/>
          </a:bodyPr>
          <a:lstStyle/>
          <a:p>
            <a:pPr algn="r" defTabSz="914400" fontAlgn="base">
              <a:spcBef>
                <a:spcPct val="0"/>
              </a:spcBef>
              <a:spcAft>
                <a:spcPct val="0"/>
              </a:spcAft>
            </a:pPr>
            <a:r>
              <a:rPr lang="en-US" sz="1200" b="1" i="1" dirty="0">
                <a:solidFill>
                  <a:prstClr val="black"/>
                </a:solidFill>
                <a:latin typeface="Arial" charset="0"/>
              </a:rPr>
              <a:t>Innovative solutions for a safer, better world</a:t>
            </a:r>
          </a:p>
        </p:txBody>
      </p:sp>
      <p:sp>
        <p:nvSpPr>
          <p:cNvPr id="9" name="Text Box 9"/>
          <p:cNvSpPr txBox="1">
            <a:spLocks noChangeArrowheads="1"/>
          </p:cNvSpPr>
          <p:nvPr/>
        </p:nvSpPr>
        <p:spPr bwMode="auto">
          <a:xfrm>
            <a:off x="381000" y="6356499"/>
            <a:ext cx="1905000" cy="253916"/>
          </a:xfrm>
          <a:prstGeom prst="rect">
            <a:avLst/>
          </a:prstGeom>
          <a:noFill/>
          <a:ln w="9525">
            <a:noFill/>
            <a:miter lim="800000"/>
            <a:headEnd/>
            <a:tailEnd/>
          </a:ln>
          <a:effectLst/>
        </p:spPr>
        <p:txBody>
          <a:bodyPr wrap="square">
            <a:spAutoFit/>
          </a:bodyPr>
          <a:lstStyle/>
          <a:p>
            <a:pPr defTabSz="914400" fontAlgn="base">
              <a:spcBef>
                <a:spcPct val="0"/>
              </a:spcBef>
              <a:spcAft>
                <a:spcPct val="0"/>
              </a:spcAft>
            </a:pPr>
            <a:r>
              <a:rPr lang="en-US" sz="1050" b="1" dirty="0">
                <a:solidFill>
                  <a:prstClr val="black">
                    <a:lumMod val="50000"/>
                    <a:lumOff val="50000"/>
                  </a:prstClr>
                </a:solidFill>
                <a:latin typeface="Arial" charset="0"/>
              </a:rPr>
              <a:t>BUILDING STRONG</a:t>
            </a:r>
            <a:r>
              <a:rPr lang="en-US" sz="1050" b="1" baseline="-25000" dirty="0">
                <a:solidFill>
                  <a:prstClr val="black">
                    <a:lumMod val="50000"/>
                    <a:lumOff val="50000"/>
                  </a:prstClr>
                </a:solidFill>
                <a:latin typeface="Arial" charset="0"/>
              </a:rPr>
              <a:t>®</a:t>
            </a:r>
          </a:p>
        </p:txBody>
      </p:sp>
      <p:pic>
        <p:nvPicPr>
          <p:cNvPr id="2" name="Picture 1" descr="usace-castle-for-PPT.png"/>
          <p:cNvPicPr>
            <a:picLocks noChangeAspect="1"/>
          </p:cNvPicPr>
          <p:nvPr/>
        </p:nvPicPr>
        <p:blipFill>
          <a:blip r:embed="rId14" cstate="screen">
            <a:extLst>
              <a:ext uri="{28A0092B-C50C-407E-A947-70E740481C1C}">
                <a14:useLocalDpi xmlns:a14="http://schemas.microsoft.com/office/drawing/2010/main" xmlns="" val="0"/>
              </a:ext>
            </a:extLst>
          </a:blip>
          <a:stretch>
            <a:fillRect/>
          </a:stretch>
        </p:blipFill>
        <p:spPr>
          <a:xfrm>
            <a:off x="457200" y="5834836"/>
            <a:ext cx="614680" cy="457200"/>
          </a:xfrm>
          <a:prstGeom prst="rect">
            <a:avLst/>
          </a:prstGeom>
        </p:spPr>
      </p:pic>
      <p:pic>
        <p:nvPicPr>
          <p:cNvPr id="3" name="Picture 2" descr="logo-color-nothing.png"/>
          <p:cNvPicPr>
            <a:picLocks noChangeAspect="1"/>
          </p:cNvPicPr>
          <p:nvPr/>
        </p:nvPicPr>
        <p:blipFill>
          <a:blip r:embed="rId15" cstate="screen">
            <a:extLst>
              <a:ext uri="{28A0092B-C50C-407E-A947-70E740481C1C}">
                <a14:useLocalDpi xmlns:a14="http://schemas.microsoft.com/office/drawing/2010/main" xmlns="" val="0"/>
              </a:ext>
            </a:extLst>
          </a:blip>
          <a:stretch>
            <a:fillRect/>
          </a:stretch>
        </p:blipFill>
        <p:spPr>
          <a:xfrm>
            <a:off x="6984744" y="5843377"/>
            <a:ext cx="1765300" cy="42398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ctr" rtl="0" fontAlgn="base">
        <a:spcBef>
          <a:spcPct val="0"/>
        </a:spcBef>
        <a:spcAft>
          <a:spcPct val="0"/>
        </a:spcAft>
        <a:defRPr sz="3600" b="1">
          <a:solidFill>
            <a:srgbClr val="033C61"/>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Font typeface="Wingdings" pitchFamily="2" charset="2"/>
        <a:buChar char="§"/>
        <a:defRPr sz="2800">
          <a:solidFill>
            <a:schemeClr val="tx1"/>
          </a:solidFill>
          <a:latin typeface="+mn-lt"/>
          <a:ea typeface="+mn-ea"/>
          <a:cs typeface="+mn-cs"/>
        </a:defRPr>
      </a:lvl1pPr>
      <a:lvl2pPr marL="742950" indent="-285750" algn="l" rtl="0" fontAlgn="base">
        <a:spcBef>
          <a:spcPct val="20000"/>
        </a:spcBef>
        <a:spcAft>
          <a:spcPct val="0"/>
        </a:spcAft>
        <a:buSzPct val="75000"/>
        <a:buFont typeface="Arial" charset="0"/>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SzPct val="75000"/>
        <a:buFont typeface="Wingdings 3" pitchFamily="18" charset="2"/>
        <a:buChar char="w"/>
        <a:defRPr sz="1800">
          <a:solidFill>
            <a:schemeClr val="tx1"/>
          </a:solidFill>
          <a:latin typeface="+mn-lt"/>
        </a:defRPr>
      </a:lvl4pPr>
      <a:lvl5pPr marL="2057400" indent="-228600" algn="l" rtl="0" fontAlgn="base">
        <a:spcBef>
          <a:spcPct val="20000"/>
        </a:spcBef>
        <a:spcAft>
          <a:spcPct val="0"/>
        </a:spcAft>
        <a:buSzPct val="5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SzPct val="5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SzPct val="5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SzPct val="5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SzPct val="5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14" cstate="screen">
            <a:extLst>
              <a:ext uri="{28A0092B-C50C-407E-A947-70E740481C1C}">
                <a14:useLocalDpi xmlns:a14="http://schemas.microsoft.com/office/drawing/2010/main" xmlns="" val="0"/>
              </a:ext>
            </a:extLst>
          </a:blip>
          <a:stretch>
            <a:fillRect/>
          </a:stretch>
        </p:blipFill>
        <p:spPr>
          <a:xfrm>
            <a:off x="3904397" y="4913633"/>
            <a:ext cx="3090866" cy="1931791"/>
          </a:xfrm>
          <a:prstGeom prst="rect">
            <a:avLst/>
          </a:prstGeom>
        </p:spPr>
      </p:pic>
      <p:pic>
        <p:nvPicPr>
          <p:cNvPr id="1047" name="Picture 23" descr="ppt_camo_bkgrnd-03"/>
          <p:cNvPicPr>
            <a:picLocks noChangeAspect="1" noChangeArrowheads="1"/>
          </p:cNvPicPr>
          <p:nvPr/>
        </p:nvPicPr>
        <p:blipFill>
          <a:blip r:embed="rId15" cstate="screen"/>
          <a:srcRect/>
          <a:stretch>
            <a:fillRect/>
          </a:stretch>
        </p:blipFill>
        <p:spPr bwMode="auto">
          <a:xfrm>
            <a:off x="0" y="-3175"/>
            <a:ext cx="9144000" cy="6861175"/>
          </a:xfrm>
          <a:prstGeom prst="rect">
            <a:avLst/>
          </a:prstGeom>
          <a:noFill/>
        </p:spPr>
      </p:pic>
      <p:pic>
        <p:nvPicPr>
          <p:cNvPr id="4" name="Picture 3" descr="USACE_logo-w-name.png"/>
          <p:cNvPicPr>
            <a:picLocks noChangeAspect="1"/>
          </p:cNvPicPr>
          <p:nvPr/>
        </p:nvPicPr>
        <p:blipFill>
          <a:blip r:embed="rId16" cstate="screen">
            <a:extLst>
              <a:ext uri="{28A0092B-C50C-407E-A947-70E740481C1C}">
                <a14:useLocalDpi xmlns:a14="http://schemas.microsoft.com/office/drawing/2010/main" xmlns="" val="0"/>
              </a:ext>
            </a:extLst>
          </a:blip>
          <a:stretch>
            <a:fillRect/>
          </a:stretch>
        </p:blipFill>
        <p:spPr>
          <a:xfrm>
            <a:off x="228600" y="5503699"/>
            <a:ext cx="1447800" cy="1157496"/>
          </a:xfrm>
          <a:prstGeom prst="rect">
            <a:avLst/>
          </a:prstGeom>
        </p:spPr>
      </p:pic>
      <p:pic>
        <p:nvPicPr>
          <p:cNvPr id="6" name="Picture 5"/>
          <p:cNvPicPr>
            <a:picLocks noChangeAspect="1"/>
          </p:cNvPicPr>
          <p:nvPr userDrawn="1"/>
        </p:nvPicPr>
        <p:blipFill>
          <a:blip r:embed="rId17" cstate="screen"/>
          <a:stretch>
            <a:fillRect/>
          </a:stretch>
        </p:blipFill>
        <p:spPr>
          <a:xfrm>
            <a:off x="6995263" y="4094714"/>
            <a:ext cx="2148737" cy="2766461"/>
          </a:xfrm>
          <a:prstGeom prst="rect">
            <a:avLst/>
          </a:prstGeom>
        </p:spPr>
      </p:pic>
      <p:pic>
        <p:nvPicPr>
          <p:cNvPr id="2" name="Picture 1"/>
          <p:cNvPicPr>
            <a:picLocks noChangeAspect="1"/>
          </p:cNvPicPr>
          <p:nvPr userDrawn="1"/>
        </p:nvPicPr>
        <p:blipFill>
          <a:blip r:embed="rId18" cstate="screen"/>
          <a:stretch>
            <a:fillRect/>
          </a:stretch>
        </p:blipFill>
        <p:spPr>
          <a:xfrm>
            <a:off x="4330700" y="3187700"/>
            <a:ext cx="3022600" cy="2032000"/>
          </a:xfrm>
          <a:prstGeom prst="rect">
            <a:avLst/>
          </a:prstGeom>
        </p:spPr>
      </p:pic>
      <p:pic>
        <p:nvPicPr>
          <p:cNvPr id="10" name="Picture 9"/>
          <p:cNvPicPr>
            <a:picLocks noChangeAspect="1"/>
          </p:cNvPicPr>
          <p:nvPr userDrawn="1"/>
        </p:nvPicPr>
        <p:blipFill>
          <a:blip r:embed="rId19" cstate="screen">
            <a:extLst>
              <a:ext uri="{28A0092B-C50C-407E-A947-70E740481C1C}">
                <a14:useLocalDpi xmlns:a14="http://schemas.microsoft.com/office/drawing/2010/main" xmlns="" val="0"/>
              </a:ext>
            </a:extLst>
          </a:blip>
          <a:stretch>
            <a:fillRect/>
          </a:stretch>
        </p:blipFill>
        <p:spPr>
          <a:xfrm>
            <a:off x="5176255" y="1899758"/>
            <a:ext cx="2177046" cy="1445586"/>
          </a:xfrm>
          <a:prstGeom prst="rect">
            <a:avLst/>
          </a:prstGeom>
        </p:spPr>
      </p:pic>
      <p:pic>
        <p:nvPicPr>
          <p:cNvPr id="5" name="Picture 4"/>
          <p:cNvPicPr>
            <a:picLocks noChangeAspect="1"/>
          </p:cNvPicPr>
          <p:nvPr userDrawn="1"/>
        </p:nvPicPr>
        <p:blipFill>
          <a:blip r:embed="rId20" cstate="screen"/>
          <a:stretch>
            <a:fillRect/>
          </a:stretch>
        </p:blipFill>
        <p:spPr>
          <a:xfrm>
            <a:off x="7239000" y="2701320"/>
            <a:ext cx="1905000" cy="1408678"/>
          </a:xfrm>
          <a:prstGeom prst="rect">
            <a:avLst/>
          </a:prstGeom>
        </p:spPr>
      </p:pic>
      <p:pic>
        <p:nvPicPr>
          <p:cNvPr id="7" name="Picture 6"/>
          <p:cNvPicPr>
            <a:picLocks noChangeAspect="1"/>
          </p:cNvPicPr>
          <p:nvPr userDrawn="1"/>
        </p:nvPicPr>
        <p:blipFill>
          <a:blip r:embed="rId21" cstate="screen"/>
          <a:stretch>
            <a:fillRect/>
          </a:stretch>
        </p:blipFill>
        <p:spPr>
          <a:xfrm>
            <a:off x="7239000" y="1412418"/>
            <a:ext cx="1905000" cy="1300750"/>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iming>
    <p:tnLst>
      <p:par>
        <p:cTn id="1" dur="indefinite" restart="never" nodeType="tmRoot"/>
      </p:par>
    </p:tnLst>
  </p:timing>
  <p:hf hdr="0" ftr="0" dt="0"/>
  <p:txStyles>
    <p:title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Arial" charset="0"/>
        </a:defRPr>
      </a:lvl2pPr>
      <a:lvl3pPr algn="l" rtl="0" fontAlgn="base">
        <a:spcBef>
          <a:spcPct val="0"/>
        </a:spcBef>
        <a:spcAft>
          <a:spcPct val="0"/>
        </a:spcAft>
        <a:defRPr sz="3600" b="1">
          <a:solidFill>
            <a:schemeClr val="tx2"/>
          </a:solidFill>
          <a:latin typeface="Arial" charset="0"/>
        </a:defRPr>
      </a:lvl3pPr>
      <a:lvl4pPr algn="l" rtl="0" fontAlgn="base">
        <a:spcBef>
          <a:spcPct val="0"/>
        </a:spcBef>
        <a:spcAft>
          <a:spcPct val="0"/>
        </a:spcAft>
        <a:defRPr sz="3600" b="1">
          <a:solidFill>
            <a:schemeClr val="tx2"/>
          </a:solidFill>
          <a:latin typeface="Arial" charset="0"/>
        </a:defRPr>
      </a:lvl4pPr>
      <a:lvl5pPr algn="l" rtl="0" fontAlgn="base">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40.png"/><Relationship Id="rId4" Type="http://schemas.openxmlformats.org/officeDocument/2006/relationships/image" Target="../media/image53.emf"/></Relationships>
</file>

<file path=ppt/slides/_rels/slide12.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55.jpeg"/><Relationship Id="rId7" Type="http://schemas.openxmlformats.org/officeDocument/2006/relationships/image" Target="../media/image58.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3.jpeg"/><Relationship Id="rId7" Type="http://schemas.openxmlformats.org/officeDocument/2006/relationships/diagramColors" Target="../diagrams/colors1.xml"/><Relationship Id="rId12"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image" Target="../media/image66.png"/><Relationship Id="rId5" Type="http://schemas.openxmlformats.org/officeDocument/2006/relationships/diagramLayout" Target="../diagrams/layout1.xml"/><Relationship Id="rId10" Type="http://schemas.openxmlformats.org/officeDocument/2006/relationships/image" Target="../media/image65.png"/><Relationship Id="rId4" Type="http://schemas.openxmlformats.org/officeDocument/2006/relationships/diagramData" Target="../diagrams/data1.xml"/><Relationship Id="rId9" Type="http://schemas.openxmlformats.org/officeDocument/2006/relationships/image" Target="../media/image64.png"/></Relationships>
</file>

<file path=ppt/slides/_rels/slide15.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70.jpeg"/><Relationship Id="rId5" Type="http://schemas.openxmlformats.org/officeDocument/2006/relationships/image" Target="../media/image69.png"/><Relationship Id="rId4" Type="http://schemas.openxmlformats.org/officeDocument/2006/relationships/image" Target="../media/image68.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notesSlide" Target="../notesSlides/notesSlide3.xml"/><Relationship Id="rId7"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7.png"/><Relationship Id="rId11" Type="http://schemas.openxmlformats.org/officeDocument/2006/relationships/image" Target="../media/image21.png"/><Relationship Id="rId5" Type="http://schemas.openxmlformats.org/officeDocument/2006/relationships/image" Target="../media/image16.png"/><Relationship Id="rId10" Type="http://schemas.openxmlformats.org/officeDocument/2006/relationships/image" Target="../media/image20.png"/><Relationship Id="rId4" Type="http://schemas.openxmlformats.org/officeDocument/2006/relationships/image" Target="../media/image15.png"/><Relationship Id="rId9"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jpeg"/></Relationships>
</file>

<file path=ppt/slides/_rels/slide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37.jpeg"/></Relationships>
</file>

<file path=ppt/slides/_rels/slide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image" Target="../media/image39.png"/></Relationships>
</file>

<file path=ppt/slides/_rels/slide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45.png"/><Relationship Id="rId5" Type="http://schemas.openxmlformats.org/officeDocument/2006/relationships/image" Target="../media/image44.jpeg"/><Relationship Id="rId4" Type="http://schemas.openxmlformats.org/officeDocument/2006/relationships/image" Target="../media/image43.png"/></Relationships>
</file>

<file path=ppt/slides/_rels/slide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29112" y="959915"/>
            <a:ext cx="6888269" cy="1187824"/>
          </a:xfrm>
        </p:spPr>
        <p:txBody>
          <a:bodyPr/>
          <a:lstStyle/>
          <a:p>
            <a:pPr>
              <a:spcBef>
                <a:spcPts val="0"/>
              </a:spcBef>
            </a:pPr>
            <a:r>
              <a:rPr lang="en-US" sz="2800" dirty="0" smtClean="0"/>
              <a:t>Coastal Research in the U.S. Army Corps of Engineers</a:t>
            </a:r>
            <a:endParaRPr lang="en-US" sz="2800" dirty="0">
              <a:solidFill>
                <a:srgbClr val="033C61"/>
              </a:solidFill>
            </a:endParaRPr>
          </a:p>
        </p:txBody>
      </p:sp>
      <p:sp>
        <p:nvSpPr>
          <p:cNvPr id="5" name="Subtitle 4"/>
          <p:cNvSpPr>
            <a:spLocks noGrp="1"/>
          </p:cNvSpPr>
          <p:nvPr>
            <p:ph type="body" sz="quarter" idx="10"/>
          </p:nvPr>
        </p:nvSpPr>
        <p:spPr>
          <a:xfrm>
            <a:off x="152400" y="2667000"/>
            <a:ext cx="4946016" cy="381000"/>
          </a:xfrm>
        </p:spPr>
        <p:txBody>
          <a:bodyPr/>
          <a:lstStyle/>
          <a:p>
            <a:pPr algn="l">
              <a:spcBef>
                <a:spcPct val="50000"/>
              </a:spcBef>
            </a:pPr>
            <a:r>
              <a:rPr lang="en-US" sz="2400" dirty="0" smtClean="0"/>
              <a:t>Jane McKee Smith, PE, PhD </a:t>
            </a:r>
            <a:endParaRPr lang="en-US" sz="2400" b="1" kern="1200" dirty="0">
              <a:solidFill>
                <a:srgbClr val="033C61"/>
              </a:solidFill>
              <a:latin typeface="Arial" charset="0"/>
            </a:endParaRPr>
          </a:p>
        </p:txBody>
      </p:sp>
      <p:sp>
        <p:nvSpPr>
          <p:cNvPr id="4" name="TextBox 3"/>
          <p:cNvSpPr txBox="1"/>
          <p:nvPr/>
        </p:nvSpPr>
        <p:spPr>
          <a:xfrm>
            <a:off x="3657600" y="7315200"/>
            <a:ext cx="6324600" cy="369332"/>
          </a:xfrm>
          <a:prstGeom prst="rect">
            <a:avLst/>
          </a:prstGeom>
          <a:solidFill>
            <a:schemeClr val="bg1"/>
          </a:solidFill>
        </p:spPr>
        <p:txBody>
          <a:bodyPr wrap="square" rtlCol="0">
            <a:spAutoFit/>
          </a:bodyPr>
          <a:lstStyle/>
          <a:p>
            <a:pPr defTabSz="914400" fontAlgn="base">
              <a:spcBef>
                <a:spcPct val="0"/>
              </a:spcBef>
              <a:spcAft>
                <a:spcPct val="0"/>
              </a:spcAft>
            </a:pPr>
            <a:r>
              <a:rPr lang="en-US" dirty="0">
                <a:solidFill>
                  <a:srgbClr val="000000"/>
                </a:solidFill>
                <a:latin typeface="Arial" charset="0"/>
              </a:rPr>
              <a:t>See instructions for customizing these images on slide 3.</a:t>
            </a:r>
          </a:p>
        </p:txBody>
      </p:sp>
      <p:sp>
        <p:nvSpPr>
          <p:cNvPr id="11" name="Subtitle 4"/>
          <p:cNvSpPr txBox="1">
            <a:spLocks/>
          </p:cNvSpPr>
          <p:nvPr/>
        </p:nvSpPr>
        <p:spPr>
          <a:xfrm>
            <a:off x="152400" y="3094094"/>
            <a:ext cx="4191000" cy="744013"/>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defTabSz="914400">
              <a:lnSpc>
                <a:spcPct val="70000"/>
              </a:lnSpc>
              <a:spcBef>
                <a:spcPts val="1000"/>
              </a:spcBef>
              <a:buFontTx/>
              <a:buNone/>
            </a:pPr>
            <a:r>
              <a:rPr lang="en-US" sz="2000" dirty="0" smtClean="0">
                <a:solidFill>
                  <a:srgbClr val="033C61"/>
                </a:solidFill>
                <a:latin typeface="Arial" charset="0"/>
              </a:rPr>
              <a:t>Research Civil Engineer</a:t>
            </a:r>
          </a:p>
          <a:p>
            <a:pPr marL="0" indent="0" defTabSz="914400">
              <a:lnSpc>
                <a:spcPct val="70000"/>
              </a:lnSpc>
              <a:spcBef>
                <a:spcPts val="1000"/>
              </a:spcBef>
              <a:buFontTx/>
              <a:buNone/>
            </a:pPr>
            <a:r>
              <a:rPr lang="en-US" sz="2000" dirty="0" smtClean="0">
                <a:solidFill>
                  <a:srgbClr val="033C61"/>
                </a:solidFill>
                <a:latin typeface="Arial" charset="0"/>
              </a:rPr>
              <a:t>Coastal and Hydraulics Laboratory</a:t>
            </a:r>
          </a:p>
        </p:txBody>
      </p:sp>
      <p:pic>
        <p:nvPicPr>
          <p:cNvPr id="3" name="Picture 2" descr="logo-2-line-name-and.png"/>
          <p:cNvPicPr>
            <a:picLocks noChangeAspect="1"/>
          </p:cNvPicPr>
          <p:nvPr/>
        </p:nvPicPr>
        <p:blipFill>
          <a:blip r:embed="rId3" cstate="screen">
            <a:extLst>
              <a:ext uri="{28A0092B-C50C-407E-A947-70E740481C1C}">
                <a14:useLocalDpi xmlns:a14="http://schemas.microsoft.com/office/drawing/2010/main" xmlns="" val="0"/>
              </a:ext>
            </a:extLst>
          </a:blip>
          <a:stretch>
            <a:fillRect/>
          </a:stretch>
        </p:blipFill>
        <p:spPr>
          <a:xfrm>
            <a:off x="6400800" y="198138"/>
            <a:ext cx="2514600" cy="1181192"/>
          </a:xfrm>
          <a:prstGeom prst="rect">
            <a:avLst/>
          </a:prstGeom>
        </p:spPr>
      </p:pic>
    </p:spTree>
    <p:extLst>
      <p:ext uri="{BB962C8B-B14F-4D97-AF65-F5344CB8AC3E}">
        <p14:creationId xmlns:p14="http://schemas.microsoft.com/office/powerpoint/2010/main" xmlns="" val="33245531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583269"/>
          </a:xfrm>
        </p:spPr>
        <p:txBody>
          <a:bodyPr/>
          <a:lstStyle/>
          <a:p>
            <a:r>
              <a:rPr lang="en-US" dirty="0"/>
              <a:t>Coastal </a:t>
            </a:r>
            <a:r>
              <a:rPr lang="en-US" dirty="0" smtClean="0"/>
              <a:t>Sediments</a:t>
            </a:r>
            <a:endParaRPr lang="en-US" dirty="0"/>
          </a:p>
        </p:txBody>
      </p:sp>
      <p:sp>
        <p:nvSpPr>
          <p:cNvPr id="6" name="Content Placeholder 5"/>
          <p:cNvSpPr>
            <a:spLocks noGrp="1"/>
          </p:cNvSpPr>
          <p:nvPr>
            <p:ph idx="1"/>
          </p:nvPr>
        </p:nvSpPr>
        <p:spPr>
          <a:xfrm>
            <a:off x="372957" y="924695"/>
            <a:ext cx="6120773" cy="5020415"/>
          </a:xfrm>
        </p:spPr>
        <p:txBody>
          <a:bodyPr>
            <a:noAutofit/>
          </a:bodyPr>
          <a:lstStyle/>
          <a:p>
            <a:r>
              <a:rPr lang="en-US" sz="2400" b="1" dirty="0" smtClean="0"/>
              <a:t>Current</a:t>
            </a:r>
            <a:endParaRPr lang="en-US" sz="2400" b="1" dirty="0"/>
          </a:p>
          <a:p>
            <a:pPr lvl="1"/>
            <a:r>
              <a:rPr lang="en-US" sz="2000" dirty="0"/>
              <a:t>S</a:t>
            </a:r>
            <a:r>
              <a:rPr lang="en-US" sz="2000" dirty="0" smtClean="0"/>
              <a:t>ustainable </a:t>
            </a:r>
            <a:r>
              <a:rPr lang="en-US" sz="2000" dirty="0"/>
              <a:t>sediment </a:t>
            </a:r>
            <a:r>
              <a:rPr lang="en-US" sz="2000" dirty="0" smtClean="0"/>
              <a:t>management</a:t>
            </a:r>
          </a:p>
          <a:p>
            <a:pPr lvl="1"/>
            <a:r>
              <a:rPr lang="en-US" sz="2000" dirty="0" smtClean="0"/>
              <a:t>Bed dynamics </a:t>
            </a:r>
            <a:endParaRPr lang="en-US" sz="2000" dirty="0"/>
          </a:p>
          <a:p>
            <a:pPr lvl="1"/>
            <a:r>
              <a:rPr lang="en-US" sz="2000" dirty="0"/>
              <a:t>Flocculation, settling, and deposition </a:t>
            </a:r>
          </a:p>
          <a:p>
            <a:pPr lvl="1"/>
            <a:r>
              <a:rPr lang="en-US" sz="2000" dirty="0"/>
              <a:t>Shoreline evolution and stability</a:t>
            </a:r>
          </a:p>
          <a:p>
            <a:pPr lvl="1"/>
            <a:r>
              <a:rPr lang="en-US" sz="2000" dirty="0"/>
              <a:t>Channel </a:t>
            </a:r>
            <a:r>
              <a:rPr lang="en-US" sz="2000" dirty="0" smtClean="0"/>
              <a:t>infilling</a:t>
            </a:r>
          </a:p>
          <a:p>
            <a:pPr lvl="1"/>
            <a:endParaRPr lang="en-US" sz="2000" dirty="0" smtClean="0"/>
          </a:p>
          <a:p>
            <a:r>
              <a:rPr lang="en-US" sz="2400" b="1" dirty="0" smtClean="0"/>
              <a:t>Future</a:t>
            </a:r>
          </a:p>
          <a:p>
            <a:pPr lvl="1"/>
            <a:r>
              <a:rPr lang="en-US" sz="2000" dirty="0"/>
              <a:t>Cohesive sediment processes and </a:t>
            </a:r>
            <a:r>
              <a:rPr lang="en-US" sz="2000" dirty="0" smtClean="0"/>
              <a:t>transport</a:t>
            </a:r>
          </a:p>
          <a:p>
            <a:pPr lvl="1"/>
            <a:r>
              <a:rPr lang="en-US" sz="2000" dirty="0" smtClean="0"/>
              <a:t>Native sediments versus long term nourishment</a:t>
            </a:r>
            <a:endParaRPr lang="en-US" sz="2000" dirty="0"/>
          </a:p>
          <a:p>
            <a:pPr lvl="1"/>
            <a:endParaRPr lang="en-US" sz="2000" dirty="0"/>
          </a:p>
        </p:txBody>
      </p:sp>
      <p:sp>
        <p:nvSpPr>
          <p:cNvPr id="2" name="Slide Number Placeholder 1"/>
          <p:cNvSpPr>
            <a:spLocks noGrp="1"/>
          </p:cNvSpPr>
          <p:nvPr>
            <p:ph type="sldNum" sz="quarter" idx="10"/>
          </p:nvPr>
        </p:nvSpPr>
        <p:spPr/>
        <p:txBody>
          <a:bodyPr/>
          <a:lstStyle/>
          <a:p>
            <a:fld id="{9C445313-CC83-4504-93DA-BBEC7E835DA0}" type="slidenum">
              <a:rPr lang="en-US" smtClean="0">
                <a:solidFill>
                  <a:prstClr val="black"/>
                </a:solidFill>
              </a:rPr>
              <a:pPr/>
              <a:t>10</a:t>
            </a:fld>
            <a:endParaRPr lang="en-US">
              <a:solidFill>
                <a:prstClr val="black"/>
              </a:solidFill>
            </a:endParaRPr>
          </a:p>
        </p:txBody>
      </p:sp>
      <p:grpSp>
        <p:nvGrpSpPr>
          <p:cNvPr id="8" name="Group 7"/>
          <p:cNvGrpSpPr/>
          <p:nvPr/>
        </p:nvGrpSpPr>
        <p:grpSpPr>
          <a:xfrm>
            <a:off x="453581" y="6394295"/>
            <a:ext cx="3640028" cy="317810"/>
            <a:chOff x="2086494" y="5665629"/>
            <a:chExt cx="3238500" cy="469900"/>
          </a:xfrm>
        </p:grpSpPr>
        <p:pic>
          <p:nvPicPr>
            <p:cNvPr id="9" name="Picture 8"/>
            <p:cNvPicPr>
              <a:picLocks noChangeAspect="1"/>
            </p:cNvPicPr>
            <p:nvPr/>
          </p:nvPicPr>
          <p:blipFill>
            <a:blip r:embed="rId3" cstate="screen"/>
            <a:stretch>
              <a:fillRect/>
            </a:stretch>
          </p:blipFill>
          <p:spPr>
            <a:xfrm>
              <a:off x="2086494" y="5665629"/>
              <a:ext cx="3238500" cy="469900"/>
            </a:xfrm>
            <a:prstGeom prst="rect">
              <a:avLst/>
            </a:prstGeom>
          </p:spPr>
        </p:pic>
        <p:sp>
          <p:nvSpPr>
            <p:cNvPr id="10" name="TextBox 9"/>
            <p:cNvSpPr txBox="1"/>
            <p:nvPr/>
          </p:nvSpPr>
          <p:spPr>
            <a:xfrm>
              <a:off x="2177210" y="5675662"/>
              <a:ext cx="2835032" cy="455066"/>
            </a:xfrm>
            <a:prstGeom prst="rect">
              <a:avLst/>
            </a:prstGeom>
            <a:noFill/>
          </p:spPr>
          <p:txBody>
            <a:bodyPr wrap="square" rtlCol="0">
              <a:spAutoFit/>
            </a:bodyPr>
            <a:lstStyle/>
            <a:p>
              <a:r>
                <a:rPr lang="en-US" sz="1400" dirty="0" smtClean="0"/>
                <a:t>Coastal Processes &amp; Design</a:t>
              </a:r>
              <a:endParaRPr lang="en-US" sz="1400" dirty="0"/>
            </a:p>
          </p:txBody>
        </p:sp>
      </p:grpSp>
      <p:pic>
        <p:nvPicPr>
          <p:cNvPr id="3" name="Picture 2"/>
          <p:cNvPicPr>
            <a:picLocks noChangeAspect="1"/>
          </p:cNvPicPr>
          <p:nvPr/>
        </p:nvPicPr>
        <p:blipFill>
          <a:blip r:embed="rId4" cstate="screen"/>
          <a:stretch>
            <a:fillRect/>
          </a:stretch>
        </p:blipFill>
        <p:spPr>
          <a:xfrm>
            <a:off x="6689783" y="1028985"/>
            <a:ext cx="1997017" cy="1623454"/>
          </a:xfrm>
          <a:prstGeom prst="rect">
            <a:avLst/>
          </a:prstGeom>
        </p:spPr>
      </p:pic>
      <p:pic>
        <p:nvPicPr>
          <p:cNvPr id="4" name="Picture 3"/>
          <p:cNvPicPr>
            <a:picLocks noChangeAspect="1"/>
          </p:cNvPicPr>
          <p:nvPr/>
        </p:nvPicPr>
        <p:blipFill>
          <a:blip r:embed="rId5" cstate="screen"/>
          <a:stretch>
            <a:fillRect/>
          </a:stretch>
        </p:blipFill>
        <p:spPr>
          <a:xfrm>
            <a:off x="6409487" y="2652439"/>
            <a:ext cx="2516158" cy="1564928"/>
          </a:xfrm>
          <a:prstGeom prst="rect">
            <a:avLst/>
          </a:prstGeom>
        </p:spPr>
      </p:pic>
      <p:pic>
        <p:nvPicPr>
          <p:cNvPr id="7" name="Picture 6"/>
          <p:cNvPicPr>
            <a:picLocks noChangeAspect="1"/>
          </p:cNvPicPr>
          <p:nvPr/>
        </p:nvPicPr>
        <p:blipFill>
          <a:blip r:embed="rId6" cstate="screen"/>
          <a:stretch>
            <a:fillRect/>
          </a:stretch>
        </p:blipFill>
        <p:spPr>
          <a:xfrm>
            <a:off x="6577973" y="4217367"/>
            <a:ext cx="2108827" cy="1553503"/>
          </a:xfrm>
          <a:prstGeom prst="rect">
            <a:avLst/>
          </a:prstGeom>
        </p:spPr>
      </p:pic>
    </p:spTree>
    <p:extLst>
      <p:ext uri="{BB962C8B-B14F-4D97-AF65-F5344CB8AC3E}">
        <p14:creationId xmlns:p14="http://schemas.microsoft.com/office/powerpoint/2010/main" xmlns="" val="9397897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558037"/>
          </a:xfrm>
        </p:spPr>
        <p:txBody>
          <a:bodyPr/>
          <a:lstStyle/>
          <a:p>
            <a:r>
              <a:rPr lang="en-US" dirty="0"/>
              <a:t>Coastal </a:t>
            </a:r>
            <a:r>
              <a:rPr lang="en-US" dirty="0" smtClean="0"/>
              <a:t>Geomorphology</a:t>
            </a:r>
            <a:endParaRPr lang="en-US" dirty="0"/>
          </a:p>
        </p:txBody>
      </p:sp>
      <p:sp>
        <p:nvSpPr>
          <p:cNvPr id="6" name="Content Placeholder 5"/>
          <p:cNvSpPr>
            <a:spLocks noGrp="1"/>
          </p:cNvSpPr>
          <p:nvPr>
            <p:ph idx="1"/>
          </p:nvPr>
        </p:nvSpPr>
        <p:spPr>
          <a:xfrm>
            <a:off x="457200" y="1188393"/>
            <a:ext cx="6152322" cy="4453773"/>
          </a:xfrm>
        </p:spPr>
        <p:txBody>
          <a:bodyPr>
            <a:normAutofit fontScale="85000" lnSpcReduction="10000"/>
          </a:bodyPr>
          <a:lstStyle/>
          <a:p>
            <a:r>
              <a:rPr lang="en-US" b="1" dirty="0" smtClean="0"/>
              <a:t>Current</a:t>
            </a:r>
            <a:endParaRPr lang="en-US" b="1" dirty="0"/>
          </a:p>
          <a:p>
            <a:pPr lvl="1">
              <a:lnSpc>
                <a:spcPct val="110000"/>
              </a:lnSpc>
            </a:pPr>
            <a:r>
              <a:rPr lang="en-US" dirty="0" smtClean="0"/>
              <a:t>Assess </a:t>
            </a:r>
            <a:r>
              <a:rPr lang="en-US" dirty="0"/>
              <a:t>predictive performance on a range of environmental conditions at an idealized inlet</a:t>
            </a:r>
          </a:p>
          <a:p>
            <a:pPr lvl="1">
              <a:lnSpc>
                <a:spcPct val="110000"/>
              </a:lnSpc>
            </a:pPr>
            <a:r>
              <a:rPr lang="en-US" dirty="0" smtClean="0"/>
              <a:t>Investigate </a:t>
            </a:r>
            <a:r>
              <a:rPr lang="en-US" dirty="0"/>
              <a:t>SLR volume change and barrier island </a:t>
            </a:r>
            <a:r>
              <a:rPr lang="en-US" dirty="0" smtClean="0"/>
              <a:t>transgression</a:t>
            </a:r>
          </a:p>
          <a:p>
            <a:endParaRPr lang="en-US" dirty="0" smtClean="0"/>
          </a:p>
          <a:p>
            <a:r>
              <a:rPr lang="en-US" b="1" dirty="0" smtClean="0"/>
              <a:t>Future</a:t>
            </a:r>
          </a:p>
          <a:p>
            <a:pPr lvl="1">
              <a:lnSpc>
                <a:spcPct val="110000"/>
              </a:lnSpc>
            </a:pPr>
            <a:r>
              <a:rPr lang="en-US" dirty="0"/>
              <a:t>Understand long-term evolution from event and recovery cycles, including extreme events</a:t>
            </a:r>
          </a:p>
          <a:p>
            <a:pPr lvl="1">
              <a:lnSpc>
                <a:spcPct val="110000"/>
              </a:lnSpc>
            </a:pPr>
            <a:r>
              <a:rPr lang="en-US" dirty="0"/>
              <a:t>Understand temporal component to regional change resulting from SLR </a:t>
            </a:r>
            <a:endParaRPr lang="en-US" dirty="0" smtClean="0"/>
          </a:p>
          <a:p>
            <a:pPr lvl="1">
              <a:lnSpc>
                <a:spcPct val="110000"/>
              </a:lnSpc>
            </a:pPr>
            <a:r>
              <a:rPr lang="en-US" dirty="0" smtClean="0"/>
              <a:t>Long</a:t>
            </a:r>
            <a:r>
              <a:rPr lang="en-US" dirty="0"/>
              <a:t>-term evolution spanning 50 to 100 years</a:t>
            </a:r>
          </a:p>
          <a:p>
            <a:endParaRPr lang="en-US" dirty="0" smtClean="0"/>
          </a:p>
          <a:p>
            <a:endParaRPr lang="en-US" dirty="0"/>
          </a:p>
          <a:p>
            <a:endParaRPr lang="en-US" dirty="0"/>
          </a:p>
        </p:txBody>
      </p:sp>
      <p:sp>
        <p:nvSpPr>
          <p:cNvPr id="2" name="Slide Number Placeholder 1"/>
          <p:cNvSpPr>
            <a:spLocks noGrp="1"/>
          </p:cNvSpPr>
          <p:nvPr>
            <p:ph type="sldNum" sz="quarter" idx="10"/>
          </p:nvPr>
        </p:nvSpPr>
        <p:spPr/>
        <p:txBody>
          <a:bodyPr/>
          <a:lstStyle/>
          <a:p>
            <a:fld id="{9C445313-CC83-4504-93DA-BBEC7E835DA0}" type="slidenum">
              <a:rPr lang="en-US" smtClean="0">
                <a:solidFill>
                  <a:prstClr val="black"/>
                </a:solidFill>
              </a:rPr>
              <a:pPr/>
              <a:t>11</a:t>
            </a:fld>
            <a:endParaRPr lang="en-US">
              <a:solidFill>
                <a:prstClr val="black"/>
              </a:solidFill>
            </a:endParaRPr>
          </a:p>
        </p:txBody>
      </p:sp>
      <p:pic>
        <p:nvPicPr>
          <p:cNvPr id="7" name="Picture 2"/>
          <p:cNvPicPr>
            <a:picLocks noChangeAspect="1" noChangeArrowheads="1"/>
          </p:cNvPicPr>
          <p:nvPr/>
        </p:nvPicPr>
        <p:blipFill>
          <a:blip r:embed="rId3" cstate="screen">
            <a:extLst>
              <a:ext uri="{28A0092B-C50C-407E-A947-70E740481C1C}">
                <a14:useLocalDpi xmlns:a14="http://schemas.microsoft.com/office/drawing/2010/main" xmlns="" val="0"/>
              </a:ext>
            </a:extLst>
          </a:blip>
          <a:srcRect/>
          <a:stretch>
            <a:fillRect/>
          </a:stretch>
        </p:blipFill>
        <p:spPr bwMode="auto">
          <a:xfrm>
            <a:off x="6609522" y="1032627"/>
            <a:ext cx="2441713" cy="96864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4" cstate="screen">
            <a:extLst>
              <a:ext uri="{28A0092B-C50C-407E-A947-70E740481C1C}">
                <a14:useLocalDpi xmlns:a14="http://schemas.microsoft.com/office/drawing/2010/main" xmlns="" val="0"/>
              </a:ext>
            </a:extLst>
          </a:blip>
          <a:srcRect/>
          <a:stretch>
            <a:fillRect/>
          </a:stretch>
        </p:blipFill>
        <p:spPr bwMode="auto">
          <a:xfrm>
            <a:off x="6609523" y="2357521"/>
            <a:ext cx="2441713" cy="16574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12" name="Group 11"/>
          <p:cNvGrpSpPr/>
          <p:nvPr/>
        </p:nvGrpSpPr>
        <p:grpSpPr>
          <a:xfrm>
            <a:off x="453581" y="6394295"/>
            <a:ext cx="3640028" cy="317810"/>
            <a:chOff x="2086494" y="5665629"/>
            <a:chExt cx="3238500" cy="469900"/>
          </a:xfrm>
        </p:grpSpPr>
        <p:pic>
          <p:nvPicPr>
            <p:cNvPr id="13" name="Picture 12"/>
            <p:cNvPicPr>
              <a:picLocks noChangeAspect="1"/>
            </p:cNvPicPr>
            <p:nvPr/>
          </p:nvPicPr>
          <p:blipFill>
            <a:blip r:embed="rId5" cstate="screen"/>
            <a:stretch>
              <a:fillRect/>
            </a:stretch>
          </p:blipFill>
          <p:spPr>
            <a:xfrm>
              <a:off x="2086494" y="5665629"/>
              <a:ext cx="3238500" cy="469900"/>
            </a:xfrm>
            <a:prstGeom prst="rect">
              <a:avLst/>
            </a:prstGeom>
          </p:spPr>
        </p:pic>
        <p:sp>
          <p:nvSpPr>
            <p:cNvPr id="14" name="TextBox 13"/>
            <p:cNvSpPr txBox="1"/>
            <p:nvPr/>
          </p:nvSpPr>
          <p:spPr>
            <a:xfrm>
              <a:off x="2177210" y="5675662"/>
              <a:ext cx="2835032" cy="455066"/>
            </a:xfrm>
            <a:prstGeom prst="rect">
              <a:avLst/>
            </a:prstGeom>
            <a:noFill/>
          </p:spPr>
          <p:txBody>
            <a:bodyPr wrap="square" rtlCol="0">
              <a:spAutoFit/>
            </a:bodyPr>
            <a:lstStyle/>
            <a:p>
              <a:r>
                <a:rPr lang="en-US" sz="1400" dirty="0" smtClean="0"/>
                <a:t>Coastal Processes &amp; Design</a:t>
              </a:r>
              <a:endParaRPr lang="en-US" sz="1400" dirty="0"/>
            </a:p>
          </p:txBody>
        </p:sp>
      </p:grpSp>
      <p:pic>
        <p:nvPicPr>
          <p:cNvPr id="3" name="Picture 2"/>
          <p:cNvPicPr>
            <a:picLocks noChangeAspect="1"/>
          </p:cNvPicPr>
          <p:nvPr/>
        </p:nvPicPr>
        <p:blipFill>
          <a:blip r:embed="rId6" cstate="screen"/>
          <a:stretch>
            <a:fillRect/>
          </a:stretch>
        </p:blipFill>
        <p:spPr>
          <a:xfrm>
            <a:off x="6573924" y="4265832"/>
            <a:ext cx="2477311" cy="1553452"/>
          </a:xfrm>
          <a:prstGeom prst="rect">
            <a:avLst/>
          </a:prstGeom>
        </p:spPr>
      </p:pic>
    </p:spTree>
    <p:extLst>
      <p:ext uri="{BB962C8B-B14F-4D97-AF65-F5344CB8AC3E}">
        <p14:creationId xmlns:p14="http://schemas.microsoft.com/office/powerpoint/2010/main" xmlns="" val="20208810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1278"/>
            <a:ext cx="8229600" cy="583269"/>
          </a:xfrm>
        </p:spPr>
        <p:txBody>
          <a:bodyPr/>
          <a:lstStyle/>
          <a:p>
            <a:r>
              <a:rPr lang="en-US" dirty="0" smtClean="0"/>
              <a:t>Coastal Structures &amp; Beaches</a:t>
            </a:r>
            <a:endParaRPr lang="en-US" dirty="0"/>
          </a:p>
        </p:txBody>
      </p:sp>
      <p:sp>
        <p:nvSpPr>
          <p:cNvPr id="6" name="Content Placeholder 5"/>
          <p:cNvSpPr>
            <a:spLocks noGrp="1"/>
          </p:cNvSpPr>
          <p:nvPr>
            <p:ph idx="1"/>
          </p:nvPr>
        </p:nvSpPr>
        <p:spPr>
          <a:xfrm>
            <a:off x="174954" y="694506"/>
            <a:ext cx="6347765" cy="5699789"/>
          </a:xfrm>
        </p:spPr>
        <p:txBody>
          <a:bodyPr>
            <a:normAutofit fontScale="62500" lnSpcReduction="20000"/>
          </a:bodyPr>
          <a:lstStyle/>
          <a:p>
            <a:r>
              <a:rPr lang="en-US" sz="3800" b="1" dirty="0" smtClean="0"/>
              <a:t>Current</a:t>
            </a:r>
            <a:endParaRPr lang="en-US" sz="3800" b="1" dirty="0"/>
          </a:p>
          <a:p>
            <a:pPr lvl="1">
              <a:lnSpc>
                <a:spcPct val="120000"/>
              </a:lnSpc>
              <a:spcBef>
                <a:spcPts val="500"/>
              </a:spcBef>
            </a:pPr>
            <a:r>
              <a:rPr lang="en-US" sz="3200" dirty="0" smtClean="0"/>
              <a:t>Assess </a:t>
            </a:r>
            <a:r>
              <a:rPr lang="en-US" sz="3200" dirty="0"/>
              <a:t>uncertainty </a:t>
            </a:r>
            <a:r>
              <a:rPr lang="en-US" sz="3200" dirty="0" smtClean="0"/>
              <a:t>and reliability of coastal structures</a:t>
            </a:r>
            <a:endParaRPr lang="en-US" sz="3200" dirty="0"/>
          </a:p>
          <a:p>
            <a:pPr lvl="1">
              <a:lnSpc>
                <a:spcPct val="120000"/>
              </a:lnSpc>
              <a:spcBef>
                <a:spcPts val="500"/>
              </a:spcBef>
            </a:pPr>
            <a:r>
              <a:rPr lang="en-US" sz="3200" dirty="0" smtClean="0"/>
              <a:t>Improved structure design guidance</a:t>
            </a:r>
          </a:p>
          <a:p>
            <a:pPr lvl="1">
              <a:lnSpc>
                <a:spcPct val="120000"/>
              </a:lnSpc>
              <a:spcBef>
                <a:spcPts val="500"/>
              </a:spcBef>
            </a:pPr>
            <a:r>
              <a:rPr lang="en-US" sz="3200" dirty="0"/>
              <a:t>Probabilistic life-cycle cost analysis of coastal flood risk management</a:t>
            </a:r>
          </a:p>
          <a:p>
            <a:pPr lvl="1">
              <a:lnSpc>
                <a:spcPct val="120000"/>
              </a:lnSpc>
              <a:spcBef>
                <a:spcPts val="500"/>
              </a:spcBef>
            </a:pPr>
            <a:r>
              <a:rPr lang="en-US" sz="3200" dirty="0"/>
              <a:t>Include unique environmental </a:t>
            </a:r>
            <a:r>
              <a:rPr lang="en-US" sz="3200" dirty="0" err="1"/>
              <a:t>forcings</a:t>
            </a:r>
            <a:r>
              <a:rPr lang="en-US" sz="3200" dirty="0"/>
              <a:t> in coastal settings at project/regional scale</a:t>
            </a:r>
          </a:p>
          <a:p>
            <a:pPr lvl="1">
              <a:lnSpc>
                <a:spcPct val="120000"/>
              </a:lnSpc>
              <a:spcBef>
                <a:spcPts val="500"/>
              </a:spcBef>
            </a:pPr>
            <a:r>
              <a:rPr lang="en-US" sz="3200" dirty="0"/>
              <a:t>Development and fielding of the Second Generation Coastal Risk Model (G2CRM</a:t>
            </a:r>
            <a:r>
              <a:rPr lang="en-US" sz="3200" dirty="0" smtClean="0"/>
              <a:t>)</a:t>
            </a:r>
          </a:p>
          <a:p>
            <a:endParaRPr lang="en-US" dirty="0" smtClean="0"/>
          </a:p>
          <a:p>
            <a:r>
              <a:rPr lang="en-US" sz="3800" b="1" dirty="0" smtClean="0"/>
              <a:t>Future</a:t>
            </a:r>
          </a:p>
          <a:p>
            <a:pPr lvl="1">
              <a:lnSpc>
                <a:spcPct val="120000"/>
              </a:lnSpc>
              <a:spcBef>
                <a:spcPts val="500"/>
              </a:spcBef>
            </a:pPr>
            <a:r>
              <a:rPr lang="en-US" sz="3200" dirty="0"/>
              <a:t>Probabilistic life-cycle </a:t>
            </a:r>
            <a:r>
              <a:rPr lang="en-US" sz="3200" dirty="0" smtClean="0"/>
              <a:t>cost </a:t>
            </a:r>
            <a:r>
              <a:rPr lang="en-US" sz="3200" dirty="0"/>
              <a:t>analysis of coastal </a:t>
            </a:r>
            <a:r>
              <a:rPr lang="en-US" sz="3200" dirty="0" smtClean="0"/>
              <a:t>structures </a:t>
            </a:r>
            <a:r>
              <a:rPr lang="en-US" sz="3200" dirty="0"/>
              <a:t>for </a:t>
            </a:r>
            <a:r>
              <a:rPr lang="en-US" sz="3200" dirty="0" smtClean="0"/>
              <a:t>Asset Management</a:t>
            </a:r>
          </a:p>
          <a:p>
            <a:pPr lvl="1">
              <a:lnSpc>
                <a:spcPct val="120000"/>
              </a:lnSpc>
              <a:spcBef>
                <a:spcPts val="500"/>
              </a:spcBef>
            </a:pPr>
            <a:r>
              <a:rPr lang="en-US" sz="3200" dirty="0"/>
              <a:t>Predict natural and nature-based </a:t>
            </a:r>
            <a:r>
              <a:rPr lang="en-US" sz="3200" dirty="0" smtClean="0"/>
              <a:t>features performance</a:t>
            </a:r>
            <a:endParaRPr lang="en-US" sz="3200" dirty="0"/>
          </a:p>
          <a:p>
            <a:endParaRPr lang="en-US" dirty="0"/>
          </a:p>
        </p:txBody>
      </p:sp>
      <p:sp>
        <p:nvSpPr>
          <p:cNvPr id="2" name="Slide Number Placeholder 1"/>
          <p:cNvSpPr>
            <a:spLocks noGrp="1"/>
          </p:cNvSpPr>
          <p:nvPr>
            <p:ph type="sldNum" sz="quarter" idx="10"/>
          </p:nvPr>
        </p:nvSpPr>
        <p:spPr/>
        <p:txBody>
          <a:bodyPr/>
          <a:lstStyle/>
          <a:p>
            <a:fld id="{9C445313-CC83-4504-93DA-BBEC7E835DA0}" type="slidenum">
              <a:rPr lang="en-US" smtClean="0">
                <a:solidFill>
                  <a:prstClr val="black"/>
                </a:solidFill>
              </a:rPr>
              <a:pPr/>
              <a:t>12</a:t>
            </a:fld>
            <a:endParaRPr lang="en-US">
              <a:solidFill>
                <a:prstClr val="black"/>
              </a:solidFill>
            </a:endParaRPr>
          </a:p>
        </p:txBody>
      </p:sp>
      <p:pic>
        <p:nvPicPr>
          <p:cNvPr id="8" name="Picture 11" descr="redondo2"/>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7109133" y="975299"/>
            <a:ext cx="1933402" cy="1046553"/>
          </a:xfrm>
          <a:prstGeom prst="rect">
            <a:avLst/>
          </a:prstGeom>
          <a:noFill/>
          <a:ln w="6350">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grpSp>
        <p:nvGrpSpPr>
          <p:cNvPr id="12" name="Group 11"/>
          <p:cNvGrpSpPr/>
          <p:nvPr/>
        </p:nvGrpSpPr>
        <p:grpSpPr>
          <a:xfrm>
            <a:off x="453581" y="6394295"/>
            <a:ext cx="3640028" cy="317810"/>
            <a:chOff x="2086494" y="5665629"/>
            <a:chExt cx="3238500" cy="469900"/>
          </a:xfrm>
        </p:grpSpPr>
        <p:pic>
          <p:nvPicPr>
            <p:cNvPr id="13" name="Picture 12"/>
            <p:cNvPicPr>
              <a:picLocks noChangeAspect="1"/>
            </p:cNvPicPr>
            <p:nvPr/>
          </p:nvPicPr>
          <p:blipFill>
            <a:blip r:embed="rId4" cstate="screen"/>
            <a:stretch>
              <a:fillRect/>
            </a:stretch>
          </p:blipFill>
          <p:spPr>
            <a:xfrm>
              <a:off x="2086494" y="5665629"/>
              <a:ext cx="3238500" cy="469900"/>
            </a:xfrm>
            <a:prstGeom prst="rect">
              <a:avLst/>
            </a:prstGeom>
          </p:spPr>
        </p:pic>
        <p:sp>
          <p:nvSpPr>
            <p:cNvPr id="14" name="TextBox 13"/>
            <p:cNvSpPr txBox="1"/>
            <p:nvPr/>
          </p:nvSpPr>
          <p:spPr>
            <a:xfrm>
              <a:off x="2177210" y="5675662"/>
              <a:ext cx="2835032" cy="455066"/>
            </a:xfrm>
            <a:prstGeom prst="rect">
              <a:avLst/>
            </a:prstGeom>
            <a:noFill/>
          </p:spPr>
          <p:txBody>
            <a:bodyPr wrap="square" rtlCol="0">
              <a:spAutoFit/>
            </a:bodyPr>
            <a:lstStyle/>
            <a:p>
              <a:r>
                <a:rPr lang="en-US" sz="1400" dirty="0" smtClean="0"/>
                <a:t>Coastal Processes &amp; Design</a:t>
              </a:r>
              <a:endParaRPr lang="en-US" sz="1400" dirty="0"/>
            </a:p>
          </p:txBody>
        </p:sp>
      </p:grpSp>
      <p:pic>
        <p:nvPicPr>
          <p:cNvPr id="11" name="Picture 10"/>
          <p:cNvPicPr>
            <a:picLocks noChangeAspect="1"/>
          </p:cNvPicPr>
          <p:nvPr/>
        </p:nvPicPr>
        <p:blipFill>
          <a:blip r:embed="rId5" cstate="screen"/>
          <a:stretch>
            <a:fillRect/>
          </a:stretch>
        </p:blipFill>
        <p:spPr>
          <a:xfrm>
            <a:off x="7084197" y="3316056"/>
            <a:ext cx="1933402" cy="1280879"/>
          </a:xfrm>
          <a:prstGeom prst="rect">
            <a:avLst/>
          </a:prstGeom>
        </p:spPr>
      </p:pic>
      <p:pic>
        <p:nvPicPr>
          <p:cNvPr id="15" name="Picture 14"/>
          <p:cNvPicPr>
            <a:picLocks noChangeAspect="1"/>
          </p:cNvPicPr>
          <p:nvPr/>
        </p:nvPicPr>
        <p:blipFill>
          <a:blip r:embed="rId6" cstate="screen"/>
          <a:stretch>
            <a:fillRect/>
          </a:stretch>
        </p:blipFill>
        <p:spPr>
          <a:xfrm>
            <a:off x="6210830" y="3316055"/>
            <a:ext cx="902456" cy="1600663"/>
          </a:xfrm>
          <a:prstGeom prst="rect">
            <a:avLst/>
          </a:prstGeom>
        </p:spPr>
      </p:pic>
      <p:pic>
        <p:nvPicPr>
          <p:cNvPr id="16" name="Picture 2" descr="F:\Work_Directories\!Data\Active Projects\Asset Mgt Structures\Coastal Struc Clip emai LALB damage_files\Breakwall Vulnerable Section - photo 2.JPG"/>
          <p:cNvPicPr>
            <a:picLocks noChangeAspect="1" noChangeArrowheads="1"/>
          </p:cNvPicPr>
          <p:nvPr/>
        </p:nvPicPr>
        <p:blipFill>
          <a:blip r:embed="rId7" cstate="screen">
            <a:extLst>
              <a:ext uri="{28A0092B-C50C-407E-A947-70E740481C1C}">
                <a14:useLocalDpi xmlns:a14="http://schemas.microsoft.com/office/drawing/2010/main" xmlns=""/>
              </a:ext>
            </a:extLst>
          </a:blip>
          <a:srcRect/>
          <a:stretch>
            <a:fillRect/>
          </a:stretch>
        </p:blipFill>
        <p:spPr bwMode="auto">
          <a:xfrm>
            <a:off x="7113286" y="2067572"/>
            <a:ext cx="1933402" cy="1284081"/>
          </a:xfrm>
          <a:prstGeom prst="rect">
            <a:avLst/>
          </a:prstGeom>
          <a:noFill/>
          <a:ln w="6350">
            <a:solidFill>
              <a:schemeClr val="tx1"/>
            </a:solidFill>
          </a:ln>
          <a:extLst>
            <a:ext uri="{909E8E84-426E-40dd-AFC4-6F175D3DCCD1}">
              <a14:hiddenFill xmlns="" xmlns:a14="http://schemas.microsoft.com/office/drawing/2010/main">
                <a:solidFill>
                  <a:srgbClr val="FFFFFF"/>
                </a:solidFill>
              </a14:hiddenFill>
            </a:ext>
          </a:extLst>
        </p:spPr>
      </p:pic>
      <p:pic>
        <p:nvPicPr>
          <p:cNvPr id="17" name="Picture 4" descr="Storm"/>
          <p:cNvPicPr>
            <a:picLocks noChangeAspect="1" noChangeArrowheads="1"/>
          </p:cNvPicPr>
          <p:nvPr/>
        </p:nvPicPr>
        <p:blipFill>
          <a:blip r:embed="rId8" cstate="screen">
            <a:extLst>
              <a:ext uri="{28A0092B-C50C-407E-A947-70E740481C1C}">
                <a14:useLocalDpi xmlns:a14="http://schemas.microsoft.com/office/drawing/2010/main" xmlns=""/>
              </a:ext>
            </a:extLst>
          </a:blip>
          <a:srcRect/>
          <a:stretch>
            <a:fillRect/>
          </a:stretch>
        </p:blipFill>
        <p:spPr bwMode="auto">
          <a:xfrm>
            <a:off x="7093893" y="4607211"/>
            <a:ext cx="1952795" cy="1119985"/>
          </a:xfrm>
          <a:prstGeom prst="rect">
            <a:avLst/>
          </a:prstGeom>
          <a:noFill/>
          <a:ln w="6350">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xmlns="" val="22003819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65002"/>
            <a:ext cx="8229600" cy="549626"/>
          </a:xfrm>
        </p:spPr>
        <p:txBody>
          <a:bodyPr/>
          <a:lstStyle/>
          <a:p>
            <a:r>
              <a:rPr lang="en-US" dirty="0"/>
              <a:t>Coastal Hazard </a:t>
            </a:r>
            <a:r>
              <a:rPr lang="en-US" dirty="0" smtClean="0"/>
              <a:t>Quantification</a:t>
            </a:r>
            <a:endParaRPr lang="en-US" dirty="0"/>
          </a:p>
        </p:txBody>
      </p:sp>
      <p:sp>
        <p:nvSpPr>
          <p:cNvPr id="12" name="Content Placeholder 11"/>
          <p:cNvSpPr>
            <a:spLocks noGrp="1"/>
          </p:cNvSpPr>
          <p:nvPr>
            <p:ph idx="1"/>
          </p:nvPr>
        </p:nvSpPr>
        <p:spPr>
          <a:xfrm>
            <a:off x="256855" y="922555"/>
            <a:ext cx="5506868" cy="4890424"/>
          </a:xfrm>
        </p:spPr>
        <p:txBody>
          <a:bodyPr>
            <a:normAutofit fontScale="85000" lnSpcReduction="10000"/>
          </a:bodyPr>
          <a:lstStyle/>
          <a:p>
            <a:pPr>
              <a:lnSpc>
                <a:spcPct val="110000"/>
              </a:lnSpc>
            </a:pPr>
            <a:r>
              <a:rPr lang="en-US" b="1" dirty="0" smtClean="0"/>
              <a:t>Current</a:t>
            </a:r>
          </a:p>
          <a:p>
            <a:pPr lvl="1">
              <a:lnSpc>
                <a:spcPct val="110000"/>
              </a:lnSpc>
            </a:pPr>
            <a:r>
              <a:rPr lang="en-US" dirty="0"/>
              <a:t>Pre-computed high-fidelity coastal storm hazards with </a:t>
            </a:r>
            <a:r>
              <a:rPr lang="en-US" dirty="0" smtClean="0"/>
              <a:t>uncertainty quantified</a:t>
            </a:r>
            <a:endParaRPr lang="en-US" dirty="0"/>
          </a:p>
          <a:p>
            <a:pPr lvl="1">
              <a:lnSpc>
                <a:spcPct val="110000"/>
              </a:lnSpc>
            </a:pPr>
            <a:r>
              <a:rPr lang="en-US" dirty="0" smtClean="0"/>
              <a:t>Rapid </a:t>
            </a:r>
            <a:r>
              <a:rPr lang="en-US" dirty="0"/>
              <a:t>high-fidelity storm response prediction and distribution</a:t>
            </a:r>
          </a:p>
          <a:p>
            <a:pPr lvl="1">
              <a:lnSpc>
                <a:spcPct val="110000"/>
              </a:lnSpc>
            </a:pPr>
            <a:r>
              <a:rPr lang="en-US" dirty="0" smtClean="0"/>
              <a:t>Development of Coastal Hazards System (CHS) as delivery framework for wide range of coastal hazard tools and capabilities</a:t>
            </a:r>
          </a:p>
          <a:p>
            <a:pPr>
              <a:lnSpc>
                <a:spcPct val="110000"/>
              </a:lnSpc>
            </a:pPr>
            <a:r>
              <a:rPr lang="en-US" b="1" dirty="0" smtClean="0"/>
              <a:t>Future</a:t>
            </a:r>
          </a:p>
          <a:p>
            <a:pPr lvl="1">
              <a:lnSpc>
                <a:spcPct val="110000"/>
              </a:lnSpc>
            </a:pPr>
            <a:r>
              <a:rPr lang="en-US" dirty="0" smtClean="0"/>
              <a:t>Population of CHS database for rest of US coastline</a:t>
            </a:r>
          </a:p>
          <a:p>
            <a:pPr lvl="1">
              <a:lnSpc>
                <a:spcPct val="110000"/>
              </a:lnSpc>
            </a:pPr>
            <a:r>
              <a:rPr lang="en-US" dirty="0" smtClean="0"/>
              <a:t>Incorporation of climate and geomorphological change predictions</a:t>
            </a:r>
          </a:p>
          <a:p>
            <a:pPr lvl="1">
              <a:lnSpc>
                <a:spcPct val="110000"/>
              </a:lnSpc>
            </a:pPr>
            <a:endParaRPr lang="en-US" dirty="0"/>
          </a:p>
        </p:txBody>
      </p:sp>
      <p:sp>
        <p:nvSpPr>
          <p:cNvPr id="2" name="Slide Number Placeholder 1"/>
          <p:cNvSpPr>
            <a:spLocks noGrp="1"/>
          </p:cNvSpPr>
          <p:nvPr>
            <p:ph type="sldNum" sz="quarter" idx="10"/>
          </p:nvPr>
        </p:nvSpPr>
        <p:spPr/>
        <p:txBody>
          <a:bodyPr/>
          <a:lstStyle/>
          <a:p>
            <a:fld id="{9C445313-CC83-4504-93DA-BBEC7E835DA0}" type="slidenum">
              <a:rPr lang="en-US" smtClean="0">
                <a:solidFill>
                  <a:prstClr val="black"/>
                </a:solidFill>
              </a:rPr>
              <a:pPr/>
              <a:t>13</a:t>
            </a:fld>
            <a:endParaRPr lang="en-US">
              <a:solidFill>
                <a:prstClr val="black"/>
              </a:solidFill>
            </a:endParaRPr>
          </a:p>
        </p:txBody>
      </p:sp>
      <p:grpSp>
        <p:nvGrpSpPr>
          <p:cNvPr id="8" name="Group 7"/>
          <p:cNvGrpSpPr/>
          <p:nvPr/>
        </p:nvGrpSpPr>
        <p:grpSpPr>
          <a:xfrm>
            <a:off x="6031934" y="714628"/>
            <a:ext cx="2865688" cy="2023132"/>
            <a:chOff x="5662122" y="1133695"/>
            <a:chExt cx="3113578" cy="2198140"/>
          </a:xfrm>
        </p:grpSpPr>
        <p:pic>
          <p:nvPicPr>
            <p:cNvPr id="2050" name="Picture 2"/>
            <p:cNvPicPr>
              <a:picLocks noChangeAspect="1" noChangeArrowheads="1"/>
            </p:cNvPicPr>
            <p:nvPr/>
          </p:nvPicPr>
          <p:blipFill rotWithShape="1">
            <a:blip r:embed="rId3" cstate="screen">
              <a:extLst>
                <a:ext uri="{28A0092B-C50C-407E-A947-70E740481C1C}">
                  <a14:useLocalDpi xmlns:a14="http://schemas.microsoft.com/office/drawing/2010/main" xmlns=""/>
                </a:ext>
              </a:extLst>
            </a:blip>
            <a:srcRect/>
            <a:stretch/>
          </p:blipFill>
          <p:spPr bwMode="auto">
            <a:xfrm>
              <a:off x="5662122" y="1133695"/>
              <a:ext cx="3113578" cy="1901824"/>
            </a:xfrm>
            <a:prstGeom prst="rect">
              <a:avLst/>
            </a:prstGeom>
            <a:ln>
              <a:noFill/>
            </a:ln>
            <a:effectLst>
              <a:outerShdw blurRad="63500" dist="50800" dir="2700000" algn="tl" rotWithShape="0">
                <a:srgbClr val="333333">
                  <a:alpha val="43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Rectangle 5"/>
            <p:cNvSpPr/>
            <p:nvPr/>
          </p:nvSpPr>
          <p:spPr>
            <a:xfrm>
              <a:off x="5791907" y="2962503"/>
              <a:ext cx="2698175" cy="369332"/>
            </a:xfrm>
            <a:prstGeom prst="rect">
              <a:avLst/>
            </a:prstGeom>
          </p:spPr>
          <p:txBody>
            <a:bodyPr wrap="none">
              <a:spAutoFit/>
            </a:bodyPr>
            <a:lstStyle/>
            <a:p>
              <a:r>
                <a:rPr lang="en-US" dirty="0"/>
                <a:t>https://chs.erdc.dren.mil/</a:t>
              </a:r>
            </a:p>
          </p:txBody>
        </p:sp>
      </p:grpSp>
      <p:grpSp>
        <p:nvGrpSpPr>
          <p:cNvPr id="9" name="Group 8"/>
          <p:cNvGrpSpPr/>
          <p:nvPr/>
        </p:nvGrpSpPr>
        <p:grpSpPr>
          <a:xfrm>
            <a:off x="453581" y="6394295"/>
            <a:ext cx="3708066" cy="317810"/>
            <a:chOff x="2086494" y="5665629"/>
            <a:chExt cx="3238500" cy="469900"/>
          </a:xfrm>
        </p:grpSpPr>
        <p:pic>
          <p:nvPicPr>
            <p:cNvPr id="10" name="Picture 9"/>
            <p:cNvPicPr>
              <a:picLocks noChangeAspect="1"/>
            </p:cNvPicPr>
            <p:nvPr/>
          </p:nvPicPr>
          <p:blipFill>
            <a:blip r:embed="rId4" cstate="screen"/>
            <a:stretch>
              <a:fillRect/>
            </a:stretch>
          </p:blipFill>
          <p:spPr>
            <a:xfrm>
              <a:off x="2086494" y="5665629"/>
              <a:ext cx="3238500" cy="469900"/>
            </a:xfrm>
            <a:prstGeom prst="rect">
              <a:avLst/>
            </a:prstGeom>
          </p:spPr>
        </p:pic>
        <p:sp>
          <p:nvSpPr>
            <p:cNvPr id="11" name="TextBox 10"/>
            <p:cNvSpPr txBox="1"/>
            <p:nvPr/>
          </p:nvSpPr>
          <p:spPr>
            <a:xfrm>
              <a:off x="2177210" y="5675662"/>
              <a:ext cx="2593179" cy="455066"/>
            </a:xfrm>
            <a:prstGeom prst="rect">
              <a:avLst/>
            </a:prstGeom>
            <a:noFill/>
          </p:spPr>
          <p:txBody>
            <a:bodyPr wrap="square" rtlCol="0">
              <a:spAutoFit/>
            </a:bodyPr>
            <a:lstStyle/>
            <a:p>
              <a:r>
                <a:rPr lang="en-US" sz="1400" dirty="0" smtClean="0"/>
                <a:t>Regional Coastal Systems</a:t>
              </a:r>
              <a:endParaRPr lang="en-US" sz="1400" dirty="0"/>
            </a:p>
          </p:txBody>
        </p:sp>
      </p:grpSp>
      <p:pic>
        <p:nvPicPr>
          <p:cNvPr id="13" name="Picture 2"/>
          <p:cNvPicPr>
            <a:picLocks noChangeAspect="1" noChangeArrowheads="1"/>
          </p:cNvPicPr>
          <p:nvPr/>
        </p:nvPicPr>
        <p:blipFill>
          <a:blip r:embed="rId5" cstate="screen"/>
          <a:srcRect/>
          <a:stretch>
            <a:fillRect/>
          </a:stretch>
        </p:blipFill>
        <p:spPr bwMode="auto">
          <a:xfrm>
            <a:off x="6031934" y="4507337"/>
            <a:ext cx="2964054" cy="2223040"/>
          </a:xfrm>
          <a:prstGeom prst="rect">
            <a:avLst/>
          </a:prstGeom>
          <a:noFill/>
          <a:ln w="9525">
            <a:solidFill>
              <a:schemeClr val="tx1"/>
            </a:solidFill>
            <a:miter lim="800000"/>
            <a:headEnd/>
            <a:tailEnd/>
          </a:ln>
          <a:effectLst>
            <a:outerShdw blurRad="50800" dist="38100" dir="2700000" algn="tl" rotWithShape="0">
              <a:srgbClr val="000000">
                <a:alpha val="43000"/>
              </a:srgbClr>
            </a:outerShdw>
          </a:effectLst>
        </p:spPr>
      </p:pic>
      <p:pic>
        <p:nvPicPr>
          <p:cNvPr id="14" name="Picture 13" descr="E:\!Fdata\Projects\JPM-OS Project\GulfCoast_AllTracks.PNG"/>
          <p:cNvPicPr>
            <a:picLocks noChangeAspect="1"/>
          </p:cNvPicPr>
          <p:nvPr/>
        </p:nvPicPr>
        <p:blipFill>
          <a:blip r:embed="rId6" cstate="screen">
            <a:extLst>
              <a:ext uri="{28A0092B-C50C-407E-A947-70E740481C1C}">
                <a14:useLocalDpi xmlns:a14="http://schemas.microsoft.com/office/drawing/2010/main" xmlns=""/>
              </a:ext>
            </a:extLst>
          </a:blip>
          <a:srcRect/>
          <a:stretch>
            <a:fillRect/>
          </a:stretch>
        </p:blipFill>
        <p:spPr bwMode="auto">
          <a:xfrm>
            <a:off x="6242756" y="2746999"/>
            <a:ext cx="2489856" cy="1714658"/>
          </a:xfrm>
          <a:prstGeom prst="rect">
            <a:avLst/>
          </a:prstGeom>
          <a:noFill/>
          <a:ln w="9525">
            <a:no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xmlns="" val="40438976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6085"/>
            <a:ext cx="8229600" cy="457106"/>
          </a:xfrm>
        </p:spPr>
        <p:txBody>
          <a:bodyPr/>
          <a:lstStyle/>
          <a:p>
            <a:r>
              <a:rPr lang="en-US" dirty="0"/>
              <a:t>Coastal </a:t>
            </a:r>
            <a:r>
              <a:rPr lang="en-US" dirty="0" smtClean="0"/>
              <a:t>Resiliency</a:t>
            </a:r>
            <a:endParaRPr lang="en-US" dirty="0"/>
          </a:p>
        </p:txBody>
      </p:sp>
      <p:sp>
        <p:nvSpPr>
          <p:cNvPr id="13" name="Content Placeholder 12"/>
          <p:cNvSpPr>
            <a:spLocks noGrp="1"/>
          </p:cNvSpPr>
          <p:nvPr>
            <p:ph idx="1"/>
          </p:nvPr>
        </p:nvSpPr>
        <p:spPr>
          <a:xfrm>
            <a:off x="354308" y="461881"/>
            <a:ext cx="6772886" cy="4030151"/>
          </a:xfrm>
        </p:spPr>
        <p:txBody>
          <a:bodyPr>
            <a:noAutofit/>
          </a:bodyPr>
          <a:lstStyle/>
          <a:p>
            <a:r>
              <a:rPr lang="en-US" sz="2400" b="1" dirty="0" smtClean="0"/>
              <a:t>Current</a:t>
            </a:r>
          </a:p>
          <a:p>
            <a:pPr marL="656082" lvl="1" indent="-256032">
              <a:spcBef>
                <a:spcPts val="600"/>
              </a:spcBef>
            </a:pPr>
            <a:r>
              <a:rPr lang="en-US" sz="2000" dirty="0" smtClean="0"/>
              <a:t>Develop and test Tier 2 method to quantify coastal system resilience</a:t>
            </a:r>
          </a:p>
          <a:p>
            <a:pPr marL="656082" lvl="1" indent="-256032">
              <a:spcBef>
                <a:spcPts val="600"/>
              </a:spcBef>
            </a:pPr>
            <a:r>
              <a:rPr lang="en-US" sz="2000" dirty="0" smtClean="0"/>
              <a:t>Framework for resilience analysis</a:t>
            </a:r>
          </a:p>
          <a:p>
            <a:pPr marL="656082" lvl="1" indent="-256032">
              <a:spcBef>
                <a:spcPts val="600"/>
              </a:spcBef>
            </a:pPr>
            <a:r>
              <a:rPr lang="en-US" sz="2000" dirty="0" smtClean="0"/>
              <a:t>Performance </a:t>
            </a:r>
            <a:r>
              <a:rPr lang="en-US" sz="2000" dirty="0"/>
              <a:t>metrics and analysis approaches for evaluating MTS resilience </a:t>
            </a:r>
            <a:endParaRPr lang="en-US" sz="2000" dirty="0" smtClean="0"/>
          </a:p>
          <a:p>
            <a:pPr marL="656082" lvl="1" indent="-256032">
              <a:spcBef>
                <a:spcPts val="600"/>
              </a:spcBef>
            </a:pPr>
            <a:r>
              <a:rPr lang="en-US" sz="2000" dirty="0" smtClean="0"/>
              <a:t>Development of coastal resiliency operating principles</a:t>
            </a:r>
          </a:p>
          <a:p>
            <a:pPr marL="301752" indent="-393192">
              <a:spcBef>
                <a:spcPts val="600"/>
              </a:spcBef>
            </a:pPr>
            <a:r>
              <a:rPr lang="en-US" sz="2400" b="1" dirty="0" smtClean="0"/>
              <a:t>Future</a:t>
            </a:r>
            <a:endParaRPr lang="en-US" sz="2400" b="1" dirty="0"/>
          </a:p>
          <a:p>
            <a:pPr marL="656082" lvl="1" indent="-256032">
              <a:spcBef>
                <a:spcPts val="600"/>
              </a:spcBef>
            </a:pPr>
            <a:r>
              <a:rPr lang="en-US" sz="2000" dirty="0"/>
              <a:t>Capability to develop, predict and implement regional strategies across multiple projects and business lines  </a:t>
            </a:r>
          </a:p>
          <a:p>
            <a:pPr marL="656082" lvl="1" indent="-256032">
              <a:spcBef>
                <a:spcPts val="600"/>
              </a:spcBef>
            </a:pPr>
            <a:r>
              <a:rPr lang="en-US" sz="2000" dirty="0" smtClean="0"/>
              <a:t>Develop </a:t>
            </a:r>
            <a:r>
              <a:rPr lang="en-US" sz="2000" dirty="0"/>
              <a:t>tools and methods that represent changing coastal forcing &amp; system dynamics, manage for networked systems, </a:t>
            </a:r>
            <a:r>
              <a:rPr lang="en-US" sz="2000" dirty="0" smtClean="0"/>
              <a:t>and produce </a:t>
            </a:r>
            <a:r>
              <a:rPr lang="en-US" sz="2000" dirty="0"/>
              <a:t>guidance for blended natural &amp; built systems for autonomous recovery &amp; adaptation.</a:t>
            </a:r>
          </a:p>
          <a:p>
            <a:endParaRPr lang="en-US" sz="1400" dirty="0"/>
          </a:p>
        </p:txBody>
      </p:sp>
      <p:sp>
        <p:nvSpPr>
          <p:cNvPr id="2" name="Slide Number Placeholder 1"/>
          <p:cNvSpPr>
            <a:spLocks noGrp="1"/>
          </p:cNvSpPr>
          <p:nvPr>
            <p:ph type="sldNum" sz="quarter" idx="10"/>
          </p:nvPr>
        </p:nvSpPr>
        <p:spPr/>
        <p:txBody>
          <a:bodyPr/>
          <a:lstStyle/>
          <a:p>
            <a:fld id="{9C445313-CC83-4504-93DA-BBEC7E835DA0}" type="slidenum">
              <a:rPr lang="en-US" smtClean="0">
                <a:solidFill>
                  <a:prstClr val="black"/>
                </a:solidFill>
              </a:rPr>
              <a:pPr/>
              <a:t>14</a:t>
            </a:fld>
            <a:endParaRPr lang="en-US">
              <a:solidFill>
                <a:prstClr val="black"/>
              </a:solidFill>
            </a:endParaRPr>
          </a:p>
        </p:txBody>
      </p:sp>
      <p:grpSp>
        <p:nvGrpSpPr>
          <p:cNvPr id="17" name="Group 16"/>
          <p:cNvGrpSpPr/>
          <p:nvPr/>
        </p:nvGrpSpPr>
        <p:grpSpPr>
          <a:xfrm>
            <a:off x="6960340" y="909668"/>
            <a:ext cx="2131296" cy="5348189"/>
            <a:chOff x="6878107" y="909668"/>
            <a:chExt cx="2131296" cy="5348189"/>
          </a:xfrm>
        </p:grpSpPr>
        <p:pic>
          <p:nvPicPr>
            <p:cNvPr id="7" name="Picture 6" descr="Texas_coast_AIS.jpg"/>
            <p:cNvPicPr>
              <a:picLocks noChangeAspect="1"/>
            </p:cNvPicPr>
            <p:nvPr/>
          </p:nvPicPr>
          <p:blipFill>
            <a:blip r:embed="rId3" cstate="screen"/>
            <a:srcRect/>
            <a:stretch>
              <a:fillRect/>
            </a:stretch>
          </p:blipFill>
          <p:spPr>
            <a:xfrm>
              <a:off x="6981000" y="4894761"/>
              <a:ext cx="1972355" cy="1363096"/>
            </a:xfrm>
            <a:prstGeom prst="rect">
              <a:avLst/>
            </a:prstGeom>
          </p:spPr>
        </p:pic>
        <p:grpSp>
          <p:nvGrpSpPr>
            <p:cNvPr id="8" name="Group 7"/>
            <p:cNvGrpSpPr>
              <a:grpSpLocks noChangeAspect="1"/>
            </p:cNvGrpSpPr>
            <p:nvPr/>
          </p:nvGrpSpPr>
          <p:grpSpPr>
            <a:xfrm>
              <a:off x="6878107" y="2771163"/>
              <a:ext cx="2131296" cy="1766589"/>
              <a:chOff x="2035646" y="1081020"/>
              <a:chExt cx="3957966" cy="3280682"/>
            </a:xfrm>
            <a:effectLst>
              <a:outerShdw blurRad="76200" dir="13500000" sy="23000" kx="1200000" algn="br" rotWithShape="0">
                <a:prstClr val="black">
                  <a:alpha val="20000"/>
                </a:prstClr>
              </a:outerShdw>
            </a:effectLst>
          </p:grpSpPr>
          <p:graphicFrame>
            <p:nvGraphicFramePr>
              <p:cNvPr id="9" name="Diagram 8"/>
              <p:cNvGraphicFramePr>
                <a:graphicFrameLocks noChangeAspect="1"/>
              </p:cNvGraphicFramePr>
              <p:nvPr/>
            </p:nvGraphicFramePr>
            <p:xfrm>
              <a:off x="2035646" y="1524011"/>
              <a:ext cx="3764284" cy="28376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Lightning Bolt 9"/>
              <p:cNvSpPr/>
              <p:nvPr/>
            </p:nvSpPr>
            <p:spPr>
              <a:xfrm rot="2967067">
                <a:off x="4701509" y="1398637"/>
                <a:ext cx="431842" cy="1024126"/>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1" name="TextBox 10"/>
              <p:cNvSpPr txBox="1"/>
              <p:nvPr/>
            </p:nvSpPr>
            <p:spPr>
              <a:xfrm>
                <a:off x="4010408" y="1081020"/>
                <a:ext cx="1983204" cy="485829"/>
              </a:xfrm>
              <a:prstGeom prst="rect">
                <a:avLst/>
              </a:prstGeom>
              <a:noFill/>
            </p:spPr>
            <p:txBody>
              <a:bodyPr wrap="none" rtlCol="0">
                <a:spAutoFit/>
              </a:bodyPr>
              <a:lstStyle/>
              <a:p>
                <a:r>
                  <a:rPr lang="en-US" sz="1100" b="1" dirty="0" smtClean="0">
                    <a:latin typeface="Bookman Old Style" pitchFamily="18" charset="0"/>
                  </a:rPr>
                  <a:t>Disturbance</a:t>
                </a:r>
                <a:endParaRPr lang="en-US" sz="1100" b="1" dirty="0">
                  <a:latin typeface="Bookman Old Style" pitchFamily="18" charset="0"/>
                </a:endParaRPr>
              </a:p>
            </p:txBody>
          </p:sp>
        </p:grpSp>
        <p:grpSp>
          <p:nvGrpSpPr>
            <p:cNvPr id="15" name="Group 14"/>
            <p:cNvGrpSpPr/>
            <p:nvPr/>
          </p:nvGrpSpPr>
          <p:grpSpPr>
            <a:xfrm>
              <a:off x="6916819" y="909668"/>
              <a:ext cx="1884637" cy="1733587"/>
              <a:chOff x="6852860" y="909668"/>
              <a:chExt cx="1884637" cy="1733587"/>
            </a:xfrm>
          </p:grpSpPr>
          <p:pic>
            <p:nvPicPr>
              <p:cNvPr id="6" name="Picture 5"/>
              <p:cNvPicPr>
                <a:picLocks noChangeAspect="1"/>
              </p:cNvPicPr>
              <p:nvPr/>
            </p:nvPicPr>
            <p:blipFill>
              <a:blip r:embed="rId9" cstate="screen"/>
              <a:stretch>
                <a:fillRect/>
              </a:stretch>
            </p:blipFill>
            <p:spPr>
              <a:xfrm>
                <a:off x="6981001" y="925082"/>
                <a:ext cx="1756496" cy="1718173"/>
              </a:xfrm>
              <a:prstGeom prst="rect">
                <a:avLst/>
              </a:prstGeom>
            </p:spPr>
          </p:pic>
          <p:pic>
            <p:nvPicPr>
              <p:cNvPr id="14" name="Picture 11" descr="RSMlogo"/>
              <p:cNvPicPr>
                <a:picLocks noChangeAspect="1" noChangeArrowheads="1"/>
              </p:cNvPicPr>
              <p:nvPr/>
            </p:nvPicPr>
            <p:blipFill>
              <a:blip r:embed="rId10" cstate="screen">
                <a:extLst>
                  <a:ext uri="{28A0092B-C50C-407E-A947-70E740481C1C}">
                    <a14:useLocalDpi xmlns:a14="http://schemas.microsoft.com/office/drawing/2010/main" xmlns="" val="0"/>
                  </a:ext>
                </a:extLst>
              </a:blip>
              <a:srcRect/>
              <a:stretch>
                <a:fillRect/>
              </a:stretch>
            </p:blipFill>
            <p:spPr bwMode="auto">
              <a:xfrm>
                <a:off x="6852860" y="909668"/>
                <a:ext cx="603053" cy="5527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12" name="Picture 11"/>
            <p:cNvPicPr>
              <a:picLocks noChangeAspect="1"/>
            </p:cNvPicPr>
            <p:nvPr/>
          </p:nvPicPr>
          <p:blipFill>
            <a:blip r:embed="rId11" cstate="screen"/>
            <a:stretch>
              <a:fillRect/>
            </a:stretch>
          </p:blipFill>
          <p:spPr>
            <a:xfrm>
              <a:off x="8144791" y="2361783"/>
              <a:ext cx="731646" cy="348264"/>
            </a:xfrm>
            <a:prstGeom prst="rect">
              <a:avLst/>
            </a:prstGeom>
          </p:spPr>
        </p:pic>
      </p:grpSp>
      <p:grpSp>
        <p:nvGrpSpPr>
          <p:cNvPr id="16" name="Group 15"/>
          <p:cNvGrpSpPr/>
          <p:nvPr/>
        </p:nvGrpSpPr>
        <p:grpSpPr>
          <a:xfrm>
            <a:off x="453581" y="6394295"/>
            <a:ext cx="3708066" cy="317810"/>
            <a:chOff x="2086494" y="5665629"/>
            <a:chExt cx="3238500" cy="469900"/>
          </a:xfrm>
        </p:grpSpPr>
        <p:pic>
          <p:nvPicPr>
            <p:cNvPr id="18" name="Picture 17"/>
            <p:cNvPicPr>
              <a:picLocks noChangeAspect="1"/>
            </p:cNvPicPr>
            <p:nvPr/>
          </p:nvPicPr>
          <p:blipFill>
            <a:blip r:embed="rId12" cstate="screen"/>
            <a:stretch>
              <a:fillRect/>
            </a:stretch>
          </p:blipFill>
          <p:spPr>
            <a:xfrm>
              <a:off x="2086494" y="5665629"/>
              <a:ext cx="3238500" cy="469900"/>
            </a:xfrm>
            <a:prstGeom prst="rect">
              <a:avLst/>
            </a:prstGeom>
          </p:spPr>
        </p:pic>
        <p:sp>
          <p:nvSpPr>
            <p:cNvPr id="19" name="TextBox 18"/>
            <p:cNvSpPr txBox="1"/>
            <p:nvPr/>
          </p:nvSpPr>
          <p:spPr>
            <a:xfrm>
              <a:off x="2177210" y="5675662"/>
              <a:ext cx="2593179" cy="455066"/>
            </a:xfrm>
            <a:prstGeom prst="rect">
              <a:avLst/>
            </a:prstGeom>
            <a:noFill/>
          </p:spPr>
          <p:txBody>
            <a:bodyPr wrap="square" rtlCol="0">
              <a:spAutoFit/>
            </a:bodyPr>
            <a:lstStyle/>
            <a:p>
              <a:r>
                <a:rPr lang="en-US" sz="1400" dirty="0" smtClean="0"/>
                <a:t>Regional Coastal Systems</a:t>
              </a:r>
              <a:endParaRPr lang="en-US" sz="1400" dirty="0"/>
            </a:p>
          </p:txBody>
        </p:sp>
      </p:grpSp>
    </p:spTree>
    <p:extLst>
      <p:ext uri="{BB962C8B-B14F-4D97-AF65-F5344CB8AC3E}">
        <p14:creationId xmlns:p14="http://schemas.microsoft.com/office/powerpoint/2010/main" xmlns="" val="14397918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screen"/>
          <a:stretch>
            <a:fillRect/>
          </a:stretch>
        </p:blipFill>
        <p:spPr>
          <a:xfrm>
            <a:off x="5644659" y="3310196"/>
            <a:ext cx="2146279" cy="1597045"/>
          </a:xfrm>
          <a:prstGeom prst="rect">
            <a:avLst/>
          </a:prstGeom>
        </p:spPr>
      </p:pic>
      <p:sp>
        <p:nvSpPr>
          <p:cNvPr id="3" name="Title 2"/>
          <p:cNvSpPr>
            <a:spLocks noGrp="1"/>
          </p:cNvSpPr>
          <p:nvPr>
            <p:ph type="title"/>
          </p:nvPr>
        </p:nvSpPr>
        <p:spPr>
          <a:xfrm>
            <a:off x="457200" y="31780"/>
            <a:ext cx="8229600" cy="1143000"/>
          </a:xfrm>
        </p:spPr>
        <p:txBody>
          <a:bodyPr/>
          <a:lstStyle/>
          <a:p>
            <a:r>
              <a:rPr lang="en-US" dirty="0"/>
              <a:t>Enabling R&amp;D Infrastructure</a:t>
            </a:r>
          </a:p>
        </p:txBody>
      </p:sp>
      <p:sp>
        <p:nvSpPr>
          <p:cNvPr id="4" name="Content Placeholder 3"/>
          <p:cNvSpPr>
            <a:spLocks noGrp="1"/>
          </p:cNvSpPr>
          <p:nvPr>
            <p:ph idx="1"/>
          </p:nvPr>
        </p:nvSpPr>
        <p:spPr>
          <a:xfrm>
            <a:off x="457200" y="1109023"/>
            <a:ext cx="6070361" cy="2642826"/>
          </a:xfrm>
        </p:spPr>
        <p:txBody>
          <a:bodyPr>
            <a:normAutofit fontScale="77500" lnSpcReduction="20000"/>
          </a:bodyPr>
          <a:lstStyle/>
          <a:p>
            <a:r>
              <a:rPr lang="en-US" dirty="0" smtClean="0"/>
              <a:t>Data collection technology</a:t>
            </a:r>
            <a:endParaRPr lang="en-US" dirty="0"/>
          </a:p>
          <a:p>
            <a:r>
              <a:rPr lang="en-US" dirty="0" smtClean="0"/>
              <a:t>Data </a:t>
            </a:r>
            <a:r>
              <a:rPr lang="en-US" dirty="0"/>
              <a:t>Integration Framework</a:t>
            </a:r>
          </a:p>
          <a:p>
            <a:r>
              <a:rPr lang="en-US" dirty="0" smtClean="0"/>
              <a:t>Turning data into knowledge</a:t>
            </a:r>
            <a:endParaRPr lang="en-US" dirty="0"/>
          </a:p>
          <a:p>
            <a:r>
              <a:rPr lang="en-US" dirty="0" smtClean="0"/>
              <a:t>Numerical </a:t>
            </a:r>
            <a:r>
              <a:rPr lang="en-US" dirty="0"/>
              <a:t>Model Modernization</a:t>
            </a:r>
          </a:p>
          <a:p>
            <a:r>
              <a:rPr lang="en-US" dirty="0" smtClean="0"/>
              <a:t>Developing Facility </a:t>
            </a:r>
            <a:r>
              <a:rPr lang="en-US" dirty="0"/>
              <a:t>Modernization </a:t>
            </a:r>
            <a:r>
              <a:rPr lang="en-US" dirty="0" smtClean="0"/>
              <a:t>Plan</a:t>
            </a:r>
            <a:endParaRPr lang="en-US" dirty="0"/>
          </a:p>
          <a:p>
            <a:pPr lvl="1"/>
            <a:r>
              <a:rPr lang="en-US" dirty="0" smtClean="0"/>
              <a:t>Prioritizing investments</a:t>
            </a:r>
            <a:endParaRPr lang="en-US" dirty="0"/>
          </a:p>
          <a:p>
            <a:pPr lvl="1"/>
            <a:r>
              <a:rPr lang="en-US" dirty="0" smtClean="0"/>
              <a:t>Supported </a:t>
            </a:r>
            <a:r>
              <a:rPr lang="en-US" dirty="0"/>
              <a:t>by </a:t>
            </a:r>
            <a:r>
              <a:rPr lang="en-US" dirty="0" smtClean="0"/>
              <a:t>field needs</a:t>
            </a:r>
          </a:p>
          <a:p>
            <a:pPr lvl="1"/>
            <a:r>
              <a:rPr lang="en-US" dirty="0" smtClean="0"/>
              <a:t>FRF maintenance/improvements</a:t>
            </a:r>
            <a:endParaRPr lang="en-US" dirty="0"/>
          </a:p>
        </p:txBody>
      </p:sp>
      <p:sp>
        <p:nvSpPr>
          <p:cNvPr id="2" name="Slide Number Placeholder 1"/>
          <p:cNvSpPr>
            <a:spLocks noGrp="1"/>
          </p:cNvSpPr>
          <p:nvPr>
            <p:ph type="sldNum" sz="quarter" idx="10"/>
          </p:nvPr>
        </p:nvSpPr>
        <p:spPr/>
        <p:txBody>
          <a:bodyPr/>
          <a:lstStyle/>
          <a:p>
            <a:fld id="{9C445313-CC83-4504-93DA-BBEC7E835DA0}" type="slidenum">
              <a:rPr lang="en-US" smtClean="0">
                <a:solidFill>
                  <a:prstClr val="black"/>
                </a:solidFill>
              </a:rPr>
              <a:pPr/>
              <a:t>15</a:t>
            </a:fld>
            <a:endParaRPr lang="en-US">
              <a:solidFill>
                <a:prstClr val="black"/>
              </a:solidFill>
            </a:endParaRPr>
          </a:p>
        </p:txBody>
      </p:sp>
      <p:pic>
        <p:nvPicPr>
          <p:cNvPr id="7" name="Picture 6" descr="C:\My Documents\power point\branch over view\3 &amp; 18.tif"/>
          <p:cNvPicPr>
            <a:picLocks noChangeAspect="1" noChangeArrowheads="1"/>
          </p:cNvPicPr>
          <p:nvPr/>
        </p:nvPicPr>
        <p:blipFill>
          <a:blip r:embed="rId4" cstate="screen">
            <a:extLst>
              <a:ext uri="{28A0092B-C50C-407E-A947-70E740481C1C}">
                <a14:useLocalDpi xmlns:a14="http://schemas.microsoft.com/office/drawing/2010/main" xmlns="" val="0"/>
              </a:ext>
            </a:extLst>
          </a:blip>
          <a:srcRect/>
          <a:stretch>
            <a:fillRect/>
          </a:stretch>
        </p:blipFill>
        <p:spPr bwMode="auto">
          <a:xfrm>
            <a:off x="1141436" y="4243026"/>
            <a:ext cx="2993670" cy="1765585"/>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8"/>
          <p:cNvPicPr>
            <a:picLocks noChangeAspect="1"/>
          </p:cNvPicPr>
          <p:nvPr/>
        </p:nvPicPr>
        <p:blipFill>
          <a:blip r:embed="rId5" cstate="screen"/>
          <a:stretch>
            <a:fillRect/>
          </a:stretch>
        </p:blipFill>
        <p:spPr>
          <a:xfrm>
            <a:off x="6174937" y="1791636"/>
            <a:ext cx="1694560" cy="1269284"/>
          </a:xfrm>
          <a:prstGeom prst="rect">
            <a:avLst/>
          </a:prstGeom>
        </p:spPr>
      </p:pic>
      <p:pic>
        <p:nvPicPr>
          <p:cNvPr id="11" name="Picture 10" descr="South_Atlantic_BLT_1.jpg"/>
          <p:cNvPicPr>
            <a:picLocks noChangeAspect="1"/>
          </p:cNvPicPr>
          <p:nvPr/>
        </p:nvPicPr>
        <p:blipFill>
          <a:blip r:embed="rId6" cstate="screen"/>
          <a:srcRect/>
          <a:stretch>
            <a:fillRect/>
          </a:stretch>
        </p:blipFill>
        <p:spPr>
          <a:xfrm>
            <a:off x="7576341" y="2338996"/>
            <a:ext cx="1480003" cy="1129593"/>
          </a:xfrm>
          <a:prstGeom prst="rect">
            <a:avLst/>
          </a:prstGeom>
        </p:spPr>
      </p:pic>
      <p:grpSp>
        <p:nvGrpSpPr>
          <p:cNvPr id="12" name="Group 11"/>
          <p:cNvGrpSpPr>
            <a:grpSpLocks noChangeAspect="1"/>
          </p:cNvGrpSpPr>
          <p:nvPr/>
        </p:nvGrpSpPr>
        <p:grpSpPr>
          <a:xfrm>
            <a:off x="7094803" y="3994913"/>
            <a:ext cx="2038131" cy="1703096"/>
            <a:chOff x="1676400" y="1142999"/>
            <a:chExt cx="5562600" cy="4648201"/>
          </a:xfrm>
        </p:grpSpPr>
        <p:sp>
          <p:nvSpPr>
            <p:cNvPr id="13" name="Oval 12"/>
            <p:cNvSpPr/>
            <p:nvPr/>
          </p:nvSpPr>
          <p:spPr>
            <a:xfrm>
              <a:off x="3657600" y="2895600"/>
              <a:ext cx="1600200" cy="1447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4" name="TextBox 13"/>
            <p:cNvSpPr txBox="1"/>
            <p:nvPr/>
          </p:nvSpPr>
          <p:spPr>
            <a:xfrm>
              <a:off x="3657601" y="3276599"/>
              <a:ext cx="1600201" cy="672002"/>
            </a:xfrm>
            <a:prstGeom prst="rect">
              <a:avLst/>
            </a:prstGeom>
            <a:noFill/>
          </p:spPr>
          <p:txBody>
            <a:bodyPr wrap="square" rtlCol="0">
              <a:spAutoFit/>
            </a:bodyPr>
            <a:lstStyle/>
            <a:p>
              <a:pPr algn="ctr"/>
              <a:r>
                <a:rPr lang="en-US" sz="500" b="1" dirty="0" smtClean="0"/>
                <a:t>Project Workspace</a:t>
              </a:r>
              <a:endParaRPr lang="en-US" sz="500" b="1" dirty="0"/>
            </a:p>
          </p:txBody>
        </p:sp>
        <p:sp>
          <p:nvSpPr>
            <p:cNvPr id="15" name="Oval 14"/>
            <p:cNvSpPr/>
            <p:nvPr/>
          </p:nvSpPr>
          <p:spPr>
            <a:xfrm>
              <a:off x="3657599" y="1142999"/>
              <a:ext cx="1600200" cy="1447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6" name="TextBox 15"/>
            <p:cNvSpPr txBox="1"/>
            <p:nvPr/>
          </p:nvSpPr>
          <p:spPr>
            <a:xfrm>
              <a:off x="3581400" y="1600200"/>
              <a:ext cx="1752600" cy="588004"/>
            </a:xfrm>
            <a:prstGeom prst="rect">
              <a:avLst/>
            </a:prstGeom>
            <a:noFill/>
          </p:spPr>
          <p:txBody>
            <a:bodyPr wrap="square" rtlCol="0">
              <a:spAutoFit/>
            </a:bodyPr>
            <a:lstStyle/>
            <a:p>
              <a:pPr algn="ctr"/>
              <a:r>
                <a:rPr lang="en-US" sz="400" b="1" dirty="0" smtClean="0"/>
                <a:t>Data/Compute Cloud</a:t>
              </a:r>
              <a:endParaRPr lang="en-US" sz="400" b="1" dirty="0"/>
            </a:p>
          </p:txBody>
        </p:sp>
        <p:sp>
          <p:nvSpPr>
            <p:cNvPr id="17" name="Down Arrow 16"/>
            <p:cNvSpPr/>
            <p:nvPr/>
          </p:nvSpPr>
          <p:spPr>
            <a:xfrm rot="10800000">
              <a:off x="4495800" y="2514600"/>
              <a:ext cx="152401"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8" name="Down Arrow 17"/>
            <p:cNvSpPr/>
            <p:nvPr/>
          </p:nvSpPr>
          <p:spPr>
            <a:xfrm>
              <a:off x="4267200" y="2590800"/>
              <a:ext cx="152401" cy="3810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9" name="Oval 18"/>
            <p:cNvSpPr/>
            <p:nvPr/>
          </p:nvSpPr>
          <p:spPr>
            <a:xfrm>
              <a:off x="5638800" y="4343400"/>
              <a:ext cx="1600200" cy="14478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0" name="TextBox 19"/>
            <p:cNvSpPr txBox="1"/>
            <p:nvPr/>
          </p:nvSpPr>
          <p:spPr>
            <a:xfrm>
              <a:off x="5638799" y="4592657"/>
              <a:ext cx="1600201" cy="882003"/>
            </a:xfrm>
            <a:prstGeom prst="rect">
              <a:avLst/>
            </a:prstGeom>
            <a:noFill/>
          </p:spPr>
          <p:txBody>
            <a:bodyPr wrap="square" rtlCol="0" anchor="ctr">
              <a:spAutoFit/>
            </a:bodyPr>
            <a:lstStyle/>
            <a:p>
              <a:pPr algn="ctr"/>
              <a:r>
                <a:rPr lang="en-US" sz="500" b="1" dirty="0" smtClean="0"/>
                <a:t>User Interface Tools</a:t>
              </a:r>
              <a:endParaRPr lang="en-US" sz="500" b="1" dirty="0"/>
            </a:p>
          </p:txBody>
        </p:sp>
        <p:sp>
          <p:nvSpPr>
            <p:cNvPr id="21" name="Down Arrow 20"/>
            <p:cNvSpPr/>
            <p:nvPr/>
          </p:nvSpPr>
          <p:spPr>
            <a:xfrm rot="7828223">
              <a:off x="5348839" y="3848374"/>
              <a:ext cx="147557" cy="969676"/>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2" name="Oval 21"/>
            <p:cNvSpPr/>
            <p:nvPr/>
          </p:nvSpPr>
          <p:spPr>
            <a:xfrm>
              <a:off x="1676400" y="4343400"/>
              <a:ext cx="1600200" cy="14478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3" name="Down Arrow 22"/>
            <p:cNvSpPr/>
            <p:nvPr/>
          </p:nvSpPr>
          <p:spPr>
            <a:xfrm rot="13550535">
              <a:off x="3409761" y="3819955"/>
              <a:ext cx="158817" cy="999005"/>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4" name="TextBox 23"/>
            <p:cNvSpPr txBox="1"/>
            <p:nvPr/>
          </p:nvSpPr>
          <p:spPr>
            <a:xfrm>
              <a:off x="1676400" y="4571999"/>
              <a:ext cx="1600201" cy="882003"/>
            </a:xfrm>
            <a:prstGeom prst="rect">
              <a:avLst/>
            </a:prstGeom>
            <a:noFill/>
          </p:spPr>
          <p:txBody>
            <a:bodyPr wrap="square" rtlCol="0">
              <a:spAutoFit/>
            </a:bodyPr>
            <a:lstStyle/>
            <a:p>
              <a:pPr algn="ctr"/>
              <a:r>
                <a:rPr lang="en-US" sz="500" b="1" dirty="0" smtClean="0"/>
                <a:t>Models</a:t>
              </a:r>
            </a:p>
            <a:p>
              <a:pPr algn="ctr"/>
              <a:r>
                <a:rPr lang="en-US" sz="500" b="1" dirty="0" smtClean="0"/>
                <a:t>&amp;</a:t>
              </a:r>
            </a:p>
            <a:p>
              <a:pPr algn="ctr"/>
              <a:r>
                <a:rPr lang="en-US" sz="500" b="1" dirty="0" smtClean="0"/>
                <a:t>“Toolboxes”</a:t>
              </a:r>
              <a:endParaRPr lang="en-US" sz="500" b="1" dirty="0"/>
            </a:p>
          </p:txBody>
        </p:sp>
      </p:grpSp>
      <p:pic>
        <p:nvPicPr>
          <p:cNvPr id="25" name="Picture 24" descr="pic4.png"/>
          <p:cNvPicPr>
            <a:picLocks noChangeAspect="1"/>
          </p:cNvPicPr>
          <p:nvPr/>
        </p:nvPicPr>
        <p:blipFill>
          <a:blip r:embed="rId7" cstate="screen"/>
          <a:stretch>
            <a:fillRect/>
          </a:stretch>
        </p:blipFill>
        <p:spPr>
          <a:xfrm>
            <a:off x="4288411" y="4497466"/>
            <a:ext cx="2712496" cy="1859126"/>
          </a:xfrm>
          <a:prstGeom prst="rect">
            <a:avLst/>
          </a:prstGeom>
        </p:spPr>
      </p:pic>
      <p:pic>
        <p:nvPicPr>
          <p:cNvPr id="26" name="Picture 25" descr="pic5.png"/>
          <p:cNvPicPr>
            <a:picLocks noChangeAspect="1"/>
          </p:cNvPicPr>
          <p:nvPr/>
        </p:nvPicPr>
        <p:blipFill>
          <a:blip r:embed="rId8" cstate="screen"/>
          <a:stretch>
            <a:fillRect/>
          </a:stretch>
        </p:blipFill>
        <p:spPr>
          <a:xfrm>
            <a:off x="7422751" y="1019502"/>
            <a:ext cx="1633593" cy="1091094"/>
          </a:xfrm>
          <a:prstGeom prst="rect">
            <a:avLst/>
          </a:prstGeom>
        </p:spPr>
      </p:pic>
    </p:spTree>
    <p:extLst>
      <p:ext uri="{BB962C8B-B14F-4D97-AF65-F5344CB8AC3E}">
        <p14:creationId xmlns:p14="http://schemas.microsoft.com/office/powerpoint/2010/main" xmlns="" val="23775560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86835"/>
            <a:ext cx="8229600" cy="662446"/>
          </a:xfrm>
        </p:spPr>
        <p:txBody>
          <a:bodyPr/>
          <a:lstStyle/>
          <a:p>
            <a:r>
              <a:rPr lang="en-US" dirty="0" smtClean="0"/>
              <a:t>Summary</a:t>
            </a:r>
            <a:endParaRPr lang="en-US" dirty="0"/>
          </a:p>
        </p:txBody>
      </p:sp>
      <p:sp>
        <p:nvSpPr>
          <p:cNvPr id="6" name="Content Placeholder 5"/>
          <p:cNvSpPr>
            <a:spLocks noGrp="1"/>
          </p:cNvSpPr>
          <p:nvPr>
            <p:ph sz="half" idx="1"/>
          </p:nvPr>
        </p:nvSpPr>
        <p:spPr>
          <a:xfrm>
            <a:off x="188339" y="940037"/>
            <a:ext cx="6229267" cy="4862565"/>
          </a:xfrm>
        </p:spPr>
        <p:txBody>
          <a:bodyPr>
            <a:normAutofit fontScale="85000" lnSpcReduction="10000"/>
          </a:bodyPr>
          <a:lstStyle/>
          <a:p>
            <a:r>
              <a:rPr lang="en-US" b="1" dirty="0" smtClean="0"/>
              <a:t>CHL’s current Navigation &amp; Coastal R&amp;D priorities</a:t>
            </a:r>
            <a:endParaRPr lang="en-US" b="1" dirty="0"/>
          </a:p>
          <a:p>
            <a:pPr lvl="1"/>
            <a:r>
              <a:rPr lang="en-US" dirty="0"/>
              <a:t>Infrastructure (</a:t>
            </a:r>
            <a:r>
              <a:rPr lang="en-US" dirty="0" smtClean="0"/>
              <a:t>measure, monitor, assess)</a:t>
            </a:r>
            <a:endParaRPr lang="en-US" dirty="0"/>
          </a:p>
          <a:p>
            <a:pPr lvl="1"/>
            <a:r>
              <a:rPr lang="en-US" dirty="0"/>
              <a:t>Coupled models</a:t>
            </a:r>
          </a:p>
          <a:p>
            <a:pPr lvl="1"/>
            <a:r>
              <a:rPr lang="en-US" dirty="0"/>
              <a:t>Expedient Storm Response Prediction</a:t>
            </a:r>
          </a:p>
          <a:p>
            <a:pPr lvl="1"/>
            <a:r>
              <a:rPr lang="en-US" dirty="0"/>
              <a:t>Marine Transportation System Performance</a:t>
            </a:r>
          </a:p>
          <a:p>
            <a:pPr lvl="1"/>
            <a:r>
              <a:rPr lang="en-US" dirty="0"/>
              <a:t>Natural &amp; Nature-based Features</a:t>
            </a:r>
          </a:p>
          <a:p>
            <a:pPr lvl="1"/>
            <a:r>
              <a:rPr lang="en-US" dirty="0"/>
              <a:t>Collaboration </a:t>
            </a:r>
            <a:r>
              <a:rPr lang="en-US" dirty="0" smtClean="0"/>
              <a:t>(MIL </a:t>
            </a:r>
            <a:r>
              <a:rPr lang="en-US" dirty="0"/>
              <a:t>Programs, other agencies</a:t>
            </a:r>
            <a:r>
              <a:rPr lang="en-US" dirty="0" smtClean="0"/>
              <a:t>)</a:t>
            </a:r>
            <a:endParaRPr lang="en-US" dirty="0"/>
          </a:p>
          <a:p>
            <a:r>
              <a:rPr lang="en-US" b="1" dirty="0"/>
              <a:t>Future </a:t>
            </a:r>
            <a:r>
              <a:rPr lang="en-US" b="1" dirty="0" smtClean="0"/>
              <a:t>R&amp;D</a:t>
            </a:r>
            <a:endParaRPr lang="en-US" b="1" dirty="0"/>
          </a:p>
          <a:p>
            <a:pPr lvl="1"/>
            <a:r>
              <a:rPr lang="en-US" dirty="0"/>
              <a:t>Heterogeneous </a:t>
            </a:r>
            <a:r>
              <a:rPr lang="en-US" dirty="0" smtClean="0"/>
              <a:t>sediments</a:t>
            </a:r>
            <a:endParaRPr lang="en-US" dirty="0"/>
          </a:p>
          <a:p>
            <a:pPr lvl="1"/>
            <a:r>
              <a:rPr lang="en-US" dirty="0"/>
              <a:t>Geomorphology</a:t>
            </a:r>
          </a:p>
          <a:p>
            <a:pPr lvl="1"/>
            <a:r>
              <a:rPr lang="en-US" dirty="0"/>
              <a:t>Resilient Coastal Systems</a:t>
            </a:r>
          </a:p>
          <a:p>
            <a:pPr lvl="1"/>
            <a:r>
              <a:rPr lang="en-US" dirty="0"/>
              <a:t>Urban Flooding</a:t>
            </a:r>
          </a:p>
          <a:p>
            <a:endParaRPr lang="en-US" dirty="0"/>
          </a:p>
        </p:txBody>
      </p:sp>
      <p:sp>
        <p:nvSpPr>
          <p:cNvPr id="4" name="Slide Number Placeholder 3"/>
          <p:cNvSpPr>
            <a:spLocks noGrp="1"/>
          </p:cNvSpPr>
          <p:nvPr>
            <p:ph type="sldNum" sz="quarter" idx="10"/>
          </p:nvPr>
        </p:nvSpPr>
        <p:spPr/>
        <p:txBody>
          <a:bodyPr/>
          <a:lstStyle/>
          <a:p>
            <a:fld id="{3B8259A0-B2B6-4A51-8281-FB7C9390777E}" type="slidenum">
              <a:rPr lang="en-US" smtClean="0">
                <a:solidFill>
                  <a:prstClr val="black"/>
                </a:solidFill>
              </a:rPr>
              <a:pPr/>
              <a:t>16</a:t>
            </a:fld>
            <a:endParaRPr lang="en-US" dirty="0">
              <a:solidFill>
                <a:prstClr val="black"/>
              </a:solidFill>
            </a:endParaRPr>
          </a:p>
        </p:txBody>
      </p:sp>
      <p:pic>
        <p:nvPicPr>
          <p:cNvPr id="8" name="Picture 7"/>
          <p:cNvPicPr>
            <a:picLocks noChangeAspect="1"/>
          </p:cNvPicPr>
          <p:nvPr/>
        </p:nvPicPr>
        <p:blipFill>
          <a:blip r:embed="rId3" cstate="screen">
            <a:extLst>
              <a:ext uri="{28A0092B-C50C-407E-A947-70E740481C1C}">
                <a14:useLocalDpi xmlns:a14="http://schemas.microsoft.com/office/drawing/2010/main" xmlns="" val="0"/>
              </a:ext>
            </a:extLst>
          </a:blip>
          <a:stretch>
            <a:fillRect/>
          </a:stretch>
        </p:blipFill>
        <p:spPr>
          <a:xfrm>
            <a:off x="6477352" y="3725237"/>
            <a:ext cx="2433746" cy="2077365"/>
          </a:xfrm>
          <a:prstGeom prst="rect">
            <a:avLst/>
          </a:prstGeom>
        </p:spPr>
      </p:pic>
      <p:pic>
        <p:nvPicPr>
          <p:cNvPr id="9" name="Picture 6" descr="IMG_0394"/>
          <p:cNvPicPr>
            <a:picLocks noChangeAspect="1" noChangeArrowheads="1"/>
          </p:cNvPicPr>
          <p:nvPr/>
        </p:nvPicPr>
        <p:blipFill>
          <a:blip r:embed="rId4" cstate="screen">
            <a:extLst>
              <a:ext uri="{28A0092B-C50C-407E-A947-70E740481C1C}">
                <a14:useLocalDpi xmlns:a14="http://schemas.microsoft.com/office/drawing/2010/main" xmlns="" val="0"/>
              </a:ext>
            </a:extLst>
          </a:blip>
          <a:srcRect/>
          <a:stretch>
            <a:fillRect/>
          </a:stretch>
        </p:blipFill>
        <p:spPr bwMode="auto">
          <a:xfrm>
            <a:off x="6417606" y="1478188"/>
            <a:ext cx="2726394" cy="1801812"/>
          </a:xfrm>
          <a:prstGeom prst="rect">
            <a:avLst/>
          </a:prstGeom>
          <a:noFill/>
          <a:ln w="9525">
            <a:solidFill>
              <a:srgbClr val="CCCCFF"/>
            </a:solidFill>
            <a:miter lim="800000"/>
            <a:headEnd/>
            <a:tailEnd/>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xmlns="" val="33354824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0146" name="Picture 2" descr="castle3"/>
          <p:cNvPicPr>
            <a:picLocks noChangeAspect="1" noChangeArrowheads="1"/>
          </p:cNvPicPr>
          <p:nvPr/>
        </p:nvPicPr>
        <p:blipFill>
          <a:blip r:embed="rId3" cstate="screen"/>
          <a:srcRect/>
          <a:stretch>
            <a:fillRect/>
          </a:stretch>
        </p:blipFill>
        <p:spPr bwMode="auto">
          <a:xfrm>
            <a:off x="0" y="0"/>
            <a:ext cx="9144000" cy="6858000"/>
          </a:xfrm>
          <a:prstGeom prst="rect">
            <a:avLst/>
          </a:prstGeom>
          <a:noFill/>
          <a:effectLst/>
        </p:spPr>
      </p:pic>
      <p:grpSp>
        <p:nvGrpSpPr>
          <p:cNvPr id="2" name="Group 3"/>
          <p:cNvGrpSpPr>
            <a:grpSpLocks/>
          </p:cNvGrpSpPr>
          <p:nvPr/>
        </p:nvGrpSpPr>
        <p:grpSpPr bwMode="auto">
          <a:xfrm>
            <a:off x="1069975" y="2365375"/>
            <a:ext cx="6896100" cy="4059238"/>
            <a:chOff x="1001" y="1032"/>
            <a:chExt cx="4212" cy="2479"/>
          </a:xfrm>
        </p:grpSpPr>
        <p:sp>
          <p:nvSpPr>
            <p:cNvPr id="390148" name="Freeform 4"/>
            <p:cNvSpPr>
              <a:spLocks/>
            </p:cNvSpPr>
            <p:nvPr/>
          </p:nvSpPr>
          <p:spPr bwMode="ltGray">
            <a:xfrm>
              <a:off x="1199" y="1032"/>
              <a:ext cx="542" cy="369"/>
            </a:xfrm>
            <a:custGeom>
              <a:avLst/>
              <a:gdLst/>
              <a:ahLst/>
              <a:cxnLst>
                <a:cxn ang="0">
                  <a:pos x="305" y="346"/>
                </a:cxn>
                <a:cxn ang="0">
                  <a:pos x="175" y="354"/>
                </a:cxn>
                <a:cxn ang="0">
                  <a:pos x="145" y="331"/>
                </a:cxn>
                <a:cxn ang="0">
                  <a:pos x="46" y="323"/>
                </a:cxn>
                <a:cxn ang="0">
                  <a:pos x="61" y="294"/>
                </a:cxn>
                <a:cxn ang="0">
                  <a:pos x="31" y="250"/>
                </a:cxn>
                <a:cxn ang="0">
                  <a:pos x="0" y="221"/>
                </a:cxn>
                <a:cxn ang="0">
                  <a:pos x="31" y="22"/>
                </a:cxn>
                <a:cxn ang="0">
                  <a:pos x="137" y="59"/>
                </a:cxn>
                <a:cxn ang="0">
                  <a:pos x="84" y="133"/>
                </a:cxn>
                <a:cxn ang="0">
                  <a:pos x="115" y="176"/>
                </a:cxn>
                <a:cxn ang="0">
                  <a:pos x="191" y="110"/>
                </a:cxn>
                <a:cxn ang="0">
                  <a:pos x="198" y="0"/>
                </a:cxn>
                <a:cxn ang="0">
                  <a:pos x="541" y="80"/>
                </a:cxn>
                <a:cxn ang="0">
                  <a:pos x="488" y="368"/>
                </a:cxn>
                <a:cxn ang="0">
                  <a:pos x="305" y="346"/>
                </a:cxn>
              </a:cxnLst>
              <a:rect l="0" t="0" r="r" b="b"/>
              <a:pathLst>
                <a:path w="542" h="369">
                  <a:moveTo>
                    <a:pt x="305" y="346"/>
                  </a:moveTo>
                  <a:lnTo>
                    <a:pt x="175" y="354"/>
                  </a:lnTo>
                  <a:lnTo>
                    <a:pt x="145" y="331"/>
                  </a:lnTo>
                  <a:lnTo>
                    <a:pt x="46" y="323"/>
                  </a:lnTo>
                  <a:lnTo>
                    <a:pt x="61" y="294"/>
                  </a:lnTo>
                  <a:lnTo>
                    <a:pt x="31" y="250"/>
                  </a:lnTo>
                  <a:lnTo>
                    <a:pt x="0" y="221"/>
                  </a:lnTo>
                  <a:lnTo>
                    <a:pt x="31" y="22"/>
                  </a:lnTo>
                  <a:lnTo>
                    <a:pt x="137" y="59"/>
                  </a:lnTo>
                  <a:lnTo>
                    <a:pt x="84" y="133"/>
                  </a:lnTo>
                  <a:lnTo>
                    <a:pt x="115" y="176"/>
                  </a:lnTo>
                  <a:lnTo>
                    <a:pt x="191" y="110"/>
                  </a:lnTo>
                  <a:lnTo>
                    <a:pt x="198" y="0"/>
                  </a:lnTo>
                  <a:lnTo>
                    <a:pt x="541" y="80"/>
                  </a:lnTo>
                  <a:lnTo>
                    <a:pt x="488" y="368"/>
                  </a:lnTo>
                  <a:lnTo>
                    <a:pt x="305" y="346"/>
                  </a:lnTo>
                </a:path>
              </a:pathLst>
            </a:custGeom>
            <a:solidFill>
              <a:srgbClr val="FF0000"/>
            </a:solidFill>
            <a:ln w="12700" cap="rnd" cmpd="sng">
              <a:solidFill>
                <a:schemeClr val="bg2"/>
              </a:solidFill>
              <a:prstDash val="solid"/>
              <a:round/>
              <a:headEnd type="none" w="sm" len="sm"/>
              <a:tailEnd type="none" w="sm" len="sm"/>
            </a:ln>
            <a:effectLst/>
          </p:spPr>
          <p:txBody>
            <a:bodyPr/>
            <a:lstStyle/>
            <a:p>
              <a:endParaRPr lang="en-US"/>
            </a:p>
          </p:txBody>
        </p:sp>
        <p:sp>
          <p:nvSpPr>
            <p:cNvPr id="390149" name="Freeform 5"/>
            <p:cNvSpPr>
              <a:spLocks/>
            </p:cNvSpPr>
            <p:nvPr/>
          </p:nvSpPr>
          <p:spPr bwMode="ltGray">
            <a:xfrm>
              <a:off x="1039" y="1282"/>
              <a:ext cx="673" cy="496"/>
            </a:xfrm>
            <a:custGeom>
              <a:avLst/>
              <a:gdLst/>
              <a:ahLst/>
              <a:cxnLst>
                <a:cxn ang="0">
                  <a:pos x="0" y="369"/>
                </a:cxn>
                <a:cxn ang="0">
                  <a:pos x="8" y="311"/>
                </a:cxn>
                <a:cxn ang="0">
                  <a:pos x="160" y="8"/>
                </a:cxn>
                <a:cxn ang="0">
                  <a:pos x="183" y="0"/>
                </a:cxn>
                <a:cxn ang="0">
                  <a:pos x="214" y="45"/>
                </a:cxn>
                <a:cxn ang="0">
                  <a:pos x="198" y="74"/>
                </a:cxn>
                <a:cxn ang="0">
                  <a:pos x="297" y="82"/>
                </a:cxn>
                <a:cxn ang="0">
                  <a:pos x="328" y="104"/>
                </a:cxn>
                <a:cxn ang="0">
                  <a:pos x="457" y="96"/>
                </a:cxn>
                <a:cxn ang="0">
                  <a:pos x="640" y="118"/>
                </a:cxn>
                <a:cxn ang="0">
                  <a:pos x="671" y="192"/>
                </a:cxn>
                <a:cxn ang="0">
                  <a:pos x="594" y="274"/>
                </a:cxn>
                <a:cxn ang="0">
                  <a:pos x="610" y="317"/>
                </a:cxn>
                <a:cxn ang="0">
                  <a:pos x="594" y="332"/>
                </a:cxn>
                <a:cxn ang="0">
                  <a:pos x="556" y="495"/>
                </a:cxn>
                <a:cxn ang="0">
                  <a:pos x="282" y="436"/>
                </a:cxn>
                <a:cxn ang="0">
                  <a:pos x="0" y="369"/>
                </a:cxn>
              </a:cxnLst>
              <a:rect l="0" t="0" r="r" b="b"/>
              <a:pathLst>
                <a:path w="672" h="496">
                  <a:moveTo>
                    <a:pt x="0" y="369"/>
                  </a:moveTo>
                  <a:lnTo>
                    <a:pt x="8" y="311"/>
                  </a:lnTo>
                  <a:lnTo>
                    <a:pt x="160" y="8"/>
                  </a:lnTo>
                  <a:lnTo>
                    <a:pt x="183" y="0"/>
                  </a:lnTo>
                  <a:lnTo>
                    <a:pt x="214" y="45"/>
                  </a:lnTo>
                  <a:lnTo>
                    <a:pt x="198" y="74"/>
                  </a:lnTo>
                  <a:lnTo>
                    <a:pt x="297" y="82"/>
                  </a:lnTo>
                  <a:lnTo>
                    <a:pt x="328" y="104"/>
                  </a:lnTo>
                  <a:lnTo>
                    <a:pt x="457" y="96"/>
                  </a:lnTo>
                  <a:lnTo>
                    <a:pt x="640" y="118"/>
                  </a:lnTo>
                  <a:lnTo>
                    <a:pt x="671" y="192"/>
                  </a:lnTo>
                  <a:lnTo>
                    <a:pt x="594" y="274"/>
                  </a:lnTo>
                  <a:lnTo>
                    <a:pt x="610" y="317"/>
                  </a:lnTo>
                  <a:lnTo>
                    <a:pt x="594" y="332"/>
                  </a:lnTo>
                  <a:lnTo>
                    <a:pt x="556" y="495"/>
                  </a:lnTo>
                  <a:lnTo>
                    <a:pt x="282" y="436"/>
                  </a:lnTo>
                  <a:lnTo>
                    <a:pt x="0" y="369"/>
                  </a:lnTo>
                </a:path>
              </a:pathLst>
            </a:custGeom>
            <a:solidFill>
              <a:srgbClr val="FF0000"/>
            </a:solidFill>
            <a:ln w="12700" cap="rnd" cmpd="sng">
              <a:solidFill>
                <a:schemeClr val="bg2"/>
              </a:solidFill>
              <a:prstDash val="solid"/>
              <a:round/>
              <a:headEnd type="none" w="sm" len="sm"/>
              <a:tailEnd type="none" w="sm" len="sm"/>
            </a:ln>
            <a:effectLst/>
          </p:spPr>
          <p:txBody>
            <a:bodyPr/>
            <a:lstStyle/>
            <a:p>
              <a:endParaRPr lang="en-US"/>
            </a:p>
          </p:txBody>
        </p:sp>
        <p:sp>
          <p:nvSpPr>
            <p:cNvPr id="390150" name="Freeform 6"/>
            <p:cNvSpPr>
              <a:spLocks/>
            </p:cNvSpPr>
            <p:nvPr/>
          </p:nvSpPr>
          <p:spPr bwMode="ltGray">
            <a:xfrm>
              <a:off x="1001" y="1651"/>
              <a:ext cx="679" cy="1035"/>
            </a:xfrm>
            <a:custGeom>
              <a:avLst/>
              <a:gdLst/>
              <a:ahLst/>
              <a:cxnLst>
                <a:cxn ang="0">
                  <a:pos x="252" y="370"/>
                </a:cxn>
                <a:cxn ang="0">
                  <a:pos x="648" y="805"/>
                </a:cxn>
                <a:cxn ang="0">
                  <a:pos x="648" y="850"/>
                </a:cxn>
                <a:cxn ang="0">
                  <a:pos x="648" y="864"/>
                </a:cxn>
                <a:cxn ang="0">
                  <a:pos x="678" y="886"/>
                </a:cxn>
                <a:cxn ang="0">
                  <a:pos x="648" y="916"/>
                </a:cxn>
                <a:cxn ang="0">
                  <a:pos x="617" y="1004"/>
                </a:cxn>
                <a:cxn ang="0">
                  <a:pos x="625" y="1034"/>
                </a:cxn>
                <a:cxn ang="0">
                  <a:pos x="419" y="1034"/>
                </a:cxn>
                <a:cxn ang="0">
                  <a:pos x="389" y="901"/>
                </a:cxn>
                <a:cxn ang="0">
                  <a:pos x="320" y="842"/>
                </a:cxn>
                <a:cxn ang="0">
                  <a:pos x="236" y="819"/>
                </a:cxn>
                <a:cxn ang="0">
                  <a:pos x="198" y="768"/>
                </a:cxn>
                <a:cxn ang="0">
                  <a:pos x="153" y="760"/>
                </a:cxn>
                <a:cxn ang="0">
                  <a:pos x="61" y="576"/>
                </a:cxn>
                <a:cxn ang="0">
                  <a:pos x="92" y="547"/>
                </a:cxn>
                <a:cxn ang="0">
                  <a:pos x="54" y="495"/>
                </a:cxn>
                <a:cxn ang="0">
                  <a:pos x="54" y="458"/>
                </a:cxn>
                <a:cxn ang="0">
                  <a:pos x="84" y="444"/>
                </a:cxn>
                <a:cxn ang="0">
                  <a:pos x="61" y="407"/>
                </a:cxn>
                <a:cxn ang="0">
                  <a:pos x="46" y="407"/>
                </a:cxn>
                <a:cxn ang="0">
                  <a:pos x="23" y="354"/>
                </a:cxn>
                <a:cxn ang="0">
                  <a:pos x="0" y="303"/>
                </a:cxn>
                <a:cxn ang="0">
                  <a:pos x="8" y="184"/>
                </a:cxn>
                <a:cxn ang="0">
                  <a:pos x="0" y="148"/>
                </a:cxn>
                <a:cxn ang="0">
                  <a:pos x="46" y="0"/>
                </a:cxn>
                <a:cxn ang="0">
                  <a:pos x="320" y="67"/>
                </a:cxn>
                <a:cxn ang="0">
                  <a:pos x="252" y="370"/>
                </a:cxn>
              </a:cxnLst>
              <a:rect l="0" t="0" r="r" b="b"/>
              <a:pathLst>
                <a:path w="679" h="1035">
                  <a:moveTo>
                    <a:pt x="252" y="370"/>
                  </a:moveTo>
                  <a:lnTo>
                    <a:pt x="648" y="805"/>
                  </a:lnTo>
                  <a:lnTo>
                    <a:pt x="648" y="850"/>
                  </a:lnTo>
                  <a:lnTo>
                    <a:pt x="648" y="864"/>
                  </a:lnTo>
                  <a:lnTo>
                    <a:pt x="678" y="886"/>
                  </a:lnTo>
                  <a:lnTo>
                    <a:pt x="648" y="916"/>
                  </a:lnTo>
                  <a:lnTo>
                    <a:pt x="617" y="1004"/>
                  </a:lnTo>
                  <a:lnTo>
                    <a:pt x="625" y="1034"/>
                  </a:lnTo>
                  <a:lnTo>
                    <a:pt x="419" y="1034"/>
                  </a:lnTo>
                  <a:lnTo>
                    <a:pt x="389" y="901"/>
                  </a:lnTo>
                  <a:lnTo>
                    <a:pt x="320" y="842"/>
                  </a:lnTo>
                  <a:lnTo>
                    <a:pt x="236" y="819"/>
                  </a:lnTo>
                  <a:lnTo>
                    <a:pt x="198" y="768"/>
                  </a:lnTo>
                  <a:lnTo>
                    <a:pt x="153" y="760"/>
                  </a:lnTo>
                  <a:lnTo>
                    <a:pt x="61" y="576"/>
                  </a:lnTo>
                  <a:lnTo>
                    <a:pt x="92" y="547"/>
                  </a:lnTo>
                  <a:lnTo>
                    <a:pt x="54" y="495"/>
                  </a:lnTo>
                  <a:lnTo>
                    <a:pt x="54" y="458"/>
                  </a:lnTo>
                  <a:lnTo>
                    <a:pt x="84" y="444"/>
                  </a:lnTo>
                  <a:lnTo>
                    <a:pt x="61" y="407"/>
                  </a:lnTo>
                  <a:lnTo>
                    <a:pt x="46" y="407"/>
                  </a:lnTo>
                  <a:lnTo>
                    <a:pt x="23" y="354"/>
                  </a:lnTo>
                  <a:lnTo>
                    <a:pt x="0" y="303"/>
                  </a:lnTo>
                  <a:lnTo>
                    <a:pt x="8" y="184"/>
                  </a:lnTo>
                  <a:lnTo>
                    <a:pt x="0" y="148"/>
                  </a:lnTo>
                  <a:lnTo>
                    <a:pt x="46" y="0"/>
                  </a:lnTo>
                  <a:lnTo>
                    <a:pt x="320" y="67"/>
                  </a:lnTo>
                  <a:lnTo>
                    <a:pt x="252" y="370"/>
                  </a:lnTo>
                </a:path>
              </a:pathLst>
            </a:custGeom>
            <a:solidFill>
              <a:srgbClr val="FF0000"/>
            </a:solidFill>
            <a:ln w="12700" cap="rnd" cmpd="sng">
              <a:solidFill>
                <a:schemeClr val="bg2"/>
              </a:solidFill>
              <a:prstDash val="solid"/>
              <a:round/>
              <a:headEnd type="none" w="sm" len="sm"/>
              <a:tailEnd type="none" w="sm" len="sm"/>
            </a:ln>
            <a:effectLst/>
          </p:spPr>
          <p:txBody>
            <a:bodyPr/>
            <a:lstStyle/>
            <a:p>
              <a:endParaRPr lang="en-US"/>
            </a:p>
          </p:txBody>
        </p:sp>
        <p:sp>
          <p:nvSpPr>
            <p:cNvPr id="390151" name="Freeform 7"/>
            <p:cNvSpPr>
              <a:spLocks/>
            </p:cNvSpPr>
            <p:nvPr/>
          </p:nvSpPr>
          <p:spPr bwMode="ltGray">
            <a:xfrm>
              <a:off x="1253" y="1725"/>
              <a:ext cx="549" cy="732"/>
            </a:xfrm>
            <a:custGeom>
              <a:avLst/>
              <a:gdLst/>
              <a:ahLst/>
              <a:cxnLst>
                <a:cxn ang="0">
                  <a:pos x="342" y="52"/>
                </a:cxn>
                <a:cxn ang="0">
                  <a:pos x="548" y="82"/>
                </a:cxn>
                <a:cxn ang="0">
                  <a:pos x="464" y="569"/>
                </a:cxn>
                <a:cxn ang="0">
                  <a:pos x="457" y="657"/>
                </a:cxn>
                <a:cxn ang="0">
                  <a:pos x="426" y="657"/>
                </a:cxn>
                <a:cxn ang="0">
                  <a:pos x="388" y="731"/>
                </a:cxn>
                <a:cxn ang="0">
                  <a:pos x="0" y="296"/>
                </a:cxn>
                <a:cxn ang="0">
                  <a:pos x="76" y="0"/>
                </a:cxn>
                <a:cxn ang="0">
                  <a:pos x="342" y="52"/>
                </a:cxn>
              </a:cxnLst>
              <a:rect l="0" t="0" r="r" b="b"/>
              <a:pathLst>
                <a:path w="549" h="732">
                  <a:moveTo>
                    <a:pt x="342" y="52"/>
                  </a:moveTo>
                  <a:lnTo>
                    <a:pt x="548" y="82"/>
                  </a:lnTo>
                  <a:lnTo>
                    <a:pt x="464" y="569"/>
                  </a:lnTo>
                  <a:lnTo>
                    <a:pt x="457" y="657"/>
                  </a:lnTo>
                  <a:lnTo>
                    <a:pt x="426" y="657"/>
                  </a:lnTo>
                  <a:lnTo>
                    <a:pt x="388" y="731"/>
                  </a:lnTo>
                  <a:lnTo>
                    <a:pt x="0" y="296"/>
                  </a:lnTo>
                  <a:lnTo>
                    <a:pt x="76" y="0"/>
                  </a:lnTo>
                  <a:lnTo>
                    <a:pt x="342" y="52"/>
                  </a:lnTo>
                </a:path>
              </a:pathLst>
            </a:custGeom>
            <a:solidFill>
              <a:srgbClr val="FF0000"/>
            </a:solidFill>
            <a:ln w="12700" cap="rnd" cmpd="sng">
              <a:solidFill>
                <a:schemeClr val="bg2"/>
              </a:solidFill>
              <a:prstDash val="solid"/>
              <a:round/>
              <a:headEnd type="none" w="sm" len="sm"/>
              <a:tailEnd type="none" w="sm" len="sm"/>
            </a:ln>
            <a:effectLst/>
          </p:spPr>
          <p:txBody>
            <a:bodyPr/>
            <a:lstStyle/>
            <a:p>
              <a:endParaRPr lang="en-US"/>
            </a:p>
          </p:txBody>
        </p:sp>
        <p:sp>
          <p:nvSpPr>
            <p:cNvPr id="390152" name="Freeform 8"/>
            <p:cNvSpPr>
              <a:spLocks/>
            </p:cNvSpPr>
            <p:nvPr/>
          </p:nvSpPr>
          <p:spPr bwMode="ltGray">
            <a:xfrm>
              <a:off x="1595" y="1113"/>
              <a:ext cx="451" cy="732"/>
            </a:xfrm>
            <a:custGeom>
              <a:avLst/>
              <a:gdLst/>
              <a:ahLst/>
              <a:cxnLst>
                <a:cxn ang="0">
                  <a:pos x="145" y="0"/>
                </a:cxn>
                <a:cxn ang="0">
                  <a:pos x="206" y="8"/>
                </a:cxn>
                <a:cxn ang="0">
                  <a:pos x="191" y="89"/>
                </a:cxn>
                <a:cxn ang="0">
                  <a:pos x="206" y="178"/>
                </a:cxn>
                <a:cxn ang="0">
                  <a:pos x="274" y="266"/>
                </a:cxn>
                <a:cxn ang="0">
                  <a:pos x="259" y="340"/>
                </a:cxn>
                <a:cxn ang="0">
                  <a:pos x="236" y="362"/>
                </a:cxn>
                <a:cxn ang="0">
                  <a:pos x="244" y="384"/>
                </a:cxn>
                <a:cxn ang="0">
                  <a:pos x="274" y="370"/>
                </a:cxn>
                <a:cxn ang="0">
                  <a:pos x="320" y="495"/>
                </a:cxn>
                <a:cxn ang="0">
                  <a:pos x="366" y="487"/>
                </a:cxn>
                <a:cxn ang="0">
                  <a:pos x="427" y="495"/>
                </a:cxn>
                <a:cxn ang="0">
                  <a:pos x="442" y="481"/>
                </a:cxn>
                <a:cxn ang="0">
                  <a:pos x="450" y="495"/>
                </a:cxn>
                <a:cxn ang="0">
                  <a:pos x="419" y="731"/>
                </a:cxn>
                <a:cxn ang="0">
                  <a:pos x="206" y="694"/>
                </a:cxn>
                <a:cxn ang="0">
                  <a:pos x="0" y="665"/>
                </a:cxn>
                <a:cxn ang="0">
                  <a:pos x="38" y="502"/>
                </a:cxn>
                <a:cxn ang="0">
                  <a:pos x="54" y="487"/>
                </a:cxn>
                <a:cxn ang="0">
                  <a:pos x="38" y="444"/>
                </a:cxn>
                <a:cxn ang="0">
                  <a:pos x="115" y="362"/>
                </a:cxn>
                <a:cxn ang="0">
                  <a:pos x="84" y="288"/>
                </a:cxn>
                <a:cxn ang="0">
                  <a:pos x="145" y="0"/>
                </a:cxn>
              </a:cxnLst>
              <a:rect l="0" t="0" r="r" b="b"/>
              <a:pathLst>
                <a:path w="451" h="732">
                  <a:moveTo>
                    <a:pt x="145" y="0"/>
                  </a:moveTo>
                  <a:lnTo>
                    <a:pt x="206" y="8"/>
                  </a:lnTo>
                  <a:lnTo>
                    <a:pt x="191" y="89"/>
                  </a:lnTo>
                  <a:lnTo>
                    <a:pt x="206" y="178"/>
                  </a:lnTo>
                  <a:lnTo>
                    <a:pt x="274" y="266"/>
                  </a:lnTo>
                  <a:lnTo>
                    <a:pt x="259" y="340"/>
                  </a:lnTo>
                  <a:lnTo>
                    <a:pt x="236" y="362"/>
                  </a:lnTo>
                  <a:lnTo>
                    <a:pt x="244" y="384"/>
                  </a:lnTo>
                  <a:lnTo>
                    <a:pt x="274" y="370"/>
                  </a:lnTo>
                  <a:lnTo>
                    <a:pt x="320" y="495"/>
                  </a:lnTo>
                  <a:lnTo>
                    <a:pt x="366" y="487"/>
                  </a:lnTo>
                  <a:lnTo>
                    <a:pt x="427" y="495"/>
                  </a:lnTo>
                  <a:lnTo>
                    <a:pt x="442" y="481"/>
                  </a:lnTo>
                  <a:lnTo>
                    <a:pt x="450" y="495"/>
                  </a:lnTo>
                  <a:lnTo>
                    <a:pt x="419" y="731"/>
                  </a:lnTo>
                  <a:lnTo>
                    <a:pt x="206" y="694"/>
                  </a:lnTo>
                  <a:lnTo>
                    <a:pt x="0" y="665"/>
                  </a:lnTo>
                  <a:lnTo>
                    <a:pt x="38" y="502"/>
                  </a:lnTo>
                  <a:lnTo>
                    <a:pt x="54" y="487"/>
                  </a:lnTo>
                  <a:lnTo>
                    <a:pt x="38" y="444"/>
                  </a:lnTo>
                  <a:lnTo>
                    <a:pt x="115" y="362"/>
                  </a:lnTo>
                  <a:lnTo>
                    <a:pt x="84" y="288"/>
                  </a:lnTo>
                  <a:lnTo>
                    <a:pt x="145" y="0"/>
                  </a:lnTo>
                </a:path>
              </a:pathLst>
            </a:custGeom>
            <a:solidFill>
              <a:srgbClr val="FF0000"/>
            </a:solidFill>
            <a:ln w="12700" cap="rnd" cmpd="sng">
              <a:solidFill>
                <a:schemeClr val="bg2"/>
              </a:solidFill>
              <a:prstDash val="solid"/>
              <a:round/>
              <a:headEnd type="none" w="sm" len="sm"/>
              <a:tailEnd type="none" w="sm" len="sm"/>
            </a:ln>
            <a:effectLst/>
          </p:spPr>
          <p:txBody>
            <a:bodyPr/>
            <a:lstStyle/>
            <a:p>
              <a:endParaRPr lang="en-US"/>
            </a:p>
          </p:txBody>
        </p:sp>
        <p:sp>
          <p:nvSpPr>
            <p:cNvPr id="390153" name="Freeform 9"/>
            <p:cNvSpPr>
              <a:spLocks/>
            </p:cNvSpPr>
            <p:nvPr/>
          </p:nvSpPr>
          <p:spPr bwMode="ltGray">
            <a:xfrm>
              <a:off x="1717" y="1806"/>
              <a:ext cx="428" cy="540"/>
            </a:xfrm>
            <a:custGeom>
              <a:avLst/>
              <a:gdLst/>
              <a:ahLst/>
              <a:cxnLst>
                <a:cxn ang="0">
                  <a:pos x="84" y="0"/>
                </a:cxn>
                <a:cxn ang="0">
                  <a:pos x="297" y="37"/>
                </a:cxn>
                <a:cxn ang="0">
                  <a:pos x="274" y="141"/>
                </a:cxn>
                <a:cxn ang="0">
                  <a:pos x="427" y="178"/>
                </a:cxn>
                <a:cxn ang="0">
                  <a:pos x="373" y="539"/>
                </a:cxn>
                <a:cxn ang="0">
                  <a:pos x="0" y="488"/>
                </a:cxn>
                <a:cxn ang="0">
                  <a:pos x="84" y="0"/>
                </a:cxn>
              </a:cxnLst>
              <a:rect l="0" t="0" r="r" b="b"/>
              <a:pathLst>
                <a:path w="428" h="540">
                  <a:moveTo>
                    <a:pt x="84" y="0"/>
                  </a:moveTo>
                  <a:lnTo>
                    <a:pt x="297" y="37"/>
                  </a:lnTo>
                  <a:lnTo>
                    <a:pt x="274" y="141"/>
                  </a:lnTo>
                  <a:lnTo>
                    <a:pt x="427" y="178"/>
                  </a:lnTo>
                  <a:lnTo>
                    <a:pt x="373" y="539"/>
                  </a:lnTo>
                  <a:lnTo>
                    <a:pt x="0" y="488"/>
                  </a:lnTo>
                  <a:lnTo>
                    <a:pt x="84" y="0"/>
                  </a:lnTo>
                </a:path>
              </a:pathLst>
            </a:custGeom>
            <a:solidFill>
              <a:srgbClr val="FF0000"/>
            </a:solidFill>
            <a:ln w="12700" cap="rnd" cmpd="sng">
              <a:solidFill>
                <a:schemeClr val="bg2"/>
              </a:solidFill>
              <a:prstDash val="solid"/>
              <a:round/>
              <a:headEnd type="none" w="sm" len="sm"/>
              <a:tailEnd type="none" w="sm" len="sm"/>
            </a:ln>
            <a:effectLst/>
          </p:spPr>
          <p:txBody>
            <a:bodyPr/>
            <a:lstStyle/>
            <a:p>
              <a:endParaRPr lang="en-US"/>
            </a:p>
          </p:txBody>
        </p:sp>
        <p:sp>
          <p:nvSpPr>
            <p:cNvPr id="390154" name="Freeform 10"/>
            <p:cNvSpPr>
              <a:spLocks/>
            </p:cNvSpPr>
            <p:nvPr/>
          </p:nvSpPr>
          <p:spPr bwMode="ltGray">
            <a:xfrm>
              <a:off x="1611" y="2286"/>
              <a:ext cx="480" cy="627"/>
            </a:xfrm>
            <a:custGeom>
              <a:avLst/>
              <a:gdLst/>
              <a:ahLst/>
              <a:cxnLst>
                <a:cxn ang="0">
                  <a:pos x="30" y="170"/>
                </a:cxn>
                <a:cxn ang="0">
                  <a:pos x="68" y="96"/>
                </a:cxn>
                <a:cxn ang="0">
                  <a:pos x="99" y="96"/>
                </a:cxn>
                <a:cxn ang="0">
                  <a:pos x="106" y="0"/>
                </a:cxn>
                <a:cxn ang="0">
                  <a:pos x="479" y="59"/>
                </a:cxn>
                <a:cxn ang="0">
                  <a:pos x="411" y="626"/>
                </a:cxn>
                <a:cxn ang="0">
                  <a:pos x="281" y="605"/>
                </a:cxn>
                <a:cxn ang="0">
                  <a:pos x="30" y="464"/>
                </a:cxn>
                <a:cxn ang="0">
                  <a:pos x="45" y="427"/>
                </a:cxn>
                <a:cxn ang="0">
                  <a:pos x="15" y="398"/>
                </a:cxn>
                <a:cxn ang="0">
                  <a:pos x="0" y="368"/>
                </a:cxn>
                <a:cxn ang="0">
                  <a:pos x="30" y="280"/>
                </a:cxn>
                <a:cxn ang="0">
                  <a:pos x="60" y="251"/>
                </a:cxn>
                <a:cxn ang="0">
                  <a:pos x="30" y="229"/>
                </a:cxn>
                <a:cxn ang="0">
                  <a:pos x="30" y="170"/>
                </a:cxn>
              </a:cxnLst>
              <a:rect l="0" t="0" r="r" b="b"/>
              <a:pathLst>
                <a:path w="480" h="627">
                  <a:moveTo>
                    <a:pt x="30" y="170"/>
                  </a:moveTo>
                  <a:lnTo>
                    <a:pt x="68" y="96"/>
                  </a:lnTo>
                  <a:lnTo>
                    <a:pt x="99" y="96"/>
                  </a:lnTo>
                  <a:lnTo>
                    <a:pt x="106" y="0"/>
                  </a:lnTo>
                  <a:lnTo>
                    <a:pt x="479" y="59"/>
                  </a:lnTo>
                  <a:lnTo>
                    <a:pt x="411" y="626"/>
                  </a:lnTo>
                  <a:lnTo>
                    <a:pt x="281" y="605"/>
                  </a:lnTo>
                  <a:lnTo>
                    <a:pt x="30" y="464"/>
                  </a:lnTo>
                  <a:lnTo>
                    <a:pt x="45" y="427"/>
                  </a:lnTo>
                  <a:lnTo>
                    <a:pt x="15" y="398"/>
                  </a:lnTo>
                  <a:lnTo>
                    <a:pt x="0" y="368"/>
                  </a:lnTo>
                  <a:lnTo>
                    <a:pt x="30" y="280"/>
                  </a:lnTo>
                  <a:lnTo>
                    <a:pt x="60" y="251"/>
                  </a:lnTo>
                  <a:lnTo>
                    <a:pt x="30" y="229"/>
                  </a:lnTo>
                  <a:lnTo>
                    <a:pt x="30" y="170"/>
                  </a:lnTo>
                </a:path>
              </a:pathLst>
            </a:custGeom>
            <a:solidFill>
              <a:srgbClr val="FF0000"/>
            </a:solidFill>
            <a:ln w="12700" cap="rnd" cmpd="sng">
              <a:solidFill>
                <a:schemeClr val="bg2"/>
              </a:solidFill>
              <a:prstDash val="solid"/>
              <a:round/>
              <a:headEnd type="none" w="sm" len="sm"/>
              <a:tailEnd type="none" w="sm" len="sm"/>
            </a:ln>
            <a:effectLst/>
          </p:spPr>
          <p:txBody>
            <a:bodyPr/>
            <a:lstStyle/>
            <a:p>
              <a:endParaRPr lang="en-US"/>
            </a:p>
          </p:txBody>
        </p:sp>
        <p:sp>
          <p:nvSpPr>
            <p:cNvPr id="390155" name="Freeform 11"/>
            <p:cNvSpPr>
              <a:spLocks/>
            </p:cNvSpPr>
            <p:nvPr/>
          </p:nvSpPr>
          <p:spPr bwMode="ltGray">
            <a:xfrm>
              <a:off x="1991" y="1563"/>
              <a:ext cx="580" cy="444"/>
            </a:xfrm>
            <a:custGeom>
              <a:avLst/>
              <a:gdLst/>
              <a:ahLst/>
              <a:cxnLst>
                <a:cxn ang="0">
                  <a:pos x="579" y="51"/>
                </a:cxn>
                <a:cxn ang="0">
                  <a:pos x="579" y="236"/>
                </a:cxn>
                <a:cxn ang="0">
                  <a:pos x="556" y="443"/>
                </a:cxn>
                <a:cxn ang="0">
                  <a:pos x="153" y="422"/>
                </a:cxn>
                <a:cxn ang="0">
                  <a:pos x="0" y="385"/>
                </a:cxn>
                <a:cxn ang="0">
                  <a:pos x="23" y="281"/>
                </a:cxn>
                <a:cxn ang="0">
                  <a:pos x="54" y="45"/>
                </a:cxn>
                <a:cxn ang="0">
                  <a:pos x="61" y="0"/>
                </a:cxn>
                <a:cxn ang="0">
                  <a:pos x="579" y="51"/>
                </a:cxn>
              </a:cxnLst>
              <a:rect l="0" t="0" r="r" b="b"/>
              <a:pathLst>
                <a:path w="580" h="444">
                  <a:moveTo>
                    <a:pt x="579" y="51"/>
                  </a:moveTo>
                  <a:lnTo>
                    <a:pt x="579" y="236"/>
                  </a:lnTo>
                  <a:lnTo>
                    <a:pt x="556" y="443"/>
                  </a:lnTo>
                  <a:lnTo>
                    <a:pt x="153" y="422"/>
                  </a:lnTo>
                  <a:lnTo>
                    <a:pt x="0" y="385"/>
                  </a:lnTo>
                  <a:lnTo>
                    <a:pt x="23" y="281"/>
                  </a:lnTo>
                  <a:lnTo>
                    <a:pt x="54" y="45"/>
                  </a:lnTo>
                  <a:lnTo>
                    <a:pt x="61" y="0"/>
                  </a:lnTo>
                  <a:lnTo>
                    <a:pt x="579" y="51"/>
                  </a:lnTo>
                </a:path>
              </a:pathLst>
            </a:custGeom>
            <a:solidFill>
              <a:srgbClr val="FF0000"/>
            </a:solidFill>
            <a:ln w="12700" cap="rnd" cmpd="sng">
              <a:solidFill>
                <a:schemeClr val="bg2"/>
              </a:solidFill>
              <a:prstDash val="solid"/>
              <a:round/>
              <a:headEnd type="none" w="sm" len="sm"/>
              <a:tailEnd type="none" w="sm" len="sm"/>
            </a:ln>
            <a:effectLst/>
          </p:spPr>
          <p:txBody>
            <a:bodyPr/>
            <a:lstStyle/>
            <a:p>
              <a:endParaRPr lang="en-US"/>
            </a:p>
          </p:txBody>
        </p:sp>
        <p:sp>
          <p:nvSpPr>
            <p:cNvPr id="390156" name="Freeform 12"/>
            <p:cNvSpPr>
              <a:spLocks/>
            </p:cNvSpPr>
            <p:nvPr/>
          </p:nvSpPr>
          <p:spPr bwMode="ltGray">
            <a:xfrm>
              <a:off x="2090" y="1984"/>
              <a:ext cx="603" cy="399"/>
            </a:xfrm>
            <a:custGeom>
              <a:avLst/>
              <a:gdLst/>
              <a:ahLst/>
              <a:cxnLst>
                <a:cxn ang="0">
                  <a:pos x="54" y="0"/>
                </a:cxn>
                <a:cxn ang="0">
                  <a:pos x="457" y="21"/>
                </a:cxn>
                <a:cxn ang="0">
                  <a:pos x="602" y="37"/>
                </a:cxn>
                <a:cxn ang="0">
                  <a:pos x="602" y="132"/>
                </a:cxn>
                <a:cxn ang="0">
                  <a:pos x="594" y="398"/>
                </a:cxn>
                <a:cxn ang="0">
                  <a:pos x="510" y="390"/>
                </a:cxn>
                <a:cxn ang="0">
                  <a:pos x="0" y="361"/>
                </a:cxn>
                <a:cxn ang="0">
                  <a:pos x="54" y="0"/>
                </a:cxn>
              </a:cxnLst>
              <a:rect l="0" t="0" r="r" b="b"/>
              <a:pathLst>
                <a:path w="603" h="399">
                  <a:moveTo>
                    <a:pt x="54" y="0"/>
                  </a:moveTo>
                  <a:lnTo>
                    <a:pt x="457" y="21"/>
                  </a:lnTo>
                  <a:lnTo>
                    <a:pt x="602" y="37"/>
                  </a:lnTo>
                  <a:lnTo>
                    <a:pt x="602" y="132"/>
                  </a:lnTo>
                  <a:lnTo>
                    <a:pt x="594" y="398"/>
                  </a:lnTo>
                  <a:lnTo>
                    <a:pt x="510" y="390"/>
                  </a:lnTo>
                  <a:lnTo>
                    <a:pt x="0" y="361"/>
                  </a:lnTo>
                  <a:lnTo>
                    <a:pt x="54" y="0"/>
                  </a:lnTo>
                </a:path>
              </a:pathLst>
            </a:custGeom>
            <a:solidFill>
              <a:srgbClr val="FF0000"/>
            </a:solidFill>
            <a:ln w="12700" cap="rnd" cmpd="sng">
              <a:solidFill>
                <a:schemeClr val="bg2"/>
              </a:solidFill>
              <a:prstDash val="solid"/>
              <a:round/>
              <a:headEnd type="none" w="sm" len="sm"/>
              <a:tailEnd type="none" w="sm" len="sm"/>
            </a:ln>
            <a:effectLst/>
          </p:spPr>
          <p:txBody>
            <a:bodyPr/>
            <a:lstStyle/>
            <a:p>
              <a:endParaRPr lang="en-US"/>
            </a:p>
          </p:txBody>
        </p:sp>
        <p:sp>
          <p:nvSpPr>
            <p:cNvPr id="390157" name="Freeform 13"/>
            <p:cNvSpPr>
              <a:spLocks/>
            </p:cNvSpPr>
            <p:nvPr/>
          </p:nvSpPr>
          <p:spPr bwMode="ltGray">
            <a:xfrm>
              <a:off x="2022" y="2337"/>
              <a:ext cx="579" cy="584"/>
            </a:xfrm>
            <a:custGeom>
              <a:avLst/>
              <a:gdLst/>
              <a:ahLst/>
              <a:cxnLst>
                <a:cxn ang="0">
                  <a:pos x="68" y="0"/>
                </a:cxn>
                <a:cxn ang="0">
                  <a:pos x="578" y="37"/>
                </a:cxn>
                <a:cxn ang="0">
                  <a:pos x="578" y="81"/>
                </a:cxn>
                <a:cxn ang="0">
                  <a:pos x="556" y="568"/>
                </a:cxn>
                <a:cxn ang="0">
                  <a:pos x="289" y="554"/>
                </a:cxn>
                <a:cxn ang="0">
                  <a:pos x="99" y="546"/>
                </a:cxn>
                <a:cxn ang="0">
                  <a:pos x="76" y="583"/>
                </a:cxn>
                <a:cxn ang="0">
                  <a:pos x="0" y="575"/>
                </a:cxn>
                <a:cxn ang="0">
                  <a:pos x="68" y="0"/>
                </a:cxn>
              </a:cxnLst>
              <a:rect l="0" t="0" r="r" b="b"/>
              <a:pathLst>
                <a:path w="579" h="584">
                  <a:moveTo>
                    <a:pt x="68" y="0"/>
                  </a:moveTo>
                  <a:lnTo>
                    <a:pt x="578" y="37"/>
                  </a:lnTo>
                  <a:lnTo>
                    <a:pt x="578" y="81"/>
                  </a:lnTo>
                  <a:lnTo>
                    <a:pt x="556" y="568"/>
                  </a:lnTo>
                  <a:lnTo>
                    <a:pt x="289" y="554"/>
                  </a:lnTo>
                  <a:lnTo>
                    <a:pt x="99" y="546"/>
                  </a:lnTo>
                  <a:lnTo>
                    <a:pt x="76" y="583"/>
                  </a:lnTo>
                  <a:lnTo>
                    <a:pt x="0" y="575"/>
                  </a:lnTo>
                  <a:lnTo>
                    <a:pt x="68" y="0"/>
                  </a:lnTo>
                </a:path>
              </a:pathLst>
            </a:custGeom>
            <a:solidFill>
              <a:srgbClr val="FF0000"/>
            </a:solidFill>
            <a:ln w="12700" cap="rnd" cmpd="sng">
              <a:solidFill>
                <a:schemeClr val="bg2"/>
              </a:solidFill>
              <a:prstDash val="solid"/>
              <a:round/>
              <a:headEnd type="none" w="sm" len="sm"/>
              <a:tailEnd type="none" w="sm" len="sm"/>
            </a:ln>
            <a:effectLst/>
          </p:spPr>
          <p:txBody>
            <a:bodyPr/>
            <a:lstStyle/>
            <a:p>
              <a:endParaRPr lang="en-US"/>
            </a:p>
          </p:txBody>
        </p:sp>
        <p:sp>
          <p:nvSpPr>
            <p:cNvPr id="390158" name="Freeform 14"/>
            <p:cNvSpPr>
              <a:spLocks/>
            </p:cNvSpPr>
            <p:nvPr/>
          </p:nvSpPr>
          <p:spPr bwMode="ltGray">
            <a:xfrm>
              <a:off x="1786" y="1120"/>
              <a:ext cx="815" cy="495"/>
            </a:xfrm>
            <a:custGeom>
              <a:avLst/>
              <a:gdLst/>
              <a:ahLst/>
              <a:cxnLst>
                <a:cxn ang="0">
                  <a:pos x="15" y="0"/>
                </a:cxn>
                <a:cxn ang="0">
                  <a:pos x="814" y="118"/>
                </a:cxn>
                <a:cxn ang="0">
                  <a:pos x="799" y="420"/>
                </a:cxn>
                <a:cxn ang="0">
                  <a:pos x="784" y="494"/>
                </a:cxn>
                <a:cxn ang="0">
                  <a:pos x="266" y="443"/>
                </a:cxn>
                <a:cxn ang="0">
                  <a:pos x="259" y="487"/>
                </a:cxn>
                <a:cxn ang="0">
                  <a:pos x="251" y="473"/>
                </a:cxn>
                <a:cxn ang="0">
                  <a:pos x="236" y="487"/>
                </a:cxn>
                <a:cxn ang="0">
                  <a:pos x="175" y="479"/>
                </a:cxn>
                <a:cxn ang="0">
                  <a:pos x="129" y="487"/>
                </a:cxn>
                <a:cxn ang="0">
                  <a:pos x="83" y="362"/>
                </a:cxn>
                <a:cxn ang="0">
                  <a:pos x="53" y="377"/>
                </a:cxn>
                <a:cxn ang="0">
                  <a:pos x="45" y="354"/>
                </a:cxn>
                <a:cxn ang="0">
                  <a:pos x="68" y="332"/>
                </a:cxn>
                <a:cxn ang="0">
                  <a:pos x="83" y="258"/>
                </a:cxn>
                <a:cxn ang="0">
                  <a:pos x="15" y="170"/>
                </a:cxn>
                <a:cxn ang="0">
                  <a:pos x="0" y="82"/>
                </a:cxn>
                <a:cxn ang="0">
                  <a:pos x="15" y="0"/>
                </a:cxn>
              </a:cxnLst>
              <a:rect l="0" t="0" r="r" b="b"/>
              <a:pathLst>
                <a:path w="815" h="495">
                  <a:moveTo>
                    <a:pt x="15" y="0"/>
                  </a:moveTo>
                  <a:lnTo>
                    <a:pt x="814" y="118"/>
                  </a:lnTo>
                  <a:lnTo>
                    <a:pt x="799" y="420"/>
                  </a:lnTo>
                  <a:lnTo>
                    <a:pt x="784" y="494"/>
                  </a:lnTo>
                  <a:lnTo>
                    <a:pt x="266" y="443"/>
                  </a:lnTo>
                  <a:lnTo>
                    <a:pt x="259" y="487"/>
                  </a:lnTo>
                  <a:lnTo>
                    <a:pt x="251" y="473"/>
                  </a:lnTo>
                  <a:lnTo>
                    <a:pt x="236" y="487"/>
                  </a:lnTo>
                  <a:lnTo>
                    <a:pt x="175" y="479"/>
                  </a:lnTo>
                  <a:lnTo>
                    <a:pt x="129" y="487"/>
                  </a:lnTo>
                  <a:lnTo>
                    <a:pt x="83" y="362"/>
                  </a:lnTo>
                  <a:lnTo>
                    <a:pt x="53" y="377"/>
                  </a:lnTo>
                  <a:lnTo>
                    <a:pt x="45" y="354"/>
                  </a:lnTo>
                  <a:lnTo>
                    <a:pt x="68" y="332"/>
                  </a:lnTo>
                  <a:lnTo>
                    <a:pt x="83" y="258"/>
                  </a:lnTo>
                  <a:lnTo>
                    <a:pt x="15" y="170"/>
                  </a:lnTo>
                  <a:lnTo>
                    <a:pt x="0" y="82"/>
                  </a:lnTo>
                  <a:lnTo>
                    <a:pt x="15" y="0"/>
                  </a:lnTo>
                </a:path>
              </a:pathLst>
            </a:custGeom>
            <a:solidFill>
              <a:srgbClr val="FF0000"/>
            </a:solidFill>
            <a:ln w="12700" cap="rnd" cmpd="sng">
              <a:solidFill>
                <a:schemeClr val="bg2"/>
              </a:solidFill>
              <a:prstDash val="solid"/>
              <a:round/>
              <a:headEnd type="none" w="sm" len="sm"/>
              <a:tailEnd type="none" w="sm" len="sm"/>
            </a:ln>
            <a:effectLst/>
          </p:spPr>
          <p:txBody>
            <a:bodyPr/>
            <a:lstStyle/>
            <a:p>
              <a:endParaRPr lang="en-US"/>
            </a:p>
          </p:txBody>
        </p:sp>
        <p:sp>
          <p:nvSpPr>
            <p:cNvPr id="390159" name="Freeform 15"/>
            <p:cNvSpPr>
              <a:spLocks/>
            </p:cNvSpPr>
            <p:nvPr/>
          </p:nvSpPr>
          <p:spPr bwMode="ltGray">
            <a:xfrm>
              <a:off x="2585" y="1238"/>
              <a:ext cx="527" cy="303"/>
            </a:xfrm>
            <a:custGeom>
              <a:avLst/>
              <a:gdLst/>
              <a:ahLst/>
              <a:cxnLst>
                <a:cxn ang="0">
                  <a:pos x="15" y="0"/>
                </a:cxn>
                <a:cxn ang="0">
                  <a:pos x="480" y="15"/>
                </a:cxn>
                <a:cxn ang="0">
                  <a:pos x="495" y="51"/>
                </a:cxn>
                <a:cxn ang="0">
                  <a:pos x="495" y="81"/>
                </a:cxn>
                <a:cxn ang="0">
                  <a:pos x="518" y="148"/>
                </a:cxn>
                <a:cxn ang="0">
                  <a:pos x="518" y="191"/>
                </a:cxn>
                <a:cxn ang="0">
                  <a:pos x="526" y="221"/>
                </a:cxn>
                <a:cxn ang="0">
                  <a:pos x="526" y="302"/>
                </a:cxn>
                <a:cxn ang="0">
                  <a:pos x="0" y="302"/>
                </a:cxn>
                <a:cxn ang="0">
                  <a:pos x="15" y="0"/>
                </a:cxn>
              </a:cxnLst>
              <a:rect l="0" t="0" r="r" b="b"/>
              <a:pathLst>
                <a:path w="527" h="303">
                  <a:moveTo>
                    <a:pt x="15" y="0"/>
                  </a:moveTo>
                  <a:lnTo>
                    <a:pt x="480" y="15"/>
                  </a:lnTo>
                  <a:lnTo>
                    <a:pt x="495" y="51"/>
                  </a:lnTo>
                  <a:lnTo>
                    <a:pt x="495" y="81"/>
                  </a:lnTo>
                  <a:lnTo>
                    <a:pt x="518" y="148"/>
                  </a:lnTo>
                  <a:lnTo>
                    <a:pt x="518" y="191"/>
                  </a:lnTo>
                  <a:lnTo>
                    <a:pt x="526" y="221"/>
                  </a:lnTo>
                  <a:lnTo>
                    <a:pt x="526" y="302"/>
                  </a:lnTo>
                  <a:lnTo>
                    <a:pt x="0" y="302"/>
                  </a:lnTo>
                  <a:lnTo>
                    <a:pt x="15" y="0"/>
                  </a:lnTo>
                </a:path>
              </a:pathLst>
            </a:custGeom>
            <a:solidFill>
              <a:srgbClr val="FF0000"/>
            </a:solidFill>
            <a:ln w="12700" cap="rnd" cmpd="sng">
              <a:solidFill>
                <a:schemeClr val="bg2"/>
              </a:solidFill>
              <a:prstDash val="solid"/>
              <a:round/>
              <a:headEnd type="none" w="sm" len="sm"/>
              <a:tailEnd type="none" w="sm" len="sm"/>
            </a:ln>
            <a:effectLst/>
          </p:spPr>
          <p:txBody>
            <a:bodyPr/>
            <a:lstStyle/>
            <a:p>
              <a:endParaRPr lang="en-US"/>
            </a:p>
          </p:txBody>
        </p:sp>
        <p:sp>
          <p:nvSpPr>
            <p:cNvPr id="390160" name="Freeform 16"/>
            <p:cNvSpPr>
              <a:spLocks/>
            </p:cNvSpPr>
            <p:nvPr/>
          </p:nvSpPr>
          <p:spPr bwMode="ltGray">
            <a:xfrm>
              <a:off x="2570" y="1540"/>
              <a:ext cx="580" cy="327"/>
            </a:xfrm>
            <a:custGeom>
              <a:avLst/>
              <a:gdLst/>
              <a:ahLst/>
              <a:cxnLst>
                <a:cxn ang="0">
                  <a:pos x="15" y="0"/>
                </a:cxn>
                <a:cxn ang="0">
                  <a:pos x="541" y="0"/>
                </a:cxn>
                <a:cxn ang="0">
                  <a:pos x="548" y="22"/>
                </a:cxn>
                <a:cxn ang="0">
                  <a:pos x="541" y="53"/>
                </a:cxn>
                <a:cxn ang="0">
                  <a:pos x="556" y="67"/>
                </a:cxn>
                <a:cxn ang="0">
                  <a:pos x="556" y="230"/>
                </a:cxn>
                <a:cxn ang="0">
                  <a:pos x="571" y="267"/>
                </a:cxn>
                <a:cxn ang="0">
                  <a:pos x="548" y="289"/>
                </a:cxn>
                <a:cxn ang="0">
                  <a:pos x="579" y="326"/>
                </a:cxn>
                <a:cxn ang="0">
                  <a:pos x="541" y="296"/>
                </a:cxn>
                <a:cxn ang="0">
                  <a:pos x="480" y="289"/>
                </a:cxn>
                <a:cxn ang="0">
                  <a:pos x="457" y="289"/>
                </a:cxn>
                <a:cxn ang="0">
                  <a:pos x="411" y="267"/>
                </a:cxn>
                <a:cxn ang="0">
                  <a:pos x="0" y="259"/>
                </a:cxn>
                <a:cxn ang="0">
                  <a:pos x="0" y="74"/>
                </a:cxn>
                <a:cxn ang="0">
                  <a:pos x="15" y="0"/>
                </a:cxn>
              </a:cxnLst>
              <a:rect l="0" t="0" r="r" b="b"/>
              <a:pathLst>
                <a:path w="580" h="327">
                  <a:moveTo>
                    <a:pt x="15" y="0"/>
                  </a:moveTo>
                  <a:lnTo>
                    <a:pt x="541" y="0"/>
                  </a:lnTo>
                  <a:lnTo>
                    <a:pt x="548" y="22"/>
                  </a:lnTo>
                  <a:lnTo>
                    <a:pt x="541" y="53"/>
                  </a:lnTo>
                  <a:lnTo>
                    <a:pt x="556" y="67"/>
                  </a:lnTo>
                  <a:lnTo>
                    <a:pt x="556" y="230"/>
                  </a:lnTo>
                  <a:lnTo>
                    <a:pt x="571" y="267"/>
                  </a:lnTo>
                  <a:lnTo>
                    <a:pt x="548" y="289"/>
                  </a:lnTo>
                  <a:lnTo>
                    <a:pt x="579" y="326"/>
                  </a:lnTo>
                  <a:lnTo>
                    <a:pt x="541" y="296"/>
                  </a:lnTo>
                  <a:lnTo>
                    <a:pt x="480" y="289"/>
                  </a:lnTo>
                  <a:lnTo>
                    <a:pt x="457" y="289"/>
                  </a:lnTo>
                  <a:lnTo>
                    <a:pt x="411" y="267"/>
                  </a:lnTo>
                  <a:lnTo>
                    <a:pt x="0" y="259"/>
                  </a:lnTo>
                  <a:lnTo>
                    <a:pt x="0" y="74"/>
                  </a:lnTo>
                  <a:lnTo>
                    <a:pt x="15" y="0"/>
                  </a:lnTo>
                </a:path>
              </a:pathLst>
            </a:custGeom>
            <a:solidFill>
              <a:srgbClr val="FF0000"/>
            </a:solidFill>
            <a:ln w="12700" cap="rnd" cmpd="sng">
              <a:solidFill>
                <a:schemeClr val="bg2"/>
              </a:solidFill>
              <a:prstDash val="solid"/>
              <a:round/>
              <a:headEnd type="none" w="sm" len="sm"/>
              <a:tailEnd type="none" w="sm" len="sm"/>
            </a:ln>
            <a:effectLst/>
          </p:spPr>
          <p:txBody>
            <a:bodyPr/>
            <a:lstStyle/>
            <a:p>
              <a:endParaRPr lang="en-US"/>
            </a:p>
          </p:txBody>
        </p:sp>
        <p:sp>
          <p:nvSpPr>
            <p:cNvPr id="390161" name="Freeform 17"/>
            <p:cNvSpPr>
              <a:spLocks/>
            </p:cNvSpPr>
            <p:nvPr/>
          </p:nvSpPr>
          <p:spPr bwMode="ltGray">
            <a:xfrm>
              <a:off x="3065" y="1202"/>
              <a:ext cx="496" cy="569"/>
            </a:xfrm>
            <a:custGeom>
              <a:avLst/>
              <a:gdLst/>
              <a:ahLst/>
              <a:cxnLst>
                <a:cxn ang="0">
                  <a:pos x="350" y="258"/>
                </a:cxn>
                <a:cxn ang="0">
                  <a:pos x="350" y="318"/>
                </a:cxn>
                <a:cxn ang="0">
                  <a:pos x="312" y="354"/>
                </a:cxn>
                <a:cxn ang="0">
                  <a:pos x="327" y="361"/>
                </a:cxn>
                <a:cxn ang="0">
                  <a:pos x="320" y="435"/>
                </a:cxn>
                <a:cxn ang="0">
                  <a:pos x="381" y="494"/>
                </a:cxn>
                <a:cxn ang="0">
                  <a:pos x="426" y="509"/>
                </a:cxn>
                <a:cxn ang="0">
                  <a:pos x="434" y="546"/>
                </a:cxn>
                <a:cxn ang="0">
                  <a:pos x="61" y="568"/>
                </a:cxn>
                <a:cxn ang="0">
                  <a:pos x="61" y="406"/>
                </a:cxn>
                <a:cxn ang="0">
                  <a:pos x="46" y="391"/>
                </a:cxn>
                <a:cxn ang="0">
                  <a:pos x="53" y="361"/>
                </a:cxn>
                <a:cxn ang="0">
                  <a:pos x="46" y="339"/>
                </a:cxn>
                <a:cxn ang="0">
                  <a:pos x="46" y="258"/>
                </a:cxn>
                <a:cxn ang="0">
                  <a:pos x="38" y="228"/>
                </a:cxn>
                <a:cxn ang="0">
                  <a:pos x="38" y="207"/>
                </a:cxn>
                <a:cxn ang="0">
                  <a:pos x="38" y="184"/>
                </a:cxn>
                <a:cxn ang="0">
                  <a:pos x="15" y="117"/>
                </a:cxn>
                <a:cxn ang="0">
                  <a:pos x="15" y="88"/>
                </a:cxn>
                <a:cxn ang="0">
                  <a:pos x="0" y="51"/>
                </a:cxn>
                <a:cxn ang="0">
                  <a:pos x="137" y="37"/>
                </a:cxn>
                <a:cxn ang="0">
                  <a:pos x="167" y="0"/>
                </a:cxn>
                <a:cxn ang="0">
                  <a:pos x="190" y="58"/>
                </a:cxn>
                <a:cxn ang="0">
                  <a:pos x="289" y="81"/>
                </a:cxn>
                <a:cxn ang="0">
                  <a:pos x="327" y="125"/>
                </a:cxn>
                <a:cxn ang="0">
                  <a:pos x="419" y="111"/>
                </a:cxn>
                <a:cxn ang="0">
                  <a:pos x="434" y="125"/>
                </a:cxn>
                <a:cxn ang="0">
                  <a:pos x="495" y="117"/>
                </a:cxn>
                <a:cxn ang="0">
                  <a:pos x="358" y="251"/>
                </a:cxn>
                <a:cxn ang="0">
                  <a:pos x="350" y="258"/>
                </a:cxn>
              </a:cxnLst>
              <a:rect l="0" t="0" r="r" b="b"/>
              <a:pathLst>
                <a:path w="496" h="569">
                  <a:moveTo>
                    <a:pt x="350" y="258"/>
                  </a:moveTo>
                  <a:lnTo>
                    <a:pt x="350" y="318"/>
                  </a:lnTo>
                  <a:lnTo>
                    <a:pt x="312" y="354"/>
                  </a:lnTo>
                  <a:lnTo>
                    <a:pt x="327" y="361"/>
                  </a:lnTo>
                  <a:lnTo>
                    <a:pt x="320" y="435"/>
                  </a:lnTo>
                  <a:lnTo>
                    <a:pt x="381" y="494"/>
                  </a:lnTo>
                  <a:lnTo>
                    <a:pt x="426" y="509"/>
                  </a:lnTo>
                  <a:lnTo>
                    <a:pt x="434" y="546"/>
                  </a:lnTo>
                  <a:lnTo>
                    <a:pt x="61" y="568"/>
                  </a:lnTo>
                  <a:lnTo>
                    <a:pt x="61" y="406"/>
                  </a:lnTo>
                  <a:lnTo>
                    <a:pt x="46" y="391"/>
                  </a:lnTo>
                  <a:lnTo>
                    <a:pt x="53" y="361"/>
                  </a:lnTo>
                  <a:lnTo>
                    <a:pt x="46" y="339"/>
                  </a:lnTo>
                  <a:lnTo>
                    <a:pt x="46" y="258"/>
                  </a:lnTo>
                  <a:lnTo>
                    <a:pt x="38" y="228"/>
                  </a:lnTo>
                  <a:lnTo>
                    <a:pt x="38" y="207"/>
                  </a:lnTo>
                  <a:lnTo>
                    <a:pt x="38" y="184"/>
                  </a:lnTo>
                  <a:lnTo>
                    <a:pt x="15" y="117"/>
                  </a:lnTo>
                  <a:lnTo>
                    <a:pt x="15" y="88"/>
                  </a:lnTo>
                  <a:lnTo>
                    <a:pt x="0" y="51"/>
                  </a:lnTo>
                  <a:lnTo>
                    <a:pt x="137" y="37"/>
                  </a:lnTo>
                  <a:lnTo>
                    <a:pt x="167" y="0"/>
                  </a:lnTo>
                  <a:lnTo>
                    <a:pt x="190" y="58"/>
                  </a:lnTo>
                  <a:lnTo>
                    <a:pt x="289" y="81"/>
                  </a:lnTo>
                  <a:lnTo>
                    <a:pt x="327" y="125"/>
                  </a:lnTo>
                  <a:lnTo>
                    <a:pt x="419" y="111"/>
                  </a:lnTo>
                  <a:lnTo>
                    <a:pt x="434" y="125"/>
                  </a:lnTo>
                  <a:lnTo>
                    <a:pt x="495" y="117"/>
                  </a:lnTo>
                  <a:lnTo>
                    <a:pt x="358" y="251"/>
                  </a:lnTo>
                  <a:lnTo>
                    <a:pt x="350" y="258"/>
                  </a:lnTo>
                </a:path>
              </a:pathLst>
            </a:custGeom>
            <a:solidFill>
              <a:srgbClr val="FF0000"/>
            </a:solidFill>
            <a:ln w="12700" cap="rnd" cmpd="sng">
              <a:solidFill>
                <a:schemeClr val="bg2"/>
              </a:solidFill>
              <a:prstDash val="solid"/>
              <a:round/>
              <a:headEnd type="none" w="sm" len="sm"/>
              <a:tailEnd type="none" w="sm" len="sm"/>
            </a:ln>
            <a:effectLst/>
          </p:spPr>
          <p:txBody>
            <a:bodyPr/>
            <a:lstStyle/>
            <a:p>
              <a:endParaRPr lang="en-US"/>
            </a:p>
          </p:txBody>
        </p:sp>
        <p:sp>
          <p:nvSpPr>
            <p:cNvPr id="390162" name="Freeform 18"/>
            <p:cNvSpPr>
              <a:spLocks/>
            </p:cNvSpPr>
            <p:nvPr/>
          </p:nvSpPr>
          <p:spPr bwMode="ltGray">
            <a:xfrm>
              <a:off x="3118" y="1747"/>
              <a:ext cx="481" cy="349"/>
            </a:xfrm>
            <a:custGeom>
              <a:avLst/>
              <a:gdLst/>
              <a:ahLst/>
              <a:cxnLst>
                <a:cxn ang="0">
                  <a:pos x="419" y="82"/>
                </a:cxn>
                <a:cxn ang="0">
                  <a:pos x="442" y="82"/>
                </a:cxn>
                <a:cxn ang="0">
                  <a:pos x="449" y="104"/>
                </a:cxn>
                <a:cxn ang="0">
                  <a:pos x="457" y="133"/>
                </a:cxn>
                <a:cxn ang="0">
                  <a:pos x="480" y="156"/>
                </a:cxn>
                <a:cxn ang="0">
                  <a:pos x="449" y="215"/>
                </a:cxn>
                <a:cxn ang="0">
                  <a:pos x="419" y="244"/>
                </a:cxn>
                <a:cxn ang="0">
                  <a:pos x="427" y="266"/>
                </a:cxn>
                <a:cxn ang="0">
                  <a:pos x="396" y="303"/>
                </a:cxn>
                <a:cxn ang="0">
                  <a:pos x="388" y="340"/>
                </a:cxn>
                <a:cxn ang="0">
                  <a:pos x="373" y="318"/>
                </a:cxn>
                <a:cxn ang="0">
                  <a:pos x="84" y="348"/>
                </a:cxn>
                <a:cxn ang="0">
                  <a:pos x="84" y="318"/>
                </a:cxn>
                <a:cxn ang="0">
                  <a:pos x="76" y="281"/>
                </a:cxn>
                <a:cxn ang="0">
                  <a:pos x="76" y="244"/>
                </a:cxn>
                <a:cxn ang="0">
                  <a:pos x="46" y="185"/>
                </a:cxn>
                <a:cxn ang="0">
                  <a:pos x="31" y="119"/>
                </a:cxn>
                <a:cxn ang="0">
                  <a:pos x="0" y="82"/>
                </a:cxn>
                <a:cxn ang="0">
                  <a:pos x="23" y="59"/>
                </a:cxn>
                <a:cxn ang="0">
                  <a:pos x="8" y="22"/>
                </a:cxn>
                <a:cxn ang="0">
                  <a:pos x="381" y="0"/>
                </a:cxn>
                <a:cxn ang="0">
                  <a:pos x="411" y="22"/>
                </a:cxn>
                <a:cxn ang="0">
                  <a:pos x="396" y="45"/>
                </a:cxn>
                <a:cxn ang="0">
                  <a:pos x="419" y="82"/>
                </a:cxn>
              </a:cxnLst>
              <a:rect l="0" t="0" r="r" b="b"/>
              <a:pathLst>
                <a:path w="481" h="349">
                  <a:moveTo>
                    <a:pt x="419" y="82"/>
                  </a:moveTo>
                  <a:lnTo>
                    <a:pt x="442" y="82"/>
                  </a:lnTo>
                  <a:lnTo>
                    <a:pt x="449" y="104"/>
                  </a:lnTo>
                  <a:lnTo>
                    <a:pt x="457" y="133"/>
                  </a:lnTo>
                  <a:lnTo>
                    <a:pt x="480" y="156"/>
                  </a:lnTo>
                  <a:lnTo>
                    <a:pt x="449" y="215"/>
                  </a:lnTo>
                  <a:lnTo>
                    <a:pt x="419" y="244"/>
                  </a:lnTo>
                  <a:lnTo>
                    <a:pt x="427" y="266"/>
                  </a:lnTo>
                  <a:lnTo>
                    <a:pt x="396" y="303"/>
                  </a:lnTo>
                  <a:lnTo>
                    <a:pt x="388" y="340"/>
                  </a:lnTo>
                  <a:lnTo>
                    <a:pt x="373" y="318"/>
                  </a:lnTo>
                  <a:lnTo>
                    <a:pt x="84" y="348"/>
                  </a:lnTo>
                  <a:lnTo>
                    <a:pt x="84" y="318"/>
                  </a:lnTo>
                  <a:lnTo>
                    <a:pt x="76" y="281"/>
                  </a:lnTo>
                  <a:lnTo>
                    <a:pt x="76" y="244"/>
                  </a:lnTo>
                  <a:lnTo>
                    <a:pt x="46" y="185"/>
                  </a:lnTo>
                  <a:lnTo>
                    <a:pt x="31" y="119"/>
                  </a:lnTo>
                  <a:lnTo>
                    <a:pt x="0" y="82"/>
                  </a:lnTo>
                  <a:lnTo>
                    <a:pt x="23" y="59"/>
                  </a:lnTo>
                  <a:lnTo>
                    <a:pt x="8" y="22"/>
                  </a:lnTo>
                  <a:lnTo>
                    <a:pt x="381" y="0"/>
                  </a:lnTo>
                  <a:lnTo>
                    <a:pt x="411" y="22"/>
                  </a:lnTo>
                  <a:lnTo>
                    <a:pt x="396" y="45"/>
                  </a:lnTo>
                  <a:lnTo>
                    <a:pt x="419" y="82"/>
                  </a:lnTo>
                </a:path>
              </a:pathLst>
            </a:custGeom>
            <a:solidFill>
              <a:srgbClr val="FF0000"/>
            </a:solidFill>
            <a:ln w="12700" cap="rnd" cmpd="sng">
              <a:solidFill>
                <a:schemeClr val="bg2"/>
              </a:solidFill>
              <a:prstDash val="solid"/>
              <a:round/>
              <a:headEnd type="none" w="sm" len="sm"/>
              <a:tailEnd type="none" w="sm" len="sm"/>
            </a:ln>
            <a:effectLst/>
          </p:spPr>
          <p:txBody>
            <a:bodyPr/>
            <a:lstStyle/>
            <a:p>
              <a:endParaRPr lang="en-US"/>
            </a:p>
          </p:txBody>
        </p:sp>
        <p:sp>
          <p:nvSpPr>
            <p:cNvPr id="390163" name="Freeform 19"/>
            <p:cNvSpPr>
              <a:spLocks/>
            </p:cNvSpPr>
            <p:nvPr/>
          </p:nvSpPr>
          <p:spPr bwMode="ltGray">
            <a:xfrm>
              <a:off x="3377" y="1438"/>
              <a:ext cx="420" cy="421"/>
            </a:xfrm>
            <a:custGeom>
              <a:avLst/>
              <a:gdLst/>
              <a:ahLst/>
              <a:cxnLst>
                <a:cxn ang="0">
                  <a:pos x="76" y="29"/>
                </a:cxn>
                <a:cxn ang="0">
                  <a:pos x="152" y="0"/>
                </a:cxn>
                <a:cxn ang="0">
                  <a:pos x="145" y="37"/>
                </a:cxn>
                <a:cxn ang="0">
                  <a:pos x="168" y="37"/>
                </a:cxn>
                <a:cxn ang="0">
                  <a:pos x="251" y="66"/>
                </a:cxn>
                <a:cxn ang="0">
                  <a:pos x="327" y="81"/>
                </a:cxn>
                <a:cxn ang="0">
                  <a:pos x="350" y="96"/>
                </a:cxn>
                <a:cxn ang="0">
                  <a:pos x="350" y="125"/>
                </a:cxn>
                <a:cxn ang="0">
                  <a:pos x="381" y="147"/>
                </a:cxn>
                <a:cxn ang="0">
                  <a:pos x="373" y="213"/>
                </a:cxn>
                <a:cxn ang="0">
                  <a:pos x="419" y="162"/>
                </a:cxn>
                <a:cxn ang="0">
                  <a:pos x="388" y="280"/>
                </a:cxn>
                <a:cxn ang="0">
                  <a:pos x="396" y="383"/>
                </a:cxn>
                <a:cxn ang="0">
                  <a:pos x="190" y="420"/>
                </a:cxn>
                <a:cxn ang="0">
                  <a:pos x="183" y="391"/>
                </a:cxn>
                <a:cxn ang="0">
                  <a:pos x="160" y="391"/>
                </a:cxn>
                <a:cxn ang="0">
                  <a:pos x="137" y="354"/>
                </a:cxn>
                <a:cxn ang="0">
                  <a:pos x="152" y="332"/>
                </a:cxn>
                <a:cxn ang="0">
                  <a:pos x="122" y="309"/>
                </a:cxn>
                <a:cxn ang="0">
                  <a:pos x="114" y="273"/>
                </a:cxn>
                <a:cxn ang="0">
                  <a:pos x="69" y="258"/>
                </a:cxn>
                <a:cxn ang="0">
                  <a:pos x="8" y="199"/>
                </a:cxn>
                <a:cxn ang="0">
                  <a:pos x="15" y="125"/>
                </a:cxn>
                <a:cxn ang="0">
                  <a:pos x="0" y="118"/>
                </a:cxn>
                <a:cxn ang="0">
                  <a:pos x="38" y="81"/>
                </a:cxn>
                <a:cxn ang="0">
                  <a:pos x="38" y="22"/>
                </a:cxn>
                <a:cxn ang="0">
                  <a:pos x="46" y="15"/>
                </a:cxn>
                <a:cxn ang="0">
                  <a:pos x="76" y="29"/>
                </a:cxn>
              </a:cxnLst>
              <a:rect l="0" t="0" r="r" b="b"/>
              <a:pathLst>
                <a:path w="420" h="421">
                  <a:moveTo>
                    <a:pt x="76" y="29"/>
                  </a:moveTo>
                  <a:lnTo>
                    <a:pt x="152" y="0"/>
                  </a:lnTo>
                  <a:lnTo>
                    <a:pt x="145" y="37"/>
                  </a:lnTo>
                  <a:lnTo>
                    <a:pt x="168" y="37"/>
                  </a:lnTo>
                  <a:lnTo>
                    <a:pt x="251" y="66"/>
                  </a:lnTo>
                  <a:lnTo>
                    <a:pt x="327" y="81"/>
                  </a:lnTo>
                  <a:lnTo>
                    <a:pt x="350" y="96"/>
                  </a:lnTo>
                  <a:lnTo>
                    <a:pt x="350" y="125"/>
                  </a:lnTo>
                  <a:lnTo>
                    <a:pt x="381" y="147"/>
                  </a:lnTo>
                  <a:lnTo>
                    <a:pt x="373" y="213"/>
                  </a:lnTo>
                  <a:lnTo>
                    <a:pt x="419" y="162"/>
                  </a:lnTo>
                  <a:lnTo>
                    <a:pt x="388" y="280"/>
                  </a:lnTo>
                  <a:lnTo>
                    <a:pt x="396" y="383"/>
                  </a:lnTo>
                  <a:lnTo>
                    <a:pt x="190" y="420"/>
                  </a:lnTo>
                  <a:lnTo>
                    <a:pt x="183" y="391"/>
                  </a:lnTo>
                  <a:lnTo>
                    <a:pt x="160" y="391"/>
                  </a:lnTo>
                  <a:lnTo>
                    <a:pt x="137" y="354"/>
                  </a:lnTo>
                  <a:lnTo>
                    <a:pt x="152" y="332"/>
                  </a:lnTo>
                  <a:lnTo>
                    <a:pt x="122" y="309"/>
                  </a:lnTo>
                  <a:lnTo>
                    <a:pt x="114" y="273"/>
                  </a:lnTo>
                  <a:lnTo>
                    <a:pt x="69" y="258"/>
                  </a:lnTo>
                  <a:lnTo>
                    <a:pt x="8" y="199"/>
                  </a:lnTo>
                  <a:lnTo>
                    <a:pt x="15" y="125"/>
                  </a:lnTo>
                  <a:lnTo>
                    <a:pt x="0" y="118"/>
                  </a:lnTo>
                  <a:lnTo>
                    <a:pt x="38" y="81"/>
                  </a:lnTo>
                  <a:lnTo>
                    <a:pt x="38" y="22"/>
                  </a:lnTo>
                  <a:lnTo>
                    <a:pt x="46" y="15"/>
                  </a:lnTo>
                  <a:lnTo>
                    <a:pt x="76" y="29"/>
                  </a:lnTo>
                </a:path>
              </a:pathLst>
            </a:custGeom>
            <a:solidFill>
              <a:srgbClr val="FF0000"/>
            </a:solidFill>
            <a:ln w="12700" cap="rnd" cmpd="sng">
              <a:solidFill>
                <a:schemeClr val="bg2"/>
              </a:solidFill>
              <a:prstDash val="solid"/>
              <a:round/>
              <a:headEnd type="none" w="sm" len="sm"/>
              <a:tailEnd type="none" w="sm" len="sm"/>
            </a:ln>
            <a:effectLst/>
          </p:spPr>
          <p:txBody>
            <a:bodyPr/>
            <a:lstStyle/>
            <a:p>
              <a:endParaRPr lang="en-US"/>
            </a:p>
          </p:txBody>
        </p:sp>
        <p:sp>
          <p:nvSpPr>
            <p:cNvPr id="390164" name="Freeform 20"/>
            <p:cNvSpPr>
              <a:spLocks/>
            </p:cNvSpPr>
            <p:nvPr/>
          </p:nvSpPr>
          <p:spPr bwMode="ltGray">
            <a:xfrm>
              <a:off x="3202" y="2064"/>
              <a:ext cx="535" cy="400"/>
            </a:xfrm>
            <a:custGeom>
              <a:avLst/>
              <a:gdLst/>
              <a:ahLst/>
              <a:cxnLst>
                <a:cxn ang="0">
                  <a:pos x="426" y="354"/>
                </a:cxn>
                <a:cxn ang="0">
                  <a:pos x="107" y="383"/>
                </a:cxn>
                <a:cxn ang="0">
                  <a:pos x="99" y="317"/>
                </a:cxn>
                <a:cxn ang="0">
                  <a:pos x="99" y="141"/>
                </a:cxn>
                <a:cxn ang="0">
                  <a:pos x="53" y="104"/>
                </a:cxn>
                <a:cxn ang="0">
                  <a:pos x="68" y="82"/>
                </a:cxn>
                <a:cxn ang="0">
                  <a:pos x="0" y="30"/>
                </a:cxn>
                <a:cxn ang="0">
                  <a:pos x="289" y="0"/>
                </a:cxn>
                <a:cxn ang="0">
                  <a:pos x="304" y="22"/>
                </a:cxn>
                <a:cxn ang="0">
                  <a:pos x="312" y="67"/>
                </a:cxn>
                <a:cxn ang="0">
                  <a:pos x="373" y="141"/>
                </a:cxn>
                <a:cxn ang="0">
                  <a:pos x="403" y="141"/>
                </a:cxn>
                <a:cxn ang="0">
                  <a:pos x="426" y="141"/>
                </a:cxn>
                <a:cxn ang="0">
                  <a:pos x="411" y="184"/>
                </a:cxn>
                <a:cxn ang="0">
                  <a:pos x="449" y="221"/>
                </a:cxn>
                <a:cxn ang="0">
                  <a:pos x="487" y="244"/>
                </a:cxn>
                <a:cxn ang="0">
                  <a:pos x="480" y="281"/>
                </a:cxn>
                <a:cxn ang="0">
                  <a:pos x="487" y="295"/>
                </a:cxn>
                <a:cxn ang="0">
                  <a:pos x="518" y="295"/>
                </a:cxn>
                <a:cxn ang="0">
                  <a:pos x="525" y="281"/>
                </a:cxn>
                <a:cxn ang="0">
                  <a:pos x="533" y="317"/>
                </a:cxn>
                <a:cxn ang="0">
                  <a:pos x="518" y="347"/>
                </a:cxn>
                <a:cxn ang="0">
                  <a:pos x="480" y="399"/>
                </a:cxn>
                <a:cxn ang="0">
                  <a:pos x="426" y="391"/>
                </a:cxn>
                <a:cxn ang="0">
                  <a:pos x="449" y="377"/>
                </a:cxn>
                <a:cxn ang="0">
                  <a:pos x="426" y="354"/>
                </a:cxn>
              </a:cxnLst>
              <a:rect l="0" t="0" r="r" b="b"/>
              <a:pathLst>
                <a:path w="534" h="400">
                  <a:moveTo>
                    <a:pt x="426" y="354"/>
                  </a:moveTo>
                  <a:lnTo>
                    <a:pt x="107" y="383"/>
                  </a:lnTo>
                  <a:lnTo>
                    <a:pt x="99" y="317"/>
                  </a:lnTo>
                  <a:lnTo>
                    <a:pt x="99" y="141"/>
                  </a:lnTo>
                  <a:lnTo>
                    <a:pt x="53" y="104"/>
                  </a:lnTo>
                  <a:lnTo>
                    <a:pt x="68" y="82"/>
                  </a:lnTo>
                  <a:lnTo>
                    <a:pt x="0" y="30"/>
                  </a:lnTo>
                  <a:lnTo>
                    <a:pt x="289" y="0"/>
                  </a:lnTo>
                  <a:lnTo>
                    <a:pt x="304" y="22"/>
                  </a:lnTo>
                  <a:lnTo>
                    <a:pt x="312" y="67"/>
                  </a:lnTo>
                  <a:lnTo>
                    <a:pt x="373" y="141"/>
                  </a:lnTo>
                  <a:lnTo>
                    <a:pt x="403" y="141"/>
                  </a:lnTo>
                  <a:lnTo>
                    <a:pt x="426" y="141"/>
                  </a:lnTo>
                  <a:lnTo>
                    <a:pt x="411" y="184"/>
                  </a:lnTo>
                  <a:lnTo>
                    <a:pt x="449" y="221"/>
                  </a:lnTo>
                  <a:lnTo>
                    <a:pt x="487" y="244"/>
                  </a:lnTo>
                  <a:lnTo>
                    <a:pt x="480" y="281"/>
                  </a:lnTo>
                  <a:lnTo>
                    <a:pt x="487" y="295"/>
                  </a:lnTo>
                  <a:lnTo>
                    <a:pt x="518" y="295"/>
                  </a:lnTo>
                  <a:lnTo>
                    <a:pt x="525" y="281"/>
                  </a:lnTo>
                  <a:lnTo>
                    <a:pt x="533" y="317"/>
                  </a:lnTo>
                  <a:lnTo>
                    <a:pt x="518" y="347"/>
                  </a:lnTo>
                  <a:lnTo>
                    <a:pt x="480" y="399"/>
                  </a:lnTo>
                  <a:lnTo>
                    <a:pt x="426" y="391"/>
                  </a:lnTo>
                  <a:lnTo>
                    <a:pt x="449" y="377"/>
                  </a:lnTo>
                  <a:lnTo>
                    <a:pt x="426" y="354"/>
                  </a:lnTo>
                </a:path>
              </a:pathLst>
            </a:custGeom>
            <a:solidFill>
              <a:srgbClr val="FF0000"/>
            </a:solidFill>
            <a:ln w="12700" cap="rnd" cmpd="sng">
              <a:solidFill>
                <a:schemeClr val="bg2"/>
              </a:solidFill>
              <a:prstDash val="solid"/>
              <a:round/>
              <a:headEnd type="none" w="sm" len="sm"/>
              <a:tailEnd type="none" w="sm" len="sm"/>
            </a:ln>
            <a:effectLst/>
          </p:spPr>
          <p:txBody>
            <a:bodyPr/>
            <a:lstStyle/>
            <a:p>
              <a:endParaRPr lang="en-US"/>
            </a:p>
          </p:txBody>
        </p:sp>
        <p:sp>
          <p:nvSpPr>
            <p:cNvPr id="390165" name="Freeform 21"/>
            <p:cNvSpPr>
              <a:spLocks/>
            </p:cNvSpPr>
            <p:nvPr/>
          </p:nvSpPr>
          <p:spPr bwMode="ltGray">
            <a:xfrm>
              <a:off x="2547" y="1799"/>
              <a:ext cx="695" cy="318"/>
            </a:xfrm>
            <a:custGeom>
              <a:avLst/>
              <a:gdLst/>
              <a:ahLst/>
              <a:cxnLst>
                <a:cxn ang="0">
                  <a:pos x="145" y="222"/>
                </a:cxn>
                <a:cxn ang="0">
                  <a:pos x="0" y="207"/>
                </a:cxn>
                <a:cxn ang="0">
                  <a:pos x="23" y="0"/>
                </a:cxn>
                <a:cxn ang="0">
                  <a:pos x="426" y="8"/>
                </a:cxn>
                <a:cxn ang="0">
                  <a:pos x="480" y="30"/>
                </a:cxn>
                <a:cxn ang="0">
                  <a:pos x="503" y="30"/>
                </a:cxn>
                <a:cxn ang="0">
                  <a:pos x="564" y="37"/>
                </a:cxn>
                <a:cxn ang="0">
                  <a:pos x="602" y="67"/>
                </a:cxn>
                <a:cxn ang="0">
                  <a:pos x="617" y="133"/>
                </a:cxn>
                <a:cxn ang="0">
                  <a:pos x="647" y="192"/>
                </a:cxn>
                <a:cxn ang="0">
                  <a:pos x="647" y="222"/>
                </a:cxn>
                <a:cxn ang="0">
                  <a:pos x="655" y="266"/>
                </a:cxn>
                <a:cxn ang="0">
                  <a:pos x="655" y="296"/>
                </a:cxn>
                <a:cxn ang="0">
                  <a:pos x="693" y="317"/>
                </a:cxn>
                <a:cxn ang="0">
                  <a:pos x="145" y="317"/>
                </a:cxn>
                <a:cxn ang="0">
                  <a:pos x="145" y="222"/>
                </a:cxn>
              </a:cxnLst>
              <a:rect l="0" t="0" r="r" b="b"/>
              <a:pathLst>
                <a:path w="694" h="318">
                  <a:moveTo>
                    <a:pt x="145" y="222"/>
                  </a:moveTo>
                  <a:lnTo>
                    <a:pt x="0" y="207"/>
                  </a:lnTo>
                  <a:lnTo>
                    <a:pt x="23" y="0"/>
                  </a:lnTo>
                  <a:lnTo>
                    <a:pt x="426" y="8"/>
                  </a:lnTo>
                  <a:lnTo>
                    <a:pt x="480" y="30"/>
                  </a:lnTo>
                  <a:lnTo>
                    <a:pt x="503" y="30"/>
                  </a:lnTo>
                  <a:lnTo>
                    <a:pt x="564" y="37"/>
                  </a:lnTo>
                  <a:lnTo>
                    <a:pt x="602" y="67"/>
                  </a:lnTo>
                  <a:lnTo>
                    <a:pt x="617" y="133"/>
                  </a:lnTo>
                  <a:lnTo>
                    <a:pt x="647" y="192"/>
                  </a:lnTo>
                  <a:lnTo>
                    <a:pt x="647" y="222"/>
                  </a:lnTo>
                  <a:lnTo>
                    <a:pt x="655" y="266"/>
                  </a:lnTo>
                  <a:lnTo>
                    <a:pt x="655" y="296"/>
                  </a:lnTo>
                  <a:lnTo>
                    <a:pt x="693" y="317"/>
                  </a:lnTo>
                  <a:lnTo>
                    <a:pt x="145" y="317"/>
                  </a:lnTo>
                  <a:lnTo>
                    <a:pt x="145" y="222"/>
                  </a:lnTo>
                </a:path>
              </a:pathLst>
            </a:custGeom>
            <a:solidFill>
              <a:srgbClr val="FF0000"/>
            </a:solidFill>
            <a:ln w="12700" cap="rnd" cmpd="sng">
              <a:solidFill>
                <a:schemeClr val="bg2"/>
              </a:solidFill>
              <a:prstDash val="solid"/>
              <a:round/>
              <a:headEnd type="none" w="sm" len="sm"/>
              <a:tailEnd type="none" w="sm" len="sm"/>
            </a:ln>
            <a:effectLst/>
          </p:spPr>
          <p:txBody>
            <a:bodyPr/>
            <a:lstStyle/>
            <a:p>
              <a:endParaRPr lang="en-US"/>
            </a:p>
          </p:txBody>
        </p:sp>
        <p:sp>
          <p:nvSpPr>
            <p:cNvPr id="390166" name="Freeform 22"/>
            <p:cNvSpPr>
              <a:spLocks/>
            </p:cNvSpPr>
            <p:nvPr/>
          </p:nvSpPr>
          <p:spPr bwMode="ltGray">
            <a:xfrm>
              <a:off x="2684" y="2116"/>
              <a:ext cx="618" cy="267"/>
            </a:xfrm>
            <a:custGeom>
              <a:avLst/>
              <a:gdLst/>
              <a:ahLst/>
              <a:cxnLst>
                <a:cxn ang="0">
                  <a:pos x="8" y="0"/>
                </a:cxn>
                <a:cxn ang="0">
                  <a:pos x="556" y="0"/>
                </a:cxn>
                <a:cxn ang="0">
                  <a:pos x="586" y="30"/>
                </a:cxn>
                <a:cxn ang="0">
                  <a:pos x="571" y="52"/>
                </a:cxn>
                <a:cxn ang="0">
                  <a:pos x="617" y="82"/>
                </a:cxn>
                <a:cxn ang="0">
                  <a:pos x="617" y="266"/>
                </a:cxn>
                <a:cxn ang="0">
                  <a:pos x="0" y="266"/>
                </a:cxn>
                <a:cxn ang="0">
                  <a:pos x="8" y="0"/>
                </a:cxn>
              </a:cxnLst>
              <a:rect l="0" t="0" r="r" b="b"/>
              <a:pathLst>
                <a:path w="618" h="267">
                  <a:moveTo>
                    <a:pt x="8" y="0"/>
                  </a:moveTo>
                  <a:lnTo>
                    <a:pt x="556" y="0"/>
                  </a:lnTo>
                  <a:lnTo>
                    <a:pt x="586" y="30"/>
                  </a:lnTo>
                  <a:lnTo>
                    <a:pt x="571" y="52"/>
                  </a:lnTo>
                  <a:lnTo>
                    <a:pt x="617" y="82"/>
                  </a:lnTo>
                  <a:lnTo>
                    <a:pt x="617" y="266"/>
                  </a:lnTo>
                  <a:lnTo>
                    <a:pt x="0" y="266"/>
                  </a:lnTo>
                  <a:lnTo>
                    <a:pt x="8" y="0"/>
                  </a:lnTo>
                </a:path>
              </a:pathLst>
            </a:custGeom>
            <a:solidFill>
              <a:srgbClr val="FF0000"/>
            </a:solidFill>
            <a:ln w="12700" cap="rnd" cmpd="sng">
              <a:solidFill>
                <a:schemeClr val="bg2"/>
              </a:solidFill>
              <a:prstDash val="solid"/>
              <a:round/>
              <a:headEnd type="none" w="sm" len="sm"/>
              <a:tailEnd type="none" w="sm" len="sm"/>
            </a:ln>
            <a:effectLst/>
          </p:spPr>
          <p:txBody>
            <a:bodyPr/>
            <a:lstStyle/>
            <a:p>
              <a:endParaRPr lang="en-US"/>
            </a:p>
          </p:txBody>
        </p:sp>
        <p:sp>
          <p:nvSpPr>
            <p:cNvPr id="390167" name="Freeform 23"/>
            <p:cNvSpPr>
              <a:spLocks/>
            </p:cNvSpPr>
            <p:nvPr/>
          </p:nvSpPr>
          <p:spPr bwMode="ltGray">
            <a:xfrm>
              <a:off x="2600" y="2374"/>
              <a:ext cx="725" cy="391"/>
            </a:xfrm>
            <a:custGeom>
              <a:avLst/>
              <a:gdLst/>
              <a:ahLst/>
              <a:cxnLst>
                <a:cxn ang="0">
                  <a:pos x="84" y="8"/>
                </a:cxn>
                <a:cxn ang="0">
                  <a:pos x="701" y="8"/>
                </a:cxn>
                <a:cxn ang="0">
                  <a:pos x="709" y="74"/>
                </a:cxn>
                <a:cxn ang="0">
                  <a:pos x="716" y="155"/>
                </a:cxn>
                <a:cxn ang="0">
                  <a:pos x="724" y="273"/>
                </a:cxn>
                <a:cxn ang="0">
                  <a:pos x="716" y="376"/>
                </a:cxn>
                <a:cxn ang="0">
                  <a:pos x="724" y="390"/>
                </a:cxn>
                <a:cxn ang="0">
                  <a:pos x="701" y="376"/>
                </a:cxn>
                <a:cxn ang="0">
                  <a:pos x="670" y="369"/>
                </a:cxn>
                <a:cxn ang="0">
                  <a:pos x="632" y="369"/>
                </a:cxn>
                <a:cxn ang="0">
                  <a:pos x="571" y="390"/>
                </a:cxn>
                <a:cxn ang="0">
                  <a:pos x="564" y="369"/>
                </a:cxn>
                <a:cxn ang="0">
                  <a:pos x="518" y="353"/>
                </a:cxn>
                <a:cxn ang="0">
                  <a:pos x="503" y="383"/>
                </a:cxn>
                <a:cxn ang="0">
                  <a:pos x="450" y="332"/>
                </a:cxn>
                <a:cxn ang="0">
                  <a:pos x="412" y="346"/>
                </a:cxn>
                <a:cxn ang="0">
                  <a:pos x="404" y="316"/>
                </a:cxn>
                <a:cxn ang="0">
                  <a:pos x="313" y="295"/>
                </a:cxn>
                <a:cxn ang="0">
                  <a:pos x="252" y="265"/>
                </a:cxn>
                <a:cxn ang="0">
                  <a:pos x="236" y="251"/>
                </a:cxn>
                <a:cxn ang="0">
                  <a:pos x="244" y="67"/>
                </a:cxn>
                <a:cxn ang="0">
                  <a:pos x="0" y="45"/>
                </a:cxn>
                <a:cxn ang="0">
                  <a:pos x="0" y="0"/>
                </a:cxn>
                <a:cxn ang="0">
                  <a:pos x="84" y="8"/>
                </a:cxn>
              </a:cxnLst>
              <a:rect l="0" t="0" r="r" b="b"/>
              <a:pathLst>
                <a:path w="725" h="391">
                  <a:moveTo>
                    <a:pt x="84" y="8"/>
                  </a:moveTo>
                  <a:lnTo>
                    <a:pt x="701" y="8"/>
                  </a:lnTo>
                  <a:lnTo>
                    <a:pt x="709" y="74"/>
                  </a:lnTo>
                  <a:lnTo>
                    <a:pt x="716" y="155"/>
                  </a:lnTo>
                  <a:lnTo>
                    <a:pt x="724" y="273"/>
                  </a:lnTo>
                  <a:lnTo>
                    <a:pt x="716" y="376"/>
                  </a:lnTo>
                  <a:lnTo>
                    <a:pt x="724" y="390"/>
                  </a:lnTo>
                  <a:lnTo>
                    <a:pt x="701" y="376"/>
                  </a:lnTo>
                  <a:lnTo>
                    <a:pt x="670" y="369"/>
                  </a:lnTo>
                  <a:lnTo>
                    <a:pt x="632" y="369"/>
                  </a:lnTo>
                  <a:lnTo>
                    <a:pt x="571" y="390"/>
                  </a:lnTo>
                  <a:lnTo>
                    <a:pt x="564" y="369"/>
                  </a:lnTo>
                  <a:lnTo>
                    <a:pt x="518" y="353"/>
                  </a:lnTo>
                  <a:lnTo>
                    <a:pt x="503" y="383"/>
                  </a:lnTo>
                  <a:lnTo>
                    <a:pt x="450" y="332"/>
                  </a:lnTo>
                  <a:lnTo>
                    <a:pt x="412" y="346"/>
                  </a:lnTo>
                  <a:lnTo>
                    <a:pt x="404" y="316"/>
                  </a:lnTo>
                  <a:lnTo>
                    <a:pt x="313" y="295"/>
                  </a:lnTo>
                  <a:lnTo>
                    <a:pt x="252" y="265"/>
                  </a:lnTo>
                  <a:lnTo>
                    <a:pt x="236" y="251"/>
                  </a:lnTo>
                  <a:lnTo>
                    <a:pt x="244" y="67"/>
                  </a:lnTo>
                  <a:lnTo>
                    <a:pt x="0" y="45"/>
                  </a:lnTo>
                  <a:lnTo>
                    <a:pt x="0" y="0"/>
                  </a:lnTo>
                  <a:lnTo>
                    <a:pt x="84" y="8"/>
                  </a:lnTo>
                </a:path>
              </a:pathLst>
            </a:custGeom>
            <a:solidFill>
              <a:srgbClr val="FF0000"/>
            </a:solidFill>
            <a:ln w="12700" cap="rnd" cmpd="sng">
              <a:solidFill>
                <a:schemeClr val="bg2"/>
              </a:solidFill>
              <a:prstDash val="solid"/>
              <a:round/>
              <a:headEnd type="none" w="sm" len="sm"/>
              <a:tailEnd type="none" w="sm" len="sm"/>
            </a:ln>
            <a:effectLst/>
          </p:spPr>
          <p:txBody>
            <a:bodyPr/>
            <a:lstStyle/>
            <a:p>
              <a:endParaRPr lang="en-US"/>
            </a:p>
          </p:txBody>
        </p:sp>
        <p:sp>
          <p:nvSpPr>
            <p:cNvPr id="390168" name="Freeform 24"/>
            <p:cNvSpPr>
              <a:spLocks/>
            </p:cNvSpPr>
            <p:nvPr/>
          </p:nvSpPr>
          <p:spPr bwMode="ltGray">
            <a:xfrm>
              <a:off x="2311" y="2418"/>
              <a:ext cx="1105" cy="1093"/>
            </a:xfrm>
            <a:custGeom>
              <a:avLst/>
              <a:gdLst/>
              <a:ahLst/>
              <a:cxnLst>
                <a:cxn ang="0">
                  <a:pos x="282" y="0"/>
                </a:cxn>
                <a:cxn ang="0">
                  <a:pos x="533" y="22"/>
                </a:cxn>
                <a:cxn ang="0">
                  <a:pos x="525" y="207"/>
                </a:cxn>
                <a:cxn ang="0">
                  <a:pos x="541" y="221"/>
                </a:cxn>
                <a:cxn ang="0">
                  <a:pos x="602" y="251"/>
                </a:cxn>
                <a:cxn ang="0">
                  <a:pos x="693" y="273"/>
                </a:cxn>
                <a:cxn ang="0">
                  <a:pos x="701" y="303"/>
                </a:cxn>
                <a:cxn ang="0">
                  <a:pos x="739" y="288"/>
                </a:cxn>
                <a:cxn ang="0">
                  <a:pos x="792" y="340"/>
                </a:cxn>
                <a:cxn ang="0">
                  <a:pos x="807" y="310"/>
                </a:cxn>
                <a:cxn ang="0">
                  <a:pos x="853" y="325"/>
                </a:cxn>
                <a:cxn ang="0">
                  <a:pos x="860" y="347"/>
                </a:cxn>
                <a:cxn ang="0">
                  <a:pos x="891" y="332"/>
                </a:cxn>
                <a:cxn ang="0">
                  <a:pos x="921" y="325"/>
                </a:cxn>
                <a:cxn ang="0">
                  <a:pos x="959" y="325"/>
                </a:cxn>
                <a:cxn ang="0">
                  <a:pos x="1013" y="347"/>
                </a:cxn>
                <a:cxn ang="0">
                  <a:pos x="1043" y="347"/>
                </a:cxn>
                <a:cxn ang="0">
                  <a:pos x="1043" y="391"/>
                </a:cxn>
                <a:cxn ang="0">
                  <a:pos x="1066" y="487"/>
                </a:cxn>
                <a:cxn ang="0">
                  <a:pos x="1081" y="524"/>
                </a:cxn>
                <a:cxn ang="0">
                  <a:pos x="1104" y="576"/>
                </a:cxn>
                <a:cxn ang="0">
                  <a:pos x="1074" y="694"/>
                </a:cxn>
                <a:cxn ang="0">
                  <a:pos x="1028" y="715"/>
                </a:cxn>
                <a:cxn ang="0">
                  <a:pos x="990" y="709"/>
                </a:cxn>
                <a:cxn ang="0">
                  <a:pos x="967" y="760"/>
                </a:cxn>
                <a:cxn ang="0">
                  <a:pos x="891" y="768"/>
                </a:cxn>
                <a:cxn ang="0">
                  <a:pos x="777" y="871"/>
                </a:cxn>
                <a:cxn ang="0">
                  <a:pos x="769" y="1026"/>
                </a:cxn>
                <a:cxn ang="0">
                  <a:pos x="800" y="1092"/>
                </a:cxn>
                <a:cxn ang="0">
                  <a:pos x="617" y="1055"/>
                </a:cxn>
                <a:cxn ang="0">
                  <a:pos x="579" y="996"/>
                </a:cxn>
                <a:cxn ang="0">
                  <a:pos x="579" y="922"/>
                </a:cxn>
                <a:cxn ang="0">
                  <a:pos x="419" y="679"/>
                </a:cxn>
                <a:cxn ang="0">
                  <a:pos x="305" y="679"/>
                </a:cxn>
                <a:cxn ang="0">
                  <a:pos x="259" y="760"/>
                </a:cxn>
                <a:cxn ang="0">
                  <a:pos x="152" y="686"/>
                </a:cxn>
                <a:cxn ang="0">
                  <a:pos x="137" y="590"/>
                </a:cxn>
                <a:cxn ang="0">
                  <a:pos x="61" y="568"/>
                </a:cxn>
                <a:cxn ang="0">
                  <a:pos x="0" y="473"/>
                </a:cxn>
                <a:cxn ang="0">
                  <a:pos x="267" y="487"/>
                </a:cxn>
                <a:cxn ang="0">
                  <a:pos x="282" y="0"/>
                </a:cxn>
              </a:cxnLst>
              <a:rect l="0" t="0" r="r" b="b"/>
              <a:pathLst>
                <a:path w="1105" h="1093">
                  <a:moveTo>
                    <a:pt x="282" y="0"/>
                  </a:moveTo>
                  <a:lnTo>
                    <a:pt x="533" y="22"/>
                  </a:lnTo>
                  <a:lnTo>
                    <a:pt x="525" y="207"/>
                  </a:lnTo>
                  <a:lnTo>
                    <a:pt x="541" y="221"/>
                  </a:lnTo>
                  <a:lnTo>
                    <a:pt x="602" y="251"/>
                  </a:lnTo>
                  <a:lnTo>
                    <a:pt x="693" y="273"/>
                  </a:lnTo>
                  <a:lnTo>
                    <a:pt x="701" y="303"/>
                  </a:lnTo>
                  <a:lnTo>
                    <a:pt x="739" y="288"/>
                  </a:lnTo>
                  <a:lnTo>
                    <a:pt x="792" y="340"/>
                  </a:lnTo>
                  <a:lnTo>
                    <a:pt x="807" y="310"/>
                  </a:lnTo>
                  <a:lnTo>
                    <a:pt x="853" y="325"/>
                  </a:lnTo>
                  <a:lnTo>
                    <a:pt x="860" y="347"/>
                  </a:lnTo>
                  <a:lnTo>
                    <a:pt x="891" y="332"/>
                  </a:lnTo>
                  <a:lnTo>
                    <a:pt x="921" y="325"/>
                  </a:lnTo>
                  <a:lnTo>
                    <a:pt x="959" y="325"/>
                  </a:lnTo>
                  <a:lnTo>
                    <a:pt x="1013" y="347"/>
                  </a:lnTo>
                  <a:lnTo>
                    <a:pt x="1043" y="347"/>
                  </a:lnTo>
                  <a:lnTo>
                    <a:pt x="1043" y="391"/>
                  </a:lnTo>
                  <a:lnTo>
                    <a:pt x="1066" y="487"/>
                  </a:lnTo>
                  <a:lnTo>
                    <a:pt x="1081" y="524"/>
                  </a:lnTo>
                  <a:lnTo>
                    <a:pt x="1104" y="576"/>
                  </a:lnTo>
                  <a:lnTo>
                    <a:pt x="1074" y="694"/>
                  </a:lnTo>
                  <a:lnTo>
                    <a:pt x="1028" y="715"/>
                  </a:lnTo>
                  <a:lnTo>
                    <a:pt x="990" y="709"/>
                  </a:lnTo>
                  <a:lnTo>
                    <a:pt x="967" y="760"/>
                  </a:lnTo>
                  <a:lnTo>
                    <a:pt x="891" y="768"/>
                  </a:lnTo>
                  <a:lnTo>
                    <a:pt x="777" y="871"/>
                  </a:lnTo>
                  <a:lnTo>
                    <a:pt x="769" y="1026"/>
                  </a:lnTo>
                  <a:lnTo>
                    <a:pt x="800" y="1092"/>
                  </a:lnTo>
                  <a:lnTo>
                    <a:pt x="617" y="1055"/>
                  </a:lnTo>
                  <a:lnTo>
                    <a:pt x="579" y="996"/>
                  </a:lnTo>
                  <a:lnTo>
                    <a:pt x="579" y="922"/>
                  </a:lnTo>
                  <a:lnTo>
                    <a:pt x="419" y="679"/>
                  </a:lnTo>
                  <a:lnTo>
                    <a:pt x="305" y="679"/>
                  </a:lnTo>
                  <a:lnTo>
                    <a:pt x="259" y="760"/>
                  </a:lnTo>
                  <a:lnTo>
                    <a:pt x="152" y="686"/>
                  </a:lnTo>
                  <a:lnTo>
                    <a:pt x="137" y="590"/>
                  </a:lnTo>
                  <a:lnTo>
                    <a:pt x="61" y="568"/>
                  </a:lnTo>
                  <a:lnTo>
                    <a:pt x="0" y="473"/>
                  </a:lnTo>
                  <a:lnTo>
                    <a:pt x="267" y="487"/>
                  </a:lnTo>
                  <a:lnTo>
                    <a:pt x="282" y="0"/>
                  </a:lnTo>
                </a:path>
              </a:pathLst>
            </a:custGeom>
            <a:solidFill>
              <a:srgbClr val="FF0000"/>
            </a:solidFill>
            <a:ln w="12700" cap="rnd" cmpd="sng">
              <a:solidFill>
                <a:schemeClr val="bg2"/>
              </a:solidFill>
              <a:prstDash val="solid"/>
              <a:round/>
              <a:headEnd type="none" w="sm" len="sm"/>
              <a:tailEnd type="none" w="sm" len="sm"/>
            </a:ln>
            <a:effectLst/>
          </p:spPr>
          <p:txBody>
            <a:bodyPr/>
            <a:lstStyle/>
            <a:p>
              <a:endParaRPr lang="en-US"/>
            </a:p>
          </p:txBody>
        </p:sp>
        <p:sp>
          <p:nvSpPr>
            <p:cNvPr id="390169" name="Freeform 25"/>
            <p:cNvSpPr>
              <a:spLocks/>
            </p:cNvSpPr>
            <p:nvPr/>
          </p:nvSpPr>
          <p:spPr bwMode="ltGray">
            <a:xfrm>
              <a:off x="3309" y="2418"/>
              <a:ext cx="374" cy="393"/>
            </a:xfrm>
            <a:custGeom>
              <a:avLst/>
              <a:gdLst/>
              <a:ahLst/>
              <a:cxnLst>
                <a:cxn ang="0">
                  <a:pos x="319" y="37"/>
                </a:cxn>
                <a:cxn ang="0">
                  <a:pos x="373" y="45"/>
                </a:cxn>
                <a:cxn ang="0">
                  <a:pos x="350" y="119"/>
                </a:cxn>
                <a:cxn ang="0">
                  <a:pos x="350" y="156"/>
                </a:cxn>
                <a:cxn ang="0">
                  <a:pos x="319" y="199"/>
                </a:cxn>
                <a:cxn ang="0">
                  <a:pos x="296" y="252"/>
                </a:cxn>
                <a:cxn ang="0">
                  <a:pos x="274" y="304"/>
                </a:cxn>
                <a:cxn ang="0">
                  <a:pos x="289" y="355"/>
                </a:cxn>
                <a:cxn ang="0">
                  <a:pos x="274" y="384"/>
                </a:cxn>
                <a:cxn ang="0">
                  <a:pos x="45" y="392"/>
                </a:cxn>
                <a:cxn ang="0">
                  <a:pos x="45" y="347"/>
                </a:cxn>
                <a:cxn ang="0">
                  <a:pos x="15" y="347"/>
                </a:cxn>
                <a:cxn ang="0">
                  <a:pos x="7" y="333"/>
                </a:cxn>
                <a:cxn ang="0">
                  <a:pos x="15" y="230"/>
                </a:cxn>
                <a:cxn ang="0">
                  <a:pos x="7" y="111"/>
                </a:cxn>
                <a:cxn ang="0">
                  <a:pos x="0" y="37"/>
                </a:cxn>
                <a:cxn ang="0">
                  <a:pos x="319" y="0"/>
                </a:cxn>
                <a:cxn ang="0">
                  <a:pos x="342" y="22"/>
                </a:cxn>
                <a:cxn ang="0">
                  <a:pos x="319" y="37"/>
                </a:cxn>
              </a:cxnLst>
              <a:rect l="0" t="0" r="r" b="b"/>
              <a:pathLst>
                <a:path w="374" h="393">
                  <a:moveTo>
                    <a:pt x="319" y="37"/>
                  </a:moveTo>
                  <a:lnTo>
                    <a:pt x="373" y="45"/>
                  </a:lnTo>
                  <a:lnTo>
                    <a:pt x="350" y="119"/>
                  </a:lnTo>
                  <a:lnTo>
                    <a:pt x="350" y="156"/>
                  </a:lnTo>
                  <a:lnTo>
                    <a:pt x="319" y="199"/>
                  </a:lnTo>
                  <a:lnTo>
                    <a:pt x="296" y="252"/>
                  </a:lnTo>
                  <a:lnTo>
                    <a:pt x="274" y="304"/>
                  </a:lnTo>
                  <a:lnTo>
                    <a:pt x="289" y="355"/>
                  </a:lnTo>
                  <a:lnTo>
                    <a:pt x="274" y="384"/>
                  </a:lnTo>
                  <a:lnTo>
                    <a:pt x="45" y="392"/>
                  </a:lnTo>
                  <a:lnTo>
                    <a:pt x="45" y="347"/>
                  </a:lnTo>
                  <a:lnTo>
                    <a:pt x="15" y="347"/>
                  </a:lnTo>
                  <a:lnTo>
                    <a:pt x="7" y="333"/>
                  </a:lnTo>
                  <a:lnTo>
                    <a:pt x="15" y="230"/>
                  </a:lnTo>
                  <a:lnTo>
                    <a:pt x="7" y="111"/>
                  </a:lnTo>
                  <a:lnTo>
                    <a:pt x="0" y="37"/>
                  </a:lnTo>
                  <a:lnTo>
                    <a:pt x="319" y="0"/>
                  </a:lnTo>
                  <a:lnTo>
                    <a:pt x="342" y="22"/>
                  </a:lnTo>
                  <a:lnTo>
                    <a:pt x="319" y="37"/>
                  </a:lnTo>
                </a:path>
              </a:pathLst>
            </a:custGeom>
            <a:solidFill>
              <a:srgbClr val="FF0000"/>
            </a:solidFill>
            <a:ln w="12700" cap="rnd" cmpd="sng">
              <a:solidFill>
                <a:schemeClr val="bg2"/>
              </a:solidFill>
              <a:prstDash val="solid"/>
              <a:round/>
              <a:headEnd type="none" w="sm" len="sm"/>
              <a:tailEnd type="none" w="sm" len="sm"/>
            </a:ln>
            <a:effectLst/>
          </p:spPr>
          <p:txBody>
            <a:bodyPr/>
            <a:lstStyle/>
            <a:p>
              <a:endParaRPr lang="en-US"/>
            </a:p>
          </p:txBody>
        </p:sp>
        <p:sp>
          <p:nvSpPr>
            <p:cNvPr id="390170" name="Freeform 26"/>
            <p:cNvSpPr>
              <a:spLocks/>
            </p:cNvSpPr>
            <p:nvPr/>
          </p:nvSpPr>
          <p:spPr bwMode="ltGray">
            <a:xfrm>
              <a:off x="3354" y="2802"/>
              <a:ext cx="443" cy="341"/>
            </a:xfrm>
            <a:custGeom>
              <a:avLst/>
              <a:gdLst/>
              <a:ahLst/>
              <a:cxnLst>
                <a:cxn ang="0">
                  <a:pos x="229" y="0"/>
                </a:cxn>
                <a:cxn ang="0">
                  <a:pos x="259" y="59"/>
                </a:cxn>
                <a:cxn ang="0">
                  <a:pos x="221" y="119"/>
                </a:cxn>
                <a:cxn ang="0">
                  <a:pos x="213" y="178"/>
                </a:cxn>
                <a:cxn ang="0">
                  <a:pos x="373" y="170"/>
                </a:cxn>
                <a:cxn ang="0">
                  <a:pos x="373" y="200"/>
                </a:cxn>
                <a:cxn ang="0">
                  <a:pos x="404" y="229"/>
                </a:cxn>
                <a:cxn ang="0">
                  <a:pos x="343" y="237"/>
                </a:cxn>
                <a:cxn ang="0">
                  <a:pos x="335" y="244"/>
                </a:cxn>
                <a:cxn ang="0">
                  <a:pos x="396" y="281"/>
                </a:cxn>
                <a:cxn ang="0">
                  <a:pos x="442" y="340"/>
                </a:cxn>
                <a:cxn ang="0">
                  <a:pos x="381" y="311"/>
                </a:cxn>
                <a:cxn ang="0">
                  <a:pos x="373" y="340"/>
                </a:cxn>
                <a:cxn ang="0">
                  <a:pos x="274" y="340"/>
                </a:cxn>
                <a:cxn ang="0">
                  <a:pos x="274" y="325"/>
                </a:cxn>
                <a:cxn ang="0">
                  <a:pos x="274" y="303"/>
                </a:cxn>
                <a:cxn ang="0">
                  <a:pos x="244" y="311"/>
                </a:cxn>
                <a:cxn ang="0">
                  <a:pos x="213" y="289"/>
                </a:cxn>
                <a:cxn ang="0">
                  <a:pos x="183" y="295"/>
                </a:cxn>
                <a:cxn ang="0">
                  <a:pos x="183" y="318"/>
                </a:cxn>
                <a:cxn ang="0">
                  <a:pos x="31" y="311"/>
                </a:cxn>
                <a:cxn ang="0">
                  <a:pos x="61" y="192"/>
                </a:cxn>
                <a:cxn ang="0">
                  <a:pos x="38" y="133"/>
                </a:cxn>
                <a:cxn ang="0">
                  <a:pos x="23" y="104"/>
                </a:cxn>
                <a:cxn ang="0">
                  <a:pos x="0" y="8"/>
                </a:cxn>
                <a:cxn ang="0">
                  <a:pos x="229" y="0"/>
                </a:cxn>
              </a:cxnLst>
              <a:rect l="0" t="0" r="r" b="b"/>
              <a:pathLst>
                <a:path w="443" h="341">
                  <a:moveTo>
                    <a:pt x="229" y="0"/>
                  </a:moveTo>
                  <a:lnTo>
                    <a:pt x="259" y="59"/>
                  </a:lnTo>
                  <a:lnTo>
                    <a:pt x="221" y="119"/>
                  </a:lnTo>
                  <a:lnTo>
                    <a:pt x="213" y="178"/>
                  </a:lnTo>
                  <a:lnTo>
                    <a:pt x="373" y="170"/>
                  </a:lnTo>
                  <a:lnTo>
                    <a:pt x="373" y="200"/>
                  </a:lnTo>
                  <a:lnTo>
                    <a:pt x="404" y="229"/>
                  </a:lnTo>
                  <a:lnTo>
                    <a:pt x="343" y="237"/>
                  </a:lnTo>
                  <a:lnTo>
                    <a:pt x="335" y="244"/>
                  </a:lnTo>
                  <a:lnTo>
                    <a:pt x="396" y="281"/>
                  </a:lnTo>
                  <a:lnTo>
                    <a:pt x="442" y="340"/>
                  </a:lnTo>
                  <a:lnTo>
                    <a:pt x="381" y="311"/>
                  </a:lnTo>
                  <a:lnTo>
                    <a:pt x="373" y="340"/>
                  </a:lnTo>
                  <a:lnTo>
                    <a:pt x="274" y="340"/>
                  </a:lnTo>
                  <a:lnTo>
                    <a:pt x="274" y="325"/>
                  </a:lnTo>
                  <a:lnTo>
                    <a:pt x="274" y="303"/>
                  </a:lnTo>
                  <a:lnTo>
                    <a:pt x="244" y="311"/>
                  </a:lnTo>
                  <a:lnTo>
                    <a:pt x="213" y="289"/>
                  </a:lnTo>
                  <a:lnTo>
                    <a:pt x="183" y="295"/>
                  </a:lnTo>
                  <a:lnTo>
                    <a:pt x="183" y="318"/>
                  </a:lnTo>
                  <a:lnTo>
                    <a:pt x="31" y="311"/>
                  </a:lnTo>
                  <a:lnTo>
                    <a:pt x="61" y="192"/>
                  </a:lnTo>
                  <a:lnTo>
                    <a:pt x="38" y="133"/>
                  </a:lnTo>
                  <a:lnTo>
                    <a:pt x="23" y="104"/>
                  </a:lnTo>
                  <a:lnTo>
                    <a:pt x="0" y="8"/>
                  </a:lnTo>
                  <a:lnTo>
                    <a:pt x="229" y="0"/>
                  </a:lnTo>
                </a:path>
              </a:pathLst>
            </a:custGeom>
            <a:solidFill>
              <a:srgbClr val="FF0000"/>
            </a:solidFill>
            <a:ln w="12700" cap="rnd" cmpd="sng">
              <a:solidFill>
                <a:schemeClr val="bg2"/>
              </a:solidFill>
              <a:prstDash val="solid"/>
              <a:round/>
              <a:headEnd type="none" w="sm" len="sm"/>
              <a:tailEnd type="none" w="sm" len="sm"/>
            </a:ln>
            <a:effectLst/>
          </p:spPr>
          <p:txBody>
            <a:bodyPr/>
            <a:lstStyle/>
            <a:p>
              <a:endParaRPr lang="en-US"/>
            </a:p>
          </p:txBody>
        </p:sp>
        <p:sp>
          <p:nvSpPr>
            <p:cNvPr id="390171" name="Freeform 27"/>
            <p:cNvSpPr>
              <a:spLocks/>
            </p:cNvSpPr>
            <p:nvPr/>
          </p:nvSpPr>
          <p:spPr bwMode="ltGray">
            <a:xfrm>
              <a:off x="3506" y="1821"/>
              <a:ext cx="352" cy="540"/>
            </a:xfrm>
            <a:custGeom>
              <a:avLst/>
              <a:gdLst/>
              <a:ahLst/>
              <a:cxnLst>
                <a:cxn ang="0">
                  <a:pos x="0" y="266"/>
                </a:cxn>
                <a:cxn ang="0">
                  <a:pos x="8" y="229"/>
                </a:cxn>
                <a:cxn ang="0">
                  <a:pos x="39" y="192"/>
                </a:cxn>
                <a:cxn ang="0">
                  <a:pos x="31" y="170"/>
                </a:cxn>
                <a:cxn ang="0">
                  <a:pos x="61" y="141"/>
                </a:cxn>
                <a:cxn ang="0">
                  <a:pos x="92" y="82"/>
                </a:cxn>
                <a:cxn ang="0">
                  <a:pos x="69" y="59"/>
                </a:cxn>
                <a:cxn ang="0">
                  <a:pos x="61" y="30"/>
                </a:cxn>
                <a:cxn ang="0">
                  <a:pos x="267" y="0"/>
                </a:cxn>
                <a:cxn ang="0">
                  <a:pos x="267" y="82"/>
                </a:cxn>
                <a:cxn ang="0">
                  <a:pos x="297" y="88"/>
                </a:cxn>
                <a:cxn ang="0">
                  <a:pos x="328" y="340"/>
                </a:cxn>
                <a:cxn ang="0">
                  <a:pos x="351" y="377"/>
                </a:cxn>
                <a:cxn ang="0">
                  <a:pos x="297" y="451"/>
                </a:cxn>
                <a:cxn ang="0">
                  <a:pos x="297" y="495"/>
                </a:cxn>
                <a:cxn ang="0">
                  <a:pos x="259" y="510"/>
                </a:cxn>
                <a:cxn ang="0">
                  <a:pos x="267" y="517"/>
                </a:cxn>
                <a:cxn ang="0">
                  <a:pos x="221" y="524"/>
                </a:cxn>
                <a:cxn ang="0">
                  <a:pos x="214" y="539"/>
                </a:cxn>
                <a:cxn ang="0">
                  <a:pos x="183" y="539"/>
                </a:cxn>
                <a:cxn ang="0">
                  <a:pos x="176" y="517"/>
                </a:cxn>
                <a:cxn ang="0">
                  <a:pos x="183" y="488"/>
                </a:cxn>
                <a:cxn ang="0">
                  <a:pos x="145" y="465"/>
                </a:cxn>
                <a:cxn ang="0">
                  <a:pos x="107" y="428"/>
                </a:cxn>
                <a:cxn ang="0">
                  <a:pos x="122" y="385"/>
                </a:cxn>
                <a:cxn ang="0">
                  <a:pos x="99" y="377"/>
                </a:cxn>
                <a:cxn ang="0">
                  <a:pos x="69" y="377"/>
                </a:cxn>
                <a:cxn ang="0">
                  <a:pos x="8" y="311"/>
                </a:cxn>
                <a:cxn ang="0">
                  <a:pos x="0" y="266"/>
                </a:cxn>
              </a:cxnLst>
              <a:rect l="0" t="0" r="r" b="b"/>
              <a:pathLst>
                <a:path w="352" h="540">
                  <a:moveTo>
                    <a:pt x="0" y="266"/>
                  </a:moveTo>
                  <a:lnTo>
                    <a:pt x="8" y="229"/>
                  </a:lnTo>
                  <a:lnTo>
                    <a:pt x="39" y="192"/>
                  </a:lnTo>
                  <a:lnTo>
                    <a:pt x="31" y="170"/>
                  </a:lnTo>
                  <a:lnTo>
                    <a:pt x="61" y="141"/>
                  </a:lnTo>
                  <a:lnTo>
                    <a:pt x="92" y="82"/>
                  </a:lnTo>
                  <a:lnTo>
                    <a:pt x="69" y="59"/>
                  </a:lnTo>
                  <a:lnTo>
                    <a:pt x="61" y="30"/>
                  </a:lnTo>
                  <a:lnTo>
                    <a:pt x="267" y="0"/>
                  </a:lnTo>
                  <a:lnTo>
                    <a:pt x="267" y="82"/>
                  </a:lnTo>
                  <a:lnTo>
                    <a:pt x="297" y="88"/>
                  </a:lnTo>
                  <a:lnTo>
                    <a:pt x="328" y="340"/>
                  </a:lnTo>
                  <a:lnTo>
                    <a:pt x="351" y="377"/>
                  </a:lnTo>
                  <a:lnTo>
                    <a:pt x="297" y="451"/>
                  </a:lnTo>
                  <a:lnTo>
                    <a:pt x="297" y="495"/>
                  </a:lnTo>
                  <a:lnTo>
                    <a:pt x="259" y="510"/>
                  </a:lnTo>
                  <a:lnTo>
                    <a:pt x="267" y="517"/>
                  </a:lnTo>
                  <a:lnTo>
                    <a:pt x="221" y="524"/>
                  </a:lnTo>
                  <a:lnTo>
                    <a:pt x="214" y="539"/>
                  </a:lnTo>
                  <a:lnTo>
                    <a:pt x="183" y="539"/>
                  </a:lnTo>
                  <a:lnTo>
                    <a:pt x="176" y="517"/>
                  </a:lnTo>
                  <a:lnTo>
                    <a:pt x="183" y="488"/>
                  </a:lnTo>
                  <a:lnTo>
                    <a:pt x="145" y="465"/>
                  </a:lnTo>
                  <a:lnTo>
                    <a:pt x="107" y="428"/>
                  </a:lnTo>
                  <a:lnTo>
                    <a:pt x="122" y="385"/>
                  </a:lnTo>
                  <a:lnTo>
                    <a:pt x="99" y="377"/>
                  </a:lnTo>
                  <a:lnTo>
                    <a:pt x="69" y="377"/>
                  </a:lnTo>
                  <a:lnTo>
                    <a:pt x="8" y="311"/>
                  </a:lnTo>
                  <a:lnTo>
                    <a:pt x="0" y="266"/>
                  </a:lnTo>
                </a:path>
              </a:pathLst>
            </a:custGeom>
            <a:solidFill>
              <a:srgbClr val="FF0000"/>
            </a:solidFill>
            <a:ln w="12700" cap="rnd" cmpd="sng">
              <a:solidFill>
                <a:schemeClr val="bg2"/>
              </a:solidFill>
              <a:prstDash val="solid"/>
              <a:round/>
              <a:headEnd type="none" w="sm" len="sm"/>
              <a:tailEnd type="none" w="sm" len="sm"/>
            </a:ln>
            <a:effectLst/>
          </p:spPr>
          <p:txBody>
            <a:bodyPr/>
            <a:lstStyle/>
            <a:p>
              <a:endParaRPr lang="en-US"/>
            </a:p>
          </p:txBody>
        </p:sp>
        <p:sp>
          <p:nvSpPr>
            <p:cNvPr id="390172" name="Freeform 28"/>
            <p:cNvSpPr>
              <a:spLocks/>
            </p:cNvSpPr>
            <p:nvPr/>
          </p:nvSpPr>
          <p:spPr bwMode="ltGray">
            <a:xfrm>
              <a:off x="3545" y="1393"/>
              <a:ext cx="480" cy="194"/>
            </a:xfrm>
            <a:custGeom>
              <a:avLst/>
              <a:gdLst/>
              <a:ahLst/>
              <a:cxnLst>
                <a:cxn ang="0">
                  <a:pos x="137" y="53"/>
                </a:cxn>
                <a:cxn ang="0">
                  <a:pos x="190" y="37"/>
                </a:cxn>
                <a:cxn ang="0">
                  <a:pos x="190" y="59"/>
                </a:cxn>
                <a:cxn ang="0">
                  <a:pos x="281" y="82"/>
                </a:cxn>
                <a:cxn ang="0">
                  <a:pos x="297" y="45"/>
                </a:cxn>
                <a:cxn ang="0">
                  <a:pos x="380" y="30"/>
                </a:cxn>
                <a:cxn ang="0">
                  <a:pos x="464" y="45"/>
                </a:cxn>
                <a:cxn ang="0">
                  <a:pos x="479" y="74"/>
                </a:cxn>
                <a:cxn ang="0">
                  <a:pos x="441" y="97"/>
                </a:cxn>
                <a:cxn ang="0">
                  <a:pos x="396" y="82"/>
                </a:cxn>
                <a:cxn ang="0">
                  <a:pos x="266" y="127"/>
                </a:cxn>
                <a:cxn ang="0">
                  <a:pos x="213" y="193"/>
                </a:cxn>
                <a:cxn ang="0">
                  <a:pos x="182" y="171"/>
                </a:cxn>
                <a:cxn ang="0">
                  <a:pos x="182" y="141"/>
                </a:cxn>
                <a:cxn ang="0">
                  <a:pos x="152" y="127"/>
                </a:cxn>
                <a:cxn ang="0">
                  <a:pos x="83" y="111"/>
                </a:cxn>
                <a:cxn ang="0">
                  <a:pos x="0" y="82"/>
                </a:cxn>
                <a:cxn ang="0">
                  <a:pos x="137" y="0"/>
                </a:cxn>
                <a:cxn ang="0">
                  <a:pos x="137" y="53"/>
                </a:cxn>
              </a:cxnLst>
              <a:rect l="0" t="0" r="r" b="b"/>
              <a:pathLst>
                <a:path w="480" h="194">
                  <a:moveTo>
                    <a:pt x="137" y="53"/>
                  </a:moveTo>
                  <a:lnTo>
                    <a:pt x="190" y="37"/>
                  </a:lnTo>
                  <a:lnTo>
                    <a:pt x="190" y="59"/>
                  </a:lnTo>
                  <a:lnTo>
                    <a:pt x="281" y="82"/>
                  </a:lnTo>
                  <a:lnTo>
                    <a:pt x="297" y="45"/>
                  </a:lnTo>
                  <a:lnTo>
                    <a:pt x="380" y="30"/>
                  </a:lnTo>
                  <a:lnTo>
                    <a:pt x="464" y="45"/>
                  </a:lnTo>
                  <a:lnTo>
                    <a:pt x="479" y="74"/>
                  </a:lnTo>
                  <a:lnTo>
                    <a:pt x="441" y="97"/>
                  </a:lnTo>
                  <a:lnTo>
                    <a:pt x="396" y="82"/>
                  </a:lnTo>
                  <a:lnTo>
                    <a:pt x="266" y="127"/>
                  </a:lnTo>
                  <a:lnTo>
                    <a:pt x="213" y="193"/>
                  </a:lnTo>
                  <a:lnTo>
                    <a:pt x="182" y="171"/>
                  </a:lnTo>
                  <a:lnTo>
                    <a:pt x="182" y="141"/>
                  </a:lnTo>
                  <a:lnTo>
                    <a:pt x="152" y="127"/>
                  </a:lnTo>
                  <a:lnTo>
                    <a:pt x="83" y="111"/>
                  </a:lnTo>
                  <a:lnTo>
                    <a:pt x="0" y="82"/>
                  </a:lnTo>
                  <a:lnTo>
                    <a:pt x="137" y="0"/>
                  </a:lnTo>
                  <a:lnTo>
                    <a:pt x="137" y="53"/>
                  </a:lnTo>
                </a:path>
              </a:pathLst>
            </a:custGeom>
            <a:solidFill>
              <a:srgbClr val="FF0000"/>
            </a:solidFill>
            <a:ln w="12700" cap="rnd" cmpd="sng">
              <a:solidFill>
                <a:schemeClr val="bg2"/>
              </a:solidFill>
              <a:prstDash val="solid"/>
              <a:round/>
              <a:headEnd type="none" w="sm" len="sm"/>
              <a:tailEnd type="none" w="sm" len="sm"/>
            </a:ln>
            <a:effectLst/>
          </p:spPr>
          <p:txBody>
            <a:bodyPr/>
            <a:lstStyle/>
            <a:p>
              <a:endParaRPr lang="en-US"/>
            </a:p>
          </p:txBody>
        </p:sp>
        <p:sp>
          <p:nvSpPr>
            <p:cNvPr id="390173" name="Freeform 29"/>
            <p:cNvSpPr>
              <a:spLocks/>
            </p:cNvSpPr>
            <p:nvPr/>
          </p:nvSpPr>
          <p:spPr bwMode="ltGray">
            <a:xfrm>
              <a:off x="3872" y="1512"/>
              <a:ext cx="313" cy="391"/>
            </a:xfrm>
            <a:custGeom>
              <a:avLst/>
              <a:gdLst/>
              <a:ahLst/>
              <a:cxnLst>
                <a:cxn ang="0">
                  <a:pos x="145" y="0"/>
                </a:cxn>
                <a:cxn ang="0">
                  <a:pos x="213" y="22"/>
                </a:cxn>
                <a:cxn ang="0">
                  <a:pos x="236" y="88"/>
                </a:cxn>
                <a:cxn ang="0">
                  <a:pos x="228" y="125"/>
                </a:cxn>
                <a:cxn ang="0">
                  <a:pos x="213" y="139"/>
                </a:cxn>
                <a:cxn ang="0">
                  <a:pos x="213" y="162"/>
                </a:cxn>
                <a:cxn ang="0">
                  <a:pos x="274" y="125"/>
                </a:cxn>
                <a:cxn ang="0">
                  <a:pos x="312" y="192"/>
                </a:cxn>
                <a:cxn ang="0">
                  <a:pos x="266" y="346"/>
                </a:cxn>
                <a:cxn ang="0">
                  <a:pos x="167" y="368"/>
                </a:cxn>
                <a:cxn ang="0">
                  <a:pos x="0" y="390"/>
                </a:cxn>
                <a:cxn ang="0">
                  <a:pos x="30" y="368"/>
                </a:cxn>
                <a:cxn ang="0">
                  <a:pos x="46" y="265"/>
                </a:cxn>
                <a:cxn ang="0">
                  <a:pos x="0" y="192"/>
                </a:cxn>
                <a:cxn ang="0">
                  <a:pos x="8" y="103"/>
                </a:cxn>
                <a:cxn ang="0">
                  <a:pos x="38" y="66"/>
                </a:cxn>
                <a:cxn ang="0">
                  <a:pos x="53" y="81"/>
                </a:cxn>
                <a:cxn ang="0">
                  <a:pos x="76" y="37"/>
                </a:cxn>
                <a:cxn ang="0">
                  <a:pos x="145" y="0"/>
                </a:cxn>
              </a:cxnLst>
              <a:rect l="0" t="0" r="r" b="b"/>
              <a:pathLst>
                <a:path w="313" h="391">
                  <a:moveTo>
                    <a:pt x="145" y="0"/>
                  </a:moveTo>
                  <a:lnTo>
                    <a:pt x="213" y="22"/>
                  </a:lnTo>
                  <a:lnTo>
                    <a:pt x="236" y="88"/>
                  </a:lnTo>
                  <a:lnTo>
                    <a:pt x="228" y="125"/>
                  </a:lnTo>
                  <a:lnTo>
                    <a:pt x="213" y="139"/>
                  </a:lnTo>
                  <a:lnTo>
                    <a:pt x="213" y="162"/>
                  </a:lnTo>
                  <a:lnTo>
                    <a:pt x="274" y="125"/>
                  </a:lnTo>
                  <a:lnTo>
                    <a:pt x="312" y="192"/>
                  </a:lnTo>
                  <a:lnTo>
                    <a:pt x="266" y="346"/>
                  </a:lnTo>
                  <a:lnTo>
                    <a:pt x="167" y="368"/>
                  </a:lnTo>
                  <a:lnTo>
                    <a:pt x="0" y="390"/>
                  </a:lnTo>
                  <a:lnTo>
                    <a:pt x="30" y="368"/>
                  </a:lnTo>
                  <a:lnTo>
                    <a:pt x="46" y="265"/>
                  </a:lnTo>
                  <a:lnTo>
                    <a:pt x="0" y="192"/>
                  </a:lnTo>
                  <a:lnTo>
                    <a:pt x="8" y="103"/>
                  </a:lnTo>
                  <a:lnTo>
                    <a:pt x="38" y="66"/>
                  </a:lnTo>
                  <a:lnTo>
                    <a:pt x="53" y="81"/>
                  </a:lnTo>
                  <a:lnTo>
                    <a:pt x="76" y="37"/>
                  </a:lnTo>
                  <a:lnTo>
                    <a:pt x="145" y="0"/>
                  </a:lnTo>
                </a:path>
              </a:pathLst>
            </a:custGeom>
            <a:solidFill>
              <a:srgbClr val="FF0000"/>
            </a:solidFill>
            <a:ln w="12700" cap="rnd" cmpd="sng">
              <a:solidFill>
                <a:schemeClr val="bg2"/>
              </a:solidFill>
              <a:prstDash val="solid"/>
              <a:round/>
              <a:headEnd type="none" w="sm" len="sm"/>
              <a:tailEnd type="none" w="sm" len="sm"/>
            </a:ln>
            <a:effectLst/>
          </p:spPr>
          <p:txBody>
            <a:bodyPr/>
            <a:lstStyle/>
            <a:p>
              <a:endParaRPr lang="en-US"/>
            </a:p>
          </p:txBody>
        </p:sp>
        <p:sp>
          <p:nvSpPr>
            <p:cNvPr id="390174" name="Freeform 30"/>
            <p:cNvSpPr>
              <a:spLocks/>
            </p:cNvSpPr>
            <p:nvPr/>
          </p:nvSpPr>
          <p:spPr bwMode="ltGray">
            <a:xfrm>
              <a:off x="3803" y="1880"/>
              <a:ext cx="283" cy="392"/>
            </a:xfrm>
            <a:custGeom>
              <a:avLst/>
              <a:gdLst/>
              <a:ahLst/>
              <a:cxnLst>
                <a:cxn ang="0">
                  <a:pos x="69" y="22"/>
                </a:cxn>
                <a:cxn ang="0">
                  <a:pos x="244" y="0"/>
                </a:cxn>
                <a:cxn ang="0">
                  <a:pos x="282" y="266"/>
                </a:cxn>
                <a:cxn ang="0">
                  <a:pos x="282" y="288"/>
                </a:cxn>
                <a:cxn ang="0">
                  <a:pos x="229" y="303"/>
                </a:cxn>
                <a:cxn ang="0">
                  <a:pos x="206" y="354"/>
                </a:cxn>
                <a:cxn ang="0">
                  <a:pos x="168" y="354"/>
                </a:cxn>
                <a:cxn ang="0">
                  <a:pos x="145" y="383"/>
                </a:cxn>
                <a:cxn ang="0">
                  <a:pos x="99" y="391"/>
                </a:cxn>
                <a:cxn ang="0">
                  <a:pos x="69" y="383"/>
                </a:cxn>
                <a:cxn ang="0">
                  <a:pos x="0" y="391"/>
                </a:cxn>
                <a:cxn ang="0">
                  <a:pos x="54" y="325"/>
                </a:cxn>
                <a:cxn ang="0">
                  <a:pos x="31" y="280"/>
                </a:cxn>
                <a:cxn ang="0">
                  <a:pos x="0" y="29"/>
                </a:cxn>
                <a:cxn ang="0">
                  <a:pos x="54" y="37"/>
                </a:cxn>
                <a:cxn ang="0">
                  <a:pos x="69" y="22"/>
                </a:cxn>
              </a:cxnLst>
              <a:rect l="0" t="0" r="r" b="b"/>
              <a:pathLst>
                <a:path w="283" h="392">
                  <a:moveTo>
                    <a:pt x="69" y="22"/>
                  </a:moveTo>
                  <a:lnTo>
                    <a:pt x="244" y="0"/>
                  </a:lnTo>
                  <a:lnTo>
                    <a:pt x="282" y="266"/>
                  </a:lnTo>
                  <a:lnTo>
                    <a:pt x="282" y="288"/>
                  </a:lnTo>
                  <a:lnTo>
                    <a:pt x="229" y="303"/>
                  </a:lnTo>
                  <a:lnTo>
                    <a:pt x="206" y="354"/>
                  </a:lnTo>
                  <a:lnTo>
                    <a:pt x="168" y="354"/>
                  </a:lnTo>
                  <a:lnTo>
                    <a:pt x="145" y="383"/>
                  </a:lnTo>
                  <a:lnTo>
                    <a:pt x="99" y="391"/>
                  </a:lnTo>
                  <a:lnTo>
                    <a:pt x="69" y="383"/>
                  </a:lnTo>
                  <a:lnTo>
                    <a:pt x="0" y="391"/>
                  </a:lnTo>
                  <a:lnTo>
                    <a:pt x="54" y="325"/>
                  </a:lnTo>
                  <a:lnTo>
                    <a:pt x="31" y="280"/>
                  </a:lnTo>
                  <a:lnTo>
                    <a:pt x="0" y="29"/>
                  </a:lnTo>
                  <a:lnTo>
                    <a:pt x="54" y="37"/>
                  </a:lnTo>
                  <a:lnTo>
                    <a:pt x="69" y="22"/>
                  </a:lnTo>
                </a:path>
              </a:pathLst>
            </a:custGeom>
            <a:solidFill>
              <a:srgbClr val="FF0000"/>
            </a:solidFill>
            <a:ln w="12700" cap="rnd" cmpd="sng">
              <a:solidFill>
                <a:schemeClr val="bg2"/>
              </a:solidFill>
              <a:prstDash val="solid"/>
              <a:round/>
              <a:headEnd type="none" w="sm" len="sm"/>
              <a:tailEnd type="none" w="sm" len="sm"/>
            </a:ln>
            <a:effectLst/>
          </p:spPr>
          <p:txBody>
            <a:bodyPr/>
            <a:lstStyle/>
            <a:p>
              <a:endParaRPr lang="en-US"/>
            </a:p>
          </p:txBody>
        </p:sp>
        <p:sp>
          <p:nvSpPr>
            <p:cNvPr id="390175" name="Freeform 31"/>
            <p:cNvSpPr>
              <a:spLocks/>
            </p:cNvSpPr>
            <p:nvPr/>
          </p:nvSpPr>
          <p:spPr bwMode="ltGray">
            <a:xfrm>
              <a:off x="3720" y="2131"/>
              <a:ext cx="602" cy="281"/>
            </a:xfrm>
            <a:custGeom>
              <a:avLst/>
              <a:gdLst/>
              <a:ahLst/>
              <a:cxnLst>
                <a:cxn ang="0">
                  <a:pos x="15" y="251"/>
                </a:cxn>
                <a:cxn ang="0">
                  <a:pos x="7" y="214"/>
                </a:cxn>
                <a:cxn ang="0">
                  <a:pos x="53" y="214"/>
                </a:cxn>
                <a:cxn ang="0">
                  <a:pos x="45" y="199"/>
                </a:cxn>
                <a:cxn ang="0">
                  <a:pos x="83" y="185"/>
                </a:cxn>
                <a:cxn ang="0">
                  <a:pos x="83" y="140"/>
                </a:cxn>
                <a:cxn ang="0">
                  <a:pos x="152" y="132"/>
                </a:cxn>
                <a:cxn ang="0">
                  <a:pos x="182" y="140"/>
                </a:cxn>
                <a:cxn ang="0">
                  <a:pos x="228" y="132"/>
                </a:cxn>
                <a:cxn ang="0">
                  <a:pos x="243" y="103"/>
                </a:cxn>
                <a:cxn ang="0">
                  <a:pos x="289" y="103"/>
                </a:cxn>
                <a:cxn ang="0">
                  <a:pos x="312" y="52"/>
                </a:cxn>
                <a:cxn ang="0">
                  <a:pos x="365" y="37"/>
                </a:cxn>
                <a:cxn ang="0">
                  <a:pos x="365" y="15"/>
                </a:cxn>
                <a:cxn ang="0">
                  <a:pos x="388" y="0"/>
                </a:cxn>
                <a:cxn ang="0">
                  <a:pos x="457" y="29"/>
                </a:cxn>
                <a:cxn ang="0">
                  <a:pos x="517" y="21"/>
                </a:cxn>
                <a:cxn ang="0">
                  <a:pos x="533" y="37"/>
                </a:cxn>
                <a:cxn ang="0">
                  <a:pos x="540" y="66"/>
                </a:cxn>
                <a:cxn ang="0">
                  <a:pos x="563" y="111"/>
                </a:cxn>
                <a:cxn ang="0">
                  <a:pos x="601" y="118"/>
                </a:cxn>
                <a:cxn ang="0">
                  <a:pos x="487" y="214"/>
                </a:cxn>
                <a:cxn ang="0">
                  <a:pos x="0" y="280"/>
                </a:cxn>
                <a:cxn ang="0">
                  <a:pos x="15" y="251"/>
                </a:cxn>
              </a:cxnLst>
              <a:rect l="0" t="0" r="r" b="b"/>
              <a:pathLst>
                <a:path w="602" h="281">
                  <a:moveTo>
                    <a:pt x="15" y="251"/>
                  </a:moveTo>
                  <a:lnTo>
                    <a:pt x="7" y="214"/>
                  </a:lnTo>
                  <a:lnTo>
                    <a:pt x="53" y="214"/>
                  </a:lnTo>
                  <a:lnTo>
                    <a:pt x="45" y="199"/>
                  </a:lnTo>
                  <a:lnTo>
                    <a:pt x="83" y="185"/>
                  </a:lnTo>
                  <a:lnTo>
                    <a:pt x="83" y="140"/>
                  </a:lnTo>
                  <a:lnTo>
                    <a:pt x="152" y="132"/>
                  </a:lnTo>
                  <a:lnTo>
                    <a:pt x="182" y="140"/>
                  </a:lnTo>
                  <a:lnTo>
                    <a:pt x="228" y="132"/>
                  </a:lnTo>
                  <a:lnTo>
                    <a:pt x="243" y="103"/>
                  </a:lnTo>
                  <a:lnTo>
                    <a:pt x="289" y="103"/>
                  </a:lnTo>
                  <a:lnTo>
                    <a:pt x="312" y="52"/>
                  </a:lnTo>
                  <a:lnTo>
                    <a:pt x="365" y="37"/>
                  </a:lnTo>
                  <a:lnTo>
                    <a:pt x="365" y="15"/>
                  </a:lnTo>
                  <a:lnTo>
                    <a:pt x="388" y="0"/>
                  </a:lnTo>
                  <a:lnTo>
                    <a:pt x="457" y="29"/>
                  </a:lnTo>
                  <a:lnTo>
                    <a:pt x="517" y="21"/>
                  </a:lnTo>
                  <a:lnTo>
                    <a:pt x="533" y="37"/>
                  </a:lnTo>
                  <a:lnTo>
                    <a:pt x="540" y="66"/>
                  </a:lnTo>
                  <a:lnTo>
                    <a:pt x="563" y="111"/>
                  </a:lnTo>
                  <a:lnTo>
                    <a:pt x="601" y="118"/>
                  </a:lnTo>
                  <a:lnTo>
                    <a:pt x="487" y="214"/>
                  </a:lnTo>
                  <a:lnTo>
                    <a:pt x="0" y="280"/>
                  </a:lnTo>
                  <a:lnTo>
                    <a:pt x="15" y="251"/>
                  </a:lnTo>
                </a:path>
              </a:pathLst>
            </a:custGeom>
            <a:solidFill>
              <a:srgbClr val="FF0000"/>
            </a:solidFill>
            <a:ln w="12700" cap="rnd" cmpd="sng">
              <a:solidFill>
                <a:schemeClr val="bg2"/>
              </a:solidFill>
              <a:prstDash val="solid"/>
              <a:round/>
              <a:headEnd type="none" w="sm" len="sm"/>
              <a:tailEnd type="none" w="sm" len="sm"/>
            </a:ln>
            <a:effectLst/>
          </p:spPr>
          <p:txBody>
            <a:bodyPr/>
            <a:lstStyle/>
            <a:p>
              <a:endParaRPr lang="en-US"/>
            </a:p>
          </p:txBody>
        </p:sp>
        <p:sp>
          <p:nvSpPr>
            <p:cNvPr id="390176" name="Freeform 32"/>
            <p:cNvSpPr>
              <a:spLocks/>
            </p:cNvSpPr>
            <p:nvPr/>
          </p:nvSpPr>
          <p:spPr bwMode="ltGray">
            <a:xfrm>
              <a:off x="4047" y="1792"/>
              <a:ext cx="321" cy="377"/>
            </a:xfrm>
            <a:custGeom>
              <a:avLst/>
              <a:gdLst/>
              <a:ahLst/>
              <a:cxnLst>
                <a:cxn ang="0">
                  <a:pos x="91" y="59"/>
                </a:cxn>
                <a:cxn ang="0">
                  <a:pos x="137" y="74"/>
                </a:cxn>
                <a:cxn ang="0">
                  <a:pos x="152" y="88"/>
                </a:cxn>
                <a:cxn ang="0">
                  <a:pos x="244" y="44"/>
                </a:cxn>
                <a:cxn ang="0">
                  <a:pos x="251" y="15"/>
                </a:cxn>
                <a:cxn ang="0">
                  <a:pos x="305" y="0"/>
                </a:cxn>
                <a:cxn ang="0">
                  <a:pos x="320" y="125"/>
                </a:cxn>
                <a:cxn ang="0">
                  <a:pos x="320" y="250"/>
                </a:cxn>
                <a:cxn ang="0">
                  <a:pos x="282" y="287"/>
                </a:cxn>
                <a:cxn ang="0">
                  <a:pos x="236" y="354"/>
                </a:cxn>
                <a:cxn ang="0">
                  <a:pos x="206" y="376"/>
                </a:cxn>
                <a:cxn ang="0">
                  <a:pos x="190" y="361"/>
                </a:cxn>
                <a:cxn ang="0">
                  <a:pos x="130" y="368"/>
                </a:cxn>
                <a:cxn ang="0">
                  <a:pos x="61" y="339"/>
                </a:cxn>
                <a:cxn ang="0">
                  <a:pos x="38" y="354"/>
                </a:cxn>
                <a:cxn ang="0">
                  <a:pos x="0" y="80"/>
                </a:cxn>
                <a:cxn ang="0">
                  <a:pos x="91" y="59"/>
                </a:cxn>
              </a:cxnLst>
              <a:rect l="0" t="0" r="r" b="b"/>
              <a:pathLst>
                <a:path w="321" h="377">
                  <a:moveTo>
                    <a:pt x="91" y="59"/>
                  </a:moveTo>
                  <a:lnTo>
                    <a:pt x="137" y="74"/>
                  </a:lnTo>
                  <a:lnTo>
                    <a:pt x="152" y="88"/>
                  </a:lnTo>
                  <a:lnTo>
                    <a:pt x="244" y="44"/>
                  </a:lnTo>
                  <a:lnTo>
                    <a:pt x="251" y="15"/>
                  </a:lnTo>
                  <a:lnTo>
                    <a:pt x="305" y="0"/>
                  </a:lnTo>
                  <a:lnTo>
                    <a:pt x="320" y="125"/>
                  </a:lnTo>
                  <a:lnTo>
                    <a:pt x="320" y="250"/>
                  </a:lnTo>
                  <a:lnTo>
                    <a:pt x="282" y="287"/>
                  </a:lnTo>
                  <a:lnTo>
                    <a:pt x="236" y="354"/>
                  </a:lnTo>
                  <a:lnTo>
                    <a:pt x="206" y="376"/>
                  </a:lnTo>
                  <a:lnTo>
                    <a:pt x="190" y="361"/>
                  </a:lnTo>
                  <a:lnTo>
                    <a:pt x="130" y="368"/>
                  </a:lnTo>
                  <a:lnTo>
                    <a:pt x="61" y="339"/>
                  </a:lnTo>
                  <a:lnTo>
                    <a:pt x="38" y="354"/>
                  </a:lnTo>
                  <a:lnTo>
                    <a:pt x="0" y="80"/>
                  </a:lnTo>
                  <a:lnTo>
                    <a:pt x="91" y="59"/>
                  </a:lnTo>
                </a:path>
              </a:pathLst>
            </a:custGeom>
            <a:solidFill>
              <a:srgbClr val="FF0000"/>
            </a:solidFill>
            <a:ln w="12700" cap="rnd" cmpd="sng">
              <a:solidFill>
                <a:schemeClr val="bg2"/>
              </a:solidFill>
              <a:prstDash val="solid"/>
              <a:round/>
              <a:headEnd type="none" w="sm" len="sm"/>
              <a:tailEnd type="none" w="sm" len="sm"/>
            </a:ln>
            <a:effectLst/>
          </p:spPr>
          <p:txBody>
            <a:bodyPr/>
            <a:lstStyle/>
            <a:p>
              <a:endParaRPr lang="en-US"/>
            </a:p>
          </p:txBody>
        </p:sp>
        <p:sp>
          <p:nvSpPr>
            <p:cNvPr id="390177" name="Freeform 33"/>
            <p:cNvSpPr>
              <a:spLocks/>
            </p:cNvSpPr>
            <p:nvPr/>
          </p:nvSpPr>
          <p:spPr bwMode="ltGray">
            <a:xfrm>
              <a:off x="3567" y="2544"/>
              <a:ext cx="306" cy="488"/>
            </a:xfrm>
            <a:custGeom>
              <a:avLst/>
              <a:gdLst/>
              <a:ahLst/>
              <a:cxnLst>
                <a:cxn ang="0">
                  <a:pos x="92" y="30"/>
                </a:cxn>
                <a:cxn ang="0">
                  <a:pos x="267" y="0"/>
                </a:cxn>
                <a:cxn ang="0">
                  <a:pos x="290" y="15"/>
                </a:cxn>
                <a:cxn ang="0">
                  <a:pos x="290" y="332"/>
                </a:cxn>
                <a:cxn ang="0">
                  <a:pos x="305" y="465"/>
                </a:cxn>
                <a:cxn ang="0">
                  <a:pos x="236" y="472"/>
                </a:cxn>
                <a:cxn ang="0">
                  <a:pos x="191" y="487"/>
                </a:cxn>
                <a:cxn ang="0">
                  <a:pos x="160" y="458"/>
                </a:cxn>
                <a:cxn ang="0">
                  <a:pos x="160" y="428"/>
                </a:cxn>
                <a:cxn ang="0">
                  <a:pos x="0" y="436"/>
                </a:cxn>
                <a:cxn ang="0">
                  <a:pos x="8" y="376"/>
                </a:cxn>
                <a:cxn ang="0">
                  <a:pos x="46" y="317"/>
                </a:cxn>
                <a:cxn ang="0">
                  <a:pos x="16" y="258"/>
                </a:cxn>
                <a:cxn ang="0">
                  <a:pos x="31" y="221"/>
                </a:cxn>
                <a:cxn ang="0">
                  <a:pos x="16" y="170"/>
                </a:cxn>
                <a:cxn ang="0">
                  <a:pos x="38" y="126"/>
                </a:cxn>
                <a:cxn ang="0">
                  <a:pos x="61" y="67"/>
                </a:cxn>
                <a:cxn ang="0">
                  <a:pos x="92" y="30"/>
                </a:cxn>
              </a:cxnLst>
              <a:rect l="0" t="0" r="r" b="b"/>
              <a:pathLst>
                <a:path w="306" h="488">
                  <a:moveTo>
                    <a:pt x="92" y="30"/>
                  </a:moveTo>
                  <a:lnTo>
                    <a:pt x="267" y="0"/>
                  </a:lnTo>
                  <a:lnTo>
                    <a:pt x="290" y="15"/>
                  </a:lnTo>
                  <a:lnTo>
                    <a:pt x="290" y="332"/>
                  </a:lnTo>
                  <a:lnTo>
                    <a:pt x="305" y="465"/>
                  </a:lnTo>
                  <a:lnTo>
                    <a:pt x="236" y="472"/>
                  </a:lnTo>
                  <a:lnTo>
                    <a:pt x="191" y="487"/>
                  </a:lnTo>
                  <a:lnTo>
                    <a:pt x="160" y="458"/>
                  </a:lnTo>
                  <a:lnTo>
                    <a:pt x="160" y="428"/>
                  </a:lnTo>
                  <a:lnTo>
                    <a:pt x="0" y="436"/>
                  </a:lnTo>
                  <a:lnTo>
                    <a:pt x="8" y="376"/>
                  </a:lnTo>
                  <a:lnTo>
                    <a:pt x="46" y="317"/>
                  </a:lnTo>
                  <a:lnTo>
                    <a:pt x="16" y="258"/>
                  </a:lnTo>
                  <a:lnTo>
                    <a:pt x="31" y="221"/>
                  </a:lnTo>
                  <a:lnTo>
                    <a:pt x="16" y="170"/>
                  </a:lnTo>
                  <a:lnTo>
                    <a:pt x="38" y="126"/>
                  </a:lnTo>
                  <a:lnTo>
                    <a:pt x="61" y="67"/>
                  </a:lnTo>
                  <a:lnTo>
                    <a:pt x="92" y="30"/>
                  </a:lnTo>
                </a:path>
              </a:pathLst>
            </a:custGeom>
            <a:solidFill>
              <a:srgbClr val="FF0000"/>
            </a:solidFill>
            <a:ln w="12700" cap="rnd" cmpd="sng">
              <a:solidFill>
                <a:schemeClr val="bg2"/>
              </a:solidFill>
              <a:prstDash val="solid"/>
              <a:round/>
              <a:headEnd type="none" w="sm" len="sm"/>
              <a:tailEnd type="none" w="sm" len="sm"/>
            </a:ln>
            <a:effectLst/>
          </p:spPr>
          <p:txBody>
            <a:bodyPr/>
            <a:lstStyle/>
            <a:p>
              <a:endParaRPr lang="en-US"/>
            </a:p>
          </p:txBody>
        </p:sp>
        <p:sp>
          <p:nvSpPr>
            <p:cNvPr id="390178" name="Freeform 34"/>
            <p:cNvSpPr>
              <a:spLocks/>
            </p:cNvSpPr>
            <p:nvPr/>
          </p:nvSpPr>
          <p:spPr bwMode="ltGray">
            <a:xfrm>
              <a:off x="3659" y="2322"/>
              <a:ext cx="701" cy="253"/>
            </a:xfrm>
            <a:custGeom>
              <a:avLst/>
              <a:gdLst/>
              <a:ahLst/>
              <a:cxnLst>
                <a:cxn ang="0">
                  <a:pos x="23" y="141"/>
                </a:cxn>
                <a:cxn ang="0">
                  <a:pos x="61" y="89"/>
                </a:cxn>
                <a:cxn ang="0">
                  <a:pos x="548" y="22"/>
                </a:cxn>
                <a:cxn ang="0">
                  <a:pos x="700" y="0"/>
                </a:cxn>
                <a:cxn ang="0">
                  <a:pos x="670" y="52"/>
                </a:cxn>
                <a:cxn ang="0">
                  <a:pos x="639" y="52"/>
                </a:cxn>
                <a:cxn ang="0">
                  <a:pos x="540" y="133"/>
                </a:cxn>
                <a:cxn ang="0">
                  <a:pos x="518" y="170"/>
                </a:cxn>
                <a:cxn ang="0">
                  <a:pos x="426" y="185"/>
                </a:cxn>
                <a:cxn ang="0">
                  <a:pos x="175" y="222"/>
                </a:cxn>
                <a:cxn ang="0">
                  <a:pos x="0" y="252"/>
                </a:cxn>
                <a:cxn ang="0">
                  <a:pos x="0" y="215"/>
                </a:cxn>
                <a:cxn ang="0">
                  <a:pos x="23" y="141"/>
                </a:cxn>
              </a:cxnLst>
              <a:rect l="0" t="0" r="r" b="b"/>
              <a:pathLst>
                <a:path w="701" h="253">
                  <a:moveTo>
                    <a:pt x="23" y="141"/>
                  </a:moveTo>
                  <a:lnTo>
                    <a:pt x="61" y="89"/>
                  </a:lnTo>
                  <a:lnTo>
                    <a:pt x="548" y="22"/>
                  </a:lnTo>
                  <a:lnTo>
                    <a:pt x="700" y="0"/>
                  </a:lnTo>
                  <a:lnTo>
                    <a:pt x="670" y="52"/>
                  </a:lnTo>
                  <a:lnTo>
                    <a:pt x="639" y="52"/>
                  </a:lnTo>
                  <a:lnTo>
                    <a:pt x="540" y="133"/>
                  </a:lnTo>
                  <a:lnTo>
                    <a:pt x="518" y="170"/>
                  </a:lnTo>
                  <a:lnTo>
                    <a:pt x="426" y="185"/>
                  </a:lnTo>
                  <a:lnTo>
                    <a:pt x="175" y="222"/>
                  </a:lnTo>
                  <a:lnTo>
                    <a:pt x="0" y="252"/>
                  </a:lnTo>
                  <a:lnTo>
                    <a:pt x="0" y="215"/>
                  </a:lnTo>
                  <a:lnTo>
                    <a:pt x="23" y="141"/>
                  </a:lnTo>
                </a:path>
              </a:pathLst>
            </a:custGeom>
            <a:solidFill>
              <a:srgbClr val="FF0000"/>
            </a:solidFill>
            <a:ln w="12700" cap="rnd" cmpd="sng">
              <a:solidFill>
                <a:schemeClr val="bg2"/>
              </a:solidFill>
              <a:prstDash val="solid"/>
              <a:round/>
              <a:headEnd type="none" w="sm" len="sm"/>
              <a:tailEnd type="none" w="sm" len="sm"/>
            </a:ln>
            <a:effectLst/>
          </p:spPr>
          <p:txBody>
            <a:bodyPr/>
            <a:lstStyle/>
            <a:p>
              <a:endParaRPr lang="en-US"/>
            </a:p>
          </p:txBody>
        </p:sp>
        <p:sp>
          <p:nvSpPr>
            <p:cNvPr id="390179" name="Freeform 35"/>
            <p:cNvSpPr>
              <a:spLocks/>
            </p:cNvSpPr>
            <p:nvPr/>
          </p:nvSpPr>
          <p:spPr bwMode="ltGray">
            <a:xfrm>
              <a:off x="3834" y="2506"/>
              <a:ext cx="344" cy="519"/>
            </a:xfrm>
            <a:custGeom>
              <a:avLst/>
              <a:gdLst/>
              <a:ahLst/>
              <a:cxnLst>
                <a:cxn ang="0">
                  <a:pos x="312" y="238"/>
                </a:cxn>
                <a:cxn ang="0">
                  <a:pos x="343" y="281"/>
                </a:cxn>
                <a:cxn ang="0">
                  <a:pos x="312" y="333"/>
                </a:cxn>
                <a:cxn ang="0">
                  <a:pos x="327" y="415"/>
                </a:cxn>
                <a:cxn ang="0">
                  <a:pos x="91" y="429"/>
                </a:cxn>
                <a:cxn ang="0">
                  <a:pos x="114" y="466"/>
                </a:cxn>
                <a:cxn ang="0">
                  <a:pos x="137" y="481"/>
                </a:cxn>
                <a:cxn ang="0">
                  <a:pos x="84" y="518"/>
                </a:cxn>
                <a:cxn ang="0">
                  <a:pos x="76" y="466"/>
                </a:cxn>
                <a:cxn ang="0">
                  <a:pos x="38" y="503"/>
                </a:cxn>
                <a:cxn ang="0">
                  <a:pos x="23" y="370"/>
                </a:cxn>
                <a:cxn ang="0">
                  <a:pos x="23" y="52"/>
                </a:cxn>
                <a:cxn ang="0">
                  <a:pos x="0" y="37"/>
                </a:cxn>
                <a:cxn ang="0">
                  <a:pos x="251" y="0"/>
                </a:cxn>
                <a:cxn ang="0">
                  <a:pos x="312" y="238"/>
                </a:cxn>
              </a:cxnLst>
              <a:rect l="0" t="0" r="r" b="b"/>
              <a:pathLst>
                <a:path w="344" h="519">
                  <a:moveTo>
                    <a:pt x="312" y="238"/>
                  </a:moveTo>
                  <a:lnTo>
                    <a:pt x="343" y="281"/>
                  </a:lnTo>
                  <a:lnTo>
                    <a:pt x="312" y="333"/>
                  </a:lnTo>
                  <a:lnTo>
                    <a:pt x="327" y="415"/>
                  </a:lnTo>
                  <a:lnTo>
                    <a:pt x="91" y="429"/>
                  </a:lnTo>
                  <a:lnTo>
                    <a:pt x="114" y="466"/>
                  </a:lnTo>
                  <a:lnTo>
                    <a:pt x="137" y="481"/>
                  </a:lnTo>
                  <a:lnTo>
                    <a:pt x="84" y="518"/>
                  </a:lnTo>
                  <a:lnTo>
                    <a:pt x="76" y="466"/>
                  </a:lnTo>
                  <a:lnTo>
                    <a:pt x="38" y="503"/>
                  </a:lnTo>
                  <a:lnTo>
                    <a:pt x="23" y="370"/>
                  </a:lnTo>
                  <a:lnTo>
                    <a:pt x="23" y="52"/>
                  </a:lnTo>
                  <a:lnTo>
                    <a:pt x="0" y="37"/>
                  </a:lnTo>
                  <a:lnTo>
                    <a:pt x="251" y="0"/>
                  </a:lnTo>
                  <a:lnTo>
                    <a:pt x="312" y="238"/>
                  </a:lnTo>
                </a:path>
              </a:pathLst>
            </a:custGeom>
            <a:solidFill>
              <a:srgbClr val="FF0000"/>
            </a:solidFill>
            <a:ln w="12700" cap="rnd" cmpd="sng">
              <a:solidFill>
                <a:schemeClr val="bg2"/>
              </a:solidFill>
              <a:prstDash val="solid"/>
              <a:round/>
              <a:headEnd type="none" w="sm" len="sm"/>
              <a:tailEnd type="none" w="sm" len="sm"/>
            </a:ln>
            <a:effectLst/>
          </p:spPr>
          <p:txBody>
            <a:bodyPr/>
            <a:lstStyle/>
            <a:p>
              <a:endParaRPr lang="en-US"/>
            </a:p>
          </p:txBody>
        </p:sp>
        <p:sp>
          <p:nvSpPr>
            <p:cNvPr id="390180" name="Freeform 36"/>
            <p:cNvSpPr>
              <a:spLocks/>
            </p:cNvSpPr>
            <p:nvPr/>
          </p:nvSpPr>
          <p:spPr bwMode="ltGray">
            <a:xfrm>
              <a:off x="3926" y="2898"/>
              <a:ext cx="739" cy="510"/>
            </a:xfrm>
            <a:custGeom>
              <a:avLst/>
              <a:gdLst/>
              <a:ahLst/>
              <a:cxnLst>
                <a:cxn ang="0">
                  <a:pos x="0" y="45"/>
                </a:cxn>
                <a:cxn ang="0">
                  <a:pos x="236" y="22"/>
                </a:cxn>
                <a:cxn ang="0">
                  <a:pos x="252" y="37"/>
                </a:cxn>
                <a:cxn ang="0">
                  <a:pos x="465" y="30"/>
                </a:cxn>
                <a:cxn ang="0">
                  <a:pos x="480" y="45"/>
                </a:cxn>
                <a:cxn ang="0">
                  <a:pos x="488" y="0"/>
                </a:cxn>
                <a:cxn ang="0">
                  <a:pos x="526" y="0"/>
                </a:cxn>
                <a:cxn ang="0">
                  <a:pos x="693" y="258"/>
                </a:cxn>
                <a:cxn ang="0">
                  <a:pos x="731" y="317"/>
                </a:cxn>
                <a:cxn ang="0">
                  <a:pos x="739" y="413"/>
                </a:cxn>
                <a:cxn ang="0">
                  <a:pos x="708" y="494"/>
                </a:cxn>
                <a:cxn ang="0">
                  <a:pos x="663" y="509"/>
                </a:cxn>
                <a:cxn ang="0">
                  <a:pos x="632" y="458"/>
                </a:cxn>
                <a:cxn ang="0">
                  <a:pos x="587" y="450"/>
                </a:cxn>
                <a:cxn ang="0">
                  <a:pos x="556" y="339"/>
                </a:cxn>
                <a:cxn ang="0">
                  <a:pos x="526" y="339"/>
                </a:cxn>
                <a:cxn ang="0">
                  <a:pos x="495" y="309"/>
                </a:cxn>
                <a:cxn ang="0">
                  <a:pos x="495" y="266"/>
                </a:cxn>
                <a:cxn ang="0">
                  <a:pos x="472" y="258"/>
                </a:cxn>
                <a:cxn ang="0">
                  <a:pos x="480" y="207"/>
                </a:cxn>
                <a:cxn ang="0">
                  <a:pos x="465" y="155"/>
                </a:cxn>
                <a:cxn ang="0">
                  <a:pos x="404" y="111"/>
                </a:cxn>
                <a:cxn ang="0">
                  <a:pos x="335" y="74"/>
                </a:cxn>
                <a:cxn ang="0">
                  <a:pos x="244" y="141"/>
                </a:cxn>
                <a:cxn ang="0">
                  <a:pos x="191" y="88"/>
                </a:cxn>
                <a:cxn ang="0">
                  <a:pos x="145" y="81"/>
                </a:cxn>
                <a:cxn ang="0">
                  <a:pos x="99" y="104"/>
                </a:cxn>
                <a:cxn ang="0">
                  <a:pos x="38" y="88"/>
                </a:cxn>
                <a:cxn ang="0">
                  <a:pos x="23" y="74"/>
                </a:cxn>
                <a:cxn ang="0">
                  <a:pos x="0" y="45"/>
                </a:cxn>
              </a:cxnLst>
              <a:rect l="0" t="0" r="r" b="b"/>
              <a:pathLst>
                <a:path w="740" h="510">
                  <a:moveTo>
                    <a:pt x="0" y="45"/>
                  </a:moveTo>
                  <a:lnTo>
                    <a:pt x="236" y="22"/>
                  </a:lnTo>
                  <a:lnTo>
                    <a:pt x="252" y="37"/>
                  </a:lnTo>
                  <a:lnTo>
                    <a:pt x="465" y="30"/>
                  </a:lnTo>
                  <a:lnTo>
                    <a:pt x="480" y="45"/>
                  </a:lnTo>
                  <a:lnTo>
                    <a:pt x="488" y="0"/>
                  </a:lnTo>
                  <a:lnTo>
                    <a:pt x="526" y="0"/>
                  </a:lnTo>
                  <a:lnTo>
                    <a:pt x="693" y="258"/>
                  </a:lnTo>
                  <a:lnTo>
                    <a:pt x="731" y="317"/>
                  </a:lnTo>
                  <a:lnTo>
                    <a:pt x="739" y="413"/>
                  </a:lnTo>
                  <a:lnTo>
                    <a:pt x="708" y="494"/>
                  </a:lnTo>
                  <a:lnTo>
                    <a:pt x="663" y="509"/>
                  </a:lnTo>
                  <a:lnTo>
                    <a:pt x="632" y="458"/>
                  </a:lnTo>
                  <a:lnTo>
                    <a:pt x="587" y="450"/>
                  </a:lnTo>
                  <a:lnTo>
                    <a:pt x="556" y="339"/>
                  </a:lnTo>
                  <a:lnTo>
                    <a:pt x="526" y="339"/>
                  </a:lnTo>
                  <a:lnTo>
                    <a:pt x="495" y="309"/>
                  </a:lnTo>
                  <a:lnTo>
                    <a:pt x="495" y="266"/>
                  </a:lnTo>
                  <a:lnTo>
                    <a:pt x="472" y="258"/>
                  </a:lnTo>
                  <a:lnTo>
                    <a:pt x="480" y="207"/>
                  </a:lnTo>
                  <a:lnTo>
                    <a:pt x="465" y="155"/>
                  </a:lnTo>
                  <a:lnTo>
                    <a:pt x="404" y="111"/>
                  </a:lnTo>
                  <a:lnTo>
                    <a:pt x="335" y="74"/>
                  </a:lnTo>
                  <a:lnTo>
                    <a:pt x="244" y="141"/>
                  </a:lnTo>
                  <a:lnTo>
                    <a:pt x="191" y="88"/>
                  </a:lnTo>
                  <a:lnTo>
                    <a:pt x="145" y="81"/>
                  </a:lnTo>
                  <a:lnTo>
                    <a:pt x="99" y="104"/>
                  </a:lnTo>
                  <a:lnTo>
                    <a:pt x="38" y="88"/>
                  </a:lnTo>
                  <a:lnTo>
                    <a:pt x="23" y="74"/>
                  </a:lnTo>
                  <a:lnTo>
                    <a:pt x="0" y="45"/>
                  </a:lnTo>
                </a:path>
              </a:pathLst>
            </a:custGeom>
            <a:solidFill>
              <a:srgbClr val="FF0000"/>
            </a:solidFill>
            <a:ln w="12700" cap="rnd" cmpd="sng">
              <a:solidFill>
                <a:schemeClr val="bg2"/>
              </a:solidFill>
              <a:prstDash val="solid"/>
              <a:round/>
              <a:headEnd type="none" w="sm" len="sm"/>
              <a:tailEnd type="none" w="sm" len="sm"/>
            </a:ln>
            <a:effectLst/>
          </p:spPr>
          <p:txBody>
            <a:bodyPr/>
            <a:lstStyle/>
            <a:p>
              <a:endParaRPr lang="en-US"/>
            </a:p>
          </p:txBody>
        </p:sp>
        <p:sp>
          <p:nvSpPr>
            <p:cNvPr id="390181" name="Freeform 37"/>
            <p:cNvSpPr>
              <a:spLocks/>
            </p:cNvSpPr>
            <p:nvPr/>
          </p:nvSpPr>
          <p:spPr bwMode="ltGray">
            <a:xfrm>
              <a:off x="4085" y="2484"/>
              <a:ext cx="405" cy="451"/>
            </a:xfrm>
            <a:custGeom>
              <a:avLst/>
              <a:gdLst/>
              <a:ahLst/>
              <a:cxnLst>
                <a:cxn ang="0">
                  <a:pos x="0" y="22"/>
                </a:cxn>
                <a:cxn ang="0">
                  <a:pos x="92" y="8"/>
                </a:cxn>
                <a:cxn ang="0">
                  <a:pos x="191" y="0"/>
                </a:cxn>
                <a:cxn ang="0">
                  <a:pos x="175" y="45"/>
                </a:cxn>
                <a:cxn ang="0">
                  <a:pos x="229" y="52"/>
                </a:cxn>
                <a:cxn ang="0">
                  <a:pos x="236" y="89"/>
                </a:cxn>
                <a:cxn ang="0">
                  <a:pos x="274" y="126"/>
                </a:cxn>
                <a:cxn ang="0">
                  <a:pos x="312" y="170"/>
                </a:cxn>
                <a:cxn ang="0">
                  <a:pos x="350" y="200"/>
                </a:cxn>
                <a:cxn ang="0">
                  <a:pos x="350" y="229"/>
                </a:cxn>
                <a:cxn ang="0">
                  <a:pos x="381" y="243"/>
                </a:cxn>
                <a:cxn ang="0">
                  <a:pos x="381" y="266"/>
                </a:cxn>
                <a:cxn ang="0">
                  <a:pos x="396" y="274"/>
                </a:cxn>
                <a:cxn ang="0">
                  <a:pos x="404" y="266"/>
                </a:cxn>
                <a:cxn ang="0">
                  <a:pos x="366" y="413"/>
                </a:cxn>
                <a:cxn ang="0">
                  <a:pos x="328" y="413"/>
                </a:cxn>
                <a:cxn ang="0">
                  <a:pos x="320" y="450"/>
                </a:cxn>
                <a:cxn ang="0">
                  <a:pos x="305" y="435"/>
                </a:cxn>
                <a:cxn ang="0">
                  <a:pos x="92" y="450"/>
                </a:cxn>
                <a:cxn ang="0">
                  <a:pos x="76" y="435"/>
                </a:cxn>
                <a:cxn ang="0">
                  <a:pos x="61" y="354"/>
                </a:cxn>
                <a:cxn ang="0">
                  <a:pos x="92" y="310"/>
                </a:cxn>
                <a:cxn ang="0">
                  <a:pos x="61" y="259"/>
                </a:cxn>
                <a:cxn ang="0">
                  <a:pos x="0" y="22"/>
                </a:cxn>
              </a:cxnLst>
              <a:rect l="0" t="0" r="r" b="b"/>
              <a:pathLst>
                <a:path w="405" h="451">
                  <a:moveTo>
                    <a:pt x="0" y="22"/>
                  </a:moveTo>
                  <a:lnTo>
                    <a:pt x="92" y="8"/>
                  </a:lnTo>
                  <a:lnTo>
                    <a:pt x="191" y="0"/>
                  </a:lnTo>
                  <a:lnTo>
                    <a:pt x="175" y="45"/>
                  </a:lnTo>
                  <a:lnTo>
                    <a:pt x="229" y="52"/>
                  </a:lnTo>
                  <a:lnTo>
                    <a:pt x="236" y="89"/>
                  </a:lnTo>
                  <a:lnTo>
                    <a:pt x="274" y="126"/>
                  </a:lnTo>
                  <a:lnTo>
                    <a:pt x="312" y="170"/>
                  </a:lnTo>
                  <a:lnTo>
                    <a:pt x="350" y="200"/>
                  </a:lnTo>
                  <a:lnTo>
                    <a:pt x="350" y="229"/>
                  </a:lnTo>
                  <a:lnTo>
                    <a:pt x="381" y="243"/>
                  </a:lnTo>
                  <a:lnTo>
                    <a:pt x="381" y="266"/>
                  </a:lnTo>
                  <a:lnTo>
                    <a:pt x="396" y="274"/>
                  </a:lnTo>
                  <a:lnTo>
                    <a:pt x="404" y="266"/>
                  </a:lnTo>
                  <a:lnTo>
                    <a:pt x="366" y="413"/>
                  </a:lnTo>
                  <a:lnTo>
                    <a:pt x="328" y="413"/>
                  </a:lnTo>
                  <a:lnTo>
                    <a:pt x="320" y="450"/>
                  </a:lnTo>
                  <a:lnTo>
                    <a:pt x="305" y="435"/>
                  </a:lnTo>
                  <a:lnTo>
                    <a:pt x="92" y="450"/>
                  </a:lnTo>
                  <a:lnTo>
                    <a:pt x="76" y="435"/>
                  </a:lnTo>
                  <a:lnTo>
                    <a:pt x="61" y="354"/>
                  </a:lnTo>
                  <a:lnTo>
                    <a:pt x="92" y="310"/>
                  </a:lnTo>
                  <a:lnTo>
                    <a:pt x="61" y="259"/>
                  </a:lnTo>
                  <a:lnTo>
                    <a:pt x="0" y="22"/>
                  </a:lnTo>
                </a:path>
              </a:pathLst>
            </a:custGeom>
            <a:solidFill>
              <a:srgbClr val="FF0000"/>
            </a:solidFill>
            <a:ln w="12700" cap="rnd" cmpd="sng">
              <a:solidFill>
                <a:schemeClr val="bg2"/>
              </a:solidFill>
              <a:prstDash val="solid"/>
              <a:round/>
              <a:headEnd type="none" w="sm" len="sm"/>
              <a:tailEnd type="none" w="sm" len="sm"/>
            </a:ln>
            <a:effectLst/>
          </p:spPr>
          <p:txBody>
            <a:bodyPr/>
            <a:lstStyle/>
            <a:p>
              <a:endParaRPr lang="en-US"/>
            </a:p>
          </p:txBody>
        </p:sp>
        <p:sp>
          <p:nvSpPr>
            <p:cNvPr id="390182" name="Freeform 38"/>
            <p:cNvSpPr>
              <a:spLocks/>
            </p:cNvSpPr>
            <p:nvPr/>
          </p:nvSpPr>
          <p:spPr bwMode="ltGray">
            <a:xfrm>
              <a:off x="4207" y="2021"/>
              <a:ext cx="619" cy="325"/>
            </a:xfrm>
            <a:custGeom>
              <a:avLst/>
              <a:gdLst/>
              <a:ahLst/>
              <a:cxnLst>
                <a:cxn ang="0">
                  <a:pos x="0" y="324"/>
                </a:cxn>
                <a:cxn ang="0">
                  <a:pos x="114" y="228"/>
                </a:cxn>
                <a:cxn ang="0">
                  <a:pos x="152" y="250"/>
                </a:cxn>
                <a:cxn ang="0">
                  <a:pos x="259" y="206"/>
                </a:cxn>
                <a:cxn ang="0">
                  <a:pos x="244" y="184"/>
                </a:cxn>
                <a:cxn ang="0">
                  <a:pos x="274" y="125"/>
                </a:cxn>
                <a:cxn ang="0">
                  <a:pos x="312" y="74"/>
                </a:cxn>
                <a:cxn ang="0">
                  <a:pos x="320" y="66"/>
                </a:cxn>
                <a:cxn ang="0">
                  <a:pos x="373" y="7"/>
                </a:cxn>
                <a:cxn ang="0">
                  <a:pos x="411" y="21"/>
                </a:cxn>
                <a:cxn ang="0">
                  <a:pos x="426" y="0"/>
                </a:cxn>
                <a:cxn ang="0">
                  <a:pos x="487" y="37"/>
                </a:cxn>
                <a:cxn ang="0">
                  <a:pos x="472" y="74"/>
                </a:cxn>
                <a:cxn ang="0">
                  <a:pos x="579" y="111"/>
                </a:cxn>
                <a:cxn ang="0">
                  <a:pos x="594" y="169"/>
                </a:cxn>
                <a:cxn ang="0">
                  <a:pos x="533" y="162"/>
                </a:cxn>
                <a:cxn ang="0">
                  <a:pos x="579" y="184"/>
                </a:cxn>
                <a:cxn ang="0">
                  <a:pos x="609" y="184"/>
                </a:cxn>
                <a:cxn ang="0">
                  <a:pos x="617" y="206"/>
                </a:cxn>
                <a:cxn ang="0">
                  <a:pos x="152" y="302"/>
                </a:cxn>
                <a:cxn ang="0">
                  <a:pos x="0" y="324"/>
                </a:cxn>
              </a:cxnLst>
              <a:rect l="0" t="0" r="r" b="b"/>
              <a:pathLst>
                <a:path w="618" h="325">
                  <a:moveTo>
                    <a:pt x="0" y="324"/>
                  </a:moveTo>
                  <a:lnTo>
                    <a:pt x="114" y="228"/>
                  </a:lnTo>
                  <a:lnTo>
                    <a:pt x="152" y="250"/>
                  </a:lnTo>
                  <a:lnTo>
                    <a:pt x="259" y="206"/>
                  </a:lnTo>
                  <a:lnTo>
                    <a:pt x="244" y="184"/>
                  </a:lnTo>
                  <a:lnTo>
                    <a:pt x="274" y="125"/>
                  </a:lnTo>
                  <a:lnTo>
                    <a:pt x="312" y="74"/>
                  </a:lnTo>
                  <a:lnTo>
                    <a:pt x="320" y="66"/>
                  </a:lnTo>
                  <a:lnTo>
                    <a:pt x="373" y="7"/>
                  </a:lnTo>
                  <a:lnTo>
                    <a:pt x="411" y="21"/>
                  </a:lnTo>
                  <a:lnTo>
                    <a:pt x="426" y="0"/>
                  </a:lnTo>
                  <a:lnTo>
                    <a:pt x="487" y="37"/>
                  </a:lnTo>
                  <a:lnTo>
                    <a:pt x="472" y="74"/>
                  </a:lnTo>
                  <a:lnTo>
                    <a:pt x="579" y="111"/>
                  </a:lnTo>
                  <a:lnTo>
                    <a:pt x="594" y="169"/>
                  </a:lnTo>
                  <a:lnTo>
                    <a:pt x="533" y="162"/>
                  </a:lnTo>
                  <a:lnTo>
                    <a:pt x="579" y="184"/>
                  </a:lnTo>
                  <a:lnTo>
                    <a:pt x="609" y="184"/>
                  </a:lnTo>
                  <a:lnTo>
                    <a:pt x="617" y="206"/>
                  </a:lnTo>
                  <a:lnTo>
                    <a:pt x="152" y="302"/>
                  </a:lnTo>
                  <a:lnTo>
                    <a:pt x="0" y="324"/>
                  </a:lnTo>
                </a:path>
              </a:pathLst>
            </a:custGeom>
            <a:solidFill>
              <a:srgbClr val="FF0000"/>
            </a:solidFill>
            <a:ln w="12700" cap="rnd" cmpd="sng">
              <a:solidFill>
                <a:schemeClr val="bg2"/>
              </a:solidFill>
              <a:prstDash val="solid"/>
              <a:round/>
              <a:headEnd type="none" w="sm" len="sm"/>
              <a:tailEnd type="none" w="sm" len="sm"/>
            </a:ln>
            <a:effectLst/>
          </p:spPr>
          <p:txBody>
            <a:bodyPr/>
            <a:lstStyle/>
            <a:p>
              <a:endParaRPr lang="en-US"/>
            </a:p>
          </p:txBody>
        </p:sp>
        <p:sp>
          <p:nvSpPr>
            <p:cNvPr id="390183" name="Freeform 39"/>
            <p:cNvSpPr>
              <a:spLocks/>
            </p:cNvSpPr>
            <p:nvPr/>
          </p:nvSpPr>
          <p:spPr bwMode="ltGray">
            <a:xfrm>
              <a:off x="4260" y="2441"/>
              <a:ext cx="397" cy="318"/>
            </a:xfrm>
            <a:custGeom>
              <a:avLst/>
              <a:gdLst/>
              <a:ahLst/>
              <a:cxnLst>
                <a:cxn ang="0">
                  <a:pos x="229" y="309"/>
                </a:cxn>
                <a:cxn ang="0">
                  <a:pos x="221" y="317"/>
                </a:cxn>
                <a:cxn ang="0">
                  <a:pos x="206" y="309"/>
                </a:cxn>
                <a:cxn ang="0">
                  <a:pos x="206" y="287"/>
                </a:cxn>
                <a:cxn ang="0">
                  <a:pos x="175" y="272"/>
                </a:cxn>
                <a:cxn ang="0">
                  <a:pos x="175" y="243"/>
                </a:cxn>
                <a:cxn ang="0">
                  <a:pos x="137" y="213"/>
                </a:cxn>
                <a:cxn ang="0">
                  <a:pos x="99" y="176"/>
                </a:cxn>
                <a:cxn ang="0">
                  <a:pos x="61" y="133"/>
                </a:cxn>
                <a:cxn ang="0">
                  <a:pos x="54" y="96"/>
                </a:cxn>
                <a:cxn ang="0">
                  <a:pos x="16" y="88"/>
                </a:cxn>
                <a:cxn ang="0">
                  <a:pos x="0" y="88"/>
                </a:cxn>
                <a:cxn ang="0">
                  <a:pos x="16" y="44"/>
                </a:cxn>
                <a:cxn ang="0">
                  <a:pos x="38" y="37"/>
                </a:cxn>
                <a:cxn ang="0">
                  <a:pos x="54" y="22"/>
                </a:cxn>
                <a:cxn ang="0">
                  <a:pos x="175" y="0"/>
                </a:cxn>
                <a:cxn ang="0">
                  <a:pos x="175" y="15"/>
                </a:cxn>
                <a:cxn ang="0">
                  <a:pos x="206" y="29"/>
                </a:cxn>
                <a:cxn ang="0">
                  <a:pos x="297" y="15"/>
                </a:cxn>
                <a:cxn ang="0">
                  <a:pos x="396" y="88"/>
                </a:cxn>
                <a:cxn ang="0">
                  <a:pos x="290" y="250"/>
                </a:cxn>
                <a:cxn ang="0">
                  <a:pos x="244" y="272"/>
                </a:cxn>
                <a:cxn ang="0">
                  <a:pos x="229" y="309"/>
                </a:cxn>
              </a:cxnLst>
              <a:rect l="0" t="0" r="r" b="b"/>
              <a:pathLst>
                <a:path w="397" h="318">
                  <a:moveTo>
                    <a:pt x="229" y="309"/>
                  </a:moveTo>
                  <a:lnTo>
                    <a:pt x="221" y="317"/>
                  </a:lnTo>
                  <a:lnTo>
                    <a:pt x="206" y="309"/>
                  </a:lnTo>
                  <a:lnTo>
                    <a:pt x="206" y="287"/>
                  </a:lnTo>
                  <a:lnTo>
                    <a:pt x="175" y="272"/>
                  </a:lnTo>
                  <a:lnTo>
                    <a:pt x="175" y="243"/>
                  </a:lnTo>
                  <a:lnTo>
                    <a:pt x="137" y="213"/>
                  </a:lnTo>
                  <a:lnTo>
                    <a:pt x="99" y="176"/>
                  </a:lnTo>
                  <a:lnTo>
                    <a:pt x="61" y="133"/>
                  </a:lnTo>
                  <a:lnTo>
                    <a:pt x="54" y="96"/>
                  </a:lnTo>
                  <a:lnTo>
                    <a:pt x="16" y="88"/>
                  </a:lnTo>
                  <a:lnTo>
                    <a:pt x="0" y="88"/>
                  </a:lnTo>
                  <a:lnTo>
                    <a:pt x="16" y="44"/>
                  </a:lnTo>
                  <a:lnTo>
                    <a:pt x="38" y="37"/>
                  </a:lnTo>
                  <a:lnTo>
                    <a:pt x="54" y="22"/>
                  </a:lnTo>
                  <a:lnTo>
                    <a:pt x="175" y="0"/>
                  </a:lnTo>
                  <a:lnTo>
                    <a:pt x="175" y="15"/>
                  </a:lnTo>
                  <a:lnTo>
                    <a:pt x="206" y="29"/>
                  </a:lnTo>
                  <a:lnTo>
                    <a:pt x="297" y="15"/>
                  </a:lnTo>
                  <a:lnTo>
                    <a:pt x="396" y="88"/>
                  </a:lnTo>
                  <a:lnTo>
                    <a:pt x="290" y="250"/>
                  </a:lnTo>
                  <a:lnTo>
                    <a:pt x="244" y="272"/>
                  </a:lnTo>
                  <a:lnTo>
                    <a:pt x="229" y="309"/>
                  </a:lnTo>
                </a:path>
              </a:pathLst>
            </a:custGeom>
            <a:solidFill>
              <a:srgbClr val="FF0000"/>
            </a:solidFill>
            <a:ln w="12700" cap="rnd" cmpd="sng">
              <a:solidFill>
                <a:schemeClr val="bg2"/>
              </a:solidFill>
              <a:prstDash val="solid"/>
              <a:round/>
              <a:headEnd type="none" w="sm" len="sm"/>
              <a:tailEnd type="none" w="sm" len="sm"/>
            </a:ln>
            <a:effectLst/>
          </p:spPr>
          <p:txBody>
            <a:bodyPr/>
            <a:lstStyle/>
            <a:p>
              <a:endParaRPr lang="en-US"/>
            </a:p>
          </p:txBody>
        </p:sp>
        <p:sp>
          <p:nvSpPr>
            <p:cNvPr id="390184" name="Freeform 40"/>
            <p:cNvSpPr>
              <a:spLocks/>
            </p:cNvSpPr>
            <p:nvPr/>
          </p:nvSpPr>
          <p:spPr bwMode="ltGray">
            <a:xfrm>
              <a:off x="4178" y="2226"/>
              <a:ext cx="708" cy="304"/>
            </a:xfrm>
            <a:custGeom>
              <a:avLst/>
              <a:gdLst/>
              <a:ahLst/>
              <a:cxnLst>
                <a:cxn ang="0">
                  <a:pos x="647" y="0"/>
                </a:cxn>
                <a:cxn ang="0">
                  <a:pos x="677" y="45"/>
                </a:cxn>
                <a:cxn ang="0">
                  <a:pos x="639" y="82"/>
                </a:cxn>
                <a:cxn ang="0">
                  <a:pos x="708" y="82"/>
                </a:cxn>
                <a:cxn ang="0">
                  <a:pos x="677" y="118"/>
                </a:cxn>
                <a:cxn ang="0">
                  <a:pos x="601" y="118"/>
                </a:cxn>
                <a:cxn ang="0">
                  <a:pos x="624" y="148"/>
                </a:cxn>
                <a:cxn ang="0">
                  <a:pos x="647" y="155"/>
                </a:cxn>
                <a:cxn ang="0">
                  <a:pos x="593" y="200"/>
                </a:cxn>
                <a:cxn ang="0">
                  <a:pos x="555" y="266"/>
                </a:cxn>
                <a:cxn ang="0">
                  <a:pos x="479" y="303"/>
                </a:cxn>
                <a:cxn ang="0">
                  <a:pos x="380" y="229"/>
                </a:cxn>
                <a:cxn ang="0">
                  <a:pos x="289" y="244"/>
                </a:cxn>
                <a:cxn ang="0">
                  <a:pos x="258" y="229"/>
                </a:cxn>
                <a:cxn ang="0">
                  <a:pos x="258" y="215"/>
                </a:cxn>
                <a:cxn ang="0">
                  <a:pos x="137" y="237"/>
                </a:cxn>
                <a:cxn ang="0">
                  <a:pos x="121" y="252"/>
                </a:cxn>
                <a:cxn ang="0">
                  <a:pos x="99" y="258"/>
                </a:cxn>
                <a:cxn ang="0">
                  <a:pos x="0" y="266"/>
                </a:cxn>
                <a:cxn ang="0">
                  <a:pos x="22" y="229"/>
                </a:cxn>
                <a:cxn ang="0">
                  <a:pos x="121" y="148"/>
                </a:cxn>
                <a:cxn ang="0">
                  <a:pos x="152" y="148"/>
                </a:cxn>
                <a:cxn ang="0">
                  <a:pos x="182" y="96"/>
                </a:cxn>
                <a:cxn ang="0">
                  <a:pos x="647" y="0"/>
                </a:cxn>
              </a:cxnLst>
              <a:rect l="0" t="0" r="r" b="b"/>
              <a:pathLst>
                <a:path w="709" h="304">
                  <a:moveTo>
                    <a:pt x="647" y="0"/>
                  </a:moveTo>
                  <a:lnTo>
                    <a:pt x="677" y="45"/>
                  </a:lnTo>
                  <a:lnTo>
                    <a:pt x="639" y="82"/>
                  </a:lnTo>
                  <a:lnTo>
                    <a:pt x="708" y="82"/>
                  </a:lnTo>
                  <a:lnTo>
                    <a:pt x="677" y="118"/>
                  </a:lnTo>
                  <a:lnTo>
                    <a:pt x="601" y="118"/>
                  </a:lnTo>
                  <a:lnTo>
                    <a:pt x="624" y="148"/>
                  </a:lnTo>
                  <a:lnTo>
                    <a:pt x="647" y="155"/>
                  </a:lnTo>
                  <a:lnTo>
                    <a:pt x="593" y="200"/>
                  </a:lnTo>
                  <a:lnTo>
                    <a:pt x="555" y="266"/>
                  </a:lnTo>
                  <a:lnTo>
                    <a:pt x="479" y="303"/>
                  </a:lnTo>
                  <a:lnTo>
                    <a:pt x="380" y="229"/>
                  </a:lnTo>
                  <a:lnTo>
                    <a:pt x="289" y="244"/>
                  </a:lnTo>
                  <a:lnTo>
                    <a:pt x="258" y="229"/>
                  </a:lnTo>
                  <a:lnTo>
                    <a:pt x="258" y="215"/>
                  </a:lnTo>
                  <a:lnTo>
                    <a:pt x="137" y="237"/>
                  </a:lnTo>
                  <a:lnTo>
                    <a:pt x="121" y="252"/>
                  </a:lnTo>
                  <a:lnTo>
                    <a:pt x="99" y="258"/>
                  </a:lnTo>
                  <a:lnTo>
                    <a:pt x="0" y="266"/>
                  </a:lnTo>
                  <a:lnTo>
                    <a:pt x="22" y="229"/>
                  </a:lnTo>
                  <a:lnTo>
                    <a:pt x="121" y="148"/>
                  </a:lnTo>
                  <a:lnTo>
                    <a:pt x="152" y="148"/>
                  </a:lnTo>
                  <a:lnTo>
                    <a:pt x="182" y="96"/>
                  </a:lnTo>
                  <a:lnTo>
                    <a:pt x="647" y="0"/>
                  </a:lnTo>
                </a:path>
              </a:pathLst>
            </a:custGeom>
            <a:solidFill>
              <a:srgbClr val="FF0000"/>
            </a:solidFill>
            <a:ln w="12700" cap="rnd" cmpd="sng">
              <a:solidFill>
                <a:schemeClr val="bg2"/>
              </a:solidFill>
              <a:prstDash val="solid"/>
              <a:round/>
              <a:headEnd type="none" w="sm" len="sm"/>
              <a:tailEnd type="none" w="sm" len="sm"/>
            </a:ln>
            <a:effectLst/>
          </p:spPr>
          <p:txBody>
            <a:bodyPr/>
            <a:lstStyle/>
            <a:p>
              <a:endParaRPr lang="en-US"/>
            </a:p>
          </p:txBody>
        </p:sp>
        <p:sp>
          <p:nvSpPr>
            <p:cNvPr id="390185" name="Freeform 41"/>
            <p:cNvSpPr>
              <a:spLocks/>
            </p:cNvSpPr>
            <p:nvPr/>
          </p:nvSpPr>
          <p:spPr bwMode="ltGray">
            <a:xfrm>
              <a:off x="4253" y="1916"/>
              <a:ext cx="375" cy="356"/>
            </a:xfrm>
            <a:custGeom>
              <a:avLst/>
              <a:gdLst/>
              <a:ahLst/>
              <a:cxnLst>
                <a:cxn ang="0">
                  <a:pos x="68" y="333"/>
                </a:cxn>
                <a:cxn ang="0">
                  <a:pos x="30" y="326"/>
                </a:cxn>
                <a:cxn ang="0">
                  <a:pos x="23" y="303"/>
                </a:cxn>
                <a:cxn ang="0">
                  <a:pos x="7" y="289"/>
                </a:cxn>
                <a:cxn ang="0">
                  <a:pos x="0" y="252"/>
                </a:cxn>
                <a:cxn ang="0">
                  <a:pos x="30" y="230"/>
                </a:cxn>
                <a:cxn ang="0">
                  <a:pos x="76" y="162"/>
                </a:cxn>
                <a:cxn ang="0">
                  <a:pos x="114" y="125"/>
                </a:cxn>
                <a:cxn ang="0">
                  <a:pos x="114" y="0"/>
                </a:cxn>
                <a:cxn ang="0">
                  <a:pos x="144" y="111"/>
                </a:cxn>
                <a:cxn ang="0">
                  <a:pos x="221" y="104"/>
                </a:cxn>
                <a:cxn ang="0">
                  <a:pos x="228" y="156"/>
                </a:cxn>
                <a:cxn ang="0">
                  <a:pos x="281" y="104"/>
                </a:cxn>
                <a:cxn ang="0">
                  <a:pos x="373" y="89"/>
                </a:cxn>
                <a:cxn ang="0">
                  <a:pos x="365" y="125"/>
                </a:cxn>
                <a:cxn ang="0">
                  <a:pos x="327" y="111"/>
                </a:cxn>
                <a:cxn ang="0">
                  <a:pos x="274" y="170"/>
                </a:cxn>
                <a:cxn ang="0">
                  <a:pos x="266" y="178"/>
                </a:cxn>
                <a:cxn ang="0">
                  <a:pos x="228" y="230"/>
                </a:cxn>
                <a:cxn ang="0">
                  <a:pos x="198" y="289"/>
                </a:cxn>
                <a:cxn ang="0">
                  <a:pos x="213" y="310"/>
                </a:cxn>
                <a:cxn ang="0">
                  <a:pos x="106" y="355"/>
                </a:cxn>
                <a:cxn ang="0">
                  <a:pos x="68" y="333"/>
                </a:cxn>
              </a:cxnLst>
              <a:rect l="0" t="0" r="r" b="b"/>
              <a:pathLst>
                <a:path w="374" h="356">
                  <a:moveTo>
                    <a:pt x="68" y="333"/>
                  </a:moveTo>
                  <a:lnTo>
                    <a:pt x="30" y="326"/>
                  </a:lnTo>
                  <a:lnTo>
                    <a:pt x="23" y="303"/>
                  </a:lnTo>
                  <a:lnTo>
                    <a:pt x="7" y="289"/>
                  </a:lnTo>
                  <a:lnTo>
                    <a:pt x="0" y="252"/>
                  </a:lnTo>
                  <a:lnTo>
                    <a:pt x="30" y="230"/>
                  </a:lnTo>
                  <a:lnTo>
                    <a:pt x="76" y="162"/>
                  </a:lnTo>
                  <a:lnTo>
                    <a:pt x="114" y="125"/>
                  </a:lnTo>
                  <a:lnTo>
                    <a:pt x="114" y="0"/>
                  </a:lnTo>
                  <a:lnTo>
                    <a:pt x="144" y="111"/>
                  </a:lnTo>
                  <a:lnTo>
                    <a:pt x="221" y="104"/>
                  </a:lnTo>
                  <a:lnTo>
                    <a:pt x="228" y="156"/>
                  </a:lnTo>
                  <a:lnTo>
                    <a:pt x="281" y="104"/>
                  </a:lnTo>
                  <a:lnTo>
                    <a:pt x="373" y="89"/>
                  </a:lnTo>
                  <a:lnTo>
                    <a:pt x="365" y="125"/>
                  </a:lnTo>
                  <a:lnTo>
                    <a:pt x="327" y="111"/>
                  </a:lnTo>
                  <a:lnTo>
                    <a:pt x="274" y="170"/>
                  </a:lnTo>
                  <a:lnTo>
                    <a:pt x="266" y="178"/>
                  </a:lnTo>
                  <a:lnTo>
                    <a:pt x="228" y="230"/>
                  </a:lnTo>
                  <a:lnTo>
                    <a:pt x="198" y="289"/>
                  </a:lnTo>
                  <a:lnTo>
                    <a:pt x="213" y="310"/>
                  </a:lnTo>
                  <a:lnTo>
                    <a:pt x="106" y="355"/>
                  </a:lnTo>
                  <a:lnTo>
                    <a:pt x="68" y="333"/>
                  </a:lnTo>
                </a:path>
              </a:pathLst>
            </a:custGeom>
            <a:solidFill>
              <a:srgbClr val="FF0000"/>
            </a:solidFill>
            <a:ln w="12700" cap="rnd" cmpd="sng">
              <a:solidFill>
                <a:schemeClr val="bg2"/>
              </a:solidFill>
              <a:prstDash val="solid"/>
              <a:round/>
              <a:headEnd type="none" w="sm" len="sm"/>
              <a:tailEnd type="none" w="sm" len="sm"/>
            </a:ln>
            <a:effectLst/>
          </p:spPr>
          <p:txBody>
            <a:bodyPr/>
            <a:lstStyle/>
            <a:p>
              <a:endParaRPr lang="en-US"/>
            </a:p>
          </p:txBody>
        </p:sp>
        <p:sp>
          <p:nvSpPr>
            <p:cNvPr id="390186" name="Freeform 42"/>
            <p:cNvSpPr>
              <a:spLocks/>
            </p:cNvSpPr>
            <p:nvPr/>
          </p:nvSpPr>
          <p:spPr bwMode="ltGray">
            <a:xfrm>
              <a:off x="4475" y="1932"/>
              <a:ext cx="380" cy="200"/>
            </a:xfrm>
            <a:custGeom>
              <a:avLst/>
              <a:gdLst/>
              <a:ahLst/>
              <a:cxnLst>
                <a:cxn ang="0">
                  <a:pos x="0" y="89"/>
                </a:cxn>
                <a:cxn ang="0">
                  <a:pos x="304" y="0"/>
                </a:cxn>
                <a:cxn ang="0">
                  <a:pos x="327" y="22"/>
                </a:cxn>
                <a:cxn ang="0">
                  <a:pos x="335" y="44"/>
                </a:cxn>
                <a:cxn ang="0">
                  <a:pos x="342" y="140"/>
                </a:cxn>
                <a:cxn ang="0">
                  <a:pos x="380" y="140"/>
                </a:cxn>
                <a:cxn ang="0">
                  <a:pos x="373" y="199"/>
                </a:cxn>
                <a:cxn ang="0">
                  <a:pos x="327" y="191"/>
                </a:cxn>
                <a:cxn ang="0">
                  <a:pos x="304" y="140"/>
                </a:cxn>
                <a:cxn ang="0">
                  <a:pos x="289" y="118"/>
                </a:cxn>
                <a:cxn ang="0">
                  <a:pos x="281" y="52"/>
                </a:cxn>
                <a:cxn ang="0">
                  <a:pos x="296" y="30"/>
                </a:cxn>
                <a:cxn ang="0">
                  <a:pos x="266" y="73"/>
                </a:cxn>
                <a:cxn ang="0">
                  <a:pos x="281" y="132"/>
                </a:cxn>
                <a:cxn ang="0">
                  <a:pos x="312" y="177"/>
                </a:cxn>
                <a:cxn ang="0">
                  <a:pos x="213" y="162"/>
                </a:cxn>
                <a:cxn ang="0">
                  <a:pos x="220" y="126"/>
                </a:cxn>
                <a:cxn ang="0">
                  <a:pos x="159" y="89"/>
                </a:cxn>
                <a:cxn ang="0">
                  <a:pos x="144" y="110"/>
                </a:cxn>
                <a:cxn ang="0">
                  <a:pos x="152" y="73"/>
                </a:cxn>
                <a:cxn ang="0">
                  <a:pos x="60" y="89"/>
                </a:cxn>
                <a:cxn ang="0">
                  <a:pos x="7" y="132"/>
                </a:cxn>
                <a:cxn ang="0">
                  <a:pos x="0" y="89"/>
                </a:cxn>
              </a:cxnLst>
              <a:rect l="0" t="0" r="r" b="b"/>
              <a:pathLst>
                <a:path w="381" h="200">
                  <a:moveTo>
                    <a:pt x="0" y="89"/>
                  </a:moveTo>
                  <a:lnTo>
                    <a:pt x="304" y="0"/>
                  </a:lnTo>
                  <a:lnTo>
                    <a:pt x="327" y="22"/>
                  </a:lnTo>
                  <a:lnTo>
                    <a:pt x="335" y="44"/>
                  </a:lnTo>
                  <a:lnTo>
                    <a:pt x="342" y="140"/>
                  </a:lnTo>
                  <a:lnTo>
                    <a:pt x="380" y="140"/>
                  </a:lnTo>
                  <a:lnTo>
                    <a:pt x="373" y="199"/>
                  </a:lnTo>
                  <a:lnTo>
                    <a:pt x="327" y="191"/>
                  </a:lnTo>
                  <a:lnTo>
                    <a:pt x="304" y="140"/>
                  </a:lnTo>
                  <a:lnTo>
                    <a:pt x="289" y="118"/>
                  </a:lnTo>
                  <a:lnTo>
                    <a:pt x="281" y="52"/>
                  </a:lnTo>
                  <a:lnTo>
                    <a:pt x="296" y="30"/>
                  </a:lnTo>
                  <a:lnTo>
                    <a:pt x="266" y="73"/>
                  </a:lnTo>
                  <a:lnTo>
                    <a:pt x="281" y="132"/>
                  </a:lnTo>
                  <a:lnTo>
                    <a:pt x="312" y="177"/>
                  </a:lnTo>
                  <a:lnTo>
                    <a:pt x="213" y="162"/>
                  </a:lnTo>
                  <a:lnTo>
                    <a:pt x="220" y="126"/>
                  </a:lnTo>
                  <a:lnTo>
                    <a:pt x="159" y="89"/>
                  </a:lnTo>
                  <a:lnTo>
                    <a:pt x="144" y="110"/>
                  </a:lnTo>
                  <a:lnTo>
                    <a:pt x="152" y="73"/>
                  </a:lnTo>
                  <a:lnTo>
                    <a:pt x="60" y="89"/>
                  </a:lnTo>
                  <a:lnTo>
                    <a:pt x="7" y="132"/>
                  </a:lnTo>
                  <a:lnTo>
                    <a:pt x="0" y="89"/>
                  </a:lnTo>
                </a:path>
              </a:pathLst>
            </a:custGeom>
            <a:solidFill>
              <a:srgbClr val="FF0000"/>
            </a:solidFill>
            <a:ln w="12700" cap="rnd" cmpd="sng">
              <a:solidFill>
                <a:schemeClr val="bg2"/>
              </a:solidFill>
              <a:prstDash val="solid"/>
              <a:round/>
              <a:headEnd type="none" w="sm" len="sm"/>
              <a:tailEnd type="none" w="sm" len="sm"/>
            </a:ln>
            <a:effectLst/>
          </p:spPr>
          <p:txBody>
            <a:bodyPr/>
            <a:lstStyle/>
            <a:p>
              <a:endParaRPr lang="en-US"/>
            </a:p>
          </p:txBody>
        </p:sp>
        <p:sp>
          <p:nvSpPr>
            <p:cNvPr id="390187" name="Freeform 43"/>
            <p:cNvSpPr>
              <a:spLocks/>
            </p:cNvSpPr>
            <p:nvPr/>
          </p:nvSpPr>
          <p:spPr bwMode="ltGray">
            <a:xfrm>
              <a:off x="4352" y="1718"/>
              <a:ext cx="480" cy="311"/>
            </a:xfrm>
            <a:custGeom>
              <a:avLst/>
              <a:gdLst/>
              <a:ahLst/>
              <a:cxnLst>
                <a:cxn ang="0">
                  <a:pos x="0" y="74"/>
                </a:cxn>
                <a:cxn ang="0">
                  <a:pos x="45" y="29"/>
                </a:cxn>
                <a:cxn ang="0">
                  <a:pos x="53" y="74"/>
                </a:cxn>
                <a:cxn ang="0">
                  <a:pos x="388" y="0"/>
                </a:cxn>
                <a:cxn ang="0">
                  <a:pos x="403" y="0"/>
                </a:cxn>
                <a:cxn ang="0">
                  <a:pos x="434" y="7"/>
                </a:cxn>
                <a:cxn ang="0">
                  <a:pos x="434" y="44"/>
                </a:cxn>
                <a:cxn ang="0">
                  <a:pos x="464" y="44"/>
                </a:cxn>
                <a:cxn ang="0">
                  <a:pos x="434" y="88"/>
                </a:cxn>
                <a:cxn ang="0">
                  <a:pos x="457" y="118"/>
                </a:cxn>
                <a:cxn ang="0">
                  <a:pos x="479" y="148"/>
                </a:cxn>
                <a:cxn ang="0">
                  <a:pos x="457" y="191"/>
                </a:cxn>
                <a:cxn ang="0">
                  <a:pos x="426" y="214"/>
                </a:cxn>
                <a:cxn ang="0">
                  <a:pos x="122" y="303"/>
                </a:cxn>
                <a:cxn ang="0">
                  <a:pos x="45" y="310"/>
                </a:cxn>
                <a:cxn ang="0">
                  <a:pos x="15" y="199"/>
                </a:cxn>
                <a:cxn ang="0">
                  <a:pos x="0" y="74"/>
                </a:cxn>
              </a:cxnLst>
              <a:rect l="0" t="0" r="r" b="b"/>
              <a:pathLst>
                <a:path w="480" h="311">
                  <a:moveTo>
                    <a:pt x="0" y="74"/>
                  </a:moveTo>
                  <a:lnTo>
                    <a:pt x="45" y="29"/>
                  </a:lnTo>
                  <a:lnTo>
                    <a:pt x="53" y="74"/>
                  </a:lnTo>
                  <a:lnTo>
                    <a:pt x="388" y="0"/>
                  </a:lnTo>
                  <a:lnTo>
                    <a:pt x="403" y="0"/>
                  </a:lnTo>
                  <a:lnTo>
                    <a:pt x="434" y="7"/>
                  </a:lnTo>
                  <a:lnTo>
                    <a:pt x="434" y="44"/>
                  </a:lnTo>
                  <a:lnTo>
                    <a:pt x="464" y="44"/>
                  </a:lnTo>
                  <a:lnTo>
                    <a:pt x="434" y="88"/>
                  </a:lnTo>
                  <a:lnTo>
                    <a:pt x="457" y="118"/>
                  </a:lnTo>
                  <a:lnTo>
                    <a:pt x="479" y="148"/>
                  </a:lnTo>
                  <a:lnTo>
                    <a:pt x="457" y="191"/>
                  </a:lnTo>
                  <a:lnTo>
                    <a:pt x="426" y="214"/>
                  </a:lnTo>
                  <a:lnTo>
                    <a:pt x="122" y="303"/>
                  </a:lnTo>
                  <a:lnTo>
                    <a:pt x="45" y="310"/>
                  </a:lnTo>
                  <a:lnTo>
                    <a:pt x="15" y="199"/>
                  </a:lnTo>
                  <a:lnTo>
                    <a:pt x="0" y="74"/>
                  </a:lnTo>
                </a:path>
              </a:pathLst>
            </a:custGeom>
            <a:solidFill>
              <a:srgbClr val="FF0000"/>
            </a:solidFill>
            <a:ln w="12700" cap="rnd" cmpd="sng">
              <a:solidFill>
                <a:schemeClr val="bg2"/>
              </a:solidFill>
              <a:prstDash val="solid"/>
              <a:round/>
              <a:headEnd type="none" w="sm" len="sm"/>
              <a:tailEnd type="none" w="sm" len="sm"/>
            </a:ln>
            <a:effectLst/>
          </p:spPr>
          <p:txBody>
            <a:bodyPr/>
            <a:lstStyle/>
            <a:p>
              <a:endParaRPr lang="en-US"/>
            </a:p>
          </p:txBody>
        </p:sp>
        <p:sp>
          <p:nvSpPr>
            <p:cNvPr id="390188" name="Freeform 44"/>
            <p:cNvSpPr>
              <a:spLocks/>
            </p:cNvSpPr>
            <p:nvPr/>
          </p:nvSpPr>
          <p:spPr bwMode="ltGray">
            <a:xfrm>
              <a:off x="4397" y="1400"/>
              <a:ext cx="528" cy="393"/>
            </a:xfrm>
            <a:custGeom>
              <a:avLst/>
              <a:gdLst/>
              <a:ahLst/>
              <a:cxnLst>
                <a:cxn ang="0">
                  <a:pos x="503" y="377"/>
                </a:cxn>
                <a:cxn ang="0">
                  <a:pos x="427" y="362"/>
                </a:cxn>
                <a:cxn ang="0">
                  <a:pos x="389" y="362"/>
                </a:cxn>
                <a:cxn ang="0">
                  <a:pos x="389" y="325"/>
                </a:cxn>
                <a:cxn ang="0">
                  <a:pos x="358" y="318"/>
                </a:cxn>
                <a:cxn ang="0">
                  <a:pos x="343" y="318"/>
                </a:cxn>
                <a:cxn ang="0">
                  <a:pos x="8" y="392"/>
                </a:cxn>
                <a:cxn ang="0">
                  <a:pos x="0" y="347"/>
                </a:cxn>
                <a:cxn ang="0">
                  <a:pos x="46" y="288"/>
                </a:cxn>
                <a:cxn ang="0">
                  <a:pos x="46" y="251"/>
                </a:cxn>
                <a:cxn ang="0">
                  <a:pos x="92" y="222"/>
                </a:cxn>
                <a:cxn ang="0">
                  <a:pos x="160" y="236"/>
                </a:cxn>
                <a:cxn ang="0">
                  <a:pos x="198" y="214"/>
                </a:cxn>
                <a:cxn ang="0">
                  <a:pos x="259" y="170"/>
                </a:cxn>
                <a:cxn ang="0">
                  <a:pos x="229" y="119"/>
                </a:cxn>
                <a:cxn ang="0">
                  <a:pos x="244" y="111"/>
                </a:cxn>
                <a:cxn ang="0">
                  <a:pos x="297" y="45"/>
                </a:cxn>
                <a:cxn ang="0">
                  <a:pos x="450" y="0"/>
                </a:cxn>
                <a:cxn ang="0">
                  <a:pos x="465" y="125"/>
                </a:cxn>
                <a:cxn ang="0">
                  <a:pos x="495" y="148"/>
                </a:cxn>
                <a:cxn ang="0">
                  <a:pos x="503" y="199"/>
                </a:cxn>
                <a:cxn ang="0">
                  <a:pos x="511" y="267"/>
                </a:cxn>
                <a:cxn ang="0">
                  <a:pos x="526" y="340"/>
                </a:cxn>
                <a:cxn ang="0">
                  <a:pos x="503" y="377"/>
                </a:cxn>
              </a:cxnLst>
              <a:rect l="0" t="0" r="r" b="b"/>
              <a:pathLst>
                <a:path w="527" h="393">
                  <a:moveTo>
                    <a:pt x="503" y="377"/>
                  </a:moveTo>
                  <a:lnTo>
                    <a:pt x="427" y="362"/>
                  </a:lnTo>
                  <a:lnTo>
                    <a:pt x="389" y="362"/>
                  </a:lnTo>
                  <a:lnTo>
                    <a:pt x="389" y="325"/>
                  </a:lnTo>
                  <a:lnTo>
                    <a:pt x="358" y="318"/>
                  </a:lnTo>
                  <a:lnTo>
                    <a:pt x="343" y="318"/>
                  </a:lnTo>
                  <a:lnTo>
                    <a:pt x="8" y="392"/>
                  </a:lnTo>
                  <a:lnTo>
                    <a:pt x="0" y="347"/>
                  </a:lnTo>
                  <a:lnTo>
                    <a:pt x="46" y="288"/>
                  </a:lnTo>
                  <a:lnTo>
                    <a:pt x="46" y="251"/>
                  </a:lnTo>
                  <a:lnTo>
                    <a:pt x="92" y="222"/>
                  </a:lnTo>
                  <a:lnTo>
                    <a:pt x="160" y="236"/>
                  </a:lnTo>
                  <a:lnTo>
                    <a:pt x="198" y="214"/>
                  </a:lnTo>
                  <a:lnTo>
                    <a:pt x="259" y="170"/>
                  </a:lnTo>
                  <a:lnTo>
                    <a:pt x="229" y="119"/>
                  </a:lnTo>
                  <a:lnTo>
                    <a:pt x="244" y="111"/>
                  </a:lnTo>
                  <a:lnTo>
                    <a:pt x="297" y="45"/>
                  </a:lnTo>
                  <a:lnTo>
                    <a:pt x="450" y="0"/>
                  </a:lnTo>
                  <a:lnTo>
                    <a:pt x="465" y="125"/>
                  </a:lnTo>
                  <a:lnTo>
                    <a:pt x="495" y="148"/>
                  </a:lnTo>
                  <a:lnTo>
                    <a:pt x="503" y="199"/>
                  </a:lnTo>
                  <a:lnTo>
                    <a:pt x="511" y="267"/>
                  </a:lnTo>
                  <a:lnTo>
                    <a:pt x="526" y="340"/>
                  </a:lnTo>
                  <a:lnTo>
                    <a:pt x="503" y="377"/>
                  </a:lnTo>
                </a:path>
              </a:pathLst>
            </a:custGeom>
            <a:solidFill>
              <a:srgbClr val="FF0000"/>
            </a:solidFill>
            <a:ln w="12700" cap="rnd" cmpd="sng">
              <a:solidFill>
                <a:schemeClr val="bg2"/>
              </a:solidFill>
              <a:prstDash val="solid"/>
              <a:round/>
              <a:headEnd type="none" w="sm" len="sm"/>
              <a:tailEnd type="none" w="sm" len="sm"/>
            </a:ln>
            <a:effectLst/>
          </p:spPr>
          <p:txBody>
            <a:bodyPr/>
            <a:lstStyle/>
            <a:p>
              <a:endParaRPr lang="en-US"/>
            </a:p>
          </p:txBody>
        </p:sp>
        <p:sp>
          <p:nvSpPr>
            <p:cNvPr id="390189" name="Freeform 45"/>
            <p:cNvSpPr>
              <a:spLocks/>
            </p:cNvSpPr>
            <p:nvPr/>
          </p:nvSpPr>
          <p:spPr bwMode="ltGray">
            <a:xfrm>
              <a:off x="4908" y="1651"/>
              <a:ext cx="122" cy="90"/>
            </a:xfrm>
            <a:custGeom>
              <a:avLst/>
              <a:gdLst/>
              <a:ahLst/>
              <a:cxnLst>
                <a:cxn ang="0">
                  <a:pos x="0" y="15"/>
                </a:cxn>
                <a:cxn ang="0">
                  <a:pos x="106" y="0"/>
                </a:cxn>
                <a:cxn ang="0">
                  <a:pos x="121" y="52"/>
                </a:cxn>
                <a:cxn ang="0">
                  <a:pos x="15" y="89"/>
                </a:cxn>
                <a:cxn ang="0">
                  <a:pos x="0" y="15"/>
                </a:cxn>
              </a:cxnLst>
              <a:rect l="0" t="0" r="r" b="b"/>
              <a:pathLst>
                <a:path w="122" h="90">
                  <a:moveTo>
                    <a:pt x="0" y="15"/>
                  </a:moveTo>
                  <a:lnTo>
                    <a:pt x="106" y="0"/>
                  </a:lnTo>
                  <a:lnTo>
                    <a:pt x="121" y="52"/>
                  </a:lnTo>
                  <a:lnTo>
                    <a:pt x="15" y="89"/>
                  </a:lnTo>
                  <a:lnTo>
                    <a:pt x="0" y="15"/>
                  </a:lnTo>
                </a:path>
              </a:pathLst>
            </a:custGeom>
            <a:solidFill>
              <a:srgbClr val="FF0000"/>
            </a:solidFill>
            <a:ln w="12700" cap="rnd" cmpd="sng">
              <a:solidFill>
                <a:schemeClr val="bg2"/>
              </a:solidFill>
              <a:prstDash val="solid"/>
              <a:round/>
              <a:headEnd type="none" w="sm" len="sm"/>
              <a:tailEnd type="none" w="sm" len="sm"/>
            </a:ln>
            <a:effectLst/>
          </p:spPr>
          <p:txBody>
            <a:bodyPr/>
            <a:lstStyle/>
            <a:p>
              <a:endParaRPr lang="en-US"/>
            </a:p>
          </p:txBody>
        </p:sp>
        <p:sp>
          <p:nvSpPr>
            <p:cNvPr id="390190" name="Freeform 46"/>
            <p:cNvSpPr>
              <a:spLocks/>
            </p:cNvSpPr>
            <p:nvPr/>
          </p:nvSpPr>
          <p:spPr bwMode="ltGray">
            <a:xfrm>
              <a:off x="4809" y="1968"/>
              <a:ext cx="46" cy="105"/>
            </a:xfrm>
            <a:custGeom>
              <a:avLst/>
              <a:gdLst/>
              <a:ahLst/>
              <a:cxnLst>
                <a:cxn ang="0">
                  <a:pos x="7" y="0"/>
                </a:cxn>
                <a:cxn ang="0">
                  <a:pos x="38" y="74"/>
                </a:cxn>
                <a:cxn ang="0">
                  <a:pos x="45" y="104"/>
                </a:cxn>
                <a:cxn ang="0">
                  <a:pos x="7" y="104"/>
                </a:cxn>
                <a:cxn ang="0">
                  <a:pos x="0" y="8"/>
                </a:cxn>
                <a:cxn ang="0">
                  <a:pos x="7" y="0"/>
                </a:cxn>
              </a:cxnLst>
              <a:rect l="0" t="0" r="r" b="b"/>
              <a:pathLst>
                <a:path w="46" h="105">
                  <a:moveTo>
                    <a:pt x="7" y="0"/>
                  </a:moveTo>
                  <a:lnTo>
                    <a:pt x="38" y="74"/>
                  </a:lnTo>
                  <a:lnTo>
                    <a:pt x="45" y="104"/>
                  </a:lnTo>
                  <a:lnTo>
                    <a:pt x="7" y="104"/>
                  </a:lnTo>
                  <a:lnTo>
                    <a:pt x="0" y="8"/>
                  </a:lnTo>
                  <a:lnTo>
                    <a:pt x="7" y="0"/>
                  </a:lnTo>
                </a:path>
              </a:pathLst>
            </a:custGeom>
            <a:solidFill>
              <a:srgbClr val="FF0000"/>
            </a:solidFill>
            <a:ln w="12700" cap="rnd" cmpd="sng">
              <a:solidFill>
                <a:schemeClr val="bg2"/>
              </a:solidFill>
              <a:prstDash val="solid"/>
              <a:round/>
              <a:headEnd type="none" w="sm" len="sm"/>
              <a:tailEnd type="none" w="sm" len="sm"/>
            </a:ln>
            <a:effectLst/>
          </p:spPr>
          <p:txBody>
            <a:bodyPr/>
            <a:lstStyle/>
            <a:p>
              <a:endParaRPr lang="en-US"/>
            </a:p>
          </p:txBody>
        </p:sp>
        <p:sp>
          <p:nvSpPr>
            <p:cNvPr id="390191" name="Freeform 47"/>
            <p:cNvSpPr>
              <a:spLocks/>
            </p:cNvSpPr>
            <p:nvPr/>
          </p:nvSpPr>
          <p:spPr bwMode="ltGray">
            <a:xfrm>
              <a:off x="4900" y="1732"/>
              <a:ext cx="100" cy="83"/>
            </a:xfrm>
            <a:custGeom>
              <a:avLst/>
              <a:gdLst/>
              <a:ahLst/>
              <a:cxnLst>
                <a:cxn ang="0">
                  <a:pos x="0" y="45"/>
                </a:cxn>
                <a:cxn ang="0">
                  <a:pos x="61" y="29"/>
                </a:cxn>
                <a:cxn ang="0">
                  <a:pos x="76" y="0"/>
                </a:cxn>
                <a:cxn ang="0">
                  <a:pos x="99" y="8"/>
                </a:cxn>
                <a:cxn ang="0">
                  <a:pos x="0" y="82"/>
                </a:cxn>
                <a:cxn ang="0">
                  <a:pos x="0" y="45"/>
                </a:cxn>
              </a:cxnLst>
              <a:rect l="0" t="0" r="r" b="b"/>
              <a:pathLst>
                <a:path w="100" h="83">
                  <a:moveTo>
                    <a:pt x="0" y="45"/>
                  </a:moveTo>
                  <a:lnTo>
                    <a:pt x="61" y="29"/>
                  </a:lnTo>
                  <a:lnTo>
                    <a:pt x="76" y="0"/>
                  </a:lnTo>
                  <a:lnTo>
                    <a:pt x="99" y="8"/>
                  </a:lnTo>
                  <a:lnTo>
                    <a:pt x="0" y="82"/>
                  </a:lnTo>
                  <a:lnTo>
                    <a:pt x="0" y="45"/>
                  </a:lnTo>
                </a:path>
              </a:pathLst>
            </a:custGeom>
            <a:solidFill>
              <a:srgbClr val="FF0000"/>
            </a:solidFill>
            <a:ln w="12700" cap="rnd" cmpd="sng">
              <a:solidFill>
                <a:schemeClr val="bg2"/>
              </a:solidFill>
              <a:prstDash val="solid"/>
              <a:round/>
              <a:headEnd type="none" w="sm" len="sm"/>
              <a:tailEnd type="none" w="sm" len="sm"/>
            </a:ln>
            <a:effectLst/>
          </p:spPr>
          <p:txBody>
            <a:bodyPr/>
            <a:lstStyle/>
            <a:p>
              <a:endParaRPr lang="en-US"/>
            </a:p>
          </p:txBody>
        </p:sp>
        <p:sp>
          <p:nvSpPr>
            <p:cNvPr id="390192" name="Freeform 48"/>
            <p:cNvSpPr>
              <a:spLocks/>
            </p:cNvSpPr>
            <p:nvPr/>
          </p:nvSpPr>
          <p:spPr bwMode="ltGray">
            <a:xfrm>
              <a:off x="4778" y="1755"/>
              <a:ext cx="123" cy="236"/>
            </a:xfrm>
            <a:custGeom>
              <a:avLst/>
              <a:gdLst/>
              <a:ahLst/>
              <a:cxnLst>
                <a:cxn ang="0">
                  <a:pos x="23" y="198"/>
                </a:cxn>
                <a:cxn ang="0">
                  <a:pos x="0" y="176"/>
                </a:cxn>
                <a:cxn ang="0">
                  <a:pos x="31" y="154"/>
                </a:cxn>
                <a:cxn ang="0">
                  <a:pos x="53" y="110"/>
                </a:cxn>
                <a:cxn ang="0">
                  <a:pos x="31" y="80"/>
                </a:cxn>
                <a:cxn ang="0">
                  <a:pos x="8" y="51"/>
                </a:cxn>
                <a:cxn ang="0">
                  <a:pos x="38" y="0"/>
                </a:cxn>
                <a:cxn ang="0">
                  <a:pos x="46" y="0"/>
                </a:cxn>
                <a:cxn ang="0">
                  <a:pos x="122" y="22"/>
                </a:cxn>
                <a:cxn ang="0">
                  <a:pos x="107" y="74"/>
                </a:cxn>
                <a:cxn ang="0">
                  <a:pos x="122" y="117"/>
                </a:cxn>
                <a:cxn ang="0">
                  <a:pos x="99" y="235"/>
                </a:cxn>
                <a:cxn ang="0">
                  <a:pos x="38" y="213"/>
                </a:cxn>
                <a:cxn ang="0">
                  <a:pos x="23" y="198"/>
                </a:cxn>
              </a:cxnLst>
              <a:rect l="0" t="0" r="r" b="b"/>
              <a:pathLst>
                <a:path w="123" h="236">
                  <a:moveTo>
                    <a:pt x="23" y="198"/>
                  </a:moveTo>
                  <a:lnTo>
                    <a:pt x="0" y="176"/>
                  </a:lnTo>
                  <a:lnTo>
                    <a:pt x="31" y="154"/>
                  </a:lnTo>
                  <a:lnTo>
                    <a:pt x="53" y="110"/>
                  </a:lnTo>
                  <a:lnTo>
                    <a:pt x="31" y="80"/>
                  </a:lnTo>
                  <a:lnTo>
                    <a:pt x="8" y="51"/>
                  </a:lnTo>
                  <a:lnTo>
                    <a:pt x="38" y="0"/>
                  </a:lnTo>
                  <a:lnTo>
                    <a:pt x="46" y="0"/>
                  </a:lnTo>
                  <a:lnTo>
                    <a:pt x="122" y="22"/>
                  </a:lnTo>
                  <a:lnTo>
                    <a:pt x="107" y="74"/>
                  </a:lnTo>
                  <a:lnTo>
                    <a:pt x="122" y="117"/>
                  </a:lnTo>
                  <a:lnTo>
                    <a:pt x="99" y="235"/>
                  </a:lnTo>
                  <a:lnTo>
                    <a:pt x="38" y="213"/>
                  </a:lnTo>
                  <a:lnTo>
                    <a:pt x="23" y="198"/>
                  </a:lnTo>
                </a:path>
              </a:pathLst>
            </a:custGeom>
            <a:solidFill>
              <a:srgbClr val="FF0000"/>
            </a:solidFill>
            <a:ln w="12700" cap="rnd" cmpd="sng">
              <a:solidFill>
                <a:schemeClr val="bg2"/>
              </a:solidFill>
              <a:prstDash val="solid"/>
              <a:round/>
              <a:headEnd type="none" w="sm" len="sm"/>
              <a:tailEnd type="none" w="sm" len="sm"/>
            </a:ln>
            <a:effectLst/>
          </p:spPr>
          <p:txBody>
            <a:bodyPr/>
            <a:lstStyle/>
            <a:p>
              <a:endParaRPr lang="en-US"/>
            </a:p>
          </p:txBody>
        </p:sp>
        <p:sp>
          <p:nvSpPr>
            <p:cNvPr id="390193" name="Freeform 49"/>
            <p:cNvSpPr>
              <a:spLocks/>
            </p:cNvSpPr>
            <p:nvPr/>
          </p:nvSpPr>
          <p:spPr bwMode="ltGray">
            <a:xfrm>
              <a:off x="4847" y="1372"/>
              <a:ext cx="100" cy="229"/>
            </a:xfrm>
            <a:custGeom>
              <a:avLst/>
              <a:gdLst/>
              <a:ahLst/>
              <a:cxnLst>
                <a:cxn ang="0">
                  <a:pos x="0" y="29"/>
                </a:cxn>
                <a:cxn ang="0">
                  <a:pos x="91" y="0"/>
                </a:cxn>
                <a:cxn ang="0">
                  <a:pos x="99" y="29"/>
                </a:cxn>
                <a:cxn ang="0">
                  <a:pos x="91" y="74"/>
                </a:cxn>
                <a:cxn ang="0">
                  <a:pos x="91" y="191"/>
                </a:cxn>
                <a:cxn ang="0">
                  <a:pos x="99" y="221"/>
                </a:cxn>
                <a:cxn ang="0">
                  <a:pos x="53" y="228"/>
                </a:cxn>
                <a:cxn ang="0">
                  <a:pos x="45" y="177"/>
                </a:cxn>
                <a:cxn ang="0">
                  <a:pos x="15" y="154"/>
                </a:cxn>
                <a:cxn ang="0">
                  <a:pos x="0" y="29"/>
                </a:cxn>
              </a:cxnLst>
              <a:rect l="0" t="0" r="r" b="b"/>
              <a:pathLst>
                <a:path w="100" h="229">
                  <a:moveTo>
                    <a:pt x="0" y="29"/>
                  </a:moveTo>
                  <a:lnTo>
                    <a:pt x="91" y="0"/>
                  </a:lnTo>
                  <a:lnTo>
                    <a:pt x="99" y="29"/>
                  </a:lnTo>
                  <a:lnTo>
                    <a:pt x="91" y="74"/>
                  </a:lnTo>
                  <a:lnTo>
                    <a:pt x="91" y="191"/>
                  </a:lnTo>
                  <a:lnTo>
                    <a:pt x="99" y="221"/>
                  </a:lnTo>
                  <a:lnTo>
                    <a:pt x="53" y="228"/>
                  </a:lnTo>
                  <a:lnTo>
                    <a:pt x="45" y="177"/>
                  </a:lnTo>
                  <a:lnTo>
                    <a:pt x="15" y="154"/>
                  </a:lnTo>
                  <a:lnTo>
                    <a:pt x="0" y="29"/>
                  </a:lnTo>
                </a:path>
              </a:pathLst>
            </a:custGeom>
            <a:solidFill>
              <a:srgbClr val="FF0000"/>
            </a:solidFill>
            <a:ln w="12700" cap="rnd" cmpd="sng">
              <a:solidFill>
                <a:schemeClr val="bg2"/>
              </a:solidFill>
              <a:prstDash val="solid"/>
              <a:round/>
              <a:headEnd type="none" w="sm" len="sm"/>
              <a:tailEnd type="none" w="sm" len="sm"/>
            </a:ln>
            <a:effectLst/>
          </p:spPr>
          <p:txBody>
            <a:bodyPr/>
            <a:lstStyle/>
            <a:p>
              <a:endParaRPr lang="en-US"/>
            </a:p>
          </p:txBody>
        </p:sp>
        <p:sp>
          <p:nvSpPr>
            <p:cNvPr id="390194" name="Freeform 50"/>
            <p:cNvSpPr>
              <a:spLocks/>
            </p:cNvSpPr>
            <p:nvPr/>
          </p:nvSpPr>
          <p:spPr bwMode="ltGray">
            <a:xfrm>
              <a:off x="4900" y="1577"/>
              <a:ext cx="229" cy="91"/>
            </a:xfrm>
            <a:custGeom>
              <a:avLst/>
              <a:gdLst/>
              <a:ahLst/>
              <a:cxnLst>
                <a:cxn ang="0">
                  <a:pos x="46" y="16"/>
                </a:cxn>
                <a:cxn ang="0">
                  <a:pos x="152" y="0"/>
                </a:cxn>
                <a:cxn ang="0">
                  <a:pos x="190" y="45"/>
                </a:cxn>
                <a:cxn ang="0">
                  <a:pos x="213" y="37"/>
                </a:cxn>
                <a:cxn ang="0">
                  <a:pos x="228" y="16"/>
                </a:cxn>
                <a:cxn ang="0">
                  <a:pos x="228" y="53"/>
                </a:cxn>
                <a:cxn ang="0">
                  <a:pos x="213" y="74"/>
                </a:cxn>
                <a:cxn ang="0">
                  <a:pos x="175" y="74"/>
                </a:cxn>
                <a:cxn ang="0">
                  <a:pos x="145" y="53"/>
                </a:cxn>
                <a:cxn ang="0">
                  <a:pos x="114" y="74"/>
                </a:cxn>
                <a:cxn ang="0">
                  <a:pos x="8" y="90"/>
                </a:cxn>
                <a:cxn ang="0">
                  <a:pos x="0" y="23"/>
                </a:cxn>
                <a:cxn ang="0">
                  <a:pos x="46" y="16"/>
                </a:cxn>
              </a:cxnLst>
              <a:rect l="0" t="0" r="r" b="b"/>
              <a:pathLst>
                <a:path w="229" h="91">
                  <a:moveTo>
                    <a:pt x="46" y="16"/>
                  </a:moveTo>
                  <a:lnTo>
                    <a:pt x="152" y="0"/>
                  </a:lnTo>
                  <a:lnTo>
                    <a:pt x="190" y="45"/>
                  </a:lnTo>
                  <a:lnTo>
                    <a:pt x="213" y="37"/>
                  </a:lnTo>
                  <a:lnTo>
                    <a:pt x="228" y="16"/>
                  </a:lnTo>
                  <a:lnTo>
                    <a:pt x="228" y="53"/>
                  </a:lnTo>
                  <a:lnTo>
                    <a:pt x="213" y="74"/>
                  </a:lnTo>
                  <a:lnTo>
                    <a:pt x="175" y="74"/>
                  </a:lnTo>
                  <a:lnTo>
                    <a:pt x="145" y="53"/>
                  </a:lnTo>
                  <a:lnTo>
                    <a:pt x="114" y="74"/>
                  </a:lnTo>
                  <a:lnTo>
                    <a:pt x="8" y="90"/>
                  </a:lnTo>
                  <a:lnTo>
                    <a:pt x="0" y="23"/>
                  </a:lnTo>
                  <a:lnTo>
                    <a:pt x="46" y="16"/>
                  </a:lnTo>
                </a:path>
              </a:pathLst>
            </a:custGeom>
            <a:solidFill>
              <a:srgbClr val="FF0000"/>
            </a:solidFill>
            <a:ln w="12700" cap="rnd" cmpd="sng">
              <a:solidFill>
                <a:schemeClr val="bg2"/>
              </a:solidFill>
              <a:prstDash val="solid"/>
              <a:round/>
              <a:headEnd type="none" w="sm" len="sm"/>
              <a:tailEnd type="none" w="sm" len="sm"/>
            </a:ln>
            <a:effectLst/>
          </p:spPr>
          <p:txBody>
            <a:bodyPr/>
            <a:lstStyle/>
            <a:p>
              <a:endParaRPr lang="en-US"/>
            </a:p>
          </p:txBody>
        </p:sp>
        <p:sp>
          <p:nvSpPr>
            <p:cNvPr id="390195" name="Freeform 51"/>
            <p:cNvSpPr>
              <a:spLocks/>
            </p:cNvSpPr>
            <p:nvPr/>
          </p:nvSpPr>
          <p:spPr bwMode="ltGray">
            <a:xfrm>
              <a:off x="4938" y="1326"/>
              <a:ext cx="115" cy="268"/>
            </a:xfrm>
            <a:custGeom>
              <a:avLst/>
              <a:gdLst/>
              <a:ahLst/>
              <a:cxnLst>
                <a:cxn ang="0">
                  <a:pos x="0" y="8"/>
                </a:cxn>
                <a:cxn ang="0">
                  <a:pos x="38" y="0"/>
                </a:cxn>
                <a:cxn ang="0">
                  <a:pos x="107" y="177"/>
                </a:cxn>
                <a:cxn ang="0">
                  <a:pos x="114" y="251"/>
                </a:cxn>
                <a:cxn ang="0">
                  <a:pos x="8" y="267"/>
                </a:cxn>
                <a:cxn ang="0">
                  <a:pos x="0" y="237"/>
                </a:cxn>
                <a:cxn ang="0">
                  <a:pos x="0" y="119"/>
                </a:cxn>
                <a:cxn ang="0">
                  <a:pos x="8" y="74"/>
                </a:cxn>
                <a:cxn ang="0">
                  <a:pos x="0" y="45"/>
                </a:cxn>
                <a:cxn ang="0">
                  <a:pos x="0" y="8"/>
                </a:cxn>
              </a:cxnLst>
              <a:rect l="0" t="0" r="r" b="b"/>
              <a:pathLst>
                <a:path w="115" h="268">
                  <a:moveTo>
                    <a:pt x="0" y="8"/>
                  </a:moveTo>
                  <a:lnTo>
                    <a:pt x="38" y="0"/>
                  </a:lnTo>
                  <a:lnTo>
                    <a:pt x="107" y="177"/>
                  </a:lnTo>
                  <a:lnTo>
                    <a:pt x="114" y="251"/>
                  </a:lnTo>
                  <a:lnTo>
                    <a:pt x="8" y="267"/>
                  </a:lnTo>
                  <a:lnTo>
                    <a:pt x="0" y="237"/>
                  </a:lnTo>
                  <a:lnTo>
                    <a:pt x="0" y="119"/>
                  </a:lnTo>
                  <a:lnTo>
                    <a:pt x="8" y="74"/>
                  </a:lnTo>
                  <a:lnTo>
                    <a:pt x="0" y="45"/>
                  </a:lnTo>
                  <a:lnTo>
                    <a:pt x="0" y="8"/>
                  </a:lnTo>
                </a:path>
              </a:pathLst>
            </a:custGeom>
            <a:solidFill>
              <a:srgbClr val="FF0000"/>
            </a:solidFill>
            <a:ln w="12700" cap="rnd" cmpd="sng">
              <a:solidFill>
                <a:schemeClr val="bg2"/>
              </a:solidFill>
              <a:prstDash val="solid"/>
              <a:round/>
              <a:headEnd type="none" w="sm" len="sm"/>
              <a:tailEnd type="none" w="sm" len="sm"/>
            </a:ln>
            <a:effectLst/>
          </p:spPr>
          <p:txBody>
            <a:bodyPr/>
            <a:lstStyle/>
            <a:p>
              <a:endParaRPr lang="en-US"/>
            </a:p>
          </p:txBody>
        </p:sp>
        <p:sp>
          <p:nvSpPr>
            <p:cNvPr id="390196" name="Freeform 52"/>
            <p:cNvSpPr>
              <a:spLocks/>
            </p:cNvSpPr>
            <p:nvPr/>
          </p:nvSpPr>
          <p:spPr bwMode="ltGray">
            <a:xfrm>
              <a:off x="4976" y="1076"/>
              <a:ext cx="237" cy="429"/>
            </a:xfrm>
            <a:custGeom>
              <a:avLst/>
              <a:gdLst/>
              <a:ahLst/>
              <a:cxnLst>
                <a:cxn ang="0">
                  <a:pos x="76" y="16"/>
                </a:cxn>
                <a:cxn ang="0">
                  <a:pos x="114" y="0"/>
                </a:cxn>
                <a:cxn ang="0">
                  <a:pos x="145" y="8"/>
                </a:cxn>
                <a:cxn ang="0">
                  <a:pos x="183" y="155"/>
                </a:cxn>
                <a:cxn ang="0">
                  <a:pos x="236" y="192"/>
                </a:cxn>
                <a:cxn ang="0">
                  <a:pos x="236" y="207"/>
                </a:cxn>
                <a:cxn ang="0">
                  <a:pos x="236" y="244"/>
                </a:cxn>
                <a:cxn ang="0">
                  <a:pos x="168" y="280"/>
                </a:cxn>
                <a:cxn ang="0">
                  <a:pos x="152" y="311"/>
                </a:cxn>
                <a:cxn ang="0">
                  <a:pos x="76" y="362"/>
                </a:cxn>
                <a:cxn ang="0">
                  <a:pos x="69" y="428"/>
                </a:cxn>
                <a:cxn ang="0">
                  <a:pos x="0" y="251"/>
                </a:cxn>
                <a:cxn ang="0">
                  <a:pos x="31" y="141"/>
                </a:cxn>
                <a:cxn ang="0">
                  <a:pos x="15" y="52"/>
                </a:cxn>
                <a:cxn ang="0">
                  <a:pos x="46" y="8"/>
                </a:cxn>
                <a:cxn ang="0">
                  <a:pos x="76" y="16"/>
                </a:cxn>
              </a:cxnLst>
              <a:rect l="0" t="0" r="r" b="b"/>
              <a:pathLst>
                <a:path w="237" h="429">
                  <a:moveTo>
                    <a:pt x="76" y="16"/>
                  </a:moveTo>
                  <a:lnTo>
                    <a:pt x="114" y="0"/>
                  </a:lnTo>
                  <a:lnTo>
                    <a:pt x="145" y="8"/>
                  </a:lnTo>
                  <a:lnTo>
                    <a:pt x="183" y="155"/>
                  </a:lnTo>
                  <a:lnTo>
                    <a:pt x="236" y="192"/>
                  </a:lnTo>
                  <a:lnTo>
                    <a:pt x="236" y="207"/>
                  </a:lnTo>
                  <a:lnTo>
                    <a:pt x="236" y="244"/>
                  </a:lnTo>
                  <a:lnTo>
                    <a:pt x="168" y="280"/>
                  </a:lnTo>
                  <a:lnTo>
                    <a:pt x="152" y="311"/>
                  </a:lnTo>
                  <a:lnTo>
                    <a:pt x="76" y="362"/>
                  </a:lnTo>
                  <a:lnTo>
                    <a:pt x="69" y="428"/>
                  </a:lnTo>
                  <a:lnTo>
                    <a:pt x="0" y="251"/>
                  </a:lnTo>
                  <a:lnTo>
                    <a:pt x="31" y="141"/>
                  </a:lnTo>
                  <a:lnTo>
                    <a:pt x="15" y="52"/>
                  </a:lnTo>
                  <a:lnTo>
                    <a:pt x="46" y="8"/>
                  </a:lnTo>
                  <a:lnTo>
                    <a:pt x="76" y="16"/>
                  </a:lnTo>
                </a:path>
              </a:pathLst>
            </a:custGeom>
            <a:solidFill>
              <a:srgbClr val="FF0000"/>
            </a:solidFill>
            <a:ln w="12700" cap="rnd" cmpd="sng">
              <a:solidFill>
                <a:schemeClr val="bg2"/>
              </a:solidFill>
              <a:prstDash val="solid"/>
              <a:round/>
              <a:headEnd type="none" w="sm" len="sm"/>
              <a:tailEnd type="none" w="sm" len="sm"/>
            </a:ln>
            <a:effectLst/>
          </p:spPr>
          <p:txBody>
            <a:bodyPr/>
            <a:lstStyle/>
            <a:p>
              <a:endParaRPr lang="en-US"/>
            </a:p>
          </p:txBody>
        </p:sp>
      </p:grpSp>
      <p:sp>
        <p:nvSpPr>
          <p:cNvPr id="390197" name="AutoShape 53"/>
          <p:cNvSpPr>
            <a:spLocks noChangeArrowheads="1"/>
          </p:cNvSpPr>
          <p:nvPr/>
        </p:nvSpPr>
        <p:spPr bwMode="auto">
          <a:xfrm>
            <a:off x="5395913" y="4043363"/>
            <a:ext cx="195262" cy="193675"/>
          </a:xfrm>
          <a:prstGeom prst="star5">
            <a:avLst/>
          </a:prstGeom>
          <a:solidFill>
            <a:srgbClr val="00FFFF"/>
          </a:solidFill>
          <a:ln w="12700">
            <a:solidFill>
              <a:schemeClr val="tx1"/>
            </a:solidFill>
            <a:miter lim="800000"/>
            <a:headEnd type="none" w="sm" len="sm"/>
            <a:tailEnd type="none" w="sm" len="sm"/>
          </a:ln>
          <a:effectLst/>
        </p:spPr>
        <p:txBody>
          <a:bodyPr wrap="none" anchor="ctr"/>
          <a:lstStyle/>
          <a:p>
            <a:endParaRPr lang="en-US"/>
          </a:p>
        </p:txBody>
      </p:sp>
      <p:sp>
        <p:nvSpPr>
          <p:cNvPr id="390198" name="AutoShape 54"/>
          <p:cNvSpPr>
            <a:spLocks noChangeArrowheads="1"/>
          </p:cNvSpPr>
          <p:nvPr/>
        </p:nvSpPr>
        <p:spPr bwMode="auto">
          <a:xfrm>
            <a:off x="7429500" y="3019425"/>
            <a:ext cx="195263" cy="193675"/>
          </a:xfrm>
          <a:prstGeom prst="star5">
            <a:avLst/>
          </a:prstGeom>
          <a:solidFill>
            <a:srgbClr val="00FFFF"/>
          </a:solidFill>
          <a:ln w="12700">
            <a:solidFill>
              <a:schemeClr val="tx1"/>
            </a:solidFill>
            <a:miter lim="800000"/>
            <a:headEnd type="none" w="sm" len="sm"/>
            <a:tailEnd type="none" w="sm" len="sm"/>
          </a:ln>
          <a:effectLst/>
        </p:spPr>
        <p:txBody>
          <a:bodyPr wrap="none" anchor="ctr"/>
          <a:lstStyle/>
          <a:p>
            <a:endParaRPr lang="en-US"/>
          </a:p>
        </p:txBody>
      </p:sp>
      <p:sp>
        <p:nvSpPr>
          <p:cNvPr id="390199" name="AutoShape 55"/>
          <p:cNvSpPr>
            <a:spLocks noChangeArrowheads="1"/>
          </p:cNvSpPr>
          <p:nvPr/>
        </p:nvSpPr>
        <p:spPr bwMode="auto">
          <a:xfrm>
            <a:off x="6983413" y="4006850"/>
            <a:ext cx="195262" cy="193675"/>
          </a:xfrm>
          <a:prstGeom prst="star5">
            <a:avLst/>
          </a:prstGeom>
          <a:solidFill>
            <a:srgbClr val="00FFFF"/>
          </a:solidFill>
          <a:ln w="12700">
            <a:solidFill>
              <a:schemeClr val="tx1"/>
            </a:solidFill>
            <a:miter lim="800000"/>
            <a:headEnd type="none" w="sm" len="sm"/>
            <a:tailEnd type="none" w="sm" len="sm"/>
          </a:ln>
          <a:effectLst/>
        </p:spPr>
        <p:txBody>
          <a:bodyPr wrap="none" anchor="ctr"/>
          <a:lstStyle/>
          <a:p>
            <a:endParaRPr lang="en-US"/>
          </a:p>
        </p:txBody>
      </p:sp>
      <p:sp>
        <p:nvSpPr>
          <p:cNvPr id="390200" name="AutoShape 56"/>
          <p:cNvSpPr>
            <a:spLocks noChangeArrowheads="1"/>
          </p:cNvSpPr>
          <p:nvPr/>
        </p:nvSpPr>
        <p:spPr bwMode="auto">
          <a:xfrm>
            <a:off x="5240338" y="5248275"/>
            <a:ext cx="195262" cy="193675"/>
          </a:xfrm>
          <a:prstGeom prst="star5">
            <a:avLst/>
          </a:prstGeom>
          <a:solidFill>
            <a:srgbClr val="00FFFF"/>
          </a:solidFill>
          <a:ln w="12700">
            <a:solidFill>
              <a:schemeClr val="tx1"/>
            </a:solidFill>
            <a:miter lim="800000"/>
            <a:headEnd type="none" w="sm" len="sm"/>
            <a:tailEnd type="none" w="sm" len="sm"/>
          </a:ln>
          <a:effectLst/>
        </p:spPr>
        <p:txBody>
          <a:bodyPr wrap="none" anchor="ctr"/>
          <a:lstStyle/>
          <a:p>
            <a:endParaRPr lang="en-US"/>
          </a:p>
        </p:txBody>
      </p:sp>
      <p:sp>
        <p:nvSpPr>
          <p:cNvPr id="390202" name="Oval 58"/>
          <p:cNvSpPr>
            <a:spLocks noChangeArrowheads="1"/>
          </p:cNvSpPr>
          <p:nvPr/>
        </p:nvSpPr>
        <p:spPr bwMode="auto">
          <a:xfrm>
            <a:off x="1757363" y="2892425"/>
            <a:ext cx="130175" cy="131763"/>
          </a:xfrm>
          <a:prstGeom prst="ellipse">
            <a:avLst/>
          </a:prstGeom>
          <a:solidFill>
            <a:srgbClr val="FFFF00"/>
          </a:solidFill>
          <a:ln w="12700">
            <a:solidFill>
              <a:schemeClr val="tx1"/>
            </a:solidFill>
            <a:round/>
            <a:headEnd type="none" w="sm" len="sm"/>
            <a:tailEnd type="none" w="sm" len="sm"/>
          </a:ln>
          <a:effectLst/>
        </p:spPr>
        <p:txBody>
          <a:bodyPr wrap="none" anchor="ctr"/>
          <a:lstStyle/>
          <a:p>
            <a:endParaRPr lang="en-US"/>
          </a:p>
        </p:txBody>
      </p:sp>
      <p:sp>
        <p:nvSpPr>
          <p:cNvPr id="390203" name="Oval 59"/>
          <p:cNvSpPr>
            <a:spLocks noChangeArrowheads="1"/>
          </p:cNvSpPr>
          <p:nvPr/>
        </p:nvSpPr>
        <p:spPr bwMode="auto">
          <a:xfrm>
            <a:off x="6419850" y="4795838"/>
            <a:ext cx="130175" cy="131762"/>
          </a:xfrm>
          <a:prstGeom prst="ellipse">
            <a:avLst/>
          </a:prstGeom>
          <a:solidFill>
            <a:srgbClr val="FFFF00"/>
          </a:solidFill>
          <a:ln w="12700">
            <a:solidFill>
              <a:schemeClr val="tx1"/>
            </a:solidFill>
            <a:round/>
            <a:headEnd type="none" w="sm" len="sm"/>
            <a:tailEnd type="none" w="sm" len="sm"/>
          </a:ln>
          <a:effectLst/>
        </p:spPr>
        <p:txBody>
          <a:bodyPr wrap="none" anchor="ctr"/>
          <a:lstStyle/>
          <a:p>
            <a:endParaRPr lang="en-US"/>
          </a:p>
        </p:txBody>
      </p:sp>
      <p:sp>
        <p:nvSpPr>
          <p:cNvPr id="390204" name="Oval 60"/>
          <p:cNvSpPr>
            <a:spLocks noChangeArrowheads="1"/>
          </p:cNvSpPr>
          <p:nvPr/>
        </p:nvSpPr>
        <p:spPr bwMode="auto">
          <a:xfrm>
            <a:off x="4332288" y="5389563"/>
            <a:ext cx="130175" cy="131762"/>
          </a:xfrm>
          <a:prstGeom prst="ellipse">
            <a:avLst/>
          </a:prstGeom>
          <a:solidFill>
            <a:srgbClr val="FFFF00"/>
          </a:solidFill>
          <a:ln w="12700">
            <a:solidFill>
              <a:schemeClr val="tx1"/>
            </a:solidFill>
            <a:round/>
            <a:headEnd type="none" w="sm" len="sm"/>
            <a:tailEnd type="none" w="sm" len="sm"/>
          </a:ln>
          <a:effectLst/>
        </p:spPr>
        <p:txBody>
          <a:bodyPr wrap="none" anchor="ctr"/>
          <a:lstStyle/>
          <a:p>
            <a:endParaRPr lang="en-US"/>
          </a:p>
        </p:txBody>
      </p:sp>
      <p:sp>
        <p:nvSpPr>
          <p:cNvPr id="390206" name="Oval 62"/>
          <p:cNvSpPr>
            <a:spLocks noChangeArrowheads="1"/>
          </p:cNvSpPr>
          <p:nvPr/>
        </p:nvSpPr>
        <p:spPr bwMode="auto">
          <a:xfrm>
            <a:off x="4967288" y="3313113"/>
            <a:ext cx="130175" cy="131762"/>
          </a:xfrm>
          <a:prstGeom prst="ellipse">
            <a:avLst/>
          </a:prstGeom>
          <a:solidFill>
            <a:srgbClr val="FFFF00"/>
          </a:solidFill>
          <a:ln w="12700">
            <a:solidFill>
              <a:schemeClr val="tx1"/>
            </a:solidFill>
            <a:round/>
            <a:headEnd type="none" w="sm" len="sm"/>
            <a:tailEnd type="none" w="sm" len="sm"/>
          </a:ln>
          <a:effectLst/>
        </p:spPr>
        <p:txBody>
          <a:bodyPr wrap="none" anchor="ctr"/>
          <a:lstStyle/>
          <a:p>
            <a:endParaRPr lang="en-US"/>
          </a:p>
        </p:txBody>
      </p:sp>
      <p:grpSp>
        <p:nvGrpSpPr>
          <p:cNvPr id="3" name="Group 63"/>
          <p:cNvGrpSpPr>
            <a:grpSpLocks/>
          </p:cNvGrpSpPr>
          <p:nvPr/>
        </p:nvGrpSpPr>
        <p:grpSpPr bwMode="auto">
          <a:xfrm>
            <a:off x="317500" y="1374775"/>
            <a:ext cx="2141538" cy="1023938"/>
            <a:chOff x="477" y="2880"/>
            <a:chExt cx="1384" cy="626"/>
          </a:xfrm>
        </p:grpSpPr>
        <p:sp>
          <p:nvSpPr>
            <p:cNvPr id="390208" name="Freeform 64"/>
            <p:cNvSpPr>
              <a:spLocks/>
            </p:cNvSpPr>
            <p:nvPr/>
          </p:nvSpPr>
          <p:spPr bwMode="ltGray">
            <a:xfrm>
              <a:off x="477" y="3289"/>
              <a:ext cx="17" cy="14"/>
            </a:xfrm>
            <a:custGeom>
              <a:avLst/>
              <a:gdLst/>
              <a:ahLst/>
              <a:cxnLst>
                <a:cxn ang="0">
                  <a:pos x="0" y="0"/>
                </a:cxn>
                <a:cxn ang="0">
                  <a:pos x="7" y="0"/>
                </a:cxn>
                <a:cxn ang="0">
                  <a:pos x="7" y="1"/>
                </a:cxn>
                <a:cxn ang="0">
                  <a:pos x="10" y="1"/>
                </a:cxn>
                <a:cxn ang="0">
                  <a:pos x="10" y="4"/>
                </a:cxn>
                <a:cxn ang="0">
                  <a:pos x="17" y="4"/>
                </a:cxn>
                <a:cxn ang="0">
                  <a:pos x="17" y="8"/>
                </a:cxn>
                <a:cxn ang="0">
                  <a:pos x="18" y="10"/>
                </a:cxn>
                <a:cxn ang="0">
                  <a:pos x="18" y="17"/>
                </a:cxn>
                <a:cxn ang="0">
                  <a:pos x="17" y="15"/>
                </a:cxn>
                <a:cxn ang="0">
                  <a:pos x="17" y="14"/>
                </a:cxn>
                <a:cxn ang="0">
                  <a:pos x="7" y="11"/>
                </a:cxn>
                <a:cxn ang="0">
                  <a:pos x="7" y="8"/>
                </a:cxn>
                <a:cxn ang="0">
                  <a:pos x="4" y="8"/>
                </a:cxn>
                <a:cxn ang="0">
                  <a:pos x="4" y="1"/>
                </a:cxn>
                <a:cxn ang="0">
                  <a:pos x="0" y="0"/>
                </a:cxn>
              </a:cxnLst>
              <a:rect l="0" t="0" r="r" b="b"/>
              <a:pathLst>
                <a:path w="18" h="17">
                  <a:moveTo>
                    <a:pt x="0" y="0"/>
                  </a:moveTo>
                  <a:lnTo>
                    <a:pt x="7" y="0"/>
                  </a:lnTo>
                  <a:lnTo>
                    <a:pt x="7" y="1"/>
                  </a:lnTo>
                  <a:lnTo>
                    <a:pt x="10" y="1"/>
                  </a:lnTo>
                  <a:lnTo>
                    <a:pt x="10" y="4"/>
                  </a:lnTo>
                  <a:lnTo>
                    <a:pt x="17" y="4"/>
                  </a:lnTo>
                  <a:lnTo>
                    <a:pt x="17" y="8"/>
                  </a:lnTo>
                  <a:lnTo>
                    <a:pt x="18" y="10"/>
                  </a:lnTo>
                  <a:lnTo>
                    <a:pt x="18" y="17"/>
                  </a:lnTo>
                  <a:lnTo>
                    <a:pt x="17" y="15"/>
                  </a:lnTo>
                  <a:lnTo>
                    <a:pt x="17" y="14"/>
                  </a:lnTo>
                  <a:lnTo>
                    <a:pt x="7" y="11"/>
                  </a:lnTo>
                  <a:lnTo>
                    <a:pt x="7" y="8"/>
                  </a:lnTo>
                  <a:lnTo>
                    <a:pt x="4" y="8"/>
                  </a:lnTo>
                  <a:lnTo>
                    <a:pt x="4" y="1"/>
                  </a:lnTo>
                  <a:lnTo>
                    <a:pt x="0" y="0"/>
                  </a:lnTo>
                  <a:close/>
                </a:path>
              </a:pathLst>
            </a:custGeom>
            <a:solidFill>
              <a:srgbClr val="FF0000"/>
            </a:solidFill>
            <a:ln w="12700">
              <a:solidFill>
                <a:schemeClr val="bg2"/>
              </a:solidFill>
              <a:prstDash val="solid"/>
              <a:round/>
              <a:headEnd/>
              <a:tailEnd/>
            </a:ln>
          </p:spPr>
          <p:txBody>
            <a:bodyPr/>
            <a:lstStyle/>
            <a:p>
              <a:endParaRPr lang="en-US"/>
            </a:p>
          </p:txBody>
        </p:sp>
        <p:sp>
          <p:nvSpPr>
            <p:cNvPr id="390209" name="Freeform 65"/>
            <p:cNvSpPr>
              <a:spLocks/>
            </p:cNvSpPr>
            <p:nvPr/>
          </p:nvSpPr>
          <p:spPr bwMode="ltGray">
            <a:xfrm>
              <a:off x="484" y="3316"/>
              <a:ext cx="10" cy="6"/>
            </a:xfrm>
            <a:custGeom>
              <a:avLst/>
              <a:gdLst/>
              <a:ahLst/>
              <a:cxnLst>
                <a:cxn ang="0">
                  <a:pos x="0" y="0"/>
                </a:cxn>
                <a:cxn ang="0">
                  <a:pos x="3" y="0"/>
                </a:cxn>
                <a:cxn ang="0">
                  <a:pos x="4" y="0"/>
                </a:cxn>
                <a:cxn ang="0">
                  <a:pos x="8" y="2"/>
                </a:cxn>
                <a:cxn ang="0">
                  <a:pos x="11" y="3"/>
                </a:cxn>
                <a:cxn ang="0">
                  <a:pos x="10" y="5"/>
                </a:cxn>
                <a:cxn ang="0">
                  <a:pos x="7" y="7"/>
                </a:cxn>
                <a:cxn ang="0">
                  <a:pos x="4" y="5"/>
                </a:cxn>
                <a:cxn ang="0">
                  <a:pos x="0" y="0"/>
                </a:cxn>
              </a:cxnLst>
              <a:rect l="0" t="0" r="r" b="b"/>
              <a:pathLst>
                <a:path w="11" h="7">
                  <a:moveTo>
                    <a:pt x="0" y="0"/>
                  </a:moveTo>
                  <a:lnTo>
                    <a:pt x="3" y="0"/>
                  </a:lnTo>
                  <a:lnTo>
                    <a:pt x="4" y="0"/>
                  </a:lnTo>
                  <a:lnTo>
                    <a:pt x="8" y="2"/>
                  </a:lnTo>
                  <a:lnTo>
                    <a:pt x="11" y="3"/>
                  </a:lnTo>
                  <a:lnTo>
                    <a:pt x="10" y="5"/>
                  </a:lnTo>
                  <a:lnTo>
                    <a:pt x="7" y="7"/>
                  </a:lnTo>
                  <a:lnTo>
                    <a:pt x="4" y="5"/>
                  </a:lnTo>
                  <a:lnTo>
                    <a:pt x="0" y="0"/>
                  </a:lnTo>
                  <a:close/>
                </a:path>
              </a:pathLst>
            </a:custGeom>
            <a:solidFill>
              <a:srgbClr val="FF0000"/>
            </a:solidFill>
            <a:ln w="12700">
              <a:solidFill>
                <a:schemeClr val="bg2"/>
              </a:solidFill>
              <a:prstDash val="solid"/>
              <a:round/>
              <a:headEnd/>
              <a:tailEnd/>
            </a:ln>
          </p:spPr>
          <p:txBody>
            <a:bodyPr/>
            <a:lstStyle/>
            <a:p>
              <a:endParaRPr lang="en-US"/>
            </a:p>
          </p:txBody>
        </p:sp>
        <p:sp>
          <p:nvSpPr>
            <p:cNvPr id="390210" name="Freeform 66"/>
            <p:cNvSpPr>
              <a:spLocks/>
            </p:cNvSpPr>
            <p:nvPr/>
          </p:nvSpPr>
          <p:spPr bwMode="ltGray">
            <a:xfrm>
              <a:off x="554" y="3380"/>
              <a:ext cx="18" cy="7"/>
            </a:xfrm>
            <a:custGeom>
              <a:avLst/>
              <a:gdLst/>
              <a:ahLst/>
              <a:cxnLst>
                <a:cxn ang="0">
                  <a:pos x="0" y="3"/>
                </a:cxn>
                <a:cxn ang="0">
                  <a:pos x="3" y="2"/>
                </a:cxn>
                <a:cxn ang="0">
                  <a:pos x="9" y="2"/>
                </a:cxn>
                <a:cxn ang="0">
                  <a:pos x="13" y="0"/>
                </a:cxn>
                <a:cxn ang="0">
                  <a:pos x="19" y="0"/>
                </a:cxn>
                <a:cxn ang="0">
                  <a:pos x="17" y="3"/>
                </a:cxn>
                <a:cxn ang="0">
                  <a:pos x="14" y="3"/>
                </a:cxn>
                <a:cxn ang="0">
                  <a:pos x="14" y="7"/>
                </a:cxn>
                <a:cxn ang="0">
                  <a:pos x="13" y="7"/>
                </a:cxn>
                <a:cxn ang="0">
                  <a:pos x="10" y="6"/>
                </a:cxn>
                <a:cxn ang="0">
                  <a:pos x="7" y="5"/>
                </a:cxn>
                <a:cxn ang="0">
                  <a:pos x="2" y="6"/>
                </a:cxn>
                <a:cxn ang="0">
                  <a:pos x="2" y="3"/>
                </a:cxn>
                <a:cxn ang="0">
                  <a:pos x="0" y="3"/>
                </a:cxn>
              </a:cxnLst>
              <a:rect l="0" t="0" r="r" b="b"/>
              <a:pathLst>
                <a:path w="19" h="7">
                  <a:moveTo>
                    <a:pt x="0" y="3"/>
                  </a:moveTo>
                  <a:lnTo>
                    <a:pt x="3" y="2"/>
                  </a:lnTo>
                  <a:lnTo>
                    <a:pt x="9" y="2"/>
                  </a:lnTo>
                  <a:lnTo>
                    <a:pt x="13" y="0"/>
                  </a:lnTo>
                  <a:lnTo>
                    <a:pt x="19" y="0"/>
                  </a:lnTo>
                  <a:lnTo>
                    <a:pt x="17" y="3"/>
                  </a:lnTo>
                  <a:lnTo>
                    <a:pt x="14" y="3"/>
                  </a:lnTo>
                  <a:lnTo>
                    <a:pt x="14" y="7"/>
                  </a:lnTo>
                  <a:lnTo>
                    <a:pt x="13" y="7"/>
                  </a:lnTo>
                  <a:lnTo>
                    <a:pt x="10" y="6"/>
                  </a:lnTo>
                  <a:lnTo>
                    <a:pt x="7" y="5"/>
                  </a:lnTo>
                  <a:lnTo>
                    <a:pt x="2" y="6"/>
                  </a:lnTo>
                  <a:lnTo>
                    <a:pt x="2" y="3"/>
                  </a:lnTo>
                  <a:lnTo>
                    <a:pt x="0" y="3"/>
                  </a:lnTo>
                  <a:close/>
                </a:path>
              </a:pathLst>
            </a:custGeom>
            <a:solidFill>
              <a:srgbClr val="FF0000"/>
            </a:solidFill>
            <a:ln w="12700">
              <a:solidFill>
                <a:schemeClr val="bg2"/>
              </a:solidFill>
              <a:prstDash val="solid"/>
              <a:round/>
              <a:headEnd/>
              <a:tailEnd/>
            </a:ln>
          </p:spPr>
          <p:txBody>
            <a:bodyPr/>
            <a:lstStyle/>
            <a:p>
              <a:endParaRPr lang="en-US"/>
            </a:p>
          </p:txBody>
        </p:sp>
        <p:sp>
          <p:nvSpPr>
            <p:cNvPr id="390211" name="Freeform 67"/>
            <p:cNvSpPr>
              <a:spLocks/>
            </p:cNvSpPr>
            <p:nvPr/>
          </p:nvSpPr>
          <p:spPr bwMode="ltGray">
            <a:xfrm>
              <a:off x="1034" y="3239"/>
              <a:ext cx="34" cy="26"/>
            </a:xfrm>
            <a:custGeom>
              <a:avLst/>
              <a:gdLst/>
              <a:ahLst/>
              <a:cxnLst>
                <a:cxn ang="0">
                  <a:pos x="0" y="0"/>
                </a:cxn>
                <a:cxn ang="0">
                  <a:pos x="6" y="0"/>
                </a:cxn>
                <a:cxn ang="0">
                  <a:pos x="16" y="7"/>
                </a:cxn>
                <a:cxn ang="0">
                  <a:pos x="23" y="6"/>
                </a:cxn>
                <a:cxn ang="0">
                  <a:pos x="25" y="4"/>
                </a:cxn>
                <a:cxn ang="0">
                  <a:pos x="33" y="4"/>
                </a:cxn>
                <a:cxn ang="0">
                  <a:pos x="33" y="10"/>
                </a:cxn>
                <a:cxn ang="0">
                  <a:pos x="33" y="10"/>
                </a:cxn>
                <a:cxn ang="0">
                  <a:pos x="35" y="11"/>
                </a:cxn>
                <a:cxn ang="0">
                  <a:pos x="33" y="25"/>
                </a:cxn>
                <a:cxn ang="0">
                  <a:pos x="23" y="25"/>
                </a:cxn>
                <a:cxn ang="0">
                  <a:pos x="23" y="30"/>
                </a:cxn>
                <a:cxn ang="0">
                  <a:pos x="20" y="30"/>
                </a:cxn>
                <a:cxn ang="0">
                  <a:pos x="20" y="25"/>
                </a:cxn>
                <a:cxn ang="0">
                  <a:pos x="14" y="23"/>
                </a:cxn>
                <a:cxn ang="0">
                  <a:pos x="11" y="18"/>
                </a:cxn>
                <a:cxn ang="0">
                  <a:pos x="9" y="13"/>
                </a:cxn>
                <a:cxn ang="0">
                  <a:pos x="9" y="11"/>
                </a:cxn>
                <a:cxn ang="0">
                  <a:pos x="4" y="9"/>
                </a:cxn>
                <a:cxn ang="0">
                  <a:pos x="0" y="0"/>
                </a:cxn>
              </a:cxnLst>
              <a:rect l="0" t="0" r="r" b="b"/>
              <a:pathLst>
                <a:path w="35" h="30">
                  <a:moveTo>
                    <a:pt x="0" y="0"/>
                  </a:moveTo>
                  <a:lnTo>
                    <a:pt x="6" y="0"/>
                  </a:lnTo>
                  <a:lnTo>
                    <a:pt x="16" y="7"/>
                  </a:lnTo>
                  <a:lnTo>
                    <a:pt x="23" y="6"/>
                  </a:lnTo>
                  <a:lnTo>
                    <a:pt x="25" y="4"/>
                  </a:lnTo>
                  <a:lnTo>
                    <a:pt x="33" y="4"/>
                  </a:lnTo>
                  <a:lnTo>
                    <a:pt x="33" y="10"/>
                  </a:lnTo>
                  <a:lnTo>
                    <a:pt x="33" y="10"/>
                  </a:lnTo>
                  <a:lnTo>
                    <a:pt x="35" y="11"/>
                  </a:lnTo>
                  <a:lnTo>
                    <a:pt x="33" y="25"/>
                  </a:lnTo>
                  <a:lnTo>
                    <a:pt x="23" y="25"/>
                  </a:lnTo>
                  <a:lnTo>
                    <a:pt x="23" y="30"/>
                  </a:lnTo>
                  <a:lnTo>
                    <a:pt x="20" y="30"/>
                  </a:lnTo>
                  <a:lnTo>
                    <a:pt x="20" y="25"/>
                  </a:lnTo>
                  <a:lnTo>
                    <a:pt x="14" y="23"/>
                  </a:lnTo>
                  <a:lnTo>
                    <a:pt x="11" y="18"/>
                  </a:lnTo>
                  <a:lnTo>
                    <a:pt x="9" y="13"/>
                  </a:lnTo>
                  <a:lnTo>
                    <a:pt x="9" y="11"/>
                  </a:lnTo>
                  <a:lnTo>
                    <a:pt x="4" y="9"/>
                  </a:lnTo>
                  <a:lnTo>
                    <a:pt x="0" y="0"/>
                  </a:lnTo>
                  <a:close/>
                </a:path>
              </a:pathLst>
            </a:custGeom>
            <a:solidFill>
              <a:srgbClr val="FF0000"/>
            </a:solidFill>
            <a:ln w="12700">
              <a:solidFill>
                <a:schemeClr val="bg2"/>
              </a:solidFill>
              <a:prstDash val="solid"/>
              <a:round/>
              <a:headEnd/>
              <a:tailEnd/>
            </a:ln>
          </p:spPr>
          <p:txBody>
            <a:bodyPr/>
            <a:lstStyle/>
            <a:p>
              <a:endParaRPr lang="en-US"/>
            </a:p>
          </p:txBody>
        </p:sp>
        <p:sp>
          <p:nvSpPr>
            <p:cNvPr id="390212" name="Freeform 68"/>
            <p:cNvSpPr>
              <a:spLocks/>
            </p:cNvSpPr>
            <p:nvPr/>
          </p:nvSpPr>
          <p:spPr bwMode="ltGray">
            <a:xfrm>
              <a:off x="1081" y="3234"/>
              <a:ext cx="22" cy="20"/>
            </a:xfrm>
            <a:custGeom>
              <a:avLst/>
              <a:gdLst/>
              <a:ahLst/>
              <a:cxnLst>
                <a:cxn ang="0">
                  <a:pos x="0" y="6"/>
                </a:cxn>
                <a:cxn ang="0">
                  <a:pos x="3" y="9"/>
                </a:cxn>
                <a:cxn ang="0">
                  <a:pos x="6" y="6"/>
                </a:cxn>
                <a:cxn ang="0">
                  <a:pos x="7" y="6"/>
                </a:cxn>
                <a:cxn ang="0">
                  <a:pos x="9" y="6"/>
                </a:cxn>
                <a:cxn ang="0">
                  <a:pos x="9" y="3"/>
                </a:cxn>
                <a:cxn ang="0">
                  <a:pos x="12" y="3"/>
                </a:cxn>
                <a:cxn ang="0">
                  <a:pos x="13" y="0"/>
                </a:cxn>
                <a:cxn ang="0">
                  <a:pos x="19" y="3"/>
                </a:cxn>
                <a:cxn ang="0">
                  <a:pos x="19" y="5"/>
                </a:cxn>
                <a:cxn ang="0">
                  <a:pos x="23" y="6"/>
                </a:cxn>
                <a:cxn ang="0">
                  <a:pos x="23" y="10"/>
                </a:cxn>
                <a:cxn ang="0">
                  <a:pos x="16" y="13"/>
                </a:cxn>
                <a:cxn ang="0">
                  <a:pos x="13" y="20"/>
                </a:cxn>
                <a:cxn ang="0">
                  <a:pos x="7" y="24"/>
                </a:cxn>
                <a:cxn ang="0">
                  <a:pos x="6" y="17"/>
                </a:cxn>
                <a:cxn ang="0">
                  <a:pos x="3" y="17"/>
                </a:cxn>
                <a:cxn ang="0">
                  <a:pos x="6" y="15"/>
                </a:cxn>
                <a:cxn ang="0">
                  <a:pos x="2" y="12"/>
                </a:cxn>
                <a:cxn ang="0">
                  <a:pos x="0" y="12"/>
                </a:cxn>
                <a:cxn ang="0">
                  <a:pos x="0" y="6"/>
                </a:cxn>
              </a:cxnLst>
              <a:rect l="0" t="0" r="r" b="b"/>
              <a:pathLst>
                <a:path w="23" h="24">
                  <a:moveTo>
                    <a:pt x="0" y="6"/>
                  </a:moveTo>
                  <a:lnTo>
                    <a:pt x="3" y="9"/>
                  </a:lnTo>
                  <a:lnTo>
                    <a:pt x="6" y="6"/>
                  </a:lnTo>
                  <a:lnTo>
                    <a:pt x="7" y="6"/>
                  </a:lnTo>
                  <a:lnTo>
                    <a:pt x="9" y="6"/>
                  </a:lnTo>
                  <a:lnTo>
                    <a:pt x="9" y="3"/>
                  </a:lnTo>
                  <a:lnTo>
                    <a:pt x="12" y="3"/>
                  </a:lnTo>
                  <a:lnTo>
                    <a:pt x="13" y="0"/>
                  </a:lnTo>
                  <a:lnTo>
                    <a:pt x="19" y="3"/>
                  </a:lnTo>
                  <a:lnTo>
                    <a:pt x="19" y="5"/>
                  </a:lnTo>
                  <a:lnTo>
                    <a:pt x="23" y="6"/>
                  </a:lnTo>
                  <a:lnTo>
                    <a:pt x="23" y="10"/>
                  </a:lnTo>
                  <a:lnTo>
                    <a:pt x="16" y="13"/>
                  </a:lnTo>
                  <a:lnTo>
                    <a:pt x="13" y="20"/>
                  </a:lnTo>
                  <a:lnTo>
                    <a:pt x="7" y="24"/>
                  </a:lnTo>
                  <a:lnTo>
                    <a:pt x="6" y="17"/>
                  </a:lnTo>
                  <a:lnTo>
                    <a:pt x="3" y="17"/>
                  </a:lnTo>
                  <a:lnTo>
                    <a:pt x="6" y="15"/>
                  </a:lnTo>
                  <a:lnTo>
                    <a:pt x="2" y="12"/>
                  </a:lnTo>
                  <a:lnTo>
                    <a:pt x="0" y="12"/>
                  </a:lnTo>
                  <a:lnTo>
                    <a:pt x="0" y="6"/>
                  </a:lnTo>
                  <a:close/>
                </a:path>
              </a:pathLst>
            </a:custGeom>
            <a:solidFill>
              <a:srgbClr val="FF0000"/>
            </a:solidFill>
            <a:ln w="12700">
              <a:solidFill>
                <a:schemeClr val="bg2"/>
              </a:solidFill>
              <a:prstDash val="solid"/>
              <a:round/>
              <a:headEnd/>
              <a:tailEnd/>
            </a:ln>
          </p:spPr>
          <p:txBody>
            <a:bodyPr/>
            <a:lstStyle/>
            <a:p>
              <a:endParaRPr lang="en-US"/>
            </a:p>
          </p:txBody>
        </p:sp>
        <p:sp>
          <p:nvSpPr>
            <p:cNvPr id="390213" name="Freeform 69"/>
            <p:cNvSpPr>
              <a:spLocks/>
            </p:cNvSpPr>
            <p:nvPr/>
          </p:nvSpPr>
          <p:spPr bwMode="ltGray">
            <a:xfrm>
              <a:off x="1053" y="2880"/>
              <a:ext cx="808" cy="615"/>
            </a:xfrm>
            <a:custGeom>
              <a:avLst/>
              <a:gdLst/>
              <a:ahLst/>
              <a:cxnLst>
                <a:cxn ang="0">
                  <a:pos x="129" y="654"/>
                </a:cxn>
                <a:cxn ang="0">
                  <a:pos x="97" y="661"/>
                </a:cxn>
                <a:cxn ang="0">
                  <a:pos x="55" y="674"/>
                </a:cxn>
                <a:cxn ang="0">
                  <a:pos x="28" y="679"/>
                </a:cxn>
                <a:cxn ang="0">
                  <a:pos x="10" y="668"/>
                </a:cxn>
                <a:cxn ang="0">
                  <a:pos x="73" y="655"/>
                </a:cxn>
                <a:cxn ang="0">
                  <a:pos x="141" y="612"/>
                </a:cxn>
                <a:cxn ang="0">
                  <a:pos x="173" y="571"/>
                </a:cxn>
                <a:cxn ang="0">
                  <a:pos x="165" y="530"/>
                </a:cxn>
                <a:cxn ang="0">
                  <a:pos x="124" y="534"/>
                </a:cxn>
                <a:cxn ang="0">
                  <a:pos x="86" y="513"/>
                </a:cxn>
                <a:cxn ang="0">
                  <a:pos x="65" y="468"/>
                </a:cxn>
                <a:cxn ang="0">
                  <a:pos x="56" y="419"/>
                </a:cxn>
                <a:cxn ang="0">
                  <a:pos x="31" y="382"/>
                </a:cxn>
                <a:cxn ang="0">
                  <a:pos x="73" y="338"/>
                </a:cxn>
                <a:cxn ang="0">
                  <a:pos x="110" y="331"/>
                </a:cxn>
                <a:cxn ang="0">
                  <a:pos x="156" y="282"/>
                </a:cxn>
                <a:cxn ang="0">
                  <a:pos x="128" y="264"/>
                </a:cxn>
                <a:cxn ang="0">
                  <a:pos x="70" y="213"/>
                </a:cxn>
                <a:cxn ang="0">
                  <a:pos x="76" y="187"/>
                </a:cxn>
                <a:cxn ang="0">
                  <a:pos x="141" y="200"/>
                </a:cxn>
                <a:cxn ang="0">
                  <a:pos x="169" y="199"/>
                </a:cxn>
                <a:cxn ang="0">
                  <a:pos x="198" y="196"/>
                </a:cxn>
                <a:cxn ang="0">
                  <a:pos x="162" y="162"/>
                </a:cxn>
                <a:cxn ang="0">
                  <a:pos x="180" y="65"/>
                </a:cxn>
                <a:cxn ang="0">
                  <a:pos x="246" y="28"/>
                </a:cxn>
                <a:cxn ang="0">
                  <a:pos x="311" y="20"/>
                </a:cxn>
                <a:cxn ang="0">
                  <a:pos x="352" y="28"/>
                </a:cxn>
                <a:cxn ang="0">
                  <a:pos x="411" y="54"/>
                </a:cxn>
                <a:cxn ang="0">
                  <a:pos x="508" y="79"/>
                </a:cxn>
                <a:cxn ang="0">
                  <a:pos x="593" y="500"/>
                </a:cxn>
                <a:cxn ang="0">
                  <a:pos x="656" y="537"/>
                </a:cxn>
                <a:cxn ang="0">
                  <a:pos x="707" y="553"/>
                </a:cxn>
                <a:cxn ang="0">
                  <a:pos x="775" y="632"/>
                </a:cxn>
                <a:cxn ang="0">
                  <a:pos x="827" y="715"/>
                </a:cxn>
                <a:cxn ang="0">
                  <a:pos x="789" y="686"/>
                </a:cxn>
                <a:cxn ang="0">
                  <a:pos x="776" y="675"/>
                </a:cxn>
                <a:cxn ang="0">
                  <a:pos x="756" y="626"/>
                </a:cxn>
                <a:cxn ang="0">
                  <a:pos x="735" y="602"/>
                </a:cxn>
                <a:cxn ang="0">
                  <a:pos x="703" y="578"/>
                </a:cxn>
                <a:cxn ang="0">
                  <a:pos x="685" y="579"/>
                </a:cxn>
                <a:cxn ang="0">
                  <a:pos x="663" y="568"/>
                </a:cxn>
                <a:cxn ang="0">
                  <a:pos x="617" y="557"/>
                </a:cxn>
                <a:cxn ang="0">
                  <a:pos x="586" y="530"/>
                </a:cxn>
                <a:cxn ang="0">
                  <a:pos x="521" y="516"/>
                </a:cxn>
                <a:cxn ang="0">
                  <a:pos x="461" y="498"/>
                </a:cxn>
                <a:cxn ang="0">
                  <a:pos x="428" y="479"/>
                </a:cxn>
                <a:cxn ang="0">
                  <a:pos x="407" y="462"/>
                </a:cxn>
                <a:cxn ang="0">
                  <a:pos x="389" y="495"/>
                </a:cxn>
                <a:cxn ang="0">
                  <a:pos x="370" y="515"/>
                </a:cxn>
                <a:cxn ang="0">
                  <a:pos x="351" y="533"/>
                </a:cxn>
                <a:cxn ang="0">
                  <a:pos x="308" y="540"/>
                </a:cxn>
                <a:cxn ang="0">
                  <a:pos x="327" y="496"/>
                </a:cxn>
                <a:cxn ang="0">
                  <a:pos x="362" y="452"/>
                </a:cxn>
                <a:cxn ang="0">
                  <a:pos x="344" y="458"/>
                </a:cxn>
                <a:cxn ang="0">
                  <a:pos x="301" y="499"/>
                </a:cxn>
                <a:cxn ang="0">
                  <a:pos x="286" y="522"/>
                </a:cxn>
                <a:cxn ang="0">
                  <a:pos x="266" y="547"/>
                </a:cxn>
                <a:cxn ang="0">
                  <a:pos x="231" y="586"/>
                </a:cxn>
                <a:cxn ang="0">
                  <a:pos x="189" y="616"/>
                </a:cxn>
                <a:cxn ang="0">
                  <a:pos x="158" y="639"/>
                </a:cxn>
              </a:cxnLst>
              <a:rect l="0" t="0" r="r" b="b"/>
              <a:pathLst>
                <a:path w="840" h="720">
                  <a:moveTo>
                    <a:pt x="149" y="636"/>
                  </a:moveTo>
                  <a:lnTo>
                    <a:pt x="144" y="636"/>
                  </a:lnTo>
                  <a:lnTo>
                    <a:pt x="149" y="641"/>
                  </a:lnTo>
                  <a:lnTo>
                    <a:pt x="134" y="641"/>
                  </a:lnTo>
                  <a:lnTo>
                    <a:pt x="125" y="648"/>
                  </a:lnTo>
                  <a:lnTo>
                    <a:pt x="128" y="651"/>
                  </a:lnTo>
                  <a:lnTo>
                    <a:pt x="131" y="647"/>
                  </a:lnTo>
                  <a:lnTo>
                    <a:pt x="138" y="648"/>
                  </a:lnTo>
                  <a:lnTo>
                    <a:pt x="138" y="657"/>
                  </a:lnTo>
                  <a:lnTo>
                    <a:pt x="134" y="660"/>
                  </a:lnTo>
                  <a:lnTo>
                    <a:pt x="129" y="658"/>
                  </a:lnTo>
                  <a:lnTo>
                    <a:pt x="129" y="654"/>
                  </a:lnTo>
                  <a:lnTo>
                    <a:pt x="127" y="654"/>
                  </a:lnTo>
                  <a:lnTo>
                    <a:pt x="127" y="660"/>
                  </a:lnTo>
                  <a:lnTo>
                    <a:pt x="124" y="658"/>
                  </a:lnTo>
                  <a:lnTo>
                    <a:pt x="122" y="661"/>
                  </a:lnTo>
                  <a:lnTo>
                    <a:pt x="118" y="663"/>
                  </a:lnTo>
                  <a:lnTo>
                    <a:pt x="117" y="660"/>
                  </a:lnTo>
                  <a:lnTo>
                    <a:pt x="113" y="658"/>
                  </a:lnTo>
                  <a:lnTo>
                    <a:pt x="111" y="663"/>
                  </a:lnTo>
                  <a:lnTo>
                    <a:pt x="101" y="663"/>
                  </a:lnTo>
                  <a:lnTo>
                    <a:pt x="98" y="674"/>
                  </a:lnTo>
                  <a:lnTo>
                    <a:pt x="96" y="674"/>
                  </a:lnTo>
                  <a:lnTo>
                    <a:pt x="97" y="661"/>
                  </a:lnTo>
                  <a:lnTo>
                    <a:pt x="96" y="665"/>
                  </a:lnTo>
                  <a:lnTo>
                    <a:pt x="91" y="663"/>
                  </a:lnTo>
                  <a:lnTo>
                    <a:pt x="90" y="665"/>
                  </a:lnTo>
                  <a:lnTo>
                    <a:pt x="79" y="665"/>
                  </a:lnTo>
                  <a:lnTo>
                    <a:pt x="76" y="671"/>
                  </a:lnTo>
                  <a:lnTo>
                    <a:pt x="75" y="667"/>
                  </a:lnTo>
                  <a:lnTo>
                    <a:pt x="72" y="668"/>
                  </a:lnTo>
                  <a:lnTo>
                    <a:pt x="70" y="671"/>
                  </a:lnTo>
                  <a:lnTo>
                    <a:pt x="69" y="671"/>
                  </a:lnTo>
                  <a:lnTo>
                    <a:pt x="69" y="670"/>
                  </a:lnTo>
                  <a:lnTo>
                    <a:pt x="63" y="670"/>
                  </a:lnTo>
                  <a:lnTo>
                    <a:pt x="55" y="674"/>
                  </a:lnTo>
                  <a:lnTo>
                    <a:pt x="55" y="671"/>
                  </a:lnTo>
                  <a:lnTo>
                    <a:pt x="49" y="671"/>
                  </a:lnTo>
                  <a:lnTo>
                    <a:pt x="49" y="667"/>
                  </a:lnTo>
                  <a:lnTo>
                    <a:pt x="56" y="663"/>
                  </a:lnTo>
                  <a:lnTo>
                    <a:pt x="53" y="661"/>
                  </a:lnTo>
                  <a:lnTo>
                    <a:pt x="49" y="661"/>
                  </a:lnTo>
                  <a:lnTo>
                    <a:pt x="39" y="675"/>
                  </a:lnTo>
                  <a:lnTo>
                    <a:pt x="36" y="675"/>
                  </a:lnTo>
                  <a:lnTo>
                    <a:pt x="36" y="672"/>
                  </a:lnTo>
                  <a:lnTo>
                    <a:pt x="32" y="678"/>
                  </a:lnTo>
                  <a:lnTo>
                    <a:pt x="28" y="677"/>
                  </a:lnTo>
                  <a:lnTo>
                    <a:pt x="28" y="679"/>
                  </a:lnTo>
                  <a:lnTo>
                    <a:pt x="22" y="679"/>
                  </a:lnTo>
                  <a:lnTo>
                    <a:pt x="22" y="668"/>
                  </a:lnTo>
                  <a:lnTo>
                    <a:pt x="18" y="670"/>
                  </a:lnTo>
                  <a:lnTo>
                    <a:pt x="18" y="679"/>
                  </a:lnTo>
                  <a:lnTo>
                    <a:pt x="10" y="681"/>
                  </a:lnTo>
                  <a:lnTo>
                    <a:pt x="10" y="674"/>
                  </a:lnTo>
                  <a:lnTo>
                    <a:pt x="7" y="674"/>
                  </a:lnTo>
                  <a:lnTo>
                    <a:pt x="7" y="681"/>
                  </a:lnTo>
                  <a:lnTo>
                    <a:pt x="0" y="681"/>
                  </a:lnTo>
                  <a:lnTo>
                    <a:pt x="0" y="671"/>
                  </a:lnTo>
                  <a:lnTo>
                    <a:pt x="10" y="665"/>
                  </a:lnTo>
                  <a:lnTo>
                    <a:pt x="10" y="668"/>
                  </a:lnTo>
                  <a:lnTo>
                    <a:pt x="17" y="665"/>
                  </a:lnTo>
                  <a:lnTo>
                    <a:pt x="20" y="661"/>
                  </a:lnTo>
                  <a:lnTo>
                    <a:pt x="22" y="664"/>
                  </a:lnTo>
                  <a:lnTo>
                    <a:pt x="31" y="651"/>
                  </a:lnTo>
                  <a:lnTo>
                    <a:pt x="35" y="651"/>
                  </a:lnTo>
                  <a:lnTo>
                    <a:pt x="39" y="647"/>
                  </a:lnTo>
                  <a:lnTo>
                    <a:pt x="59" y="646"/>
                  </a:lnTo>
                  <a:lnTo>
                    <a:pt x="63" y="648"/>
                  </a:lnTo>
                  <a:lnTo>
                    <a:pt x="70" y="648"/>
                  </a:lnTo>
                  <a:lnTo>
                    <a:pt x="67" y="657"/>
                  </a:lnTo>
                  <a:lnTo>
                    <a:pt x="73" y="661"/>
                  </a:lnTo>
                  <a:lnTo>
                    <a:pt x="73" y="655"/>
                  </a:lnTo>
                  <a:lnTo>
                    <a:pt x="77" y="655"/>
                  </a:lnTo>
                  <a:lnTo>
                    <a:pt x="80" y="661"/>
                  </a:lnTo>
                  <a:lnTo>
                    <a:pt x="84" y="658"/>
                  </a:lnTo>
                  <a:lnTo>
                    <a:pt x="84" y="657"/>
                  </a:lnTo>
                  <a:lnTo>
                    <a:pt x="80" y="651"/>
                  </a:lnTo>
                  <a:lnTo>
                    <a:pt x="80" y="646"/>
                  </a:lnTo>
                  <a:lnTo>
                    <a:pt x="97" y="633"/>
                  </a:lnTo>
                  <a:lnTo>
                    <a:pt x="107" y="630"/>
                  </a:lnTo>
                  <a:lnTo>
                    <a:pt x="125" y="623"/>
                  </a:lnTo>
                  <a:lnTo>
                    <a:pt x="131" y="624"/>
                  </a:lnTo>
                  <a:lnTo>
                    <a:pt x="135" y="622"/>
                  </a:lnTo>
                  <a:lnTo>
                    <a:pt x="141" y="612"/>
                  </a:lnTo>
                  <a:lnTo>
                    <a:pt x="149" y="605"/>
                  </a:lnTo>
                  <a:lnTo>
                    <a:pt x="149" y="608"/>
                  </a:lnTo>
                  <a:lnTo>
                    <a:pt x="152" y="608"/>
                  </a:lnTo>
                  <a:lnTo>
                    <a:pt x="156" y="598"/>
                  </a:lnTo>
                  <a:lnTo>
                    <a:pt x="159" y="598"/>
                  </a:lnTo>
                  <a:lnTo>
                    <a:pt x="162" y="599"/>
                  </a:lnTo>
                  <a:lnTo>
                    <a:pt x="165" y="596"/>
                  </a:lnTo>
                  <a:lnTo>
                    <a:pt x="166" y="582"/>
                  </a:lnTo>
                  <a:lnTo>
                    <a:pt x="169" y="572"/>
                  </a:lnTo>
                  <a:lnTo>
                    <a:pt x="173" y="572"/>
                  </a:lnTo>
                  <a:lnTo>
                    <a:pt x="176" y="571"/>
                  </a:lnTo>
                  <a:lnTo>
                    <a:pt x="173" y="571"/>
                  </a:lnTo>
                  <a:lnTo>
                    <a:pt x="175" y="558"/>
                  </a:lnTo>
                  <a:lnTo>
                    <a:pt x="189" y="550"/>
                  </a:lnTo>
                  <a:lnTo>
                    <a:pt x="190" y="543"/>
                  </a:lnTo>
                  <a:lnTo>
                    <a:pt x="196" y="540"/>
                  </a:lnTo>
                  <a:lnTo>
                    <a:pt x="196" y="536"/>
                  </a:lnTo>
                  <a:lnTo>
                    <a:pt x="189" y="541"/>
                  </a:lnTo>
                  <a:lnTo>
                    <a:pt x="176" y="547"/>
                  </a:lnTo>
                  <a:lnTo>
                    <a:pt x="162" y="550"/>
                  </a:lnTo>
                  <a:lnTo>
                    <a:pt x="162" y="543"/>
                  </a:lnTo>
                  <a:lnTo>
                    <a:pt x="158" y="541"/>
                  </a:lnTo>
                  <a:lnTo>
                    <a:pt x="160" y="533"/>
                  </a:lnTo>
                  <a:lnTo>
                    <a:pt x="165" y="530"/>
                  </a:lnTo>
                  <a:lnTo>
                    <a:pt x="159" y="530"/>
                  </a:lnTo>
                  <a:lnTo>
                    <a:pt x="156" y="536"/>
                  </a:lnTo>
                  <a:lnTo>
                    <a:pt x="152" y="536"/>
                  </a:lnTo>
                  <a:lnTo>
                    <a:pt x="152" y="540"/>
                  </a:lnTo>
                  <a:lnTo>
                    <a:pt x="149" y="540"/>
                  </a:lnTo>
                  <a:lnTo>
                    <a:pt x="149" y="554"/>
                  </a:lnTo>
                  <a:lnTo>
                    <a:pt x="145" y="555"/>
                  </a:lnTo>
                  <a:lnTo>
                    <a:pt x="141" y="548"/>
                  </a:lnTo>
                  <a:lnTo>
                    <a:pt x="136" y="537"/>
                  </a:lnTo>
                  <a:lnTo>
                    <a:pt x="132" y="534"/>
                  </a:lnTo>
                  <a:lnTo>
                    <a:pt x="132" y="529"/>
                  </a:lnTo>
                  <a:lnTo>
                    <a:pt x="124" y="534"/>
                  </a:lnTo>
                  <a:lnTo>
                    <a:pt x="124" y="530"/>
                  </a:lnTo>
                  <a:lnTo>
                    <a:pt x="121" y="530"/>
                  </a:lnTo>
                  <a:lnTo>
                    <a:pt x="120" y="520"/>
                  </a:lnTo>
                  <a:lnTo>
                    <a:pt x="106" y="526"/>
                  </a:lnTo>
                  <a:lnTo>
                    <a:pt x="97" y="526"/>
                  </a:lnTo>
                  <a:lnTo>
                    <a:pt x="91" y="530"/>
                  </a:lnTo>
                  <a:lnTo>
                    <a:pt x="84" y="533"/>
                  </a:lnTo>
                  <a:lnTo>
                    <a:pt x="84" y="531"/>
                  </a:lnTo>
                  <a:lnTo>
                    <a:pt x="75" y="530"/>
                  </a:lnTo>
                  <a:lnTo>
                    <a:pt x="75" y="526"/>
                  </a:lnTo>
                  <a:lnTo>
                    <a:pt x="87" y="523"/>
                  </a:lnTo>
                  <a:lnTo>
                    <a:pt x="86" y="513"/>
                  </a:lnTo>
                  <a:lnTo>
                    <a:pt x="91" y="513"/>
                  </a:lnTo>
                  <a:lnTo>
                    <a:pt x="91" y="510"/>
                  </a:lnTo>
                  <a:lnTo>
                    <a:pt x="84" y="509"/>
                  </a:lnTo>
                  <a:lnTo>
                    <a:pt x="83" y="500"/>
                  </a:lnTo>
                  <a:lnTo>
                    <a:pt x="91" y="493"/>
                  </a:lnTo>
                  <a:lnTo>
                    <a:pt x="90" y="451"/>
                  </a:lnTo>
                  <a:lnTo>
                    <a:pt x="93" y="447"/>
                  </a:lnTo>
                  <a:lnTo>
                    <a:pt x="106" y="438"/>
                  </a:lnTo>
                  <a:lnTo>
                    <a:pt x="101" y="437"/>
                  </a:lnTo>
                  <a:lnTo>
                    <a:pt x="86" y="450"/>
                  </a:lnTo>
                  <a:lnTo>
                    <a:pt x="84" y="464"/>
                  </a:lnTo>
                  <a:lnTo>
                    <a:pt x="65" y="468"/>
                  </a:lnTo>
                  <a:lnTo>
                    <a:pt x="52" y="467"/>
                  </a:lnTo>
                  <a:lnTo>
                    <a:pt x="46" y="461"/>
                  </a:lnTo>
                  <a:lnTo>
                    <a:pt x="46" y="454"/>
                  </a:lnTo>
                  <a:lnTo>
                    <a:pt x="41" y="440"/>
                  </a:lnTo>
                  <a:lnTo>
                    <a:pt x="52" y="429"/>
                  </a:lnTo>
                  <a:lnTo>
                    <a:pt x="62" y="424"/>
                  </a:lnTo>
                  <a:lnTo>
                    <a:pt x="65" y="429"/>
                  </a:lnTo>
                  <a:lnTo>
                    <a:pt x="63" y="431"/>
                  </a:lnTo>
                  <a:lnTo>
                    <a:pt x="69" y="431"/>
                  </a:lnTo>
                  <a:lnTo>
                    <a:pt x="69" y="424"/>
                  </a:lnTo>
                  <a:lnTo>
                    <a:pt x="63" y="419"/>
                  </a:lnTo>
                  <a:lnTo>
                    <a:pt x="56" y="419"/>
                  </a:lnTo>
                  <a:lnTo>
                    <a:pt x="51" y="414"/>
                  </a:lnTo>
                  <a:lnTo>
                    <a:pt x="49" y="412"/>
                  </a:lnTo>
                  <a:lnTo>
                    <a:pt x="44" y="410"/>
                  </a:lnTo>
                  <a:lnTo>
                    <a:pt x="39" y="410"/>
                  </a:lnTo>
                  <a:lnTo>
                    <a:pt x="39" y="407"/>
                  </a:lnTo>
                  <a:lnTo>
                    <a:pt x="46" y="406"/>
                  </a:lnTo>
                  <a:lnTo>
                    <a:pt x="45" y="403"/>
                  </a:lnTo>
                  <a:lnTo>
                    <a:pt x="42" y="403"/>
                  </a:lnTo>
                  <a:lnTo>
                    <a:pt x="41" y="396"/>
                  </a:lnTo>
                  <a:lnTo>
                    <a:pt x="35" y="399"/>
                  </a:lnTo>
                  <a:lnTo>
                    <a:pt x="31" y="393"/>
                  </a:lnTo>
                  <a:lnTo>
                    <a:pt x="31" y="382"/>
                  </a:lnTo>
                  <a:lnTo>
                    <a:pt x="27" y="382"/>
                  </a:lnTo>
                  <a:lnTo>
                    <a:pt x="28" y="367"/>
                  </a:lnTo>
                  <a:lnTo>
                    <a:pt x="39" y="367"/>
                  </a:lnTo>
                  <a:lnTo>
                    <a:pt x="42" y="355"/>
                  </a:lnTo>
                  <a:lnTo>
                    <a:pt x="45" y="351"/>
                  </a:lnTo>
                  <a:lnTo>
                    <a:pt x="52" y="351"/>
                  </a:lnTo>
                  <a:lnTo>
                    <a:pt x="52" y="348"/>
                  </a:lnTo>
                  <a:lnTo>
                    <a:pt x="60" y="343"/>
                  </a:lnTo>
                  <a:lnTo>
                    <a:pt x="67" y="348"/>
                  </a:lnTo>
                  <a:lnTo>
                    <a:pt x="67" y="343"/>
                  </a:lnTo>
                  <a:lnTo>
                    <a:pt x="70" y="343"/>
                  </a:lnTo>
                  <a:lnTo>
                    <a:pt x="73" y="338"/>
                  </a:lnTo>
                  <a:lnTo>
                    <a:pt x="73" y="335"/>
                  </a:lnTo>
                  <a:lnTo>
                    <a:pt x="70" y="337"/>
                  </a:lnTo>
                  <a:lnTo>
                    <a:pt x="70" y="327"/>
                  </a:lnTo>
                  <a:lnTo>
                    <a:pt x="80" y="326"/>
                  </a:lnTo>
                  <a:lnTo>
                    <a:pt x="86" y="328"/>
                  </a:lnTo>
                  <a:lnTo>
                    <a:pt x="86" y="324"/>
                  </a:lnTo>
                  <a:lnTo>
                    <a:pt x="80" y="319"/>
                  </a:lnTo>
                  <a:lnTo>
                    <a:pt x="91" y="316"/>
                  </a:lnTo>
                  <a:lnTo>
                    <a:pt x="96" y="320"/>
                  </a:lnTo>
                  <a:lnTo>
                    <a:pt x="97" y="324"/>
                  </a:lnTo>
                  <a:lnTo>
                    <a:pt x="96" y="327"/>
                  </a:lnTo>
                  <a:lnTo>
                    <a:pt x="110" y="331"/>
                  </a:lnTo>
                  <a:lnTo>
                    <a:pt x="122" y="320"/>
                  </a:lnTo>
                  <a:lnTo>
                    <a:pt x="128" y="320"/>
                  </a:lnTo>
                  <a:lnTo>
                    <a:pt x="128" y="316"/>
                  </a:lnTo>
                  <a:lnTo>
                    <a:pt x="134" y="316"/>
                  </a:lnTo>
                  <a:lnTo>
                    <a:pt x="134" y="320"/>
                  </a:lnTo>
                  <a:lnTo>
                    <a:pt x="149" y="320"/>
                  </a:lnTo>
                  <a:lnTo>
                    <a:pt x="156" y="316"/>
                  </a:lnTo>
                  <a:lnTo>
                    <a:pt x="159" y="312"/>
                  </a:lnTo>
                  <a:lnTo>
                    <a:pt x="159" y="296"/>
                  </a:lnTo>
                  <a:lnTo>
                    <a:pt x="162" y="292"/>
                  </a:lnTo>
                  <a:lnTo>
                    <a:pt x="160" y="283"/>
                  </a:lnTo>
                  <a:lnTo>
                    <a:pt x="156" y="282"/>
                  </a:lnTo>
                  <a:lnTo>
                    <a:pt x="156" y="278"/>
                  </a:lnTo>
                  <a:lnTo>
                    <a:pt x="163" y="279"/>
                  </a:lnTo>
                  <a:lnTo>
                    <a:pt x="169" y="276"/>
                  </a:lnTo>
                  <a:lnTo>
                    <a:pt x="173" y="269"/>
                  </a:lnTo>
                  <a:lnTo>
                    <a:pt x="167" y="259"/>
                  </a:lnTo>
                  <a:lnTo>
                    <a:pt x="159" y="266"/>
                  </a:lnTo>
                  <a:lnTo>
                    <a:pt x="152" y="264"/>
                  </a:lnTo>
                  <a:lnTo>
                    <a:pt x="152" y="266"/>
                  </a:lnTo>
                  <a:lnTo>
                    <a:pt x="146" y="266"/>
                  </a:lnTo>
                  <a:lnTo>
                    <a:pt x="136" y="271"/>
                  </a:lnTo>
                  <a:lnTo>
                    <a:pt x="131" y="278"/>
                  </a:lnTo>
                  <a:lnTo>
                    <a:pt x="128" y="264"/>
                  </a:lnTo>
                  <a:lnTo>
                    <a:pt x="124" y="264"/>
                  </a:lnTo>
                  <a:lnTo>
                    <a:pt x="124" y="272"/>
                  </a:lnTo>
                  <a:lnTo>
                    <a:pt x="118" y="268"/>
                  </a:lnTo>
                  <a:lnTo>
                    <a:pt x="118" y="264"/>
                  </a:lnTo>
                  <a:lnTo>
                    <a:pt x="93" y="259"/>
                  </a:lnTo>
                  <a:lnTo>
                    <a:pt x="90" y="259"/>
                  </a:lnTo>
                  <a:lnTo>
                    <a:pt x="73" y="248"/>
                  </a:lnTo>
                  <a:lnTo>
                    <a:pt x="69" y="241"/>
                  </a:lnTo>
                  <a:lnTo>
                    <a:pt x="69" y="237"/>
                  </a:lnTo>
                  <a:lnTo>
                    <a:pt x="70" y="234"/>
                  </a:lnTo>
                  <a:lnTo>
                    <a:pt x="69" y="213"/>
                  </a:lnTo>
                  <a:lnTo>
                    <a:pt x="70" y="213"/>
                  </a:lnTo>
                  <a:lnTo>
                    <a:pt x="70" y="220"/>
                  </a:lnTo>
                  <a:lnTo>
                    <a:pt x="73" y="220"/>
                  </a:lnTo>
                  <a:lnTo>
                    <a:pt x="77" y="218"/>
                  </a:lnTo>
                  <a:lnTo>
                    <a:pt x="83" y="223"/>
                  </a:lnTo>
                  <a:lnTo>
                    <a:pt x="83" y="218"/>
                  </a:lnTo>
                  <a:lnTo>
                    <a:pt x="79" y="214"/>
                  </a:lnTo>
                  <a:lnTo>
                    <a:pt x="75" y="214"/>
                  </a:lnTo>
                  <a:lnTo>
                    <a:pt x="76" y="211"/>
                  </a:lnTo>
                  <a:lnTo>
                    <a:pt x="60" y="204"/>
                  </a:lnTo>
                  <a:lnTo>
                    <a:pt x="53" y="190"/>
                  </a:lnTo>
                  <a:lnTo>
                    <a:pt x="67" y="186"/>
                  </a:lnTo>
                  <a:lnTo>
                    <a:pt x="76" y="187"/>
                  </a:lnTo>
                  <a:lnTo>
                    <a:pt x="77" y="182"/>
                  </a:lnTo>
                  <a:lnTo>
                    <a:pt x="94" y="180"/>
                  </a:lnTo>
                  <a:lnTo>
                    <a:pt x="96" y="183"/>
                  </a:lnTo>
                  <a:lnTo>
                    <a:pt x="101" y="183"/>
                  </a:lnTo>
                  <a:lnTo>
                    <a:pt x="100" y="180"/>
                  </a:lnTo>
                  <a:lnTo>
                    <a:pt x="118" y="175"/>
                  </a:lnTo>
                  <a:lnTo>
                    <a:pt x="128" y="175"/>
                  </a:lnTo>
                  <a:lnTo>
                    <a:pt x="138" y="178"/>
                  </a:lnTo>
                  <a:lnTo>
                    <a:pt x="135" y="180"/>
                  </a:lnTo>
                  <a:lnTo>
                    <a:pt x="131" y="193"/>
                  </a:lnTo>
                  <a:lnTo>
                    <a:pt x="134" y="200"/>
                  </a:lnTo>
                  <a:lnTo>
                    <a:pt x="141" y="200"/>
                  </a:lnTo>
                  <a:lnTo>
                    <a:pt x="151" y="203"/>
                  </a:lnTo>
                  <a:lnTo>
                    <a:pt x="152" y="207"/>
                  </a:lnTo>
                  <a:lnTo>
                    <a:pt x="166" y="207"/>
                  </a:lnTo>
                  <a:lnTo>
                    <a:pt x="167" y="210"/>
                  </a:lnTo>
                  <a:lnTo>
                    <a:pt x="172" y="207"/>
                  </a:lnTo>
                  <a:lnTo>
                    <a:pt x="173" y="202"/>
                  </a:lnTo>
                  <a:lnTo>
                    <a:pt x="176" y="202"/>
                  </a:lnTo>
                  <a:lnTo>
                    <a:pt x="177" y="204"/>
                  </a:lnTo>
                  <a:lnTo>
                    <a:pt x="184" y="204"/>
                  </a:lnTo>
                  <a:lnTo>
                    <a:pt x="183" y="202"/>
                  </a:lnTo>
                  <a:lnTo>
                    <a:pt x="179" y="197"/>
                  </a:lnTo>
                  <a:lnTo>
                    <a:pt x="169" y="199"/>
                  </a:lnTo>
                  <a:lnTo>
                    <a:pt x="170" y="187"/>
                  </a:lnTo>
                  <a:lnTo>
                    <a:pt x="165" y="179"/>
                  </a:lnTo>
                  <a:lnTo>
                    <a:pt x="165" y="171"/>
                  </a:lnTo>
                  <a:lnTo>
                    <a:pt x="169" y="171"/>
                  </a:lnTo>
                  <a:lnTo>
                    <a:pt x="173" y="178"/>
                  </a:lnTo>
                  <a:lnTo>
                    <a:pt x="173" y="186"/>
                  </a:lnTo>
                  <a:lnTo>
                    <a:pt x="177" y="195"/>
                  </a:lnTo>
                  <a:lnTo>
                    <a:pt x="187" y="195"/>
                  </a:lnTo>
                  <a:lnTo>
                    <a:pt x="187" y="200"/>
                  </a:lnTo>
                  <a:lnTo>
                    <a:pt x="193" y="204"/>
                  </a:lnTo>
                  <a:lnTo>
                    <a:pt x="198" y="202"/>
                  </a:lnTo>
                  <a:lnTo>
                    <a:pt x="198" y="196"/>
                  </a:lnTo>
                  <a:lnTo>
                    <a:pt x="210" y="195"/>
                  </a:lnTo>
                  <a:lnTo>
                    <a:pt x="208" y="192"/>
                  </a:lnTo>
                  <a:lnTo>
                    <a:pt x="196" y="192"/>
                  </a:lnTo>
                  <a:lnTo>
                    <a:pt x="187" y="187"/>
                  </a:lnTo>
                  <a:lnTo>
                    <a:pt x="182" y="192"/>
                  </a:lnTo>
                  <a:lnTo>
                    <a:pt x="177" y="182"/>
                  </a:lnTo>
                  <a:lnTo>
                    <a:pt x="179" y="172"/>
                  </a:lnTo>
                  <a:lnTo>
                    <a:pt x="184" y="171"/>
                  </a:lnTo>
                  <a:lnTo>
                    <a:pt x="180" y="166"/>
                  </a:lnTo>
                  <a:lnTo>
                    <a:pt x="170" y="165"/>
                  </a:lnTo>
                  <a:lnTo>
                    <a:pt x="170" y="159"/>
                  </a:lnTo>
                  <a:lnTo>
                    <a:pt x="162" y="162"/>
                  </a:lnTo>
                  <a:lnTo>
                    <a:pt x="151" y="154"/>
                  </a:lnTo>
                  <a:lnTo>
                    <a:pt x="152" y="134"/>
                  </a:lnTo>
                  <a:lnTo>
                    <a:pt x="139" y="111"/>
                  </a:lnTo>
                  <a:lnTo>
                    <a:pt x="129" y="99"/>
                  </a:lnTo>
                  <a:lnTo>
                    <a:pt x="125" y="89"/>
                  </a:lnTo>
                  <a:lnTo>
                    <a:pt x="121" y="85"/>
                  </a:lnTo>
                  <a:lnTo>
                    <a:pt x="124" y="83"/>
                  </a:lnTo>
                  <a:lnTo>
                    <a:pt x="134" y="70"/>
                  </a:lnTo>
                  <a:lnTo>
                    <a:pt x="134" y="66"/>
                  </a:lnTo>
                  <a:lnTo>
                    <a:pt x="151" y="72"/>
                  </a:lnTo>
                  <a:lnTo>
                    <a:pt x="173" y="73"/>
                  </a:lnTo>
                  <a:lnTo>
                    <a:pt x="180" y="65"/>
                  </a:lnTo>
                  <a:lnTo>
                    <a:pt x="187" y="59"/>
                  </a:lnTo>
                  <a:lnTo>
                    <a:pt x="196" y="45"/>
                  </a:lnTo>
                  <a:lnTo>
                    <a:pt x="206" y="37"/>
                  </a:lnTo>
                  <a:lnTo>
                    <a:pt x="210" y="37"/>
                  </a:lnTo>
                  <a:lnTo>
                    <a:pt x="211" y="32"/>
                  </a:lnTo>
                  <a:lnTo>
                    <a:pt x="215" y="28"/>
                  </a:lnTo>
                  <a:lnTo>
                    <a:pt x="220" y="28"/>
                  </a:lnTo>
                  <a:lnTo>
                    <a:pt x="218" y="32"/>
                  </a:lnTo>
                  <a:lnTo>
                    <a:pt x="234" y="28"/>
                  </a:lnTo>
                  <a:lnTo>
                    <a:pt x="245" y="21"/>
                  </a:lnTo>
                  <a:lnTo>
                    <a:pt x="248" y="25"/>
                  </a:lnTo>
                  <a:lnTo>
                    <a:pt x="246" y="28"/>
                  </a:lnTo>
                  <a:lnTo>
                    <a:pt x="248" y="38"/>
                  </a:lnTo>
                  <a:lnTo>
                    <a:pt x="248" y="32"/>
                  </a:lnTo>
                  <a:lnTo>
                    <a:pt x="251" y="30"/>
                  </a:lnTo>
                  <a:lnTo>
                    <a:pt x="258" y="30"/>
                  </a:lnTo>
                  <a:lnTo>
                    <a:pt x="252" y="25"/>
                  </a:lnTo>
                  <a:lnTo>
                    <a:pt x="251" y="18"/>
                  </a:lnTo>
                  <a:lnTo>
                    <a:pt x="260" y="13"/>
                  </a:lnTo>
                  <a:lnTo>
                    <a:pt x="260" y="18"/>
                  </a:lnTo>
                  <a:lnTo>
                    <a:pt x="283" y="17"/>
                  </a:lnTo>
                  <a:lnTo>
                    <a:pt x="303" y="0"/>
                  </a:lnTo>
                  <a:lnTo>
                    <a:pt x="315" y="13"/>
                  </a:lnTo>
                  <a:lnTo>
                    <a:pt x="311" y="20"/>
                  </a:lnTo>
                  <a:lnTo>
                    <a:pt x="308" y="18"/>
                  </a:lnTo>
                  <a:lnTo>
                    <a:pt x="307" y="27"/>
                  </a:lnTo>
                  <a:lnTo>
                    <a:pt x="308" y="25"/>
                  </a:lnTo>
                  <a:lnTo>
                    <a:pt x="315" y="24"/>
                  </a:lnTo>
                  <a:lnTo>
                    <a:pt x="315" y="21"/>
                  </a:lnTo>
                  <a:lnTo>
                    <a:pt x="322" y="14"/>
                  </a:lnTo>
                  <a:lnTo>
                    <a:pt x="331" y="20"/>
                  </a:lnTo>
                  <a:lnTo>
                    <a:pt x="325" y="32"/>
                  </a:lnTo>
                  <a:lnTo>
                    <a:pt x="328" y="35"/>
                  </a:lnTo>
                  <a:lnTo>
                    <a:pt x="331" y="31"/>
                  </a:lnTo>
                  <a:lnTo>
                    <a:pt x="339" y="28"/>
                  </a:lnTo>
                  <a:lnTo>
                    <a:pt x="352" y="28"/>
                  </a:lnTo>
                  <a:lnTo>
                    <a:pt x="362" y="32"/>
                  </a:lnTo>
                  <a:lnTo>
                    <a:pt x="359" y="42"/>
                  </a:lnTo>
                  <a:lnTo>
                    <a:pt x="365" y="44"/>
                  </a:lnTo>
                  <a:lnTo>
                    <a:pt x="365" y="48"/>
                  </a:lnTo>
                  <a:lnTo>
                    <a:pt x="372" y="55"/>
                  </a:lnTo>
                  <a:lnTo>
                    <a:pt x="376" y="51"/>
                  </a:lnTo>
                  <a:lnTo>
                    <a:pt x="379" y="56"/>
                  </a:lnTo>
                  <a:lnTo>
                    <a:pt x="400" y="51"/>
                  </a:lnTo>
                  <a:lnTo>
                    <a:pt x="406" y="55"/>
                  </a:lnTo>
                  <a:lnTo>
                    <a:pt x="406" y="65"/>
                  </a:lnTo>
                  <a:lnTo>
                    <a:pt x="411" y="58"/>
                  </a:lnTo>
                  <a:lnTo>
                    <a:pt x="411" y="54"/>
                  </a:lnTo>
                  <a:lnTo>
                    <a:pt x="420" y="58"/>
                  </a:lnTo>
                  <a:lnTo>
                    <a:pt x="418" y="62"/>
                  </a:lnTo>
                  <a:lnTo>
                    <a:pt x="430" y="63"/>
                  </a:lnTo>
                  <a:lnTo>
                    <a:pt x="432" y="66"/>
                  </a:lnTo>
                  <a:lnTo>
                    <a:pt x="455" y="68"/>
                  </a:lnTo>
                  <a:lnTo>
                    <a:pt x="468" y="76"/>
                  </a:lnTo>
                  <a:lnTo>
                    <a:pt x="473" y="76"/>
                  </a:lnTo>
                  <a:lnTo>
                    <a:pt x="479" y="72"/>
                  </a:lnTo>
                  <a:lnTo>
                    <a:pt x="487" y="70"/>
                  </a:lnTo>
                  <a:lnTo>
                    <a:pt x="489" y="68"/>
                  </a:lnTo>
                  <a:lnTo>
                    <a:pt x="497" y="69"/>
                  </a:lnTo>
                  <a:lnTo>
                    <a:pt x="508" y="79"/>
                  </a:lnTo>
                  <a:lnTo>
                    <a:pt x="521" y="85"/>
                  </a:lnTo>
                  <a:lnTo>
                    <a:pt x="521" y="89"/>
                  </a:lnTo>
                  <a:lnTo>
                    <a:pt x="525" y="87"/>
                  </a:lnTo>
                  <a:lnTo>
                    <a:pt x="531" y="90"/>
                  </a:lnTo>
                  <a:lnTo>
                    <a:pt x="547" y="382"/>
                  </a:lnTo>
                  <a:lnTo>
                    <a:pt x="549" y="503"/>
                  </a:lnTo>
                  <a:lnTo>
                    <a:pt x="559" y="513"/>
                  </a:lnTo>
                  <a:lnTo>
                    <a:pt x="565" y="507"/>
                  </a:lnTo>
                  <a:lnTo>
                    <a:pt x="575" y="512"/>
                  </a:lnTo>
                  <a:lnTo>
                    <a:pt x="578" y="505"/>
                  </a:lnTo>
                  <a:lnTo>
                    <a:pt x="590" y="503"/>
                  </a:lnTo>
                  <a:lnTo>
                    <a:pt x="593" y="500"/>
                  </a:lnTo>
                  <a:lnTo>
                    <a:pt x="593" y="516"/>
                  </a:lnTo>
                  <a:lnTo>
                    <a:pt x="604" y="520"/>
                  </a:lnTo>
                  <a:lnTo>
                    <a:pt x="604" y="526"/>
                  </a:lnTo>
                  <a:lnTo>
                    <a:pt x="614" y="536"/>
                  </a:lnTo>
                  <a:lnTo>
                    <a:pt x="620" y="540"/>
                  </a:lnTo>
                  <a:lnTo>
                    <a:pt x="631" y="543"/>
                  </a:lnTo>
                  <a:lnTo>
                    <a:pt x="635" y="564"/>
                  </a:lnTo>
                  <a:lnTo>
                    <a:pt x="642" y="557"/>
                  </a:lnTo>
                  <a:lnTo>
                    <a:pt x="644" y="551"/>
                  </a:lnTo>
                  <a:lnTo>
                    <a:pt x="652" y="550"/>
                  </a:lnTo>
                  <a:lnTo>
                    <a:pt x="656" y="546"/>
                  </a:lnTo>
                  <a:lnTo>
                    <a:pt x="656" y="537"/>
                  </a:lnTo>
                  <a:lnTo>
                    <a:pt x="659" y="537"/>
                  </a:lnTo>
                  <a:lnTo>
                    <a:pt x="661" y="531"/>
                  </a:lnTo>
                  <a:lnTo>
                    <a:pt x="661" y="527"/>
                  </a:lnTo>
                  <a:lnTo>
                    <a:pt x="665" y="527"/>
                  </a:lnTo>
                  <a:lnTo>
                    <a:pt x="672" y="519"/>
                  </a:lnTo>
                  <a:lnTo>
                    <a:pt x="686" y="527"/>
                  </a:lnTo>
                  <a:lnTo>
                    <a:pt x="686" y="536"/>
                  </a:lnTo>
                  <a:lnTo>
                    <a:pt x="693" y="537"/>
                  </a:lnTo>
                  <a:lnTo>
                    <a:pt x="696" y="538"/>
                  </a:lnTo>
                  <a:lnTo>
                    <a:pt x="697" y="541"/>
                  </a:lnTo>
                  <a:lnTo>
                    <a:pt x="707" y="543"/>
                  </a:lnTo>
                  <a:lnTo>
                    <a:pt x="707" y="553"/>
                  </a:lnTo>
                  <a:lnTo>
                    <a:pt x="716" y="558"/>
                  </a:lnTo>
                  <a:lnTo>
                    <a:pt x="721" y="558"/>
                  </a:lnTo>
                  <a:lnTo>
                    <a:pt x="723" y="564"/>
                  </a:lnTo>
                  <a:lnTo>
                    <a:pt x="727" y="569"/>
                  </a:lnTo>
                  <a:lnTo>
                    <a:pt x="730" y="569"/>
                  </a:lnTo>
                  <a:lnTo>
                    <a:pt x="730" y="572"/>
                  </a:lnTo>
                  <a:lnTo>
                    <a:pt x="735" y="579"/>
                  </a:lnTo>
                  <a:lnTo>
                    <a:pt x="744" y="585"/>
                  </a:lnTo>
                  <a:lnTo>
                    <a:pt x="766" y="615"/>
                  </a:lnTo>
                  <a:lnTo>
                    <a:pt x="766" y="624"/>
                  </a:lnTo>
                  <a:lnTo>
                    <a:pt x="773" y="624"/>
                  </a:lnTo>
                  <a:lnTo>
                    <a:pt x="775" y="632"/>
                  </a:lnTo>
                  <a:lnTo>
                    <a:pt x="780" y="636"/>
                  </a:lnTo>
                  <a:lnTo>
                    <a:pt x="780" y="643"/>
                  </a:lnTo>
                  <a:lnTo>
                    <a:pt x="789" y="643"/>
                  </a:lnTo>
                  <a:lnTo>
                    <a:pt x="827" y="657"/>
                  </a:lnTo>
                  <a:lnTo>
                    <a:pt x="828" y="661"/>
                  </a:lnTo>
                  <a:lnTo>
                    <a:pt x="833" y="664"/>
                  </a:lnTo>
                  <a:lnTo>
                    <a:pt x="833" y="679"/>
                  </a:lnTo>
                  <a:lnTo>
                    <a:pt x="835" y="681"/>
                  </a:lnTo>
                  <a:lnTo>
                    <a:pt x="840" y="698"/>
                  </a:lnTo>
                  <a:lnTo>
                    <a:pt x="835" y="720"/>
                  </a:lnTo>
                  <a:lnTo>
                    <a:pt x="831" y="720"/>
                  </a:lnTo>
                  <a:lnTo>
                    <a:pt x="827" y="715"/>
                  </a:lnTo>
                  <a:lnTo>
                    <a:pt x="824" y="720"/>
                  </a:lnTo>
                  <a:lnTo>
                    <a:pt x="820" y="720"/>
                  </a:lnTo>
                  <a:lnTo>
                    <a:pt x="817" y="706"/>
                  </a:lnTo>
                  <a:lnTo>
                    <a:pt x="816" y="705"/>
                  </a:lnTo>
                  <a:lnTo>
                    <a:pt x="816" y="685"/>
                  </a:lnTo>
                  <a:lnTo>
                    <a:pt x="810" y="675"/>
                  </a:lnTo>
                  <a:lnTo>
                    <a:pt x="807" y="672"/>
                  </a:lnTo>
                  <a:lnTo>
                    <a:pt x="807" y="665"/>
                  </a:lnTo>
                  <a:lnTo>
                    <a:pt x="796" y="671"/>
                  </a:lnTo>
                  <a:lnTo>
                    <a:pt x="792" y="677"/>
                  </a:lnTo>
                  <a:lnTo>
                    <a:pt x="792" y="686"/>
                  </a:lnTo>
                  <a:lnTo>
                    <a:pt x="789" y="686"/>
                  </a:lnTo>
                  <a:lnTo>
                    <a:pt x="789" y="692"/>
                  </a:lnTo>
                  <a:lnTo>
                    <a:pt x="785" y="691"/>
                  </a:lnTo>
                  <a:lnTo>
                    <a:pt x="780" y="685"/>
                  </a:lnTo>
                  <a:lnTo>
                    <a:pt x="779" y="681"/>
                  </a:lnTo>
                  <a:lnTo>
                    <a:pt x="780" y="679"/>
                  </a:lnTo>
                  <a:lnTo>
                    <a:pt x="782" y="663"/>
                  </a:lnTo>
                  <a:lnTo>
                    <a:pt x="790" y="663"/>
                  </a:lnTo>
                  <a:lnTo>
                    <a:pt x="785" y="661"/>
                  </a:lnTo>
                  <a:lnTo>
                    <a:pt x="783" y="655"/>
                  </a:lnTo>
                  <a:lnTo>
                    <a:pt x="778" y="667"/>
                  </a:lnTo>
                  <a:lnTo>
                    <a:pt x="778" y="672"/>
                  </a:lnTo>
                  <a:lnTo>
                    <a:pt x="776" y="675"/>
                  </a:lnTo>
                  <a:lnTo>
                    <a:pt x="775" y="675"/>
                  </a:lnTo>
                  <a:lnTo>
                    <a:pt x="775" y="670"/>
                  </a:lnTo>
                  <a:lnTo>
                    <a:pt x="771" y="670"/>
                  </a:lnTo>
                  <a:lnTo>
                    <a:pt x="771" y="671"/>
                  </a:lnTo>
                  <a:lnTo>
                    <a:pt x="766" y="668"/>
                  </a:lnTo>
                  <a:lnTo>
                    <a:pt x="766" y="660"/>
                  </a:lnTo>
                  <a:lnTo>
                    <a:pt x="772" y="660"/>
                  </a:lnTo>
                  <a:lnTo>
                    <a:pt x="772" y="640"/>
                  </a:lnTo>
                  <a:lnTo>
                    <a:pt x="768" y="643"/>
                  </a:lnTo>
                  <a:lnTo>
                    <a:pt x="755" y="632"/>
                  </a:lnTo>
                  <a:lnTo>
                    <a:pt x="756" y="632"/>
                  </a:lnTo>
                  <a:lnTo>
                    <a:pt x="756" y="626"/>
                  </a:lnTo>
                  <a:lnTo>
                    <a:pt x="754" y="629"/>
                  </a:lnTo>
                  <a:lnTo>
                    <a:pt x="738" y="626"/>
                  </a:lnTo>
                  <a:lnTo>
                    <a:pt x="740" y="622"/>
                  </a:lnTo>
                  <a:lnTo>
                    <a:pt x="744" y="622"/>
                  </a:lnTo>
                  <a:lnTo>
                    <a:pt x="747" y="619"/>
                  </a:lnTo>
                  <a:lnTo>
                    <a:pt x="740" y="617"/>
                  </a:lnTo>
                  <a:lnTo>
                    <a:pt x="740" y="609"/>
                  </a:lnTo>
                  <a:lnTo>
                    <a:pt x="735" y="609"/>
                  </a:lnTo>
                  <a:lnTo>
                    <a:pt x="734" y="603"/>
                  </a:lnTo>
                  <a:lnTo>
                    <a:pt x="744" y="606"/>
                  </a:lnTo>
                  <a:lnTo>
                    <a:pt x="740" y="602"/>
                  </a:lnTo>
                  <a:lnTo>
                    <a:pt x="735" y="602"/>
                  </a:lnTo>
                  <a:lnTo>
                    <a:pt x="734" y="595"/>
                  </a:lnTo>
                  <a:lnTo>
                    <a:pt x="728" y="598"/>
                  </a:lnTo>
                  <a:lnTo>
                    <a:pt x="728" y="592"/>
                  </a:lnTo>
                  <a:lnTo>
                    <a:pt x="730" y="591"/>
                  </a:lnTo>
                  <a:lnTo>
                    <a:pt x="728" y="586"/>
                  </a:lnTo>
                  <a:lnTo>
                    <a:pt x="727" y="589"/>
                  </a:lnTo>
                  <a:lnTo>
                    <a:pt x="724" y="589"/>
                  </a:lnTo>
                  <a:lnTo>
                    <a:pt x="720" y="582"/>
                  </a:lnTo>
                  <a:lnTo>
                    <a:pt x="720" y="569"/>
                  </a:lnTo>
                  <a:lnTo>
                    <a:pt x="717" y="572"/>
                  </a:lnTo>
                  <a:lnTo>
                    <a:pt x="716" y="579"/>
                  </a:lnTo>
                  <a:lnTo>
                    <a:pt x="703" y="578"/>
                  </a:lnTo>
                  <a:lnTo>
                    <a:pt x="694" y="565"/>
                  </a:lnTo>
                  <a:lnTo>
                    <a:pt x="696" y="560"/>
                  </a:lnTo>
                  <a:lnTo>
                    <a:pt x="693" y="561"/>
                  </a:lnTo>
                  <a:lnTo>
                    <a:pt x="682" y="538"/>
                  </a:lnTo>
                  <a:lnTo>
                    <a:pt x="676" y="540"/>
                  </a:lnTo>
                  <a:lnTo>
                    <a:pt x="672" y="537"/>
                  </a:lnTo>
                  <a:lnTo>
                    <a:pt x="680" y="547"/>
                  </a:lnTo>
                  <a:lnTo>
                    <a:pt x="686" y="560"/>
                  </a:lnTo>
                  <a:lnTo>
                    <a:pt x="690" y="565"/>
                  </a:lnTo>
                  <a:lnTo>
                    <a:pt x="692" y="584"/>
                  </a:lnTo>
                  <a:lnTo>
                    <a:pt x="690" y="585"/>
                  </a:lnTo>
                  <a:lnTo>
                    <a:pt x="685" y="579"/>
                  </a:lnTo>
                  <a:lnTo>
                    <a:pt x="676" y="579"/>
                  </a:lnTo>
                  <a:lnTo>
                    <a:pt x="671" y="558"/>
                  </a:lnTo>
                  <a:lnTo>
                    <a:pt x="671" y="557"/>
                  </a:lnTo>
                  <a:lnTo>
                    <a:pt x="669" y="562"/>
                  </a:lnTo>
                  <a:lnTo>
                    <a:pt x="666" y="564"/>
                  </a:lnTo>
                  <a:lnTo>
                    <a:pt x="659" y="558"/>
                  </a:lnTo>
                  <a:lnTo>
                    <a:pt x="659" y="555"/>
                  </a:lnTo>
                  <a:lnTo>
                    <a:pt x="651" y="557"/>
                  </a:lnTo>
                  <a:lnTo>
                    <a:pt x="645" y="564"/>
                  </a:lnTo>
                  <a:lnTo>
                    <a:pt x="659" y="564"/>
                  </a:lnTo>
                  <a:lnTo>
                    <a:pt x="659" y="565"/>
                  </a:lnTo>
                  <a:lnTo>
                    <a:pt x="663" y="568"/>
                  </a:lnTo>
                  <a:lnTo>
                    <a:pt x="662" y="572"/>
                  </a:lnTo>
                  <a:lnTo>
                    <a:pt x="668" y="572"/>
                  </a:lnTo>
                  <a:lnTo>
                    <a:pt x="672" y="581"/>
                  </a:lnTo>
                  <a:lnTo>
                    <a:pt x="671" y="582"/>
                  </a:lnTo>
                  <a:lnTo>
                    <a:pt x="665" y="582"/>
                  </a:lnTo>
                  <a:lnTo>
                    <a:pt x="665" y="585"/>
                  </a:lnTo>
                  <a:lnTo>
                    <a:pt x="661" y="586"/>
                  </a:lnTo>
                  <a:lnTo>
                    <a:pt x="661" y="589"/>
                  </a:lnTo>
                  <a:lnTo>
                    <a:pt x="658" y="589"/>
                  </a:lnTo>
                  <a:lnTo>
                    <a:pt x="656" y="585"/>
                  </a:lnTo>
                  <a:lnTo>
                    <a:pt x="640" y="581"/>
                  </a:lnTo>
                  <a:lnTo>
                    <a:pt x="617" y="557"/>
                  </a:lnTo>
                  <a:lnTo>
                    <a:pt x="617" y="554"/>
                  </a:lnTo>
                  <a:lnTo>
                    <a:pt x="620" y="553"/>
                  </a:lnTo>
                  <a:lnTo>
                    <a:pt x="616" y="550"/>
                  </a:lnTo>
                  <a:lnTo>
                    <a:pt x="610" y="553"/>
                  </a:lnTo>
                  <a:lnTo>
                    <a:pt x="597" y="548"/>
                  </a:lnTo>
                  <a:lnTo>
                    <a:pt x="597" y="543"/>
                  </a:lnTo>
                  <a:lnTo>
                    <a:pt x="593" y="546"/>
                  </a:lnTo>
                  <a:lnTo>
                    <a:pt x="593" y="543"/>
                  </a:lnTo>
                  <a:lnTo>
                    <a:pt x="583" y="543"/>
                  </a:lnTo>
                  <a:lnTo>
                    <a:pt x="579" y="540"/>
                  </a:lnTo>
                  <a:lnTo>
                    <a:pt x="583" y="537"/>
                  </a:lnTo>
                  <a:lnTo>
                    <a:pt x="586" y="530"/>
                  </a:lnTo>
                  <a:lnTo>
                    <a:pt x="585" y="524"/>
                  </a:lnTo>
                  <a:lnTo>
                    <a:pt x="582" y="523"/>
                  </a:lnTo>
                  <a:lnTo>
                    <a:pt x="579" y="529"/>
                  </a:lnTo>
                  <a:lnTo>
                    <a:pt x="569" y="531"/>
                  </a:lnTo>
                  <a:lnTo>
                    <a:pt x="555" y="531"/>
                  </a:lnTo>
                  <a:lnTo>
                    <a:pt x="551" y="527"/>
                  </a:lnTo>
                  <a:lnTo>
                    <a:pt x="545" y="527"/>
                  </a:lnTo>
                  <a:lnTo>
                    <a:pt x="549" y="517"/>
                  </a:lnTo>
                  <a:lnTo>
                    <a:pt x="545" y="516"/>
                  </a:lnTo>
                  <a:lnTo>
                    <a:pt x="545" y="519"/>
                  </a:lnTo>
                  <a:lnTo>
                    <a:pt x="537" y="522"/>
                  </a:lnTo>
                  <a:lnTo>
                    <a:pt x="521" y="516"/>
                  </a:lnTo>
                  <a:lnTo>
                    <a:pt x="510" y="519"/>
                  </a:lnTo>
                  <a:lnTo>
                    <a:pt x="494" y="519"/>
                  </a:lnTo>
                  <a:lnTo>
                    <a:pt x="483" y="522"/>
                  </a:lnTo>
                  <a:lnTo>
                    <a:pt x="483" y="507"/>
                  </a:lnTo>
                  <a:lnTo>
                    <a:pt x="479" y="506"/>
                  </a:lnTo>
                  <a:lnTo>
                    <a:pt x="479" y="510"/>
                  </a:lnTo>
                  <a:lnTo>
                    <a:pt x="477" y="512"/>
                  </a:lnTo>
                  <a:lnTo>
                    <a:pt x="465" y="506"/>
                  </a:lnTo>
                  <a:lnTo>
                    <a:pt x="465" y="503"/>
                  </a:lnTo>
                  <a:lnTo>
                    <a:pt x="469" y="503"/>
                  </a:lnTo>
                  <a:lnTo>
                    <a:pt x="466" y="496"/>
                  </a:lnTo>
                  <a:lnTo>
                    <a:pt x="461" y="498"/>
                  </a:lnTo>
                  <a:lnTo>
                    <a:pt x="461" y="502"/>
                  </a:lnTo>
                  <a:lnTo>
                    <a:pt x="455" y="502"/>
                  </a:lnTo>
                  <a:lnTo>
                    <a:pt x="451" y="499"/>
                  </a:lnTo>
                  <a:lnTo>
                    <a:pt x="446" y="500"/>
                  </a:lnTo>
                  <a:lnTo>
                    <a:pt x="449" y="491"/>
                  </a:lnTo>
                  <a:lnTo>
                    <a:pt x="441" y="491"/>
                  </a:lnTo>
                  <a:lnTo>
                    <a:pt x="441" y="486"/>
                  </a:lnTo>
                  <a:lnTo>
                    <a:pt x="432" y="488"/>
                  </a:lnTo>
                  <a:lnTo>
                    <a:pt x="432" y="486"/>
                  </a:lnTo>
                  <a:lnTo>
                    <a:pt x="441" y="479"/>
                  </a:lnTo>
                  <a:lnTo>
                    <a:pt x="430" y="483"/>
                  </a:lnTo>
                  <a:lnTo>
                    <a:pt x="428" y="479"/>
                  </a:lnTo>
                  <a:lnTo>
                    <a:pt x="430" y="478"/>
                  </a:lnTo>
                  <a:lnTo>
                    <a:pt x="431" y="471"/>
                  </a:lnTo>
                  <a:lnTo>
                    <a:pt x="430" y="471"/>
                  </a:lnTo>
                  <a:lnTo>
                    <a:pt x="423" y="475"/>
                  </a:lnTo>
                  <a:lnTo>
                    <a:pt x="414" y="474"/>
                  </a:lnTo>
                  <a:lnTo>
                    <a:pt x="413" y="476"/>
                  </a:lnTo>
                  <a:lnTo>
                    <a:pt x="411" y="468"/>
                  </a:lnTo>
                  <a:lnTo>
                    <a:pt x="408" y="481"/>
                  </a:lnTo>
                  <a:lnTo>
                    <a:pt x="403" y="478"/>
                  </a:lnTo>
                  <a:lnTo>
                    <a:pt x="403" y="471"/>
                  </a:lnTo>
                  <a:lnTo>
                    <a:pt x="408" y="465"/>
                  </a:lnTo>
                  <a:lnTo>
                    <a:pt x="407" y="462"/>
                  </a:lnTo>
                  <a:lnTo>
                    <a:pt x="404" y="464"/>
                  </a:lnTo>
                  <a:lnTo>
                    <a:pt x="403" y="468"/>
                  </a:lnTo>
                  <a:lnTo>
                    <a:pt x="393" y="468"/>
                  </a:lnTo>
                  <a:lnTo>
                    <a:pt x="393" y="472"/>
                  </a:lnTo>
                  <a:lnTo>
                    <a:pt x="396" y="472"/>
                  </a:lnTo>
                  <a:lnTo>
                    <a:pt x="396" y="475"/>
                  </a:lnTo>
                  <a:lnTo>
                    <a:pt x="387" y="485"/>
                  </a:lnTo>
                  <a:lnTo>
                    <a:pt x="387" y="489"/>
                  </a:lnTo>
                  <a:lnTo>
                    <a:pt x="389" y="486"/>
                  </a:lnTo>
                  <a:lnTo>
                    <a:pt x="393" y="489"/>
                  </a:lnTo>
                  <a:lnTo>
                    <a:pt x="393" y="492"/>
                  </a:lnTo>
                  <a:lnTo>
                    <a:pt x="389" y="495"/>
                  </a:lnTo>
                  <a:lnTo>
                    <a:pt x="390" y="498"/>
                  </a:lnTo>
                  <a:lnTo>
                    <a:pt x="396" y="496"/>
                  </a:lnTo>
                  <a:lnTo>
                    <a:pt x="397" y="495"/>
                  </a:lnTo>
                  <a:lnTo>
                    <a:pt x="397" y="500"/>
                  </a:lnTo>
                  <a:lnTo>
                    <a:pt x="393" y="505"/>
                  </a:lnTo>
                  <a:lnTo>
                    <a:pt x="393" y="515"/>
                  </a:lnTo>
                  <a:lnTo>
                    <a:pt x="386" y="516"/>
                  </a:lnTo>
                  <a:lnTo>
                    <a:pt x="383" y="522"/>
                  </a:lnTo>
                  <a:lnTo>
                    <a:pt x="379" y="519"/>
                  </a:lnTo>
                  <a:lnTo>
                    <a:pt x="372" y="519"/>
                  </a:lnTo>
                  <a:lnTo>
                    <a:pt x="373" y="515"/>
                  </a:lnTo>
                  <a:lnTo>
                    <a:pt x="370" y="515"/>
                  </a:lnTo>
                  <a:lnTo>
                    <a:pt x="369" y="522"/>
                  </a:lnTo>
                  <a:lnTo>
                    <a:pt x="368" y="516"/>
                  </a:lnTo>
                  <a:lnTo>
                    <a:pt x="365" y="519"/>
                  </a:lnTo>
                  <a:lnTo>
                    <a:pt x="363" y="529"/>
                  </a:lnTo>
                  <a:lnTo>
                    <a:pt x="361" y="529"/>
                  </a:lnTo>
                  <a:lnTo>
                    <a:pt x="361" y="522"/>
                  </a:lnTo>
                  <a:lnTo>
                    <a:pt x="356" y="522"/>
                  </a:lnTo>
                  <a:lnTo>
                    <a:pt x="356" y="531"/>
                  </a:lnTo>
                  <a:lnTo>
                    <a:pt x="355" y="530"/>
                  </a:lnTo>
                  <a:lnTo>
                    <a:pt x="351" y="531"/>
                  </a:lnTo>
                  <a:lnTo>
                    <a:pt x="351" y="529"/>
                  </a:lnTo>
                  <a:lnTo>
                    <a:pt x="351" y="533"/>
                  </a:lnTo>
                  <a:lnTo>
                    <a:pt x="344" y="538"/>
                  </a:lnTo>
                  <a:lnTo>
                    <a:pt x="341" y="534"/>
                  </a:lnTo>
                  <a:lnTo>
                    <a:pt x="332" y="540"/>
                  </a:lnTo>
                  <a:lnTo>
                    <a:pt x="331" y="547"/>
                  </a:lnTo>
                  <a:lnTo>
                    <a:pt x="330" y="547"/>
                  </a:lnTo>
                  <a:lnTo>
                    <a:pt x="330" y="544"/>
                  </a:lnTo>
                  <a:lnTo>
                    <a:pt x="322" y="544"/>
                  </a:lnTo>
                  <a:lnTo>
                    <a:pt x="325" y="548"/>
                  </a:lnTo>
                  <a:lnTo>
                    <a:pt x="315" y="550"/>
                  </a:lnTo>
                  <a:lnTo>
                    <a:pt x="315" y="547"/>
                  </a:lnTo>
                  <a:lnTo>
                    <a:pt x="310" y="547"/>
                  </a:lnTo>
                  <a:lnTo>
                    <a:pt x="308" y="540"/>
                  </a:lnTo>
                  <a:lnTo>
                    <a:pt x="311" y="537"/>
                  </a:lnTo>
                  <a:lnTo>
                    <a:pt x="320" y="537"/>
                  </a:lnTo>
                  <a:lnTo>
                    <a:pt x="320" y="534"/>
                  </a:lnTo>
                  <a:lnTo>
                    <a:pt x="327" y="531"/>
                  </a:lnTo>
                  <a:lnTo>
                    <a:pt x="331" y="524"/>
                  </a:lnTo>
                  <a:lnTo>
                    <a:pt x="322" y="529"/>
                  </a:lnTo>
                  <a:lnTo>
                    <a:pt x="314" y="526"/>
                  </a:lnTo>
                  <a:lnTo>
                    <a:pt x="313" y="519"/>
                  </a:lnTo>
                  <a:lnTo>
                    <a:pt x="317" y="510"/>
                  </a:lnTo>
                  <a:lnTo>
                    <a:pt x="324" y="505"/>
                  </a:lnTo>
                  <a:lnTo>
                    <a:pt x="324" y="498"/>
                  </a:lnTo>
                  <a:lnTo>
                    <a:pt x="327" y="496"/>
                  </a:lnTo>
                  <a:lnTo>
                    <a:pt x="327" y="481"/>
                  </a:lnTo>
                  <a:lnTo>
                    <a:pt x="335" y="479"/>
                  </a:lnTo>
                  <a:lnTo>
                    <a:pt x="344" y="472"/>
                  </a:lnTo>
                  <a:lnTo>
                    <a:pt x="349" y="471"/>
                  </a:lnTo>
                  <a:lnTo>
                    <a:pt x="353" y="475"/>
                  </a:lnTo>
                  <a:lnTo>
                    <a:pt x="359" y="475"/>
                  </a:lnTo>
                  <a:lnTo>
                    <a:pt x="376" y="478"/>
                  </a:lnTo>
                  <a:lnTo>
                    <a:pt x="359" y="465"/>
                  </a:lnTo>
                  <a:lnTo>
                    <a:pt x="359" y="464"/>
                  </a:lnTo>
                  <a:lnTo>
                    <a:pt x="375" y="450"/>
                  </a:lnTo>
                  <a:lnTo>
                    <a:pt x="368" y="450"/>
                  </a:lnTo>
                  <a:lnTo>
                    <a:pt x="362" y="452"/>
                  </a:lnTo>
                  <a:lnTo>
                    <a:pt x="362" y="458"/>
                  </a:lnTo>
                  <a:lnTo>
                    <a:pt x="349" y="458"/>
                  </a:lnTo>
                  <a:lnTo>
                    <a:pt x="349" y="450"/>
                  </a:lnTo>
                  <a:lnTo>
                    <a:pt x="362" y="427"/>
                  </a:lnTo>
                  <a:lnTo>
                    <a:pt x="361" y="421"/>
                  </a:lnTo>
                  <a:lnTo>
                    <a:pt x="359" y="431"/>
                  </a:lnTo>
                  <a:lnTo>
                    <a:pt x="351" y="441"/>
                  </a:lnTo>
                  <a:lnTo>
                    <a:pt x="345" y="431"/>
                  </a:lnTo>
                  <a:lnTo>
                    <a:pt x="344" y="443"/>
                  </a:lnTo>
                  <a:lnTo>
                    <a:pt x="346" y="444"/>
                  </a:lnTo>
                  <a:lnTo>
                    <a:pt x="346" y="454"/>
                  </a:lnTo>
                  <a:lnTo>
                    <a:pt x="344" y="458"/>
                  </a:lnTo>
                  <a:lnTo>
                    <a:pt x="337" y="461"/>
                  </a:lnTo>
                  <a:lnTo>
                    <a:pt x="337" y="465"/>
                  </a:lnTo>
                  <a:lnTo>
                    <a:pt x="334" y="468"/>
                  </a:lnTo>
                  <a:lnTo>
                    <a:pt x="322" y="471"/>
                  </a:lnTo>
                  <a:lnTo>
                    <a:pt x="320" y="475"/>
                  </a:lnTo>
                  <a:lnTo>
                    <a:pt x="320" y="481"/>
                  </a:lnTo>
                  <a:lnTo>
                    <a:pt x="315" y="479"/>
                  </a:lnTo>
                  <a:lnTo>
                    <a:pt x="311" y="486"/>
                  </a:lnTo>
                  <a:lnTo>
                    <a:pt x="304" y="489"/>
                  </a:lnTo>
                  <a:lnTo>
                    <a:pt x="304" y="492"/>
                  </a:lnTo>
                  <a:lnTo>
                    <a:pt x="307" y="493"/>
                  </a:lnTo>
                  <a:lnTo>
                    <a:pt x="301" y="499"/>
                  </a:lnTo>
                  <a:lnTo>
                    <a:pt x="296" y="499"/>
                  </a:lnTo>
                  <a:lnTo>
                    <a:pt x="291" y="496"/>
                  </a:lnTo>
                  <a:lnTo>
                    <a:pt x="291" y="495"/>
                  </a:lnTo>
                  <a:lnTo>
                    <a:pt x="289" y="495"/>
                  </a:lnTo>
                  <a:lnTo>
                    <a:pt x="287" y="498"/>
                  </a:lnTo>
                  <a:lnTo>
                    <a:pt x="296" y="503"/>
                  </a:lnTo>
                  <a:lnTo>
                    <a:pt x="297" y="510"/>
                  </a:lnTo>
                  <a:lnTo>
                    <a:pt x="290" y="515"/>
                  </a:lnTo>
                  <a:lnTo>
                    <a:pt x="283" y="515"/>
                  </a:lnTo>
                  <a:lnTo>
                    <a:pt x="283" y="519"/>
                  </a:lnTo>
                  <a:lnTo>
                    <a:pt x="286" y="519"/>
                  </a:lnTo>
                  <a:lnTo>
                    <a:pt x="286" y="522"/>
                  </a:lnTo>
                  <a:lnTo>
                    <a:pt x="279" y="523"/>
                  </a:lnTo>
                  <a:lnTo>
                    <a:pt x="279" y="520"/>
                  </a:lnTo>
                  <a:lnTo>
                    <a:pt x="277" y="519"/>
                  </a:lnTo>
                  <a:lnTo>
                    <a:pt x="276" y="523"/>
                  </a:lnTo>
                  <a:lnTo>
                    <a:pt x="272" y="523"/>
                  </a:lnTo>
                  <a:lnTo>
                    <a:pt x="269" y="531"/>
                  </a:lnTo>
                  <a:lnTo>
                    <a:pt x="260" y="533"/>
                  </a:lnTo>
                  <a:lnTo>
                    <a:pt x="260" y="537"/>
                  </a:lnTo>
                  <a:lnTo>
                    <a:pt x="256" y="543"/>
                  </a:lnTo>
                  <a:lnTo>
                    <a:pt x="256" y="550"/>
                  </a:lnTo>
                  <a:lnTo>
                    <a:pt x="259" y="547"/>
                  </a:lnTo>
                  <a:lnTo>
                    <a:pt x="266" y="547"/>
                  </a:lnTo>
                  <a:lnTo>
                    <a:pt x="275" y="558"/>
                  </a:lnTo>
                  <a:lnTo>
                    <a:pt x="270" y="564"/>
                  </a:lnTo>
                  <a:lnTo>
                    <a:pt x="263" y="568"/>
                  </a:lnTo>
                  <a:lnTo>
                    <a:pt x="258" y="568"/>
                  </a:lnTo>
                  <a:lnTo>
                    <a:pt x="256" y="572"/>
                  </a:lnTo>
                  <a:lnTo>
                    <a:pt x="252" y="572"/>
                  </a:lnTo>
                  <a:lnTo>
                    <a:pt x="253" y="579"/>
                  </a:lnTo>
                  <a:lnTo>
                    <a:pt x="251" y="579"/>
                  </a:lnTo>
                  <a:lnTo>
                    <a:pt x="251" y="584"/>
                  </a:lnTo>
                  <a:lnTo>
                    <a:pt x="241" y="589"/>
                  </a:lnTo>
                  <a:lnTo>
                    <a:pt x="232" y="591"/>
                  </a:lnTo>
                  <a:lnTo>
                    <a:pt x="231" y="586"/>
                  </a:lnTo>
                  <a:lnTo>
                    <a:pt x="227" y="586"/>
                  </a:lnTo>
                  <a:lnTo>
                    <a:pt x="227" y="593"/>
                  </a:lnTo>
                  <a:lnTo>
                    <a:pt x="222" y="595"/>
                  </a:lnTo>
                  <a:lnTo>
                    <a:pt x="222" y="600"/>
                  </a:lnTo>
                  <a:lnTo>
                    <a:pt x="217" y="602"/>
                  </a:lnTo>
                  <a:lnTo>
                    <a:pt x="215" y="598"/>
                  </a:lnTo>
                  <a:lnTo>
                    <a:pt x="210" y="603"/>
                  </a:lnTo>
                  <a:lnTo>
                    <a:pt x="210" y="606"/>
                  </a:lnTo>
                  <a:lnTo>
                    <a:pt x="201" y="605"/>
                  </a:lnTo>
                  <a:lnTo>
                    <a:pt x="201" y="610"/>
                  </a:lnTo>
                  <a:lnTo>
                    <a:pt x="196" y="609"/>
                  </a:lnTo>
                  <a:lnTo>
                    <a:pt x="189" y="616"/>
                  </a:lnTo>
                  <a:lnTo>
                    <a:pt x="191" y="616"/>
                  </a:lnTo>
                  <a:lnTo>
                    <a:pt x="191" y="622"/>
                  </a:lnTo>
                  <a:lnTo>
                    <a:pt x="184" y="630"/>
                  </a:lnTo>
                  <a:lnTo>
                    <a:pt x="182" y="626"/>
                  </a:lnTo>
                  <a:lnTo>
                    <a:pt x="179" y="632"/>
                  </a:lnTo>
                  <a:lnTo>
                    <a:pt x="177" y="630"/>
                  </a:lnTo>
                  <a:lnTo>
                    <a:pt x="173" y="632"/>
                  </a:lnTo>
                  <a:lnTo>
                    <a:pt x="169" y="630"/>
                  </a:lnTo>
                  <a:lnTo>
                    <a:pt x="169" y="633"/>
                  </a:lnTo>
                  <a:lnTo>
                    <a:pt x="163" y="630"/>
                  </a:lnTo>
                  <a:lnTo>
                    <a:pt x="162" y="637"/>
                  </a:lnTo>
                  <a:lnTo>
                    <a:pt x="158" y="639"/>
                  </a:lnTo>
                  <a:lnTo>
                    <a:pt x="149" y="636"/>
                  </a:lnTo>
                  <a:close/>
                </a:path>
              </a:pathLst>
            </a:custGeom>
            <a:solidFill>
              <a:srgbClr val="FF0000"/>
            </a:solidFill>
            <a:ln w="12700">
              <a:solidFill>
                <a:schemeClr val="bg2"/>
              </a:solidFill>
              <a:prstDash val="solid"/>
              <a:round/>
              <a:headEnd/>
              <a:tailEnd/>
            </a:ln>
          </p:spPr>
          <p:txBody>
            <a:bodyPr/>
            <a:lstStyle/>
            <a:p>
              <a:endParaRPr lang="en-US"/>
            </a:p>
          </p:txBody>
        </p:sp>
        <p:sp>
          <p:nvSpPr>
            <p:cNvPr id="390214" name="Freeform 70"/>
            <p:cNvSpPr>
              <a:spLocks/>
            </p:cNvSpPr>
            <p:nvPr/>
          </p:nvSpPr>
          <p:spPr bwMode="ltGray">
            <a:xfrm>
              <a:off x="1437" y="3309"/>
              <a:ext cx="20" cy="21"/>
            </a:xfrm>
            <a:custGeom>
              <a:avLst/>
              <a:gdLst/>
              <a:ahLst/>
              <a:cxnLst>
                <a:cxn ang="0">
                  <a:pos x="0" y="25"/>
                </a:cxn>
                <a:cxn ang="0">
                  <a:pos x="4" y="22"/>
                </a:cxn>
                <a:cxn ang="0">
                  <a:pos x="4" y="18"/>
                </a:cxn>
                <a:cxn ang="0">
                  <a:pos x="9" y="15"/>
                </a:cxn>
                <a:cxn ang="0">
                  <a:pos x="12" y="10"/>
                </a:cxn>
                <a:cxn ang="0">
                  <a:pos x="15" y="5"/>
                </a:cxn>
                <a:cxn ang="0">
                  <a:pos x="15" y="1"/>
                </a:cxn>
                <a:cxn ang="0">
                  <a:pos x="21" y="0"/>
                </a:cxn>
                <a:cxn ang="0">
                  <a:pos x="21" y="10"/>
                </a:cxn>
                <a:cxn ang="0">
                  <a:pos x="14" y="18"/>
                </a:cxn>
                <a:cxn ang="0">
                  <a:pos x="12" y="20"/>
                </a:cxn>
                <a:cxn ang="0">
                  <a:pos x="12" y="22"/>
                </a:cxn>
                <a:cxn ang="0">
                  <a:pos x="0" y="25"/>
                </a:cxn>
              </a:cxnLst>
              <a:rect l="0" t="0" r="r" b="b"/>
              <a:pathLst>
                <a:path w="21" h="25">
                  <a:moveTo>
                    <a:pt x="0" y="25"/>
                  </a:moveTo>
                  <a:lnTo>
                    <a:pt x="4" y="22"/>
                  </a:lnTo>
                  <a:lnTo>
                    <a:pt x="4" y="18"/>
                  </a:lnTo>
                  <a:lnTo>
                    <a:pt x="9" y="15"/>
                  </a:lnTo>
                  <a:lnTo>
                    <a:pt x="12" y="10"/>
                  </a:lnTo>
                  <a:lnTo>
                    <a:pt x="15" y="5"/>
                  </a:lnTo>
                  <a:lnTo>
                    <a:pt x="15" y="1"/>
                  </a:lnTo>
                  <a:lnTo>
                    <a:pt x="21" y="0"/>
                  </a:lnTo>
                  <a:lnTo>
                    <a:pt x="21" y="10"/>
                  </a:lnTo>
                  <a:lnTo>
                    <a:pt x="14" y="18"/>
                  </a:lnTo>
                  <a:lnTo>
                    <a:pt x="12" y="20"/>
                  </a:lnTo>
                  <a:lnTo>
                    <a:pt x="12" y="22"/>
                  </a:lnTo>
                  <a:lnTo>
                    <a:pt x="0" y="25"/>
                  </a:lnTo>
                  <a:close/>
                </a:path>
              </a:pathLst>
            </a:custGeom>
            <a:solidFill>
              <a:srgbClr val="FF0000"/>
            </a:solidFill>
            <a:ln w="12700">
              <a:solidFill>
                <a:schemeClr val="bg2"/>
              </a:solidFill>
              <a:prstDash val="solid"/>
              <a:round/>
              <a:headEnd/>
              <a:tailEnd/>
            </a:ln>
          </p:spPr>
          <p:txBody>
            <a:bodyPr/>
            <a:lstStyle/>
            <a:p>
              <a:endParaRPr lang="en-US"/>
            </a:p>
          </p:txBody>
        </p:sp>
        <p:sp>
          <p:nvSpPr>
            <p:cNvPr id="390215" name="Freeform 71"/>
            <p:cNvSpPr>
              <a:spLocks/>
            </p:cNvSpPr>
            <p:nvPr/>
          </p:nvSpPr>
          <p:spPr bwMode="ltGray">
            <a:xfrm>
              <a:off x="1725" y="3375"/>
              <a:ext cx="28" cy="46"/>
            </a:xfrm>
            <a:custGeom>
              <a:avLst/>
              <a:gdLst/>
              <a:ahLst/>
              <a:cxnLst>
                <a:cxn ang="0">
                  <a:pos x="15" y="53"/>
                </a:cxn>
                <a:cxn ang="0">
                  <a:pos x="19" y="54"/>
                </a:cxn>
                <a:cxn ang="0">
                  <a:pos x="22" y="47"/>
                </a:cxn>
                <a:cxn ang="0">
                  <a:pos x="25" y="48"/>
                </a:cxn>
                <a:cxn ang="0">
                  <a:pos x="24" y="41"/>
                </a:cxn>
                <a:cxn ang="0">
                  <a:pos x="29" y="41"/>
                </a:cxn>
                <a:cxn ang="0">
                  <a:pos x="29" y="40"/>
                </a:cxn>
                <a:cxn ang="0">
                  <a:pos x="17" y="20"/>
                </a:cxn>
                <a:cxn ang="0">
                  <a:pos x="17" y="17"/>
                </a:cxn>
                <a:cxn ang="0">
                  <a:pos x="15" y="14"/>
                </a:cxn>
                <a:cxn ang="0">
                  <a:pos x="19" y="14"/>
                </a:cxn>
                <a:cxn ang="0">
                  <a:pos x="26" y="29"/>
                </a:cxn>
                <a:cxn ang="0">
                  <a:pos x="26" y="21"/>
                </a:cxn>
                <a:cxn ang="0">
                  <a:pos x="14" y="6"/>
                </a:cxn>
                <a:cxn ang="0">
                  <a:pos x="3" y="5"/>
                </a:cxn>
                <a:cxn ang="0">
                  <a:pos x="1" y="0"/>
                </a:cxn>
                <a:cxn ang="0">
                  <a:pos x="0" y="0"/>
                </a:cxn>
                <a:cxn ang="0">
                  <a:pos x="1" y="10"/>
                </a:cxn>
                <a:cxn ang="0">
                  <a:pos x="4" y="10"/>
                </a:cxn>
                <a:cxn ang="0">
                  <a:pos x="4" y="20"/>
                </a:cxn>
                <a:cxn ang="0">
                  <a:pos x="10" y="33"/>
                </a:cxn>
                <a:cxn ang="0">
                  <a:pos x="14" y="36"/>
                </a:cxn>
                <a:cxn ang="0">
                  <a:pos x="12" y="50"/>
                </a:cxn>
                <a:cxn ang="0">
                  <a:pos x="15" y="53"/>
                </a:cxn>
              </a:cxnLst>
              <a:rect l="0" t="0" r="r" b="b"/>
              <a:pathLst>
                <a:path w="29" h="54">
                  <a:moveTo>
                    <a:pt x="15" y="53"/>
                  </a:moveTo>
                  <a:lnTo>
                    <a:pt x="19" y="54"/>
                  </a:lnTo>
                  <a:lnTo>
                    <a:pt x="22" y="47"/>
                  </a:lnTo>
                  <a:lnTo>
                    <a:pt x="25" y="48"/>
                  </a:lnTo>
                  <a:lnTo>
                    <a:pt x="24" y="41"/>
                  </a:lnTo>
                  <a:lnTo>
                    <a:pt x="29" y="41"/>
                  </a:lnTo>
                  <a:lnTo>
                    <a:pt x="29" y="40"/>
                  </a:lnTo>
                  <a:lnTo>
                    <a:pt x="17" y="20"/>
                  </a:lnTo>
                  <a:lnTo>
                    <a:pt x="17" y="17"/>
                  </a:lnTo>
                  <a:lnTo>
                    <a:pt x="15" y="14"/>
                  </a:lnTo>
                  <a:lnTo>
                    <a:pt x="19" y="14"/>
                  </a:lnTo>
                  <a:lnTo>
                    <a:pt x="26" y="29"/>
                  </a:lnTo>
                  <a:lnTo>
                    <a:pt x="26" y="21"/>
                  </a:lnTo>
                  <a:lnTo>
                    <a:pt x="14" y="6"/>
                  </a:lnTo>
                  <a:lnTo>
                    <a:pt x="3" y="5"/>
                  </a:lnTo>
                  <a:lnTo>
                    <a:pt x="1" y="0"/>
                  </a:lnTo>
                  <a:lnTo>
                    <a:pt x="0" y="0"/>
                  </a:lnTo>
                  <a:lnTo>
                    <a:pt x="1" y="10"/>
                  </a:lnTo>
                  <a:lnTo>
                    <a:pt x="4" y="10"/>
                  </a:lnTo>
                  <a:lnTo>
                    <a:pt x="4" y="20"/>
                  </a:lnTo>
                  <a:lnTo>
                    <a:pt x="10" y="33"/>
                  </a:lnTo>
                  <a:lnTo>
                    <a:pt x="14" y="36"/>
                  </a:lnTo>
                  <a:lnTo>
                    <a:pt x="12" y="50"/>
                  </a:lnTo>
                  <a:lnTo>
                    <a:pt x="15" y="53"/>
                  </a:lnTo>
                  <a:close/>
                </a:path>
              </a:pathLst>
            </a:custGeom>
            <a:solidFill>
              <a:srgbClr val="FF0000"/>
            </a:solidFill>
            <a:ln w="12700">
              <a:solidFill>
                <a:schemeClr val="bg2"/>
              </a:solidFill>
              <a:prstDash val="solid"/>
              <a:round/>
              <a:headEnd/>
              <a:tailEnd/>
            </a:ln>
          </p:spPr>
          <p:txBody>
            <a:bodyPr/>
            <a:lstStyle/>
            <a:p>
              <a:endParaRPr lang="en-US"/>
            </a:p>
          </p:txBody>
        </p:sp>
        <p:sp>
          <p:nvSpPr>
            <p:cNvPr id="390216" name="Freeform 72"/>
            <p:cNvSpPr>
              <a:spLocks/>
            </p:cNvSpPr>
            <p:nvPr/>
          </p:nvSpPr>
          <p:spPr bwMode="ltGray">
            <a:xfrm>
              <a:off x="1692" y="3380"/>
              <a:ext cx="37" cy="32"/>
            </a:xfrm>
            <a:custGeom>
              <a:avLst/>
              <a:gdLst/>
              <a:ahLst/>
              <a:cxnLst>
                <a:cxn ang="0">
                  <a:pos x="6" y="13"/>
                </a:cxn>
                <a:cxn ang="0">
                  <a:pos x="0" y="9"/>
                </a:cxn>
                <a:cxn ang="0">
                  <a:pos x="1" y="3"/>
                </a:cxn>
                <a:cxn ang="0">
                  <a:pos x="4" y="6"/>
                </a:cxn>
                <a:cxn ang="0">
                  <a:pos x="4" y="3"/>
                </a:cxn>
                <a:cxn ang="0">
                  <a:pos x="10" y="0"/>
                </a:cxn>
                <a:cxn ang="0">
                  <a:pos x="17" y="0"/>
                </a:cxn>
                <a:cxn ang="0">
                  <a:pos x="20" y="7"/>
                </a:cxn>
                <a:cxn ang="0">
                  <a:pos x="25" y="6"/>
                </a:cxn>
                <a:cxn ang="0">
                  <a:pos x="31" y="6"/>
                </a:cxn>
                <a:cxn ang="0">
                  <a:pos x="32" y="7"/>
                </a:cxn>
                <a:cxn ang="0">
                  <a:pos x="32" y="13"/>
                </a:cxn>
                <a:cxn ang="0">
                  <a:pos x="29" y="13"/>
                </a:cxn>
                <a:cxn ang="0">
                  <a:pos x="31" y="17"/>
                </a:cxn>
                <a:cxn ang="0">
                  <a:pos x="24" y="17"/>
                </a:cxn>
                <a:cxn ang="0">
                  <a:pos x="17" y="14"/>
                </a:cxn>
                <a:cxn ang="0">
                  <a:pos x="24" y="20"/>
                </a:cxn>
                <a:cxn ang="0">
                  <a:pos x="35" y="22"/>
                </a:cxn>
                <a:cxn ang="0">
                  <a:pos x="38" y="27"/>
                </a:cxn>
                <a:cxn ang="0">
                  <a:pos x="38" y="31"/>
                </a:cxn>
                <a:cxn ang="0">
                  <a:pos x="24" y="26"/>
                </a:cxn>
                <a:cxn ang="0">
                  <a:pos x="17" y="22"/>
                </a:cxn>
                <a:cxn ang="0">
                  <a:pos x="21" y="36"/>
                </a:cxn>
                <a:cxn ang="0">
                  <a:pos x="17" y="37"/>
                </a:cxn>
                <a:cxn ang="0">
                  <a:pos x="14" y="36"/>
                </a:cxn>
                <a:cxn ang="0">
                  <a:pos x="11" y="29"/>
                </a:cxn>
                <a:cxn ang="0">
                  <a:pos x="3" y="22"/>
                </a:cxn>
                <a:cxn ang="0">
                  <a:pos x="3" y="13"/>
                </a:cxn>
                <a:cxn ang="0">
                  <a:pos x="6" y="13"/>
                </a:cxn>
              </a:cxnLst>
              <a:rect l="0" t="0" r="r" b="b"/>
              <a:pathLst>
                <a:path w="38" h="37">
                  <a:moveTo>
                    <a:pt x="6" y="13"/>
                  </a:moveTo>
                  <a:lnTo>
                    <a:pt x="0" y="9"/>
                  </a:lnTo>
                  <a:lnTo>
                    <a:pt x="1" y="3"/>
                  </a:lnTo>
                  <a:lnTo>
                    <a:pt x="4" y="6"/>
                  </a:lnTo>
                  <a:lnTo>
                    <a:pt x="4" y="3"/>
                  </a:lnTo>
                  <a:lnTo>
                    <a:pt x="10" y="0"/>
                  </a:lnTo>
                  <a:lnTo>
                    <a:pt x="17" y="0"/>
                  </a:lnTo>
                  <a:lnTo>
                    <a:pt x="20" y="7"/>
                  </a:lnTo>
                  <a:lnTo>
                    <a:pt x="25" y="6"/>
                  </a:lnTo>
                  <a:lnTo>
                    <a:pt x="31" y="6"/>
                  </a:lnTo>
                  <a:lnTo>
                    <a:pt x="32" y="7"/>
                  </a:lnTo>
                  <a:lnTo>
                    <a:pt x="32" y="13"/>
                  </a:lnTo>
                  <a:lnTo>
                    <a:pt x="29" y="13"/>
                  </a:lnTo>
                  <a:lnTo>
                    <a:pt x="31" y="17"/>
                  </a:lnTo>
                  <a:lnTo>
                    <a:pt x="24" y="17"/>
                  </a:lnTo>
                  <a:lnTo>
                    <a:pt x="17" y="14"/>
                  </a:lnTo>
                  <a:lnTo>
                    <a:pt x="24" y="20"/>
                  </a:lnTo>
                  <a:lnTo>
                    <a:pt x="35" y="22"/>
                  </a:lnTo>
                  <a:lnTo>
                    <a:pt x="38" y="27"/>
                  </a:lnTo>
                  <a:lnTo>
                    <a:pt x="38" y="31"/>
                  </a:lnTo>
                  <a:lnTo>
                    <a:pt x="24" y="26"/>
                  </a:lnTo>
                  <a:lnTo>
                    <a:pt x="17" y="22"/>
                  </a:lnTo>
                  <a:lnTo>
                    <a:pt x="21" y="36"/>
                  </a:lnTo>
                  <a:lnTo>
                    <a:pt x="17" y="37"/>
                  </a:lnTo>
                  <a:lnTo>
                    <a:pt x="14" y="36"/>
                  </a:lnTo>
                  <a:lnTo>
                    <a:pt x="11" y="29"/>
                  </a:lnTo>
                  <a:lnTo>
                    <a:pt x="3" y="22"/>
                  </a:lnTo>
                  <a:lnTo>
                    <a:pt x="3" y="13"/>
                  </a:lnTo>
                  <a:lnTo>
                    <a:pt x="6" y="13"/>
                  </a:lnTo>
                  <a:close/>
                </a:path>
              </a:pathLst>
            </a:custGeom>
            <a:solidFill>
              <a:srgbClr val="FF0000"/>
            </a:solidFill>
            <a:ln w="12700">
              <a:solidFill>
                <a:schemeClr val="bg2"/>
              </a:solidFill>
              <a:prstDash val="solid"/>
              <a:round/>
              <a:headEnd/>
              <a:tailEnd/>
            </a:ln>
          </p:spPr>
          <p:txBody>
            <a:bodyPr/>
            <a:lstStyle/>
            <a:p>
              <a:endParaRPr lang="en-US"/>
            </a:p>
          </p:txBody>
        </p:sp>
        <p:sp>
          <p:nvSpPr>
            <p:cNvPr id="390217" name="Freeform 73"/>
            <p:cNvSpPr>
              <a:spLocks noEditPoints="1"/>
            </p:cNvSpPr>
            <p:nvPr/>
          </p:nvSpPr>
          <p:spPr bwMode="ltGray">
            <a:xfrm>
              <a:off x="477" y="3086"/>
              <a:ext cx="1357" cy="420"/>
            </a:xfrm>
            <a:custGeom>
              <a:avLst/>
              <a:gdLst/>
              <a:ahLst/>
              <a:cxnLst>
                <a:cxn ang="0">
                  <a:pos x="17" y="251"/>
                </a:cxn>
                <a:cxn ang="0">
                  <a:pos x="17" y="274"/>
                </a:cxn>
                <a:cxn ang="0">
                  <a:pos x="94" y="352"/>
                </a:cxn>
                <a:cxn ang="0">
                  <a:pos x="118" y="399"/>
                </a:cxn>
                <a:cxn ang="0">
                  <a:pos x="135" y="379"/>
                </a:cxn>
                <a:cxn ang="0">
                  <a:pos x="186" y="424"/>
                </a:cxn>
                <a:cxn ang="0">
                  <a:pos x="214" y="429"/>
                </a:cxn>
                <a:cxn ang="0">
                  <a:pos x="217" y="434"/>
                </a:cxn>
                <a:cxn ang="0">
                  <a:pos x="225" y="443"/>
                </a:cxn>
                <a:cxn ang="0">
                  <a:pos x="238" y="438"/>
                </a:cxn>
                <a:cxn ang="0">
                  <a:pos x="294" y="445"/>
                </a:cxn>
                <a:cxn ang="0">
                  <a:pos x="263" y="451"/>
                </a:cxn>
                <a:cxn ang="0">
                  <a:pos x="303" y="467"/>
                </a:cxn>
                <a:cxn ang="0">
                  <a:pos x="331" y="471"/>
                </a:cxn>
                <a:cxn ang="0">
                  <a:pos x="406" y="474"/>
                </a:cxn>
                <a:cxn ang="0">
                  <a:pos x="447" y="468"/>
                </a:cxn>
                <a:cxn ang="0">
                  <a:pos x="462" y="471"/>
                </a:cxn>
                <a:cxn ang="0">
                  <a:pos x="478" y="471"/>
                </a:cxn>
                <a:cxn ang="0">
                  <a:pos x="490" y="457"/>
                </a:cxn>
                <a:cxn ang="0">
                  <a:pos x="516" y="458"/>
                </a:cxn>
                <a:cxn ang="0">
                  <a:pos x="488" y="474"/>
                </a:cxn>
                <a:cxn ang="0">
                  <a:pos x="521" y="454"/>
                </a:cxn>
                <a:cxn ang="0">
                  <a:pos x="573" y="431"/>
                </a:cxn>
                <a:cxn ang="0">
                  <a:pos x="597" y="444"/>
                </a:cxn>
                <a:cxn ang="0">
                  <a:pos x="565" y="450"/>
                </a:cxn>
                <a:cxn ang="0">
                  <a:pos x="672" y="436"/>
                </a:cxn>
                <a:cxn ang="0">
                  <a:pos x="686" y="443"/>
                </a:cxn>
                <a:cxn ang="0">
                  <a:pos x="695" y="453"/>
                </a:cxn>
                <a:cxn ang="0">
                  <a:pos x="604" y="183"/>
                </a:cxn>
                <a:cxn ang="0">
                  <a:pos x="590" y="197"/>
                </a:cxn>
                <a:cxn ang="0">
                  <a:pos x="640" y="176"/>
                </a:cxn>
                <a:cxn ang="0">
                  <a:pos x="634" y="188"/>
                </a:cxn>
                <a:cxn ang="0">
                  <a:pos x="569" y="23"/>
                </a:cxn>
                <a:cxn ang="0">
                  <a:pos x="575" y="14"/>
                </a:cxn>
                <a:cxn ang="0">
                  <a:pos x="596" y="47"/>
                </a:cxn>
                <a:cxn ang="0">
                  <a:pos x="855" y="369"/>
                </a:cxn>
                <a:cxn ang="0">
                  <a:pos x="875" y="364"/>
                </a:cxn>
                <a:cxn ang="0">
                  <a:pos x="878" y="385"/>
                </a:cxn>
                <a:cxn ang="0">
                  <a:pos x="844" y="395"/>
                </a:cxn>
                <a:cxn ang="0">
                  <a:pos x="890" y="343"/>
                </a:cxn>
                <a:cxn ang="0">
                  <a:pos x="890" y="350"/>
                </a:cxn>
                <a:cxn ang="0">
                  <a:pos x="869" y="347"/>
                </a:cxn>
                <a:cxn ang="0">
                  <a:pos x="1007" y="276"/>
                </a:cxn>
                <a:cxn ang="0">
                  <a:pos x="1394" y="451"/>
                </a:cxn>
                <a:cxn ang="0">
                  <a:pos x="1405" y="453"/>
                </a:cxn>
                <a:cxn ang="0">
                  <a:pos x="1360" y="468"/>
                </a:cxn>
                <a:cxn ang="0">
                  <a:pos x="1343" y="434"/>
                </a:cxn>
                <a:cxn ang="0">
                  <a:pos x="1370" y="438"/>
                </a:cxn>
                <a:cxn ang="0">
                  <a:pos x="1379" y="468"/>
                </a:cxn>
                <a:cxn ang="0">
                  <a:pos x="1358" y="471"/>
                </a:cxn>
                <a:cxn ang="0">
                  <a:pos x="1324" y="413"/>
                </a:cxn>
                <a:cxn ang="0">
                  <a:pos x="1327" y="389"/>
                </a:cxn>
                <a:cxn ang="0">
                  <a:pos x="1353" y="405"/>
                </a:cxn>
                <a:cxn ang="0">
                  <a:pos x="1333" y="423"/>
                </a:cxn>
                <a:cxn ang="0">
                  <a:pos x="1298" y="393"/>
                </a:cxn>
                <a:cxn ang="0">
                  <a:pos x="1315" y="429"/>
                </a:cxn>
                <a:cxn ang="0">
                  <a:pos x="1286" y="391"/>
                </a:cxn>
                <a:cxn ang="0">
                  <a:pos x="1315" y="358"/>
                </a:cxn>
                <a:cxn ang="0">
                  <a:pos x="1302" y="348"/>
                </a:cxn>
                <a:cxn ang="0">
                  <a:pos x="1274" y="345"/>
                </a:cxn>
                <a:cxn ang="0">
                  <a:pos x="1288" y="365"/>
                </a:cxn>
                <a:cxn ang="0">
                  <a:pos x="1267" y="358"/>
                </a:cxn>
              </a:cxnLst>
              <a:rect l="0" t="0" r="r" b="b"/>
              <a:pathLst>
                <a:path w="1412" h="492">
                  <a:moveTo>
                    <a:pt x="0" y="237"/>
                  </a:moveTo>
                  <a:lnTo>
                    <a:pt x="7" y="237"/>
                  </a:lnTo>
                  <a:lnTo>
                    <a:pt x="7" y="238"/>
                  </a:lnTo>
                  <a:lnTo>
                    <a:pt x="10" y="238"/>
                  </a:lnTo>
                  <a:lnTo>
                    <a:pt x="10" y="241"/>
                  </a:lnTo>
                  <a:lnTo>
                    <a:pt x="17" y="241"/>
                  </a:lnTo>
                  <a:lnTo>
                    <a:pt x="17" y="245"/>
                  </a:lnTo>
                  <a:lnTo>
                    <a:pt x="18" y="247"/>
                  </a:lnTo>
                  <a:lnTo>
                    <a:pt x="18" y="254"/>
                  </a:lnTo>
                  <a:lnTo>
                    <a:pt x="17" y="252"/>
                  </a:lnTo>
                  <a:lnTo>
                    <a:pt x="17" y="251"/>
                  </a:lnTo>
                  <a:lnTo>
                    <a:pt x="7" y="248"/>
                  </a:lnTo>
                  <a:lnTo>
                    <a:pt x="7" y="245"/>
                  </a:lnTo>
                  <a:lnTo>
                    <a:pt x="4" y="245"/>
                  </a:lnTo>
                  <a:lnTo>
                    <a:pt x="4" y="238"/>
                  </a:lnTo>
                  <a:lnTo>
                    <a:pt x="0" y="237"/>
                  </a:lnTo>
                  <a:close/>
                  <a:moveTo>
                    <a:pt x="7" y="269"/>
                  </a:moveTo>
                  <a:lnTo>
                    <a:pt x="10" y="269"/>
                  </a:lnTo>
                  <a:lnTo>
                    <a:pt x="11" y="269"/>
                  </a:lnTo>
                  <a:lnTo>
                    <a:pt x="15" y="271"/>
                  </a:lnTo>
                  <a:lnTo>
                    <a:pt x="18" y="272"/>
                  </a:lnTo>
                  <a:lnTo>
                    <a:pt x="17" y="274"/>
                  </a:lnTo>
                  <a:lnTo>
                    <a:pt x="14" y="276"/>
                  </a:lnTo>
                  <a:lnTo>
                    <a:pt x="11" y="274"/>
                  </a:lnTo>
                  <a:lnTo>
                    <a:pt x="7" y="269"/>
                  </a:lnTo>
                  <a:close/>
                  <a:moveTo>
                    <a:pt x="80" y="348"/>
                  </a:moveTo>
                  <a:lnTo>
                    <a:pt x="83" y="347"/>
                  </a:lnTo>
                  <a:lnTo>
                    <a:pt x="89" y="347"/>
                  </a:lnTo>
                  <a:lnTo>
                    <a:pt x="93" y="345"/>
                  </a:lnTo>
                  <a:lnTo>
                    <a:pt x="99" y="345"/>
                  </a:lnTo>
                  <a:lnTo>
                    <a:pt x="97" y="348"/>
                  </a:lnTo>
                  <a:lnTo>
                    <a:pt x="94" y="348"/>
                  </a:lnTo>
                  <a:lnTo>
                    <a:pt x="94" y="352"/>
                  </a:lnTo>
                  <a:lnTo>
                    <a:pt x="93" y="352"/>
                  </a:lnTo>
                  <a:lnTo>
                    <a:pt x="90" y="351"/>
                  </a:lnTo>
                  <a:lnTo>
                    <a:pt x="87" y="350"/>
                  </a:lnTo>
                  <a:lnTo>
                    <a:pt x="82" y="351"/>
                  </a:lnTo>
                  <a:lnTo>
                    <a:pt x="82" y="348"/>
                  </a:lnTo>
                  <a:lnTo>
                    <a:pt x="80" y="348"/>
                  </a:lnTo>
                  <a:close/>
                  <a:moveTo>
                    <a:pt x="110" y="379"/>
                  </a:moveTo>
                  <a:lnTo>
                    <a:pt x="110" y="381"/>
                  </a:lnTo>
                  <a:lnTo>
                    <a:pt x="113" y="385"/>
                  </a:lnTo>
                  <a:lnTo>
                    <a:pt x="117" y="395"/>
                  </a:lnTo>
                  <a:lnTo>
                    <a:pt x="118" y="399"/>
                  </a:lnTo>
                  <a:lnTo>
                    <a:pt x="114" y="399"/>
                  </a:lnTo>
                  <a:lnTo>
                    <a:pt x="114" y="396"/>
                  </a:lnTo>
                  <a:lnTo>
                    <a:pt x="113" y="388"/>
                  </a:lnTo>
                  <a:lnTo>
                    <a:pt x="110" y="383"/>
                  </a:lnTo>
                  <a:lnTo>
                    <a:pt x="110" y="379"/>
                  </a:lnTo>
                  <a:close/>
                  <a:moveTo>
                    <a:pt x="135" y="379"/>
                  </a:moveTo>
                  <a:lnTo>
                    <a:pt x="138" y="378"/>
                  </a:lnTo>
                  <a:lnTo>
                    <a:pt x="142" y="381"/>
                  </a:lnTo>
                  <a:lnTo>
                    <a:pt x="141" y="385"/>
                  </a:lnTo>
                  <a:lnTo>
                    <a:pt x="135" y="382"/>
                  </a:lnTo>
                  <a:lnTo>
                    <a:pt x="135" y="379"/>
                  </a:lnTo>
                  <a:close/>
                  <a:moveTo>
                    <a:pt x="185" y="413"/>
                  </a:moveTo>
                  <a:lnTo>
                    <a:pt x="189" y="414"/>
                  </a:lnTo>
                  <a:lnTo>
                    <a:pt x="196" y="420"/>
                  </a:lnTo>
                  <a:lnTo>
                    <a:pt x="194" y="424"/>
                  </a:lnTo>
                  <a:lnTo>
                    <a:pt x="194" y="424"/>
                  </a:lnTo>
                  <a:lnTo>
                    <a:pt x="194" y="427"/>
                  </a:lnTo>
                  <a:lnTo>
                    <a:pt x="192" y="427"/>
                  </a:lnTo>
                  <a:lnTo>
                    <a:pt x="189" y="429"/>
                  </a:lnTo>
                  <a:lnTo>
                    <a:pt x="187" y="427"/>
                  </a:lnTo>
                  <a:lnTo>
                    <a:pt x="185" y="424"/>
                  </a:lnTo>
                  <a:lnTo>
                    <a:pt x="186" y="424"/>
                  </a:lnTo>
                  <a:lnTo>
                    <a:pt x="187" y="423"/>
                  </a:lnTo>
                  <a:lnTo>
                    <a:pt x="187" y="420"/>
                  </a:lnTo>
                  <a:lnTo>
                    <a:pt x="187" y="416"/>
                  </a:lnTo>
                  <a:lnTo>
                    <a:pt x="185" y="413"/>
                  </a:lnTo>
                  <a:close/>
                  <a:moveTo>
                    <a:pt x="194" y="430"/>
                  </a:moveTo>
                  <a:lnTo>
                    <a:pt x="196" y="429"/>
                  </a:lnTo>
                  <a:lnTo>
                    <a:pt x="206" y="430"/>
                  </a:lnTo>
                  <a:lnTo>
                    <a:pt x="207" y="430"/>
                  </a:lnTo>
                  <a:lnTo>
                    <a:pt x="210" y="427"/>
                  </a:lnTo>
                  <a:lnTo>
                    <a:pt x="214" y="427"/>
                  </a:lnTo>
                  <a:lnTo>
                    <a:pt x="214" y="429"/>
                  </a:lnTo>
                  <a:lnTo>
                    <a:pt x="214" y="430"/>
                  </a:lnTo>
                  <a:lnTo>
                    <a:pt x="213" y="434"/>
                  </a:lnTo>
                  <a:lnTo>
                    <a:pt x="209" y="434"/>
                  </a:lnTo>
                  <a:lnTo>
                    <a:pt x="207" y="433"/>
                  </a:lnTo>
                  <a:lnTo>
                    <a:pt x="201" y="433"/>
                  </a:lnTo>
                  <a:lnTo>
                    <a:pt x="199" y="431"/>
                  </a:lnTo>
                  <a:lnTo>
                    <a:pt x="194" y="430"/>
                  </a:lnTo>
                  <a:close/>
                  <a:moveTo>
                    <a:pt x="210" y="443"/>
                  </a:moveTo>
                  <a:lnTo>
                    <a:pt x="217" y="440"/>
                  </a:lnTo>
                  <a:lnTo>
                    <a:pt x="217" y="434"/>
                  </a:lnTo>
                  <a:lnTo>
                    <a:pt x="217" y="434"/>
                  </a:lnTo>
                  <a:lnTo>
                    <a:pt x="220" y="434"/>
                  </a:lnTo>
                  <a:lnTo>
                    <a:pt x="220" y="431"/>
                  </a:lnTo>
                  <a:lnTo>
                    <a:pt x="224" y="431"/>
                  </a:lnTo>
                  <a:lnTo>
                    <a:pt x="224" y="431"/>
                  </a:lnTo>
                  <a:lnTo>
                    <a:pt x="227" y="433"/>
                  </a:lnTo>
                  <a:lnTo>
                    <a:pt x="227" y="437"/>
                  </a:lnTo>
                  <a:lnTo>
                    <a:pt x="227" y="438"/>
                  </a:lnTo>
                  <a:lnTo>
                    <a:pt x="227" y="441"/>
                  </a:lnTo>
                  <a:lnTo>
                    <a:pt x="227" y="441"/>
                  </a:lnTo>
                  <a:lnTo>
                    <a:pt x="225" y="441"/>
                  </a:lnTo>
                  <a:lnTo>
                    <a:pt x="225" y="443"/>
                  </a:lnTo>
                  <a:lnTo>
                    <a:pt x="221" y="443"/>
                  </a:lnTo>
                  <a:lnTo>
                    <a:pt x="218" y="443"/>
                  </a:lnTo>
                  <a:lnTo>
                    <a:pt x="218" y="441"/>
                  </a:lnTo>
                  <a:lnTo>
                    <a:pt x="210" y="443"/>
                  </a:lnTo>
                  <a:close/>
                  <a:moveTo>
                    <a:pt x="238" y="438"/>
                  </a:moveTo>
                  <a:lnTo>
                    <a:pt x="238" y="434"/>
                  </a:lnTo>
                  <a:lnTo>
                    <a:pt x="238" y="433"/>
                  </a:lnTo>
                  <a:lnTo>
                    <a:pt x="242" y="433"/>
                  </a:lnTo>
                  <a:lnTo>
                    <a:pt x="244" y="436"/>
                  </a:lnTo>
                  <a:lnTo>
                    <a:pt x="242" y="438"/>
                  </a:lnTo>
                  <a:lnTo>
                    <a:pt x="238" y="438"/>
                  </a:lnTo>
                  <a:close/>
                  <a:moveTo>
                    <a:pt x="258" y="450"/>
                  </a:moveTo>
                  <a:lnTo>
                    <a:pt x="262" y="447"/>
                  </a:lnTo>
                  <a:lnTo>
                    <a:pt x="268" y="450"/>
                  </a:lnTo>
                  <a:lnTo>
                    <a:pt x="269" y="450"/>
                  </a:lnTo>
                  <a:lnTo>
                    <a:pt x="276" y="451"/>
                  </a:lnTo>
                  <a:lnTo>
                    <a:pt x="280" y="453"/>
                  </a:lnTo>
                  <a:lnTo>
                    <a:pt x="285" y="451"/>
                  </a:lnTo>
                  <a:lnTo>
                    <a:pt x="287" y="450"/>
                  </a:lnTo>
                  <a:lnTo>
                    <a:pt x="287" y="445"/>
                  </a:lnTo>
                  <a:lnTo>
                    <a:pt x="292" y="445"/>
                  </a:lnTo>
                  <a:lnTo>
                    <a:pt x="294" y="445"/>
                  </a:lnTo>
                  <a:lnTo>
                    <a:pt x="296" y="450"/>
                  </a:lnTo>
                  <a:lnTo>
                    <a:pt x="296" y="454"/>
                  </a:lnTo>
                  <a:lnTo>
                    <a:pt x="292" y="454"/>
                  </a:lnTo>
                  <a:lnTo>
                    <a:pt x="292" y="457"/>
                  </a:lnTo>
                  <a:lnTo>
                    <a:pt x="289" y="457"/>
                  </a:lnTo>
                  <a:lnTo>
                    <a:pt x="286" y="457"/>
                  </a:lnTo>
                  <a:lnTo>
                    <a:pt x="285" y="457"/>
                  </a:lnTo>
                  <a:lnTo>
                    <a:pt x="278" y="457"/>
                  </a:lnTo>
                  <a:lnTo>
                    <a:pt x="275" y="457"/>
                  </a:lnTo>
                  <a:lnTo>
                    <a:pt x="275" y="457"/>
                  </a:lnTo>
                  <a:lnTo>
                    <a:pt x="263" y="451"/>
                  </a:lnTo>
                  <a:lnTo>
                    <a:pt x="258" y="450"/>
                  </a:lnTo>
                  <a:close/>
                  <a:moveTo>
                    <a:pt x="294" y="462"/>
                  </a:moveTo>
                  <a:lnTo>
                    <a:pt x="297" y="462"/>
                  </a:lnTo>
                  <a:lnTo>
                    <a:pt x="303" y="464"/>
                  </a:lnTo>
                  <a:lnTo>
                    <a:pt x="304" y="467"/>
                  </a:lnTo>
                  <a:lnTo>
                    <a:pt x="310" y="469"/>
                  </a:lnTo>
                  <a:lnTo>
                    <a:pt x="314" y="474"/>
                  </a:lnTo>
                  <a:lnTo>
                    <a:pt x="311" y="472"/>
                  </a:lnTo>
                  <a:lnTo>
                    <a:pt x="307" y="469"/>
                  </a:lnTo>
                  <a:lnTo>
                    <a:pt x="304" y="469"/>
                  </a:lnTo>
                  <a:lnTo>
                    <a:pt x="303" y="467"/>
                  </a:lnTo>
                  <a:lnTo>
                    <a:pt x="299" y="465"/>
                  </a:lnTo>
                  <a:lnTo>
                    <a:pt x="294" y="462"/>
                  </a:lnTo>
                  <a:close/>
                  <a:moveTo>
                    <a:pt x="331" y="471"/>
                  </a:moveTo>
                  <a:lnTo>
                    <a:pt x="331" y="468"/>
                  </a:lnTo>
                  <a:lnTo>
                    <a:pt x="333" y="468"/>
                  </a:lnTo>
                  <a:lnTo>
                    <a:pt x="334" y="468"/>
                  </a:lnTo>
                  <a:lnTo>
                    <a:pt x="337" y="471"/>
                  </a:lnTo>
                  <a:lnTo>
                    <a:pt x="337" y="471"/>
                  </a:lnTo>
                  <a:lnTo>
                    <a:pt x="335" y="471"/>
                  </a:lnTo>
                  <a:lnTo>
                    <a:pt x="333" y="471"/>
                  </a:lnTo>
                  <a:lnTo>
                    <a:pt x="331" y="471"/>
                  </a:lnTo>
                  <a:close/>
                  <a:moveTo>
                    <a:pt x="379" y="478"/>
                  </a:moveTo>
                  <a:lnTo>
                    <a:pt x="379" y="476"/>
                  </a:lnTo>
                  <a:lnTo>
                    <a:pt x="380" y="475"/>
                  </a:lnTo>
                  <a:lnTo>
                    <a:pt x="380" y="474"/>
                  </a:lnTo>
                  <a:lnTo>
                    <a:pt x="383" y="474"/>
                  </a:lnTo>
                  <a:lnTo>
                    <a:pt x="389" y="475"/>
                  </a:lnTo>
                  <a:lnTo>
                    <a:pt x="385" y="478"/>
                  </a:lnTo>
                  <a:lnTo>
                    <a:pt x="379" y="478"/>
                  </a:lnTo>
                  <a:close/>
                  <a:moveTo>
                    <a:pt x="402" y="478"/>
                  </a:moveTo>
                  <a:lnTo>
                    <a:pt x="403" y="474"/>
                  </a:lnTo>
                  <a:lnTo>
                    <a:pt x="406" y="474"/>
                  </a:lnTo>
                  <a:lnTo>
                    <a:pt x="409" y="474"/>
                  </a:lnTo>
                  <a:lnTo>
                    <a:pt x="410" y="476"/>
                  </a:lnTo>
                  <a:lnTo>
                    <a:pt x="410" y="478"/>
                  </a:lnTo>
                  <a:lnTo>
                    <a:pt x="406" y="478"/>
                  </a:lnTo>
                  <a:lnTo>
                    <a:pt x="402" y="478"/>
                  </a:lnTo>
                  <a:close/>
                  <a:moveTo>
                    <a:pt x="430" y="481"/>
                  </a:moveTo>
                  <a:lnTo>
                    <a:pt x="433" y="478"/>
                  </a:lnTo>
                  <a:lnTo>
                    <a:pt x="437" y="475"/>
                  </a:lnTo>
                  <a:lnTo>
                    <a:pt x="437" y="472"/>
                  </a:lnTo>
                  <a:lnTo>
                    <a:pt x="441" y="468"/>
                  </a:lnTo>
                  <a:lnTo>
                    <a:pt x="447" y="468"/>
                  </a:lnTo>
                  <a:lnTo>
                    <a:pt x="448" y="469"/>
                  </a:lnTo>
                  <a:lnTo>
                    <a:pt x="449" y="469"/>
                  </a:lnTo>
                  <a:lnTo>
                    <a:pt x="451" y="464"/>
                  </a:lnTo>
                  <a:lnTo>
                    <a:pt x="454" y="462"/>
                  </a:lnTo>
                  <a:lnTo>
                    <a:pt x="461" y="461"/>
                  </a:lnTo>
                  <a:lnTo>
                    <a:pt x="462" y="461"/>
                  </a:lnTo>
                  <a:lnTo>
                    <a:pt x="464" y="462"/>
                  </a:lnTo>
                  <a:lnTo>
                    <a:pt x="466" y="462"/>
                  </a:lnTo>
                  <a:lnTo>
                    <a:pt x="468" y="465"/>
                  </a:lnTo>
                  <a:lnTo>
                    <a:pt x="466" y="467"/>
                  </a:lnTo>
                  <a:lnTo>
                    <a:pt x="462" y="471"/>
                  </a:lnTo>
                  <a:lnTo>
                    <a:pt x="457" y="471"/>
                  </a:lnTo>
                  <a:lnTo>
                    <a:pt x="452" y="474"/>
                  </a:lnTo>
                  <a:lnTo>
                    <a:pt x="448" y="475"/>
                  </a:lnTo>
                  <a:lnTo>
                    <a:pt x="445" y="478"/>
                  </a:lnTo>
                  <a:lnTo>
                    <a:pt x="440" y="481"/>
                  </a:lnTo>
                  <a:lnTo>
                    <a:pt x="430" y="481"/>
                  </a:lnTo>
                  <a:close/>
                  <a:moveTo>
                    <a:pt x="466" y="474"/>
                  </a:moveTo>
                  <a:lnTo>
                    <a:pt x="469" y="472"/>
                  </a:lnTo>
                  <a:lnTo>
                    <a:pt x="469" y="471"/>
                  </a:lnTo>
                  <a:lnTo>
                    <a:pt x="473" y="471"/>
                  </a:lnTo>
                  <a:lnTo>
                    <a:pt x="478" y="471"/>
                  </a:lnTo>
                  <a:lnTo>
                    <a:pt x="482" y="471"/>
                  </a:lnTo>
                  <a:lnTo>
                    <a:pt x="485" y="469"/>
                  </a:lnTo>
                  <a:lnTo>
                    <a:pt x="485" y="467"/>
                  </a:lnTo>
                  <a:lnTo>
                    <a:pt x="485" y="465"/>
                  </a:lnTo>
                  <a:lnTo>
                    <a:pt x="488" y="465"/>
                  </a:lnTo>
                  <a:lnTo>
                    <a:pt x="488" y="467"/>
                  </a:lnTo>
                  <a:lnTo>
                    <a:pt x="490" y="464"/>
                  </a:lnTo>
                  <a:lnTo>
                    <a:pt x="495" y="464"/>
                  </a:lnTo>
                  <a:lnTo>
                    <a:pt x="496" y="464"/>
                  </a:lnTo>
                  <a:lnTo>
                    <a:pt x="496" y="461"/>
                  </a:lnTo>
                  <a:lnTo>
                    <a:pt x="490" y="457"/>
                  </a:lnTo>
                  <a:lnTo>
                    <a:pt x="490" y="454"/>
                  </a:lnTo>
                  <a:lnTo>
                    <a:pt x="493" y="453"/>
                  </a:lnTo>
                  <a:lnTo>
                    <a:pt x="500" y="453"/>
                  </a:lnTo>
                  <a:lnTo>
                    <a:pt x="500" y="455"/>
                  </a:lnTo>
                  <a:lnTo>
                    <a:pt x="503" y="454"/>
                  </a:lnTo>
                  <a:lnTo>
                    <a:pt x="503" y="457"/>
                  </a:lnTo>
                  <a:lnTo>
                    <a:pt x="503" y="460"/>
                  </a:lnTo>
                  <a:lnTo>
                    <a:pt x="504" y="460"/>
                  </a:lnTo>
                  <a:lnTo>
                    <a:pt x="506" y="458"/>
                  </a:lnTo>
                  <a:lnTo>
                    <a:pt x="509" y="457"/>
                  </a:lnTo>
                  <a:lnTo>
                    <a:pt x="516" y="458"/>
                  </a:lnTo>
                  <a:lnTo>
                    <a:pt x="513" y="461"/>
                  </a:lnTo>
                  <a:lnTo>
                    <a:pt x="509" y="462"/>
                  </a:lnTo>
                  <a:lnTo>
                    <a:pt x="511" y="464"/>
                  </a:lnTo>
                  <a:lnTo>
                    <a:pt x="514" y="464"/>
                  </a:lnTo>
                  <a:lnTo>
                    <a:pt x="511" y="468"/>
                  </a:lnTo>
                  <a:lnTo>
                    <a:pt x="506" y="469"/>
                  </a:lnTo>
                  <a:lnTo>
                    <a:pt x="502" y="472"/>
                  </a:lnTo>
                  <a:lnTo>
                    <a:pt x="499" y="472"/>
                  </a:lnTo>
                  <a:lnTo>
                    <a:pt x="499" y="474"/>
                  </a:lnTo>
                  <a:lnTo>
                    <a:pt x="490" y="474"/>
                  </a:lnTo>
                  <a:lnTo>
                    <a:pt x="488" y="474"/>
                  </a:lnTo>
                  <a:lnTo>
                    <a:pt x="482" y="474"/>
                  </a:lnTo>
                  <a:lnTo>
                    <a:pt x="473" y="476"/>
                  </a:lnTo>
                  <a:lnTo>
                    <a:pt x="466" y="474"/>
                  </a:lnTo>
                  <a:close/>
                  <a:moveTo>
                    <a:pt x="521" y="454"/>
                  </a:moveTo>
                  <a:lnTo>
                    <a:pt x="521" y="453"/>
                  </a:lnTo>
                  <a:lnTo>
                    <a:pt x="521" y="450"/>
                  </a:lnTo>
                  <a:lnTo>
                    <a:pt x="526" y="450"/>
                  </a:lnTo>
                  <a:lnTo>
                    <a:pt x="527" y="454"/>
                  </a:lnTo>
                  <a:lnTo>
                    <a:pt x="526" y="457"/>
                  </a:lnTo>
                  <a:lnTo>
                    <a:pt x="523" y="454"/>
                  </a:lnTo>
                  <a:lnTo>
                    <a:pt x="521" y="454"/>
                  </a:lnTo>
                  <a:close/>
                  <a:moveTo>
                    <a:pt x="533" y="454"/>
                  </a:moveTo>
                  <a:lnTo>
                    <a:pt x="533" y="450"/>
                  </a:lnTo>
                  <a:lnTo>
                    <a:pt x="534" y="450"/>
                  </a:lnTo>
                  <a:lnTo>
                    <a:pt x="534" y="451"/>
                  </a:lnTo>
                  <a:lnTo>
                    <a:pt x="535" y="454"/>
                  </a:lnTo>
                  <a:lnTo>
                    <a:pt x="533" y="454"/>
                  </a:lnTo>
                  <a:close/>
                  <a:moveTo>
                    <a:pt x="558" y="440"/>
                  </a:moveTo>
                  <a:lnTo>
                    <a:pt x="561" y="440"/>
                  </a:lnTo>
                  <a:lnTo>
                    <a:pt x="562" y="434"/>
                  </a:lnTo>
                  <a:lnTo>
                    <a:pt x="568" y="431"/>
                  </a:lnTo>
                  <a:lnTo>
                    <a:pt x="573" y="431"/>
                  </a:lnTo>
                  <a:lnTo>
                    <a:pt x="578" y="431"/>
                  </a:lnTo>
                  <a:lnTo>
                    <a:pt x="579" y="431"/>
                  </a:lnTo>
                  <a:lnTo>
                    <a:pt x="586" y="431"/>
                  </a:lnTo>
                  <a:lnTo>
                    <a:pt x="586" y="429"/>
                  </a:lnTo>
                  <a:lnTo>
                    <a:pt x="589" y="431"/>
                  </a:lnTo>
                  <a:lnTo>
                    <a:pt x="593" y="431"/>
                  </a:lnTo>
                  <a:lnTo>
                    <a:pt x="595" y="433"/>
                  </a:lnTo>
                  <a:lnTo>
                    <a:pt x="595" y="434"/>
                  </a:lnTo>
                  <a:lnTo>
                    <a:pt x="595" y="440"/>
                  </a:lnTo>
                  <a:lnTo>
                    <a:pt x="595" y="444"/>
                  </a:lnTo>
                  <a:lnTo>
                    <a:pt x="597" y="444"/>
                  </a:lnTo>
                  <a:lnTo>
                    <a:pt x="600" y="444"/>
                  </a:lnTo>
                  <a:lnTo>
                    <a:pt x="600" y="450"/>
                  </a:lnTo>
                  <a:lnTo>
                    <a:pt x="600" y="451"/>
                  </a:lnTo>
                  <a:lnTo>
                    <a:pt x="599" y="448"/>
                  </a:lnTo>
                  <a:lnTo>
                    <a:pt x="596" y="448"/>
                  </a:lnTo>
                  <a:lnTo>
                    <a:pt x="596" y="450"/>
                  </a:lnTo>
                  <a:lnTo>
                    <a:pt x="586" y="450"/>
                  </a:lnTo>
                  <a:lnTo>
                    <a:pt x="582" y="447"/>
                  </a:lnTo>
                  <a:lnTo>
                    <a:pt x="576" y="445"/>
                  </a:lnTo>
                  <a:lnTo>
                    <a:pt x="571" y="450"/>
                  </a:lnTo>
                  <a:lnTo>
                    <a:pt x="565" y="450"/>
                  </a:lnTo>
                  <a:lnTo>
                    <a:pt x="558" y="450"/>
                  </a:lnTo>
                  <a:lnTo>
                    <a:pt x="558" y="447"/>
                  </a:lnTo>
                  <a:lnTo>
                    <a:pt x="558" y="440"/>
                  </a:lnTo>
                  <a:close/>
                  <a:moveTo>
                    <a:pt x="664" y="444"/>
                  </a:moveTo>
                  <a:lnTo>
                    <a:pt x="664" y="441"/>
                  </a:lnTo>
                  <a:lnTo>
                    <a:pt x="664" y="438"/>
                  </a:lnTo>
                  <a:lnTo>
                    <a:pt x="664" y="434"/>
                  </a:lnTo>
                  <a:lnTo>
                    <a:pt x="665" y="434"/>
                  </a:lnTo>
                  <a:lnTo>
                    <a:pt x="665" y="437"/>
                  </a:lnTo>
                  <a:lnTo>
                    <a:pt x="666" y="438"/>
                  </a:lnTo>
                  <a:lnTo>
                    <a:pt x="672" y="436"/>
                  </a:lnTo>
                  <a:lnTo>
                    <a:pt x="672" y="440"/>
                  </a:lnTo>
                  <a:lnTo>
                    <a:pt x="672" y="445"/>
                  </a:lnTo>
                  <a:lnTo>
                    <a:pt x="669" y="445"/>
                  </a:lnTo>
                  <a:lnTo>
                    <a:pt x="668" y="443"/>
                  </a:lnTo>
                  <a:lnTo>
                    <a:pt x="664" y="444"/>
                  </a:lnTo>
                  <a:close/>
                  <a:moveTo>
                    <a:pt x="674" y="457"/>
                  </a:moveTo>
                  <a:lnTo>
                    <a:pt x="678" y="453"/>
                  </a:lnTo>
                  <a:lnTo>
                    <a:pt x="678" y="450"/>
                  </a:lnTo>
                  <a:lnTo>
                    <a:pt x="681" y="450"/>
                  </a:lnTo>
                  <a:lnTo>
                    <a:pt x="685" y="445"/>
                  </a:lnTo>
                  <a:lnTo>
                    <a:pt x="686" y="443"/>
                  </a:lnTo>
                  <a:lnTo>
                    <a:pt x="688" y="443"/>
                  </a:lnTo>
                  <a:lnTo>
                    <a:pt x="688" y="448"/>
                  </a:lnTo>
                  <a:lnTo>
                    <a:pt x="688" y="450"/>
                  </a:lnTo>
                  <a:lnTo>
                    <a:pt x="688" y="453"/>
                  </a:lnTo>
                  <a:lnTo>
                    <a:pt x="688" y="453"/>
                  </a:lnTo>
                  <a:lnTo>
                    <a:pt x="674" y="457"/>
                  </a:lnTo>
                  <a:close/>
                  <a:moveTo>
                    <a:pt x="688" y="454"/>
                  </a:moveTo>
                  <a:lnTo>
                    <a:pt x="690" y="450"/>
                  </a:lnTo>
                  <a:lnTo>
                    <a:pt x="693" y="445"/>
                  </a:lnTo>
                  <a:lnTo>
                    <a:pt x="695" y="450"/>
                  </a:lnTo>
                  <a:lnTo>
                    <a:pt x="695" y="453"/>
                  </a:lnTo>
                  <a:lnTo>
                    <a:pt x="697" y="454"/>
                  </a:lnTo>
                  <a:lnTo>
                    <a:pt x="697" y="458"/>
                  </a:lnTo>
                  <a:lnTo>
                    <a:pt x="696" y="458"/>
                  </a:lnTo>
                  <a:lnTo>
                    <a:pt x="696" y="457"/>
                  </a:lnTo>
                  <a:lnTo>
                    <a:pt x="695" y="455"/>
                  </a:lnTo>
                  <a:lnTo>
                    <a:pt x="688" y="454"/>
                  </a:lnTo>
                  <a:close/>
                  <a:moveTo>
                    <a:pt x="579" y="179"/>
                  </a:moveTo>
                  <a:lnTo>
                    <a:pt x="585" y="179"/>
                  </a:lnTo>
                  <a:lnTo>
                    <a:pt x="595" y="186"/>
                  </a:lnTo>
                  <a:lnTo>
                    <a:pt x="602" y="185"/>
                  </a:lnTo>
                  <a:lnTo>
                    <a:pt x="604" y="183"/>
                  </a:lnTo>
                  <a:lnTo>
                    <a:pt x="612" y="183"/>
                  </a:lnTo>
                  <a:lnTo>
                    <a:pt x="612" y="189"/>
                  </a:lnTo>
                  <a:lnTo>
                    <a:pt x="612" y="189"/>
                  </a:lnTo>
                  <a:lnTo>
                    <a:pt x="614" y="190"/>
                  </a:lnTo>
                  <a:lnTo>
                    <a:pt x="612" y="204"/>
                  </a:lnTo>
                  <a:lnTo>
                    <a:pt x="602" y="204"/>
                  </a:lnTo>
                  <a:lnTo>
                    <a:pt x="602" y="209"/>
                  </a:lnTo>
                  <a:lnTo>
                    <a:pt x="599" y="209"/>
                  </a:lnTo>
                  <a:lnTo>
                    <a:pt x="599" y="204"/>
                  </a:lnTo>
                  <a:lnTo>
                    <a:pt x="593" y="202"/>
                  </a:lnTo>
                  <a:lnTo>
                    <a:pt x="590" y="197"/>
                  </a:lnTo>
                  <a:lnTo>
                    <a:pt x="588" y="192"/>
                  </a:lnTo>
                  <a:lnTo>
                    <a:pt x="588" y="190"/>
                  </a:lnTo>
                  <a:lnTo>
                    <a:pt x="583" y="188"/>
                  </a:lnTo>
                  <a:lnTo>
                    <a:pt x="579" y="179"/>
                  </a:lnTo>
                  <a:close/>
                  <a:moveTo>
                    <a:pt x="628" y="179"/>
                  </a:moveTo>
                  <a:lnTo>
                    <a:pt x="631" y="182"/>
                  </a:lnTo>
                  <a:lnTo>
                    <a:pt x="634" y="179"/>
                  </a:lnTo>
                  <a:lnTo>
                    <a:pt x="635" y="179"/>
                  </a:lnTo>
                  <a:lnTo>
                    <a:pt x="637" y="179"/>
                  </a:lnTo>
                  <a:lnTo>
                    <a:pt x="637" y="176"/>
                  </a:lnTo>
                  <a:lnTo>
                    <a:pt x="640" y="176"/>
                  </a:lnTo>
                  <a:lnTo>
                    <a:pt x="641" y="173"/>
                  </a:lnTo>
                  <a:lnTo>
                    <a:pt x="647" y="176"/>
                  </a:lnTo>
                  <a:lnTo>
                    <a:pt x="647" y="178"/>
                  </a:lnTo>
                  <a:lnTo>
                    <a:pt x="651" y="179"/>
                  </a:lnTo>
                  <a:lnTo>
                    <a:pt x="651" y="183"/>
                  </a:lnTo>
                  <a:lnTo>
                    <a:pt x="644" y="186"/>
                  </a:lnTo>
                  <a:lnTo>
                    <a:pt x="641" y="193"/>
                  </a:lnTo>
                  <a:lnTo>
                    <a:pt x="635" y="197"/>
                  </a:lnTo>
                  <a:lnTo>
                    <a:pt x="634" y="190"/>
                  </a:lnTo>
                  <a:lnTo>
                    <a:pt x="631" y="190"/>
                  </a:lnTo>
                  <a:lnTo>
                    <a:pt x="634" y="188"/>
                  </a:lnTo>
                  <a:lnTo>
                    <a:pt x="630" y="185"/>
                  </a:lnTo>
                  <a:lnTo>
                    <a:pt x="628" y="185"/>
                  </a:lnTo>
                  <a:lnTo>
                    <a:pt x="628" y="179"/>
                  </a:lnTo>
                  <a:close/>
                  <a:moveTo>
                    <a:pt x="578" y="49"/>
                  </a:moveTo>
                  <a:lnTo>
                    <a:pt x="578" y="41"/>
                  </a:lnTo>
                  <a:lnTo>
                    <a:pt x="576" y="38"/>
                  </a:lnTo>
                  <a:lnTo>
                    <a:pt x="572" y="35"/>
                  </a:lnTo>
                  <a:lnTo>
                    <a:pt x="572" y="32"/>
                  </a:lnTo>
                  <a:lnTo>
                    <a:pt x="576" y="34"/>
                  </a:lnTo>
                  <a:lnTo>
                    <a:pt x="572" y="28"/>
                  </a:lnTo>
                  <a:lnTo>
                    <a:pt x="569" y="23"/>
                  </a:lnTo>
                  <a:lnTo>
                    <a:pt x="566" y="21"/>
                  </a:lnTo>
                  <a:lnTo>
                    <a:pt x="554" y="21"/>
                  </a:lnTo>
                  <a:lnTo>
                    <a:pt x="550" y="18"/>
                  </a:lnTo>
                  <a:lnTo>
                    <a:pt x="550" y="7"/>
                  </a:lnTo>
                  <a:lnTo>
                    <a:pt x="555" y="0"/>
                  </a:lnTo>
                  <a:lnTo>
                    <a:pt x="558" y="4"/>
                  </a:lnTo>
                  <a:lnTo>
                    <a:pt x="558" y="4"/>
                  </a:lnTo>
                  <a:lnTo>
                    <a:pt x="558" y="9"/>
                  </a:lnTo>
                  <a:lnTo>
                    <a:pt x="562" y="9"/>
                  </a:lnTo>
                  <a:lnTo>
                    <a:pt x="566" y="14"/>
                  </a:lnTo>
                  <a:lnTo>
                    <a:pt x="575" y="14"/>
                  </a:lnTo>
                  <a:lnTo>
                    <a:pt x="579" y="13"/>
                  </a:lnTo>
                  <a:lnTo>
                    <a:pt x="581" y="17"/>
                  </a:lnTo>
                  <a:lnTo>
                    <a:pt x="581" y="24"/>
                  </a:lnTo>
                  <a:lnTo>
                    <a:pt x="583" y="27"/>
                  </a:lnTo>
                  <a:lnTo>
                    <a:pt x="589" y="28"/>
                  </a:lnTo>
                  <a:lnTo>
                    <a:pt x="589" y="31"/>
                  </a:lnTo>
                  <a:lnTo>
                    <a:pt x="592" y="37"/>
                  </a:lnTo>
                  <a:lnTo>
                    <a:pt x="595" y="37"/>
                  </a:lnTo>
                  <a:lnTo>
                    <a:pt x="600" y="41"/>
                  </a:lnTo>
                  <a:lnTo>
                    <a:pt x="600" y="47"/>
                  </a:lnTo>
                  <a:lnTo>
                    <a:pt x="596" y="47"/>
                  </a:lnTo>
                  <a:lnTo>
                    <a:pt x="588" y="44"/>
                  </a:lnTo>
                  <a:lnTo>
                    <a:pt x="583" y="47"/>
                  </a:lnTo>
                  <a:lnTo>
                    <a:pt x="582" y="49"/>
                  </a:lnTo>
                  <a:lnTo>
                    <a:pt x="578" y="49"/>
                  </a:lnTo>
                  <a:close/>
                  <a:moveTo>
                    <a:pt x="827" y="379"/>
                  </a:moveTo>
                  <a:lnTo>
                    <a:pt x="836" y="369"/>
                  </a:lnTo>
                  <a:lnTo>
                    <a:pt x="847" y="367"/>
                  </a:lnTo>
                  <a:lnTo>
                    <a:pt x="848" y="374"/>
                  </a:lnTo>
                  <a:lnTo>
                    <a:pt x="854" y="375"/>
                  </a:lnTo>
                  <a:lnTo>
                    <a:pt x="854" y="369"/>
                  </a:lnTo>
                  <a:lnTo>
                    <a:pt x="855" y="369"/>
                  </a:lnTo>
                  <a:lnTo>
                    <a:pt x="852" y="359"/>
                  </a:lnTo>
                  <a:lnTo>
                    <a:pt x="854" y="358"/>
                  </a:lnTo>
                  <a:lnTo>
                    <a:pt x="858" y="359"/>
                  </a:lnTo>
                  <a:lnTo>
                    <a:pt x="858" y="368"/>
                  </a:lnTo>
                  <a:lnTo>
                    <a:pt x="865" y="362"/>
                  </a:lnTo>
                  <a:lnTo>
                    <a:pt x="862" y="361"/>
                  </a:lnTo>
                  <a:lnTo>
                    <a:pt x="862" y="357"/>
                  </a:lnTo>
                  <a:lnTo>
                    <a:pt x="869" y="361"/>
                  </a:lnTo>
                  <a:lnTo>
                    <a:pt x="869" y="357"/>
                  </a:lnTo>
                  <a:lnTo>
                    <a:pt x="875" y="358"/>
                  </a:lnTo>
                  <a:lnTo>
                    <a:pt x="875" y="364"/>
                  </a:lnTo>
                  <a:lnTo>
                    <a:pt x="879" y="361"/>
                  </a:lnTo>
                  <a:lnTo>
                    <a:pt x="886" y="361"/>
                  </a:lnTo>
                  <a:lnTo>
                    <a:pt x="888" y="364"/>
                  </a:lnTo>
                  <a:lnTo>
                    <a:pt x="885" y="367"/>
                  </a:lnTo>
                  <a:lnTo>
                    <a:pt x="885" y="372"/>
                  </a:lnTo>
                  <a:lnTo>
                    <a:pt x="889" y="372"/>
                  </a:lnTo>
                  <a:lnTo>
                    <a:pt x="888" y="381"/>
                  </a:lnTo>
                  <a:lnTo>
                    <a:pt x="874" y="376"/>
                  </a:lnTo>
                  <a:lnTo>
                    <a:pt x="872" y="379"/>
                  </a:lnTo>
                  <a:lnTo>
                    <a:pt x="878" y="382"/>
                  </a:lnTo>
                  <a:lnTo>
                    <a:pt x="878" y="385"/>
                  </a:lnTo>
                  <a:lnTo>
                    <a:pt x="878" y="388"/>
                  </a:lnTo>
                  <a:lnTo>
                    <a:pt x="868" y="386"/>
                  </a:lnTo>
                  <a:lnTo>
                    <a:pt x="869" y="388"/>
                  </a:lnTo>
                  <a:lnTo>
                    <a:pt x="864" y="388"/>
                  </a:lnTo>
                  <a:lnTo>
                    <a:pt x="861" y="392"/>
                  </a:lnTo>
                  <a:lnTo>
                    <a:pt x="858" y="391"/>
                  </a:lnTo>
                  <a:lnTo>
                    <a:pt x="850" y="405"/>
                  </a:lnTo>
                  <a:lnTo>
                    <a:pt x="840" y="406"/>
                  </a:lnTo>
                  <a:lnTo>
                    <a:pt x="841" y="402"/>
                  </a:lnTo>
                  <a:lnTo>
                    <a:pt x="845" y="399"/>
                  </a:lnTo>
                  <a:lnTo>
                    <a:pt x="844" y="395"/>
                  </a:lnTo>
                  <a:lnTo>
                    <a:pt x="841" y="395"/>
                  </a:lnTo>
                  <a:lnTo>
                    <a:pt x="841" y="392"/>
                  </a:lnTo>
                  <a:lnTo>
                    <a:pt x="838" y="400"/>
                  </a:lnTo>
                  <a:lnTo>
                    <a:pt x="834" y="398"/>
                  </a:lnTo>
                  <a:lnTo>
                    <a:pt x="833" y="386"/>
                  </a:lnTo>
                  <a:lnTo>
                    <a:pt x="831" y="382"/>
                  </a:lnTo>
                  <a:lnTo>
                    <a:pt x="827" y="379"/>
                  </a:lnTo>
                  <a:close/>
                  <a:moveTo>
                    <a:pt x="882" y="336"/>
                  </a:moveTo>
                  <a:lnTo>
                    <a:pt x="886" y="338"/>
                  </a:lnTo>
                  <a:lnTo>
                    <a:pt x="886" y="341"/>
                  </a:lnTo>
                  <a:lnTo>
                    <a:pt x="890" y="343"/>
                  </a:lnTo>
                  <a:lnTo>
                    <a:pt x="892" y="340"/>
                  </a:lnTo>
                  <a:lnTo>
                    <a:pt x="893" y="340"/>
                  </a:lnTo>
                  <a:lnTo>
                    <a:pt x="893" y="341"/>
                  </a:lnTo>
                  <a:lnTo>
                    <a:pt x="898" y="341"/>
                  </a:lnTo>
                  <a:lnTo>
                    <a:pt x="898" y="345"/>
                  </a:lnTo>
                  <a:lnTo>
                    <a:pt x="900" y="345"/>
                  </a:lnTo>
                  <a:lnTo>
                    <a:pt x="899" y="350"/>
                  </a:lnTo>
                  <a:lnTo>
                    <a:pt x="898" y="352"/>
                  </a:lnTo>
                  <a:lnTo>
                    <a:pt x="893" y="351"/>
                  </a:lnTo>
                  <a:lnTo>
                    <a:pt x="893" y="348"/>
                  </a:lnTo>
                  <a:lnTo>
                    <a:pt x="890" y="350"/>
                  </a:lnTo>
                  <a:lnTo>
                    <a:pt x="890" y="352"/>
                  </a:lnTo>
                  <a:lnTo>
                    <a:pt x="885" y="352"/>
                  </a:lnTo>
                  <a:lnTo>
                    <a:pt x="883" y="352"/>
                  </a:lnTo>
                  <a:lnTo>
                    <a:pt x="882" y="352"/>
                  </a:lnTo>
                  <a:lnTo>
                    <a:pt x="878" y="352"/>
                  </a:lnTo>
                  <a:lnTo>
                    <a:pt x="878" y="355"/>
                  </a:lnTo>
                  <a:lnTo>
                    <a:pt x="874" y="355"/>
                  </a:lnTo>
                  <a:lnTo>
                    <a:pt x="865" y="352"/>
                  </a:lnTo>
                  <a:lnTo>
                    <a:pt x="865" y="351"/>
                  </a:lnTo>
                  <a:lnTo>
                    <a:pt x="869" y="350"/>
                  </a:lnTo>
                  <a:lnTo>
                    <a:pt x="869" y="347"/>
                  </a:lnTo>
                  <a:lnTo>
                    <a:pt x="872" y="348"/>
                  </a:lnTo>
                  <a:lnTo>
                    <a:pt x="872" y="345"/>
                  </a:lnTo>
                  <a:lnTo>
                    <a:pt x="875" y="344"/>
                  </a:lnTo>
                  <a:lnTo>
                    <a:pt x="875" y="345"/>
                  </a:lnTo>
                  <a:lnTo>
                    <a:pt x="879" y="340"/>
                  </a:lnTo>
                  <a:lnTo>
                    <a:pt x="879" y="338"/>
                  </a:lnTo>
                  <a:lnTo>
                    <a:pt x="882" y="336"/>
                  </a:lnTo>
                  <a:close/>
                  <a:moveTo>
                    <a:pt x="998" y="286"/>
                  </a:moveTo>
                  <a:lnTo>
                    <a:pt x="1002" y="283"/>
                  </a:lnTo>
                  <a:lnTo>
                    <a:pt x="1002" y="279"/>
                  </a:lnTo>
                  <a:lnTo>
                    <a:pt x="1007" y="276"/>
                  </a:lnTo>
                  <a:lnTo>
                    <a:pt x="1010" y="271"/>
                  </a:lnTo>
                  <a:lnTo>
                    <a:pt x="1013" y="266"/>
                  </a:lnTo>
                  <a:lnTo>
                    <a:pt x="1013" y="262"/>
                  </a:lnTo>
                  <a:lnTo>
                    <a:pt x="1019" y="261"/>
                  </a:lnTo>
                  <a:lnTo>
                    <a:pt x="1019" y="271"/>
                  </a:lnTo>
                  <a:lnTo>
                    <a:pt x="1012" y="279"/>
                  </a:lnTo>
                  <a:lnTo>
                    <a:pt x="1010" y="281"/>
                  </a:lnTo>
                  <a:lnTo>
                    <a:pt x="1010" y="283"/>
                  </a:lnTo>
                  <a:lnTo>
                    <a:pt x="998" y="286"/>
                  </a:lnTo>
                  <a:close/>
                  <a:moveTo>
                    <a:pt x="1399" y="457"/>
                  </a:moveTo>
                  <a:lnTo>
                    <a:pt x="1394" y="451"/>
                  </a:lnTo>
                  <a:lnTo>
                    <a:pt x="1396" y="440"/>
                  </a:lnTo>
                  <a:lnTo>
                    <a:pt x="1395" y="440"/>
                  </a:lnTo>
                  <a:lnTo>
                    <a:pt x="1396" y="434"/>
                  </a:lnTo>
                  <a:lnTo>
                    <a:pt x="1403" y="433"/>
                  </a:lnTo>
                  <a:lnTo>
                    <a:pt x="1412" y="450"/>
                  </a:lnTo>
                  <a:lnTo>
                    <a:pt x="1412" y="462"/>
                  </a:lnTo>
                  <a:lnTo>
                    <a:pt x="1409" y="462"/>
                  </a:lnTo>
                  <a:lnTo>
                    <a:pt x="1409" y="458"/>
                  </a:lnTo>
                  <a:lnTo>
                    <a:pt x="1406" y="460"/>
                  </a:lnTo>
                  <a:lnTo>
                    <a:pt x="1406" y="447"/>
                  </a:lnTo>
                  <a:lnTo>
                    <a:pt x="1405" y="453"/>
                  </a:lnTo>
                  <a:lnTo>
                    <a:pt x="1402" y="451"/>
                  </a:lnTo>
                  <a:lnTo>
                    <a:pt x="1402" y="455"/>
                  </a:lnTo>
                  <a:lnTo>
                    <a:pt x="1399" y="457"/>
                  </a:lnTo>
                  <a:close/>
                  <a:moveTo>
                    <a:pt x="1391" y="488"/>
                  </a:moveTo>
                  <a:lnTo>
                    <a:pt x="1388" y="488"/>
                  </a:lnTo>
                  <a:lnTo>
                    <a:pt x="1375" y="475"/>
                  </a:lnTo>
                  <a:lnTo>
                    <a:pt x="1375" y="471"/>
                  </a:lnTo>
                  <a:lnTo>
                    <a:pt x="1372" y="472"/>
                  </a:lnTo>
                  <a:lnTo>
                    <a:pt x="1367" y="469"/>
                  </a:lnTo>
                  <a:lnTo>
                    <a:pt x="1367" y="465"/>
                  </a:lnTo>
                  <a:lnTo>
                    <a:pt x="1360" y="468"/>
                  </a:lnTo>
                  <a:lnTo>
                    <a:pt x="1360" y="464"/>
                  </a:lnTo>
                  <a:lnTo>
                    <a:pt x="1355" y="464"/>
                  </a:lnTo>
                  <a:lnTo>
                    <a:pt x="1358" y="460"/>
                  </a:lnTo>
                  <a:lnTo>
                    <a:pt x="1358" y="453"/>
                  </a:lnTo>
                  <a:lnTo>
                    <a:pt x="1355" y="454"/>
                  </a:lnTo>
                  <a:lnTo>
                    <a:pt x="1353" y="453"/>
                  </a:lnTo>
                  <a:lnTo>
                    <a:pt x="1354" y="444"/>
                  </a:lnTo>
                  <a:lnTo>
                    <a:pt x="1353" y="437"/>
                  </a:lnTo>
                  <a:lnTo>
                    <a:pt x="1350" y="436"/>
                  </a:lnTo>
                  <a:lnTo>
                    <a:pt x="1348" y="438"/>
                  </a:lnTo>
                  <a:lnTo>
                    <a:pt x="1343" y="434"/>
                  </a:lnTo>
                  <a:lnTo>
                    <a:pt x="1343" y="433"/>
                  </a:lnTo>
                  <a:lnTo>
                    <a:pt x="1350" y="433"/>
                  </a:lnTo>
                  <a:lnTo>
                    <a:pt x="1350" y="429"/>
                  </a:lnTo>
                  <a:lnTo>
                    <a:pt x="1343" y="430"/>
                  </a:lnTo>
                  <a:lnTo>
                    <a:pt x="1341" y="426"/>
                  </a:lnTo>
                  <a:lnTo>
                    <a:pt x="1339" y="423"/>
                  </a:lnTo>
                  <a:lnTo>
                    <a:pt x="1350" y="423"/>
                  </a:lnTo>
                  <a:lnTo>
                    <a:pt x="1354" y="424"/>
                  </a:lnTo>
                  <a:lnTo>
                    <a:pt x="1354" y="431"/>
                  </a:lnTo>
                  <a:lnTo>
                    <a:pt x="1360" y="433"/>
                  </a:lnTo>
                  <a:lnTo>
                    <a:pt x="1370" y="438"/>
                  </a:lnTo>
                  <a:lnTo>
                    <a:pt x="1370" y="445"/>
                  </a:lnTo>
                  <a:lnTo>
                    <a:pt x="1374" y="445"/>
                  </a:lnTo>
                  <a:lnTo>
                    <a:pt x="1377" y="450"/>
                  </a:lnTo>
                  <a:lnTo>
                    <a:pt x="1381" y="454"/>
                  </a:lnTo>
                  <a:lnTo>
                    <a:pt x="1377" y="457"/>
                  </a:lnTo>
                  <a:lnTo>
                    <a:pt x="1377" y="461"/>
                  </a:lnTo>
                  <a:lnTo>
                    <a:pt x="1379" y="460"/>
                  </a:lnTo>
                  <a:lnTo>
                    <a:pt x="1382" y="461"/>
                  </a:lnTo>
                  <a:lnTo>
                    <a:pt x="1382" y="465"/>
                  </a:lnTo>
                  <a:lnTo>
                    <a:pt x="1379" y="465"/>
                  </a:lnTo>
                  <a:lnTo>
                    <a:pt x="1379" y="468"/>
                  </a:lnTo>
                  <a:lnTo>
                    <a:pt x="1385" y="467"/>
                  </a:lnTo>
                  <a:lnTo>
                    <a:pt x="1386" y="478"/>
                  </a:lnTo>
                  <a:lnTo>
                    <a:pt x="1389" y="474"/>
                  </a:lnTo>
                  <a:lnTo>
                    <a:pt x="1391" y="488"/>
                  </a:lnTo>
                  <a:close/>
                  <a:moveTo>
                    <a:pt x="1371" y="492"/>
                  </a:moveTo>
                  <a:lnTo>
                    <a:pt x="1368" y="489"/>
                  </a:lnTo>
                  <a:lnTo>
                    <a:pt x="1364" y="486"/>
                  </a:lnTo>
                  <a:lnTo>
                    <a:pt x="1361" y="484"/>
                  </a:lnTo>
                  <a:lnTo>
                    <a:pt x="1361" y="479"/>
                  </a:lnTo>
                  <a:lnTo>
                    <a:pt x="1358" y="478"/>
                  </a:lnTo>
                  <a:lnTo>
                    <a:pt x="1358" y="471"/>
                  </a:lnTo>
                  <a:lnTo>
                    <a:pt x="1365" y="475"/>
                  </a:lnTo>
                  <a:lnTo>
                    <a:pt x="1365" y="478"/>
                  </a:lnTo>
                  <a:lnTo>
                    <a:pt x="1365" y="479"/>
                  </a:lnTo>
                  <a:lnTo>
                    <a:pt x="1368" y="482"/>
                  </a:lnTo>
                  <a:lnTo>
                    <a:pt x="1370" y="486"/>
                  </a:lnTo>
                  <a:lnTo>
                    <a:pt x="1371" y="492"/>
                  </a:lnTo>
                  <a:close/>
                  <a:moveTo>
                    <a:pt x="1327" y="437"/>
                  </a:moveTo>
                  <a:lnTo>
                    <a:pt x="1326" y="422"/>
                  </a:lnTo>
                  <a:lnTo>
                    <a:pt x="1327" y="420"/>
                  </a:lnTo>
                  <a:lnTo>
                    <a:pt x="1329" y="414"/>
                  </a:lnTo>
                  <a:lnTo>
                    <a:pt x="1324" y="413"/>
                  </a:lnTo>
                  <a:lnTo>
                    <a:pt x="1324" y="410"/>
                  </a:lnTo>
                  <a:lnTo>
                    <a:pt x="1323" y="410"/>
                  </a:lnTo>
                  <a:lnTo>
                    <a:pt x="1320" y="402"/>
                  </a:lnTo>
                  <a:lnTo>
                    <a:pt x="1322" y="402"/>
                  </a:lnTo>
                  <a:lnTo>
                    <a:pt x="1322" y="399"/>
                  </a:lnTo>
                  <a:lnTo>
                    <a:pt x="1324" y="398"/>
                  </a:lnTo>
                  <a:lnTo>
                    <a:pt x="1330" y="402"/>
                  </a:lnTo>
                  <a:lnTo>
                    <a:pt x="1334" y="399"/>
                  </a:lnTo>
                  <a:lnTo>
                    <a:pt x="1334" y="396"/>
                  </a:lnTo>
                  <a:lnTo>
                    <a:pt x="1329" y="393"/>
                  </a:lnTo>
                  <a:lnTo>
                    <a:pt x="1327" y="389"/>
                  </a:lnTo>
                  <a:lnTo>
                    <a:pt x="1334" y="389"/>
                  </a:lnTo>
                  <a:lnTo>
                    <a:pt x="1344" y="392"/>
                  </a:lnTo>
                  <a:lnTo>
                    <a:pt x="1346" y="391"/>
                  </a:lnTo>
                  <a:lnTo>
                    <a:pt x="1351" y="391"/>
                  </a:lnTo>
                  <a:lnTo>
                    <a:pt x="1351" y="399"/>
                  </a:lnTo>
                  <a:lnTo>
                    <a:pt x="1353" y="399"/>
                  </a:lnTo>
                  <a:lnTo>
                    <a:pt x="1360" y="402"/>
                  </a:lnTo>
                  <a:lnTo>
                    <a:pt x="1363" y="405"/>
                  </a:lnTo>
                  <a:lnTo>
                    <a:pt x="1363" y="409"/>
                  </a:lnTo>
                  <a:lnTo>
                    <a:pt x="1357" y="410"/>
                  </a:lnTo>
                  <a:lnTo>
                    <a:pt x="1353" y="405"/>
                  </a:lnTo>
                  <a:lnTo>
                    <a:pt x="1346" y="402"/>
                  </a:lnTo>
                  <a:lnTo>
                    <a:pt x="1347" y="406"/>
                  </a:lnTo>
                  <a:lnTo>
                    <a:pt x="1350" y="409"/>
                  </a:lnTo>
                  <a:lnTo>
                    <a:pt x="1350" y="413"/>
                  </a:lnTo>
                  <a:lnTo>
                    <a:pt x="1344" y="416"/>
                  </a:lnTo>
                  <a:lnTo>
                    <a:pt x="1341" y="413"/>
                  </a:lnTo>
                  <a:lnTo>
                    <a:pt x="1339" y="409"/>
                  </a:lnTo>
                  <a:lnTo>
                    <a:pt x="1339" y="403"/>
                  </a:lnTo>
                  <a:lnTo>
                    <a:pt x="1336" y="412"/>
                  </a:lnTo>
                  <a:lnTo>
                    <a:pt x="1336" y="423"/>
                  </a:lnTo>
                  <a:lnTo>
                    <a:pt x="1333" y="423"/>
                  </a:lnTo>
                  <a:lnTo>
                    <a:pt x="1334" y="431"/>
                  </a:lnTo>
                  <a:lnTo>
                    <a:pt x="1332" y="431"/>
                  </a:lnTo>
                  <a:lnTo>
                    <a:pt x="1327" y="437"/>
                  </a:lnTo>
                  <a:close/>
                  <a:moveTo>
                    <a:pt x="1313" y="431"/>
                  </a:moveTo>
                  <a:lnTo>
                    <a:pt x="1305" y="417"/>
                  </a:lnTo>
                  <a:lnTo>
                    <a:pt x="1305" y="413"/>
                  </a:lnTo>
                  <a:lnTo>
                    <a:pt x="1302" y="413"/>
                  </a:lnTo>
                  <a:lnTo>
                    <a:pt x="1299" y="407"/>
                  </a:lnTo>
                  <a:lnTo>
                    <a:pt x="1296" y="407"/>
                  </a:lnTo>
                  <a:lnTo>
                    <a:pt x="1295" y="395"/>
                  </a:lnTo>
                  <a:lnTo>
                    <a:pt x="1298" y="393"/>
                  </a:lnTo>
                  <a:lnTo>
                    <a:pt x="1295" y="392"/>
                  </a:lnTo>
                  <a:lnTo>
                    <a:pt x="1295" y="388"/>
                  </a:lnTo>
                  <a:lnTo>
                    <a:pt x="1288" y="388"/>
                  </a:lnTo>
                  <a:lnTo>
                    <a:pt x="1285" y="385"/>
                  </a:lnTo>
                  <a:lnTo>
                    <a:pt x="1288" y="385"/>
                  </a:lnTo>
                  <a:lnTo>
                    <a:pt x="1288" y="376"/>
                  </a:lnTo>
                  <a:lnTo>
                    <a:pt x="1301" y="385"/>
                  </a:lnTo>
                  <a:lnTo>
                    <a:pt x="1312" y="407"/>
                  </a:lnTo>
                  <a:lnTo>
                    <a:pt x="1312" y="414"/>
                  </a:lnTo>
                  <a:lnTo>
                    <a:pt x="1315" y="414"/>
                  </a:lnTo>
                  <a:lnTo>
                    <a:pt x="1315" y="429"/>
                  </a:lnTo>
                  <a:lnTo>
                    <a:pt x="1313" y="431"/>
                  </a:lnTo>
                  <a:close/>
                  <a:moveTo>
                    <a:pt x="1281" y="402"/>
                  </a:moveTo>
                  <a:lnTo>
                    <a:pt x="1281" y="398"/>
                  </a:lnTo>
                  <a:lnTo>
                    <a:pt x="1281" y="395"/>
                  </a:lnTo>
                  <a:lnTo>
                    <a:pt x="1281" y="395"/>
                  </a:lnTo>
                  <a:lnTo>
                    <a:pt x="1281" y="391"/>
                  </a:lnTo>
                  <a:lnTo>
                    <a:pt x="1281" y="391"/>
                  </a:lnTo>
                  <a:lnTo>
                    <a:pt x="1281" y="388"/>
                  </a:lnTo>
                  <a:lnTo>
                    <a:pt x="1281" y="388"/>
                  </a:lnTo>
                  <a:lnTo>
                    <a:pt x="1284" y="391"/>
                  </a:lnTo>
                  <a:lnTo>
                    <a:pt x="1286" y="391"/>
                  </a:lnTo>
                  <a:lnTo>
                    <a:pt x="1286" y="395"/>
                  </a:lnTo>
                  <a:lnTo>
                    <a:pt x="1285" y="399"/>
                  </a:lnTo>
                  <a:lnTo>
                    <a:pt x="1281" y="402"/>
                  </a:lnTo>
                  <a:close/>
                  <a:moveTo>
                    <a:pt x="1313" y="391"/>
                  </a:moveTo>
                  <a:lnTo>
                    <a:pt x="1317" y="392"/>
                  </a:lnTo>
                  <a:lnTo>
                    <a:pt x="1320" y="385"/>
                  </a:lnTo>
                  <a:lnTo>
                    <a:pt x="1323" y="386"/>
                  </a:lnTo>
                  <a:lnTo>
                    <a:pt x="1322" y="379"/>
                  </a:lnTo>
                  <a:lnTo>
                    <a:pt x="1327" y="379"/>
                  </a:lnTo>
                  <a:lnTo>
                    <a:pt x="1327" y="378"/>
                  </a:lnTo>
                  <a:lnTo>
                    <a:pt x="1315" y="358"/>
                  </a:lnTo>
                  <a:lnTo>
                    <a:pt x="1315" y="355"/>
                  </a:lnTo>
                  <a:lnTo>
                    <a:pt x="1313" y="352"/>
                  </a:lnTo>
                  <a:lnTo>
                    <a:pt x="1317" y="352"/>
                  </a:lnTo>
                  <a:lnTo>
                    <a:pt x="1324" y="367"/>
                  </a:lnTo>
                  <a:lnTo>
                    <a:pt x="1324" y="359"/>
                  </a:lnTo>
                  <a:lnTo>
                    <a:pt x="1312" y="344"/>
                  </a:lnTo>
                  <a:lnTo>
                    <a:pt x="1301" y="343"/>
                  </a:lnTo>
                  <a:lnTo>
                    <a:pt x="1299" y="338"/>
                  </a:lnTo>
                  <a:lnTo>
                    <a:pt x="1298" y="338"/>
                  </a:lnTo>
                  <a:lnTo>
                    <a:pt x="1299" y="348"/>
                  </a:lnTo>
                  <a:lnTo>
                    <a:pt x="1302" y="348"/>
                  </a:lnTo>
                  <a:lnTo>
                    <a:pt x="1302" y="358"/>
                  </a:lnTo>
                  <a:lnTo>
                    <a:pt x="1308" y="371"/>
                  </a:lnTo>
                  <a:lnTo>
                    <a:pt x="1312" y="374"/>
                  </a:lnTo>
                  <a:lnTo>
                    <a:pt x="1310" y="388"/>
                  </a:lnTo>
                  <a:lnTo>
                    <a:pt x="1313" y="391"/>
                  </a:lnTo>
                  <a:close/>
                  <a:moveTo>
                    <a:pt x="1270" y="358"/>
                  </a:moveTo>
                  <a:lnTo>
                    <a:pt x="1264" y="354"/>
                  </a:lnTo>
                  <a:lnTo>
                    <a:pt x="1265" y="348"/>
                  </a:lnTo>
                  <a:lnTo>
                    <a:pt x="1268" y="351"/>
                  </a:lnTo>
                  <a:lnTo>
                    <a:pt x="1268" y="348"/>
                  </a:lnTo>
                  <a:lnTo>
                    <a:pt x="1274" y="345"/>
                  </a:lnTo>
                  <a:lnTo>
                    <a:pt x="1281" y="345"/>
                  </a:lnTo>
                  <a:lnTo>
                    <a:pt x="1284" y="352"/>
                  </a:lnTo>
                  <a:lnTo>
                    <a:pt x="1289" y="351"/>
                  </a:lnTo>
                  <a:lnTo>
                    <a:pt x="1295" y="351"/>
                  </a:lnTo>
                  <a:lnTo>
                    <a:pt x="1296" y="352"/>
                  </a:lnTo>
                  <a:lnTo>
                    <a:pt x="1296" y="358"/>
                  </a:lnTo>
                  <a:lnTo>
                    <a:pt x="1293" y="358"/>
                  </a:lnTo>
                  <a:lnTo>
                    <a:pt x="1295" y="362"/>
                  </a:lnTo>
                  <a:lnTo>
                    <a:pt x="1288" y="362"/>
                  </a:lnTo>
                  <a:lnTo>
                    <a:pt x="1281" y="359"/>
                  </a:lnTo>
                  <a:lnTo>
                    <a:pt x="1288" y="365"/>
                  </a:lnTo>
                  <a:lnTo>
                    <a:pt x="1299" y="367"/>
                  </a:lnTo>
                  <a:lnTo>
                    <a:pt x="1302" y="372"/>
                  </a:lnTo>
                  <a:lnTo>
                    <a:pt x="1302" y="376"/>
                  </a:lnTo>
                  <a:lnTo>
                    <a:pt x="1288" y="371"/>
                  </a:lnTo>
                  <a:lnTo>
                    <a:pt x="1281" y="367"/>
                  </a:lnTo>
                  <a:lnTo>
                    <a:pt x="1285" y="381"/>
                  </a:lnTo>
                  <a:lnTo>
                    <a:pt x="1281" y="382"/>
                  </a:lnTo>
                  <a:lnTo>
                    <a:pt x="1278" y="381"/>
                  </a:lnTo>
                  <a:lnTo>
                    <a:pt x="1275" y="374"/>
                  </a:lnTo>
                  <a:lnTo>
                    <a:pt x="1267" y="367"/>
                  </a:lnTo>
                  <a:lnTo>
                    <a:pt x="1267" y="358"/>
                  </a:lnTo>
                  <a:lnTo>
                    <a:pt x="1270" y="358"/>
                  </a:lnTo>
                  <a:close/>
                </a:path>
              </a:pathLst>
            </a:custGeom>
            <a:solidFill>
              <a:srgbClr val="FF0000"/>
            </a:solidFill>
            <a:ln w="12700">
              <a:solidFill>
                <a:schemeClr val="bg2"/>
              </a:solidFill>
              <a:round/>
              <a:headEnd/>
              <a:tailEnd/>
            </a:ln>
          </p:spPr>
          <p:txBody>
            <a:bodyPr/>
            <a:lstStyle/>
            <a:p>
              <a:endParaRPr lang="en-US"/>
            </a:p>
          </p:txBody>
        </p:sp>
        <p:sp>
          <p:nvSpPr>
            <p:cNvPr id="390218" name="Freeform 74"/>
            <p:cNvSpPr>
              <a:spLocks/>
            </p:cNvSpPr>
            <p:nvPr/>
          </p:nvSpPr>
          <p:spPr bwMode="ltGray">
            <a:xfrm>
              <a:off x="1006" y="3086"/>
              <a:ext cx="47" cy="42"/>
            </a:xfrm>
            <a:custGeom>
              <a:avLst/>
              <a:gdLst/>
              <a:ahLst/>
              <a:cxnLst>
                <a:cxn ang="0">
                  <a:pos x="28" y="49"/>
                </a:cxn>
                <a:cxn ang="0">
                  <a:pos x="28" y="41"/>
                </a:cxn>
                <a:cxn ang="0">
                  <a:pos x="26" y="38"/>
                </a:cxn>
                <a:cxn ang="0">
                  <a:pos x="22" y="35"/>
                </a:cxn>
                <a:cxn ang="0">
                  <a:pos x="22" y="32"/>
                </a:cxn>
                <a:cxn ang="0">
                  <a:pos x="26" y="34"/>
                </a:cxn>
                <a:cxn ang="0">
                  <a:pos x="22" y="28"/>
                </a:cxn>
                <a:cxn ang="0">
                  <a:pos x="19" y="23"/>
                </a:cxn>
                <a:cxn ang="0">
                  <a:pos x="16" y="21"/>
                </a:cxn>
                <a:cxn ang="0">
                  <a:pos x="4" y="21"/>
                </a:cxn>
                <a:cxn ang="0">
                  <a:pos x="0" y="18"/>
                </a:cxn>
                <a:cxn ang="0">
                  <a:pos x="0" y="7"/>
                </a:cxn>
                <a:cxn ang="0">
                  <a:pos x="5" y="0"/>
                </a:cxn>
                <a:cxn ang="0">
                  <a:pos x="8" y="4"/>
                </a:cxn>
                <a:cxn ang="0">
                  <a:pos x="8" y="4"/>
                </a:cxn>
                <a:cxn ang="0">
                  <a:pos x="8" y="9"/>
                </a:cxn>
                <a:cxn ang="0">
                  <a:pos x="12" y="9"/>
                </a:cxn>
                <a:cxn ang="0">
                  <a:pos x="16" y="14"/>
                </a:cxn>
                <a:cxn ang="0">
                  <a:pos x="25" y="14"/>
                </a:cxn>
                <a:cxn ang="0">
                  <a:pos x="29" y="13"/>
                </a:cxn>
                <a:cxn ang="0">
                  <a:pos x="31" y="17"/>
                </a:cxn>
                <a:cxn ang="0">
                  <a:pos x="31" y="24"/>
                </a:cxn>
                <a:cxn ang="0">
                  <a:pos x="33" y="27"/>
                </a:cxn>
                <a:cxn ang="0">
                  <a:pos x="39" y="28"/>
                </a:cxn>
                <a:cxn ang="0">
                  <a:pos x="39" y="31"/>
                </a:cxn>
                <a:cxn ang="0">
                  <a:pos x="42" y="37"/>
                </a:cxn>
                <a:cxn ang="0">
                  <a:pos x="45" y="37"/>
                </a:cxn>
                <a:cxn ang="0">
                  <a:pos x="50" y="41"/>
                </a:cxn>
                <a:cxn ang="0">
                  <a:pos x="50" y="47"/>
                </a:cxn>
                <a:cxn ang="0">
                  <a:pos x="46" y="47"/>
                </a:cxn>
                <a:cxn ang="0">
                  <a:pos x="38" y="44"/>
                </a:cxn>
                <a:cxn ang="0">
                  <a:pos x="33" y="47"/>
                </a:cxn>
                <a:cxn ang="0">
                  <a:pos x="32" y="49"/>
                </a:cxn>
                <a:cxn ang="0">
                  <a:pos x="28" y="49"/>
                </a:cxn>
              </a:cxnLst>
              <a:rect l="0" t="0" r="r" b="b"/>
              <a:pathLst>
                <a:path w="50" h="49">
                  <a:moveTo>
                    <a:pt x="28" y="49"/>
                  </a:moveTo>
                  <a:lnTo>
                    <a:pt x="28" y="41"/>
                  </a:lnTo>
                  <a:lnTo>
                    <a:pt x="26" y="38"/>
                  </a:lnTo>
                  <a:lnTo>
                    <a:pt x="22" y="35"/>
                  </a:lnTo>
                  <a:lnTo>
                    <a:pt x="22" y="32"/>
                  </a:lnTo>
                  <a:lnTo>
                    <a:pt x="26" y="34"/>
                  </a:lnTo>
                  <a:lnTo>
                    <a:pt x="22" y="28"/>
                  </a:lnTo>
                  <a:lnTo>
                    <a:pt x="19" y="23"/>
                  </a:lnTo>
                  <a:lnTo>
                    <a:pt x="16" y="21"/>
                  </a:lnTo>
                  <a:lnTo>
                    <a:pt x="4" y="21"/>
                  </a:lnTo>
                  <a:lnTo>
                    <a:pt x="0" y="18"/>
                  </a:lnTo>
                  <a:lnTo>
                    <a:pt x="0" y="7"/>
                  </a:lnTo>
                  <a:lnTo>
                    <a:pt x="5" y="0"/>
                  </a:lnTo>
                  <a:lnTo>
                    <a:pt x="8" y="4"/>
                  </a:lnTo>
                  <a:lnTo>
                    <a:pt x="8" y="4"/>
                  </a:lnTo>
                  <a:lnTo>
                    <a:pt x="8" y="9"/>
                  </a:lnTo>
                  <a:lnTo>
                    <a:pt x="12" y="9"/>
                  </a:lnTo>
                  <a:lnTo>
                    <a:pt x="16" y="14"/>
                  </a:lnTo>
                  <a:lnTo>
                    <a:pt x="25" y="14"/>
                  </a:lnTo>
                  <a:lnTo>
                    <a:pt x="29" y="13"/>
                  </a:lnTo>
                  <a:lnTo>
                    <a:pt x="31" y="17"/>
                  </a:lnTo>
                  <a:lnTo>
                    <a:pt x="31" y="24"/>
                  </a:lnTo>
                  <a:lnTo>
                    <a:pt x="33" y="27"/>
                  </a:lnTo>
                  <a:lnTo>
                    <a:pt x="39" y="28"/>
                  </a:lnTo>
                  <a:lnTo>
                    <a:pt x="39" y="31"/>
                  </a:lnTo>
                  <a:lnTo>
                    <a:pt x="42" y="37"/>
                  </a:lnTo>
                  <a:lnTo>
                    <a:pt x="45" y="37"/>
                  </a:lnTo>
                  <a:lnTo>
                    <a:pt x="50" y="41"/>
                  </a:lnTo>
                  <a:lnTo>
                    <a:pt x="50" y="47"/>
                  </a:lnTo>
                  <a:lnTo>
                    <a:pt x="46" y="47"/>
                  </a:lnTo>
                  <a:lnTo>
                    <a:pt x="38" y="44"/>
                  </a:lnTo>
                  <a:lnTo>
                    <a:pt x="33" y="47"/>
                  </a:lnTo>
                  <a:lnTo>
                    <a:pt x="32" y="49"/>
                  </a:lnTo>
                  <a:lnTo>
                    <a:pt x="28" y="49"/>
                  </a:lnTo>
                  <a:close/>
                </a:path>
              </a:pathLst>
            </a:custGeom>
            <a:solidFill>
              <a:srgbClr val="FF0000"/>
            </a:solidFill>
            <a:ln w="12700">
              <a:solidFill>
                <a:schemeClr val="bg2"/>
              </a:solidFill>
              <a:prstDash val="solid"/>
              <a:round/>
              <a:headEnd/>
              <a:tailEnd/>
            </a:ln>
          </p:spPr>
          <p:txBody>
            <a:bodyPr/>
            <a:lstStyle/>
            <a:p>
              <a:endParaRPr lang="en-US"/>
            </a:p>
          </p:txBody>
        </p:sp>
        <p:sp>
          <p:nvSpPr>
            <p:cNvPr id="390219" name="Freeform 75"/>
            <p:cNvSpPr>
              <a:spLocks/>
            </p:cNvSpPr>
            <p:nvPr/>
          </p:nvSpPr>
          <p:spPr bwMode="ltGray">
            <a:xfrm>
              <a:off x="1308" y="3373"/>
              <a:ext cx="34" cy="16"/>
            </a:xfrm>
            <a:custGeom>
              <a:avLst/>
              <a:gdLst/>
              <a:ahLst/>
              <a:cxnLst>
                <a:cxn ang="0">
                  <a:pos x="17" y="0"/>
                </a:cxn>
                <a:cxn ang="0">
                  <a:pos x="21" y="2"/>
                </a:cxn>
                <a:cxn ang="0">
                  <a:pos x="21" y="5"/>
                </a:cxn>
                <a:cxn ang="0">
                  <a:pos x="25" y="7"/>
                </a:cxn>
                <a:cxn ang="0">
                  <a:pos x="27" y="4"/>
                </a:cxn>
                <a:cxn ang="0">
                  <a:pos x="28" y="4"/>
                </a:cxn>
                <a:cxn ang="0">
                  <a:pos x="28" y="5"/>
                </a:cxn>
                <a:cxn ang="0">
                  <a:pos x="33" y="5"/>
                </a:cxn>
                <a:cxn ang="0">
                  <a:pos x="33" y="9"/>
                </a:cxn>
                <a:cxn ang="0">
                  <a:pos x="35" y="9"/>
                </a:cxn>
                <a:cxn ang="0">
                  <a:pos x="34" y="14"/>
                </a:cxn>
                <a:cxn ang="0">
                  <a:pos x="33" y="16"/>
                </a:cxn>
                <a:cxn ang="0">
                  <a:pos x="28" y="15"/>
                </a:cxn>
                <a:cxn ang="0">
                  <a:pos x="28" y="12"/>
                </a:cxn>
                <a:cxn ang="0">
                  <a:pos x="25" y="14"/>
                </a:cxn>
                <a:cxn ang="0">
                  <a:pos x="25" y="16"/>
                </a:cxn>
                <a:cxn ang="0">
                  <a:pos x="20" y="16"/>
                </a:cxn>
                <a:cxn ang="0">
                  <a:pos x="18" y="16"/>
                </a:cxn>
                <a:cxn ang="0">
                  <a:pos x="17" y="16"/>
                </a:cxn>
                <a:cxn ang="0">
                  <a:pos x="13" y="16"/>
                </a:cxn>
                <a:cxn ang="0">
                  <a:pos x="13" y="19"/>
                </a:cxn>
                <a:cxn ang="0">
                  <a:pos x="9" y="19"/>
                </a:cxn>
                <a:cxn ang="0">
                  <a:pos x="0" y="16"/>
                </a:cxn>
                <a:cxn ang="0">
                  <a:pos x="0" y="15"/>
                </a:cxn>
                <a:cxn ang="0">
                  <a:pos x="4" y="14"/>
                </a:cxn>
                <a:cxn ang="0">
                  <a:pos x="4" y="11"/>
                </a:cxn>
                <a:cxn ang="0">
                  <a:pos x="7" y="12"/>
                </a:cxn>
                <a:cxn ang="0">
                  <a:pos x="7" y="9"/>
                </a:cxn>
                <a:cxn ang="0">
                  <a:pos x="10" y="8"/>
                </a:cxn>
                <a:cxn ang="0">
                  <a:pos x="10" y="9"/>
                </a:cxn>
                <a:cxn ang="0">
                  <a:pos x="14" y="4"/>
                </a:cxn>
                <a:cxn ang="0">
                  <a:pos x="14" y="2"/>
                </a:cxn>
                <a:cxn ang="0">
                  <a:pos x="17" y="0"/>
                </a:cxn>
              </a:cxnLst>
              <a:rect l="0" t="0" r="r" b="b"/>
              <a:pathLst>
                <a:path w="35" h="19">
                  <a:moveTo>
                    <a:pt x="17" y="0"/>
                  </a:moveTo>
                  <a:lnTo>
                    <a:pt x="21" y="2"/>
                  </a:lnTo>
                  <a:lnTo>
                    <a:pt x="21" y="5"/>
                  </a:lnTo>
                  <a:lnTo>
                    <a:pt x="25" y="7"/>
                  </a:lnTo>
                  <a:lnTo>
                    <a:pt x="27" y="4"/>
                  </a:lnTo>
                  <a:lnTo>
                    <a:pt x="28" y="4"/>
                  </a:lnTo>
                  <a:lnTo>
                    <a:pt x="28" y="5"/>
                  </a:lnTo>
                  <a:lnTo>
                    <a:pt x="33" y="5"/>
                  </a:lnTo>
                  <a:lnTo>
                    <a:pt x="33" y="9"/>
                  </a:lnTo>
                  <a:lnTo>
                    <a:pt x="35" y="9"/>
                  </a:lnTo>
                  <a:lnTo>
                    <a:pt x="34" y="14"/>
                  </a:lnTo>
                  <a:lnTo>
                    <a:pt x="33" y="16"/>
                  </a:lnTo>
                  <a:lnTo>
                    <a:pt x="28" y="15"/>
                  </a:lnTo>
                  <a:lnTo>
                    <a:pt x="28" y="12"/>
                  </a:lnTo>
                  <a:lnTo>
                    <a:pt x="25" y="14"/>
                  </a:lnTo>
                  <a:lnTo>
                    <a:pt x="25" y="16"/>
                  </a:lnTo>
                  <a:lnTo>
                    <a:pt x="20" y="16"/>
                  </a:lnTo>
                  <a:lnTo>
                    <a:pt x="18" y="16"/>
                  </a:lnTo>
                  <a:lnTo>
                    <a:pt x="17" y="16"/>
                  </a:lnTo>
                  <a:lnTo>
                    <a:pt x="13" y="16"/>
                  </a:lnTo>
                  <a:lnTo>
                    <a:pt x="13" y="19"/>
                  </a:lnTo>
                  <a:lnTo>
                    <a:pt x="9" y="19"/>
                  </a:lnTo>
                  <a:lnTo>
                    <a:pt x="0" y="16"/>
                  </a:lnTo>
                  <a:lnTo>
                    <a:pt x="0" y="15"/>
                  </a:lnTo>
                  <a:lnTo>
                    <a:pt x="4" y="14"/>
                  </a:lnTo>
                  <a:lnTo>
                    <a:pt x="4" y="11"/>
                  </a:lnTo>
                  <a:lnTo>
                    <a:pt x="7" y="12"/>
                  </a:lnTo>
                  <a:lnTo>
                    <a:pt x="7" y="9"/>
                  </a:lnTo>
                  <a:lnTo>
                    <a:pt x="10" y="8"/>
                  </a:lnTo>
                  <a:lnTo>
                    <a:pt x="10" y="9"/>
                  </a:lnTo>
                  <a:lnTo>
                    <a:pt x="14" y="4"/>
                  </a:lnTo>
                  <a:lnTo>
                    <a:pt x="14" y="2"/>
                  </a:lnTo>
                  <a:lnTo>
                    <a:pt x="17" y="0"/>
                  </a:lnTo>
                  <a:close/>
                </a:path>
              </a:pathLst>
            </a:custGeom>
            <a:solidFill>
              <a:srgbClr val="FF0000"/>
            </a:solidFill>
            <a:ln w="12700">
              <a:solidFill>
                <a:schemeClr val="bg2"/>
              </a:solidFill>
              <a:prstDash val="solid"/>
              <a:round/>
              <a:headEnd/>
              <a:tailEnd/>
            </a:ln>
          </p:spPr>
          <p:txBody>
            <a:bodyPr/>
            <a:lstStyle/>
            <a:p>
              <a:endParaRPr lang="en-US"/>
            </a:p>
          </p:txBody>
        </p:sp>
        <p:sp>
          <p:nvSpPr>
            <p:cNvPr id="390220" name="Freeform 76"/>
            <p:cNvSpPr>
              <a:spLocks/>
            </p:cNvSpPr>
            <p:nvPr/>
          </p:nvSpPr>
          <p:spPr bwMode="ltGray">
            <a:xfrm>
              <a:off x="1052" y="2881"/>
              <a:ext cx="808" cy="614"/>
            </a:xfrm>
            <a:custGeom>
              <a:avLst/>
              <a:gdLst/>
              <a:ahLst/>
              <a:cxnLst>
                <a:cxn ang="0">
                  <a:pos x="129" y="654"/>
                </a:cxn>
                <a:cxn ang="0">
                  <a:pos x="97" y="661"/>
                </a:cxn>
                <a:cxn ang="0">
                  <a:pos x="55" y="674"/>
                </a:cxn>
                <a:cxn ang="0">
                  <a:pos x="28" y="679"/>
                </a:cxn>
                <a:cxn ang="0">
                  <a:pos x="10" y="668"/>
                </a:cxn>
                <a:cxn ang="0">
                  <a:pos x="73" y="655"/>
                </a:cxn>
                <a:cxn ang="0">
                  <a:pos x="141" y="612"/>
                </a:cxn>
                <a:cxn ang="0">
                  <a:pos x="173" y="571"/>
                </a:cxn>
                <a:cxn ang="0">
                  <a:pos x="165" y="530"/>
                </a:cxn>
                <a:cxn ang="0">
                  <a:pos x="124" y="534"/>
                </a:cxn>
                <a:cxn ang="0">
                  <a:pos x="86" y="513"/>
                </a:cxn>
                <a:cxn ang="0">
                  <a:pos x="65" y="468"/>
                </a:cxn>
                <a:cxn ang="0">
                  <a:pos x="56" y="419"/>
                </a:cxn>
                <a:cxn ang="0">
                  <a:pos x="31" y="382"/>
                </a:cxn>
                <a:cxn ang="0">
                  <a:pos x="73" y="338"/>
                </a:cxn>
                <a:cxn ang="0">
                  <a:pos x="110" y="331"/>
                </a:cxn>
                <a:cxn ang="0">
                  <a:pos x="156" y="282"/>
                </a:cxn>
                <a:cxn ang="0">
                  <a:pos x="128" y="264"/>
                </a:cxn>
                <a:cxn ang="0">
                  <a:pos x="70" y="213"/>
                </a:cxn>
                <a:cxn ang="0">
                  <a:pos x="76" y="187"/>
                </a:cxn>
                <a:cxn ang="0">
                  <a:pos x="141" y="200"/>
                </a:cxn>
                <a:cxn ang="0">
                  <a:pos x="169" y="199"/>
                </a:cxn>
                <a:cxn ang="0">
                  <a:pos x="198" y="196"/>
                </a:cxn>
                <a:cxn ang="0">
                  <a:pos x="162" y="162"/>
                </a:cxn>
                <a:cxn ang="0">
                  <a:pos x="180" y="65"/>
                </a:cxn>
                <a:cxn ang="0">
                  <a:pos x="246" y="28"/>
                </a:cxn>
                <a:cxn ang="0">
                  <a:pos x="311" y="20"/>
                </a:cxn>
                <a:cxn ang="0">
                  <a:pos x="352" y="28"/>
                </a:cxn>
                <a:cxn ang="0">
                  <a:pos x="411" y="54"/>
                </a:cxn>
                <a:cxn ang="0">
                  <a:pos x="508" y="79"/>
                </a:cxn>
                <a:cxn ang="0">
                  <a:pos x="593" y="500"/>
                </a:cxn>
                <a:cxn ang="0">
                  <a:pos x="656" y="537"/>
                </a:cxn>
                <a:cxn ang="0">
                  <a:pos x="707" y="553"/>
                </a:cxn>
                <a:cxn ang="0">
                  <a:pos x="775" y="632"/>
                </a:cxn>
                <a:cxn ang="0">
                  <a:pos x="827" y="715"/>
                </a:cxn>
                <a:cxn ang="0">
                  <a:pos x="789" y="686"/>
                </a:cxn>
                <a:cxn ang="0">
                  <a:pos x="776" y="675"/>
                </a:cxn>
                <a:cxn ang="0">
                  <a:pos x="756" y="626"/>
                </a:cxn>
                <a:cxn ang="0">
                  <a:pos x="735" y="602"/>
                </a:cxn>
                <a:cxn ang="0">
                  <a:pos x="703" y="578"/>
                </a:cxn>
                <a:cxn ang="0">
                  <a:pos x="685" y="579"/>
                </a:cxn>
                <a:cxn ang="0">
                  <a:pos x="663" y="568"/>
                </a:cxn>
                <a:cxn ang="0">
                  <a:pos x="617" y="557"/>
                </a:cxn>
                <a:cxn ang="0">
                  <a:pos x="586" y="530"/>
                </a:cxn>
                <a:cxn ang="0">
                  <a:pos x="521" y="516"/>
                </a:cxn>
                <a:cxn ang="0">
                  <a:pos x="461" y="498"/>
                </a:cxn>
                <a:cxn ang="0">
                  <a:pos x="428" y="479"/>
                </a:cxn>
                <a:cxn ang="0">
                  <a:pos x="407" y="462"/>
                </a:cxn>
                <a:cxn ang="0">
                  <a:pos x="389" y="495"/>
                </a:cxn>
                <a:cxn ang="0">
                  <a:pos x="370" y="515"/>
                </a:cxn>
                <a:cxn ang="0">
                  <a:pos x="351" y="533"/>
                </a:cxn>
                <a:cxn ang="0">
                  <a:pos x="308" y="540"/>
                </a:cxn>
                <a:cxn ang="0">
                  <a:pos x="327" y="496"/>
                </a:cxn>
                <a:cxn ang="0">
                  <a:pos x="362" y="452"/>
                </a:cxn>
                <a:cxn ang="0">
                  <a:pos x="344" y="458"/>
                </a:cxn>
                <a:cxn ang="0">
                  <a:pos x="301" y="499"/>
                </a:cxn>
                <a:cxn ang="0">
                  <a:pos x="286" y="522"/>
                </a:cxn>
                <a:cxn ang="0">
                  <a:pos x="266" y="547"/>
                </a:cxn>
                <a:cxn ang="0">
                  <a:pos x="231" y="586"/>
                </a:cxn>
                <a:cxn ang="0">
                  <a:pos x="189" y="616"/>
                </a:cxn>
                <a:cxn ang="0">
                  <a:pos x="158" y="639"/>
                </a:cxn>
              </a:cxnLst>
              <a:rect l="0" t="0" r="r" b="b"/>
              <a:pathLst>
                <a:path w="840" h="720">
                  <a:moveTo>
                    <a:pt x="149" y="636"/>
                  </a:moveTo>
                  <a:lnTo>
                    <a:pt x="144" y="636"/>
                  </a:lnTo>
                  <a:lnTo>
                    <a:pt x="149" y="641"/>
                  </a:lnTo>
                  <a:lnTo>
                    <a:pt x="134" y="641"/>
                  </a:lnTo>
                  <a:lnTo>
                    <a:pt x="125" y="648"/>
                  </a:lnTo>
                  <a:lnTo>
                    <a:pt x="128" y="651"/>
                  </a:lnTo>
                  <a:lnTo>
                    <a:pt x="131" y="647"/>
                  </a:lnTo>
                  <a:lnTo>
                    <a:pt x="138" y="648"/>
                  </a:lnTo>
                  <a:lnTo>
                    <a:pt x="138" y="657"/>
                  </a:lnTo>
                  <a:lnTo>
                    <a:pt x="134" y="660"/>
                  </a:lnTo>
                  <a:lnTo>
                    <a:pt x="129" y="658"/>
                  </a:lnTo>
                  <a:lnTo>
                    <a:pt x="129" y="654"/>
                  </a:lnTo>
                  <a:lnTo>
                    <a:pt x="127" y="654"/>
                  </a:lnTo>
                  <a:lnTo>
                    <a:pt x="127" y="660"/>
                  </a:lnTo>
                  <a:lnTo>
                    <a:pt x="124" y="658"/>
                  </a:lnTo>
                  <a:lnTo>
                    <a:pt x="122" y="661"/>
                  </a:lnTo>
                  <a:lnTo>
                    <a:pt x="118" y="663"/>
                  </a:lnTo>
                  <a:lnTo>
                    <a:pt x="117" y="660"/>
                  </a:lnTo>
                  <a:lnTo>
                    <a:pt x="113" y="658"/>
                  </a:lnTo>
                  <a:lnTo>
                    <a:pt x="111" y="663"/>
                  </a:lnTo>
                  <a:lnTo>
                    <a:pt x="101" y="663"/>
                  </a:lnTo>
                  <a:lnTo>
                    <a:pt x="98" y="674"/>
                  </a:lnTo>
                  <a:lnTo>
                    <a:pt x="96" y="674"/>
                  </a:lnTo>
                  <a:lnTo>
                    <a:pt x="97" y="661"/>
                  </a:lnTo>
                  <a:lnTo>
                    <a:pt x="96" y="665"/>
                  </a:lnTo>
                  <a:lnTo>
                    <a:pt x="91" y="663"/>
                  </a:lnTo>
                  <a:lnTo>
                    <a:pt x="90" y="665"/>
                  </a:lnTo>
                  <a:lnTo>
                    <a:pt x="79" y="665"/>
                  </a:lnTo>
                  <a:lnTo>
                    <a:pt x="76" y="671"/>
                  </a:lnTo>
                  <a:lnTo>
                    <a:pt x="75" y="667"/>
                  </a:lnTo>
                  <a:lnTo>
                    <a:pt x="72" y="668"/>
                  </a:lnTo>
                  <a:lnTo>
                    <a:pt x="70" y="671"/>
                  </a:lnTo>
                  <a:lnTo>
                    <a:pt x="69" y="671"/>
                  </a:lnTo>
                  <a:lnTo>
                    <a:pt x="69" y="670"/>
                  </a:lnTo>
                  <a:lnTo>
                    <a:pt x="63" y="670"/>
                  </a:lnTo>
                  <a:lnTo>
                    <a:pt x="55" y="674"/>
                  </a:lnTo>
                  <a:lnTo>
                    <a:pt x="55" y="671"/>
                  </a:lnTo>
                  <a:lnTo>
                    <a:pt x="49" y="671"/>
                  </a:lnTo>
                  <a:lnTo>
                    <a:pt x="49" y="667"/>
                  </a:lnTo>
                  <a:lnTo>
                    <a:pt x="56" y="663"/>
                  </a:lnTo>
                  <a:lnTo>
                    <a:pt x="53" y="661"/>
                  </a:lnTo>
                  <a:lnTo>
                    <a:pt x="49" y="661"/>
                  </a:lnTo>
                  <a:lnTo>
                    <a:pt x="39" y="675"/>
                  </a:lnTo>
                  <a:lnTo>
                    <a:pt x="36" y="675"/>
                  </a:lnTo>
                  <a:lnTo>
                    <a:pt x="36" y="672"/>
                  </a:lnTo>
                  <a:lnTo>
                    <a:pt x="32" y="678"/>
                  </a:lnTo>
                  <a:lnTo>
                    <a:pt x="28" y="677"/>
                  </a:lnTo>
                  <a:lnTo>
                    <a:pt x="28" y="679"/>
                  </a:lnTo>
                  <a:lnTo>
                    <a:pt x="22" y="679"/>
                  </a:lnTo>
                  <a:lnTo>
                    <a:pt x="22" y="668"/>
                  </a:lnTo>
                  <a:lnTo>
                    <a:pt x="18" y="670"/>
                  </a:lnTo>
                  <a:lnTo>
                    <a:pt x="18" y="679"/>
                  </a:lnTo>
                  <a:lnTo>
                    <a:pt x="10" y="681"/>
                  </a:lnTo>
                  <a:lnTo>
                    <a:pt x="10" y="674"/>
                  </a:lnTo>
                  <a:lnTo>
                    <a:pt x="7" y="674"/>
                  </a:lnTo>
                  <a:lnTo>
                    <a:pt x="7" y="681"/>
                  </a:lnTo>
                  <a:lnTo>
                    <a:pt x="0" y="681"/>
                  </a:lnTo>
                  <a:lnTo>
                    <a:pt x="0" y="671"/>
                  </a:lnTo>
                  <a:lnTo>
                    <a:pt x="10" y="665"/>
                  </a:lnTo>
                  <a:lnTo>
                    <a:pt x="10" y="668"/>
                  </a:lnTo>
                  <a:lnTo>
                    <a:pt x="17" y="665"/>
                  </a:lnTo>
                  <a:lnTo>
                    <a:pt x="20" y="661"/>
                  </a:lnTo>
                  <a:lnTo>
                    <a:pt x="22" y="664"/>
                  </a:lnTo>
                  <a:lnTo>
                    <a:pt x="31" y="651"/>
                  </a:lnTo>
                  <a:lnTo>
                    <a:pt x="35" y="651"/>
                  </a:lnTo>
                  <a:lnTo>
                    <a:pt x="39" y="647"/>
                  </a:lnTo>
                  <a:lnTo>
                    <a:pt x="59" y="646"/>
                  </a:lnTo>
                  <a:lnTo>
                    <a:pt x="63" y="648"/>
                  </a:lnTo>
                  <a:lnTo>
                    <a:pt x="70" y="648"/>
                  </a:lnTo>
                  <a:lnTo>
                    <a:pt x="67" y="657"/>
                  </a:lnTo>
                  <a:lnTo>
                    <a:pt x="73" y="661"/>
                  </a:lnTo>
                  <a:lnTo>
                    <a:pt x="73" y="655"/>
                  </a:lnTo>
                  <a:lnTo>
                    <a:pt x="77" y="655"/>
                  </a:lnTo>
                  <a:lnTo>
                    <a:pt x="80" y="661"/>
                  </a:lnTo>
                  <a:lnTo>
                    <a:pt x="84" y="658"/>
                  </a:lnTo>
                  <a:lnTo>
                    <a:pt x="84" y="657"/>
                  </a:lnTo>
                  <a:lnTo>
                    <a:pt x="80" y="651"/>
                  </a:lnTo>
                  <a:lnTo>
                    <a:pt x="80" y="646"/>
                  </a:lnTo>
                  <a:lnTo>
                    <a:pt x="97" y="633"/>
                  </a:lnTo>
                  <a:lnTo>
                    <a:pt x="107" y="630"/>
                  </a:lnTo>
                  <a:lnTo>
                    <a:pt x="125" y="623"/>
                  </a:lnTo>
                  <a:lnTo>
                    <a:pt x="131" y="624"/>
                  </a:lnTo>
                  <a:lnTo>
                    <a:pt x="135" y="622"/>
                  </a:lnTo>
                  <a:lnTo>
                    <a:pt x="141" y="612"/>
                  </a:lnTo>
                  <a:lnTo>
                    <a:pt x="149" y="605"/>
                  </a:lnTo>
                  <a:lnTo>
                    <a:pt x="149" y="608"/>
                  </a:lnTo>
                  <a:lnTo>
                    <a:pt x="152" y="608"/>
                  </a:lnTo>
                  <a:lnTo>
                    <a:pt x="156" y="598"/>
                  </a:lnTo>
                  <a:lnTo>
                    <a:pt x="159" y="598"/>
                  </a:lnTo>
                  <a:lnTo>
                    <a:pt x="162" y="599"/>
                  </a:lnTo>
                  <a:lnTo>
                    <a:pt x="165" y="596"/>
                  </a:lnTo>
                  <a:lnTo>
                    <a:pt x="166" y="582"/>
                  </a:lnTo>
                  <a:lnTo>
                    <a:pt x="169" y="572"/>
                  </a:lnTo>
                  <a:lnTo>
                    <a:pt x="173" y="572"/>
                  </a:lnTo>
                  <a:lnTo>
                    <a:pt x="176" y="571"/>
                  </a:lnTo>
                  <a:lnTo>
                    <a:pt x="173" y="571"/>
                  </a:lnTo>
                  <a:lnTo>
                    <a:pt x="175" y="558"/>
                  </a:lnTo>
                  <a:lnTo>
                    <a:pt x="189" y="550"/>
                  </a:lnTo>
                  <a:lnTo>
                    <a:pt x="190" y="543"/>
                  </a:lnTo>
                  <a:lnTo>
                    <a:pt x="196" y="540"/>
                  </a:lnTo>
                  <a:lnTo>
                    <a:pt x="196" y="536"/>
                  </a:lnTo>
                  <a:lnTo>
                    <a:pt x="189" y="541"/>
                  </a:lnTo>
                  <a:lnTo>
                    <a:pt x="176" y="547"/>
                  </a:lnTo>
                  <a:lnTo>
                    <a:pt x="162" y="550"/>
                  </a:lnTo>
                  <a:lnTo>
                    <a:pt x="162" y="543"/>
                  </a:lnTo>
                  <a:lnTo>
                    <a:pt x="158" y="541"/>
                  </a:lnTo>
                  <a:lnTo>
                    <a:pt x="160" y="533"/>
                  </a:lnTo>
                  <a:lnTo>
                    <a:pt x="165" y="530"/>
                  </a:lnTo>
                  <a:lnTo>
                    <a:pt x="159" y="530"/>
                  </a:lnTo>
                  <a:lnTo>
                    <a:pt x="156" y="536"/>
                  </a:lnTo>
                  <a:lnTo>
                    <a:pt x="152" y="536"/>
                  </a:lnTo>
                  <a:lnTo>
                    <a:pt x="152" y="540"/>
                  </a:lnTo>
                  <a:lnTo>
                    <a:pt x="149" y="540"/>
                  </a:lnTo>
                  <a:lnTo>
                    <a:pt x="149" y="554"/>
                  </a:lnTo>
                  <a:lnTo>
                    <a:pt x="145" y="555"/>
                  </a:lnTo>
                  <a:lnTo>
                    <a:pt x="141" y="548"/>
                  </a:lnTo>
                  <a:lnTo>
                    <a:pt x="136" y="537"/>
                  </a:lnTo>
                  <a:lnTo>
                    <a:pt x="132" y="534"/>
                  </a:lnTo>
                  <a:lnTo>
                    <a:pt x="132" y="529"/>
                  </a:lnTo>
                  <a:lnTo>
                    <a:pt x="124" y="534"/>
                  </a:lnTo>
                  <a:lnTo>
                    <a:pt x="124" y="530"/>
                  </a:lnTo>
                  <a:lnTo>
                    <a:pt x="121" y="530"/>
                  </a:lnTo>
                  <a:lnTo>
                    <a:pt x="120" y="520"/>
                  </a:lnTo>
                  <a:lnTo>
                    <a:pt x="106" y="526"/>
                  </a:lnTo>
                  <a:lnTo>
                    <a:pt x="97" y="526"/>
                  </a:lnTo>
                  <a:lnTo>
                    <a:pt x="91" y="530"/>
                  </a:lnTo>
                  <a:lnTo>
                    <a:pt x="84" y="533"/>
                  </a:lnTo>
                  <a:lnTo>
                    <a:pt x="84" y="531"/>
                  </a:lnTo>
                  <a:lnTo>
                    <a:pt x="75" y="530"/>
                  </a:lnTo>
                  <a:lnTo>
                    <a:pt x="75" y="526"/>
                  </a:lnTo>
                  <a:lnTo>
                    <a:pt x="87" y="523"/>
                  </a:lnTo>
                  <a:lnTo>
                    <a:pt x="86" y="513"/>
                  </a:lnTo>
                  <a:lnTo>
                    <a:pt x="91" y="513"/>
                  </a:lnTo>
                  <a:lnTo>
                    <a:pt x="91" y="510"/>
                  </a:lnTo>
                  <a:lnTo>
                    <a:pt x="84" y="509"/>
                  </a:lnTo>
                  <a:lnTo>
                    <a:pt x="83" y="500"/>
                  </a:lnTo>
                  <a:lnTo>
                    <a:pt x="91" y="493"/>
                  </a:lnTo>
                  <a:lnTo>
                    <a:pt x="90" y="451"/>
                  </a:lnTo>
                  <a:lnTo>
                    <a:pt x="93" y="447"/>
                  </a:lnTo>
                  <a:lnTo>
                    <a:pt x="106" y="438"/>
                  </a:lnTo>
                  <a:lnTo>
                    <a:pt x="101" y="437"/>
                  </a:lnTo>
                  <a:lnTo>
                    <a:pt x="86" y="450"/>
                  </a:lnTo>
                  <a:lnTo>
                    <a:pt x="84" y="464"/>
                  </a:lnTo>
                  <a:lnTo>
                    <a:pt x="65" y="468"/>
                  </a:lnTo>
                  <a:lnTo>
                    <a:pt x="52" y="467"/>
                  </a:lnTo>
                  <a:lnTo>
                    <a:pt x="46" y="461"/>
                  </a:lnTo>
                  <a:lnTo>
                    <a:pt x="46" y="454"/>
                  </a:lnTo>
                  <a:lnTo>
                    <a:pt x="41" y="440"/>
                  </a:lnTo>
                  <a:lnTo>
                    <a:pt x="52" y="429"/>
                  </a:lnTo>
                  <a:lnTo>
                    <a:pt x="62" y="424"/>
                  </a:lnTo>
                  <a:lnTo>
                    <a:pt x="65" y="429"/>
                  </a:lnTo>
                  <a:lnTo>
                    <a:pt x="63" y="431"/>
                  </a:lnTo>
                  <a:lnTo>
                    <a:pt x="69" y="431"/>
                  </a:lnTo>
                  <a:lnTo>
                    <a:pt x="69" y="424"/>
                  </a:lnTo>
                  <a:lnTo>
                    <a:pt x="63" y="419"/>
                  </a:lnTo>
                  <a:lnTo>
                    <a:pt x="56" y="419"/>
                  </a:lnTo>
                  <a:lnTo>
                    <a:pt x="51" y="414"/>
                  </a:lnTo>
                  <a:lnTo>
                    <a:pt x="49" y="412"/>
                  </a:lnTo>
                  <a:lnTo>
                    <a:pt x="44" y="410"/>
                  </a:lnTo>
                  <a:lnTo>
                    <a:pt x="39" y="410"/>
                  </a:lnTo>
                  <a:lnTo>
                    <a:pt x="39" y="407"/>
                  </a:lnTo>
                  <a:lnTo>
                    <a:pt x="46" y="406"/>
                  </a:lnTo>
                  <a:lnTo>
                    <a:pt x="45" y="403"/>
                  </a:lnTo>
                  <a:lnTo>
                    <a:pt x="42" y="403"/>
                  </a:lnTo>
                  <a:lnTo>
                    <a:pt x="41" y="396"/>
                  </a:lnTo>
                  <a:lnTo>
                    <a:pt x="35" y="399"/>
                  </a:lnTo>
                  <a:lnTo>
                    <a:pt x="31" y="393"/>
                  </a:lnTo>
                  <a:lnTo>
                    <a:pt x="31" y="382"/>
                  </a:lnTo>
                  <a:lnTo>
                    <a:pt x="27" y="382"/>
                  </a:lnTo>
                  <a:lnTo>
                    <a:pt x="28" y="367"/>
                  </a:lnTo>
                  <a:lnTo>
                    <a:pt x="39" y="367"/>
                  </a:lnTo>
                  <a:lnTo>
                    <a:pt x="42" y="355"/>
                  </a:lnTo>
                  <a:lnTo>
                    <a:pt x="45" y="351"/>
                  </a:lnTo>
                  <a:lnTo>
                    <a:pt x="52" y="351"/>
                  </a:lnTo>
                  <a:lnTo>
                    <a:pt x="52" y="348"/>
                  </a:lnTo>
                  <a:lnTo>
                    <a:pt x="60" y="343"/>
                  </a:lnTo>
                  <a:lnTo>
                    <a:pt x="67" y="348"/>
                  </a:lnTo>
                  <a:lnTo>
                    <a:pt x="67" y="343"/>
                  </a:lnTo>
                  <a:lnTo>
                    <a:pt x="70" y="343"/>
                  </a:lnTo>
                  <a:lnTo>
                    <a:pt x="73" y="338"/>
                  </a:lnTo>
                  <a:lnTo>
                    <a:pt x="73" y="335"/>
                  </a:lnTo>
                  <a:lnTo>
                    <a:pt x="70" y="337"/>
                  </a:lnTo>
                  <a:lnTo>
                    <a:pt x="70" y="327"/>
                  </a:lnTo>
                  <a:lnTo>
                    <a:pt x="80" y="326"/>
                  </a:lnTo>
                  <a:lnTo>
                    <a:pt x="86" y="328"/>
                  </a:lnTo>
                  <a:lnTo>
                    <a:pt x="86" y="324"/>
                  </a:lnTo>
                  <a:lnTo>
                    <a:pt x="80" y="319"/>
                  </a:lnTo>
                  <a:lnTo>
                    <a:pt x="91" y="316"/>
                  </a:lnTo>
                  <a:lnTo>
                    <a:pt x="96" y="320"/>
                  </a:lnTo>
                  <a:lnTo>
                    <a:pt x="97" y="324"/>
                  </a:lnTo>
                  <a:lnTo>
                    <a:pt x="96" y="327"/>
                  </a:lnTo>
                  <a:lnTo>
                    <a:pt x="110" y="331"/>
                  </a:lnTo>
                  <a:lnTo>
                    <a:pt x="122" y="320"/>
                  </a:lnTo>
                  <a:lnTo>
                    <a:pt x="128" y="320"/>
                  </a:lnTo>
                  <a:lnTo>
                    <a:pt x="128" y="316"/>
                  </a:lnTo>
                  <a:lnTo>
                    <a:pt x="134" y="316"/>
                  </a:lnTo>
                  <a:lnTo>
                    <a:pt x="134" y="320"/>
                  </a:lnTo>
                  <a:lnTo>
                    <a:pt x="149" y="320"/>
                  </a:lnTo>
                  <a:lnTo>
                    <a:pt x="156" y="316"/>
                  </a:lnTo>
                  <a:lnTo>
                    <a:pt x="159" y="312"/>
                  </a:lnTo>
                  <a:lnTo>
                    <a:pt x="159" y="296"/>
                  </a:lnTo>
                  <a:lnTo>
                    <a:pt x="162" y="292"/>
                  </a:lnTo>
                  <a:lnTo>
                    <a:pt x="160" y="283"/>
                  </a:lnTo>
                  <a:lnTo>
                    <a:pt x="156" y="282"/>
                  </a:lnTo>
                  <a:lnTo>
                    <a:pt x="156" y="278"/>
                  </a:lnTo>
                  <a:lnTo>
                    <a:pt x="163" y="279"/>
                  </a:lnTo>
                  <a:lnTo>
                    <a:pt x="169" y="276"/>
                  </a:lnTo>
                  <a:lnTo>
                    <a:pt x="173" y="269"/>
                  </a:lnTo>
                  <a:lnTo>
                    <a:pt x="167" y="259"/>
                  </a:lnTo>
                  <a:lnTo>
                    <a:pt x="159" y="266"/>
                  </a:lnTo>
                  <a:lnTo>
                    <a:pt x="152" y="264"/>
                  </a:lnTo>
                  <a:lnTo>
                    <a:pt x="152" y="266"/>
                  </a:lnTo>
                  <a:lnTo>
                    <a:pt x="146" y="266"/>
                  </a:lnTo>
                  <a:lnTo>
                    <a:pt x="136" y="271"/>
                  </a:lnTo>
                  <a:lnTo>
                    <a:pt x="131" y="278"/>
                  </a:lnTo>
                  <a:lnTo>
                    <a:pt x="128" y="264"/>
                  </a:lnTo>
                  <a:lnTo>
                    <a:pt x="124" y="264"/>
                  </a:lnTo>
                  <a:lnTo>
                    <a:pt x="124" y="272"/>
                  </a:lnTo>
                  <a:lnTo>
                    <a:pt x="118" y="268"/>
                  </a:lnTo>
                  <a:lnTo>
                    <a:pt x="118" y="264"/>
                  </a:lnTo>
                  <a:lnTo>
                    <a:pt x="93" y="259"/>
                  </a:lnTo>
                  <a:lnTo>
                    <a:pt x="90" y="259"/>
                  </a:lnTo>
                  <a:lnTo>
                    <a:pt x="73" y="248"/>
                  </a:lnTo>
                  <a:lnTo>
                    <a:pt x="69" y="241"/>
                  </a:lnTo>
                  <a:lnTo>
                    <a:pt x="69" y="237"/>
                  </a:lnTo>
                  <a:lnTo>
                    <a:pt x="70" y="234"/>
                  </a:lnTo>
                  <a:lnTo>
                    <a:pt x="69" y="213"/>
                  </a:lnTo>
                  <a:lnTo>
                    <a:pt x="70" y="213"/>
                  </a:lnTo>
                  <a:lnTo>
                    <a:pt x="70" y="220"/>
                  </a:lnTo>
                  <a:lnTo>
                    <a:pt x="73" y="220"/>
                  </a:lnTo>
                  <a:lnTo>
                    <a:pt x="77" y="218"/>
                  </a:lnTo>
                  <a:lnTo>
                    <a:pt x="83" y="223"/>
                  </a:lnTo>
                  <a:lnTo>
                    <a:pt x="83" y="218"/>
                  </a:lnTo>
                  <a:lnTo>
                    <a:pt x="79" y="214"/>
                  </a:lnTo>
                  <a:lnTo>
                    <a:pt x="75" y="214"/>
                  </a:lnTo>
                  <a:lnTo>
                    <a:pt x="76" y="211"/>
                  </a:lnTo>
                  <a:lnTo>
                    <a:pt x="60" y="204"/>
                  </a:lnTo>
                  <a:lnTo>
                    <a:pt x="53" y="190"/>
                  </a:lnTo>
                  <a:lnTo>
                    <a:pt x="67" y="186"/>
                  </a:lnTo>
                  <a:lnTo>
                    <a:pt x="76" y="187"/>
                  </a:lnTo>
                  <a:lnTo>
                    <a:pt x="77" y="182"/>
                  </a:lnTo>
                  <a:lnTo>
                    <a:pt x="94" y="180"/>
                  </a:lnTo>
                  <a:lnTo>
                    <a:pt x="96" y="183"/>
                  </a:lnTo>
                  <a:lnTo>
                    <a:pt x="101" y="183"/>
                  </a:lnTo>
                  <a:lnTo>
                    <a:pt x="100" y="180"/>
                  </a:lnTo>
                  <a:lnTo>
                    <a:pt x="118" y="175"/>
                  </a:lnTo>
                  <a:lnTo>
                    <a:pt x="128" y="175"/>
                  </a:lnTo>
                  <a:lnTo>
                    <a:pt x="138" y="178"/>
                  </a:lnTo>
                  <a:lnTo>
                    <a:pt x="135" y="180"/>
                  </a:lnTo>
                  <a:lnTo>
                    <a:pt x="131" y="193"/>
                  </a:lnTo>
                  <a:lnTo>
                    <a:pt x="134" y="200"/>
                  </a:lnTo>
                  <a:lnTo>
                    <a:pt x="141" y="200"/>
                  </a:lnTo>
                  <a:lnTo>
                    <a:pt x="151" y="203"/>
                  </a:lnTo>
                  <a:lnTo>
                    <a:pt x="152" y="207"/>
                  </a:lnTo>
                  <a:lnTo>
                    <a:pt x="166" y="207"/>
                  </a:lnTo>
                  <a:lnTo>
                    <a:pt x="167" y="210"/>
                  </a:lnTo>
                  <a:lnTo>
                    <a:pt x="172" y="207"/>
                  </a:lnTo>
                  <a:lnTo>
                    <a:pt x="173" y="202"/>
                  </a:lnTo>
                  <a:lnTo>
                    <a:pt x="176" y="202"/>
                  </a:lnTo>
                  <a:lnTo>
                    <a:pt x="177" y="204"/>
                  </a:lnTo>
                  <a:lnTo>
                    <a:pt x="184" y="204"/>
                  </a:lnTo>
                  <a:lnTo>
                    <a:pt x="183" y="202"/>
                  </a:lnTo>
                  <a:lnTo>
                    <a:pt x="179" y="197"/>
                  </a:lnTo>
                  <a:lnTo>
                    <a:pt x="169" y="199"/>
                  </a:lnTo>
                  <a:lnTo>
                    <a:pt x="170" y="187"/>
                  </a:lnTo>
                  <a:lnTo>
                    <a:pt x="165" y="179"/>
                  </a:lnTo>
                  <a:lnTo>
                    <a:pt x="165" y="171"/>
                  </a:lnTo>
                  <a:lnTo>
                    <a:pt x="169" y="171"/>
                  </a:lnTo>
                  <a:lnTo>
                    <a:pt x="173" y="178"/>
                  </a:lnTo>
                  <a:lnTo>
                    <a:pt x="173" y="186"/>
                  </a:lnTo>
                  <a:lnTo>
                    <a:pt x="177" y="195"/>
                  </a:lnTo>
                  <a:lnTo>
                    <a:pt x="187" y="195"/>
                  </a:lnTo>
                  <a:lnTo>
                    <a:pt x="187" y="200"/>
                  </a:lnTo>
                  <a:lnTo>
                    <a:pt x="193" y="204"/>
                  </a:lnTo>
                  <a:lnTo>
                    <a:pt x="198" y="202"/>
                  </a:lnTo>
                  <a:lnTo>
                    <a:pt x="198" y="196"/>
                  </a:lnTo>
                  <a:lnTo>
                    <a:pt x="210" y="195"/>
                  </a:lnTo>
                  <a:lnTo>
                    <a:pt x="208" y="192"/>
                  </a:lnTo>
                  <a:lnTo>
                    <a:pt x="196" y="192"/>
                  </a:lnTo>
                  <a:lnTo>
                    <a:pt x="187" y="187"/>
                  </a:lnTo>
                  <a:lnTo>
                    <a:pt x="182" y="192"/>
                  </a:lnTo>
                  <a:lnTo>
                    <a:pt x="177" y="182"/>
                  </a:lnTo>
                  <a:lnTo>
                    <a:pt x="179" y="172"/>
                  </a:lnTo>
                  <a:lnTo>
                    <a:pt x="184" y="171"/>
                  </a:lnTo>
                  <a:lnTo>
                    <a:pt x="180" y="166"/>
                  </a:lnTo>
                  <a:lnTo>
                    <a:pt x="170" y="165"/>
                  </a:lnTo>
                  <a:lnTo>
                    <a:pt x="170" y="159"/>
                  </a:lnTo>
                  <a:lnTo>
                    <a:pt x="162" y="162"/>
                  </a:lnTo>
                  <a:lnTo>
                    <a:pt x="151" y="154"/>
                  </a:lnTo>
                  <a:lnTo>
                    <a:pt x="152" y="134"/>
                  </a:lnTo>
                  <a:lnTo>
                    <a:pt x="139" y="111"/>
                  </a:lnTo>
                  <a:lnTo>
                    <a:pt x="129" y="99"/>
                  </a:lnTo>
                  <a:lnTo>
                    <a:pt x="125" y="89"/>
                  </a:lnTo>
                  <a:lnTo>
                    <a:pt x="121" y="85"/>
                  </a:lnTo>
                  <a:lnTo>
                    <a:pt x="124" y="83"/>
                  </a:lnTo>
                  <a:lnTo>
                    <a:pt x="134" y="70"/>
                  </a:lnTo>
                  <a:lnTo>
                    <a:pt x="134" y="66"/>
                  </a:lnTo>
                  <a:lnTo>
                    <a:pt x="151" y="72"/>
                  </a:lnTo>
                  <a:lnTo>
                    <a:pt x="173" y="73"/>
                  </a:lnTo>
                  <a:lnTo>
                    <a:pt x="180" y="65"/>
                  </a:lnTo>
                  <a:lnTo>
                    <a:pt x="187" y="59"/>
                  </a:lnTo>
                  <a:lnTo>
                    <a:pt x="196" y="45"/>
                  </a:lnTo>
                  <a:lnTo>
                    <a:pt x="206" y="37"/>
                  </a:lnTo>
                  <a:lnTo>
                    <a:pt x="210" y="37"/>
                  </a:lnTo>
                  <a:lnTo>
                    <a:pt x="211" y="32"/>
                  </a:lnTo>
                  <a:lnTo>
                    <a:pt x="215" y="28"/>
                  </a:lnTo>
                  <a:lnTo>
                    <a:pt x="220" y="28"/>
                  </a:lnTo>
                  <a:lnTo>
                    <a:pt x="218" y="32"/>
                  </a:lnTo>
                  <a:lnTo>
                    <a:pt x="234" y="28"/>
                  </a:lnTo>
                  <a:lnTo>
                    <a:pt x="245" y="21"/>
                  </a:lnTo>
                  <a:lnTo>
                    <a:pt x="248" y="25"/>
                  </a:lnTo>
                  <a:lnTo>
                    <a:pt x="246" y="28"/>
                  </a:lnTo>
                  <a:lnTo>
                    <a:pt x="248" y="38"/>
                  </a:lnTo>
                  <a:lnTo>
                    <a:pt x="248" y="32"/>
                  </a:lnTo>
                  <a:lnTo>
                    <a:pt x="251" y="30"/>
                  </a:lnTo>
                  <a:lnTo>
                    <a:pt x="258" y="30"/>
                  </a:lnTo>
                  <a:lnTo>
                    <a:pt x="252" y="25"/>
                  </a:lnTo>
                  <a:lnTo>
                    <a:pt x="251" y="18"/>
                  </a:lnTo>
                  <a:lnTo>
                    <a:pt x="260" y="13"/>
                  </a:lnTo>
                  <a:lnTo>
                    <a:pt x="260" y="18"/>
                  </a:lnTo>
                  <a:lnTo>
                    <a:pt x="283" y="17"/>
                  </a:lnTo>
                  <a:lnTo>
                    <a:pt x="303" y="0"/>
                  </a:lnTo>
                  <a:lnTo>
                    <a:pt x="315" y="13"/>
                  </a:lnTo>
                  <a:lnTo>
                    <a:pt x="311" y="20"/>
                  </a:lnTo>
                  <a:lnTo>
                    <a:pt x="308" y="18"/>
                  </a:lnTo>
                  <a:lnTo>
                    <a:pt x="307" y="27"/>
                  </a:lnTo>
                  <a:lnTo>
                    <a:pt x="308" y="25"/>
                  </a:lnTo>
                  <a:lnTo>
                    <a:pt x="315" y="24"/>
                  </a:lnTo>
                  <a:lnTo>
                    <a:pt x="315" y="21"/>
                  </a:lnTo>
                  <a:lnTo>
                    <a:pt x="322" y="14"/>
                  </a:lnTo>
                  <a:lnTo>
                    <a:pt x="331" y="20"/>
                  </a:lnTo>
                  <a:lnTo>
                    <a:pt x="325" y="32"/>
                  </a:lnTo>
                  <a:lnTo>
                    <a:pt x="328" y="35"/>
                  </a:lnTo>
                  <a:lnTo>
                    <a:pt x="331" y="31"/>
                  </a:lnTo>
                  <a:lnTo>
                    <a:pt x="339" y="28"/>
                  </a:lnTo>
                  <a:lnTo>
                    <a:pt x="352" y="28"/>
                  </a:lnTo>
                  <a:lnTo>
                    <a:pt x="362" y="32"/>
                  </a:lnTo>
                  <a:lnTo>
                    <a:pt x="359" y="42"/>
                  </a:lnTo>
                  <a:lnTo>
                    <a:pt x="365" y="44"/>
                  </a:lnTo>
                  <a:lnTo>
                    <a:pt x="365" y="48"/>
                  </a:lnTo>
                  <a:lnTo>
                    <a:pt x="372" y="55"/>
                  </a:lnTo>
                  <a:lnTo>
                    <a:pt x="376" y="51"/>
                  </a:lnTo>
                  <a:lnTo>
                    <a:pt x="379" y="56"/>
                  </a:lnTo>
                  <a:lnTo>
                    <a:pt x="400" y="51"/>
                  </a:lnTo>
                  <a:lnTo>
                    <a:pt x="406" y="55"/>
                  </a:lnTo>
                  <a:lnTo>
                    <a:pt x="406" y="65"/>
                  </a:lnTo>
                  <a:lnTo>
                    <a:pt x="411" y="58"/>
                  </a:lnTo>
                  <a:lnTo>
                    <a:pt x="411" y="54"/>
                  </a:lnTo>
                  <a:lnTo>
                    <a:pt x="420" y="58"/>
                  </a:lnTo>
                  <a:lnTo>
                    <a:pt x="418" y="62"/>
                  </a:lnTo>
                  <a:lnTo>
                    <a:pt x="430" y="63"/>
                  </a:lnTo>
                  <a:lnTo>
                    <a:pt x="432" y="66"/>
                  </a:lnTo>
                  <a:lnTo>
                    <a:pt x="455" y="68"/>
                  </a:lnTo>
                  <a:lnTo>
                    <a:pt x="468" y="76"/>
                  </a:lnTo>
                  <a:lnTo>
                    <a:pt x="473" y="76"/>
                  </a:lnTo>
                  <a:lnTo>
                    <a:pt x="479" y="72"/>
                  </a:lnTo>
                  <a:lnTo>
                    <a:pt x="487" y="70"/>
                  </a:lnTo>
                  <a:lnTo>
                    <a:pt x="489" y="68"/>
                  </a:lnTo>
                  <a:lnTo>
                    <a:pt x="497" y="69"/>
                  </a:lnTo>
                  <a:lnTo>
                    <a:pt x="508" y="79"/>
                  </a:lnTo>
                  <a:lnTo>
                    <a:pt x="521" y="85"/>
                  </a:lnTo>
                  <a:lnTo>
                    <a:pt x="521" y="89"/>
                  </a:lnTo>
                  <a:lnTo>
                    <a:pt x="525" y="87"/>
                  </a:lnTo>
                  <a:lnTo>
                    <a:pt x="531" y="90"/>
                  </a:lnTo>
                  <a:lnTo>
                    <a:pt x="547" y="382"/>
                  </a:lnTo>
                  <a:lnTo>
                    <a:pt x="549" y="503"/>
                  </a:lnTo>
                  <a:lnTo>
                    <a:pt x="559" y="513"/>
                  </a:lnTo>
                  <a:lnTo>
                    <a:pt x="565" y="507"/>
                  </a:lnTo>
                  <a:lnTo>
                    <a:pt x="575" y="512"/>
                  </a:lnTo>
                  <a:lnTo>
                    <a:pt x="578" y="505"/>
                  </a:lnTo>
                  <a:lnTo>
                    <a:pt x="590" y="503"/>
                  </a:lnTo>
                  <a:lnTo>
                    <a:pt x="593" y="500"/>
                  </a:lnTo>
                  <a:lnTo>
                    <a:pt x="593" y="516"/>
                  </a:lnTo>
                  <a:lnTo>
                    <a:pt x="604" y="520"/>
                  </a:lnTo>
                  <a:lnTo>
                    <a:pt x="604" y="526"/>
                  </a:lnTo>
                  <a:lnTo>
                    <a:pt x="614" y="536"/>
                  </a:lnTo>
                  <a:lnTo>
                    <a:pt x="620" y="540"/>
                  </a:lnTo>
                  <a:lnTo>
                    <a:pt x="631" y="543"/>
                  </a:lnTo>
                  <a:lnTo>
                    <a:pt x="635" y="564"/>
                  </a:lnTo>
                  <a:lnTo>
                    <a:pt x="642" y="557"/>
                  </a:lnTo>
                  <a:lnTo>
                    <a:pt x="644" y="551"/>
                  </a:lnTo>
                  <a:lnTo>
                    <a:pt x="652" y="550"/>
                  </a:lnTo>
                  <a:lnTo>
                    <a:pt x="656" y="546"/>
                  </a:lnTo>
                  <a:lnTo>
                    <a:pt x="656" y="537"/>
                  </a:lnTo>
                  <a:lnTo>
                    <a:pt x="659" y="537"/>
                  </a:lnTo>
                  <a:lnTo>
                    <a:pt x="661" y="531"/>
                  </a:lnTo>
                  <a:lnTo>
                    <a:pt x="661" y="527"/>
                  </a:lnTo>
                  <a:lnTo>
                    <a:pt x="665" y="527"/>
                  </a:lnTo>
                  <a:lnTo>
                    <a:pt x="672" y="519"/>
                  </a:lnTo>
                  <a:lnTo>
                    <a:pt x="686" y="527"/>
                  </a:lnTo>
                  <a:lnTo>
                    <a:pt x="686" y="536"/>
                  </a:lnTo>
                  <a:lnTo>
                    <a:pt x="693" y="537"/>
                  </a:lnTo>
                  <a:lnTo>
                    <a:pt x="696" y="538"/>
                  </a:lnTo>
                  <a:lnTo>
                    <a:pt x="697" y="541"/>
                  </a:lnTo>
                  <a:lnTo>
                    <a:pt x="707" y="543"/>
                  </a:lnTo>
                  <a:lnTo>
                    <a:pt x="707" y="553"/>
                  </a:lnTo>
                  <a:lnTo>
                    <a:pt x="716" y="558"/>
                  </a:lnTo>
                  <a:lnTo>
                    <a:pt x="721" y="558"/>
                  </a:lnTo>
                  <a:lnTo>
                    <a:pt x="723" y="564"/>
                  </a:lnTo>
                  <a:lnTo>
                    <a:pt x="727" y="569"/>
                  </a:lnTo>
                  <a:lnTo>
                    <a:pt x="730" y="569"/>
                  </a:lnTo>
                  <a:lnTo>
                    <a:pt x="730" y="572"/>
                  </a:lnTo>
                  <a:lnTo>
                    <a:pt x="735" y="579"/>
                  </a:lnTo>
                  <a:lnTo>
                    <a:pt x="744" y="585"/>
                  </a:lnTo>
                  <a:lnTo>
                    <a:pt x="766" y="615"/>
                  </a:lnTo>
                  <a:lnTo>
                    <a:pt x="766" y="624"/>
                  </a:lnTo>
                  <a:lnTo>
                    <a:pt x="773" y="624"/>
                  </a:lnTo>
                  <a:lnTo>
                    <a:pt x="775" y="632"/>
                  </a:lnTo>
                  <a:lnTo>
                    <a:pt x="780" y="636"/>
                  </a:lnTo>
                  <a:lnTo>
                    <a:pt x="780" y="643"/>
                  </a:lnTo>
                  <a:lnTo>
                    <a:pt x="789" y="643"/>
                  </a:lnTo>
                  <a:lnTo>
                    <a:pt x="827" y="657"/>
                  </a:lnTo>
                  <a:lnTo>
                    <a:pt x="828" y="661"/>
                  </a:lnTo>
                  <a:lnTo>
                    <a:pt x="833" y="664"/>
                  </a:lnTo>
                  <a:lnTo>
                    <a:pt x="833" y="679"/>
                  </a:lnTo>
                  <a:lnTo>
                    <a:pt x="835" y="681"/>
                  </a:lnTo>
                  <a:lnTo>
                    <a:pt x="840" y="698"/>
                  </a:lnTo>
                  <a:lnTo>
                    <a:pt x="835" y="720"/>
                  </a:lnTo>
                  <a:lnTo>
                    <a:pt x="831" y="720"/>
                  </a:lnTo>
                  <a:lnTo>
                    <a:pt x="827" y="715"/>
                  </a:lnTo>
                  <a:lnTo>
                    <a:pt x="824" y="720"/>
                  </a:lnTo>
                  <a:lnTo>
                    <a:pt x="820" y="720"/>
                  </a:lnTo>
                  <a:lnTo>
                    <a:pt x="817" y="706"/>
                  </a:lnTo>
                  <a:lnTo>
                    <a:pt x="816" y="705"/>
                  </a:lnTo>
                  <a:lnTo>
                    <a:pt x="816" y="685"/>
                  </a:lnTo>
                  <a:lnTo>
                    <a:pt x="810" y="675"/>
                  </a:lnTo>
                  <a:lnTo>
                    <a:pt x="807" y="672"/>
                  </a:lnTo>
                  <a:lnTo>
                    <a:pt x="807" y="665"/>
                  </a:lnTo>
                  <a:lnTo>
                    <a:pt x="796" y="671"/>
                  </a:lnTo>
                  <a:lnTo>
                    <a:pt x="792" y="677"/>
                  </a:lnTo>
                  <a:lnTo>
                    <a:pt x="792" y="686"/>
                  </a:lnTo>
                  <a:lnTo>
                    <a:pt x="789" y="686"/>
                  </a:lnTo>
                  <a:lnTo>
                    <a:pt x="789" y="692"/>
                  </a:lnTo>
                  <a:lnTo>
                    <a:pt x="785" y="691"/>
                  </a:lnTo>
                  <a:lnTo>
                    <a:pt x="780" y="685"/>
                  </a:lnTo>
                  <a:lnTo>
                    <a:pt x="779" y="681"/>
                  </a:lnTo>
                  <a:lnTo>
                    <a:pt x="780" y="679"/>
                  </a:lnTo>
                  <a:lnTo>
                    <a:pt x="782" y="663"/>
                  </a:lnTo>
                  <a:lnTo>
                    <a:pt x="790" y="663"/>
                  </a:lnTo>
                  <a:lnTo>
                    <a:pt x="785" y="661"/>
                  </a:lnTo>
                  <a:lnTo>
                    <a:pt x="783" y="655"/>
                  </a:lnTo>
                  <a:lnTo>
                    <a:pt x="778" y="667"/>
                  </a:lnTo>
                  <a:lnTo>
                    <a:pt x="778" y="672"/>
                  </a:lnTo>
                  <a:lnTo>
                    <a:pt x="776" y="675"/>
                  </a:lnTo>
                  <a:lnTo>
                    <a:pt x="775" y="675"/>
                  </a:lnTo>
                  <a:lnTo>
                    <a:pt x="775" y="670"/>
                  </a:lnTo>
                  <a:lnTo>
                    <a:pt x="771" y="670"/>
                  </a:lnTo>
                  <a:lnTo>
                    <a:pt x="771" y="671"/>
                  </a:lnTo>
                  <a:lnTo>
                    <a:pt x="766" y="668"/>
                  </a:lnTo>
                  <a:lnTo>
                    <a:pt x="766" y="660"/>
                  </a:lnTo>
                  <a:lnTo>
                    <a:pt x="772" y="660"/>
                  </a:lnTo>
                  <a:lnTo>
                    <a:pt x="772" y="640"/>
                  </a:lnTo>
                  <a:lnTo>
                    <a:pt x="768" y="643"/>
                  </a:lnTo>
                  <a:lnTo>
                    <a:pt x="755" y="632"/>
                  </a:lnTo>
                  <a:lnTo>
                    <a:pt x="756" y="632"/>
                  </a:lnTo>
                  <a:lnTo>
                    <a:pt x="756" y="626"/>
                  </a:lnTo>
                  <a:lnTo>
                    <a:pt x="754" y="629"/>
                  </a:lnTo>
                  <a:lnTo>
                    <a:pt x="738" y="626"/>
                  </a:lnTo>
                  <a:lnTo>
                    <a:pt x="740" y="622"/>
                  </a:lnTo>
                  <a:lnTo>
                    <a:pt x="744" y="622"/>
                  </a:lnTo>
                  <a:lnTo>
                    <a:pt x="747" y="619"/>
                  </a:lnTo>
                  <a:lnTo>
                    <a:pt x="740" y="617"/>
                  </a:lnTo>
                  <a:lnTo>
                    <a:pt x="740" y="609"/>
                  </a:lnTo>
                  <a:lnTo>
                    <a:pt x="735" y="609"/>
                  </a:lnTo>
                  <a:lnTo>
                    <a:pt x="734" y="603"/>
                  </a:lnTo>
                  <a:lnTo>
                    <a:pt x="744" y="606"/>
                  </a:lnTo>
                  <a:lnTo>
                    <a:pt x="740" y="602"/>
                  </a:lnTo>
                  <a:lnTo>
                    <a:pt x="735" y="602"/>
                  </a:lnTo>
                  <a:lnTo>
                    <a:pt x="734" y="595"/>
                  </a:lnTo>
                  <a:lnTo>
                    <a:pt x="728" y="598"/>
                  </a:lnTo>
                  <a:lnTo>
                    <a:pt x="728" y="592"/>
                  </a:lnTo>
                  <a:lnTo>
                    <a:pt x="730" y="591"/>
                  </a:lnTo>
                  <a:lnTo>
                    <a:pt x="728" y="586"/>
                  </a:lnTo>
                  <a:lnTo>
                    <a:pt x="727" y="589"/>
                  </a:lnTo>
                  <a:lnTo>
                    <a:pt x="724" y="589"/>
                  </a:lnTo>
                  <a:lnTo>
                    <a:pt x="720" y="582"/>
                  </a:lnTo>
                  <a:lnTo>
                    <a:pt x="720" y="569"/>
                  </a:lnTo>
                  <a:lnTo>
                    <a:pt x="717" y="572"/>
                  </a:lnTo>
                  <a:lnTo>
                    <a:pt x="716" y="579"/>
                  </a:lnTo>
                  <a:lnTo>
                    <a:pt x="703" y="578"/>
                  </a:lnTo>
                  <a:lnTo>
                    <a:pt x="694" y="565"/>
                  </a:lnTo>
                  <a:lnTo>
                    <a:pt x="696" y="560"/>
                  </a:lnTo>
                  <a:lnTo>
                    <a:pt x="693" y="561"/>
                  </a:lnTo>
                  <a:lnTo>
                    <a:pt x="682" y="538"/>
                  </a:lnTo>
                  <a:lnTo>
                    <a:pt x="676" y="540"/>
                  </a:lnTo>
                  <a:lnTo>
                    <a:pt x="672" y="537"/>
                  </a:lnTo>
                  <a:lnTo>
                    <a:pt x="680" y="547"/>
                  </a:lnTo>
                  <a:lnTo>
                    <a:pt x="686" y="560"/>
                  </a:lnTo>
                  <a:lnTo>
                    <a:pt x="690" y="565"/>
                  </a:lnTo>
                  <a:lnTo>
                    <a:pt x="692" y="584"/>
                  </a:lnTo>
                  <a:lnTo>
                    <a:pt x="690" y="585"/>
                  </a:lnTo>
                  <a:lnTo>
                    <a:pt x="685" y="579"/>
                  </a:lnTo>
                  <a:lnTo>
                    <a:pt x="676" y="579"/>
                  </a:lnTo>
                  <a:lnTo>
                    <a:pt x="671" y="558"/>
                  </a:lnTo>
                  <a:lnTo>
                    <a:pt x="671" y="557"/>
                  </a:lnTo>
                  <a:lnTo>
                    <a:pt x="669" y="562"/>
                  </a:lnTo>
                  <a:lnTo>
                    <a:pt x="666" y="564"/>
                  </a:lnTo>
                  <a:lnTo>
                    <a:pt x="659" y="558"/>
                  </a:lnTo>
                  <a:lnTo>
                    <a:pt x="659" y="555"/>
                  </a:lnTo>
                  <a:lnTo>
                    <a:pt x="651" y="557"/>
                  </a:lnTo>
                  <a:lnTo>
                    <a:pt x="645" y="564"/>
                  </a:lnTo>
                  <a:lnTo>
                    <a:pt x="659" y="564"/>
                  </a:lnTo>
                  <a:lnTo>
                    <a:pt x="659" y="565"/>
                  </a:lnTo>
                  <a:lnTo>
                    <a:pt x="663" y="568"/>
                  </a:lnTo>
                  <a:lnTo>
                    <a:pt x="662" y="572"/>
                  </a:lnTo>
                  <a:lnTo>
                    <a:pt x="668" y="572"/>
                  </a:lnTo>
                  <a:lnTo>
                    <a:pt x="672" y="581"/>
                  </a:lnTo>
                  <a:lnTo>
                    <a:pt x="671" y="582"/>
                  </a:lnTo>
                  <a:lnTo>
                    <a:pt x="665" y="582"/>
                  </a:lnTo>
                  <a:lnTo>
                    <a:pt x="665" y="585"/>
                  </a:lnTo>
                  <a:lnTo>
                    <a:pt x="661" y="586"/>
                  </a:lnTo>
                  <a:lnTo>
                    <a:pt x="661" y="589"/>
                  </a:lnTo>
                  <a:lnTo>
                    <a:pt x="658" y="589"/>
                  </a:lnTo>
                  <a:lnTo>
                    <a:pt x="656" y="585"/>
                  </a:lnTo>
                  <a:lnTo>
                    <a:pt x="640" y="581"/>
                  </a:lnTo>
                  <a:lnTo>
                    <a:pt x="617" y="557"/>
                  </a:lnTo>
                  <a:lnTo>
                    <a:pt x="617" y="554"/>
                  </a:lnTo>
                  <a:lnTo>
                    <a:pt x="620" y="553"/>
                  </a:lnTo>
                  <a:lnTo>
                    <a:pt x="616" y="550"/>
                  </a:lnTo>
                  <a:lnTo>
                    <a:pt x="610" y="553"/>
                  </a:lnTo>
                  <a:lnTo>
                    <a:pt x="597" y="548"/>
                  </a:lnTo>
                  <a:lnTo>
                    <a:pt x="597" y="543"/>
                  </a:lnTo>
                  <a:lnTo>
                    <a:pt x="593" y="546"/>
                  </a:lnTo>
                  <a:lnTo>
                    <a:pt x="593" y="543"/>
                  </a:lnTo>
                  <a:lnTo>
                    <a:pt x="583" y="543"/>
                  </a:lnTo>
                  <a:lnTo>
                    <a:pt x="579" y="540"/>
                  </a:lnTo>
                  <a:lnTo>
                    <a:pt x="583" y="537"/>
                  </a:lnTo>
                  <a:lnTo>
                    <a:pt x="586" y="530"/>
                  </a:lnTo>
                  <a:lnTo>
                    <a:pt x="585" y="524"/>
                  </a:lnTo>
                  <a:lnTo>
                    <a:pt x="582" y="523"/>
                  </a:lnTo>
                  <a:lnTo>
                    <a:pt x="579" y="529"/>
                  </a:lnTo>
                  <a:lnTo>
                    <a:pt x="569" y="531"/>
                  </a:lnTo>
                  <a:lnTo>
                    <a:pt x="555" y="531"/>
                  </a:lnTo>
                  <a:lnTo>
                    <a:pt x="551" y="527"/>
                  </a:lnTo>
                  <a:lnTo>
                    <a:pt x="545" y="527"/>
                  </a:lnTo>
                  <a:lnTo>
                    <a:pt x="549" y="517"/>
                  </a:lnTo>
                  <a:lnTo>
                    <a:pt x="545" y="516"/>
                  </a:lnTo>
                  <a:lnTo>
                    <a:pt x="545" y="519"/>
                  </a:lnTo>
                  <a:lnTo>
                    <a:pt x="537" y="522"/>
                  </a:lnTo>
                  <a:lnTo>
                    <a:pt x="521" y="516"/>
                  </a:lnTo>
                  <a:lnTo>
                    <a:pt x="510" y="519"/>
                  </a:lnTo>
                  <a:lnTo>
                    <a:pt x="494" y="519"/>
                  </a:lnTo>
                  <a:lnTo>
                    <a:pt x="483" y="522"/>
                  </a:lnTo>
                  <a:lnTo>
                    <a:pt x="483" y="507"/>
                  </a:lnTo>
                  <a:lnTo>
                    <a:pt x="479" y="506"/>
                  </a:lnTo>
                  <a:lnTo>
                    <a:pt x="479" y="510"/>
                  </a:lnTo>
                  <a:lnTo>
                    <a:pt x="477" y="512"/>
                  </a:lnTo>
                  <a:lnTo>
                    <a:pt x="465" y="506"/>
                  </a:lnTo>
                  <a:lnTo>
                    <a:pt x="465" y="503"/>
                  </a:lnTo>
                  <a:lnTo>
                    <a:pt x="469" y="503"/>
                  </a:lnTo>
                  <a:lnTo>
                    <a:pt x="466" y="496"/>
                  </a:lnTo>
                  <a:lnTo>
                    <a:pt x="461" y="498"/>
                  </a:lnTo>
                  <a:lnTo>
                    <a:pt x="461" y="502"/>
                  </a:lnTo>
                  <a:lnTo>
                    <a:pt x="455" y="502"/>
                  </a:lnTo>
                  <a:lnTo>
                    <a:pt x="451" y="499"/>
                  </a:lnTo>
                  <a:lnTo>
                    <a:pt x="446" y="500"/>
                  </a:lnTo>
                  <a:lnTo>
                    <a:pt x="449" y="491"/>
                  </a:lnTo>
                  <a:lnTo>
                    <a:pt x="441" y="491"/>
                  </a:lnTo>
                  <a:lnTo>
                    <a:pt x="441" y="486"/>
                  </a:lnTo>
                  <a:lnTo>
                    <a:pt x="432" y="488"/>
                  </a:lnTo>
                  <a:lnTo>
                    <a:pt x="432" y="486"/>
                  </a:lnTo>
                  <a:lnTo>
                    <a:pt x="441" y="479"/>
                  </a:lnTo>
                  <a:lnTo>
                    <a:pt x="430" y="483"/>
                  </a:lnTo>
                  <a:lnTo>
                    <a:pt x="428" y="479"/>
                  </a:lnTo>
                  <a:lnTo>
                    <a:pt x="430" y="478"/>
                  </a:lnTo>
                  <a:lnTo>
                    <a:pt x="431" y="471"/>
                  </a:lnTo>
                  <a:lnTo>
                    <a:pt x="430" y="471"/>
                  </a:lnTo>
                  <a:lnTo>
                    <a:pt x="423" y="475"/>
                  </a:lnTo>
                  <a:lnTo>
                    <a:pt x="414" y="474"/>
                  </a:lnTo>
                  <a:lnTo>
                    <a:pt x="413" y="476"/>
                  </a:lnTo>
                  <a:lnTo>
                    <a:pt x="411" y="468"/>
                  </a:lnTo>
                  <a:lnTo>
                    <a:pt x="408" y="481"/>
                  </a:lnTo>
                  <a:lnTo>
                    <a:pt x="403" y="478"/>
                  </a:lnTo>
                  <a:lnTo>
                    <a:pt x="403" y="471"/>
                  </a:lnTo>
                  <a:lnTo>
                    <a:pt x="408" y="465"/>
                  </a:lnTo>
                  <a:lnTo>
                    <a:pt x="407" y="462"/>
                  </a:lnTo>
                  <a:lnTo>
                    <a:pt x="404" y="464"/>
                  </a:lnTo>
                  <a:lnTo>
                    <a:pt x="403" y="468"/>
                  </a:lnTo>
                  <a:lnTo>
                    <a:pt x="393" y="468"/>
                  </a:lnTo>
                  <a:lnTo>
                    <a:pt x="393" y="472"/>
                  </a:lnTo>
                  <a:lnTo>
                    <a:pt x="396" y="472"/>
                  </a:lnTo>
                  <a:lnTo>
                    <a:pt x="396" y="475"/>
                  </a:lnTo>
                  <a:lnTo>
                    <a:pt x="387" y="485"/>
                  </a:lnTo>
                  <a:lnTo>
                    <a:pt x="387" y="489"/>
                  </a:lnTo>
                  <a:lnTo>
                    <a:pt x="389" y="486"/>
                  </a:lnTo>
                  <a:lnTo>
                    <a:pt x="393" y="489"/>
                  </a:lnTo>
                  <a:lnTo>
                    <a:pt x="393" y="492"/>
                  </a:lnTo>
                  <a:lnTo>
                    <a:pt x="389" y="495"/>
                  </a:lnTo>
                  <a:lnTo>
                    <a:pt x="390" y="498"/>
                  </a:lnTo>
                  <a:lnTo>
                    <a:pt x="396" y="496"/>
                  </a:lnTo>
                  <a:lnTo>
                    <a:pt x="397" y="495"/>
                  </a:lnTo>
                  <a:lnTo>
                    <a:pt x="397" y="500"/>
                  </a:lnTo>
                  <a:lnTo>
                    <a:pt x="393" y="505"/>
                  </a:lnTo>
                  <a:lnTo>
                    <a:pt x="393" y="515"/>
                  </a:lnTo>
                  <a:lnTo>
                    <a:pt x="386" y="516"/>
                  </a:lnTo>
                  <a:lnTo>
                    <a:pt x="383" y="522"/>
                  </a:lnTo>
                  <a:lnTo>
                    <a:pt x="379" y="519"/>
                  </a:lnTo>
                  <a:lnTo>
                    <a:pt x="372" y="519"/>
                  </a:lnTo>
                  <a:lnTo>
                    <a:pt x="373" y="515"/>
                  </a:lnTo>
                  <a:lnTo>
                    <a:pt x="370" y="515"/>
                  </a:lnTo>
                  <a:lnTo>
                    <a:pt x="369" y="522"/>
                  </a:lnTo>
                  <a:lnTo>
                    <a:pt x="368" y="516"/>
                  </a:lnTo>
                  <a:lnTo>
                    <a:pt x="365" y="519"/>
                  </a:lnTo>
                  <a:lnTo>
                    <a:pt x="363" y="529"/>
                  </a:lnTo>
                  <a:lnTo>
                    <a:pt x="361" y="529"/>
                  </a:lnTo>
                  <a:lnTo>
                    <a:pt x="361" y="522"/>
                  </a:lnTo>
                  <a:lnTo>
                    <a:pt x="356" y="522"/>
                  </a:lnTo>
                  <a:lnTo>
                    <a:pt x="356" y="531"/>
                  </a:lnTo>
                  <a:lnTo>
                    <a:pt x="355" y="530"/>
                  </a:lnTo>
                  <a:lnTo>
                    <a:pt x="351" y="531"/>
                  </a:lnTo>
                  <a:lnTo>
                    <a:pt x="351" y="529"/>
                  </a:lnTo>
                  <a:lnTo>
                    <a:pt x="351" y="533"/>
                  </a:lnTo>
                  <a:lnTo>
                    <a:pt x="344" y="538"/>
                  </a:lnTo>
                  <a:lnTo>
                    <a:pt x="341" y="534"/>
                  </a:lnTo>
                  <a:lnTo>
                    <a:pt x="332" y="540"/>
                  </a:lnTo>
                  <a:lnTo>
                    <a:pt x="331" y="547"/>
                  </a:lnTo>
                  <a:lnTo>
                    <a:pt x="330" y="547"/>
                  </a:lnTo>
                  <a:lnTo>
                    <a:pt x="330" y="544"/>
                  </a:lnTo>
                  <a:lnTo>
                    <a:pt x="322" y="544"/>
                  </a:lnTo>
                  <a:lnTo>
                    <a:pt x="325" y="548"/>
                  </a:lnTo>
                  <a:lnTo>
                    <a:pt x="315" y="550"/>
                  </a:lnTo>
                  <a:lnTo>
                    <a:pt x="315" y="547"/>
                  </a:lnTo>
                  <a:lnTo>
                    <a:pt x="310" y="547"/>
                  </a:lnTo>
                  <a:lnTo>
                    <a:pt x="308" y="540"/>
                  </a:lnTo>
                  <a:lnTo>
                    <a:pt x="311" y="537"/>
                  </a:lnTo>
                  <a:lnTo>
                    <a:pt x="320" y="537"/>
                  </a:lnTo>
                  <a:lnTo>
                    <a:pt x="320" y="534"/>
                  </a:lnTo>
                  <a:lnTo>
                    <a:pt x="327" y="531"/>
                  </a:lnTo>
                  <a:lnTo>
                    <a:pt x="331" y="524"/>
                  </a:lnTo>
                  <a:lnTo>
                    <a:pt x="322" y="529"/>
                  </a:lnTo>
                  <a:lnTo>
                    <a:pt x="314" y="526"/>
                  </a:lnTo>
                  <a:lnTo>
                    <a:pt x="313" y="519"/>
                  </a:lnTo>
                  <a:lnTo>
                    <a:pt x="317" y="510"/>
                  </a:lnTo>
                  <a:lnTo>
                    <a:pt x="324" y="505"/>
                  </a:lnTo>
                  <a:lnTo>
                    <a:pt x="324" y="498"/>
                  </a:lnTo>
                  <a:lnTo>
                    <a:pt x="327" y="496"/>
                  </a:lnTo>
                  <a:lnTo>
                    <a:pt x="327" y="481"/>
                  </a:lnTo>
                  <a:lnTo>
                    <a:pt x="335" y="479"/>
                  </a:lnTo>
                  <a:lnTo>
                    <a:pt x="344" y="472"/>
                  </a:lnTo>
                  <a:lnTo>
                    <a:pt x="349" y="471"/>
                  </a:lnTo>
                  <a:lnTo>
                    <a:pt x="353" y="475"/>
                  </a:lnTo>
                  <a:lnTo>
                    <a:pt x="359" y="475"/>
                  </a:lnTo>
                  <a:lnTo>
                    <a:pt x="376" y="478"/>
                  </a:lnTo>
                  <a:lnTo>
                    <a:pt x="359" y="465"/>
                  </a:lnTo>
                  <a:lnTo>
                    <a:pt x="359" y="464"/>
                  </a:lnTo>
                  <a:lnTo>
                    <a:pt x="375" y="450"/>
                  </a:lnTo>
                  <a:lnTo>
                    <a:pt x="368" y="450"/>
                  </a:lnTo>
                  <a:lnTo>
                    <a:pt x="362" y="452"/>
                  </a:lnTo>
                  <a:lnTo>
                    <a:pt x="362" y="458"/>
                  </a:lnTo>
                  <a:lnTo>
                    <a:pt x="349" y="458"/>
                  </a:lnTo>
                  <a:lnTo>
                    <a:pt x="349" y="450"/>
                  </a:lnTo>
                  <a:lnTo>
                    <a:pt x="362" y="427"/>
                  </a:lnTo>
                  <a:lnTo>
                    <a:pt x="361" y="421"/>
                  </a:lnTo>
                  <a:lnTo>
                    <a:pt x="359" y="431"/>
                  </a:lnTo>
                  <a:lnTo>
                    <a:pt x="351" y="441"/>
                  </a:lnTo>
                  <a:lnTo>
                    <a:pt x="345" y="431"/>
                  </a:lnTo>
                  <a:lnTo>
                    <a:pt x="344" y="443"/>
                  </a:lnTo>
                  <a:lnTo>
                    <a:pt x="346" y="444"/>
                  </a:lnTo>
                  <a:lnTo>
                    <a:pt x="346" y="454"/>
                  </a:lnTo>
                  <a:lnTo>
                    <a:pt x="344" y="458"/>
                  </a:lnTo>
                  <a:lnTo>
                    <a:pt x="337" y="461"/>
                  </a:lnTo>
                  <a:lnTo>
                    <a:pt x="337" y="465"/>
                  </a:lnTo>
                  <a:lnTo>
                    <a:pt x="334" y="468"/>
                  </a:lnTo>
                  <a:lnTo>
                    <a:pt x="322" y="471"/>
                  </a:lnTo>
                  <a:lnTo>
                    <a:pt x="320" y="475"/>
                  </a:lnTo>
                  <a:lnTo>
                    <a:pt x="320" y="481"/>
                  </a:lnTo>
                  <a:lnTo>
                    <a:pt x="315" y="479"/>
                  </a:lnTo>
                  <a:lnTo>
                    <a:pt x="311" y="486"/>
                  </a:lnTo>
                  <a:lnTo>
                    <a:pt x="304" y="489"/>
                  </a:lnTo>
                  <a:lnTo>
                    <a:pt x="304" y="492"/>
                  </a:lnTo>
                  <a:lnTo>
                    <a:pt x="307" y="493"/>
                  </a:lnTo>
                  <a:lnTo>
                    <a:pt x="301" y="499"/>
                  </a:lnTo>
                  <a:lnTo>
                    <a:pt x="296" y="499"/>
                  </a:lnTo>
                  <a:lnTo>
                    <a:pt x="291" y="496"/>
                  </a:lnTo>
                  <a:lnTo>
                    <a:pt x="291" y="495"/>
                  </a:lnTo>
                  <a:lnTo>
                    <a:pt x="289" y="495"/>
                  </a:lnTo>
                  <a:lnTo>
                    <a:pt x="287" y="498"/>
                  </a:lnTo>
                  <a:lnTo>
                    <a:pt x="296" y="503"/>
                  </a:lnTo>
                  <a:lnTo>
                    <a:pt x="297" y="510"/>
                  </a:lnTo>
                  <a:lnTo>
                    <a:pt x="290" y="515"/>
                  </a:lnTo>
                  <a:lnTo>
                    <a:pt x="283" y="515"/>
                  </a:lnTo>
                  <a:lnTo>
                    <a:pt x="283" y="519"/>
                  </a:lnTo>
                  <a:lnTo>
                    <a:pt x="286" y="519"/>
                  </a:lnTo>
                  <a:lnTo>
                    <a:pt x="286" y="522"/>
                  </a:lnTo>
                  <a:lnTo>
                    <a:pt x="279" y="523"/>
                  </a:lnTo>
                  <a:lnTo>
                    <a:pt x="279" y="520"/>
                  </a:lnTo>
                  <a:lnTo>
                    <a:pt x="277" y="519"/>
                  </a:lnTo>
                  <a:lnTo>
                    <a:pt x="276" y="523"/>
                  </a:lnTo>
                  <a:lnTo>
                    <a:pt x="272" y="523"/>
                  </a:lnTo>
                  <a:lnTo>
                    <a:pt x="269" y="531"/>
                  </a:lnTo>
                  <a:lnTo>
                    <a:pt x="260" y="533"/>
                  </a:lnTo>
                  <a:lnTo>
                    <a:pt x="260" y="537"/>
                  </a:lnTo>
                  <a:lnTo>
                    <a:pt x="256" y="543"/>
                  </a:lnTo>
                  <a:lnTo>
                    <a:pt x="256" y="550"/>
                  </a:lnTo>
                  <a:lnTo>
                    <a:pt x="259" y="547"/>
                  </a:lnTo>
                  <a:lnTo>
                    <a:pt x="266" y="547"/>
                  </a:lnTo>
                  <a:lnTo>
                    <a:pt x="275" y="558"/>
                  </a:lnTo>
                  <a:lnTo>
                    <a:pt x="270" y="564"/>
                  </a:lnTo>
                  <a:lnTo>
                    <a:pt x="263" y="568"/>
                  </a:lnTo>
                  <a:lnTo>
                    <a:pt x="258" y="568"/>
                  </a:lnTo>
                  <a:lnTo>
                    <a:pt x="256" y="572"/>
                  </a:lnTo>
                  <a:lnTo>
                    <a:pt x="252" y="572"/>
                  </a:lnTo>
                  <a:lnTo>
                    <a:pt x="253" y="579"/>
                  </a:lnTo>
                  <a:lnTo>
                    <a:pt x="251" y="579"/>
                  </a:lnTo>
                  <a:lnTo>
                    <a:pt x="251" y="584"/>
                  </a:lnTo>
                  <a:lnTo>
                    <a:pt x="241" y="589"/>
                  </a:lnTo>
                  <a:lnTo>
                    <a:pt x="232" y="591"/>
                  </a:lnTo>
                  <a:lnTo>
                    <a:pt x="231" y="586"/>
                  </a:lnTo>
                  <a:lnTo>
                    <a:pt x="227" y="586"/>
                  </a:lnTo>
                  <a:lnTo>
                    <a:pt x="227" y="593"/>
                  </a:lnTo>
                  <a:lnTo>
                    <a:pt x="222" y="595"/>
                  </a:lnTo>
                  <a:lnTo>
                    <a:pt x="222" y="600"/>
                  </a:lnTo>
                  <a:lnTo>
                    <a:pt x="217" y="602"/>
                  </a:lnTo>
                  <a:lnTo>
                    <a:pt x="215" y="598"/>
                  </a:lnTo>
                  <a:lnTo>
                    <a:pt x="210" y="603"/>
                  </a:lnTo>
                  <a:lnTo>
                    <a:pt x="210" y="606"/>
                  </a:lnTo>
                  <a:lnTo>
                    <a:pt x="201" y="605"/>
                  </a:lnTo>
                  <a:lnTo>
                    <a:pt x="201" y="610"/>
                  </a:lnTo>
                  <a:lnTo>
                    <a:pt x="196" y="609"/>
                  </a:lnTo>
                  <a:lnTo>
                    <a:pt x="189" y="616"/>
                  </a:lnTo>
                  <a:lnTo>
                    <a:pt x="191" y="616"/>
                  </a:lnTo>
                  <a:lnTo>
                    <a:pt x="191" y="622"/>
                  </a:lnTo>
                  <a:lnTo>
                    <a:pt x="184" y="630"/>
                  </a:lnTo>
                  <a:lnTo>
                    <a:pt x="182" y="626"/>
                  </a:lnTo>
                  <a:lnTo>
                    <a:pt x="179" y="632"/>
                  </a:lnTo>
                  <a:lnTo>
                    <a:pt x="177" y="630"/>
                  </a:lnTo>
                  <a:lnTo>
                    <a:pt x="173" y="632"/>
                  </a:lnTo>
                  <a:lnTo>
                    <a:pt x="169" y="630"/>
                  </a:lnTo>
                  <a:lnTo>
                    <a:pt x="169" y="633"/>
                  </a:lnTo>
                  <a:lnTo>
                    <a:pt x="163" y="630"/>
                  </a:lnTo>
                  <a:lnTo>
                    <a:pt x="162" y="637"/>
                  </a:lnTo>
                  <a:lnTo>
                    <a:pt x="158" y="639"/>
                  </a:lnTo>
                  <a:lnTo>
                    <a:pt x="149" y="636"/>
                  </a:lnTo>
                  <a:close/>
                </a:path>
              </a:pathLst>
            </a:custGeom>
            <a:solidFill>
              <a:srgbClr val="FF0000"/>
            </a:solidFill>
            <a:ln w="12700">
              <a:solidFill>
                <a:schemeClr val="bg2"/>
              </a:solidFill>
              <a:round/>
              <a:headEnd/>
              <a:tailEnd/>
            </a:ln>
          </p:spPr>
          <p:txBody>
            <a:bodyPr/>
            <a:lstStyle/>
            <a:p>
              <a:endParaRPr lang="en-US"/>
            </a:p>
          </p:txBody>
        </p:sp>
      </p:grpSp>
      <p:sp>
        <p:nvSpPr>
          <p:cNvPr id="390221" name="Freeform 77"/>
          <p:cNvSpPr>
            <a:spLocks/>
          </p:cNvSpPr>
          <p:nvPr/>
        </p:nvSpPr>
        <p:spPr bwMode="ltGray">
          <a:xfrm>
            <a:off x="7821613" y="877888"/>
            <a:ext cx="382587" cy="646112"/>
          </a:xfrm>
          <a:custGeom>
            <a:avLst/>
            <a:gdLst/>
            <a:ahLst/>
            <a:cxnLst>
              <a:cxn ang="0">
                <a:pos x="251" y="349"/>
              </a:cxn>
              <a:cxn ang="0">
                <a:pos x="242" y="390"/>
              </a:cxn>
              <a:cxn ang="0">
                <a:pos x="217" y="419"/>
              </a:cxn>
              <a:cxn ang="0">
                <a:pos x="194" y="437"/>
              </a:cxn>
              <a:cxn ang="0">
                <a:pos x="144" y="451"/>
              </a:cxn>
              <a:cxn ang="0">
                <a:pos x="120" y="462"/>
              </a:cxn>
              <a:cxn ang="0">
                <a:pos x="104" y="473"/>
              </a:cxn>
              <a:cxn ang="0">
                <a:pos x="67" y="473"/>
              </a:cxn>
              <a:cxn ang="0">
                <a:pos x="51" y="433"/>
              </a:cxn>
              <a:cxn ang="0">
                <a:pos x="63" y="421"/>
              </a:cxn>
              <a:cxn ang="0">
                <a:pos x="90" y="363"/>
              </a:cxn>
              <a:cxn ang="0">
                <a:pos x="102" y="322"/>
              </a:cxn>
              <a:cxn ang="0">
                <a:pos x="81" y="301"/>
              </a:cxn>
              <a:cxn ang="0">
                <a:pos x="59" y="315"/>
              </a:cxn>
              <a:cxn ang="0">
                <a:pos x="49" y="329"/>
              </a:cxn>
              <a:cxn ang="0">
                <a:pos x="67" y="283"/>
              </a:cxn>
              <a:cxn ang="0">
                <a:pos x="27" y="374"/>
              </a:cxn>
              <a:cxn ang="0">
                <a:pos x="18" y="392"/>
              </a:cxn>
              <a:cxn ang="0">
                <a:pos x="27" y="337"/>
              </a:cxn>
              <a:cxn ang="0">
                <a:pos x="36" y="301"/>
              </a:cxn>
              <a:cxn ang="0">
                <a:pos x="40" y="267"/>
              </a:cxn>
              <a:cxn ang="0">
                <a:pos x="49" y="249"/>
              </a:cxn>
              <a:cxn ang="0">
                <a:pos x="31" y="253"/>
              </a:cxn>
              <a:cxn ang="0">
                <a:pos x="18" y="235"/>
              </a:cxn>
              <a:cxn ang="0">
                <a:pos x="2" y="217"/>
              </a:cxn>
              <a:cxn ang="0">
                <a:pos x="27" y="211"/>
              </a:cxn>
              <a:cxn ang="0">
                <a:pos x="40" y="195"/>
              </a:cxn>
              <a:cxn ang="0">
                <a:pos x="45" y="186"/>
              </a:cxn>
              <a:cxn ang="0">
                <a:pos x="34" y="172"/>
              </a:cxn>
              <a:cxn ang="0">
                <a:pos x="49" y="161"/>
              </a:cxn>
              <a:cxn ang="0">
                <a:pos x="49" y="149"/>
              </a:cxn>
              <a:cxn ang="0">
                <a:pos x="25" y="124"/>
              </a:cxn>
              <a:cxn ang="0">
                <a:pos x="27" y="113"/>
              </a:cxn>
              <a:cxn ang="0">
                <a:pos x="36" y="84"/>
              </a:cxn>
              <a:cxn ang="0">
                <a:pos x="43" y="81"/>
              </a:cxn>
              <a:cxn ang="0">
                <a:pos x="63" y="92"/>
              </a:cxn>
              <a:cxn ang="0">
                <a:pos x="72" y="81"/>
              </a:cxn>
              <a:cxn ang="0">
                <a:pos x="67" y="58"/>
              </a:cxn>
              <a:cxn ang="0">
                <a:pos x="76" y="15"/>
              </a:cxn>
              <a:cxn ang="0">
                <a:pos x="90" y="0"/>
              </a:cxn>
              <a:cxn ang="0">
                <a:pos x="106" y="22"/>
              </a:cxn>
              <a:cxn ang="0">
                <a:pos x="122" y="18"/>
              </a:cxn>
              <a:cxn ang="0">
                <a:pos x="135" y="15"/>
              </a:cxn>
              <a:cxn ang="0">
                <a:pos x="153" y="11"/>
              </a:cxn>
              <a:cxn ang="0">
                <a:pos x="176" y="4"/>
              </a:cxn>
              <a:cxn ang="0">
                <a:pos x="183" y="0"/>
              </a:cxn>
              <a:cxn ang="0">
                <a:pos x="206" y="4"/>
              </a:cxn>
              <a:cxn ang="0">
                <a:pos x="174" y="61"/>
              </a:cxn>
              <a:cxn ang="0">
                <a:pos x="145" y="92"/>
              </a:cxn>
              <a:cxn ang="0">
                <a:pos x="142" y="99"/>
              </a:cxn>
              <a:cxn ang="0">
                <a:pos x="145" y="117"/>
              </a:cxn>
              <a:cxn ang="0">
                <a:pos x="144" y="117"/>
              </a:cxn>
              <a:cxn ang="0">
                <a:pos x="129" y="138"/>
              </a:cxn>
              <a:cxn ang="0">
                <a:pos x="190" y="109"/>
              </a:cxn>
              <a:cxn ang="0">
                <a:pos x="281" y="131"/>
              </a:cxn>
              <a:cxn ang="0">
                <a:pos x="263" y="190"/>
              </a:cxn>
              <a:cxn ang="0">
                <a:pos x="238" y="231"/>
              </a:cxn>
              <a:cxn ang="0">
                <a:pos x="210" y="263"/>
              </a:cxn>
              <a:cxn ang="0">
                <a:pos x="213" y="278"/>
              </a:cxn>
              <a:cxn ang="0">
                <a:pos x="206" y="297"/>
              </a:cxn>
              <a:cxn ang="0">
                <a:pos x="151" y="308"/>
              </a:cxn>
              <a:cxn ang="0">
                <a:pos x="206" y="326"/>
              </a:cxn>
              <a:cxn ang="0">
                <a:pos x="260" y="333"/>
              </a:cxn>
            </a:cxnLst>
            <a:rect l="0" t="0" r="r" b="b"/>
            <a:pathLst>
              <a:path w="281" h="476">
                <a:moveTo>
                  <a:pt x="263" y="342"/>
                </a:moveTo>
                <a:lnTo>
                  <a:pt x="258" y="349"/>
                </a:lnTo>
                <a:lnTo>
                  <a:pt x="251" y="349"/>
                </a:lnTo>
                <a:lnTo>
                  <a:pt x="247" y="353"/>
                </a:lnTo>
                <a:lnTo>
                  <a:pt x="249" y="383"/>
                </a:lnTo>
                <a:lnTo>
                  <a:pt x="242" y="390"/>
                </a:lnTo>
                <a:lnTo>
                  <a:pt x="233" y="390"/>
                </a:lnTo>
                <a:lnTo>
                  <a:pt x="224" y="397"/>
                </a:lnTo>
                <a:lnTo>
                  <a:pt x="217" y="419"/>
                </a:lnTo>
                <a:lnTo>
                  <a:pt x="201" y="433"/>
                </a:lnTo>
                <a:lnTo>
                  <a:pt x="195" y="433"/>
                </a:lnTo>
                <a:lnTo>
                  <a:pt x="194" y="437"/>
                </a:lnTo>
                <a:lnTo>
                  <a:pt x="160" y="433"/>
                </a:lnTo>
                <a:lnTo>
                  <a:pt x="160" y="451"/>
                </a:lnTo>
                <a:lnTo>
                  <a:pt x="144" y="451"/>
                </a:lnTo>
                <a:lnTo>
                  <a:pt x="124" y="462"/>
                </a:lnTo>
                <a:lnTo>
                  <a:pt x="124" y="451"/>
                </a:lnTo>
                <a:lnTo>
                  <a:pt x="120" y="462"/>
                </a:lnTo>
                <a:lnTo>
                  <a:pt x="115" y="451"/>
                </a:lnTo>
                <a:lnTo>
                  <a:pt x="104" y="440"/>
                </a:lnTo>
                <a:lnTo>
                  <a:pt x="104" y="473"/>
                </a:lnTo>
                <a:lnTo>
                  <a:pt x="74" y="448"/>
                </a:lnTo>
                <a:lnTo>
                  <a:pt x="72" y="476"/>
                </a:lnTo>
                <a:lnTo>
                  <a:pt x="67" y="473"/>
                </a:lnTo>
                <a:lnTo>
                  <a:pt x="67" y="462"/>
                </a:lnTo>
                <a:lnTo>
                  <a:pt x="63" y="458"/>
                </a:lnTo>
                <a:lnTo>
                  <a:pt x="51" y="433"/>
                </a:lnTo>
                <a:lnTo>
                  <a:pt x="58" y="430"/>
                </a:lnTo>
                <a:lnTo>
                  <a:pt x="63" y="440"/>
                </a:lnTo>
                <a:lnTo>
                  <a:pt x="63" y="421"/>
                </a:lnTo>
                <a:lnTo>
                  <a:pt x="83" y="381"/>
                </a:lnTo>
                <a:lnTo>
                  <a:pt x="92" y="378"/>
                </a:lnTo>
                <a:lnTo>
                  <a:pt x="90" y="363"/>
                </a:lnTo>
                <a:lnTo>
                  <a:pt x="76" y="347"/>
                </a:lnTo>
                <a:lnTo>
                  <a:pt x="79" y="322"/>
                </a:lnTo>
                <a:lnTo>
                  <a:pt x="102" y="322"/>
                </a:lnTo>
                <a:lnTo>
                  <a:pt x="85" y="312"/>
                </a:lnTo>
                <a:lnTo>
                  <a:pt x="85" y="294"/>
                </a:lnTo>
                <a:lnTo>
                  <a:pt x="81" y="301"/>
                </a:lnTo>
                <a:lnTo>
                  <a:pt x="72" y="326"/>
                </a:lnTo>
                <a:lnTo>
                  <a:pt x="67" y="329"/>
                </a:lnTo>
                <a:lnTo>
                  <a:pt x="59" y="315"/>
                </a:lnTo>
                <a:lnTo>
                  <a:pt x="67" y="344"/>
                </a:lnTo>
                <a:lnTo>
                  <a:pt x="59" y="333"/>
                </a:lnTo>
                <a:lnTo>
                  <a:pt x="49" y="329"/>
                </a:lnTo>
                <a:lnTo>
                  <a:pt x="52" y="304"/>
                </a:lnTo>
                <a:lnTo>
                  <a:pt x="79" y="279"/>
                </a:lnTo>
                <a:lnTo>
                  <a:pt x="67" y="283"/>
                </a:lnTo>
                <a:lnTo>
                  <a:pt x="43" y="308"/>
                </a:lnTo>
                <a:lnTo>
                  <a:pt x="45" y="340"/>
                </a:lnTo>
                <a:lnTo>
                  <a:pt x="27" y="374"/>
                </a:lnTo>
                <a:lnTo>
                  <a:pt x="33" y="378"/>
                </a:lnTo>
                <a:lnTo>
                  <a:pt x="33" y="381"/>
                </a:lnTo>
                <a:lnTo>
                  <a:pt x="18" y="392"/>
                </a:lnTo>
                <a:lnTo>
                  <a:pt x="18" y="363"/>
                </a:lnTo>
                <a:lnTo>
                  <a:pt x="40" y="333"/>
                </a:lnTo>
                <a:lnTo>
                  <a:pt x="27" y="337"/>
                </a:lnTo>
                <a:lnTo>
                  <a:pt x="31" y="312"/>
                </a:lnTo>
                <a:lnTo>
                  <a:pt x="25" y="312"/>
                </a:lnTo>
                <a:lnTo>
                  <a:pt x="36" y="301"/>
                </a:lnTo>
                <a:lnTo>
                  <a:pt x="36" y="274"/>
                </a:lnTo>
                <a:lnTo>
                  <a:pt x="42" y="274"/>
                </a:lnTo>
                <a:lnTo>
                  <a:pt x="40" y="267"/>
                </a:lnTo>
                <a:lnTo>
                  <a:pt x="45" y="253"/>
                </a:lnTo>
                <a:lnTo>
                  <a:pt x="56" y="249"/>
                </a:lnTo>
                <a:lnTo>
                  <a:pt x="49" y="249"/>
                </a:lnTo>
                <a:lnTo>
                  <a:pt x="59" y="231"/>
                </a:lnTo>
                <a:lnTo>
                  <a:pt x="65" y="213"/>
                </a:lnTo>
                <a:lnTo>
                  <a:pt x="31" y="253"/>
                </a:lnTo>
                <a:lnTo>
                  <a:pt x="20" y="247"/>
                </a:lnTo>
                <a:lnTo>
                  <a:pt x="11" y="231"/>
                </a:lnTo>
                <a:lnTo>
                  <a:pt x="18" y="235"/>
                </a:lnTo>
                <a:lnTo>
                  <a:pt x="20" y="227"/>
                </a:lnTo>
                <a:lnTo>
                  <a:pt x="0" y="224"/>
                </a:lnTo>
                <a:lnTo>
                  <a:pt x="2" y="217"/>
                </a:lnTo>
                <a:lnTo>
                  <a:pt x="24" y="217"/>
                </a:lnTo>
                <a:lnTo>
                  <a:pt x="24" y="213"/>
                </a:lnTo>
                <a:lnTo>
                  <a:pt x="27" y="211"/>
                </a:lnTo>
                <a:lnTo>
                  <a:pt x="18" y="208"/>
                </a:lnTo>
                <a:lnTo>
                  <a:pt x="24" y="190"/>
                </a:lnTo>
                <a:lnTo>
                  <a:pt x="40" y="195"/>
                </a:lnTo>
                <a:lnTo>
                  <a:pt x="25" y="186"/>
                </a:lnTo>
                <a:lnTo>
                  <a:pt x="33" y="179"/>
                </a:lnTo>
                <a:lnTo>
                  <a:pt x="45" y="186"/>
                </a:lnTo>
                <a:lnTo>
                  <a:pt x="52" y="179"/>
                </a:lnTo>
                <a:lnTo>
                  <a:pt x="45" y="179"/>
                </a:lnTo>
                <a:lnTo>
                  <a:pt x="34" y="172"/>
                </a:lnTo>
                <a:lnTo>
                  <a:pt x="42" y="161"/>
                </a:lnTo>
                <a:lnTo>
                  <a:pt x="49" y="168"/>
                </a:lnTo>
                <a:lnTo>
                  <a:pt x="49" y="161"/>
                </a:lnTo>
                <a:lnTo>
                  <a:pt x="34" y="158"/>
                </a:lnTo>
                <a:lnTo>
                  <a:pt x="33" y="154"/>
                </a:lnTo>
                <a:lnTo>
                  <a:pt x="49" y="149"/>
                </a:lnTo>
                <a:lnTo>
                  <a:pt x="40" y="143"/>
                </a:lnTo>
                <a:lnTo>
                  <a:pt x="25" y="149"/>
                </a:lnTo>
                <a:lnTo>
                  <a:pt x="25" y="124"/>
                </a:lnTo>
                <a:lnTo>
                  <a:pt x="45" y="131"/>
                </a:lnTo>
                <a:lnTo>
                  <a:pt x="49" y="127"/>
                </a:lnTo>
                <a:lnTo>
                  <a:pt x="27" y="113"/>
                </a:lnTo>
                <a:lnTo>
                  <a:pt x="34" y="106"/>
                </a:lnTo>
                <a:lnTo>
                  <a:pt x="31" y="102"/>
                </a:lnTo>
                <a:lnTo>
                  <a:pt x="36" y="84"/>
                </a:lnTo>
                <a:lnTo>
                  <a:pt x="43" y="99"/>
                </a:lnTo>
                <a:lnTo>
                  <a:pt x="42" y="84"/>
                </a:lnTo>
                <a:lnTo>
                  <a:pt x="43" y="81"/>
                </a:lnTo>
                <a:lnTo>
                  <a:pt x="51" y="92"/>
                </a:lnTo>
                <a:lnTo>
                  <a:pt x="56" y="88"/>
                </a:lnTo>
                <a:lnTo>
                  <a:pt x="63" y="92"/>
                </a:lnTo>
                <a:lnTo>
                  <a:pt x="63" y="84"/>
                </a:lnTo>
                <a:lnTo>
                  <a:pt x="74" y="95"/>
                </a:lnTo>
                <a:lnTo>
                  <a:pt x="72" y="81"/>
                </a:lnTo>
                <a:lnTo>
                  <a:pt x="56" y="61"/>
                </a:lnTo>
                <a:lnTo>
                  <a:pt x="65" y="65"/>
                </a:lnTo>
                <a:lnTo>
                  <a:pt x="67" y="58"/>
                </a:lnTo>
                <a:lnTo>
                  <a:pt x="63" y="43"/>
                </a:lnTo>
                <a:lnTo>
                  <a:pt x="79" y="43"/>
                </a:lnTo>
                <a:lnTo>
                  <a:pt x="76" y="15"/>
                </a:lnTo>
                <a:lnTo>
                  <a:pt x="79" y="11"/>
                </a:lnTo>
                <a:lnTo>
                  <a:pt x="76" y="0"/>
                </a:lnTo>
                <a:lnTo>
                  <a:pt x="90" y="0"/>
                </a:lnTo>
                <a:lnTo>
                  <a:pt x="106" y="7"/>
                </a:lnTo>
                <a:lnTo>
                  <a:pt x="108" y="11"/>
                </a:lnTo>
                <a:lnTo>
                  <a:pt x="106" y="22"/>
                </a:lnTo>
                <a:lnTo>
                  <a:pt x="113" y="7"/>
                </a:lnTo>
                <a:lnTo>
                  <a:pt x="122" y="11"/>
                </a:lnTo>
                <a:lnTo>
                  <a:pt x="122" y="18"/>
                </a:lnTo>
                <a:lnTo>
                  <a:pt x="124" y="15"/>
                </a:lnTo>
                <a:lnTo>
                  <a:pt x="131" y="15"/>
                </a:lnTo>
                <a:lnTo>
                  <a:pt x="135" y="15"/>
                </a:lnTo>
                <a:lnTo>
                  <a:pt x="136" y="11"/>
                </a:lnTo>
                <a:lnTo>
                  <a:pt x="153" y="7"/>
                </a:lnTo>
                <a:lnTo>
                  <a:pt x="153" y="11"/>
                </a:lnTo>
                <a:lnTo>
                  <a:pt x="161" y="7"/>
                </a:lnTo>
                <a:lnTo>
                  <a:pt x="169" y="4"/>
                </a:lnTo>
                <a:lnTo>
                  <a:pt x="176" y="4"/>
                </a:lnTo>
                <a:lnTo>
                  <a:pt x="176" y="7"/>
                </a:lnTo>
                <a:lnTo>
                  <a:pt x="183" y="7"/>
                </a:lnTo>
                <a:lnTo>
                  <a:pt x="183" y="0"/>
                </a:lnTo>
                <a:lnTo>
                  <a:pt x="185" y="0"/>
                </a:lnTo>
                <a:lnTo>
                  <a:pt x="190" y="4"/>
                </a:lnTo>
                <a:lnTo>
                  <a:pt x="206" y="4"/>
                </a:lnTo>
                <a:lnTo>
                  <a:pt x="199" y="40"/>
                </a:lnTo>
                <a:lnTo>
                  <a:pt x="183" y="47"/>
                </a:lnTo>
                <a:lnTo>
                  <a:pt x="174" y="61"/>
                </a:lnTo>
                <a:lnTo>
                  <a:pt x="147" y="84"/>
                </a:lnTo>
                <a:lnTo>
                  <a:pt x="142" y="81"/>
                </a:lnTo>
                <a:lnTo>
                  <a:pt x="145" y="92"/>
                </a:lnTo>
                <a:lnTo>
                  <a:pt x="138" y="95"/>
                </a:lnTo>
                <a:lnTo>
                  <a:pt x="124" y="92"/>
                </a:lnTo>
                <a:lnTo>
                  <a:pt x="142" y="99"/>
                </a:lnTo>
                <a:lnTo>
                  <a:pt x="145" y="95"/>
                </a:lnTo>
                <a:lnTo>
                  <a:pt x="156" y="95"/>
                </a:lnTo>
                <a:lnTo>
                  <a:pt x="145" y="117"/>
                </a:lnTo>
                <a:lnTo>
                  <a:pt x="144" y="109"/>
                </a:lnTo>
                <a:lnTo>
                  <a:pt x="117" y="124"/>
                </a:lnTo>
                <a:lnTo>
                  <a:pt x="144" y="117"/>
                </a:lnTo>
                <a:lnTo>
                  <a:pt x="129" y="134"/>
                </a:lnTo>
                <a:lnTo>
                  <a:pt x="115" y="140"/>
                </a:lnTo>
                <a:lnTo>
                  <a:pt x="129" y="138"/>
                </a:lnTo>
                <a:lnTo>
                  <a:pt x="142" y="127"/>
                </a:lnTo>
                <a:lnTo>
                  <a:pt x="153" y="127"/>
                </a:lnTo>
                <a:lnTo>
                  <a:pt x="190" y="109"/>
                </a:lnTo>
                <a:lnTo>
                  <a:pt x="201" y="120"/>
                </a:lnTo>
                <a:lnTo>
                  <a:pt x="271" y="120"/>
                </a:lnTo>
                <a:lnTo>
                  <a:pt x="281" y="131"/>
                </a:lnTo>
                <a:lnTo>
                  <a:pt x="281" y="143"/>
                </a:lnTo>
                <a:lnTo>
                  <a:pt x="271" y="161"/>
                </a:lnTo>
                <a:lnTo>
                  <a:pt x="263" y="190"/>
                </a:lnTo>
                <a:lnTo>
                  <a:pt x="255" y="204"/>
                </a:lnTo>
                <a:lnTo>
                  <a:pt x="255" y="213"/>
                </a:lnTo>
                <a:lnTo>
                  <a:pt x="238" y="231"/>
                </a:lnTo>
                <a:lnTo>
                  <a:pt x="233" y="249"/>
                </a:lnTo>
                <a:lnTo>
                  <a:pt x="219" y="263"/>
                </a:lnTo>
                <a:lnTo>
                  <a:pt x="210" y="263"/>
                </a:lnTo>
                <a:lnTo>
                  <a:pt x="183" y="278"/>
                </a:lnTo>
                <a:lnTo>
                  <a:pt x="213" y="267"/>
                </a:lnTo>
                <a:lnTo>
                  <a:pt x="213" y="278"/>
                </a:lnTo>
                <a:lnTo>
                  <a:pt x="231" y="283"/>
                </a:lnTo>
                <a:lnTo>
                  <a:pt x="217" y="297"/>
                </a:lnTo>
                <a:lnTo>
                  <a:pt x="206" y="297"/>
                </a:lnTo>
                <a:lnTo>
                  <a:pt x="192" y="312"/>
                </a:lnTo>
                <a:lnTo>
                  <a:pt x="167" y="315"/>
                </a:lnTo>
                <a:lnTo>
                  <a:pt x="151" y="308"/>
                </a:lnTo>
                <a:lnTo>
                  <a:pt x="156" y="319"/>
                </a:lnTo>
                <a:lnTo>
                  <a:pt x="181" y="319"/>
                </a:lnTo>
                <a:lnTo>
                  <a:pt x="206" y="326"/>
                </a:lnTo>
                <a:lnTo>
                  <a:pt x="215" y="312"/>
                </a:lnTo>
                <a:lnTo>
                  <a:pt x="238" y="326"/>
                </a:lnTo>
                <a:lnTo>
                  <a:pt x="260" y="333"/>
                </a:lnTo>
                <a:lnTo>
                  <a:pt x="263" y="342"/>
                </a:lnTo>
                <a:close/>
              </a:path>
            </a:pathLst>
          </a:custGeom>
          <a:solidFill>
            <a:srgbClr val="FF0000"/>
          </a:solidFill>
          <a:ln w="12700">
            <a:solidFill>
              <a:schemeClr val="bg2"/>
            </a:solidFill>
            <a:prstDash val="solid"/>
            <a:round/>
            <a:headEnd/>
            <a:tailEnd/>
          </a:ln>
        </p:spPr>
        <p:txBody>
          <a:bodyPr/>
          <a:lstStyle/>
          <a:p>
            <a:endParaRPr lang="en-US"/>
          </a:p>
        </p:txBody>
      </p:sp>
      <p:sp>
        <p:nvSpPr>
          <p:cNvPr id="390222" name="Freeform 78"/>
          <p:cNvSpPr>
            <a:spLocks/>
          </p:cNvSpPr>
          <p:nvPr/>
        </p:nvSpPr>
        <p:spPr bwMode="ltGray">
          <a:xfrm>
            <a:off x="7313613" y="1444625"/>
            <a:ext cx="439737" cy="620713"/>
          </a:xfrm>
          <a:custGeom>
            <a:avLst/>
            <a:gdLst/>
            <a:ahLst/>
            <a:cxnLst>
              <a:cxn ang="0">
                <a:pos x="204" y="96"/>
              </a:cxn>
              <a:cxn ang="0">
                <a:pos x="220" y="89"/>
              </a:cxn>
              <a:cxn ang="0">
                <a:pos x="213" y="78"/>
              </a:cxn>
              <a:cxn ang="0">
                <a:pos x="232" y="71"/>
              </a:cxn>
              <a:cxn ang="0">
                <a:pos x="254" y="44"/>
              </a:cxn>
              <a:cxn ang="0">
                <a:pos x="256" y="7"/>
              </a:cxn>
              <a:cxn ang="0">
                <a:pos x="227" y="14"/>
              </a:cxn>
              <a:cxn ang="0">
                <a:pos x="214" y="28"/>
              </a:cxn>
              <a:cxn ang="0">
                <a:pos x="188" y="21"/>
              </a:cxn>
              <a:cxn ang="0">
                <a:pos x="180" y="57"/>
              </a:cxn>
              <a:cxn ang="0">
                <a:pos x="150" y="73"/>
              </a:cxn>
              <a:cxn ang="0">
                <a:pos x="152" y="119"/>
              </a:cxn>
              <a:cxn ang="0">
                <a:pos x="157" y="134"/>
              </a:cxn>
              <a:cxn ang="0">
                <a:pos x="77" y="109"/>
              </a:cxn>
              <a:cxn ang="0">
                <a:pos x="84" y="164"/>
              </a:cxn>
              <a:cxn ang="0">
                <a:pos x="50" y="191"/>
              </a:cxn>
              <a:cxn ang="0">
                <a:pos x="44" y="209"/>
              </a:cxn>
              <a:cxn ang="0">
                <a:pos x="55" y="216"/>
              </a:cxn>
              <a:cxn ang="0">
                <a:pos x="73" y="241"/>
              </a:cxn>
              <a:cxn ang="0">
                <a:pos x="93" y="255"/>
              </a:cxn>
              <a:cxn ang="0">
                <a:pos x="44" y="322"/>
              </a:cxn>
              <a:cxn ang="0">
                <a:pos x="112" y="304"/>
              </a:cxn>
              <a:cxn ang="0">
                <a:pos x="62" y="322"/>
              </a:cxn>
              <a:cxn ang="0">
                <a:pos x="34" y="356"/>
              </a:cxn>
              <a:cxn ang="0">
                <a:pos x="0" y="361"/>
              </a:cxn>
              <a:cxn ang="0">
                <a:pos x="14" y="388"/>
              </a:cxn>
              <a:cxn ang="0">
                <a:pos x="18" y="415"/>
              </a:cxn>
              <a:cxn ang="0">
                <a:pos x="23" y="436"/>
              </a:cxn>
              <a:cxn ang="0">
                <a:pos x="55" y="436"/>
              </a:cxn>
              <a:cxn ang="0">
                <a:pos x="69" y="458"/>
              </a:cxn>
              <a:cxn ang="0">
                <a:pos x="107" y="443"/>
              </a:cxn>
              <a:cxn ang="0">
                <a:pos x="128" y="429"/>
              </a:cxn>
              <a:cxn ang="0">
                <a:pos x="155" y="411"/>
              </a:cxn>
              <a:cxn ang="0">
                <a:pos x="180" y="406"/>
              </a:cxn>
              <a:cxn ang="0">
                <a:pos x="248" y="388"/>
              </a:cxn>
              <a:cxn ang="0">
                <a:pos x="288" y="391"/>
              </a:cxn>
              <a:cxn ang="0">
                <a:pos x="293" y="370"/>
              </a:cxn>
              <a:cxn ang="0">
                <a:pos x="309" y="248"/>
              </a:cxn>
              <a:cxn ang="0">
                <a:pos x="315" y="223"/>
              </a:cxn>
              <a:cxn ang="0">
                <a:pos x="302" y="171"/>
              </a:cxn>
              <a:cxn ang="0">
                <a:pos x="300" y="162"/>
              </a:cxn>
              <a:cxn ang="0">
                <a:pos x="291" y="141"/>
              </a:cxn>
              <a:cxn ang="0">
                <a:pos x="273" y="119"/>
              </a:cxn>
              <a:cxn ang="0">
                <a:pos x="264" y="119"/>
              </a:cxn>
              <a:cxn ang="0">
                <a:pos x="256" y="134"/>
              </a:cxn>
              <a:cxn ang="0">
                <a:pos x="239" y="148"/>
              </a:cxn>
              <a:cxn ang="0">
                <a:pos x="218" y="137"/>
              </a:cxn>
              <a:cxn ang="0">
                <a:pos x="198" y="107"/>
              </a:cxn>
            </a:cxnLst>
            <a:rect l="0" t="0" r="r" b="b"/>
            <a:pathLst>
              <a:path w="324" h="458">
                <a:moveTo>
                  <a:pt x="198" y="103"/>
                </a:moveTo>
                <a:lnTo>
                  <a:pt x="198" y="100"/>
                </a:lnTo>
                <a:lnTo>
                  <a:pt x="200" y="96"/>
                </a:lnTo>
                <a:lnTo>
                  <a:pt x="204" y="96"/>
                </a:lnTo>
                <a:lnTo>
                  <a:pt x="205" y="93"/>
                </a:lnTo>
                <a:lnTo>
                  <a:pt x="209" y="96"/>
                </a:lnTo>
                <a:lnTo>
                  <a:pt x="218" y="89"/>
                </a:lnTo>
                <a:lnTo>
                  <a:pt x="220" y="89"/>
                </a:lnTo>
                <a:lnTo>
                  <a:pt x="218" y="85"/>
                </a:lnTo>
                <a:lnTo>
                  <a:pt x="216" y="85"/>
                </a:lnTo>
                <a:lnTo>
                  <a:pt x="216" y="82"/>
                </a:lnTo>
                <a:lnTo>
                  <a:pt x="213" y="78"/>
                </a:lnTo>
                <a:lnTo>
                  <a:pt x="216" y="75"/>
                </a:lnTo>
                <a:lnTo>
                  <a:pt x="218" y="75"/>
                </a:lnTo>
                <a:lnTo>
                  <a:pt x="225" y="71"/>
                </a:lnTo>
                <a:lnTo>
                  <a:pt x="232" y="71"/>
                </a:lnTo>
                <a:lnTo>
                  <a:pt x="236" y="68"/>
                </a:lnTo>
                <a:lnTo>
                  <a:pt x="239" y="68"/>
                </a:lnTo>
                <a:lnTo>
                  <a:pt x="248" y="50"/>
                </a:lnTo>
                <a:lnTo>
                  <a:pt x="254" y="44"/>
                </a:lnTo>
                <a:lnTo>
                  <a:pt x="275" y="21"/>
                </a:lnTo>
                <a:lnTo>
                  <a:pt x="277" y="17"/>
                </a:lnTo>
                <a:lnTo>
                  <a:pt x="254" y="0"/>
                </a:lnTo>
                <a:lnTo>
                  <a:pt x="256" y="7"/>
                </a:lnTo>
                <a:lnTo>
                  <a:pt x="245" y="10"/>
                </a:lnTo>
                <a:lnTo>
                  <a:pt x="236" y="25"/>
                </a:lnTo>
                <a:lnTo>
                  <a:pt x="234" y="10"/>
                </a:lnTo>
                <a:lnTo>
                  <a:pt x="227" y="14"/>
                </a:lnTo>
                <a:lnTo>
                  <a:pt x="223" y="25"/>
                </a:lnTo>
                <a:lnTo>
                  <a:pt x="222" y="14"/>
                </a:lnTo>
                <a:lnTo>
                  <a:pt x="218" y="14"/>
                </a:lnTo>
                <a:lnTo>
                  <a:pt x="214" y="28"/>
                </a:lnTo>
                <a:lnTo>
                  <a:pt x="211" y="17"/>
                </a:lnTo>
                <a:lnTo>
                  <a:pt x="205" y="17"/>
                </a:lnTo>
                <a:lnTo>
                  <a:pt x="200" y="21"/>
                </a:lnTo>
                <a:lnTo>
                  <a:pt x="188" y="21"/>
                </a:lnTo>
                <a:lnTo>
                  <a:pt x="182" y="39"/>
                </a:lnTo>
                <a:lnTo>
                  <a:pt x="180" y="35"/>
                </a:lnTo>
                <a:lnTo>
                  <a:pt x="175" y="39"/>
                </a:lnTo>
                <a:lnTo>
                  <a:pt x="180" y="57"/>
                </a:lnTo>
                <a:lnTo>
                  <a:pt x="171" y="57"/>
                </a:lnTo>
                <a:lnTo>
                  <a:pt x="173" y="66"/>
                </a:lnTo>
                <a:lnTo>
                  <a:pt x="159" y="66"/>
                </a:lnTo>
                <a:lnTo>
                  <a:pt x="150" y="73"/>
                </a:lnTo>
                <a:lnTo>
                  <a:pt x="155" y="84"/>
                </a:lnTo>
                <a:lnTo>
                  <a:pt x="191" y="87"/>
                </a:lnTo>
                <a:lnTo>
                  <a:pt x="182" y="102"/>
                </a:lnTo>
                <a:lnTo>
                  <a:pt x="152" y="119"/>
                </a:lnTo>
                <a:lnTo>
                  <a:pt x="152" y="123"/>
                </a:lnTo>
                <a:lnTo>
                  <a:pt x="157" y="123"/>
                </a:lnTo>
                <a:lnTo>
                  <a:pt x="162" y="130"/>
                </a:lnTo>
                <a:lnTo>
                  <a:pt x="157" y="134"/>
                </a:lnTo>
                <a:lnTo>
                  <a:pt x="128" y="123"/>
                </a:lnTo>
                <a:lnTo>
                  <a:pt x="118" y="137"/>
                </a:lnTo>
                <a:lnTo>
                  <a:pt x="112" y="119"/>
                </a:lnTo>
                <a:lnTo>
                  <a:pt x="77" y="109"/>
                </a:lnTo>
                <a:lnTo>
                  <a:pt x="64" y="130"/>
                </a:lnTo>
                <a:lnTo>
                  <a:pt x="66" y="150"/>
                </a:lnTo>
                <a:lnTo>
                  <a:pt x="62" y="161"/>
                </a:lnTo>
                <a:lnTo>
                  <a:pt x="84" y="164"/>
                </a:lnTo>
                <a:lnTo>
                  <a:pt x="84" y="171"/>
                </a:lnTo>
                <a:lnTo>
                  <a:pt x="62" y="175"/>
                </a:lnTo>
                <a:lnTo>
                  <a:pt x="62" y="191"/>
                </a:lnTo>
                <a:lnTo>
                  <a:pt x="50" y="191"/>
                </a:lnTo>
                <a:lnTo>
                  <a:pt x="50" y="205"/>
                </a:lnTo>
                <a:lnTo>
                  <a:pt x="41" y="198"/>
                </a:lnTo>
                <a:lnTo>
                  <a:pt x="37" y="202"/>
                </a:lnTo>
                <a:lnTo>
                  <a:pt x="44" y="209"/>
                </a:lnTo>
                <a:lnTo>
                  <a:pt x="37" y="220"/>
                </a:lnTo>
                <a:lnTo>
                  <a:pt x="44" y="220"/>
                </a:lnTo>
                <a:lnTo>
                  <a:pt x="48" y="227"/>
                </a:lnTo>
                <a:lnTo>
                  <a:pt x="55" y="216"/>
                </a:lnTo>
                <a:lnTo>
                  <a:pt x="53" y="227"/>
                </a:lnTo>
                <a:lnTo>
                  <a:pt x="64" y="238"/>
                </a:lnTo>
                <a:lnTo>
                  <a:pt x="71" y="227"/>
                </a:lnTo>
                <a:lnTo>
                  <a:pt x="73" y="241"/>
                </a:lnTo>
                <a:lnTo>
                  <a:pt x="118" y="245"/>
                </a:lnTo>
                <a:lnTo>
                  <a:pt x="120" y="252"/>
                </a:lnTo>
                <a:lnTo>
                  <a:pt x="116" y="257"/>
                </a:lnTo>
                <a:lnTo>
                  <a:pt x="93" y="255"/>
                </a:lnTo>
                <a:lnTo>
                  <a:pt x="78" y="286"/>
                </a:lnTo>
                <a:lnTo>
                  <a:pt x="93" y="279"/>
                </a:lnTo>
                <a:lnTo>
                  <a:pt x="73" y="304"/>
                </a:lnTo>
                <a:lnTo>
                  <a:pt x="44" y="322"/>
                </a:lnTo>
                <a:lnTo>
                  <a:pt x="71" y="314"/>
                </a:lnTo>
                <a:lnTo>
                  <a:pt x="86" y="322"/>
                </a:lnTo>
                <a:lnTo>
                  <a:pt x="103" y="318"/>
                </a:lnTo>
                <a:lnTo>
                  <a:pt x="112" y="304"/>
                </a:lnTo>
                <a:lnTo>
                  <a:pt x="118" y="314"/>
                </a:lnTo>
                <a:lnTo>
                  <a:pt x="132" y="318"/>
                </a:lnTo>
                <a:lnTo>
                  <a:pt x="87" y="329"/>
                </a:lnTo>
                <a:lnTo>
                  <a:pt x="62" y="322"/>
                </a:lnTo>
                <a:lnTo>
                  <a:pt x="57" y="331"/>
                </a:lnTo>
                <a:lnTo>
                  <a:pt x="41" y="331"/>
                </a:lnTo>
                <a:lnTo>
                  <a:pt x="48" y="356"/>
                </a:lnTo>
                <a:lnTo>
                  <a:pt x="34" y="356"/>
                </a:lnTo>
                <a:lnTo>
                  <a:pt x="30" y="347"/>
                </a:lnTo>
                <a:lnTo>
                  <a:pt x="23" y="356"/>
                </a:lnTo>
                <a:lnTo>
                  <a:pt x="21" y="348"/>
                </a:lnTo>
                <a:lnTo>
                  <a:pt x="0" y="361"/>
                </a:lnTo>
                <a:lnTo>
                  <a:pt x="1" y="363"/>
                </a:lnTo>
                <a:lnTo>
                  <a:pt x="50" y="366"/>
                </a:lnTo>
                <a:lnTo>
                  <a:pt x="10" y="384"/>
                </a:lnTo>
                <a:lnTo>
                  <a:pt x="14" y="388"/>
                </a:lnTo>
                <a:lnTo>
                  <a:pt x="1" y="395"/>
                </a:lnTo>
                <a:lnTo>
                  <a:pt x="3" y="406"/>
                </a:lnTo>
                <a:lnTo>
                  <a:pt x="14" y="399"/>
                </a:lnTo>
                <a:lnTo>
                  <a:pt x="18" y="415"/>
                </a:lnTo>
                <a:lnTo>
                  <a:pt x="62" y="402"/>
                </a:lnTo>
                <a:lnTo>
                  <a:pt x="21" y="424"/>
                </a:lnTo>
                <a:lnTo>
                  <a:pt x="16" y="433"/>
                </a:lnTo>
                <a:lnTo>
                  <a:pt x="23" y="436"/>
                </a:lnTo>
                <a:lnTo>
                  <a:pt x="59" y="420"/>
                </a:lnTo>
                <a:lnTo>
                  <a:pt x="64" y="425"/>
                </a:lnTo>
                <a:lnTo>
                  <a:pt x="37" y="436"/>
                </a:lnTo>
                <a:lnTo>
                  <a:pt x="55" y="436"/>
                </a:lnTo>
                <a:lnTo>
                  <a:pt x="34" y="447"/>
                </a:lnTo>
                <a:lnTo>
                  <a:pt x="37" y="458"/>
                </a:lnTo>
                <a:lnTo>
                  <a:pt x="64" y="443"/>
                </a:lnTo>
                <a:lnTo>
                  <a:pt x="69" y="458"/>
                </a:lnTo>
                <a:lnTo>
                  <a:pt x="84" y="443"/>
                </a:lnTo>
                <a:lnTo>
                  <a:pt x="94" y="443"/>
                </a:lnTo>
                <a:lnTo>
                  <a:pt x="102" y="454"/>
                </a:lnTo>
                <a:lnTo>
                  <a:pt x="107" y="443"/>
                </a:lnTo>
                <a:lnTo>
                  <a:pt x="111" y="450"/>
                </a:lnTo>
                <a:lnTo>
                  <a:pt x="116" y="436"/>
                </a:lnTo>
                <a:lnTo>
                  <a:pt x="128" y="447"/>
                </a:lnTo>
                <a:lnTo>
                  <a:pt x="128" y="429"/>
                </a:lnTo>
                <a:lnTo>
                  <a:pt x="148" y="424"/>
                </a:lnTo>
                <a:lnTo>
                  <a:pt x="141" y="424"/>
                </a:lnTo>
                <a:lnTo>
                  <a:pt x="143" y="411"/>
                </a:lnTo>
                <a:lnTo>
                  <a:pt x="155" y="411"/>
                </a:lnTo>
                <a:lnTo>
                  <a:pt x="150" y="424"/>
                </a:lnTo>
                <a:lnTo>
                  <a:pt x="162" y="424"/>
                </a:lnTo>
                <a:lnTo>
                  <a:pt x="179" y="411"/>
                </a:lnTo>
                <a:lnTo>
                  <a:pt x="180" y="406"/>
                </a:lnTo>
                <a:lnTo>
                  <a:pt x="189" y="411"/>
                </a:lnTo>
                <a:lnTo>
                  <a:pt x="200" y="402"/>
                </a:lnTo>
                <a:lnTo>
                  <a:pt x="198" y="395"/>
                </a:lnTo>
                <a:lnTo>
                  <a:pt x="248" y="388"/>
                </a:lnTo>
                <a:lnTo>
                  <a:pt x="248" y="395"/>
                </a:lnTo>
                <a:lnTo>
                  <a:pt x="259" y="391"/>
                </a:lnTo>
                <a:lnTo>
                  <a:pt x="261" y="381"/>
                </a:lnTo>
                <a:lnTo>
                  <a:pt x="288" y="391"/>
                </a:lnTo>
                <a:lnTo>
                  <a:pt x="293" y="384"/>
                </a:lnTo>
                <a:lnTo>
                  <a:pt x="293" y="373"/>
                </a:lnTo>
                <a:lnTo>
                  <a:pt x="286" y="370"/>
                </a:lnTo>
                <a:lnTo>
                  <a:pt x="293" y="370"/>
                </a:lnTo>
                <a:lnTo>
                  <a:pt x="302" y="347"/>
                </a:lnTo>
                <a:lnTo>
                  <a:pt x="302" y="334"/>
                </a:lnTo>
                <a:lnTo>
                  <a:pt x="316" y="314"/>
                </a:lnTo>
                <a:lnTo>
                  <a:pt x="309" y="248"/>
                </a:lnTo>
                <a:lnTo>
                  <a:pt x="322" y="252"/>
                </a:lnTo>
                <a:lnTo>
                  <a:pt x="311" y="241"/>
                </a:lnTo>
                <a:lnTo>
                  <a:pt x="322" y="230"/>
                </a:lnTo>
                <a:lnTo>
                  <a:pt x="315" y="223"/>
                </a:lnTo>
                <a:lnTo>
                  <a:pt x="309" y="209"/>
                </a:lnTo>
                <a:lnTo>
                  <a:pt x="309" y="191"/>
                </a:lnTo>
                <a:lnTo>
                  <a:pt x="300" y="186"/>
                </a:lnTo>
                <a:lnTo>
                  <a:pt x="302" y="171"/>
                </a:lnTo>
                <a:lnTo>
                  <a:pt x="324" y="178"/>
                </a:lnTo>
                <a:lnTo>
                  <a:pt x="311" y="159"/>
                </a:lnTo>
                <a:lnTo>
                  <a:pt x="307" y="162"/>
                </a:lnTo>
                <a:lnTo>
                  <a:pt x="300" y="162"/>
                </a:lnTo>
                <a:lnTo>
                  <a:pt x="297" y="159"/>
                </a:lnTo>
                <a:lnTo>
                  <a:pt x="297" y="155"/>
                </a:lnTo>
                <a:lnTo>
                  <a:pt x="291" y="145"/>
                </a:lnTo>
                <a:lnTo>
                  <a:pt x="291" y="141"/>
                </a:lnTo>
                <a:lnTo>
                  <a:pt x="281" y="141"/>
                </a:lnTo>
                <a:lnTo>
                  <a:pt x="279" y="137"/>
                </a:lnTo>
                <a:lnTo>
                  <a:pt x="279" y="127"/>
                </a:lnTo>
                <a:lnTo>
                  <a:pt x="273" y="119"/>
                </a:lnTo>
                <a:lnTo>
                  <a:pt x="272" y="119"/>
                </a:lnTo>
                <a:lnTo>
                  <a:pt x="272" y="116"/>
                </a:lnTo>
                <a:lnTo>
                  <a:pt x="266" y="116"/>
                </a:lnTo>
                <a:lnTo>
                  <a:pt x="264" y="119"/>
                </a:lnTo>
                <a:lnTo>
                  <a:pt x="263" y="119"/>
                </a:lnTo>
                <a:lnTo>
                  <a:pt x="256" y="127"/>
                </a:lnTo>
                <a:lnTo>
                  <a:pt x="257" y="130"/>
                </a:lnTo>
                <a:lnTo>
                  <a:pt x="256" y="134"/>
                </a:lnTo>
                <a:lnTo>
                  <a:pt x="256" y="141"/>
                </a:lnTo>
                <a:lnTo>
                  <a:pt x="248" y="152"/>
                </a:lnTo>
                <a:lnTo>
                  <a:pt x="241" y="152"/>
                </a:lnTo>
                <a:lnTo>
                  <a:pt x="239" y="148"/>
                </a:lnTo>
                <a:lnTo>
                  <a:pt x="234" y="148"/>
                </a:lnTo>
                <a:lnTo>
                  <a:pt x="230" y="145"/>
                </a:lnTo>
                <a:lnTo>
                  <a:pt x="227" y="141"/>
                </a:lnTo>
                <a:lnTo>
                  <a:pt x="218" y="137"/>
                </a:lnTo>
                <a:lnTo>
                  <a:pt x="209" y="130"/>
                </a:lnTo>
                <a:lnTo>
                  <a:pt x="205" y="130"/>
                </a:lnTo>
                <a:lnTo>
                  <a:pt x="198" y="112"/>
                </a:lnTo>
                <a:lnTo>
                  <a:pt x="198" y="107"/>
                </a:lnTo>
                <a:lnTo>
                  <a:pt x="189" y="103"/>
                </a:lnTo>
                <a:lnTo>
                  <a:pt x="198" y="103"/>
                </a:lnTo>
                <a:close/>
              </a:path>
            </a:pathLst>
          </a:custGeom>
          <a:solidFill>
            <a:srgbClr val="FF0000"/>
          </a:solidFill>
          <a:ln w="12700">
            <a:solidFill>
              <a:schemeClr val="bg2"/>
            </a:solidFill>
            <a:prstDash val="solid"/>
            <a:round/>
            <a:headEnd/>
            <a:tailEnd/>
          </a:ln>
        </p:spPr>
        <p:txBody>
          <a:bodyPr/>
          <a:lstStyle/>
          <a:p>
            <a:endParaRPr lang="en-US"/>
          </a:p>
        </p:txBody>
      </p:sp>
      <p:sp>
        <p:nvSpPr>
          <p:cNvPr id="390223" name="Freeform 79"/>
          <p:cNvSpPr>
            <a:spLocks/>
          </p:cNvSpPr>
          <p:nvPr/>
        </p:nvSpPr>
        <p:spPr bwMode="ltGray">
          <a:xfrm>
            <a:off x="7729538" y="1404938"/>
            <a:ext cx="741362" cy="935037"/>
          </a:xfrm>
          <a:custGeom>
            <a:avLst/>
            <a:gdLst/>
            <a:ahLst/>
            <a:cxnLst>
              <a:cxn ang="0">
                <a:pos x="218" y="320"/>
              </a:cxn>
              <a:cxn ang="0">
                <a:pos x="224" y="334"/>
              </a:cxn>
              <a:cxn ang="0">
                <a:pos x="206" y="342"/>
              </a:cxn>
              <a:cxn ang="0">
                <a:pos x="200" y="356"/>
              </a:cxn>
              <a:cxn ang="0">
                <a:pos x="193" y="397"/>
              </a:cxn>
              <a:cxn ang="0">
                <a:pos x="209" y="422"/>
              </a:cxn>
              <a:cxn ang="0">
                <a:pos x="200" y="433"/>
              </a:cxn>
              <a:cxn ang="0">
                <a:pos x="206" y="451"/>
              </a:cxn>
              <a:cxn ang="0">
                <a:pos x="211" y="463"/>
              </a:cxn>
              <a:cxn ang="0">
                <a:pos x="220" y="469"/>
              </a:cxn>
              <a:cxn ang="0">
                <a:pos x="227" y="474"/>
              </a:cxn>
              <a:cxn ang="0">
                <a:pos x="231" y="497"/>
              </a:cxn>
              <a:cxn ang="0">
                <a:pos x="204" y="549"/>
              </a:cxn>
              <a:cxn ang="0">
                <a:pos x="109" y="567"/>
              </a:cxn>
              <a:cxn ang="0">
                <a:pos x="55" y="619"/>
              </a:cxn>
              <a:cxn ang="0">
                <a:pos x="0" y="664"/>
              </a:cxn>
              <a:cxn ang="0">
                <a:pos x="32" y="674"/>
              </a:cxn>
              <a:cxn ang="0">
                <a:pos x="50" y="653"/>
              </a:cxn>
              <a:cxn ang="0">
                <a:pos x="118" y="644"/>
              </a:cxn>
              <a:cxn ang="0">
                <a:pos x="168" y="640"/>
              </a:cxn>
              <a:cxn ang="0">
                <a:pos x="215" y="601"/>
              </a:cxn>
              <a:cxn ang="0">
                <a:pos x="283" y="619"/>
              </a:cxn>
              <a:cxn ang="0">
                <a:pos x="322" y="597"/>
              </a:cxn>
              <a:cxn ang="0">
                <a:pos x="340" y="601"/>
              </a:cxn>
              <a:cxn ang="0">
                <a:pos x="363" y="594"/>
              </a:cxn>
              <a:cxn ang="0">
                <a:pos x="394" y="597"/>
              </a:cxn>
              <a:cxn ang="0">
                <a:pos x="492" y="583"/>
              </a:cxn>
              <a:cxn ang="0">
                <a:pos x="524" y="524"/>
              </a:cxn>
              <a:cxn ang="0">
                <a:pos x="474" y="524"/>
              </a:cxn>
              <a:cxn ang="0">
                <a:pos x="483" y="510"/>
              </a:cxn>
              <a:cxn ang="0">
                <a:pos x="503" y="487"/>
              </a:cxn>
              <a:cxn ang="0">
                <a:pos x="508" y="458"/>
              </a:cxn>
              <a:cxn ang="0">
                <a:pos x="535" y="447"/>
              </a:cxn>
              <a:cxn ang="0">
                <a:pos x="537" y="358"/>
              </a:cxn>
              <a:cxn ang="0">
                <a:pos x="451" y="360"/>
              </a:cxn>
              <a:cxn ang="0">
                <a:pos x="431" y="277"/>
              </a:cxn>
              <a:cxn ang="0">
                <a:pos x="431" y="267"/>
              </a:cxn>
              <a:cxn ang="0">
                <a:pos x="377" y="159"/>
              </a:cxn>
              <a:cxn ang="0">
                <a:pos x="331" y="98"/>
              </a:cxn>
              <a:cxn ang="0">
                <a:pos x="308" y="27"/>
              </a:cxn>
              <a:cxn ang="0">
                <a:pos x="270" y="11"/>
              </a:cxn>
              <a:cxn ang="0">
                <a:pos x="247" y="55"/>
              </a:cxn>
              <a:cxn ang="0">
                <a:pos x="211" y="102"/>
              </a:cxn>
              <a:cxn ang="0">
                <a:pos x="197" y="191"/>
              </a:cxn>
              <a:cxn ang="0">
                <a:pos x="231" y="186"/>
              </a:cxn>
              <a:cxn ang="0">
                <a:pos x="224" y="209"/>
              </a:cxn>
              <a:cxn ang="0">
                <a:pos x="231" y="241"/>
              </a:cxn>
              <a:cxn ang="0">
                <a:pos x="236" y="290"/>
              </a:cxn>
              <a:cxn ang="0">
                <a:pos x="211" y="304"/>
              </a:cxn>
            </a:cxnLst>
            <a:rect l="0" t="0" r="r" b="b"/>
            <a:pathLst>
              <a:path w="546" h="689">
                <a:moveTo>
                  <a:pt x="211" y="306"/>
                </a:moveTo>
                <a:lnTo>
                  <a:pt x="215" y="313"/>
                </a:lnTo>
                <a:lnTo>
                  <a:pt x="215" y="317"/>
                </a:lnTo>
                <a:lnTo>
                  <a:pt x="218" y="320"/>
                </a:lnTo>
                <a:lnTo>
                  <a:pt x="220" y="324"/>
                </a:lnTo>
                <a:lnTo>
                  <a:pt x="224" y="327"/>
                </a:lnTo>
                <a:lnTo>
                  <a:pt x="225" y="331"/>
                </a:lnTo>
                <a:lnTo>
                  <a:pt x="224" y="334"/>
                </a:lnTo>
                <a:lnTo>
                  <a:pt x="220" y="338"/>
                </a:lnTo>
                <a:lnTo>
                  <a:pt x="216" y="342"/>
                </a:lnTo>
                <a:lnTo>
                  <a:pt x="209" y="342"/>
                </a:lnTo>
                <a:lnTo>
                  <a:pt x="206" y="342"/>
                </a:lnTo>
                <a:lnTo>
                  <a:pt x="202" y="345"/>
                </a:lnTo>
                <a:lnTo>
                  <a:pt x="200" y="352"/>
                </a:lnTo>
                <a:lnTo>
                  <a:pt x="200" y="356"/>
                </a:lnTo>
                <a:lnTo>
                  <a:pt x="200" y="356"/>
                </a:lnTo>
                <a:lnTo>
                  <a:pt x="209" y="361"/>
                </a:lnTo>
                <a:lnTo>
                  <a:pt x="200" y="386"/>
                </a:lnTo>
                <a:lnTo>
                  <a:pt x="202" y="390"/>
                </a:lnTo>
                <a:lnTo>
                  <a:pt x="193" y="397"/>
                </a:lnTo>
                <a:lnTo>
                  <a:pt x="195" y="401"/>
                </a:lnTo>
                <a:lnTo>
                  <a:pt x="206" y="408"/>
                </a:lnTo>
                <a:lnTo>
                  <a:pt x="209" y="419"/>
                </a:lnTo>
                <a:lnTo>
                  <a:pt x="209" y="422"/>
                </a:lnTo>
                <a:lnTo>
                  <a:pt x="208" y="426"/>
                </a:lnTo>
                <a:lnTo>
                  <a:pt x="206" y="426"/>
                </a:lnTo>
                <a:lnTo>
                  <a:pt x="202" y="429"/>
                </a:lnTo>
                <a:lnTo>
                  <a:pt x="200" y="433"/>
                </a:lnTo>
                <a:lnTo>
                  <a:pt x="200" y="436"/>
                </a:lnTo>
                <a:lnTo>
                  <a:pt x="202" y="444"/>
                </a:lnTo>
                <a:lnTo>
                  <a:pt x="202" y="447"/>
                </a:lnTo>
                <a:lnTo>
                  <a:pt x="206" y="451"/>
                </a:lnTo>
                <a:lnTo>
                  <a:pt x="206" y="453"/>
                </a:lnTo>
                <a:lnTo>
                  <a:pt x="204" y="454"/>
                </a:lnTo>
                <a:lnTo>
                  <a:pt x="208" y="462"/>
                </a:lnTo>
                <a:lnTo>
                  <a:pt x="211" y="463"/>
                </a:lnTo>
                <a:lnTo>
                  <a:pt x="213" y="465"/>
                </a:lnTo>
                <a:lnTo>
                  <a:pt x="215" y="467"/>
                </a:lnTo>
                <a:lnTo>
                  <a:pt x="218" y="467"/>
                </a:lnTo>
                <a:lnTo>
                  <a:pt x="220" y="469"/>
                </a:lnTo>
                <a:lnTo>
                  <a:pt x="222" y="470"/>
                </a:lnTo>
                <a:lnTo>
                  <a:pt x="225" y="474"/>
                </a:lnTo>
                <a:lnTo>
                  <a:pt x="227" y="474"/>
                </a:lnTo>
                <a:lnTo>
                  <a:pt x="227" y="474"/>
                </a:lnTo>
                <a:lnTo>
                  <a:pt x="229" y="474"/>
                </a:lnTo>
                <a:lnTo>
                  <a:pt x="231" y="474"/>
                </a:lnTo>
                <a:lnTo>
                  <a:pt x="231" y="474"/>
                </a:lnTo>
                <a:lnTo>
                  <a:pt x="231" y="497"/>
                </a:lnTo>
                <a:lnTo>
                  <a:pt x="254" y="479"/>
                </a:lnTo>
                <a:lnTo>
                  <a:pt x="229" y="513"/>
                </a:lnTo>
                <a:lnTo>
                  <a:pt x="206" y="531"/>
                </a:lnTo>
                <a:lnTo>
                  <a:pt x="204" y="549"/>
                </a:lnTo>
                <a:lnTo>
                  <a:pt x="152" y="538"/>
                </a:lnTo>
                <a:lnTo>
                  <a:pt x="120" y="546"/>
                </a:lnTo>
                <a:lnTo>
                  <a:pt x="127" y="556"/>
                </a:lnTo>
                <a:lnTo>
                  <a:pt x="109" y="567"/>
                </a:lnTo>
                <a:lnTo>
                  <a:pt x="97" y="563"/>
                </a:lnTo>
                <a:lnTo>
                  <a:pt x="84" y="594"/>
                </a:lnTo>
                <a:lnTo>
                  <a:pt x="61" y="619"/>
                </a:lnTo>
                <a:lnTo>
                  <a:pt x="55" y="619"/>
                </a:lnTo>
                <a:lnTo>
                  <a:pt x="48" y="633"/>
                </a:lnTo>
                <a:lnTo>
                  <a:pt x="23" y="656"/>
                </a:lnTo>
                <a:lnTo>
                  <a:pt x="18" y="653"/>
                </a:lnTo>
                <a:lnTo>
                  <a:pt x="0" y="664"/>
                </a:lnTo>
                <a:lnTo>
                  <a:pt x="0" y="678"/>
                </a:lnTo>
                <a:lnTo>
                  <a:pt x="11" y="674"/>
                </a:lnTo>
                <a:lnTo>
                  <a:pt x="16" y="667"/>
                </a:lnTo>
                <a:lnTo>
                  <a:pt x="32" y="674"/>
                </a:lnTo>
                <a:lnTo>
                  <a:pt x="38" y="689"/>
                </a:lnTo>
                <a:lnTo>
                  <a:pt x="45" y="678"/>
                </a:lnTo>
                <a:lnTo>
                  <a:pt x="41" y="671"/>
                </a:lnTo>
                <a:lnTo>
                  <a:pt x="50" y="653"/>
                </a:lnTo>
                <a:lnTo>
                  <a:pt x="55" y="667"/>
                </a:lnTo>
                <a:lnTo>
                  <a:pt x="72" y="653"/>
                </a:lnTo>
                <a:lnTo>
                  <a:pt x="95" y="644"/>
                </a:lnTo>
                <a:lnTo>
                  <a:pt x="118" y="644"/>
                </a:lnTo>
                <a:lnTo>
                  <a:pt x="141" y="656"/>
                </a:lnTo>
                <a:lnTo>
                  <a:pt x="154" y="660"/>
                </a:lnTo>
                <a:lnTo>
                  <a:pt x="157" y="653"/>
                </a:lnTo>
                <a:lnTo>
                  <a:pt x="168" y="640"/>
                </a:lnTo>
                <a:lnTo>
                  <a:pt x="165" y="637"/>
                </a:lnTo>
                <a:lnTo>
                  <a:pt x="168" y="630"/>
                </a:lnTo>
                <a:lnTo>
                  <a:pt x="165" y="623"/>
                </a:lnTo>
                <a:lnTo>
                  <a:pt x="215" y="601"/>
                </a:lnTo>
                <a:lnTo>
                  <a:pt x="242" y="623"/>
                </a:lnTo>
                <a:lnTo>
                  <a:pt x="247" y="615"/>
                </a:lnTo>
                <a:lnTo>
                  <a:pt x="268" y="615"/>
                </a:lnTo>
                <a:lnTo>
                  <a:pt x="283" y="619"/>
                </a:lnTo>
                <a:lnTo>
                  <a:pt x="283" y="612"/>
                </a:lnTo>
                <a:lnTo>
                  <a:pt x="276" y="608"/>
                </a:lnTo>
                <a:lnTo>
                  <a:pt x="304" y="605"/>
                </a:lnTo>
                <a:lnTo>
                  <a:pt x="322" y="597"/>
                </a:lnTo>
                <a:lnTo>
                  <a:pt x="326" y="597"/>
                </a:lnTo>
                <a:lnTo>
                  <a:pt x="317" y="583"/>
                </a:lnTo>
                <a:lnTo>
                  <a:pt x="327" y="587"/>
                </a:lnTo>
                <a:lnTo>
                  <a:pt x="340" y="601"/>
                </a:lnTo>
                <a:lnTo>
                  <a:pt x="342" y="590"/>
                </a:lnTo>
                <a:lnTo>
                  <a:pt x="347" y="597"/>
                </a:lnTo>
                <a:lnTo>
                  <a:pt x="351" y="590"/>
                </a:lnTo>
                <a:lnTo>
                  <a:pt x="363" y="594"/>
                </a:lnTo>
                <a:lnTo>
                  <a:pt x="356" y="601"/>
                </a:lnTo>
                <a:lnTo>
                  <a:pt x="365" y="608"/>
                </a:lnTo>
                <a:lnTo>
                  <a:pt x="381" y="597"/>
                </a:lnTo>
                <a:lnTo>
                  <a:pt x="394" y="597"/>
                </a:lnTo>
                <a:lnTo>
                  <a:pt x="410" y="590"/>
                </a:lnTo>
                <a:lnTo>
                  <a:pt x="438" y="605"/>
                </a:lnTo>
                <a:lnTo>
                  <a:pt x="453" y="590"/>
                </a:lnTo>
                <a:lnTo>
                  <a:pt x="492" y="583"/>
                </a:lnTo>
                <a:lnTo>
                  <a:pt x="497" y="567"/>
                </a:lnTo>
                <a:lnTo>
                  <a:pt x="524" y="556"/>
                </a:lnTo>
                <a:lnTo>
                  <a:pt x="522" y="535"/>
                </a:lnTo>
                <a:lnTo>
                  <a:pt x="524" y="524"/>
                </a:lnTo>
                <a:lnTo>
                  <a:pt x="488" y="531"/>
                </a:lnTo>
                <a:lnTo>
                  <a:pt x="490" y="528"/>
                </a:lnTo>
                <a:lnTo>
                  <a:pt x="481" y="521"/>
                </a:lnTo>
                <a:lnTo>
                  <a:pt x="474" y="524"/>
                </a:lnTo>
                <a:lnTo>
                  <a:pt x="476" y="517"/>
                </a:lnTo>
                <a:lnTo>
                  <a:pt x="451" y="521"/>
                </a:lnTo>
                <a:lnTo>
                  <a:pt x="458" y="510"/>
                </a:lnTo>
                <a:lnTo>
                  <a:pt x="483" y="510"/>
                </a:lnTo>
                <a:lnTo>
                  <a:pt x="488" y="501"/>
                </a:lnTo>
                <a:lnTo>
                  <a:pt x="485" y="487"/>
                </a:lnTo>
                <a:lnTo>
                  <a:pt x="490" y="476"/>
                </a:lnTo>
                <a:lnTo>
                  <a:pt x="503" y="487"/>
                </a:lnTo>
                <a:lnTo>
                  <a:pt x="512" y="469"/>
                </a:lnTo>
                <a:lnTo>
                  <a:pt x="512" y="462"/>
                </a:lnTo>
                <a:lnTo>
                  <a:pt x="497" y="462"/>
                </a:lnTo>
                <a:lnTo>
                  <a:pt x="508" y="458"/>
                </a:lnTo>
                <a:lnTo>
                  <a:pt x="505" y="447"/>
                </a:lnTo>
                <a:lnTo>
                  <a:pt x="513" y="462"/>
                </a:lnTo>
                <a:lnTo>
                  <a:pt x="528" y="447"/>
                </a:lnTo>
                <a:lnTo>
                  <a:pt x="535" y="447"/>
                </a:lnTo>
                <a:lnTo>
                  <a:pt x="546" y="410"/>
                </a:lnTo>
                <a:lnTo>
                  <a:pt x="544" y="388"/>
                </a:lnTo>
                <a:lnTo>
                  <a:pt x="544" y="370"/>
                </a:lnTo>
                <a:lnTo>
                  <a:pt x="537" y="358"/>
                </a:lnTo>
                <a:lnTo>
                  <a:pt x="524" y="351"/>
                </a:lnTo>
                <a:lnTo>
                  <a:pt x="467" y="336"/>
                </a:lnTo>
                <a:lnTo>
                  <a:pt x="458" y="340"/>
                </a:lnTo>
                <a:lnTo>
                  <a:pt x="451" y="360"/>
                </a:lnTo>
                <a:lnTo>
                  <a:pt x="422" y="351"/>
                </a:lnTo>
                <a:lnTo>
                  <a:pt x="422" y="343"/>
                </a:lnTo>
                <a:lnTo>
                  <a:pt x="449" y="322"/>
                </a:lnTo>
                <a:lnTo>
                  <a:pt x="431" y="277"/>
                </a:lnTo>
                <a:lnTo>
                  <a:pt x="397" y="252"/>
                </a:lnTo>
                <a:lnTo>
                  <a:pt x="381" y="256"/>
                </a:lnTo>
                <a:lnTo>
                  <a:pt x="399" y="247"/>
                </a:lnTo>
                <a:lnTo>
                  <a:pt x="431" y="267"/>
                </a:lnTo>
                <a:lnTo>
                  <a:pt x="406" y="211"/>
                </a:lnTo>
                <a:lnTo>
                  <a:pt x="413" y="204"/>
                </a:lnTo>
                <a:lnTo>
                  <a:pt x="403" y="197"/>
                </a:lnTo>
                <a:lnTo>
                  <a:pt x="377" y="159"/>
                </a:lnTo>
                <a:lnTo>
                  <a:pt x="347" y="141"/>
                </a:lnTo>
                <a:lnTo>
                  <a:pt x="335" y="152"/>
                </a:lnTo>
                <a:lnTo>
                  <a:pt x="342" y="134"/>
                </a:lnTo>
                <a:lnTo>
                  <a:pt x="331" y="98"/>
                </a:lnTo>
                <a:lnTo>
                  <a:pt x="326" y="95"/>
                </a:lnTo>
                <a:lnTo>
                  <a:pt x="322" y="79"/>
                </a:lnTo>
                <a:lnTo>
                  <a:pt x="315" y="27"/>
                </a:lnTo>
                <a:lnTo>
                  <a:pt x="308" y="27"/>
                </a:lnTo>
                <a:lnTo>
                  <a:pt x="286" y="0"/>
                </a:lnTo>
                <a:lnTo>
                  <a:pt x="281" y="7"/>
                </a:lnTo>
                <a:lnTo>
                  <a:pt x="274" y="7"/>
                </a:lnTo>
                <a:lnTo>
                  <a:pt x="270" y="11"/>
                </a:lnTo>
                <a:lnTo>
                  <a:pt x="272" y="43"/>
                </a:lnTo>
                <a:lnTo>
                  <a:pt x="265" y="50"/>
                </a:lnTo>
                <a:lnTo>
                  <a:pt x="256" y="50"/>
                </a:lnTo>
                <a:lnTo>
                  <a:pt x="247" y="55"/>
                </a:lnTo>
                <a:lnTo>
                  <a:pt x="240" y="77"/>
                </a:lnTo>
                <a:lnTo>
                  <a:pt x="224" y="91"/>
                </a:lnTo>
                <a:lnTo>
                  <a:pt x="215" y="106"/>
                </a:lnTo>
                <a:lnTo>
                  <a:pt x="211" y="102"/>
                </a:lnTo>
                <a:lnTo>
                  <a:pt x="193" y="113"/>
                </a:lnTo>
                <a:lnTo>
                  <a:pt x="174" y="150"/>
                </a:lnTo>
                <a:lnTo>
                  <a:pt x="190" y="172"/>
                </a:lnTo>
                <a:lnTo>
                  <a:pt x="197" y="191"/>
                </a:lnTo>
                <a:lnTo>
                  <a:pt x="202" y="181"/>
                </a:lnTo>
                <a:lnTo>
                  <a:pt x="199" y="191"/>
                </a:lnTo>
                <a:lnTo>
                  <a:pt x="204" y="202"/>
                </a:lnTo>
                <a:lnTo>
                  <a:pt x="231" y="186"/>
                </a:lnTo>
                <a:lnTo>
                  <a:pt x="229" y="191"/>
                </a:lnTo>
                <a:lnTo>
                  <a:pt x="231" y="202"/>
                </a:lnTo>
                <a:lnTo>
                  <a:pt x="227" y="202"/>
                </a:lnTo>
                <a:lnTo>
                  <a:pt x="224" y="209"/>
                </a:lnTo>
                <a:lnTo>
                  <a:pt x="227" y="220"/>
                </a:lnTo>
                <a:lnTo>
                  <a:pt x="215" y="220"/>
                </a:lnTo>
                <a:lnTo>
                  <a:pt x="213" y="245"/>
                </a:lnTo>
                <a:lnTo>
                  <a:pt x="231" y="241"/>
                </a:lnTo>
                <a:lnTo>
                  <a:pt x="209" y="261"/>
                </a:lnTo>
                <a:lnTo>
                  <a:pt x="220" y="290"/>
                </a:lnTo>
                <a:lnTo>
                  <a:pt x="229" y="293"/>
                </a:lnTo>
                <a:lnTo>
                  <a:pt x="236" y="290"/>
                </a:lnTo>
                <a:lnTo>
                  <a:pt x="224" y="297"/>
                </a:lnTo>
                <a:lnTo>
                  <a:pt x="209" y="283"/>
                </a:lnTo>
                <a:lnTo>
                  <a:pt x="202" y="286"/>
                </a:lnTo>
                <a:lnTo>
                  <a:pt x="211" y="304"/>
                </a:lnTo>
                <a:lnTo>
                  <a:pt x="211" y="306"/>
                </a:lnTo>
                <a:close/>
              </a:path>
            </a:pathLst>
          </a:custGeom>
          <a:solidFill>
            <a:srgbClr val="FF0000"/>
          </a:solidFill>
          <a:ln w="12700">
            <a:solidFill>
              <a:schemeClr val="bg2"/>
            </a:solidFill>
            <a:prstDash val="solid"/>
            <a:round/>
            <a:headEnd/>
            <a:tailEnd/>
          </a:ln>
        </p:spPr>
        <p:txBody>
          <a:bodyPr/>
          <a:lstStyle/>
          <a:p>
            <a:endParaRPr lang="en-US"/>
          </a:p>
        </p:txBody>
      </p:sp>
      <p:sp>
        <p:nvSpPr>
          <p:cNvPr id="390224" name="Freeform 80"/>
          <p:cNvSpPr>
            <a:spLocks/>
          </p:cNvSpPr>
          <p:nvPr/>
        </p:nvSpPr>
        <p:spPr bwMode="ltGray">
          <a:xfrm>
            <a:off x="7839075" y="1781175"/>
            <a:ext cx="250825" cy="314325"/>
          </a:xfrm>
          <a:custGeom>
            <a:avLst/>
            <a:gdLst/>
            <a:ahLst/>
            <a:cxnLst>
              <a:cxn ang="0">
                <a:pos x="185" y="184"/>
              </a:cxn>
              <a:cxn ang="0">
                <a:pos x="183" y="184"/>
              </a:cxn>
              <a:cxn ang="0">
                <a:pos x="181" y="184"/>
              </a:cxn>
              <a:cxn ang="0">
                <a:pos x="176" y="182"/>
              </a:cxn>
              <a:cxn ang="0">
                <a:pos x="172" y="177"/>
              </a:cxn>
              <a:cxn ang="0">
                <a:pos x="167" y="175"/>
              </a:cxn>
              <a:cxn ang="0">
                <a:pos x="162" y="172"/>
              </a:cxn>
              <a:cxn ang="0">
                <a:pos x="160" y="163"/>
              </a:cxn>
              <a:cxn ang="0">
                <a:pos x="156" y="157"/>
              </a:cxn>
              <a:cxn ang="0">
                <a:pos x="154" y="146"/>
              </a:cxn>
              <a:cxn ang="0">
                <a:pos x="156" y="139"/>
              </a:cxn>
              <a:cxn ang="0">
                <a:pos x="162" y="136"/>
              </a:cxn>
              <a:cxn ang="0">
                <a:pos x="163" y="129"/>
              </a:cxn>
              <a:cxn ang="0">
                <a:pos x="149" y="111"/>
              </a:cxn>
              <a:cxn ang="0">
                <a:pos x="156" y="102"/>
              </a:cxn>
              <a:cxn ang="0">
                <a:pos x="163" y="73"/>
              </a:cxn>
              <a:cxn ang="0">
                <a:pos x="154" y="66"/>
              </a:cxn>
              <a:cxn ang="0">
                <a:pos x="156" y="55"/>
              </a:cxn>
              <a:cxn ang="0">
                <a:pos x="163" y="52"/>
              </a:cxn>
              <a:cxn ang="0">
                <a:pos x="174" y="48"/>
              </a:cxn>
              <a:cxn ang="0">
                <a:pos x="179" y="41"/>
              </a:cxn>
              <a:cxn ang="0">
                <a:pos x="174" y="34"/>
              </a:cxn>
              <a:cxn ang="0">
                <a:pos x="169" y="27"/>
              </a:cxn>
              <a:cxn ang="0">
                <a:pos x="165" y="16"/>
              </a:cxn>
              <a:cxn ang="0">
                <a:pos x="144" y="0"/>
              </a:cxn>
              <a:cxn ang="0">
                <a:pos x="72" y="28"/>
              </a:cxn>
              <a:cxn ang="0">
                <a:pos x="60" y="43"/>
              </a:cxn>
              <a:cxn ang="0">
                <a:pos x="56" y="64"/>
              </a:cxn>
              <a:cxn ang="0">
                <a:pos x="88" y="53"/>
              </a:cxn>
              <a:cxn ang="0">
                <a:pos x="97" y="70"/>
              </a:cxn>
              <a:cxn ang="0">
                <a:pos x="90" y="95"/>
              </a:cxn>
              <a:cxn ang="0">
                <a:pos x="90" y="98"/>
              </a:cxn>
              <a:cxn ang="0">
                <a:pos x="70" y="130"/>
              </a:cxn>
              <a:cxn ang="0">
                <a:pos x="18" y="154"/>
              </a:cxn>
              <a:cxn ang="0">
                <a:pos x="0" y="168"/>
              </a:cxn>
              <a:cxn ang="0">
                <a:pos x="11" y="175"/>
              </a:cxn>
              <a:cxn ang="0">
                <a:pos x="9" y="193"/>
              </a:cxn>
              <a:cxn ang="0">
                <a:pos x="15" y="197"/>
              </a:cxn>
              <a:cxn ang="0">
                <a:pos x="42" y="200"/>
              </a:cxn>
              <a:cxn ang="0">
                <a:pos x="63" y="186"/>
              </a:cxn>
              <a:cxn ang="0">
                <a:pos x="86" y="197"/>
              </a:cxn>
              <a:cxn ang="0">
                <a:pos x="70" y="211"/>
              </a:cxn>
              <a:cxn ang="0">
                <a:pos x="95" y="207"/>
              </a:cxn>
              <a:cxn ang="0">
                <a:pos x="111" y="220"/>
              </a:cxn>
              <a:cxn ang="0">
                <a:pos x="124" y="231"/>
              </a:cxn>
              <a:cxn ang="0">
                <a:pos x="151" y="227"/>
              </a:cxn>
              <a:cxn ang="0">
                <a:pos x="169" y="218"/>
              </a:cxn>
            </a:cxnLst>
            <a:rect l="0" t="0" r="r" b="b"/>
            <a:pathLst>
              <a:path w="185" h="231">
                <a:moveTo>
                  <a:pt x="185" y="207"/>
                </a:moveTo>
                <a:lnTo>
                  <a:pt x="185" y="184"/>
                </a:lnTo>
                <a:lnTo>
                  <a:pt x="185" y="184"/>
                </a:lnTo>
                <a:lnTo>
                  <a:pt x="183" y="184"/>
                </a:lnTo>
                <a:lnTo>
                  <a:pt x="181" y="184"/>
                </a:lnTo>
                <a:lnTo>
                  <a:pt x="181" y="184"/>
                </a:lnTo>
                <a:lnTo>
                  <a:pt x="179" y="184"/>
                </a:lnTo>
                <a:lnTo>
                  <a:pt x="176" y="182"/>
                </a:lnTo>
                <a:lnTo>
                  <a:pt x="174" y="179"/>
                </a:lnTo>
                <a:lnTo>
                  <a:pt x="172" y="177"/>
                </a:lnTo>
                <a:lnTo>
                  <a:pt x="169" y="177"/>
                </a:lnTo>
                <a:lnTo>
                  <a:pt x="167" y="175"/>
                </a:lnTo>
                <a:lnTo>
                  <a:pt x="165" y="173"/>
                </a:lnTo>
                <a:lnTo>
                  <a:pt x="162" y="172"/>
                </a:lnTo>
                <a:lnTo>
                  <a:pt x="158" y="164"/>
                </a:lnTo>
                <a:lnTo>
                  <a:pt x="160" y="163"/>
                </a:lnTo>
                <a:lnTo>
                  <a:pt x="160" y="161"/>
                </a:lnTo>
                <a:lnTo>
                  <a:pt x="156" y="157"/>
                </a:lnTo>
                <a:lnTo>
                  <a:pt x="156" y="154"/>
                </a:lnTo>
                <a:lnTo>
                  <a:pt x="154" y="146"/>
                </a:lnTo>
                <a:lnTo>
                  <a:pt x="154" y="143"/>
                </a:lnTo>
                <a:lnTo>
                  <a:pt x="156" y="139"/>
                </a:lnTo>
                <a:lnTo>
                  <a:pt x="160" y="136"/>
                </a:lnTo>
                <a:lnTo>
                  <a:pt x="162" y="136"/>
                </a:lnTo>
                <a:lnTo>
                  <a:pt x="163" y="132"/>
                </a:lnTo>
                <a:lnTo>
                  <a:pt x="163" y="129"/>
                </a:lnTo>
                <a:lnTo>
                  <a:pt x="160" y="118"/>
                </a:lnTo>
                <a:lnTo>
                  <a:pt x="149" y="111"/>
                </a:lnTo>
                <a:lnTo>
                  <a:pt x="147" y="107"/>
                </a:lnTo>
                <a:lnTo>
                  <a:pt x="156" y="102"/>
                </a:lnTo>
                <a:lnTo>
                  <a:pt x="154" y="96"/>
                </a:lnTo>
                <a:lnTo>
                  <a:pt x="163" y="73"/>
                </a:lnTo>
                <a:lnTo>
                  <a:pt x="154" y="66"/>
                </a:lnTo>
                <a:lnTo>
                  <a:pt x="154" y="66"/>
                </a:lnTo>
                <a:lnTo>
                  <a:pt x="154" y="62"/>
                </a:lnTo>
                <a:lnTo>
                  <a:pt x="156" y="55"/>
                </a:lnTo>
                <a:lnTo>
                  <a:pt x="160" y="52"/>
                </a:lnTo>
                <a:lnTo>
                  <a:pt x="163" y="52"/>
                </a:lnTo>
                <a:lnTo>
                  <a:pt x="170" y="52"/>
                </a:lnTo>
                <a:lnTo>
                  <a:pt x="174" y="48"/>
                </a:lnTo>
                <a:lnTo>
                  <a:pt x="178" y="44"/>
                </a:lnTo>
                <a:lnTo>
                  <a:pt x="179" y="41"/>
                </a:lnTo>
                <a:lnTo>
                  <a:pt x="178" y="37"/>
                </a:lnTo>
                <a:lnTo>
                  <a:pt x="174" y="34"/>
                </a:lnTo>
                <a:lnTo>
                  <a:pt x="172" y="30"/>
                </a:lnTo>
                <a:lnTo>
                  <a:pt x="169" y="27"/>
                </a:lnTo>
                <a:lnTo>
                  <a:pt x="169" y="23"/>
                </a:lnTo>
                <a:lnTo>
                  <a:pt x="165" y="16"/>
                </a:lnTo>
                <a:lnTo>
                  <a:pt x="165" y="14"/>
                </a:lnTo>
                <a:lnTo>
                  <a:pt x="144" y="0"/>
                </a:lnTo>
                <a:lnTo>
                  <a:pt x="113" y="3"/>
                </a:lnTo>
                <a:lnTo>
                  <a:pt x="72" y="28"/>
                </a:lnTo>
                <a:lnTo>
                  <a:pt x="72" y="36"/>
                </a:lnTo>
                <a:lnTo>
                  <a:pt x="60" y="43"/>
                </a:lnTo>
                <a:lnTo>
                  <a:pt x="42" y="64"/>
                </a:lnTo>
                <a:lnTo>
                  <a:pt x="56" y="64"/>
                </a:lnTo>
                <a:lnTo>
                  <a:pt x="63" y="57"/>
                </a:lnTo>
                <a:lnTo>
                  <a:pt x="88" y="53"/>
                </a:lnTo>
                <a:lnTo>
                  <a:pt x="88" y="70"/>
                </a:lnTo>
                <a:lnTo>
                  <a:pt x="97" y="70"/>
                </a:lnTo>
                <a:lnTo>
                  <a:pt x="88" y="80"/>
                </a:lnTo>
                <a:lnTo>
                  <a:pt x="90" y="95"/>
                </a:lnTo>
                <a:lnTo>
                  <a:pt x="97" y="95"/>
                </a:lnTo>
                <a:lnTo>
                  <a:pt x="90" y="98"/>
                </a:lnTo>
                <a:lnTo>
                  <a:pt x="77" y="130"/>
                </a:lnTo>
                <a:lnTo>
                  <a:pt x="70" y="130"/>
                </a:lnTo>
                <a:lnTo>
                  <a:pt x="26" y="157"/>
                </a:lnTo>
                <a:lnTo>
                  <a:pt x="18" y="154"/>
                </a:lnTo>
                <a:lnTo>
                  <a:pt x="15" y="161"/>
                </a:lnTo>
                <a:lnTo>
                  <a:pt x="0" y="168"/>
                </a:lnTo>
                <a:lnTo>
                  <a:pt x="0" y="172"/>
                </a:lnTo>
                <a:lnTo>
                  <a:pt x="11" y="175"/>
                </a:lnTo>
                <a:lnTo>
                  <a:pt x="2" y="189"/>
                </a:lnTo>
                <a:lnTo>
                  <a:pt x="9" y="193"/>
                </a:lnTo>
                <a:lnTo>
                  <a:pt x="27" y="189"/>
                </a:lnTo>
                <a:lnTo>
                  <a:pt x="15" y="197"/>
                </a:lnTo>
                <a:lnTo>
                  <a:pt x="20" y="204"/>
                </a:lnTo>
                <a:lnTo>
                  <a:pt x="42" y="200"/>
                </a:lnTo>
                <a:lnTo>
                  <a:pt x="47" y="189"/>
                </a:lnTo>
                <a:lnTo>
                  <a:pt x="63" y="186"/>
                </a:lnTo>
                <a:lnTo>
                  <a:pt x="67" y="197"/>
                </a:lnTo>
                <a:lnTo>
                  <a:pt x="86" y="197"/>
                </a:lnTo>
                <a:lnTo>
                  <a:pt x="74" y="204"/>
                </a:lnTo>
                <a:lnTo>
                  <a:pt x="70" y="211"/>
                </a:lnTo>
                <a:lnTo>
                  <a:pt x="85" y="211"/>
                </a:lnTo>
                <a:lnTo>
                  <a:pt x="95" y="207"/>
                </a:lnTo>
                <a:lnTo>
                  <a:pt x="104" y="207"/>
                </a:lnTo>
                <a:lnTo>
                  <a:pt x="111" y="220"/>
                </a:lnTo>
                <a:lnTo>
                  <a:pt x="117" y="220"/>
                </a:lnTo>
                <a:lnTo>
                  <a:pt x="124" y="231"/>
                </a:lnTo>
                <a:lnTo>
                  <a:pt x="151" y="231"/>
                </a:lnTo>
                <a:lnTo>
                  <a:pt x="151" y="227"/>
                </a:lnTo>
                <a:lnTo>
                  <a:pt x="165" y="213"/>
                </a:lnTo>
                <a:lnTo>
                  <a:pt x="169" y="218"/>
                </a:lnTo>
                <a:lnTo>
                  <a:pt x="185" y="207"/>
                </a:lnTo>
                <a:close/>
              </a:path>
            </a:pathLst>
          </a:custGeom>
          <a:solidFill>
            <a:srgbClr val="FF0000"/>
          </a:solidFill>
          <a:ln w="12700">
            <a:solidFill>
              <a:schemeClr val="bg2"/>
            </a:solidFill>
            <a:prstDash val="solid"/>
            <a:round/>
            <a:headEnd/>
            <a:tailEnd/>
          </a:ln>
        </p:spPr>
        <p:txBody>
          <a:bodyPr/>
          <a:lstStyle/>
          <a:p>
            <a:endParaRPr lang="en-US"/>
          </a:p>
        </p:txBody>
      </p:sp>
      <p:sp>
        <p:nvSpPr>
          <p:cNvPr id="390225" name="Oval 81"/>
          <p:cNvSpPr>
            <a:spLocks noChangeArrowheads="1"/>
          </p:cNvSpPr>
          <p:nvPr/>
        </p:nvSpPr>
        <p:spPr bwMode="auto">
          <a:xfrm>
            <a:off x="1676400" y="1677988"/>
            <a:ext cx="130175" cy="131762"/>
          </a:xfrm>
          <a:prstGeom prst="ellipse">
            <a:avLst/>
          </a:prstGeom>
          <a:solidFill>
            <a:srgbClr val="FFFF00"/>
          </a:solidFill>
          <a:ln w="12700">
            <a:solidFill>
              <a:schemeClr val="tx1"/>
            </a:solidFill>
            <a:round/>
            <a:headEnd type="none" w="sm" len="sm"/>
            <a:tailEnd type="none" w="sm" len="sm"/>
          </a:ln>
          <a:effectLst/>
        </p:spPr>
        <p:txBody>
          <a:bodyPr wrap="none" anchor="ctr"/>
          <a:lstStyle/>
          <a:p>
            <a:endParaRPr lang="en-US"/>
          </a:p>
        </p:txBody>
      </p:sp>
      <p:sp>
        <p:nvSpPr>
          <p:cNvPr id="390226" name="Oval 82"/>
          <p:cNvSpPr>
            <a:spLocks noChangeArrowheads="1"/>
          </p:cNvSpPr>
          <p:nvPr/>
        </p:nvSpPr>
        <p:spPr bwMode="auto">
          <a:xfrm>
            <a:off x="1643063" y="1987550"/>
            <a:ext cx="130175" cy="131763"/>
          </a:xfrm>
          <a:prstGeom prst="ellipse">
            <a:avLst/>
          </a:prstGeom>
          <a:solidFill>
            <a:srgbClr val="FFFF00"/>
          </a:solidFill>
          <a:ln w="12700">
            <a:solidFill>
              <a:schemeClr val="tx1"/>
            </a:solidFill>
            <a:round/>
            <a:headEnd type="none" w="sm" len="sm"/>
            <a:tailEnd type="none" w="sm" len="sm"/>
          </a:ln>
          <a:effectLst/>
        </p:spPr>
        <p:txBody>
          <a:bodyPr wrap="none" anchor="ctr"/>
          <a:lstStyle/>
          <a:p>
            <a:endParaRPr lang="en-US"/>
          </a:p>
        </p:txBody>
      </p:sp>
      <p:sp>
        <p:nvSpPr>
          <p:cNvPr id="390227" name="Oval 83"/>
          <p:cNvSpPr>
            <a:spLocks noChangeArrowheads="1"/>
          </p:cNvSpPr>
          <p:nvPr/>
        </p:nvSpPr>
        <p:spPr bwMode="auto">
          <a:xfrm>
            <a:off x="7329488" y="4459288"/>
            <a:ext cx="130175" cy="131762"/>
          </a:xfrm>
          <a:prstGeom prst="ellipse">
            <a:avLst/>
          </a:prstGeom>
          <a:solidFill>
            <a:srgbClr val="FFFF00"/>
          </a:solidFill>
          <a:ln w="12700">
            <a:solidFill>
              <a:schemeClr val="tx1"/>
            </a:solidFill>
            <a:round/>
            <a:headEnd type="none" w="sm" len="sm"/>
            <a:tailEnd type="none" w="sm" len="sm"/>
          </a:ln>
          <a:effectLst/>
        </p:spPr>
        <p:txBody>
          <a:bodyPr wrap="none" anchor="ctr"/>
          <a:lstStyle/>
          <a:p>
            <a:endParaRPr lang="en-US"/>
          </a:p>
        </p:txBody>
      </p:sp>
      <p:sp>
        <p:nvSpPr>
          <p:cNvPr id="390228" name="Oval 84"/>
          <p:cNvSpPr>
            <a:spLocks noChangeArrowheads="1"/>
          </p:cNvSpPr>
          <p:nvPr/>
        </p:nvSpPr>
        <p:spPr bwMode="auto">
          <a:xfrm>
            <a:off x="7907338" y="2720975"/>
            <a:ext cx="130175" cy="131763"/>
          </a:xfrm>
          <a:prstGeom prst="ellipse">
            <a:avLst/>
          </a:prstGeom>
          <a:solidFill>
            <a:srgbClr val="FFFF00"/>
          </a:solidFill>
          <a:ln w="12700">
            <a:solidFill>
              <a:schemeClr val="tx1"/>
            </a:solidFill>
            <a:round/>
            <a:headEnd type="none" w="sm" len="sm"/>
            <a:tailEnd type="none" w="sm" len="sm"/>
          </a:ln>
          <a:effectLst/>
        </p:spPr>
        <p:txBody>
          <a:bodyPr wrap="none" anchor="ctr"/>
          <a:lstStyle/>
          <a:p>
            <a:endParaRPr lang="en-US"/>
          </a:p>
        </p:txBody>
      </p:sp>
      <p:sp>
        <p:nvSpPr>
          <p:cNvPr id="390229" name="Oval 85"/>
          <p:cNvSpPr>
            <a:spLocks noChangeArrowheads="1"/>
          </p:cNvSpPr>
          <p:nvPr/>
        </p:nvSpPr>
        <p:spPr bwMode="auto">
          <a:xfrm>
            <a:off x="8239125" y="1995488"/>
            <a:ext cx="130175" cy="131762"/>
          </a:xfrm>
          <a:prstGeom prst="ellipse">
            <a:avLst/>
          </a:prstGeom>
          <a:solidFill>
            <a:srgbClr val="FFFF00"/>
          </a:solidFill>
          <a:ln w="12700">
            <a:solidFill>
              <a:schemeClr val="tx1"/>
            </a:solidFill>
            <a:round/>
            <a:headEnd type="none" w="sm" len="sm"/>
            <a:tailEnd type="none" w="sm" len="sm"/>
          </a:ln>
          <a:effectLst/>
        </p:spPr>
        <p:txBody>
          <a:bodyPr wrap="none" anchor="ctr"/>
          <a:lstStyle/>
          <a:p>
            <a:endParaRPr lang="en-US"/>
          </a:p>
        </p:txBody>
      </p:sp>
      <p:sp>
        <p:nvSpPr>
          <p:cNvPr id="390230" name="Rectangle 86"/>
          <p:cNvSpPr>
            <a:spLocks noChangeArrowheads="1"/>
          </p:cNvSpPr>
          <p:nvPr/>
        </p:nvSpPr>
        <p:spPr bwMode="auto">
          <a:xfrm>
            <a:off x="5395913" y="5305425"/>
            <a:ext cx="3511550" cy="1165225"/>
          </a:xfrm>
          <a:prstGeom prst="rect">
            <a:avLst/>
          </a:prstGeom>
          <a:noFill/>
          <a:ln w="12700">
            <a:noFill/>
            <a:miter lim="800000"/>
            <a:headEnd/>
            <a:tailEnd/>
          </a:ln>
          <a:effectLst/>
        </p:spPr>
        <p:txBody>
          <a:bodyPr lIns="98425" tIns="49212" rIns="98425" bIns="49212">
            <a:spAutoFit/>
          </a:bodyPr>
          <a:lstStyle/>
          <a:p>
            <a:pPr algn="l" eaLnBrk="0" hangingPunct="0">
              <a:lnSpc>
                <a:spcPct val="90000"/>
              </a:lnSpc>
            </a:pPr>
            <a:r>
              <a:rPr lang="en-US" sz="1400" b="1" dirty="0">
                <a:solidFill>
                  <a:schemeClr val="bg1"/>
                </a:solidFill>
              </a:rPr>
              <a:t>Headquarters</a:t>
            </a:r>
          </a:p>
          <a:p>
            <a:pPr algn="l" eaLnBrk="0" hangingPunct="0">
              <a:lnSpc>
                <a:spcPct val="90000"/>
              </a:lnSpc>
              <a:spcBef>
                <a:spcPct val="50000"/>
              </a:spcBef>
            </a:pPr>
            <a:r>
              <a:rPr lang="en-US" sz="1400" b="1" dirty="0">
                <a:solidFill>
                  <a:schemeClr val="bg1"/>
                </a:solidFill>
              </a:rPr>
              <a:t>Coastal &amp; Hydraulics Laboratory</a:t>
            </a:r>
          </a:p>
          <a:p>
            <a:pPr algn="l" eaLnBrk="0" hangingPunct="0">
              <a:lnSpc>
                <a:spcPct val="90000"/>
              </a:lnSpc>
            </a:pPr>
            <a:r>
              <a:rPr lang="en-US" sz="1400" b="1" dirty="0">
                <a:solidFill>
                  <a:schemeClr val="bg1"/>
                </a:solidFill>
              </a:rPr>
              <a:t>Environmental Laboratory</a:t>
            </a:r>
          </a:p>
          <a:p>
            <a:pPr algn="l" eaLnBrk="0" hangingPunct="0">
              <a:lnSpc>
                <a:spcPct val="90000"/>
              </a:lnSpc>
            </a:pPr>
            <a:r>
              <a:rPr lang="en-US" sz="1400" b="1" dirty="0">
                <a:solidFill>
                  <a:schemeClr val="bg1"/>
                </a:solidFill>
              </a:rPr>
              <a:t>Geotechnical &amp; Structures Laboratory</a:t>
            </a:r>
          </a:p>
          <a:p>
            <a:pPr algn="l" eaLnBrk="0" hangingPunct="0">
              <a:lnSpc>
                <a:spcPct val="90000"/>
              </a:lnSpc>
            </a:pPr>
            <a:r>
              <a:rPr lang="en-US" sz="1400" b="1" dirty="0">
                <a:solidFill>
                  <a:schemeClr val="bg1"/>
                </a:solidFill>
              </a:rPr>
              <a:t>Information Technology </a:t>
            </a:r>
            <a:r>
              <a:rPr lang="en-US" sz="1400" dirty="0"/>
              <a:t>Laboratory</a:t>
            </a:r>
          </a:p>
        </p:txBody>
      </p:sp>
      <p:sp>
        <p:nvSpPr>
          <p:cNvPr id="390231" name="Rectangle 87"/>
          <p:cNvSpPr>
            <a:spLocks noChangeArrowheads="1"/>
          </p:cNvSpPr>
          <p:nvPr/>
        </p:nvSpPr>
        <p:spPr bwMode="auto">
          <a:xfrm>
            <a:off x="4992688" y="3552825"/>
            <a:ext cx="2394886" cy="487184"/>
          </a:xfrm>
          <a:prstGeom prst="rect">
            <a:avLst/>
          </a:prstGeom>
          <a:noFill/>
          <a:ln w="12700">
            <a:noFill/>
            <a:miter lim="800000"/>
            <a:headEnd/>
            <a:tailEnd/>
          </a:ln>
          <a:effectLst/>
        </p:spPr>
        <p:txBody>
          <a:bodyPr wrap="none" lIns="98425" tIns="49212" rIns="98425" bIns="49212">
            <a:spAutoFit/>
          </a:bodyPr>
          <a:lstStyle/>
          <a:p>
            <a:pPr algn="l" eaLnBrk="0" hangingPunct="0">
              <a:lnSpc>
                <a:spcPct val="90000"/>
              </a:lnSpc>
            </a:pPr>
            <a:r>
              <a:rPr lang="en-US" sz="1400" b="1" dirty="0">
                <a:solidFill>
                  <a:schemeClr val="bg1"/>
                </a:solidFill>
              </a:rPr>
              <a:t>Construction Engineering</a:t>
            </a:r>
          </a:p>
          <a:p>
            <a:pPr algn="l" eaLnBrk="0" hangingPunct="0">
              <a:lnSpc>
                <a:spcPct val="90000"/>
              </a:lnSpc>
            </a:pPr>
            <a:r>
              <a:rPr lang="en-US" sz="1400" b="1" dirty="0">
                <a:solidFill>
                  <a:schemeClr val="bg1"/>
                </a:solidFill>
              </a:rPr>
              <a:t>Research Laboratory</a:t>
            </a:r>
          </a:p>
        </p:txBody>
      </p:sp>
      <p:sp>
        <p:nvSpPr>
          <p:cNvPr id="390232" name="Rectangle 88"/>
          <p:cNvSpPr>
            <a:spLocks noChangeArrowheads="1"/>
          </p:cNvSpPr>
          <p:nvPr/>
        </p:nvSpPr>
        <p:spPr bwMode="auto">
          <a:xfrm>
            <a:off x="7177088" y="3854450"/>
            <a:ext cx="1954212" cy="487184"/>
          </a:xfrm>
          <a:prstGeom prst="rect">
            <a:avLst/>
          </a:prstGeom>
          <a:noFill/>
          <a:ln w="12700">
            <a:noFill/>
            <a:miter lim="800000"/>
            <a:headEnd/>
            <a:tailEnd/>
          </a:ln>
          <a:effectLst/>
        </p:spPr>
        <p:txBody>
          <a:bodyPr lIns="98425" tIns="49212" rIns="98425" bIns="49212">
            <a:spAutoFit/>
          </a:bodyPr>
          <a:lstStyle/>
          <a:p>
            <a:pPr algn="l" eaLnBrk="0" hangingPunct="0">
              <a:lnSpc>
                <a:spcPct val="90000"/>
              </a:lnSpc>
            </a:pPr>
            <a:r>
              <a:rPr lang="en-US" sz="1400" b="1" dirty="0" smtClean="0">
                <a:solidFill>
                  <a:schemeClr val="bg1"/>
                </a:solidFill>
              </a:rPr>
              <a:t>Geospatial Research Laboratory</a:t>
            </a:r>
            <a:endParaRPr lang="en-US" sz="1400" b="1" dirty="0">
              <a:solidFill>
                <a:schemeClr val="bg1"/>
              </a:solidFill>
            </a:endParaRPr>
          </a:p>
        </p:txBody>
      </p:sp>
      <p:sp>
        <p:nvSpPr>
          <p:cNvPr id="390233" name="Rectangle 89"/>
          <p:cNvSpPr>
            <a:spLocks noChangeArrowheads="1"/>
          </p:cNvSpPr>
          <p:nvPr/>
        </p:nvSpPr>
        <p:spPr bwMode="auto">
          <a:xfrm>
            <a:off x="5265738" y="2714625"/>
            <a:ext cx="2386872" cy="487184"/>
          </a:xfrm>
          <a:prstGeom prst="rect">
            <a:avLst/>
          </a:prstGeom>
          <a:noFill/>
          <a:ln w="12700">
            <a:noFill/>
            <a:miter lim="800000"/>
            <a:headEnd/>
            <a:tailEnd/>
          </a:ln>
          <a:effectLst/>
        </p:spPr>
        <p:txBody>
          <a:bodyPr wrap="none" lIns="98425" tIns="49212" rIns="98425" bIns="49212">
            <a:spAutoFit/>
          </a:bodyPr>
          <a:lstStyle/>
          <a:p>
            <a:pPr algn="l" eaLnBrk="0" hangingPunct="0">
              <a:lnSpc>
                <a:spcPct val="90000"/>
              </a:lnSpc>
            </a:pPr>
            <a:r>
              <a:rPr lang="en-US" sz="1400" b="1" dirty="0">
                <a:solidFill>
                  <a:schemeClr val="bg1"/>
                </a:solidFill>
              </a:rPr>
              <a:t>Cold Regions Research &amp;</a:t>
            </a:r>
          </a:p>
          <a:p>
            <a:pPr algn="l" eaLnBrk="0" hangingPunct="0">
              <a:lnSpc>
                <a:spcPct val="90000"/>
              </a:lnSpc>
            </a:pPr>
            <a:r>
              <a:rPr lang="en-US" sz="1400" b="1" dirty="0">
                <a:solidFill>
                  <a:schemeClr val="bg1"/>
                </a:solidFill>
              </a:rPr>
              <a:t>Engineering Laboratory</a:t>
            </a:r>
          </a:p>
        </p:txBody>
      </p:sp>
      <p:sp>
        <p:nvSpPr>
          <p:cNvPr id="390234" name="Rectangle 90"/>
          <p:cNvSpPr>
            <a:spLocks noChangeArrowheads="1"/>
          </p:cNvSpPr>
          <p:nvPr/>
        </p:nvSpPr>
        <p:spPr bwMode="auto">
          <a:xfrm>
            <a:off x="1370013" y="6086475"/>
            <a:ext cx="1271182" cy="293284"/>
          </a:xfrm>
          <a:prstGeom prst="rect">
            <a:avLst/>
          </a:prstGeom>
          <a:noFill/>
          <a:ln w="12700">
            <a:noFill/>
            <a:miter lim="800000"/>
            <a:headEnd/>
            <a:tailEnd/>
          </a:ln>
          <a:effectLst/>
        </p:spPr>
        <p:txBody>
          <a:bodyPr wrap="none" lIns="98425" tIns="49212" rIns="98425" bIns="49212">
            <a:spAutoFit/>
          </a:bodyPr>
          <a:lstStyle/>
          <a:p>
            <a:pPr eaLnBrk="0" hangingPunct="0">
              <a:lnSpc>
                <a:spcPct val="90000"/>
              </a:lnSpc>
            </a:pPr>
            <a:r>
              <a:rPr lang="en-US" sz="1400" b="1" dirty="0">
                <a:solidFill>
                  <a:schemeClr val="bg1"/>
                </a:solidFill>
              </a:rPr>
              <a:t>Field Offices</a:t>
            </a:r>
          </a:p>
        </p:txBody>
      </p:sp>
      <p:sp>
        <p:nvSpPr>
          <p:cNvPr id="390235" name="AutoShape 91"/>
          <p:cNvSpPr>
            <a:spLocks noChangeArrowheads="1"/>
          </p:cNvSpPr>
          <p:nvPr/>
        </p:nvSpPr>
        <p:spPr bwMode="auto">
          <a:xfrm>
            <a:off x="1149350" y="5832475"/>
            <a:ext cx="195263" cy="193675"/>
          </a:xfrm>
          <a:prstGeom prst="star5">
            <a:avLst/>
          </a:prstGeom>
          <a:solidFill>
            <a:srgbClr val="00FFFF"/>
          </a:solidFill>
          <a:ln w="12700">
            <a:solidFill>
              <a:schemeClr val="tx1"/>
            </a:solidFill>
            <a:miter lim="800000"/>
            <a:headEnd type="none" w="sm" len="sm"/>
            <a:tailEnd type="none" w="sm" len="sm"/>
          </a:ln>
          <a:effectLst/>
        </p:spPr>
        <p:txBody>
          <a:bodyPr wrap="none" anchor="ctr"/>
          <a:lstStyle/>
          <a:p>
            <a:endParaRPr lang="en-US" sz="2400">
              <a:solidFill>
                <a:schemeClr val="tx2"/>
              </a:solidFill>
              <a:latin typeface="Times New Roman" pitchFamily="18" charset="0"/>
            </a:endParaRPr>
          </a:p>
        </p:txBody>
      </p:sp>
      <p:sp>
        <p:nvSpPr>
          <p:cNvPr id="390236" name="Rectangle 92"/>
          <p:cNvSpPr>
            <a:spLocks noChangeArrowheads="1"/>
          </p:cNvSpPr>
          <p:nvPr/>
        </p:nvSpPr>
        <p:spPr bwMode="auto">
          <a:xfrm>
            <a:off x="1370013" y="5773738"/>
            <a:ext cx="1282402" cy="314829"/>
          </a:xfrm>
          <a:prstGeom prst="rect">
            <a:avLst/>
          </a:prstGeom>
          <a:noFill/>
          <a:ln w="12700">
            <a:noFill/>
            <a:miter lim="800000"/>
            <a:headEnd/>
            <a:tailEnd/>
          </a:ln>
          <a:effectLst/>
        </p:spPr>
        <p:txBody>
          <a:bodyPr wrap="none" lIns="98425" tIns="49212" rIns="98425" bIns="49212">
            <a:spAutoFit/>
          </a:bodyPr>
          <a:lstStyle/>
          <a:p>
            <a:pPr eaLnBrk="0" hangingPunct="0"/>
            <a:r>
              <a:rPr lang="en-US" sz="1400" b="1" dirty="0">
                <a:solidFill>
                  <a:schemeClr val="bg1"/>
                </a:solidFill>
              </a:rPr>
              <a:t>Laboratories</a:t>
            </a:r>
          </a:p>
        </p:txBody>
      </p:sp>
      <p:sp>
        <p:nvSpPr>
          <p:cNvPr id="390237" name="Rectangle 93"/>
          <p:cNvSpPr>
            <a:spLocks noChangeArrowheads="1"/>
          </p:cNvSpPr>
          <p:nvPr/>
        </p:nvSpPr>
        <p:spPr bwMode="auto">
          <a:xfrm>
            <a:off x="0" y="0"/>
            <a:ext cx="9144000" cy="1318180"/>
          </a:xfrm>
          <a:prstGeom prst="rect">
            <a:avLst/>
          </a:prstGeom>
          <a:noFill/>
          <a:ln w="12700">
            <a:noFill/>
            <a:miter lim="800000"/>
            <a:headEnd/>
            <a:tailEnd/>
          </a:ln>
          <a:effectLst/>
        </p:spPr>
        <p:txBody>
          <a:bodyPr lIns="98425" tIns="49212" rIns="98425" bIns="49212">
            <a:spAutoFit/>
          </a:bodyPr>
          <a:lstStyle/>
          <a:p>
            <a:pPr algn="ctr" eaLnBrk="0" hangingPunct="0">
              <a:lnSpc>
                <a:spcPct val="90000"/>
              </a:lnSpc>
            </a:pPr>
            <a:r>
              <a:rPr lang="en-US" sz="4400" b="1" dirty="0">
                <a:solidFill>
                  <a:srgbClr val="FFFF00"/>
                </a:solidFill>
                <a:latin typeface="Arial" pitchFamily="34" charset="0"/>
                <a:cs typeface="Arial" pitchFamily="34" charset="0"/>
              </a:rPr>
              <a:t>Engineer Research and</a:t>
            </a:r>
          </a:p>
          <a:p>
            <a:pPr algn="ctr" eaLnBrk="0" hangingPunct="0">
              <a:lnSpc>
                <a:spcPct val="90000"/>
              </a:lnSpc>
            </a:pPr>
            <a:r>
              <a:rPr lang="en-US" sz="4400" b="1" dirty="0">
                <a:solidFill>
                  <a:srgbClr val="FFFF00"/>
                </a:solidFill>
                <a:latin typeface="Arial" pitchFamily="34" charset="0"/>
                <a:cs typeface="Arial" pitchFamily="34" charset="0"/>
              </a:rPr>
              <a:t> Development Center (ERDC)</a:t>
            </a:r>
          </a:p>
        </p:txBody>
      </p:sp>
      <p:sp>
        <p:nvSpPr>
          <p:cNvPr id="390238" name="Oval 94"/>
          <p:cNvSpPr>
            <a:spLocks noChangeArrowheads="1"/>
          </p:cNvSpPr>
          <p:nvPr/>
        </p:nvSpPr>
        <p:spPr bwMode="auto">
          <a:xfrm>
            <a:off x="1185863" y="6135688"/>
            <a:ext cx="130175" cy="131762"/>
          </a:xfrm>
          <a:prstGeom prst="ellipse">
            <a:avLst/>
          </a:prstGeom>
          <a:solidFill>
            <a:srgbClr val="FFFF00"/>
          </a:solidFill>
          <a:ln w="12700">
            <a:solidFill>
              <a:schemeClr val="tx1"/>
            </a:solidFill>
            <a:round/>
            <a:headEnd type="none" w="sm" len="sm"/>
            <a:tailEnd type="none" w="sm" len="sm"/>
          </a:ln>
          <a:effectLst/>
        </p:spPr>
        <p:txBody>
          <a:bodyPr wrap="none" anchor="ctr"/>
          <a:lstStyle/>
          <a:p>
            <a:endParaRPr lang="en-US"/>
          </a:p>
        </p:txBody>
      </p:sp>
      <p:sp>
        <p:nvSpPr>
          <p:cNvPr id="390239" name="Rectangle 95"/>
          <p:cNvSpPr>
            <a:spLocks noChangeArrowheads="1"/>
          </p:cNvSpPr>
          <p:nvPr/>
        </p:nvSpPr>
        <p:spPr bwMode="auto">
          <a:xfrm>
            <a:off x="3222625" y="1800225"/>
            <a:ext cx="3088987" cy="530272"/>
          </a:xfrm>
          <a:prstGeom prst="rect">
            <a:avLst/>
          </a:prstGeom>
          <a:noFill/>
          <a:ln w="12700">
            <a:noFill/>
            <a:miter lim="800000"/>
            <a:headEnd/>
            <a:tailEnd/>
          </a:ln>
          <a:effectLst/>
        </p:spPr>
        <p:txBody>
          <a:bodyPr wrap="none" lIns="98425" tIns="49212" rIns="98425" bIns="49212">
            <a:spAutoFit/>
          </a:bodyPr>
          <a:lstStyle/>
          <a:p>
            <a:pPr eaLnBrk="0" hangingPunct="0"/>
            <a:r>
              <a:rPr lang="en-US" sz="2800" dirty="0" smtClean="0">
                <a:solidFill>
                  <a:srgbClr val="FFFF00"/>
                </a:solidFill>
              </a:rPr>
              <a:t>~2500 </a:t>
            </a:r>
            <a:r>
              <a:rPr lang="en-US" sz="2800" dirty="0">
                <a:solidFill>
                  <a:srgbClr val="FFFF00"/>
                </a:solidFill>
              </a:rPr>
              <a:t>Employees</a:t>
            </a:r>
          </a:p>
        </p:txBody>
      </p:sp>
      <p:sp>
        <p:nvSpPr>
          <p:cNvPr id="390240" name="Text Box 96"/>
          <p:cNvSpPr txBox="1">
            <a:spLocks noChangeArrowheads="1"/>
          </p:cNvSpPr>
          <p:nvPr/>
        </p:nvSpPr>
        <p:spPr bwMode="auto">
          <a:xfrm>
            <a:off x="1082675" y="3429000"/>
            <a:ext cx="3302507" cy="1200329"/>
          </a:xfrm>
          <a:prstGeom prst="rect">
            <a:avLst/>
          </a:prstGeom>
          <a:noFill/>
          <a:ln w="9525">
            <a:noFill/>
            <a:miter lim="800000"/>
            <a:headEnd/>
            <a:tailEnd/>
          </a:ln>
          <a:effectLst/>
        </p:spPr>
        <p:txBody>
          <a:bodyPr wrap="none">
            <a:spAutoFit/>
          </a:bodyPr>
          <a:lstStyle/>
          <a:p>
            <a:pPr algn="ctr"/>
            <a:r>
              <a:rPr lang="en-US" sz="2400" dirty="0">
                <a:solidFill>
                  <a:srgbClr val="00FFFF"/>
                </a:solidFill>
                <a:latin typeface="Arial" pitchFamily="34" charset="0"/>
                <a:cs typeface="Arial" pitchFamily="34" charset="0"/>
              </a:rPr>
              <a:t>Research Laboratories</a:t>
            </a:r>
          </a:p>
          <a:p>
            <a:pPr algn="ctr"/>
            <a:r>
              <a:rPr lang="en-US" sz="2400" dirty="0">
                <a:solidFill>
                  <a:srgbClr val="00FFFF"/>
                </a:solidFill>
                <a:latin typeface="Arial" pitchFamily="34" charset="0"/>
                <a:cs typeface="Arial" pitchFamily="34" charset="0"/>
              </a:rPr>
              <a:t> of the </a:t>
            </a:r>
          </a:p>
          <a:p>
            <a:pPr algn="ctr"/>
            <a:r>
              <a:rPr lang="en-US" sz="2400" dirty="0">
                <a:solidFill>
                  <a:srgbClr val="00FFFF"/>
                </a:solidFill>
                <a:latin typeface="Arial" pitchFamily="34" charset="0"/>
                <a:cs typeface="Arial" pitchFamily="34" charset="0"/>
              </a:rPr>
              <a:t>Corps of Engineers</a:t>
            </a:r>
          </a:p>
        </p:txBody>
      </p:sp>
      <p:grpSp>
        <p:nvGrpSpPr>
          <p:cNvPr id="4" name="Group 97"/>
          <p:cNvGrpSpPr>
            <a:grpSpLocks/>
          </p:cNvGrpSpPr>
          <p:nvPr/>
        </p:nvGrpSpPr>
        <p:grpSpPr bwMode="auto">
          <a:xfrm>
            <a:off x="304800" y="5811838"/>
            <a:ext cx="719138" cy="588962"/>
            <a:chOff x="164" y="3510"/>
            <a:chExt cx="510" cy="371"/>
          </a:xfrm>
        </p:grpSpPr>
        <p:sp>
          <p:nvSpPr>
            <p:cNvPr id="390242" name="Freeform 98"/>
            <p:cNvSpPr>
              <a:spLocks/>
            </p:cNvSpPr>
            <p:nvPr/>
          </p:nvSpPr>
          <p:spPr bwMode="auto">
            <a:xfrm>
              <a:off x="164" y="3510"/>
              <a:ext cx="510" cy="371"/>
            </a:xfrm>
            <a:custGeom>
              <a:avLst/>
              <a:gdLst/>
              <a:ahLst/>
              <a:cxnLst>
                <a:cxn ang="0">
                  <a:pos x="59" y="0"/>
                </a:cxn>
                <a:cxn ang="0">
                  <a:pos x="394" y="0"/>
                </a:cxn>
                <a:cxn ang="0">
                  <a:pos x="406" y="1"/>
                </a:cxn>
                <a:cxn ang="0">
                  <a:pos x="418" y="5"/>
                </a:cxn>
                <a:cxn ang="0">
                  <a:pos x="426" y="12"/>
                </a:cxn>
                <a:cxn ang="0">
                  <a:pos x="434" y="19"/>
                </a:cxn>
                <a:cxn ang="0">
                  <a:pos x="442" y="28"/>
                </a:cxn>
                <a:cxn ang="0">
                  <a:pos x="448" y="39"/>
                </a:cxn>
                <a:cxn ang="0">
                  <a:pos x="452" y="51"/>
                </a:cxn>
                <a:cxn ang="0">
                  <a:pos x="453" y="63"/>
                </a:cxn>
                <a:cxn ang="0">
                  <a:pos x="453" y="308"/>
                </a:cxn>
                <a:cxn ang="0">
                  <a:pos x="452" y="320"/>
                </a:cxn>
                <a:cxn ang="0">
                  <a:pos x="448" y="332"/>
                </a:cxn>
                <a:cxn ang="0">
                  <a:pos x="442" y="343"/>
                </a:cxn>
                <a:cxn ang="0">
                  <a:pos x="434" y="352"/>
                </a:cxn>
                <a:cxn ang="0">
                  <a:pos x="426" y="359"/>
                </a:cxn>
                <a:cxn ang="0">
                  <a:pos x="418" y="366"/>
                </a:cxn>
                <a:cxn ang="0">
                  <a:pos x="406" y="369"/>
                </a:cxn>
                <a:cxn ang="0">
                  <a:pos x="394" y="370"/>
                </a:cxn>
                <a:cxn ang="0">
                  <a:pos x="59" y="370"/>
                </a:cxn>
                <a:cxn ang="0">
                  <a:pos x="47" y="369"/>
                </a:cxn>
                <a:cxn ang="0">
                  <a:pos x="36" y="366"/>
                </a:cxn>
                <a:cxn ang="0">
                  <a:pos x="27" y="359"/>
                </a:cxn>
                <a:cxn ang="0">
                  <a:pos x="17" y="352"/>
                </a:cxn>
                <a:cxn ang="0">
                  <a:pos x="11" y="343"/>
                </a:cxn>
                <a:cxn ang="0">
                  <a:pos x="4" y="332"/>
                </a:cxn>
                <a:cxn ang="0">
                  <a:pos x="1" y="320"/>
                </a:cxn>
                <a:cxn ang="0">
                  <a:pos x="0" y="308"/>
                </a:cxn>
                <a:cxn ang="0">
                  <a:pos x="0" y="63"/>
                </a:cxn>
                <a:cxn ang="0">
                  <a:pos x="1" y="51"/>
                </a:cxn>
                <a:cxn ang="0">
                  <a:pos x="4" y="39"/>
                </a:cxn>
                <a:cxn ang="0">
                  <a:pos x="11" y="28"/>
                </a:cxn>
                <a:cxn ang="0">
                  <a:pos x="17" y="19"/>
                </a:cxn>
                <a:cxn ang="0">
                  <a:pos x="27" y="12"/>
                </a:cxn>
                <a:cxn ang="0">
                  <a:pos x="36" y="5"/>
                </a:cxn>
                <a:cxn ang="0">
                  <a:pos x="47" y="1"/>
                </a:cxn>
                <a:cxn ang="0">
                  <a:pos x="59" y="0"/>
                </a:cxn>
              </a:cxnLst>
              <a:rect l="0" t="0" r="r" b="b"/>
              <a:pathLst>
                <a:path w="454" h="371">
                  <a:moveTo>
                    <a:pt x="59" y="0"/>
                  </a:moveTo>
                  <a:lnTo>
                    <a:pt x="394" y="0"/>
                  </a:lnTo>
                  <a:lnTo>
                    <a:pt x="406" y="1"/>
                  </a:lnTo>
                  <a:lnTo>
                    <a:pt x="418" y="5"/>
                  </a:lnTo>
                  <a:lnTo>
                    <a:pt x="426" y="12"/>
                  </a:lnTo>
                  <a:lnTo>
                    <a:pt x="434" y="19"/>
                  </a:lnTo>
                  <a:lnTo>
                    <a:pt x="442" y="28"/>
                  </a:lnTo>
                  <a:lnTo>
                    <a:pt x="448" y="39"/>
                  </a:lnTo>
                  <a:lnTo>
                    <a:pt x="452" y="51"/>
                  </a:lnTo>
                  <a:lnTo>
                    <a:pt x="453" y="63"/>
                  </a:lnTo>
                  <a:lnTo>
                    <a:pt x="453" y="308"/>
                  </a:lnTo>
                  <a:lnTo>
                    <a:pt x="452" y="320"/>
                  </a:lnTo>
                  <a:lnTo>
                    <a:pt x="448" y="332"/>
                  </a:lnTo>
                  <a:lnTo>
                    <a:pt x="442" y="343"/>
                  </a:lnTo>
                  <a:lnTo>
                    <a:pt x="434" y="352"/>
                  </a:lnTo>
                  <a:lnTo>
                    <a:pt x="426" y="359"/>
                  </a:lnTo>
                  <a:lnTo>
                    <a:pt x="418" y="366"/>
                  </a:lnTo>
                  <a:lnTo>
                    <a:pt x="406" y="369"/>
                  </a:lnTo>
                  <a:lnTo>
                    <a:pt x="394" y="370"/>
                  </a:lnTo>
                  <a:lnTo>
                    <a:pt x="59" y="370"/>
                  </a:lnTo>
                  <a:lnTo>
                    <a:pt x="47" y="369"/>
                  </a:lnTo>
                  <a:lnTo>
                    <a:pt x="36" y="366"/>
                  </a:lnTo>
                  <a:lnTo>
                    <a:pt x="27" y="359"/>
                  </a:lnTo>
                  <a:lnTo>
                    <a:pt x="17" y="352"/>
                  </a:lnTo>
                  <a:lnTo>
                    <a:pt x="11" y="343"/>
                  </a:lnTo>
                  <a:lnTo>
                    <a:pt x="4" y="332"/>
                  </a:lnTo>
                  <a:lnTo>
                    <a:pt x="1" y="320"/>
                  </a:lnTo>
                  <a:lnTo>
                    <a:pt x="0" y="308"/>
                  </a:lnTo>
                  <a:lnTo>
                    <a:pt x="0" y="63"/>
                  </a:lnTo>
                  <a:lnTo>
                    <a:pt x="1" y="51"/>
                  </a:lnTo>
                  <a:lnTo>
                    <a:pt x="4" y="39"/>
                  </a:lnTo>
                  <a:lnTo>
                    <a:pt x="11" y="28"/>
                  </a:lnTo>
                  <a:lnTo>
                    <a:pt x="17" y="19"/>
                  </a:lnTo>
                  <a:lnTo>
                    <a:pt x="27" y="12"/>
                  </a:lnTo>
                  <a:lnTo>
                    <a:pt x="36" y="5"/>
                  </a:lnTo>
                  <a:lnTo>
                    <a:pt x="47" y="1"/>
                  </a:lnTo>
                  <a:lnTo>
                    <a:pt x="59" y="0"/>
                  </a:lnTo>
                </a:path>
              </a:pathLst>
            </a:custGeom>
            <a:solidFill>
              <a:srgbClr val="FF0000"/>
            </a:solidFill>
            <a:ln w="12700" cap="rnd" cmpd="sng">
              <a:noFill/>
              <a:prstDash val="solid"/>
              <a:round/>
              <a:headEnd type="none" w="med" len="med"/>
              <a:tailEnd type="none" w="med" len="med"/>
            </a:ln>
            <a:effectLst/>
          </p:spPr>
          <p:txBody>
            <a:bodyPr/>
            <a:lstStyle/>
            <a:p>
              <a:endParaRPr lang="en-US"/>
            </a:p>
          </p:txBody>
        </p:sp>
        <p:sp>
          <p:nvSpPr>
            <p:cNvPr id="390243" name="Freeform 99"/>
            <p:cNvSpPr>
              <a:spLocks/>
            </p:cNvSpPr>
            <p:nvPr/>
          </p:nvSpPr>
          <p:spPr bwMode="auto">
            <a:xfrm>
              <a:off x="196" y="3541"/>
              <a:ext cx="449" cy="314"/>
            </a:xfrm>
            <a:custGeom>
              <a:avLst/>
              <a:gdLst/>
              <a:ahLst/>
              <a:cxnLst>
                <a:cxn ang="0">
                  <a:pos x="29" y="0"/>
                </a:cxn>
                <a:cxn ang="0">
                  <a:pos x="369" y="0"/>
                </a:cxn>
                <a:cxn ang="0">
                  <a:pos x="374" y="0"/>
                </a:cxn>
                <a:cxn ang="0">
                  <a:pos x="380" y="2"/>
                </a:cxn>
                <a:cxn ang="0">
                  <a:pos x="386" y="5"/>
                </a:cxn>
                <a:cxn ang="0">
                  <a:pos x="390" y="8"/>
                </a:cxn>
                <a:cxn ang="0">
                  <a:pos x="393" y="14"/>
                </a:cxn>
                <a:cxn ang="0">
                  <a:pos x="395" y="19"/>
                </a:cxn>
                <a:cxn ang="0">
                  <a:pos x="397" y="24"/>
                </a:cxn>
                <a:cxn ang="0">
                  <a:pos x="398" y="30"/>
                </a:cxn>
                <a:cxn ang="0">
                  <a:pos x="398" y="283"/>
                </a:cxn>
                <a:cxn ang="0">
                  <a:pos x="397" y="289"/>
                </a:cxn>
                <a:cxn ang="0">
                  <a:pos x="395" y="294"/>
                </a:cxn>
                <a:cxn ang="0">
                  <a:pos x="393" y="299"/>
                </a:cxn>
                <a:cxn ang="0">
                  <a:pos x="390" y="304"/>
                </a:cxn>
                <a:cxn ang="0">
                  <a:pos x="386" y="308"/>
                </a:cxn>
                <a:cxn ang="0">
                  <a:pos x="380" y="310"/>
                </a:cxn>
                <a:cxn ang="0">
                  <a:pos x="374" y="312"/>
                </a:cxn>
                <a:cxn ang="0">
                  <a:pos x="369" y="313"/>
                </a:cxn>
                <a:cxn ang="0">
                  <a:pos x="29" y="313"/>
                </a:cxn>
                <a:cxn ang="0">
                  <a:pos x="24" y="312"/>
                </a:cxn>
                <a:cxn ang="0">
                  <a:pos x="18" y="310"/>
                </a:cxn>
                <a:cxn ang="0">
                  <a:pos x="13" y="308"/>
                </a:cxn>
                <a:cxn ang="0">
                  <a:pos x="9" y="304"/>
                </a:cxn>
                <a:cxn ang="0">
                  <a:pos x="5" y="299"/>
                </a:cxn>
                <a:cxn ang="0">
                  <a:pos x="4" y="294"/>
                </a:cxn>
                <a:cxn ang="0">
                  <a:pos x="1" y="289"/>
                </a:cxn>
                <a:cxn ang="0">
                  <a:pos x="0" y="283"/>
                </a:cxn>
                <a:cxn ang="0">
                  <a:pos x="0" y="30"/>
                </a:cxn>
                <a:cxn ang="0">
                  <a:pos x="1" y="24"/>
                </a:cxn>
                <a:cxn ang="0">
                  <a:pos x="4" y="19"/>
                </a:cxn>
                <a:cxn ang="0">
                  <a:pos x="5" y="14"/>
                </a:cxn>
                <a:cxn ang="0">
                  <a:pos x="9" y="8"/>
                </a:cxn>
                <a:cxn ang="0">
                  <a:pos x="13" y="5"/>
                </a:cxn>
                <a:cxn ang="0">
                  <a:pos x="18" y="2"/>
                </a:cxn>
                <a:cxn ang="0">
                  <a:pos x="24" y="0"/>
                </a:cxn>
                <a:cxn ang="0">
                  <a:pos x="29" y="0"/>
                </a:cxn>
              </a:cxnLst>
              <a:rect l="0" t="0" r="r" b="b"/>
              <a:pathLst>
                <a:path w="399" h="314">
                  <a:moveTo>
                    <a:pt x="29" y="0"/>
                  </a:moveTo>
                  <a:lnTo>
                    <a:pt x="369" y="0"/>
                  </a:lnTo>
                  <a:lnTo>
                    <a:pt x="374" y="0"/>
                  </a:lnTo>
                  <a:lnTo>
                    <a:pt x="380" y="2"/>
                  </a:lnTo>
                  <a:lnTo>
                    <a:pt x="386" y="5"/>
                  </a:lnTo>
                  <a:lnTo>
                    <a:pt x="390" y="8"/>
                  </a:lnTo>
                  <a:lnTo>
                    <a:pt x="393" y="14"/>
                  </a:lnTo>
                  <a:lnTo>
                    <a:pt x="395" y="19"/>
                  </a:lnTo>
                  <a:lnTo>
                    <a:pt x="397" y="24"/>
                  </a:lnTo>
                  <a:lnTo>
                    <a:pt x="398" y="30"/>
                  </a:lnTo>
                  <a:lnTo>
                    <a:pt x="398" y="283"/>
                  </a:lnTo>
                  <a:lnTo>
                    <a:pt x="397" y="289"/>
                  </a:lnTo>
                  <a:lnTo>
                    <a:pt x="395" y="294"/>
                  </a:lnTo>
                  <a:lnTo>
                    <a:pt x="393" y="299"/>
                  </a:lnTo>
                  <a:lnTo>
                    <a:pt x="390" y="304"/>
                  </a:lnTo>
                  <a:lnTo>
                    <a:pt x="386" y="308"/>
                  </a:lnTo>
                  <a:lnTo>
                    <a:pt x="380" y="310"/>
                  </a:lnTo>
                  <a:lnTo>
                    <a:pt x="374" y="312"/>
                  </a:lnTo>
                  <a:lnTo>
                    <a:pt x="369" y="313"/>
                  </a:lnTo>
                  <a:lnTo>
                    <a:pt x="29" y="313"/>
                  </a:lnTo>
                  <a:lnTo>
                    <a:pt x="24" y="312"/>
                  </a:lnTo>
                  <a:lnTo>
                    <a:pt x="18" y="310"/>
                  </a:lnTo>
                  <a:lnTo>
                    <a:pt x="13" y="308"/>
                  </a:lnTo>
                  <a:lnTo>
                    <a:pt x="9" y="304"/>
                  </a:lnTo>
                  <a:lnTo>
                    <a:pt x="5" y="299"/>
                  </a:lnTo>
                  <a:lnTo>
                    <a:pt x="4" y="294"/>
                  </a:lnTo>
                  <a:lnTo>
                    <a:pt x="1" y="289"/>
                  </a:lnTo>
                  <a:lnTo>
                    <a:pt x="0" y="283"/>
                  </a:lnTo>
                  <a:lnTo>
                    <a:pt x="0" y="30"/>
                  </a:lnTo>
                  <a:lnTo>
                    <a:pt x="1" y="24"/>
                  </a:lnTo>
                  <a:lnTo>
                    <a:pt x="4" y="19"/>
                  </a:lnTo>
                  <a:lnTo>
                    <a:pt x="5" y="14"/>
                  </a:lnTo>
                  <a:lnTo>
                    <a:pt x="9" y="8"/>
                  </a:lnTo>
                  <a:lnTo>
                    <a:pt x="13" y="5"/>
                  </a:lnTo>
                  <a:lnTo>
                    <a:pt x="18" y="2"/>
                  </a:lnTo>
                  <a:lnTo>
                    <a:pt x="24" y="0"/>
                  </a:lnTo>
                  <a:lnTo>
                    <a:pt x="29" y="0"/>
                  </a:lnTo>
                </a:path>
              </a:pathLst>
            </a:custGeom>
            <a:solidFill>
              <a:srgbClr val="FFFFFF"/>
            </a:solidFill>
            <a:ln w="12700" cap="rnd" cmpd="sng">
              <a:noFill/>
              <a:prstDash val="solid"/>
              <a:round/>
              <a:headEnd type="none" w="med" len="med"/>
              <a:tailEnd type="none" w="med" len="med"/>
            </a:ln>
            <a:effectLst/>
          </p:spPr>
          <p:txBody>
            <a:bodyPr/>
            <a:lstStyle/>
            <a:p>
              <a:endParaRPr lang="en-US"/>
            </a:p>
          </p:txBody>
        </p:sp>
        <p:sp>
          <p:nvSpPr>
            <p:cNvPr id="390244" name="Freeform 100"/>
            <p:cNvSpPr>
              <a:spLocks/>
            </p:cNvSpPr>
            <p:nvPr/>
          </p:nvSpPr>
          <p:spPr bwMode="auto">
            <a:xfrm>
              <a:off x="214" y="3558"/>
              <a:ext cx="414" cy="278"/>
            </a:xfrm>
            <a:custGeom>
              <a:avLst/>
              <a:gdLst/>
              <a:ahLst/>
              <a:cxnLst>
                <a:cxn ang="0">
                  <a:pos x="17" y="0"/>
                </a:cxn>
                <a:cxn ang="0">
                  <a:pos x="351" y="0"/>
                </a:cxn>
                <a:cxn ang="0">
                  <a:pos x="355" y="0"/>
                </a:cxn>
                <a:cxn ang="0">
                  <a:pos x="358" y="1"/>
                </a:cxn>
                <a:cxn ang="0">
                  <a:pos x="360" y="3"/>
                </a:cxn>
                <a:cxn ang="0">
                  <a:pos x="363" y="5"/>
                </a:cxn>
                <a:cxn ang="0">
                  <a:pos x="364" y="7"/>
                </a:cxn>
                <a:cxn ang="0">
                  <a:pos x="366" y="10"/>
                </a:cxn>
                <a:cxn ang="0">
                  <a:pos x="367" y="14"/>
                </a:cxn>
                <a:cxn ang="0">
                  <a:pos x="367" y="17"/>
                </a:cxn>
                <a:cxn ang="0">
                  <a:pos x="367" y="260"/>
                </a:cxn>
                <a:cxn ang="0">
                  <a:pos x="367" y="263"/>
                </a:cxn>
                <a:cxn ang="0">
                  <a:pos x="366" y="267"/>
                </a:cxn>
                <a:cxn ang="0">
                  <a:pos x="364" y="270"/>
                </a:cxn>
                <a:cxn ang="0">
                  <a:pos x="363" y="272"/>
                </a:cxn>
                <a:cxn ang="0">
                  <a:pos x="360" y="274"/>
                </a:cxn>
                <a:cxn ang="0">
                  <a:pos x="358" y="276"/>
                </a:cxn>
                <a:cxn ang="0">
                  <a:pos x="355" y="276"/>
                </a:cxn>
                <a:cxn ang="0">
                  <a:pos x="351" y="277"/>
                </a:cxn>
                <a:cxn ang="0">
                  <a:pos x="17" y="277"/>
                </a:cxn>
                <a:cxn ang="0">
                  <a:pos x="13" y="276"/>
                </a:cxn>
                <a:cxn ang="0">
                  <a:pos x="11" y="276"/>
                </a:cxn>
                <a:cxn ang="0">
                  <a:pos x="8" y="274"/>
                </a:cxn>
                <a:cxn ang="0">
                  <a:pos x="5" y="272"/>
                </a:cxn>
                <a:cxn ang="0">
                  <a:pos x="4" y="270"/>
                </a:cxn>
                <a:cxn ang="0">
                  <a:pos x="1" y="267"/>
                </a:cxn>
                <a:cxn ang="0">
                  <a:pos x="1" y="263"/>
                </a:cxn>
                <a:cxn ang="0">
                  <a:pos x="0" y="260"/>
                </a:cxn>
                <a:cxn ang="0">
                  <a:pos x="0" y="17"/>
                </a:cxn>
                <a:cxn ang="0">
                  <a:pos x="1" y="14"/>
                </a:cxn>
                <a:cxn ang="0">
                  <a:pos x="1" y="10"/>
                </a:cxn>
                <a:cxn ang="0">
                  <a:pos x="4" y="7"/>
                </a:cxn>
                <a:cxn ang="0">
                  <a:pos x="5" y="5"/>
                </a:cxn>
                <a:cxn ang="0">
                  <a:pos x="8" y="3"/>
                </a:cxn>
                <a:cxn ang="0">
                  <a:pos x="11" y="1"/>
                </a:cxn>
                <a:cxn ang="0">
                  <a:pos x="13" y="0"/>
                </a:cxn>
                <a:cxn ang="0">
                  <a:pos x="17" y="0"/>
                </a:cxn>
              </a:cxnLst>
              <a:rect l="0" t="0" r="r" b="b"/>
              <a:pathLst>
                <a:path w="368" h="278">
                  <a:moveTo>
                    <a:pt x="17" y="0"/>
                  </a:moveTo>
                  <a:lnTo>
                    <a:pt x="351" y="0"/>
                  </a:lnTo>
                  <a:lnTo>
                    <a:pt x="355" y="0"/>
                  </a:lnTo>
                  <a:lnTo>
                    <a:pt x="358" y="1"/>
                  </a:lnTo>
                  <a:lnTo>
                    <a:pt x="360" y="3"/>
                  </a:lnTo>
                  <a:lnTo>
                    <a:pt x="363" y="5"/>
                  </a:lnTo>
                  <a:lnTo>
                    <a:pt x="364" y="7"/>
                  </a:lnTo>
                  <a:lnTo>
                    <a:pt x="366" y="10"/>
                  </a:lnTo>
                  <a:lnTo>
                    <a:pt x="367" y="14"/>
                  </a:lnTo>
                  <a:lnTo>
                    <a:pt x="367" y="17"/>
                  </a:lnTo>
                  <a:lnTo>
                    <a:pt x="367" y="260"/>
                  </a:lnTo>
                  <a:lnTo>
                    <a:pt x="367" y="263"/>
                  </a:lnTo>
                  <a:lnTo>
                    <a:pt x="366" y="267"/>
                  </a:lnTo>
                  <a:lnTo>
                    <a:pt x="364" y="270"/>
                  </a:lnTo>
                  <a:lnTo>
                    <a:pt x="363" y="272"/>
                  </a:lnTo>
                  <a:lnTo>
                    <a:pt x="360" y="274"/>
                  </a:lnTo>
                  <a:lnTo>
                    <a:pt x="358" y="276"/>
                  </a:lnTo>
                  <a:lnTo>
                    <a:pt x="355" y="276"/>
                  </a:lnTo>
                  <a:lnTo>
                    <a:pt x="351" y="277"/>
                  </a:lnTo>
                  <a:lnTo>
                    <a:pt x="17" y="277"/>
                  </a:lnTo>
                  <a:lnTo>
                    <a:pt x="13" y="276"/>
                  </a:lnTo>
                  <a:lnTo>
                    <a:pt x="11" y="276"/>
                  </a:lnTo>
                  <a:lnTo>
                    <a:pt x="8" y="274"/>
                  </a:lnTo>
                  <a:lnTo>
                    <a:pt x="5" y="272"/>
                  </a:lnTo>
                  <a:lnTo>
                    <a:pt x="4" y="270"/>
                  </a:lnTo>
                  <a:lnTo>
                    <a:pt x="1" y="267"/>
                  </a:lnTo>
                  <a:lnTo>
                    <a:pt x="1" y="263"/>
                  </a:lnTo>
                  <a:lnTo>
                    <a:pt x="0" y="260"/>
                  </a:lnTo>
                  <a:lnTo>
                    <a:pt x="0" y="17"/>
                  </a:lnTo>
                  <a:lnTo>
                    <a:pt x="1" y="14"/>
                  </a:lnTo>
                  <a:lnTo>
                    <a:pt x="1" y="10"/>
                  </a:lnTo>
                  <a:lnTo>
                    <a:pt x="4" y="7"/>
                  </a:lnTo>
                  <a:lnTo>
                    <a:pt x="5" y="5"/>
                  </a:lnTo>
                  <a:lnTo>
                    <a:pt x="8" y="3"/>
                  </a:lnTo>
                  <a:lnTo>
                    <a:pt x="11" y="1"/>
                  </a:lnTo>
                  <a:lnTo>
                    <a:pt x="13" y="0"/>
                  </a:lnTo>
                  <a:lnTo>
                    <a:pt x="17" y="0"/>
                  </a:lnTo>
                </a:path>
              </a:pathLst>
            </a:custGeom>
            <a:solidFill>
              <a:srgbClr val="FF0000"/>
            </a:solidFill>
            <a:ln w="12700" cap="rnd" cmpd="sng">
              <a:noFill/>
              <a:prstDash val="solid"/>
              <a:round/>
              <a:headEnd type="none" w="med" len="med"/>
              <a:tailEnd type="none" w="med" len="med"/>
            </a:ln>
            <a:effectLst/>
          </p:spPr>
          <p:txBody>
            <a:bodyPr/>
            <a:lstStyle/>
            <a:p>
              <a:endParaRPr lang="en-US"/>
            </a:p>
          </p:txBody>
        </p:sp>
        <p:sp>
          <p:nvSpPr>
            <p:cNvPr id="390245" name="Freeform 101"/>
            <p:cNvSpPr>
              <a:spLocks/>
            </p:cNvSpPr>
            <p:nvPr/>
          </p:nvSpPr>
          <p:spPr bwMode="auto">
            <a:xfrm>
              <a:off x="251" y="3591"/>
              <a:ext cx="341" cy="211"/>
            </a:xfrm>
            <a:custGeom>
              <a:avLst/>
              <a:gdLst/>
              <a:ahLst/>
              <a:cxnLst>
                <a:cxn ang="0">
                  <a:pos x="0" y="210"/>
                </a:cxn>
                <a:cxn ang="0">
                  <a:pos x="0" y="173"/>
                </a:cxn>
                <a:cxn ang="0">
                  <a:pos x="12" y="162"/>
                </a:cxn>
                <a:cxn ang="0">
                  <a:pos x="12" y="46"/>
                </a:cxn>
                <a:cxn ang="0">
                  <a:pos x="0" y="32"/>
                </a:cxn>
                <a:cxn ang="0">
                  <a:pos x="0" y="2"/>
                </a:cxn>
                <a:cxn ang="0">
                  <a:pos x="18" y="2"/>
                </a:cxn>
                <a:cxn ang="0">
                  <a:pos x="18" y="19"/>
                </a:cxn>
                <a:cxn ang="0">
                  <a:pos x="34" y="19"/>
                </a:cxn>
                <a:cxn ang="0">
                  <a:pos x="34" y="2"/>
                </a:cxn>
                <a:cxn ang="0">
                  <a:pos x="57" y="2"/>
                </a:cxn>
                <a:cxn ang="0">
                  <a:pos x="57" y="19"/>
                </a:cxn>
                <a:cxn ang="0">
                  <a:pos x="59" y="19"/>
                </a:cxn>
                <a:cxn ang="0">
                  <a:pos x="74" y="19"/>
                </a:cxn>
                <a:cxn ang="0">
                  <a:pos x="74" y="2"/>
                </a:cxn>
                <a:cxn ang="0">
                  <a:pos x="92" y="2"/>
                </a:cxn>
                <a:cxn ang="0">
                  <a:pos x="92" y="31"/>
                </a:cxn>
                <a:cxn ang="0">
                  <a:pos x="79" y="45"/>
                </a:cxn>
                <a:cxn ang="0">
                  <a:pos x="79" y="98"/>
                </a:cxn>
                <a:cxn ang="0">
                  <a:pos x="119" y="98"/>
                </a:cxn>
                <a:cxn ang="0">
                  <a:pos x="119" y="80"/>
                </a:cxn>
                <a:cxn ang="0">
                  <a:pos x="108" y="70"/>
                </a:cxn>
                <a:cxn ang="0">
                  <a:pos x="108" y="38"/>
                </a:cxn>
                <a:cxn ang="0">
                  <a:pos x="125" y="38"/>
                </a:cxn>
                <a:cxn ang="0">
                  <a:pos x="125" y="55"/>
                </a:cxn>
                <a:cxn ang="0">
                  <a:pos x="143" y="55"/>
                </a:cxn>
                <a:cxn ang="0">
                  <a:pos x="143" y="38"/>
                </a:cxn>
                <a:cxn ang="0">
                  <a:pos x="160" y="38"/>
                </a:cxn>
                <a:cxn ang="0">
                  <a:pos x="160" y="56"/>
                </a:cxn>
                <a:cxn ang="0">
                  <a:pos x="176" y="56"/>
                </a:cxn>
                <a:cxn ang="0">
                  <a:pos x="176" y="38"/>
                </a:cxn>
                <a:cxn ang="0">
                  <a:pos x="193" y="38"/>
                </a:cxn>
                <a:cxn ang="0">
                  <a:pos x="193" y="69"/>
                </a:cxn>
                <a:cxn ang="0">
                  <a:pos x="183" y="81"/>
                </a:cxn>
                <a:cxn ang="0">
                  <a:pos x="183" y="99"/>
                </a:cxn>
                <a:cxn ang="0">
                  <a:pos x="223" y="99"/>
                </a:cxn>
                <a:cxn ang="0">
                  <a:pos x="223" y="47"/>
                </a:cxn>
                <a:cxn ang="0">
                  <a:pos x="210" y="32"/>
                </a:cxn>
                <a:cxn ang="0">
                  <a:pos x="210" y="1"/>
                </a:cxn>
                <a:cxn ang="0">
                  <a:pos x="227" y="1"/>
                </a:cxn>
                <a:cxn ang="0">
                  <a:pos x="227" y="19"/>
                </a:cxn>
                <a:cxn ang="0">
                  <a:pos x="244" y="19"/>
                </a:cxn>
                <a:cxn ang="0">
                  <a:pos x="244" y="0"/>
                </a:cxn>
                <a:cxn ang="0">
                  <a:pos x="267" y="0"/>
                </a:cxn>
                <a:cxn ang="0">
                  <a:pos x="267" y="19"/>
                </a:cxn>
                <a:cxn ang="0">
                  <a:pos x="285" y="19"/>
                </a:cxn>
                <a:cxn ang="0">
                  <a:pos x="285" y="0"/>
                </a:cxn>
                <a:cxn ang="0">
                  <a:pos x="302" y="0"/>
                </a:cxn>
                <a:cxn ang="0">
                  <a:pos x="302" y="30"/>
                </a:cxn>
                <a:cxn ang="0">
                  <a:pos x="291" y="45"/>
                </a:cxn>
                <a:cxn ang="0">
                  <a:pos x="291" y="162"/>
                </a:cxn>
                <a:cxn ang="0">
                  <a:pos x="302" y="174"/>
                </a:cxn>
                <a:cxn ang="0">
                  <a:pos x="302" y="210"/>
                </a:cxn>
                <a:cxn ang="0">
                  <a:pos x="0" y="210"/>
                </a:cxn>
              </a:cxnLst>
              <a:rect l="0" t="0" r="r" b="b"/>
              <a:pathLst>
                <a:path w="303" h="211">
                  <a:moveTo>
                    <a:pt x="0" y="210"/>
                  </a:moveTo>
                  <a:lnTo>
                    <a:pt x="0" y="173"/>
                  </a:lnTo>
                  <a:lnTo>
                    <a:pt x="12" y="162"/>
                  </a:lnTo>
                  <a:lnTo>
                    <a:pt x="12" y="46"/>
                  </a:lnTo>
                  <a:lnTo>
                    <a:pt x="0" y="32"/>
                  </a:lnTo>
                  <a:lnTo>
                    <a:pt x="0" y="2"/>
                  </a:lnTo>
                  <a:lnTo>
                    <a:pt x="18" y="2"/>
                  </a:lnTo>
                  <a:lnTo>
                    <a:pt x="18" y="19"/>
                  </a:lnTo>
                  <a:lnTo>
                    <a:pt x="34" y="19"/>
                  </a:lnTo>
                  <a:lnTo>
                    <a:pt x="34" y="2"/>
                  </a:lnTo>
                  <a:lnTo>
                    <a:pt x="57" y="2"/>
                  </a:lnTo>
                  <a:lnTo>
                    <a:pt x="57" y="19"/>
                  </a:lnTo>
                  <a:lnTo>
                    <a:pt x="59" y="19"/>
                  </a:lnTo>
                  <a:lnTo>
                    <a:pt x="74" y="19"/>
                  </a:lnTo>
                  <a:lnTo>
                    <a:pt x="74" y="2"/>
                  </a:lnTo>
                  <a:lnTo>
                    <a:pt x="92" y="2"/>
                  </a:lnTo>
                  <a:lnTo>
                    <a:pt x="92" y="31"/>
                  </a:lnTo>
                  <a:lnTo>
                    <a:pt x="79" y="45"/>
                  </a:lnTo>
                  <a:lnTo>
                    <a:pt x="79" y="98"/>
                  </a:lnTo>
                  <a:lnTo>
                    <a:pt x="119" y="98"/>
                  </a:lnTo>
                  <a:lnTo>
                    <a:pt x="119" y="80"/>
                  </a:lnTo>
                  <a:lnTo>
                    <a:pt x="108" y="70"/>
                  </a:lnTo>
                  <a:lnTo>
                    <a:pt x="108" y="38"/>
                  </a:lnTo>
                  <a:lnTo>
                    <a:pt x="125" y="38"/>
                  </a:lnTo>
                  <a:lnTo>
                    <a:pt x="125" y="55"/>
                  </a:lnTo>
                  <a:lnTo>
                    <a:pt x="143" y="55"/>
                  </a:lnTo>
                  <a:lnTo>
                    <a:pt x="143" y="38"/>
                  </a:lnTo>
                  <a:lnTo>
                    <a:pt x="160" y="38"/>
                  </a:lnTo>
                  <a:lnTo>
                    <a:pt x="160" y="56"/>
                  </a:lnTo>
                  <a:lnTo>
                    <a:pt x="176" y="56"/>
                  </a:lnTo>
                  <a:lnTo>
                    <a:pt x="176" y="38"/>
                  </a:lnTo>
                  <a:lnTo>
                    <a:pt x="193" y="38"/>
                  </a:lnTo>
                  <a:lnTo>
                    <a:pt x="193" y="69"/>
                  </a:lnTo>
                  <a:lnTo>
                    <a:pt x="183" y="81"/>
                  </a:lnTo>
                  <a:lnTo>
                    <a:pt x="183" y="99"/>
                  </a:lnTo>
                  <a:lnTo>
                    <a:pt x="223" y="99"/>
                  </a:lnTo>
                  <a:lnTo>
                    <a:pt x="223" y="47"/>
                  </a:lnTo>
                  <a:lnTo>
                    <a:pt x="210" y="32"/>
                  </a:lnTo>
                  <a:lnTo>
                    <a:pt x="210" y="1"/>
                  </a:lnTo>
                  <a:lnTo>
                    <a:pt x="227" y="1"/>
                  </a:lnTo>
                  <a:lnTo>
                    <a:pt x="227" y="19"/>
                  </a:lnTo>
                  <a:lnTo>
                    <a:pt x="244" y="19"/>
                  </a:lnTo>
                  <a:lnTo>
                    <a:pt x="244" y="0"/>
                  </a:lnTo>
                  <a:lnTo>
                    <a:pt x="267" y="0"/>
                  </a:lnTo>
                  <a:lnTo>
                    <a:pt x="267" y="19"/>
                  </a:lnTo>
                  <a:lnTo>
                    <a:pt x="285" y="19"/>
                  </a:lnTo>
                  <a:lnTo>
                    <a:pt x="285" y="0"/>
                  </a:lnTo>
                  <a:lnTo>
                    <a:pt x="302" y="0"/>
                  </a:lnTo>
                  <a:lnTo>
                    <a:pt x="302" y="30"/>
                  </a:lnTo>
                  <a:lnTo>
                    <a:pt x="291" y="45"/>
                  </a:lnTo>
                  <a:lnTo>
                    <a:pt x="291" y="162"/>
                  </a:lnTo>
                  <a:lnTo>
                    <a:pt x="302" y="174"/>
                  </a:lnTo>
                  <a:lnTo>
                    <a:pt x="302" y="210"/>
                  </a:lnTo>
                  <a:lnTo>
                    <a:pt x="0" y="210"/>
                  </a:lnTo>
                </a:path>
              </a:pathLst>
            </a:custGeom>
            <a:solidFill>
              <a:srgbClr val="FFFFFF"/>
            </a:solidFill>
            <a:ln w="12700" cap="rnd" cmpd="sng">
              <a:noFill/>
              <a:prstDash val="solid"/>
              <a:round/>
              <a:headEnd type="none" w="med" len="med"/>
              <a:tailEnd type="none" w="med" len="med"/>
            </a:ln>
            <a:effectLst/>
          </p:spPr>
          <p:txBody>
            <a:bodyPr/>
            <a:lstStyle/>
            <a:p>
              <a:endParaRPr lang="en-US"/>
            </a:p>
          </p:txBody>
        </p:sp>
        <p:sp>
          <p:nvSpPr>
            <p:cNvPr id="390246" name="Freeform 102"/>
            <p:cNvSpPr>
              <a:spLocks/>
            </p:cNvSpPr>
            <p:nvPr/>
          </p:nvSpPr>
          <p:spPr bwMode="auto">
            <a:xfrm>
              <a:off x="398" y="3732"/>
              <a:ext cx="54" cy="44"/>
            </a:xfrm>
            <a:custGeom>
              <a:avLst/>
              <a:gdLst/>
              <a:ahLst/>
              <a:cxnLst>
                <a:cxn ang="0">
                  <a:pos x="0" y="43"/>
                </a:cxn>
                <a:cxn ang="0">
                  <a:pos x="47" y="43"/>
                </a:cxn>
                <a:cxn ang="0">
                  <a:pos x="47" y="0"/>
                </a:cxn>
                <a:cxn ang="0">
                  <a:pos x="0" y="0"/>
                </a:cxn>
                <a:cxn ang="0">
                  <a:pos x="0" y="43"/>
                </a:cxn>
              </a:cxnLst>
              <a:rect l="0" t="0" r="r" b="b"/>
              <a:pathLst>
                <a:path w="48" h="44">
                  <a:moveTo>
                    <a:pt x="0" y="43"/>
                  </a:moveTo>
                  <a:lnTo>
                    <a:pt x="47" y="43"/>
                  </a:lnTo>
                  <a:lnTo>
                    <a:pt x="47" y="0"/>
                  </a:lnTo>
                  <a:lnTo>
                    <a:pt x="0" y="0"/>
                  </a:lnTo>
                  <a:lnTo>
                    <a:pt x="0" y="43"/>
                  </a:lnTo>
                </a:path>
              </a:pathLst>
            </a:custGeom>
            <a:solidFill>
              <a:srgbClr val="FF0000"/>
            </a:solidFill>
            <a:ln w="12700" cap="rnd" cmpd="sng">
              <a:noFill/>
              <a:prstDash val="solid"/>
              <a:round/>
              <a:headEnd type="none" w="med" len="med"/>
              <a:tailEnd type="none" w="med" len="med"/>
            </a:ln>
            <a:effectLst/>
          </p:spPr>
          <p:txBody>
            <a:bodyPr/>
            <a:lstStyle/>
            <a:p>
              <a:endParaRPr lang="en-US"/>
            </a:p>
          </p:txBody>
        </p:sp>
        <p:sp>
          <p:nvSpPr>
            <p:cNvPr id="390247" name="Freeform 103"/>
            <p:cNvSpPr>
              <a:spLocks/>
            </p:cNvSpPr>
            <p:nvPr/>
          </p:nvSpPr>
          <p:spPr bwMode="auto">
            <a:xfrm>
              <a:off x="398" y="3711"/>
              <a:ext cx="54" cy="30"/>
            </a:xfrm>
            <a:custGeom>
              <a:avLst/>
              <a:gdLst/>
              <a:ahLst/>
              <a:cxnLst>
                <a:cxn ang="0">
                  <a:pos x="24" y="0"/>
                </a:cxn>
                <a:cxn ang="0">
                  <a:pos x="28" y="0"/>
                </a:cxn>
                <a:cxn ang="0">
                  <a:pos x="33" y="1"/>
                </a:cxn>
                <a:cxn ang="0">
                  <a:pos x="36" y="2"/>
                </a:cxn>
                <a:cxn ang="0">
                  <a:pos x="41" y="4"/>
                </a:cxn>
                <a:cxn ang="0">
                  <a:pos x="44" y="6"/>
                </a:cxn>
                <a:cxn ang="0">
                  <a:pos x="45" y="9"/>
                </a:cxn>
                <a:cxn ang="0">
                  <a:pos x="46" y="12"/>
                </a:cxn>
                <a:cxn ang="0">
                  <a:pos x="47" y="15"/>
                </a:cxn>
                <a:cxn ang="0">
                  <a:pos x="46" y="17"/>
                </a:cxn>
                <a:cxn ang="0">
                  <a:pos x="45" y="20"/>
                </a:cxn>
                <a:cxn ang="0">
                  <a:pos x="44" y="23"/>
                </a:cxn>
                <a:cxn ang="0">
                  <a:pos x="41" y="25"/>
                </a:cxn>
                <a:cxn ang="0">
                  <a:pos x="36" y="27"/>
                </a:cxn>
                <a:cxn ang="0">
                  <a:pos x="33" y="28"/>
                </a:cxn>
                <a:cxn ang="0">
                  <a:pos x="28" y="29"/>
                </a:cxn>
                <a:cxn ang="0">
                  <a:pos x="24" y="29"/>
                </a:cxn>
                <a:cxn ang="0">
                  <a:pos x="19" y="29"/>
                </a:cxn>
                <a:cxn ang="0">
                  <a:pos x="15" y="28"/>
                </a:cxn>
                <a:cxn ang="0">
                  <a:pos x="11" y="27"/>
                </a:cxn>
                <a:cxn ang="0">
                  <a:pos x="6" y="25"/>
                </a:cxn>
                <a:cxn ang="0">
                  <a:pos x="4" y="23"/>
                </a:cxn>
                <a:cxn ang="0">
                  <a:pos x="2" y="20"/>
                </a:cxn>
                <a:cxn ang="0">
                  <a:pos x="1" y="17"/>
                </a:cxn>
                <a:cxn ang="0">
                  <a:pos x="0" y="15"/>
                </a:cxn>
                <a:cxn ang="0">
                  <a:pos x="1" y="12"/>
                </a:cxn>
                <a:cxn ang="0">
                  <a:pos x="2" y="9"/>
                </a:cxn>
                <a:cxn ang="0">
                  <a:pos x="4" y="6"/>
                </a:cxn>
                <a:cxn ang="0">
                  <a:pos x="6" y="4"/>
                </a:cxn>
                <a:cxn ang="0">
                  <a:pos x="11" y="2"/>
                </a:cxn>
                <a:cxn ang="0">
                  <a:pos x="15" y="1"/>
                </a:cxn>
                <a:cxn ang="0">
                  <a:pos x="19" y="0"/>
                </a:cxn>
                <a:cxn ang="0">
                  <a:pos x="24" y="0"/>
                </a:cxn>
              </a:cxnLst>
              <a:rect l="0" t="0" r="r" b="b"/>
              <a:pathLst>
                <a:path w="48" h="30">
                  <a:moveTo>
                    <a:pt x="24" y="0"/>
                  </a:moveTo>
                  <a:lnTo>
                    <a:pt x="28" y="0"/>
                  </a:lnTo>
                  <a:lnTo>
                    <a:pt x="33" y="1"/>
                  </a:lnTo>
                  <a:lnTo>
                    <a:pt x="36" y="2"/>
                  </a:lnTo>
                  <a:lnTo>
                    <a:pt x="41" y="4"/>
                  </a:lnTo>
                  <a:lnTo>
                    <a:pt x="44" y="6"/>
                  </a:lnTo>
                  <a:lnTo>
                    <a:pt x="45" y="9"/>
                  </a:lnTo>
                  <a:lnTo>
                    <a:pt x="46" y="12"/>
                  </a:lnTo>
                  <a:lnTo>
                    <a:pt x="47" y="15"/>
                  </a:lnTo>
                  <a:lnTo>
                    <a:pt x="46" y="17"/>
                  </a:lnTo>
                  <a:lnTo>
                    <a:pt x="45" y="20"/>
                  </a:lnTo>
                  <a:lnTo>
                    <a:pt x="44" y="23"/>
                  </a:lnTo>
                  <a:lnTo>
                    <a:pt x="41" y="25"/>
                  </a:lnTo>
                  <a:lnTo>
                    <a:pt x="36" y="27"/>
                  </a:lnTo>
                  <a:lnTo>
                    <a:pt x="33" y="28"/>
                  </a:lnTo>
                  <a:lnTo>
                    <a:pt x="28" y="29"/>
                  </a:lnTo>
                  <a:lnTo>
                    <a:pt x="24" y="29"/>
                  </a:lnTo>
                  <a:lnTo>
                    <a:pt x="19" y="29"/>
                  </a:lnTo>
                  <a:lnTo>
                    <a:pt x="15" y="28"/>
                  </a:lnTo>
                  <a:lnTo>
                    <a:pt x="11" y="27"/>
                  </a:lnTo>
                  <a:lnTo>
                    <a:pt x="6" y="25"/>
                  </a:lnTo>
                  <a:lnTo>
                    <a:pt x="4" y="23"/>
                  </a:lnTo>
                  <a:lnTo>
                    <a:pt x="2" y="20"/>
                  </a:lnTo>
                  <a:lnTo>
                    <a:pt x="1" y="17"/>
                  </a:lnTo>
                  <a:lnTo>
                    <a:pt x="0" y="15"/>
                  </a:lnTo>
                  <a:lnTo>
                    <a:pt x="1" y="12"/>
                  </a:lnTo>
                  <a:lnTo>
                    <a:pt x="2" y="9"/>
                  </a:lnTo>
                  <a:lnTo>
                    <a:pt x="4" y="6"/>
                  </a:lnTo>
                  <a:lnTo>
                    <a:pt x="6" y="4"/>
                  </a:lnTo>
                  <a:lnTo>
                    <a:pt x="11" y="2"/>
                  </a:lnTo>
                  <a:lnTo>
                    <a:pt x="15" y="1"/>
                  </a:lnTo>
                  <a:lnTo>
                    <a:pt x="19" y="0"/>
                  </a:lnTo>
                  <a:lnTo>
                    <a:pt x="24" y="0"/>
                  </a:lnTo>
                </a:path>
              </a:pathLst>
            </a:custGeom>
            <a:solidFill>
              <a:srgbClr val="FF0000"/>
            </a:solidFill>
            <a:ln w="12700" cap="rnd" cmpd="sng">
              <a:noFill/>
              <a:prstDash val="solid"/>
              <a:round/>
              <a:headEnd type="none" w="med" len="med"/>
              <a:tailEnd type="none" w="med" len="med"/>
            </a:ln>
            <a:effectLst/>
          </p:spPr>
          <p:txBody>
            <a:bodyPr/>
            <a:lstStyle/>
            <a:p>
              <a:endParaRPr lang="en-US"/>
            </a:p>
          </p:txBody>
        </p:sp>
        <p:sp>
          <p:nvSpPr>
            <p:cNvPr id="390248" name="Freeform 104"/>
            <p:cNvSpPr>
              <a:spLocks/>
            </p:cNvSpPr>
            <p:nvPr/>
          </p:nvSpPr>
          <p:spPr bwMode="auto">
            <a:xfrm>
              <a:off x="484" y="3728"/>
              <a:ext cx="17" cy="34"/>
            </a:xfrm>
            <a:custGeom>
              <a:avLst/>
              <a:gdLst/>
              <a:ahLst/>
              <a:cxnLst>
                <a:cxn ang="0">
                  <a:pos x="0" y="0"/>
                </a:cxn>
                <a:cxn ang="0">
                  <a:pos x="14" y="0"/>
                </a:cxn>
                <a:cxn ang="0">
                  <a:pos x="14" y="33"/>
                </a:cxn>
                <a:cxn ang="0">
                  <a:pos x="0" y="33"/>
                </a:cxn>
                <a:cxn ang="0">
                  <a:pos x="0" y="0"/>
                </a:cxn>
              </a:cxnLst>
              <a:rect l="0" t="0" r="r" b="b"/>
              <a:pathLst>
                <a:path w="15" h="34">
                  <a:moveTo>
                    <a:pt x="0" y="0"/>
                  </a:moveTo>
                  <a:lnTo>
                    <a:pt x="14" y="0"/>
                  </a:lnTo>
                  <a:lnTo>
                    <a:pt x="14" y="33"/>
                  </a:lnTo>
                  <a:lnTo>
                    <a:pt x="0" y="33"/>
                  </a:lnTo>
                  <a:lnTo>
                    <a:pt x="0" y="0"/>
                  </a:lnTo>
                </a:path>
              </a:pathLst>
            </a:custGeom>
            <a:solidFill>
              <a:srgbClr val="FF0000"/>
            </a:solidFill>
            <a:ln w="12700" cap="rnd" cmpd="sng">
              <a:noFill/>
              <a:prstDash val="solid"/>
              <a:round/>
              <a:headEnd type="none" w="med" len="med"/>
              <a:tailEnd type="none" w="med" len="med"/>
            </a:ln>
            <a:effectLst/>
          </p:spPr>
          <p:txBody>
            <a:bodyPr/>
            <a:lstStyle/>
            <a:p>
              <a:endParaRPr lang="en-US"/>
            </a:p>
          </p:txBody>
        </p:sp>
        <p:sp>
          <p:nvSpPr>
            <p:cNvPr id="390249" name="Freeform 105"/>
            <p:cNvSpPr>
              <a:spLocks/>
            </p:cNvSpPr>
            <p:nvPr/>
          </p:nvSpPr>
          <p:spPr bwMode="auto">
            <a:xfrm>
              <a:off x="358" y="3728"/>
              <a:ext cx="17" cy="34"/>
            </a:xfrm>
            <a:custGeom>
              <a:avLst/>
              <a:gdLst/>
              <a:ahLst/>
              <a:cxnLst>
                <a:cxn ang="0">
                  <a:pos x="0" y="0"/>
                </a:cxn>
                <a:cxn ang="0">
                  <a:pos x="14" y="0"/>
                </a:cxn>
                <a:cxn ang="0">
                  <a:pos x="14" y="33"/>
                </a:cxn>
                <a:cxn ang="0">
                  <a:pos x="0" y="33"/>
                </a:cxn>
                <a:cxn ang="0">
                  <a:pos x="0" y="0"/>
                </a:cxn>
              </a:cxnLst>
              <a:rect l="0" t="0" r="r" b="b"/>
              <a:pathLst>
                <a:path w="15" h="34">
                  <a:moveTo>
                    <a:pt x="0" y="0"/>
                  </a:moveTo>
                  <a:lnTo>
                    <a:pt x="14" y="0"/>
                  </a:lnTo>
                  <a:lnTo>
                    <a:pt x="14" y="33"/>
                  </a:lnTo>
                  <a:lnTo>
                    <a:pt x="0" y="33"/>
                  </a:lnTo>
                  <a:lnTo>
                    <a:pt x="0" y="0"/>
                  </a:lnTo>
                </a:path>
              </a:pathLst>
            </a:custGeom>
            <a:solidFill>
              <a:srgbClr val="FF0000"/>
            </a:solidFill>
            <a:ln w="12700" cap="rnd" cmpd="sng">
              <a:noFill/>
              <a:prstDash val="solid"/>
              <a:round/>
              <a:headEnd type="none" w="med" len="med"/>
              <a:tailEnd type="none" w="med" len="med"/>
            </a:ln>
            <a:effectLst/>
          </p:spPr>
          <p:txBody>
            <a:bodyPr/>
            <a:lstStyle/>
            <a:p>
              <a:endParaRPr lang="en-US"/>
            </a:p>
          </p:txBody>
        </p:sp>
        <p:sp>
          <p:nvSpPr>
            <p:cNvPr id="390250" name="Freeform 106"/>
            <p:cNvSpPr>
              <a:spLocks/>
            </p:cNvSpPr>
            <p:nvPr/>
          </p:nvSpPr>
          <p:spPr bwMode="auto">
            <a:xfrm>
              <a:off x="538" y="3646"/>
              <a:ext cx="17" cy="40"/>
            </a:xfrm>
            <a:custGeom>
              <a:avLst/>
              <a:gdLst/>
              <a:ahLst/>
              <a:cxnLst>
                <a:cxn ang="0">
                  <a:pos x="0" y="0"/>
                </a:cxn>
                <a:cxn ang="0">
                  <a:pos x="14" y="0"/>
                </a:cxn>
                <a:cxn ang="0">
                  <a:pos x="14" y="39"/>
                </a:cxn>
                <a:cxn ang="0">
                  <a:pos x="0" y="39"/>
                </a:cxn>
                <a:cxn ang="0">
                  <a:pos x="0" y="0"/>
                </a:cxn>
              </a:cxnLst>
              <a:rect l="0" t="0" r="r" b="b"/>
              <a:pathLst>
                <a:path w="15" h="40">
                  <a:moveTo>
                    <a:pt x="0" y="0"/>
                  </a:moveTo>
                  <a:lnTo>
                    <a:pt x="14" y="0"/>
                  </a:lnTo>
                  <a:lnTo>
                    <a:pt x="14" y="39"/>
                  </a:lnTo>
                  <a:lnTo>
                    <a:pt x="0" y="39"/>
                  </a:lnTo>
                  <a:lnTo>
                    <a:pt x="0" y="0"/>
                  </a:lnTo>
                </a:path>
              </a:pathLst>
            </a:custGeom>
            <a:solidFill>
              <a:srgbClr val="FF0000"/>
            </a:solidFill>
            <a:ln w="12700" cap="rnd" cmpd="sng">
              <a:noFill/>
              <a:prstDash val="solid"/>
              <a:round/>
              <a:headEnd type="none" w="med" len="med"/>
              <a:tailEnd type="none" w="med" len="med"/>
            </a:ln>
            <a:effectLst/>
          </p:spPr>
          <p:txBody>
            <a:bodyPr/>
            <a:lstStyle/>
            <a:p>
              <a:endParaRPr lang="en-US"/>
            </a:p>
          </p:txBody>
        </p:sp>
        <p:sp>
          <p:nvSpPr>
            <p:cNvPr id="390251" name="Freeform 107"/>
            <p:cNvSpPr>
              <a:spLocks/>
            </p:cNvSpPr>
            <p:nvPr/>
          </p:nvSpPr>
          <p:spPr bwMode="auto">
            <a:xfrm>
              <a:off x="538" y="3726"/>
              <a:ext cx="17" cy="39"/>
            </a:xfrm>
            <a:custGeom>
              <a:avLst/>
              <a:gdLst/>
              <a:ahLst/>
              <a:cxnLst>
                <a:cxn ang="0">
                  <a:pos x="0" y="0"/>
                </a:cxn>
                <a:cxn ang="0">
                  <a:pos x="14" y="0"/>
                </a:cxn>
                <a:cxn ang="0">
                  <a:pos x="14" y="38"/>
                </a:cxn>
                <a:cxn ang="0">
                  <a:pos x="0" y="38"/>
                </a:cxn>
                <a:cxn ang="0">
                  <a:pos x="0" y="0"/>
                </a:cxn>
              </a:cxnLst>
              <a:rect l="0" t="0" r="r" b="b"/>
              <a:pathLst>
                <a:path w="15" h="39">
                  <a:moveTo>
                    <a:pt x="0" y="0"/>
                  </a:moveTo>
                  <a:lnTo>
                    <a:pt x="14" y="0"/>
                  </a:lnTo>
                  <a:lnTo>
                    <a:pt x="14" y="38"/>
                  </a:lnTo>
                  <a:lnTo>
                    <a:pt x="0" y="38"/>
                  </a:lnTo>
                  <a:lnTo>
                    <a:pt x="0" y="0"/>
                  </a:lnTo>
                </a:path>
              </a:pathLst>
            </a:custGeom>
            <a:solidFill>
              <a:srgbClr val="FF0000"/>
            </a:solidFill>
            <a:ln w="12700" cap="rnd" cmpd="sng">
              <a:noFill/>
              <a:prstDash val="solid"/>
              <a:round/>
              <a:headEnd type="none" w="med" len="med"/>
              <a:tailEnd type="none" w="med" len="med"/>
            </a:ln>
            <a:effectLst/>
          </p:spPr>
          <p:txBody>
            <a:bodyPr/>
            <a:lstStyle/>
            <a:p>
              <a:endParaRPr lang="en-US"/>
            </a:p>
          </p:txBody>
        </p:sp>
        <p:sp>
          <p:nvSpPr>
            <p:cNvPr id="390252" name="Freeform 108"/>
            <p:cNvSpPr>
              <a:spLocks/>
            </p:cNvSpPr>
            <p:nvPr/>
          </p:nvSpPr>
          <p:spPr bwMode="auto">
            <a:xfrm>
              <a:off x="292" y="3726"/>
              <a:ext cx="17" cy="39"/>
            </a:xfrm>
            <a:custGeom>
              <a:avLst/>
              <a:gdLst/>
              <a:ahLst/>
              <a:cxnLst>
                <a:cxn ang="0">
                  <a:pos x="0" y="0"/>
                </a:cxn>
                <a:cxn ang="0">
                  <a:pos x="14" y="0"/>
                </a:cxn>
                <a:cxn ang="0">
                  <a:pos x="14" y="38"/>
                </a:cxn>
                <a:cxn ang="0">
                  <a:pos x="0" y="38"/>
                </a:cxn>
                <a:cxn ang="0">
                  <a:pos x="0" y="0"/>
                </a:cxn>
              </a:cxnLst>
              <a:rect l="0" t="0" r="r" b="b"/>
              <a:pathLst>
                <a:path w="15" h="39">
                  <a:moveTo>
                    <a:pt x="0" y="0"/>
                  </a:moveTo>
                  <a:lnTo>
                    <a:pt x="14" y="0"/>
                  </a:lnTo>
                  <a:lnTo>
                    <a:pt x="14" y="38"/>
                  </a:lnTo>
                  <a:lnTo>
                    <a:pt x="0" y="38"/>
                  </a:lnTo>
                  <a:lnTo>
                    <a:pt x="0" y="0"/>
                  </a:lnTo>
                </a:path>
              </a:pathLst>
            </a:custGeom>
            <a:solidFill>
              <a:srgbClr val="FF0000"/>
            </a:solidFill>
            <a:ln w="12700" cap="rnd" cmpd="sng">
              <a:noFill/>
              <a:prstDash val="solid"/>
              <a:round/>
              <a:headEnd type="none" w="med" len="med"/>
              <a:tailEnd type="none" w="med" len="med"/>
            </a:ln>
            <a:effectLst/>
          </p:spPr>
          <p:txBody>
            <a:bodyPr/>
            <a:lstStyle/>
            <a:p>
              <a:endParaRPr lang="en-US"/>
            </a:p>
          </p:txBody>
        </p:sp>
        <p:sp>
          <p:nvSpPr>
            <p:cNvPr id="390253" name="Freeform 109"/>
            <p:cNvSpPr>
              <a:spLocks/>
            </p:cNvSpPr>
            <p:nvPr/>
          </p:nvSpPr>
          <p:spPr bwMode="auto">
            <a:xfrm>
              <a:off x="292" y="3646"/>
              <a:ext cx="17" cy="40"/>
            </a:xfrm>
            <a:custGeom>
              <a:avLst/>
              <a:gdLst/>
              <a:ahLst/>
              <a:cxnLst>
                <a:cxn ang="0">
                  <a:pos x="0" y="0"/>
                </a:cxn>
                <a:cxn ang="0">
                  <a:pos x="14" y="0"/>
                </a:cxn>
                <a:cxn ang="0">
                  <a:pos x="14" y="39"/>
                </a:cxn>
                <a:cxn ang="0">
                  <a:pos x="0" y="39"/>
                </a:cxn>
                <a:cxn ang="0">
                  <a:pos x="0" y="0"/>
                </a:cxn>
              </a:cxnLst>
              <a:rect l="0" t="0" r="r" b="b"/>
              <a:pathLst>
                <a:path w="15" h="40">
                  <a:moveTo>
                    <a:pt x="0" y="0"/>
                  </a:moveTo>
                  <a:lnTo>
                    <a:pt x="14" y="0"/>
                  </a:lnTo>
                  <a:lnTo>
                    <a:pt x="14" y="39"/>
                  </a:lnTo>
                  <a:lnTo>
                    <a:pt x="0" y="39"/>
                  </a:lnTo>
                  <a:lnTo>
                    <a:pt x="0" y="0"/>
                  </a:lnTo>
                </a:path>
              </a:pathLst>
            </a:custGeom>
            <a:solidFill>
              <a:srgbClr val="FF0000"/>
            </a:solidFill>
            <a:ln w="12700" cap="rnd" cmpd="sng">
              <a:noFill/>
              <a:prstDash val="solid"/>
              <a:round/>
              <a:headEnd type="none" w="med" len="med"/>
              <a:tailEnd type="none" w="med" len="med"/>
            </a:ln>
            <a:effectLst/>
          </p:spPr>
          <p:txBody>
            <a:bodyPr/>
            <a:lstStyle/>
            <a:p>
              <a:endParaRPr lang="en-US"/>
            </a:p>
          </p:txBody>
        </p:sp>
      </p:gr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pic6.png"/>
          <p:cNvPicPr>
            <a:picLocks noChangeAspect="1"/>
          </p:cNvPicPr>
          <p:nvPr/>
        </p:nvPicPr>
        <p:blipFill>
          <a:blip r:embed="rId4" cstate="screen"/>
          <a:stretch>
            <a:fillRect/>
          </a:stretch>
        </p:blipFill>
        <p:spPr>
          <a:xfrm>
            <a:off x="228600" y="746125"/>
            <a:ext cx="2639350" cy="1682357"/>
          </a:xfrm>
          <a:prstGeom prst="rect">
            <a:avLst/>
          </a:prstGeom>
        </p:spPr>
      </p:pic>
      <p:grpSp>
        <p:nvGrpSpPr>
          <p:cNvPr id="2" name="Group 2"/>
          <p:cNvGrpSpPr>
            <a:grpSpLocks/>
          </p:cNvGrpSpPr>
          <p:nvPr/>
        </p:nvGrpSpPr>
        <p:grpSpPr bwMode="auto">
          <a:xfrm>
            <a:off x="5410200" y="914400"/>
            <a:ext cx="3589338" cy="2640013"/>
            <a:chOff x="3360" y="576"/>
            <a:chExt cx="2261" cy="1663"/>
          </a:xfrm>
        </p:grpSpPr>
        <p:pic>
          <p:nvPicPr>
            <p:cNvPr id="889859" name="Picture 3" descr="manroop"/>
            <p:cNvPicPr>
              <a:picLocks noChangeAspect="1" noChangeArrowheads="1"/>
            </p:cNvPicPr>
            <p:nvPr/>
          </p:nvPicPr>
          <p:blipFill>
            <a:blip r:embed="rId5" cstate="screen"/>
            <a:srcRect t="2313"/>
            <a:stretch>
              <a:fillRect/>
            </a:stretch>
          </p:blipFill>
          <p:spPr bwMode="auto">
            <a:xfrm>
              <a:off x="4176" y="912"/>
              <a:ext cx="1445" cy="1327"/>
            </a:xfrm>
            <a:prstGeom prst="rect">
              <a:avLst/>
            </a:prstGeom>
            <a:noFill/>
            <a:ln w="9525">
              <a:solidFill>
                <a:schemeClr val="tx1"/>
              </a:solidFill>
              <a:miter lim="800000"/>
              <a:headEnd/>
              <a:tailEnd/>
            </a:ln>
            <a:effectLst>
              <a:outerShdw dist="35921" dir="2700000" algn="ctr" rotWithShape="0">
                <a:schemeClr val="bg2"/>
              </a:outerShdw>
            </a:effectLst>
          </p:spPr>
        </p:pic>
        <p:pic>
          <p:nvPicPr>
            <p:cNvPr id="889860" name="Picture 4"/>
            <p:cNvPicPr>
              <a:picLocks noChangeAspect="1" noChangeArrowheads="1"/>
            </p:cNvPicPr>
            <p:nvPr/>
          </p:nvPicPr>
          <p:blipFill>
            <a:blip r:embed="rId6" cstate="screen"/>
            <a:srcRect/>
            <a:stretch>
              <a:fillRect/>
            </a:stretch>
          </p:blipFill>
          <p:spPr bwMode="auto">
            <a:xfrm>
              <a:off x="3360" y="576"/>
              <a:ext cx="766" cy="1264"/>
            </a:xfrm>
            <a:prstGeom prst="rect">
              <a:avLst/>
            </a:prstGeom>
            <a:noFill/>
          </p:spPr>
        </p:pic>
      </p:grpSp>
      <p:sp>
        <p:nvSpPr>
          <p:cNvPr id="889861" name="Rectangle 5"/>
          <p:cNvSpPr>
            <a:spLocks noGrp="1" noChangeArrowheads="1"/>
          </p:cNvSpPr>
          <p:nvPr>
            <p:ph type="title"/>
          </p:nvPr>
        </p:nvSpPr>
        <p:spPr>
          <a:xfrm>
            <a:off x="457200" y="0"/>
            <a:ext cx="8229600" cy="914400"/>
          </a:xfrm>
        </p:spPr>
        <p:txBody>
          <a:bodyPr/>
          <a:lstStyle/>
          <a:p>
            <a:r>
              <a:rPr lang="en-US" dirty="0" smtClean="0"/>
              <a:t>ERDC Business </a:t>
            </a:r>
            <a:r>
              <a:rPr lang="en-US" dirty="0"/>
              <a:t>Areas</a:t>
            </a:r>
          </a:p>
        </p:txBody>
      </p:sp>
      <p:pic>
        <p:nvPicPr>
          <p:cNvPr id="889862" name="Picture 6"/>
          <p:cNvPicPr>
            <a:picLocks noChangeAspect="1" noChangeArrowheads="1"/>
          </p:cNvPicPr>
          <p:nvPr/>
        </p:nvPicPr>
        <p:blipFill>
          <a:blip r:embed="rId7" cstate="screen"/>
          <a:srcRect/>
          <a:stretch>
            <a:fillRect/>
          </a:stretch>
        </p:blipFill>
        <p:spPr bwMode="auto">
          <a:xfrm>
            <a:off x="6248400" y="4724400"/>
            <a:ext cx="2705100" cy="1662113"/>
          </a:xfrm>
          <a:prstGeom prst="rect">
            <a:avLst/>
          </a:prstGeom>
          <a:noFill/>
          <a:ln w="12700">
            <a:solidFill>
              <a:schemeClr val="tx1"/>
            </a:solidFill>
            <a:miter lim="800000"/>
            <a:headEnd/>
            <a:tailEnd/>
          </a:ln>
          <a:effectLst/>
        </p:spPr>
      </p:pic>
      <p:sp>
        <p:nvSpPr>
          <p:cNvPr id="889864" name="Text Box 8"/>
          <p:cNvSpPr txBox="1">
            <a:spLocks noChangeArrowheads="1"/>
          </p:cNvSpPr>
          <p:nvPr/>
        </p:nvSpPr>
        <p:spPr bwMode="auto">
          <a:xfrm>
            <a:off x="6626225" y="746125"/>
            <a:ext cx="2667000" cy="701675"/>
          </a:xfrm>
          <a:prstGeom prst="rect">
            <a:avLst/>
          </a:prstGeom>
          <a:noFill/>
          <a:ln w="9525">
            <a:noFill/>
            <a:miter lim="800000"/>
            <a:headEnd/>
            <a:tailEnd/>
          </a:ln>
          <a:effectLst/>
        </p:spPr>
        <p:txBody>
          <a:bodyPr>
            <a:spAutoFit/>
          </a:bodyPr>
          <a:lstStyle/>
          <a:p>
            <a:pPr eaLnBrk="0" hangingPunct="0">
              <a:spcBef>
                <a:spcPct val="50000"/>
              </a:spcBef>
              <a:buClr>
                <a:srgbClr val="000000"/>
              </a:buClr>
              <a:buSzPct val="100000"/>
              <a:buFont typeface="Times New Roman" pitchFamily="18" charset="0"/>
              <a:buNone/>
            </a:pPr>
            <a:r>
              <a:rPr lang="en-US" sz="2000" dirty="0"/>
              <a:t>Environmental Quality/Installations</a:t>
            </a:r>
          </a:p>
        </p:txBody>
      </p:sp>
      <p:sp>
        <p:nvSpPr>
          <p:cNvPr id="889865" name="Text Box 22"/>
          <p:cNvSpPr txBox="1">
            <a:spLocks noChangeArrowheads="1"/>
          </p:cNvSpPr>
          <p:nvPr/>
        </p:nvSpPr>
        <p:spPr bwMode="auto">
          <a:xfrm>
            <a:off x="228600" y="2438400"/>
            <a:ext cx="2362200" cy="701675"/>
          </a:xfrm>
          <a:prstGeom prst="rect">
            <a:avLst/>
          </a:prstGeom>
          <a:noFill/>
          <a:ln w="9525">
            <a:noFill/>
            <a:miter lim="800000"/>
            <a:headEnd/>
            <a:tailEnd/>
          </a:ln>
        </p:spPr>
        <p:txBody>
          <a:bodyPr>
            <a:spAutoFit/>
          </a:bodyPr>
          <a:lstStyle/>
          <a:p>
            <a:pPr eaLnBrk="0" hangingPunct="0">
              <a:spcBef>
                <a:spcPct val="50000"/>
              </a:spcBef>
              <a:buClr>
                <a:srgbClr val="000000"/>
              </a:buClr>
              <a:buSzPct val="100000"/>
              <a:buFont typeface="Times New Roman" pitchFamily="18" charset="0"/>
              <a:buNone/>
            </a:pPr>
            <a:r>
              <a:rPr lang="en-US" sz="2000"/>
              <a:t>Civil Works/Water Resources</a:t>
            </a:r>
          </a:p>
        </p:txBody>
      </p:sp>
      <p:sp>
        <p:nvSpPr>
          <p:cNvPr id="889866" name="Text Box 25"/>
          <p:cNvSpPr txBox="1">
            <a:spLocks noChangeArrowheads="1"/>
          </p:cNvSpPr>
          <p:nvPr/>
        </p:nvSpPr>
        <p:spPr bwMode="auto">
          <a:xfrm>
            <a:off x="4645025" y="5105400"/>
            <a:ext cx="1981200" cy="1006475"/>
          </a:xfrm>
          <a:prstGeom prst="rect">
            <a:avLst/>
          </a:prstGeom>
          <a:noFill/>
          <a:ln w="9525">
            <a:noFill/>
            <a:miter lim="800000"/>
            <a:headEnd/>
            <a:tailEnd/>
          </a:ln>
        </p:spPr>
        <p:txBody>
          <a:bodyPr>
            <a:spAutoFit/>
          </a:bodyPr>
          <a:lstStyle/>
          <a:p>
            <a:pPr eaLnBrk="0" hangingPunct="0">
              <a:spcBef>
                <a:spcPct val="50000"/>
              </a:spcBef>
              <a:buClr>
                <a:srgbClr val="000000"/>
              </a:buClr>
              <a:buSzPct val="100000"/>
              <a:buFont typeface="Times New Roman" pitchFamily="18" charset="0"/>
              <a:buNone/>
            </a:pPr>
            <a:r>
              <a:rPr lang="en-US" sz="2000" dirty="0"/>
              <a:t>Geospatial Research &amp; Engineering</a:t>
            </a:r>
          </a:p>
        </p:txBody>
      </p:sp>
      <p:sp>
        <p:nvSpPr>
          <p:cNvPr id="889867" name="Rectangle 5"/>
          <p:cNvSpPr>
            <a:spLocks noChangeArrowheads="1"/>
          </p:cNvSpPr>
          <p:nvPr/>
        </p:nvSpPr>
        <p:spPr bwMode="auto">
          <a:xfrm>
            <a:off x="2743200" y="4800600"/>
            <a:ext cx="1752600" cy="701675"/>
          </a:xfrm>
          <a:prstGeom prst="rect">
            <a:avLst/>
          </a:prstGeom>
          <a:noFill/>
          <a:ln w="9525">
            <a:noFill/>
            <a:miter lim="800000"/>
            <a:headEnd/>
            <a:tailEnd/>
          </a:ln>
        </p:spPr>
        <p:txBody>
          <a:bodyPr>
            <a:spAutoFit/>
          </a:bodyPr>
          <a:lstStyle/>
          <a:p>
            <a:pPr eaLnBrk="0" hangingPunct="0"/>
            <a:r>
              <a:rPr lang="en-US" sz="2000"/>
              <a:t>Military Engineering</a:t>
            </a:r>
          </a:p>
        </p:txBody>
      </p:sp>
      <p:sp>
        <p:nvSpPr>
          <p:cNvPr id="889868" name="Text Box 12"/>
          <p:cNvSpPr txBox="1">
            <a:spLocks noChangeArrowheads="1"/>
          </p:cNvSpPr>
          <p:nvPr/>
        </p:nvSpPr>
        <p:spPr bwMode="auto">
          <a:xfrm>
            <a:off x="381000" y="6096000"/>
            <a:ext cx="4038600" cy="762000"/>
          </a:xfrm>
          <a:prstGeom prst="rect">
            <a:avLst/>
          </a:prstGeom>
          <a:noFill/>
          <a:ln w="9525">
            <a:noFill/>
            <a:miter lim="800000"/>
            <a:headEnd/>
            <a:tailEnd/>
          </a:ln>
          <a:effectLst/>
        </p:spPr>
        <p:txBody>
          <a:bodyPr>
            <a:spAutoFit/>
          </a:bodyPr>
          <a:lstStyle/>
          <a:p>
            <a:pPr algn="l">
              <a:spcBef>
                <a:spcPct val="50000"/>
              </a:spcBef>
            </a:pPr>
            <a:endParaRPr lang="en-US" sz="4400" b="0"/>
          </a:p>
        </p:txBody>
      </p:sp>
      <p:graphicFrame>
        <p:nvGraphicFramePr>
          <p:cNvPr id="889871" name="Object 8"/>
          <p:cNvGraphicFramePr>
            <a:graphicFrameLocks noChangeAspect="1"/>
          </p:cNvGraphicFramePr>
          <p:nvPr>
            <p:ph idx="1"/>
          </p:nvPr>
        </p:nvGraphicFramePr>
        <p:xfrm>
          <a:off x="2133600" y="2971800"/>
          <a:ext cx="2178050" cy="1701800"/>
        </p:xfrm>
        <a:graphic>
          <a:graphicData uri="http://schemas.openxmlformats.org/presentationml/2006/ole">
            <p:oleObj spid="_x0000_s3074" name="Photo Editor Photo" r:id="rId8" imgW="4896533" imgH="3666667" progId="">
              <p:embed/>
            </p:oleObj>
          </a:graphicData>
        </a:graphic>
      </p:graphicFrame>
      <p:pic>
        <p:nvPicPr>
          <p:cNvPr id="889873" name="Picture 17" descr="Fran 090496"/>
          <p:cNvPicPr>
            <a:picLocks noChangeAspect="1" noChangeArrowheads="1"/>
          </p:cNvPicPr>
          <p:nvPr/>
        </p:nvPicPr>
        <p:blipFill>
          <a:blip r:embed="rId9" cstate="screen"/>
          <a:srcRect/>
          <a:stretch>
            <a:fillRect/>
          </a:stretch>
        </p:blipFill>
        <p:spPr bwMode="auto">
          <a:xfrm>
            <a:off x="2819400" y="1219200"/>
            <a:ext cx="2303463" cy="1644650"/>
          </a:xfrm>
          <a:prstGeom prst="rect">
            <a:avLst/>
          </a:prstGeom>
          <a:noFill/>
          <a:ln w="12700">
            <a:solidFill>
              <a:schemeClr val="tx1"/>
            </a:solidFill>
            <a:miter lim="800000"/>
            <a:headEnd/>
            <a:tailEnd/>
          </a:ln>
        </p:spPr>
      </p:pic>
      <p:pic>
        <p:nvPicPr>
          <p:cNvPr id="18" name="Picture 17" descr="pic7.png"/>
          <p:cNvPicPr>
            <a:picLocks noChangeAspect="1"/>
          </p:cNvPicPr>
          <p:nvPr/>
        </p:nvPicPr>
        <p:blipFill>
          <a:blip r:embed="rId10" cstate="screen"/>
          <a:stretch>
            <a:fillRect/>
          </a:stretch>
        </p:blipFill>
        <p:spPr>
          <a:xfrm>
            <a:off x="152614" y="3822273"/>
            <a:ext cx="2590586" cy="1956654"/>
          </a:xfrm>
          <a:prstGeom prst="rect">
            <a:avLst/>
          </a:prstGeom>
        </p:spPr>
      </p:pic>
      <p:pic>
        <p:nvPicPr>
          <p:cNvPr id="19" name="Picture 18" descr="pic8.png"/>
          <p:cNvPicPr>
            <a:picLocks noChangeAspect="1"/>
          </p:cNvPicPr>
          <p:nvPr/>
        </p:nvPicPr>
        <p:blipFill>
          <a:blip r:embed="rId11" cstate="screen"/>
          <a:stretch>
            <a:fillRect/>
          </a:stretch>
        </p:blipFill>
        <p:spPr>
          <a:xfrm>
            <a:off x="4645025" y="3428999"/>
            <a:ext cx="2188283" cy="1493397"/>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5"/>
          <p:cNvSpPr>
            <a:spLocks noChangeArrowheads="1"/>
          </p:cNvSpPr>
          <p:nvPr/>
        </p:nvSpPr>
        <p:spPr bwMode="auto">
          <a:xfrm>
            <a:off x="609600" y="1600200"/>
            <a:ext cx="7848600" cy="1938992"/>
          </a:xfrm>
          <a:prstGeom prst="rect">
            <a:avLst/>
          </a:prstGeom>
          <a:noFill/>
          <a:ln w="9525" algn="ctr">
            <a:noFill/>
            <a:miter lim="800000"/>
            <a:headEnd/>
            <a:tailEnd/>
          </a:ln>
        </p:spPr>
        <p:txBody>
          <a:bodyPr wrap="square" anchor="ctr">
            <a:spAutoFit/>
          </a:bodyPr>
          <a:lstStyle/>
          <a:p>
            <a:pPr algn="just" eaLnBrk="0" hangingPunct="0"/>
            <a:r>
              <a:rPr lang="en-US" sz="2000" dirty="0" smtClean="0"/>
              <a:t>CHL is the only federal laboratory dedicated solely for coastal and hydraulic research.  Our multi-disciplinary team addresses challenges ranging from groundwater to coastal inlets.  More than two-thirds of the laboratory’s engineers and scientists hold advanced degrees, contributing to the production of successful coastal and inland water resources solutions.</a:t>
            </a:r>
            <a:endParaRPr lang="en-US" sz="2000" dirty="0"/>
          </a:p>
        </p:txBody>
      </p:sp>
      <p:sp>
        <p:nvSpPr>
          <p:cNvPr id="4" name="Title 3"/>
          <p:cNvSpPr>
            <a:spLocks noGrp="1"/>
          </p:cNvSpPr>
          <p:nvPr>
            <p:ph type="title"/>
          </p:nvPr>
        </p:nvSpPr>
        <p:spPr>
          <a:xfrm>
            <a:off x="0" y="0"/>
            <a:ext cx="9144000" cy="1143000"/>
          </a:xfrm>
        </p:spPr>
        <p:txBody>
          <a:bodyPr/>
          <a:lstStyle/>
          <a:p>
            <a:pPr>
              <a:spcBef>
                <a:spcPts val="600"/>
              </a:spcBef>
              <a:spcAft>
                <a:spcPts val="600"/>
              </a:spcAft>
            </a:pPr>
            <a:r>
              <a:rPr lang="en-US" dirty="0" smtClean="0"/>
              <a:t>Coastal and Hydraulics Laboratory</a:t>
            </a:r>
            <a:endParaRPr lang="en-US" dirty="0"/>
          </a:p>
        </p:txBody>
      </p:sp>
      <p:sp>
        <p:nvSpPr>
          <p:cNvPr id="8" name="TextBox 7"/>
          <p:cNvSpPr txBox="1"/>
          <p:nvPr/>
        </p:nvSpPr>
        <p:spPr>
          <a:xfrm>
            <a:off x="0" y="990600"/>
            <a:ext cx="9144000" cy="584775"/>
          </a:xfrm>
          <a:prstGeom prst="rect">
            <a:avLst/>
          </a:prstGeom>
          <a:noFill/>
        </p:spPr>
        <p:txBody>
          <a:bodyPr wrap="square" rtlCol="0">
            <a:spAutoFit/>
          </a:bodyPr>
          <a:lstStyle/>
          <a:p>
            <a:pPr algn="ctr"/>
            <a:r>
              <a:rPr lang="en-US" sz="3200" b="1" i="1" dirty="0" smtClean="0"/>
              <a:t>Who We Are</a:t>
            </a:r>
            <a:endParaRPr lang="en-US" sz="3200" b="1" i="1" dirty="0"/>
          </a:p>
        </p:txBody>
      </p:sp>
      <p:pic>
        <p:nvPicPr>
          <p:cNvPr id="13" name="Picture 12" descr="CHLbuild.jpg"/>
          <p:cNvPicPr>
            <a:picLocks noChangeAspect="1"/>
          </p:cNvPicPr>
          <p:nvPr/>
        </p:nvPicPr>
        <p:blipFill>
          <a:blip r:embed="rId3" cstate="screen"/>
          <a:stretch>
            <a:fillRect/>
          </a:stretch>
        </p:blipFill>
        <p:spPr>
          <a:xfrm>
            <a:off x="2295144" y="3665720"/>
            <a:ext cx="4553712" cy="2450592"/>
          </a:xfrm>
          <a:prstGeom prst="rect">
            <a:avLst/>
          </a:prstGeom>
        </p:spPr>
      </p:pic>
      <p:pic>
        <p:nvPicPr>
          <p:cNvPr id="14" name="Picture 13" descr="People1.png"/>
          <p:cNvPicPr>
            <a:picLocks noChangeAspect="1"/>
          </p:cNvPicPr>
          <p:nvPr/>
        </p:nvPicPr>
        <p:blipFill>
          <a:blip r:embed="rId4" cstate="screen"/>
          <a:stretch>
            <a:fillRect/>
          </a:stretch>
        </p:blipFill>
        <p:spPr>
          <a:xfrm>
            <a:off x="170724" y="3539192"/>
            <a:ext cx="877751" cy="1341009"/>
          </a:xfrm>
          <a:prstGeom prst="rect">
            <a:avLst/>
          </a:prstGeom>
        </p:spPr>
      </p:pic>
      <p:pic>
        <p:nvPicPr>
          <p:cNvPr id="15" name="Picture 14" descr="People2.png"/>
          <p:cNvPicPr>
            <a:picLocks noChangeAspect="1"/>
          </p:cNvPicPr>
          <p:nvPr/>
        </p:nvPicPr>
        <p:blipFill>
          <a:blip r:embed="rId5" cstate="screen"/>
          <a:stretch>
            <a:fillRect/>
          </a:stretch>
        </p:blipFill>
        <p:spPr>
          <a:xfrm>
            <a:off x="1222646" y="4312045"/>
            <a:ext cx="865561" cy="1804267"/>
          </a:xfrm>
          <a:prstGeom prst="rect">
            <a:avLst/>
          </a:prstGeom>
        </p:spPr>
      </p:pic>
      <p:pic>
        <p:nvPicPr>
          <p:cNvPr id="16" name="Picture 15" descr="People3.png"/>
          <p:cNvPicPr>
            <a:picLocks noChangeAspect="1"/>
          </p:cNvPicPr>
          <p:nvPr/>
        </p:nvPicPr>
        <p:blipFill>
          <a:blip r:embed="rId6" cstate="screen"/>
          <a:stretch>
            <a:fillRect/>
          </a:stretch>
        </p:blipFill>
        <p:spPr>
          <a:xfrm>
            <a:off x="7021816" y="3336765"/>
            <a:ext cx="810701" cy="1950559"/>
          </a:xfrm>
          <a:prstGeom prst="rect">
            <a:avLst/>
          </a:prstGeom>
        </p:spPr>
      </p:pic>
      <p:pic>
        <p:nvPicPr>
          <p:cNvPr id="17" name="Picture 16" descr="People4.png"/>
          <p:cNvPicPr>
            <a:picLocks noChangeAspect="1"/>
          </p:cNvPicPr>
          <p:nvPr/>
        </p:nvPicPr>
        <p:blipFill>
          <a:blip r:embed="rId7" cstate="screen"/>
          <a:stretch>
            <a:fillRect/>
          </a:stretch>
        </p:blipFill>
        <p:spPr>
          <a:xfrm>
            <a:off x="8016276" y="4545325"/>
            <a:ext cx="883847" cy="1072807"/>
          </a:xfrm>
          <a:prstGeom prst="rect">
            <a:avLst/>
          </a:prstGeom>
        </p:spPr>
      </p:pic>
      <p:pic>
        <p:nvPicPr>
          <p:cNvPr id="18" name="Picture 17" descr="People5.png"/>
          <p:cNvPicPr>
            <a:picLocks noChangeAspect="1"/>
          </p:cNvPicPr>
          <p:nvPr/>
        </p:nvPicPr>
        <p:blipFill>
          <a:blip r:embed="rId8" cstate="screen"/>
          <a:stretch>
            <a:fillRect/>
          </a:stretch>
        </p:blipFill>
        <p:spPr>
          <a:xfrm>
            <a:off x="8016276" y="3654533"/>
            <a:ext cx="908229" cy="451067"/>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77"/>
          <p:cNvPicPr>
            <a:picLocks noChangeAspect="1"/>
          </p:cNvPicPr>
          <p:nvPr/>
        </p:nvPicPr>
        <p:blipFill>
          <a:blip r:embed="rId3" cstate="screen"/>
          <a:stretch>
            <a:fillRect/>
          </a:stretch>
        </p:blipFill>
        <p:spPr>
          <a:xfrm>
            <a:off x="25297" y="3162670"/>
            <a:ext cx="923350" cy="615566"/>
          </a:xfrm>
          <a:prstGeom prst="rect">
            <a:avLst/>
          </a:prstGeom>
        </p:spPr>
      </p:pic>
      <p:pic>
        <p:nvPicPr>
          <p:cNvPr id="79" name="Picture 78"/>
          <p:cNvPicPr>
            <a:picLocks noChangeAspect="1"/>
          </p:cNvPicPr>
          <p:nvPr/>
        </p:nvPicPr>
        <p:blipFill>
          <a:blip r:embed="rId4" cstate="screen"/>
          <a:stretch>
            <a:fillRect/>
          </a:stretch>
        </p:blipFill>
        <p:spPr>
          <a:xfrm>
            <a:off x="31629" y="2375341"/>
            <a:ext cx="928102" cy="617898"/>
          </a:xfrm>
          <a:prstGeom prst="rect">
            <a:avLst/>
          </a:prstGeom>
        </p:spPr>
      </p:pic>
      <p:pic>
        <p:nvPicPr>
          <p:cNvPr id="82" name="Picture 81"/>
          <p:cNvPicPr>
            <a:picLocks noChangeAspect="1"/>
          </p:cNvPicPr>
          <p:nvPr/>
        </p:nvPicPr>
        <p:blipFill>
          <a:blip r:embed="rId5" cstate="screen"/>
          <a:stretch>
            <a:fillRect/>
          </a:stretch>
        </p:blipFill>
        <p:spPr>
          <a:xfrm>
            <a:off x="-1053" y="1468230"/>
            <a:ext cx="949584" cy="593490"/>
          </a:xfrm>
          <a:prstGeom prst="rect">
            <a:avLst/>
          </a:prstGeom>
        </p:spPr>
      </p:pic>
      <p:pic>
        <p:nvPicPr>
          <p:cNvPr id="83" name="Picture 82"/>
          <p:cNvPicPr>
            <a:picLocks noChangeAspect="1"/>
          </p:cNvPicPr>
          <p:nvPr/>
        </p:nvPicPr>
        <p:blipFill>
          <a:blip r:embed="rId6" cstate="screen"/>
          <a:stretch>
            <a:fillRect/>
          </a:stretch>
        </p:blipFill>
        <p:spPr>
          <a:xfrm>
            <a:off x="3114" y="3951208"/>
            <a:ext cx="924426" cy="628746"/>
          </a:xfrm>
          <a:prstGeom prst="rect">
            <a:avLst/>
          </a:prstGeom>
        </p:spPr>
      </p:pic>
      <p:sp>
        <p:nvSpPr>
          <p:cNvPr id="5" name="Title 4"/>
          <p:cNvSpPr>
            <a:spLocks noGrp="1"/>
          </p:cNvSpPr>
          <p:nvPr>
            <p:ph type="title"/>
          </p:nvPr>
        </p:nvSpPr>
        <p:spPr>
          <a:xfrm>
            <a:off x="31629" y="109587"/>
            <a:ext cx="9087631" cy="873325"/>
          </a:xfrm>
        </p:spPr>
        <p:txBody>
          <a:bodyPr/>
          <a:lstStyle/>
          <a:p>
            <a:r>
              <a:rPr lang="en-US" dirty="0" smtClean="0"/>
              <a:t>CHL Capabilities and Research Needs</a:t>
            </a:r>
            <a:endParaRPr lang="en-US" dirty="0"/>
          </a:p>
        </p:txBody>
      </p:sp>
      <p:sp>
        <p:nvSpPr>
          <p:cNvPr id="4" name="Slide Number Placeholder 3"/>
          <p:cNvSpPr>
            <a:spLocks noGrp="1"/>
          </p:cNvSpPr>
          <p:nvPr>
            <p:ph type="sldNum" sz="quarter" idx="10"/>
          </p:nvPr>
        </p:nvSpPr>
        <p:spPr/>
        <p:txBody>
          <a:bodyPr/>
          <a:lstStyle/>
          <a:p>
            <a:fld id="{3B8259A0-B2B6-4A51-8281-FB7C9390777E}" type="slidenum">
              <a:rPr lang="en-US" smtClean="0">
                <a:solidFill>
                  <a:prstClr val="black"/>
                </a:solidFill>
              </a:rPr>
              <a:pPr/>
              <a:t>5</a:t>
            </a:fld>
            <a:endParaRPr lang="en-US" dirty="0">
              <a:solidFill>
                <a:prstClr val="black"/>
              </a:solidFill>
            </a:endParaRPr>
          </a:p>
        </p:txBody>
      </p:sp>
      <p:pic>
        <p:nvPicPr>
          <p:cNvPr id="8" name="Picture 7"/>
          <p:cNvPicPr>
            <a:picLocks noChangeAspect="1"/>
          </p:cNvPicPr>
          <p:nvPr/>
        </p:nvPicPr>
        <p:blipFill>
          <a:blip r:embed="rId7" cstate="screen">
            <a:extLst>
              <a:ext uri="{28A0092B-C50C-407E-A947-70E740481C1C}">
                <a14:useLocalDpi xmlns:a14="http://schemas.microsoft.com/office/drawing/2010/main" xmlns="" val="0"/>
              </a:ext>
            </a:extLst>
          </a:blip>
          <a:stretch>
            <a:fillRect/>
          </a:stretch>
        </p:blipFill>
        <p:spPr>
          <a:xfrm>
            <a:off x="7051544" y="3690074"/>
            <a:ext cx="2067716" cy="1764934"/>
          </a:xfrm>
          <a:prstGeom prst="rect">
            <a:avLst/>
          </a:prstGeom>
        </p:spPr>
      </p:pic>
      <p:grpSp>
        <p:nvGrpSpPr>
          <p:cNvPr id="6" name="Group 5"/>
          <p:cNvGrpSpPr/>
          <p:nvPr/>
        </p:nvGrpSpPr>
        <p:grpSpPr>
          <a:xfrm>
            <a:off x="1685488" y="1188693"/>
            <a:ext cx="5157642" cy="4266315"/>
            <a:chOff x="1124223" y="2125634"/>
            <a:chExt cx="5157642" cy="4266315"/>
          </a:xfrm>
        </p:grpSpPr>
        <p:pic>
          <p:nvPicPr>
            <p:cNvPr id="9" name="Picture 6" descr="IMG_0394"/>
            <p:cNvPicPr>
              <a:picLocks noChangeAspect="1" noChangeArrowheads="1"/>
            </p:cNvPicPr>
            <p:nvPr/>
          </p:nvPicPr>
          <p:blipFill>
            <a:blip r:embed="rId8" cstate="screen">
              <a:extLst>
                <a:ext uri="{28A0092B-C50C-407E-A947-70E740481C1C}">
                  <a14:useLocalDpi xmlns:a14="http://schemas.microsoft.com/office/drawing/2010/main" xmlns="" val="0"/>
                </a:ext>
              </a:extLst>
            </a:blip>
            <a:srcRect/>
            <a:stretch>
              <a:fillRect/>
            </a:stretch>
          </p:blipFill>
          <p:spPr bwMode="auto">
            <a:xfrm>
              <a:off x="1994336" y="3055602"/>
              <a:ext cx="3520006" cy="2326292"/>
            </a:xfrm>
            <a:prstGeom prst="rect">
              <a:avLst/>
            </a:prstGeom>
            <a:noFill/>
            <a:ln w="9525">
              <a:solidFill>
                <a:srgbClr val="CCCCFF"/>
              </a:solidFill>
              <a:miter lim="800000"/>
              <a:headEnd/>
              <a:tailEnd/>
            </a:ln>
            <a:extLst>
              <a:ext uri="{909E8E84-426E-40dd-AFC4-6F175D3DCCD1}">
                <a14:hiddenFill xmlns="" xmlns:a14="http://schemas.microsoft.com/office/drawing/2010/main">
                  <a:solidFill>
                    <a:srgbClr val="FFFFFF"/>
                  </a:solidFill>
                </a14:hiddenFill>
              </a:ext>
            </a:extLst>
          </p:spPr>
        </p:pic>
        <p:sp>
          <p:nvSpPr>
            <p:cNvPr id="3" name="Oval 2"/>
            <p:cNvSpPr/>
            <p:nvPr/>
          </p:nvSpPr>
          <p:spPr>
            <a:xfrm>
              <a:off x="1904048" y="2446768"/>
              <a:ext cx="3657600" cy="35240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p:cNvGrpSpPr/>
            <p:nvPr/>
          </p:nvGrpSpPr>
          <p:grpSpPr>
            <a:xfrm>
              <a:off x="1648499" y="2595985"/>
              <a:ext cx="1188717" cy="640080"/>
              <a:chOff x="3519365" y="245116"/>
              <a:chExt cx="1188717" cy="640080"/>
            </a:xfrm>
          </p:grpSpPr>
          <p:sp>
            <p:nvSpPr>
              <p:cNvPr id="49" name="Rounded Rectangle 48"/>
              <p:cNvSpPr/>
              <p:nvPr/>
            </p:nvSpPr>
            <p:spPr>
              <a:xfrm>
                <a:off x="3519365" y="245116"/>
                <a:ext cx="1188717" cy="64008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0" name="Rounded Rectangle 4"/>
              <p:cNvSpPr/>
              <p:nvPr/>
            </p:nvSpPr>
            <p:spPr>
              <a:xfrm>
                <a:off x="3550611" y="276362"/>
                <a:ext cx="1126225" cy="5775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Beaches</a:t>
                </a:r>
                <a:endParaRPr lang="en-US" sz="1100" kern="1200" dirty="0"/>
              </a:p>
            </p:txBody>
          </p:sp>
        </p:grpSp>
        <p:grpSp>
          <p:nvGrpSpPr>
            <p:cNvPr id="51" name="Group 50"/>
            <p:cNvGrpSpPr/>
            <p:nvPr/>
          </p:nvGrpSpPr>
          <p:grpSpPr>
            <a:xfrm>
              <a:off x="4809191" y="2569203"/>
              <a:ext cx="1188717" cy="640080"/>
              <a:chOff x="1418739" y="235437"/>
              <a:chExt cx="1188717" cy="640080"/>
            </a:xfrm>
          </p:grpSpPr>
          <p:sp>
            <p:nvSpPr>
              <p:cNvPr id="52" name="Rounded Rectangle 51"/>
              <p:cNvSpPr/>
              <p:nvPr/>
            </p:nvSpPr>
            <p:spPr>
              <a:xfrm>
                <a:off x="1418739" y="235437"/>
                <a:ext cx="1188717" cy="64008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3" name="Rounded Rectangle 4"/>
              <p:cNvSpPr/>
              <p:nvPr/>
            </p:nvSpPr>
            <p:spPr>
              <a:xfrm>
                <a:off x="1449985" y="266683"/>
                <a:ext cx="1126225" cy="5775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Warfighter Support</a:t>
                </a:r>
                <a:endParaRPr lang="en-US" sz="1100" kern="1200" dirty="0"/>
              </a:p>
            </p:txBody>
          </p:sp>
        </p:grpSp>
        <p:grpSp>
          <p:nvGrpSpPr>
            <p:cNvPr id="54" name="Group 53"/>
            <p:cNvGrpSpPr/>
            <p:nvPr/>
          </p:nvGrpSpPr>
          <p:grpSpPr>
            <a:xfrm>
              <a:off x="3211506" y="2125634"/>
              <a:ext cx="1188717" cy="640080"/>
              <a:chOff x="2453641" y="-101158"/>
              <a:chExt cx="1188717" cy="640080"/>
            </a:xfrm>
          </p:grpSpPr>
          <p:sp>
            <p:nvSpPr>
              <p:cNvPr id="76" name="Rounded Rectangle 75"/>
              <p:cNvSpPr/>
              <p:nvPr/>
            </p:nvSpPr>
            <p:spPr>
              <a:xfrm>
                <a:off x="2453641" y="-101158"/>
                <a:ext cx="1188717" cy="64008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7" name="Rounded Rectangle 4"/>
              <p:cNvSpPr/>
              <p:nvPr/>
            </p:nvSpPr>
            <p:spPr>
              <a:xfrm>
                <a:off x="2484887" y="-69912"/>
                <a:ext cx="1126225" cy="5775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Enabling Coastal R&amp;D Infrastructure</a:t>
                </a:r>
                <a:endParaRPr lang="en-US" sz="1100" kern="1200" dirty="0"/>
              </a:p>
            </p:txBody>
          </p:sp>
        </p:grpSp>
        <p:grpSp>
          <p:nvGrpSpPr>
            <p:cNvPr id="55" name="Group 54"/>
            <p:cNvGrpSpPr/>
            <p:nvPr/>
          </p:nvGrpSpPr>
          <p:grpSpPr>
            <a:xfrm>
              <a:off x="5070152" y="3457563"/>
              <a:ext cx="1188717" cy="640080"/>
              <a:chOff x="4178018" y="1151675"/>
              <a:chExt cx="1188717" cy="640080"/>
            </a:xfrm>
          </p:grpSpPr>
          <p:sp>
            <p:nvSpPr>
              <p:cNvPr id="74" name="Rounded Rectangle 73"/>
              <p:cNvSpPr/>
              <p:nvPr/>
            </p:nvSpPr>
            <p:spPr>
              <a:xfrm>
                <a:off x="4178018" y="1151675"/>
                <a:ext cx="1188717" cy="64008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5" name="Rounded Rectangle 6"/>
              <p:cNvSpPr/>
              <p:nvPr/>
            </p:nvSpPr>
            <p:spPr>
              <a:xfrm>
                <a:off x="4209264" y="1182921"/>
                <a:ext cx="1126225" cy="5775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Coastal Geomorphology</a:t>
                </a:r>
                <a:endParaRPr lang="en-US" sz="1100" kern="1200" dirty="0"/>
              </a:p>
            </p:txBody>
          </p:sp>
        </p:grpSp>
        <p:grpSp>
          <p:nvGrpSpPr>
            <p:cNvPr id="56" name="Group 55"/>
            <p:cNvGrpSpPr/>
            <p:nvPr/>
          </p:nvGrpSpPr>
          <p:grpSpPr>
            <a:xfrm>
              <a:off x="5093148" y="4427135"/>
              <a:ext cx="1188717" cy="640080"/>
              <a:chOff x="4178018" y="2272243"/>
              <a:chExt cx="1188717" cy="640080"/>
            </a:xfrm>
          </p:grpSpPr>
          <p:sp>
            <p:nvSpPr>
              <p:cNvPr id="72" name="Rounded Rectangle 71"/>
              <p:cNvSpPr/>
              <p:nvPr/>
            </p:nvSpPr>
            <p:spPr>
              <a:xfrm>
                <a:off x="4178018" y="2272243"/>
                <a:ext cx="1188717" cy="64008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3" name="Rounded Rectangle 8"/>
              <p:cNvSpPr/>
              <p:nvPr/>
            </p:nvSpPr>
            <p:spPr>
              <a:xfrm>
                <a:off x="4209264" y="2303489"/>
                <a:ext cx="1126225" cy="5775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Coastal Resilience</a:t>
                </a:r>
                <a:endParaRPr lang="en-US" sz="1100" kern="1200" dirty="0"/>
              </a:p>
            </p:txBody>
          </p:sp>
        </p:grpSp>
        <p:grpSp>
          <p:nvGrpSpPr>
            <p:cNvPr id="57" name="Group 56"/>
            <p:cNvGrpSpPr/>
            <p:nvPr/>
          </p:nvGrpSpPr>
          <p:grpSpPr>
            <a:xfrm>
              <a:off x="4472465" y="5396707"/>
              <a:ext cx="1188717" cy="640080"/>
              <a:chOff x="3519365" y="3178802"/>
              <a:chExt cx="1188717" cy="640080"/>
            </a:xfrm>
          </p:grpSpPr>
          <p:sp>
            <p:nvSpPr>
              <p:cNvPr id="70" name="Rounded Rectangle 69"/>
              <p:cNvSpPr/>
              <p:nvPr/>
            </p:nvSpPr>
            <p:spPr>
              <a:xfrm>
                <a:off x="3519365" y="3178802"/>
                <a:ext cx="1188717" cy="64008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1" name="Rounded Rectangle 10"/>
              <p:cNvSpPr/>
              <p:nvPr/>
            </p:nvSpPr>
            <p:spPr>
              <a:xfrm>
                <a:off x="3550611" y="3210048"/>
                <a:ext cx="1126225" cy="5775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Coastal Hazards Quantification</a:t>
                </a:r>
                <a:endParaRPr lang="en-US" sz="1100" kern="1200" dirty="0"/>
              </a:p>
            </p:txBody>
          </p:sp>
        </p:grpSp>
        <p:grpSp>
          <p:nvGrpSpPr>
            <p:cNvPr id="58" name="Group 57"/>
            <p:cNvGrpSpPr/>
            <p:nvPr/>
          </p:nvGrpSpPr>
          <p:grpSpPr>
            <a:xfrm>
              <a:off x="3084815" y="5751869"/>
              <a:ext cx="1188717" cy="640080"/>
              <a:chOff x="2453641" y="3525077"/>
              <a:chExt cx="1188717" cy="640080"/>
            </a:xfrm>
          </p:grpSpPr>
          <p:sp>
            <p:nvSpPr>
              <p:cNvPr id="68" name="Rounded Rectangle 67"/>
              <p:cNvSpPr/>
              <p:nvPr/>
            </p:nvSpPr>
            <p:spPr>
              <a:xfrm>
                <a:off x="2453641" y="3525077"/>
                <a:ext cx="1188717" cy="64008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9" name="Rounded Rectangle 12"/>
              <p:cNvSpPr/>
              <p:nvPr/>
            </p:nvSpPr>
            <p:spPr>
              <a:xfrm>
                <a:off x="2484887" y="3556323"/>
                <a:ext cx="1126225" cy="5775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Coastal Structures</a:t>
                </a:r>
                <a:endParaRPr lang="en-US" sz="1100" kern="1200" dirty="0"/>
              </a:p>
            </p:txBody>
          </p:sp>
        </p:grpSp>
        <p:grpSp>
          <p:nvGrpSpPr>
            <p:cNvPr id="59" name="Group 58"/>
            <p:cNvGrpSpPr/>
            <p:nvPr/>
          </p:nvGrpSpPr>
          <p:grpSpPr>
            <a:xfrm>
              <a:off x="1827809" y="5301882"/>
              <a:ext cx="1188717" cy="640080"/>
              <a:chOff x="1387917" y="3178802"/>
              <a:chExt cx="1188717" cy="640080"/>
            </a:xfrm>
          </p:grpSpPr>
          <p:sp>
            <p:nvSpPr>
              <p:cNvPr id="66" name="Rounded Rectangle 65"/>
              <p:cNvSpPr/>
              <p:nvPr/>
            </p:nvSpPr>
            <p:spPr>
              <a:xfrm>
                <a:off x="1387917" y="3178802"/>
                <a:ext cx="1188717" cy="64008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7" name="Rounded Rectangle 14"/>
              <p:cNvSpPr/>
              <p:nvPr/>
            </p:nvSpPr>
            <p:spPr>
              <a:xfrm>
                <a:off x="1419163" y="3210048"/>
                <a:ext cx="1126225" cy="5775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Coastal Navigation Channels</a:t>
                </a:r>
                <a:endParaRPr lang="en-US" sz="1100" kern="1200" dirty="0"/>
              </a:p>
            </p:txBody>
          </p:sp>
        </p:grpSp>
        <p:grpSp>
          <p:nvGrpSpPr>
            <p:cNvPr id="60" name="Group 59"/>
            <p:cNvGrpSpPr/>
            <p:nvPr/>
          </p:nvGrpSpPr>
          <p:grpSpPr>
            <a:xfrm>
              <a:off x="1264696" y="4428811"/>
              <a:ext cx="1188717" cy="640080"/>
              <a:chOff x="729263" y="2272243"/>
              <a:chExt cx="1188717" cy="640080"/>
            </a:xfrm>
          </p:grpSpPr>
          <p:sp>
            <p:nvSpPr>
              <p:cNvPr id="64" name="Rounded Rectangle 63"/>
              <p:cNvSpPr/>
              <p:nvPr/>
            </p:nvSpPr>
            <p:spPr>
              <a:xfrm>
                <a:off x="729263" y="2272243"/>
                <a:ext cx="1188717" cy="64008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5" name="Rounded Rectangle 16"/>
              <p:cNvSpPr/>
              <p:nvPr/>
            </p:nvSpPr>
            <p:spPr>
              <a:xfrm>
                <a:off x="760509" y="2303489"/>
                <a:ext cx="1126225" cy="5775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Coastal Sediments</a:t>
                </a:r>
                <a:endParaRPr lang="en-US" sz="1100" kern="1200" dirty="0"/>
              </a:p>
            </p:txBody>
          </p:sp>
        </p:grpSp>
        <p:grpSp>
          <p:nvGrpSpPr>
            <p:cNvPr id="61" name="Group 60"/>
            <p:cNvGrpSpPr/>
            <p:nvPr/>
          </p:nvGrpSpPr>
          <p:grpSpPr>
            <a:xfrm>
              <a:off x="1124223" y="3437810"/>
              <a:ext cx="1188717" cy="640080"/>
              <a:chOff x="729263" y="1151675"/>
              <a:chExt cx="1188717" cy="640080"/>
            </a:xfrm>
          </p:grpSpPr>
          <p:sp>
            <p:nvSpPr>
              <p:cNvPr id="62" name="Rounded Rectangle 61"/>
              <p:cNvSpPr/>
              <p:nvPr/>
            </p:nvSpPr>
            <p:spPr>
              <a:xfrm>
                <a:off x="729263" y="1151675"/>
                <a:ext cx="1188717" cy="64008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3" name="Rounded Rectangle 18"/>
              <p:cNvSpPr/>
              <p:nvPr/>
            </p:nvSpPr>
            <p:spPr>
              <a:xfrm>
                <a:off x="760509" y="1182921"/>
                <a:ext cx="1126225" cy="5775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Wave Science</a:t>
                </a:r>
                <a:endParaRPr lang="en-US" sz="1100" kern="1200" dirty="0"/>
              </a:p>
            </p:txBody>
          </p:sp>
        </p:grpSp>
      </p:grpSp>
      <p:pic>
        <p:nvPicPr>
          <p:cNvPr id="87" name="Picture 2"/>
          <p:cNvPicPr>
            <a:picLocks noChangeAspect="1" noChangeArrowheads="1"/>
          </p:cNvPicPr>
          <p:nvPr/>
        </p:nvPicPr>
        <p:blipFill>
          <a:blip r:embed="rId9" cstate="screen">
            <a:extLst>
              <a:ext uri="{28A0092B-C50C-407E-A947-70E740481C1C}">
                <a14:useLocalDpi xmlns:a14="http://schemas.microsoft.com/office/drawing/2010/main" xmlns="" val="0"/>
              </a:ext>
            </a:extLst>
          </a:blip>
          <a:srcRect/>
          <a:stretch>
            <a:fillRect/>
          </a:stretch>
        </p:blipFill>
        <p:spPr bwMode="auto">
          <a:xfrm>
            <a:off x="7415393" y="1532709"/>
            <a:ext cx="1506890" cy="1949643"/>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pic>
        <p:nvPicPr>
          <p:cNvPr id="88" name="Picture 87" descr="E:\!Fdata\Projects\JPM-OS Project\GulfCoast_AllTracks.PNG"/>
          <p:cNvPicPr>
            <a:picLocks noChangeAspect="1"/>
          </p:cNvPicPr>
          <p:nvPr/>
        </p:nvPicPr>
        <p:blipFill>
          <a:blip r:embed="rId10" cstate="screen">
            <a:extLst>
              <a:ext uri="{28A0092B-C50C-407E-A947-70E740481C1C}">
                <a14:useLocalDpi xmlns:a14="http://schemas.microsoft.com/office/drawing/2010/main" xmlns=""/>
              </a:ext>
            </a:extLst>
          </a:blip>
          <a:srcRect/>
          <a:stretch>
            <a:fillRect/>
          </a:stretch>
        </p:blipFill>
        <p:spPr bwMode="auto">
          <a:xfrm>
            <a:off x="9767" y="4771007"/>
            <a:ext cx="923544" cy="636005"/>
          </a:xfrm>
          <a:prstGeom prst="rect">
            <a:avLst/>
          </a:prstGeom>
          <a:noFill/>
          <a:ln w="9525">
            <a:no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xmlns="" val="20959345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86835"/>
            <a:ext cx="8229600" cy="662446"/>
          </a:xfrm>
        </p:spPr>
        <p:txBody>
          <a:bodyPr/>
          <a:lstStyle/>
          <a:p>
            <a:r>
              <a:rPr lang="en-US" dirty="0"/>
              <a:t>Bottom Line Up Front</a:t>
            </a:r>
          </a:p>
        </p:txBody>
      </p:sp>
      <p:sp>
        <p:nvSpPr>
          <p:cNvPr id="6" name="Content Placeholder 5"/>
          <p:cNvSpPr>
            <a:spLocks noGrp="1"/>
          </p:cNvSpPr>
          <p:nvPr>
            <p:ph sz="half" idx="1"/>
          </p:nvPr>
        </p:nvSpPr>
        <p:spPr>
          <a:xfrm>
            <a:off x="188339" y="940037"/>
            <a:ext cx="6229267" cy="4862565"/>
          </a:xfrm>
        </p:spPr>
        <p:txBody>
          <a:bodyPr>
            <a:normAutofit fontScale="85000" lnSpcReduction="10000"/>
          </a:bodyPr>
          <a:lstStyle/>
          <a:p>
            <a:r>
              <a:rPr lang="en-US" b="1" dirty="0" smtClean="0"/>
              <a:t>CHL’s current Navigation &amp; Coastal R&amp;D priorities</a:t>
            </a:r>
            <a:endParaRPr lang="en-US" b="1" dirty="0"/>
          </a:p>
          <a:p>
            <a:pPr lvl="1"/>
            <a:r>
              <a:rPr lang="en-US" dirty="0"/>
              <a:t>Infrastructure (</a:t>
            </a:r>
            <a:r>
              <a:rPr lang="en-US" dirty="0" smtClean="0"/>
              <a:t>measure, monitor, assess)</a:t>
            </a:r>
            <a:endParaRPr lang="en-US" dirty="0"/>
          </a:p>
          <a:p>
            <a:pPr lvl="1"/>
            <a:r>
              <a:rPr lang="en-US" dirty="0"/>
              <a:t>Coupled models</a:t>
            </a:r>
          </a:p>
          <a:p>
            <a:pPr lvl="1"/>
            <a:r>
              <a:rPr lang="en-US" dirty="0"/>
              <a:t>Expedient Storm Response Prediction</a:t>
            </a:r>
          </a:p>
          <a:p>
            <a:pPr lvl="1"/>
            <a:r>
              <a:rPr lang="en-US" dirty="0"/>
              <a:t>Marine Transportation System Performance</a:t>
            </a:r>
          </a:p>
          <a:p>
            <a:pPr lvl="1"/>
            <a:r>
              <a:rPr lang="en-US" dirty="0"/>
              <a:t>Natural &amp; Nature-based Features</a:t>
            </a:r>
          </a:p>
          <a:p>
            <a:pPr lvl="1"/>
            <a:r>
              <a:rPr lang="en-US" dirty="0"/>
              <a:t>Collaboration </a:t>
            </a:r>
            <a:r>
              <a:rPr lang="en-US" dirty="0" smtClean="0"/>
              <a:t>(MIL </a:t>
            </a:r>
            <a:r>
              <a:rPr lang="en-US" dirty="0"/>
              <a:t>Programs, other agencies</a:t>
            </a:r>
            <a:r>
              <a:rPr lang="en-US" dirty="0" smtClean="0"/>
              <a:t>)</a:t>
            </a:r>
            <a:endParaRPr lang="en-US" dirty="0"/>
          </a:p>
          <a:p>
            <a:r>
              <a:rPr lang="en-US" b="1" dirty="0"/>
              <a:t>Future </a:t>
            </a:r>
            <a:r>
              <a:rPr lang="en-US" b="1" dirty="0" smtClean="0"/>
              <a:t>R&amp;D</a:t>
            </a:r>
            <a:endParaRPr lang="en-US" b="1" dirty="0"/>
          </a:p>
          <a:p>
            <a:pPr lvl="1"/>
            <a:r>
              <a:rPr lang="en-US" dirty="0"/>
              <a:t>Heterogeneous </a:t>
            </a:r>
            <a:r>
              <a:rPr lang="en-US" dirty="0" smtClean="0"/>
              <a:t>sediments</a:t>
            </a:r>
            <a:endParaRPr lang="en-US" dirty="0"/>
          </a:p>
          <a:p>
            <a:pPr lvl="1"/>
            <a:r>
              <a:rPr lang="en-US" dirty="0"/>
              <a:t>Geomorphology</a:t>
            </a:r>
          </a:p>
          <a:p>
            <a:pPr lvl="1"/>
            <a:r>
              <a:rPr lang="en-US" dirty="0"/>
              <a:t>Resilient Coastal Systems</a:t>
            </a:r>
          </a:p>
          <a:p>
            <a:pPr lvl="1"/>
            <a:r>
              <a:rPr lang="en-US" dirty="0"/>
              <a:t>Urban Flooding</a:t>
            </a:r>
          </a:p>
          <a:p>
            <a:endParaRPr lang="en-US" dirty="0"/>
          </a:p>
        </p:txBody>
      </p:sp>
      <p:sp>
        <p:nvSpPr>
          <p:cNvPr id="4" name="Slide Number Placeholder 3"/>
          <p:cNvSpPr>
            <a:spLocks noGrp="1"/>
          </p:cNvSpPr>
          <p:nvPr>
            <p:ph type="sldNum" sz="quarter" idx="10"/>
          </p:nvPr>
        </p:nvSpPr>
        <p:spPr/>
        <p:txBody>
          <a:bodyPr/>
          <a:lstStyle/>
          <a:p>
            <a:fld id="{3B8259A0-B2B6-4A51-8281-FB7C9390777E}" type="slidenum">
              <a:rPr lang="en-US" smtClean="0">
                <a:solidFill>
                  <a:prstClr val="black"/>
                </a:solidFill>
              </a:rPr>
              <a:pPr/>
              <a:t>6</a:t>
            </a:fld>
            <a:endParaRPr lang="en-US" dirty="0">
              <a:solidFill>
                <a:prstClr val="black"/>
              </a:solidFill>
            </a:endParaRPr>
          </a:p>
        </p:txBody>
      </p:sp>
      <p:pic>
        <p:nvPicPr>
          <p:cNvPr id="8" name="Picture 7"/>
          <p:cNvPicPr>
            <a:picLocks noChangeAspect="1"/>
          </p:cNvPicPr>
          <p:nvPr/>
        </p:nvPicPr>
        <p:blipFill>
          <a:blip r:embed="rId3" cstate="screen">
            <a:extLst>
              <a:ext uri="{28A0092B-C50C-407E-A947-70E740481C1C}">
                <a14:useLocalDpi xmlns:a14="http://schemas.microsoft.com/office/drawing/2010/main" xmlns="" val="0"/>
              </a:ext>
            </a:extLst>
          </a:blip>
          <a:stretch>
            <a:fillRect/>
          </a:stretch>
        </p:blipFill>
        <p:spPr>
          <a:xfrm>
            <a:off x="6477352" y="3725237"/>
            <a:ext cx="2433746" cy="2077365"/>
          </a:xfrm>
          <a:prstGeom prst="rect">
            <a:avLst/>
          </a:prstGeom>
        </p:spPr>
      </p:pic>
      <p:pic>
        <p:nvPicPr>
          <p:cNvPr id="9" name="Picture 6" descr="IMG_0394"/>
          <p:cNvPicPr>
            <a:picLocks noChangeAspect="1" noChangeArrowheads="1"/>
          </p:cNvPicPr>
          <p:nvPr/>
        </p:nvPicPr>
        <p:blipFill>
          <a:blip r:embed="rId4" cstate="screen">
            <a:extLst>
              <a:ext uri="{28A0092B-C50C-407E-A947-70E740481C1C}">
                <a14:useLocalDpi xmlns:a14="http://schemas.microsoft.com/office/drawing/2010/main" xmlns="" val="0"/>
              </a:ext>
            </a:extLst>
          </a:blip>
          <a:srcRect/>
          <a:stretch>
            <a:fillRect/>
          </a:stretch>
        </p:blipFill>
        <p:spPr bwMode="auto">
          <a:xfrm>
            <a:off x="6417606" y="1478188"/>
            <a:ext cx="2726394" cy="1801812"/>
          </a:xfrm>
          <a:prstGeom prst="rect">
            <a:avLst/>
          </a:prstGeom>
          <a:noFill/>
          <a:ln w="9525">
            <a:solidFill>
              <a:srgbClr val="CCCCFF"/>
            </a:solidFill>
            <a:miter lim="800000"/>
            <a:headEnd/>
            <a:tailEnd/>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xmlns="" val="33354824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588962"/>
          </a:xfrm>
        </p:spPr>
        <p:txBody>
          <a:bodyPr/>
          <a:lstStyle/>
          <a:p>
            <a:r>
              <a:rPr lang="en-US" dirty="0" smtClean="0"/>
              <a:t>Coastal Navigation Channels</a:t>
            </a:r>
            <a:endParaRPr lang="en-US" dirty="0"/>
          </a:p>
        </p:txBody>
      </p:sp>
      <p:sp>
        <p:nvSpPr>
          <p:cNvPr id="11" name="Content Placeholder 10"/>
          <p:cNvSpPr>
            <a:spLocks noGrp="1"/>
          </p:cNvSpPr>
          <p:nvPr>
            <p:ph idx="1"/>
          </p:nvPr>
        </p:nvSpPr>
        <p:spPr>
          <a:xfrm>
            <a:off x="333781" y="1188034"/>
            <a:ext cx="5913912" cy="5060366"/>
          </a:xfrm>
        </p:spPr>
        <p:txBody>
          <a:bodyPr>
            <a:normAutofit fontScale="77500" lnSpcReduction="20000"/>
          </a:bodyPr>
          <a:lstStyle/>
          <a:p>
            <a:r>
              <a:rPr lang="en-US" sz="3100" b="1" dirty="0" smtClean="0"/>
              <a:t>Current</a:t>
            </a:r>
            <a:endParaRPr lang="en-US" sz="3100" b="1" dirty="0"/>
          </a:p>
          <a:p>
            <a:pPr lvl="1">
              <a:lnSpc>
                <a:spcPct val="120000"/>
              </a:lnSpc>
            </a:pPr>
            <a:r>
              <a:rPr lang="en-US" sz="2600" dirty="0" smtClean="0"/>
              <a:t>Enhance hydrodynamic models</a:t>
            </a:r>
          </a:p>
          <a:p>
            <a:pPr lvl="1">
              <a:lnSpc>
                <a:spcPct val="120000"/>
              </a:lnSpc>
            </a:pPr>
            <a:r>
              <a:rPr lang="en-US" sz="2600" dirty="0" smtClean="0"/>
              <a:t>Investigate channel design using AIS </a:t>
            </a:r>
          </a:p>
          <a:p>
            <a:pPr lvl="1">
              <a:lnSpc>
                <a:spcPct val="120000"/>
              </a:lnSpc>
            </a:pPr>
            <a:r>
              <a:rPr lang="en-US" sz="2600" dirty="0" smtClean="0"/>
              <a:t>Probabilistic </a:t>
            </a:r>
            <a:r>
              <a:rPr lang="en-US" sz="2600" dirty="0"/>
              <a:t>life-cycle cost analysis of coastal </a:t>
            </a:r>
            <a:r>
              <a:rPr lang="en-US" sz="2600" dirty="0" smtClean="0"/>
              <a:t>channels for Asset Manageme</a:t>
            </a:r>
            <a:r>
              <a:rPr lang="en-US" sz="2800" dirty="0" smtClean="0"/>
              <a:t>nt</a:t>
            </a:r>
          </a:p>
          <a:p>
            <a:endParaRPr lang="en-US" dirty="0" smtClean="0"/>
          </a:p>
          <a:p>
            <a:r>
              <a:rPr lang="en-US" sz="3100" b="1" dirty="0" smtClean="0"/>
              <a:t>Future</a:t>
            </a:r>
          </a:p>
          <a:p>
            <a:pPr lvl="1">
              <a:lnSpc>
                <a:spcPct val="120000"/>
              </a:lnSpc>
            </a:pPr>
            <a:r>
              <a:rPr lang="en-US" sz="2600" dirty="0"/>
              <a:t>Update </a:t>
            </a:r>
            <a:r>
              <a:rPr lang="en-US" sz="2600" dirty="0" smtClean="0"/>
              <a:t>existing </a:t>
            </a:r>
            <a:r>
              <a:rPr lang="en-US" sz="2600" dirty="0"/>
              <a:t>under-keel clearance prediction tools for the latest vessel classes using improved 3-D hydrodynamic </a:t>
            </a:r>
            <a:r>
              <a:rPr lang="en-US" sz="2600" dirty="0" smtClean="0"/>
              <a:t>models</a:t>
            </a:r>
          </a:p>
          <a:p>
            <a:pPr lvl="1">
              <a:lnSpc>
                <a:spcPct val="120000"/>
              </a:lnSpc>
            </a:pPr>
            <a:r>
              <a:rPr lang="en-US" sz="2600" dirty="0"/>
              <a:t>Validate vessel/current interactions </a:t>
            </a:r>
          </a:p>
          <a:p>
            <a:pPr lvl="1">
              <a:lnSpc>
                <a:spcPct val="120000"/>
              </a:lnSpc>
            </a:pPr>
            <a:r>
              <a:rPr lang="en-US" sz="2600" dirty="0" smtClean="0"/>
              <a:t>Investigate </a:t>
            </a:r>
            <a:r>
              <a:rPr lang="en-US" sz="2600" dirty="0"/>
              <a:t>bypassing &amp; back-passing technology to interrupt longshore transport for application at deep-draft channels</a:t>
            </a:r>
            <a:r>
              <a:rPr lang="en-US" sz="2600" dirty="0" smtClean="0"/>
              <a:t>.</a:t>
            </a:r>
            <a:endParaRPr lang="en-US" sz="2600" dirty="0"/>
          </a:p>
          <a:p>
            <a:endParaRPr lang="en-US" dirty="0"/>
          </a:p>
        </p:txBody>
      </p:sp>
      <p:sp>
        <p:nvSpPr>
          <p:cNvPr id="2" name="Slide Number Placeholder 1"/>
          <p:cNvSpPr>
            <a:spLocks noGrp="1"/>
          </p:cNvSpPr>
          <p:nvPr>
            <p:ph type="sldNum" sz="quarter" idx="10"/>
          </p:nvPr>
        </p:nvSpPr>
        <p:spPr/>
        <p:txBody>
          <a:bodyPr/>
          <a:lstStyle/>
          <a:p>
            <a:fld id="{9C445313-CC83-4504-93DA-BBEC7E835DA0}" type="slidenum">
              <a:rPr lang="en-US" smtClean="0">
                <a:solidFill>
                  <a:prstClr val="black"/>
                </a:solidFill>
              </a:rPr>
              <a:pPr/>
              <a:t>7</a:t>
            </a:fld>
            <a:endParaRPr lang="en-US">
              <a:solidFill>
                <a:prstClr val="black"/>
              </a:solidFill>
            </a:endParaRPr>
          </a:p>
        </p:txBody>
      </p:sp>
      <p:pic>
        <p:nvPicPr>
          <p:cNvPr id="6" name="Picture 5"/>
          <p:cNvPicPr>
            <a:picLocks noChangeAspect="1"/>
          </p:cNvPicPr>
          <p:nvPr/>
        </p:nvPicPr>
        <p:blipFill>
          <a:blip r:embed="rId3" cstate="screen"/>
          <a:stretch>
            <a:fillRect/>
          </a:stretch>
        </p:blipFill>
        <p:spPr>
          <a:xfrm>
            <a:off x="6375400" y="863600"/>
            <a:ext cx="2643266" cy="1752600"/>
          </a:xfrm>
          <a:prstGeom prst="rect">
            <a:avLst/>
          </a:prstGeom>
        </p:spPr>
      </p:pic>
      <p:pic>
        <p:nvPicPr>
          <p:cNvPr id="9" name="Picture 8"/>
          <p:cNvPicPr>
            <a:picLocks noChangeAspect="1"/>
          </p:cNvPicPr>
          <p:nvPr/>
        </p:nvPicPr>
        <p:blipFill>
          <a:blip r:embed="rId4" cstate="screen"/>
          <a:stretch>
            <a:fillRect/>
          </a:stretch>
        </p:blipFill>
        <p:spPr>
          <a:xfrm>
            <a:off x="6371112" y="2682080"/>
            <a:ext cx="2647554" cy="1323777"/>
          </a:xfrm>
          <a:prstGeom prst="rect">
            <a:avLst/>
          </a:prstGeom>
        </p:spPr>
      </p:pic>
      <p:grpSp>
        <p:nvGrpSpPr>
          <p:cNvPr id="14" name="Group 13"/>
          <p:cNvGrpSpPr/>
          <p:nvPr/>
        </p:nvGrpSpPr>
        <p:grpSpPr>
          <a:xfrm>
            <a:off x="453581" y="6394295"/>
            <a:ext cx="3640028" cy="317810"/>
            <a:chOff x="2086494" y="5665629"/>
            <a:chExt cx="3238500" cy="469900"/>
          </a:xfrm>
        </p:grpSpPr>
        <p:pic>
          <p:nvPicPr>
            <p:cNvPr id="15" name="Picture 14"/>
            <p:cNvPicPr>
              <a:picLocks noChangeAspect="1"/>
            </p:cNvPicPr>
            <p:nvPr/>
          </p:nvPicPr>
          <p:blipFill>
            <a:blip r:embed="rId5" cstate="screen"/>
            <a:stretch>
              <a:fillRect/>
            </a:stretch>
          </p:blipFill>
          <p:spPr>
            <a:xfrm>
              <a:off x="2086494" y="5665629"/>
              <a:ext cx="3238500" cy="469900"/>
            </a:xfrm>
            <a:prstGeom prst="rect">
              <a:avLst/>
            </a:prstGeom>
          </p:spPr>
        </p:pic>
        <p:sp>
          <p:nvSpPr>
            <p:cNvPr id="16" name="TextBox 15"/>
            <p:cNvSpPr txBox="1"/>
            <p:nvPr/>
          </p:nvSpPr>
          <p:spPr>
            <a:xfrm>
              <a:off x="2177210" y="5675662"/>
              <a:ext cx="2835032" cy="455066"/>
            </a:xfrm>
            <a:prstGeom prst="rect">
              <a:avLst/>
            </a:prstGeom>
            <a:noFill/>
          </p:spPr>
          <p:txBody>
            <a:bodyPr wrap="square" rtlCol="0">
              <a:spAutoFit/>
            </a:bodyPr>
            <a:lstStyle/>
            <a:p>
              <a:r>
                <a:rPr lang="en-US" sz="1400" dirty="0" smtClean="0"/>
                <a:t>Coastal Processes &amp; Design</a:t>
              </a:r>
              <a:endParaRPr lang="en-US" sz="1400" dirty="0"/>
            </a:p>
          </p:txBody>
        </p:sp>
      </p:grpSp>
      <p:pic>
        <p:nvPicPr>
          <p:cNvPr id="17" name="Picture 15" descr="SFB_1.jpg"/>
          <p:cNvPicPr>
            <a:picLocks noChangeAspect="1"/>
          </p:cNvPicPr>
          <p:nvPr/>
        </p:nvPicPr>
        <p:blipFill>
          <a:blip r:embed="rId6" cstate="screen">
            <a:extLst>
              <a:ext uri="{28A0092B-C50C-407E-A947-70E740481C1C}">
                <a14:useLocalDpi xmlns:a14="http://schemas.microsoft.com/office/drawing/2010/main" xmlns="" val="0"/>
              </a:ext>
            </a:extLst>
          </a:blip>
          <a:srcRect/>
          <a:stretch>
            <a:fillRect/>
          </a:stretch>
        </p:blipFill>
        <p:spPr bwMode="auto">
          <a:xfrm>
            <a:off x="6368072" y="4061346"/>
            <a:ext cx="2650594" cy="1749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xmlns="" val="31616703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7452"/>
            <a:ext cx="8229600" cy="497611"/>
          </a:xfrm>
        </p:spPr>
        <p:txBody>
          <a:bodyPr/>
          <a:lstStyle/>
          <a:p>
            <a:r>
              <a:rPr lang="en-US" dirty="0" smtClean="0"/>
              <a:t>Warfighter Support</a:t>
            </a:r>
            <a:endParaRPr lang="en-US" dirty="0"/>
          </a:p>
        </p:txBody>
      </p:sp>
      <p:sp>
        <p:nvSpPr>
          <p:cNvPr id="4" name="Content Placeholder 3"/>
          <p:cNvSpPr>
            <a:spLocks noGrp="1"/>
          </p:cNvSpPr>
          <p:nvPr>
            <p:ph sz="half" idx="1"/>
          </p:nvPr>
        </p:nvSpPr>
        <p:spPr>
          <a:xfrm>
            <a:off x="457200" y="1031675"/>
            <a:ext cx="5002827" cy="4804256"/>
          </a:xfrm>
        </p:spPr>
        <p:txBody>
          <a:bodyPr>
            <a:normAutofit fontScale="92500"/>
          </a:bodyPr>
          <a:lstStyle/>
          <a:p>
            <a:r>
              <a:rPr lang="en-US" sz="2600" b="1" dirty="0" smtClean="0"/>
              <a:t>Current</a:t>
            </a:r>
          </a:p>
          <a:p>
            <a:pPr lvl="1"/>
            <a:r>
              <a:rPr lang="en-US" sz="2200" dirty="0"/>
              <a:t>On-site bathymetric sensing</a:t>
            </a:r>
          </a:p>
          <a:p>
            <a:pPr lvl="1"/>
            <a:r>
              <a:rPr lang="en-US" sz="2200" dirty="0" smtClean="0"/>
              <a:t>Predictive littoral modeling</a:t>
            </a:r>
          </a:p>
          <a:p>
            <a:pPr lvl="1"/>
            <a:r>
              <a:rPr lang="en-US" sz="2200" dirty="0" smtClean="0"/>
              <a:t>Inverse modeling</a:t>
            </a:r>
          </a:p>
          <a:p>
            <a:pPr lvl="1"/>
            <a:r>
              <a:rPr lang="en-US" sz="2200" dirty="0" smtClean="0"/>
              <a:t>Reduced order modeling</a:t>
            </a:r>
          </a:p>
          <a:p>
            <a:pPr lvl="1"/>
            <a:r>
              <a:rPr lang="en-US" sz="2200" dirty="0" smtClean="0"/>
              <a:t>Austere Air/Sea Port of Debarkation (A/SPOD) entry assessment</a:t>
            </a:r>
          </a:p>
          <a:p>
            <a:r>
              <a:rPr lang="en-US" sz="2600" b="1" dirty="0" smtClean="0"/>
              <a:t>Future</a:t>
            </a:r>
          </a:p>
          <a:p>
            <a:pPr lvl="1"/>
            <a:r>
              <a:rPr lang="en-US" sz="2200" dirty="0" smtClean="0"/>
              <a:t>Drive simulations with non-traditional data</a:t>
            </a:r>
          </a:p>
          <a:p>
            <a:pPr lvl="1"/>
            <a:r>
              <a:rPr lang="en-US" sz="2200" dirty="0" smtClean="0"/>
              <a:t>Engineering assessments in denied areas</a:t>
            </a:r>
          </a:p>
          <a:p>
            <a:pPr lvl="1"/>
            <a:r>
              <a:rPr lang="en-US" sz="2200" dirty="0" smtClean="0"/>
              <a:t>Short-term condition forecasts</a:t>
            </a:r>
          </a:p>
          <a:p>
            <a:endParaRPr lang="en-US" sz="2600" b="1" dirty="0" smtClean="0"/>
          </a:p>
        </p:txBody>
      </p:sp>
      <p:sp>
        <p:nvSpPr>
          <p:cNvPr id="2" name="Slide Number Placeholder 1"/>
          <p:cNvSpPr>
            <a:spLocks noGrp="1"/>
          </p:cNvSpPr>
          <p:nvPr>
            <p:ph type="sldNum" sz="quarter" idx="10"/>
          </p:nvPr>
        </p:nvSpPr>
        <p:spPr/>
        <p:txBody>
          <a:bodyPr/>
          <a:lstStyle/>
          <a:p>
            <a:fld id="{9C445313-CC83-4504-93DA-BBEC7E835DA0}" type="slidenum">
              <a:rPr lang="en-US" smtClean="0">
                <a:solidFill>
                  <a:prstClr val="black"/>
                </a:solidFill>
              </a:rPr>
              <a:pPr/>
              <a:t>8</a:t>
            </a:fld>
            <a:endParaRPr lang="en-US">
              <a:solidFill>
                <a:prstClr val="black"/>
              </a:solidFill>
            </a:endParaRPr>
          </a:p>
        </p:txBody>
      </p:sp>
      <p:pic>
        <p:nvPicPr>
          <p:cNvPr id="7" name="Picture 6" descr="ship to shore 08.jpg"/>
          <p:cNvPicPr>
            <a:picLocks noChangeAspect="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5360063" y="3227179"/>
            <a:ext cx="2468612" cy="1931556"/>
          </a:xfrm>
          <a:prstGeom prst="rect">
            <a:avLst/>
          </a:prstGeom>
          <a:ln>
            <a:noFill/>
          </a:ln>
          <a:effectLst>
            <a:outerShdw blurRad="190500" algn="tl" rotWithShape="0">
              <a:srgbClr val="000000">
                <a:alpha val="70000"/>
              </a:srgbClr>
            </a:outerShdw>
          </a:effectLst>
        </p:spPr>
      </p:pic>
      <p:pic>
        <p:nvPicPr>
          <p:cNvPr id="8" name="Picture 7"/>
          <p:cNvPicPr/>
          <p:nvPr/>
        </p:nvPicPr>
        <p:blipFill rotWithShape="1">
          <a:blip r:embed="rId4" cstate="screen"/>
          <a:srcRect/>
          <a:stretch/>
        </p:blipFill>
        <p:spPr bwMode="auto">
          <a:xfrm>
            <a:off x="7003512" y="2573751"/>
            <a:ext cx="2159164" cy="1384043"/>
          </a:xfrm>
          <a:prstGeom prst="rect">
            <a:avLst/>
          </a:prstGeom>
          <a:ln>
            <a:noFill/>
          </a:ln>
          <a:effectLst>
            <a:outerShdw blurRad="50800" dist="38100" dir="2700000" algn="tl" rotWithShape="0">
              <a:srgbClr val="333333">
                <a:alpha val="43000"/>
              </a:srgbClr>
            </a:outerShdw>
          </a:effectLst>
        </p:spPr>
      </p:pic>
      <p:grpSp>
        <p:nvGrpSpPr>
          <p:cNvPr id="9" name="Group 14"/>
          <p:cNvGrpSpPr>
            <a:grpSpLocks/>
          </p:cNvGrpSpPr>
          <p:nvPr/>
        </p:nvGrpSpPr>
        <p:grpSpPr bwMode="auto">
          <a:xfrm>
            <a:off x="6139284" y="4546672"/>
            <a:ext cx="3004716" cy="2142222"/>
            <a:chOff x="152400" y="152400"/>
            <a:chExt cx="6504038" cy="6543676"/>
          </a:xfrm>
        </p:grpSpPr>
        <p:pic>
          <p:nvPicPr>
            <p:cNvPr id="10" name="Picture 3" descr="C:\Documents and Settings\u4hf9jem\My Documents\projects\ONR Inlet DRI\RIVETS\RIVETS_topo_bathy_10mDEM_nad83_geographic_NAVD88_meters_XYZ_image.jpg"/>
            <p:cNvPicPr>
              <a:picLocks noChangeAspect="1" noChangeArrowheads="1"/>
            </p:cNvPicPr>
            <p:nvPr/>
          </p:nvPicPr>
          <p:blipFill>
            <a:blip r:embed="rId5" cstate="screen"/>
            <a:srcRect/>
            <a:stretch>
              <a:fillRect/>
            </a:stretch>
          </p:blipFill>
          <p:spPr bwMode="auto">
            <a:xfrm>
              <a:off x="152400" y="152400"/>
              <a:ext cx="6388490" cy="6543676"/>
            </a:xfrm>
            <a:prstGeom prst="rect">
              <a:avLst/>
            </a:prstGeom>
            <a:noFill/>
            <a:ln w="9525">
              <a:noFill/>
              <a:miter lim="800000"/>
              <a:headEnd/>
              <a:tailEnd/>
            </a:ln>
          </p:spPr>
        </p:pic>
        <p:sp>
          <p:nvSpPr>
            <p:cNvPr id="11" name="TextBox 16"/>
            <p:cNvSpPr txBox="1">
              <a:spLocks noChangeArrowheads="1"/>
            </p:cNvSpPr>
            <p:nvPr/>
          </p:nvSpPr>
          <p:spPr bwMode="auto">
            <a:xfrm>
              <a:off x="4671881" y="2022021"/>
              <a:ext cx="1984557" cy="1669284"/>
            </a:xfrm>
            <a:prstGeom prst="rect">
              <a:avLst/>
            </a:prstGeom>
            <a:noFill/>
            <a:ln w="9525">
              <a:noFill/>
              <a:miter lim="800000"/>
              <a:headEnd/>
              <a:tailEnd/>
            </a:ln>
          </p:spPr>
          <p:txBody>
            <a:bodyPr wrap="square">
              <a:prstTxWarp prst="textNoShape">
                <a:avLst/>
              </a:prstTxWarp>
              <a:spAutoFit/>
            </a:bodyPr>
            <a:lstStyle/>
            <a:p>
              <a:r>
                <a:rPr lang="en-US" sz="1400" dirty="0">
                  <a:solidFill>
                    <a:schemeClr val="bg1"/>
                  </a:solidFill>
                </a:rPr>
                <a:t>MCBCL</a:t>
              </a:r>
            </a:p>
            <a:p>
              <a:r>
                <a:rPr lang="en-US" sz="1400" dirty="0">
                  <a:solidFill>
                    <a:schemeClr val="bg1"/>
                  </a:solidFill>
                </a:rPr>
                <a:t>Onslow Beach</a:t>
              </a:r>
            </a:p>
          </p:txBody>
        </p:sp>
        <p:cxnSp>
          <p:nvCxnSpPr>
            <p:cNvPr id="12" name="Straight Arrow Connector 11"/>
            <p:cNvCxnSpPr/>
            <p:nvPr/>
          </p:nvCxnSpPr>
          <p:spPr>
            <a:xfrm rot="10800000">
              <a:off x="3809274" y="2057077"/>
              <a:ext cx="772049" cy="338869"/>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3" name="TextBox 18"/>
            <p:cNvSpPr txBox="1">
              <a:spLocks noChangeArrowheads="1"/>
            </p:cNvSpPr>
            <p:nvPr/>
          </p:nvSpPr>
          <p:spPr bwMode="auto">
            <a:xfrm>
              <a:off x="2666998" y="3505200"/>
              <a:ext cx="1749200" cy="2156157"/>
            </a:xfrm>
            <a:prstGeom prst="rect">
              <a:avLst/>
            </a:prstGeom>
            <a:noFill/>
            <a:ln w="9525">
              <a:noFill/>
              <a:miter lim="800000"/>
              <a:headEnd/>
              <a:tailEnd/>
            </a:ln>
          </p:spPr>
          <p:txBody>
            <a:bodyPr wrap="square">
              <a:prstTxWarp prst="textNoShape">
                <a:avLst/>
              </a:prstTxWarp>
              <a:spAutoFit/>
            </a:bodyPr>
            <a:lstStyle/>
            <a:p>
              <a:r>
                <a:rPr lang="en-US" sz="1400" dirty="0">
                  <a:solidFill>
                    <a:schemeClr val="bg1"/>
                  </a:solidFill>
                </a:rPr>
                <a:t>MCBCL</a:t>
              </a:r>
            </a:p>
            <a:p>
              <a:r>
                <a:rPr lang="en-US" sz="1400" dirty="0">
                  <a:solidFill>
                    <a:schemeClr val="bg1"/>
                  </a:solidFill>
                </a:rPr>
                <a:t>New River Inlet</a:t>
              </a:r>
            </a:p>
          </p:txBody>
        </p:sp>
        <p:cxnSp>
          <p:nvCxnSpPr>
            <p:cNvPr id="14" name="Straight Arrow Connector 13"/>
            <p:cNvCxnSpPr/>
            <p:nvPr/>
          </p:nvCxnSpPr>
          <p:spPr>
            <a:xfrm flipH="1" flipV="1">
              <a:off x="3048523" y="2590698"/>
              <a:ext cx="152527" cy="83743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pSp>
      <p:pic>
        <p:nvPicPr>
          <p:cNvPr id="6" name="Picture 5"/>
          <p:cNvPicPr>
            <a:picLocks noChangeAspect="1"/>
          </p:cNvPicPr>
          <p:nvPr/>
        </p:nvPicPr>
        <p:blipFill>
          <a:blip r:embed="rId6" cstate="screen"/>
          <a:stretch>
            <a:fillRect/>
          </a:stretch>
        </p:blipFill>
        <p:spPr>
          <a:xfrm>
            <a:off x="5460027" y="932385"/>
            <a:ext cx="2862857" cy="1790758"/>
          </a:xfrm>
          <a:prstGeom prst="rect">
            <a:avLst/>
          </a:prstGeom>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18905410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490750"/>
          </a:xfrm>
        </p:spPr>
        <p:txBody>
          <a:bodyPr/>
          <a:lstStyle/>
          <a:p>
            <a:r>
              <a:rPr lang="en-US" dirty="0" smtClean="0"/>
              <a:t>Wave Science</a:t>
            </a:r>
            <a:endParaRPr lang="en-US" dirty="0"/>
          </a:p>
        </p:txBody>
      </p:sp>
      <p:sp>
        <p:nvSpPr>
          <p:cNvPr id="4" name="Content Placeholder 3"/>
          <p:cNvSpPr>
            <a:spLocks noGrp="1"/>
          </p:cNvSpPr>
          <p:nvPr>
            <p:ph idx="1"/>
          </p:nvPr>
        </p:nvSpPr>
        <p:spPr>
          <a:xfrm>
            <a:off x="457200" y="905465"/>
            <a:ext cx="5650047" cy="4674246"/>
          </a:xfrm>
        </p:spPr>
        <p:txBody>
          <a:bodyPr>
            <a:normAutofit/>
          </a:bodyPr>
          <a:lstStyle/>
          <a:p>
            <a:r>
              <a:rPr lang="en-US" sz="2400" b="1" dirty="0" smtClean="0"/>
              <a:t>Current</a:t>
            </a:r>
          </a:p>
          <a:p>
            <a:pPr lvl="1"/>
            <a:r>
              <a:rPr lang="en-US" sz="2000" dirty="0"/>
              <a:t>Improvement and consolidation of wave models </a:t>
            </a:r>
          </a:p>
          <a:p>
            <a:pPr lvl="1"/>
            <a:r>
              <a:rPr lang="en-US" sz="2000" dirty="0" smtClean="0"/>
              <a:t>Improved </a:t>
            </a:r>
            <a:r>
              <a:rPr lang="en-US" sz="2000" dirty="0"/>
              <a:t>field </a:t>
            </a:r>
            <a:r>
              <a:rPr lang="en-US" sz="2000" dirty="0" smtClean="0"/>
              <a:t>measurements</a:t>
            </a:r>
            <a:endParaRPr lang="en-US" sz="2000" dirty="0"/>
          </a:p>
          <a:p>
            <a:pPr lvl="1"/>
            <a:r>
              <a:rPr lang="en-US" sz="2000" dirty="0" smtClean="0"/>
              <a:t>Development of new phase-resolving (</a:t>
            </a:r>
            <a:r>
              <a:rPr lang="en-US" sz="2000" dirty="0" err="1" smtClean="0"/>
              <a:t>Bouss</a:t>
            </a:r>
            <a:r>
              <a:rPr lang="en-US" sz="2000" dirty="0" smtClean="0"/>
              <a:t>-type) numerical wave model</a:t>
            </a:r>
          </a:p>
          <a:p>
            <a:pPr lvl="1"/>
            <a:r>
              <a:rPr lang="en-US" sz="2000" dirty="0"/>
              <a:t>Parameterization of wave-vegetation </a:t>
            </a:r>
            <a:r>
              <a:rPr lang="en-US" sz="2000" dirty="0" smtClean="0"/>
              <a:t>interaction</a:t>
            </a:r>
          </a:p>
          <a:p>
            <a:r>
              <a:rPr lang="en-US" sz="2400" b="1" dirty="0" smtClean="0"/>
              <a:t>Future</a:t>
            </a:r>
          </a:p>
          <a:p>
            <a:pPr lvl="1"/>
            <a:r>
              <a:rPr lang="en-US" sz="2000" dirty="0"/>
              <a:t>Improved understanding/modeling of wave nonlinearities </a:t>
            </a:r>
          </a:p>
          <a:p>
            <a:pPr lvl="1"/>
            <a:r>
              <a:rPr lang="en-US" sz="2000" dirty="0" smtClean="0"/>
              <a:t>Wave-ice interactions</a:t>
            </a:r>
          </a:p>
        </p:txBody>
      </p:sp>
      <p:sp>
        <p:nvSpPr>
          <p:cNvPr id="2" name="Slide Number Placeholder 1"/>
          <p:cNvSpPr>
            <a:spLocks noGrp="1"/>
          </p:cNvSpPr>
          <p:nvPr>
            <p:ph type="sldNum" sz="quarter" idx="10"/>
          </p:nvPr>
        </p:nvSpPr>
        <p:spPr/>
        <p:txBody>
          <a:bodyPr/>
          <a:lstStyle/>
          <a:p>
            <a:fld id="{9C445313-CC83-4504-93DA-BBEC7E835DA0}" type="slidenum">
              <a:rPr lang="en-US" smtClean="0">
                <a:solidFill>
                  <a:prstClr val="black"/>
                </a:solidFill>
              </a:rPr>
              <a:pPr/>
              <a:t>9</a:t>
            </a:fld>
            <a:endParaRPr lang="en-US">
              <a:solidFill>
                <a:prstClr val="black"/>
              </a:solidFill>
            </a:endParaRPr>
          </a:p>
        </p:txBody>
      </p:sp>
      <p:pic>
        <p:nvPicPr>
          <p:cNvPr id="6" name="Picture 5"/>
          <p:cNvPicPr>
            <a:picLocks noChangeAspect="1"/>
          </p:cNvPicPr>
          <p:nvPr/>
        </p:nvPicPr>
        <p:blipFill>
          <a:blip r:embed="rId3" cstate="screen">
            <a:extLst>
              <a:ext uri="{28A0092B-C50C-407E-A947-70E740481C1C}">
                <a14:useLocalDpi xmlns:a14="http://schemas.microsoft.com/office/drawing/2010/main" xmlns="" val="0"/>
              </a:ext>
            </a:extLst>
          </a:blip>
          <a:stretch>
            <a:fillRect/>
          </a:stretch>
        </p:blipFill>
        <p:spPr>
          <a:xfrm>
            <a:off x="6787433" y="905465"/>
            <a:ext cx="2291556" cy="1718667"/>
          </a:xfrm>
          <a:prstGeom prst="rect">
            <a:avLst/>
          </a:prstGeom>
          <a:effectLst>
            <a:outerShdw blurRad="50800" dist="38100" dir="2700000" algn="tl" rotWithShape="0">
              <a:srgbClr val="000000">
                <a:alpha val="43000"/>
              </a:srgbClr>
            </a:outerShdw>
          </a:effectLst>
        </p:spPr>
      </p:pic>
      <p:pic>
        <p:nvPicPr>
          <p:cNvPr id="7" name="Picture 6" descr="schematic.png"/>
          <p:cNvPicPr>
            <a:picLocks noChangeAspect="1"/>
          </p:cNvPicPr>
          <p:nvPr/>
        </p:nvPicPr>
        <p:blipFill rotWithShape="1">
          <a:blip r:embed="rId4" cstate="screen"/>
          <a:srcRect/>
          <a:stretch/>
        </p:blipFill>
        <p:spPr>
          <a:xfrm>
            <a:off x="6107247" y="3063339"/>
            <a:ext cx="2971742" cy="1244777"/>
          </a:xfrm>
          <a:prstGeom prst="rect">
            <a:avLst/>
          </a:prstGeom>
          <a:ln>
            <a:noFill/>
          </a:ln>
          <a:effectLst>
            <a:outerShdw blurRad="63500" dist="50800" dir="2700000" algn="tl" rotWithShape="0">
              <a:srgbClr val="333333">
                <a:alpha val="43000"/>
              </a:srgbClr>
            </a:outerShdw>
          </a:effectLst>
        </p:spPr>
      </p:pic>
      <p:pic>
        <p:nvPicPr>
          <p:cNvPr id="8" name="Picture 7" descr="Lab_aug2014.JPG"/>
          <p:cNvPicPr>
            <a:picLocks noChangeAspect="1"/>
          </p:cNvPicPr>
          <p:nvPr/>
        </p:nvPicPr>
        <p:blipFill>
          <a:blip r:embed="rId5" cstate="screen"/>
          <a:stretch>
            <a:fillRect/>
          </a:stretch>
        </p:blipFill>
        <p:spPr>
          <a:xfrm>
            <a:off x="6595463" y="4422201"/>
            <a:ext cx="2483526" cy="1862645"/>
          </a:xfrm>
          <a:prstGeom prst="rect">
            <a:avLst/>
          </a:prstGeom>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3118381382"/>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de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d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itle Master">
  <a:themeElements>
    <a:clrScheme name="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18760</TotalTime>
  <Words>5497</Words>
  <Application>Microsoft Office PowerPoint</Application>
  <PresentationFormat>On-screen Show (4:3)</PresentationFormat>
  <Paragraphs>360</Paragraphs>
  <Slides>16</Slides>
  <Notes>16</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16</vt:i4>
      </vt:variant>
    </vt:vector>
  </HeadingPairs>
  <TitlesOfParts>
    <vt:vector size="19" baseType="lpstr">
      <vt:lpstr>Slide Master</vt:lpstr>
      <vt:lpstr>1_Title Master</vt:lpstr>
      <vt:lpstr>Photo Editor Photo</vt:lpstr>
      <vt:lpstr>Coastal Research in the U.S. Army Corps of Engineers</vt:lpstr>
      <vt:lpstr>Slide 2</vt:lpstr>
      <vt:lpstr>ERDC Business Areas</vt:lpstr>
      <vt:lpstr>Coastal and Hydraulics Laboratory</vt:lpstr>
      <vt:lpstr>CHL Capabilities and Research Needs</vt:lpstr>
      <vt:lpstr>Bottom Line Up Front</vt:lpstr>
      <vt:lpstr>Coastal Navigation Channels</vt:lpstr>
      <vt:lpstr>Warfighter Support</vt:lpstr>
      <vt:lpstr>Wave Science</vt:lpstr>
      <vt:lpstr>Coastal Sediments</vt:lpstr>
      <vt:lpstr>Coastal Geomorphology</vt:lpstr>
      <vt:lpstr>Coastal Structures &amp; Beaches</vt:lpstr>
      <vt:lpstr>Coastal Hazard Quantification</vt:lpstr>
      <vt:lpstr>Coastal Resiliency</vt:lpstr>
      <vt:lpstr>Enabling R&amp;D Infrastructure</vt:lpstr>
      <vt:lpstr>Summary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Lillycrop</dc:creator>
  <cp:lastModifiedBy>bjaquet</cp:lastModifiedBy>
  <cp:revision>274</cp:revision>
  <cp:lastPrinted>2015-02-22T19:30:29Z</cp:lastPrinted>
  <dcterms:created xsi:type="dcterms:W3CDTF">2015-02-18T20:46:02Z</dcterms:created>
  <dcterms:modified xsi:type="dcterms:W3CDTF">2015-10-05T17:33:33Z</dcterms:modified>
</cp:coreProperties>
</file>