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6"/>
  </p:notesMasterIdLst>
  <p:sldIdLst>
    <p:sldId id="323" r:id="rId2"/>
    <p:sldId id="265" r:id="rId3"/>
    <p:sldId id="290" r:id="rId4"/>
    <p:sldId id="266" r:id="rId5"/>
    <p:sldId id="257" r:id="rId6"/>
    <p:sldId id="318" r:id="rId7"/>
    <p:sldId id="288" r:id="rId8"/>
    <p:sldId id="260" r:id="rId9"/>
    <p:sldId id="293" r:id="rId10"/>
    <p:sldId id="294" r:id="rId11"/>
    <p:sldId id="295" r:id="rId12"/>
    <p:sldId id="319" r:id="rId13"/>
    <p:sldId id="297" r:id="rId14"/>
    <p:sldId id="299" r:id="rId15"/>
    <p:sldId id="300" r:id="rId16"/>
    <p:sldId id="301" r:id="rId17"/>
    <p:sldId id="302" r:id="rId18"/>
    <p:sldId id="304" r:id="rId19"/>
    <p:sldId id="305" r:id="rId20"/>
    <p:sldId id="321" r:id="rId21"/>
    <p:sldId id="322" r:id="rId22"/>
    <p:sldId id="289" r:id="rId23"/>
    <p:sldId id="325" r:id="rId24"/>
    <p:sldId id="326" r:id="rId25"/>
    <p:sldId id="327" r:id="rId26"/>
    <p:sldId id="328" r:id="rId27"/>
    <p:sldId id="271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24" r:id="rId36"/>
    <p:sldId id="316" r:id="rId37"/>
    <p:sldId id="317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279" r:id="rId46"/>
    <p:sldId id="283" r:id="rId47"/>
    <p:sldId id="284" r:id="rId48"/>
    <p:sldId id="285" r:id="rId49"/>
    <p:sldId id="286" r:id="rId50"/>
    <p:sldId id="287" r:id="rId51"/>
    <p:sldId id="291" r:id="rId52"/>
    <p:sldId id="282" r:id="rId53"/>
    <p:sldId id="292" r:id="rId54"/>
    <p:sldId id="320" r:id="rId55"/>
  </p:sldIdLst>
  <p:sldSz cx="9144000" cy="6858000" type="screen4x3"/>
  <p:notesSz cx="6902450" cy="9163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9EF"/>
    <a:srgbClr val="F26522"/>
    <a:srgbClr val="B8DEFF"/>
    <a:srgbClr val="66D48B"/>
    <a:srgbClr val="F8AE86"/>
    <a:srgbClr val="77C389"/>
    <a:srgbClr val="005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695" autoAdjust="0"/>
  </p:normalViewPr>
  <p:slideViewPr>
    <p:cSldViewPr>
      <p:cViewPr varScale="1">
        <p:scale>
          <a:sx n="118" d="100"/>
          <a:sy n="118" d="100"/>
        </p:scale>
        <p:origin x="13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mada\Desktop\Leads%20by%20Stat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Sept!$D$33</c:f>
              <c:strCache>
                <c:ptCount val="1"/>
                <c:pt idx="0">
                  <c:v>FL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Sept!$E$32:$K$32</c:f>
              <c:strCache>
                <c:ptCount val="7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</c:strCache>
            </c:strRef>
          </c:cat>
          <c:val>
            <c:numRef>
              <c:f>Sept!$E$33:$K$33</c:f>
              <c:numCache>
                <c:formatCode>General</c:formatCode>
                <c:ptCount val="7"/>
                <c:pt idx="0">
                  <c:v>404</c:v>
                </c:pt>
                <c:pt idx="1">
                  <c:v>837</c:v>
                </c:pt>
                <c:pt idx="2">
                  <c:v>366</c:v>
                </c:pt>
                <c:pt idx="3">
                  <c:v>412</c:v>
                </c:pt>
                <c:pt idx="4">
                  <c:v>855</c:v>
                </c:pt>
                <c:pt idx="5">
                  <c:v>743</c:v>
                </c:pt>
                <c:pt idx="6">
                  <c:v>695</c:v>
                </c:pt>
              </c:numCache>
            </c:numRef>
          </c:val>
        </c:ser>
        <c:ser>
          <c:idx val="1"/>
          <c:order val="1"/>
          <c:tx>
            <c:strRef>
              <c:f>Sept!$D$34</c:f>
              <c:strCache>
                <c:ptCount val="1"/>
                <c:pt idx="0">
                  <c:v>Out of State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Sept!$E$32:$K$32</c:f>
              <c:strCache>
                <c:ptCount val="7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</c:strCache>
            </c:strRef>
          </c:cat>
          <c:val>
            <c:numRef>
              <c:f>Sept!$E$34:$K$34</c:f>
              <c:numCache>
                <c:formatCode>General</c:formatCode>
                <c:ptCount val="7"/>
                <c:pt idx="0">
                  <c:v>249</c:v>
                </c:pt>
                <c:pt idx="1">
                  <c:v>353</c:v>
                </c:pt>
                <c:pt idx="2">
                  <c:v>183</c:v>
                </c:pt>
                <c:pt idx="3">
                  <c:v>228</c:v>
                </c:pt>
                <c:pt idx="4">
                  <c:v>693</c:v>
                </c:pt>
                <c:pt idx="5">
                  <c:v>531</c:v>
                </c:pt>
                <c:pt idx="6">
                  <c:v>607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762592"/>
        <c:axId val="221265504"/>
      </c:areaChart>
      <c:catAx>
        <c:axId val="160762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1265504"/>
        <c:crosses val="autoZero"/>
        <c:auto val="1"/>
        <c:lblAlgn val="ctr"/>
        <c:lblOffset val="100"/>
        <c:noMultiLvlLbl val="0"/>
      </c:catAx>
      <c:valAx>
        <c:axId val="22126550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60762592"/>
        <c:crosses val="autoZero"/>
        <c:crossBetween val="midCat"/>
      </c:valAx>
    </c:plotArea>
    <c:legend>
      <c:legendPos val="b"/>
      <c:overlay val="0"/>
      <c:txPr>
        <a:bodyPr/>
        <a:lstStyle/>
        <a:p>
          <a:pPr>
            <a:defRPr sz="1600"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A220A-4EF0-4ED8-B100-BA453BB550F2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CB3D89-E4ED-4A18-93E5-EC08B635AD1A}">
      <dgm:prSet phldrT="[Text]"/>
      <dgm:spPr/>
      <dgm:t>
        <a:bodyPr/>
        <a:lstStyle/>
        <a:p>
          <a:r>
            <a:rPr lang="en-US" dirty="0" smtClean="0"/>
            <a:t>Apps</a:t>
          </a:r>
        </a:p>
        <a:p>
          <a:r>
            <a:rPr lang="en-US" dirty="0" smtClean="0"/>
            <a:t>765</a:t>
          </a:r>
          <a:endParaRPr lang="en-US" dirty="0"/>
        </a:p>
      </dgm:t>
    </dgm:pt>
    <dgm:pt modelId="{6771F81B-FD4F-4033-8FAC-E516D1F6FC54}" type="parTrans" cxnId="{EC643F35-089A-4CEF-BD45-D5964D009D96}">
      <dgm:prSet/>
      <dgm:spPr/>
      <dgm:t>
        <a:bodyPr/>
        <a:lstStyle/>
        <a:p>
          <a:endParaRPr lang="en-US"/>
        </a:p>
      </dgm:t>
    </dgm:pt>
    <dgm:pt modelId="{347F5B71-C14C-4AED-AB74-7D7689DA6168}" type="sibTrans" cxnId="{EC643F35-089A-4CEF-BD45-D5964D009D96}">
      <dgm:prSet/>
      <dgm:spPr/>
      <dgm:t>
        <a:bodyPr/>
        <a:lstStyle/>
        <a:p>
          <a:endParaRPr lang="en-US"/>
        </a:p>
      </dgm:t>
    </dgm:pt>
    <dgm:pt modelId="{E0095443-B5C8-4EAB-B92C-F90CE77BB7BD}">
      <dgm:prSet phldrT="[Text]"/>
      <dgm:spPr/>
      <dgm:t>
        <a:bodyPr/>
        <a:lstStyle/>
        <a:p>
          <a:r>
            <a:rPr lang="en-US" dirty="0" smtClean="0"/>
            <a:t>Admits</a:t>
          </a:r>
        </a:p>
        <a:p>
          <a:r>
            <a:rPr lang="en-US" dirty="0" smtClean="0"/>
            <a:t>113</a:t>
          </a:r>
          <a:endParaRPr lang="en-US" dirty="0"/>
        </a:p>
      </dgm:t>
    </dgm:pt>
    <dgm:pt modelId="{887EA3DC-774F-40D4-AC98-213B4EAED43D}" type="parTrans" cxnId="{D87A3A28-6138-46B4-A081-E9889322CAF0}">
      <dgm:prSet/>
      <dgm:spPr/>
      <dgm:t>
        <a:bodyPr/>
        <a:lstStyle/>
        <a:p>
          <a:endParaRPr lang="en-US"/>
        </a:p>
      </dgm:t>
    </dgm:pt>
    <dgm:pt modelId="{8CDBC340-73FF-43FF-9797-B464BE3C0BE1}" type="sibTrans" cxnId="{D87A3A28-6138-46B4-A081-E9889322CAF0}">
      <dgm:prSet/>
      <dgm:spPr/>
      <dgm:t>
        <a:bodyPr/>
        <a:lstStyle/>
        <a:p>
          <a:endParaRPr lang="en-US"/>
        </a:p>
      </dgm:t>
    </dgm:pt>
    <dgm:pt modelId="{E53735E5-F496-46C1-AF40-83C309ECCB1E}">
      <dgm:prSet phldrT="[Text]"/>
      <dgm:spPr/>
      <dgm:t>
        <a:bodyPr/>
        <a:lstStyle/>
        <a:p>
          <a:r>
            <a:rPr lang="en-US" dirty="0" smtClean="0"/>
            <a:t>Denied</a:t>
          </a:r>
        </a:p>
        <a:p>
          <a:r>
            <a:rPr lang="en-US" dirty="0" smtClean="0"/>
            <a:t>154</a:t>
          </a:r>
          <a:endParaRPr lang="en-US" dirty="0"/>
        </a:p>
      </dgm:t>
    </dgm:pt>
    <dgm:pt modelId="{1F39DF71-899C-4AAE-A3F6-51E5ED691CF7}" type="parTrans" cxnId="{7BF30C6F-4FC1-40F3-BB55-90136E3D6EF2}">
      <dgm:prSet/>
      <dgm:spPr/>
      <dgm:t>
        <a:bodyPr/>
        <a:lstStyle/>
        <a:p>
          <a:endParaRPr lang="en-US"/>
        </a:p>
      </dgm:t>
    </dgm:pt>
    <dgm:pt modelId="{04F1D8B8-A9D8-49D2-98BE-E25F067FF377}" type="sibTrans" cxnId="{7BF30C6F-4FC1-40F3-BB55-90136E3D6EF2}">
      <dgm:prSet/>
      <dgm:spPr/>
      <dgm:t>
        <a:bodyPr/>
        <a:lstStyle/>
        <a:p>
          <a:endParaRPr lang="en-US"/>
        </a:p>
      </dgm:t>
    </dgm:pt>
    <dgm:pt modelId="{EFDBCF4B-16E3-4930-AA45-E481CC3A8D81}">
      <dgm:prSet phldrT="[Text]"/>
      <dgm:spPr/>
      <dgm:t>
        <a:bodyPr/>
        <a:lstStyle/>
        <a:p>
          <a:r>
            <a:rPr lang="en-US" dirty="0" smtClean="0"/>
            <a:t>Pending</a:t>
          </a:r>
        </a:p>
        <a:p>
          <a:r>
            <a:rPr lang="en-US" dirty="0" smtClean="0"/>
            <a:t>468</a:t>
          </a:r>
        </a:p>
      </dgm:t>
    </dgm:pt>
    <dgm:pt modelId="{E596C948-48C4-49BB-ABBC-B330F51758A2}" type="parTrans" cxnId="{A9C79404-1A71-4B46-A6CB-5E27941E3D23}">
      <dgm:prSet/>
      <dgm:spPr/>
      <dgm:t>
        <a:bodyPr/>
        <a:lstStyle/>
        <a:p>
          <a:endParaRPr lang="en-US"/>
        </a:p>
      </dgm:t>
    </dgm:pt>
    <dgm:pt modelId="{4D32BCC2-0B7A-4D3C-B558-95BE7195BBA2}" type="sibTrans" cxnId="{A9C79404-1A71-4B46-A6CB-5E27941E3D23}">
      <dgm:prSet/>
      <dgm:spPr/>
      <dgm:t>
        <a:bodyPr/>
        <a:lstStyle/>
        <a:p>
          <a:endParaRPr lang="en-US"/>
        </a:p>
      </dgm:t>
    </dgm:pt>
    <dgm:pt modelId="{9EFC72B3-2A9A-4EBC-99F4-1AE3CB83619E}" type="pres">
      <dgm:prSet presAssocID="{DD2A220A-4EF0-4ED8-B100-BA453BB550F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12E1C5A-944D-4547-BD80-BC5F5ED3746E}" type="pres">
      <dgm:prSet presAssocID="{2DCB3D89-E4ED-4A18-93E5-EC08B635AD1A}" presName="singleCycle" presStyleCnt="0"/>
      <dgm:spPr/>
    </dgm:pt>
    <dgm:pt modelId="{C734F40C-D7C7-4B59-BCB3-FBD4B3A8FF6C}" type="pres">
      <dgm:prSet presAssocID="{2DCB3D89-E4ED-4A18-93E5-EC08B635AD1A}" presName="singleCenter" presStyleLbl="node1" presStyleIdx="0" presStyleCnt="4" custScaleY="87319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C0F52434-FF98-48F9-BA35-3E1442FF7DB2}" type="pres">
      <dgm:prSet presAssocID="{887EA3DC-774F-40D4-AC98-213B4EAED43D}" presName="Name56" presStyleLbl="parChTrans1D2" presStyleIdx="0" presStyleCnt="3"/>
      <dgm:spPr/>
      <dgm:t>
        <a:bodyPr/>
        <a:lstStyle/>
        <a:p>
          <a:endParaRPr lang="en-US"/>
        </a:p>
      </dgm:t>
    </dgm:pt>
    <dgm:pt modelId="{F118B50C-3A71-49D1-9E04-907DE07E7A84}" type="pres">
      <dgm:prSet presAssocID="{E0095443-B5C8-4EAB-B92C-F90CE77BB7BD}" presName="text0" presStyleLbl="node1" presStyleIdx="1" presStyleCnt="4" custScaleX="160672" custScaleY="118432" custRadScaleRad="72539" custRadScaleInc="-25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D08EF-788D-4CD3-B84A-A886E2DE12C7}" type="pres">
      <dgm:prSet presAssocID="{1F39DF71-899C-4AAE-A3F6-51E5ED691CF7}" presName="Name56" presStyleLbl="parChTrans1D2" presStyleIdx="1" presStyleCnt="3"/>
      <dgm:spPr/>
      <dgm:t>
        <a:bodyPr/>
        <a:lstStyle/>
        <a:p>
          <a:endParaRPr lang="en-US"/>
        </a:p>
      </dgm:t>
    </dgm:pt>
    <dgm:pt modelId="{D679CE50-6832-497B-B13F-8D6EA37587D3}" type="pres">
      <dgm:prSet presAssocID="{E53735E5-F496-46C1-AF40-83C309ECCB1E}" presName="text0" presStyleLbl="node1" presStyleIdx="2" presStyleCnt="4" custScaleX="177539" custScaleY="117742" custRadScaleRad="111182" custRadScaleInc="-47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85A929-2C0B-4752-977F-D2AEA923CF95}" type="pres">
      <dgm:prSet presAssocID="{E596C948-48C4-49BB-ABBC-B330F51758A2}" presName="Name56" presStyleLbl="parChTrans1D2" presStyleIdx="2" presStyleCnt="3"/>
      <dgm:spPr/>
      <dgm:t>
        <a:bodyPr/>
        <a:lstStyle/>
        <a:p>
          <a:endParaRPr lang="en-US"/>
        </a:p>
      </dgm:t>
    </dgm:pt>
    <dgm:pt modelId="{7C206A8D-6867-4666-916E-37894F6B51B9}" type="pres">
      <dgm:prSet presAssocID="{EFDBCF4B-16E3-4930-AA45-E481CC3A8D81}" presName="text0" presStyleLbl="node1" presStyleIdx="3" presStyleCnt="4" custScaleX="185273" custScaleY="117647" custRadScaleRad="111434" custRadScaleInc="4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1CEA67-4FB9-4552-A46F-D7F4144343E9}" type="presOf" srcId="{1F39DF71-899C-4AAE-A3F6-51E5ED691CF7}" destId="{A68D08EF-788D-4CD3-B84A-A886E2DE12C7}" srcOrd="0" destOrd="0" presId="urn:microsoft.com/office/officeart/2008/layout/RadialCluster"/>
    <dgm:cxn modelId="{A9C79404-1A71-4B46-A6CB-5E27941E3D23}" srcId="{2DCB3D89-E4ED-4A18-93E5-EC08B635AD1A}" destId="{EFDBCF4B-16E3-4930-AA45-E481CC3A8D81}" srcOrd="2" destOrd="0" parTransId="{E596C948-48C4-49BB-ABBC-B330F51758A2}" sibTransId="{4D32BCC2-0B7A-4D3C-B558-95BE7195BBA2}"/>
    <dgm:cxn modelId="{F2A752F2-1880-421B-A145-89965E56674A}" type="presOf" srcId="{E596C948-48C4-49BB-ABBC-B330F51758A2}" destId="{BC85A929-2C0B-4752-977F-D2AEA923CF95}" srcOrd="0" destOrd="0" presId="urn:microsoft.com/office/officeart/2008/layout/RadialCluster"/>
    <dgm:cxn modelId="{0E504CAF-FC85-4D3F-8F1A-BDC064A8576D}" type="presOf" srcId="{E53735E5-F496-46C1-AF40-83C309ECCB1E}" destId="{D679CE50-6832-497B-B13F-8D6EA37587D3}" srcOrd="0" destOrd="0" presId="urn:microsoft.com/office/officeart/2008/layout/RadialCluster"/>
    <dgm:cxn modelId="{D87A3A28-6138-46B4-A081-E9889322CAF0}" srcId="{2DCB3D89-E4ED-4A18-93E5-EC08B635AD1A}" destId="{E0095443-B5C8-4EAB-B92C-F90CE77BB7BD}" srcOrd="0" destOrd="0" parTransId="{887EA3DC-774F-40D4-AC98-213B4EAED43D}" sibTransId="{8CDBC340-73FF-43FF-9797-B464BE3C0BE1}"/>
    <dgm:cxn modelId="{398A9435-295E-48EE-A915-38CCF0D0A8C3}" type="presOf" srcId="{2DCB3D89-E4ED-4A18-93E5-EC08B635AD1A}" destId="{C734F40C-D7C7-4B59-BCB3-FBD4B3A8FF6C}" srcOrd="0" destOrd="0" presId="urn:microsoft.com/office/officeart/2008/layout/RadialCluster"/>
    <dgm:cxn modelId="{AA267302-946F-4225-A194-94BF20352178}" type="presOf" srcId="{E0095443-B5C8-4EAB-B92C-F90CE77BB7BD}" destId="{F118B50C-3A71-49D1-9E04-907DE07E7A84}" srcOrd="0" destOrd="0" presId="urn:microsoft.com/office/officeart/2008/layout/RadialCluster"/>
    <dgm:cxn modelId="{66F11404-B006-4C67-B0DF-BB5363485FF8}" type="presOf" srcId="{EFDBCF4B-16E3-4930-AA45-E481CC3A8D81}" destId="{7C206A8D-6867-4666-916E-37894F6B51B9}" srcOrd="0" destOrd="0" presId="urn:microsoft.com/office/officeart/2008/layout/RadialCluster"/>
    <dgm:cxn modelId="{EC643F35-089A-4CEF-BD45-D5964D009D96}" srcId="{DD2A220A-4EF0-4ED8-B100-BA453BB550F2}" destId="{2DCB3D89-E4ED-4A18-93E5-EC08B635AD1A}" srcOrd="0" destOrd="0" parTransId="{6771F81B-FD4F-4033-8FAC-E516D1F6FC54}" sibTransId="{347F5B71-C14C-4AED-AB74-7D7689DA6168}"/>
    <dgm:cxn modelId="{7BF30C6F-4FC1-40F3-BB55-90136E3D6EF2}" srcId="{2DCB3D89-E4ED-4A18-93E5-EC08B635AD1A}" destId="{E53735E5-F496-46C1-AF40-83C309ECCB1E}" srcOrd="1" destOrd="0" parTransId="{1F39DF71-899C-4AAE-A3F6-51E5ED691CF7}" sibTransId="{04F1D8B8-A9D8-49D2-98BE-E25F067FF377}"/>
    <dgm:cxn modelId="{5353DA1F-7F81-4091-B875-FB1F40450AB5}" type="presOf" srcId="{DD2A220A-4EF0-4ED8-B100-BA453BB550F2}" destId="{9EFC72B3-2A9A-4EBC-99F4-1AE3CB83619E}" srcOrd="0" destOrd="0" presId="urn:microsoft.com/office/officeart/2008/layout/RadialCluster"/>
    <dgm:cxn modelId="{BB384D84-48EC-4932-88F4-D41B85E9EF9E}" type="presOf" srcId="{887EA3DC-774F-40D4-AC98-213B4EAED43D}" destId="{C0F52434-FF98-48F9-BA35-3E1442FF7DB2}" srcOrd="0" destOrd="0" presId="urn:microsoft.com/office/officeart/2008/layout/RadialCluster"/>
    <dgm:cxn modelId="{25A26CD7-62F7-49F1-8212-5ACA03CBEB2D}" type="presParOf" srcId="{9EFC72B3-2A9A-4EBC-99F4-1AE3CB83619E}" destId="{712E1C5A-944D-4547-BD80-BC5F5ED3746E}" srcOrd="0" destOrd="0" presId="urn:microsoft.com/office/officeart/2008/layout/RadialCluster"/>
    <dgm:cxn modelId="{0E5CC282-C92D-4EC6-BBA7-59E4799092EB}" type="presParOf" srcId="{712E1C5A-944D-4547-BD80-BC5F5ED3746E}" destId="{C734F40C-D7C7-4B59-BCB3-FBD4B3A8FF6C}" srcOrd="0" destOrd="0" presId="urn:microsoft.com/office/officeart/2008/layout/RadialCluster"/>
    <dgm:cxn modelId="{6FFD3EF2-FFD0-48A5-AB74-AA06CC51CC01}" type="presParOf" srcId="{712E1C5A-944D-4547-BD80-BC5F5ED3746E}" destId="{C0F52434-FF98-48F9-BA35-3E1442FF7DB2}" srcOrd="1" destOrd="0" presId="urn:microsoft.com/office/officeart/2008/layout/RadialCluster"/>
    <dgm:cxn modelId="{1666EF50-9B24-4FDE-A00D-560FBC97A14E}" type="presParOf" srcId="{712E1C5A-944D-4547-BD80-BC5F5ED3746E}" destId="{F118B50C-3A71-49D1-9E04-907DE07E7A84}" srcOrd="2" destOrd="0" presId="urn:microsoft.com/office/officeart/2008/layout/RadialCluster"/>
    <dgm:cxn modelId="{B59CABD1-195D-43A2-AD52-7E446895E87C}" type="presParOf" srcId="{712E1C5A-944D-4547-BD80-BC5F5ED3746E}" destId="{A68D08EF-788D-4CD3-B84A-A886E2DE12C7}" srcOrd="3" destOrd="0" presId="urn:microsoft.com/office/officeart/2008/layout/RadialCluster"/>
    <dgm:cxn modelId="{4DD925DC-8351-49FD-A3BB-661C1953179E}" type="presParOf" srcId="{712E1C5A-944D-4547-BD80-BC5F5ED3746E}" destId="{D679CE50-6832-497B-B13F-8D6EA37587D3}" srcOrd="4" destOrd="0" presId="urn:microsoft.com/office/officeart/2008/layout/RadialCluster"/>
    <dgm:cxn modelId="{D0C99455-2780-4A3F-B235-889CB374A1B4}" type="presParOf" srcId="{712E1C5A-944D-4547-BD80-BC5F5ED3746E}" destId="{BC85A929-2C0B-4752-977F-D2AEA923CF95}" srcOrd="5" destOrd="0" presId="urn:microsoft.com/office/officeart/2008/layout/RadialCluster"/>
    <dgm:cxn modelId="{D40E6490-65AE-41F3-93D5-D3D4B6E88E38}" type="presParOf" srcId="{712E1C5A-944D-4547-BD80-BC5F5ED3746E}" destId="{7C206A8D-6867-4666-916E-37894F6B51B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A220A-4EF0-4ED8-B100-BA453BB550F2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CB3D89-E4ED-4A18-93E5-EC08B635AD1A}">
      <dgm:prSet phldrT="[Text]"/>
      <dgm:spPr/>
      <dgm:t>
        <a:bodyPr/>
        <a:lstStyle/>
        <a:p>
          <a:r>
            <a:rPr lang="en-US" dirty="0" smtClean="0"/>
            <a:t>Apps</a:t>
          </a:r>
        </a:p>
        <a:p>
          <a:r>
            <a:rPr lang="en-US" dirty="0" smtClean="0"/>
            <a:t>114</a:t>
          </a:r>
          <a:endParaRPr lang="en-US" dirty="0"/>
        </a:p>
      </dgm:t>
    </dgm:pt>
    <dgm:pt modelId="{6771F81B-FD4F-4033-8FAC-E516D1F6FC54}" type="parTrans" cxnId="{EC643F35-089A-4CEF-BD45-D5964D009D96}">
      <dgm:prSet/>
      <dgm:spPr/>
      <dgm:t>
        <a:bodyPr/>
        <a:lstStyle/>
        <a:p>
          <a:endParaRPr lang="en-US"/>
        </a:p>
      </dgm:t>
    </dgm:pt>
    <dgm:pt modelId="{347F5B71-C14C-4AED-AB74-7D7689DA6168}" type="sibTrans" cxnId="{EC643F35-089A-4CEF-BD45-D5964D009D96}">
      <dgm:prSet/>
      <dgm:spPr/>
      <dgm:t>
        <a:bodyPr/>
        <a:lstStyle/>
        <a:p>
          <a:endParaRPr lang="en-US"/>
        </a:p>
      </dgm:t>
    </dgm:pt>
    <dgm:pt modelId="{E0095443-B5C8-4EAB-B92C-F90CE77BB7BD}">
      <dgm:prSet phldrT="[Text]"/>
      <dgm:spPr/>
      <dgm:t>
        <a:bodyPr/>
        <a:lstStyle/>
        <a:p>
          <a:r>
            <a:rPr lang="en-US" dirty="0" smtClean="0"/>
            <a:t>Admits</a:t>
          </a:r>
        </a:p>
        <a:p>
          <a:r>
            <a:rPr lang="en-US" dirty="0" smtClean="0"/>
            <a:t>15</a:t>
          </a:r>
          <a:endParaRPr lang="en-US" dirty="0"/>
        </a:p>
      </dgm:t>
    </dgm:pt>
    <dgm:pt modelId="{887EA3DC-774F-40D4-AC98-213B4EAED43D}" type="parTrans" cxnId="{D87A3A28-6138-46B4-A081-E9889322CAF0}">
      <dgm:prSet/>
      <dgm:spPr/>
      <dgm:t>
        <a:bodyPr/>
        <a:lstStyle/>
        <a:p>
          <a:endParaRPr lang="en-US"/>
        </a:p>
      </dgm:t>
    </dgm:pt>
    <dgm:pt modelId="{8CDBC340-73FF-43FF-9797-B464BE3C0BE1}" type="sibTrans" cxnId="{D87A3A28-6138-46B4-A081-E9889322CAF0}">
      <dgm:prSet/>
      <dgm:spPr/>
      <dgm:t>
        <a:bodyPr/>
        <a:lstStyle/>
        <a:p>
          <a:endParaRPr lang="en-US"/>
        </a:p>
      </dgm:t>
    </dgm:pt>
    <dgm:pt modelId="{E53735E5-F496-46C1-AF40-83C309ECCB1E}">
      <dgm:prSet phldrT="[Text]"/>
      <dgm:spPr/>
      <dgm:t>
        <a:bodyPr/>
        <a:lstStyle/>
        <a:p>
          <a:r>
            <a:rPr lang="en-US" dirty="0" smtClean="0"/>
            <a:t>Denied</a:t>
          </a:r>
        </a:p>
        <a:p>
          <a:r>
            <a:rPr lang="en-US" dirty="0" smtClean="0"/>
            <a:t>29</a:t>
          </a:r>
          <a:endParaRPr lang="en-US" dirty="0"/>
        </a:p>
      </dgm:t>
    </dgm:pt>
    <dgm:pt modelId="{1F39DF71-899C-4AAE-A3F6-51E5ED691CF7}" type="parTrans" cxnId="{7BF30C6F-4FC1-40F3-BB55-90136E3D6EF2}">
      <dgm:prSet/>
      <dgm:spPr/>
      <dgm:t>
        <a:bodyPr/>
        <a:lstStyle/>
        <a:p>
          <a:endParaRPr lang="en-US"/>
        </a:p>
      </dgm:t>
    </dgm:pt>
    <dgm:pt modelId="{04F1D8B8-A9D8-49D2-98BE-E25F067FF377}" type="sibTrans" cxnId="{7BF30C6F-4FC1-40F3-BB55-90136E3D6EF2}">
      <dgm:prSet/>
      <dgm:spPr/>
      <dgm:t>
        <a:bodyPr/>
        <a:lstStyle/>
        <a:p>
          <a:endParaRPr lang="en-US"/>
        </a:p>
      </dgm:t>
    </dgm:pt>
    <dgm:pt modelId="{EFDBCF4B-16E3-4930-AA45-E481CC3A8D81}">
      <dgm:prSet phldrT="[Text]"/>
      <dgm:spPr/>
      <dgm:t>
        <a:bodyPr/>
        <a:lstStyle/>
        <a:p>
          <a:r>
            <a:rPr lang="en-US" dirty="0" smtClean="0"/>
            <a:t>Pending</a:t>
          </a:r>
        </a:p>
        <a:p>
          <a:r>
            <a:rPr lang="en-US" dirty="0" smtClean="0"/>
            <a:t>60</a:t>
          </a:r>
        </a:p>
      </dgm:t>
    </dgm:pt>
    <dgm:pt modelId="{E596C948-48C4-49BB-ABBC-B330F51758A2}" type="parTrans" cxnId="{A9C79404-1A71-4B46-A6CB-5E27941E3D23}">
      <dgm:prSet/>
      <dgm:spPr/>
      <dgm:t>
        <a:bodyPr/>
        <a:lstStyle/>
        <a:p>
          <a:endParaRPr lang="en-US"/>
        </a:p>
      </dgm:t>
    </dgm:pt>
    <dgm:pt modelId="{4D32BCC2-0B7A-4D3C-B558-95BE7195BBA2}" type="sibTrans" cxnId="{A9C79404-1A71-4B46-A6CB-5E27941E3D23}">
      <dgm:prSet/>
      <dgm:spPr/>
      <dgm:t>
        <a:bodyPr/>
        <a:lstStyle/>
        <a:p>
          <a:endParaRPr lang="en-US"/>
        </a:p>
      </dgm:t>
    </dgm:pt>
    <dgm:pt modelId="{9EFC72B3-2A9A-4EBC-99F4-1AE3CB83619E}" type="pres">
      <dgm:prSet presAssocID="{DD2A220A-4EF0-4ED8-B100-BA453BB550F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12E1C5A-944D-4547-BD80-BC5F5ED3746E}" type="pres">
      <dgm:prSet presAssocID="{2DCB3D89-E4ED-4A18-93E5-EC08B635AD1A}" presName="singleCycle" presStyleCnt="0"/>
      <dgm:spPr/>
    </dgm:pt>
    <dgm:pt modelId="{C734F40C-D7C7-4B59-BCB3-FBD4B3A8FF6C}" type="pres">
      <dgm:prSet presAssocID="{2DCB3D89-E4ED-4A18-93E5-EC08B635AD1A}" presName="singleCenter" presStyleLbl="node1" presStyleIdx="0" presStyleCnt="4" custScaleY="87319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C0F52434-FF98-48F9-BA35-3E1442FF7DB2}" type="pres">
      <dgm:prSet presAssocID="{887EA3DC-774F-40D4-AC98-213B4EAED43D}" presName="Name56" presStyleLbl="parChTrans1D2" presStyleIdx="0" presStyleCnt="3"/>
      <dgm:spPr/>
      <dgm:t>
        <a:bodyPr/>
        <a:lstStyle/>
        <a:p>
          <a:endParaRPr lang="en-US"/>
        </a:p>
      </dgm:t>
    </dgm:pt>
    <dgm:pt modelId="{F118B50C-3A71-49D1-9E04-907DE07E7A84}" type="pres">
      <dgm:prSet presAssocID="{E0095443-B5C8-4EAB-B92C-F90CE77BB7BD}" presName="text0" presStyleLbl="node1" presStyleIdx="1" presStyleCnt="4" custScaleX="174511" custScaleY="118432" custRadScaleRad="72539" custRadScaleInc="-25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D08EF-788D-4CD3-B84A-A886E2DE12C7}" type="pres">
      <dgm:prSet presAssocID="{1F39DF71-899C-4AAE-A3F6-51E5ED691CF7}" presName="Name56" presStyleLbl="parChTrans1D2" presStyleIdx="1" presStyleCnt="3"/>
      <dgm:spPr/>
      <dgm:t>
        <a:bodyPr/>
        <a:lstStyle/>
        <a:p>
          <a:endParaRPr lang="en-US"/>
        </a:p>
      </dgm:t>
    </dgm:pt>
    <dgm:pt modelId="{D679CE50-6832-497B-B13F-8D6EA37587D3}" type="pres">
      <dgm:prSet presAssocID="{E53735E5-F496-46C1-AF40-83C309ECCB1E}" presName="text0" presStyleLbl="node1" presStyleIdx="2" presStyleCnt="4" custScaleX="165782" custScaleY="117742" custRadScaleRad="100665" custRadScaleInc="-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85A929-2C0B-4752-977F-D2AEA923CF95}" type="pres">
      <dgm:prSet presAssocID="{E596C948-48C4-49BB-ABBC-B330F51758A2}" presName="Name56" presStyleLbl="parChTrans1D2" presStyleIdx="2" presStyleCnt="3"/>
      <dgm:spPr/>
      <dgm:t>
        <a:bodyPr/>
        <a:lstStyle/>
        <a:p>
          <a:endParaRPr lang="en-US"/>
        </a:p>
      </dgm:t>
    </dgm:pt>
    <dgm:pt modelId="{7C206A8D-6867-4666-916E-37894F6B51B9}" type="pres">
      <dgm:prSet presAssocID="{EFDBCF4B-16E3-4930-AA45-E481CC3A8D81}" presName="text0" presStyleLbl="node1" presStyleIdx="3" presStyleCnt="4" custScaleX="174276" custScaleY="117647" custRadScaleRad="106392" custRadScaleInc="3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22DD48-13D8-45C6-ABE0-79A18878FB0C}" type="presOf" srcId="{E596C948-48C4-49BB-ABBC-B330F51758A2}" destId="{BC85A929-2C0B-4752-977F-D2AEA923CF95}" srcOrd="0" destOrd="0" presId="urn:microsoft.com/office/officeart/2008/layout/RadialCluster"/>
    <dgm:cxn modelId="{A9C79404-1A71-4B46-A6CB-5E27941E3D23}" srcId="{2DCB3D89-E4ED-4A18-93E5-EC08B635AD1A}" destId="{EFDBCF4B-16E3-4930-AA45-E481CC3A8D81}" srcOrd="2" destOrd="0" parTransId="{E596C948-48C4-49BB-ABBC-B330F51758A2}" sibTransId="{4D32BCC2-0B7A-4D3C-B558-95BE7195BBA2}"/>
    <dgm:cxn modelId="{B321A9C0-F6EC-4546-BB23-6D705237A09E}" type="presOf" srcId="{E53735E5-F496-46C1-AF40-83C309ECCB1E}" destId="{D679CE50-6832-497B-B13F-8D6EA37587D3}" srcOrd="0" destOrd="0" presId="urn:microsoft.com/office/officeart/2008/layout/RadialCluster"/>
    <dgm:cxn modelId="{D87A3A28-6138-46B4-A081-E9889322CAF0}" srcId="{2DCB3D89-E4ED-4A18-93E5-EC08B635AD1A}" destId="{E0095443-B5C8-4EAB-B92C-F90CE77BB7BD}" srcOrd="0" destOrd="0" parTransId="{887EA3DC-774F-40D4-AC98-213B4EAED43D}" sibTransId="{8CDBC340-73FF-43FF-9797-B464BE3C0BE1}"/>
    <dgm:cxn modelId="{6AAD822F-ACCD-4D16-9570-1924F941D5CA}" type="presOf" srcId="{2DCB3D89-E4ED-4A18-93E5-EC08B635AD1A}" destId="{C734F40C-D7C7-4B59-BCB3-FBD4B3A8FF6C}" srcOrd="0" destOrd="0" presId="urn:microsoft.com/office/officeart/2008/layout/RadialCluster"/>
    <dgm:cxn modelId="{1C1706F8-534C-488C-87FE-C3DD398E1606}" type="presOf" srcId="{887EA3DC-774F-40D4-AC98-213B4EAED43D}" destId="{C0F52434-FF98-48F9-BA35-3E1442FF7DB2}" srcOrd="0" destOrd="0" presId="urn:microsoft.com/office/officeart/2008/layout/RadialCluster"/>
    <dgm:cxn modelId="{53EB7A25-CBB1-4102-A5A6-B6D805E39A48}" type="presOf" srcId="{DD2A220A-4EF0-4ED8-B100-BA453BB550F2}" destId="{9EFC72B3-2A9A-4EBC-99F4-1AE3CB83619E}" srcOrd="0" destOrd="0" presId="urn:microsoft.com/office/officeart/2008/layout/RadialCluster"/>
    <dgm:cxn modelId="{EC643F35-089A-4CEF-BD45-D5964D009D96}" srcId="{DD2A220A-4EF0-4ED8-B100-BA453BB550F2}" destId="{2DCB3D89-E4ED-4A18-93E5-EC08B635AD1A}" srcOrd="0" destOrd="0" parTransId="{6771F81B-FD4F-4033-8FAC-E516D1F6FC54}" sibTransId="{347F5B71-C14C-4AED-AB74-7D7689DA6168}"/>
    <dgm:cxn modelId="{7BF30C6F-4FC1-40F3-BB55-90136E3D6EF2}" srcId="{2DCB3D89-E4ED-4A18-93E5-EC08B635AD1A}" destId="{E53735E5-F496-46C1-AF40-83C309ECCB1E}" srcOrd="1" destOrd="0" parTransId="{1F39DF71-899C-4AAE-A3F6-51E5ED691CF7}" sibTransId="{04F1D8B8-A9D8-49D2-98BE-E25F067FF377}"/>
    <dgm:cxn modelId="{651AF572-7D32-42E6-9DE9-9FF3F50B867B}" type="presOf" srcId="{E0095443-B5C8-4EAB-B92C-F90CE77BB7BD}" destId="{F118B50C-3A71-49D1-9E04-907DE07E7A84}" srcOrd="0" destOrd="0" presId="urn:microsoft.com/office/officeart/2008/layout/RadialCluster"/>
    <dgm:cxn modelId="{0BEF8986-84AA-422F-A0D3-219471EA7C9D}" type="presOf" srcId="{1F39DF71-899C-4AAE-A3F6-51E5ED691CF7}" destId="{A68D08EF-788D-4CD3-B84A-A886E2DE12C7}" srcOrd="0" destOrd="0" presId="urn:microsoft.com/office/officeart/2008/layout/RadialCluster"/>
    <dgm:cxn modelId="{AD2875D2-9A64-4EBF-BE3C-5943A60E5DA6}" type="presOf" srcId="{EFDBCF4B-16E3-4930-AA45-E481CC3A8D81}" destId="{7C206A8D-6867-4666-916E-37894F6B51B9}" srcOrd="0" destOrd="0" presId="urn:microsoft.com/office/officeart/2008/layout/RadialCluster"/>
    <dgm:cxn modelId="{F45328F3-3664-4CA7-9F9B-256761ADC14E}" type="presParOf" srcId="{9EFC72B3-2A9A-4EBC-99F4-1AE3CB83619E}" destId="{712E1C5A-944D-4547-BD80-BC5F5ED3746E}" srcOrd="0" destOrd="0" presId="urn:microsoft.com/office/officeart/2008/layout/RadialCluster"/>
    <dgm:cxn modelId="{938734BC-711B-4712-8E7A-123355A1ABD7}" type="presParOf" srcId="{712E1C5A-944D-4547-BD80-BC5F5ED3746E}" destId="{C734F40C-D7C7-4B59-BCB3-FBD4B3A8FF6C}" srcOrd="0" destOrd="0" presId="urn:microsoft.com/office/officeart/2008/layout/RadialCluster"/>
    <dgm:cxn modelId="{9B857223-BD57-4AC4-A497-71F75F230176}" type="presParOf" srcId="{712E1C5A-944D-4547-BD80-BC5F5ED3746E}" destId="{C0F52434-FF98-48F9-BA35-3E1442FF7DB2}" srcOrd="1" destOrd="0" presId="urn:microsoft.com/office/officeart/2008/layout/RadialCluster"/>
    <dgm:cxn modelId="{106F50E2-4A1F-48D7-BA6B-341DAB44A8B9}" type="presParOf" srcId="{712E1C5A-944D-4547-BD80-BC5F5ED3746E}" destId="{F118B50C-3A71-49D1-9E04-907DE07E7A84}" srcOrd="2" destOrd="0" presId="urn:microsoft.com/office/officeart/2008/layout/RadialCluster"/>
    <dgm:cxn modelId="{BF57DC4F-B731-4BA4-89F9-8BF68485257D}" type="presParOf" srcId="{712E1C5A-944D-4547-BD80-BC5F5ED3746E}" destId="{A68D08EF-788D-4CD3-B84A-A886E2DE12C7}" srcOrd="3" destOrd="0" presId="urn:microsoft.com/office/officeart/2008/layout/RadialCluster"/>
    <dgm:cxn modelId="{CA061E7E-80E7-4A1E-95AE-F7B89F5E7B58}" type="presParOf" srcId="{712E1C5A-944D-4547-BD80-BC5F5ED3746E}" destId="{D679CE50-6832-497B-B13F-8D6EA37587D3}" srcOrd="4" destOrd="0" presId="urn:microsoft.com/office/officeart/2008/layout/RadialCluster"/>
    <dgm:cxn modelId="{7AE984DF-730F-4C53-A01A-9F95F678CA24}" type="presParOf" srcId="{712E1C5A-944D-4547-BD80-BC5F5ED3746E}" destId="{BC85A929-2C0B-4752-977F-D2AEA923CF95}" srcOrd="5" destOrd="0" presId="urn:microsoft.com/office/officeart/2008/layout/RadialCluster"/>
    <dgm:cxn modelId="{4C5CACF4-84AE-4ED3-A419-2C2A7112E6F8}" type="presParOf" srcId="{712E1C5A-944D-4547-BD80-BC5F5ED3746E}" destId="{7C206A8D-6867-4666-916E-37894F6B51B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7D6A50-2DB2-473F-9AD5-F35E68D5D16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5EA268-80A9-4AC2-B6C9-401DFC3EC318}">
      <dgm:prSet phldrT="[Text]"/>
      <dgm:spPr/>
      <dgm:t>
        <a:bodyPr/>
        <a:lstStyle/>
        <a:p>
          <a:r>
            <a:rPr lang="en-US" dirty="0" smtClean="0"/>
            <a:t>Session C</a:t>
          </a:r>
          <a:endParaRPr lang="en-US" dirty="0"/>
        </a:p>
      </dgm:t>
    </dgm:pt>
    <dgm:pt modelId="{16C6241D-331A-44B5-9EEE-B38DE60AAC4F}" type="parTrans" cxnId="{E430CF5A-9DB3-40C1-A570-83F965B1D659}">
      <dgm:prSet/>
      <dgm:spPr/>
      <dgm:t>
        <a:bodyPr/>
        <a:lstStyle/>
        <a:p>
          <a:endParaRPr lang="en-US"/>
        </a:p>
      </dgm:t>
    </dgm:pt>
    <dgm:pt modelId="{214063F5-23C9-4CBE-85AA-A33893E95B76}" type="sibTrans" cxnId="{E430CF5A-9DB3-40C1-A570-83F965B1D659}">
      <dgm:prSet/>
      <dgm:spPr/>
      <dgm:t>
        <a:bodyPr/>
        <a:lstStyle/>
        <a:p>
          <a:endParaRPr lang="en-US"/>
        </a:p>
      </dgm:t>
    </dgm:pt>
    <dgm:pt modelId="{FF1AA295-C1BA-4984-B58C-E84321F47505}">
      <dgm:prSet phldrT="[Text]"/>
      <dgm:spPr/>
      <dgm:t>
        <a:bodyPr/>
        <a:lstStyle/>
        <a:p>
          <a:r>
            <a:rPr lang="en-US" dirty="0" smtClean="0"/>
            <a:t>This 16 week term overlaps with the current term structure</a:t>
          </a:r>
          <a:endParaRPr lang="en-US" dirty="0"/>
        </a:p>
      </dgm:t>
    </dgm:pt>
    <dgm:pt modelId="{FC60D709-10F9-4348-B01D-FC3885CC9EE8}" type="parTrans" cxnId="{AB9D5C85-3500-41BB-9A4E-14D5E1A5B921}">
      <dgm:prSet/>
      <dgm:spPr/>
      <dgm:t>
        <a:bodyPr/>
        <a:lstStyle/>
        <a:p>
          <a:endParaRPr lang="en-US"/>
        </a:p>
      </dgm:t>
    </dgm:pt>
    <dgm:pt modelId="{066D4C5F-2347-4591-AF56-31107FD1A967}" type="sibTrans" cxnId="{AB9D5C85-3500-41BB-9A4E-14D5E1A5B921}">
      <dgm:prSet/>
      <dgm:spPr/>
      <dgm:t>
        <a:bodyPr/>
        <a:lstStyle/>
        <a:p>
          <a:endParaRPr lang="en-US"/>
        </a:p>
      </dgm:t>
    </dgm:pt>
    <dgm:pt modelId="{C7E623B8-6C95-42C6-857E-A9C7AAEA87DC}">
      <dgm:prSet phldrT="[Text]"/>
      <dgm:spPr/>
      <dgm:t>
        <a:bodyPr/>
        <a:lstStyle/>
        <a:p>
          <a:r>
            <a:rPr lang="en-US" dirty="0" smtClean="0"/>
            <a:t>Session A</a:t>
          </a:r>
          <a:endParaRPr lang="en-US" dirty="0"/>
        </a:p>
      </dgm:t>
    </dgm:pt>
    <dgm:pt modelId="{192C5F16-001B-4E76-BA86-CC5D51179C12}" type="parTrans" cxnId="{2760C83B-2820-4A72-AB0E-783864B0EA17}">
      <dgm:prSet/>
      <dgm:spPr/>
      <dgm:t>
        <a:bodyPr/>
        <a:lstStyle/>
        <a:p>
          <a:endParaRPr lang="en-US"/>
        </a:p>
      </dgm:t>
    </dgm:pt>
    <dgm:pt modelId="{F8AEFE69-89A1-4043-8C97-BD280496B72E}" type="sibTrans" cxnId="{2760C83B-2820-4A72-AB0E-783864B0EA17}">
      <dgm:prSet/>
      <dgm:spPr/>
      <dgm:t>
        <a:bodyPr/>
        <a:lstStyle/>
        <a:p>
          <a:endParaRPr lang="en-US"/>
        </a:p>
      </dgm:t>
    </dgm:pt>
    <dgm:pt modelId="{EB781D83-A7DB-4587-BC3B-EB8BA97CE98C}">
      <dgm:prSet phldrT="[Text]"/>
      <dgm:spPr/>
      <dgm:t>
        <a:bodyPr/>
        <a:lstStyle/>
        <a:p>
          <a:r>
            <a:rPr lang="en-US" dirty="0" smtClean="0"/>
            <a:t>This term overlaps with first 8 weeks of the semester.  Full content of the course would be taught in 8 weeks</a:t>
          </a:r>
          <a:endParaRPr lang="en-US" dirty="0"/>
        </a:p>
      </dgm:t>
    </dgm:pt>
    <dgm:pt modelId="{CE41A490-E165-4C5B-807E-C50452C80125}" type="parTrans" cxnId="{B4650BC2-BDCB-46EF-A890-CBFF7047C1D1}">
      <dgm:prSet/>
      <dgm:spPr/>
      <dgm:t>
        <a:bodyPr/>
        <a:lstStyle/>
        <a:p>
          <a:endParaRPr lang="en-US"/>
        </a:p>
      </dgm:t>
    </dgm:pt>
    <dgm:pt modelId="{C11305C4-6C27-42FE-9069-A003BDD4C1FC}" type="sibTrans" cxnId="{B4650BC2-BDCB-46EF-A890-CBFF7047C1D1}">
      <dgm:prSet/>
      <dgm:spPr/>
      <dgm:t>
        <a:bodyPr/>
        <a:lstStyle/>
        <a:p>
          <a:endParaRPr lang="en-US"/>
        </a:p>
      </dgm:t>
    </dgm:pt>
    <dgm:pt modelId="{B5086538-DE0B-4F38-A86A-5786C7018AA7}">
      <dgm:prSet phldrT="[Text]"/>
      <dgm:spPr/>
      <dgm:t>
        <a:bodyPr/>
        <a:lstStyle/>
        <a:p>
          <a:r>
            <a:rPr lang="en-US" dirty="0" smtClean="0"/>
            <a:t>Session B</a:t>
          </a:r>
          <a:endParaRPr lang="en-US" dirty="0"/>
        </a:p>
      </dgm:t>
    </dgm:pt>
    <dgm:pt modelId="{C6FE121B-FF01-447B-B4A6-5D2CDF4A1610}" type="parTrans" cxnId="{7EED8340-DFAE-4057-A581-04A20CDA63E3}">
      <dgm:prSet/>
      <dgm:spPr/>
      <dgm:t>
        <a:bodyPr/>
        <a:lstStyle/>
        <a:p>
          <a:endParaRPr lang="en-US"/>
        </a:p>
      </dgm:t>
    </dgm:pt>
    <dgm:pt modelId="{66498262-037A-4889-B23C-8B2A1F1C1ABA}" type="sibTrans" cxnId="{7EED8340-DFAE-4057-A581-04A20CDA63E3}">
      <dgm:prSet/>
      <dgm:spPr/>
      <dgm:t>
        <a:bodyPr/>
        <a:lstStyle/>
        <a:p>
          <a:endParaRPr lang="en-US"/>
        </a:p>
      </dgm:t>
    </dgm:pt>
    <dgm:pt modelId="{9A18C032-50D0-4EBC-8CC1-C7DF71E6E909}">
      <dgm:prSet phldrT="[Text]"/>
      <dgm:spPr/>
      <dgm:t>
        <a:bodyPr/>
        <a:lstStyle/>
        <a:p>
          <a:r>
            <a:rPr lang="en-US" dirty="0" smtClean="0"/>
            <a:t>This term overlaps with last 8 weeks of the semester.  Full content of the course would be taught in 8 weeks</a:t>
          </a:r>
          <a:endParaRPr lang="en-US" dirty="0"/>
        </a:p>
      </dgm:t>
    </dgm:pt>
    <dgm:pt modelId="{EDC59D03-E85E-4CD6-9F60-6C33752BB462}" type="parTrans" cxnId="{25747638-5EAE-42F7-A968-BB28B8AF1565}">
      <dgm:prSet/>
      <dgm:spPr/>
      <dgm:t>
        <a:bodyPr/>
        <a:lstStyle/>
        <a:p>
          <a:endParaRPr lang="en-US"/>
        </a:p>
      </dgm:t>
    </dgm:pt>
    <dgm:pt modelId="{97BF21FF-A5D5-49F3-9DCD-7E11BDC2B9A2}" type="sibTrans" cxnId="{25747638-5EAE-42F7-A968-BB28B8AF1565}">
      <dgm:prSet/>
      <dgm:spPr/>
      <dgm:t>
        <a:bodyPr/>
        <a:lstStyle/>
        <a:p>
          <a:endParaRPr lang="en-US"/>
        </a:p>
      </dgm:t>
    </dgm:pt>
    <dgm:pt modelId="{A92E1962-398A-4F26-86F0-EB9159DD2CF6}" type="pres">
      <dgm:prSet presAssocID="{327D6A50-2DB2-473F-9AD5-F35E68D5D16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63564B4-52AF-4A26-8CC6-B48848502916}" type="pres">
      <dgm:prSet presAssocID="{B65EA268-80A9-4AC2-B6C9-401DFC3EC318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6CD43-E6FB-4013-A438-1E197AAE0368}" type="pres">
      <dgm:prSet presAssocID="{B65EA268-80A9-4AC2-B6C9-401DFC3EC318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A5316-EB84-4008-9D91-5C4D527CD465}" type="pres">
      <dgm:prSet presAssocID="{C7E623B8-6C95-42C6-857E-A9C7AAEA87DC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EAA13-4C02-4CD3-9DC8-723D0F525601}" type="pres">
      <dgm:prSet presAssocID="{C7E623B8-6C95-42C6-857E-A9C7AAEA87DC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67908-A529-4B78-8D15-46AB420F2876}" type="pres">
      <dgm:prSet presAssocID="{B5086538-DE0B-4F38-A86A-5786C7018AA7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39332-D442-4871-B37E-8F286BFAE72B}" type="pres">
      <dgm:prSet presAssocID="{B5086538-DE0B-4F38-A86A-5786C7018AA7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ED8340-DFAE-4057-A581-04A20CDA63E3}" srcId="{327D6A50-2DB2-473F-9AD5-F35E68D5D16D}" destId="{B5086538-DE0B-4F38-A86A-5786C7018AA7}" srcOrd="2" destOrd="0" parTransId="{C6FE121B-FF01-447B-B4A6-5D2CDF4A1610}" sibTransId="{66498262-037A-4889-B23C-8B2A1F1C1ABA}"/>
    <dgm:cxn modelId="{E430CF5A-9DB3-40C1-A570-83F965B1D659}" srcId="{327D6A50-2DB2-473F-9AD5-F35E68D5D16D}" destId="{B65EA268-80A9-4AC2-B6C9-401DFC3EC318}" srcOrd="0" destOrd="0" parTransId="{16C6241D-331A-44B5-9EEE-B38DE60AAC4F}" sibTransId="{214063F5-23C9-4CBE-85AA-A33893E95B76}"/>
    <dgm:cxn modelId="{EEAD5926-59D1-4B4D-8BE5-76E5C9175065}" type="presOf" srcId="{B5086538-DE0B-4F38-A86A-5786C7018AA7}" destId="{0DC67908-A529-4B78-8D15-46AB420F2876}" srcOrd="0" destOrd="0" presId="urn:microsoft.com/office/officeart/2009/3/layout/IncreasingArrowsProcess"/>
    <dgm:cxn modelId="{775EC98F-4103-4499-BDE3-2622E63DE808}" type="presOf" srcId="{FF1AA295-C1BA-4984-B58C-E84321F47505}" destId="{2F76CD43-E6FB-4013-A438-1E197AAE0368}" srcOrd="0" destOrd="0" presId="urn:microsoft.com/office/officeart/2009/3/layout/IncreasingArrowsProcess"/>
    <dgm:cxn modelId="{0C0D5670-E188-4260-B482-8E591CF4D5EF}" type="presOf" srcId="{B65EA268-80A9-4AC2-B6C9-401DFC3EC318}" destId="{E63564B4-52AF-4A26-8CC6-B48848502916}" srcOrd="0" destOrd="0" presId="urn:microsoft.com/office/officeart/2009/3/layout/IncreasingArrowsProcess"/>
    <dgm:cxn modelId="{AB9D5C85-3500-41BB-9A4E-14D5E1A5B921}" srcId="{B65EA268-80A9-4AC2-B6C9-401DFC3EC318}" destId="{FF1AA295-C1BA-4984-B58C-E84321F47505}" srcOrd="0" destOrd="0" parTransId="{FC60D709-10F9-4348-B01D-FC3885CC9EE8}" sibTransId="{066D4C5F-2347-4591-AF56-31107FD1A967}"/>
    <dgm:cxn modelId="{EC1776FF-1E53-4566-8D9E-2E20CC6FFA34}" type="presOf" srcId="{C7E623B8-6C95-42C6-857E-A9C7AAEA87DC}" destId="{378A5316-EB84-4008-9D91-5C4D527CD465}" srcOrd="0" destOrd="0" presId="urn:microsoft.com/office/officeart/2009/3/layout/IncreasingArrowsProcess"/>
    <dgm:cxn modelId="{4C8D9215-98B0-462E-8CD2-3628301EE558}" type="presOf" srcId="{327D6A50-2DB2-473F-9AD5-F35E68D5D16D}" destId="{A92E1962-398A-4F26-86F0-EB9159DD2CF6}" srcOrd="0" destOrd="0" presId="urn:microsoft.com/office/officeart/2009/3/layout/IncreasingArrowsProcess"/>
    <dgm:cxn modelId="{25747638-5EAE-42F7-A968-BB28B8AF1565}" srcId="{B5086538-DE0B-4F38-A86A-5786C7018AA7}" destId="{9A18C032-50D0-4EBC-8CC1-C7DF71E6E909}" srcOrd="0" destOrd="0" parTransId="{EDC59D03-E85E-4CD6-9F60-6C33752BB462}" sibTransId="{97BF21FF-A5D5-49F3-9DCD-7E11BDC2B9A2}"/>
    <dgm:cxn modelId="{2760C83B-2820-4A72-AB0E-783864B0EA17}" srcId="{327D6A50-2DB2-473F-9AD5-F35E68D5D16D}" destId="{C7E623B8-6C95-42C6-857E-A9C7AAEA87DC}" srcOrd="1" destOrd="0" parTransId="{192C5F16-001B-4E76-BA86-CC5D51179C12}" sibTransId="{F8AEFE69-89A1-4043-8C97-BD280496B72E}"/>
    <dgm:cxn modelId="{E4CD0DCC-BF2F-4249-844E-B1840369EF7A}" type="presOf" srcId="{EB781D83-A7DB-4587-BC3B-EB8BA97CE98C}" destId="{BCBEAA13-4C02-4CD3-9DC8-723D0F525601}" srcOrd="0" destOrd="0" presId="urn:microsoft.com/office/officeart/2009/3/layout/IncreasingArrowsProcess"/>
    <dgm:cxn modelId="{32E18C21-5BA8-41D4-A370-10F7463093CB}" type="presOf" srcId="{9A18C032-50D0-4EBC-8CC1-C7DF71E6E909}" destId="{13339332-D442-4871-B37E-8F286BFAE72B}" srcOrd="0" destOrd="0" presId="urn:microsoft.com/office/officeart/2009/3/layout/IncreasingArrowsProcess"/>
    <dgm:cxn modelId="{B4650BC2-BDCB-46EF-A890-CBFF7047C1D1}" srcId="{C7E623B8-6C95-42C6-857E-A9C7AAEA87DC}" destId="{EB781D83-A7DB-4587-BC3B-EB8BA97CE98C}" srcOrd="0" destOrd="0" parTransId="{CE41A490-E165-4C5B-807E-C50452C80125}" sibTransId="{C11305C4-6C27-42FE-9069-A003BDD4C1FC}"/>
    <dgm:cxn modelId="{E55058B3-3B40-4101-9CB6-1FC54FF5682E}" type="presParOf" srcId="{A92E1962-398A-4F26-86F0-EB9159DD2CF6}" destId="{E63564B4-52AF-4A26-8CC6-B48848502916}" srcOrd="0" destOrd="0" presId="urn:microsoft.com/office/officeart/2009/3/layout/IncreasingArrowsProcess"/>
    <dgm:cxn modelId="{4EAC1657-C0CF-4D80-8CE3-A8C612B6475C}" type="presParOf" srcId="{A92E1962-398A-4F26-86F0-EB9159DD2CF6}" destId="{2F76CD43-E6FB-4013-A438-1E197AAE0368}" srcOrd="1" destOrd="0" presId="urn:microsoft.com/office/officeart/2009/3/layout/IncreasingArrowsProcess"/>
    <dgm:cxn modelId="{A53E8EA3-D5E2-413B-AA56-92993C72DAD5}" type="presParOf" srcId="{A92E1962-398A-4F26-86F0-EB9159DD2CF6}" destId="{378A5316-EB84-4008-9D91-5C4D527CD465}" srcOrd="2" destOrd="0" presId="urn:microsoft.com/office/officeart/2009/3/layout/IncreasingArrowsProcess"/>
    <dgm:cxn modelId="{BB687208-C46E-4018-8E87-6B7EAE402B47}" type="presParOf" srcId="{A92E1962-398A-4F26-86F0-EB9159DD2CF6}" destId="{BCBEAA13-4C02-4CD3-9DC8-723D0F525601}" srcOrd="3" destOrd="0" presId="urn:microsoft.com/office/officeart/2009/3/layout/IncreasingArrowsProcess"/>
    <dgm:cxn modelId="{433551B6-0E91-48A4-B942-583F9CC8925C}" type="presParOf" srcId="{A92E1962-398A-4F26-86F0-EB9159DD2CF6}" destId="{0DC67908-A529-4B78-8D15-46AB420F2876}" srcOrd="4" destOrd="0" presId="urn:microsoft.com/office/officeart/2009/3/layout/IncreasingArrowsProcess"/>
    <dgm:cxn modelId="{A3C162E3-AA6F-4EEA-9E92-196EC8632125}" type="presParOf" srcId="{A92E1962-398A-4F26-86F0-EB9159DD2CF6}" destId="{13339332-D442-4871-B37E-8F286BFAE72B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1062" cy="459744"/>
          </a:xfrm>
          <a:prstGeom prst="rect">
            <a:avLst/>
          </a:prstGeom>
        </p:spPr>
        <p:txBody>
          <a:bodyPr vert="horz" lIns="91797" tIns="45898" rIns="91797" bIns="458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9791" y="0"/>
            <a:ext cx="2991062" cy="459744"/>
          </a:xfrm>
          <a:prstGeom prst="rect">
            <a:avLst/>
          </a:prstGeom>
        </p:spPr>
        <p:txBody>
          <a:bodyPr vert="horz" lIns="91797" tIns="45898" rIns="91797" bIns="45898" rtlCol="0"/>
          <a:lstStyle>
            <a:lvl1pPr algn="r">
              <a:defRPr sz="1200"/>
            </a:lvl1pPr>
          </a:lstStyle>
          <a:p>
            <a:fld id="{3CD2BAEE-110F-4DE0-966F-6D586F7A0B3E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9063" y="1144588"/>
            <a:ext cx="4124325" cy="3094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97" tIns="45898" rIns="91797" bIns="458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0245" y="4409718"/>
            <a:ext cx="5521960" cy="3607951"/>
          </a:xfrm>
          <a:prstGeom prst="rect">
            <a:avLst/>
          </a:prstGeom>
        </p:spPr>
        <p:txBody>
          <a:bodyPr vert="horz" lIns="91797" tIns="45898" rIns="91797" bIns="4589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03308"/>
            <a:ext cx="2991062" cy="459743"/>
          </a:xfrm>
          <a:prstGeom prst="rect">
            <a:avLst/>
          </a:prstGeom>
        </p:spPr>
        <p:txBody>
          <a:bodyPr vert="horz" lIns="91797" tIns="45898" rIns="91797" bIns="458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9791" y="8703308"/>
            <a:ext cx="2991062" cy="459743"/>
          </a:xfrm>
          <a:prstGeom prst="rect">
            <a:avLst/>
          </a:prstGeom>
        </p:spPr>
        <p:txBody>
          <a:bodyPr vert="horz" lIns="91797" tIns="45898" rIns="91797" bIns="45898" rtlCol="0" anchor="b"/>
          <a:lstStyle>
            <a:lvl1pPr algn="r">
              <a:defRPr sz="1200"/>
            </a:lvl1pPr>
          </a:lstStyle>
          <a:p>
            <a:fld id="{76E77CC3-9AE0-46C0-9513-3D51A7D79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5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78 courses offered  45 courses newly designed/redesigned</a:t>
            </a:r>
          </a:p>
          <a:p>
            <a:endParaRPr lang="en-US" dirty="0" smtClean="0"/>
          </a:p>
          <a:p>
            <a:r>
              <a:rPr lang="en-US" dirty="0" smtClean="0"/>
              <a:t>22 General Education</a:t>
            </a:r>
          </a:p>
          <a:p>
            <a:r>
              <a:rPr lang="en-US" dirty="0" smtClean="0"/>
              <a:t>10 Environmental Management</a:t>
            </a:r>
          </a:p>
          <a:p>
            <a:r>
              <a:rPr lang="en-US" dirty="0" smtClean="0"/>
              <a:t>11 Business Administration</a:t>
            </a:r>
          </a:p>
          <a:p>
            <a:r>
              <a:rPr lang="en-US" dirty="0" smtClean="0"/>
              <a:t>15 Health Education</a:t>
            </a:r>
          </a:p>
          <a:p>
            <a:r>
              <a:rPr lang="en-US" dirty="0" smtClean="0"/>
              <a:t>12 Sport Management</a:t>
            </a:r>
          </a:p>
          <a:p>
            <a:r>
              <a:rPr lang="en-US" dirty="0" smtClean="0"/>
              <a:t>9 Criminology/Law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134A6-B8D4-4266-8FCD-614589FABB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54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52 Courses being offered (one less without Stats)</a:t>
            </a:r>
          </a:p>
          <a:p>
            <a:endParaRPr lang="en-US" dirty="0" smtClean="0"/>
          </a:p>
          <a:p>
            <a:r>
              <a:rPr lang="en-US" dirty="0" smtClean="0"/>
              <a:t>20 Courses newly designed/redesigned</a:t>
            </a:r>
          </a:p>
          <a:p>
            <a:endParaRPr lang="en-US" dirty="0" smtClean="0"/>
          </a:p>
          <a:p>
            <a:r>
              <a:rPr lang="en-US" dirty="0" smtClean="0"/>
              <a:t>31 Courses in Canvas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134A6-B8D4-4266-8FCD-614589FABB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43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120 Courses scheduled</a:t>
            </a:r>
          </a:p>
          <a:p>
            <a:endParaRPr lang="en-US" dirty="0" smtClean="0"/>
          </a:p>
          <a:p>
            <a:r>
              <a:rPr lang="en-US" dirty="0" smtClean="0"/>
              <a:t>55 Courses newly designed/redesigned</a:t>
            </a:r>
          </a:p>
          <a:p>
            <a:endParaRPr lang="en-US" dirty="0" smtClean="0"/>
          </a:p>
          <a:p>
            <a:r>
              <a:rPr lang="en-US" dirty="0" smtClean="0"/>
              <a:t>Majority of courses in Canvas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134A6-B8D4-4266-8FCD-614589FABB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52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F3E61-086B-46C7-8CD7-D961060FB7D9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9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48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14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687388"/>
            <a:ext cx="4581525" cy="3435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 Bishop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Confidential and Proprietary                   Pearson Embanet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8853-F50C-429E-B49D-230CC05F3821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52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687388"/>
            <a:ext cx="4581525" cy="3435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 Bishop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Confidential and Proprietary                   Pearson Embanet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8853-F50C-429E-B49D-230CC05F3821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7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553200" y="4800600"/>
            <a:ext cx="1920240" cy="36576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extLst/>
          </a:lstStyle>
          <a:p>
            <a:fld id="{42F1F1E9-2AB1-44B4-980C-25193A48E369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12" name="Rectangle 19"/>
          <p:cNvSpPr>
            <a:spLocks noChangeArrowheads="1"/>
          </p:cNvSpPr>
          <p:nvPr userDrawn="1"/>
        </p:nvSpPr>
        <p:spPr bwMode="auto">
          <a:xfrm>
            <a:off x="2206625" y="12861925"/>
            <a:ext cx="91440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effectLst/>
        </p:spPr>
        <p:txBody>
          <a:bodyPr rtlCol="0"/>
          <a:lstStyle>
            <a:lvl1pPr>
              <a:defRPr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1250"/>
          </a:xfrm>
        </p:spPr>
        <p:txBody>
          <a:bodyPr anchor="ctr"/>
          <a:lstStyle>
            <a:lvl1pPr>
              <a:defRPr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7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22072"/>
          </a:xfrm>
          <a:prstGeom prst="rect">
            <a:avLst/>
          </a:prstGeom>
          <a:solidFill>
            <a:srgbClr val="F2652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97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1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F2652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858000" y="64008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ufonline.ufl.edu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00800"/>
            <a:ext cx="1295400" cy="4248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9" r:id="rId3"/>
    <p:sldLayoutId id="2147483691" r:id="rId4"/>
    <p:sldLayoutId id="2147483693" r:id="rId5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rgbClr val="00539B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v/D9CJF-tHllU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image" Target="../media/image18.png"/><Relationship Id="rId4" Type="http://schemas.openxmlformats.org/officeDocument/2006/relationships/hyperlink" Target="https://www.youtube.com/v/p8MrQK9gq28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image" Target="../media/image21.png"/><Relationship Id="rId4" Type="http://schemas.openxmlformats.org/officeDocument/2006/relationships/hyperlink" Target="https://www.youtube.com/v/Il0AFGLuDr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6.png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6858000" cy="2249423"/>
          </a:xfrm>
        </p:spPr>
      </p:pic>
    </p:spTree>
    <p:extLst>
      <p:ext uri="{BB962C8B-B14F-4D97-AF65-F5344CB8AC3E}">
        <p14:creationId xmlns:p14="http://schemas.microsoft.com/office/powerpoint/2010/main" val="2343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2014 Course Offerings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74"/>
          <a:stretch/>
        </p:blipFill>
        <p:spPr>
          <a:xfrm>
            <a:off x="4584405" y="1447801"/>
            <a:ext cx="4149993" cy="4651176"/>
          </a:xfrm>
          <a:ln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57200" y="1447800"/>
          <a:ext cx="3505200" cy="4211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71675"/>
                <a:gridCol w="15335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Courses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General</a:t>
                      </a:r>
                      <a:r>
                        <a:rPr lang="en-US" baseline="0" dirty="0" smtClean="0"/>
                        <a:t> 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Environmental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 Administration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Health 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Sport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Criminology/ Law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5791200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7 program courses are also </a:t>
            </a:r>
            <a:r>
              <a:rPr lang="en-US" sz="1400" dirty="0" err="1" smtClean="0"/>
              <a:t>GenEds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149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2014 Course Offerings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6"/>
          <a:stretch/>
        </p:blipFill>
        <p:spPr>
          <a:xfrm>
            <a:off x="4724400" y="1447800"/>
            <a:ext cx="3867214" cy="4651177"/>
          </a:xfrm>
          <a:ln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57200" y="1447801"/>
          <a:ext cx="3505200" cy="42446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71675"/>
                <a:gridCol w="1533525"/>
              </a:tblGrid>
              <a:tr h="4041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Courses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General</a:t>
                      </a:r>
                      <a:r>
                        <a:rPr lang="en-US" baseline="0" dirty="0" smtClean="0"/>
                        <a:t> 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Environmental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 Administration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Health 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Sport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Criminology/ Law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" y="5791200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4 </a:t>
            </a:r>
            <a:r>
              <a:rPr lang="en-US" sz="1400" dirty="0" err="1" smtClean="0"/>
              <a:t>GenEds</a:t>
            </a:r>
            <a:r>
              <a:rPr lang="en-US" sz="1400" dirty="0" smtClean="0"/>
              <a:t> fulfill program requirements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110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2014 </a:t>
            </a:r>
            <a:r>
              <a:rPr lang="en-US" smtClean="0"/>
              <a:t>Course Offerings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62881"/>
              </p:ext>
            </p:extLst>
          </p:nvPr>
        </p:nvGraphicFramePr>
        <p:xfrm>
          <a:off x="457200" y="1481138"/>
          <a:ext cx="3657600" cy="316769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14600"/>
                <a:gridCol w="1143000"/>
              </a:tblGrid>
              <a:tr h="4041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Courses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General</a:t>
                      </a:r>
                      <a:r>
                        <a:rPr lang="en-US" baseline="0" dirty="0" smtClean="0"/>
                        <a:t> 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Environmental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 Administration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Health 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Sport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Criminology/ Law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3030199"/>
              </p:ext>
            </p:extLst>
          </p:nvPr>
        </p:nvGraphicFramePr>
        <p:xfrm>
          <a:off x="4645024" y="1444625"/>
          <a:ext cx="4117975" cy="22583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70176"/>
                <a:gridCol w="1447799"/>
              </a:tblGrid>
              <a:tr h="4041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 Programs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Courses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Psychology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Telecommunications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Computer 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48200" y="4419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Currently finalizing offerings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>
          <a:xfrm>
            <a:off x="755299" y="76200"/>
            <a:ext cx="7633402" cy="62484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67" name="ShockwaveFlash1" r:id="rId2" imgW="9144000" imgH="6248520"/>
        </mc:Choice>
        <mc:Fallback>
          <p:control name="ShockwaveFlash1" r:id="rId2" imgW="9144000" imgH="6248520">
            <p:pic>
              <p:nvPicPr>
                <p:cNvPr id="2" name="ShockwaveFlash1"/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76200"/>
                  <a:ext cx="9144000" cy="62484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49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ircular Arrow 23"/>
          <p:cNvSpPr/>
          <p:nvPr/>
        </p:nvSpPr>
        <p:spPr>
          <a:xfrm rot="18875139">
            <a:off x="4799767" y="-361934"/>
            <a:ext cx="3771658" cy="3771658"/>
          </a:xfrm>
          <a:prstGeom prst="circularArrow">
            <a:avLst>
              <a:gd name="adj1" fmla="val 5202"/>
              <a:gd name="adj2" fmla="val 648584"/>
              <a:gd name="adj3" fmla="val 12297380"/>
              <a:gd name="adj4" fmla="val 9761309"/>
              <a:gd name="adj5" fmla="val 6068"/>
            </a:avLst>
          </a:prstGeom>
          <a:solidFill>
            <a:schemeClr val="accent1">
              <a:hueOff val="0"/>
              <a:satOff val="0"/>
              <a:lumOff val="0"/>
              <a:alpha val="6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Circular Arrow 24"/>
          <p:cNvSpPr/>
          <p:nvPr/>
        </p:nvSpPr>
        <p:spPr>
          <a:xfrm rot="20950078">
            <a:off x="4441907" y="4872"/>
            <a:ext cx="3771658" cy="5021068"/>
          </a:xfrm>
          <a:prstGeom prst="circularArrow">
            <a:avLst>
              <a:gd name="adj1" fmla="val 5202"/>
              <a:gd name="adj2" fmla="val 568228"/>
              <a:gd name="adj3" fmla="val 12297380"/>
              <a:gd name="adj4" fmla="val 6335048"/>
              <a:gd name="adj5" fmla="val 6068"/>
            </a:avLst>
          </a:prstGeom>
          <a:solidFill>
            <a:schemeClr val="accent1">
              <a:hueOff val="0"/>
              <a:satOff val="0"/>
              <a:lumOff val="0"/>
              <a:alpha val="6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Circular Arrow 25"/>
          <p:cNvSpPr/>
          <p:nvPr/>
        </p:nvSpPr>
        <p:spPr>
          <a:xfrm rot="264118" flipH="1">
            <a:off x="457475" y="311689"/>
            <a:ext cx="4009767" cy="5021068"/>
          </a:xfrm>
          <a:prstGeom prst="circularArrow">
            <a:avLst>
              <a:gd name="adj1" fmla="val 5202"/>
              <a:gd name="adj2" fmla="val 568228"/>
              <a:gd name="adj3" fmla="val 12297380"/>
              <a:gd name="adj4" fmla="val 6335048"/>
              <a:gd name="adj5" fmla="val 5285"/>
            </a:avLst>
          </a:prstGeom>
          <a:solidFill>
            <a:schemeClr val="accent1">
              <a:hueOff val="0"/>
              <a:satOff val="0"/>
              <a:lumOff val="0"/>
              <a:alpha val="6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7" name="Group 16"/>
          <p:cNvGrpSpPr/>
          <p:nvPr/>
        </p:nvGrpSpPr>
        <p:grpSpPr>
          <a:xfrm>
            <a:off x="1182111" y="426265"/>
            <a:ext cx="6779777" cy="5362827"/>
            <a:chOff x="1182111" y="426265"/>
            <a:chExt cx="6779777" cy="5362827"/>
          </a:xfrm>
        </p:grpSpPr>
        <p:sp>
          <p:nvSpPr>
            <p:cNvPr id="18" name="Circular Arrow 17"/>
            <p:cNvSpPr/>
            <p:nvPr/>
          </p:nvSpPr>
          <p:spPr>
            <a:xfrm>
              <a:off x="1920911" y="426265"/>
              <a:ext cx="5302177" cy="5302177"/>
            </a:xfrm>
            <a:prstGeom prst="circularArrow">
              <a:avLst>
                <a:gd name="adj1" fmla="val 5544"/>
                <a:gd name="adj2" fmla="val 330680"/>
                <a:gd name="adj3" fmla="val 13779493"/>
                <a:gd name="adj4" fmla="val 17383793"/>
                <a:gd name="adj5" fmla="val 5757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3332503" y="459307"/>
              <a:ext cx="2478992" cy="1239496"/>
            </a:xfrm>
            <a:custGeom>
              <a:avLst/>
              <a:gdLst>
                <a:gd name="connsiteX0" fmla="*/ 0 w 2478992"/>
                <a:gd name="connsiteY0" fmla="*/ 206587 h 1239496"/>
                <a:gd name="connsiteX1" fmla="*/ 206587 w 2478992"/>
                <a:gd name="connsiteY1" fmla="*/ 0 h 1239496"/>
                <a:gd name="connsiteX2" fmla="*/ 2272405 w 2478992"/>
                <a:gd name="connsiteY2" fmla="*/ 0 h 1239496"/>
                <a:gd name="connsiteX3" fmla="*/ 2478992 w 2478992"/>
                <a:gd name="connsiteY3" fmla="*/ 206587 h 1239496"/>
                <a:gd name="connsiteX4" fmla="*/ 2478992 w 2478992"/>
                <a:gd name="connsiteY4" fmla="*/ 1032909 h 1239496"/>
                <a:gd name="connsiteX5" fmla="*/ 2272405 w 2478992"/>
                <a:gd name="connsiteY5" fmla="*/ 1239496 h 1239496"/>
                <a:gd name="connsiteX6" fmla="*/ 206587 w 2478992"/>
                <a:gd name="connsiteY6" fmla="*/ 1239496 h 1239496"/>
                <a:gd name="connsiteX7" fmla="*/ 0 w 2478992"/>
                <a:gd name="connsiteY7" fmla="*/ 1032909 h 1239496"/>
                <a:gd name="connsiteX8" fmla="*/ 0 w 2478992"/>
                <a:gd name="connsiteY8" fmla="*/ 206587 h 123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8992" h="1239496">
                  <a:moveTo>
                    <a:pt x="0" y="206587"/>
                  </a:moveTo>
                  <a:cubicBezTo>
                    <a:pt x="0" y="92492"/>
                    <a:pt x="92492" y="0"/>
                    <a:pt x="206587" y="0"/>
                  </a:cubicBezTo>
                  <a:lnTo>
                    <a:pt x="2272405" y="0"/>
                  </a:lnTo>
                  <a:cubicBezTo>
                    <a:pt x="2386500" y="0"/>
                    <a:pt x="2478992" y="92492"/>
                    <a:pt x="2478992" y="206587"/>
                  </a:cubicBezTo>
                  <a:lnTo>
                    <a:pt x="2478992" y="1032909"/>
                  </a:lnTo>
                  <a:cubicBezTo>
                    <a:pt x="2478992" y="1147004"/>
                    <a:pt x="2386500" y="1239496"/>
                    <a:pt x="2272405" y="1239496"/>
                  </a:cubicBezTo>
                  <a:lnTo>
                    <a:pt x="206587" y="1239496"/>
                  </a:lnTo>
                  <a:cubicBezTo>
                    <a:pt x="92492" y="1239496"/>
                    <a:pt x="0" y="1147004"/>
                    <a:pt x="0" y="1032909"/>
                  </a:cubicBezTo>
                  <a:lnTo>
                    <a:pt x="0" y="20658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707" tIns="136707" rIns="136707" bIns="13670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Course Design</a:t>
              </a:r>
              <a:endParaRPr lang="en-US" sz="2000" kern="12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482896" y="2021658"/>
              <a:ext cx="2478992" cy="1239496"/>
            </a:xfrm>
            <a:custGeom>
              <a:avLst/>
              <a:gdLst>
                <a:gd name="connsiteX0" fmla="*/ 0 w 2478992"/>
                <a:gd name="connsiteY0" fmla="*/ 206587 h 1239496"/>
                <a:gd name="connsiteX1" fmla="*/ 206587 w 2478992"/>
                <a:gd name="connsiteY1" fmla="*/ 0 h 1239496"/>
                <a:gd name="connsiteX2" fmla="*/ 2272405 w 2478992"/>
                <a:gd name="connsiteY2" fmla="*/ 0 h 1239496"/>
                <a:gd name="connsiteX3" fmla="*/ 2478992 w 2478992"/>
                <a:gd name="connsiteY3" fmla="*/ 206587 h 1239496"/>
                <a:gd name="connsiteX4" fmla="*/ 2478992 w 2478992"/>
                <a:gd name="connsiteY4" fmla="*/ 1032909 h 1239496"/>
                <a:gd name="connsiteX5" fmla="*/ 2272405 w 2478992"/>
                <a:gd name="connsiteY5" fmla="*/ 1239496 h 1239496"/>
                <a:gd name="connsiteX6" fmla="*/ 206587 w 2478992"/>
                <a:gd name="connsiteY6" fmla="*/ 1239496 h 1239496"/>
                <a:gd name="connsiteX7" fmla="*/ 0 w 2478992"/>
                <a:gd name="connsiteY7" fmla="*/ 1032909 h 1239496"/>
                <a:gd name="connsiteX8" fmla="*/ 0 w 2478992"/>
                <a:gd name="connsiteY8" fmla="*/ 206587 h 123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8992" h="1239496">
                  <a:moveTo>
                    <a:pt x="0" y="206587"/>
                  </a:moveTo>
                  <a:cubicBezTo>
                    <a:pt x="0" y="92492"/>
                    <a:pt x="92492" y="0"/>
                    <a:pt x="206587" y="0"/>
                  </a:cubicBezTo>
                  <a:lnTo>
                    <a:pt x="2272405" y="0"/>
                  </a:lnTo>
                  <a:cubicBezTo>
                    <a:pt x="2386500" y="0"/>
                    <a:pt x="2478992" y="92492"/>
                    <a:pt x="2478992" y="206587"/>
                  </a:cubicBezTo>
                  <a:lnTo>
                    <a:pt x="2478992" y="1032909"/>
                  </a:lnTo>
                  <a:cubicBezTo>
                    <a:pt x="2478992" y="1147004"/>
                    <a:pt x="2386500" y="1239496"/>
                    <a:pt x="2272405" y="1239496"/>
                  </a:cubicBezTo>
                  <a:lnTo>
                    <a:pt x="206587" y="1239496"/>
                  </a:lnTo>
                  <a:cubicBezTo>
                    <a:pt x="92492" y="1239496"/>
                    <a:pt x="0" y="1147004"/>
                    <a:pt x="0" y="1032909"/>
                  </a:cubicBezTo>
                  <a:lnTo>
                    <a:pt x="0" y="20658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707" tIns="136707" rIns="136707" bIns="13670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UF Standards &amp; Markers of Excellence</a:t>
              </a:r>
              <a:endParaRPr lang="en-US" sz="2000" kern="12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661519" y="4549596"/>
              <a:ext cx="2478992" cy="1239496"/>
            </a:xfrm>
            <a:custGeom>
              <a:avLst/>
              <a:gdLst>
                <a:gd name="connsiteX0" fmla="*/ 0 w 2478992"/>
                <a:gd name="connsiteY0" fmla="*/ 206587 h 1239496"/>
                <a:gd name="connsiteX1" fmla="*/ 206587 w 2478992"/>
                <a:gd name="connsiteY1" fmla="*/ 0 h 1239496"/>
                <a:gd name="connsiteX2" fmla="*/ 2272405 w 2478992"/>
                <a:gd name="connsiteY2" fmla="*/ 0 h 1239496"/>
                <a:gd name="connsiteX3" fmla="*/ 2478992 w 2478992"/>
                <a:gd name="connsiteY3" fmla="*/ 206587 h 1239496"/>
                <a:gd name="connsiteX4" fmla="*/ 2478992 w 2478992"/>
                <a:gd name="connsiteY4" fmla="*/ 1032909 h 1239496"/>
                <a:gd name="connsiteX5" fmla="*/ 2272405 w 2478992"/>
                <a:gd name="connsiteY5" fmla="*/ 1239496 h 1239496"/>
                <a:gd name="connsiteX6" fmla="*/ 206587 w 2478992"/>
                <a:gd name="connsiteY6" fmla="*/ 1239496 h 1239496"/>
                <a:gd name="connsiteX7" fmla="*/ 0 w 2478992"/>
                <a:gd name="connsiteY7" fmla="*/ 1032909 h 1239496"/>
                <a:gd name="connsiteX8" fmla="*/ 0 w 2478992"/>
                <a:gd name="connsiteY8" fmla="*/ 206587 h 123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8992" h="1239496">
                  <a:moveTo>
                    <a:pt x="0" y="206587"/>
                  </a:moveTo>
                  <a:cubicBezTo>
                    <a:pt x="0" y="92492"/>
                    <a:pt x="92492" y="0"/>
                    <a:pt x="206587" y="0"/>
                  </a:cubicBezTo>
                  <a:lnTo>
                    <a:pt x="2272405" y="0"/>
                  </a:lnTo>
                  <a:cubicBezTo>
                    <a:pt x="2386500" y="0"/>
                    <a:pt x="2478992" y="92492"/>
                    <a:pt x="2478992" y="206587"/>
                  </a:cubicBezTo>
                  <a:lnTo>
                    <a:pt x="2478992" y="1032909"/>
                  </a:lnTo>
                  <a:cubicBezTo>
                    <a:pt x="2478992" y="1147004"/>
                    <a:pt x="2386500" y="1239496"/>
                    <a:pt x="2272405" y="1239496"/>
                  </a:cubicBezTo>
                  <a:lnTo>
                    <a:pt x="206587" y="1239496"/>
                  </a:lnTo>
                  <a:cubicBezTo>
                    <a:pt x="92492" y="1239496"/>
                    <a:pt x="0" y="1147004"/>
                    <a:pt x="0" y="1032909"/>
                  </a:cubicBezTo>
                  <a:lnTo>
                    <a:pt x="0" y="20658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707" tIns="136707" rIns="136707" bIns="13670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Quality Assurance Committee</a:t>
              </a:r>
              <a:endParaRPr lang="en-US" sz="2000" kern="12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003487" y="4549596"/>
              <a:ext cx="2478992" cy="1239496"/>
            </a:xfrm>
            <a:custGeom>
              <a:avLst/>
              <a:gdLst>
                <a:gd name="connsiteX0" fmla="*/ 0 w 2478992"/>
                <a:gd name="connsiteY0" fmla="*/ 206587 h 1239496"/>
                <a:gd name="connsiteX1" fmla="*/ 206587 w 2478992"/>
                <a:gd name="connsiteY1" fmla="*/ 0 h 1239496"/>
                <a:gd name="connsiteX2" fmla="*/ 2272405 w 2478992"/>
                <a:gd name="connsiteY2" fmla="*/ 0 h 1239496"/>
                <a:gd name="connsiteX3" fmla="*/ 2478992 w 2478992"/>
                <a:gd name="connsiteY3" fmla="*/ 206587 h 1239496"/>
                <a:gd name="connsiteX4" fmla="*/ 2478992 w 2478992"/>
                <a:gd name="connsiteY4" fmla="*/ 1032909 h 1239496"/>
                <a:gd name="connsiteX5" fmla="*/ 2272405 w 2478992"/>
                <a:gd name="connsiteY5" fmla="*/ 1239496 h 1239496"/>
                <a:gd name="connsiteX6" fmla="*/ 206587 w 2478992"/>
                <a:gd name="connsiteY6" fmla="*/ 1239496 h 1239496"/>
                <a:gd name="connsiteX7" fmla="*/ 0 w 2478992"/>
                <a:gd name="connsiteY7" fmla="*/ 1032909 h 1239496"/>
                <a:gd name="connsiteX8" fmla="*/ 0 w 2478992"/>
                <a:gd name="connsiteY8" fmla="*/ 206587 h 123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8992" h="1239496">
                  <a:moveTo>
                    <a:pt x="0" y="206587"/>
                  </a:moveTo>
                  <a:cubicBezTo>
                    <a:pt x="0" y="92492"/>
                    <a:pt x="92492" y="0"/>
                    <a:pt x="206587" y="0"/>
                  </a:cubicBezTo>
                  <a:lnTo>
                    <a:pt x="2272405" y="0"/>
                  </a:lnTo>
                  <a:cubicBezTo>
                    <a:pt x="2386500" y="0"/>
                    <a:pt x="2478992" y="92492"/>
                    <a:pt x="2478992" y="206587"/>
                  </a:cubicBezTo>
                  <a:lnTo>
                    <a:pt x="2478992" y="1032909"/>
                  </a:lnTo>
                  <a:cubicBezTo>
                    <a:pt x="2478992" y="1147004"/>
                    <a:pt x="2386500" y="1239496"/>
                    <a:pt x="2272405" y="1239496"/>
                  </a:cubicBezTo>
                  <a:lnTo>
                    <a:pt x="206587" y="1239496"/>
                  </a:lnTo>
                  <a:cubicBezTo>
                    <a:pt x="92492" y="1239496"/>
                    <a:pt x="0" y="1147004"/>
                    <a:pt x="0" y="1032909"/>
                  </a:cubicBezTo>
                  <a:lnTo>
                    <a:pt x="0" y="20658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707" tIns="136707" rIns="136707" bIns="13670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Student Experience Rubric</a:t>
              </a:r>
              <a:endParaRPr lang="en-US" sz="2000" kern="1200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182111" y="2021658"/>
              <a:ext cx="2478992" cy="1239496"/>
            </a:xfrm>
            <a:custGeom>
              <a:avLst/>
              <a:gdLst>
                <a:gd name="connsiteX0" fmla="*/ 0 w 2478992"/>
                <a:gd name="connsiteY0" fmla="*/ 206587 h 1239496"/>
                <a:gd name="connsiteX1" fmla="*/ 206587 w 2478992"/>
                <a:gd name="connsiteY1" fmla="*/ 0 h 1239496"/>
                <a:gd name="connsiteX2" fmla="*/ 2272405 w 2478992"/>
                <a:gd name="connsiteY2" fmla="*/ 0 h 1239496"/>
                <a:gd name="connsiteX3" fmla="*/ 2478992 w 2478992"/>
                <a:gd name="connsiteY3" fmla="*/ 206587 h 1239496"/>
                <a:gd name="connsiteX4" fmla="*/ 2478992 w 2478992"/>
                <a:gd name="connsiteY4" fmla="*/ 1032909 h 1239496"/>
                <a:gd name="connsiteX5" fmla="*/ 2272405 w 2478992"/>
                <a:gd name="connsiteY5" fmla="*/ 1239496 h 1239496"/>
                <a:gd name="connsiteX6" fmla="*/ 206587 w 2478992"/>
                <a:gd name="connsiteY6" fmla="*/ 1239496 h 1239496"/>
                <a:gd name="connsiteX7" fmla="*/ 0 w 2478992"/>
                <a:gd name="connsiteY7" fmla="*/ 1032909 h 1239496"/>
                <a:gd name="connsiteX8" fmla="*/ 0 w 2478992"/>
                <a:gd name="connsiteY8" fmla="*/ 206587 h 123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8992" h="1239496">
                  <a:moveTo>
                    <a:pt x="0" y="206587"/>
                  </a:moveTo>
                  <a:cubicBezTo>
                    <a:pt x="0" y="92492"/>
                    <a:pt x="92492" y="0"/>
                    <a:pt x="206587" y="0"/>
                  </a:cubicBezTo>
                  <a:lnTo>
                    <a:pt x="2272405" y="0"/>
                  </a:lnTo>
                  <a:cubicBezTo>
                    <a:pt x="2386500" y="0"/>
                    <a:pt x="2478992" y="92492"/>
                    <a:pt x="2478992" y="206587"/>
                  </a:cubicBezTo>
                  <a:lnTo>
                    <a:pt x="2478992" y="1032909"/>
                  </a:lnTo>
                  <a:cubicBezTo>
                    <a:pt x="2478992" y="1147004"/>
                    <a:pt x="2386500" y="1239496"/>
                    <a:pt x="2272405" y="1239496"/>
                  </a:cubicBezTo>
                  <a:lnTo>
                    <a:pt x="206587" y="1239496"/>
                  </a:lnTo>
                  <a:cubicBezTo>
                    <a:pt x="92492" y="1239496"/>
                    <a:pt x="0" y="1147004"/>
                    <a:pt x="0" y="1032909"/>
                  </a:cubicBezTo>
                  <a:lnTo>
                    <a:pt x="0" y="20658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707" tIns="136707" rIns="136707" bIns="13670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Faculty Training</a:t>
              </a:r>
              <a:endParaRPr lang="en-U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4707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1112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2014 Online Education</a:t>
            </a:r>
            <a:r>
              <a:rPr lang="en-US" dirty="0"/>
              <a:t> </a:t>
            </a:r>
            <a:r>
              <a:rPr lang="en-US" dirty="0" smtClean="0"/>
              <a:t>Excellence Awards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Six of eight winning courses are UF Online:</a:t>
            </a:r>
          </a:p>
          <a:p>
            <a:pPr marL="109728" indent="0">
              <a:buNone/>
            </a:pP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ISM3004 Computing in the Business Environment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BSC2009 Biological Sciences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CJL3038 Law and Society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AST1002 Discovering the Universe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IDS2338 Rethinking Citizenship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SPN2230 Beginning Spanish I</a:t>
            </a:r>
          </a:p>
          <a:p>
            <a:pPr lvl="1"/>
            <a:endParaRPr lang="en-US" dirty="0"/>
          </a:p>
          <a:p>
            <a:pPr marL="630936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68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>
          <a:xfrm>
            <a:off x="716466" y="76200"/>
            <a:ext cx="7711068" cy="62484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3091" name="ShockwaveFlash1" r:id="rId2" imgW="9144000" imgH="6248520"/>
        </mc:Choice>
        <mc:Fallback>
          <p:control name="ShockwaveFlash1" r:id="rId2" imgW="9144000" imgH="6248520">
            <p:pic>
              <p:nvPicPr>
                <p:cNvPr id="2" name="ShockwaveFlash1"/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76200"/>
                  <a:ext cx="9143999" cy="62484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82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Development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7906"/>
          </a:xfrm>
        </p:spPr>
        <p:txBody>
          <a:bodyPr/>
          <a:lstStyle/>
          <a:p>
            <a:r>
              <a:rPr lang="en-US" dirty="0" smtClean="0"/>
              <a:t>Faculty Institute </a:t>
            </a:r>
          </a:p>
          <a:p>
            <a:pPr lvl="1"/>
            <a:r>
              <a:rPr lang="en-US" dirty="0" smtClean="0"/>
              <a:t>Online workshop</a:t>
            </a:r>
          </a:p>
          <a:p>
            <a:pPr lvl="1"/>
            <a:r>
              <a:rPr lang="en-US" dirty="0" smtClean="0"/>
              <a:t>Required prior to course development</a:t>
            </a:r>
          </a:p>
          <a:p>
            <a:pPr lvl="1"/>
            <a:endParaRPr lang="en-US" dirty="0"/>
          </a:p>
          <a:p>
            <a:r>
              <a:rPr lang="en-US" dirty="0" smtClean="0"/>
              <a:t>Teaching Assistant Institute</a:t>
            </a:r>
          </a:p>
          <a:p>
            <a:pPr lvl="1"/>
            <a:r>
              <a:rPr lang="en-US" dirty="0" smtClean="0"/>
              <a:t>Online workshop</a:t>
            </a:r>
          </a:p>
          <a:p>
            <a:pPr lvl="1"/>
            <a:r>
              <a:rPr lang="en-US" dirty="0" smtClean="0"/>
              <a:t>Required</a:t>
            </a:r>
          </a:p>
          <a:p>
            <a:pPr lvl="1"/>
            <a:r>
              <a:rPr lang="en-US" dirty="0" smtClean="0"/>
              <a:t>TA handbook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19200"/>
            <a:ext cx="3657600" cy="4975705"/>
          </a:xfrm>
          <a:ln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91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458200" cy="4462272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UF</a:t>
            </a:r>
            <a:r>
              <a:rPr lang="en-US" i="1" dirty="0" smtClean="0"/>
              <a:t> Interface</a:t>
            </a:r>
            <a:r>
              <a:rPr lang="en-US" dirty="0" smtClean="0"/>
              <a:t> Faculty Seminar </a:t>
            </a:r>
          </a:p>
          <a:p>
            <a:pPr lvl="1"/>
            <a:r>
              <a:rPr lang="en-US" dirty="0" smtClean="0"/>
              <a:t>To be presented each term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Faculty discussion Forum</a:t>
            </a:r>
          </a:p>
          <a:p>
            <a:pPr lvl="1"/>
            <a:r>
              <a:rPr lang="en-US" dirty="0" smtClean="0"/>
              <a:t>To be presented monthly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Faculty Institute Supplements</a:t>
            </a:r>
          </a:p>
          <a:p>
            <a:pPr lvl="1"/>
            <a:r>
              <a:rPr lang="en-US" dirty="0" smtClean="0"/>
              <a:t>Presented online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Development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352800"/>
            <a:ext cx="3810000" cy="2476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33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097" y="76200"/>
            <a:ext cx="11744191" cy="6248399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4114" name="ShockwaveFlash1" r:id="rId2" imgW="9144000" imgH="6248520"/>
        </mc:Choice>
        <mc:Fallback>
          <p:control name="ShockwaveFlash1" r:id="rId2" imgW="9144000" imgH="6248520">
            <p:pic>
              <p:nvPicPr>
                <p:cNvPr id="2" name="ShockwaveFlash1"/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76200"/>
                  <a:ext cx="9144000" cy="62484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5535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April 30, 2014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2133600"/>
          </a:xfrm>
        </p:spPr>
        <p:txBody>
          <a:bodyPr>
            <a:noAutofit/>
          </a:bodyPr>
          <a:lstStyle/>
          <a:p>
            <a:r>
              <a:rPr lang="en-US" sz="4800" dirty="0"/>
              <a:t>Presentation </a:t>
            </a:r>
            <a:r>
              <a:rPr lang="en-US" sz="4800" dirty="0" smtClean="0"/>
              <a:t>to the Board of Governors Advisory Board</a:t>
            </a:r>
            <a:br>
              <a:rPr lang="en-US" sz="4800" dirty="0" smtClean="0"/>
            </a:br>
            <a:r>
              <a:rPr lang="en-US" sz="4800" dirty="0" smtClean="0"/>
              <a:t>for </a:t>
            </a:r>
            <a:r>
              <a:rPr lang="en-US" sz="4800" dirty="0"/>
              <a:t>UF </a:t>
            </a:r>
            <a:r>
              <a:rPr lang="en-US" sz="4800" dirty="0" smtClean="0"/>
              <a:t>Online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7721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>
            <a:normAutofit/>
          </a:bodyPr>
          <a:lstStyle/>
          <a:p>
            <a:r>
              <a:rPr lang="en-US" sz="4000" dirty="0">
                <a:ea typeface="Verdana" panose="020B0604030504040204" pitchFamily="34" charset="0"/>
                <a:cs typeface="Verdana" panose="020B0604030504040204" pitchFamily="34" charset="0"/>
              </a:rPr>
              <a:t>IT </a:t>
            </a:r>
            <a:r>
              <a:rPr lang="en-US" sz="4000" dirty="0" smtClean="0">
                <a:ea typeface="Verdana" panose="020B0604030504040204" pitchFamily="34" charset="0"/>
                <a:cs typeface="Verdana" panose="020B0604030504040204" pitchFamily="34" charset="0"/>
              </a:rPr>
              <a:t>Support</a:t>
            </a:r>
            <a:br>
              <a:rPr lang="en-US" sz="40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b="0" dirty="0">
                <a:solidFill>
                  <a:schemeClr val="accent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Technology Services for </a:t>
            </a:r>
            <a:r>
              <a:rPr lang="en-US" sz="2800" b="0" dirty="0" smtClean="0">
                <a:solidFill>
                  <a:schemeClr val="accent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Online </a:t>
            </a:r>
            <a:r>
              <a:rPr lang="en-US" sz="2800" b="0" dirty="0">
                <a:solidFill>
                  <a:schemeClr val="accent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Student </a:t>
            </a:r>
            <a:r>
              <a:rPr lang="en-US" sz="2800" b="0" dirty="0" smtClean="0">
                <a:solidFill>
                  <a:schemeClr val="accent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Success</a:t>
            </a:r>
            <a:endParaRPr lang="en-US" b="0" dirty="0">
              <a:solidFill>
                <a:schemeClr val="accent4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329480"/>
            <a:ext cx="1219200" cy="4572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/>
                </a:solidFill>
                <a:cs typeface="Arial" panose="020B0604020202020204" pitchFamily="34" charset="0"/>
              </a:rPr>
              <a:t>Course Production</a:t>
            </a:r>
            <a:endParaRPr lang="en-US" sz="1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2084" y="1329480"/>
            <a:ext cx="2588545" cy="4572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/>
                </a:solidFill>
                <a:cs typeface="Arial" panose="020B0604020202020204" pitchFamily="34" charset="0"/>
              </a:rPr>
              <a:t>Support &amp; Training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8530" y="1329480"/>
            <a:ext cx="1219200" cy="4572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/>
                </a:solidFill>
                <a:cs typeface="Arial" panose="020B0604020202020204" pitchFamily="34" charset="0"/>
              </a:rPr>
              <a:t>Course Delivery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34757" y="1329480"/>
            <a:ext cx="1238250" cy="4572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/>
                </a:solidFill>
                <a:cs typeface="Arial" panose="020B0604020202020204" pitchFamily="34" charset="0"/>
              </a:rPr>
              <a:t>Administration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58179" y="1329480"/>
            <a:ext cx="1219200" cy="4572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/>
                </a:solidFill>
                <a:cs typeface="Arial" panose="020B0604020202020204" pitchFamily="34" charset="0"/>
              </a:rPr>
              <a:t>Metrics &amp; Analytics</a:t>
            </a:r>
            <a:endParaRPr lang="en-US" sz="1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2043530"/>
            <a:ext cx="1219200" cy="46166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Instructional Design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2578648"/>
            <a:ext cx="1219200" cy="46166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Web &amp; Programming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20926" y="2042965"/>
            <a:ext cx="1219200" cy="276999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cs typeface="Arial" panose="020B0604020202020204" pitchFamily="34" charset="0"/>
              </a:rPr>
              <a:t>Faculty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20926" y="2424669"/>
            <a:ext cx="1219200" cy="27699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Face to Face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68530" y="2020669"/>
            <a:ext cx="1219200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Course Management System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68530" y="3576935"/>
            <a:ext cx="1219200" cy="46166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Video &amp; Collaboration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68530" y="2782669"/>
            <a:ext cx="1219200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Virtual Computer Lab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44282" y="2032437"/>
            <a:ext cx="1219200" cy="27699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Admissions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44282" y="2421451"/>
            <a:ext cx="1219200" cy="27699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Registration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58179" y="2032436"/>
            <a:ext cx="1219200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Data Collection &amp; Warehousing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58179" y="3333297"/>
            <a:ext cx="1219200" cy="27699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Analytics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58179" y="2776044"/>
            <a:ext cx="1219200" cy="46166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Performance Metrics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4800" y="3127575"/>
            <a:ext cx="1219200" cy="46166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Rich Media Production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920926" y="2798387"/>
            <a:ext cx="1219200" cy="27699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Just in Time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920926" y="3166446"/>
            <a:ext cx="1219200" cy="27699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CMS Support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920926" y="3542888"/>
            <a:ext cx="1219200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Pedagogy for online instruction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90246" y="2046762"/>
            <a:ext cx="1219200" cy="276999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cs typeface="Arial" panose="020B0604020202020204" pitchFamily="34" charset="0"/>
              </a:rPr>
              <a:t>Student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290246" y="2436366"/>
            <a:ext cx="1219200" cy="46166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Computer </a:t>
            </a:r>
          </a:p>
          <a:p>
            <a:pPr algn="ctr"/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Help Desk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290246" y="2980644"/>
            <a:ext cx="1219200" cy="46166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Self-service resources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44282" y="2792229"/>
            <a:ext cx="1219200" cy="46166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Student Records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244282" y="3346878"/>
            <a:ext cx="1219200" cy="27699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Financial Aid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244282" y="3724662"/>
            <a:ext cx="1219200" cy="46166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Billing and Payments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768530" y="4945595"/>
            <a:ext cx="1219200" cy="27699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Network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658179" y="3712121"/>
            <a:ext cx="1219200" cy="27699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Reports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591917" y="4655581"/>
            <a:ext cx="1219200" cy="64633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91440" bIns="18288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/>
                </a:solidFill>
                <a:cs typeface="Arial" panose="020B0604020202020204" pitchFamily="34" charset="0"/>
              </a:rPr>
              <a:t>Partnerships (Integration)</a:t>
            </a:r>
            <a:endParaRPr lang="en-US" sz="1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91917" y="5384073"/>
            <a:ext cx="1219200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Pearson</a:t>
            </a:r>
          </a:p>
          <a:p>
            <a:pPr algn="ctr"/>
            <a:r>
              <a:rPr lang="en-US" sz="12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MCGraw-Hill</a:t>
            </a:r>
            <a:endParaRPr lang="en-US" sz="12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Proctor-U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68530" y="4365991"/>
            <a:ext cx="1219200" cy="46166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91440" bIns="18288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/>
                </a:solidFill>
                <a:cs typeface="Arial" panose="020B0604020202020204" pitchFamily="34" charset="0"/>
              </a:rPr>
              <a:t>IT Services</a:t>
            </a:r>
            <a:endParaRPr lang="en-US" sz="1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68530" y="5300960"/>
            <a:ext cx="1219200" cy="27699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eMail</a:t>
            </a:r>
            <a:endParaRPr lang="en-US" sz="12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68530" y="5658450"/>
            <a:ext cx="1219200" cy="46166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Software licenses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8429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IT Services for UF Online</a:t>
            </a:r>
          </a:p>
        </p:txBody>
      </p:sp>
    </p:spTree>
    <p:extLst>
      <p:ext uri="{BB962C8B-B14F-4D97-AF65-F5344CB8AC3E}">
        <p14:creationId xmlns:p14="http://schemas.microsoft.com/office/powerpoint/2010/main" val="342149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381000" y="152400"/>
            <a:ext cx="8229600" cy="1111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rgbClr val="00539B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/>
              <a:t>Division of Student </a:t>
            </a:r>
            <a:r>
              <a:rPr lang="en-US" dirty="0" smtClean="0"/>
              <a:t>Affairs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/>
        </p:nvSpPr>
        <p:spPr>
          <a:xfrm>
            <a:off x="381000" y="5257800"/>
            <a:ext cx="4040188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vert="horz" lIns="182880" anchor="ctr">
            <a:normAutofit/>
          </a:bodyPr>
          <a:lstStyle>
            <a:lvl1pPr marL="0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www.dso.ufl.edu/nsfp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/>
        </p:nvSpPr>
        <p:spPr>
          <a:xfrm>
            <a:off x="4568826" y="5257800"/>
            <a:ext cx="4041775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vert="horz" lIns="182880" anchor="ctr">
            <a:normAutofit/>
          </a:bodyPr>
          <a:lstStyle>
            <a:lvl1pPr marL="0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www.counseling.ufl.edu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/>
        </p:nvSpPr>
        <p:spPr>
          <a:xfrm>
            <a:off x="381000" y="1291894"/>
            <a:ext cx="4038600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b="1" dirty="0" smtClean="0"/>
              <a:t>UF Online Orientation</a:t>
            </a:r>
          </a:p>
          <a:p>
            <a:pPr lvl="1"/>
            <a:r>
              <a:rPr lang="en-US" dirty="0" smtClean="0"/>
              <a:t>Jaime Gresley &amp; Kris Klann</a:t>
            </a:r>
          </a:p>
          <a:p>
            <a:pPr lvl="1"/>
            <a:r>
              <a:rPr lang="en-US" dirty="0" smtClean="0"/>
              <a:t>New Student and Family Programs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/>
        </p:nvSpPr>
        <p:spPr>
          <a:xfrm>
            <a:off x="4568825" y="1291894"/>
            <a:ext cx="4041775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b="1" dirty="0" smtClean="0"/>
              <a:t>Therapist Assisted Online (TAO)</a:t>
            </a:r>
          </a:p>
          <a:p>
            <a:pPr lvl="1"/>
            <a:r>
              <a:rPr lang="en-US" dirty="0" smtClean="0"/>
              <a:t>Dr. Sherry Benton</a:t>
            </a:r>
          </a:p>
          <a:p>
            <a:pPr lvl="1"/>
            <a:r>
              <a:rPr lang="en-US" dirty="0" smtClean="0"/>
              <a:t>Counseling &amp; Wellness Center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41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/>
          <a:lstStyle/>
          <a:p>
            <a:r>
              <a:rPr lang="en-US" dirty="0" smtClean="0"/>
              <a:t>Therapist Assisted Online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Dr. Sherry Benton</a:t>
            </a:r>
          </a:p>
          <a:p>
            <a:r>
              <a:rPr lang="en-US" dirty="0" smtClean="0"/>
              <a:t>Director of the Counseling and Wellness Center</a:t>
            </a:r>
            <a:endParaRPr lang="en-US" dirty="0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>
          <a:xfrm>
            <a:off x="6553200" y="4800600"/>
            <a:ext cx="1920240" cy="36576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TAO History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problem:</a:t>
            </a:r>
          </a:p>
          <a:p>
            <a:pPr lvl="1"/>
            <a:r>
              <a:rPr lang="en-US" dirty="0" smtClean="0"/>
              <a:t>Supply never matches demand</a:t>
            </a:r>
          </a:p>
          <a:p>
            <a:pPr lvl="1"/>
            <a:r>
              <a:rPr lang="en-US" dirty="0" smtClean="0"/>
              <a:t>Distance learners call often, little to offer</a:t>
            </a:r>
          </a:p>
          <a:p>
            <a:pPr lvl="1"/>
            <a:r>
              <a:rPr lang="en-US" dirty="0" smtClean="0"/>
              <a:t>Many students find counseling to be inconvenient, time consuming, fear stigma</a:t>
            </a:r>
          </a:p>
          <a:p>
            <a:pPr lvl="1"/>
            <a:r>
              <a:rPr lang="en-US" dirty="0" smtClean="0"/>
              <a:t>We are never going to hire our way out of this</a:t>
            </a:r>
          </a:p>
          <a:p>
            <a:pPr marL="393192" lvl="1" indent="0">
              <a:buNone/>
            </a:pPr>
            <a:r>
              <a:rPr lang="en-US" smtClean="0"/>
              <a:t>TAO</a:t>
            </a:r>
            <a:endParaRPr lang="en-US" dirty="0"/>
          </a:p>
          <a:p>
            <a:pPr lvl="1"/>
            <a:r>
              <a:rPr lang="en-US" dirty="0" smtClean="0"/>
              <a:t>2011 began to build TAO, surveyed students, </a:t>
            </a:r>
          </a:p>
          <a:p>
            <a:pPr lvl="1"/>
            <a:r>
              <a:rPr lang="en-US" dirty="0" smtClean="0"/>
              <a:t>Piloted in fall 2013,</a:t>
            </a:r>
          </a:p>
          <a:p>
            <a:pPr lvl="1"/>
            <a:r>
              <a:rPr lang="en-US" dirty="0" smtClean="0"/>
              <a:t>Expanded in spring to include distance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14625" y="32623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TAO Results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796" y="2286000"/>
            <a:ext cx="3429000" cy="2930236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85800" y="3276600"/>
          <a:ext cx="3657600" cy="1419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800"/>
                <a:gridCol w="1066800"/>
              </a:tblGrid>
              <a:tr h="2838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Treatment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Effect Sizes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0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Meta-analysis, f-t-f psychotherapy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.35-.57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0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Meta-analysis, medication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.28-.50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0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CWC f-t-f psychotherapy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.34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0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.74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4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TAO Platform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 Principals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HIPAA compliant</a:t>
            </a:r>
          </a:p>
          <a:p>
            <a:r>
              <a:rPr lang="en-US" dirty="0" smtClean="0"/>
              <a:t>Self-regulated learning environment</a:t>
            </a:r>
          </a:p>
          <a:p>
            <a:r>
              <a:rPr lang="en-US" dirty="0" smtClean="0"/>
              <a:t>Engaging multimedia learning</a:t>
            </a:r>
          </a:p>
          <a:p>
            <a:r>
              <a:rPr lang="en-US" dirty="0"/>
              <a:t>Adaptive and </a:t>
            </a:r>
            <a:r>
              <a:rPr lang="en-US" dirty="0" smtClean="0"/>
              <a:t>personalized</a:t>
            </a:r>
          </a:p>
          <a:p>
            <a:r>
              <a:rPr lang="en-US" dirty="0" smtClean="0"/>
              <a:t>Instructional scaffolding</a:t>
            </a:r>
            <a:endParaRPr lang="en-US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HIPAA compliant video </a:t>
            </a:r>
            <a:r>
              <a:rPr lang="en-US" dirty="0"/>
              <a:t>conferencing, and apps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Customized analytic tools</a:t>
            </a:r>
            <a:endParaRPr lang="en-US" dirty="0"/>
          </a:p>
          <a:p>
            <a:r>
              <a:rPr lang="en-US" dirty="0" smtClean="0"/>
              <a:t>Mobile friendly</a:t>
            </a:r>
          </a:p>
          <a:p>
            <a:r>
              <a:rPr lang="en-US" dirty="0" err="1" smtClean="0"/>
              <a:t>xAPI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1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77724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Pearson Learning Solutions</a:t>
            </a:r>
            <a:br>
              <a:rPr lang="en-US" dirty="0" smtClean="0"/>
            </a:br>
            <a:r>
              <a:rPr lang="en-US" sz="2800" b="0" dirty="0" smtClean="0"/>
              <a:t>Marketing, Recruitment &amp; Retention</a:t>
            </a:r>
            <a:endParaRPr lang="en-US" sz="2700" b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7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505811" y="395451"/>
            <a:ext cx="8153399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3600" dirty="0" smtClean="0">
                <a:solidFill>
                  <a:schemeClr val="accent5"/>
                </a:solidFill>
                <a:latin typeface="+mj-lt"/>
                <a:ea typeface="Verdana" pitchFamily="34" charset="0"/>
                <a:cs typeface="Verdana" pitchFamily="34" charset="0"/>
              </a:rPr>
              <a:t>Marketing Services</a:t>
            </a:r>
            <a:endParaRPr lang="en-US" sz="3600" dirty="0">
              <a:solidFill>
                <a:schemeClr val="accent5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33400" y="1295400"/>
            <a:ext cx="4150806" cy="2325738"/>
            <a:chOff x="533400" y="1295400"/>
            <a:chExt cx="4150806" cy="2325738"/>
          </a:xfrm>
          <a:solidFill>
            <a:schemeClr val="bg1">
              <a:lumMod val="85000"/>
            </a:schemeClr>
          </a:solidFill>
        </p:grpSpPr>
        <p:sp>
          <p:nvSpPr>
            <p:cNvPr id="12" name="Freeform 186"/>
            <p:cNvSpPr>
              <a:spLocks/>
            </p:cNvSpPr>
            <p:nvPr/>
          </p:nvSpPr>
          <p:spPr bwMode="auto">
            <a:xfrm>
              <a:off x="533400" y="1295400"/>
              <a:ext cx="4150806" cy="2325738"/>
            </a:xfrm>
            <a:custGeom>
              <a:avLst/>
              <a:gdLst/>
              <a:ahLst/>
              <a:cxnLst>
                <a:cxn ang="0">
                  <a:pos x="758" y="232"/>
                </a:cxn>
                <a:cxn ang="0">
                  <a:pos x="726" y="190"/>
                </a:cxn>
                <a:cxn ang="0">
                  <a:pos x="726" y="24"/>
                </a:cxn>
                <a:cxn ang="0">
                  <a:pos x="702" y="0"/>
                </a:cxn>
                <a:cxn ang="0">
                  <a:pos x="24" y="0"/>
                </a:cxn>
                <a:cxn ang="0">
                  <a:pos x="0" y="24"/>
                </a:cxn>
                <a:cxn ang="0">
                  <a:pos x="0" y="438"/>
                </a:cxn>
                <a:cxn ang="0">
                  <a:pos x="24" y="462"/>
                </a:cxn>
                <a:cxn ang="0">
                  <a:pos x="315" y="462"/>
                </a:cxn>
                <a:cxn ang="0">
                  <a:pos x="366" y="430"/>
                </a:cxn>
                <a:cxn ang="0">
                  <a:pos x="417" y="462"/>
                </a:cxn>
                <a:cxn ang="0">
                  <a:pos x="702" y="462"/>
                </a:cxn>
                <a:cxn ang="0">
                  <a:pos x="726" y="438"/>
                </a:cxn>
                <a:cxn ang="0">
                  <a:pos x="726" y="274"/>
                </a:cxn>
                <a:cxn ang="0">
                  <a:pos x="758" y="232"/>
                </a:cxn>
              </a:cxnLst>
              <a:rect l="0" t="0" r="r" b="b"/>
              <a:pathLst>
                <a:path w="758" h="462">
                  <a:moveTo>
                    <a:pt x="758" y="232"/>
                  </a:moveTo>
                  <a:cubicBezTo>
                    <a:pt x="758" y="212"/>
                    <a:pt x="744" y="195"/>
                    <a:pt x="726" y="190"/>
                  </a:cubicBezTo>
                  <a:cubicBezTo>
                    <a:pt x="726" y="24"/>
                    <a:pt x="726" y="24"/>
                    <a:pt x="726" y="24"/>
                  </a:cubicBezTo>
                  <a:cubicBezTo>
                    <a:pt x="726" y="11"/>
                    <a:pt x="715" y="0"/>
                    <a:pt x="70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51"/>
                    <a:pt x="11" y="462"/>
                    <a:pt x="24" y="462"/>
                  </a:cubicBezTo>
                  <a:cubicBezTo>
                    <a:pt x="315" y="462"/>
                    <a:pt x="315" y="462"/>
                    <a:pt x="315" y="462"/>
                  </a:cubicBezTo>
                  <a:cubicBezTo>
                    <a:pt x="324" y="443"/>
                    <a:pt x="344" y="430"/>
                    <a:pt x="366" y="430"/>
                  </a:cubicBezTo>
                  <a:cubicBezTo>
                    <a:pt x="388" y="430"/>
                    <a:pt x="408" y="443"/>
                    <a:pt x="417" y="462"/>
                  </a:cubicBezTo>
                  <a:cubicBezTo>
                    <a:pt x="702" y="462"/>
                    <a:pt x="702" y="462"/>
                    <a:pt x="702" y="462"/>
                  </a:cubicBezTo>
                  <a:cubicBezTo>
                    <a:pt x="715" y="462"/>
                    <a:pt x="726" y="451"/>
                    <a:pt x="726" y="438"/>
                  </a:cubicBezTo>
                  <a:cubicBezTo>
                    <a:pt x="726" y="274"/>
                    <a:pt x="726" y="274"/>
                    <a:pt x="726" y="274"/>
                  </a:cubicBezTo>
                  <a:cubicBezTo>
                    <a:pt x="744" y="269"/>
                    <a:pt x="758" y="252"/>
                    <a:pt x="758" y="23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57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87400" y="1684773"/>
              <a:ext cx="3464729" cy="13234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ea typeface="Verdana" pitchFamily="34" charset="0"/>
                  <a:cs typeface="Verdana" pitchFamily="34" charset="0"/>
                </a:rPr>
                <a:t>Marketing Strategy</a:t>
              </a:r>
            </a:p>
            <a:p>
              <a:pPr marL="285750" lvl="2" indent="-285750">
                <a:buFont typeface="Arial" pitchFamily="34" charset="0"/>
                <a:buChar char="•"/>
              </a:pPr>
              <a:r>
                <a:rPr lang="en-US" sz="1600" dirty="0">
                  <a:ea typeface="Verdana" pitchFamily="34" charset="0"/>
                  <a:cs typeface="Verdana" pitchFamily="34" charset="0"/>
                </a:rPr>
                <a:t>Branding</a:t>
              </a:r>
            </a:p>
            <a:p>
              <a:pPr marL="285750" lvl="2" indent="-285750">
                <a:buFont typeface="Arial" pitchFamily="34" charset="0"/>
                <a:buChar char="•"/>
              </a:pPr>
              <a:r>
                <a:rPr lang="en-US" sz="1600" dirty="0">
                  <a:ea typeface="Verdana" pitchFamily="34" charset="0"/>
                  <a:cs typeface="Verdana" pitchFamily="34" charset="0"/>
                </a:rPr>
                <a:t>Positioning/Messaging</a:t>
              </a:r>
            </a:p>
            <a:p>
              <a:pPr marL="285750" lvl="2" indent="-285750">
                <a:buFont typeface="Arial" pitchFamily="34" charset="0"/>
                <a:buChar char="•"/>
              </a:pPr>
              <a:r>
                <a:rPr lang="en-US" sz="1600" dirty="0">
                  <a:ea typeface="Verdana" pitchFamily="34" charset="0"/>
                  <a:cs typeface="Verdana" pitchFamily="34" charset="0"/>
                </a:rPr>
                <a:t>Campaign Strategy</a:t>
              </a:r>
            </a:p>
            <a:p>
              <a:pPr marL="285750" lvl="2" indent="-285750">
                <a:buFont typeface="Arial" pitchFamily="34" charset="0"/>
                <a:buChar char="•"/>
              </a:pPr>
              <a:r>
                <a:rPr lang="en-US" sz="1600" dirty="0">
                  <a:ea typeface="Verdana" pitchFamily="34" charset="0"/>
                  <a:cs typeface="Verdana" pitchFamily="34" charset="0"/>
                </a:rPr>
                <a:t>Web Strategy &amp; </a:t>
              </a:r>
              <a:r>
                <a:rPr lang="en-US" sz="1600" dirty="0" smtClean="0">
                  <a:ea typeface="Verdana" pitchFamily="34" charset="0"/>
                  <a:cs typeface="Verdana" pitchFamily="34" charset="0"/>
                </a:rPr>
                <a:t>Design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07963" y="1295400"/>
            <a:ext cx="3975047" cy="2466625"/>
            <a:chOff x="4607963" y="1295400"/>
            <a:chExt cx="3975047" cy="2466625"/>
          </a:xfrm>
          <a:solidFill>
            <a:schemeClr val="bg1">
              <a:lumMod val="95000"/>
            </a:schemeClr>
          </a:solidFill>
        </p:grpSpPr>
        <p:sp>
          <p:nvSpPr>
            <p:cNvPr id="11" name="Freeform 185"/>
            <p:cNvSpPr>
              <a:spLocks/>
            </p:cNvSpPr>
            <p:nvPr/>
          </p:nvSpPr>
          <p:spPr bwMode="auto">
            <a:xfrm>
              <a:off x="4607963" y="1295400"/>
              <a:ext cx="3975047" cy="2466625"/>
            </a:xfrm>
            <a:custGeom>
              <a:avLst/>
              <a:gdLst/>
              <a:ahLst/>
              <a:cxnLst>
                <a:cxn ang="0">
                  <a:pos x="702" y="0"/>
                </a:cxn>
                <a:cxn ang="0">
                  <a:pos x="24" y="0"/>
                </a:cxn>
                <a:cxn ang="0">
                  <a:pos x="0" y="24"/>
                </a:cxn>
                <a:cxn ang="0">
                  <a:pos x="0" y="184"/>
                </a:cxn>
                <a:cxn ang="0">
                  <a:pos x="32" y="232"/>
                </a:cxn>
                <a:cxn ang="0">
                  <a:pos x="0" y="280"/>
                </a:cxn>
                <a:cxn ang="0">
                  <a:pos x="0" y="438"/>
                </a:cxn>
                <a:cxn ang="0">
                  <a:pos x="24" y="462"/>
                </a:cxn>
                <a:cxn ang="0">
                  <a:pos x="323" y="462"/>
                </a:cxn>
                <a:cxn ang="0">
                  <a:pos x="364" y="490"/>
                </a:cxn>
                <a:cxn ang="0">
                  <a:pos x="405" y="462"/>
                </a:cxn>
                <a:cxn ang="0">
                  <a:pos x="702" y="462"/>
                </a:cxn>
                <a:cxn ang="0">
                  <a:pos x="726" y="438"/>
                </a:cxn>
                <a:cxn ang="0">
                  <a:pos x="726" y="24"/>
                </a:cxn>
                <a:cxn ang="0">
                  <a:pos x="702" y="0"/>
                </a:cxn>
              </a:cxnLst>
              <a:rect l="0" t="0" r="r" b="b"/>
              <a:pathLst>
                <a:path w="726" h="490">
                  <a:moveTo>
                    <a:pt x="70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9" y="192"/>
                    <a:pt x="32" y="210"/>
                    <a:pt x="32" y="232"/>
                  </a:cubicBezTo>
                  <a:cubicBezTo>
                    <a:pt x="32" y="254"/>
                    <a:pt x="19" y="272"/>
                    <a:pt x="0" y="280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51"/>
                    <a:pt x="11" y="462"/>
                    <a:pt x="24" y="462"/>
                  </a:cubicBezTo>
                  <a:cubicBezTo>
                    <a:pt x="323" y="462"/>
                    <a:pt x="323" y="462"/>
                    <a:pt x="323" y="462"/>
                  </a:cubicBezTo>
                  <a:cubicBezTo>
                    <a:pt x="329" y="478"/>
                    <a:pt x="345" y="490"/>
                    <a:pt x="364" y="490"/>
                  </a:cubicBezTo>
                  <a:cubicBezTo>
                    <a:pt x="383" y="490"/>
                    <a:pt x="399" y="478"/>
                    <a:pt x="405" y="462"/>
                  </a:cubicBezTo>
                  <a:cubicBezTo>
                    <a:pt x="702" y="462"/>
                    <a:pt x="702" y="462"/>
                    <a:pt x="702" y="462"/>
                  </a:cubicBezTo>
                  <a:cubicBezTo>
                    <a:pt x="715" y="462"/>
                    <a:pt x="726" y="451"/>
                    <a:pt x="726" y="438"/>
                  </a:cubicBezTo>
                  <a:cubicBezTo>
                    <a:pt x="726" y="24"/>
                    <a:pt x="726" y="24"/>
                    <a:pt x="726" y="24"/>
                  </a:cubicBezTo>
                  <a:cubicBezTo>
                    <a:pt x="726" y="11"/>
                    <a:pt x="715" y="0"/>
                    <a:pt x="702" y="0"/>
                  </a:cubicBezTo>
                  <a:close/>
                </a:path>
              </a:pathLst>
            </a:custGeom>
            <a:grpFill/>
            <a:ln w="28575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63121" y="1684772"/>
              <a:ext cx="3464729" cy="1323439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1600" b="1" dirty="0" smtClean="0">
                  <a:ea typeface="Verdana" pitchFamily="34" charset="0"/>
                  <a:cs typeface="Verdana" pitchFamily="34" charset="0"/>
                </a:rPr>
                <a:t>GTM Planning &amp; Execution</a:t>
              </a:r>
            </a:p>
            <a:p>
              <a:pPr marL="285750" lvl="0" indent="-285750">
                <a:buFont typeface="Arial" pitchFamily="34" charset="0"/>
                <a:buChar char="•"/>
              </a:pPr>
              <a:r>
                <a:rPr lang="en-US" sz="1600" dirty="0" smtClean="0">
                  <a:ea typeface="Verdana" pitchFamily="34" charset="0"/>
                  <a:cs typeface="Verdana" pitchFamily="34" charset="0"/>
                </a:rPr>
                <a:t>Integrated Marketing Plans</a:t>
              </a:r>
              <a:endParaRPr lang="en-US" sz="1600" dirty="0">
                <a:ea typeface="Verdana" pitchFamily="34" charset="0"/>
                <a:cs typeface="Verdana" pitchFamily="34" charset="0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>
                  <a:ea typeface="Verdana" pitchFamily="34" charset="0"/>
                  <a:cs typeface="Verdana" pitchFamily="34" charset="0"/>
                </a:rPr>
                <a:t>Media Planning</a:t>
              </a:r>
            </a:p>
            <a:p>
              <a:pPr marL="285750" lvl="0" indent="-285750">
                <a:buFont typeface="Arial" pitchFamily="34" charset="0"/>
                <a:buChar char="•"/>
              </a:pPr>
              <a:r>
                <a:rPr lang="en-US" sz="1600" dirty="0">
                  <a:ea typeface="Verdana" pitchFamily="34" charset="0"/>
                  <a:cs typeface="Verdana" pitchFamily="34" charset="0"/>
                </a:rPr>
                <a:t>Creative </a:t>
              </a:r>
              <a:r>
                <a:rPr lang="en-US" sz="1600" dirty="0" smtClean="0">
                  <a:ea typeface="Verdana" pitchFamily="34" charset="0"/>
                  <a:cs typeface="Verdana" pitchFamily="34" charset="0"/>
                </a:rPr>
                <a:t>Execution</a:t>
              </a:r>
              <a:endParaRPr lang="en-US" sz="1600" dirty="0">
                <a:ea typeface="Verdana" pitchFamily="34" charset="0"/>
                <a:cs typeface="Verdana" pitchFamily="34" charset="0"/>
              </a:endParaRPr>
            </a:p>
            <a:p>
              <a:pPr marL="285750" lvl="0" indent="-285750">
                <a:buFont typeface="Arial" pitchFamily="34" charset="0"/>
                <a:buChar char="•"/>
              </a:pPr>
              <a:r>
                <a:rPr lang="en-US" sz="1600" dirty="0">
                  <a:ea typeface="Verdana" pitchFamily="34" charset="0"/>
                  <a:cs typeface="Verdana" pitchFamily="34" charset="0"/>
                </a:rPr>
                <a:t>Media Buys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3400" y="3560652"/>
            <a:ext cx="3975849" cy="2456298"/>
            <a:chOff x="533400" y="3560652"/>
            <a:chExt cx="3975849" cy="245629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Freeform 183"/>
            <p:cNvSpPr>
              <a:spLocks/>
            </p:cNvSpPr>
            <p:nvPr/>
          </p:nvSpPr>
          <p:spPr bwMode="auto">
            <a:xfrm>
              <a:off x="533400" y="3560652"/>
              <a:ext cx="3975849" cy="2456298"/>
            </a:xfrm>
            <a:custGeom>
              <a:avLst/>
              <a:gdLst/>
              <a:ahLst/>
              <a:cxnLst>
                <a:cxn ang="0">
                  <a:pos x="726" y="207"/>
                </a:cxn>
                <a:cxn ang="0">
                  <a:pos x="726" y="50"/>
                </a:cxn>
                <a:cxn ang="0">
                  <a:pos x="702" y="26"/>
                </a:cxn>
                <a:cxn ang="0">
                  <a:pos x="406" y="26"/>
                </a:cxn>
                <a:cxn ang="0">
                  <a:pos x="366" y="0"/>
                </a:cxn>
                <a:cxn ang="0">
                  <a:pos x="326" y="26"/>
                </a:cxn>
                <a:cxn ang="0">
                  <a:pos x="24" y="26"/>
                </a:cxn>
                <a:cxn ang="0">
                  <a:pos x="0" y="50"/>
                </a:cxn>
                <a:cxn ang="0">
                  <a:pos x="0" y="464"/>
                </a:cxn>
                <a:cxn ang="0">
                  <a:pos x="24" y="488"/>
                </a:cxn>
                <a:cxn ang="0">
                  <a:pos x="702" y="488"/>
                </a:cxn>
                <a:cxn ang="0">
                  <a:pos x="726" y="464"/>
                </a:cxn>
                <a:cxn ang="0">
                  <a:pos x="726" y="309"/>
                </a:cxn>
                <a:cxn ang="0">
                  <a:pos x="694" y="258"/>
                </a:cxn>
                <a:cxn ang="0">
                  <a:pos x="726" y="207"/>
                </a:cxn>
              </a:cxnLst>
              <a:rect l="0" t="0" r="r" b="b"/>
              <a:pathLst>
                <a:path w="726" h="488">
                  <a:moveTo>
                    <a:pt x="726" y="207"/>
                  </a:moveTo>
                  <a:cubicBezTo>
                    <a:pt x="726" y="50"/>
                    <a:pt x="726" y="50"/>
                    <a:pt x="726" y="50"/>
                  </a:cubicBezTo>
                  <a:cubicBezTo>
                    <a:pt x="726" y="37"/>
                    <a:pt x="715" y="26"/>
                    <a:pt x="702" y="26"/>
                  </a:cubicBezTo>
                  <a:cubicBezTo>
                    <a:pt x="406" y="26"/>
                    <a:pt x="406" y="26"/>
                    <a:pt x="406" y="26"/>
                  </a:cubicBezTo>
                  <a:cubicBezTo>
                    <a:pt x="399" y="11"/>
                    <a:pt x="384" y="0"/>
                    <a:pt x="366" y="0"/>
                  </a:cubicBezTo>
                  <a:cubicBezTo>
                    <a:pt x="348" y="0"/>
                    <a:pt x="333" y="11"/>
                    <a:pt x="326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11" y="26"/>
                    <a:pt x="0" y="37"/>
                    <a:pt x="0" y="50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477"/>
                    <a:pt x="11" y="488"/>
                    <a:pt x="24" y="488"/>
                  </a:cubicBezTo>
                  <a:cubicBezTo>
                    <a:pt x="702" y="488"/>
                    <a:pt x="702" y="488"/>
                    <a:pt x="702" y="488"/>
                  </a:cubicBezTo>
                  <a:cubicBezTo>
                    <a:pt x="715" y="488"/>
                    <a:pt x="726" y="477"/>
                    <a:pt x="726" y="464"/>
                  </a:cubicBezTo>
                  <a:cubicBezTo>
                    <a:pt x="726" y="309"/>
                    <a:pt x="726" y="309"/>
                    <a:pt x="726" y="309"/>
                  </a:cubicBezTo>
                  <a:cubicBezTo>
                    <a:pt x="707" y="300"/>
                    <a:pt x="694" y="280"/>
                    <a:pt x="694" y="258"/>
                  </a:cubicBezTo>
                  <a:cubicBezTo>
                    <a:pt x="694" y="236"/>
                    <a:pt x="707" y="216"/>
                    <a:pt x="726" y="2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575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87400" y="4024149"/>
              <a:ext cx="3464729" cy="13234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1600" b="1" dirty="0" smtClean="0">
                  <a:ea typeface="Verdana" pitchFamily="34" charset="0"/>
                  <a:cs typeface="Verdana" pitchFamily="34" charset="0"/>
                </a:rPr>
                <a:t>Ongoing Optimization</a:t>
              </a:r>
            </a:p>
            <a:p>
              <a:pPr marL="285750" lvl="0" indent="-285750">
                <a:buFont typeface="Arial" pitchFamily="34" charset="0"/>
                <a:buChar char="•"/>
              </a:pPr>
              <a:r>
                <a:rPr lang="en-US" sz="1600" dirty="0" smtClean="0">
                  <a:ea typeface="Verdana" pitchFamily="34" charset="0"/>
                  <a:cs typeface="Verdana" pitchFamily="34" charset="0"/>
                </a:rPr>
                <a:t>Media Tracking</a:t>
              </a:r>
            </a:p>
            <a:p>
              <a:pPr marL="285750" lvl="0" indent="-285750">
                <a:buFont typeface="Arial" pitchFamily="34" charset="0"/>
                <a:buChar char="•"/>
              </a:pPr>
              <a:r>
                <a:rPr lang="en-US" sz="1600" dirty="0" smtClean="0">
                  <a:ea typeface="Verdana" pitchFamily="34" charset="0"/>
                  <a:cs typeface="Verdana" pitchFamily="34" charset="0"/>
                </a:rPr>
                <a:t>Funnel Tracking</a:t>
              </a:r>
              <a:endParaRPr lang="en-US" sz="1600" dirty="0">
                <a:ea typeface="Verdana" pitchFamily="34" charset="0"/>
                <a:cs typeface="Verdana" pitchFamily="34" charset="0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 smtClean="0">
                  <a:ea typeface="Verdana" pitchFamily="34" charset="0"/>
                  <a:cs typeface="Verdana" pitchFamily="34" charset="0"/>
                </a:rPr>
                <a:t>Real-time Optimization</a:t>
              </a:r>
              <a:endParaRPr lang="en-US" sz="1600" dirty="0">
                <a:ea typeface="Verdana" pitchFamily="34" charset="0"/>
                <a:cs typeface="Verdana" pitchFamily="34" charset="0"/>
              </a:endParaRPr>
            </a:p>
            <a:p>
              <a:pPr marL="285750" lvl="0" indent="-285750">
                <a:buFont typeface="Arial" pitchFamily="34" charset="0"/>
                <a:buChar char="•"/>
              </a:pPr>
              <a:r>
                <a:rPr lang="en-US" sz="1600" dirty="0" smtClean="0">
                  <a:ea typeface="Verdana" pitchFamily="34" charset="0"/>
                  <a:cs typeface="Verdana" pitchFamily="34" charset="0"/>
                </a:rPr>
                <a:t>Monthly/Quarterly Planning</a:t>
              </a:r>
              <a:endParaRPr lang="en-US" sz="1600" dirty="0"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54675" y="3691213"/>
            <a:ext cx="4128334" cy="2325738"/>
            <a:chOff x="4454675" y="3691213"/>
            <a:chExt cx="4128334" cy="2325738"/>
          </a:xfrm>
          <a:solidFill>
            <a:schemeClr val="bg1">
              <a:lumMod val="95000"/>
            </a:schemeClr>
          </a:solidFill>
        </p:grpSpPr>
        <p:sp>
          <p:nvSpPr>
            <p:cNvPr id="10" name="Freeform 184"/>
            <p:cNvSpPr>
              <a:spLocks/>
            </p:cNvSpPr>
            <p:nvPr/>
          </p:nvSpPr>
          <p:spPr bwMode="auto">
            <a:xfrm>
              <a:off x="4454675" y="3691213"/>
              <a:ext cx="4128334" cy="2325738"/>
            </a:xfrm>
            <a:custGeom>
              <a:avLst/>
              <a:gdLst/>
              <a:ahLst/>
              <a:cxnLst>
                <a:cxn ang="0">
                  <a:pos x="730" y="0"/>
                </a:cxn>
                <a:cxn ang="0">
                  <a:pos x="442" y="0"/>
                </a:cxn>
                <a:cxn ang="0">
                  <a:pos x="392" y="30"/>
                </a:cxn>
                <a:cxn ang="0">
                  <a:pos x="342" y="0"/>
                </a:cxn>
                <a:cxn ang="0">
                  <a:pos x="52" y="0"/>
                </a:cxn>
                <a:cxn ang="0">
                  <a:pos x="28" y="24"/>
                </a:cxn>
                <a:cxn ang="0">
                  <a:pos x="28" y="191"/>
                </a:cxn>
                <a:cxn ang="0">
                  <a:pos x="0" y="232"/>
                </a:cxn>
                <a:cxn ang="0">
                  <a:pos x="28" y="273"/>
                </a:cxn>
                <a:cxn ang="0">
                  <a:pos x="28" y="438"/>
                </a:cxn>
                <a:cxn ang="0">
                  <a:pos x="52" y="462"/>
                </a:cxn>
                <a:cxn ang="0">
                  <a:pos x="730" y="462"/>
                </a:cxn>
                <a:cxn ang="0">
                  <a:pos x="754" y="438"/>
                </a:cxn>
                <a:cxn ang="0">
                  <a:pos x="754" y="24"/>
                </a:cxn>
                <a:cxn ang="0">
                  <a:pos x="730" y="0"/>
                </a:cxn>
              </a:cxnLst>
              <a:rect l="0" t="0" r="r" b="b"/>
              <a:pathLst>
                <a:path w="754" h="462">
                  <a:moveTo>
                    <a:pt x="730" y="0"/>
                  </a:moveTo>
                  <a:cubicBezTo>
                    <a:pt x="442" y="0"/>
                    <a:pt x="442" y="0"/>
                    <a:pt x="442" y="0"/>
                  </a:cubicBezTo>
                  <a:cubicBezTo>
                    <a:pt x="432" y="18"/>
                    <a:pt x="414" y="30"/>
                    <a:pt x="392" y="30"/>
                  </a:cubicBezTo>
                  <a:cubicBezTo>
                    <a:pt x="370" y="30"/>
                    <a:pt x="352" y="18"/>
                    <a:pt x="34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9" y="0"/>
                    <a:pt x="28" y="11"/>
                    <a:pt x="28" y="24"/>
                  </a:cubicBezTo>
                  <a:cubicBezTo>
                    <a:pt x="28" y="191"/>
                    <a:pt x="28" y="191"/>
                    <a:pt x="28" y="191"/>
                  </a:cubicBezTo>
                  <a:cubicBezTo>
                    <a:pt x="12" y="197"/>
                    <a:pt x="0" y="213"/>
                    <a:pt x="0" y="232"/>
                  </a:cubicBezTo>
                  <a:cubicBezTo>
                    <a:pt x="0" y="251"/>
                    <a:pt x="12" y="267"/>
                    <a:pt x="28" y="273"/>
                  </a:cubicBezTo>
                  <a:cubicBezTo>
                    <a:pt x="28" y="438"/>
                    <a:pt x="28" y="438"/>
                    <a:pt x="28" y="438"/>
                  </a:cubicBezTo>
                  <a:cubicBezTo>
                    <a:pt x="28" y="451"/>
                    <a:pt x="39" y="462"/>
                    <a:pt x="52" y="462"/>
                  </a:cubicBezTo>
                  <a:cubicBezTo>
                    <a:pt x="730" y="462"/>
                    <a:pt x="730" y="462"/>
                    <a:pt x="730" y="462"/>
                  </a:cubicBezTo>
                  <a:cubicBezTo>
                    <a:pt x="743" y="462"/>
                    <a:pt x="754" y="451"/>
                    <a:pt x="754" y="438"/>
                  </a:cubicBezTo>
                  <a:cubicBezTo>
                    <a:pt x="754" y="24"/>
                    <a:pt x="754" y="24"/>
                    <a:pt x="754" y="24"/>
                  </a:cubicBezTo>
                  <a:cubicBezTo>
                    <a:pt x="754" y="11"/>
                    <a:pt x="743" y="0"/>
                    <a:pt x="730" y="0"/>
                  </a:cubicBezTo>
                  <a:close/>
                </a:path>
              </a:pathLst>
            </a:custGeom>
            <a:grpFill/>
            <a:ln w="2857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52235" y="4052188"/>
              <a:ext cx="3464729" cy="1510412"/>
            </a:xfrm>
            <a:prstGeom prst="rect">
              <a:avLst/>
            </a:prstGeom>
            <a:grpFill/>
            <a:ln w="285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ea typeface="Verdana" pitchFamily="34" charset="0"/>
                  <a:cs typeface="Verdana" pitchFamily="34" charset="0"/>
                </a:rPr>
                <a:t>Other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>
                  <a:ea typeface="Verdana" pitchFamily="34" charset="0"/>
                  <a:cs typeface="Verdana" pitchFamily="34" charset="0"/>
                </a:rPr>
                <a:t>Portfolio</a:t>
              </a:r>
              <a:r>
                <a:rPr lang="en-US" sz="1600" dirty="0"/>
                <a:t> </a:t>
              </a:r>
              <a:r>
                <a:rPr lang="en-US" sz="1600" dirty="0">
                  <a:ea typeface="Verdana" pitchFamily="34" charset="0"/>
                  <a:cs typeface="Verdana" pitchFamily="34" charset="0"/>
                </a:rPr>
                <a:t>Recommendations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>
                  <a:ea typeface="Verdana" pitchFamily="34" charset="0"/>
                  <a:cs typeface="Verdana" pitchFamily="34" charset="0"/>
                </a:rPr>
                <a:t>Target program mapping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600" dirty="0">
                  <a:ea typeface="Verdana" pitchFamily="34" charset="0"/>
                  <a:cs typeface="Verdana" pitchFamily="34" charset="0"/>
                </a:rPr>
                <a:t>Enrollment Predictability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98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75"/>
          <p:cNvSpPr txBox="1">
            <a:spLocks noGrp="1"/>
          </p:cNvSpPr>
          <p:nvPr/>
        </p:nvSpPr>
        <p:spPr>
          <a:xfrm>
            <a:off x="495301" y="1371600"/>
            <a:ext cx="3924300" cy="487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20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1pPr>
            <a:lvl2pPr marL="742950" marR="0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–"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2pPr>
            <a:lvl3pPr marL="1143000" marR="0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6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3pPr>
            <a:lvl4pPr marL="1600200" marR="0" indent="-139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–"/>
              <a:defRPr sz="1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4pPr>
            <a:lvl5pPr marL="2057400" marR="0" indent="-1524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»"/>
              <a:defRPr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5pPr>
            <a:lvl6pPr marL="2514600" marR="0" indent="-1524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»"/>
              <a:defRPr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6pPr>
            <a:lvl7pPr marL="2971800" marR="0" indent="-1524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»"/>
              <a:defRPr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7pPr>
            <a:lvl8pPr marL="3429000" marR="0" indent="-1524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»"/>
              <a:defRPr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8pPr>
            <a:lvl9pPr marL="3886200" marR="0" indent="-1524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»"/>
              <a:defRPr sz="12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9pPr>
          </a:lstStyle>
          <a:p>
            <a:pPr marL="228600" indent="-228600">
              <a:spcAft>
                <a:spcPts val="1800"/>
              </a:spcAft>
              <a:buClr>
                <a:srgbClr val="1F3279"/>
              </a:buClr>
              <a:buFont typeface="Arial"/>
              <a:buChar char="•"/>
            </a:pPr>
            <a:r>
              <a:rPr lang="en-US" sz="1800" dirty="0">
                <a:latin typeface="+mn-lt"/>
                <a:ea typeface="Verdana" pitchFamily="34" charset="0"/>
                <a:cs typeface="Verdana" pitchFamily="34" charset="0"/>
              </a:rPr>
              <a:t>Build awareness of the </a:t>
            </a:r>
            <a:r>
              <a:rPr lang="en-US" sz="1800" dirty="0" smtClean="0">
                <a:latin typeface="+mn-lt"/>
                <a:ea typeface="Verdana" pitchFamily="34" charset="0"/>
                <a:cs typeface="Verdana" pitchFamily="34" charset="0"/>
              </a:rPr>
              <a:t>University of Florida Online brand </a:t>
            </a:r>
            <a:r>
              <a:rPr lang="en-US" sz="1800" dirty="0">
                <a:latin typeface="+mn-lt"/>
                <a:ea typeface="Verdana" pitchFamily="34" charset="0"/>
                <a:cs typeface="Verdana" pitchFamily="34" charset="0"/>
              </a:rPr>
              <a:t>and individual </a:t>
            </a:r>
            <a:r>
              <a:rPr lang="en-US" sz="1800" dirty="0" smtClean="0">
                <a:latin typeface="+mn-lt"/>
                <a:ea typeface="Verdana" pitchFamily="34" charset="0"/>
                <a:cs typeface="Verdana" pitchFamily="34" charset="0"/>
              </a:rPr>
              <a:t>program </a:t>
            </a:r>
            <a:r>
              <a:rPr lang="en-US" sz="1800" dirty="0">
                <a:latin typeface="+mn-lt"/>
                <a:ea typeface="Verdana" pitchFamily="34" charset="0"/>
                <a:cs typeface="Verdana" pitchFamily="34" charset="0"/>
              </a:rPr>
              <a:t>offerings</a:t>
            </a:r>
          </a:p>
          <a:p>
            <a:pPr marL="228600" indent="-228600">
              <a:spcAft>
                <a:spcPts val="1800"/>
              </a:spcAft>
              <a:buClr>
                <a:srgbClr val="1F3279"/>
              </a:buClr>
              <a:buFont typeface="Arial"/>
              <a:buChar char="•"/>
            </a:pPr>
            <a:r>
              <a:rPr lang="en-US" sz="1800" dirty="0">
                <a:latin typeface="+mn-lt"/>
                <a:ea typeface="Verdana" pitchFamily="34" charset="0"/>
                <a:cs typeface="Verdana" pitchFamily="34" charset="0"/>
              </a:rPr>
              <a:t>Drive qualified leads </a:t>
            </a:r>
            <a:r>
              <a:rPr lang="en-US" sz="1800" dirty="0" smtClean="0">
                <a:latin typeface="+mn-lt"/>
                <a:ea typeface="Verdana" pitchFamily="34" charset="0"/>
                <a:cs typeface="Verdana" pitchFamily="34" charset="0"/>
              </a:rPr>
              <a:t>from prospective </a:t>
            </a:r>
            <a:r>
              <a:rPr lang="en-US" sz="1800" dirty="0">
                <a:latin typeface="+mn-lt"/>
                <a:ea typeface="Verdana" pitchFamily="34" charset="0"/>
                <a:cs typeface="Verdana" pitchFamily="34" charset="0"/>
              </a:rPr>
              <a:t>students</a:t>
            </a:r>
          </a:p>
          <a:p>
            <a:pPr marL="228600" indent="-228600">
              <a:spcAft>
                <a:spcPts val="1800"/>
              </a:spcAft>
              <a:buClr>
                <a:srgbClr val="1F3279"/>
              </a:buClr>
              <a:buFont typeface="Arial"/>
              <a:buChar char="•"/>
            </a:pPr>
            <a:r>
              <a:rPr lang="en-US" sz="1800" dirty="0" smtClean="0">
                <a:latin typeface="+mn-lt"/>
                <a:ea typeface="Verdana" pitchFamily="34" charset="0"/>
                <a:cs typeface="Verdana" pitchFamily="34" charset="0"/>
              </a:rPr>
              <a:t>Nurture </a:t>
            </a:r>
            <a:r>
              <a:rPr lang="en-US" sz="1800" dirty="0">
                <a:latin typeface="+mn-lt"/>
                <a:ea typeface="Verdana" pitchFamily="34" charset="0"/>
                <a:cs typeface="Verdana" pitchFamily="34" charset="0"/>
              </a:rPr>
              <a:t>leads through the </a:t>
            </a:r>
            <a:r>
              <a:rPr lang="en-US" sz="1800" dirty="0" smtClean="0">
                <a:latin typeface="+mn-lt"/>
                <a:ea typeface="Verdana" pitchFamily="34" charset="0"/>
                <a:cs typeface="Verdana" pitchFamily="34" charset="0"/>
              </a:rPr>
              <a:t>application</a:t>
            </a:r>
            <a:r>
              <a:rPr lang="en-US" sz="1800" dirty="0">
                <a:latin typeface="+mn-lt"/>
                <a:ea typeface="Verdana" pitchFamily="34" charset="0"/>
                <a:cs typeface="Verdana" pitchFamily="34" charset="0"/>
              </a:rPr>
              <a:t>, admissions and </a:t>
            </a:r>
            <a:r>
              <a:rPr lang="en-US" sz="1800" dirty="0" smtClean="0">
                <a:latin typeface="+mn-lt"/>
                <a:ea typeface="Verdana" pitchFamily="34" charset="0"/>
                <a:cs typeface="Verdana" pitchFamily="34" charset="0"/>
              </a:rPr>
              <a:t>enrollment </a:t>
            </a:r>
            <a:r>
              <a:rPr lang="en-US" sz="1800" dirty="0">
                <a:latin typeface="+mn-lt"/>
                <a:ea typeface="Verdana" pitchFamily="34" charset="0"/>
                <a:cs typeface="Verdana" pitchFamily="34" charset="0"/>
              </a:rPr>
              <a:t>process </a:t>
            </a:r>
          </a:p>
          <a:p>
            <a:pPr marL="228600" indent="-228600">
              <a:spcAft>
                <a:spcPts val="1800"/>
              </a:spcAft>
              <a:buClr>
                <a:srgbClr val="1F3279"/>
              </a:buClr>
              <a:buFont typeface="Arial"/>
              <a:buChar char="•"/>
            </a:pPr>
            <a:r>
              <a:rPr lang="en-US" sz="1800" dirty="0">
                <a:latin typeface="+mn-lt"/>
                <a:ea typeface="Verdana" pitchFamily="34" charset="0"/>
                <a:cs typeface="Verdana" pitchFamily="34" charset="0"/>
              </a:rPr>
              <a:t>Measure &amp; improve </a:t>
            </a:r>
            <a:r>
              <a:rPr lang="en-US" sz="1800" dirty="0" smtClean="0">
                <a:latin typeface="+mn-lt"/>
                <a:ea typeface="Verdana" pitchFamily="34" charset="0"/>
                <a:cs typeface="Verdana" pitchFamily="34" charset="0"/>
              </a:rPr>
              <a:t>conversions at </a:t>
            </a:r>
            <a:r>
              <a:rPr lang="en-US" sz="1800" dirty="0">
                <a:latin typeface="+mn-lt"/>
                <a:ea typeface="Verdana" pitchFamily="34" charset="0"/>
                <a:cs typeface="Verdana" pitchFamily="34" charset="0"/>
              </a:rPr>
              <a:t>each step of the </a:t>
            </a:r>
            <a:r>
              <a:rPr lang="en-US" sz="1800" dirty="0" smtClean="0">
                <a:latin typeface="+mn-lt"/>
                <a:ea typeface="Verdana" pitchFamily="34" charset="0"/>
                <a:cs typeface="Verdana" pitchFamily="34" charset="0"/>
              </a:rPr>
              <a:t>marketing funnel</a:t>
            </a:r>
            <a:endParaRPr lang="en-US" sz="1800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 descr="Screen Shot 2014-01-27 at 2.17.5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04"/>
          <a:stretch/>
        </p:blipFill>
        <p:spPr>
          <a:xfrm>
            <a:off x="4647942" y="1478279"/>
            <a:ext cx="4229356" cy="36271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505811" y="395451"/>
            <a:ext cx="8153399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400" dirty="0" smtClean="0">
                <a:solidFill>
                  <a:schemeClr val="accent4"/>
                </a:solidFill>
                <a:latin typeface="+mj-lt"/>
              </a:rPr>
              <a:t>Marketing Strategy</a:t>
            </a:r>
            <a:endParaRPr lang="en-US" sz="44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42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229600" cy="1112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 of UF Online</a:t>
            </a:r>
            <a:br>
              <a:rPr lang="en-US" dirty="0" smtClean="0"/>
            </a:br>
            <a:r>
              <a:rPr lang="en-US" sz="3600" b="0" dirty="0" smtClean="0"/>
              <a:t>Organization, Majors, Research &amp; Space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903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/>
        </p:nvSpPr>
        <p:spPr>
          <a:xfrm>
            <a:off x="505811" y="395451"/>
            <a:ext cx="8153399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400" dirty="0" smtClean="0">
                <a:solidFill>
                  <a:schemeClr val="accent4"/>
                </a:solidFill>
                <a:latin typeface="+mj-lt"/>
              </a:rPr>
              <a:t>Creative Approach</a:t>
            </a:r>
            <a:endParaRPr lang="en-US" sz="44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4790" y="1371600"/>
            <a:ext cx="363001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228600" indent="-228600">
              <a:spcBef>
                <a:spcPts val="0"/>
              </a:spcBef>
              <a:spcAft>
                <a:spcPts val="1800"/>
              </a:spcAft>
              <a:buClr>
                <a:srgbClr val="1F3279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ＭＳ Ｐゴシック"/>
                <a:cs typeface="Verdana"/>
              </a:rPr>
              <a:t>Be Greater. Be a Gator. </a:t>
            </a:r>
            <a:br>
              <a:rPr lang="en-US" sz="1800" dirty="0" smtClean="0">
                <a:solidFill>
                  <a:srgbClr val="000000"/>
                </a:solidFill>
                <a:latin typeface="+mn-lt"/>
                <a:ea typeface="ＭＳ Ｐゴシック"/>
                <a:cs typeface="Verdana"/>
              </a:rPr>
            </a:br>
            <a:r>
              <a:rPr lang="en-US" sz="1800" dirty="0" smtClean="0">
                <a:solidFill>
                  <a:srgbClr val="000000"/>
                </a:solidFill>
                <a:latin typeface="+mn-lt"/>
                <a:ea typeface="ＭＳ Ｐゴシック"/>
                <a:cs typeface="Verdana"/>
              </a:rPr>
              <a:t>Integrated message and </a:t>
            </a:r>
            <a:br>
              <a:rPr lang="en-US" sz="1800" dirty="0" smtClean="0">
                <a:solidFill>
                  <a:srgbClr val="000000"/>
                </a:solidFill>
                <a:latin typeface="+mn-lt"/>
                <a:ea typeface="ＭＳ Ｐゴシック"/>
                <a:cs typeface="Verdana"/>
              </a:rPr>
            </a:br>
            <a:r>
              <a:rPr lang="en-US" sz="1800" dirty="0" smtClean="0">
                <a:solidFill>
                  <a:srgbClr val="000000"/>
                </a:solidFill>
                <a:latin typeface="+mn-lt"/>
                <a:ea typeface="ＭＳ Ｐゴシック"/>
                <a:cs typeface="Verdana"/>
              </a:rPr>
              <a:t>creative across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Verdana"/>
              </a:rPr>
              <a:t>s all touch 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Verdana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Verdana"/>
              </a:rPr>
              <a:t>points </a:t>
            </a:r>
          </a:p>
          <a:p>
            <a:pPr marL="228600" indent="-228600">
              <a:spcBef>
                <a:spcPts val="0"/>
              </a:spcBef>
              <a:spcAft>
                <a:spcPts val="1800"/>
              </a:spcAft>
              <a:buClr>
                <a:srgbClr val="1F3279"/>
              </a:buClr>
              <a:buFont typeface="Arial"/>
              <a:buChar char="•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Verdana"/>
              </a:rPr>
              <a:t>Works to promote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Verdana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Verdana"/>
              </a:rPr>
              <a:t>UF Online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Verdana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Verdana"/>
              </a:rPr>
              <a:t> brand  and individual programs </a:t>
            </a:r>
          </a:p>
          <a:p>
            <a:pPr marL="228600" marR="0" lvl="0" indent="-228600" algn="l" defTabSz="914400" rtl="0" eaLnBrk="1" fontAlgn="base" latinLnBrk="0" hangingPunct="1">
              <a:spcBef>
                <a:spcPts val="0"/>
              </a:spcBef>
              <a:spcAft>
                <a:spcPts val="1800"/>
              </a:spcAft>
              <a:buClr>
                <a:srgbClr val="1F3279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Verdana"/>
              </a:rPr>
              <a:t>Flexible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Verdana"/>
              </a:rPr>
              <a:t> across audiences: </a:t>
            </a:r>
            <a:b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Verdana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Verdana"/>
              </a:rPr>
              <a:t>in state /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Verdana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Verdana"/>
              </a:rPr>
              <a:t>out of state,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  <a:cs typeface="Verdana"/>
              </a:rPr>
              <a:t> FTIC/Completion</a:t>
            </a:r>
          </a:p>
          <a:p>
            <a:pPr marL="228600" marR="0" lvl="0" indent="-228600" algn="l" defTabSz="914400" rtl="0" eaLnBrk="1" fontAlgn="base" latinLnBrk="0" hangingPunct="1">
              <a:spcBef>
                <a:spcPts val="0"/>
              </a:spcBef>
              <a:spcAft>
                <a:spcPts val="1800"/>
              </a:spcAft>
              <a:buClr>
                <a:srgbClr val="1F3279"/>
              </a:buClr>
              <a:buSzTx/>
              <a:buFont typeface="Arial"/>
              <a:buChar char="•"/>
              <a:tabLst/>
              <a:defRPr/>
            </a:pPr>
            <a:r>
              <a:rPr lang="en-US" sz="1800" dirty="0" smtClean="0">
                <a:latin typeface="+mn-lt"/>
                <a:ea typeface="ＭＳ Ｐゴシック"/>
                <a:cs typeface="Verdana"/>
              </a:rPr>
              <a:t>Leverage superior UF academic reputation and build on Gator Pride</a:t>
            </a:r>
            <a:endParaRPr lang="en-US" sz="1800" dirty="0">
              <a:solidFill>
                <a:srgbClr val="000000"/>
              </a:solidFill>
              <a:latin typeface="+mn-lt"/>
              <a:ea typeface="ＭＳ Ｐゴシック"/>
              <a:cs typeface="Verdan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86" y="1501140"/>
            <a:ext cx="4713514" cy="3299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096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609601" y="381000"/>
            <a:ext cx="8153399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400" dirty="0" smtClean="0">
                <a:solidFill>
                  <a:schemeClr val="accent4"/>
                </a:solidFill>
                <a:latin typeface="+mj-lt"/>
              </a:rPr>
              <a:t>Media Strategy</a:t>
            </a:r>
            <a:endParaRPr lang="en-US" sz="44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3381337" y="2590800"/>
            <a:ext cx="56864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1600" b="1" dirty="0" smtClean="0">
                <a:latin typeface="+mn-lt"/>
                <a:ea typeface="Verdana" pitchFamily="34" charset="0"/>
                <a:cs typeface="Verdana" pitchFamily="34" charset="0"/>
              </a:rPr>
              <a:t>Drive Action via Direct Response Media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  <a:ea typeface="Verdana" pitchFamily="34" charset="0"/>
                <a:cs typeface="Verdana" pitchFamily="34" charset="0"/>
              </a:rPr>
              <a:t>Our media foundation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  <a:ea typeface="Verdana" pitchFamily="34" charset="0"/>
                <a:cs typeface="Verdana" pitchFamily="34" charset="0"/>
              </a:rPr>
              <a:t>Allows us to capture today’s intenders </a:t>
            </a:r>
          </a:p>
          <a:p>
            <a:endParaRPr lang="en-US" sz="1600" dirty="0">
              <a:latin typeface="+mn-lt"/>
              <a:ea typeface="Verdana" pitchFamily="34" charset="0"/>
              <a:cs typeface="Verdana" pitchFamily="34" charset="0"/>
            </a:endParaRPr>
          </a:p>
          <a:p>
            <a:r>
              <a:rPr lang="en-US" sz="1600" b="1" dirty="0" smtClean="0">
                <a:latin typeface="+mn-lt"/>
                <a:ea typeface="Verdana" pitchFamily="34" charset="0"/>
                <a:cs typeface="Verdana" pitchFamily="34" charset="0"/>
              </a:rPr>
              <a:t>Create Awareness via Broad Media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+mn-lt"/>
                <a:ea typeface="Verdana" pitchFamily="34" charset="0"/>
                <a:cs typeface="Verdana" pitchFamily="34" charset="0"/>
              </a:rPr>
              <a:t>Longer term </a:t>
            </a:r>
            <a:r>
              <a:rPr lang="en-US" dirty="0" smtClean="0">
                <a:latin typeface="+mn-lt"/>
                <a:ea typeface="Verdana" pitchFamily="34" charset="0"/>
                <a:cs typeface="Verdana" pitchFamily="34" charset="0"/>
              </a:rPr>
              <a:t>investment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  <a:ea typeface="Verdana" pitchFamily="34" charset="0"/>
                <a:cs typeface="Verdana" pitchFamily="34" charset="0"/>
              </a:rPr>
              <a:t>Layered on to compliment and feed direct </a:t>
            </a:r>
            <a:r>
              <a:rPr lang="en-US" dirty="0"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n-US" dirty="0"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n-US" dirty="0" smtClean="0">
                <a:latin typeface="+mn-lt"/>
                <a:ea typeface="Verdana" pitchFamily="34" charset="0"/>
                <a:cs typeface="Verdana" pitchFamily="34" charset="0"/>
              </a:rPr>
              <a:t>response investments over time</a:t>
            </a:r>
          </a:p>
          <a:p>
            <a:endParaRPr lang="en-US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r>
              <a:rPr lang="en-US" sz="1600" b="1" dirty="0" smtClean="0">
                <a:latin typeface="+mn-lt"/>
                <a:ea typeface="Verdana" pitchFamily="34" charset="0"/>
                <a:cs typeface="Verdana" pitchFamily="34" charset="0"/>
              </a:rPr>
              <a:t>Storytelling via PR &amp; Social Media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  <a:ea typeface="Verdana" pitchFamily="34" charset="0"/>
                <a:cs typeface="Verdana" pitchFamily="34" charset="0"/>
              </a:rPr>
              <a:t>Platform for rich storytelling and referral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  <a:ea typeface="Verdana" pitchFamily="34" charset="0"/>
                <a:cs typeface="Verdana" pitchFamily="34" charset="0"/>
              </a:rPr>
              <a:t>Community building with existing students</a:t>
            </a:r>
            <a:endParaRPr lang="en-US" dirty="0">
              <a:latin typeface="+mn-lt"/>
              <a:ea typeface="Verdana" pitchFamily="34" charset="0"/>
              <a:cs typeface="Verdana" pitchFamily="34" charset="0"/>
            </a:endParaRPr>
          </a:p>
          <a:p>
            <a:endParaRPr lang="en-US" b="1" dirty="0" smtClean="0">
              <a:latin typeface="+mn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73658" y="2776750"/>
            <a:ext cx="2786063" cy="2670175"/>
            <a:chOff x="732925" y="1444625"/>
            <a:chExt cx="2786063" cy="2670175"/>
          </a:xfrm>
        </p:grpSpPr>
        <p:grpSp>
          <p:nvGrpSpPr>
            <p:cNvPr id="16" name="Group 15"/>
            <p:cNvGrpSpPr/>
            <p:nvPr/>
          </p:nvGrpSpPr>
          <p:grpSpPr>
            <a:xfrm>
              <a:off x="732925" y="1444625"/>
              <a:ext cx="2786063" cy="2670175"/>
              <a:chOff x="865509" y="3124200"/>
              <a:chExt cx="2786063" cy="267017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942654" y="3169293"/>
                <a:ext cx="2610494" cy="2621907"/>
                <a:chOff x="4057092" y="2869032"/>
                <a:chExt cx="2514032" cy="2477124"/>
              </a:xfrm>
              <a:solidFill>
                <a:srgbClr val="C00000"/>
              </a:solidFill>
            </p:grpSpPr>
            <p:sp>
              <p:nvSpPr>
                <p:cNvPr id="25" name="Oval 24"/>
                <p:cNvSpPr/>
                <p:nvPr/>
              </p:nvSpPr>
              <p:spPr>
                <a:xfrm>
                  <a:off x="4057092" y="2869032"/>
                  <a:ext cx="2514032" cy="2477124"/>
                </a:xfrm>
                <a:prstGeom prst="ellipse">
                  <a:avLst/>
                </a:prstGeom>
                <a:solidFill>
                  <a:srgbClr val="F2652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  <a:rtl val="0"/>
                    </a:defRPr>
                  </a:lvl1pPr>
                  <a:lvl2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  <a:rtl val="0"/>
                    </a:defRPr>
                  </a:lvl2pPr>
                  <a:lvl3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  <a:rtl val="0"/>
                    </a:defRPr>
                  </a:lvl3pPr>
                  <a:lvl4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  <a:rtl val="0"/>
                    </a:defRPr>
                  </a:lvl4pPr>
                  <a:lvl5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  <a:rtl val="0"/>
                    </a:defRPr>
                  </a:lvl5pPr>
                  <a:lvl6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  <a:rtl val="0"/>
                    </a:defRPr>
                  </a:lvl6pPr>
                  <a:lvl7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  <a:rtl val="0"/>
                    </a:defRPr>
                  </a:lvl7pPr>
                  <a:lvl8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  <a:rtl val="0"/>
                    </a:defRPr>
                  </a:lvl8pPr>
                  <a:lvl9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  <a:sym typeface="Arial"/>
                      <a:rtl val="0"/>
                    </a:defRPr>
                  </a:lvl9pPr>
                </a:lstStyle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TextBox 6"/>
                <p:cNvSpPr txBox="1"/>
                <p:nvPr/>
              </p:nvSpPr>
              <p:spPr>
                <a:xfrm>
                  <a:off x="4697478" y="3938155"/>
                  <a:ext cx="1340814" cy="37801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1pPr>
                  <a:lvl2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2pPr>
                  <a:lvl3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3pPr>
                  <a:lvl4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4pPr>
                  <a:lvl5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5pPr>
                  <a:lvl6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6pPr>
                  <a:lvl7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7pPr>
                  <a:lvl8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8pPr>
                  <a:lvl9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defRPr sz="1400" b="0" i="0" u="none" strike="noStrike" cap="non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  <a:rtl val="0"/>
                    </a:defRPr>
                  </a:lvl9pPr>
                </a:lstStyle>
                <a:p>
                  <a:r>
                    <a:rPr lang="en-US" sz="2000" b="1" dirty="0" smtClean="0">
                      <a:solidFill>
                        <a:schemeClr val="bg1"/>
                      </a:solidFill>
                      <a:latin typeface="+mn-lt"/>
                      <a:ea typeface="Verdana" pitchFamily="34" charset="0"/>
                      <a:cs typeface="Verdana" pitchFamily="34" charset="0"/>
                    </a:rPr>
                    <a:t>ACTION</a:t>
                  </a:r>
                  <a:endParaRPr lang="en-US" sz="2000" b="1" dirty="0">
                    <a:solidFill>
                      <a:schemeClr val="bg1"/>
                    </a:solidFill>
                    <a:latin typeface="+mn-lt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sp>
            <p:nvSpPr>
              <p:cNvPr id="22" name="Freeform 10"/>
              <p:cNvSpPr>
                <a:spLocks/>
              </p:cNvSpPr>
              <p:nvPr/>
            </p:nvSpPr>
            <p:spPr bwMode="auto">
              <a:xfrm>
                <a:off x="938534" y="3124200"/>
                <a:ext cx="2713038" cy="1616075"/>
              </a:xfrm>
              <a:custGeom>
                <a:avLst/>
                <a:gdLst/>
                <a:ahLst/>
                <a:cxnLst>
                  <a:cxn ang="0">
                    <a:pos x="1634" y="679"/>
                  </a:cxn>
                  <a:cxn ang="0">
                    <a:pos x="1607" y="570"/>
                  </a:cxn>
                  <a:cxn ang="0">
                    <a:pos x="1566" y="467"/>
                  </a:cxn>
                  <a:cxn ang="0">
                    <a:pos x="1511" y="372"/>
                  </a:cxn>
                  <a:cxn ang="0">
                    <a:pos x="1445" y="284"/>
                  </a:cxn>
                  <a:cxn ang="0">
                    <a:pos x="1369" y="207"/>
                  </a:cxn>
                  <a:cxn ang="0">
                    <a:pos x="1283" y="140"/>
                  </a:cxn>
                  <a:cxn ang="0">
                    <a:pos x="1187" y="85"/>
                  </a:cxn>
                  <a:cxn ang="0">
                    <a:pos x="1086" y="43"/>
                  </a:cxn>
                  <a:cxn ang="0">
                    <a:pos x="976" y="14"/>
                  </a:cxn>
                  <a:cxn ang="0">
                    <a:pos x="863" y="1"/>
                  </a:cxn>
                  <a:cxn ang="0">
                    <a:pos x="781" y="1"/>
                  </a:cxn>
                  <a:cxn ang="0">
                    <a:pos x="657" y="16"/>
                  </a:cxn>
                  <a:cxn ang="0">
                    <a:pos x="540" y="50"/>
                  </a:cxn>
                  <a:cxn ang="0">
                    <a:pos x="431" y="100"/>
                  </a:cxn>
                  <a:cxn ang="0">
                    <a:pos x="330" y="164"/>
                  </a:cxn>
                  <a:cxn ang="0">
                    <a:pos x="242" y="242"/>
                  </a:cxn>
                  <a:cxn ang="0">
                    <a:pos x="164" y="330"/>
                  </a:cxn>
                  <a:cxn ang="0">
                    <a:pos x="99" y="431"/>
                  </a:cxn>
                  <a:cxn ang="0">
                    <a:pos x="50" y="540"/>
                  </a:cxn>
                  <a:cxn ang="0">
                    <a:pos x="16" y="657"/>
                  </a:cxn>
                  <a:cxn ang="0">
                    <a:pos x="1" y="781"/>
                  </a:cxn>
                  <a:cxn ang="0">
                    <a:pos x="1" y="856"/>
                  </a:cxn>
                  <a:cxn ang="0">
                    <a:pos x="10" y="951"/>
                  </a:cxn>
                  <a:cxn ang="0">
                    <a:pos x="389" y="941"/>
                  </a:cxn>
                  <a:cxn ang="0">
                    <a:pos x="375" y="853"/>
                  </a:cxn>
                  <a:cxn ang="0">
                    <a:pos x="375" y="801"/>
                  </a:cxn>
                  <a:cxn ang="0">
                    <a:pos x="383" y="733"/>
                  </a:cxn>
                  <a:cxn ang="0">
                    <a:pos x="401" y="669"/>
                  </a:cxn>
                  <a:cxn ang="0">
                    <a:pos x="429" y="609"/>
                  </a:cxn>
                  <a:cxn ang="0">
                    <a:pos x="464" y="554"/>
                  </a:cxn>
                  <a:cxn ang="0">
                    <a:pos x="505" y="505"/>
                  </a:cxn>
                  <a:cxn ang="0">
                    <a:pos x="554" y="464"/>
                  </a:cxn>
                  <a:cxn ang="0">
                    <a:pos x="609" y="429"/>
                  </a:cxn>
                  <a:cxn ang="0">
                    <a:pos x="669" y="401"/>
                  </a:cxn>
                  <a:cxn ang="0">
                    <a:pos x="733" y="383"/>
                  </a:cxn>
                  <a:cxn ang="0">
                    <a:pos x="800" y="375"/>
                  </a:cxn>
                  <a:cxn ang="0">
                    <a:pos x="843" y="374"/>
                  </a:cxn>
                  <a:cxn ang="0">
                    <a:pos x="901" y="381"/>
                  </a:cxn>
                  <a:cxn ang="0">
                    <a:pos x="957" y="394"/>
                  </a:cxn>
                  <a:cxn ang="0">
                    <a:pos x="1008" y="413"/>
                  </a:cxn>
                  <a:cxn ang="0">
                    <a:pos x="1057" y="440"/>
                  </a:cxn>
                  <a:cxn ang="0">
                    <a:pos x="1103" y="471"/>
                  </a:cxn>
                  <a:cxn ang="0">
                    <a:pos x="1144" y="509"/>
                  </a:cxn>
                  <a:cxn ang="0">
                    <a:pos x="1180" y="550"/>
                  </a:cxn>
                  <a:cxn ang="0">
                    <a:pos x="1211" y="596"/>
                  </a:cxn>
                  <a:cxn ang="0">
                    <a:pos x="1237" y="645"/>
                  </a:cxn>
                  <a:cxn ang="0">
                    <a:pos x="1255" y="699"/>
                  </a:cxn>
                  <a:cxn ang="0">
                    <a:pos x="1272" y="793"/>
                  </a:cxn>
                  <a:cxn ang="0">
                    <a:pos x="1709" y="716"/>
                  </a:cxn>
                </a:cxnLst>
                <a:rect l="0" t="0" r="r" b="b"/>
                <a:pathLst>
                  <a:path w="1709" h="1018">
                    <a:moveTo>
                      <a:pt x="1640" y="716"/>
                    </a:moveTo>
                    <a:lnTo>
                      <a:pt x="1640" y="716"/>
                    </a:lnTo>
                    <a:lnTo>
                      <a:pt x="1634" y="679"/>
                    </a:lnTo>
                    <a:lnTo>
                      <a:pt x="1627" y="642"/>
                    </a:lnTo>
                    <a:lnTo>
                      <a:pt x="1617" y="606"/>
                    </a:lnTo>
                    <a:lnTo>
                      <a:pt x="1607" y="570"/>
                    </a:lnTo>
                    <a:lnTo>
                      <a:pt x="1594" y="535"/>
                    </a:lnTo>
                    <a:lnTo>
                      <a:pt x="1581" y="501"/>
                    </a:lnTo>
                    <a:lnTo>
                      <a:pt x="1566" y="467"/>
                    </a:lnTo>
                    <a:lnTo>
                      <a:pt x="1549" y="434"/>
                    </a:lnTo>
                    <a:lnTo>
                      <a:pt x="1531" y="402"/>
                    </a:lnTo>
                    <a:lnTo>
                      <a:pt x="1511" y="372"/>
                    </a:lnTo>
                    <a:lnTo>
                      <a:pt x="1490" y="341"/>
                    </a:lnTo>
                    <a:lnTo>
                      <a:pt x="1468" y="313"/>
                    </a:lnTo>
                    <a:lnTo>
                      <a:pt x="1445" y="284"/>
                    </a:lnTo>
                    <a:lnTo>
                      <a:pt x="1421" y="257"/>
                    </a:lnTo>
                    <a:lnTo>
                      <a:pt x="1395" y="232"/>
                    </a:lnTo>
                    <a:lnTo>
                      <a:pt x="1369" y="207"/>
                    </a:lnTo>
                    <a:lnTo>
                      <a:pt x="1342" y="184"/>
                    </a:lnTo>
                    <a:lnTo>
                      <a:pt x="1312" y="161"/>
                    </a:lnTo>
                    <a:lnTo>
                      <a:pt x="1283" y="140"/>
                    </a:lnTo>
                    <a:lnTo>
                      <a:pt x="1252" y="120"/>
                    </a:lnTo>
                    <a:lnTo>
                      <a:pt x="1220" y="102"/>
                    </a:lnTo>
                    <a:lnTo>
                      <a:pt x="1187" y="85"/>
                    </a:lnTo>
                    <a:lnTo>
                      <a:pt x="1155" y="69"/>
                    </a:lnTo>
                    <a:lnTo>
                      <a:pt x="1120" y="55"/>
                    </a:lnTo>
                    <a:lnTo>
                      <a:pt x="1086" y="43"/>
                    </a:lnTo>
                    <a:lnTo>
                      <a:pt x="1050" y="32"/>
                    </a:lnTo>
                    <a:lnTo>
                      <a:pt x="1014" y="22"/>
                    </a:lnTo>
                    <a:lnTo>
                      <a:pt x="976" y="14"/>
                    </a:lnTo>
                    <a:lnTo>
                      <a:pt x="939" y="8"/>
                    </a:lnTo>
                    <a:lnTo>
                      <a:pt x="901" y="3"/>
                    </a:lnTo>
                    <a:lnTo>
                      <a:pt x="863" y="1"/>
                    </a:lnTo>
                    <a:lnTo>
                      <a:pt x="823" y="0"/>
                    </a:lnTo>
                    <a:lnTo>
                      <a:pt x="823" y="0"/>
                    </a:lnTo>
                    <a:lnTo>
                      <a:pt x="781" y="1"/>
                    </a:lnTo>
                    <a:lnTo>
                      <a:pt x="739" y="4"/>
                    </a:lnTo>
                    <a:lnTo>
                      <a:pt x="698" y="10"/>
                    </a:lnTo>
                    <a:lnTo>
                      <a:pt x="657" y="16"/>
                    </a:lnTo>
                    <a:lnTo>
                      <a:pt x="618" y="26"/>
                    </a:lnTo>
                    <a:lnTo>
                      <a:pt x="578" y="37"/>
                    </a:lnTo>
                    <a:lnTo>
                      <a:pt x="540" y="50"/>
                    </a:lnTo>
                    <a:lnTo>
                      <a:pt x="503" y="65"/>
                    </a:lnTo>
                    <a:lnTo>
                      <a:pt x="467" y="81"/>
                    </a:lnTo>
                    <a:lnTo>
                      <a:pt x="431" y="100"/>
                    </a:lnTo>
                    <a:lnTo>
                      <a:pt x="397" y="119"/>
                    </a:lnTo>
                    <a:lnTo>
                      <a:pt x="363" y="141"/>
                    </a:lnTo>
                    <a:lnTo>
                      <a:pt x="330" y="164"/>
                    </a:lnTo>
                    <a:lnTo>
                      <a:pt x="300" y="188"/>
                    </a:lnTo>
                    <a:lnTo>
                      <a:pt x="270" y="214"/>
                    </a:lnTo>
                    <a:lnTo>
                      <a:pt x="242" y="242"/>
                    </a:lnTo>
                    <a:lnTo>
                      <a:pt x="214" y="270"/>
                    </a:lnTo>
                    <a:lnTo>
                      <a:pt x="188" y="300"/>
                    </a:lnTo>
                    <a:lnTo>
                      <a:pt x="164" y="330"/>
                    </a:lnTo>
                    <a:lnTo>
                      <a:pt x="141" y="363"/>
                    </a:lnTo>
                    <a:lnTo>
                      <a:pt x="119" y="397"/>
                    </a:lnTo>
                    <a:lnTo>
                      <a:pt x="99" y="431"/>
                    </a:lnTo>
                    <a:lnTo>
                      <a:pt x="81" y="467"/>
                    </a:lnTo>
                    <a:lnTo>
                      <a:pt x="64" y="503"/>
                    </a:lnTo>
                    <a:lnTo>
                      <a:pt x="50" y="540"/>
                    </a:lnTo>
                    <a:lnTo>
                      <a:pt x="37" y="579"/>
                    </a:lnTo>
                    <a:lnTo>
                      <a:pt x="26" y="618"/>
                    </a:lnTo>
                    <a:lnTo>
                      <a:pt x="16" y="657"/>
                    </a:lnTo>
                    <a:lnTo>
                      <a:pt x="10" y="698"/>
                    </a:lnTo>
                    <a:lnTo>
                      <a:pt x="4" y="739"/>
                    </a:lnTo>
                    <a:lnTo>
                      <a:pt x="1" y="781"/>
                    </a:lnTo>
                    <a:lnTo>
                      <a:pt x="0" y="824"/>
                    </a:lnTo>
                    <a:lnTo>
                      <a:pt x="0" y="824"/>
                    </a:lnTo>
                    <a:lnTo>
                      <a:pt x="1" y="856"/>
                    </a:lnTo>
                    <a:lnTo>
                      <a:pt x="2" y="888"/>
                    </a:lnTo>
                    <a:lnTo>
                      <a:pt x="5" y="920"/>
                    </a:lnTo>
                    <a:lnTo>
                      <a:pt x="10" y="951"/>
                    </a:lnTo>
                    <a:lnTo>
                      <a:pt x="204" y="717"/>
                    </a:lnTo>
                    <a:lnTo>
                      <a:pt x="389" y="941"/>
                    </a:lnTo>
                    <a:lnTo>
                      <a:pt x="389" y="941"/>
                    </a:lnTo>
                    <a:lnTo>
                      <a:pt x="383" y="912"/>
                    </a:lnTo>
                    <a:lnTo>
                      <a:pt x="378" y="883"/>
                    </a:lnTo>
                    <a:lnTo>
                      <a:pt x="375" y="853"/>
                    </a:lnTo>
                    <a:lnTo>
                      <a:pt x="374" y="824"/>
                    </a:lnTo>
                    <a:lnTo>
                      <a:pt x="374" y="824"/>
                    </a:lnTo>
                    <a:lnTo>
                      <a:pt x="375" y="801"/>
                    </a:lnTo>
                    <a:lnTo>
                      <a:pt x="376" y="778"/>
                    </a:lnTo>
                    <a:lnTo>
                      <a:pt x="379" y="755"/>
                    </a:lnTo>
                    <a:lnTo>
                      <a:pt x="383" y="733"/>
                    </a:lnTo>
                    <a:lnTo>
                      <a:pt x="388" y="711"/>
                    </a:lnTo>
                    <a:lnTo>
                      <a:pt x="394" y="690"/>
                    </a:lnTo>
                    <a:lnTo>
                      <a:pt x="401" y="669"/>
                    </a:lnTo>
                    <a:lnTo>
                      <a:pt x="409" y="649"/>
                    </a:lnTo>
                    <a:lnTo>
                      <a:pt x="419" y="629"/>
                    </a:lnTo>
                    <a:lnTo>
                      <a:pt x="429" y="609"/>
                    </a:lnTo>
                    <a:lnTo>
                      <a:pt x="439" y="591"/>
                    </a:lnTo>
                    <a:lnTo>
                      <a:pt x="450" y="572"/>
                    </a:lnTo>
                    <a:lnTo>
                      <a:pt x="464" y="554"/>
                    </a:lnTo>
                    <a:lnTo>
                      <a:pt x="477" y="538"/>
                    </a:lnTo>
                    <a:lnTo>
                      <a:pt x="491" y="522"/>
                    </a:lnTo>
                    <a:lnTo>
                      <a:pt x="505" y="505"/>
                    </a:lnTo>
                    <a:lnTo>
                      <a:pt x="522" y="491"/>
                    </a:lnTo>
                    <a:lnTo>
                      <a:pt x="538" y="477"/>
                    </a:lnTo>
                    <a:lnTo>
                      <a:pt x="554" y="464"/>
                    </a:lnTo>
                    <a:lnTo>
                      <a:pt x="572" y="451"/>
                    </a:lnTo>
                    <a:lnTo>
                      <a:pt x="590" y="440"/>
                    </a:lnTo>
                    <a:lnTo>
                      <a:pt x="609" y="429"/>
                    </a:lnTo>
                    <a:lnTo>
                      <a:pt x="629" y="419"/>
                    </a:lnTo>
                    <a:lnTo>
                      <a:pt x="648" y="409"/>
                    </a:lnTo>
                    <a:lnTo>
                      <a:pt x="669" y="401"/>
                    </a:lnTo>
                    <a:lnTo>
                      <a:pt x="690" y="394"/>
                    </a:lnTo>
                    <a:lnTo>
                      <a:pt x="711" y="388"/>
                    </a:lnTo>
                    <a:lnTo>
                      <a:pt x="733" y="383"/>
                    </a:lnTo>
                    <a:lnTo>
                      <a:pt x="754" y="379"/>
                    </a:lnTo>
                    <a:lnTo>
                      <a:pt x="777" y="376"/>
                    </a:lnTo>
                    <a:lnTo>
                      <a:pt x="800" y="375"/>
                    </a:lnTo>
                    <a:lnTo>
                      <a:pt x="823" y="374"/>
                    </a:lnTo>
                    <a:lnTo>
                      <a:pt x="823" y="374"/>
                    </a:lnTo>
                    <a:lnTo>
                      <a:pt x="843" y="374"/>
                    </a:lnTo>
                    <a:lnTo>
                      <a:pt x="863" y="376"/>
                    </a:lnTo>
                    <a:lnTo>
                      <a:pt x="881" y="377"/>
                    </a:lnTo>
                    <a:lnTo>
                      <a:pt x="901" y="381"/>
                    </a:lnTo>
                    <a:lnTo>
                      <a:pt x="920" y="384"/>
                    </a:lnTo>
                    <a:lnTo>
                      <a:pt x="938" y="389"/>
                    </a:lnTo>
                    <a:lnTo>
                      <a:pt x="957" y="394"/>
                    </a:lnTo>
                    <a:lnTo>
                      <a:pt x="974" y="400"/>
                    </a:lnTo>
                    <a:lnTo>
                      <a:pt x="992" y="407"/>
                    </a:lnTo>
                    <a:lnTo>
                      <a:pt x="1008" y="413"/>
                    </a:lnTo>
                    <a:lnTo>
                      <a:pt x="1026" y="422"/>
                    </a:lnTo>
                    <a:lnTo>
                      <a:pt x="1042" y="431"/>
                    </a:lnTo>
                    <a:lnTo>
                      <a:pt x="1057" y="440"/>
                    </a:lnTo>
                    <a:lnTo>
                      <a:pt x="1074" y="449"/>
                    </a:lnTo>
                    <a:lnTo>
                      <a:pt x="1088" y="460"/>
                    </a:lnTo>
                    <a:lnTo>
                      <a:pt x="1103" y="471"/>
                    </a:lnTo>
                    <a:lnTo>
                      <a:pt x="1117" y="483"/>
                    </a:lnTo>
                    <a:lnTo>
                      <a:pt x="1131" y="495"/>
                    </a:lnTo>
                    <a:lnTo>
                      <a:pt x="1144" y="509"/>
                    </a:lnTo>
                    <a:lnTo>
                      <a:pt x="1157" y="522"/>
                    </a:lnTo>
                    <a:lnTo>
                      <a:pt x="1169" y="536"/>
                    </a:lnTo>
                    <a:lnTo>
                      <a:pt x="1180" y="550"/>
                    </a:lnTo>
                    <a:lnTo>
                      <a:pt x="1191" y="565"/>
                    </a:lnTo>
                    <a:lnTo>
                      <a:pt x="1202" y="581"/>
                    </a:lnTo>
                    <a:lnTo>
                      <a:pt x="1211" y="596"/>
                    </a:lnTo>
                    <a:lnTo>
                      <a:pt x="1220" y="612"/>
                    </a:lnTo>
                    <a:lnTo>
                      <a:pt x="1228" y="629"/>
                    </a:lnTo>
                    <a:lnTo>
                      <a:pt x="1237" y="645"/>
                    </a:lnTo>
                    <a:lnTo>
                      <a:pt x="1243" y="663"/>
                    </a:lnTo>
                    <a:lnTo>
                      <a:pt x="1250" y="680"/>
                    </a:lnTo>
                    <a:lnTo>
                      <a:pt x="1255" y="699"/>
                    </a:lnTo>
                    <a:lnTo>
                      <a:pt x="1260" y="717"/>
                    </a:lnTo>
                    <a:lnTo>
                      <a:pt x="1209" y="717"/>
                    </a:lnTo>
                    <a:lnTo>
                      <a:pt x="1272" y="793"/>
                    </a:lnTo>
                    <a:lnTo>
                      <a:pt x="1459" y="1018"/>
                    </a:lnTo>
                    <a:lnTo>
                      <a:pt x="1646" y="793"/>
                    </a:lnTo>
                    <a:lnTo>
                      <a:pt x="1709" y="716"/>
                    </a:lnTo>
                    <a:lnTo>
                      <a:pt x="1640" y="716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1"/>
              <p:cNvSpPr>
                <a:spLocks/>
              </p:cNvSpPr>
              <p:nvPr/>
            </p:nvSpPr>
            <p:spPr bwMode="auto">
              <a:xfrm>
                <a:off x="865509" y="4318000"/>
                <a:ext cx="2687638" cy="1476375"/>
              </a:xfrm>
              <a:custGeom>
                <a:avLst/>
                <a:gdLst/>
                <a:ahLst/>
                <a:cxnLst>
                  <a:cxn ang="0">
                    <a:pos x="1318" y="76"/>
                  </a:cxn>
                  <a:cxn ang="0">
                    <a:pos x="1319" y="106"/>
                  </a:cxn>
                  <a:cxn ang="0">
                    <a:pos x="1313" y="175"/>
                  </a:cxn>
                  <a:cxn ang="0">
                    <a:pos x="1299" y="240"/>
                  </a:cxn>
                  <a:cxn ang="0">
                    <a:pos x="1274" y="301"/>
                  </a:cxn>
                  <a:cxn ang="0">
                    <a:pos x="1242" y="358"/>
                  </a:cxn>
                  <a:cxn ang="0">
                    <a:pos x="1202" y="408"/>
                  </a:cxn>
                  <a:cxn ang="0">
                    <a:pos x="1155" y="453"/>
                  </a:cxn>
                  <a:cxn ang="0">
                    <a:pos x="1102" y="490"/>
                  </a:cxn>
                  <a:cxn ang="0">
                    <a:pos x="1044" y="521"/>
                  </a:cxn>
                  <a:cxn ang="0">
                    <a:pos x="982" y="542"/>
                  </a:cxn>
                  <a:cxn ang="0">
                    <a:pos x="915" y="554"/>
                  </a:cxn>
                  <a:cxn ang="0">
                    <a:pos x="869" y="556"/>
                  </a:cxn>
                  <a:cxn ang="0">
                    <a:pos x="772" y="545"/>
                  </a:cxn>
                  <a:cxn ang="0">
                    <a:pos x="682" y="516"/>
                  </a:cxn>
                  <a:cxn ang="0">
                    <a:pos x="601" y="467"/>
                  </a:cxn>
                  <a:cxn ang="0">
                    <a:pos x="534" y="405"/>
                  </a:cxn>
                  <a:cxn ang="0">
                    <a:pos x="479" y="330"/>
                  </a:cxn>
                  <a:cxn ang="0">
                    <a:pos x="435" y="224"/>
                  </a:cxn>
                  <a:cxn ang="0">
                    <a:pos x="0" y="302"/>
                  </a:cxn>
                  <a:cxn ang="0">
                    <a:pos x="78" y="335"/>
                  </a:cxn>
                  <a:cxn ang="0">
                    <a:pos x="113" y="432"/>
                  </a:cxn>
                  <a:cxn ang="0">
                    <a:pos x="159" y="523"/>
                  </a:cxn>
                  <a:cxn ang="0">
                    <a:pos x="215" y="607"/>
                  </a:cxn>
                  <a:cxn ang="0">
                    <a:pos x="282" y="684"/>
                  </a:cxn>
                  <a:cxn ang="0">
                    <a:pos x="356" y="751"/>
                  </a:cxn>
                  <a:cxn ang="0">
                    <a:pos x="440" y="810"/>
                  </a:cxn>
                  <a:cxn ang="0">
                    <a:pos x="529" y="857"/>
                  </a:cxn>
                  <a:cxn ang="0">
                    <a:pos x="625" y="894"/>
                  </a:cxn>
                  <a:cxn ang="0">
                    <a:pos x="727" y="918"/>
                  </a:cxn>
                  <a:cxn ang="0">
                    <a:pos x="833" y="929"/>
                  </a:cxn>
                  <a:cxn ang="0">
                    <a:pos x="912" y="929"/>
                  </a:cxn>
                  <a:cxn ang="0">
                    <a:pos x="1036" y="914"/>
                  </a:cxn>
                  <a:cxn ang="0">
                    <a:pos x="1153" y="880"/>
                  </a:cxn>
                  <a:cxn ang="0">
                    <a:pos x="1262" y="830"/>
                  </a:cxn>
                  <a:cxn ang="0">
                    <a:pos x="1362" y="766"/>
                  </a:cxn>
                  <a:cxn ang="0">
                    <a:pos x="1451" y="688"/>
                  </a:cxn>
                  <a:cxn ang="0">
                    <a:pos x="1529" y="600"/>
                  </a:cxn>
                  <a:cxn ang="0">
                    <a:pos x="1593" y="499"/>
                  </a:cxn>
                  <a:cxn ang="0">
                    <a:pos x="1642" y="390"/>
                  </a:cxn>
                  <a:cxn ang="0">
                    <a:pos x="1676" y="273"/>
                  </a:cxn>
                  <a:cxn ang="0">
                    <a:pos x="1692" y="149"/>
                  </a:cxn>
                  <a:cxn ang="0">
                    <a:pos x="1692" y="76"/>
                  </a:cxn>
                </a:cxnLst>
                <a:rect l="0" t="0" r="r" b="b"/>
                <a:pathLst>
                  <a:path w="1693" h="930">
                    <a:moveTo>
                      <a:pt x="1692" y="76"/>
                    </a:moveTo>
                    <a:lnTo>
                      <a:pt x="1505" y="301"/>
                    </a:lnTo>
                    <a:lnTo>
                      <a:pt x="1318" y="76"/>
                    </a:lnTo>
                    <a:lnTo>
                      <a:pt x="1318" y="76"/>
                    </a:lnTo>
                    <a:lnTo>
                      <a:pt x="1319" y="106"/>
                    </a:lnTo>
                    <a:lnTo>
                      <a:pt x="1319" y="106"/>
                    </a:lnTo>
                    <a:lnTo>
                      <a:pt x="1318" y="129"/>
                    </a:lnTo>
                    <a:lnTo>
                      <a:pt x="1317" y="152"/>
                    </a:lnTo>
                    <a:lnTo>
                      <a:pt x="1313" y="175"/>
                    </a:lnTo>
                    <a:lnTo>
                      <a:pt x="1310" y="197"/>
                    </a:lnTo>
                    <a:lnTo>
                      <a:pt x="1304" y="219"/>
                    </a:lnTo>
                    <a:lnTo>
                      <a:pt x="1299" y="240"/>
                    </a:lnTo>
                    <a:lnTo>
                      <a:pt x="1291" y="261"/>
                    </a:lnTo>
                    <a:lnTo>
                      <a:pt x="1284" y="281"/>
                    </a:lnTo>
                    <a:lnTo>
                      <a:pt x="1274" y="301"/>
                    </a:lnTo>
                    <a:lnTo>
                      <a:pt x="1264" y="321"/>
                    </a:lnTo>
                    <a:lnTo>
                      <a:pt x="1253" y="339"/>
                    </a:lnTo>
                    <a:lnTo>
                      <a:pt x="1242" y="358"/>
                    </a:lnTo>
                    <a:lnTo>
                      <a:pt x="1229" y="376"/>
                    </a:lnTo>
                    <a:lnTo>
                      <a:pt x="1216" y="392"/>
                    </a:lnTo>
                    <a:lnTo>
                      <a:pt x="1202" y="408"/>
                    </a:lnTo>
                    <a:lnTo>
                      <a:pt x="1187" y="425"/>
                    </a:lnTo>
                    <a:lnTo>
                      <a:pt x="1171" y="439"/>
                    </a:lnTo>
                    <a:lnTo>
                      <a:pt x="1155" y="453"/>
                    </a:lnTo>
                    <a:lnTo>
                      <a:pt x="1138" y="466"/>
                    </a:lnTo>
                    <a:lnTo>
                      <a:pt x="1121" y="479"/>
                    </a:lnTo>
                    <a:lnTo>
                      <a:pt x="1102" y="490"/>
                    </a:lnTo>
                    <a:lnTo>
                      <a:pt x="1084" y="501"/>
                    </a:lnTo>
                    <a:lnTo>
                      <a:pt x="1064" y="511"/>
                    </a:lnTo>
                    <a:lnTo>
                      <a:pt x="1044" y="521"/>
                    </a:lnTo>
                    <a:lnTo>
                      <a:pt x="1023" y="529"/>
                    </a:lnTo>
                    <a:lnTo>
                      <a:pt x="1003" y="536"/>
                    </a:lnTo>
                    <a:lnTo>
                      <a:pt x="982" y="542"/>
                    </a:lnTo>
                    <a:lnTo>
                      <a:pt x="960" y="547"/>
                    </a:lnTo>
                    <a:lnTo>
                      <a:pt x="938" y="551"/>
                    </a:lnTo>
                    <a:lnTo>
                      <a:pt x="915" y="554"/>
                    </a:lnTo>
                    <a:lnTo>
                      <a:pt x="892" y="555"/>
                    </a:lnTo>
                    <a:lnTo>
                      <a:pt x="869" y="556"/>
                    </a:lnTo>
                    <a:lnTo>
                      <a:pt x="869" y="556"/>
                    </a:lnTo>
                    <a:lnTo>
                      <a:pt x="836" y="555"/>
                    </a:lnTo>
                    <a:lnTo>
                      <a:pt x="804" y="552"/>
                    </a:lnTo>
                    <a:lnTo>
                      <a:pt x="772" y="545"/>
                    </a:lnTo>
                    <a:lnTo>
                      <a:pt x="741" y="537"/>
                    </a:lnTo>
                    <a:lnTo>
                      <a:pt x="711" y="528"/>
                    </a:lnTo>
                    <a:lnTo>
                      <a:pt x="682" y="516"/>
                    </a:lnTo>
                    <a:lnTo>
                      <a:pt x="654" y="501"/>
                    </a:lnTo>
                    <a:lnTo>
                      <a:pt x="628" y="485"/>
                    </a:lnTo>
                    <a:lnTo>
                      <a:pt x="601" y="467"/>
                    </a:lnTo>
                    <a:lnTo>
                      <a:pt x="577" y="449"/>
                    </a:lnTo>
                    <a:lnTo>
                      <a:pt x="554" y="427"/>
                    </a:lnTo>
                    <a:lnTo>
                      <a:pt x="534" y="405"/>
                    </a:lnTo>
                    <a:lnTo>
                      <a:pt x="514" y="381"/>
                    </a:lnTo>
                    <a:lnTo>
                      <a:pt x="495" y="356"/>
                    </a:lnTo>
                    <a:lnTo>
                      <a:pt x="479" y="330"/>
                    </a:lnTo>
                    <a:lnTo>
                      <a:pt x="465" y="301"/>
                    </a:lnTo>
                    <a:lnTo>
                      <a:pt x="500" y="301"/>
                    </a:lnTo>
                    <a:lnTo>
                      <a:pt x="435" y="224"/>
                    </a:lnTo>
                    <a:lnTo>
                      <a:pt x="250" y="0"/>
                    </a:lnTo>
                    <a:lnTo>
                      <a:pt x="56" y="234"/>
                    </a:lnTo>
                    <a:lnTo>
                      <a:pt x="0" y="302"/>
                    </a:lnTo>
                    <a:lnTo>
                      <a:pt x="69" y="302"/>
                    </a:lnTo>
                    <a:lnTo>
                      <a:pt x="69" y="302"/>
                    </a:lnTo>
                    <a:lnTo>
                      <a:pt x="78" y="335"/>
                    </a:lnTo>
                    <a:lnTo>
                      <a:pt x="89" y="368"/>
                    </a:lnTo>
                    <a:lnTo>
                      <a:pt x="100" y="401"/>
                    </a:lnTo>
                    <a:lnTo>
                      <a:pt x="113" y="432"/>
                    </a:lnTo>
                    <a:lnTo>
                      <a:pt x="127" y="463"/>
                    </a:lnTo>
                    <a:lnTo>
                      <a:pt x="142" y="494"/>
                    </a:lnTo>
                    <a:lnTo>
                      <a:pt x="159" y="523"/>
                    </a:lnTo>
                    <a:lnTo>
                      <a:pt x="177" y="552"/>
                    </a:lnTo>
                    <a:lnTo>
                      <a:pt x="196" y="580"/>
                    </a:lnTo>
                    <a:lnTo>
                      <a:pt x="215" y="607"/>
                    </a:lnTo>
                    <a:lnTo>
                      <a:pt x="236" y="634"/>
                    </a:lnTo>
                    <a:lnTo>
                      <a:pt x="259" y="659"/>
                    </a:lnTo>
                    <a:lnTo>
                      <a:pt x="282" y="684"/>
                    </a:lnTo>
                    <a:lnTo>
                      <a:pt x="306" y="707"/>
                    </a:lnTo>
                    <a:lnTo>
                      <a:pt x="331" y="730"/>
                    </a:lnTo>
                    <a:lnTo>
                      <a:pt x="356" y="751"/>
                    </a:lnTo>
                    <a:lnTo>
                      <a:pt x="384" y="771"/>
                    </a:lnTo>
                    <a:lnTo>
                      <a:pt x="411" y="791"/>
                    </a:lnTo>
                    <a:lnTo>
                      <a:pt x="440" y="810"/>
                    </a:lnTo>
                    <a:lnTo>
                      <a:pt x="469" y="826"/>
                    </a:lnTo>
                    <a:lnTo>
                      <a:pt x="499" y="843"/>
                    </a:lnTo>
                    <a:lnTo>
                      <a:pt x="529" y="857"/>
                    </a:lnTo>
                    <a:lnTo>
                      <a:pt x="561" y="870"/>
                    </a:lnTo>
                    <a:lnTo>
                      <a:pt x="593" y="883"/>
                    </a:lnTo>
                    <a:lnTo>
                      <a:pt x="625" y="894"/>
                    </a:lnTo>
                    <a:lnTo>
                      <a:pt x="659" y="903"/>
                    </a:lnTo>
                    <a:lnTo>
                      <a:pt x="693" y="911"/>
                    </a:lnTo>
                    <a:lnTo>
                      <a:pt x="727" y="918"/>
                    </a:lnTo>
                    <a:lnTo>
                      <a:pt x="762" y="923"/>
                    </a:lnTo>
                    <a:lnTo>
                      <a:pt x="797" y="927"/>
                    </a:lnTo>
                    <a:lnTo>
                      <a:pt x="833" y="929"/>
                    </a:lnTo>
                    <a:lnTo>
                      <a:pt x="869" y="930"/>
                    </a:lnTo>
                    <a:lnTo>
                      <a:pt x="869" y="930"/>
                    </a:lnTo>
                    <a:lnTo>
                      <a:pt x="912" y="929"/>
                    </a:lnTo>
                    <a:lnTo>
                      <a:pt x="953" y="926"/>
                    </a:lnTo>
                    <a:lnTo>
                      <a:pt x="995" y="920"/>
                    </a:lnTo>
                    <a:lnTo>
                      <a:pt x="1036" y="914"/>
                    </a:lnTo>
                    <a:lnTo>
                      <a:pt x="1075" y="904"/>
                    </a:lnTo>
                    <a:lnTo>
                      <a:pt x="1114" y="893"/>
                    </a:lnTo>
                    <a:lnTo>
                      <a:pt x="1153" y="880"/>
                    </a:lnTo>
                    <a:lnTo>
                      <a:pt x="1190" y="865"/>
                    </a:lnTo>
                    <a:lnTo>
                      <a:pt x="1226" y="849"/>
                    </a:lnTo>
                    <a:lnTo>
                      <a:pt x="1262" y="830"/>
                    </a:lnTo>
                    <a:lnTo>
                      <a:pt x="1296" y="811"/>
                    </a:lnTo>
                    <a:lnTo>
                      <a:pt x="1330" y="789"/>
                    </a:lnTo>
                    <a:lnTo>
                      <a:pt x="1362" y="766"/>
                    </a:lnTo>
                    <a:lnTo>
                      <a:pt x="1393" y="742"/>
                    </a:lnTo>
                    <a:lnTo>
                      <a:pt x="1423" y="716"/>
                    </a:lnTo>
                    <a:lnTo>
                      <a:pt x="1451" y="688"/>
                    </a:lnTo>
                    <a:lnTo>
                      <a:pt x="1478" y="660"/>
                    </a:lnTo>
                    <a:lnTo>
                      <a:pt x="1505" y="630"/>
                    </a:lnTo>
                    <a:lnTo>
                      <a:pt x="1529" y="600"/>
                    </a:lnTo>
                    <a:lnTo>
                      <a:pt x="1552" y="567"/>
                    </a:lnTo>
                    <a:lnTo>
                      <a:pt x="1573" y="533"/>
                    </a:lnTo>
                    <a:lnTo>
                      <a:pt x="1593" y="499"/>
                    </a:lnTo>
                    <a:lnTo>
                      <a:pt x="1612" y="463"/>
                    </a:lnTo>
                    <a:lnTo>
                      <a:pt x="1628" y="427"/>
                    </a:lnTo>
                    <a:lnTo>
                      <a:pt x="1642" y="390"/>
                    </a:lnTo>
                    <a:lnTo>
                      <a:pt x="1655" y="351"/>
                    </a:lnTo>
                    <a:lnTo>
                      <a:pt x="1666" y="312"/>
                    </a:lnTo>
                    <a:lnTo>
                      <a:pt x="1676" y="273"/>
                    </a:lnTo>
                    <a:lnTo>
                      <a:pt x="1683" y="232"/>
                    </a:lnTo>
                    <a:lnTo>
                      <a:pt x="1688" y="191"/>
                    </a:lnTo>
                    <a:lnTo>
                      <a:pt x="1692" y="149"/>
                    </a:lnTo>
                    <a:lnTo>
                      <a:pt x="1693" y="106"/>
                    </a:lnTo>
                    <a:lnTo>
                      <a:pt x="1693" y="106"/>
                    </a:lnTo>
                    <a:lnTo>
                      <a:pt x="1692" y="76"/>
                    </a:lnTo>
                    <a:lnTo>
                      <a:pt x="1692" y="7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990600" y="1844230"/>
              <a:ext cx="2209800" cy="2270570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9879501"/>
                </a:avLst>
              </a:prstTxWarp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ea typeface="Verdana" pitchFamily="34" charset="0"/>
                  <a:cs typeface="Verdana" pitchFamily="34" charset="0"/>
                </a:rPr>
                <a:t>AWARENESS</a:t>
              </a:r>
              <a:endParaRPr lang="en-US" b="1" dirty="0">
                <a:solidFill>
                  <a:schemeClr val="bg1"/>
                </a:solidFill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1052051">
              <a:off x="1059165" y="1604189"/>
              <a:ext cx="2137142" cy="2270570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175723"/>
                </a:avLst>
              </a:prstTxWarp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ea typeface="Verdana" pitchFamily="34" charset="0"/>
                  <a:cs typeface="Verdana" pitchFamily="34" charset="0"/>
                </a:rPr>
                <a:t>Storytelling and Referral</a:t>
              </a:r>
              <a:endParaRPr lang="en-US" b="1" dirty="0">
                <a:solidFill>
                  <a:schemeClr val="bg1"/>
                </a:solidFill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7" name="TextBox 15"/>
          <p:cNvSpPr txBox="1"/>
          <p:nvPr/>
        </p:nvSpPr>
        <p:spPr>
          <a:xfrm>
            <a:off x="609600" y="1219200"/>
            <a:ext cx="8076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1800" dirty="0" smtClean="0">
                <a:latin typeface="+mn-lt"/>
                <a:ea typeface="Verdana" pitchFamily="34" charset="0"/>
                <a:cs typeface="Verdana" pitchFamily="34" charset="0"/>
              </a:rPr>
              <a:t>Build and optimize direct response marketing channels to drive action with existing intenders, layering on broader media and social media designed to create awareness  and drive preference for UF online. </a:t>
            </a:r>
            <a:endParaRPr lang="en-US" sz="1800" dirty="0">
              <a:latin typeface="+mn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55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981700" y="5104238"/>
            <a:ext cx="3162300" cy="1069777"/>
            <a:chOff x="152400" y="3426023"/>
            <a:chExt cx="3162300" cy="1069777"/>
          </a:xfrm>
        </p:grpSpPr>
        <p:pic>
          <p:nvPicPr>
            <p:cNvPr id="4" name="UFOnline_30Second_Final (1)[4]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1447800" y="3886200"/>
              <a:ext cx="609600" cy="6096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52400" y="3426023"/>
              <a:ext cx="3162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ea typeface="Verdana" pitchFamily="34" charset="0"/>
                  <a:cs typeface="Verdana" pitchFamily="34" charset="0"/>
                </a:rPr>
                <a:t>Radio</a:t>
              </a:r>
              <a:endParaRPr lang="en-US" sz="1600" b="1" dirty="0"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3624" y="5104238"/>
            <a:ext cx="3806652" cy="1220362"/>
            <a:chOff x="1413749" y="4256499"/>
            <a:chExt cx="3806652" cy="122036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381"/>
            <a:stretch/>
          </p:blipFill>
          <p:spPr bwMode="auto">
            <a:xfrm>
              <a:off x="1431125" y="4537202"/>
              <a:ext cx="3789276" cy="939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413749" y="4256499"/>
              <a:ext cx="3162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ea typeface="Verdana" pitchFamily="34" charset="0"/>
                  <a:cs typeface="Verdana" pitchFamily="34" charset="0"/>
                </a:rPr>
                <a:t>Search Engine Marketing</a:t>
              </a:r>
              <a:endParaRPr lang="en-US" sz="1600" b="1" dirty="0"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02633" y="2229069"/>
            <a:ext cx="4338734" cy="2876331"/>
            <a:chOff x="2490897" y="1981200"/>
            <a:chExt cx="4338734" cy="287633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5" t="13079" r="10809" b="6147"/>
            <a:stretch/>
          </p:blipFill>
          <p:spPr>
            <a:xfrm>
              <a:off x="2490897" y="2270360"/>
              <a:ext cx="4338734" cy="258717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2971800" y="1981200"/>
              <a:ext cx="9685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ea typeface="Verdana" pitchFamily="34" charset="0"/>
                  <a:cs typeface="Verdana" pitchFamily="34" charset="0"/>
                </a:rPr>
                <a:t>Website</a:t>
              </a:r>
              <a:endParaRPr lang="en-US" sz="1600" b="1" dirty="0"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8821" y="1516002"/>
            <a:ext cx="3075233" cy="2263933"/>
            <a:chOff x="381000" y="1230868"/>
            <a:chExt cx="3162300" cy="2417821"/>
          </a:xfrm>
        </p:grpSpPr>
        <p:grpSp>
          <p:nvGrpSpPr>
            <p:cNvPr id="3" name="Group 2"/>
            <p:cNvGrpSpPr/>
            <p:nvPr/>
          </p:nvGrpSpPr>
          <p:grpSpPr>
            <a:xfrm>
              <a:off x="407786" y="1538645"/>
              <a:ext cx="2318998" cy="2110044"/>
              <a:chOff x="236089" y="2322125"/>
              <a:chExt cx="3734771" cy="3398247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3000" y="2330466"/>
                <a:ext cx="973253" cy="3377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089" y="2328298"/>
                <a:ext cx="966096" cy="33920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4572" y="2322725"/>
                <a:ext cx="923159" cy="3377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6232" y="2322125"/>
                <a:ext cx="944628" cy="33849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381000" y="1230868"/>
              <a:ext cx="3162300" cy="361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ea typeface="Verdana" pitchFamily="34" charset="0"/>
                  <a:cs typeface="Verdana" pitchFamily="34" charset="0"/>
                </a:rPr>
                <a:t>Display</a:t>
              </a:r>
              <a:endParaRPr lang="en-US" sz="1600" b="1" dirty="0"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781800" y="1519076"/>
            <a:ext cx="3162300" cy="2595724"/>
            <a:chOff x="2636180" y="2133600"/>
            <a:chExt cx="3162300" cy="2595724"/>
          </a:xfrm>
        </p:grpSpPr>
        <p:grpSp>
          <p:nvGrpSpPr>
            <p:cNvPr id="5" name="Group 4"/>
            <p:cNvGrpSpPr/>
            <p:nvPr/>
          </p:nvGrpSpPr>
          <p:grpSpPr>
            <a:xfrm>
              <a:off x="2667000" y="2431812"/>
              <a:ext cx="2140880" cy="2297512"/>
              <a:chOff x="4800600" y="1805900"/>
              <a:chExt cx="3792699" cy="4070183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600" y="1805900"/>
                <a:ext cx="3437099" cy="23246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0200" y="3559629"/>
                <a:ext cx="3183099" cy="23164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2636180" y="2133600"/>
              <a:ext cx="3162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ea typeface="Verdana" pitchFamily="34" charset="0"/>
                  <a:cs typeface="Verdana" pitchFamily="34" charset="0"/>
                </a:rPr>
                <a:t>Social Media</a:t>
              </a:r>
              <a:endParaRPr lang="en-US" sz="1600" b="1" dirty="0"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0" name="Title 1"/>
          <p:cNvSpPr>
            <a:spLocks noGrp="1"/>
          </p:cNvSpPr>
          <p:nvPr/>
        </p:nvSpPr>
        <p:spPr>
          <a:xfrm>
            <a:off x="374871" y="381000"/>
            <a:ext cx="8388130" cy="928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000" dirty="0" smtClean="0">
                <a:solidFill>
                  <a:schemeClr val="accent4"/>
                </a:solidFill>
                <a:latin typeface="+mj-lt"/>
              </a:rPr>
              <a:t>A Consistent Story</a:t>
            </a:r>
            <a:r>
              <a:rPr lang="en-US" sz="3200" dirty="0" smtClean="0">
                <a:solidFill>
                  <a:schemeClr val="accent4"/>
                </a:solidFill>
                <a:latin typeface="+mj-lt"/>
              </a:rPr>
              <a:t> </a:t>
            </a:r>
          </a:p>
          <a:p>
            <a:r>
              <a:rPr lang="en-US" sz="2800" b="0" dirty="0" smtClean="0">
                <a:solidFill>
                  <a:schemeClr val="accent4"/>
                </a:solidFill>
                <a:latin typeface="+mj-lt"/>
              </a:rPr>
              <a:t>Across Touch Points</a:t>
            </a:r>
            <a:endParaRPr lang="en-US" sz="4000" b="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861339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25758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609601" y="381000"/>
            <a:ext cx="8153399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400" dirty="0" smtClean="0">
                <a:solidFill>
                  <a:schemeClr val="accent4"/>
                </a:solidFill>
                <a:latin typeface="+mj-lt"/>
              </a:rPr>
              <a:t>Q2 Media Plan</a:t>
            </a:r>
            <a:endParaRPr lang="en-US" sz="4400" dirty="0">
              <a:solidFill>
                <a:schemeClr val="accent4"/>
              </a:solidFill>
              <a:latin typeface="+mj-lt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197387"/>
              </p:ext>
            </p:extLst>
          </p:nvPr>
        </p:nvGraphicFramePr>
        <p:xfrm>
          <a:off x="635000" y="2057400"/>
          <a:ext cx="7986486" cy="3663365"/>
        </p:xfrm>
        <a:graphic>
          <a:graphicData uri="http://schemas.openxmlformats.org/drawingml/2006/table">
            <a:tbl>
              <a:tblPr firstRow="1" firstCol="1" bandCol="1">
                <a:tableStyleId>{7DF18680-E054-41AD-8BC1-D1AEF772440D}</a:tableStyleId>
              </a:tblPr>
              <a:tblGrid>
                <a:gridCol w="1099138"/>
                <a:gridCol w="1248548"/>
                <a:gridCol w="1447800"/>
                <a:gridCol w="1371600"/>
                <a:gridCol w="1424631"/>
                <a:gridCol w="1394769"/>
              </a:tblGrid>
              <a:tr h="41301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Search</a:t>
                      </a:r>
                      <a:endParaRPr lang="en-US" sz="16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Radio</a:t>
                      </a:r>
                      <a:endParaRPr lang="en-US" sz="16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Display</a:t>
                      </a:r>
                      <a:endParaRPr lang="en-US" sz="16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Twitter</a:t>
                      </a:r>
                      <a:endParaRPr lang="en-US" sz="16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Facebook</a:t>
                      </a:r>
                      <a:endParaRPr lang="en-US" sz="1600" dirty="0"/>
                    </a:p>
                  </a:txBody>
                  <a:tcPr marL="45720" marR="45720" anchor="ctr"/>
                </a:tc>
              </a:tr>
              <a:tr h="12081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 State</a:t>
                      </a:r>
                      <a:endParaRPr lang="en-US" sz="16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dirty="0" smtClean="0"/>
                        <a:t>All of Florida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dirty="0" smtClean="0"/>
                        <a:t>Florida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Orlando Jacksonville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All of Florida</a:t>
                      </a:r>
                      <a:endParaRPr lang="en-US" sz="16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All of Florida</a:t>
                      </a:r>
                      <a:endParaRPr lang="en-US" sz="16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All of Florida</a:t>
                      </a:r>
                      <a:endParaRPr lang="en-US" sz="1600" dirty="0"/>
                    </a:p>
                  </a:txBody>
                  <a:tcPr marL="45720" marR="45720" anchor="ctr"/>
                </a:tc>
              </a:tr>
              <a:tr h="142679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Out of State</a:t>
                      </a:r>
                      <a:endParaRPr lang="en-US" sz="16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Rest of US</a:t>
                      </a:r>
                      <a:endParaRPr lang="en-US" sz="16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California</a:t>
                      </a:r>
                    </a:p>
                    <a:p>
                      <a:pPr algn="ctr"/>
                      <a:r>
                        <a:rPr lang="en-US" sz="1600" dirty="0" smtClean="0"/>
                        <a:t>San Diego</a:t>
                      </a:r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Georgia</a:t>
                      </a:r>
                    </a:p>
                    <a:p>
                      <a:pPr algn="ctr"/>
                      <a:r>
                        <a:rPr lang="en-US" sz="1600" dirty="0" smtClean="0"/>
                        <a:t>Atlanta</a:t>
                      </a:r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Virginia</a:t>
                      </a:r>
                    </a:p>
                    <a:p>
                      <a:pPr algn="ctr"/>
                      <a:r>
                        <a:rPr lang="en-US" sz="1600" dirty="0" smtClean="0"/>
                        <a:t>Norfolk</a:t>
                      </a:r>
                      <a:endParaRPr lang="en-US" sz="16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Rest of US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Rest of US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Rest of US</a:t>
                      </a:r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609600" y="1143000"/>
            <a:ext cx="8534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Aft>
                <a:spcPts val="1800"/>
              </a:spcAft>
              <a:buClr>
                <a:srgbClr val="1F3279"/>
              </a:buClr>
            </a:pPr>
            <a:r>
              <a:rPr lang="en-US" sz="2000" dirty="0">
                <a:ea typeface="Verdana" pitchFamily="34" charset="0"/>
                <a:cs typeface="Verdana" pitchFamily="34" charset="0"/>
              </a:rPr>
              <a:t>Target </a:t>
            </a:r>
            <a:r>
              <a:rPr lang="en-US" sz="2000" dirty="0" smtClean="0">
                <a:ea typeface="Verdana" pitchFamily="34" charset="0"/>
                <a:cs typeface="Verdana" pitchFamily="34" charset="0"/>
              </a:rPr>
              <a:t>: 16–35 </a:t>
            </a:r>
            <a:r>
              <a:rPr lang="en-US" sz="2000" dirty="0">
                <a:ea typeface="Verdana" pitchFamily="34" charset="0"/>
                <a:cs typeface="Verdana" pitchFamily="34" charset="0"/>
              </a:rPr>
              <a:t>year old FTIC &amp; degree completion prospects</a:t>
            </a:r>
          </a:p>
        </p:txBody>
      </p:sp>
    </p:spTree>
    <p:extLst>
      <p:ext uri="{BB962C8B-B14F-4D97-AF65-F5344CB8AC3E}">
        <p14:creationId xmlns:p14="http://schemas.microsoft.com/office/powerpoint/2010/main" val="33932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609601" y="381000"/>
            <a:ext cx="8153399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3600" dirty="0" smtClean="0">
                <a:solidFill>
                  <a:schemeClr val="accent4"/>
                </a:solidFill>
                <a:latin typeface="+mj-lt"/>
              </a:rPr>
              <a:t>In State &amp; Out of State Lead Trends</a:t>
            </a:r>
            <a:endParaRPr lang="en-US" sz="36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4724400"/>
            <a:ext cx="7924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ea typeface="Verdana" pitchFamily="34" charset="0"/>
                <a:cs typeface="Verdana" pitchFamily="34" charset="0"/>
              </a:rPr>
              <a:t>Steady increase in Out of State lead volume; out of state represented 44</a:t>
            </a:r>
            <a:r>
              <a:rPr lang="en-US" sz="1600" dirty="0">
                <a:ea typeface="Verdana" pitchFamily="34" charset="0"/>
                <a:cs typeface="Verdana" pitchFamily="34" charset="0"/>
              </a:rPr>
              <a:t>% </a:t>
            </a:r>
            <a:r>
              <a:rPr lang="en-US" sz="1600" dirty="0" smtClean="0">
                <a:ea typeface="Verdana" pitchFamily="34" charset="0"/>
                <a:cs typeface="Verdana" pitchFamily="34" charset="0"/>
              </a:rPr>
              <a:t>of leads </a:t>
            </a:r>
            <a:r>
              <a:rPr lang="en-US" sz="1600" dirty="0">
                <a:ea typeface="Verdana" pitchFamily="34" charset="0"/>
                <a:cs typeface="Verdana" pitchFamily="34" charset="0"/>
              </a:rPr>
              <a:t>Q1 2014 </a:t>
            </a:r>
            <a:r>
              <a:rPr lang="en-US" sz="1600" dirty="0" smtClean="0">
                <a:ea typeface="Verdana" pitchFamily="34" charset="0"/>
                <a:cs typeface="Verdana" pitchFamily="34" charset="0"/>
              </a:rPr>
              <a:t>vs.33% in Q4 2013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ea typeface="Verdana" pitchFamily="34" charset="0"/>
                <a:cs typeface="Verdana" pitchFamily="34" charset="0"/>
              </a:rPr>
              <a:t>Q2 Media increased out of state media allocation by 50%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ea typeface="Verdana" pitchFamily="34" charset="0"/>
                <a:cs typeface="Verdana" pitchFamily="34" charset="0"/>
              </a:rPr>
              <a:t>Deeper analysis on in state / out of state conversion rates will be conducted at the close of summer and fall 2014 terms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304801" y="1295400"/>
          <a:ext cx="8458200" cy="3345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206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609601" y="381000"/>
            <a:ext cx="8153399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400" dirty="0" smtClean="0">
                <a:solidFill>
                  <a:schemeClr val="accent4"/>
                </a:solidFill>
                <a:latin typeface="+mj-lt"/>
              </a:rPr>
              <a:t>Evaluating Performance</a:t>
            </a:r>
            <a:endParaRPr lang="en-US" sz="44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4679484"/>
            <a:ext cx="853440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ea typeface="Verdana" pitchFamily="34" charset="0"/>
                <a:cs typeface="Verdana" pitchFamily="34" charset="0"/>
              </a:rPr>
              <a:t>On track </a:t>
            </a:r>
            <a:r>
              <a:rPr lang="en-US" sz="1400" dirty="0">
                <a:ea typeface="Verdana" pitchFamily="34" charset="0"/>
                <a:cs typeface="Verdana" pitchFamily="34" charset="0"/>
              </a:rPr>
              <a:t>to </a:t>
            </a:r>
            <a:r>
              <a:rPr lang="en-US" sz="1400" dirty="0" smtClean="0">
                <a:ea typeface="Verdana" pitchFamily="34" charset="0"/>
                <a:cs typeface="Verdana" pitchFamily="34" charset="0"/>
              </a:rPr>
              <a:t>meet/exceed student target of </a:t>
            </a:r>
            <a:r>
              <a:rPr lang="en-US" sz="1400" dirty="0">
                <a:ea typeface="Verdana" pitchFamily="34" charset="0"/>
                <a:cs typeface="Verdana" pitchFamily="34" charset="0"/>
              </a:rPr>
              <a:t>175 new students for </a:t>
            </a:r>
            <a:r>
              <a:rPr lang="en-US" sz="1400" dirty="0" smtClean="0">
                <a:ea typeface="Verdana" pitchFamily="34" charset="0"/>
                <a:cs typeface="Verdana" pitchFamily="34" charset="0"/>
              </a:rPr>
              <a:t>AY13/14 </a:t>
            </a:r>
            <a:r>
              <a:rPr lang="en-US" sz="1400" dirty="0">
                <a:ea typeface="Verdana" pitchFamily="34" charset="0"/>
                <a:cs typeface="Verdana" pitchFamily="34" charset="0"/>
              </a:rPr>
              <a:t>(spring/summer </a:t>
            </a:r>
            <a:r>
              <a:rPr lang="en-US" sz="1400" dirty="0" smtClean="0">
                <a:ea typeface="Verdana" pitchFamily="34" charset="0"/>
                <a:cs typeface="Verdana" pitchFamily="34" charset="0"/>
              </a:rPr>
              <a:t>2014)</a:t>
            </a:r>
          </a:p>
          <a:p>
            <a:endParaRPr lang="en-US" sz="700" dirty="0" smtClean="0">
              <a:ea typeface="Verdana" pitchFamily="34" charset="0"/>
              <a:cs typeface="Verdana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ea typeface="Verdana" pitchFamily="34" charset="0"/>
                <a:cs typeface="Verdana" pitchFamily="34" charset="0"/>
              </a:rPr>
              <a:t>94 enrolled </a:t>
            </a:r>
            <a:r>
              <a:rPr lang="en-US" sz="1400" dirty="0">
                <a:ea typeface="Verdana" pitchFamily="34" charset="0"/>
                <a:cs typeface="Verdana" pitchFamily="34" charset="0"/>
              </a:rPr>
              <a:t>for spring 2014 (on a financial forecast of 41 for spring 2014 enrollment</a:t>
            </a:r>
            <a:r>
              <a:rPr lang="en-US" sz="1400" dirty="0" smtClean="0">
                <a:ea typeface="Verdana" pitchFamily="34" charset="0"/>
                <a:cs typeface="Verdana" pitchFamily="34" charset="0"/>
              </a:rPr>
              <a:t>)</a:t>
            </a:r>
          </a:p>
          <a:p>
            <a:endParaRPr lang="en-US" sz="700" dirty="0">
              <a:ea typeface="Verdana" pitchFamily="34" charset="0"/>
              <a:cs typeface="Verdana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ea typeface="Verdana" pitchFamily="34" charset="0"/>
                <a:cs typeface="Verdana" pitchFamily="34" charset="0"/>
              </a:rPr>
              <a:t>Summer </a:t>
            </a:r>
            <a:r>
              <a:rPr lang="en-US" sz="1400" dirty="0">
                <a:ea typeface="Verdana" pitchFamily="34" charset="0"/>
                <a:cs typeface="Verdana" pitchFamily="34" charset="0"/>
              </a:rPr>
              <a:t>admitted/enrollments are still in progress </a:t>
            </a:r>
            <a:endParaRPr lang="en-US" sz="1400" dirty="0" smtClean="0">
              <a:ea typeface="Verdana" pitchFamily="34" charset="0"/>
              <a:cs typeface="Verdana" pitchFamily="34" charset="0"/>
            </a:endParaRPr>
          </a:p>
          <a:p>
            <a:endParaRPr lang="en-US" sz="700" dirty="0">
              <a:ea typeface="Verdana" pitchFamily="34" charset="0"/>
              <a:cs typeface="Verdana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ea typeface="Verdana" pitchFamily="34" charset="0"/>
                <a:cs typeface="Verdana" pitchFamily="34" charset="0"/>
              </a:rPr>
              <a:t>Currently </a:t>
            </a:r>
            <a:r>
              <a:rPr lang="en-US" sz="1400" dirty="0">
                <a:ea typeface="Verdana" pitchFamily="34" charset="0"/>
                <a:cs typeface="Verdana" pitchFamily="34" charset="0"/>
              </a:rPr>
              <a:t>watching bottom of funnel conversion as these will be critical dependencies for hitting our targets; app completed, admitted, and enrolled conversion trends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47775"/>
            <a:ext cx="577215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1905000"/>
            <a:ext cx="23241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53350" y="3624590"/>
            <a:ext cx="4572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G Omega" pitchFamily="34" charset="0"/>
              </a:rPr>
              <a:t>765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CG Omeg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4267200"/>
            <a:ext cx="4572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G Omega" pitchFamily="34" charset="0"/>
              </a:rPr>
              <a:t>94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CG Omega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83877" y="4234175"/>
            <a:ext cx="1143000" cy="2514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Calibri" pitchFamily="34" charset="0"/>
              </a:rPr>
              <a:t>Enrolled </a:t>
            </a:r>
            <a:r>
              <a:rPr lang="en-US" sz="1100" b="1" dirty="0" smtClean="0">
                <a:solidFill>
                  <a:schemeClr val="bg1"/>
                </a:solidFill>
                <a:latin typeface="Calibri" pitchFamily="34" charset="0"/>
              </a:rPr>
              <a:t>69 </a:t>
            </a:r>
            <a:r>
              <a:rPr lang="en-US" sz="1100" b="1" dirty="0">
                <a:solidFill>
                  <a:schemeClr val="bg1"/>
                </a:solidFill>
                <a:latin typeface="Calibri" pitchFamily="34" charset="0"/>
              </a:rPr>
              <a:t>%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74831" y="3626441"/>
            <a:ext cx="457200" cy="130805"/>
          </a:xfrm>
          <a:prstGeom prst="rect">
            <a:avLst/>
          </a:prstGeom>
          <a:solidFill>
            <a:srgbClr val="369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33800" y="3568732"/>
            <a:ext cx="5303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Calibri" pitchFamily="34" charset="0"/>
              </a:rPr>
              <a:t>198 %</a:t>
            </a:r>
            <a:endParaRPr lang="en-US" sz="11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33936" y="1629718"/>
            <a:ext cx="5384349" cy="4618474"/>
            <a:chOff x="228601" y="1373796"/>
            <a:chExt cx="8765933" cy="5136293"/>
          </a:xfrm>
        </p:grpSpPr>
        <p:grpSp>
          <p:nvGrpSpPr>
            <p:cNvPr id="2" name="Group 12"/>
            <p:cNvGrpSpPr/>
            <p:nvPr/>
          </p:nvGrpSpPr>
          <p:grpSpPr>
            <a:xfrm>
              <a:off x="228606" y="1373796"/>
              <a:ext cx="8765928" cy="2170502"/>
              <a:chOff x="228601" y="1373781"/>
              <a:chExt cx="8765928" cy="2170502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228601" y="1468298"/>
                <a:ext cx="1836280" cy="2075985"/>
              </a:xfrm>
              <a:custGeom>
                <a:avLst/>
                <a:gdLst>
                  <a:gd name="connsiteX0" fmla="*/ 0 w 1781449"/>
                  <a:gd name="connsiteY0" fmla="*/ 0 h 1247014"/>
                  <a:gd name="connsiteX1" fmla="*/ 1157942 w 1781449"/>
                  <a:gd name="connsiteY1" fmla="*/ 0 h 1247014"/>
                  <a:gd name="connsiteX2" fmla="*/ 1781449 w 1781449"/>
                  <a:gd name="connsiteY2" fmla="*/ 623507 h 1247014"/>
                  <a:gd name="connsiteX3" fmla="*/ 1157942 w 1781449"/>
                  <a:gd name="connsiteY3" fmla="*/ 1247014 h 1247014"/>
                  <a:gd name="connsiteX4" fmla="*/ 0 w 1781449"/>
                  <a:gd name="connsiteY4" fmla="*/ 1247014 h 1247014"/>
                  <a:gd name="connsiteX5" fmla="*/ 623507 w 1781449"/>
                  <a:gd name="connsiteY5" fmla="*/ 623507 h 1247014"/>
                  <a:gd name="connsiteX6" fmla="*/ 0 w 1781449"/>
                  <a:gd name="connsiteY6" fmla="*/ 0 h 1247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1449" h="1247014">
                    <a:moveTo>
                      <a:pt x="1781448" y="0"/>
                    </a:moveTo>
                    <a:lnTo>
                      <a:pt x="1781448" y="810559"/>
                    </a:lnTo>
                    <a:lnTo>
                      <a:pt x="890725" y="1247014"/>
                    </a:lnTo>
                    <a:lnTo>
                      <a:pt x="1" y="810559"/>
                    </a:lnTo>
                    <a:lnTo>
                      <a:pt x="1" y="0"/>
                    </a:lnTo>
                    <a:lnTo>
                      <a:pt x="890725" y="436455"/>
                    </a:lnTo>
                    <a:lnTo>
                      <a:pt x="1781448" y="0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891" tIns="632397" rIns="8890" bIns="632398" numCol="1" spcCol="1270" anchor="ctr" anchorCtr="0">
                <a:noAutofit/>
              </a:bodyPr>
              <a:lstStyle/>
              <a:p>
                <a:pPr algn="ctr" defTabSz="61961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dirty="0">
                    <a:solidFill>
                      <a:schemeClr val="bg1"/>
                    </a:solidFill>
                    <a:cs typeface="Times New Roman" pitchFamily="18" charset="0"/>
                  </a:rPr>
                  <a:t>Consultative Advisor</a:t>
                </a: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2064881" y="1373781"/>
                <a:ext cx="6929648" cy="1442823"/>
              </a:xfrm>
              <a:custGeom>
                <a:avLst/>
                <a:gdLst>
                  <a:gd name="connsiteX0" fmla="*/ 202470 w 1214797"/>
                  <a:gd name="connsiteY0" fmla="*/ 0 h 7518915"/>
                  <a:gd name="connsiteX1" fmla="*/ 1012327 w 1214797"/>
                  <a:gd name="connsiteY1" fmla="*/ 0 h 7518915"/>
                  <a:gd name="connsiteX2" fmla="*/ 1155495 w 1214797"/>
                  <a:gd name="connsiteY2" fmla="*/ 59302 h 7518915"/>
                  <a:gd name="connsiteX3" fmla="*/ 1214797 w 1214797"/>
                  <a:gd name="connsiteY3" fmla="*/ 202470 h 7518915"/>
                  <a:gd name="connsiteX4" fmla="*/ 1214797 w 1214797"/>
                  <a:gd name="connsiteY4" fmla="*/ 7518915 h 7518915"/>
                  <a:gd name="connsiteX5" fmla="*/ 1214797 w 1214797"/>
                  <a:gd name="connsiteY5" fmla="*/ 7518915 h 7518915"/>
                  <a:gd name="connsiteX6" fmla="*/ 1214797 w 1214797"/>
                  <a:gd name="connsiteY6" fmla="*/ 7518915 h 7518915"/>
                  <a:gd name="connsiteX7" fmla="*/ 0 w 1214797"/>
                  <a:gd name="connsiteY7" fmla="*/ 7518915 h 7518915"/>
                  <a:gd name="connsiteX8" fmla="*/ 0 w 1214797"/>
                  <a:gd name="connsiteY8" fmla="*/ 7518915 h 7518915"/>
                  <a:gd name="connsiteX9" fmla="*/ 0 w 1214797"/>
                  <a:gd name="connsiteY9" fmla="*/ 7518915 h 7518915"/>
                  <a:gd name="connsiteX10" fmla="*/ 0 w 1214797"/>
                  <a:gd name="connsiteY10" fmla="*/ 202470 h 7518915"/>
                  <a:gd name="connsiteX11" fmla="*/ 59302 w 1214797"/>
                  <a:gd name="connsiteY11" fmla="*/ 59302 h 7518915"/>
                  <a:gd name="connsiteX12" fmla="*/ 202470 w 1214797"/>
                  <a:gd name="connsiteY12" fmla="*/ 0 h 75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4797" h="7518915">
                    <a:moveTo>
                      <a:pt x="1214797" y="1253176"/>
                    </a:moveTo>
                    <a:lnTo>
                      <a:pt x="1214797" y="6265739"/>
                    </a:lnTo>
                    <a:cubicBezTo>
                      <a:pt x="1214797" y="6598099"/>
                      <a:pt x="1211350" y="6916849"/>
                      <a:pt x="1205216" y="7151869"/>
                    </a:cubicBezTo>
                    <a:cubicBezTo>
                      <a:pt x="1199081" y="7386882"/>
                      <a:pt x="1190761" y="7518915"/>
                      <a:pt x="1182085" y="7518915"/>
                    </a:cubicBezTo>
                    <a:lnTo>
                      <a:pt x="0" y="7518915"/>
                    </a:lnTo>
                    <a:lnTo>
                      <a:pt x="0" y="7518915"/>
                    </a:lnTo>
                    <a:lnTo>
                      <a:pt x="0" y="751891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82085" y="0"/>
                    </a:lnTo>
                    <a:cubicBezTo>
                      <a:pt x="1190761" y="0"/>
                      <a:pt x="1199081" y="132033"/>
                      <a:pt x="1205216" y="367046"/>
                    </a:cubicBezTo>
                    <a:cubicBezTo>
                      <a:pt x="1211350" y="602066"/>
                      <a:pt x="1214797" y="920816"/>
                      <a:pt x="1214797" y="1253176"/>
                    </a:cubicBezTo>
                    <a:close/>
                  </a:path>
                </a:pathLst>
              </a:custGeom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69462" rIns="69462" bIns="69462" numCol="1" spcCol="1270" anchor="ctr" anchorCtr="0">
                <a:noAutofit/>
              </a:bodyPr>
              <a:lstStyle/>
              <a:p>
                <a:pPr marL="170710" lvl="1" indent="-170710" defTabSz="708129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en-US" sz="1300" b="1" dirty="0">
                    <a:solidFill>
                      <a:srgbClr val="000000"/>
                    </a:solidFill>
                    <a:cs typeface="Arial" pitchFamily="34" charset="0"/>
                  </a:rPr>
                  <a:t>Relationship Building – </a:t>
                </a:r>
                <a:r>
                  <a:rPr lang="en-US" sz="1300" dirty="0">
                    <a:solidFill>
                      <a:srgbClr val="000000"/>
                    </a:solidFill>
                    <a:cs typeface="Arial" pitchFamily="34" charset="0"/>
                  </a:rPr>
                  <a:t>Build rapport, trust, and credibility</a:t>
                </a:r>
              </a:p>
              <a:p>
                <a:pPr marL="170710" lvl="1" indent="-170710" defTabSz="708129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en-US" sz="1300" b="1" dirty="0">
                    <a:solidFill>
                      <a:srgbClr val="000000"/>
                    </a:solidFill>
                    <a:cs typeface="Arial" pitchFamily="34" charset="0"/>
                  </a:rPr>
                  <a:t>Discovery – </a:t>
                </a:r>
                <a:r>
                  <a:rPr lang="en-US" sz="1300" dirty="0">
                    <a:solidFill>
                      <a:srgbClr val="000000"/>
                    </a:solidFill>
                    <a:cs typeface="Arial" pitchFamily="34" charset="0"/>
                  </a:rPr>
                  <a:t>Ask proper questions to identify needs and motivation</a:t>
                </a:r>
              </a:p>
              <a:p>
                <a:pPr marL="170710" lvl="1" indent="-170710" defTabSz="708129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en-US" sz="1300" b="1" dirty="0">
                    <a:solidFill>
                      <a:srgbClr val="000000"/>
                    </a:solidFill>
                    <a:cs typeface="Arial" pitchFamily="34" charset="0"/>
                  </a:rPr>
                  <a:t>Advocate and Support – </a:t>
                </a:r>
                <a:r>
                  <a:rPr lang="en-US" sz="1300" dirty="0">
                    <a:solidFill>
                      <a:srgbClr val="000000"/>
                    </a:solidFill>
                    <a:cs typeface="Arial" pitchFamily="34" charset="0"/>
                  </a:rPr>
                  <a:t>Meet the need and recommend best solution-vision match</a:t>
                </a:r>
              </a:p>
            </p:txBody>
          </p:sp>
        </p:grpSp>
        <p:grpSp>
          <p:nvGrpSpPr>
            <p:cNvPr id="3" name="Group 13"/>
            <p:cNvGrpSpPr/>
            <p:nvPr/>
          </p:nvGrpSpPr>
          <p:grpSpPr>
            <a:xfrm>
              <a:off x="228604" y="3138205"/>
              <a:ext cx="8765929" cy="1931476"/>
              <a:chOff x="228599" y="3138204"/>
              <a:chExt cx="8765929" cy="1931476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228599" y="3205324"/>
                <a:ext cx="1836280" cy="1864356"/>
              </a:xfrm>
              <a:custGeom>
                <a:avLst/>
                <a:gdLst>
                  <a:gd name="connsiteX0" fmla="*/ 0 w 1781449"/>
                  <a:gd name="connsiteY0" fmla="*/ 0 h 1247014"/>
                  <a:gd name="connsiteX1" fmla="*/ 1157942 w 1781449"/>
                  <a:gd name="connsiteY1" fmla="*/ 0 h 1247014"/>
                  <a:gd name="connsiteX2" fmla="*/ 1781449 w 1781449"/>
                  <a:gd name="connsiteY2" fmla="*/ 623507 h 1247014"/>
                  <a:gd name="connsiteX3" fmla="*/ 1157942 w 1781449"/>
                  <a:gd name="connsiteY3" fmla="*/ 1247014 h 1247014"/>
                  <a:gd name="connsiteX4" fmla="*/ 0 w 1781449"/>
                  <a:gd name="connsiteY4" fmla="*/ 1247014 h 1247014"/>
                  <a:gd name="connsiteX5" fmla="*/ 623507 w 1781449"/>
                  <a:gd name="connsiteY5" fmla="*/ 623507 h 1247014"/>
                  <a:gd name="connsiteX6" fmla="*/ 0 w 1781449"/>
                  <a:gd name="connsiteY6" fmla="*/ 0 h 1247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1449" h="1247014">
                    <a:moveTo>
                      <a:pt x="1781448" y="0"/>
                    </a:moveTo>
                    <a:lnTo>
                      <a:pt x="1781448" y="810559"/>
                    </a:lnTo>
                    <a:lnTo>
                      <a:pt x="890725" y="1247014"/>
                    </a:lnTo>
                    <a:lnTo>
                      <a:pt x="1" y="810559"/>
                    </a:lnTo>
                    <a:lnTo>
                      <a:pt x="1" y="0"/>
                    </a:lnTo>
                    <a:lnTo>
                      <a:pt x="890725" y="436455"/>
                    </a:lnTo>
                    <a:lnTo>
                      <a:pt x="1781448" y="0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891" tIns="632397" rIns="8890" bIns="632398" numCol="1" spcCol="1270" anchor="ctr" anchorCtr="0">
                <a:noAutofit/>
              </a:bodyPr>
              <a:lstStyle/>
              <a:p>
                <a:pPr algn="ctr" defTabSz="61961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300" b="1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algn="ctr" defTabSz="61961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dirty="0">
                    <a:solidFill>
                      <a:schemeClr val="bg1"/>
                    </a:solidFill>
                    <a:cs typeface="Times New Roman" pitchFamily="18" charset="0"/>
                  </a:rPr>
                  <a:t>Recruitment Management</a:t>
                </a:r>
              </a:p>
              <a:p>
                <a:pPr algn="ctr" defTabSz="61961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dirty="0">
                    <a:solidFill>
                      <a:schemeClr val="bg1"/>
                    </a:solidFill>
                    <a:cs typeface="Times New Roman" pitchFamily="18" charset="0"/>
                  </a:rPr>
                  <a:t>(Process)</a:t>
                </a:r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2064879" y="3138204"/>
                <a:ext cx="6929649" cy="1278128"/>
              </a:xfrm>
              <a:custGeom>
                <a:avLst/>
                <a:gdLst>
                  <a:gd name="connsiteX0" fmla="*/ 193096 w 1158551"/>
                  <a:gd name="connsiteY0" fmla="*/ 0 h 7518915"/>
                  <a:gd name="connsiteX1" fmla="*/ 965455 w 1158551"/>
                  <a:gd name="connsiteY1" fmla="*/ 0 h 7518915"/>
                  <a:gd name="connsiteX2" fmla="*/ 1101994 w 1158551"/>
                  <a:gd name="connsiteY2" fmla="*/ 56557 h 7518915"/>
                  <a:gd name="connsiteX3" fmla="*/ 1158550 w 1158551"/>
                  <a:gd name="connsiteY3" fmla="*/ 193097 h 7518915"/>
                  <a:gd name="connsiteX4" fmla="*/ 1158551 w 1158551"/>
                  <a:gd name="connsiteY4" fmla="*/ 7518915 h 7518915"/>
                  <a:gd name="connsiteX5" fmla="*/ 1158551 w 1158551"/>
                  <a:gd name="connsiteY5" fmla="*/ 7518915 h 7518915"/>
                  <a:gd name="connsiteX6" fmla="*/ 1158551 w 1158551"/>
                  <a:gd name="connsiteY6" fmla="*/ 7518915 h 7518915"/>
                  <a:gd name="connsiteX7" fmla="*/ 0 w 1158551"/>
                  <a:gd name="connsiteY7" fmla="*/ 7518915 h 7518915"/>
                  <a:gd name="connsiteX8" fmla="*/ 0 w 1158551"/>
                  <a:gd name="connsiteY8" fmla="*/ 7518915 h 7518915"/>
                  <a:gd name="connsiteX9" fmla="*/ 0 w 1158551"/>
                  <a:gd name="connsiteY9" fmla="*/ 7518915 h 7518915"/>
                  <a:gd name="connsiteX10" fmla="*/ 0 w 1158551"/>
                  <a:gd name="connsiteY10" fmla="*/ 193096 h 7518915"/>
                  <a:gd name="connsiteX11" fmla="*/ 56557 w 1158551"/>
                  <a:gd name="connsiteY11" fmla="*/ 56557 h 7518915"/>
                  <a:gd name="connsiteX12" fmla="*/ 193097 w 1158551"/>
                  <a:gd name="connsiteY12" fmla="*/ 1 h 7518915"/>
                  <a:gd name="connsiteX13" fmla="*/ 193096 w 1158551"/>
                  <a:gd name="connsiteY13" fmla="*/ 0 h 75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58551" h="7518915">
                    <a:moveTo>
                      <a:pt x="1158551" y="1253180"/>
                    </a:moveTo>
                    <a:lnTo>
                      <a:pt x="1158551" y="6265735"/>
                    </a:lnTo>
                    <a:cubicBezTo>
                      <a:pt x="1158551" y="6598098"/>
                      <a:pt x="1155416" y="6916851"/>
                      <a:pt x="1149836" y="7151864"/>
                    </a:cubicBezTo>
                    <a:cubicBezTo>
                      <a:pt x="1144257" y="7386877"/>
                      <a:pt x="1136689" y="7518909"/>
                      <a:pt x="1128798" y="7518909"/>
                    </a:cubicBezTo>
                    <a:cubicBezTo>
                      <a:pt x="752532" y="7518909"/>
                      <a:pt x="376266" y="7518915"/>
                      <a:pt x="0" y="7518915"/>
                    </a:cubicBezTo>
                    <a:lnTo>
                      <a:pt x="0" y="7518915"/>
                    </a:lnTo>
                    <a:lnTo>
                      <a:pt x="0" y="751891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28798" y="0"/>
                    </a:lnTo>
                    <a:cubicBezTo>
                      <a:pt x="1136689" y="0"/>
                      <a:pt x="1144257" y="132031"/>
                      <a:pt x="1149836" y="367051"/>
                    </a:cubicBezTo>
                    <a:cubicBezTo>
                      <a:pt x="1155416" y="602071"/>
                      <a:pt x="1158551" y="920817"/>
                      <a:pt x="1158551" y="1253186"/>
                    </a:cubicBezTo>
                    <a:lnTo>
                      <a:pt x="1158551" y="1253180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66716" rIns="66716" bIns="66716" numCol="1" spcCol="1270" anchor="ctr" anchorCtr="0">
                <a:noAutofit/>
              </a:bodyPr>
              <a:lstStyle/>
              <a:p>
                <a:pPr marL="170710" lvl="1" indent="-170710" defTabSz="708129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en-US" sz="1300" b="1" dirty="0">
                    <a:solidFill>
                      <a:srgbClr val="000000"/>
                    </a:solidFill>
                    <a:cs typeface="Arial" pitchFamily="34" charset="0"/>
                  </a:rPr>
                  <a:t>Statuses – </a:t>
                </a:r>
                <a:r>
                  <a:rPr lang="en-US" sz="1300" dirty="0">
                    <a:solidFill>
                      <a:srgbClr val="000000"/>
                    </a:solidFill>
                    <a:cs typeface="Arial" pitchFamily="34" charset="0"/>
                  </a:rPr>
                  <a:t>Effectively move leads through the recruitment process </a:t>
                </a:r>
              </a:p>
              <a:p>
                <a:pPr marL="170710" lvl="1" indent="-170710" defTabSz="708129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en-US" sz="1300" b="1" dirty="0">
                    <a:solidFill>
                      <a:srgbClr val="000000"/>
                    </a:solidFill>
                    <a:cs typeface="Arial" pitchFamily="34" charset="0"/>
                  </a:rPr>
                  <a:t>Calls and E-mails – </a:t>
                </a:r>
                <a:r>
                  <a:rPr lang="en-US" sz="1300" dirty="0">
                    <a:solidFill>
                      <a:srgbClr val="000000"/>
                    </a:solidFill>
                    <a:cs typeface="Arial" pitchFamily="34" charset="0"/>
                  </a:rPr>
                  <a:t>Number of times per week</a:t>
                </a:r>
              </a:p>
              <a:p>
                <a:pPr marL="170710" lvl="1" indent="-170710" defTabSz="708129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en-US" sz="1300" b="1" dirty="0">
                    <a:solidFill>
                      <a:srgbClr val="000000"/>
                    </a:solidFill>
                    <a:cs typeface="Arial" pitchFamily="34" charset="0"/>
                  </a:rPr>
                  <a:t>Recruitment Reporting– </a:t>
                </a:r>
                <a:r>
                  <a:rPr lang="en-US" sz="1300" dirty="0">
                    <a:solidFill>
                      <a:srgbClr val="000000"/>
                    </a:solidFill>
                    <a:cs typeface="Arial" pitchFamily="34" charset="0"/>
                  </a:rPr>
                  <a:t>Forecast of projected students</a:t>
                </a:r>
              </a:p>
            </p:txBody>
          </p:sp>
        </p:grpSp>
        <p:grpSp>
          <p:nvGrpSpPr>
            <p:cNvPr id="4" name="Group 14"/>
            <p:cNvGrpSpPr/>
            <p:nvPr/>
          </p:nvGrpSpPr>
          <p:grpSpPr>
            <a:xfrm>
              <a:off x="228601" y="4665401"/>
              <a:ext cx="8765929" cy="1844688"/>
              <a:chOff x="228601" y="4665399"/>
              <a:chExt cx="8765929" cy="1844688"/>
            </a:xfrm>
          </p:grpSpPr>
          <p:sp>
            <p:nvSpPr>
              <p:cNvPr id="11" name="Freeform 10"/>
              <p:cNvSpPr/>
              <p:nvPr/>
            </p:nvSpPr>
            <p:spPr>
              <a:xfrm>
                <a:off x="228601" y="4728637"/>
                <a:ext cx="1836283" cy="1781450"/>
              </a:xfrm>
              <a:custGeom>
                <a:avLst/>
                <a:gdLst>
                  <a:gd name="connsiteX0" fmla="*/ 0 w 1781449"/>
                  <a:gd name="connsiteY0" fmla="*/ 0 h 1247014"/>
                  <a:gd name="connsiteX1" fmla="*/ 1157942 w 1781449"/>
                  <a:gd name="connsiteY1" fmla="*/ 0 h 1247014"/>
                  <a:gd name="connsiteX2" fmla="*/ 1781449 w 1781449"/>
                  <a:gd name="connsiteY2" fmla="*/ 623507 h 1247014"/>
                  <a:gd name="connsiteX3" fmla="*/ 1157942 w 1781449"/>
                  <a:gd name="connsiteY3" fmla="*/ 1247014 h 1247014"/>
                  <a:gd name="connsiteX4" fmla="*/ 0 w 1781449"/>
                  <a:gd name="connsiteY4" fmla="*/ 1247014 h 1247014"/>
                  <a:gd name="connsiteX5" fmla="*/ 623507 w 1781449"/>
                  <a:gd name="connsiteY5" fmla="*/ 623507 h 1247014"/>
                  <a:gd name="connsiteX6" fmla="*/ 0 w 1781449"/>
                  <a:gd name="connsiteY6" fmla="*/ 0 h 1247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1449" h="1247014">
                    <a:moveTo>
                      <a:pt x="1781448" y="0"/>
                    </a:moveTo>
                    <a:lnTo>
                      <a:pt x="1781448" y="810559"/>
                    </a:lnTo>
                    <a:lnTo>
                      <a:pt x="890725" y="1247014"/>
                    </a:lnTo>
                    <a:lnTo>
                      <a:pt x="1" y="810559"/>
                    </a:lnTo>
                    <a:lnTo>
                      <a:pt x="1" y="0"/>
                    </a:lnTo>
                    <a:lnTo>
                      <a:pt x="890725" y="436455"/>
                    </a:lnTo>
                    <a:lnTo>
                      <a:pt x="1781448" y="0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891" tIns="632397" rIns="8890" bIns="632398" numCol="1" spcCol="1270" anchor="ctr" anchorCtr="0">
                <a:noAutofit/>
              </a:bodyPr>
              <a:lstStyle/>
              <a:p>
                <a:pPr algn="ctr" defTabSz="61961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dirty="0">
                    <a:solidFill>
                      <a:schemeClr val="bg1"/>
                    </a:solidFill>
                    <a:cs typeface="Times New Roman" pitchFamily="18" charset="0"/>
                  </a:rPr>
                  <a:t>Communication Plans</a:t>
                </a: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2064885" y="4665399"/>
                <a:ext cx="6929645" cy="1653657"/>
              </a:xfrm>
              <a:custGeom>
                <a:avLst/>
                <a:gdLst>
                  <a:gd name="connsiteX0" fmla="*/ 192994 w 1157942"/>
                  <a:gd name="connsiteY0" fmla="*/ 0 h 7518915"/>
                  <a:gd name="connsiteX1" fmla="*/ 964948 w 1157942"/>
                  <a:gd name="connsiteY1" fmla="*/ 0 h 7518915"/>
                  <a:gd name="connsiteX2" fmla="*/ 1101415 w 1157942"/>
                  <a:gd name="connsiteY2" fmla="*/ 56527 h 7518915"/>
                  <a:gd name="connsiteX3" fmla="*/ 1157941 w 1157942"/>
                  <a:gd name="connsiteY3" fmla="*/ 192995 h 7518915"/>
                  <a:gd name="connsiteX4" fmla="*/ 1157942 w 1157942"/>
                  <a:gd name="connsiteY4" fmla="*/ 7518915 h 7518915"/>
                  <a:gd name="connsiteX5" fmla="*/ 1157942 w 1157942"/>
                  <a:gd name="connsiteY5" fmla="*/ 7518915 h 7518915"/>
                  <a:gd name="connsiteX6" fmla="*/ 1157942 w 1157942"/>
                  <a:gd name="connsiteY6" fmla="*/ 7518915 h 7518915"/>
                  <a:gd name="connsiteX7" fmla="*/ 0 w 1157942"/>
                  <a:gd name="connsiteY7" fmla="*/ 7518915 h 7518915"/>
                  <a:gd name="connsiteX8" fmla="*/ 0 w 1157942"/>
                  <a:gd name="connsiteY8" fmla="*/ 7518915 h 7518915"/>
                  <a:gd name="connsiteX9" fmla="*/ 0 w 1157942"/>
                  <a:gd name="connsiteY9" fmla="*/ 7518915 h 7518915"/>
                  <a:gd name="connsiteX10" fmla="*/ 0 w 1157942"/>
                  <a:gd name="connsiteY10" fmla="*/ 192994 h 7518915"/>
                  <a:gd name="connsiteX11" fmla="*/ 56527 w 1157942"/>
                  <a:gd name="connsiteY11" fmla="*/ 56527 h 7518915"/>
                  <a:gd name="connsiteX12" fmla="*/ 192995 w 1157942"/>
                  <a:gd name="connsiteY12" fmla="*/ 1 h 7518915"/>
                  <a:gd name="connsiteX13" fmla="*/ 192994 w 1157942"/>
                  <a:gd name="connsiteY13" fmla="*/ 0 h 75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57942" h="7518915">
                    <a:moveTo>
                      <a:pt x="1157942" y="1253178"/>
                    </a:moveTo>
                    <a:lnTo>
                      <a:pt x="1157942" y="6265737"/>
                    </a:lnTo>
                    <a:cubicBezTo>
                      <a:pt x="1157942" y="6598098"/>
                      <a:pt x="1154811" y="6916849"/>
                      <a:pt x="1149237" y="7151863"/>
                    </a:cubicBezTo>
                    <a:cubicBezTo>
                      <a:pt x="1143663" y="7386876"/>
                      <a:pt x="1136103" y="7518912"/>
                      <a:pt x="1128220" y="7518905"/>
                    </a:cubicBezTo>
                    <a:cubicBezTo>
                      <a:pt x="752147" y="7518905"/>
                      <a:pt x="376073" y="7518912"/>
                      <a:pt x="0" y="7518912"/>
                    </a:cubicBezTo>
                    <a:lnTo>
                      <a:pt x="0" y="7518912"/>
                    </a:lnTo>
                    <a:lnTo>
                      <a:pt x="0" y="751891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128220" y="3"/>
                    </a:lnTo>
                    <a:cubicBezTo>
                      <a:pt x="1136103" y="3"/>
                      <a:pt x="1143663" y="132032"/>
                      <a:pt x="1149237" y="367052"/>
                    </a:cubicBezTo>
                    <a:cubicBezTo>
                      <a:pt x="1154810" y="602066"/>
                      <a:pt x="1157942" y="920817"/>
                      <a:pt x="1157942" y="1253185"/>
                    </a:cubicBezTo>
                    <a:lnTo>
                      <a:pt x="1157942" y="125317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3" tIns="66686" rIns="66686" bIns="66687" numCol="1" spcCol="1270" anchor="ctr" anchorCtr="0">
                <a:noAutofit/>
              </a:bodyPr>
              <a:lstStyle/>
              <a:p>
                <a:pPr marL="170710" lvl="1" indent="-170710" defTabSz="708129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en-US" sz="1300" b="1" dirty="0">
                    <a:solidFill>
                      <a:srgbClr val="000000"/>
                    </a:solidFill>
                    <a:cs typeface="Arial" pitchFamily="34" charset="0"/>
                  </a:rPr>
                  <a:t>Automated/ Attempting – </a:t>
                </a:r>
                <a:r>
                  <a:rPr lang="en-US" sz="1300" dirty="0">
                    <a:solidFill>
                      <a:srgbClr val="000000"/>
                    </a:solidFill>
                    <a:cs typeface="Arial" pitchFamily="34" charset="0"/>
                  </a:rPr>
                  <a:t>Each new lead gets a personalized response upon inquiry and during the attempting process</a:t>
                </a:r>
              </a:p>
              <a:p>
                <a:pPr marL="170710" lvl="1" indent="-170710" defTabSz="708129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en-US" sz="1300" b="1" dirty="0">
                    <a:solidFill>
                      <a:srgbClr val="000000"/>
                    </a:solidFill>
                    <a:cs typeface="Arial" pitchFamily="34" charset="0"/>
                  </a:rPr>
                  <a:t>Accepted – </a:t>
                </a:r>
                <a:r>
                  <a:rPr lang="en-US" sz="1300" dirty="0">
                    <a:solidFill>
                      <a:srgbClr val="000000"/>
                    </a:solidFill>
                    <a:cs typeface="Arial" pitchFamily="34" charset="0"/>
                  </a:rPr>
                  <a:t>Calls and e-mails to keep prospective students engaged </a:t>
                </a:r>
              </a:p>
              <a:p>
                <a:pPr marL="170710" lvl="1" indent="-170710" defTabSz="708129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en-US" sz="1300" b="1" dirty="0">
                    <a:solidFill>
                      <a:srgbClr val="000000"/>
                    </a:solidFill>
                    <a:cs typeface="Arial" pitchFamily="34" charset="0"/>
                  </a:rPr>
                  <a:t>Registration to Start of Class – </a:t>
                </a:r>
                <a:r>
                  <a:rPr lang="en-US" sz="1300" dirty="0">
                    <a:solidFill>
                      <a:srgbClr val="000000"/>
                    </a:solidFill>
                    <a:cs typeface="Arial" pitchFamily="34" charset="0"/>
                  </a:rPr>
                  <a:t>Calls and e-mails through the first week of class </a:t>
                </a: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633936" y="1066716"/>
            <a:ext cx="8287748" cy="298473"/>
          </a:xfrm>
          <a:prstGeom prst="rect">
            <a:avLst/>
          </a:prstGeom>
        </p:spPr>
        <p:txBody>
          <a:bodyPr wrap="square" lIns="81616" tIns="40806" rIns="81616" bIns="40806">
            <a:spAutoFit/>
          </a:bodyPr>
          <a:lstStyle/>
          <a:p>
            <a:pPr defTabSz="453332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Enrollment </a:t>
            </a:r>
            <a:r>
              <a:rPr lang="en-US" sz="1400" b="1" i="1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Advisors are dedicated team members working on behalf of your institution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262791"/>
              </p:ext>
            </p:extLst>
          </p:nvPr>
        </p:nvGraphicFramePr>
        <p:xfrm>
          <a:off x="6096000" y="2342692"/>
          <a:ext cx="3048000" cy="2742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Bitmap Image" r:id="rId4" imgW="5401429" imgH="4847619" progId="Paint.Picture">
                  <p:embed/>
                </p:oleObj>
              </mc:Choice>
              <mc:Fallback>
                <p:oleObj name="Bitmap Image" r:id="rId4" imgW="5401429" imgH="48476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342692"/>
                        <a:ext cx="3048000" cy="27428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/>
          <p:cNvSpPr>
            <a:spLocks noGrp="1"/>
          </p:cNvSpPr>
          <p:nvPr/>
        </p:nvSpPr>
        <p:spPr>
          <a:xfrm>
            <a:off x="533400" y="381000"/>
            <a:ext cx="8388283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3600" dirty="0" smtClean="0">
                <a:solidFill>
                  <a:schemeClr val="accent4"/>
                </a:solidFill>
                <a:latin typeface="+mj-lt"/>
              </a:rPr>
              <a:t>Core Service: Recruitment Operations</a:t>
            </a:r>
            <a:endParaRPr lang="en-US" sz="36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76048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08735" y="1666343"/>
            <a:ext cx="2057391" cy="1417542"/>
          </a:xfrm>
          <a:prstGeom prst="round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Group 12"/>
          <p:cNvGrpSpPr/>
          <p:nvPr/>
        </p:nvGrpSpPr>
        <p:grpSpPr>
          <a:xfrm>
            <a:off x="1308735" y="3083886"/>
            <a:ext cx="2057391" cy="763292"/>
            <a:chOff x="784787" y="1419838"/>
            <a:chExt cx="2057391" cy="763292"/>
          </a:xfrm>
        </p:grpSpPr>
        <p:sp>
          <p:nvSpPr>
            <p:cNvPr id="7" name="Rectangle 6"/>
            <p:cNvSpPr/>
            <p:nvPr/>
          </p:nvSpPr>
          <p:spPr>
            <a:xfrm>
              <a:off x="784787" y="1419838"/>
              <a:ext cx="2057391" cy="76329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84787" y="1419838"/>
              <a:ext cx="2057391" cy="763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0" numCol="1" spcCol="1270" anchor="t" anchorCtr="0">
              <a:noAutofit/>
            </a:bodyPr>
            <a:lstStyle/>
            <a:p>
              <a:pPr algn="ctr" defTabSz="61918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Welcome Call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571955" y="1666343"/>
            <a:ext cx="2057391" cy="1417542"/>
          </a:xfrm>
          <a:prstGeom prst="roundRect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oup 14"/>
          <p:cNvGrpSpPr/>
          <p:nvPr/>
        </p:nvGrpSpPr>
        <p:grpSpPr>
          <a:xfrm>
            <a:off x="3571955" y="3083886"/>
            <a:ext cx="2057391" cy="763292"/>
            <a:chOff x="3048004" y="1419838"/>
            <a:chExt cx="2057391" cy="763292"/>
          </a:xfrm>
        </p:grpSpPr>
        <p:sp>
          <p:nvSpPr>
            <p:cNvPr id="11" name="Rectangle 10"/>
            <p:cNvSpPr/>
            <p:nvPr/>
          </p:nvSpPr>
          <p:spPr>
            <a:xfrm>
              <a:off x="3048004" y="1419838"/>
              <a:ext cx="2057391" cy="76329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3048004" y="1419838"/>
              <a:ext cx="2057391" cy="763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0" numCol="1" spcCol="1270" anchor="t" anchorCtr="0">
              <a:noAutofit/>
            </a:bodyPr>
            <a:lstStyle/>
            <a:p>
              <a:pPr algn="ctr" defTabSz="61918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Outlining Keys to Success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835175" y="1666343"/>
            <a:ext cx="2057391" cy="1417542"/>
          </a:xfrm>
          <a:prstGeom prst="roundRect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Group 16"/>
          <p:cNvGrpSpPr/>
          <p:nvPr/>
        </p:nvGrpSpPr>
        <p:grpSpPr>
          <a:xfrm>
            <a:off x="5835175" y="3083886"/>
            <a:ext cx="2057391" cy="763292"/>
            <a:chOff x="5311221" y="1419838"/>
            <a:chExt cx="2057391" cy="763292"/>
          </a:xfrm>
        </p:grpSpPr>
        <p:sp>
          <p:nvSpPr>
            <p:cNvPr id="15" name="Rectangle 14"/>
            <p:cNvSpPr/>
            <p:nvPr/>
          </p:nvSpPr>
          <p:spPr>
            <a:xfrm>
              <a:off x="5311221" y="1419838"/>
              <a:ext cx="2057391" cy="76329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5311221" y="1419838"/>
              <a:ext cx="2057391" cy="763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0" numCol="1" spcCol="1270" anchor="t" anchorCtr="0">
              <a:noAutofit/>
            </a:bodyPr>
            <a:lstStyle/>
            <a:p>
              <a:pPr algn="ctr" defTabSz="61918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Proactive Check-ins</a:t>
              </a: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1308735" y="4052917"/>
            <a:ext cx="2057391" cy="1417542"/>
          </a:xfrm>
          <a:prstGeom prst="roundRect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Group 18"/>
          <p:cNvGrpSpPr/>
          <p:nvPr/>
        </p:nvGrpSpPr>
        <p:grpSpPr>
          <a:xfrm>
            <a:off x="1308735" y="5470460"/>
            <a:ext cx="2057391" cy="763292"/>
            <a:chOff x="784787" y="3806412"/>
            <a:chExt cx="2057391" cy="763292"/>
          </a:xfrm>
        </p:grpSpPr>
        <p:sp>
          <p:nvSpPr>
            <p:cNvPr id="19" name="Rectangle 18"/>
            <p:cNvSpPr/>
            <p:nvPr/>
          </p:nvSpPr>
          <p:spPr>
            <a:xfrm>
              <a:off x="784787" y="3806412"/>
              <a:ext cx="2057391" cy="76329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84787" y="3806412"/>
              <a:ext cx="2057391" cy="763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0" numCol="1" spcCol="1270" anchor="t" anchorCtr="0">
              <a:noAutofit/>
            </a:bodyPr>
            <a:lstStyle/>
            <a:p>
              <a:pPr algn="ctr" defTabSz="61918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Behind the Scenes Monitoring</a:t>
              </a: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3571955" y="4052917"/>
            <a:ext cx="2057391" cy="1417542"/>
          </a:xfrm>
          <a:prstGeom prst="roundRect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2" name="Group 20"/>
          <p:cNvGrpSpPr/>
          <p:nvPr/>
        </p:nvGrpSpPr>
        <p:grpSpPr>
          <a:xfrm>
            <a:off x="3571955" y="5470460"/>
            <a:ext cx="2057391" cy="763292"/>
            <a:chOff x="3048004" y="3806412"/>
            <a:chExt cx="2057391" cy="763292"/>
          </a:xfrm>
        </p:grpSpPr>
        <p:sp>
          <p:nvSpPr>
            <p:cNvPr id="23" name="Rectangle 22"/>
            <p:cNvSpPr/>
            <p:nvPr/>
          </p:nvSpPr>
          <p:spPr>
            <a:xfrm>
              <a:off x="3048004" y="3806412"/>
              <a:ext cx="2057391" cy="76329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3048004" y="3806412"/>
              <a:ext cx="2057391" cy="763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0" numCol="1" spcCol="1270" anchor="t" anchorCtr="0">
              <a:noAutofit/>
            </a:bodyPr>
            <a:lstStyle/>
            <a:p>
              <a:pPr algn="ctr" defTabSz="61918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Encouragement </a:t>
              </a:r>
              <a:r>
                <a:rPr lang="en-US" sz="1400" b="1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&amp; Recognition </a:t>
              </a:r>
              <a:r>
                <a:rPr lang="en-US" sz="1400" b="1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of Efforts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5835175" y="4052917"/>
            <a:ext cx="2057391" cy="1417542"/>
          </a:xfrm>
          <a:prstGeom prst="roundRect">
            <a:avLst/>
          </a:prstGeom>
          <a:blipFill rotWithShape="0">
            <a:blip r:embed="rId8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6" name="Group 22"/>
          <p:cNvGrpSpPr/>
          <p:nvPr/>
        </p:nvGrpSpPr>
        <p:grpSpPr>
          <a:xfrm>
            <a:off x="5747249" y="5470460"/>
            <a:ext cx="2368054" cy="763292"/>
            <a:chOff x="5311221" y="3806412"/>
            <a:chExt cx="2165831" cy="763292"/>
          </a:xfrm>
        </p:grpSpPr>
        <p:sp>
          <p:nvSpPr>
            <p:cNvPr id="27" name="Rectangle 26"/>
            <p:cNvSpPr/>
            <p:nvPr/>
          </p:nvSpPr>
          <p:spPr>
            <a:xfrm>
              <a:off x="5311221" y="3806412"/>
              <a:ext cx="2057391" cy="76329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5311221" y="3806412"/>
              <a:ext cx="2165831" cy="763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0" numCol="1" spcCol="1270" anchor="t" anchorCtr="0">
              <a:noAutofit/>
            </a:bodyPr>
            <a:lstStyle/>
            <a:p>
              <a:pPr algn="ctr" defTabSz="61918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Respond to Program </a:t>
              </a:r>
              <a:r>
                <a:rPr lang="en-US" sz="1400" b="1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&amp; Service </a:t>
              </a:r>
              <a:r>
                <a:rPr lang="en-US" sz="1400" b="1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Questions as Needed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19138" y="1160980"/>
            <a:ext cx="7396165" cy="369332"/>
          </a:xfrm>
          <a:prstGeom prst="rect">
            <a:avLst/>
          </a:prstGeom>
          <a:noFill/>
        </p:spPr>
        <p:txBody>
          <a:bodyPr wrap="square" lIns="90982" tIns="45494" rIns="90982" bIns="45494" rtlCol="0">
            <a:spAutoFit/>
          </a:bodyPr>
          <a:lstStyle/>
          <a:p>
            <a:pPr algn="ctr" defTabSz="453650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0000"/>
                </a:solidFill>
                <a:ea typeface="MS PGothic" pitchFamily="34" charset="-128"/>
              </a:rPr>
              <a:t>Every student is supported by a dedicated Program Coordinator:</a:t>
            </a:r>
          </a:p>
        </p:txBody>
      </p:sp>
      <p:sp>
        <p:nvSpPr>
          <p:cNvPr id="30" name="Title 1"/>
          <p:cNvSpPr>
            <a:spLocks noGrp="1"/>
          </p:cNvSpPr>
          <p:nvPr/>
        </p:nvSpPr>
        <p:spPr>
          <a:xfrm>
            <a:off x="333450" y="232888"/>
            <a:ext cx="8534399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  <a:rtl val="0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400" b="1" i="0" u="none" strike="noStrike" cap="none" baseline="0">
                <a:solidFill>
                  <a:srgbClr val="20337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3200" dirty="0" smtClean="0">
                <a:solidFill>
                  <a:schemeClr val="accent4"/>
                </a:solidFill>
                <a:latin typeface="+mj-lt"/>
              </a:rPr>
              <a:t>Core Service: Student Support &amp; Retention</a:t>
            </a:r>
            <a:endParaRPr lang="en-US" sz="32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75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/>
          <a:lstStyle/>
          <a:p>
            <a:r>
              <a:rPr lang="en-US" dirty="0" smtClean="0"/>
              <a:t>Admissions &amp; Enrollment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>
          <a:xfrm>
            <a:off x="6537960" y="4803284"/>
            <a:ext cx="1920240" cy="36576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9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Enrollment Management (EM)</a:t>
            </a:r>
            <a:br>
              <a:rPr lang="en-US" dirty="0" smtClean="0"/>
            </a:br>
            <a:r>
              <a:rPr lang="en-US" sz="3100" b="0" dirty="0" smtClean="0"/>
              <a:t>A Team Effort</a:t>
            </a:r>
            <a:endParaRPr lang="en-US" sz="3600" b="0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EM Online One-Stop Center - UF</a:t>
            </a:r>
          </a:p>
          <a:p>
            <a:pPr lvl="1"/>
            <a:r>
              <a:rPr lang="en-US" dirty="0" smtClean="0"/>
              <a:t>Four (4) EM staff dedicated solely to assisting students as they move through the application and enrollment process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ork with Colleges to manage application flow and decision notification</a:t>
            </a:r>
          </a:p>
          <a:p>
            <a:pPr lvl="1"/>
            <a:r>
              <a:rPr lang="en-US" dirty="0" smtClean="0"/>
              <a:t>Collaborate with call center staff</a:t>
            </a:r>
          </a:p>
          <a:p>
            <a:pPr lvl="1"/>
            <a:endParaRPr lang="en-US" dirty="0"/>
          </a:p>
          <a:p>
            <a:r>
              <a:rPr lang="en-US" dirty="0" smtClean="0"/>
              <a:t>Pearson Call Center - Orlando</a:t>
            </a:r>
          </a:p>
          <a:p>
            <a:pPr lvl="1"/>
            <a:r>
              <a:rPr lang="en-US" dirty="0" smtClean="0"/>
              <a:t>Sixteen (16) staff dedicated solely to assisting students during the outreach, recruitment, enrollment and retention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21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40"/>
          <p:cNvGrpSpPr/>
          <p:nvPr/>
        </p:nvGrpSpPr>
        <p:grpSpPr>
          <a:xfrm>
            <a:off x="609600" y="1105798"/>
            <a:ext cx="7959357" cy="5040457"/>
            <a:chOff x="762000" y="439568"/>
            <a:chExt cx="7730757" cy="5630487"/>
          </a:xfrm>
        </p:grpSpPr>
        <p:sp>
          <p:nvSpPr>
            <p:cNvPr id="142" name="Rounded Rectangle 141"/>
            <p:cNvSpPr/>
            <p:nvPr/>
          </p:nvSpPr>
          <p:spPr>
            <a:xfrm>
              <a:off x="3733800" y="1659016"/>
              <a:ext cx="1676400" cy="55078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Associate Provost</a:t>
              </a:r>
            </a:p>
            <a:p>
              <a:pPr algn="ctr"/>
              <a:r>
                <a:rPr lang="en-US" sz="900" dirty="0" smtClean="0"/>
                <a:t>(Distance and Continuing Education)</a:t>
              </a:r>
              <a:endParaRPr lang="en-US" sz="900" dirty="0"/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2020195" y="2874264"/>
              <a:ext cx="1322811" cy="3474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Quality Assurance</a:t>
              </a:r>
              <a:endParaRPr lang="en-US" sz="600" dirty="0"/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5440935" y="2438400"/>
              <a:ext cx="171042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Finance; </a:t>
              </a:r>
            </a:p>
            <a:p>
              <a:pPr algn="ctr"/>
              <a:r>
                <a:rPr lang="en-US" sz="1000" dirty="0" smtClean="0"/>
                <a:t>Administration, IT</a:t>
              </a:r>
              <a:endParaRPr lang="en-US" sz="600" dirty="0"/>
            </a:p>
          </p:txBody>
        </p:sp>
        <p:sp>
          <p:nvSpPr>
            <p:cNvPr id="145" name="Rounded Rectangle 144"/>
            <p:cNvSpPr/>
            <p:nvPr/>
          </p:nvSpPr>
          <p:spPr>
            <a:xfrm>
              <a:off x="4793235" y="3243072"/>
              <a:ext cx="1295400" cy="4876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Faculty Development</a:t>
              </a:r>
              <a:endParaRPr lang="en-US" sz="600" dirty="0"/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6282945" y="3243072"/>
              <a:ext cx="1295400" cy="4876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Research Institute</a:t>
              </a:r>
              <a:endParaRPr lang="en-US" sz="600" dirty="0"/>
            </a:p>
          </p:txBody>
        </p:sp>
        <p:cxnSp>
          <p:nvCxnSpPr>
            <p:cNvPr id="147" name="Straight Connector 146"/>
            <p:cNvCxnSpPr>
              <a:stCxn id="142" idx="2"/>
            </p:cNvCxnSpPr>
            <p:nvPr/>
          </p:nvCxnSpPr>
          <p:spPr>
            <a:xfrm flipH="1">
              <a:off x="4564636" y="2209799"/>
              <a:ext cx="7364" cy="8382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3" idx="3"/>
            </p:cNvCxnSpPr>
            <p:nvPr/>
          </p:nvCxnSpPr>
          <p:spPr>
            <a:xfrm>
              <a:off x="3343006" y="3048000"/>
              <a:ext cx="122899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4564635" y="3048000"/>
              <a:ext cx="0" cy="914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44" idx="1"/>
            </p:cNvCxnSpPr>
            <p:nvPr/>
          </p:nvCxnSpPr>
          <p:spPr>
            <a:xfrm flipH="1">
              <a:off x="4564635" y="2628900"/>
              <a:ext cx="8763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>
              <a:off x="5212335" y="3352800"/>
              <a:ext cx="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H="1">
              <a:off x="6959494" y="3352800"/>
              <a:ext cx="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Elbow Connector 152"/>
            <p:cNvCxnSpPr>
              <a:endCxn id="145" idx="0"/>
            </p:cNvCxnSpPr>
            <p:nvPr/>
          </p:nvCxnSpPr>
          <p:spPr>
            <a:xfrm>
              <a:off x="4564635" y="3048000"/>
              <a:ext cx="876300" cy="19507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Elbow Connector 153"/>
            <p:cNvCxnSpPr>
              <a:endCxn id="146" idx="0"/>
            </p:cNvCxnSpPr>
            <p:nvPr/>
          </p:nvCxnSpPr>
          <p:spPr>
            <a:xfrm>
              <a:off x="4564635" y="3048000"/>
              <a:ext cx="2366010" cy="19507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Elbow Connector 154"/>
            <p:cNvCxnSpPr>
              <a:endCxn id="156" idx="0"/>
            </p:cNvCxnSpPr>
            <p:nvPr/>
          </p:nvCxnSpPr>
          <p:spPr>
            <a:xfrm>
              <a:off x="4504765" y="3962400"/>
              <a:ext cx="2125435" cy="365760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Rounded Rectangle 155"/>
            <p:cNvSpPr/>
            <p:nvPr/>
          </p:nvSpPr>
          <p:spPr>
            <a:xfrm>
              <a:off x="5821935" y="4328160"/>
              <a:ext cx="1616529" cy="4876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Continuing </a:t>
              </a:r>
            </a:p>
            <a:p>
              <a:pPr algn="ctr"/>
              <a:r>
                <a:rPr lang="en-US" sz="1000" dirty="0" smtClean="0"/>
                <a:t>UF Outreach (UFO)</a:t>
              </a:r>
              <a:r>
                <a:rPr lang="en-US" sz="1000" baseline="-25000" dirty="0" smtClean="0"/>
                <a:t>r</a:t>
              </a:r>
              <a:endParaRPr lang="en-US" sz="600" baseline="-25000" dirty="0"/>
            </a:p>
          </p:txBody>
        </p:sp>
        <p:cxnSp>
          <p:nvCxnSpPr>
            <p:cNvPr id="157" name="Elbow Connector 156"/>
            <p:cNvCxnSpPr>
              <a:endCxn id="158" idx="0"/>
            </p:cNvCxnSpPr>
            <p:nvPr/>
          </p:nvCxnSpPr>
          <p:spPr>
            <a:xfrm rot="10800000" flipV="1">
              <a:off x="2364920" y="3962400"/>
              <a:ext cx="2867722" cy="365759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Rounded Rectangle 157"/>
            <p:cNvSpPr/>
            <p:nvPr/>
          </p:nvSpPr>
          <p:spPr>
            <a:xfrm>
              <a:off x="1717220" y="4328160"/>
              <a:ext cx="1295400" cy="4876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Distance </a:t>
              </a:r>
            </a:p>
            <a:p>
              <a:pPr algn="ctr"/>
              <a:r>
                <a:rPr lang="en-US" sz="1000" dirty="0" smtClean="0"/>
                <a:t>UF Online (UFO)</a:t>
              </a:r>
              <a:r>
                <a:rPr lang="en-US" sz="600" baseline="-25000" dirty="0" smtClean="0"/>
                <a:t> L</a:t>
              </a:r>
              <a:endParaRPr lang="en-US" sz="600" dirty="0"/>
            </a:p>
          </p:txBody>
        </p:sp>
        <p:cxnSp>
          <p:nvCxnSpPr>
            <p:cNvPr id="159" name="Elbow Connector 158"/>
            <p:cNvCxnSpPr>
              <a:stCxn id="158" idx="2"/>
              <a:endCxn id="160" idx="0"/>
            </p:cNvCxnSpPr>
            <p:nvPr/>
          </p:nvCxnSpPr>
          <p:spPr>
            <a:xfrm rot="5400000">
              <a:off x="1418998" y="4636452"/>
              <a:ext cx="766535" cy="1125310"/>
            </a:xfrm>
            <a:prstGeom prst="bentConnector3">
              <a:avLst>
                <a:gd name="adj1" fmla="val 4785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Rounded Rectangle 159"/>
            <p:cNvSpPr/>
            <p:nvPr/>
          </p:nvSpPr>
          <p:spPr>
            <a:xfrm>
              <a:off x="762000" y="5582375"/>
              <a:ext cx="955220" cy="4876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Undergrad Programs</a:t>
              </a:r>
              <a:endParaRPr lang="en-US" sz="600" dirty="0"/>
            </a:p>
          </p:txBody>
        </p:sp>
        <p:sp>
          <p:nvSpPr>
            <p:cNvPr id="161" name="Rounded Rectangle 160"/>
            <p:cNvSpPr/>
            <p:nvPr/>
          </p:nvSpPr>
          <p:spPr>
            <a:xfrm>
              <a:off x="1940378" y="5582375"/>
              <a:ext cx="849086" cy="4876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Grad Programs</a:t>
              </a:r>
              <a:endParaRPr lang="en-US" sz="600" dirty="0"/>
            </a:p>
          </p:txBody>
        </p:sp>
        <p:sp>
          <p:nvSpPr>
            <p:cNvPr id="162" name="Rounded Rectangle 161"/>
            <p:cNvSpPr/>
            <p:nvPr/>
          </p:nvSpPr>
          <p:spPr>
            <a:xfrm>
              <a:off x="3017730" y="5582375"/>
              <a:ext cx="781050" cy="4876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Courses</a:t>
              </a:r>
            </a:p>
            <a:p>
              <a:pPr algn="ctr"/>
              <a:r>
                <a:rPr lang="en-US" sz="1000" dirty="0" smtClean="0"/>
                <a:t>FLEX</a:t>
              </a:r>
              <a:endParaRPr lang="en-US" sz="600" dirty="0"/>
            </a:p>
          </p:txBody>
        </p:sp>
        <p:cxnSp>
          <p:nvCxnSpPr>
            <p:cNvPr id="163" name="Elbow Connector 162"/>
            <p:cNvCxnSpPr>
              <a:stCxn id="158" idx="2"/>
              <a:endCxn id="161" idx="0"/>
            </p:cNvCxnSpPr>
            <p:nvPr/>
          </p:nvCxnSpPr>
          <p:spPr>
            <a:xfrm rot="16200000" flipH="1">
              <a:off x="1981653" y="5199106"/>
              <a:ext cx="766535" cy="1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Elbow Connector 163"/>
            <p:cNvCxnSpPr>
              <a:endCxn id="162" idx="0"/>
            </p:cNvCxnSpPr>
            <p:nvPr/>
          </p:nvCxnSpPr>
          <p:spPr>
            <a:xfrm>
              <a:off x="2364921" y="5173363"/>
              <a:ext cx="1043334" cy="40901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Elbow Connector 164"/>
            <p:cNvCxnSpPr>
              <a:stCxn id="156" idx="2"/>
              <a:endCxn id="166" idx="0"/>
            </p:cNvCxnSpPr>
            <p:nvPr/>
          </p:nvCxnSpPr>
          <p:spPr>
            <a:xfrm rot="5400000">
              <a:off x="5499221" y="4451395"/>
              <a:ext cx="766534" cy="1495425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Rounded Rectangle 165"/>
            <p:cNvSpPr/>
            <p:nvPr/>
          </p:nvSpPr>
          <p:spPr>
            <a:xfrm>
              <a:off x="4447615" y="5582374"/>
              <a:ext cx="1374320" cy="4876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Not for credit Courses/Programs</a:t>
              </a:r>
              <a:endParaRPr lang="en-US" sz="600" dirty="0"/>
            </a:p>
          </p:txBody>
        </p:sp>
        <p:sp>
          <p:nvSpPr>
            <p:cNvPr id="167" name="Rounded Rectangle 166"/>
            <p:cNvSpPr/>
            <p:nvPr/>
          </p:nvSpPr>
          <p:spPr>
            <a:xfrm>
              <a:off x="6109046" y="5574136"/>
              <a:ext cx="1042309" cy="4959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Conferences</a:t>
              </a:r>
              <a:endParaRPr lang="en-US" sz="600" dirty="0"/>
            </a:p>
          </p:txBody>
        </p:sp>
        <p:cxnSp>
          <p:nvCxnSpPr>
            <p:cNvPr id="168" name="Elbow Connector 167"/>
            <p:cNvCxnSpPr>
              <a:stCxn id="156" idx="2"/>
              <a:endCxn id="167" idx="0"/>
            </p:cNvCxnSpPr>
            <p:nvPr/>
          </p:nvCxnSpPr>
          <p:spPr>
            <a:xfrm rot="16200000" flipH="1">
              <a:off x="6251052" y="5194987"/>
              <a:ext cx="758296" cy="1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Rounded Rectangle 168"/>
            <p:cNvSpPr/>
            <p:nvPr/>
          </p:nvSpPr>
          <p:spPr>
            <a:xfrm>
              <a:off x="7528498" y="5582374"/>
              <a:ext cx="964259" cy="4876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/>
                <a:t>Coursera</a:t>
              </a:r>
              <a:endParaRPr lang="en-US" sz="600" dirty="0"/>
            </a:p>
          </p:txBody>
        </p:sp>
        <p:cxnSp>
          <p:nvCxnSpPr>
            <p:cNvPr id="170" name="Elbow Connector 169"/>
            <p:cNvCxnSpPr>
              <a:stCxn id="156" idx="2"/>
              <a:endCxn id="169" idx="0"/>
            </p:cNvCxnSpPr>
            <p:nvPr/>
          </p:nvCxnSpPr>
          <p:spPr>
            <a:xfrm rot="16200000" flipH="1">
              <a:off x="6937147" y="4508893"/>
              <a:ext cx="766534" cy="1380428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170"/>
            <p:cNvSpPr txBox="1"/>
            <p:nvPr/>
          </p:nvSpPr>
          <p:spPr>
            <a:xfrm>
              <a:off x="6576996" y="439568"/>
              <a:ext cx="1290104" cy="1478359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FF"/>
                  </a:solidFill>
                </a:rPr>
                <a:t>D</a:t>
              </a:r>
              <a:r>
                <a:rPr lang="en-US" sz="1600" dirty="0" smtClean="0"/>
                <a:t>istance</a:t>
              </a:r>
            </a:p>
            <a:p>
              <a:r>
                <a:rPr lang="en-US" sz="1600" b="1" dirty="0" smtClean="0">
                  <a:solidFill>
                    <a:srgbClr val="0000FF"/>
                  </a:solidFill>
                </a:rPr>
                <a:t>A</a:t>
              </a:r>
              <a:r>
                <a:rPr lang="en-US" sz="1600" dirty="0" smtClean="0"/>
                <a:t>nd</a:t>
              </a:r>
            </a:p>
            <a:p>
              <a:r>
                <a:rPr lang="en-US" sz="1600" b="1" dirty="0" smtClean="0">
                  <a:solidFill>
                    <a:srgbClr val="0000FF"/>
                  </a:solidFill>
                </a:rPr>
                <a:t>N</a:t>
              </a:r>
              <a:r>
                <a:rPr lang="en-US" sz="1600" dirty="0" smtClean="0"/>
                <a:t>on-credit</a:t>
              </a:r>
            </a:p>
            <a:p>
              <a:r>
                <a:rPr lang="en-US" sz="1600" b="1" dirty="0" smtClean="0">
                  <a:solidFill>
                    <a:srgbClr val="0000FF"/>
                  </a:solidFill>
                </a:rPr>
                <a:t>C</a:t>
              </a:r>
              <a:r>
                <a:rPr lang="en-US" sz="1600" dirty="0" smtClean="0"/>
                <a:t>ontinuing </a:t>
              </a:r>
            </a:p>
            <a:p>
              <a:r>
                <a:rPr lang="en-US" sz="1600" b="1" dirty="0" smtClean="0">
                  <a:solidFill>
                    <a:srgbClr val="0000FF"/>
                  </a:solidFill>
                </a:rPr>
                <a:t>E</a:t>
              </a:r>
              <a:r>
                <a:rPr lang="en-US" sz="1600" dirty="0" smtClean="0"/>
                <a:t>ducation</a:t>
              </a:r>
              <a:endParaRPr lang="en-US" sz="1600" dirty="0"/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3505199" y="651365"/>
              <a:ext cx="2133601" cy="6610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Provost</a:t>
              </a:r>
            </a:p>
            <a:p>
              <a:pPr algn="ctr"/>
              <a:r>
                <a:rPr lang="en-US" sz="900" dirty="0" smtClean="0"/>
                <a:t>(Academic Affairs)</a:t>
              </a:r>
              <a:endParaRPr lang="en-US" sz="900" dirty="0"/>
            </a:p>
          </p:txBody>
        </p:sp>
        <p:cxnSp>
          <p:nvCxnSpPr>
            <p:cNvPr id="173" name="Straight Connector 172"/>
            <p:cNvCxnSpPr>
              <a:stCxn id="172" idx="2"/>
              <a:endCxn id="142" idx="0"/>
            </p:cNvCxnSpPr>
            <p:nvPr/>
          </p:nvCxnSpPr>
          <p:spPr>
            <a:xfrm>
              <a:off x="4572000" y="1312451"/>
              <a:ext cx="0" cy="3465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Elbow Connector 173"/>
            <p:cNvCxnSpPr>
              <a:stCxn id="172" idx="1"/>
              <a:endCxn id="158" idx="1"/>
            </p:cNvCxnSpPr>
            <p:nvPr/>
          </p:nvCxnSpPr>
          <p:spPr>
            <a:xfrm rot="10800000" flipV="1">
              <a:off x="1717221" y="981908"/>
              <a:ext cx="1787979" cy="3590092"/>
            </a:xfrm>
            <a:prstGeom prst="bentConnector3">
              <a:avLst>
                <a:gd name="adj1" fmla="val 112785"/>
              </a:avLst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5" name="Title 18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55845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3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Prospects &amp; Applicants </a:t>
            </a:r>
            <a:br>
              <a:rPr lang="en-US" dirty="0" smtClean="0"/>
            </a:br>
            <a:r>
              <a:rPr lang="en-US" sz="3100" b="0" dirty="0"/>
              <a:t>(</a:t>
            </a:r>
            <a:r>
              <a:rPr lang="en-US" sz="3100" b="0" dirty="0" smtClean="0"/>
              <a:t>as of April 23, 2014)</a:t>
            </a:r>
            <a:endParaRPr lang="en-US" sz="31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Increasing Interest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RFI From All 50 States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40188" cy="3633457"/>
          </a:xfrm>
        </p:spPr>
        <p:txBody>
          <a:bodyPr/>
          <a:lstStyle/>
          <a:p>
            <a:r>
              <a:rPr lang="en-US" b="1" dirty="0" smtClean="0"/>
              <a:t>Prospects - Requests for Information (RFI)</a:t>
            </a:r>
          </a:p>
          <a:p>
            <a:pPr lvl="1"/>
            <a:r>
              <a:rPr lang="en-US" dirty="0" smtClean="0"/>
              <a:t>10,891</a:t>
            </a:r>
          </a:p>
          <a:p>
            <a:r>
              <a:rPr lang="en-US" b="1" dirty="0" smtClean="0"/>
              <a:t>Greatest Interest</a:t>
            </a:r>
          </a:p>
          <a:p>
            <a:pPr lvl="1"/>
            <a:r>
              <a:rPr lang="en-US" dirty="0" smtClean="0"/>
              <a:t>FL, GA, CA, TX, NY</a:t>
            </a:r>
          </a:p>
          <a:p>
            <a:r>
              <a:rPr lang="en-US" b="1" dirty="0" smtClean="0"/>
              <a:t>Demographics</a:t>
            </a:r>
          </a:p>
          <a:p>
            <a:pPr lvl="1"/>
            <a:r>
              <a:rPr lang="en-US" dirty="0" smtClean="0"/>
              <a:t>63% FL residents</a:t>
            </a:r>
          </a:p>
          <a:p>
            <a:pPr lvl="1"/>
            <a:r>
              <a:rPr lang="en-US" dirty="0" smtClean="0"/>
              <a:t>25% FTIC</a:t>
            </a:r>
          </a:p>
          <a:p>
            <a:pPr lvl="1"/>
            <a:r>
              <a:rPr lang="en-US" dirty="0" smtClean="0"/>
              <a:t>32% Associate Degree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194175" cy="3633457"/>
          </a:xfrm>
        </p:spPr>
        <p:txBody>
          <a:bodyPr>
            <a:normAutofit/>
          </a:bodyPr>
          <a:lstStyle/>
          <a:p>
            <a:r>
              <a:rPr lang="en-US" b="1" dirty="0" smtClean="0"/>
              <a:t>Applicants</a:t>
            </a:r>
          </a:p>
          <a:p>
            <a:pPr lvl="1"/>
            <a:r>
              <a:rPr lang="en-US" i="1" dirty="0" smtClean="0"/>
              <a:t>1193 - Transfer</a:t>
            </a:r>
          </a:p>
          <a:p>
            <a:pPr lvl="2"/>
            <a:r>
              <a:rPr lang="en-US" dirty="0" smtClean="0"/>
              <a:t>482 spring</a:t>
            </a:r>
          </a:p>
          <a:p>
            <a:pPr lvl="2"/>
            <a:r>
              <a:rPr lang="en-US" dirty="0" smtClean="0"/>
              <a:t>765 summer &amp; fall</a:t>
            </a:r>
          </a:p>
          <a:p>
            <a:pPr lvl="1"/>
            <a:r>
              <a:rPr lang="en-US" i="1" dirty="0" smtClean="0"/>
              <a:t>114 – Freshmen</a:t>
            </a:r>
          </a:p>
          <a:p>
            <a:pPr lvl="2"/>
            <a:r>
              <a:rPr lang="en-US" dirty="0" smtClean="0"/>
              <a:t>Summer &amp; fall</a:t>
            </a:r>
          </a:p>
          <a:p>
            <a:r>
              <a:rPr lang="en-US" b="1" dirty="0" smtClean="0"/>
              <a:t>Popular Majors</a:t>
            </a:r>
          </a:p>
          <a:p>
            <a:pPr lvl="1"/>
            <a:r>
              <a:rPr lang="en-US" dirty="0" smtClean="0"/>
              <a:t>Business Administration (F/T)</a:t>
            </a:r>
          </a:p>
          <a:p>
            <a:pPr lvl="1"/>
            <a:r>
              <a:rPr lang="en-US" dirty="0" smtClean="0"/>
              <a:t>Criminology &amp; Law (T)</a:t>
            </a:r>
          </a:p>
          <a:p>
            <a:pPr lvl="1"/>
            <a:r>
              <a:rPr lang="en-US" dirty="0" smtClean="0"/>
              <a:t>Health Education (F)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Transfer Enrollment</a:t>
            </a:r>
            <a:br>
              <a:rPr lang="en-US" dirty="0" smtClean="0"/>
            </a:br>
            <a:r>
              <a:rPr lang="en-US" sz="3100" b="0" dirty="0" smtClean="0"/>
              <a:t>Spring 2014</a:t>
            </a:r>
            <a:endParaRPr lang="en-US" b="0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981964"/>
              </p:ext>
            </p:extLst>
          </p:nvPr>
        </p:nvGraphicFramePr>
        <p:xfrm>
          <a:off x="457200" y="1828803"/>
          <a:ext cx="7924800" cy="3810000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3900293"/>
                <a:gridCol w="1281307"/>
                <a:gridCol w="1524000"/>
                <a:gridCol w="1219200"/>
              </a:tblGrid>
              <a:tr h="476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Enrollment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Major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</a:rPr>
                        <a:t>New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</a:rPr>
                        <a:t>Continuing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</a:rPr>
                        <a:t>Total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Business Administration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357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412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6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Criminology &amp; Law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6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Environmental Management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6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Health Education </a:t>
                      </a:r>
                      <a:r>
                        <a:rPr lang="en-US" sz="1600" b="0" dirty="0" smtClean="0">
                          <a:effectLst/>
                        </a:rPr>
                        <a:t>&amp; Behavior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6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Sport Management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6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596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64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Transfer Applications</a:t>
            </a:r>
            <a:br>
              <a:rPr lang="en-US" dirty="0" smtClean="0"/>
            </a:br>
            <a:r>
              <a:rPr lang="en-US" sz="3100" b="0" dirty="0" smtClean="0"/>
              <a:t>Summer &amp; Fall 2014</a:t>
            </a:r>
            <a:endParaRPr lang="en-US" b="0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3886200" cy="4330891"/>
          </a:xfrm>
        </p:spPr>
        <p:txBody>
          <a:bodyPr>
            <a:normAutofit/>
          </a:bodyPr>
          <a:lstStyle/>
          <a:p>
            <a:r>
              <a:rPr lang="en-US" dirty="0" smtClean="0"/>
              <a:t>Continue to accept applications</a:t>
            </a:r>
          </a:p>
          <a:p>
            <a:endParaRPr lang="en-US" dirty="0" smtClean="0"/>
          </a:p>
          <a:p>
            <a:r>
              <a:rPr lang="en-US" dirty="0" smtClean="0"/>
              <a:t>College review and decisions released on a rolling basis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64885553"/>
              </p:ext>
            </p:extLst>
          </p:nvPr>
        </p:nvGraphicFramePr>
        <p:xfrm>
          <a:off x="4419600" y="1524000"/>
          <a:ext cx="44958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14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Time in College: Freshmen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886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Spring 2014</a:t>
            </a:r>
          </a:p>
          <a:p>
            <a:pPr lvl="1"/>
            <a:r>
              <a:rPr lang="en-US" dirty="0" smtClean="0"/>
              <a:t>By design no freshmen admitted for the spring term.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Summer &amp; Fall 2014</a:t>
            </a:r>
          </a:p>
          <a:p>
            <a:pPr lvl="1"/>
            <a:r>
              <a:rPr lang="en-US" dirty="0" smtClean="0"/>
              <a:t>Continue to accept applications until June 2014</a:t>
            </a:r>
          </a:p>
          <a:p>
            <a:pPr lvl="1"/>
            <a:r>
              <a:rPr lang="en-US" dirty="0" smtClean="0"/>
              <a:t>Decisions released on a rolling basis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01802297"/>
              </p:ext>
            </p:extLst>
          </p:nvPr>
        </p:nvGraphicFramePr>
        <p:xfrm>
          <a:off x="5181600" y="1295400"/>
          <a:ext cx="33528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475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Time in College: </a:t>
            </a:r>
            <a:r>
              <a:rPr lang="en-US" dirty="0"/>
              <a:t>Freshmen</a:t>
            </a:r>
            <a:br>
              <a:rPr lang="en-US" dirty="0"/>
            </a:br>
            <a:r>
              <a:rPr lang="en-US" sz="3100" b="0" dirty="0"/>
              <a:t>Applicants:  Summer/Fall </a:t>
            </a:r>
            <a:r>
              <a:rPr lang="en-US" sz="3100" b="0" dirty="0" smtClean="0"/>
              <a:t>2014</a:t>
            </a:r>
            <a:endParaRPr lang="en-US" b="0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 marL="109728" indent="0">
              <a:buNone/>
            </a:pPr>
            <a:endParaRPr lang="en-US" dirty="0"/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71885"/>
              </p:ext>
            </p:extLst>
          </p:nvPr>
        </p:nvGraphicFramePr>
        <p:xfrm>
          <a:off x="457200" y="1676399"/>
          <a:ext cx="8153400" cy="4358264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4838892"/>
                <a:gridCol w="1824500"/>
                <a:gridCol w="1490008"/>
              </a:tblGrid>
              <a:tr h="319216">
                <a:tc>
                  <a:txBody>
                    <a:bodyPr/>
                    <a:lstStyle/>
                    <a:p>
                      <a:pPr marL="0" marR="0" eaLnBrk="0" hangingPunct="0">
                        <a:lnSpc>
                          <a:spcPct val="13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Major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3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Apps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3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Admits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419">
                <a:tc>
                  <a:txBody>
                    <a:bodyPr/>
                    <a:lstStyle/>
                    <a:p>
                      <a:pPr marL="0" marR="0" eaLnBrk="0" hangingPunct="0">
                        <a:lnSpc>
                          <a:spcPct val="13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Biology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3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3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419">
                <a:tc>
                  <a:txBody>
                    <a:bodyPr/>
                    <a:lstStyle/>
                    <a:p>
                      <a:pPr marL="0" marR="0" eaLnBrk="0" hangingPunct="0">
                        <a:lnSpc>
                          <a:spcPct val="13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Business Administration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3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3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419">
                <a:tc>
                  <a:txBody>
                    <a:bodyPr/>
                    <a:lstStyle/>
                    <a:p>
                      <a:pPr marL="0" marR="0" eaLnBrk="0" hangingPunct="0">
                        <a:lnSpc>
                          <a:spcPct val="13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Criminology &amp; Law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3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3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419">
                <a:tc>
                  <a:txBody>
                    <a:bodyPr/>
                    <a:lstStyle/>
                    <a:p>
                      <a:pPr marL="0" marR="0" eaLnBrk="0" hangingPunct="0">
                        <a:lnSpc>
                          <a:spcPct val="13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Environmental Management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3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3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419">
                <a:tc>
                  <a:txBody>
                    <a:bodyPr/>
                    <a:lstStyle/>
                    <a:p>
                      <a:pPr marL="0" marR="0" eaLnBrk="0" hangingPunct="0">
                        <a:lnSpc>
                          <a:spcPct val="13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Geology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3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3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419">
                <a:tc>
                  <a:txBody>
                    <a:bodyPr/>
                    <a:lstStyle/>
                    <a:p>
                      <a:pPr marL="0" marR="0" eaLnBrk="0" hangingPunct="0">
                        <a:lnSpc>
                          <a:spcPct val="13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Health Education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3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3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419">
                <a:tc>
                  <a:txBody>
                    <a:bodyPr/>
                    <a:lstStyle/>
                    <a:p>
                      <a:pPr marL="0" marR="0" eaLnBrk="0" hangingPunct="0">
                        <a:lnSpc>
                          <a:spcPct val="13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Psychology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3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3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419">
                <a:tc>
                  <a:txBody>
                    <a:bodyPr/>
                    <a:lstStyle/>
                    <a:p>
                      <a:pPr marL="0" marR="0" eaLnBrk="0" hangingPunct="0">
                        <a:lnSpc>
                          <a:spcPct val="13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Sport Management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3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3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419">
                <a:tc>
                  <a:txBody>
                    <a:bodyPr/>
                    <a:lstStyle/>
                    <a:p>
                      <a:pPr marL="0" marR="0" eaLnBrk="0" hangingPunct="0">
                        <a:lnSpc>
                          <a:spcPct val="13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Telecommunications Media </a:t>
                      </a:r>
                      <a:r>
                        <a:rPr lang="en-US" sz="1600" b="0" dirty="0">
                          <a:effectLst/>
                        </a:rPr>
                        <a:t>&amp; Society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3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3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419">
                <a:tc>
                  <a:txBody>
                    <a:bodyPr/>
                    <a:lstStyle/>
                    <a:p>
                      <a:pPr marL="0" marR="0" eaLnBrk="0" hangingPunct="0">
                        <a:lnSpc>
                          <a:spcPct val="13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3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eaLnBrk="0" hangingPunct="0">
                        <a:lnSpc>
                          <a:spcPct val="13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4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Considering Modular Terms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327525"/>
          </a:xfrm>
        </p:spPr>
        <p:txBody>
          <a:bodyPr>
            <a:normAutofit/>
          </a:bodyPr>
          <a:lstStyle/>
          <a:p>
            <a:r>
              <a:rPr lang="en-US" dirty="0" smtClean="0"/>
              <a:t>Three sessions each Fall &amp; Spring Term</a:t>
            </a:r>
          </a:p>
          <a:p>
            <a:pPr lvl="1"/>
            <a:r>
              <a:rPr lang="en-US" dirty="0" smtClean="0"/>
              <a:t>Similar to current summer model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219200" y="2133600"/>
          <a:ext cx="6096000" cy="375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792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12838"/>
          </a:xfrm>
        </p:spPr>
        <p:txBody>
          <a:bodyPr/>
          <a:lstStyle/>
          <a:p>
            <a:r>
              <a:rPr lang="en-US" dirty="0" smtClean="0"/>
              <a:t>Finances &amp; Tuition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Financial Performance</a:t>
            </a:r>
            <a:br>
              <a:rPr lang="en-US" dirty="0" smtClean="0"/>
            </a:br>
            <a:r>
              <a:rPr lang="en-US" sz="3100" b="0" dirty="0" smtClean="0"/>
              <a:t>Revenues</a:t>
            </a:r>
            <a:endParaRPr lang="en-US" b="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718187"/>
              </p:ext>
            </p:extLst>
          </p:nvPr>
        </p:nvGraphicFramePr>
        <p:xfrm>
          <a:off x="533400" y="1676395"/>
          <a:ext cx="8229599" cy="4343405"/>
        </p:xfrm>
        <a:graphic>
          <a:graphicData uri="http://schemas.openxmlformats.org/drawingml/2006/table">
            <a:tbl>
              <a:tblPr firstRow="1" firstCol="1" lastRow="1" bandRow="1">
                <a:tableStyleId>{7DF18680-E054-41AD-8BC1-D1AEF772440D}</a:tableStyleId>
              </a:tblPr>
              <a:tblGrid>
                <a:gridCol w="326078"/>
                <a:gridCol w="3712522"/>
                <a:gridCol w="1371600"/>
                <a:gridCol w="1447800"/>
                <a:gridCol w="1371599"/>
              </a:tblGrid>
              <a:tr h="39485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2014 </a:t>
                      </a:r>
                      <a:r>
                        <a:rPr lang="en-US" sz="1400" u="none" strike="noStrike" dirty="0">
                          <a:effectLst/>
                        </a:rPr>
                        <a:t>Actual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2014 Budget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Variance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39485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Tuition: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39485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In-State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549,511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114,840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434,671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39485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Out of State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32,186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159,120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(</a:t>
                      </a:r>
                      <a:r>
                        <a:rPr lang="en-US" sz="1400" u="none" strike="noStrike" dirty="0">
                          <a:effectLst/>
                        </a:rPr>
                        <a:t>126,934)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39485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Less:  Financial Aid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(7,352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7,352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39485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Fees: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39485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Technology Fee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23,142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7,352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15,790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39485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Capital Improvement Trust Fund Fee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35,537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9,467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26,071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39485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Financial Aid Fee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34,601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7,352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27,248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39485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State Subsidy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15,000,000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15,000,000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39485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Total Revenue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15,674,976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15,290,779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384,197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31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887082"/>
              </p:ext>
            </p:extLst>
          </p:nvPr>
        </p:nvGraphicFramePr>
        <p:xfrm>
          <a:off x="533400" y="1672590"/>
          <a:ext cx="7924799" cy="4271010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314001"/>
                <a:gridCol w="3724599"/>
                <a:gridCol w="1219200"/>
                <a:gridCol w="1371600"/>
                <a:gridCol w="1295399"/>
              </a:tblGrid>
              <a:tr h="42710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Non-Recurring Expenses: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2014 Actual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2014 Budget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Variance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42710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Initial Production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552,802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1,044,000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491,198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42710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Upgrades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42710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Production Equipment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51,609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500,000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448,391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42710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Enrollment Management &amp; Marketing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678,332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600,000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(</a:t>
                      </a:r>
                      <a:r>
                        <a:rPr lang="en-US" sz="1400" u="none" strike="noStrike" dirty="0">
                          <a:effectLst/>
                        </a:rPr>
                        <a:t>78,332)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42710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Student Services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178,897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400,000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221,103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42710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Technology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21,955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1,000,000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978,045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42710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Facilities' Debt Service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-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42710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Overhead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189,274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189,274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42710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Total Non-recurring costs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1,483,594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3,733,274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2,249,680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Financial </a:t>
            </a:r>
            <a:r>
              <a:rPr lang="en-US" dirty="0" smtClean="0"/>
              <a:t>Performance</a:t>
            </a:r>
            <a:br>
              <a:rPr lang="en-US" dirty="0" smtClean="0"/>
            </a:br>
            <a:r>
              <a:rPr lang="en-US" sz="3100" b="0" dirty="0" smtClean="0"/>
              <a:t>Non-Recurring Costs</a:t>
            </a:r>
            <a:endParaRPr lang="en-US" sz="3100" b="0" dirty="0"/>
          </a:p>
        </p:txBody>
      </p:sp>
    </p:spTree>
    <p:extLst>
      <p:ext uri="{BB962C8B-B14F-4D97-AF65-F5344CB8AC3E}">
        <p14:creationId xmlns:p14="http://schemas.microsoft.com/office/powerpoint/2010/main" val="300751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51055"/>
              </p:ext>
            </p:extLst>
          </p:nvPr>
        </p:nvGraphicFramePr>
        <p:xfrm>
          <a:off x="533400" y="1671320"/>
          <a:ext cx="8153399" cy="4196075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323059"/>
                <a:gridCol w="3563141"/>
                <a:gridCol w="1524000"/>
                <a:gridCol w="1447800"/>
                <a:gridCol w="1295399"/>
              </a:tblGrid>
              <a:tr h="3227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Recurring Costs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2014 Actual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2014 Budget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Variance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32277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Delivery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425,663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650,771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225,108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32277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Enrollment Management &amp; Marketing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449,169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449,169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32277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Direct Administration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244,150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520,000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275,850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32277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P3 Services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3,500,000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3,641,408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141,408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32277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Overhead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81,836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81,836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32277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Technology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23,051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1,197,471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1,174,420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32277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Facilities' Operations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34,318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34,318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32277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Library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17,984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17,984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32277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Student Services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31,678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31,678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3227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Total Recurring Costs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4,192,864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6,624,635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2,431,772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3227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Total Cost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5,676,458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10,357,909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4,681,451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  <a:tr h="3227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Net Margin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9,998,518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4,932,870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5,065,648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Financial </a:t>
            </a:r>
            <a:r>
              <a:rPr lang="en-US" dirty="0" smtClean="0"/>
              <a:t>Performance</a:t>
            </a:r>
            <a:br>
              <a:rPr lang="en-US" dirty="0" smtClean="0"/>
            </a:br>
            <a:r>
              <a:rPr lang="en-US" sz="3100" b="0" dirty="0" smtClean="0"/>
              <a:t>Recurring Costs and Margins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8636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 txBox="1">
            <a:spLocks/>
          </p:cNvSpPr>
          <p:nvPr/>
        </p:nvSpPr>
        <p:spPr>
          <a:xfrm>
            <a:off x="4657162" y="1143000"/>
            <a:ext cx="4105837" cy="4864291"/>
          </a:xfrm>
          <a:prstGeom prst="rect">
            <a:avLst/>
          </a:prstGeom>
          <a:ln w="3175">
            <a:noFill/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dirty="0"/>
              <a:t>Next 5 launching 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in </a:t>
            </a:r>
            <a:r>
              <a:rPr lang="en-US" dirty="0"/>
              <a:t>fall 2014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33029"/>
          </a:xfrm>
        </p:spPr>
        <p:txBody>
          <a:bodyPr/>
          <a:lstStyle/>
          <a:p>
            <a:r>
              <a:rPr lang="en-US" dirty="0" smtClean="0"/>
              <a:t>Majors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4191000" cy="4864291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Original 5 launched </a:t>
            </a:r>
          </a:p>
          <a:p>
            <a:pPr marL="109728" indent="0">
              <a:buNone/>
            </a:pPr>
            <a:r>
              <a:rPr lang="en-US" dirty="0" smtClean="0"/>
              <a:t>in spring 2014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31" y="3498764"/>
            <a:ext cx="1708205" cy="9153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31" y="2438400"/>
            <a:ext cx="1720875" cy="9282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700" y="2438400"/>
            <a:ext cx="1725824" cy="921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7649" y="3501471"/>
            <a:ext cx="1720875" cy="9268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831" y="4546170"/>
            <a:ext cx="1742316" cy="941540"/>
          </a:xfrm>
          <a:prstGeom prst="rect">
            <a:avLst/>
          </a:prstGeom>
        </p:spPr>
      </p:pic>
      <p:cxnSp>
        <p:nvCxnSpPr>
          <p:cNvPr id="18" name="Straight Connector 17"/>
          <p:cNvCxnSpPr>
            <a:stCxn id="3" idx="2"/>
          </p:cNvCxnSpPr>
          <p:nvPr/>
        </p:nvCxnSpPr>
        <p:spPr>
          <a:xfrm>
            <a:off x="4572000" y="1037829"/>
            <a:ext cx="0" cy="5058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9965" y="2438400"/>
            <a:ext cx="1723236" cy="9269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1907" y="2438400"/>
            <a:ext cx="1731417" cy="9250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3201" y="3505189"/>
            <a:ext cx="1755859" cy="9413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1907" y="3498764"/>
            <a:ext cx="1731417" cy="924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9965" y="4545253"/>
            <a:ext cx="1782333" cy="94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8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Tuition Models being Considered:</a:t>
            </a:r>
          </a:p>
          <a:p>
            <a:pPr lvl="1"/>
            <a:r>
              <a:rPr lang="en-US" dirty="0" smtClean="0"/>
              <a:t>Block Tuition</a:t>
            </a:r>
          </a:p>
          <a:p>
            <a:pPr lvl="2"/>
            <a:r>
              <a:rPr lang="en-US" dirty="0" smtClean="0"/>
              <a:t>Low hour per semester (11 hours)</a:t>
            </a:r>
          </a:p>
          <a:p>
            <a:pPr lvl="2"/>
            <a:r>
              <a:rPr lang="en-US" dirty="0" smtClean="0"/>
              <a:t>High hour per semester (15 hours)</a:t>
            </a:r>
          </a:p>
          <a:p>
            <a:pPr lvl="2"/>
            <a:r>
              <a:rPr lang="en-US" dirty="0" smtClean="0"/>
              <a:t>Annual, including summer (30 hours)</a:t>
            </a:r>
          </a:p>
          <a:p>
            <a:pPr lvl="1"/>
            <a:r>
              <a:rPr lang="en-US" dirty="0" smtClean="0"/>
              <a:t>Tuition Guarantee</a:t>
            </a:r>
          </a:p>
          <a:p>
            <a:pPr lvl="2"/>
            <a:r>
              <a:rPr lang="en-US" dirty="0" smtClean="0"/>
              <a:t>Same rate for four years</a:t>
            </a:r>
          </a:p>
          <a:p>
            <a:pPr lvl="2"/>
            <a:r>
              <a:rPr lang="en-US" dirty="0" smtClean="0"/>
              <a:t>Increase to list price after four years</a:t>
            </a:r>
          </a:p>
          <a:p>
            <a:pPr lvl="2"/>
            <a:r>
              <a:rPr lang="en-US" dirty="0" smtClean="0"/>
              <a:t>Same rate for up to 120 hours then out of state rate</a:t>
            </a:r>
          </a:p>
          <a:p>
            <a:pPr lvl="1"/>
            <a:r>
              <a:rPr lang="en-US" dirty="0" smtClean="0"/>
              <a:t>Rebate if Graduation Within 6 Years</a:t>
            </a:r>
            <a:endParaRPr lang="en-US" dirty="0"/>
          </a:p>
          <a:p>
            <a:r>
              <a:rPr lang="en-US" dirty="0" smtClean="0"/>
              <a:t>Need to Understand Student Trends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Tuition 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7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1283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Primary Challenges &amp;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4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Primary Challenges &amp; Opportunities</a:t>
            </a:r>
            <a:endParaRPr lang="en-US" sz="3500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786128"/>
            <a:ext cx="8229600" cy="3776472"/>
          </a:xfrm>
        </p:spPr>
        <p:txBody>
          <a:bodyPr/>
          <a:lstStyle/>
          <a:p>
            <a:r>
              <a:rPr lang="en-US" dirty="0" smtClean="0"/>
              <a:t>Assessment Fee</a:t>
            </a:r>
            <a:endParaRPr lang="en-US" dirty="0"/>
          </a:p>
          <a:p>
            <a:r>
              <a:rPr lang="en-US" dirty="0" smtClean="0"/>
              <a:t>Online Laboratory</a:t>
            </a:r>
          </a:p>
          <a:p>
            <a:r>
              <a:rPr lang="en-US" dirty="0" smtClean="0"/>
              <a:t>U S Navy</a:t>
            </a:r>
          </a:p>
          <a:p>
            <a:r>
              <a:rPr lang="en-US" dirty="0" smtClean="0"/>
              <a:t>Reverse 2+2</a:t>
            </a:r>
          </a:p>
          <a:p>
            <a:r>
              <a:rPr lang="en-US" dirty="0" smtClean="0"/>
              <a:t>E-texts</a:t>
            </a:r>
          </a:p>
          <a:p>
            <a:r>
              <a:rPr lang="en-US" dirty="0" smtClean="0"/>
              <a:t>3/2 programs</a:t>
            </a:r>
          </a:p>
          <a:p>
            <a:pPr lvl="1"/>
            <a:r>
              <a:rPr lang="en-US" dirty="0" smtClean="0"/>
              <a:t>Double majors</a:t>
            </a:r>
          </a:p>
          <a:p>
            <a:pPr lvl="1"/>
            <a:r>
              <a:rPr lang="en-US" dirty="0" smtClean="0"/>
              <a:t>Minors </a:t>
            </a:r>
          </a:p>
        </p:txBody>
      </p:sp>
    </p:spTree>
    <p:extLst>
      <p:ext uri="{BB962C8B-B14F-4D97-AF65-F5344CB8AC3E}">
        <p14:creationId xmlns:p14="http://schemas.microsoft.com/office/powerpoint/2010/main" val="62600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1283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Performance Measures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8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6858000" cy="2249423"/>
          </a:xfrm>
        </p:spPr>
      </p:pic>
    </p:spTree>
    <p:extLst>
      <p:ext uri="{BB962C8B-B14F-4D97-AF65-F5344CB8AC3E}">
        <p14:creationId xmlns:p14="http://schemas.microsoft.com/office/powerpoint/2010/main" val="42182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1"/>
            <a:ext cx="3810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Academic Year 2013-14</a:t>
            </a:r>
          </a:p>
          <a:p>
            <a:pPr lvl="1"/>
            <a:r>
              <a:rPr lang="en-US" sz="2100" dirty="0" smtClean="0"/>
              <a:t>Business Administration</a:t>
            </a:r>
          </a:p>
          <a:p>
            <a:pPr lvl="1"/>
            <a:r>
              <a:rPr lang="en-US" sz="2100" dirty="0"/>
              <a:t>Criminology &amp; Law</a:t>
            </a:r>
          </a:p>
          <a:p>
            <a:pPr lvl="1"/>
            <a:r>
              <a:rPr lang="en-US" sz="2100" dirty="0" smtClean="0"/>
              <a:t>Health Education &amp; Behavior</a:t>
            </a:r>
          </a:p>
          <a:p>
            <a:pPr lvl="1"/>
            <a:r>
              <a:rPr lang="en-US" sz="2100" dirty="0" smtClean="0"/>
              <a:t>Environmental Management</a:t>
            </a:r>
          </a:p>
          <a:p>
            <a:pPr lvl="1"/>
            <a:r>
              <a:rPr lang="en-US" sz="2100" dirty="0" smtClean="0"/>
              <a:t>Sport Management</a:t>
            </a:r>
          </a:p>
          <a:p>
            <a:endParaRPr lang="en-US" dirty="0" smtClean="0"/>
          </a:p>
          <a:p>
            <a:r>
              <a:rPr lang="en-US" dirty="0" smtClean="0"/>
              <a:t>Academic Year 2014-15</a:t>
            </a:r>
          </a:p>
          <a:p>
            <a:pPr lvl="1"/>
            <a:r>
              <a:rPr lang="en-US" sz="2100" dirty="0" smtClean="0"/>
              <a:t>Biology</a:t>
            </a:r>
          </a:p>
          <a:p>
            <a:pPr lvl="1"/>
            <a:r>
              <a:rPr lang="en-US" sz="2100" dirty="0"/>
              <a:t>Computer </a:t>
            </a:r>
            <a:r>
              <a:rPr lang="en-US" sz="2100" dirty="0" smtClean="0"/>
              <a:t>Science</a:t>
            </a:r>
          </a:p>
          <a:p>
            <a:pPr lvl="1"/>
            <a:r>
              <a:rPr lang="en-US" sz="2100" dirty="0" smtClean="0"/>
              <a:t>Geology</a:t>
            </a:r>
            <a:endParaRPr lang="en-US" sz="2100" dirty="0"/>
          </a:p>
          <a:p>
            <a:pPr lvl="1"/>
            <a:r>
              <a:rPr lang="en-US" sz="2100" dirty="0" smtClean="0"/>
              <a:t>Psychology</a:t>
            </a:r>
          </a:p>
          <a:p>
            <a:pPr lvl="1"/>
            <a:r>
              <a:rPr lang="en-US" sz="2100" dirty="0" smtClean="0"/>
              <a:t>Telecommunications</a:t>
            </a:r>
          </a:p>
          <a:p>
            <a:endParaRPr lang="en-US" dirty="0" smtClean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724398" y="1676400"/>
            <a:ext cx="3948222" cy="4525963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Academic Year 2015-16</a:t>
            </a:r>
          </a:p>
          <a:p>
            <a:pPr lvl="1"/>
            <a:r>
              <a:rPr lang="en-US" sz="2100" dirty="0"/>
              <a:t>Accounting</a:t>
            </a:r>
          </a:p>
          <a:p>
            <a:pPr lvl="1"/>
            <a:r>
              <a:rPr lang="en-US" sz="2100" dirty="0"/>
              <a:t>Industrial Engineering </a:t>
            </a:r>
          </a:p>
          <a:p>
            <a:pPr lvl="1"/>
            <a:r>
              <a:rPr lang="en-US" sz="2100" dirty="0"/>
              <a:t>Geography </a:t>
            </a:r>
          </a:p>
          <a:p>
            <a:pPr lvl="1"/>
            <a:r>
              <a:rPr lang="en-US" sz="2100" dirty="0"/>
              <a:t>Nursing </a:t>
            </a:r>
          </a:p>
          <a:p>
            <a:pPr lvl="1"/>
            <a:r>
              <a:rPr lang="en-US" sz="2100" dirty="0"/>
              <a:t>Political Science</a:t>
            </a:r>
          </a:p>
          <a:p>
            <a:pPr lvl="1"/>
            <a:r>
              <a:rPr lang="en-US" sz="2100" dirty="0"/>
              <a:t>Sociology</a:t>
            </a:r>
          </a:p>
          <a:p>
            <a:endParaRPr lang="en-US" dirty="0" smtClean="0"/>
          </a:p>
          <a:p>
            <a:r>
              <a:rPr lang="en-US" dirty="0" smtClean="0"/>
              <a:t>Academic </a:t>
            </a:r>
            <a:r>
              <a:rPr lang="en-US" dirty="0"/>
              <a:t>Year 2016-17</a:t>
            </a:r>
          </a:p>
          <a:p>
            <a:pPr lvl="1"/>
            <a:r>
              <a:rPr lang="en-US" sz="2100" dirty="0"/>
              <a:t>Microbiology &amp; Cell Science </a:t>
            </a:r>
          </a:p>
          <a:p>
            <a:pPr lvl="1"/>
            <a:r>
              <a:rPr lang="en-US" sz="2100" dirty="0"/>
              <a:t>Physiology &amp; Kinesiology</a:t>
            </a:r>
          </a:p>
          <a:p>
            <a:pPr lvl="1"/>
            <a:r>
              <a:rPr lang="en-US" sz="2100" dirty="0" smtClean="0"/>
              <a:t>Mechanical </a:t>
            </a:r>
            <a:r>
              <a:rPr lang="en-US" sz="2100" dirty="0"/>
              <a:t>Engineering </a:t>
            </a:r>
            <a:endParaRPr lang="en-US" sz="2100" dirty="0" smtClean="0"/>
          </a:p>
          <a:p>
            <a:pPr lvl="1"/>
            <a:r>
              <a:rPr lang="en-US" sz="2100" dirty="0" smtClean="0"/>
              <a:t>Civil Engineering </a:t>
            </a:r>
            <a:endParaRPr lang="en-US" sz="2100" dirty="0"/>
          </a:p>
          <a:p>
            <a:pPr lvl="1"/>
            <a:r>
              <a:rPr lang="en-US" sz="2100" dirty="0"/>
              <a:t>Public Relations</a:t>
            </a:r>
          </a:p>
          <a:p>
            <a:pPr lvl="1"/>
            <a:r>
              <a:rPr lang="en-US" sz="2100" dirty="0"/>
              <a:t>Elementary Education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Majors </a:t>
            </a:r>
            <a:br>
              <a:rPr lang="en-US" dirty="0" smtClean="0"/>
            </a:br>
            <a:r>
              <a:rPr lang="en-US" sz="2700" b="0" dirty="0" smtClean="0"/>
              <a:t>Roadmap</a:t>
            </a:r>
            <a:endParaRPr lang="en-US" sz="4000" b="0" dirty="0"/>
          </a:p>
        </p:txBody>
      </p:sp>
    </p:spTree>
    <p:extLst>
      <p:ext uri="{BB962C8B-B14F-4D97-AF65-F5344CB8AC3E}">
        <p14:creationId xmlns:p14="http://schemas.microsoft.com/office/powerpoint/2010/main" val="24822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414361"/>
              </p:ext>
            </p:extLst>
          </p:nvPr>
        </p:nvGraphicFramePr>
        <p:xfrm>
          <a:off x="533400" y="2209800"/>
          <a:ext cx="8153402" cy="32766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569224"/>
                <a:gridCol w="592051"/>
                <a:gridCol w="418666"/>
                <a:gridCol w="431353"/>
                <a:gridCol w="418666"/>
                <a:gridCol w="431353"/>
                <a:gridCol w="592051"/>
                <a:gridCol w="418666"/>
                <a:gridCol w="431353"/>
                <a:gridCol w="418666"/>
                <a:gridCol w="431353"/>
              </a:tblGrid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2014 Spring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2014 Summer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2014</a:t>
                      </a:r>
                      <a:br>
                        <a:rPr lang="en-US" sz="1100" u="none" strike="noStrike" dirty="0" smtClean="0">
                          <a:effectLst/>
                        </a:rPr>
                      </a:br>
                      <a:r>
                        <a:rPr lang="en-US" sz="1100" u="none" strike="noStrike" dirty="0" smtClean="0">
                          <a:effectLst/>
                        </a:rPr>
                        <a:t>Fall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2015 Spring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2015 Summer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2015          Fall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Major 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Tran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FTIC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2"/>
                          </a:solidFill>
                          <a:effectLst/>
                        </a:rPr>
                        <a:t>Tran</a:t>
                      </a:r>
                      <a:endParaRPr lang="en-US" sz="11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2"/>
                          </a:solidFill>
                          <a:effectLst/>
                        </a:rPr>
                        <a:t>FTIC</a:t>
                      </a:r>
                      <a:endParaRPr lang="en-US" sz="11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Tran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Tran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FTIC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Tran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FTIC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Tran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effectLst/>
                        </a:rPr>
                        <a:t>B.A. in Biology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effectLst/>
                        </a:rPr>
                        <a:t>B.S. in Business Administration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effectLst/>
                        </a:rPr>
                        <a:t>B.S. in Computer Science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effectLst/>
                        </a:rPr>
                        <a:t>B.A. in Criminology &amp; Law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effectLst/>
                        </a:rPr>
                        <a:t>B.S. in Environmental Management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</a:rPr>
                        <a:t>B.A. in Geology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</a:rPr>
                        <a:t>B.S. in Health Education &amp; Behavior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Y</a:t>
                      </a: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</a:rPr>
                        <a:t>B.A. in Psychology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effectLst/>
                        </a:rPr>
                        <a:t>B.S. in Sports Management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rgbClr val="E7E9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u="none" strike="noStrike" dirty="0">
                          <a:effectLst/>
                        </a:rPr>
                        <a:t>B.S. in Telecommunication Media &amp; Society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12838"/>
          </a:xfrm>
        </p:spPr>
        <p:txBody>
          <a:bodyPr>
            <a:normAutofit/>
          </a:bodyPr>
          <a:lstStyle/>
          <a:p>
            <a:r>
              <a:rPr lang="en-US" dirty="0" smtClean="0"/>
              <a:t>Majors</a:t>
            </a:r>
            <a:endParaRPr lang="en-US" b="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3716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Majors accepting new students </a:t>
            </a:r>
          </a:p>
          <a:p>
            <a:pPr algn="ctr"/>
            <a:r>
              <a:rPr lang="en-US" sz="2000" dirty="0" smtClean="0"/>
              <a:t>per term and student type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257800" y="5594917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Tran = Transfer Student</a:t>
            </a: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FTIC = First Time in College (Freshmen)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31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 numCol="1"/>
          <a:lstStyle/>
          <a:p>
            <a:r>
              <a:rPr lang="en-US" dirty="0" smtClean="0"/>
              <a:t>Other Issues</a:t>
            </a:r>
          </a:p>
          <a:p>
            <a:pPr lvl="1"/>
            <a:r>
              <a:rPr lang="en-US" dirty="0" smtClean="0"/>
              <a:t>Double Majors</a:t>
            </a:r>
          </a:p>
          <a:p>
            <a:pPr lvl="1"/>
            <a:r>
              <a:rPr lang="en-US" dirty="0" smtClean="0"/>
              <a:t>Minors</a:t>
            </a:r>
          </a:p>
          <a:p>
            <a:pPr lvl="2">
              <a:buFontTx/>
              <a:buChar char="-"/>
            </a:pPr>
            <a:r>
              <a:rPr lang="en-US" dirty="0" smtClean="0"/>
              <a:t>Business</a:t>
            </a:r>
          </a:p>
          <a:p>
            <a:pPr lvl="2">
              <a:buFontTx/>
              <a:buChar char="-"/>
            </a:pPr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37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/>
          <a:lstStyle/>
          <a:p>
            <a:r>
              <a:rPr lang="en-US" dirty="0" smtClean="0"/>
              <a:t>Course Production </a:t>
            </a:r>
            <a:br>
              <a:rPr lang="en-US" dirty="0" smtClean="0"/>
            </a:br>
            <a:r>
              <a:rPr lang="en-US" dirty="0" smtClean="0"/>
              <a:t>&amp; Faculty Development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3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range_blue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539B"/>
      </a:accent1>
      <a:accent2>
        <a:srgbClr val="F47836"/>
      </a:accent2>
      <a:accent3>
        <a:srgbClr val="F47836"/>
      </a:accent3>
      <a:accent4>
        <a:srgbClr val="00539B"/>
      </a:accent4>
      <a:accent5>
        <a:srgbClr val="00539B"/>
      </a:accent5>
      <a:accent6>
        <a:srgbClr val="00539B"/>
      </a:accent6>
      <a:hlink>
        <a:srgbClr val="F47836"/>
      </a:hlink>
      <a:folHlink>
        <a:srgbClr val="00539B"/>
      </a:folHlink>
    </a:clrScheme>
    <a:fontScheme name="uf:palintino">
      <a:majorFont>
        <a:latin typeface="Palatino Linotype"/>
        <a:ea typeface=""/>
        <a:cs typeface=""/>
      </a:majorFont>
      <a:minorFont>
        <a:latin typeface="Century Gothic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FOnline PowerPoint Template.potx" id="{7B3753F3-7F10-458C-BC89-2E4128679AAB}" vid="{BCCF0A1D-577B-4F43-B586-60C461D782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UFOnline PowerPoint Template</Template>
  <TotalTime>1558</TotalTime>
  <Words>2060</Words>
  <Application>Microsoft Office PowerPoint</Application>
  <PresentationFormat>On-screen Show (4:3)</PresentationFormat>
  <Paragraphs>811</Paragraphs>
  <Slides>54</Slides>
  <Notes>8</Notes>
  <HiddenSlides>0</HiddenSlides>
  <MMClips>1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7" baseType="lpstr">
      <vt:lpstr>MS PGothic</vt:lpstr>
      <vt:lpstr>MS PGothic</vt:lpstr>
      <vt:lpstr>Arial</vt:lpstr>
      <vt:lpstr>Calibri</vt:lpstr>
      <vt:lpstr>Century Gothic</vt:lpstr>
      <vt:lpstr>CG Omega</vt:lpstr>
      <vt:lpstr>Palatino Linotype</vt:lpstr>
      <vt:lpstr>Times New Roman</vt:lpstr>
      <vt:lpstr>Verdana</vt:lpstr>
      <vt:lpstr>Wingdings 2</vt:lpstr>
      <vt:lpstr>Wingdings 3</vt:lpstr>
      <vt:lpstr>Concourse</vt:lpstr>
      <vt:lpstr>Bitmap Image</vt:lpstr>
      <vt:lpstr>PowerPoint Presentation</vt:lpstr>
      <vt:lpstr>Presentation to the Board of Governors Advisory Board for UF Online</vt:lpstr>
      <vt:lpstr>Overview of UF Online Organization, Majors, Research &amp; Space</vt:lpstr>
      <vt:lpstr>Organization</vt:lpstr>
      <vt:lpstr>Majors</vt:lpstr>
      <vt:lpstr>Majors  Roadmap</vt:lpstr>
      <vt:lpstr>Majors</vt:lpstr>
      <vt:lpstr>Other Issues</vt:lpstr>
      <vt:lpstr>Course Production  &amp; Faculty Development</vt:lpstr>
      <vt:lpstr>Spring 2014 Course Offerings</vt:lpstr>
      <vt:lpstr>Summer 2014 Course Offerings</vt:lpstr>
      <vt:lpstr>Fall 2014 Course Offerings</vt:lpstr>
      <vt:lpstr>PowerPoint Presentation</vt:lpstr>
      <vt:lpstr>PowerPoint Presentation</vt:lpstr>
      <vt:lpstr>2014 Online Education Excellence Awards</vt:lpstr>
      <vt:lpstr>PowerPoint Presentation</vt:lpstr>
      <vt:lpstr>Faculty Development</vt:lpstr>
      <vt:lpstr>Faculty Development</vt:lpstr>
      <vt:lpstr>PowerPoint Presentation</vt:lpstr>
      <vt:lpstr>IT Support Technology Services for Online Student Success</vt:lpstr>
      <vt:lpstr>IT Services for UF Online</vt:lpstr>
      <vt:lpstr>PowerPoint Presentation</vt:lpstr>
      <vt:lpstr>Therapist Assisted Online</vt:lpstr>
      <vt:lpstr>TAO History</vt:lpstr>
      <vt:lpstr>TAO Results</vt:lpstr>
      <vt:lpstr>TAO Platform</vt:lpstr>
      <vt:lpstr>Pearson Learning Solutions Marketing, Recruitment &amp; Retention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Admissions &amp; Enrollment Management</vt:lpstr>
      <vt:lpstr>Enrollment Management (EM) A Team Effort</vt:lpstr>
      <vt:lpstr>Prospects &amp; Applicants  (as of April 23, 2014)</vt:lpstr>
      <vt:lpstr>Transfer Enrollment Spring 2014</vt:lpstr>
      <vt:lpstr>Transfer Applications Summer &amp; Fall 2014</vt:lpstr>
      <vt:lpstr>First Time in College: Freshmen</vt:lpstr>
      <vt:lpstr>First Time in College: Freshmen Applicants:  Summer/Fall 2014</vt:lpstr>
      <vt:lpstr>Considering Modular Terms</vt:lpstr>
      <vt:lpstr>Finances &amp; Tuition</vt:lpstr>
      <vt:lpstr>Financial Performance Revenues</vt:lpstr>
      <vt:lpstr>Financial Performance Non-Recurring Costs</vt:lpstr>
      <vt:lpstr>Financial Performance Recurring Costs and Margins</vt:lpstr>
      <vt:lpstr>Tuition Considerations</vt:lpstr>
      <vt:lpstr>Primary Challenges &amp; Opportunities</vt:lpstr>
      <vt:lpstr>Primary Challenges &amp; Opportunities</vt:lpstr>
      <vt:lpstr>Performance Measures</vt:lpstr>
      <vt:lpstr>PowerPoint Presentation</vt:lpstr>
    </vt:vector>
  </TitlesOfParts>
  <Company>UF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Placeholder For the UFIT Template</dc:title>
  <dc:creator>Summerford, Thomas J</dc:creator>
  <cp:lastModifiedBy>Summerford, Thomas J</cp:lastModifiedBy>
  <cp:revision>76</cp:revision>
  <cp:lastPrinted>2014-04-30T11:56:27Z</cp:lastPrinted>
  <dcterms:created xsi:type="dcterms:W3CDTF">2014-04-23T20:41:55Z</dcterms:created>
  <dcterms:modified xsi:type="dcterms:W3CDTF">2014-04-30T13:00:17Z</dcterms:modified>
</cp:coreProperties>
</file>