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678" r:id="rId3"/>
    <p:sldMasterId id="2147483701" r:id="rId4"/>
  </p:sldMasterIdLst>
  <p:notesMasterIdLst>
    <p:notesMasterId r:id="rId22"/>
  </p:notesMasterIdLst>
  <p:handoutMasterIdLst>
    <p:handoutMasterId r:id="rId23"/>
  </p:handoutMasterIdLst>
  <p:sldIdLst>
    <p:sldId id="647" r:id="rId5"/>
    <p:sldId id="599" r:id="rId6"/>
    <p:sldId id="600" r:id="rId7"/>
    <p:sldId id="643" r:id="rId8"/>
    <p:sldId id="592" r:id="rId9"/>
    <p:sldId id="645" r:id="rId10"/>
    <p:sldId id="644" r:id="rId11"/>
    <p:sldId id="381" r:id="rId12"/>
    <p:sldId id="638" r:id="rId13"/>
    <p:sldId id="646" r:id="rId14"/>
    <p:sldId id="642" r:id="rId15"/>
    <p:sldId id="613" r:id="rId16"/>
    <p:sldId id="641" r:id="rId17"/>
    <p:sldId id="574" r:id="rId18"/>
    <p:sldId id="634" r:id="rId19"/>
    <p:sldId id="637" r:id="rId20"/>
    <p:sldId id="635"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MB28" initials="OMB28" lastIdx="1" clrIdx="0"/>
  <p:cmAuthor id="1" name="Ashley Mannes" initials="A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8265"/>
    <a:srgbClr val="7FEC64"/>
    <a:srgbClr val="B4E4A9"/>
    <a:srgbClr val="00A401"/>
    <a:srgbClr val="FCB833"/>
    <a:srgbClr val="19628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5" autoAdjust="0"/>
    <p:restoredTop sz="99838" autoAdjust="0"/>
  </p:normalViewPr>
  <p:slideViewPr>
    <p:cSldViewPr snapToGrid="0" snapToObjects="1">
      <p:cViewPr>
        <p:scale>
          <a:sx n="110" d="100"/>
          <a:sy n="110" d="100"/>
        </p:scale>
        <p:origin x="-58" y="-58"/>
      </p:cViewPr>
      <p:guideLst>
        <p:guide orient="horz" pos="2160"/>
        <p:guide pos="2874"/>
      </p:guideLst>
    </p:cSldViewPr>
  </p:slideViewPr>
  <p:notesTextViewPr>
    <p:cViewPr>
      <p:scale>
        <a:sx n="185" d="100"/>
        <a:sy n="185" d="100"/>
      </p:scale>
      <p:origin x="0" y="0"/>
    </p:cViewPr>
  </p:notesTextViewPr>
  <p:sorterViewPr>
    <p:cViewPr>
      <p:scale>
        <a:sx n="100" d="100"/>
        <a:sy n="100" d="100"/>
      </p:scale>
      <p:origin x="0" y="0"/>
    </p:cViewPr>
  </p:sorterViewPr>
  <p:notesViewPr>
    <p:cSldViewPr snapToGrid="0" snapToObjects="1">
      <p:cViewPr varScale="1">
        <p:scale>
          <a:sx n="128" d="100"/>
          <a:sy n="128" d="100"/>
        </p:scale>
        <p:origin x="-5936" y="-12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Office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aendbr\AppData\Local\Microsoft\Windows\Temporary%20Internet%20Files\Content.Outlook\7HUN7LTL\FOA%20Data%20for%20NAS%2020150506.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spPr>
            <a:solidFill>
              <a:srgbClr val="106D96"/>
            </a:solidFill>
          </c:spPr>
          <c:dPt>
            <c:idx val="0"/>
          </c:dPt>
          <c:dPt>
            <c:idx val="1"/>
            <c:spPr>
              <a:solidFill>
                <a:srgbClr val="1AB0E9"/>
              </a:solidFill>
            </c:spPr>
          </c:dPt>
          <c:dPt>
            <c:idx val="2"/>
            <c:spPr>
              <a:solidFill>
                <a:srgbClr val="E7862A"/>
              </a:solidFill>
            </c:spPr>
          </c:dPt>
          <c:cat>
            <c:strRef>
              <c:f>Sheet1!$C$3:$E$3</c:f>
              <c:strCache>
                <c:ptCount val="3"/>
                <c:pt idx="0">
                  <c:v>Concept Papers</c:v>
                </c:pt>
                <c:pt idx="1">
                  <c:v>Full Applications</c:v>
                </c:pt>
                <c:pt idx="2">
                  <c:v>Projects</c:v>
                </c:pt>
              </c:strCache>
            </c:strRef>
          </c:cat>
          <c:val>
            <c:numRef>
              <c:f>Sheet1!$C$30:$E$30</c:f>
              <c:numCache>
                <c:formatCode>0.00%</c:formatCode>
                <c:ptCount val="3"/>
                <c:pt idx="0">
                  <c:v>1</c:v>
                </c:pt>
                <c:pt idx="1">
                  <c:v>0.11072951207958301</c:v>
                </c:pt>
                <c:pt idx="2">
                  <c:v>1.2790146849834204E-2</c:v>
                </c:pt>
              </c:numCache>
            </c:numRef>
          </c:val>
        </c:ser>
        <c:dLbls/>
        <c:axId val="147243392"/>
        <c:axId val="147244928"/>
      </c:barChart>
      <c:catAx>
        <c:axId val="147243392"/>
        <c:scaling>
          <c:orientation val="minMax"/>
        </c:scaling>
        <c:axPos val="b"/>
        <c:tickLblPos val="nextTo"/>
        <c:txPr>
          <a:bodyPr/>
          <a:lstStyle/>
          <a:p>
            <a:pPr>
              <a:defRPr sz="1600"/>
            </a:pPr>
            <a:endParaRPr lang="en-US"/>
          </a:p>
        </c:txPr>
        <c:crossAx val="147244928"/>
        <c:crosses val="autoZero"/>
        <c:auto val="1"/>
        <c:lblAlgn val="ctr"/>
        <c:lblOffset val="100"/>
      </c:catAx>
      <c:valAx>
        <c:axId val="147244928"/>
        <c:scaling>
          <c:orientation val="minMax"/>
          <c:max val="1"/>
        </c:scaling>
        <c:axPos val="l"/>
        <c:majorGridlines/>
        <c:numFmt formatCode="0%" sourceLinked="0"/>
        <c:tickLblPos val="nextTo"/>
        <c:txPr>
          <a:bodyPr/>
          <a:lstStyle/>
          <a:p>
            <a:pPr>
              <a:defRPr>
                <a:solidFill>
                  <a:schemeClr val="bg1"/>
                </a:solidFill>
              </a:defRPr>
            </a:pPr>
            <a:endParaRPr lang="en-US"/>
          </a:p>
        </c:txPr>
        <c:crossAx val="147243392"/>
        <c:crosses val="autoZero"/>
        <c:crossBetween val="between"/>
        <c:majorUnit val="0.2"/>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dPt>
            <c:idx val="0"/>
            <c:spPr>
              <a:solidFill>
                <a:srgbClr val="106D96"/>
              </a:solidFill>
            </c:spPr>
          </c:dPt>
          <c:dPt>
            <c:idx val="1"/>
            <c:spPr>
              <a:solidFill>
                <a:srgbClr val="1AB0E9"/>
              </a:solidFill>
            </c:spPr>
          </c:dPt>
          <c:dPt>
            <c:idx val="2"/>
            <c:spPr>
              <a:solidFill>
                <a:srgbClr val="E7862A"/>
              </a:solidFill>
            </c:spPr>
          </c:dPt>
          <c:cat>
            <c:strRef>
              <c:f>Sheet1!$C$3:$E$3</c:f>
              <c:strCache>
                <c:ptCount val="3"/>
                <c:pt idx="0">
                  <c:v>Concept Papers</c:v>
                </c:pt>
                <c:pt idx="1">
                  <c:v>Full Applications</c:v>
                </c:pt>
                <c:pt idx="2">
                  <c:v>Projects</c:v>
                </c:pt>
              </c:strCache>
            </c:strRef>
          </c:cat>
          <c:val>
            <c:numRef>
              <c:f>Sheet1!$C$25:$E$25</c:f>
              <c:numCache>
                <c:formatCode>0.00%</c:formatCode>
                <c:ptCount val="3"/>
                <c:pt idx="0">
                  <c:v>1</c:v>
                </c:pt>
                <c:pt idx="1">
                  <c:v>0.33951762523191109</c:v>
                </c:pt>
                <c:pt idx="2">
                  <c:v>9.795918367346941E-2</c:v>
                </c:pt>
              </c:numCache>
            </c:numRef>
          </c:val>
        </c:ser>
        <c:dLbls/>
        <c:axId val="147339520"/>
        <c:axId val="147369984"/>
      </c:barChart>
      <c:catAx>
        <c:axId val="147339520"/>
        <c:scaling>
          <c:orientation val="minMax"/>
        </c:scaling>
        <c:axPos val="b"/>
        <c:tickLblPos val="nextTo"/>
        <c:txPr>
          <a:bodyPr/>
          <a:lstStyle/>
          <a:p>
            <a:pPr>
              <a:defRPr sz="1600"/>
            </a:pPr>
            <a:endParaRPr lang="en-US"/>
          </a:p>
        </c:txPr>
        <c:crossAx val="147369984"/>
        <c:crosses val="autoZero"/>
        <c:auto val="1"/>
        <c:lblAlgn val="ctr"/>
        <c:lblOffset val="100"/>
      </c:catAx>
      <c:valAx>
        <c:axId val="147369984"/>
        <c:scaling>
          <c:orientation val="minMax"/>
          <c:max val="1"/>
        </c:scaling>
        <c:axPos val="l"/>
        <c:majorGridlines/>
        <c:numFmt formatCode="0%" sourceLinked="0"/>
        <c:tickLblPos val="nextTo"/>
        <c:txPr>
          <a:bodyPr/>
          <a:lstStyle/>
          <a:p>
            <a:pPr>
              <a:defRPr sz="1400">
                <a:solidFill>
                  <a:schemeClr val="bg1"/>
                </a:solidFill>
              </a:defRPr>
            </a:pPr>
            <a:endParaRPr lang="en-US"/>
          </a:p>
        </c:txPr>
        <c:crossAx val="147339520"/>
        <c:crosses val="autoZero"/>
        <c:crossBetween val="between"/>
        <c:majorUnit val="0.2"/>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pivotSource>
    <c:name>[Copy of FOA ePIC Data for NAS 20150506.xlsx]Sheet1!PivotTable1</c:name>
    <c:fmtId val="-1"/>
  </c:pivotSource>
  <c:chart>
    <c:autoTitleDeleted val="1"/>
    <c:pivotFmts>
      <c:pivotFmt>
        <c:idx val="0"/>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extLst>
            <c:ext xmlns:c15="http://schemas.microsoft.com/office/drawing/2012/chart" uri="{CE6537A1-D6FC-4f65-9D91-7224C49458BB}">
              <c15:layout/>
            </c:ext>
          </c:extLst>
        </c:dLbl>
      </c:pivotFmt>
      <c:pivotFmt>
        <c:idx val="1"/>
        <c:spPr>
          <a:solidFill>
            <a:schemeClr val="accent1"/>
          </a:solidFill>
          <a:ln>
            <a:noFill/>
          </a:ln>
          <a:effectLst>
            <a:outerShdw blurRad="254000" sx="102000" sy="102000" algn="ctr" rotWithShape="0">
              <a:prstClr val="black">
                <a:alpha val="20000"/>
              </a:prstClr>
            </a:outerShdw>
          </a:effectLst>
        </c:spPr>
      </c:pivotFmt>
      <c:pivotFmt>
        <c:idx val="2"/>
        <c:spPr>
          <a:solidFill>
            <a:schemeClr val="accent2"/>
          </a:solidFill>
          <a:ln>
            <a:noFill/>
          </a:ln>
          <a:effectLst>
            <a:outerShdw blurRad="254000" sx="102000" sy="102000" algn="ctr" rotWithShape="0">
              <a:prstClr val="black">
                <a:alpha val="20000"/>
              </a:prstClr>
            </a:outerShdw>
          </a:effectLst>
        </c:spPr>
      </c:pivotFmt>
      <c:pivotFmt>
        <c:idx val="3"/>
        <c:spPr>
          <a:solidFill>
            <a:schemeClr val="accent3"/>
          </a:solidFill>
          <a:ln>
            <a:noFill/>
          </a:ln>
          <a:effectLst>
            <a:outerShdw blurRad="254000" sx="102000" sy="102000" algn="ctr" rotWithShape="0">
              <a:prstClr val="black">
                <a:alpha val="20000"/>
              </a:prstClr>
            </a:outerShdw>
          </a:effectLst>
        </c:spPr>
      </c:pivotFmt>
      <c:pivotFmt>
        <c:idx val="4"/>
        <c:spPr>
          <a:solidFill>
            <a:schemeClr val="accent4"/>
          </a:solidFill>
          <a:ln>
            <a:noFill/>
          </a:ln>
          <a:effectLst>
            <a:outerShdw blurRad="254000" sx="102000" sy="102000" algn="ctr" rotWithShape="0">
              <a:prstClr val="black">
                <a:alpha val="20000"/>
              </a:prstClr>
            </a:outerShdw>
          </a:effectLst>
        </c:spPr>
      </c:pivotFmt>
      <c:pivotFmt>
        <c:idx val="5"/>
        <c:spPr>
          <a:solidFill>
            <a:schemeClr val="accent5"/>
          </a:solidFill>
          <a:ln>
            <a:noFill/>
          </a:ln>
          <a:effectLst>
            <a:outerShdw blurRad="254000" sx="102000" sy="102000" algn="ctr" rotWithShape="0">
              <a:prstClr val="black">
                <a:alpha val="20000"/>
              </a:prstClr>
            </a:outerShdw>
          </a:effectLst>
        </c:spPr>
      </c:pivotFmt>
      <c:pivotFmt>
        <c:idx val="6"/>
        <c:spPr>
          <a:solidFill>
            <a:schemeClr val="accent6"/>
          </a:solidFill>
          <a:ln>
            <a:noFill/>
          </a:ln>
          <a:effectLst>
            <a:outerShdw blurRad="254000" sx="102000" sy="102000" algn="ctr" rotWithShape="0">
              <a:prstClr val="black">
                <a:alpha val="20000"/>
              </a:prstClr>
            </a:outerShdw>
          </a:effectLst>
        </c:spPr>
      </c:pivotFmt>
      <c:pivotFmt>
        <c:idx val="7"/>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dLbl>
      </c:pivotFmt>
      <c:pivotFmt>
        <c:idx val="8"/>
        <c:spPr>
          <a:solidFill>
            <a:schemeClr val="accent1"/>
          </a:solidFill>
          <a:ln>
            <a:noFill/>
          </a:ln>
          <a:effectLst>
            <a:outerShdw blurRad="254000" sx="102000" sy="102000" algn="ctr" rotWithShape="0">
              <a:prstClr val="black">
                <a:alpha val="20000"/>
              </a:prstClr>
            </a:outerShdw>
          </a:effectLst>
        </c:spPr>
      </c:pivotFmt>
      <c:pivotFmt>
        <c:idx val="9"/>
        <c:spPr>
          <a:solidFill>
            <a:schemeClr val="accent2"/>
          </a:solidFill>
          <a:ln>
            <a:noFill/>
          </a:ln>
          <a:effectLst>
            <a:outerShdw blurRad="254000" sx="102000" sy="102000" algn="ctr" rotWithShape="0">
              <a:prstClr val="black">
                <a:alpha val="20000"/>
              </a:prstClr>
            </a:outerShdw>
          </a:effectLst>
        </c:spPr>
      </c:pivotFmt>
      <c:pivotFmt>
        <c:idx val="10"/>
        <c:spPr>
          <a:solidFill>
            <a:schemeClr val="accent3"/>
          </a:solidFill>
          <a:ln>
            <a:noFill/>
          </a:ln>
          <a:effectLst>
            <a:outerShdw blurRad="254000" sx="102000" sy="102000" algn="ctr" rotWithShape="0">
              <a:prstClr val="black">
                <a:alpha val="20000"/>
              </a:prstClr>
            </a:outerShdw>
          </a:effectLst>
        </c:spPr>
      </c:pivotFmt>
      <c:pivotFmt>
        <c:idx val="11"/>
        <c:spPr>
          <a:solidFill>
            <a:schemeClr val="accent4"/>
          </a:solidFill>
          <a:ln>
            <a:noFill/>
          </a:ln>
          <a:effectLst>
            <a:outerShdw blurRad="254000" sx="102000" sy="102000" algn="ctr" rotWithShape="0">
              <a:prstClr val="black">
                <a:alpha val="20000"/>
              </a:prstClr>
            </a:outerShdw>
          </a:effectLst>
        </c:spPr>
      </c:pivotFmt>
      <c:pivotFmt>
        <c:idx val="12"/>
        <c:spPr>
          <a:solidFill>
            <a:schemeClr val="accent5"/>
          </a:solidFill>
          <a:ln>
            <a:noFill/>
          </a:ln>
          <a:effectLst>
            <a:outerShdw blurRad="254000" sx="102000" sy="102000" algn="ctr" rotWithShape="0">
              <a:prstClr val="black">
                <a:alpha val="20000"/>
              </a:prstClr>
            </a:outerShdw>
          </a:effectLst>
        </c:spPr>
      </c:pivotFmt>
      <c:pivotFmt>
        <c:idx val="13"/>
        <c:spPr>
          <a:solidFill>
            <a:schemeClr val="accent6"/>
          </a:solidFill>
          <a:ln>
            <a:noFill/>
          </a:ln>
          <a:effectLst>
            <a:outerShdw blurRad="254000" sx="102000" sy="102000" algn="ctr" rotWithShape="0">
              <a:prstClr val="black">
                <a:alpha val="20000"/>
              </a:prstClr>
            </a:outerShdw>
          </a:effectLst>
        </c:spPr>
      </c:pivotFmt>
      <c:pivotFmt>
        <c:idx val="14"/>
        <c:marker>
          <c:symbol val="none"/>
        </c:marker>
        <c:dLbl>
          <c:idx val="0"/>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dLbl>
      </c:pivotFmt>
      <c:pivotFmt>
        <c:idx val="15"/>
        <c:spPr>
          <a:solidFill>
            <a:schemeClr val="accent1"/>
          </a:solidFill>
          <a:ln>
            <a:noFill/>
          </a:ln>
          <a:effectLst>
            <a:outerShdw blurRad="254000" sx="102000" sy="102000" algn="ctr" rotWithShape="0">
              <a:prstClr val="black">
                <a:alpha val="20000"/>
              </a:prstClr>
            </a:outerShdw>
          </a:effectLst>
        </c:spPr>
      </c:pivotFmt>
      <c:pivotFmt>
        <c:idx val="16"/>
        <c:spPr>
          <a:solidFill>
            <a:schemeClr val="accent2"/>
          </a:solidFill>
          <a:ln>
            <a:noFill/>
          </a:ln>
          <a:effectLst>
            <a:outerShdw blurRad="254000" sx="102000" sy="102000" algn="ctr" rotWithShape="0">
              <a:prstClr val="black">
                <a:alpha val="20000"/>
              </a:prstClr>
            </a:outerShdw>
          </a:effectLst>
        </c:spPr>
      </c:pivotFmt>
      <c:pivotFmt>
        <c:idx val="17"/>
        <c:spPr>
          <a:solidFill>
            <a:schemeClr val="accent3"/>
          </a:solidFill>
          <a:ln>
            <a:noFill/>
          </a:ln>
          <a:effectLst>
            <a:outerShdw blurRad="254000" sx="102000" sy="102000" algn="ctr" rotWithShape="0">
              <a:prstClr val="black">
                <a:alpha val="20000"/>
              </a:prstClr>
            </a:outerShdw>
          </a:effectLst>
        </c:spPr>
      </c:pivotFmt>
      <c:pivotFmt>
        <c:idx val="18"/>
        <c:spPr>
          <a:solidFill>
            <a:schemeClr val="accent4"/>
          </a:solidFill>
          <a:ln>
            <a:noFill/>
          </a:ln>
          <a:effectLst>
            <a:outerShdw blurRad="254000" sx="102000" sy="102000" algn="ctr" rotWithShape="0">
              <a:prstClr val="black">
                <a:alpha val="20000"/>
              </a:prstClr>
            </a:outerShdw>
          </a:effectLst>
        </c:spPr>
      </c:pivotFmt>
      <c:pivotFmt>
        <c:idx val="19"/>
        <c:spPr>
          <a:solidFill>
            <a:schemeClr val="accent5"/>
          </a:solidFill>
          <a:ln>
            <a:noFill/>
          </a:ln>
          <a:effectLst>
            <a:outerShdw blurRad="254000" sx="102000" sy="102000" algn="ctr" rotWithShape="0">
              <a:prstClr val="black">
                <a:alpha val="20000"/>
              </a:prstClr>
            </a:outerShdw>
          </a:effectLst>
        </c:spPr>
      </c:pivotFmt>
      <c:pivotFmt>
        <c:idx val="20"/>
        <c:spPr>
          <a:solidFill>
            <a:schemeClr val="accent6"/>
          </a:solidFill>
          <a:ln>
            <a:noFill/>
          </a:ln>
          <a:effectLst>
            <a:outerShdw blurRad="254000" sx="102000" sy="102000" algn="ctr" rotWithShape="0">
              <a:prstClr val="black">
                <a:alpha val="20000"/>
              </a:prstClr>
            </a:outerShdw>
          </a:effectLst>
        </c:spPr>
      </c:pivotFmt>
    </c:pivotFmts>
    <c:plotArea>
      <c:layout/>
      <c:pieChart>
        <c:varyColors val="1"/>
        <c:ser>
          <c:idx val="0"/>
          <c:order val="0"/>
          <c:tx>
            <c:strRef>
              <c:f>Sheet1!$B$3</c:f>
              <c:strCache>
                <c:ptCount val="1"/>
                <c:pt idx="0">
                  <c:v>Total</c:v>
                </c:pt>
              </c:strCache>
            </c:strRef>
          </c:tx>
          <c:dPt>
            <c:idx val="0"/>
            <c:spPr>
              <a:solidFill>
                <a:schemeClr val="accent1"/>
              </a:solidFill>
              <a:ln>
                <a:noFill/>
              </a:ln>
              <a:effectLst>
                <a:outerShdw blurRad="254000" sx="102000" sy="102000" algn="ctr" rotWithShape="0">
                  <a:prstClr val="black">
                    <a:alpha val="20000"/>
                  </a:prstClr>
                </a:outerShdw>
              </a:effectLst>
            </c:spPr>
          </c:dPt>
          <c:dPt>
            <c:idx val="1"/>
            <c:spPr>
              <a:solidFill>
                <a:schemeClr val="accent2"/>
              </a:solidFill>
              <a:ln>
                <a:noFill/>
              </a:ln>
              <a:effectLst>
                <a:outerShdw blurRad="254000" sx="102000" sy="102000" algn="ctr" rotWithShape="0">
                  <a:prstClr val="black">
                    <a:alpha val="20000"/>
                  </a:prstClr>
                </a:outerShdw>
              </a:effectLst>
            </c:spPr>
          </c:dPt>
          <c:dPt>
            <c:idx val="2"/>
            <c:spPr>
              <a:solidFill>
                <a:schemeClr val="accent3"/>
              </a:solidFill>
              <a:ln>
                <a:noFill/>
              </a:ln>
              <a:effectLst>
                <a:outerShdw blurRad="254000" sx="102000" sy="102000" algn="ctr" rotWithShape="0">
                  <a:prstClr val="black">
                    <a:alpha val="20000"/>
                  </a:prstClr>
                </a:outerShdw>
              </a:effectLst>
            </c:spPr>
          </c:dPt>
          <c:dPt>
            <c:idx val="3"/>
            <c:spPr>
              <a:solidFill>
                <a:schemeClr val="accent4"/>
              </a:solidFill>
              <a:ln>
                <a:noFill/>
              </a:ln>
              <a:effectLst>
                <a:outerShdw blurRad="254000" sx="102000" sy="102000" algn="ctr" rotWithShape="0">
                  <a:prstClr val="black">
                    <a:alpha val="20000"/>
                  </a:prstClr>
                </a:outerShdw>
              </a:effectLst>
            </c:spPr>
          </c:dPt>
          <c:dPt>
            <c:idx val="4"/>
            <c:spPr>
              <a:solidFill>
                <a:schemeClr val="accent5"/>
              </a:solidFill>
              <a:ln>
                <a:noFill/>
              </a:ln>
              <a:effectLst>
                <a:outerShdw blurRad="254000" sx="102000" sy="102000" algn="ctr" rotWithShape="0">
                  <a:prstClr val="black">
                    <a:alpha val="20000"/>
                  </a:prstClr>
                </a:outerShdw>
              </a:effectLst>
            </c:spPr>
          </c:dPt>
          <c:dPt>
            <c:idx val="5"/>
            <c:spPr>
              <a:solidFill>
                <a:schemeClr val="accent6"/>
              </a:solidFill>
              <a:ln>
                <a:noFill/>
              </a:ln>
              <a:effectLst>
                <a:outerShdw blurRad="254000" sx="102000" sy="102000" algn="ctr" rotWithShape="0">
                  <a:prstClr val="black">
                    <a:alpha val="20000"/>
                  </a:prstClr>
                </a:outerShdw>
              </a:effectLst>
            </c:spPr>
          </c:dPt>
          <c:dLbls>
            <c:dLbl>
              <c:idx val="0"/>
              <c:layout>
                <c:manualLayout>
                  <c:x val="6.3342387167683992E-2"/>
                  <c:y val="8.2538600272731213E-3"/>
                </c:manualLayout>
              </c:layout>
              <c:dLblPos val="bestFit"/>
              <c:showLegendKey val="1"/>
              <c:showCatName val="1"/>
              <c:showPercent val="1"/>
              <c:separator>
</c:separator>
            </c:dLbl>
            <c:dLbl>
              <c:idx val="2"/>
              <c:layout>
                <c:manualLayout>
                  <c:x val="2.6755061335072106E-2"/>
                  <c:y val="-8.0059824924119086E-4"/>
                </c:manualLayout>
              </c:layout>
              <c:dLblPos val="bestFit"/>
              <c:showLegendKey val="1"/>
              <c:showCatName val="1"/>
              <c:showPercent val="1"/>
              <c:separator>
</c:separator>
            </c:dLbl>
            <c:dLbl>
              <c:idx val="3"/>
              <c:layout>
                <c:manualLayout>
                  <c:x val="-6.0803130209219416E-2"/>
                  <c:y val="-7.0347072537720514E-3"/>
                </c:manualLayout>
              </c:layout>
              <c:dLblPos val="bestFit"/>
              <c:showLegendKey val="1"/>
              <c:showCatName val="1"/>
              <c:showPercent val="1"/>
              <c:separator>
</c:separator>
            </c:dLbl>
            <c:dLbl>
              <c:idx val="4"/>
              <c:layout>
                <c:manualLayout>
                  <c:x val="-4.5579576366819398E-2"/>
                  <c:y val="-5.3551096906556107E-2"/>
                </c:manualLayout>
              </c:layout>
              <c:dLblPos val="bestFit"/>
              <c:showLegendKey val="1"/>
              <c:showCatName val="1"/>
              <c:showPercent val="1"/>
              <c:separator>
</c:separator>
            </c:dLbl>
            <c:spPr>
              <a:pattFill prst="pct75">
                <a:fgClr>
                  <a:sysClr val="windowText" lastClr="000000">
                    <a:lumMod val="75000"/>
                    <a:lumOff val="25000"/>
                  </a:sysClr>
                </a:fgClr>
                <a:bgClr>
                  <a:sysClr val="windowText" lastClr="000000">
                    <a:lumMod val="65000"/>
                    <a:lumOff val="35000"/>
                  </a:sys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bestFit"/>
            <c:showLegendKey val="1"/>
            <c:showCatName val="1"/>
            <c:showPercent val="1"/>
            <c:separator>
</c:separator>
            <c:showLeaderLines val="1"/>
            <c:leaderLines>
              <c:spPr>
                <a:ln w="9525">
                  <a:solidFill>
                    <a:schemeClr val="dk1">
                      <a:lumMod val="50000"/>
                      <a:lumOff val="50000"/>
                    </a:schemeClr>
                  </a:solidFill>
                </a:ln>
                <a:effectLst/>
              </c:spPr>
            </c:leaderLines>
          </c:dLbls>
          <c:cat>
            <c:strRef>
              <c:f>Sheet1!$A$4:$A$10</c:f>
              <c:strCache>
                <c:ptCount val="6"/>
                <c:pt idx="0">
                  <c:v>Business &lt; 500 Employees</c:v>
                </c:pt>
                <c:pt idx="1">
                  <c:v>Federally Funded Research and Development Center (FFRDC)</c:v>
                </c:pt>
                <c:pt idx="2">
                  <c:v>Large Business</c:v>
                </c:pt>
                <c:pt idx="3">
                  <c:v>Non-Profit</c:v>
                </c:pt>
                <c:pt idx="4">
                  <c:v>University</c:v>
                </c:pt>
                <c:pt idx="5">
                  <c:v>(blank)</c:v>
                </c:pt>
              </c:strCache>
            </c:strRef>
          </c:cat>
          <c:val>
            <c:numRef>
              <c:f>Sheet1!$B$4:$B$10</c:f>
              <c:numCache>
                <c:formatCode>General</c:formatCode>
                <c:ptCount val="6"/>
                <c:pt idx="0">
                  <c:v>130</c:v>
                </c:pt>
                <c:pt idx="1">
                  <c:v>31</c:v>
                </c:pt>
                <c:pt idx="2">
                  <c:v>60</c:v>
                </c:pt>
                <c:pt idx="3">
                  <c:v>15</c:v>
                </c:pt>
                <c:pt idx="4">
                  <c:v>168</c:v>
                </c:pt>
              </c:numCache>
            </c:numRef>
          </c:val>
        </c:ser>
        <c:dLbls>
          <c:showPercent val="1"/>
        </c:dLbls>
        <c:firstSliceAng val="0"/>
      </c:pieChart>
      <c:spPr>
        <a:noFill/>
        <a:ln>
          <a:noFill/>
        </a:ln>
        <a:effectLst/>
      </c:spPr>
    </c:plotArea>
    <c:plotVisOnly val="1"/>
    <c:dispBlanksAs val="zero"/>
  </c:chart>
  <c:spPr>
    <a:noFill/>
    <a:ln w="9525" cap="flat" cmpd="sng" algn="ctr">
      <a:noFill/>
      <a:round/>
    </a:ln>
    <a:effectLst/>
  </c:spPr>
  <c:txPr>
    <a:bodyPr/>
    <a:lstStyle/>
    <a:p>
      <a:pPr>
        <a:defRPr/>
      </a:pPr>
      <a:endParaRPr lang="en-US"/>
    </a:p>
  </c:txPr>
  <c:externalData r:id="rId1"/>
  <c:extLst>
    <c:ext xmlns:c14="http://schemas.microsoft.com/office/drawing/2007/8/2/chart" uri="{781A3756-C4B2-4CAC-9D66-4F8BD8637D16}">
      <c14:pivotOptions>
        <c14:dropZoneFilter val="1"/>
        <c14:dropZoneData val="1"/>
        <c14:dropZoneSeries val="1"/>
        <c14:dropZonesVisible val="1"/>
      </c14:pivotOptions>
    </c:ext>
  </c:extLst>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7.0333508486331825E-2"/>
          <c:y val="5.2996845425867502E-2"/>
          <c:w val="0.59776877542404794"/>
          <c:h val="0.82567823343848634"/>
        </c:manualLayout>
      </c:layout>
      <c:barChart>
        <c:barDir val="col"/>
        <c:grouping val="clustered"/>
        <c:ser>
          <c:idx val="0"/>
          <c:order val="0"/>
          <c:tx>
            <c:strRef>
              <c:f>Sheet1!$B$1</c:f>
              <c:strCache>
                <c:ptCount val="1"/>
                <c:pt idx="0">
                  <c:v>Received Follow on Funding</c:v>
                </c:pt>
              </c:strCache>
            </c:strRef>
          </c:tx>
          <c:spPr>
            <a:effectLst>
              <a:outerShdw blurRad="50800" dist="38100" dir="8100000" algn="tr" rotWithShape="0">
                <a:prstClr val="black">
                  <a:alpha val="40000"/>
                </a:prstClr>
              </a:outerShdw>
            </a:effectLst>
          </c:spPr>
          <c:cat>
            <c:numRef>
              <c:f>Sheet1!$A$2:$A$4</c:f>
              <c:numCache>
                <c:formatCode>General</c:formatCode>
                <c:ptCount val="3"/>
                <c:pt idx="0">
                  <c:v>2013</c:v>
                </c:pt>
                <c:pt idx="1">
                  <c:v>2014</c:v>
                </c:pt>
                <c:pt idx="2">
                  <c:v>2015</c:v>
                </c:pt>
              </c:numCache>
            </c:numRef>
          </c:cat>
          <c:val>
            <c:numRef>
              <c:f>Sheet1!$B$2:$B$4</c:f>
              <c:numCache>
                <c:formatCode>General</c:formatCode>
                <c:ptCount val="3"/>
                <c:pt idx="0">
                  <c:v>17</c:v>
                </c:pt>
                <c:pt idx="1">
                  <c:v>22</c:v>
                </c:pt>
                <c:pt idx="2">
                  <c:v>34</c:v>
                </c:pt>
              </c:numCache>
            </c:numRef>
          </c:val>
        </c:ser>
        <c:ser>
          <c:idx val="1"/>
          <c:order val="1"/>
          <c:tx>
            <c:strRef>
              <c:f>Sheet1!$C$1</c:f>
              <c:strCache>
                <c:ptCount val="1"/>
                <c:pt idx="0">
                  <c:v>New Companies</c:v>
                </c:pt>
              </c:strCache>
            </c:strRef>
          </c:tx>
          <c:spPr>
            <a:effectLst>
              <a:outerShdw blurRad="50800" dist="38100" dir="8100000" algn="tr" rotWithShape="0">
                <a:prstClr val="black">
                  <a:alpha val="40000"/>
                </a:prstClr>
              </a:outerShdw>
            </a:effectLst>
          </c:spPr>
          <c:cat>
            <c:numRef>
              <c:f>Sheet1!$A$2:$A$4</c:f>
              <c:numCache>
                <c:formatCode>General</c:formatCode>
                <c:ptCount val="3"/>
                <c:pt idx="0">
                  <c:v>2013</c:v>
                </c:pt>
                <c:pt idx="1">
                  <c:v>2014</c:v>
                </c:pt>
                <c:pt idx="2">
                  <c:v>2015</c:v>
                </c:pt>
              </c:numCache>
            </c:numRef>
          </c:cat>
          <c:val>
            <c:numRef>
              <c:f>Sheet1!$C$2:$C$4</c:f>
              <c:numCache>
                <c:formatCode>General</c:formatCode>
                <c:ptCount val="3"/>
                <c:pt idx="0">
                  <c:v>7</c:v>
                </c:pt>
                <c:pt idx="1">
                  <c:v>24</c:v>
                </c:pt>
                <c:pt idx="2">
                  <c:v>30</c:v>
                </c:pt>
              </c:numCache>
            </c:numRef>
          </c:val>
        </c:ser>
        <c:ser>
          <c:idx val="2"/>
          <c:order val="2"/>
          <c:tx>
            <c:strRef>
              <c:f>Sheet1!$D$1</c:f>
              <c:strCache>
                <c:ptCount val="1"/>
                <c:pt idx="0">
                  <c:v>Partnered with Government Programs</c:v>
                </c:pt>
              </c:strCache>
            </c:strRef>
          </c:tx>
          <c:spPr>
            <a:effectLst>
              <a:outerShdw blurRad="50800" dist="38100" dir="8100000" algn="tr" rotWithShape="0">
                <a:prstClr val="black">
                  <a:alpha val="40000"/>
                </a:prstClr>
              </a:outerShdw>
            </a:effectLst>
          </c:spPr>
          <c:cat>
            <c:numRef>
              <c:f>Sheet1!$A$2:$A$4</c:f>
              <c:numCache>
                <c:formatCode>General</c:formatCode>
                <c:ptCount val="3"/>
                <c:pt idx="0">
                  <c:v>2013</c:v>
                </c:pt>
                <c:pt idx="1">
                  <c:v>2014</c:v>
                </c:pt>
                <c:pt idx="2">
                  <c:v>2015</c:v>
                </c:pt>
              </c:numCache>
            </c:numRef>
          </c:cat>
          <c:val>
            <c:numRef>
              <c:f>Sheet1!$D$2:$D$4</c:f>
              <c:numCache>
                <c:formatCode>General</c:formatCode>
                <c:ptCount val="3"/>
                <c:pt idx="0">
                  <c:v>9</c:v>
                </c:pt>
                <c:pt idx="1">
                  <c:v>16</c:v>
                </c:pt>
                <c:pt idx="2">
                  <c:v>37</c:v>
                </c:pt>
              </c:numCache>
            </c:numRef>
          </c:val>
        </c:ser>
        <c:dLbls/>
        <c:axId val="147639296"/>
        <c:axId val="147645184"/>
      </c:barChart>
      <c:catAx>
        <c:axId val="147639296"/>
        <c:scaling>
          <c:orientation val="minMax"/>
        </c:scaling>
        <c:axPos val="b"/>
        <c:numFmt formatCode="General" sourceLinked="1"/>
        <c:tickLblPos val="nextTo"/>
        <c:crossAx val="147645184"/>
        <c:crosses val="autoZero"/>
        <c:auto val="1"/>
        <c:lblAlgn val="ctr"/>
        <c:lblOffset val="100"/>
      </c:catAx>
      <c:valAx>
        <c:axId val="147645184"/>
        <c:scaling>
          <c:orientation val="minMax"/>
        </c:scaling>
        <c:axPos val="l"/>
        <c:majorGridlines/>
        <c:numFmt formatCode="General" sourceLinked="1"/>
        <c:tickLblPos val="nextTo"/>
        <c:crossAx val="147639296"/>
        <c:crosses val="autoZero"/>
        <c:crossBetween val="between"/>
      </c:valAx>
    </c:plotArea>
    <c:legend>
      <c:legendPos val="r"/>
    </c:legend>
    <c:plotVisOnly val="1"/>
    <c:dispBlanksAs val="gap"/>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01B49-49C4-4746-B423-036AA68FB645}" type="doc">
      <dgm:prSet loTypeId="urn:microsoft.com/office/officeart/2005/8/layout/chevron1" loCatId="process" qsTypeId="urn:microsoft.com/office/officeart/2005/8/quickstyle/simple1" qsCatId="simple" csTypeId="urn:microsoft.com/office/officeart/2005/8/colors/accent1_2" csCatId="accent1" phldr="1"/>
      <dgm:spPr/>
    </dgm:pt>
    <dgm:pt modelId="{43C4D307-2F92-44DA-91F7-5EC8DD5109E6}">
      <dgm:prSet phldrT="[Text]"/>
      <dgm:spPr/>
      <dgm:t>
        <a:bodyPr/>
        <a:lstStyle/>
        <a:p>
          <a:r>
            <a:rPr lang="en-US" dirty="0" smtClean="0"/>
            <a:t>R&amp;D</a:t>
          </a:r>
          <a:endParaRPr lang="en-US" dirty="0"/>
        </a:p>
      </dgm:t>
    </dgm:pt>
    <dgm:pt modelId="{44461F95-5422-4A23-AAC8-F59404A535E5}" type="parTrans" cxnId="{20560705-FD59-4F99-B620-9D469F926B42}">
      <dgm:prSet/>
      <dgm:spPr/>
      <dgm:t>
        <a:bodyPr/>
        <a:lstStyle/>
        <a:p>
          <a:endParaRPr lang="en-US"/>
        </a:p>
      </dgm:t>
    </dgm:pt>
    <dgm:pt modelId="{7DA3A9A9-8F7D-4789-8A76-9D7E4D4ACA60}" type="sibTrans" cxnId="{20560705-FD59-4F99-B620-9D469F926B42}">
      <dgm:prSet/>
      <dgm:spPr/>
      <dgm:t>
        <a:bodyPr/>
        <a:lstStyle/>
        <a:p>
          <a:endParaRPr lang="en-US"/>
        </a:p>
      </dgm:t>
    </dgm:pt>
    <dgm:pt modelId="{620565D6-A806-433A-8F69-76E99E5C8701}">
      <dgm:prSet phldrT="[Text]"/>
      <dgm:spPr/>
      <dgm:t>
        <a:bodyPr/>
        <a:lstStyle/>
        <a:p>
          <a:r>
            <a:rPr lang="en-US" dirty="0" smtClean="0"/>
            <a:t>Prototype</a:t>
          </a:r>
          <a:endParaRPr lang="en-US" dirty="0"/>
        </a:p>
      </dgm:t>
    </dgm:pt>
    <dgm:pt modelId="{1AA10C49-15FB-4942-B502-AA9981215D47}" type="parTrans" cxnId="{D9E7B449-0703-4D93-935D-B775BAFF4794}">
      <dgm:prSet/>
      <dgm:spPr/>
      <dgm:t>
        <a:bodyPr/>
        <a:lstStyle/>
        <a:p>
          <a:endParaRPr lang="en-US"/>
        </a:p>
      </dgm:t>
    </dgm:pt>
    <dgm:pt modelId="{E81F86AD-E4D3-4B12-AFA4-95F4B2F4BEBA}" type="sibTrans" cxnId="{D9E7B449-0703-4D93-935D-B775BAFF4794}">
      <dgm:prSet/>
      <dgm:spPr/>
      <dgm:t>
        <a:bodyPr/>
        <a:lstStyle/>
        <a:p>
          <a:endParaRPr lang="en-US"/>
        </a:p>
      </dgm:t>
    </dgm:pt>
    <dgm:pt modelId="{E8A37189-1E88-4D34-BF11-CB97CD783621}">
      <dgm:prSet phldrT="[Text]"/>
      <dgm:spPr/>
      <dgm:t>
        <a:bodyPr/>
        <a:lstStyle/>
        <a:p>
          <a:r>
            <a:rPr lang="en-US" dirty="0" smtClean="0"/>
            <a:t>Demonstration</a:t>
          </a:r>
          <a:endParaRPr lang="en-US" dirty="0"/>
        </a:p>
      </dgm:t>
    </dgm:pt>
    <dgm:pt modelId="{E11B0C36-3BA3-4BB1-97CF-8CF40CCD6AE5}" type="parTrans" cxnId="{EBCA706C-5456-43A7-AA0F-21B2E49BB366}">
      <dgm:prSet/>
      <dgm:spPr/>
      <dgm:t>
        <a:bodyPr/>
        <a:lstStyle/>
        <a:p>
          <a:endParaRPr lang="en-US"/>
        </a:p>
      </dgm:t>
    </dgm:pt>
    <dgm:pt modelId="{B89FD3C1-1F4C-47F9-82E0-AAFAE56F8407}" type="sibTrans" cxnId="{EBCA706C-5456-43A7-AA0F-21B2E49BB366}">
      <dgm:prSet/>
      <dgm:spPr/>
      <dgm:t>
        <a:bodyPr/>
        <a:lstStyle/>
        <a:p>
          <a:endParaRPr lang="en-US"/>
        </a:p>
      </dgm:t>
    </dgm:pt>
    <dgm:pt modelId="{5180DF78-8FA7-4901-8AFC-8DAD5F3045DD}">
      <dgm:prSet phldrT="[Text]"/>
      <dgm:spPr/>
      <dgm:t>
        <a:bodyPr/>
        <a:lstStyle/>
        <a:p>
          <a:r>
            <a:rPr lang="en-US" dirty="0" smtClean="0"/>
            <a:t>Commercialization</a:t>
          </a:r>
          <a:endParaRPr lang="en-US" dirty="0"/>
        </a:p>
      </dgm:t>
    </dgm:pt>
    <dgm:pt modelId="{313637DF-7B8A-47F6-B67E-C70267ECB8D9}" type="parTrans" cxnId="{035680AC-7675-4021-B522-5120E408B918}">
      <dgm:prSet/>
      <dgm:spPr/>
      <dgm:t>
        <a:bodyPr/>
        <a:lstStyle/>
        <a:p>
          <a:endParaRPr lang="en-US"/>
        </a:p>
      </dgm:t>
    </dgm:pt>
    <dgm:pt modelId="{FB8635D1-F46B-40BF-B995-CC11EF90638F}" type="sibTrans" cxnId="{035680AC-7675-4021-B522-5120E408B918}">
      <dgm:prSet/>
      <dgm:spPr/>
      <dgm:t>
        <a:bodyPr/>
        <a:lstStyle/>
        <a:p>
          <a:endParaRPr lang="en-US"/>
        </a:p>
      </dgm:t>
    </dgm:pt>
    <dgm:pt modelId="{5A16091B-26C4-445F-88A9-3D341D9468F0}" type="pres">
      <dgm:prSet presAssocID="{0B001B49-49C4-4746-B423-036AA68FB645}" presName="Name0" presStyleCnt="0">
        <dgm:presLayoutVars>
          <dgm:dir/>
          <dgm:animLvl val="lvl"/>
          <dgm:resizeHandles val="exact"/>
        </dgm:presLayoutVars>
      </dgm:prSet>
      <dgm:spPr/>
    </dgm:pt>
    <dgm:pt modelId="{048582EB-F6EA-4CFB-B28F-AE2BD1384AF0}" type="pres">
      <dgm:prSet presAssocID="{43C4D307-2F92-44DA-91F7-5EC8DD5109E6}" presName="parTxOnly" presStyleLbl="node1" presStyleIdx="0" presStyleCnt="4" custScaleY="62386" custLinFactNeighborX="-50892" custLinFactNeighborY="26201">
        <dgm:presLayoutVars>
          <dgm:chMax val="0"/>
          <dgm:chPref val="0"/>
          <dgm:bulletEnabled val="1"/>
        </dgm:presLayoutVars>
      </dgm:prSet>
      <dgm:spPr/>
      <dgm:t>
        <a:bodyPr/>
        <a:lstStyle/>
        <a:p>
          <a:endParaRPr lang="en-US"/>
        </a:p>
      </dgm:t>
    </dgm:pt>
    <dgm:pt modelId="{ED0A241D-627F-4D86-A11C-F4F76BBB8D8A}" type="pres">
      <dgm:prSet presAssocID="{7DA3A9A9-8F7D-4789-8A76-9D7E4D4ACA60}" presName="parTxOnlySpace" presStyleCnt="0"/>
      <dgm:spPr/>
    </dgm:pt>
    <dgm:pt modelId="{61AA4431-34DC-4629-BC61-AB63C6C6D31E}" type="pres">
      <dgm:prSet presAssocID="{620565D6-A806-433A-8F69-76E99E5C8701}" presName="parTxOnly" presStyleLbl="node1" presStyleIdx="1" presStyleCnt="4" custScaleX="99576" custScaleY="62386" custLinFactNeighborX="-74356" custLinFactNeighborY="26157">
        <dgm:presLayoutVars>
          <dgm:chMax val="0"/>
          <dgm:chPref val="0"/>
          <dgm:bulletEnabled val="1"/>
        </dgm:presLayoutVars>
      </dgm:prSet>
      <dgm:spPr/>
      <dgm:t>
        <a:bodyPr/>
        <a:lstStyle/>
        <a:p>
          <a:endParaRPr lang="en-US"/>
        </a:p>
      </dgm:t>
    </dgm:pt>
    <dgm:pt modelId="{EBC54C9B-75A5-49DC-9830-8242FCA19A29}" type="pres">
      <dgm:prSet presAssocID="{E81F86AD-E4D3-4B12-AFA4-95F4B2F4BEBA}" presName="parTxOnlySpace" presStyleCnt="0"/>
      <dgm:spPr/>
    </dgm:pt>
    <dgm:pt modelId="{955449DB-CBD1-4BD0-AB7D-432F5DFDA3E6}" type="pres">
      <dgm:prSet presAssocID="{E8A37189-1E88-4D34-BF11-CB97CD783621}" presName="parTxOnly" presStyleLbl="node1" presStyleIdx="2" presStyleCnt="4" custScaleY="62386" custLinFactNeighborX="-99450" custLinFactNeighborY="26201">
        <dgm:presLayoutVars>
          <dgm:chMax val="0"/>
          <dgm:chPref val="0"/>
          <dgm:bulletEnabled val="1"/>
        </dgm:presLayoutVars>
      </dgm:prSet>
      <dgm:spPr/>
      <dgm:t>
        <a:bodyPr/>
        <a:lstStyle/>
        <a:p>
          <a:endParaRPr lang="en-US"/>
        </a:p>
      </dgm:t>
    </dgm:pt>
    <dgm:pt modelId="{70E7C9A1-8410-472D-86B5-F64EBEE67C86}" type="pres">
      <dgm:prSet presAssocID="{B89FD3C1-1F4C-47F9-82E0-AAFAE56F8407}" presName="parTxOnlySpace" presStyleCnt="0"/>
      <dgm:spPr/>
    </dgm:pt>
    <dgm:pt modelId="{1E082863-67CF-4169-B769-C0BA96B0970B}" type="pres">
      <dgm:prSet presAssocID="{5180DF78-8FA7-4901-8AFC-8DAD5F3045DD}" presName="parTxOnly" presStyleLbl="node1" presStyleIdx="3" presStyleCnt="4" custScaleY="62386" custLinFactX="-4072" custLinFactNeighborX="-100000" custLinFactNeighborY="24822">
        <dgm:presLayoutVars>
          <dgm:chMax val="0"/>
          <dgm:chPref val="0"/>
          <dgm:bulletEnabled val="1"/>
        </dgm:presLayoutVars>
      </dgm:prSet>
      <dgm:spPr/>
      <dgm:t>
        <a:bodyPr/>
        <a:lstStyle/>
        <a:p>
          <a:endParaRPr lang="en-US"/>
        </a:p>
      </dgm:t>
    </dgm:pt>
  </dgm:ptLst>
  <dgm:cxnLst>
    <dgm:cxn modelId="{64C9DADB-414B-1E4A-8134-2130E07FA794}" type="presOf" srcId="{E8A37189-1E88-4D34-BF11-CB97CD783621}" destId="{955449DB-CBD1-4BD0-AB7D-432F5DFDA3E6}" srcOrd="0" destOrd="0" presId="urn:microsoft.com/office/officeart/2005/8/layout/chevron1"/>
    <dgm:cxn modelId="{EBCA706C-5456-43A7-AA0F-21B2E49BB366}" srcId="{0B001B49-49C4-4746-B423-036AA68FB645}" destId="{E8A37189-1E88-4D34-BF11-CB97CD783621}" srcOrd="2" destOrd="0" parTransId="{E11B0C36-3BA3-4BB1-97CF-8CF40CCD6AE5}" sibTransId="{B89FD3C1-1F4C-47F9-82E0-AAFAE56F8407}"/>
    <dgm:cxn modelId="{035680AC-7675-4021-B522-5120E408B918}" srcId="{0B001B49-49C4-4746-B423-036AA68FB645}" destId="{5180DF78-8FA7-4901-8AFC-8DAD5F3045DD}" srcOrd="3" destOrd="0" parTransId="{313637DF-7B8A-47F6-B67E-C70267ECB8D9}" sibTransId="{FB8635D1-F46B-40BF-B995-CC11EF90638F}"/>
    <dgm:cxn modelId="{20560705-FD59-4F99-B620-9D469F926B42}" srcId="{0B001B49-49C4-4746-B423-036AA68FB645}" destId="{43C4D307-2F92-44DA-91F7-5EC8DD5109E6}" srcOrd="0" destOrd="0" parTransId="{44461F95-5422-4A23-AAC8-F59404A535E5}" sibTransId="{7DA3A9A9-8F7D-4789-8A76-9D7E4D4ACA60}"/>
    <dgm:cxn modelId="{A08092C5-4BE1-1844-8CE3-8A96E56A52B7}" type="presOf" srcId="{620565D6-A806-433A-8F69-76E99E5C8701}" destId="{61AA4431-34DC-4629-BC61-AB63C6C6D31E}" srcOrd="0" destOrd="0" presId="urn:microsoft.com/office/officeart/2005/8/layout/chevron1"/>
    <dgm:cxn modelId="{C0357884-B8BE-FD4A-8DCC-30CB9193B3F5}" type="presOf" srcId="{0B001B49-49C4-4746-B423-036AA68FB645}" destId="{5A16091B-26C4-445F-88A9-3D341D9468F0}" srcOrd="0" destOrd="0" presId="urn:microsoft.com/office/officeart/2005/8/layout/chevron1"/>
    <dgm:cxn modelId="{D9E7B449-0703-4D93-935D-B775BAFF4794}" srcId="{0B001B49-49C4-4746-B423-036AA68FB645}" destId="{620565D6-A806-433A-8F69-76E99E5C8701}" srcOrd="1" destOrd="0" parTransId="{1AA10C49-15FB-4942-B502-AA9981215D47}" sibTransId="{E81F86AD-E4D3-4B12-AFA4-95F4B2F4BEBA}"/>
    <dgm:cxn modelId="{EA6BFB0D-C0CE-384B-A7C0-DBF12ACC996D}" type="presOf" srcId="{5180DF78-8FA7-4901-8AFC-8DAD5F3045DD}" destId="{1E082863-67CF-4169-B769-C0BA96B0970B}" srcOrd="0" destOrd="0" presId="urn:microsoft.com/office/officeart/2005/8/layout/chevron1"/>
    <dgm:cxn modelId="{98AF4FF5-AE44-4F4E-AE24-5DD52D538DFB}" type="presOf" srcId="{43C4D307-2F92-44DA-91F7-5EC8DD5109E6}" destId="{048582EB-F6EA-4CFB-B28F-AE2BD1384AF0}" srcOrd="0" destOrd="0" presId="urn:microsoft.com/office/officeart/2005/8/layout/chevron1"/>
    <dgm:cxn modelId="{F332F2C5-C561-B04E-9EB4-686E2D5D8D85}" type="presParOf" srcId="{5A16091B-26C4-445F-88A9-3D341D9468F0}" destId="{048582EB-F6EA-4CFB-B28F-AE2BD1384AF0}" srcOrd="0" destOrd="0" presId="urn:microsoft.com/office/officeart/2005/8/layout/chevron1"/>
    <dgm:cxn modelId="{5E590785-E09E-1846-9689-53430BAA8EBD}" type="presParOf" srcId="{5A16091B-26C4-445F-88A9-3D341D9468F0}" destId="{ED0A241D-627F-4D86-A11C-F4F76BBB8D8A}" srcOrd="1" destOrd="0" presId="urn:microsoft.com/office/officeart/2005/8/layout/chevron1"/>
    <dgm:cxn modelId="{69D0D5D7-9D64-CD4E-88A1-A93CAA512C14}" type="presParOf" srcId="{5A16091B-26C4-445F-88A9-3D341D9468F0}" destId="{61AA4431-34DC-4629-BC61-AB63C6C6D31E}" srcOrd="2" destOrd="0" presId="urn:microsoft.com/office/officeart/2005/8/layout/chevron1"/>
    <dgm:cxn modelId="{4FD2DB1F-B86F-C145-B1C7-917B8212CA72}" type="presParOf" srcId="{5A16091B-26C4-445F-88A9-3D341D9468F0}" destId="{EBC54C9B-75A5-49DC-9830-8242FCA19A29}" srcOrd="3" destOrd="0" presId="urn:microsoft.com/office/officeart/2005/8/layout/chevron1"/>
    <dgm:cxn modelId="{5C3A4C6E-8B8C-6B4A-84FA-AF1A37F80F24}" type="presParOf" srcId="{5A16091B-26C4-445F-88A9-3D341D9468F0}" destId="{955449DB-CBD1-4BD0-AB7D-432F5DFDA3E6}" srcOrd="4" destOrd="0" presId="urn:microsoft.com/office/officeart/2005/8/layout/chevron1"/>
    <dgm:cxn modelId="{D5118ABA-2098-7B4F-83CF-B5CA8B555339}" type="presParOf" srcId="{5A16091B-26C4-445F-88A9-3D341D9468F0}" destId="{70E7C9A1-8410-472D-86B5-F64EBEE67C86}" srcOrd="5" destOrd="0" presId="urn:microsoft.com/office/officeart/2005/8/layout/chevron1"/>
    <dgm:cxn modelId="{CFC9A545-6373-5740-8DA1-E45A31BD315A}" type="presParOf" srcId="{5A16091B-26C4-445F-88A9-3D341D9468F0}" destId="{1E082863-67CF-4169-B769-C0BA96B0970B}" srcOrd="6" destOrd="0" presId="urn:microsoft.com/office/officeart/2005/8/layout/chevron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0FF8F6-B9D1-4D32-9A40-03F51EC8F910}" type="doc">
      <dgm:prSet loTypeId="urn:microsoft.com/office/officeart/2005/8/layout/process2" loCatId="process" qsTypeId="urn:microsoft.com/office/officeart/2005/8/quickstyle/simple2" qsCatId="simple" csTypeId="urn:microsoft.com/office/officeart/2005/8/colors/accent2_3" csCatId="accent2" phldr="1"/>
      <dgm:spPr/>
      <dgm:t>
        <a:bodyPr/>
        <a:lstStyle/>
        <a:p>
          <a:endParaRPr lang="en-US"/>
        </a:p>
      </dgm:t>
    </dgm:pt>
    <dgm:pt modelId="{CCBB0B62-8681-4189-A2E6-FDC221CB98C1}">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t>Program</a:t>
          </a:r>
          <a:r>
            <a:rPr lang="en-US" sz="1600" dirty="0" smtClean="0"/>
            <a:t> </a:t>
          </a:r>
          <a:r>
            <a:rPr lang="en-US" sz="1600" b="1" dirty="0" smtClean="0"/>
            <a:t>Concept</a:t>
          </a:r>
          <a:r>
            <a:rPr lang="en-US" sz="1600" dirty="0" smtClean="0"/>
            <a:t> </a:t>
          </a:r>
          <a:r>
            <a:rPr lang="en-US" sz="1600" b="1" dirty="0" smtClean="0"/>
            <a:t>Proposed</a:t>
          </a:r>
          <a:endParaRPr lang="en-US" sz="1600" b="1" dirty="0"/>
        </a:p>
      </dgm:t>
    </dgm:pt>
    <dgm:pt modelId="{237641CE-3DA1-4A9D-862B-A2AA308F4797}" type="parTrans" cxnId="{FE10DD36-E46E-4AC6-BC9D-4E2EC92C5A2E}">
      <dgm:prSet/>
      <dgm:spPr/>
      <dgm:t>
        <a:bodyPr/>
        <a:lstStyle/>
        <a:p>
          <a:endParaRPr lang="en-US"/>
        </a:p>
      </dgm:t>
    </dgm:pt>
    <dgm:pt modelId="{8BB0BEB5-926F-436C-8CCA-0B879B6EE129}" type="sibTrans" cxnId="{FE10DD36-E46E-4AC6-BC9D-4E2EC92C5A2E}">
      <dgm:prSet/>
      <dgm:spPr/>
      <dgm:t>
        <a:bodyPr/>
        <a:lstStyle/>
        <a:p>
          <a:endParaRPr lang="en-US"/>
        </a:p>
      </dgm:t>
    </dgm:pt>
    <dgm:pt modelId="{E4882483-603F-4834-9E25-D99B636DDB11}">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Community Input &amp; Detailed Techno-Economic Analysis</a:t>
          </a:r>
          <a:endParaRPr lang="en-US" b="1" dirty="0"/>
        </a:p>
      </dgm:t>
    </dgm:pt>
    <dgm:pt modelId="{A9BCF485-CF6A-47D6-9086-F127ADF6E9F5}" type="parTrans" cxnId="{61DF1474-CC1A-45A7-A75A-B413D1605FEF}">
      <dgm:prSet/>
      <dgm:spPr/>
      <dgm:t>
        <a:bodyPr/>
        <a:lstStyle/>
        <a:p>
          <a:endParaRPr lang="en-US"/>
        </a:p>
      </dgm:t>
    </dgm:pt>
    <dgm:pt modelId="{E16361BA-46FB-42D0-8788-FED30B91A021}" type="sibTrans" cxnId="{61DF1474-CC1A-45A7-A75A-B413D1605FEF}">
      <dgm:prSet/>
      <dgm:spPr/>
      <dgm:t>
        <a:bodyPr/>
        <a:lstStyle/>
        <a:p>
          <a:endParaRPr lang="en-US"/>
        </a:p>
      </dgm:t>
    </dgm:pt>
    <dgm:pt modelId="{4B1F70F1-F142-4A2B-B625-A096B8F846A6}">
      <dgm:prSe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1600" b="1" dirty="0" smtClean="0"/>
            <a:t>Assess against ARPA-E Strategic Goals</a:t>
          </a:r>
          <a:endParaRPr lang="en-US" sz="1600" b="1" dirty="0"/>
        </a:p>
      </dgm:t>
    </dgm:pt>
    <dgm:pt modelId="{6620825C-C306-459C-BAE9-6CC6C9D40E74}" type="parTrans" cxnId="{298C63DC-B78E-4245-9613-08D65CDB9AC7}">
      <dgm:prSet/>
      <dgm:spPr/>
      <dgm:t>
        <a:bodyPr/>
        <a:lstStyle/>
        <a:p>
          <a:endParaRPr lang="en-US"/>
        </a:p>
      </dgm:t>
    </dgm:pt>
    <dgm:pt modelId="{B60224BF-0DE3-4274-8A56-6E5F586F976B}" type="sibTrans" cxnId="{298C63DC-B78E-4245-9613-08D65CDB9AC7}">
      <dgm:prSet/>
      <dgm:spPr/>
      <dgm:t>
        <a:bodyPr/>
        <a:lstStyle/>
        <a:p>
          <a:endParaRPr lang="en-US"/>
        </a:p>
      </dgm:t>
    </dgm:pt>
    <dgm:pt modelId="{03B0F127-DCEE-49CE-9EC8-5157F5B99600}">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Internal Research, challenge and response</a:t>
          </a:r>
        </a:p>
      </dgm:t>
    </dgm:pt>
    <dgm:pt modelId="{330ED3CC-16C3-413B-8B61-1735E905A09D}" type="parTrans" cxnId="{B2FB465D-11FC-44C3-BC4B-A466D6A35BDB}">
      <dgm:prSet/>
      <dgm:spPr/>
      <dgm:t>
        <a:bodyPr/>
        <a:lstStyle/>
        <a:p>
          <a:endParaRPr lang="en-US"/>
        </a:p>
      </dgm:t>
    </dgm:pt>
    <dgm:pt modelId="{36971133-7BFE-413C-815F-FD6C02A66CA5}" type="sibTrans" cxnId="{B2FB465D-11FC-44C3-BC4B-A466D6A35BDB}">
      <dgm:prSet/>
      <dgm:spPr/>
      <dgm:t>
        <a:bodyPr/>
        <a:lstStyle/>
        <a:p>
          <a:endParaRPr lang="en-US"/>
        </a:p>
      </dgm:t>
    </dgm:pt>
    <dgm:pt modelId="{EBEABE96-12E5-4DBC-85AB-72CF1760D084}" type="pres">
      <dgm:prSet presAssocID="{B20FF8F6-B9D1-4D32-9A40-03F51EC8F910}" presName="linearFlow" presStyleCnt="0">
        <dgm:presLayoutVars>
          <dgm:resizeHandles val="exact"/>
        </dgm:presLayoutVars>
      </dgm:prSet>
      <dgm:spPr/>
      <dgm:t>
        <a:bodyPr/>
        <a:lstStyle/>
        <a:p>
          <a:endParaRPr lang="en-US"/>
        </a:p>
      </dgm:t>
    </dgm:pt>
    <dgm:pt modelId="{1C843E80-B69D-49BF-A26F-C1075C91F613}" type="pres">
      <dgm:prSet presAssocID="{CCBB0B62-8681-4189-A2E6-FDC221CB98C1}" presName="node" presStyleLbl="node1" presStyleIdx="0" presStyleCnt="4" custScaleX="96637">
        <dgm:presLayoutVars>
          <dgm:bulletEnabled val="1"/>
        </dgm:presLayoutVars>
      </dgm:prSet>
      <dgm:spPr/>
      <dgm:t>
        <a:bodyPr/>
        <a:lstStyle/>
        <a:p>
          <a:endParaRPr lang="en-US"/>
        </a:p>
      </dgm:t>
    </dgm:pt>
    <dgm:pt modelId="{C32018FF-7F14-4EBE-8B53-5B9647440916}" type="pres">
      <dgm:prSet presAssocID="{8BB0BEB5-926F-436C-8CCA-0B879B6EE129}" presName="sibTrans" presStyleLbl="sibTrans2D1" presStyleIdx="0" presStyleCnt="3" custLinFactNeighborY="7743"/>
      <dgm:spPr/>
      <dgm:t>
        <a:bodyPr/>
        <a:lstStyle/>
        <a:p>
          <a:endParaRPr lang="en-US"/>
        </a:p>
      </dgm:t>
    </dgm:pt>
    <dgm:pt modelId="{E6F71EA5-8EFB-459E-8C7C-2D2F365ABB3C}" type="pres">
      <dgm:prSet presAssocID="{8BB0BEB5-926F-436C-8CCA-0B879B6EE129}" presName="connectorText" presStyleLbl="sibTrans2D1" presStyleIdx="0" presStyleCnt="3"/>
      <dgm:spPr/>
      <dgm:t>
        <a:bodyPr/>
        <a:lstStyle/>
        <a:p>
          <a:endParaRPr lang="en-US"/>
        </a:p>
      </dgm:t>
    </dgm:pt>
    <dgm:pt modelId="{F281A32C-6C98-401D-8624-97E3DC0093A3}" type="pres">
      <dgm:prSet presAssocID="{4B1F70F1-F142-4A2B-B625-A096B8F846A6}" presName="node" presStyleLbl="node1" presStyleIdx="1" presStyleCnt="4" custScaleX="96637">
        <dgm:presLayoutVars>
          <dgm:bulletEnabled val="1"/>
        </dgm:presLayoutVars>
      </dgm:prSet>
      <dgm:spPr/>
      <dgm:t>
        <a:bodyPr/>
        <a:lstStyle/>
        <a:p>
          <a:endParaRPr lang="en-US"/>
        </a:p>
      </dgm:t>
    </dgm:pt>
    <dgm:pt modelId="{E76DF083-5FBD-4BA4-B950-6DA15A531670}" type="pres">
      <dgm:prSet presAssocID="{B60224BF-0DE3-4274-8A56-6E5F586F976B}" presName="sibTrans" presStyleLbl="sibTrans2D1" presStyleIdx="1" presStyleCnt="3" custLinFactNeighborY="7743"/>
      <dgm:spPr/>
      <dgm:t>
        <a:bodyPr/>
        <a:lstStyle/>
        <a:p>
          <a:endParaRPr lang="en-US"/>
        </a:p>
      </dgm:t>
    </dgm:pt>
    <dgm:pt modelId="{2005EB8A-4CC2-4028-A96B-597AEEF3553E}" type="pres">
      <dgm:prSet presAssocID="{B60224BF-0DE3-4274-8A56-6E5F586F976B}" presName="connectorText" presStyleLbl="sibTrans2D1" presStyleIdx="1" presStyleCnt="3"/>
      <dgm:spPr/>
      <dgm:t>
        <a:bodyPr/>
        <a:lstStyle/>
        <a:p>
          <a:endParaRPr lang="en-US"/>
        </a:p>
      </dgm:t>
    </dgm:pt>
    <dgm:pt modelId="{40A6B4C4-1EAC-403A-AF8D-B17BFED28BF3}" type="pres">
      <dgm:prSet presAssocID="{E4882483-603F-4834-9E25-D99B636DDB11}" presName="node" presStyleLbl="node1" presStyleIdx="2" presStyleCnt="4" custScaleX="96637">
        <dgm:presLayoutVars>
          <dgm:bulletEnabled val="1"/>
        </dgm:presLayoutVars>
      </dgm:prSet>
      <dgm:spPr/>
      <dgm:t>
        <a:bodyPr/>
        <a:lstStyle/>
        <a:p>
          <a:endParaRPr lang="en-US"/>
        </a:p>
      </dgm:t>
    </dgm:pt>
    <dgm:pt modelId="{2BE01289-DBBF-418A-A14E-AF82F6A5F2BC}" type="pres">
      <dgm:prSet presAssocID="{E16361BA-46FB-42D0-8788-FED30B91A021}" presName="sibTrans" presStyleLbl="sibTrans2D1" presStyleIdx="2" presStyleCnt="3" custLinFactNeighborY="7743"/>
      <dgm:spPr/>
      <dgm:t>
        <a:bodyPr/>
        <a:lstStyle/>
        <a:p>
          <a:endParaRPr lang="en-US"/>
        </a:p>
      </dgm:t>
    </dgm:pt>
    <dgm:pt modelId="{C46C527A-E30B-4BA6-AD82-83E20282A997}" type="pres">
      <dgm:prSet presAssocID="{E16361BA-46FB-42D0-8788-FED30B91A021}" presName="connectorText" presStyleLbl="sibTrans2D1" presStyleIdx="2" presStyleCnt="3"/>
      <dgm:spPr/>
      <dgm:t>
        <a:bodyPr/>
        <a:lstStyle/>
        <a:p>
          <a:endParaRPr lang="en-US"/>
        </a:p>
      </dgm:t>
    </dgm:pt>
    <dgm:pt modelId="{C309A3B5-44A7-41F2-934B-764426AE9DB1}" type="pres">
      <dgm:prSet presAssocID="{03B0F127-DCEE-49CE-9EC8-5157F5B99600}" presName="node" presStyleLbl="node1" presStyleIdx="3" presStyleCnt="4" custScaleX="96637">
        <dgm:presLayoutVars>
          <dgm:bulletEnabled val="1"/>
        </dgm:presLayoutVars>
      </dgm:prSet>
      <dgm:spPr/>
      <dgm:t>
        <a:bodyPr/>
        <a:lstStyle/>
        <a:p>
          <a:endParaRPr lang="en-US"/>
        </a:p>
      </dgm:t>
    </dgm:pt>
  </dgm:ptLst>
  <dgm:cxnLst>
    <dgm:cxn modelId="{6EC321D5-97FC-094F-89CC-9ECB4B488003}" type="presOf" srcId="{CCBB0B62-8681-4189-A2E6-FDC221CB98C1}" destId="{1C843E80-B69D-49BF-A26F-C1075C91F613}" srcOrd="0" destOrd="0" presId="urn:microsoft.com/office/officeart/2005/8/layout/process2"/>
    <dgm:cxn modelId="{70F4562C-E34F-A44F-8C5E-62F43C74BC86}" type="presOf" srcId="{8BB0BEB5-926F-436C-8CCA-0B879B6EE129}" destId="{C32018FF-7F14-4EBE-8B53-5B9647440916}" srcOrd="0" destOrd="0" presId="urn:microsoft.com/office/officeart/2005/8/layout/process2"/>
    <dgm:cxn modelId="{80A1ABDD-49E4-044A-A0A1-4AF0550308DE}" type="presOf" srcId="{E16361BA-46FB-42D0-8788-FED30B91A021}" destId="{2BE01289-DBBF-418A-A14E-AF82F6A5F2BC}" srcOrd="0" destOrd="0" presId="urn:microsoft.com/office/officeart/2005/8/layout/process2"/>
    <dgm:cxn modelId="{87A059DB-CF4F-2C41-9C9B-9277B284D8B4}" type="presOf" srcId="{E4882483-603F-4834-9E25-D99B636DDB11}" destId="{40A6B4C4-1EAC-403A-AF8D-B17BFED28BF3}" srcOrd="0" destOrd="0" presId="urn:microsoft.com/office/officeart/2005/8/layout/process2"/>
    <dgm:cxn modelId="{B2FB465D-11FC-44C3-BC4B-A466D6A35BDB}" srcId="{B20FF8F6-B9D1-4D32-9A40-03F51EC8F910}" destId="{03B0F127-DCEE-49CE-9EC8-5157F5B99600}" srcOrd="3" destOrd="0" parTransId="{330ED3CC-16C3-413B-8B61-1735E905A09D}" sibTransId="{36971133-7BFE-413C-815F-FD6C02A66CA5}"/>
    <dgm:cxn modelId="{8EBE3213-EACC-A543-90C6-8989D5807FCE}" type="presOf" srcId="{B60224BF-0DE3-4274-8A56-6E5F586F976B}" destId="{2005EB8A-4CC2-4028-A96B-597AEEF3553E}" srcOrd="1" destOrd="0" presId="urn:microsoft.com/office/officeart/2005/8/layout/process2"/>
    <dgm:cxn modelId="{298C63DC-B78E-4245-9613-08D65CDB9AC7}" srcId="{B20FF8F6-B9D1-4D32-9A40-03F51EC8F910}" destId="{4B1F70F1-F142-4A2B-B625-A096B8F846A6}" srcOrd="1" destOrd="0" parTransId="{6620825C-C306-459C-BAE9-6CC6C9D40E74}" sibTransId="{B60224BF-0DE3-4274-8A56-6E5F586F976B}"/>
    <dgm:cxn modelId="{513171C4-CF7F-DD49-BB84-37A799AC270E}" type="presOf" srcId="{4B1F70F1-F142-4A2B-B625-A096B8F846A6}" destId="{F281A32C-6C98-401D-8624-97E3DC0093A3}" srcOrd="0" destOrd="0" presId="urn:microsoft.com/office/officeart/2005/8/layout/process2"/>
    <dgm:cxn modelId="{F37DE3B3-4AAB-5C49-9194-D3E889122544}" type="presOf" srcId="{03B0F127-DCEE-49CE-9EC8-5157F5B99600}" destId="{C309A3B5-44A7-41F2-934B-764426AE9DB1}" srcOrd="0" destOrd="0" presId="urn:microsoft.com/office/officeart/2005/8/layout/process2"/>
    <dgm:cxn modelId="{FE10DD36-E46E-4AC6-BC9D-4E2EC92C5A2E}" srcId="{B20FF8F6-B9D1-4D32-9A40-03F51EC8F910}" destId="{CCBB0B62-8681-4189-A2E6-FDC221CB98C1}" srcOrd="0" destOrd="0" parTransId="{237641CE-3DA1-4A9D-862B-A2AA308F4797}" sibTransId="{8BB0BEB5-926F-436C-8CCA-0B879B6EE129}"/>
    <dgm:cxn modelId="{3D21B4C7-F74A-D546-9AE5-94FC4F56D564}" type="presOf" srcId="{B20FF8F6-B9D1-4D32-9A40-03F51EC8F910}" destId="{EBEABE96-12E5-4DBC-85AB-72CF1760D084}" srcOrd="0" destOrd="0" presId="urn:microsoft.com/office/officeart/2005/8/layout/process2"/>
    <dgm:cxn modelId="{C4AE5B55-F2B2-F546-8BC7-418F14B95147}" type="presOf" srcId="{E16361BA-46FB-42D0-8788-FED30B91A021}" destId="{C46C527A-E30B-4BA6-AD82-83E20282A997}" srcOrd="1" destOrd="0" presId="urn:microsoft.com/office/officeart/2005/8/layout/process2"/>
    <dgm:cxn modelId="{61DF1474-CC1A-45A7-A75A-B413D1605FEF}" srcId="{B20FF8F6-B9D1-4D32-9A40-03F51EC8F910}" destId="{E4882483-603F-4834-9E25-D99B636DDB11}" srcOrd="2" destOrd="0" parTransId="{A9BCF485-CF6A-47D6-9086-F127ADF6E9F5}" sibTransId="{E16361BA-46FB-42D0-8788-FED30B91A021}"/>
    <dgm:cxn modelId="{4DDC85FE-9FA7-3A4C-8804-417A543BA105}" type="presOf" srcId="{B60224BF-0DE3-4274-8A56-6E5F586F976B}" destId="{E76DF083-5FBD-4BA4-B950-6DA15A531670}" srcOrd="0" destOrd="0" presId="urn:microsoft.com/office/officeart/2005/8/layout/process2"/>
    <dgm:cxn modelId="{CBADFC5E-5348-004C-BF62-A021C8DF3FFF}" type="presOf" srcId="{8BB0BEB5-926F-436C-8CCA-0B879B6EE129}" destId="{E6F71EA5-8EFB-459E-8C7C-2D2F365ABB3C}" srcOrd="1" destOrd="0" presId="urn:microsoft.com/office/officeart/2005/8/layout/process2"/>
    <dgm:cxn modelId="{CFAAAA58-F51D-384E-A6AF-63329B0B2B57}" type="presParOf" srcId="{EBEABE96-12E5-4DBC-85AB-72CF1760D084}" destId="{1C843E80-B69D-49BF-A26F-C1075C91F613}" srcOrd="0" destOrd="0" presId="urn:microsoft.com/office/officeart/2005/8/layout/process2"/>
    <dgm:cxn modelId="{60803B83-0929-EB4D-B143-AA856EB36B8C}" type="presParOf" srcId="{EBEABE96-12E5-4DBC-85AB-72CF1760D084}" destId="{C32018FF-7F14-4EBE-8B53-5B9647440916}" srcOrd="1" destOrd="0" presId="urn:microsoft.com/office/officeart/2005/8/layout/process2"/>
    <dgm:cxn modelId="{83BD847E-6AD0-734C-A0B3-1C16AE9BE08D}" type="presParOf" srcId="{C32018FF-7F14-4EBE-8B53-5B9647440916}" destId="{E6F71EA5-8EFB-459E-8C7C-2D2F365ABB3C}" srcOrd="0" destOrd="0" presId="urn:microsoft.com/office/officeart/2005/8/layout/process2"/>
    <dgm:cxn modelId="{8E776337-B66B-294A-8233-58CF4EB121C3}" type="presParOf" srcId="{EBEABE96-12E5-4DBC-85AB-72CF1760D084}" destId="{F281A32C-6C98-401D-8624-97E3DC0093A3}" srcOrd="2" destOrd="0" presId="urn:microsoft.com/office/officeart/2005/8/layout/process2"/>
    <dgm:cxn modelId="{0EEC4DAA-62A8-6F47-87A9-0A3DE05E5837}" type="presParOf" srcId="{EBEABE96-12E5-4DBC-85AB-72CF1760D084}" destId="{E76DF083-5FBD-4BA4-B950-6DA15A531670}" srcOrd="3" destOrd="0" presId="urn:microsoft.com/office/officeart/2005/8/layout/process2"/>
    <dgm:cxn modelId="{2A3835DC-7B81-0346-897A-451EDABC207D}" type="presParOf" srcId="{E76DF083-5FBD-4BA4-B950-6DA15A531670}" destId="{2005EB8A-4CC2-4028-A96B-597AEEF3553E}" srcOrd="0" destOrd="0" presId="urn:microsoft.com/office/officeart/2005/8/layout/process2"/>
    <dgm:cxn modelId="{3A8DAA1F-2D3A-0B46-8BD9-E539D63F9CE4}" type="presParOf" srcId="{EBEABE96-12E5-4DBC-85AB-72CF1760D084}" destId="{40A6B4C4-1EAC-403A-AF8D-B17BFED28BF3}" srcOrd="4" destOrd="0" presId="urn:microsoft.com/office/officeart/2005/8/layout/process2"/>
    <dgm:cxn modelId="{76A25F97-492D-514A-984A-0C7B0E12789B}" type="presParOf" srcId="{EBEABE96-12E5-4DBC-85AB-72CF1760D084}" destId="{2BE01289-DBBF-418A-A14E-AF82F6A5F2BC}" srcOrd="5" destOrd="0" presId="urn:microsoft.com/office/officeart/2005/8/layout/process2"/>
    <dgm:cxn modelId="{F6523B4C-4045-DF48-99B6-2A48DD559014}" type="presParOf" srcId="{2BE01289-DBBF-418A-A14E-AF82F6A5F2BC}" destId="{C46C527A-E30B-4BA6-AD82-83E20282A997}" srcOrd="0" destOrd="0" presId="urn:microsoft.com/office/officeart/2005/8/layout/process2"/>
    <dgm:cxn modelId="{3C9C6068-8903-E142-82BD-E2DDC20B6686}" type="presParOf" srcId="{EBEABE96-12E5-4DBC-85AB-72CF1760D084}" destId="{C309A3B5-44A7-41F2-934B-764426AE9DB1}" srcOrd="6"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48582EB-F6EA-4CFB-B28F-AE2BD1384AF0}">
      <dsp:nvSpPr>
        <dsp:cNvPr id="0" name=""/>
        <dsp:cNvSpPr/>
      </dsp:nvSpPr>
      <dsp:spPr>
        <a:xfrm>
          <a:off x="0" y="1827935"/>
          <a:ext cx="2224098" cy="5550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R&amp;D</a:t>
          </a:r>
          <a:endParaRPr lang="en-US" sz="1500" kern="1200" dirty="0"/>
        </a:p>
      </dsp:txBody>
      <dsp:txXfrm>
        <a:off x="0" y="1827935"/>
        <a:ext cx="2224098" cy="555010"/>
      </dsp:txXfrm>
    </dsp:sp>
    <dsp:sp modelId="{61AA4431-34DC-4629-BC61-AB63C6C6D31E}">
      <dsp:nvSpPr>
        <dsp:cNvPr id="0" name=""/>
        <dsp:cNvSpPr/>
      </dsp:nvSpPr>
      <dsp:spPr>
        <a:xfrm>
          <a:off x="1837415" y="1827543"/>
          <a:ext cx="2214668" cy="5550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Prototype</a:t>
          </a:r>
          <a:endParaRPr lang="en-US" sz="1500" kern="1200" dirty="0"/>
        </a:p>
      </dsp:txBody>
      <dsp:txXfrm>
        <a:off x="1837415" y="1827543"/>
        <a:ext cx="2214668" cy="555010"/>
      </dsp:txXfrm>
    </dsp:sp>
    <dsp:sp modelId="{955449DB-CBD1-4BD0-AB7D-432F5DFDA3E6}">
      <dsp:nvSpPr>
        <dsp:cNvPr id="0" name=""/>
        <dsp:cNvSpPr/>
      </dsp:nvSpPr>
      <dsp:spPr>
        <a:xfrm>
          <a:off x="3773862" y="1827935"/>
          <a:ext cx="2224098" cy="5550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Demonstration</a:t>
          </a:r>
          <a:endParaRPr lang="en-US" sz="1500" kern="1200" dirty="0"/>
        </a:p>
      </dsp:txBody>
      <dsp:txXfrm>
        <a:off x="3773862" y="1827935"/>
        <a:ext cx="2224098" cy="555010"/>
      </dsp:txXfrm>
    </dsp:sp>
    <dsp:sp modelId="{1E082863-67CF-4169-B769-C0BA96B0970B}">
      <dsp:nvSpPr>
        <dsp:cNvPr id="0" name=""/>
        <dsp:cNvSpPr/>
      </dsp:nvSpPr>
      <dsp:spPr>
        <a:xfrm>
          <a:off x="5683763" y="1815667"/>
          <a:ext cx="2224098" cy="55501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Commercialization</a:t>
          </a:r>
          <a:endParaRPr lang="en-US" sz="1500" kern="1200" dirty="0"/>
        </a:p>
      </dsp:txBody>
      <dsp:txXfrm>
        <a:off x="5683763" y="1815667"/>
        <a:ext cx="2224098" cy="55501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643B630-E9FA-D744-AC35-6E5CBE8A184D}" type="datetime1">
              <a:rPr lang="en-US" smtClean="0"/>
              <a:pPr/>
              <a:t>10/5/2015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530F42-2808-6242-AF6E-2190C7795EEE}" type="slidenum">
              <a:rPr lang="en-US" smtClean="0"/>
              <a:pPr/>
              <a:t>‹#›</a:t>
            </a:fld>
            <a:endParaRPr lang="en-US" dirty="0"/>
          </a:p>
        </p:txBody>
      </p:sp>
    </p:spTree>
    <p:extLst>
      <p:ext uri="{BB962C8B-B14F-4D97-AF65-F5344CB8AC3E}">
        <p14:creationId xmlns:p14="http://schemas.microsoft.com/office/powerpoint/2010/main" xmlns="" val="31848682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07889AF-5F8D-0F4B-BBE0-781154CC8404}" type="datetime1">
              <a:rPr lang="en-US" smtClean="0"/>
              <a:pPr/>
              <a:t>10/5/2015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626A861-09C9-544C-ADA9-11F723057841}" type="slidenum">
              <a:rPr lang="en-US" smtClean="0"/>
              <a:pPr/>
              <a:t>‹#›</a:t>
            </a:fld>
            <a:endParaRPr lang="en-US" dirty="0"/>
          </a:p>
        </p:txBody>
      </p:sp>
    </p:spTree>
    <p:extLst>
      <p:ext uri="{BB962C8B-B14F-4D97-AF65-F5344CB8AC3E}">
        <p14:creationId xmlns:p14="http://schemas.microsoft.com/office/powerpoint/2010/main" xmlns="" val="100467815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ergy.gov/sites/prod/files/FY11Orgsum.pdf" TargetMode="External"/><Relationship Id="rId7" Type="http://schemas.openxmlformats.org/officeDocument/2006/relationships/hyperlink" Target="http://energy.gov/sites/prod/files/2015/01/f19/FY2016BudgetSummaryTableByOrg_0.pdf"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energy.gov/sites/prod/files/2014/04/f14/FY%202015%20DOE%20Budget%20by%20Organization.pdf" TargetMode="External"/><Relationship Id="rId5" Type="http://schemas.openxmlformats.org/officeDocument/2006/relationships/hyperlink" Target="http://energy.gov/sites/prod/files/2013/04/f0/orgsum.pdf" TargetMode="External"/><Relationship Id="rId4" Type="http://schemas.openxmlformats.org/officeDocument/2006/relationships/hyperlink" Target="http://energy.gov/sites/prod/files/FY13Volume4.pdf%20(p.%2040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6A861-09C9-544C-ADA9-11F723057841}" type="slidenum">
              <a:rPr lang="en-US" smtClean="0"/>
              <a:pPr/>
              <a:t>1</a:t>
            </a:fld>
            <a:endParaRPr lang="en-US" dirty="0"/>
          </a:p>
        </p:txBody>
      </p:sp>
    </p:spTree>
    <p:extLst>
      <p:ext uri="{BB962C8B-B14F-4D97-AF65-F5344CB8AC3E}">
        <p14:creationId xmlns:p14="http://schemas.microsoft.com/office/powerpoint/2010/main" xmlns="" val="273687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to reflect 2015</a:t>
            </a:r>
            <a:r>
              <a:rPr lang="en-US" baseline="0" dirty="0" smtClean="0"/>
              <a:t> numbers</a:t>
            </a:r>
          </a:p>
          <a:p>
            <a:endParaRPr lang="en-US" baseline="0" dirty="0" smtClean="0"/>
          </a:p>
          <a:p>
            <a:r>
              <a:rPr lang="en-US" baseline="0" dirty="0" smtClean="0"/>
              <a:t>Budget (Million) Data Source:</a:t>
            </a:r>
          </a:p>
          <a:p>
            <a:r>
              <a:rPr lang="en-US" dirty="0"/>
              <a:t>FY2009: $15,000</a:t>
            </a:r>
            <a:r>
              <a:rPr lang="en-US" dirty="0" smtClean="0"/>
              <a:t> </a:t>
            </a:r>
            <a:r>
              <a:rPr lang="en-US" u="sng" dirty="0">
                <a:hlinkClick r:id="rId3"/>
              </a:rPr>
              <a:t>http://energy.gov/sites/prod/files/FY11Orgsum.pdf</a:t>
            </a:r>
            <a:r>
              <a:rPr lang="en-US" dirty="0" smtClean="0"/>
              <a:t> </a:t>
            </a:r>
            <a:r>
              <a:rPr lang="en-US" dirty="0" err="1"/>
              <a:t>ARRA</a:t>
            </a:r>
            <a:r>
              <a:rPr lang="en-US" dirty="0" smtClean="0"/>
              <a:t> </a:t>
            </a:r>
            <a:r>
              <a:rPr lang="en-US" dirty="0"/>
              <a:t> $388,856</a:t>
            </a:r>
            <a:r>
              <a:rPr lang="en-US" dirty="0" smtClean="0"/>
              <a:t> </a:t>
            </a:r>
            <a:r>
              <a:rPr lang="en-US" u="sng" dirty="0">
                <a:hlinkClick r:id="rId3"/>
              </a:rPr>
              <a:t>http://energy.gov/sites/prod/files/FY11Orgsum.pdf</a:t>
            </a:r>
            <a:r>
              <a:rPr lang="en-US" dirty="0" smtClean="0"/>
              <a:t>  (Note: rounded to $400 million in all public documents, did so here to maintain</a:t>
            </a:r>
            <a:r>
              <a:rPr lang="en-US" baseline="0" dirty="0" smtClean="0"/>
              <a:t> consistency.)</a:t>
            </a:r>
            <a:endParaRPr lang="en-US" dirty="0" smtClean="0"/>
          </a:p>
          <a:p>
            <a:r>
              <a:rPr lang="en-US" dirty="0"/>
              <a:t>FY2010</a:t>
            </a:r>
            <a:r>
              <a:rPr lang="en-US" dirty="0" smtClean="0"/>
              <a:t> </a:t>
            </a:r>
            <a:r>
              <a:rPr lang="en-US" dirty="0"/>
              <a:t> </a:t>
            </a:r>
            <a:r>
              <a:rPr lang="en-US" dirty="0" smtClean="0"/>
              <a:t> $</a:t>
            </a:r>
            <a:r>
              <a:rPr lang="en-US" dirty="0"/>
              <a:t>0</a:t>
            </a:r>
            <a:r>
              <a:rPr lang="en-US" dirty="0" smtClean="0"/>
              <a:t> </a:t>
            </a:r>
            <a:r>
              <a:rPr lang="en-US" u="sng" dirty="0">
                <a:hlinkClick r:id="rId3"/>
              </a:rPr>
              <a:t>http://energy.gov/sites/prod/files/FY11Orgsum.pdf</a:t>
            </a:r>
            <a:r>
              <a:rPr lang="en-US" dirty="0" smtClean="0"/>
              <a:t> </a:t>
            </a:r>
          </a:p>
          <a:p>
            <a:r>
              <a:rPr lang="en-US" dirty="0"/>
              <a:t>FY2011</a:t>
            </a:r>
            <a:r>
              <a:rPr lang="en-US" dirty="0" smtClean="0"/>
              <a:t> </a:t>
            </a:r>
            <a:r>
              <a:rPr lang="en-US" dirty="0"/>
              <a:t> </a:t>
            </a:r>
            <a:r>
              <a:rPr lang="en-US" dirty="0" smtClean="0"/>
              <a:t> $</a:t>
            </a:r>
            <a:r>
              <a:rPr lang="en-US" dirty="0"/>
              <a:t>179,640</a:t>
            </a:r>
            <a:r>
              <a:rPr lang="en-US" dirty="0" smtClean="0"/>
              <a:t> </a:t>
            </a:r>
            <a:r>
              <a:rPr lang="en-US" u="sng" dirty="0">
                <a:hlinkClick r:id="rId4"/>
              </a:rPr>
              <a:t>http</a:t>
            </a:r>
            <a:r>
              <a:rPr lang="en-US" u="sng">
                <a:hlinkClick r:id="rId4"/>
              </a:rPr>
              <a:t>://energy.gov/sites/prod/files/FY13Volume4.pdf</a:t>
            </a:r>
            <a:r>
              <a:rPr lang="en-US" u="sng"/>
              <a:t> </a:t>
            </a:r>
            <a:r>
              <a:rPr lang="en-US" smtClean="0"/>
              <a:t>(p</a:t>
            </a:r>
            <a:r>
              <a:rPr lang="en-US" dirty="0" smtClean="0"/>
              <a:t>.</a:t>
            </a:r>
            <a:r>
              <a:rPr lang="en-US" baseline="0" dirty="0" smtClean="0"/>
              <a:t> 401)</a:t>
            </a:r>
            <a:endParaRPr lang="en-US" dirty="0" smtClean="0"/>
          </a:p>
          <a:p>
            <a:r>
              <a:rPr lang="en-US" dirty="0"/>
              <a:t>FY2012</a:t>
            </a:r>
            <a:r>
              <a:rPr lang="en-US" dirty="0" smtClean="0"/>
              <a:t> </a:t>
            </a:r>
            <a:r>
              <a:rPr lang="en-US" dirty="0"/>
              <a:t> </a:t>
            </a:r>
            <a:r>
              <a:rPr lang="en-US" dirty="0" smtClean="0"/>
              <a:t> $</a:t>
            </a:r>
            <a:r>
              <a:rPr lang="en-US" dirty="0"/>
              <a:t>275,000</a:t>
            </a:r>
            <a:r>
              <a:rPr lang="en-US" dirty="0" smtClean="0"/>
              <a:t> </a:t>
            </a:r>
            <a:r>
              <a:rPr lang="en-US" u="sng" dirty="0">
                <a:hlinkClick r:id="rId5"/>
              </a:rPr>
              <a:t>http://energy.gov/sites/prod/files/2013/04/f0/orgsum.pdf</a:t>
            </a:r>
            <a:r>
              <a:rPr lang="en-US" dirty="0" smtClean="0"/>
              <a:t> </a:t>
            </a:r>
          </a:p>
          <a:p>
            <a:r>
              <a:rPr lang="en-US" dirty="0"/>
              <a:t>FY2013</a:t>
            </a:r>
            <a:r>
              <a:rPr lang="en-US" dirty="0" smtClean="0"/>
              <a:t> </a:t>
            </a:r>
            <a:r>
              <a:rPr lang="en-US" dirty="0"/>
              <a:t> </a:t>
            </a:r>
            <a:r>
              <a:rPr lang="en-US" dirty="0" smtClean="0"/>
              <a:t> $</a:t>
            </a:r>
            <a:r>
              <a:rPr lang="en-US" dirty="0"/>
              <a:t>250,636</a:t>
            </a:r>
            <a:r>
              <a:rPr lang="en-US" dirty="0" smtClean="0"/>
              <a:t> </a:t>
            </a:r>
            <a:r>
              <a:rPr lang="en-US" u="sng" dirty="0">
                <a:hlinkClick r:id="rId6"/>
              </a:rPr>
              <a:t>http://energy.gov/sites/prod/files/2014/04/f14/FY%202015%20DOE%20Budget%20by%20Organization.pdf</a:t>
            </a:r>
            <a:r>
              <a:rPr lang="en-US" dirty="0" smtClean="0"/>
              <a:t> </a:t>
            </a:r>
          </a:p>
          <a:p>
            <a:r>
              <a:rPr lang="en-US" dirty="0"/>
              <a:t>FY2014</a:t>
            </a:r>
            <a:r>
              <a:rPr lang="en-US" dirty="0" smtClean="0"/>
              <a:t> </a:t>
            </a:r>
            <a:r>
              <a:rPr lang="en-US" dirty="0"/>
              <a:t> </a:t>
            </a:r>
            <a:r>
              <a:rPr lang="en-US" dirty="0" smtClean="0"/>
              <a:t> $</a:t>
            </a:r>
            <a:r>
              <a:rPr lang="en-US" dirty="0"/>
              <a:t>280,000</a:t>
            </a:r>
            <a:r>
              <a:rPr lang="en-US" dirty="0" smtClean="0"/>
              <a:t> </a:t>
            </a:r>
            <a:r>
              <a:rPr lang="en-US" u="sng" dirty="0">
                <a:hlinkClick r:id="rId7"/>
              </a:rPr>
              <a:t>http://energy.gov/sites/prod/files/2015/01/f19/FY2016BudgetSummaryTableByOrg_0.pdf</a:t>
            </a:r>
            <a:r>
              <a:rPr lang="en-US" dirty="0" smtClean="0"/>
              <a:t> </a:t>
            </a:r>
          </a:p>
          <a:p>
            <a:r>
              <a:rPr lang="en-US" dirty="0"/>
              <a:t>F2015</a:t>
            </a:r>
            <a:r>
              <a:rPr lang="en-US" dirty="0" smtClean="0"/>
              <a:t> </a:t>
            </a:r>
            <a:r>
              <a:rPr lang="en-US" dirty="0"/>
              <a:t> </a:t>
            </a:r>
            <a:r>
              <a:rPr lang="en-US" dirty="0" smtClean="0"/>
              <a:t> $</a:t>
            </a:r>
            <a:r>
              <a:rPr lang="en-US" dirty="0"/>
              <a:t>279,982</a:t>
            </a:r>
            <a:r>
              <a:rPr lang="en-US" dirty="0" smtClean="0"/>
              <a:t> </a:t>
            </a:r>
            <a:r>
              <a:rPr lang="en-US" u="sng" dirty="0">
                <a:hlinkClick r:id="rId7"/>
              </a:rPr>
              <a:t>http://energy.gov/sites/prod/files/2015/01/f19/FY2016BudgetSummaryTableByOrg_0.pdf</a:t>
            </a:r>
            <a:r>
              <a:rPr lang="en-US" dirty="0" smtClean="0"/>
              <a:t> </a:t>
            </a:r>
          </a:p>
          <a:p>
            <a:r>
              <a:rPr lang="en-US" dirty="0"/>
              <a:t>FY2016 (Requested)</a:t>
            </a:r>
            <a:r>
              <a:rPr lang="en-US" dirty="0" smtClean="0"/>
              <a:t> </a:t>
            </a:r>
            <a:r>
              <a:rPr lang="en-US" dirty="0"/>
              <a:t> </a:t>
            </a:r>
            <a:r>
              <a:rPr lang="en-US" dirty="0" smtClean="0"/>
              <a:t> </a:t>
            </a:r>
            <a:r>
              <a:rPr lang="en-US" dirty="0"/>
              <a:t>325,000</a:t>
            </a:r>
            <a:r>
              <a:rPr lang="en-US" dirty="0" smtClean="0"/>
              <a:t> </a:t>
            </a:r>
            <a:r>
              <a:rPr lang="en-US" u="sng" dirty="0">
                <a:hlinkClick r:id="rId7"/>
              </a:rPr>
              <a:t>http://energy.gov/sites/prod/files/2015/01/f19/FY2016BudgetSummaryTableByOrg_0.pdf</a:t>
            </a:r>
            <a:r>
              <a:rPr lang="en-US" dirty="0" smtClean="0"/>
              <a:t> </a:t>
            </a:r>
            <a:endParaRPr lang="en-US" dirty="0"/>
          </a:p>
        </p:txBody>
      </p:sp>
      <p:sp>
        <p:nvSpPr>
          <p:cNvPr id="4" name="Slide Number Placeholder 3"/>
          <p:cNvSpPr>
            <a:spLocks noGrp="1"/>
          </p:cNvSpPr>
          <p:nvPr>
            <p:ph type="sldNum" sz="quarter" idx="10"/>
          </p:nvPr>
        </p:nvSpPr>
        <p:spPr/>
        <p:txBody>
          <a:bodyPr/>
          <a:lstStyle/>
          <a:p>
            <a:fld id="{7626A861-09C9-544C-ADA9-11F723057841}"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601033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6A861-09C9-544C-ADA9-11F723057841}"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xmlns="" val="157979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Shill for PDs!</a:t>
            </a:r>
            <a:endParaRPr lang="en-US"/>
          </a:p>
        </p:txBody>
      </p:sp>
      <p:sp>
        <p:nvSpPr>
          <p:cNvPr id="4" name="Slide Number Placeholder 3"/>
          <p:cNvSpPr>
            <a:spLocks noGrp="1"/>
          </p:cNvSpPr>
          <p:nvPr>
            <p:ph type="sldNum" sz="quarter" idx="10"/>
          </p:nvPr>
        </p:nvSpPr>
        <p:spPr/>
        <p:txBody>
          <a:bodyPr/>
          <a:lstStyle/>
          <a:p>
            <a:fld id="{7626A861-09C9-544C-ADA9-11F723057841}"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26A861-09C9-544C-ADA9-11F723057841}" type="slidenum">
              <a:rPr lang="en-US" smtClean="0"/>
              <a:pPr/>
              <a:t>8</a:t>
            </a:fld>
            <a:endParaRPr lang="en-US" dirty="0"/>
          </a:p>
        </p:txBody>
      </p:sp>
    </p:spTree>
    <p:extLst>
      <p:ext uri="{BB962C8B-B14F-4D97-AF65-F5344CB8AC3E}">
        <p14:creationId xmlns:p14="http://schemas.microsoft.com/office/powerpoint/2010/main" xmlns="" val="228101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26A861-09C9-544C-ADA9-11F723057841}" type="slidenum">
              <a:rPr lang="en-US" smtClean="0"/>
              <a:pPr/>
              <a:t>10</a:t>
            </a:fld>
            <a:endParaRPr lang="en-US" dirty="0"/>
          </a:p>
        </p:txBody>
      </p:sp>
    </p:spTree>
    <p:extLst>
      <p:ext uri="{BB962C8B-B14F-4D97-AF65-F5344CB8AC3E}">
        <p14:creationId xmlns:p14="http://schemas.microsoft.com/office/powerpoint/2010/main" xmlns="" val="3397632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 data on distribution of lead institutions (not funding) and then look at same distribution of funding (but may not use it).  Also, assess what fraction of projects have teams that span institution types, e.g., academia with small business or large business, lab with small or large business, lab with academia, etc. </a:t>
            </a:r>
            <a:endParaRPr lang="en-US" dirty="0" smtClean="0"/>
          </a:p>
        </p:txBody>
      </p:sp>
      <p:sp>
        <p:nvSpPr>
          <p:cNvPr id="4" name="Slide Number Placeholder 3"/>
          <p:cNvSpPr>
            <a:spLocks noGrp="1"/>
          </p:cNvSpPr>
          <p:nvPr>
            <p:ph type="sldNum" sz="quarter" idx="10"/>
          </p:nvPr>
        </p:nvSpPr>
        <p:spPr/>
        <p:txBody>
          <a:bodyPr/>
          <a:lstStyle/>
          <a:p>
            <a:fld id="{7626A861-09C9-544C-ADA9-11F723057841}"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least 30 ARPA-E project teams have formed new companies to advance their technologies and more than 37 ARPA-E projects have partnered with other government agencies for further development. Additionally, 34 ARPA-E projects have attracted more than $850 million in private-sector follow-on funding after ARPA-E’s investment of approximately $135 million and several technologies have already been incorporated into products that are being sold in the market. To date, ARPA-E has invested approximately $1.1 billion across more than 400 projects through 23 focused programs and two open funding solicitations (OPEN 2009 and OPEN 2012).</a:t>
            </a:r>
            <a:endParaRPr lang="en-US" dirty="0"/>
          </a:p>
        </p:txBody>
      </p:sp>
      <p:sp>
        <p:nvSpPr>
          <p:cNvPr id="4" name="Slide Number Placeholder 3"/>
          <p:cNvSpPr>
            <a:spLocks noGrp="1"/>
          </p:cNvSpPr>
          <p:nvPr>
            <p:ph type="sldNum" sz="quarter" idx="10"/>
          </p:nvPr>
        </p:nvSpPr>
        <p:spPr/>
        <p:txBody>
          <a:bodyPr/>
          <a:lstStyle/>
          <a:p>
            <a:fld id="{7626A861-09C9-544C-ADA9-11F723057841}" type="slidenum">
              <a:rPr lang="en-US" smtClean="0"/>
              <a:pPr/>
              <a:t>15</a:t>
            </a:fld>
            <a:endParaRPr lang="en-US" dirty="0"/>
          </a:p>
        </p:txBody>
      </p:sp>
    </p:spTree>
    <p:extLst>
      <p:ext uri="{BB962C8B-B14F-4D97-AF65-F5344CB8AC3E}">
        <p14:creationId xmlns:p14="http://schemas.microsoft.com/office/powerpoint/2010/main" xmlns="" val="774512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685800" y="2130425"/>
            <a:ext cx="7772400" cy="1470025"/>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964381"/>
          </a:xfrm>
        </p:spPr>
        <p:txBody>
          <a:bodyPr lIns="0" tIns="0" rIns="0" bIns="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5053572"/>
            <a:ext cx="2689942" cy="365125"/>
          </a:xfrm>
          <a:prstGeom prst="rect">
            <a:avLst/>
          </a:prstGeom>
        </p:spPr>
        <p:txBody>
          <a:bodyPr lIns="0" tIns="0" rIns="0" bIns="0"/>
          <a:lstStyle>
            <a:lvl1pPr>
              <a:defRPr sz="1600"/>
            </a:lvl1pPr>
          </a:lstStyle>
          <a:p>
            <a:endParaRPr lang="en-US" dirty="0"/>
          </a:p>
        </p:txBody>
      </p:sp>
    </p:spTree>
    <p:extLst>
      <p:ext uri="{BB962C8B-B14F-4D97-AF65-F5344CB8AC3E}">
        <p14:creationId xmlns:p14="http://schemas.microsoft.com/office/powerpoint/2010/main" xmlns="" val="13982454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324147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22861213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77462426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sldNum" sz="quarter" idx="10"/>
          </p:nvPr>
        </p:nvSpPr>
        <p:spPr>
          <a:ln/>
        </p:spPr>
        <p:txBody>
          <a:bodyPr/>
          <a:lstStyle>
            <a:lvl1pPr>
              <a:defRPr/>
            </a:lvl1pPr>
          </a:lstStyle>
          <a:p>
            <a:pPr>
              <a:defRPr/>
            </a:pPr>
            <a:fld id="{CCFFA672-E9FB-7444-AB31-9B51DED56487}" type="slidenum">
              <a:rPr lang="en-US"/>
              <a:pPr>
                <a:defRPr/>
              </a:pPr>
              <a:t>‹#›</a:t>
            </a:fld>
            <a:endParaRPr lang="en-US"/>
          </a:p>
        </p:txBody>
      </p:sp>
    </p:spTree>
    <p:extLst>
      <p:ext uri="{BB962C8B-B14F-4D97-AF65-F5344CB8AC3E}">
        <p14:creationId xmlns:p14="http://schemas.microsoft.com/office/powerpoint/2010/main" xmlns="" val="116274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lang="en-US" smtClean="0"/>
              <a:pPr>
                <a:defRPr/>
              </a:pPr>
              <a:t>‹#›</a:t>
            </a:fld>
            <a:endParaRPr lang="en-US" dirty="0"/>
          </a:p>
        </p:txBody>
      </p:sp>
      <p:sp>
        <p:nvSpPr>
          <p:cNvPr id="8" name="Content Placeholder 2"/>
          <p:cNvSpPr>
            <a:spLocks noGrp="1"/>
          </p:cNvSpPr>
          <p:nvPr>
            <p:ph idx="13"/>
          </p:nvPr>
        </p:nvSpPr>
        <p:spPr>
          <a:xfrm>
            <a:off x="2286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40947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228600" y="2130425"/>
            <a:ext cx="8686800" cy="1470025"/>
          </a:xfrm>
          <a:prstGeom prst="rect">
            <a:avLst/>
          </a:prstGeom>
        </p:spPr>
        <p:txBody>
          <a:bodyPr/>
          <a:lstStyle>
            <a:lvl1pPr>
              <a:defRPr b="1">
                <a:solidFill>
                  <a:srgbClr val="1F497D"/>
                </a:solidFill>
                <a:latin typeface="Century Gothic" pitchFamily="34" charset="0"/>
              </a:defRPr>
            </a:lvl1pPr>
          </a:lstStyle>
          <a:p>
            <a:r>
              <a:rPr lang="en-US" dirty="0" smtClean="0"/>
              <a:t>Click to edit Master title style</a:t>
            </a:r>
            <a:endParaRPr lang="en-US" dirty="0"/>
          </a:p>
        </p:txBody>
      </p:sp>
      <p:sp>
        <p:nvSpPr>
          <p:cNvPr id="10" name="Subtitle 2"/>
          <p:cNvSpPr>
            <a:spLocks noGrp="1"/>
          </p:cNvSpPr>
          <p:nvPr>
            <p:ph type="subTitle" idx="1"/>
          </p:nvPr>
        </p:nvSpPr>
        <p:spPr>
          <a:xfrm>
            <a:off x="1371600" y="4160676"/>
            <a:ext cx="6400800" cy="1104528"/>
          </a:xfrm>
          <a:prstGeom prst="rect">
            <a:avLst/>
          </a:prstGeom>
        </p:spPr>
        <p:txBody>
          <a:bodyPr/>
          <a:lstStyle>
            <a:lvl1pPr marL="0" indent="0" algn="ctr">
              <a:buNone/>
              <a:defRPr b="0">
                <a:solidFill>
                  <a:schemeClr val="tx1">
                    <a:lumMod val="75000"/>
                    <a:lumOff val="25000"/>
                  </a:schemeClr>
                </a:solidFill>
                <a:latin typeface="Century Gothic"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15" name="Text Placeholder 2"/>
          <p:cNvSpPr>
            <a:spLocks noGrp="1"/>
          </p:cNvSpPr>
          <p:nvPr>
            <p:ph type="body" idx="13"/>
          </p:nvPr>
        </p:nvSpPr>
        <p:spPr>
          <a:xfrm>
            <a:off x="1371600" y="5486400"/>
            <a:ext cx="6400800" cy="533401"/>
          </a:xfrm>
          <a:prstGeom prst="rect">
            <a:avLst/>
          </a:prstGeom>
        </p:spPr>
        <p:txBody>
          <a:bodyPr anchor="b"/>
          <a:lstStyle>
            <a:lvl1pPr marL="0" indent="0" algn="ctr">
              <a:buNone/>
              <a:defRPr sz="2400">
                <a:solidFill>
                  <a:schemeClr val="tx1">
                    <a:lumMod val="75000"/>
                    <a:lumOff val="2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xmlns="" val="636453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Content,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7" name="Content Placeholder 2"/>
          <p:cNvSpPr>
            <a:spLocks noGrp="1"/>
          </p:cNvSpPr>
          <p:nvPr>
            <p:ph idx="13"/>
          </p:nvPr>
        </p:nvSpPr>
        <p:spPr>
          <a:xfrm>
            <a:off x="228600" y="1143001"/>
            <a:ext cx="8534400" cy="1600200"/>
          </a:xfrm>
          <a:prstGeom prst="rect">
            <a:avLst/>
          </a:prstGeom>
        </p:spPr>
        <p:txBody>
          <a:bodyPr lIns="45720"/>
          <a:lstStyle>
            <a:lvl1pPr marL="0" indent="0">
              <a:buClr>
                <a:srgbClr val="4F81BD"/>
              </a:buClr>
              <a:buSzPct val="125000"/>
              <a:buFont typeface="Arial" pitchFamily="34" charset="0"/>
              <a:buNone/>
              <a:defRPr sz="2400" b="0">
                <a:solidFill>
                  <a:schemeClr val="tx1">
                    <a:lumMod val="75000"/>
                    <a:lumOff val="25000"/>
                  </a:schemeClr>
                </a:solidFill>
                <a:latin typeface="Century Gothic" pitchFamily="34" charset="0"/>
              </a:defRPr>
            </a:lvl1pPr>
            <a:lvl2pPr marL="228600" indent="0">
              <a:buClr>
                <a:srgbClr val="4F81BD"/>
              </a:buClr>
              <a:buSzPct val="125000"/>
              <a:buFont typeface="Arial" pitchFamily="34" charset="0"/>
              <a:buNone/>
              <a:defRPr sz="1800">
                <a:solidFill>
                  <a:schemeClr val="tx1">
                    <a:lumMod val="75000"/>
                    <a:lumOff val="25000"/>
                  </a:schemeClr>
                </a:solidFill>
                <a:latin typeface="Century Gothic" pitchFamily="34" charset="0"/>
              </a:defRPr>
            </a:lvl2pPr>
            <a:lvl3pPr marL="520700" indent="0">
              <a:buClr>
                <a:srgbClr val="4F81BD"/>
              </a:buClr>
              <a:buSzPct val="45000"/>
              <a:buFont typeface="Century Gothic" pitchFamily="34" charset="0"/>
              <a:buNone/>
              <a:defRPr sz="1800">
                <a:solidFill>
                  <a:schemeClr val="tx1">
                    <a:lumMod val="75000"/>
                    <a:lumOff val="25000"/>
                  </a:schemeClr>
                </a:solidFill>
                <a:latin typeface="Century Gothic" pitchFamily="34" charset="0"/>
              </a:defRPr>
            </a:lvl3pPr>
            <a:lvl4pPr>
              <a:defRPr sz="1400">
                <a:latin typeface="Century Gothic" pitchFamily="34" charset="0"/>
              </a:defRPr>
            </a:lvl4pPr>
            <a:lvl5pPr>
              <a:defRPr sz="1400">
                <a:latin typeface="Century Gothic" pitchFamily="34" charset="0"/>
              </a:defRPr>
            </a:lvl5pPr>
          </a:lstStyle>
          <a:p>
            <a:pPr lvl="0"/>
            <a:r>
              <a:rPr lang="en-US" dirty="0" smtClean="0"/>
              <a:t>Click to edit Master text styles</a:t>
            </a:r>
          </a:p>
        </p:txBody>
      </p:sp>
      <p:sp>
        <p:nvSpPr>
          <p:cNvPr id="8" name="Content Placeholder 2"/>
          <p:cNvSpPr>
            <a:spLocks noGrp="1"/>
          </p:cNvSpPr>
          <p:nvPr>
            <p:ph idx="1"/>
          </p:nvPr>
        </p:nvSpPr>
        <p:spPr>
          <a:xfrm>
            <a:off x="228600" y="2895600"/>
            <a:ext cx="8534400" cy="3230563"/>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69789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8" name="Content Placeholder 2"/>
          <p:cNvSpPr>
            <a:spLocks noGrp="1"/>
          </p:cNvSpPr>
          <p:nvPr>
            <p:ph idx="1"/>
          </p:nvPr>
        </p:nvSpPr>
        <p:spPr>
          <a:xfrm>
            <a:off x="228600" y="1143000"/>
            <a:ext cx="85344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1126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Tree>
    <p:extLst>
      <p:ext uri="{BB962C8B-B14F-4D97-AF65-F5344CB8AC3E}">
        <p14:creationId xmlns:p14="http://schemas.microsoft.com/office/powerpoint/2010/main" xmlns="" val="3767544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ullets, &amp; Table">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xmlns="" val="1671452308"/>
              </p:ext>
            </p:extLst>
          </p:nvPr>
        </p:nvGraphicFramePr>
        <p:xfrm>
          <a:off x="228600" y="3581400"/>
          <a:ext cx="8686800" cy="2000250"/>
        </p:xfrm>
        <a:graphic>
          <a:graphicData uri="http://schemas.openxmlformats.org/drawingml/2006/table">
            <a:tbl>
              <a:tblPr firstRow="1" bandRow="1">
                <a:tableStyleId>{5C22544A-7EE6-4342-B048-85BDC9FD1C3A}</a:tableStyleId>
              </a:tblPr>
              <a:tblGrid>
                <a:gridCol w="1447800"/>
                <a:gridCol w="1447800"/>
                <a:gridCol w="1447800"/>
                <a:gridCol w="1447800"/>
                <a:gridCol w="1447800"/>
                <a:gridCol w="1447800"/>
              </a:tblGrid>
              <a:tr h="400050">
                <a:tc>
                  <a:txBody>
                    <a:bodyPr/>
                    <a:lstStyle/>
                    <a:p>
                      <a:pPr algn="ctr"/>
                      <a:r>
                        <a:rPr lang="en-US" sz="1400" b="1" dirty="0" smtClean="0">
                          <a:solidFill>
                            <a:schemeClr val="bg1"/>
                          </a:solidFill>
                          <a:latin typeface="Century Gothic" pitchFamily="34" charset="0"/>
                        </a:rPr>
                        <a:t>Column 1</a:t>
                      </a:r>
                      <a:endParaRPr lang="en-US" sz="1400" b="1" dirty="0">
                        <a:solidFill>
                          <a:schemeClr val="bg1"/>
                        </a:solidFill>
                        <a:latin typeface="Century Gothic" pitchFamily="34" charset="0"/>
                      </a:endParaRPr>
                    </a:p>
                  </a:txBody>
                  <a:tcPr anchor="ctr">
                    <a:lnL w="19050" cap="flat" cmpd="sng" algn="ctr">
                      <a:solidFill>
                        <a:srgbClr val="1F497D"/>
                      </a:solidFill>
                      <a:prstDash val="solid"/>
                      <a:round/>
                      <a:headEnd type="none" w="med" len="med"/>
                      <a:tailEnd type="none" w="med" len="med"/>
                    </a:lnL>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entury Gothic" pitchFamily="34" charset="0"/>
                        </a:rPr>
                        <a:t>Column 2</a:t>
                      </a:r>
                    </a:p>
                  </a:txBody>
                  <a:tcPr anchor="ct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entury Gothic" pitchFamily="34" charset="0"/>
                        </a:rPr>
                        <a:t>Column 3</a:t>
                      </a:r>
                    </a:p>
                  </a:txBody>
                  <a:tcPr anchor="ct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entury Gothic" pitchFamily="34" charset="0"/>
                        </a:rPr>
                        <a:t>Column 4</a:t>
                      </a:r>
                    </a:p>
                  </a:txBody>
                  <a:tcPr anchor="ct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entury Gothic" pitchFamily="34" charset="0"/>
                        </a:rPr>
                        <a:t>Column 5</a:t>
                      </a:r>
                    </a:p>
                  </a:txBody>
                  <a:tcPr anchor="ct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entury Gothic" pitchFamily="34" charset="0"/>
                        </a:rPr>
                        <a:t>Column 6</a:t>
                      </a:r>
                    </a:p>
                  </a:txBody>
                  <a:tcPr anchor="ctr">
                    <a:lnR w="19050" cap="flat" cmpd="sng" algn="ctr">
                      <a:solidFill>
                        <a:srgbClr val="1F497D"/>
                      </a:solidFill>
                      <a:prstDash val="solid"/>
                      <a:round/>
                      <a:headEnd type="none" w="med" len="med"/>
                      <a:tailEnd type="none" w="med" len="med"/>
                    </a:ln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r>
              <a:tr h="400050">
                <a:tc>
                  <a:txBody>
                    <a:bodyPr/>
                    <a:lstStyle/>
                    <a:p>
                      <a:pPr algn="l"/>
                      <a:r>
                        <a:rPr lang="en-US" sz="1200" dirty="0" smtClean="0">
                          <a:solidFill>
                            <a:schemeClr val="tx1">
                              <a:lumMod val="75000"/>
                              <a:lumOff val="25000"/>
                            </a:schemeClr>
                          </a:solidFill>
                          <a:latin typeface="+mj-lt"/>
                        </a:rPr>
                        <a:t>Data 1</a:t>
                      </a:r>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19050" cap="flat" cmpd="sng" algn="ctr">
                      <a:solidFill>
                        <a:srgbClr val="1F497D"/>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19050" cap="flat" cmpd="sng" algn="ctr">
                      <a:solidFill>
                        <a:srgbClr val="1F497D"/>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r>
            </a:tbl>
          </a:graphicData>
        </a:graphic>
      </p:graphicFrame>
      <p:sp>
        <p:nvSpPr>
          <p:cNvPr id="6"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8" name="Content Placeholder 2"/>
          <p:cNvSpPr>
            <a:spLocks noGrp="1"/>
          </p:cNvSpPr>
          <p:nvPr>
            <p:ph idx="1"/>
          </p:nvPr>
        </p:nvSpPr>
        <p:spPr>
          <a:xfrm>
            <a:off x="228600" y="1143000"/>
            <a:ext cx="8534400" cy="22859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55430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35" y="67341"/>
            <a:ext cx="8488517" cy="824352"/>
          </a:xfrm>
        </p:spPr>
        <p:txBody>
          <a:bodyPr lIns="0" tIns="0" rIns="0" bIns="0">
            <a:normAutofit/>
          </a:bodyPr>
          <a:lstStyle>
            <a:lvl1pPr algn="l">
              <a:defRPr sz="3000" b="0" i="0">
                <a:latin typeface="+mn-lt"/>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935" y="1062182"/>
            <a:ext cx="8488517" cy="4811307"/>
          </a:xfrm>
        </p:spPr>
        <p:txBody>
          <a:bodyPr lIns="0" tIns="0" rIns="0" bIns="0">
            <a:normAutofit/>
          </a:bodyPr>
          <a:lstStyle>
            <a:lvl1pPr marL="256032" indent="-256032">
              <a:spcBef>
                <a:spcPts val="600"/>
              </a:spcBef>
              <a:buClr>
                <a:schemeClr val="accent2"/>
              </a:buClr>
              <a:buSzPct val="120000"/>
              <a:buFont typeface="Lucida Grande"/>
              <a:buChar char="‣"/>
              <a:defRPr sz="2400"/>
            </a:lvl1pPr>
            <a:lvl2pPr>
              <a:buClr>
                <a:schemeClr val="accent2"/>
              </a:buClr>
              <a:defRPr sz="2400"/>
            </a:lvl2pPr>
            <a:lvl3pPr>
              <a:buClr>
                <a:schemeClr val="accent2"/>
              </a:buCl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36194" y="6318383"/>
            <a:ext cx="688258" cy="365125"/>
          </a:xfrm>
        </p:spPr>
        <p:txBody>
          <a:bodyPr/>
          <a:lstStyle/>
          <a:p>
            <a:fld id="{F49B8720-E526-BD45-92D7-B4028BF31DDE}" type="slidenum">
              <a:rPr lang="en-US" smtClean="0"/>
              <a:pPr/>
              <a:t>‹#›</a:t>
            </a:fld>
            <a:endParaRPr lang="en-US" dirty="0"/>
          </a:p>
        </p:txBody>
      </p:sp>
      <p:cxnSp>
        <p:nvCxnSpPr>
          <p:cNvPr id="8" name="Straight Connector 7"/>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865568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ullets, &amp; Table2">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xmlns="" val="3187866122"/>
              </p:ext>
            </p:extLst>
          </p:nvPr>
        </p:nvGraphicFramePr>
        <p:xfrm>
          <a:off x="4572000" y="1143000"/>
          <a:ext cx="4343400" cy="3200400"/>
        </p:xfrm>
        <a:graphic>
          <a:graphicData uri="http://schemas.openxmlformats.org/drawingml/2006/table">
            <a:tbl>
              <a:tblPr firstRow="1" bandRow="1">
                <a:tableStyleId>{5C22544A-7EE6-4342-B048-85BDC9FD1C3A}</a:tableStyleId>
              </a:tblPr>
              <a:tblGrid>
                <a:gridCol w="1447800"/>
                <a:gridCol w="1447800"/>
                <a:gridCol w="1447800"/>
              </a:tblGrid>
              <a:tr h="400050">
                <a:tc>
                  <a:txBody>
                    <a:bodyPr/>
                    <a:lstStyle/>
                    <a:p>
                      <a:pPr algn="ctr"/>
                      <a:r>
                        <a:rPr lang="en-US" sz="1400" b="1" dirty="0" smtClean="0">
                          <a:solidFill>
                            <a:schemeClr val="bg1"/>
                          </a:solidFill>
                          <a:latin typeface="Century Gothic" pitchFamily="34" charset="0"/>
                        </a:rPr>
                        <a:t>Column 1</a:t>
                      </a:r>
                      <a:endParaRPr lang="en-US" sz="1400" b="1" dirty="0">
                        <a:solidFill>
                          <a:schemeClr val="bg1"/>
                        </a:solidFill>
                        <a:latin typeface="Century Gothic" pitchFamily="34" charset="0"/>
                      </a:endParaRPr>
                    </a:p>
                  </a:txBody>
                  <a:tcPr anchor="ctr">
                    <a:lnL w="19050" cap="flat" cmpd="sng" algn="ctr">
                      <a:solidFill>
                        <a:srgbClr val="1F497D"/>
                      </a:solidFill>
                      <a:prstDash val="solid"/>
                      <a:round/>
                      <a:headEnd type="none" w="med" len="med"/>
                      <a:tailEnd type="none" w="med" len="med"/>
                    </a:lnL>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entury Gothic" pitchFamily="34" charset="0"/>
                        </a:rPr>
                        <a:t>Column 2</a:t>
                      </a:r>
                    </a:p>
                  </a:txBody>
                  <a:tcPr anchor="ct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Century Gothic" pitchFamily="34" charset="0"/>
                        </a:rPr>
                        <a:t>Column 3</a:t>
                      </a:r>
                    </a:p>
                  </a:txBody>
                  <a:tcPr anchor="ctr">
                    <a:lnT w="19050" cap="flat" cmpd="sng" algn="ctr">
                      <a:solidFill>
                        <a:srgbClr val="1F497D"/>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1F497D"/>
                    </a:solidFill>
                  </a:tcPr>
                </a:tc>
              </a:tr>
              <a:tr h="400050">
                <a:tc>
                  <a:txBody>
                    <a:bodyPr/>
                    <a:lstStyle/>
                    <a:p>
                      <a:pPr algn="l"/>
                      <a:r>
                        <a:rPr lang="en-US" sz="1200" dirty="0" smtClean="0">
                          <a:solidFill>
                            <a:schemeClr val="tx1">
                              <a:lumMod val="75000"/>
                              <a:lumOff val="25000"/>
                            </a:schemeClr>
                          </a:solidFill>
                          <a:latin typeface="+mj-lt"/>
                        </a:rPr>
                        <a:t>Data 1</a:t>
                      </a:r>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r>
              <a:tr h="400050">
                <a:tc>
                  <a:txBody>
                    <a:bodyPr/>
                    <a:lstStyle/>
                    <a:p>
                      <a:pPr algn="l"/>
                      <a:endParaRPr lang="en-US" sz="1200" dirty="0">
                        <a:solidFill>
                          <a:schemeClr val="tx1">
                            <a:lumMod val="75000"/>
                            <a:lumOff val="25000"/>
                          </a:schemeClr>
                        </a:solidFill>
                        <a:latin typeface="+mj-lt"/>
                      </a:endParaRPr>
                    </a:p>
                  </a:txBody>
                  <a:tcPr anchor="ctr">
                    <a:lnL w="19050" cap="flat" cmpd="sng" algn="ctr">
                      <a:solidFill>
                        <a:srgbClr val="1F497D"/>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c>
                  <a:txBody>
                    <a:bodyPr/>
                    <a:lstStyle/>
                    <a:p>
                      <a:pPr algn="l"/>
                      <a:endParaRPr lang="en-US" sz="1200" dirty="0">
                        <a:solidFill>
                          <a:schemeClr val="tx1">
                            <a:lumMod val="75000"/>
                            <a:lumOff val="25000"/>
                          </a:schemeClr>
                        </a:solidFill>
                        <a:latin typeface="+mj-lt"/>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19050" cap="flat" cmpd="sng" algn="ctr">
                      <a:solidFill>
                        <a:srgbClr val="1F497D"/>
                      </a:solidFill>
                      <a:prstDash val="solid"/>
                      <a:round/>
                      <a:headEnd type="none" w="med" len="med"/>
                      <a:tailEnd type="none" w="med" len="med"/>
                    </a:lnB>
                  </a:tcPr>
                </a:tc>
              </a:tr>
            </a:tbl>
          </a:graphicData>
        </a:graphic>
      </p:graphicFrame>
      <p:sp>
        <p:nvSpPr>
          <p:cNvPr id="6"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8" name="Content Placeholder 2"/>
          <p:cNvSpPr>
            <a:spLocks noGrp="1"/>
          </p:cNvSpPr>
          <p:nvPr>
            <p:ph idx="13"/>
          </p:nvPr>
        </p:nvSpPr>
        <p:spPr>
          <a:xfrm>
            <a:off x="2286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98098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3733800"/>
            <a:ext cx="8686800" cy="2291680"/>
          </a:xfrm>
          <a:prstGeom prst="rect">
            <a:avLst/>
          </a:prstGeom>
        </p:spPr>
        <p:txBody>
          <a:bodyPr anchor="t"/>
          <a:lstStyle>
            <a:lvl1pPr marL="0" indent="0" algn="ctr">
              <a:buNone/>
              <a:defRPr sz="2800">
                <a:latin typeface="Century Gothic"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12"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4" name="Title 1"/>
          <p:cNvSpPr>
            <a:spLocks noGrp="1"/>
          </p:cNvSpPr>
          <p:nvPr>
            <p:ph type="ctrTitle"/>
          </p:nvPr>
        </p:nvSpPr>
        <p:spPr>
          <a:xfrm>
            <a:off x="228600" y="2130425"/>
            <a:ext cx="8686800" cy="1470025"/>
          </a:xfrm>
          <a:prstGeom prst="rect">
            <a:avLst/>
          </a:prstGeom>
        </p:spPr>
        <p:txBody>
          <a:bodyPr/>
          <a:lstStyle>
            <a:lvl1pPr>
              <a:defRPr b="1">
                <a:solidFill>
                  <a:srgbClr val="1F497D"/>
                </a:solidFill>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4157838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8" name="Content Placeholder 2"/>
          <p:cNvSpPr>
            <a:spLocks noGrp="1"/>
          </p:cNvSpPr>
          <p:nvPr>
            <p:ph idx="13"/>
          </p:nvPr>
        </p:nvSpPr>
        <p:spPr>
          <a:xfrm>
            <a:off x="2286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7741734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7" name="Content Placeholder 2"/>
          <p:cNvSpPr>
            <a:spLocks noGrp="1"/>
          </p:cNvSpPr>
          <p:nvPr>
            <p:ph idx="1"/>
          </p:nvPr>
        </p:nvSpPr>
        <p:spPr>
          <a:xfrm>
            <a:off x="3581400" y="228600"/>
            <a:ext cx="5181600" cy="5867400"/>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228600" y="1447800"/>
            <a:ext cx="3048000" cy="4648200"/>
          </a:xfrm>
          <a:prstGeom prst="rect">
            <a:avLst/>
          </a:prstGeom>
        </p:spPr>
        <p:txBody>
          <a:bodyPr lIns="45720"/>
          <a:lstStyle>
            <a:lvl1pPr marL="0" indent="0">
              <a:buClr>
                <a:srgbClr val="4F81BD"/>
              </a:buClr>
              <a:buSzPct val="125000"/>
              <a:buFont typeface="Arial" pitchFamily="34" charset="0"/>
              <a:buNone/>
              <a:defRPr sz="2400" b="0">
                <a:solidFill>
                  <a:schemeClr val="tx1">
                    <a:lumMod val="75000"/>
                    <a:lumOff val="25000"/>
                  </a:schemeClr>
                </a:solidFill>
                <a:latin typeface="Century Gothic" pitchFamily="34" charset="0"/>
              </a:defRPr>
            </a:lvl1pPr>
            <a:lvl2pPr marL="228600" indent="0">
              <a:buClr>
                <a:srgbClr val="4F81BD"/>
              </a:buClr>
              <a:buSzPct val="125000"/>
              <a:buFont typeface="Arial" pitchFamily="34" charset="0"/>
              <a:buNone/>
              <a:defRPr sz="1800">
                <a:solidFill>
                  <a:schemeClr val="tx1">
                    <a:lumMod val="75000"/>
                    <a:lumOff val="25000"/>
                  </a:schemeClr>
                </a:solidFill>
                <a:latin typeface="Century Gothic" pitchFamily="34" charset="0"/>
              </a:defRPr>
            </a:lvl2pPr>
            <a:lvl3pPr marL="520700" indent="0">
              <a:buClr>
                <a:srgbClr val="4F81BD"/>
              </a:buClr>
              <a:buSzPct val="45000"/>
              <a:buFont typeface="Century Gothic" pitchFamily="34" charset="0"/>
              <a:buNone/>
              <a:defRPr sz="1800">
                <a:solidFill>
                  <a:schemeClr val="tx1">
                    <a:lumMod val="75000"/>
                    <a:lumOff val="25000"/>
                  </a:schemeClr>
                </a:solidFill>
                <a:latin typeface="Century Gothic" pitchFamily="34" charset="0"/>
              </a:defRPr>
            </a:lvl3pPr>
            <a:lvl4pPr>
              <a:defRPr sz="1400">
                <a:latin typeface="Century Gothic" pitchFamily="34" charset="0"/>
              </a:defRPr>
            </a:lvl4pPr>
            <a:lvl5pPr>
              <a:defRPr sz="1400">
                <a:latin typeface="Century Gothic" pitchFamily="34" charset="0"/>
              </a:defRPr>
            </a:lvl5pPr>
          </a:lstStyle>
          <a:p>
            <a:pPr lvl="0"/>
            <a:r>
              <a:rPr lang="en-US" dirty="0" smtClean="0"/>
              <a:t>Click to edit Master text styles</a:t>
            </a:r>
          </a:p>
        </p:txBody>
      </p:sp>
      <p:sp>
        <p:nvSpPr>
          <p:cNvPr id="9" name="Title 1"/>
          <p:cNvSpPr txBox="1">
            <a:spLocks/>
          </p:cNvSpPr>
          <p:nvPr userDrawn="1"/>
        </p:nvSpPr>
        <p:spPr>
          <a:xfrm>
            <a:off x="228598" y="228600"/>
            <a:ext cx="3048002" cy="1143000"/>
          </a:xfrm>
          <a:prstGeom prst="rect">
            <a:avLst/>
          </a:prstGeom>
        </p:spPr>
        <p:txBody>
          <a:bodyPr/>
          <a:lstStyle>
            <a:lvl1pPr algn="l" rtl="0" eaLnBrk="1" fontAlgn="base" hangingPunct="1">
              <a:spcBef>
                <a:spcPct val="0"/>
              </a:spcBef>
              <a:spcAft>
                <a:spcPct val="0"/>
              </a:spcAft>
              <a:defRPr sz="2800" b="1">
                <a:solidFill>
                  <a:srgbClr val="1F497D"/>
                </a:solidFill>
                <a:latin typeface="Century Gothic" pitchFamily="34" charset="0"/>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defTabSz="914400"/>
            <a:r>
              <a:rPr lang="en-US" sz="3200" dirty="0" smtClean="0"/>
              <a:t>Click to edit Master title style</a:t>
            </a:r>
            <a:endParaRPr lang="en-US" sz="3200" dirty="0"/>
          </a:p>
        </p:txBody>
      </p:sp>
    </p:spTree>
    <p:extLst>
      <p:ext uri="{BB962C8B-B14F-4D97-AF65-F5344CB8AC3E}">
        <p14:creationId xmlns:p14="http://schemas.microsoft.com/office/powerpoint/2010/main" xmlns="" val="1554476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522912" cy="4114800"/>
          </a:xfrm>
          <a:prstGeom prst="rect">
            <a:avLst/>
          </a:prstGeom>
        </p:spPr>
        <p:txBody>
          <a:bodyPr/>
          <a:lstStyle>
            <a:lvl1pPr marL="0" indent="0">
              <a:buNone/>
              <a:defRPr sz="2800" b="1">
                <a:solidFill>
                  <a:srgbClr val="1F497D"/>
                </a:solidFill>
                <a:latin typeface="Century Gothic"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14"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6" name="Content Placeholder 2"/>
          <p:cNvSpPr>
            <a:spLocks noGrp="1"/>
          </p:cNvSpPr>
          <p:nvPr>
            <p:ph idx="13"/>
          </p:nvPr>
        </p:nvSpPr>
        <p:spPr>
          <a:xfrm>
            <a:off x="1792224" y="4800600"/>
            <a:ext cx="5522976" cy="1295400"/>
          </a:xfrm>
          <a:prstGeom prst="rect">
            <a:avLst/>
          </a:prstGeom>
        </p:spPr>
        <p:txBody>
          <a:bodyPr lIns="45720"/>
          <a:lstStyle>
            <a:lvl1pPr marL="0" indent="0">
              <a:buClr>
                <a:srgbClr val="4F81BD"/>
              </a:buClr>
              <a:buSzPct val="125000"/>
              <a:buFont typeface="Arial" pitchFamily="34" charset="0"/>
              <a:buNone/>
              <a:defRPr sz="2400" b="0">
                <a:solidFill>
                  <a:schemeClr val="tx1">
                    <a:lumMod val="75000"/>
                    <a:lumOff val="25000"/>
                  </a:schemeClr>
                </a:solidFill>
                <a:latin typeface="Century Gothic" pitchFamily="34" charset="0"/>
              </a:defRPr>
            </a:lvl1pPr>
            <a:lvl2pPr marL="228600" indent="0">
              <a:buClr>
                <a:srgbClr val="4F81BD"/>
              </a:buClr>
              <a:buSzPct val="125000"/>
              <a:buFont typeface="Arial" pitchFamily="34" charset="0"/>
              <a:buNone/>
              <a:defRPr sz="1800">
                <a:solidFill>
                  <a:schemeClr val="tx1">
                    <a:lumMod val="75000"/>
                    <a:lumOff val="25000"/>
                  </a:schemeClr>
                </a:solidFill>
                <a:latin typeface="Century Gothic" pitchFamily="34" charset="0"/>
              </a:defRPr>
            </a:lvl2pPr>
            <a:lvl3pPr marL="520700" indent="0">
              <a:buClr>
                <a:srgbClr val="4F81BD"/>
              </a:buClr>
              <a:buSzPct val="45000"/>
              <a:buFont typeface="Century Gothic" pitchFamily="34" charset="0"/>
              <a:buNone/>
              <a:defRPr sz="1800">
                <a:solidFill>
                  <a:schemeClr val="tx1">
                    <a:lumMod val="75000"/>
                    <a:lumOff val="25000"/>
                  </a:schemeClr>
                </a:solidFill>
                <a:latin typeface="Century Gothic" pitchFamily="34" charset="0"/>
              </a:defRPr>
            </a:lvl3pPr>
            <a:lvl4pPr>
              <a:defRPr sz="1400">
                <a:latin typeface="Century Gothic" pitchFamily="34" charset="0"/>
              </a:defRPr>
            </a:lvl4pPr>
            <a:lvl5pPr>
              <a:defRPr sz="1400">
                <a:latin typeface="Century Gothic" pitchFamily="34" charset="0"/>
              </a:defRPr>
            </a:lvl5pPr>
          </a:lstStyle>
          <a:p>
            <a:pPr lvl="0"/>
            <a:r>
              <a:rPr lang="en-US" dirty="0" smtClean="0"/>
              <a:t>Click to edit Master text styles</a:t>
            </a:r>
          </a:p>
        </p:txBody>
      </p:sp>
    </p:spTree>
    <p:extLst>
      <p:ext uri="{BB962C8B-B14F-4D97-AF65-F5344CB8AC3E}">
        <p14:creationId xmlns:p14="http://schemas.microsoft.com/office/powerpoint/2010/main" xmlns="" val="4000624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Vertical Bullets">
    <p:spTree>
      <p:nvGrpSpPr>
        <p:cNvPr id="1" name=""/>
        <p:cNvGrpSpPr/>
        <p:nvPr/>
      </p:nvGrpSpPr>
      <p:grpSpPr>
        <a:xfrm>
          <a:off x="0" y="0"/>
          <a:ext cx="0" cy="0"/>
          <a:chOff x="0" y="0"/>
          <a:chExt cx="0" cy="0"/>
        </a:xfrm>
      </p:grpSpPr>
      <p:sp>
        <p:nvSpPr>
          <p:cNvPr id="13" name="Title 1"/>
          <p:cNvSpPr>
            <a:spLocks noGrp="1"/>
          </p:cNvSpPr>
          <p:nvPr>
            <p:ph type="title"/>
          </p:nvPr>
        </p:nvSpPr>
        <p:spPr>
          <a:xfrm>
            <a:off x="228598" y="228600"/>
            <a:ext cx="86868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16"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6" name="Content Placeholder 2"/>
          <p:cNvSpPr>
            <a:spLocks noGrp="1"/>
          </p:cNvSpPr>
          <p:nvPr>
            <p:ph idx="1"/>
          </p:nvPr>
        </p:nvSpPr>
        <p:spPr>
          <a:xfrm rot="5400000">
            <a:off x="2171699" y="-647698"/>
            <a:ext cx="4800601" cy="8686800"/>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899358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ertical Title and Bullets">
    <p:spTree>
      <p:nvGrpSpPr>
        <p:cNvPr id="1" name=""/>
        <p:cNvGrpSpPr/>
        <p:nvPr/>
      </p:nvGrpSpPr>
      <p:grpSpPr>
        <a:xfrm>
          <a:off x="0" y="0"/>
          <a:ext cx="0" cy="0"/>
          <a:chOff x="0" y="0"/>
          <a:chExt cx="0" cy="0"/>
        </a:xfrm>
      </p:grpSpPr>
      <p:sp>
        <p:nvSpPr>
          <p:cNvPr id="15" name="Title 1"/>
          <p:cNvSpPr>
            <a:spLocks noGrp="1"/>
          </p:cNvSpPr>
          <p:nvPr>
            <p:ph type="title"/>
          </p:nvPr>
        </p:nvSpPr>
        <p:spPr>
          <a:xfrm rot="5400000">
            <a:off x="5662470" y="2732720"/>
            <a:ext cx="5791200" cy="782960"/>
          </a:xfrm>
          <a:prstGeom prst="rect">
            <a:avLst/>
          </a:prstGeom>
        </p:spPr>
        <p:txBody>
          <a:bodyPr/>
          <a:lstStyle>
            <a:lvl1pPr algn="l">
              <a:defRPr sz="3200" b="1">
                <a:solidFill>
                  <a:srgbClr val="1F497D"/>
                </a:solidFill>
                <a:latin typeface="Century Gothic" pitchFamily="34" charset="0"/>
              </a:defRPr>
            </a:lvl1pPr>
          </a:lstStyle>
          <a:p>
            <a:r>
              <a:rPr lang="en-US" dirty="0" smtClean="0"/>
              <a:t>Click to edit Master title style</a:t>
            </a:r>
            <a:endParaRPr lang="en-US" dirty="0"/>
          </a:p>
        </p:txBody>
      </p:sp>
      <p:sp>
        <p:nvSpPr>
          <p:cNvPr id="16"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
        <p:nvSpPr>
          <p:cNvPr id="6" name="Content Placeholder 2"/>
          <p:cNvSpPr>
            <a:spLocks noGrp="1"/>
          </p:cNvSpPr>
          <p:nvPr>
            <p:ph idx="1"/>
          </p:nvPr>
        </p:nvSpPr>
        <p:spPr>
          <a:xfrm rot="5400000">
            <a:off x="1257301" y="-800099"/>
            <a:ext cx="5791198" cy="7848600"/>
          </a:xfrm>
          <a:prstGeom prst="rect">
            <a:avLst/>
          </a:prstGeom>
        </p:spPr>
        <p:txBody>
          <a:bodyPr lIns="320040"/>
          <a:lstStyle>
            <a:lvl1pPr marL="287338" indent="-287338">
              <a:buClr>
                <a:srgbClr val="4F81BD"/>
              </a:buClr>
              <a:buSzPct val="125000"/>
              <a:defRPr sz="2400">
                <a:latin typeface="Century Gothic" pitchFamily="34" charset="0"/>
              </a:defRPr>
            </a:lvl1pPr>
            <a:lvl2pPr marL="573088" indent="-285750">
              <a:buClr>
                <a:srgbClr val="4F81BD"/>
              </a:buClr>
              <a:buSzPct val="45000"/>
              <a:buFont typeface="Century Gothic" pitchFamily="34" charset="0"/>
              <a:buChar char="►"/>
              <a:defRPr sz="2100">
                <a:latin typeface="Century Gothic" pitchFamily="34" charset="0"/>
              </a:defRPr>
            </a:lvl2pPr>
            <a:lvl3pPr marL="860425" indent="-287338">
              <a:buClr>
                <a:srgbClr val="4F81BD"/>
              </a:buClr>
              <a:buFont typeface="Century Gothic" pitchFamily="34" charset="0"/>
              <a:buChar char="―"/>
              <a:defRPr sz="1800">
                <a:latin typeface="Century Gothic" pitchFamily="34" charset="0"/>
              </a:defRPr>
            </a:lvl3pPr>
            <a:lvl4pPr marL="1146175" indent="-285750">
              <a:buClr>
                <a:srgbClr val="4F81BD"/>
              </a:buClr>
              <a:defRPr sz="1800">
                <a:latin typeface="Century Gothic" pitchFamily="34" charset="0"/>
              </a:defRPr>
            </a:lvl4pPr>
            <a:lvl5pPr marL="1425575" indent="-279400">
              <a:buClr>
                <a:srgbClr val="4F81BD"/>
              </a:buClr>
              <a:defRPr sz="16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77396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defTabSz="914400" fontAlgn="base">
              <a:spcBef>
                <a:spcPct val="0"/>
              </a:spcBef>
              <a:spcAft>
                <a:spcPct val="0"/>
              </a:spcAft>
              <a:defRPr/>
            </a:pPr>
            <a:fld id="{C8A48D1F-3091-4E9B-A3E8-931923804DD4}" type="slidenum">
              <a:rPr>
                <a:solidFill>
                  <a:srgbClr val="000000">
                    <a:lumMod val="50000"/>
                    <a:lumOff val="50000"/>
                  </a:srgbClr>
                </a:solidFill>
              </a:rPr>
              <a:pPr defTabSz="914400" fontAlgn="base">
                <a:spcBef>
                  <a:spcPct val="0"/>
                </a:spcBef>
                <a:spcAft>
                  <a:spcPct val="0"/>
                </a:spcAft>
                <a:defRPr/>
              </a:pPr>
              <a:t>‹#›</a:t>
            </a:fld>
            <a:endParaRPr dirty="0">
              <a:solidFill>
                <a:srgbClr val="000000">
                  <a:lumMod val="50000"/>
                  <a:lumOff val="50000"/>
                </a:srgbClr>
              </a:solidFill>
            </a:endParaRPr>
          </a:p>
        </p:txBody>
      </p:sp>
    </p:spTree>
    <p:extLst>
      <p:ext uri="{BB962C8B-B14F-4D97-AF65-F5344CB8AC3E}">
        <p14:creationId xmlns:p14="http://schemas.microsoft.com/office/powerpoint/2010/main" xmlns="" val="502754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685800" y="2130425"/>
            <a:ext cx="7772400" cy="1470025"/>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964381"/>
          </a:xfrm>
        </p:spPr>
        <p:txBody>
          <a:bodyPr lIns="0" tIns="0" rIns="0" bIns="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5053572"/>
            <a:ext cx="2689942" cy="365125"/>
          </a:xfrm>
          <a:prstGeom prst="rect">
            <a:avLst/>
          </a:prstGeom>
        </p:spPr>
        <p:txBody>
          <a:bodyPr lIns="0" tIns="0" rIns="0" bIns="0"/>
          <a:lstStyle>
            <a:lvl1pPr>
              <a:defRPr sz="1600"/>
            </a:lvl1pPr>
          </a:lstStyle>
          <a:p>
            <a:endParaRPr lang="en-US" dirty="0">
              <a:solidFill>
                <a:prstClr val="black"/>
              </a:solidFill>
            </a:endParaRPr>
          </a:p>
        </p:txBody>
      </p:sp>
    </p:spTree>
    <p:extLst>
      <p:ext uri="{BB962C8B-B14F-4D97-AF65-F5344CB8AC3E}">
        <p14:creationId xmlns:p14="http://schemas.microsoft.com/office/powerpoint/2010/main" xmlns="" val="41044556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35" y="67341"/>
            <a:ext cx="8488517" cy="824352"/>
          </a:xfrm>
        </p:spPr>
        <p:txBody>
          <a:bodyPr lIns="0" tIns="0" rIns="0" bIns="0">
            <a:normAutofit/>
          </a:bodyPr>
          <a:lstStyle>
            <a:lvl1pPr algn="l">
              <a:defRPr sz="3000" b="1" i="0">
                <a:latin typeface="+mn-lt"/>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935" y="1062182"/>
            <a:ext cx="8488517" cy="4811307"/>
          </a:xfrm>
        </p:spPr>
        <p:txBody>
          <a:bodyPr lIns="0" tIns="0" rIns="0" bIns="0">
            <a:normAutofit/>
          </a:bodyPr>
          <a:lstStyle>
            <a:lvl1pPr marL="256032" indent="-256032">
              <a:spcBef>
                <a:spcPts val="600"/>
              </a:spcBef>
              <a:buClr>
                <a:schemeClr val="accent2"/>
              </a:buClr>
              <a:buSzPct val="120000"/>
              <a:buFont typeface="Lucida Grande"/>
              <a:buChar char="‣"/>
              <a:defRPr sz="2400"/>
            </a:lvl1pPr>
            <a:lvl2pPr>
              <a:buClr>
                <a:schemeClr val="accent2"/>
              </a:buClr>
              <a:defRPr sz="2400"/>
            </a:lvl2pPr>
            <a:lvl3pPr>
              <a:buClr>
                <a:schemeClr val="accent2"/>
              </a:buCl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136194" y="6318383"/>
            <a:ext cx="688258" cy="365125"/>
          </a:xfrm>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749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516" y="4406900"/>
            <a:ext cx="8326284"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0516" y="2906713"/>
            <a:ext cx="83262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14449787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35" y="67341"/>
            <a:ext cx="8488517" cy="824352"/>
          </a:xfrm>
        </p:spPr>
        <p:txBody>
          <a:bodyPr lIns="0" tIns="0" rIns="0" bIns="0">
            <a:normAutofit/>
          </a:bodyPr>
          <a:lstStyle>
            <a:lvl1pPr algn="l">
              <a:defRPr sz="3000" b="1" i="0">
                <a:latin typeface="+mn-lt"/>
                <a:cs typeface="Arial Narrow"/>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8136194" y="6318383"/>
            <a:ext cx="688258" cy="365125"/>
          </a:xfrm>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762818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516" y="4406900"/>
            <a:ext cx="8326284"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0516" y="2906713"/>
            <a:ext cx="8326284"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1565195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516" y="274638"/>
            <a:ext cx="8390194" cy="1143000"/>
          </a:xfrm>
        </p:spPr>
        <p:txBody>
          <a:bodyPr lIns="0" tIns="0" rIns="0" bIns="0">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60516" y="1600200"/>
            <a:ext cx="4113161" cy="4525963"/>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2968" y="1600200"/>
            <a:ext cx="4137742" cy="4525963"/>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97510" cy="365125"/>
          </a:xfrm>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37165340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4736636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Footer Placeholder 3"/>
          <p:cNvSpPr>
            <a:spLocks noGrp="1"/>
          </p:cNvSpPr>
          <p:nvPr>
            <p:ph type="ftr" sz="quarter" idx="11"/>
          </p:nvPr>
        </p:nvSpPr>
        <p:spPr>
          <a:xfrm>
            <a:off x="2002825" y="6357403"/>
            <a:ext cx="4457509"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819269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6279369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3857417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Footer Placeholder 5"/>
          <p:cNvSpPr>
            <a:spLocks noGrp="1"/>
          </p:cNvSpPr>
          <p:nvPr>
            <p:ph type="ftr" sz="quarter" idx="11"/>
          </p:nvPr>
        </p:nvSpPr>
        <p:spPr>
          <a:xfrm>
            <a:off x="2002825" y="6357403"/>
            <a:ext cx="4457509"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622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8504807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831585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516" y="274638"/>
            <a:ext cx="8390194" cy="1143000"/>
          </a:xfrm>
        </p:spPr>
        <p:txBody>
          <a:bodyPr lIns="0" tIns="0" rIns="0" bIns="0">
            <a:normAutofit/>
          </a:bodyPr>
          <a:lstStyle>
            <a:lvl1pPr algn="l">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60516" y="1600200"/>
            <a:ext cx="4113161" cy="4525963"/>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2968" y="1600200"/>
            <a:ext cx="4137742" cy="4525963"/>
          </a:xfrm>
        </p:spPr>
        <p:txBody>
          <a:bodyPr lIns="0" tIns="0" rIns="0" bIns="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6553200" y="6356350"/>
            <a:ext cx="2197510" cy="365125"/>
          </a:xfrm>
        </p:spPr>
        <p:txBody>
          <a:bodyPr/>
          <a:lstStyle/>
          <a:p>
            <a:fld id="{F49B8720-E526-BD45-92D7-B4028BF31DDE}" type="slidenum">
              <a:rPr lang="en-US" smtClean="0"/>
              <a:pPr/>
              <a:t>‹#›</a:t>
            </a:fld>
            <a:endParaRPr lang="en-US" dirty="0"/>
          </a:p>
        </p:txBody>
      </p:sp>
      <p:cxnSp>
        <p:nvCxnSpPr>
          <p:cNvPr id="6" name="Straight Connector 5"/>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5470503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3"/>
          </p:nvPr>
        </p:nvSpPr>
        <p:spPr>
          <a:xfrm>
            <a:off x="2286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016211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
          </p:nvPr>
        </p:nvSpPr>
        <p:spPr>
          <a:xfrm>
            <a:off x="228600" y="1143000"/>
            <a:ext cx="85344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76389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3"/>
          </p:nvPr>
        </p:nvSpPr>
        <p:spPr>
          <a:xfrm>
            <a:off x="2286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484354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
          </p:nvPr>
        </p:nvSpPr>
        <p:spPr>
          <a:xfrm>
            <a:off x="228600" y="1143000"/>
            <a:ext cx="85344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554700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3"/>
          </p:nvPr>
        </p:nvSpPr>
        <p:spPr>
          <a:xfrm>
            <a:off x="2286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2447471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
          </p:nvPr>
        </p:nvSpPr>
        <p:spPr>
          <a:xfrm>
            <a:off x="228600" y="1143000"/>
            <a:ext cx="85344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315688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3"/>
          </p:nvPr>
        </p:nvSpPr>
        <p:spPr>
          <a:xfrm>
            <a:off x="2286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9758684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
          </p:nvPr>
        </p:nvSpPr>
        <p:spPr>
          <a:xfrm>
            <a:off x="228600" y="1143000"/>
            <a:ext cx="85344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5810657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_Title, Side-by-Side Bullets">
    <p:spTree>
      <p:nvGrpSpPr>
        <p:cNvPr id="1" name=""/>
        <p:cNvGrpSpPr/>
        <p:nvPr/>
      </p:nvGrpSpPr>
      <p:grpSpPr>
        <a:xfrm>
          <a:off x="0" y="0"/>
          <a:ext cx="0" cy="0"/>
          <a:chOff x="0" y="0"/>
          <a:chExt cx="0" cy="0"/>
        </a:xfrm>
      </p:grpSpPr>
      <p:sp>
        <p:nvSpPr>
          <p:cNvPr id="14"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3"/>
          </p:nvPr>
        </p:nvSpPr>
        <p:spPr>
          <a:xfrm>
            <a:off x="2286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143000"/>
            <a:ext cx="42672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6529336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mp; Bullets">
    <p:spTree>
      <p:nvGrpSpPr>
        <p:cNvPr id="1" name=""/>
        <p:cNvGrpSpPr/>
        <p:nvPr/>
      </p:nvGrpSpPr>
      <p:grpSpPr>
        <a:xfrm>
          <a:off x="0" y="0"/>
          <a:ext cx="0" cy="0"/>
          <a:chOff x="0" y="0"/>
          <a:chExt cx="0" cy="0"/>
        </a:xfrm>
      </p:grpSpPr>
      <p:sp>
        <p:nvSpPr>
          <p:cNvPr id="2" name="Title 1"/>
          <p:cNvSpPr>
            <a:spLocks noGrp="1"/>
          </p:cNvSpPr>
          <p:nvPr>
            <p:ph type="title"/>
          </p:nvPr>
        </p:nvSpPr>
        <p:spPr>
          <a:xfrm>
            <a:off x="228598" y="228600"/>
            <a:ext cx="8686800" cy="782960"/>
          </a:xfrm>
          <a:prstGeom prst="rect">
            <a:avLst/>
          </a:prstGeom>
        </p:spPr>
        <p:txBody>
          <a:bodyPr/>
          <a:lstStyle>
            <a:lvl1pPr algn="l">
              <a:defRPr sz="2800" b="1">
                <a:solidFill>
                  <a:srgbClr val="1F497D"/>
                </a:solidFill>
                <a:latin typeface="Century Gothic" pitchFamily="34" charset="0"/>
              </a:defRPr>
            </a:lvl1pPr>
          </a:lstStyle>
          <a:p>
            <a:r>
              <a:rPr lang="en-US" dirty="0" smtClean="0"/>
              <a:t>Click to edit Master title style</a:t>
            </a:r>
            <a:endParaRPr lang="en-US" dirty="0"/>
          </a:p>
        </p:txBody>
      </p:sp>
      <p:sp>
        <p:nvSpPr>
          <p:cNvPr id="5" name="Rectangle 22"/>
          <p:cNvSpPr>
            <a:spLocks noGrp="1" noChangeArrowheads="1"/>
          </p:cNvSpPr>
          <p:nvPr>
            <p:ph type="sldNum" sz="quarter" idx="12"/>
          </p:nvPr>
        </p:nvSpPr>
        <p:spPr>
          <a:xfrm>
            <a:off x="7883860" y="6629400"/>
            <a:ext cx="1260140" cy="228600"/>
          </a:xfrm>
          <a:prstGeom prst="rect">
            <a:avLst/>
          </a:prstGeom>
          <a:ln/>
        </p:spPr>
        <p:txBody>
          <a:bodyPr/>
          <a:lstStyle>
            <a:lvl1pPr algn="r">
              <a:defRPr lang="en-US" sz="800" b="1" kern="1200" smtClean="0">
                <a:solidFill>
                  <a:schemeClr val="tx1">
                    <a:lumMod val="50000"/>
                    <a:lumOff val="50000"/>
                  </a:schemeClr>
                </a:solidFill>
                <a:latin typeface="Century Gothic" pitchFamily="34" charset="0"/>
                <a:ea typeface="+mn-ea"/>
                <a:cs typeface="+mn-cs"/>
              </a:defRPr>
            </a:lvl1pPr>
          </a:lstStyle>
          <a:p>
            <a:pPr>
              <a:defRPr/>
            </a:pPr>
            <a:fld id="{C8A48D1F-3091-4E9B-A3E8-931923804DD4}" type="slidenum">
              <a:rPr>
                <a:solidFill>
                  <a:prstClr val="black">
                    <a:lumMod val="50000"/>
                    <a:lumOff val="50000"/>
                  </a:prstClr>
                </a:solidFill>
              </a:rPr>
              <a:pPr>
                <a:defRPr/>
              </a:pPr>
              <a:t>‹#›</a:t>
            </a:fld>
            <a:endParaRPr dirty="0">
              <a:solidFill>
                <a:prstClr val="black">
                  <a:lumMod val="50000"/>
                  <a:lumOff val="50000"/>
                </a:prstClr>
              </a:solidFill>
            </a:endParaRPr>
          </a:p>
        </p:txBody>
      </p:sp>
      <p:sp>
        <p:nvSpPr>
          <p:cNvPr id="8" name="Content Placeholder 2"/>
          <p:cNvSpPr>
            <a:spLocks noGrp="1"/>
          </p:cNvSpPr>
          <p:nvPr>
            <p:ph idx="1"/>
          </p:nvPr>
        </p:nvSpPr>
        <p:spPr>
          <a:xfrm>
            <a:off x="228600" y="1143000"/>
            <a:ext cx="8534400" cy="4876799"/>
          </a:xfrm>
          <a:prstGeom prst="rect">
            <a:avLst/>
          </a:prstGeom>
        </p:spPr>
        <p:txBody>
          <a:bodyPr/>
          <a:lstStyle>
            <a:lvl1pPr marL="287338" indent="-287338">
              <a:buClr>
                <a:srgbClr val="4F81BD"/>
              </a:buClr>
              <a:buSzPct val="125000"/>
              <a:defRPr sz="1800">
                <a:latin typeface="Century Gothic" pitchFamily="34" charset="0"/>
              </a:defRPr>
            </a:lvl1pPr>
            <a:lvl2pPr marL="573088" indent="-285750">
              <a:buClr>
                <a:srgbClr val="4F81BD"/>
              </a:buClr>
              <a:buSzPct val="45000"/>
              <a:buFont typeface="Century Gothic" pitchFamily="34" charset="0"/>
              <a:buChar char="►"/>
              <a:defRPr sz="1800">
                <a:latin typeface="Century Gothic" pitchFamily="34" charset="0"/>
              </a:defRPr>
            </a:lvl2pPr>
            <a:lvl3pPr marL="860425" indent="-287338">
              <a:buClr>
                <a:srgbClr val="4F81BD"/>
              </a:buClr>
              <a:buFont typeface="Century Gothic" pitchFamily="34" charset="0"/>
              <a:buChar char="―"/>
              <a:defRPr sz="1600">
                <a:latin typeface="Century Gothic" pitchFamily="34" charset="0"/>
              </a:defRPr>
            </a:lvl3pPr>
            <a:lvl4pPr marL="1146175" indent="-285750">
              <a:buClr>
                <a:srgbClr val="4F81BD"/>
              </a:buClr>
              <a:defRPr sz="1600">
                <a:latin typeface="Century Gothic" pitchFamily="34" charset="0"/>
              </a:defRPr>
            </a:lvl4pPr>
            <a:lvl5pPr marL="1425575" indent="-279400">
              <a:buClr>
                <a:srgbClr val="4F81BD"/>
              </a:buClr>
              <a:defRPr sz="14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2998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F49B8720-E526-BD45-92D7-B4028BF31DDE}" type="slidenum">
              <a:rPr lang="en-US" smtClean="0"/>
              <a:pPr/>
              <a:t>‹#›</a:t>
            </a:fld>
            <a:endParaRPr lang="en-US" dirty="0"/>
          </a:p>
        </p:txBody>
      </p:sp>
      <p:cxnSp>
        <p:nvCxnSpPr>
          <p:cNvPr id="12" name="Straight Connector 11"/>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86246532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xmlns=""/>
              </a:ext>
            </a:extLst>
          </a:blip>
          <a:stretch>
            <a:fillRect/>
          </a:stretch>
        </p:blipFill>
        <p:spPr>
          <a:xfrm>
            <a:off x="0" y="0"/>
            <a:ext cx="9143391" cy="6857543"/>
          </a:xfrm>
          <a:prstGeom prst="rect">
            <a:avLst/>
          </a:prstGeom>
        </p:spPr>
      </p:pic>
      <p:sp>
        <p:nvSpPr>
          <p:cNvPr id="2" name="Title 1"/>
          <p:cNvSpPr>
            <a:spLocks noGrp="1"/>
          </p:cNvSpPr>
          <p:nvPr>
            <p:ph type="ctrTitle"/>
          </p:nvPr>
        </p:nvSpPr>
        <p:spPr>
          <a:xfrm>
            <a:off x="685800" y="2130425"/>
            <a:ext cx="7772400" cy="1470025"/>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772400" cy="964381"/>
          </a:xfrm>
        </p:spPr>
        <p:txBody>
          <a:bodyPr lIns="0" tIns="0" rIns="0" bIns="0">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685800" y="5053572"/>
            <a:ext cx="2689942" cy="365125"/>
          </a:xfrm>
          <a:prstGeom prst="rect">
            <a:avLst/>
          </a:prstGeom>
        </p:spPr>
        <p:txBody>
          <a:bodyPr lIns="0" tIns="0" rIns="0" bIns="0"/>
          <a:lstStyle>
            <a:lvl1pPr>
              <a:defRPr sz="1600"/>
            </a:lvl1pPr>
          </a:lstStyle>
          <a:p>
            <a:fld id="{FF49A367-3545-834D-9B0B-3A6F4B298203}" type="datetime4">
              <a:rPr lang="en-US" smtClean="0"/>
              <a:pPr/>
              <a:t>October 5, 2015</a:t>
            </a:fld>
            <a:endParaRPr lang="en-US" dirty="0"/>
          </a:p>
        </p:txBody>
      </p:sp>
    </p:spTree>
    <p:extLst>
      <p:ext uri="{BB962C8B-B14F-4D97-AF65-F5344CB8AC3E}">
        <p14:creationId xmlns:p14="http://schemas.microsoft.com/office/powerpoint/2010/main" xmlns="" val="421208674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935" y="67341"/>
            <a:ext cx="8488517" cy="824352"/>
          </a:xfrm>
        </p:spPr>
        <p:txBody>
          <a:bodyPr lIns="0" tIns="0" rIns="0" bIns="0">
            <a:normAutofit/>
          </a:bodyPr>
          <a:lstStyle>
            <a:lvl1pPr algn="l">
              <a:defRPr sz="3200" b="1" i="0">
                <a:latin typeface="+mn-lt"/>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35935" y="1062182"/>
            <a:ext cx="8488517" cy="4811307"/>
          </a:xfrm>
        </p:spPr>
        <p:txBody>
          <a:bodyPr lIns="0" tIns="0" rIns="0" bIns="0">
            <a:normAutofit/>
          </a:bodyPr>
          <a:lstStyle>
            <a:lvl1pPr marL="256032" indent="-256032">
              <a:spcBef>
                <a:spcPts val="600"/>
              </a:spcBef>
              <a:buClr>
                <a:schemeClr val="accent2"/>
              </a:buClr>
              <a:buSzPct val="120000"/>
              <a:buFont typeface="Lucida Grande"/>
              <a:buChar char="‣"/>
              <a:defRPr sz="2400"/>
            </a:lvl1pPr>
            <a:lvl2pPr>
              <a:buClr>
                <a:schemeClr val="accent2"/>
              </a:buClr>
              <a:defRPr sz="2400"/>
            </a:lvl2pPr>
            <a:lvl3pPr>
              <a:buClr>
                <a:schemeClr val="accent2"/>
              </a:buCl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4"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5"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81BFCF98-C7E3-D241-9D83-73EB768AC38E}" type="datetime4">
              <a:rPr lang="en-US" smtClean="0"/>
              <a:pPr/>
              <a:t>October 5, 2015</a:t>
            </a:fld>
            <a:endParaRPr lang="en-US" dirty="0"/>
          </a:p>
        </p:txBody>
      </p:sp>
    </p:spTree>
    <p:extLst>
      <p:ext uri="{BB962C8B-B14F-4D97-AF65-F5344CB8AC3E}">
        <p14:creationId xmlns:p14="http://schemas.microsoft.com/office/powerpoint/2010/main" xmlns="" val="937807383"/>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0516" y="4406900"/>
            <a:ext cx="8326284"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360516" y="2906714"/>
            <a:ext cx="8326284" cy="130122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Rectangle 4"/>
          <p:cNvSpPr/>
          <p:nvPr userDrawn="1"/>
        </p:nvSpPr>
        <p:spPr>
          <a:xfrm>
            <a:off x="279400" y="889000"/>
            <a:ext cx="8619067" cy="4571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3"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4"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6F49A48F-9E6C-9D42-8ECB-257279844604}" type="datetime4">
              <a:rPr lang="en-US" smtClean="0"/>
              <a:pPr/>
              <a:t>October 5, 2015</a:t>
            </a:fld>
            <a:endParaRPr lang="en-US" dirty="0"/>
          </a:p>
        </p:txBody>
      </p:sp>
    </p:spTree>
    <p:extLst>
      <p:ext uri="{BB962C8B-B14F-4D97-AF65-F5344CB8AC3E}">
        <p14:creationId xmlns:p14="http://schemas.microsoft.com/office/powerpoint/2010/main" xmlns="" val="37354057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60516" y="93133"/>
            <a:ext cx="8390194" cy="770468"/>
          </a:xfrm>
        </p:spPr>
        <p:txBody>
          <a:bodyPr lIns="0" tIns="0" rIns="0" bIns="0">
            <a:normAutofit/>
          </a:bodyPr>
          <a:lstStyle>
            <a:lvl1pPr algn="l">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360516" y="1016000"/>
            <a:ext cx="4186464" cy="5110164"/>
          </a:xfrm>
        </p:spPr>
        <p:txBody>
          <a:bodyPr lIns="0" tIns="0" rIns="0" bIns="0">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12967" y="1016000"/>
            <a:ext cx="4211483" cy="5110164"/>
          </a:xfrm>
        </p:spPr>
        <p:txBody>
          <a:bodyPr lIns="0" tIns="0" rIns="0" bIns="0">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4"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5" name="Date Placeholder 3"/>
          <p:cNvSpPr>
            <a:spLocks noGrp="1"/>
          </p:cNvSpPr>
          <p:nvPr>
            <p:ph type="dt" sz="half" idx="10"/>
          </p:nvPr>
        </p:nvSpPr>
        <p:spPr>
          <a:xfrm>
            <a:off x="1981200" y="6357403"/>
            <a:ext cx="1744134" cy="365125"/>
          </a:xfrm>
          <a:prstGeom prst="rect">
            <a:avLst/>
          </a:prstGeom>
        </p:spPr>
        <p:txBody>
          <a:bodyPr lIns="0" rIns="0" anchor="ctr"/>
          <a:lstStyle>
            <a:lvl1pPr>
              <a:defRPr sz="1100">
                <a:solidFill>
                  <a:srgbClr val="9DA0A3"/>
                </a:solidFill>
              </a:defRPr>
            </a:lvl1pPr>
          </a:lstStyle>
          <a:p>
            <a:fld id="{D37A6962-EF73-BB4E-8680-BBE3744B9DB6}" type="datetime4">
              <a:rPr lang="en-US" smtClean="0"/>
              <a:pPr/>
              <a:t>October 5, 2015</a:t>
            </a:fld>
            <a:endParaRPr lang="en-US" dirty="0"/>
          </a:p>
        </p:txBody>
      </p:sp>
    </p:spTree>
    <p:extLst>
      <p:ext uri="{BB962C8B-B14F-4D97-AF65-F5344CB8AC3E}">
        <p14:creationId xmlns:p14="http://schemas.microsoft.com/office/powerpoint/2010/main" xmlns="" val="422624557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35935" y="1035580"/>
            <a:ext cx="4187826"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35934" y="1888067"/>
            <a:ext cx="4187827"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4936" y="1035580"/>
            <a:ext cx="4189515" cy="70479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4936" y="1888067"/>
            <a:ext cx="4189516" cy="4140199"/>
          </a:xfrm>
        </p:spPr>
        <p:txBody>
          <a:bodyPr>
            <a:normAutofit/>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Slide Number Placeholder 5"/>
          <p:cNvSpPr>
            <a:spLocks noGrp="1"/>
          </p:cNvSpPr>
          <p:nvPr>
            <p:ph type="sldNum" sz="quarter" idx="10"/>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7" name="Footer Placeholder 3"/>
          <p:cNvSpPr>
            <a:spLocks noGrp="1"/>
          </p:cNvSpPr>
          <p:nvPr>
            <p:ph type="ftr" sz="quarter" idx="11"/>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8" name="Date Placeholder 3"/>
          <p:cNvSpPr>
            <a:spLocks noGrp="1"/>
          </p:cNvSpPr>
          <p:nvPr>
            <p:ph type="dt" sz="half" idx="12"/>
          </p:nvPr>
        </p:nvSpPr>
        <p:spPr>
          <a:xfrm>
            <a:off x="1981200" y="6357403"/>
            <a:ext cx="1744134" cy="365125"/>
          </a:xfrm>
          <a:prstGeom prst="rect">
            <a:avLst/>
          </a:prstGeom>
        </p:spPr>
        <p:txBody>
          <a:bodyPr lIns="0" rIns="0" anchor="ctr"/>
          <a:lstStyle>
            <a:lvl1pPr>
              <a:defRPr sz="1100">
                <a:solidFill>
                  <a:srgbClr val="9DA0A3"/>
                </a:solidFill>
              </a:defRPr>
            </a:lvl1pPr>
          </a:lstStyle>
          <a:p>
            <a:fld id="{9F7C02EC-36C1-344F-878E-797FAB67BBAD}" type="datetime4">
              <a:rPr lang="en-US" smtClean="0"/>
              <a:pPr/>
              <a:t>October 5, 2015</a:t>
            </a:fld>
            <a:endParaRPr lang="en-US" dirty="0"/>
          </a:p>
        </p:txBody>
      </p:sp>
    </p:spTree>
    <p:extLst>
      <p:ext uri="{BB962C8B-B14F-4D97-AF65-F5344CB8AC3E}">
        <p14:creationId xmlns:p14="http://schemas.microsoft.com/office/powerpoint/2010/main" xmlns="" val="1028482138"/>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1"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2"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6B4AB91E-8B11-8B47-B8DF-05A90EC63E41}" type="datetime4">
              <a:rPr lang="en-US" smtClean="0"/>
              <a:pPr/>
              <a:t>October 5, 2015</a:t>
            </a:fld>
            <a:endParaRPr lang="en-US" dirty="0"/>
          </a:p>
        </p:txBody>
      </p:sp>
    </p:spTree>
    <p:extLst>
      <p:ext uri="{BB962C8B-B14F-4D97-AF65-F5344CB8AC3E}">
        <p14:creationId xmlns:p14="http://schemas.microsoft.com/office/powerpoint/2010/main" xmlns="" val="110520044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2"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3"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A3DE3210-1D1C-6742-ACF7-9CC2B9CF5B02}" type="datetime4">
              <a:rPr lang="en-US" smtClean="0"/>
              <a:pPr/>
              <a:t>October 5, 2015</a:t>
            </a:fld>
            <a:endParaRPr lang="en-US" dirty="0"/>
          </a:p>
        </p:txBody>
      </p:sp>
    </p:spTree>
    <p:extLst>
      <p:ext uri="{BB962C8B-B14F-4D97-AF65-F5344CB8AC3E}">
        <p14:creationId xmlns:p14="http://schemas.microsoft.com/office/powerpoint/2010/main" xmlns="" val="88118288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388533"/>
            <a:ext cx="3008313" cy="47376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6"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7"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8" name="Date Placeholder 3"/>
          <p:cNvSpPr>
            <a:spLocks noGrp="1"/>
          </p:cNvSpPr>
          <p:nvPr>
            <p:ph type="dt" sz="half" idx="10"/>
          </p:nvPr>
        </p:nvSpPr>
        <p:spPr>
          <a:xfrm>
            <a:off x="1981200" y="6357403"/>
            <a:ext cx="1744134" cy="365125"/>
          </a:xfrm>
          <a:prstGeom prst="rect">
            <a:avLst/>
          </a:prstGeom>
        </p:spPr>
        <p:txBody>
          <a:bodyPr lIns="0" rIns="0" anchor="ctr"/>
          <a:lstStyle>
            <a:lvl1pPr>
              <a:defRPr sz="1100">
                <a:solidFill>
                  <a:srgbClr val="9DA0A3"/>
                </a:solidFill>
              </a:defRPr>
            </a:lvl1pPr>
          </a:lstStyle>
          <a:p>
            <a:fld id="{1FDDF80F-6736-6543-AAED-4CCA522432E4}" type="datetime4">
              <a:rPr lang="en-US" smtClean="0"/>
              <a:pPr/>
              <a:t>October 5, 2015</a:t>
            </a:fld>
            <a:endParaRPr lang="en-US" dirty="0"/>
          </a:p>
        </p:txBody>
      </p:sp>
      <p:sp>
        <p:nvSpPr>
          <p:cNvPr id="19" name="Rectangle 18"/>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575049" y="372534"/>
            <a:ext cx="5249401" cy="5753630"/>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372535"/>
            <a:ext cx="3008313" cy="888998"/>
          </a:xfrm>
        </p:spPr>
        <p:txBody>
          <a:bodyPr anchor="t"/>
          <a:lstStyle>
            <a:lvl1pPr algn="l">
              <a:defRPr sz="2000" b="1"/>
            </a:lvl1pPr>
          </a:lstStyle>
          <a:p>
            <a:r>
              <a:rPr lang="en-US" dirty="0" smtClean="0"/>
              <a:t>Click to edit Master title style</a:t>
            </a:r>
            <a:endParaRPr lang="en-US" dirty="0"/>
          </a:p>
        </p:txBody>
      </p:sp>
    </p:spTree>
    <p:extLst>
      <p:ext uri="{BB962C8B-B14F-4D97-AF65-F5344CB8AC3E}">
        <p14:creationId xmlns:p14="http://schemas.microsoft.com/office/powerpoint/2010/main" xmlns="" val="2123316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5333" y="4800600"/>
            <a:ext cx="6841067" cy="482600"/>
          </a:xfrm>
        </p:spPr>
        <p:txBody>
          <a:bodyPr anchor="b"/>
          <a:lstStyle>
            <a:lvl1pPr algn="l">
              <a:defRPr sz="20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1185333" y="5367338"/>
            <a:ext cx="684106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4"/>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6"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7"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8" name="Date Placeholder 3"/>
          <p:cNvSpPr>
            <a:spLocks noGrp="1"/>
          </p:cNvSpPr>
          <p:nvPr>
            <p:ph type="dt" sz="half" idx="10"/>
          </p:nvPr>
        </p:nvSpPr>
        <p:spPr>
          <a:xfrm>
            <a:off x="1981200" y="6357403"/>
            <a:ext cx="1744134" cy="365125"/>
          </a:xfrm>
          <a:prstGeom prst="rect">
            <a:avLst/>
          </a:prstGeom>
        </p:spPr>
        <p:txBody>
          <a:bodyPr lIns="0" rIns="0" anchor="ctr"/>
          <a:lstStyle>
            <a:lvl1pPr>
              <a:defRPr sz="1100">
                <a:solidFill>
                  <a:srgbClr val="9DA0A3"/>
                </a:solidFill>
              </a:defRPr>
            </a:lvl1pPr>
          </a:lstStyle>
          <a:p>
            <a:fld id="{BCB4324B-3BBC-824D-8A97-013CBDD18AB2}" type="datetime4">
              <a:rPr lang="en-US" smtClean="0"/>
              <a:pPr/>
              <a:t>October 5, 2015</a:t>
            </a:fld>
            <a:endParaRPr lang="en-US" dirty="0"/>
          </a:p>
        </p:txBody>
      </p:sp>
      <p:sp>
        <p:nvSpPr>
          <p:cNvPr id="3" name="Picture Placeholder 2"/>
          <p:cNvSpPr>
            <a:spLocks noGrp="1"/>
          </p:cNvSpPr>
          <p:nvPr>
            <p:ph type="pic" idx="1"/>
          </p:nvPr>
        </p:nvSpPr>
        <p:spPr>
          <a:xfrm>
            <a:off x="1185333" y="338667"/>
            <a:ext cx="6841067" cy="43889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xmlns="" val="3560806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marL="347472" indent="-347472">
              <a:buFont typeface="Lucida Grande"/>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5"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6"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EC69038E-EED4-7343-85AE-E5F739460A7B}" type="datetime4">
              <a:rPr lang="en-US" smtClean="0"/>
              <a:pPr/>
              <a:t>October 5, 2015</a:t>
            </a:fld>
            <a:endParaRPr lang="en-US" dirty="0"/>
          </a:p>
        </p:txBody>
      </p:sp>
    </p:spTree>
    <p:extLst>
      <p:ext uri="{BB962C8B-B14F-4D97-AF65-F5344CB8AC3E}">
        <p14:creationId xmlns:p14="http://schemas.microsoft.com/office/powerpoint/2010/main" xmlns="" val="6582101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1003071914"/>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ectangle 7"/>
          <p:cNvSpPr/>
          <p:nvPr userDrawn="1"/>
        </p:nvSpPr>
        <p:spPr>
          <a:xfrm>
            <a:off x="304800" y="880533"/>
            <a:ext cx="8559800" cy="50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035800" y="330200"/>
            <a:ext cx="1651000" cy="5621867"/>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199" y="330200"/>
            <a:ext cx="6341533" cy="5621867"/>
          </a:xfrm>
        </p:spPr>
        <p:txBody>
          <a:bodyPr vert="eaVert"/>
          <a:lstStyle>
            <a:lvl1pPr marL="347472" indent="-347472">
              <a:buFont typeface="Lucida Grande"/>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6934201" y="330200"/>
            <a:ext cx="0" cy="5621867"/>
          </a:xfrm>
          <a:prstGeom prst="line">
            <a:avLst/>
          </a:prstGeom>
          <a:ln w="12700" cmpd="sng">
            <a:solidFill>
              <a:srgbClr val="E79B38"/>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20"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21"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A0500C59-A687-4045-A4D2-B0D9D262B3FE}" type="datetime4">
              <a:rPr lang="en-US" smtClean="0"/>
              <a:pPr/>
              <a:t>October 5, 2015</a:t>
            </a:fld>
            <a:endParaRPr lang="en-US" dirty="0"/>
          </a:p>
        </p:txBody>
      </p:sp>
    </p:spTree>
    <p:extLst>
      <p:ext uri="{BB962C8B-B14F-4D97-AF65-F5344CB8AC3E}">
        <p14:creationId xmlns:p14="http://schemas.microsoft.com/office/powerpoint/2010/main" xmlns="" val="1952754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762616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3418046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365372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3.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4.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Subpage-02.png"/>
          <p:cNvPicPr>
            <a:picLocks noChangeAspect="1"/>
          </p:cNvPicPr>
          <p:nvPr userDrawn="1"/>
        </p:nvPicPr>
        <p:blipFill>
          <a:blip r:embed="rId16">
            <a:extLst>
              <a:ext uri="{28A0092B-C50C-407E-A947-70E740481C1C}">
                <a14:useLocalDpi xmlns:a14="http://schemas.microsoft.com/office/drawing/2010/main" xmlns=""/>
              </a:ext>
            </a:extLst>
          </a:blip>
          <a:stretch>
            <a:fillRect/>
          </a:stretch>
        </p:blipFill>
        <p:spPr>
          <a:xfrm>
            <a:off x="609" y="6086899"/>
            <a:ext cx="9143391" cy="694898"/>
          </a:xfrm>
          <a:prstGeom prst="rect">
            <a:avLst/>
          </a:prstGeom>
        </p:spPr>
      </p:pic>
      <p:pic>
        <p:nvPicPr>
          <p:cNvPr id="7" name="Picture 6"/>
          <p:cNvPicPr>
            <a:picLocks noChangeAspect="1"/>
          </p:cNvPicPr>
          <p:nvPr userDrawn="1"/>
        </p:nvPicPr>
        <p:blipFill>
          <a:blip r:embed="rId17">
            <a:extLst>
              <a:ext uri="{28A0092B-C50C-407E-A947-70E740481C1C}">
                <a14:useLocalDpi xmlns:a14="http://schemas.microsoft.com/office/drawing/2010/main" xmlns=""/>
              </a:ext>
            </a:extLst>
          </a:blip>
          <a:stretch>
            <a:fillRect/>
          </a:stretch>
        </p:blipFill>
        <p:spPr>
          <a:xfrm>
            <a:off x="0" y="0"/>
            <a:ext cx="9143997" cy="253593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488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2002825" y="6357403"/>
            <a:ext cx="4457509" cy="365125"/>
          </a:xfrm>
          <a:prstGeom prst="rect">
            <a:avLst/>
          </a:prstGeom>
        </p:spPr>
        <p:txBody>
          <a:bodyPr vert="horz" lIns="91440" tIns="45720" rIns="91440" bIns="45720" rtlCol="0" anchor="ctr"/>
          <a:lstStyle>
            <a:lvl1pPr algn="ctr">
              <a:defRPr sz="1400" b="1" i="0" u="none">
                <a:solidFill>
                  <a:srgbClr val="FF0000"/>
                </a:solidFill>
              </a:defRPr>
            </a:lvl1pPr>
          </a:lstStyle>
          <a:p>
            <a:endParaRPr lang="en-US" dirty="0"/>
          </a:p>
        </p:txBody>
      </p:sp>
      <p:sp>
        <p:nvSpPr>
          <p:cNvPr id="6" name="Slide Number Placeholder 5"/>
          <p:cNvSpPr>
            <a:spLocks noGrp="1"/>
          </p:cNvSpPr>
          <p:nvPr>
            <p:ph type="sldNum" sz="quarter" idx="4"/>
          </p:nvPr>
        </p:nvSpPr>
        <p:spPr>
          <a:xfrm>
            <a:off x="6553200" y="635740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B8720-E526-BD45-92D7-B4028BF31DDE}" type="slidenum">
              <a:rPr lang="en-US" smtClean="0"/>
              <a:pPr/>
              <a:t>‹#›</a:t>
            </a:fld>
            <a:endParaRPr lang="en-US" dirty="0"/>
          </a:p>
        </p:txBody>
      </p:sp>
    </p:spTree>
    <p:extLst>
      <p:ext uri="{BB962C8B-B14F-4D97-AF65-F5344CB8AC3E}">
        <p14:creationId xmlns:p14="http://schemas.microsoft.com/office/powerpoint/2010/main" xmlns="" val="3539528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713" r:id="rId10"/>
    <p:sldLayoutId id="2147483658" r:id="rId11"/>
    <p:sldLayoutId id="2147483659" r:id="rId12"/>
    <p:sldLayoutId id="2147483661" r:id="rId13"/>
    <p:sldLayoutId id="2147483662" r:id="rId14"/>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cstate="print">
            <a:extLst>
              <a:ext uri="{28A0092B-C50C-407E-A947-70E740481C1C}">
                <a14:useLocalDpi xmlns:a14="http://schemas.microsoft.com/office/drawing/2010/main" xmlns="" val="0"/>
              </a:ext>
            </a:extLst>
          </a:blip>
          <a:stretch>
            <a:fillRect/>
          </a:stretch>
        </p:blipFill>
        <p:spPr>
          <a:xfrm>
            <a:off x="1741" y="0"/>
            <a:ext cx="9140517" cy="6858000"/>
          </a:xfrm>
          <a:prstGeom prst="rect">
            <a:avLst/>
          </a:prstGeom>
        </p:spPr>
      </p:pic>
      <p:pic>
        <p:nvPicPr>
          <p:cNvPr id="4" name="Picture 3"/>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76200" y="6470240"/>
            <a:ext cx="1393007" cy="311560"/>
          </a:xfrm>
          <a:prstGeom prst="rect">
            <a:avLst/>
          </a:prstGeom>
        </p:spPr>
      </p:pic>
    </p:spTree>
    <p:extLst>
      <p:ext uri="{BB962C8B-B14F-4D97-AF65-F5344CB8AC3E}">
        <p14:creationId xmlns:p14="http://schemas.microsoft.com/office/powerpoint/2010/main" xmlns="" val="22850511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Subpage-02.png"/>
          <p:cNvPicPr>
            <a:picLocks noChangeAspect="1"/>
          </p:cNvPicPr>
          <p:nvPr userDrawn="1"/>
        </p:nvPicPr>
        <p:blipFill>
          <a:blip r:embed="rId24">
            <a:extLst>
              <a:ext uri="{28A0092B-C50C-407E-A947-70E740481C1C}">
                <a14:useLocalDpi xmlns:a14="http://schemas.microsoft.com/office/drawing/2010/main" xmlns="" val="0"/>
              </a:ext>
            </a:extLst>
          </a:blip>
          <a:stretch>
            <a:fillRect/>
          </a:stretch>
        </p:blipFill>
        <p:spPr>
          <a:xfrm>
            <a:off x="609" y="6086899"/>
            <a:ext cx="9143391" cy="694898"/>
          </a:xfrm>
          <a:prstGeom prst="rect">
            <a:avLst/>
          </a:prstGeom>
        </p:spPr>
      </p:pic>
      <p:pic>
        <p:nvPicPr>
          <p:cNvPr id="7" name="Picture 6"/>
          <p:cNvPicPr>
            <a:picLocks noChangeAspect="1"/>
          </p:cNvPicPr>
          <p:nvPr userDrawn="1"/>
        </p:nvPicPr>
        <p:blipFill>
          <a:blip r:embed="rId25">
            <a:extLst>
              <a:ext uri="{28A0092B-C50C-407E-A947-70E740481C1C}">
                <a14:useLocalDpi xmlns:a14="http://schemas.microsoft.com/office/drawing/2010/main" xmlns="" val="0"/>
              </a:ext>
            </a:extLst>
          </a:blip>
          <a:stretch>
            <a:fillRect/>
          </a:stretch>
        </p:blipFill>
        <p:spPr>
          <a:xfrm>
            <a:off x="0" y="0"/>
            <a:ext cx="9143997" cy="253593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2488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251785"/>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49B8720-E526-BD45-92D7-B4028BF31DD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904031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_Subpage-02.png"/>
          <p:cNvPicPr>
            <a:picLocks noChangeAspect="1"/>
          </p:cNvPicPr>
          <p:nvPr userDrawn="1"/>
        </p:nvPicPr>
        <p:blipFill>
          <a:blip r:embed="rId13">
            <a:extLst>
              <a:ext uri="{28A0092B-C50C-407E-A947-70E740481C1C}">
                <a14:useLocalDpi xmlns:a14="http://schemas.microsoft.com/office/drawing/2010/main" xmlns="" val="0"/>
              </a:ext>
            </a:extLst>
          </a:blip>
          <a:stretch>
            <a:fillRect/>
          </a:stretch>
        </p:blipFill>
        <p:spPr>
          <a:xfrm>
            <a:off x="609" y="6086899"/>
            <a:ext cx="9143391" cy="694898"/>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0" y="0"/>
            <a:ext cx="9143997" cy="2535935"/>
          </a:xfrm>
          <a:prstGeom prst="rect">
            <a:avLst/>
          </a:prstGeom>
        </p:spPr>
      </p:pic>
      <p:sp>
        <p:nvSpPr>
          <p:cNvPr id="2" name="Title Placeholder 1"/>
          <p:cNvSpPr>
            <a:spLocks noGrp="1"/>
          </p:cNvSpPr>
          <p:nvPr>
            <p:ph type="title"/>
          </p:nvPr>
        </p:nvSpPr>
        <p:spPr>
          <a:xfrm>
            <a:off x="335935" y="84667"/>
            <a:ext cx="8488517" cy="778933"/>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35935" y="1049867"/>
            <a:ext cx="8488517" cy="47992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335935" y="926888"/>
            <a:ext cx="8488517" cy="0"/>
          </a:xfrm>
          <a:prstGeom prst="line">
            <a:avLst/>
          </a:prstGeom>
          <a:ln w="635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5"/>
          <p:cNvSpPr>
            <a:spLocks noGrp="1"/>
          </p:cNvSpPr>
          <p:nvPr>
            <p:ph type="sldNum" sz="quarter" idx="4"/>
          </p:nvPr>
        </p:nvSpPr>
        <p:spPr>
          <a:xfrm>
            <a:off x="8407400" y="6357403"/>
            <a:ext cx="417051" cy="365125"/>
          </a:xfrm>
          <a:prstGeom prst="rect">
            <a:avLst/>
          </a:prstGeom>
        </p:spPr>
        <p:txBody>
          <a:bodyPr lIns="0" rIns="0" anchor="ctr"/>
          <a:lstStyle>
            <a:lvl1pPr algn="r">
              <a:defRPr sz="1100">
                <a:solidFill>
                  <a:srgbClr val="9DA0A3"/>
                </a:solidFill>
              </a:defRPr>
            </a:lvl1pPr>
          </a:lstStyle>
          <a:p>
            <a:fld id="{F49B8720-E526-BD45-92D7-B4028BF31DDE}" type="slidenum">
              <a:rPr lang="en-US" smtClean="0"/>
              <a:pPr/>
              <a:t>‹#›</a:t>
            </a:fld>
            <a:endParaRPr lang="en-US" dirty="0"/>
          </a:p>
        </p:txBody>
      </p:sp>
      <p:sp>
        <p:nvSpPr>
          <p:cNvPr id="13" name="Footer Placeholder 3"/>
          <p:cNvSpPr>
            <a:spLocks noGrp="1"/>
          </p:cNvSpPr>
          <p:nvPr>
            <p:ph type="ftr" sz="quarter" idx="3"/>
          </p:nvPr>
        </p:nvSpPr>
        <p:spPr>
          <a:xfrm>
            <a:off x="3810000" y="6357403"/>
            <a:ext cx="4521199" cy="365125"/>
          </a:xfrm>
          <a:prstGeom prst="rect">
            <a:avLst/>
          </a:prstGeom>
        </p:spPr>
        <p:txBody>
          <a:bodyPr lIns="0" rIns="0" anchor="ctr"/>
          <a:lstStyle>
            <a:lvl1pPr algn="r">
              <a:defRPr sz="1100">
                <a:solidFill>
                  <a:srgbClr val="9DA0A3"/>
                </a:solidFill>
              </a:defRPr>
            </a:lvl1pPr>
          </a:lstStyle>
          <a:p>
            <a:r>
              <a:rPr lang="en-US" dirty="0" smtClean="0"/>
              <a:t>Insert Presentation Name</a:t>
            </a:r>
            <a:endParaRPr lang="en-US" dirty="0"/>
          </a:p>
        </p:txBody>
      </p:sp>
      <p:sp>
        <p:nvSpPr>
          <p:cNvPr id="14" name="Date Placeholder 3"/>
          <p:cNvSpPr>
            <a:spLocks noGrp="1"/>
          </p:cNvSpPr>
          <p:nvPr>
            <p:ph type="dt" sz="half" idx="2"/>
          </p:nvPr>
        </p:nvSpPr>
        <p:spPr>
          <a:xfrm>
            <a:off x="1981200" y="6357403"/>
            <a:ext cx="1744134" cy="365125"/>
          </a:xfrm>
          <a:prstGeom prst="rect">
            <a:avLst/>
          </a:prstGeom>
        </p:spPr>
        <p:txBody>
          <a:bodyPr lIns="0" rIns="0" anchor="ctr"/>
          <a:lstStyle>
            <a:lvl1pPr>
              <a:defRPr sz="1100">
                <a:solidFill>
                  <a:srgbClr val="9DA0A3"/>
                </a:solidFill>
              </a:defRPr>
            </a:lvl1pPr>
          </a:lstStyle>
          <a:p>
            <a:fld id="{E78B6CEC-D6DC-2644-BB24-51C08BB09F1C}" type="datetime4">
              <a:rPr lang="en-US" smtClean="0"/>
              <a:pPr/>
              <a:t>October 5, 2015</a:t>
            </a:fld>
            <a:endParaRPr lang="en-US" dirty="0"/>
          </a:p>
        </p:txBody>
      </p:sp>
    </p:spTree>
    <p:extLst>
      <p:ext uri="{BB962C8B-B14F-4D97-AF65-F5344CB8AC3E}">
        <p14:creationId xmlns:p14="http://schemas.microsoft.com/office/powerpoint/2010/main" xmlns="" val="232754679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iming>
    <p:tnLst>
      <p:par>
        <p:cTn id="1" dur="indefinite" restart="never" nodeType="tmRoot"/>
      </p:par>
    </p:tnLst>
  </p:timing>
  <p:hf hdr="0"/>
  <p:txStyles>
    <p:titleStyle>
      <a:lvl1pPr algn="l" defTabSz="457200" rtl="0" eaLnBrk="1" latinLnBrk="0" hangingPunct="1">
        <a:spcBef>
          <a:spcPct val="0"/>
        </a:spcBef>
        <a:buNone/>
        <a:defRPr sz="32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2"/>
        </a:buClr>
        <a:buSzPct val="120000"/>
        <a:buFont typeface="Lucida Grande"/>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4" Type="http://schemas.openxmlformats.org/officeDocument/2006/relationships/hyperlink" Target="http://www.arpa-e.energy.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slideLayout" Target="../slideLayouts/slideLayout30.xml"/><Relationship Id="rId6" Type="http://schemas.openxmlformats.org/officeDocument/2006/relationships/image" Target="../media/image16.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png"/><Relationship Id="rId5" Type="http://schemas.openxmlformats.org/officeDocument/2006/relationships/image" Target="../media/image15.png"/><Relationship Id="rId15" Type="http://schemas.openxmlformats.org/officeDocument/2006/relationships/image" Target="../media/image25.png"/><Relationship Id="rId23" Type="http://schemas.openxmlformats.org/officeDocument/2006/relationships/image" Target="../media/image33.pn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1547093"/>
            <a:ext cx="9141768" cy="5310907"/>
            <a:chOff x="0" y="1547093"/>
            <a:chExt cx="9141768" cy="5310907"/>
          </a:xfrm>
        </p:grpSpPr>
        <p:pic>
          <p:nvPicPr>
            <p:cNvPr id="6" name="Picture 5" descr="slide3.jpg"/>
            <p:cNvPicPr>
              <a:picLocks noChangeAspect="1"/>
            </p:cNvPicPr>
            <p:nvPr/>
          </p:nvPicPr>
          <p:blipFill rotWithShape="1">
            <a:blip r:embed="rId3">
              <a:extLst>
                <a:ext uri="{28A0092B-C50C-407E-A947-70E740481C1C}">
                  <a14:useLocalDpi xmlns:a14="http://schemas.microsoft.com/office/drawing/2010/main" xmlns="" val="0"/>
                </a:ext>
              </a:extLst>
            </a:blip>
            <a:srcRect t="32492"/>
            <a:stretch/>
          </p:blipFill>
          <p:spPr>
            <a:xfrm>
              <a:off x="0" y="1547093"/>
              <a:ext cx="9141768" cy="4629727"/>
            </a:xfrm>
            <a:prstGeom prst="rect">
              <a:avLst/>
            </a:prstGeom>
          </p:spPr>
        </p:pic>
        <p:sp>
          <p:nvSpPr>
            <p:cNvPr id="4" name="Rectangle 3"/>
            <p:cNvSpPr/>
            <p:nvPr/>
          </p:nvSpPr>
          <p:spPr>
            <a:xfrm rot="10800000">
              <a:off x="0" y="5715000"/>
              <a:ext cx="9141768" cy="1143000"/>
            </a:xfrm>
            <a:prstGeom prst="rect">
              <a:avLst/>
            </a:prstGeom>
            <a:gradFill flip="none" rotWithShape="1">
              <a:gsLst>
                <a:gs pos="0">
                  <a:schemeClr val="accent1">
                    <a:lumMod val="75000"/>
                  </a:schemeClr>
                </a:gs>
                <a:gs pos="100000">
                  <a:srgbClr val="FFFFFF"/>
                </a:gs>
                <a:gs pos="50000">
                  <a:schemeClr val="accent1"/>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4" descr="http://www.foroenergy.com/sites/all/themes/foro/img/sample-outline.jpg"/>
            <p:cNvPicPr>
              <a:picLocks noChangeAspect="1" noChangeArrowheads="1"/>
            </p:cNvPicPr>
            <p:nvPr/>
          </p:nvPicPr>
          <p:blipFill rotWithShape="1">
            <a:blip r:embed="rId4" cstate="print"/>
            <a:srcRect l="32759" r="-1"/>
            <a:stretch/>
          </p:blipFill>
          <p:spPr bwMode="auto">
            <a:xfrm>
              <a:off x="6019800" y="1798549"/>
              <a:ext cx="2810164" cy="1845040"/>
            </a:xfrm>
            <a:prstGeom prst="rect">
              <a:avLst/>
            </a:prstGeom>
            <a:noFill/>
            <a:effectLst>
              <a:softEdge rad="31750"/>
            </a:effectLst>
          </p:spPr>
        </p:pic>
        <p:pic>
          <p:nvPicPr>
            <p:cNvPr id="8" name="Picture 6" descr="Camelina"/>
            <p:cNvPicPr>
              <a:picLocks noChangeAspect="1" noChangeArrowheads="1"/>
            </p:cNvPicPr>
            <p:nvPr/>
          </p:nvPicPr>
          <p:blipFill rotWithShape="1">
            <a:blip r:embed="rId5" cstate="print"/>
            <a:srcRect l="9963" r="8340" b="17597"/>
            <a:stretch/>
          </p:blipFill>
          <p:spPr bwMode="auto">
            <a:xfrm>
              <a:off x="3209630" y="3872347"/>
              <a:ext cx="2745515" cy="1827707"/>
            </a:xfrm>
            <a:prstGeom prst="rect">
              <a:avLst/>
            </a:prstGeom>
            <a:noFill/>
            <a:effectLst>
              <a:softEdge rad="31750"/>
            </a:effectLst>
          </p:spPr>
        </p:pic>
        <p:pic>
          <p:nvPicPr>
            <p:cNvPr id="9" name="Picture 4" descr="http://solar.calfinder.com/blog/wp-content/uploads/2011/09/sky-blue-solar-array.jpg"/>
            <p:cNvPicPr>
              <a:picLocks noChangeAspect="1" noChangeArrowheads="1"/>
            </p:cNvPicPr>
            <p:nvPr/>
          </p:nvPicPr>
          <p:blipFill rotWithShape="1">
            <a:blip r:embed="rId6" cstate="print"/>
            <a:srcRect l="25611" t="45177" r="9903" b="4000"/>
            <a:stretch/>
          </p:blipFill>
          <p:spPr bwMode="auto">
            <a:xfrm>
              <a:off x="6042890" y="3826166"/>
              <a:ext cx="2810164" cy="1827707"/>
            </a:xfrm>
            <a:prstGeom prst="rect">
              <a:avLst/>
            </a:prstGeom>
            <a:noFill/>
            <a:effectLst>
              <a:softEdge rad="63500"/>
            </a:effectLst>
          </p:spPr>
        </p:pic>
        <p:pic>
          <p:nvPicPr>
            <p:cNvPr id="10" name="Picture 2" descr="Graphic of Transphorm's technology"/>
            <p:cNvPicPr>
              <a:picLocks noChangeAspect="1" noChangeArrowheads="1"/>
            </p:cNvPicPr>
            <p:nvPr/>
          </p:nvPicPr>
          <p:blipFill rotWithShape="1">
            <a:blip r:embed="rId7" cstate="print">
              <a:clrChange>
                <a:clrFrom>
                  <a:srgbClr val="FEFEFE"/>
                </a:clrFrom>
                <a:clrTo>
                  <a:srgbClr val="FEFEFE">
                    <a:alpha val="0"/>
                  </a:srgbClr>
                </a:clrTo>
              </a:clrChange>
            </a:blip>
            <a:srcRect t="48521"/>
            <a:stretch/>
          </p:blipFill>
          <p:spPr bwMode="auto">
            <a:xfrm>
              <a:off x="6089070" y="5092123"/>
              <a:ext cx="1514764" cy="584840"/>
            </a:xfrm>
            <a:prstGeom prst="rect">
              <a:avLst/>
            </a:prstGeom>
            <a:solidFill>
              <a:schemeClr val="bg1"/>
            </a:solidFill>
          </p:spPr>
        </p:pic>
      </p:grpSp>
      <p:sp>
        <p:nvSpPr>
          <p:cNvPr id="3" name="Rectangle 2"/>
          <p:cNvSpPr/>
          <p:nvPr/>
        </p:nvSpPr>
        <p:spPr>
          <a:xfrm>
            <a:off x="5755848" y="6190077"/>
            <a:ext cx="3249608" cy="369332"/>
          </a:xfrm>
          <a:prstGeom prst="rect">
            <a:avLst/>
          </a:prstGeom>
        </p:spPr>
        <p:txBody>
          <a:bodyPr wrap="none">
            <a:spAutoFit/>
          </a:bodyPr>
          <a:lstStyle/>
          <a:p>
            <a:r>
              <a:rPr lang="en-US" dirty="0">
                <a:solidFill>
                  <a:schemeClr val="accent4"/>
                </a:solidFill>
              </a:rPr>
              <a:t>http://</a:t>
            </a:r>
            <a:r>
              <a:rPr lang="en-US" dirty="0" err="1">
                <a:solidFill>
                  <a:schemeClr val="accent4"/>
                </a:solidFill>
              </a:rPr>
              <a:t>www.arpa-e.energy.gov</a:t>
            </a:r>
            <a:r>
              <a:rPr lang="en-US" dirty="0">
                <a:solidFill>
                  <a:schemeClr val="accent4"/>
                </a:solidFill>
              </a:rPr>
              <a:t>/</a:t>
            </a:r>
          </a:p>
        </p:txBody>
      </p:sp>
      <p:sp>
        <p:nvSpPr>
          <p:cNvPr id="5" name="Date Placeholder 3"/>
          <p:cNvSpPr>
            <a:spLocks noGrp="1"/>
          </p:cNvSpPr>
          <p:nvPr>
            <p:ph type="dt" sz="half" idx="10"/>
          </p:nvPr>
        </p:nvSpPr>
        <p:spPr>
          <a:xfrm>
            <a:off x="523875" y="5850209"/>
            <a:ext cx="4047837" cy="915428"/>
          </a:xfrm>
          <a:noFill/>
        </p:spPr>
        <p:txBody>
          <a:bodyPr/>
          <a:lstStyle/>
          <a:p>
            <a:r>
              <a:rPr lang="en-US" dirty="0" smtClean="0"/>
              <a:t>Ellen D. Williams, Director of ARPA-E</a:t>
            </a:r>
          </a:p>
          <a:p>
            <a:r>
              <a:rPr lang="en-US" smtClean="0"/>
              <a:t>October 8, </a:t>
            </a:r>
            <a:r>
              <a:rPr lang="en-US" dirty="0" smtClean="0"/>
              <a:t>2015</a:t>
            </a:r>
            <a:endParaRPr lang="en-US" dirty="0"/>
          </a:p>
        </p:txBody>
      </p:sp>
    </p:spTree>
    <p:extLst>
      <p:ext uri="{BB962C8B-B14F-4D97-AF65-F5344CB8AC3E}">
        <p14:creationId xmlns:p14="http://schemas.microsoft.com/office/powerpoint/2010/main" xmlns="" val="1978474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1"/>
          <p:cNvSpPr txBox="1">
            <a:spLocks/>
          </p:cNvSpPr>
          <p:nvPr/>
        </p:nvSpPr>
        <p:spPr>
          <a:xfrm>
            <a:off x="457200" y="330775"/>
            <a:ext cx="5519927" cy="1047750"/>
          </a:xfrm>
          <a:prstGeom prst="rect">
            <a:avLst/>
          </a:prstGeom>
          <a:solidFill>
            <a:srgbClr val="037FA9"/>
          </a:solidFill>
        </p:spPr>
        <p:txBody>
          <a:bodyPr vert="horz" lIns="91440" tIns="45720" rIns="0" bIns="45720" rtlCol="0" anchor="t">
            <a:normAutofit fontScale="82500" lnSpcReduction="20000"/>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sz="4800" dirty="0" smtClean="0">
                <a:solidFill>
                  <a:schemeClr val="bg1"/>
                </a:solidFill>
              </a:rPr>
              <a:t>FOCUS</a:t>
            </a:r>
            <a:r>
              <a:rPr lang="en-US" sz="1800" b="0" dirty="0" smtClean="0">
                <a:solidFill>
                  <a:schemeClr val="bg1"/>
                </a:solidFill>
              </a:rPr>
              <a:t/>
            </a:r>
            <a:br>
              <a:rPr lang="en-US" sz="1800" b="0" dirty="0" smtClean="0">
                <a:solidFill>
                  <a:schemeClr val="bg1"/>
                </a:solidFill>
              </a:rPr>
            </a:br>
            <a:r>
              <a:rPr lang="en-US" sz="2200" b="0" dirty="0" smtClean="0">
                <a:solidFill>
                  <a:schemeClr val="bg1"/>
                </a:solidFill>
              </a:rPr>
              <a:t>Full-Spectrum Optimized Conversion and Utilization of Sunlight</a:t>
            </a:r>
            <a:endParaRPr lang="en-US" sz="2200" b="0" dirty="0">
              <a:solidFill>
                <a:schemeClr val="bg1"/>
              </a:solidFill>
            </a:endParaRPr>
          </a:p>
        </p:txBody>
      </p:sp>
      <p:sp>
        <p:nvSpPr>
          <p:cNvPr id="33" name="Content Placeholder 32"/>
          <p:cNvSpPr>
            <a:spLocks noGrp="1"/>
          </p:cNvSpPr>
          <p:nvPr>
            <p:ph idx="1"/>
          </p:nvPr>
        </p:nvSpPr>
        <p:spPr>
          <a:xfrm>
            <a:off x="3762803" y="1886525"/>
            <a:ext cx="4923993" cy="4274717"/>
          </a:xfrm>
          <a:solidFill>
            <a:schemeClr val="bg1">
              <a:lumMod val="85000"/>
            </a:schemeClr>
          </a:solidFill>
        </p:spPr>
        <p:txBody>
          <a:bodyPr>
            <a:noAutofit/>
          </a:bodyPr>
          <a:lstStyle/>
          <a:p>
            <a:pPr marL="0" indent="0">
              <a:spcBef>
                <a:spcPts val="0"/>
              </a:spcBef>
              <a:spcAft>
                <a:spcPts val="600"/>
              </a:spcAft>
              <a:buNone/>
            </a:pPr>
            <a:r>
              <a:rPr lang="en-US" sz="1600" b="1" dirty="0" smtClean="0"/>
              <a:t>Program Goals:</a:t>
            </a:r>
            <a:endParaRPr lang="en-US" sz="1600" dirty="0"/>
          </a:p>
          <a:p>
            <a:pPr marL="0" indent="0">
              <a:spcBef>
                <a:spcPts val="0"/>
              </a:spcBef>
              <a:spcAft>
                <a:spcPts val="600"/>
              </a:spcAft>
              <a:buFont typeface="Lucida Grande"/>
              <a:buNone/>
            </a:pPr>
            <a:r>
              <a:rPr lang="en-US" sz="1200" dirty="0"/>
              <a:t>Develop </a:t>
            </a:r>
            <a:r>
              <a:rPr lang="en-US" sz="1200" dirty="0" smtClean="0"/>
              <a:t>technology </a:t>
            </a:r>
            <a:r>
              <a:rPr lang="en-US" sz="1200" dirty="0"/>
              <a:t>options to deliver low-cost, high-efficiency solar energy on demand:</a:t>
            </a:r>
          </a:p>
          <a:p>
            <a:pPr marL="0" indent="0">
              <a:spcBef>
                <a:spcPts val="0"/>
              </a:spcBef>
              <a:spcAft>
                <a:spcPts val="600"/>
              </a:spcAft>
              <a:buNone/>
            </a:pPr>
            <a:r>
              <a:rPr lang="en-US" sz="1200" b="1" dirty="0" smtClean="0"/>
              <a:t>Category 1:</a:t>
            </a:r>
          </a:p>
          <a:p>
            <a:pPr marL="0" indent="0">
              <a:spcBef>
                <a:spcPts val="0"/>
              </a:spcBef>
              <a:spcAft>
                <a:spcPts val="600"/>
              </a:spcAft>
              <a:buNone/>
            </a:pPr>
            <a:r>
              <a:rPr lang="en-US" sz="1200" b="1" dirty="0" smtClean="0"/>
              <a:t>New </a:t>
            </a:r>
            <a:r>
              <a:rPr lang="en-US" sz="1200" b="1" dirty="0"/>
              <a:t>hybrid solar energy converters</a:t>
            </a:r>
            <a:r>
              <a:rPr lang="en-US" sz="1200" dirty="0"/>
              <a:t> to turn sunlight into electricity for immediate use, while also producing heat that can be stored at low cost for later </a:t>
            </a:r>
            <a:r>
              <a:rPr lang="en-US" sz="1200" dirty="0" smtClean="0"/>
              <a:t>use</a:t>
            </a:r>
          </a:p>
          <a:p>
            <a:pPr marL="0" indent="0">
              <a:spcBef>
                <a:spcPts val="0"/>
              </a:spcBef>
              <a:spcAft>
                <a:spcPts val="600"/>
              </a:spcAft>
              <a:buNone/>
            </a:pPr>
            <a:r>
              <a:rPr lang="en-US" sz="1200" b="1" dirty="0" err="1" smtClean="0"/>
              <a:t>Technoeconomic</a:t>
            </a:r>
            <a:r>
              <a:rPr lang="en-US" sz="1200" b="1" dirty="0" smtClean="0"/>
              <a:t> Goals</a:t>
            </a:r>
          </a:p>
          <a:p>
            <a:pPr marL="0" indent="0">
              <a:spcBef>
                <a:spcPts val="0"/>
              </a:spcBef>
              <a:spcAft>
                <a:spcPts val="600"/>
              </a:spcAft>
              <a:buNone/>
            </a:pPr>
            <a:r>
              <a:rPr lang="en-US" sz="1200" b="1" dirty="0"/>
              <a:t>Category 1a:  </a:t>
            </a:r>
            <a:r>
              <a:rPr lang="en-US" sz="1200" b="1" dirty="0" smtClean="0"/>
              <a:t>(Topping Devices)</a:t>
            </a:r>
            <a:endParaRPr lang="en-US" sz="1400" b="1" dirty="0" smtClean="0"/>
          </a:p>
        </p:txBody>
      </p:sp>
      <p:sp>
        <p:nvSpPr>
          <p:cNvPr id="34" name="Text Placeholder 33"/>
          <p:cNvSpPr>
            <a:spLocks noGrp="1"/>
          </p:cNvSpPr>
          <p:nvPr>
            <p:ph type="body" sz="half" idx="2"/>
          </p:nvPr>
        </p:nvSpPr>
        <p:spPr>
          <a:xfrm>
            <a:off x="444499" y="1886525"/>
            <a:ext cx="3201347" cy="2527300"/>
          </a:xfrm>
          <a:solidFill>
            <a:schemeClr val="bg1">
              <a:lumMod val="65000"/>
            </a:schemeClr>
          </a:solidFill>
          <a:ln>
            <a:noFill/>
          </a:ln>
        </p:spPr>
        <p:style>
          <a:lnRef idx="2">
            <a:schemeClr val="dk1"/>
          </a:lnRef>
          <a:fillRef idx="1">
            <a:schemeClr val="lt1"/>
          </a:fillRef>
          <a:effectRef idx="0">
            <a:schemeClr val="dk1"/>
          </a:effectRef>
          <a:fontRef idx="minor">
            <a:schemeClr val="dk1"/>
          </a:fontRef>
        </p:style>
        <p:txBody>
          <a:bodyPr>
            <a:normAutofit/>
          </a:bodyPr>
          <a:lstStyle/>
          <a:p>
            <a:r>
              <a:rPr lang="en-US" sz="1600" b="1" dirty="0" smtClean="0"/>
              <a:t>Mission</a:t>
            </a:r>
            <a:endParaRPr lang="en-US" sz="1600" dirty="0"/>
          </a:p>
          <a:p>
            <a:r>
              <a:rPr lang="en-US" sz="1600" dirty="0" smtClean="0"/>
              <a:t>To provide disruptive new solar energy conversion and storage options to enable increasingly economical penetration of solar energy generation into the US energy mix.  </a:t>
            </a:r>
            <a:endParaRPr lang="en-US" sz="1600" dirty="0"/>
          </a:p>
        </p:txBody>
      </p:sp>
      <p:graphicFrame>
        <p:nvGraphicFramePr>
          <p:cNvPr id="8" name="Table 7"/>
          <p:cNvGraphicFramePr>
            <a:graphicFrameLocks noGrp="1"/>
          </p:cNvGraphicFramePr>
          <p:nvPr>
            <p:extLst>
              <p:ext uri="{D42A27DB-BD31-4B8C-83A1-F6EECF244321}">
                <p14:modId xmlns:p14="http://schemas.microsoft.com/office/powerpoint/2010/main" xmlns="" val="1886836703"/>
              </p:ext>
            </p:extLst>
          </p:nvPr>
        </p:nvGraphicFramePr>
        <p:xfrm>
          <a:off x="444499" y="4521023"/>
          <a:ext cx="3201348" cy="1559944"/>
        </p:xfrm>
        <a:graphic>
          <a:graphicData uri="http://schemas.openxmlformats.org/drawingml/2006/table">
            <a:tbl>
              <a:tblPr bandRow="1">
                <a:tableStyleId>{5DA37D80-6434-44D0-A028-1B22A696006F}</a:tableStyleId>
              </a:tblPr>
              <a:tblGrid>
                <a:gridCol w="1569491"/>
                <a:gridCol w="1631857"/>
              </a:tblGrid>
              <a:tr h="437984">
                <a:tc>
                  <a:txBody>
                    <a:bodyPr/>
                    <a:lstStyle/>
                    <a:p>
                      <a:r>
                        <a:rPr lang="en-US" sz="1600" b="1" dirty="0" smtClean="0"/>
                        <a:t>Year</a:t>
                      </a:r>
                      <a:endParaRPr lang="en-US" sz="1600" b="1" dirty="0"/>
                    </a:p>
                  </a:txBody>
                  <a:tcPr anchor="ctr"/>
                </a:tc>
                <a:tc>
                  <a:txBody>
                    <a:bodyPr/>
                    <a:lstStyle/>
                    <a:p>
                      <a:r>
                        <a:rPr lang="en-US" sz="1600" dirty="0" smtClean="0"/>
                        <a:t>2013</a:t>
                      </a:r>
                      <a:endParaRPr lang="en-US" sz="1600" dirty="0"/>
                    </a:p>
                  </a:txBody>
                  <a:tcPr anchor="ctr"/>
                </a:tc>
              </a:tr>
              <a:tr h="437984">
                <a:tc>
                  <a:txBody>
                    <a:bodyPr/>
                    <a:lstStyle/>
                    <a:p>
                      <a:r>
                        <a:rPr lang="en-US" sz="1600" b="1" dirty="0" smtClean="0"/>
                        <a:t>Projects</a:t>
                      </a:r>
                      <a:endParaRPr lang="en-US" sz="1600" b="1" dirty="0"/>
                    </a:p>
                  </a:txBody>
                  <a:tcPr anchor="ctr"/>
                </a:tc>
                <a:tc>
                  <a:txBody>
                    <a:bodyPr/>
                    <a:lstStyle/>
                    <a:p>
                      <a:r>
                        <a:rPr lang="en-US" sz="1600" dirty="0" smtClean="0"/>
                        <a:t>12</a:t>
                      </a:r>
                      <a:endParaRPr lang="en-US" sz="1600" dirty="0"/>
                    </a:p>
                  </a:txBody>
                  <a:tcPr anchor="ctr"/>
                </a:tc>
              </a:tr>
              <a:tr h="683976">
                <a:tc>
                  <a:txBody>
                    <a:bodyPr/>
                    <a:lstStyle/>
                    <a:p>
                      <a:r>
                        <a:rPr lang="en-US" sz="1600" b="1" dirty="0" smtClean="0"/>
                        <a:t>Total Investment</a:t>
                      </a:r>
                      <a:endParaRPr lang="en-US" sz="1600" b="1" dirty="0"/>
                    </a:p>
                  </a:txBody>
                  <a:tcPr anchor="ctr"/>
                </a:tc>
                <a:tc>
                  <a:txBody>
                    <a:bodyPr/>
                    <a:lstStyle/>
                    <a:p>
                      <a:r>
                        <a:rPr lang="en-US" sz="1600" dirty="0" smtClean="0"/>
                        <a:t>$30</a:t>
                      </a:r>
                      <a:r>
                        <a:rPr lang="en-US" sz="1600" baseline="0" dirty="0" smtClean="0"/>
                        <a:t> Million</a:t>
                      </a:r>
                      <a:endParaRPr lang="en-US" sz="1600" dirty="0"/>
                    </a:p>
                  </a:txBody>
                  <a:tcPr anchor="ctr"/>
                </a:tc>
              </a:tr>
            </a:tbl>
          </a:graphicData>
        </a:graphic>
      </p:graphicFrame>
      <p:pic>
        <p:nvPicPr>
          <p:cNvPr id="7" name="Picture 4" descr="http://good-wallpapers.com/wallpapers/21799/1440_The%20Bright%20Sun,%20Blue%20Sky,%20Clouds.jpg"/>
          <p:cNvPicPr>
            <a:picLocks noChangeAspect="1" noChangeArrowheads="1"/>
          </p:cNvPicPr>
          <p:nvPr/>
        </p:nvPicPr>
        <p:blipFill>
          <a:blip r:embed="rId3" cstate="print"/>
          <a:srcRect r="2778" b="33333"/>
          <a:stretch>
            <a:fillRect/>
          </a:stretch>
        </p:blipFill>
        <p:spPr bwMode="auto">
          <a:xfrm>
            <a:off x="5989828" y="330775"/>
            <a:ext cx="2696971" cy="1289620"/>
          </a:xfrm>
          <a:prstGeom prst="rect">
            <a:avLst/>
          </a:prstGeom>
          <a:noFill/>
        </p:spPr>
      </p:pic>
      <p:sp>
        <p:nvSpPr>
          <p:cNvPr id="11" name="Rectangle 10"/>
          <p:cNvSpPr/>
          <p:nvPr/>
        </p:nvSpPr>
        <p:spPr>
          <a:xfrm>
            <a:off x="457199" y="1378525"/>
            <a:ext cx="8229597" cy="3937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rgbClr val="106D96"/>
                </a:solidFill>
                <a:latin typeface="+mj-lt"/>
                <a:ea typeface="+mj-ea"/>
                <a:cs typeface="+mj-cs"/>
              </a:rPr>
              <a:t>Program </a:t>
            </a:r>
            <a:r>
              <a:rPr lang="en-US" sz="1200" dirty="0" smtClean="0">
                <a:solidFill>
                  <a:srgbClr val="106D96"/>
                </a:solidFill>
                <a:latin typeface="+mj-lt"/>
                <a:ea typeface="+mj-ea"/>
                <a:cs typeface="+mj-cs"/>
              </a:rPr>
              <a:t>Directors: Dr</a:t>
            </a:r>
            <a:r>
              <a:rPr lang="en-US" sz="1200" dirty="0">
                <a:solidFill>
                  <a:srgbClr val="106D96"/>
                </a:solidFill>
                <a:latin typeface="+mj-lt"/>
                <a:ea typeface="+mj-ea"/>
                <a:cs typeface="+mj-cs"/>
              </a:rPr>
              <a:t>. Eric Schiff</a:t>
            </a:r>
            <a:r>
              <a:rPr lang="en-US" sz="1200" dirty="0" smtClean="0">
                <a:solidFill>
                  <a:srgbClr val="106D96"/>
                </a:solidFill>
                <a:latin typeface="+mj-lt"/>
                <a:ea typeface="+mj-ea"/>
                <a:cs typeface="+mj-cs"/>
              </a:rPr>
              <a:t>; Dr</a:t>
            </a:r>
            <a:r>
              <a:rPr lang="en-US" sz="1200" dirty="0">
                <a:solidFill>
                  <a:srgbClr val="106D96"/>
                </a:solidFill>
                <a:latin typeface="+mj-lt"/>
                <a:ea typeface="+mj-ea"/>
                <a:cs typeface="+mj-cs"/>
              </a:rPr>
              <a:t>. Michael Haney</a:t>
            </a:r>
            <a:r>
              <a:rPr lang="en-US" sz="1200" dirty="0" smtClean="0">
                <a:solidFill>
                  <a:srgbClr val="106D96"/>
                </a:solidFill>
                <a:latin typeface="+mj-lt"/>
                <a:ea typeface="+mj-ea"/>
                <a:cs typeface="+mj-cs"/>
              </a:rPr>
              <a:t>; Dr</a:t>
            </a:r>
            <a:r>
              <a:rPr lang="en-US" sz="1200" dirty="0">
                <a:solidFill>
                  <a:srgbClr val="106D96"/>
                </a:solidFill>
                <a:latin typeface="+mj-lt"/>
                <a:ea typeface="+mj-ea"/>
                <a:cs typeface="+mj-cs"/>
              </a:rPr>
              <a:t>. Christopher </a:t>
            </a:r>
            <a:r>
              <a:rPr lang="en-US" sz="1200" dirty="0" smtClean="0">
                <a:solidFill>
                  <a:srgbClr val="106D96"/>
                </a:solidFill>
                <a:latin typeface="+mj-lt"/>
                <a:ea typeface="+mj-ea"/>
                <a:cs typeface="+mj-cs"/>
              </a:rPr>
              <a:t>Atkinson </a:t>
            </a:r>
            <a:r>
              <a:rPr lang="en-US" sz="1200" dirty="0" smtClean="0">
                <a:solidFill>
                  <a:srgbClr val="037FA9"/>
                </a:solidFill>
              </a:rPr>
              <a:t> </a:t>
            </a:r>
            <a:br>
              <a:rPr lang="en-US" sz="1200" dirty="0" smtClean="0">
                <a:solidFill>
                  <a:srgbClr val="037FA9"/>
                </a:solidFill>
              </a:rPr>
            </a:br>
            <a:r>
              <a:rPr lang="en-US" sz="1200" dirty="0" smtClean="0">
                <a:solidFill>
                  <a:srgbClr val="106D96"/>
                </a:solidFill>
                <a:latin typeface="+mj-lt"/>
                <a:ea typeface="+mj-ea"/>
                <a:cs typeface="+mj-cs"/>
              </a:rPr>
              <a:t>Tech-to-Market</a:t>
            </a:r>
            <a:r>
              <a:rPr lang="en-US" sz="1200" dirty="0" smtClean="0">
                <a:solidFill>
                  <a:srgbClr val="E7862A">
                    <a:lumMod val="50000"/>
                  </a:srgbClr>
                </a:solidFill>
              </a:rPr>
              <a:t> </a:t>
            </a:r>
            <a:r>
              <a:rPr lang="en-US" sz="1200" dirty="0">
                <a:solidFill>
                  <a:srgbClr val="106D96"/>
                </a:solidFill>
                <a:latin typeface="+mj-lt"/>
                <a:ea typeface="+mj-ea"/>
                <a:cs typeface="+mj-cs"/>
              </a:rPr>
              <a:t>Advisor</a:t>
            </a:r>
            <a:r>
              <a:rPr lang="en-US" sz="1200" dirty="0" smtClean="0">
                <a:solidFill>
                  <a:srgbClr val="037FA9"/>
                </a:solidFill>
              </a:rPr>
              <a:t>: </a:t>
            </a:r>
            <a:r>
              <a:rPr lang="en-US" sz="1200" dirty="0">
                <a:solidFill>
                  <a:srgbClr val="106D96"/>
                </a:solidFill>
                <a:latin typeface="+mj-lt"/>
                <a:ea typeface="+mj-ea"/>
                <a:cs typeface="+mj-cs"/>
              </a:rPr>
              <a:t>Dr. James Zahler </a:t>
            </a:r>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3487" t="7406"/>
          <a:stretch/>
        </p:blipFill>
        <p:spPr bwMode="auto">
          <a:xfrm>
            <a:off x="3762803" y="4156356"/>
            <a:ext cx="4967718" cy="18271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57200" y="0"/>
            <a:ext cx="2096134" cy="369332"/>
          </a:xfrm>
          <a:prstGeom prst="rect">
            <a:avLst/>
          </a:prstGeom>
          <a:noFill/>
        </p:spPr>
        <p:txBody>
          <a:bodyPr wrap="none" rtlCol="0">
            <a:spAutoFit/>
          </a:bodyPr>
          <a:lstStyle/>
          <a:p>
            <a:r>
              <a:rPr lang="en-US" dirty="0" smtClean="0"/>
              <a:t>Program Example:</a:t>
            </a:r>
            <a:endParaRPr lang="en-US" dirty="0"/>
          </a:p>
        </p:txBody>
      </p:sp>
    </p:spTree>
    <p:extLst>
      <p:ext uri="{BB962C8B-B14F-4D97-AF65-F5344CB8AC3E}">
        <p14:creationId xmlns:p14="http://schemas.microsoft.com/office/powerpoint/2010/main" xmlns="" val="3684145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9B8720-E526-BD45-92D7-B4028BF31DDE}" type="slidenum">
              <a:rPr lang="en-US" smtClean="0">
                <a:solidFill>
                  <a:prstClr val="black">
                    <a:tint val="75000"/>
                  </a:prstClr>
                </a:solidFill>
              </a:rPr>
              <a:pPr/>
              <a:t>11</a:t>
            </a:fld>
            <a:endParaRPr lang="en-US" dirty="0">
              <a:solidFill>
                <a:prstClr val="black">
                  <a:tint val="75000"/>
                </a:prstClr>
              </a:solidFill>
            </a:endParaRPr>
          </a:p>
        </p:txBody>
      </p:sp>
      <p:sp>
        <p:nvSpPr>
          <p:cNvPr id="5" name="Title 1"/>
          <p:cNvSpPr>
            <a:spLocks noGrp="1"/>
          </p:cNvSpPr>
          <p:nvPr>
            <p:ph type="title"/>
          </p:nvPr>
        </p:nvSpPr>
        <p:spPr/>
        <p:txBody>
          <a:bodyPr/>
          <a:lstStyle/>
          <a:p>
            <a:r>
              <a:rPr lang="en-US" dirty="0" smtClean="0"/>
              <a:t>FOA Success Rates</a:t>
            </a:r>
            <a:endParaRPr lang="en-US" dirty="0"/>
          </a:p>
        </p:txBody>
      </p:sp>
      <p:graphicFrame>
        <p:nvGraphicFramePr>
          <p:cNvPr id="7" name="Chart 6"/>
          <p:cNvGraphicFramePr>
            <a:graphicFrameLocks/>
          </p:cNvGraphicFramePr>
          <p:nvPr>
            <p:extLst>
              <p:ext uri="{D42A27DB-BD31-4B8C-83A1-F6EECF244321}">
                <p14:modId xmlns:p14="http://schemas.microsoft.com/office/powerpoint/2010/main" xmlns="" val="2792419748"/>
              </p:ext>
            </p:extLst>
          </p:nvPr>
        </p:nvGraphicFramePr>
        <p:xfrm>
          <a:off x="4419429" y="891693"/>
          <a:ext cx="4405023" cy="49954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xmlns="" val="3292582402"/>
              </p:ext>
            </p:extLst>
          </p:nvPr>
        </p:nvGraphicFramePr>
        <p:xfrm>
          <a:off x="-61630" y="891693"/>
          <a:ext cx="4236065"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717482" y="1152940"/>
            <a:ext cx="18685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prstClr val="black"/>
                </a:solidFill>
              </a:rPr>
              <a:t>Average for 20 Focused FOAs</a:t>
            </a:r>
            <a:endParaRPr lang="en-US" dirty="0">
              <a:solidFill>
                <a:prstClr val="black"/>
              </a:solidFill>
            </a:endParaRPr>
          </a:p>
        </p:txBody>
      </p:sp>
      <p:sp>
        <p:nvSpPr>
          <p:cNvPr id="11" name="TextBox 10"/>
          <p:cNvSpPr txBox="1"/>
          <p:nvPr/>
        </p:nvSpPr>
        <p:spPr>
          <a:xfrm>
            <a:off x="6354418" y="1152939"/>
            <a:ext cx="2080008"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prstClr val="black"/>
                </a:solidFill>
              </a:rPr>
              <a:t>Average for OPEN 2009 &amp; 2012</a:t>
            </a:r>
            <a:endParaRPr lang="en-US" dirty="0">
              <a:solidFill>
                <a:prstClr val="black"/>
              </a:solidFill>
            </a:endParaRPr>
          </a:p>
        </p:txBody>
      </p:sp>
      <p:sp>
        <p:nvSpPr>
          <p:cNvPr id="12" name="TextBox 11"/>
          <p:cNvSpPr txBox="1"/>
          <p:nvPr/>
        </p:nvSpPr>
        <p:spPr>
          <a:xfrm>
            <a:off x="2044411" y="3533681"/>
            <a:ext cx="543739" cy="307777"/>
          </a:xfrm>
          <a:prstGeom prst="rect">
            <a:avLst/>
          </a:prstGeom>
          <a:noFill/>
        </p:spPr>
        <p:txBody>
          <a:bodyPr wrap="none" rtlCol="0">
            <a:spAutoFit/>
          </a:bodyPr>
          <a:lstStyle/>
          <a:p>
            <a:r>
              <a:rPr lang="en-US" sz="1400" dirty="0" smtClean="0">
                <a:solidFill>
                  <a:prstClr val="black"/>
                </a:solidFill>
              </a:rPr>
              <a:t>34%</a:t>
            </a:r>
            <a:endParaRPr lang="en-US" sz="1400" dirty="0">
              <a:solidFill>
                <a:prstClr val="black"/>
              </a:solidFill>
            </a:endParaRPr>
          </a:p>
        </p:txBody>
      </p:sp>
      <p:sp>
        <p:nvSpPr>
          <p:cNvPr id="13" name="TextBox 12"/>
          <p:cNvSpPr txBox="1"/>
          <p:nvPr/>
        </p:nvSpPr>
        <p:spPr>
          <a:xfrm>
            <a:off x="3205697" y="4504068"/>
            <a:ext cx="543739" cy="307777"/>
          </a:xfrm>
          <a:prstGeom prst="rect">
            <a:avLst/>
          </a:prstGeom>
          <a:noFill/>
        </p:spPr>
        <p:txBody>
          <a:bodyPr wrap="none" rtlCol="0">
            <a:spAutoFit/>
          </a:bodyPr>
          <a:lstStyle/>
          <a:p>
            <a:r>
              <a:rPr lang="en-US" sz="1400" dirty="0" smtClean="0">
                <a:solidFill>
                  <a:prstClr val="black"/>
                </a:solidFill>
              </a:rPr>
              <a:t>10%</a:t>
            </a:r>
            <a:endParaRPr lang="en-US" sz="1400" dirty="0">
              <a:solidFill>
                <a:prstClr val="black"/>
              </a:solidFill>
            </a:endParaRPr>
          </a:p>
        </p:txBody>
      </p:sp>
      <p:sp>
        <p:nvSpPr>
          <p:cNvPr id="14" name="TextBox 13"/>
          <p:cNvSpPr txBox="1"/>
          <p:nvPr/>
        </p:nvSpPr>
        <p:spPr>
          <a:xfrm>
            <a:off x="6538222" y="4422250"/>
            <a:ext cx="530402" cy="307777"/>
          </a:xfrm>
          <a:prstGeom prst="rect">
            <a:avLst/>
          </a:prstGeom>
          <a:noFill/>
        </p:spPr>
        <p:txBody>
          <a:bodyPr wrap="none" rtlCol="0">
            <a:spAutoFit/>
          </a:bodyPr>
          <a:lstStyle/>
          <a:p>
            <a:r>
              <a:rPr lang="en-US" sz="1400" dirty="0" smtClean="0">
                <a:solidFill>
                  <a:prstClr val="black"/>
                </a:solidFill>
              </a:rPr>
              <a:t>11%</a:t>
            </a:r>
            <a:endParaRPr lang="en-US" sz="1400" dirty="0">
              <a:solidFill>
                <a:prstClr val="black"/>
              </a:solidFill>
            </a:endParaRPr>
          </a:p>
        </p:txBody>
      </p:sp>
      <p:sp>
        <p:nvSpPr>
          <p:cNvPr id="15" name="TextBox 14"/>
          <p:cNvSpPr txBox="1"/>
          <p:nvPr/>
        </p:nvSpPr>
        <p:spPr>
          <a:xfrm>
            <a:off x="7733593" y="4837005"/>
            <a:ext cx="593432" cy="307777"/>
          </a:xfrm>
          <a:prstGeom prst="rect">
            <a:avLst/>
          </a:prstGeom>
          <a:noFill/>
        </p:spPr>
        <p:txBody>
          <a:bodyPr wrap="none" rtlCol="0">
            <a:spAutoFit/>
          </a:bodyPr>
          <a:lstStyle/>
          <a:p>
            <a:r>
              <a:rPr lang="en-US" sz="1400" dirty="0" smtClean="0">
                <a:solidFill>
                  <a:prstClr val="black"/>
                </a:solidFill>
              </a:rPr>
              <a:t>1.3%</a:t>
            </a:r>
            <a:endParaRPr lang="en-US" sz="1400" dirty="0">
              <a:solidFill>
                <a:prstClr val="black"/>
              </a:solidFill>
            </a:endParaRPr>
          </a:p>
        </p:txBody>
      </p:sp>
      <p:sp>
        <p:nvSpPr>
          <p:cNvPr id="16" name="Rectangle 15"/>
          <p:cNvSpPr/>
          <p:nvPr/>
        </p:nvSpPr>
        <p:spPr>
          <a:xfrm>
            <a:off x="2571031" y="6373886"/>
            <a:ext cx="5374407" cy="338554"/>
          </a:xfrm>
          <a:prstGeom prst="rect">
            <a:avLst/>
          </a:prstGeom>
          <a:solidFill>
            <a:schemeClr val="bg1"/>
          </a:solidFill>
        </p:spPr>
        <p:txBody>
          <a:bodyPr wrap="square">
            <a:spAutoFit/>
          </a:bodyPr>
          <a:lstStyle/>
          <a:p>
            <a:r>
              <a:rPr lang="en-US" sz="1600" dirty="0" smtClean="0">
                <a:solidFill>
                  <a:schemeClr val="bg1"/>
                </a:solidFill>
              </a:rPr>
              <a:t>blank1</a:t>
            </a:r>
            <a:endParaRPr lang="en-US" sz="1600" dirty="0">
              <a:solidFill>
                <a:schemeClr val="bg1"/>
              </a:solidFill>
            </a:endParaRPr>
          </a:p>
        </p:txBody>
      </p:sp>
    </p:spTree>
    <p:extLst>
      <p:ext uri="{BB962C8B-B14F-4D97-AF65-F5344CB8AC3E}">
        <p14:creationId xmlns:p14="http://schemas.microsoft.com/office/powerpoint/2010/main" xmlns="" val="1507114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35935" y="67341"/>
            <a:ext cx="8808065" cy="824352"/>
          </a:xfrm>
        </p:spPr>
        <p:txBody>
          <a:bodyPr>
            <a:normAutofit/>
          </a:bodyPr>
          <a:lstStyle/>
          <a:p>
            <a:r>
              <a:rPr lang="en-US" dirty="0" smtClean="0"/>
              <a:t>ARPA-E Project Portfolio by Lead </a:t>
            </a:r>
            <a:r>
              <a:rPr lang="en-US" dirty="0"/>
              <a:t>O</a:t>
            </a:r>
            <a:r>
              <a:rPr lang="en-US" dirty="0" smtClean="0"/>
              <a:t>rganization</a:t>
            </a:r>
            <a:endParaRPr lang="en-US" b="1" dirty="0"/>
          </a:p>
        </p:txBody>
      </p:sp>
      <p:graphicFrame>
        <p:nvGraphicFramePr>
          <p:cNvPr id="13" name="Chart 12"/>
          <p:cNvGraphicFramePr>
            <a:graphicFrameLocks/>
          </p:cNvGraphicFramePr>
          <p:nvPr>
            <p:extLst>
              <p:ext uri="{D42A27DB-BD31-4B8C-83A1-F6EECF244321}">
                <p14:modId xmlns:p14="http://schemas.microsoft.com/office/powerpoint/2010/main" xmlns="" val="2378551069"/>
              </p:ext>
            </p:extLst>
          </p:nvPr>
        </p:nvGraphicFramePr>
        <p:xfrm>
          <a:off x="335935" y="713710"/>
          <a:ext cx="8136194" cy="4282536"/>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a:xfrm>
            <a:off x="8136194" y="6318383"/>
            <a:ext cx="688258" cy="365125"/>
          </a:xfrm>
        </p:spPr>
        <p:txBody>
          <a:bodyPr/>
          <a:lstStyle/>
          <a:p>
            <a:fld id="{F49B8720-E526-BD45-92D7-B4028BF31DDE}" type="slidenum">
              <a:rPr lang="en-US" smtClean="0"/>
              <a:pPr/>
              <a:t>12</a:t>
            </a:fld>
            <a:endParaRPr lang="en-US" dirty="0"/>
          </a:p>
        </p:txBody>
      </p:sp>
      <p:sp>
        <p:nvSpPr>
          <p:cNvPr id="5" name="TextBox 4"/>
          <p:cNvSpPr txBox="1"/>
          <p:nvPr/>
        </p:nvSpPr>
        <p:spPr>
          <a:xfrm>
            <a:off x="1328469" y="5100372"/>
            <a:ext cx="6685472" cy="954107"/>
          </a:xfrm>
          <a:prstGeom prst="rect">
            <a:avLst/>
          </a:prstGeom>
          <a:solidFill>
            <a:schemeClr val="accent3">
              <a:lumMod val="60000"/>
              <a:lumOff val="40000"/>
            </a:schemeClr>
          </a:solidFill>
        </p:spPr>
        <p:txBody>
          <a:bodyPr wrap="square" rtlCol="0">
            <a:spAutoFit/>
          </a:bodyPr>
          <a:lstStyle/>
          <a:p>
            <a:r>
              <a:rPr lang="en-US" sz="1400" dirty="0" smtClean="0"/>
              <a:t>ARPA-E supports multi-institutional teams with substantial involvement from the private sector:</a:t>
            </a:r>
          </a:p>
          <a:p>
            <a:r>
              <a:rPr lang="en-US" sz="1400" dirty="0" smtClean="0"/>
              <a:t>74% of projects involve more than one institution</a:t>
            </a:r>
          </a:p>
          <a:p>
            <a:r>
              <a:rPr lang="en-US" sz="1400" dirty="0" smtClean="0"/>
              <a:t>79% of projects include the private sector, as leads or partners</a:t>
            </a:r>
            <a:endParaRPr lang="en-US" sz="1400" dirty="0"/>
          </a:p>
        </p:txBody>
      </p:sp>
    </p:spTree>
    <p:extLst>
      <p:ext uri="{BB962C8B-B14F-4D97-AF65-F5344CB8AC3E}">
        <p14:creationId xmlns:p14="http://schemas.microsoft.com/office/powerpoint/2010/main" xmlns="" val="194278201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76199"/>
            <a:ext cx="7223464" cy="815493"/>
          </a:xfrm>
        </p:spPr>
        <p:txBody>
          <a:bodyPr>
            <a:normAutofit/>
          </a:bodyPr>
          <a:lstStyle/>
          <a:p>
            <a:r>
              <a:rPr lang="en-US" dirty="0" smtClean="0"/>
              <a:t>Project Milestones</a:t>
            </a:r>
            <a:endParaRPr lang="en-US" dirty="0"/>
          </a:p>
        </p:txBody>
      </p:sp>
      <p:sp>
        <p:nvSpPr>
          <p:cNvPr id="3" name="Content Placeholder 2"/>
          <p:cNvSpPr>
            <a:spLocks noGrp="1"/>
          </p:cNvSpPr>
          <p:nvPr>
            <p:ph idx="1"/>
          </p:nvPr>
        </p:nvSpPr>
        <p:spPr>
          <a:xfrm>
            <a:off x="381000" y="1066800"/>
            <a:ext cx="8439705" cy="4876800"/>
          </a:xfrm>
        </p:spPr>
        <p:txBody>
          <a:bodyPr>
            <a:normAutofit fontScale="92500" lnSpcReduction="20000"/>
          </a:bodyPr>
          <a:lstStyle/>
          <a:p>
            <a:pPr marL="0" indent="0">
              <a:buNone/>
            </a:pPr>
            <a:r>
              <a:rPr lang="en-US" sz="2600" b="1" dirty="0" smtClean="0">
                <a:solidFill>
                  <a:schemeClr val="accent2"/>
                </a:solidFill>
              </a:rPr>
              <a:t>Negotiation and setting milestones</a:t>
            </a:r>
            <a:endParaRPr lang="en-US" sz="2600" b="1" dirty="0">
              <a:solidFill>
                <a:schemeClr val="accent2"/>
              </a:solidFill>
            </a:endParaRPr>
          </a:p>
          <a:p>
            <a:r>
              <a:rPr lang="en-US" dirty="0" smtClean="0"/>
              <a:t>Each awardee is required to have T2M milestones integrated along-side technical milestones  </a:t>
            </a:r>
          </a:p>
          <a:p>
            <a:endParaRPr lang="en-US" sz="2600" b="1" dirty="0"/>
          </a:p>
          <a:p>
            <a:pPr marL="0" indent="0">
              <a:buNone/>
            </a:pPr>
            <a:r>
              <a:rPr lang="en-US" sz="2600" b="1" dirty="0" smtClean="0">
                <a:solidFill>
                  <a:schemeClr val="bg2"/>
                </a:solidFill>
              </a:rPr>
              <a:t>Ongoing management  </a:t>
            </a:r>
          </a:p>
          <a:p>
            <a:pPr marL="256032" lvl="1" indent="-256032">
              <a:spcBef>
                <a:spcPts val="600"/>
              </a:spcBef>
              <a:buSzPct val="120000"/>
              <a:buFont typeface="Lucida Grande"/>
              <a:buChar char="‣"/>
            </a:pPr>
            <a:r>
              <a:rPr lang="en-US" dirty="0" smtClean="0"/>
              <a:t>Frequent discussions with awardees</a:t>
            </a:r>
          </a:p>
          <a:p>
            <a:pPr lvl="1"/>
            <a:r>
              <a:rPr lang="en-US" sz="2100" dirty="0" smtClean="0"/>
              <a:t>Quarterly </a:t>
            </a:r>
            <a:r>
              <a:rPr lang="en-US" sz="2100" dirty="0"/>
              <a:t>reviews: evaluate progress, provide oral and written feedback</a:t>
            </a:r>
          </a:p>
          <a:p>
            <a:pPr lvl="1"/>
            <a:r>
              <a:rPr lang="en-US" sz="2100" dirty="0"/>
              <a:t>Technical conferences and meetings</a:t>
            </a:r>
          </a:p>
          <a:p>
            <a:pPr lvl="1"/>
            <a:r>
              <a:rPr lang="en-US" sz="2100" dirty="0"/>
              <a:t>1:1 deep dive of milestone reports and strategy discussions</a:t>
            </a:r>
          </a:p>
          <a:p>
            <a:pPr marL="256032" lvl="1" indent="-256032">
              <a:spcBef>
                <a:spcPts val="600"/>
              </a:spcBef>
              <a:buSzPct val="120000"/>
              <a:buFont typeface="Lucida Grande"/>
              <a:buChar char="‣"/>
            </a:pPr>
            <a:r>
              <a:rPr lang="en-US" dirty="0" smtClean="0"/>
              <a:t>Content </a:t>
            </a:r>
            <a:r>
              <a:rPr lang="en-US" dirty="0"/>
              <a:t>includes milestone review, </a:t>
            </a:r>
            <a:r>
              <a:rPr lang="en-US" dirty="0" smtClean="0"/>
              <a:t>technical deep dives, market </a:t>
            </a:r>
            <a:r>
              <a:rPr lang="en-US" dirty="0"/>
              <a:t>observations, </a:t>
            </a:r>
            <a:r>
              <a:rPr lang="en-US" dirty="0" smtClean="0"/>
              <a:t>evaluation of development pathway, ideation, </a:t>
            </a:r>
            <a:r>
              <a:rPr lang="en-US" dirty="0"/>
              <a:t>and analysis of opportunities</a:t>
            </a:r>
          </a:p>
          <a:p>
            <a:pPr marL="0" lvl="1" indent="0">
              <a:spcBef>
                <a:spcPts val="600"/>
              </a:spcBef>
              <a:buSzPct val="120000"/>
              <a:buNone/>
            </a:pPr>
            <a:endParaRPr lang="en-US" dirty="0" smtClean="0"/>
          </a:p>
          <a:p>
            <a:pPr marL="0" lvl="1" indent="0">
              <a:spcBef>
                <a:spcPts val="600"/>
              </a:spcBef>
              <a:buSzPct val="120000"/>
              <a:buNone/>
            </a:pPr>
            <a:r>
              <a:rPr lang="en-US" sz="2600" b="1" dirty="0" smtClean="0">
                <a:solidFill>
                  <a:schemeClr val="accent1">
                    <a:lumMod val="75000"/>
                  </a:schemeClr>
                </a:solidFill>
              </a:rPr>
              <a:t>Team approach</a:t>
            </a:r>
          </a:p>
          <a:p>
            <a:pPr marL="256032" lvl="1" indent="-256032">
              <a:spcBef>
                <a:spcPts val="600"/>
              </a:spcBef>
              <a:buSzPct val="120000"/>
              <a:buFont typeface="Lucida Grande"/>
              <a:buChar char="‣"/>
            </a:pPr>
            <a:r>
              <a:rPr lang="en-US" dirty="0" smtClean="0"/>
              <a:t>Participation </a:t>
            </a:r>
            <a:r>
              <a:rPr lang="en-US" dirty="0"/>
              <a:t>from PD’s, Tech SETA’s, </a:t>
            </a:r>
            <a:r>
              <a:rPr lang="en-US" dirty="0" smtClean="0"/>
              <a:t>T2M </a:t>
            </a:r>
            <a:r>
              <a:rPr lang="en-US" dirty="0"/>
              <a:t>Advisors</a:t>
            </a:r>
          </a:p>
          <a:p>
            <a:endParaRPr lang="en-US" sz="2600" dirty="0" smtClean="0"/>
          </a:p>
        </p:txBody>
      </p:sp>
      <p:sp>
        <p:nvSpPr>
          <p:cNvPr id="4" name="Slide Number Placeholder 3"/>
          <p:cNvSpPr>
            <a:spLocks noGrp="1"/>
          </p:cNvSpPr>
          <p:nvPr>
            <p:ph type="sldNum" sz="quarter" idx="12"/>
          </p:nvPr>
        </p:nvSpPr>
        <p:spPr/>
        <p:txBody>
          <a:bodyPr/>
          <a:lstStyle/>
          <a:p>
            <a:fld id="{F49B8720-E526-BD45-92D7-B4028BF31DDE}" type="slidenum">
              <a:rPr lang="en-US" smtClean="0"/>
              <a:pPr/>
              <a:t>13</a:t>
            </a:fld>
            <a:endParaRPr lang="en-US" dirty="0"/>
          </a:p>
        </p:txBody>
      </p:sp>
    </p:spTree>
    <p:extLst>
      <p:ext uri="{BB962C8B-B14F-4D97-AF65-F5344CB8AC3E}">
        <p14:creationId xmlns:p14="http://schemas.microsoft.com/office/powerpoint/2010/main" xmlns="" val="2864659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ARPA-E Summit – </a:t>
            </a:r>
            <a:br>
              <a:rPr lang="en-US" dirty="0" smtClean="0"/>
            </a:br>
            <a:r>
              <a:rPr lang="en-US" dirty="0" smtClean="0"/>
              <a:t>Partner Discovery and Engagement</a:t>
            </a:r>
            <a:endParaRPr lang="en-US" dirty="0"/>
          </a:p>
        </p:txBody>
      </p:sp>
      <p:sp>
        <p:nvSpPr>
          <p:cNvPr id="3" name="Content Placeholder 2"/>
          <p:cNvSpPr>
            <a:spLocks noGrp="1"/>
          </p:cNvSpPr>
          <p:nvPr>
            <p:ph idx="1"/>
          </p:nvPr>
        </p:nvSpPr>
        <p:spPr>
          <a:xfrm>
            <a:off x="306440" y="1214955"/>
            <a:ext cx="4324553" cy="4945450"/>
          </a:xfrm>
        </p:spPr>
        <p:txBody>
          <a:bodyPr>
            <a:normAutofit fontScale="92500" lnSpcReduction="10000"/>
          </a:bodyPr>
          <a:lstStyle/>
          <a:p>
            <a:pPr marL="0" indent="0">
              <a:buNone/>
            </a:pPr>
            <a:r>
              <a:rPr lang="en-US" sz="2000" b="1" dirty="0" smtClean="0">
                <a:solidFill>
                  <a:schemeClr val="accent2"/>
                </a:solidFill>
              </a:rPr>
              <a:t>Techno</a:t>
            </a:r>
            <a:r>
              <a:rPr lang="en-US" sz="2000" b="1" dirty="0" smtClean="0">
                <a:solidFill>
                  <a:srgbClr val="106D96"/>
                </a:solidFill>
              </a:rPr>
              <a:t>logy Showcase:  </a:t>
            </a:r>
            <a:r>
              <a:rPr lang="en-US" sz="2000" dirty="0"/>
              <a:t>ARPA-E-funded project teams as well as a </a:t>
            </a:r>
            <a:r>
              <a:rPr lang="en-US" sz="2000" dirty="0" smtClean="0"/>
              <a:t>selective </a:t>
            </a:r>
            <a:r>
              <a:rPr lang="en-US" sz="2000" dirty="0"/>
              <a:t>group of researchers and technologists from other companies and organizations</a:t>
            </a:r>
            <a:r>
              <a:rPr lang="en-US" sz="2000" dirty="0" smtClean="0"/>
              <a:t>.</a:t>
            </a:r>
            <a:endParaRPr lang="en-US" sz="1900" dirty="0"/>
          </a:p>
          <a:p>
            <a:pPr marL="0" indent="0">
              <a:spcBef>
                <a:spcPts val="1200"/>
              </a:spcBef>
              <a:buNone/>
            </a:pPr>
            <a:r>
              <a:rPr lang="en-US" sz="2000" b="1" dirty="0" smtClean="0">
                <a:solidFill>
                  <a:srgbClr val="106D96"/>
                </a:solidFill>
              </a:rPr>
              <a:t>Formal Partner Engagement:  </a:t>
            </a:r>
          </a:p>
          <a:p>
            <a:pPr marL="0" indent="0">
              <a:buNone/>
            </a:pPr>
            <a:r>
              <a:rPr lang="en-US" sz="1900" dirty="0" smtClean="0"/>
              <a:t>Corporate Acceleration Program</a:t>
            </a:r>
          </a:p>
          <a:p>
            <a:pPr marL="0" indent="0">
              <a:buNone/>
            </a:pPr>
            <a:r>
              <a:rPr lang="en-US" sz="1900" dirty="0" smtClean="0"/>
              <a:t>Networking Receptions</a:t>
            </a:r>
          </a:p>
          <a:p>
            <a:pPr marL="0" indent="0">
              <a:buNone/>
            </a:pPr>
            <a:r>
              <a:rPr lang="en-US" sz="1900" dirty="0"/>
              <a:t>	I</a:t>
            </a:r>
            <a:r>
              <a:rPr lang="en-US" sz="1900" dirty="0" smtClean="0"/>
              <a:t>ndustry trade association sponsored</a:t>
            </a:r>
          </a:p>
          <a:p>
            <a:pPr marL="0" indent="0">
              <a:buNone/>
            </a:pPr>
            <a:r>
              <a:rPr lang="en-US" sz="1900" dirty="0"/>
              <a:t>	</a:t>
            </a:r>
            <a:r>
              <a:rPr lang="en-US" sz="1900" dirty="0" smtClean="0"/>
              <a:t>Government</a:t>
            </a:r>
          </a:p>
          <a:p>
            <a:pPr marL="0" indent="0">
              <a:buNone/>
            </a:pPr>
            <a:r>
              <a:rPr lang="en-US" sz="1900" dirty="0"/>
              <a:t>	</a:t>
            </a:r>
            <a:r>
              <a:rPr lang="en-US" sz="1900" dirty="0" smtClean="0"/>
              <a:t>Regional development groups</a:t>
            </a:r>
          </a:p>
          <a:p>
            <a:pPr marL="0" indent="0">
              <a:spcBef>
                <a:spcPts val="1200"/>
              </a:spcBef>
              <a:buNone/>
            </a:pPr>
            <a:r>
              <a:rPr lang="en-US" sz="2000" b="1" dirty="0" smtClean="0">
                <a:solidFill>
                  <a:schemeClr val="accent2"/>
                </a:solidFill>
              </a:rPr>
              <a:t>Outreach:</a:t>
            </a:r>
          </a:p>
          <a:p>
            <a:pPr marL="0" indent="0">
              <a:buNone/>
            </a:pPr>
            <a:r>
              <a:rPr lang="en-US" sz="1900" dirty="0">
                <a:solidFill>
                  <a:srgbClr val="FF6600"/>
                </a:solidFill>
              </a:rPr>
              <a:t>	</a:t>
            </a:r>
            <a:r>
              <a:rPr lang="en-US" sz="1900" dirty="0" smtClean="0"/>
              <a:t>Student Program</a:t>
            </a:r>
          </a:p>
          <a:p>
            <a:pPr marL="461963" indent="-461963">
              <a:buNone/>
            </a:pPr>
            <a:r>
              <a:rPr lang="en-US" sz="1900" dirty="0"/>
              <a:t>	</a:t>
            </a:r>
            <a:r>
              <a:rPr lang="en-US" sz="1900" dirty="0" smtClean="0"/>
              <a:t>Women in Energy Networking Breakfast</a:t>
            </a:r>
          </a:p>
          <a:p>
            <a:pPr marL="0" indent="0">
              <a:buNone/>
            </a:pPr>
            <a:endParaRPr lang="en-US" sz="1800" dirty="0">
              <a:solidFill>
                <a:srgbClr val="FF6600"/>
              </a:solidFill>
            </a:endParaRPr>
          </a:p>
        </p:txBody>
      </p:sp>
      <p:sp>
        <p:nvSpPr>
          <p:cNvPr id="4" name="Slide Number Placeholder 3"/>
          <p:cNvSpPr>
            <a:spLocks noGrp="1"/>
          </p:cNvSpPr>
          <p:nvPr>
            <p:ph type="sldNum" sz="quarter" idx="12"/>
          </p:nvPr>
        </p:nvSpPr>
        <p:spPr/>
        <p:txBody>
          <a:bodyPr/>
          <a:lstStyle/>
          <a:p>
            <a:fld id="{F49B8720-E526-BD45-92D7-B4028BF31DDE}" type="slidenum">
              <a:rPr lang="en-US" smtClean="0">
                <a:solidFill>
                  <a:prstClr val="black">
                    <a:tint val="75000"/>
                  </a:prstClr>
                </a:solidFill>
              </a:rPr>
              <a:pPr/>
              <a:t>14</a:t>
            </a:fld>
            <a:endParaRPr lang="en-US" dirty="0">
              <a:solidFill>
                <a:prstClr val="black">
                  <a:tint val="75000"/>
                </a:prstClr>
              </a:solidFill>
            </a:endParaRPr>
          </a:p>
        </p:txBody>
      </p:sp>
      <p:pic>
        <p:nvPicPr>
          <p:cNvPr id="2050" name="Picture 2" descr="C:\Users\Ashley.Mannes\AppData\Local\Microsoft\Windows\Temporary Internet Files\Content.Outlook\IPP4GW86\ARPAE7661-2309 (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132" b="10329"/>
          <a:stretch/>
        </p:blipFill>
        <p:spPr bwMode="auto">
          <a:xfrm>
            <a:off x="4773316" y="3579094"/>
            <a:ext cx="4288467" cy="24774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176603" y="6321065"/>
            <a:ext cx="3224824" cy="369332"/>
          </a:xfrm>
          <a:prstGeom prst="rect">
            <a:avLst/>
          </a:prstGeom>
        </p:spPr>
        <p:txBody>
          <a:bodyPr wrap="none">
            <a:spAutoFit/>
          </a:bodyPr>
          <a:lstStyle/>
          <a:p>
            <a:r>
              <a:rPr lang="en-US" dirty="0" smtClean="0">
                <a:solidFill>
                  <a:schemeClr val="accent4"/>
                </a:solidFill>
              </a:rPr>
              <a:t>http</a:t>
            </a:r>
            <a:r>
              <a:rPr lang="en-US" dirty="0">
                <a:solidFill>
                  <a:schemeClr val="accent4"/>
                </a:solidFill>
              </a:rPr>
              <a:t>://</a:t>
            </a:r>
            <a:r>
              <a:rPr lang="en-US" dirty="0" err="1">
                <a:solidFill>
                  <a:schemeClr val="accent4"/>
                </a:solidFill>
              </a:rPr>
              <a:t>www.arpae-summit.com</a:t>
            </a:r>
            <a:endParaRPr lang="en-US" dirty="0">
              <a:solidFill>
                <a:schemeClr val="accent4"/>
              </a:solidFill>
            </a:endParaRPr>
          </a:p>
        </p:txBody>
      </p:sp>
      <p:pic>
        <p:nvPicPr>
          <p:cNvPr id="6" name="Picture 5"/>
          <p:cNvPicPr>
            <a:picLocks noChangeAspect="1"/>
          </p:cNvPicPr>
          <p:nvPr/>
        </p:nvPicPr>
        <p:blipFill rotWithShape="1">
          <a:blip r:embed="rId3"/>
          <a:srcRect l="-684" t="-11330" r="684" b="16090"/>
          <a:stretch/>
        </p:blipFill>
        <p:spPr>
          <a:xfrm>
            <a:off x="4732238" y="706956"/>
            <a:ext cx="4318000" cy="2733579"/>
          </a:xfrm>
          <a:prstGeom prst="rect">
            <a:avLst/>
          </a:prstGeom>
        </p:spPr>
      </p:pic>
    </p:spTree>
    <p:extLst>
      <p:ext uri="{BB962C8B-B14F-4D97-AF65-F5344CB8AC3E}">
        <p14:creationId xmlns:p14="http://schemas.microsoft.com/office/powerpoint/2010/main" xmlns="" val="1161429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Measurable Metrics of Path Toward Market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434576279"/>
              </p:ext>
            </p:extLst>
          </p:nvPr>
        </p:nvGraphicFramePr>
        <p:xfrm>
          <a:off x="335936" y="2113970"/>
          <a:ext cx="8577263" cy="40259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335936" y="970687"/>
            <a:ext cx="8488516" cy="1277273"/>
          </a:xfrm>
          <a:prstGeom prst="rect">
            <a:avLst/>
          </a:prstGeom>
        </p:spPr>
        <p:txBody>
          <a:bodyPr wrap="square">
            <a:spAutoFit/>
          </a:bodyPr>
          <a:lstStyle/>
          <a:p>
            <a:pPr algn="ctr">
              <a:spcAft>
                <a:spcPts val="600"/>
              </a:spcAft>
            </a:pPr>
            <a:r>
              <a:rPr lang="en-US" dirty="0">
                <a:solidFill>
                  <a:prstClr val="black"/>
                </a:solidFill>
              </a:rPr>
              <a:t>Since 2009 ARPA-E has invested approximately $1.1 billion across more than 400 projects through 23 focused programs and two open funding </a:t>
            </a:r>
            <a:r>
              <a:rPr lang="en-US" dirty="0" smtClean="0">
                <a:solidFill>
                  <a:prstClr val="black"/>
                </a:solidFill>
              </a:rPr>
              <a:t>solicitations.</a:t>
            </a:r>
          </a:p>
          <a:p>
            <a:pPr algn="ctr">
              <a:spcAft>
                <a:spcPts val="600"/>
              </a:spcAft>
            </a:pPr>
            <a:r>
              <a:rPr lang="en-US" dirty="0"/>
              <a:t>34 ARPA-E projects have attracted more than $850 million in private-sector follow-on </a:t>
            </a:r>
            <a:r>
              <a:rPr lang="en-US" dirty="0" smtClean="0"/>
              <a:t>funding</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F49B8720-E526-BD45-92D7-B4028BF31DDE}" type="slidenum">
              <a:rPr lang="en-US" smtClean="0"/>
              <a:pPr/>
              <a:t>15</a:t>
            </a:fld>
            <a:endParaRPr lang="en-US" dirty="0"/>
          </a:p>
        </p:txBody>
      </p:sp>
      <p:sp>
        <p:nvSpPr>
          <p:cNvPr id="7" name="TextBox 6"/>
          <p:cNvSpPr txBox="1"/>
          <p:nvPr/>
        </p:nvSpPr>
        <p:spPr>
          <a:xfrm>
            <a:off x="6176818" y="2331964"/>
            <a:ext cx="2967182" cy="646331"/>
          </a:xfrm>
          <a:prstGeom prst="rect">
            <a:avLst/>
          </a:prstGeom>
          <a:noFill/>
        </p:spPr>
        <p:txBody>
          <a:bodyPr wrap="square" rtlCol="0">
            <a:spAutoFit/>
          </a:bodyPr>
          <a:lstStyle/>
          <a:p>
            <a:r>
              <a:rPr lang="en-US" dirty="0" smtClean="0"/>
              <a:t>Cumulative numbers of project that have:</a:t>
            </a:r>
            <a:endParaRPr lang="en-US" dirty="0"/>
          </a:p>
        </p:txBody>
      </p:sp>
      <p:sp>
        <p:nvSpPr>
          <p:cNvPr id="5" name="TextBox 4"/>
          <p:cNvSpPr txBox="1"/>
          <p:nvPr/>
        </p:nvSpPr>
        <p:spPr>
          <a:xfrm rot="16200000">
            <a:off x="-798235" y="3905829"/>
            <a:ext cx="2224399" cy="369332"/>
          </a:xfrm>
          <a:prstGeom prst="rect">
            <a:avLst/>
          </a:prstGeom>
          <a:noFill/>
        </p:spPr>
        <p:txBody>
          <a:bodyPr wrap="none" rtlCol="0">
            <a:spAutoFit/>
          </a:bodyPr>
          <a:lstStyle/>
          <a:p>
            <a:r>
              <a:rPr lang="en-US" dirty="0" smtClean="0"/>
              <a:t>Cumulative Number</a:t>
            </a:r>
            <a:endParaRPr lang="en-US" dirty="0"/>
          </a:p>
        </p:txBody>
      </p:sp>
      <p:sp>
        <p:nvSpPr>
          <p:cNvPr id="8" name="TextBox 7"/>
          <p:cNvSpPr txBox="1"/>
          <p:nvPr/>
        </p:nvSpPr>
        <p:spPr>
          <a:xfrm>
            <a:off x="1327727" y="5692936"/>
            <a:ext cx="4849091" cy="492443"/>
          </a:xfrm>
          <a:prstGeom prst="rect">
            <a:avLst/>
          </a:prstGeom>
          <a:solidFill>
            <a:srgbClr val="FFFFFF"/>
          </a:solidFill>
        </p:spPr>
        <p:txBody>
          <a:bodyPr wrap="square" tIns="0" bIns="0" rtlCol="0">
            <a:spAutoFit/>
          </a:bodyPr>
          <a:lstStyle/>
          <a:p>
            <a:r>
              <a:rPr lang="en-US" sz="1600" dirty="0" smtClean="0"/>
              <a:t>End				End				End</a:t>
            </a:r>
          </a:p>
          <a:p>
            <a:r>
              <a:rPr lang="en-US" sz="1600" dirty="0" smtClean="0"/>
              <a:t>2012				2013				2014</a:t>
            </a:r>
            <a:endParaRPr lang="en-US" sz="1600" dirty="0"/>
          </a:p>
        </p:txBody>
      </p:sp>
    </p:spTree>
    <p:extLst>
      <p:ext uri="{BB962C8B-B14F-4D97-AF65-F5344CB8AC3E}">
        <p14:creationId xmlns:p14="http://schemas.microsoft.com/office/powerpoint/2010/main" xmlns="" val="1974074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8A48D1F-3091-4E9B-A3E8-931923804DD4}" type="slidenum">
              <a:rPr lang="en-US" smtClean="0"/>
              <a:pPr>
                <a:defRPr/>
              </a:pPr>
              <a:t>16</a:t>
            </a:fld>
            <a:endParaRPr lang="en-US" dirty="0"/>
          </a:p>
        </p:txBody>
      </p:sp>
      <p:pic>
        <p:nvPicPr>
          <p:cNvPr id="11" name="Content Placeholder 10" descr="ARPA-E_Logo_graydot.png"/>
          <p:cNvPicPr>
            <a:picLocks noGrp="1" noChangeAspect="1"/>
          </p:cNvPicPr>
          <p:nvPr>
            <p:ph idx="13"/>
          </p:nvPr>
        </p:nvPicPr>
        <p:blipFill>
          <a:blip r:embed="rId2" cstate="print"/>
          <a:stretch>
            <a:fillRect/>
          </a:stretch>
        </p:blipFill>
        <p:spPr>
          <a:xfrm>
            <a:off x="711110" y="1903512"/>
            <a:ext cx="3270738" cy="731533"/>
          </a:xfrm>
        </p:spPr>
      </p:pic>
      <p:pic>
        <p:nvPicPr>
          <p:cNvPr id="10" name="Content Placeholder 9" descr="DOE_Logo_Black.PNG"/>
          <p:cNvPicPr>
            <a:picLocks noGrp="1" noChangeAspect="1"/>
          </p:cNvPicPr>
          <p:nvPr>
            <p:ph idx="16"/>
          </p:nvPr>
        </p:nvPicPr>
        <p:blipFill>
          <a:blip r:embed="rId3" cstate="print"/>
          <a:stretch>
            <a:fillRect/>
          </a:stretch>
        </p:blipFill>
        <p:spPr>
          <a:xfrm>
            <a:off x="4776536" y="1863791"/>
            <a:ext cx="3493477" cy="846389"/>
          </a:xfrm>
        </p:spPr>
      </p:pic>
      <p:sp>
        <p:nvSpPr>
          <p:cNvPr id="12" name="Rectangle 11"/>
          <p:cNvSpPr/>
          <p:nvPr/>
        </p:nvSpPr>
        <p:spPr bwMode="auto">
          <a:xfrm>
            <a:off x="0" y="3652667"/>
            <a:ext cx="9144000" cy="109024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000" dirty="0" smtClean="0">
                <a:latin typeface="+mj-lt"/>
              </a:rPr>
              <a:t>Sign up for our newsletter </a:t>
            </a:r>
            <a:r>
              <a:rPr lang="en-US" sz="2000" dirty="0">
                <a:latin typeface="+mj-lt"/>
              </a:rPr>
              <a:t>at </a:t>
            </a:r>
            <a:r>
              <a:rPr lang="en-US" sz="2000" dirty="0" smtClean="0">
                <a:latin typeface="+mj-lt"/>
              </a:rPr>
              <a:t/>
            </a:r>
            <a:br>
              <a:rPr lang="en-US" sz="2000" dirty="0" smtClean="0">
                <a:latin typeface="+mj-lt"/>
              </a:rPr>
            </a:br>
            <a:r>
              <a:rPr lang="en-US" sz="2000" dirty="0" smtClean="0">
                <a:latin typeface="+mj-lt"/>
                <a:hlinkClick r:id="rId4"/>
              </a:rPr>
              <a:t>www.arpa-e.energy.gov</a:t>
            </a:r>
            <a:endParaRPr lang="en-US" sz="2000" dirty="0">
              <a:latin typeface="+mj-lt"/>
            </a:endParaRPr>
          </a:p>
          <a:p>
            <a:pPr algn="ctr" defTabSz="914400" fontAlgn="base">
              <a:spcBef>
                <a:spcPct val="0"/>
              </a:spcBef>
              <a:spcAft>
                <a:spcPct val="0"/>
              </a:spcAft>
            </a:pPr>
            <a:endParaRPr kumimoji="0" lang="en-US" sz="1800" b="0" i="0" u="none" strike="noStrike" cap="none" normalizeH="0" baseline="0" dirty="0" smtClean="0">
              <a:ln>
                <a:noFill/>
              </a:ln>
              <a:solidFill>
                <a:schemeClr val="tx1"/>
              </a:solidFill>
              <a:effectLst/>
              <a:latin typeface="+mj-lt"/>
            </a:endParaRPr>
          </a:p>
        </p:txBody>
      </p:sp>
      <p:sp>
        <p:nvSpPr>
          <p:cNvPr id="6" name="Rectangle 5"/>
          <p:cNvSpPr/>
          <p:nvPr/>
        </p:nvSpPr>
        <p:spPr bwMode="auto">
          <a:xfrm>
            <a:off x="0" y="4742913"/>
            <a:ext cx="9144000" cy="134154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en-US" sz="2000" dirty="0" smtClean="0">
                <a:solidFill>
                  <a:schemeClr val="accent2"/>
                </a:solidFill>
                <a:latin typeface="+mj-lt"/>
              </a:rPr>
              <a:t>Join us at our 2016 Summit</a:t>
            </a:r>
            <a:br>
              <a:rPr lang="en-US" sz="2000" dirty="0" smtClean="0">
                <a:solidFill>
                  <a:schemeClr val="accent2"/>
                </a:solidFill>
                <a:latin typeface="+mj-lt"/>
              </a:rPr>
            </a:br>
            <a:r>
              <a:rPr lang="en-US" dirty="0" smtClean="0"/>
              <a:t>February 2016 </a:t>
            </a:r>
            <a:endParaRPr lang="en-US" dirty="0"/>
          </a:p>
          <a:p>
            <a:pPr algn="ctr" defTabSz="914400" fontAlgn="base">
              <a:spcBef>
                <a:spcPct val="0"/>
              </a:spcBef>
              <a:spcAft>
                <a:spcPct val="0"/>
              </a:spcAft>
            </a:pPr>
            <a:r>
              <a:rPr lang="en-US" dirty="0" smtClean="0"/>
              <a:t>Gaylord </a:t>
            </a:r>
            <a:r>
              <a:rPr lang="en-US" dirty="0"/>
              <a:t>National Convention </a:t>
            </a:r>
            <a:r>
              <a:rPr lang="en-US" dirty="0" smtClean="0"/>
              <a:t>Center</a:t>
            </a:r>
            <a:endParaRPr lang="en-US" dirty="0"/>
          </a:p>
          <a:p>
            <a:pPr algn="ctr" defTabSz="914400" fontAlgn="base">
              <a:spcBef>
                <a:spcPct val="0"/>
              </a:spcBef>
              <a:spcAft>
                <a:spcPct val="0"/>
              </a:spcAft>
            </a:pPr>
            <a:r>
              <a:rPr lang="en-US" dirty="0" smtClean="0"/>
              <a:t>just </a:t>
            </a:r>
            <a:r>
              <a:rPr lang="en-US" dirty="0"/>
              <a:t>outside Washington, DC.</a:t>
            </a:r>
            <a:endParaRPr kumimoji="0" lang="en-US" sz="18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xmlns="" val="15280531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ARPA-E Impact</a:t>
            </a:r>
            <a:endParaRPr lang="en-US" b="0" dirty="0"/>
          </a:p>
        </p:txBody>
      </p:sp>
      <p:sp>
        <p:nvSpPr>
          <p:cNvPr id="4" name="Slide Number Placeholder 3"/>
          <p:cNvSpPr>
            <a:spLocks noGrp="1"/>
          </p:cNvSpPr>
          <p:nvPr>
            <p:ph type="sldNum" sz="quarter" idx="12"/>
          </p:nvPr>
        </p:nvSpPr>
        <p:spPr/>
        <p:txBody>
          <a:bodyPr/>
          <a:lstStyle/>
          <a:p>
            <a:fld id="{F49B8720-E526-BD45-92D7-B4028BF31DDE}" type="slidenum">
              <a:rPr lang="en-US" smtClean="0"/>
              <a:pPr/>
              <a:t>17</a:t>
            </a:fld>
            <a:endParaRPr lang="en-US" dirty="0"/>
          </a:p>
        </p:txBody>
      </p:sp>
      <p:sp>
        <p:nvSpPr>
          <p:cNvPr id="5" name="Rectangle 4"/>
          <p:cNvSpPr/>
          <p:nvPr/>
        </p:nvSpPr>
        <p:spPr bwMode="auto">
          <a:xfrm>
            <a:off x="1744215" y="1599957"/>
            <a:ext cx="5728751" cy="63428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00584" lvl="1">
              <a:lnSpc>
                <a:spcPct val="70000"/>
              </a:lnSpc>
              <a:spcBef>
                <a:spcPct val="20000"/>
              </a:spcBef>
              <a:spcAft>
                <a:spcPts val="600"/>
              </a:spcAft>
              <a:buClr>
                <a:schemeClr val="tx1">
                  <a:lumMod val="50000"/>
                  <a:lumOff val="50000"/>
                </a:schemeClr>
              </a:buClr>
              <a:buSzPct val="125000"/>
              <a:defRPr/>
            </a:pPr>
            <a:r>
              <a:rPr lang="en-US" sz="2200" b="1" dirty="0" smtClean="0">
                <a:solidFill>
                  <a:schemeClr val="tx2"/>
                </a:solidFill>
              </a:rPr>
              <a:t>INNOVATION OPPORTUNITIES</a:t>
            </a:r>
            <a:endParaRPr lang="en-US" sz="2200" kern="0" dirty="0" smtClean="0">
              <a:solidFill>
                <a:schemeClr val="tx2"/>
              </a:solidFill>
            </a:endParaRPr>
          </a:p>
        </p:txBody>
      </p:sp>
      <p:sp>
        <p:nvSpPr>
          <p:cNvPr id="6" name="Rectangle 5"/>
          <p:cNvSpPr/>
          <p:nvPr/>
        </p:nvSpPr>
        <p:spPr bwMode="auto">
          <a:xfrm>
            <a:off x="1814938" y="2738747"/>
            <a:ext cx="6321256" cy="721072"/>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00584" lvl="1">
              <a:lnSpc>
                <a:spcPct val="90000"/>
              </a:lnSpc>
              <a:spcBef>
                <a:spcPct val="20000"/>
              </a:spcBef>
              <a:spcAft>
                <a:spcPts val="600"/>
              </a:spcAft>
              <a:buClr>
                <a:schemeClr val="tx1">
                  <a:lumMod val="50000"/>
                  <a:lumOff val="50000"/>
                </a:schemeClr>
              </a:buClr>
              <a:buSzPct val="125000"/>
              <a:defRPr/>
            </a:pPr>
            <a:r>
              <a:rPr lang="en-US" sz="2200" b="1" dirty="0" smtClean="0">
                <a:solidFill>
                  <a:schemeClr val="accent2"/>
                </a:solidFill>
              </a:rPr>
              <a:t>PATH TO COMMERCIALIZATION</a:t>
            </a:r>
          </a:p>
        </p:txBody>
      </p:sp>
      <p:sp>
        <p:nvSpPr>
          <p:cNvPr id="7" name="Rectangle 6"/>
          <p:cNvSpPr/>
          <p:nvPr/>
        </p:nvSpPr>
        <p:spPr bwMode="auto">
          <a:xfrm>
            <a:off x="1744215" y="3959730"/>
            <a:ext cx="5263084" cy="61531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00584" lvl="1" defTabSz="914400" fontAlgn="base">
              <a:lnSpc>
                <a:spcPct val="70000"/>
              </a:lnSpc>
              <a:spcBef>
                <a:spcPct val="20000"/>
              </a:spcBef>
              <a:spcAft>
                <a:spcPts val="600"/>
              </a:spcAft>
              <a:buClr>
                <a:schemeClr val="tx1">
                  <a:lumMod val="50000"/>
                  <a:lumOff val="50000"/>
                </a:schemeClr>
              </a:buClr>
              <a:buSzPct val="125000"/>
              <a:defRPr/>
            </a:pPr>
            <a:r>
              <a:rPr lang="en-US" sz="2200" b="1" dirty="0" smtClean="0">
                <a:solidFill>
                  <a:schemeClr val="bg2"/>
                </a:solidFill>
              </a:rPr>
              <a:t>EVOLVING PORTFOLIO</a:t>
            </a:r>
            <a:endParaRPr lang="en-US" sz="2200" kern="0" dirty="0" smtClean="0">
              <a:solidFill>
                <a:schemeClr val="bg2"/>
              </a:solidFill>
            </a:endParaRPr>
          </a:p>
        </p:txBody>
      </p:sp>
      <p:pic>
        <p:nvPicPr>
          <p:cNvPr id="3" name="Picture 2" descr="WHAT MAKES A PROJECT_V2-0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2635" y="4879695"/>
            <a:ext cx="990633" cy="1005874"/>
          </a:xfrm>
          <a:prstGeom prst="rect">
            <a:avLst/>
          </a:prstGeom>
        </p:spPr>
      </p:pic>
      <p:pic>
        <p:nvPicPr>
          <p:cNvPr id="10" name="Picture 9" descr="WHAT MAKES A PROJECT_V2-02.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2010" y="3586819"/>
            <a:ext cx="990633" cy="1109509"/>
          </a:xfrm>
          <a:prstGeom prst="rect">
            <a:avLst/>
          </a:prstGeom>
        </p:spPr>
      </p:pic>
      <p:pic>
        <p:nvPicPr>
          <p:cNvPr id="11" name="Picture 10" descr="WHAT MAKES A PROJECT_V2-03.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2635" y="1256690"/>
            <a:ext cx="990633" cy="1024162"/>
          </a:xfrm>
          <a:prstGeom prst="rect">
            <a:avLst/>
          </a:prstGeom>
        </p:spPr>
      </p:pic>
      <p:sp>
        <p:nvSpPr>
          <p:cNvPr id="15" name="Rectangle 14"/>
          <p:cNvSpPr/>
          <p:nvPr/>
        </p:nvSpPr>
        <p:spPr bwMode="auto">
          <a:xfrm>
            <a:off x="1787421" y="5287382"/>
            <a:ext cx="5263084" cy="61531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100584" lvl="1" defTabSz="914400" fontAlgn="base">
              <a:lnSpc>
                <a:spcPct val="70000"/>
              </a:lnSpc>
              <a:spcBef>
                <a:spcPct val="20000"/>
              </a:spcBef>
              <a:spcAft>
                <a:spcPts val="600"/>
              </a:spcAft>
              <a:buClr>
                <a:schemeClr val="tx1">
                  <a:lumMod val="50000"/>
                  <a:lumOff val="50000"/>
                </a:schemeClr>
              </a:buClr>
              <a:buSzPct val="125000"/>
              <a:defRPr/>
            </a:pPr>
            <a:r>
              <a:rPr lang="en-US" sz="2200" b="1" dirty="0" smtClean="0">
                <a:solidFill>
                  <a:schemeClr val="accent2"/>
                </a:solidFill>
              </a:rPr>
              <a:t>OPTIONS FOR THE FUTURE</a:t>
            </a:r>
            <a:endParaRPr lang="en-US" sz="2200" kern="0" dirty="0" smtClean="0">
              <a:solidFill>
                <a:schemeClr val="accent2"/>
              </a:solidFill>
            </a:endParaRPr>
          </a:p>
        </p:txBody>
      </p:sp>
      <p:pic>
        <p:nvPicPr>
          <p:cNvPr id="12" name="Picture 11" descr="MeasuresSuccess-01.pn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32010" y="2432686"/>
            <a:ext cx="1017964" cy="1005773"/>
          </a:xfrm>
          <a:prstGeom prst="rect">
            <a:avLst/>
          </a:prstGeom>
        </p:spPr>
      </p:pic>
    </p:spTree>
    <p:extLst>
      <p:ext uri="{BB962C8B-B14F-4D97-AF65-F5344CB8AC3E}">
        <p14:creationId xmlns:p14="http://schemas.microsoft.com/office/powerpoint/2010/main" xmlns="" val="2884633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1281870" y="5779349"/>
            <a:ext cx="7383566" cy="382170"/>
          </a:xfrm>
          <a:prstGeom prst="rect">
            <a:avLst/>
          </a:prstGeom>
          <a:gradFill>
            <a:gsLst>
              <a:gs pos="0">
                <a:schemeClr val="accent1">
                  <a:tint val="100000"/>
                  <a:shade val="100000"/>
                  <a:satMod val="130000"/>
                  <a:alpha val="10000"/>
                </a:schemeClr>
              </a:gs>
              <a:gs pos="100000">
                <a:schemeClr val="accent1">
                  <a:tint val="50000"/>
                  <a:shade val="100000"/>
                  <a:satMod val="350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p:cNvSpPr>
            <a:spLocks noGrp="1"/>
          </p:cNvSpPr>
          <p:nvPr>
            <p:ph type="title"/>
          </p:nvPr>
        </p:nvSpPr>
        <p:spPr/>
        <p:txBody>
          <a:bodyPr>
            <a:normAutofit/>
          </a:bodyPr>
          <a:lstStyle/>
          <a:p>
            <a:r>
              <a:rPr lang="en-US" dirty="0" smtClean="0"/>
              <a:t>ARPA-E’s History</a:t>
            </a:r>
            <a:endParaRPr lang="en-US" dirty="0"/>
          </a:p>
        </p:txBody>
      </p:sp>
      <p:cxnSp>
        <p:nvCxnSpPr>
          <p:cNvPr id="6" name="Straight Connector 5"/>
          <p:cNvCxnSpPr>
            <a:stCxn id="22" idx="4"/>
            <a:endCxn id="32" idx="0"/>
          </p:cNvCxnSpPr>
          <p:nvPr/>
        </p:nvCxnSpPr>
        <p:spPr>
          <a:xfrm flipH="1">
            <a:off x="1715491" y="3778960"/>
            <a:ext cx="4868" cy="739003"/>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a:stCxn id="23" idx="4"/>
            <a:endCxn id="33" idx="0"/>
          </p:cNvCxnSpPr>
          <p:nvPr/>
        </p:nvCxnSpPr>
        <p:spPr>
          <a:xfrm>
            <a:off x="2762292" y="4288412"/>
            <a:ext cx="6360" cy="229551"/>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4" idx="4"/>
            <a:endCxn id="34" idx="0"/>
          </p:cNvCxnSpPr>
          <p:nvPr/>
        </p:nvCxnSpPr>
        <p:spPr>
          <a:xfrm>
            <a:off x="3813271" y="4145698"/>
            <a:ext cx="8542" cy="372265"/>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25" idx="4"/>
            <a:endCxn id="35" idx="0"/>
          </p:cNvCxnSpPr>
          <p:nvPr/>
        </p:nvCxnSpPr>
        <p:spPr>
          <a:xfrm>
            <a:off x="4867222" y="4002984"/>
            <a:ext cx="7752" cy="514979"/>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26" idx="4"/>
            <a:endCxn id="36" idx="0"/>
          </p:cNvCxnSpPr>
          <p:nvPr/>
        </p:nvCxnSpPr>
        <p:spPr>
          <a:xfrm>
            <a:off x="5918358" y="3860269"/>
            <a:ext cx="9777" cy="657694"/>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31" idx="6"/>
          </p:cNvCxnSpPr>
          <p:nvPr/>
        </p:nvCxnSpPr>
        <p:spPr>
          <a:xfrm>
            <a:off x="762140" y="4627179"/>
            <a:ext cx="8005491" cy="0"/>
          </a:xfrm>
          <a:prstGeom prst="line">
            <a:avLst/>
          </a:prstGeom>
          <a:ln w="76200" cap="rnd">
            <a:solidFill>
              <a:schemeClr val="accent1">
                <a:lumMod val="40000"/>
                <a:lumOff val="60000"/>
              </a:schemeClr>
            </a:solidFill>
            <a:miter lim="800000"/>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00788" y="4762999"/>
            <a:ext cx="1213486" cy="799179"/>
          </a:xfrm>
          <a:prstGeom prst="rect">
            <a:avLst/>
          </a:prstGeom>
          <a:noFill/>
        </p:spPr>
        <p:txBody>
          <a:bodyPr wrap="square" rIns="0" rtlCol="0">
            <a:spAutoFit/>
          </a:bodyPr>
          <a:lstStyle/>
          <a:p>
            <a:pPr defTabSz="457200"/>
            <a:r>
              <a:rPr lang="en-US" sz="1600" b="1" dirty="0">
                <a:solidFill>
                  <a:srgbClr val="1AB0E9">
                    <a:lumMod val="75000"/>
                  </a:srgbClr>
                </a:solidFill>
              </a:rPr>
              <a:t>2007</a:t>
            </a:r>
          </a:p>
          <a:p>
            <a:pPr defTabSz="457200"/>
            <a:endParaRPr lang="en-US" sz="400" b="1" dirty="0">
              <a:solidFill>
                <a:srgbClr val="1AB0E9">
                  <a:lumMod val="75000"/>
                </a:srgbClr>
              </a:solidFill>
            </a:endParaRPr>
          </a:p>
          <a:p>
            <a:pPr defTabSz="457200">
              <a:lnSpc>
                <a:spcPct val="90000"/>
              </a:lnSpc>
            </a:pPr>
            <a:r>
              <a:rPr lang="en-US" sz="1050" i="1" dirty="0">
                <a:solidFill>
                  <a:srgbClr val="1AB0E9">
                    <a:lumMod val="50000"/>
                  </a:srgbClr>
                </a:solidFill>
              </a:rPr>
              <a:t>Rising Above the Gathering Storm </a:t>
            </a:r>
            <a:r>
              <a:rPr lang="en-US" sz="1050" dirty="0">
                <a:solidFill>
                  <a:srgbClr val="1AB0E9">
                    <a:lumMod val="75000"/>
                  </a:srgbClr>
                </a:solidFill>
              </a:rPr>
              <a:t>Published</a:t>
            </a:r>
          </a:p>
        </p:txBody>
      </p:sp>
      <p:sp>
        <p:nvSpPr>
          <p:cNvPr id="13" name="TextBox 12"/>
          <p:cNvSpPr txBox="1"/>
          <p:nvPr/>
        </p:nvSpPr>
        <p:spPr>
          <a:xfrm>
            <a:off x="300788" y="5499706"/>
            <a:ext cx="1068891" cy="590162"/>
          </a:xfrm>
          <a:prstGeom prst="rect">
            <a:avLst/>
          </a:prstGeom>
          <a:noFill/>
        </p:spPr>
        <p:txBody>
          <a:bodyPr wrap="square" rIns="0" rtlCol="0">
            <a:spAutoFit/>
          </a:bodyPr>
          <a:lstStyle/>
          <a:p>
            <a:pPr defTabSz="457200"/>
            <a:endParaRPr lang="en-US" sz="400" b="1" dirty="0">
              <a:solidFill>
                <a:srgbClr val="1AB0E9">
                  <a:lumMod val="75000"/>
                </a:srgbClr>
              </a:solidFill>
            </a:endParaRPr>
          </a:p>
          <a:p>
            <a:pPr defTabSz="457200">
              <a:lnSpc>
                <a:spcPct val="90000"/>
              </a:lnSpc>
            </a:pPr>
            <a:r>
              <a:rPr lang="en-US" sz="1050" i="1" dirty="0">
                <a:solidFill>
                  <a:srgbClr val="1AB0E9">
                    <a:lumMod val="50000"/>
                  </a:srgbClr>
                </a:solidFill>
              </a:rPr>
              <a:t>America COMPETES  Act </a:t>
            </a:r>
            <a:r>
              <a:rPr lang="en-US" sz="1050" dirty="0">
                <a:solidFill>
                  <a:srgbClr val="1AB0E9">
                    <a:lumMod val="75000"/>
                  </a:srgbClr>
                </a:solidFill>
              </a:rPr>
              <a:t>Signed</a:t>
            </a:r>
          </a:p>
        </p:txBody>
      </p:sp>
      <p:sp>
        <p:nvSpPr>
          <p:cNvPr id="14" name="TextBox 13"/>
          <p:cNvSpPr txBox="1"/>
          <p:nvPr/>
        </p:nvSpPr>
        <p:spPr>
          <a:xfrm>
            <a:off x="1429501" y="4762999"/>
            <a:ext cx="1131165" cy="799179"/>
          </a:xfrm>
          <a:prstGeom prst="rect">
            <a:avLst/>
          </a:prstGeom>
          <a:noFill/>
        </p:spPr>
        <p:txBody>
          <a:bodyPr wrap="square" rIns="0" rtlCol="0">
            <a:spAutoFit/>
          </a:bodyPr>
          <a:lstStyle/>
          <a:p>
            <a:pPr defTabSz="457200"/>
            <a:r>
              <a:rPr lang="en-US" sz="1600" b="1" dirty="0">
                <a:solidFill>
                  <a:srgbClr val="1AB0E9">
                    <a:lumMod val="75000"/>
                  </a:srgbClr>
                </a:solidFill>
              </a:rPr>
              <a:t>2009</a:t>
            </a:r>
          </a:p>
          <a:p>
            <a:pPr defTabSz="457200"/>
            <a:endParaRPr lang="en-US" sz="400" b="1" dirty="0">
              <a:solidFill>
                <a:srgbClr val="1AB0E9">
                  <a:lumMod val="75000"/>
                </a:srgbClr>
              </a:solidFill>
            </a:endParaRPr>
          </a:p>
          <a:p>
            <a:pPr defTabSz="457200">
              <a:lnSpc>
                <a:spcPct val="90000"/>
              </a:lnSpc>
            </a:pPr>
            <a:r>
              <a:rPr lang="en-US" sz="1050" i="1" dirty="0">
                <a:solidFill>
                  <a:srgbClr val="1AB0E9">
                    <a:lumMod val="50000"/>
                  </a:srgbClr>
                </a:solidFill>
              </a:rPr>
              <a:t>American Recovery &amp; Reinvestment Act </a:t>
            </a:r>
            <a:r>
              <a:rPr lang="en-US" sz="1050" dirty="0">
                <a:solidFill>
                  <a:srgbClr val="1AB0E9">
                    <a:lumMod val="75000"/>
                  </a:srgbClr>
                </a:solidFill>
              </a:rPr>
              <a:t>Signed</a:t>
            </a:r>
          </a:p>
        </p:txBody>
      </p:sp>
      <p:sp>
        <p:nvSpPr>
          <p:cNvPr id="15" name="TextBox 14"/>
          <p:cNvSpPr txBox="1"/>
          <p:nvPr/>
        </p:nvSpPr>
        <p:spPr>
          <a:xfrm>
            <a:off x="3508985" y="4762999"/>
            <a:ext cx="638775" cy="323494"/>
          </a:xfrm>
          <a:prstGeom prst="rect">
            <a:avLst/>
          </a:prstGeom>
          <a:noFill/>
        </p:spPr>
        <p:txBody>
          <a:bodyPr wrap="square" rtlCol="0">
            <a:spAutoFit/>
          </a:bodyPr>
          <a:lstStyle/>
          <a:p>
            <a:pPr algn="ctr" defTabSz="457200"/>
            <a:r>
              <a:rPr lang="en-US" sz="1600" b="1" dirty="0">
                <a:solidFill>
                  <a:srgbClr val="1AB0E9">
                    <a:lumMod val="75000"/>
                  </a:srgbClr>
                </a:solidFill>
              </a:rPr>
              <a:t>2011</a:t>
            </a:r>
          </a:p>
        </p:txBody>
      </p:sp>
      <p:sp>
        <p:nvSpPr>
          <p:cNvPr id="16" name="TextBox 15"/>
          <p:cNvSpPr txBox="1"/>
          <p:nvPr/>
        </p:nvSpPr>
        <p:spPr>
          <a:xfrm>
            <a:off x="4578542" y="4762999"/>
            <a:ext cx="638775" cy="323494"/>
          </a:xfrm>
          <a:prstGeom prst="rect">
            <a:avLst/>
          </a:prstGeom>
          <a:noFill/>
        </p:spPr>
        <p:txBody>
          <a:bodyPr wrap="square" rtlCol="0">
            <a:spAutoFit/>
          </a:bodyPr>
          <a:lstStyle/>
          <a:p>
            <a:pPr algn="ctr" defTabSz="457200"/>
            <a:r>
              <a:rPr lang="en-US" sz="1600" b="1" dirty="0">
                <a:solidFill>
                  <a:srgbClr val="1AB0E9">
                    <a:lumMod val="75000"/>
                  </a:srgbClr>
                </a:solidFill>
              </a:rPr>
              <a:t>2012</a:t>
            </a:r>
          </a:p>
        </p:txBody>
      </p:sp>
      <p:sp>
        <p:nvSpPr>
          <p:cNvPr id="17" name="TextBox 16"/>
          <p:cNvSpPr txBox="1"/>
          <p:nvPr/>
        </p:nvSpPr>
        <p:spPr>
          <a:xfrm>
            <a:off x="5648098" y="4762999"/>
            <a:ext cx="638775" cy="323494"/>
          </a:xfrm>
          <a:prstGeom prst="rect">
            <a:avLst/>
          </a:prstGeom>
          <a:noFill/>
        </p:spPr>
        <p:txBody>
          <a:bodyPr wrap="square" rtlCol="0">
            <a:spAutoFit/>
          </a:bodyPr>
          <a:lstStyle/>
          <a:p>
            <a:pPr algn="ctr" defTabSz="457200"/>
            <a:r>
              <a:rPr lang="en-US" sz="1600" b="1" dirty="0">
                <a:solidFill>
                  <a:srgbClr val="1AB0E9">
                    <a:lumMod val="75000"/>
                  </a:srgbClr>
                </a:solidFill>
              </a:rPr>
              <a:t>2013</a:t>
            </a:r>
          </a:p>
        </p:txBody>
      </p:sp>
      <p:sp>
        <p:nvSpPr>
          <p:cNvPr id="18" name="TextBox 17"/>
          <p:cNvSpPr txBox="1"/>
          <p:nvPr/>
        </p:nvSpPr>
        <p:spPr>
          <a:xfrm>
            <a:off x="6538000" y="4750446"/>
            <a:ext cx="998086" cy="338554"/>
          </a:xfrm>
          <a:prstGeom prst="rect">
            <a:avLst/>
          </a:prstGeom>
          <a:noFill/>
        </p:spPr>
        <p:txBody>
          <a:bodyPr wrap="square" rtlCol="0">
            <a:spAutoFit/>
          </a:bodyPr>
          <a:lstStyle/>
          <a:p>
            <a:pPr algn="ctr" defTabSz="457200"/>
            <a:r>
              <a:rPr lang="en-US" sz="1600" b="1" dirty="0">
                <a:solidFill>
                  <a:srgbClr val="1AB0E9">
                    <a:lumMod val="75000"/>
                  </a:srgbClr>
                </a:solidFill>
              </a:rPr>
              <a:t>2014</a:t>
            </a:r>
          </a:p>
        </p:txBody>
      </p:sp>
      <p:cxnSp>
        <p:nvCxnSpPr>
          <p:cNvPr id="19" name="Straight Connector 18"/>
          <p:cNvCxnSpPr>
            <a:stCxn id="27" idx="4"/>
            <a:endCxn id="37" idx="0"/>
          </p:cNvCxnSpPr>
          <p:nvPr/>
        </p:nvCxnSpPr>
        <p:spPr>
          <a:xfrm>
            <a:off x="6972151" y="3717555"/>
            <a:ext cx="9145" cy="800408"/>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439428" y="4762999"/>
            <a:ext cx="638775" cy="323494"/>
          </a:xfrm>
          <a:prstGeom prst="rect">
            <a:avLst/>
          </a:prstGeom>
          <a:noFill/>
        </p:spPr>
        <p:txBody>
          <a:bodyPr wrap="square" rtlCol="0">
            <a:spAutoFit/>
          </a:bodyPr>
          <a:lstStyle/>
          <a:p>
            <a:pPr algn="ctr" defTabSz="457200"/>
            <a:r>
              <a:rPr lang="en-US" sz="1600" b="1" dirty="0">
                <a:solidFill>
                  <a:srgbClr val="1AB0E9">
                    <a:lumMod val="75000"/>
                  </a:srgbClr>
                </a:solidFill>
              </a:rPr>
              <a:t>2010</a:t>
            </a:r>
          </a:p>
        </p:txBody>
      </p:sp>
      <p:sp>
        <p:nvSpPr>
          <p:cNvPr id="21" name="Oval 20"/>
          <p:cNvSpPr/>
          <p:nvPr/>
        </p:nvSpPr>
        <p:spPr>
          <a:xfrm>
            <a:off x="1467762" y="3937139"/>
            <a:ext cx="454263" cy="482461"/>
          </a:xfrm>
          <a:prstGeom prst="ellipse">
            <a:avLst/>
          </a:prstGeom>
          <a:solidFill>
            <a:schemeClr val="bg1"/>
          </a:solidFill>
          <a:ln w="28575">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a:solidFill>
                  <a:prstClr val="black">
                    <a:lumMod val="50000"/>
                    <a:lumOff val="50000"/>
                  </a:prstClr>
                </a:solidFill>
              </a:rPr>
              <a:t>1</a:t>
            </a:r>
          </a:p>
        </p:txBody>
      </p:sp>
      <p:sp>
        <p:nvSpPr>
          <p:cNvPr id="22" name="Oval 21"/>
          <p:cNvSpPr/>
          <p:nvPr/>
        </p:nvSpPr>
        <p:spPr>
          <a:xfrm>
            <a:off x="1447800" y="3204054"/>
            <a:ext cx="545117" cy="574906"/>
          </a:xfrm>
          <a:prstGeom prst="ellipse">
            <a:avLst/>
          </a:prstGeom>
          <a:solidFill>
            <a:schemeClr val="bg2"/>
          </a:solidFill>
          <a:ln w="28575">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r>
              <a:rPr lang="en-US" sz="1600" dirty="0">
                <a:solidFill>
                  <a:prstClr val="white"/>
                </a:solidFill>
              </a:rPr>
              <a:t>37</a:t>
            </a:r>
          </a:p>
        </p:txBody>
      </p:sp>
      <p:sp>
        <p:nvSpPr>
          <p:cNvPr id="23" name="Oval 22"/>
          <p:cNvSpPr/>
          <p:nvPr/>
        </p:nvSpPr>
        <p:spPr>
          <a:xfrm>
            <a:off x="2535160" y="3805951"/>
            <a:ext cx="454263" cy="482461"/>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a:solidFill>
                  <a:prstClr val="black">
                    <a:lumMod val="50000"/>
                    <a:lumOff val="50000"/>
                  </a:prstClr>
                </a:solidFill>
              </a:rPr>
              <a:t>7</a:t>
            </a:r>
          </a:p>
        </p:txBody>
      </p:sp>
      <p:sp>
        <p:nvSpPr>
          <p:cNvPr id="24" name="Oval 23"/>
          <p:cNvSpPr/>
          <p:nvPr/>
        </p:nvSpPr>
        <p:spPr>
          <a:xfrm>
            <a:off x="3586139" y="3663237"/>
            <a:ext cx="454263" cy="482461"/>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a:solidFill>
                  <a:prstClr val="black">
                    <a:lumMod val="50000"/>
                    <a:lumOff val="50000"/>
                  </a:prstClr>
                </a:solidFill>
              </a:rPr>
              <a:t>12</a:t>
            </a:r>
          </a:p>
        </p:txBody>
      </p:sp>
      <p:sp>
        <p:nvSpPr>
          <p:cNvPr id="25" name="Oval 24"/>
          <p:cNvSpPr/>
          <p:nvPr/>
        </p:nvSpPr>
        <p:spPr>
          <a:xfrm>
            <a:off x="4640090" y="3520523"/>
            <a:ext cx="454263" cy="482461"/>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a:solidFill>
                  <a:prstClr val="black">
                    <a:lumMod val="50000"/>
                    <a:lumOff val="50000"/>
                  </a:prstClr>
                </a:solidFill>
              </a:rPr>
              <a:t>16</a:t>
            </a:r>
          </a:p>
        </p:txBody>
      </p:sp>
      <p:sp>
        <p:nvSpPr>
          <p:cNvPr id="26" name="Oval 25"/>
          <p:cNvSpPr/>
          <p:nvPr/>
        </p:nvSpPr>
        <p:spPr>
          <a:xfrm>
            <a:off x="5691226" y="3377808"/>
            <a:ext cx="454263" cy="482461"/>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a:solidFill>
                  <a:prstClr val="black">
                    <a:lumMod val="50000"/>
                    <a:lumOff val="50000"/>
                  </a:prstClr>
                </a:solidFill>
              </a:rPr>
              <a:t>20</a:t>
            </a:r>
          </a:p>
        </p:txBody>
      </p:sp>
      <p:sp>
        <p:nvSpPr>
          <p:cNvPr id="27" name="Oval 26"/>
          <p:cNvSpPr/>
          <p:nvPr/>
        </p:nvSpPr>
        <p:spPr>
          <a:xfrm>
            <a:off x="6745019" y="3235094"/>
            <a:ext cx="454263" cy="482461"/>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a:solidFill>
                  <a:prstClr val="black">
                    <a:lumMod val="50000"/>
                    <a:lumOff val="50000"/>
                  </a:prstClr>
                </a:solidFill>
              </a:rPr>
              <a:t>23</a:t>
            </a:r>
          </a:p>
        </p:txBody>
      </p:sp>
      <p:sp>
        <p:nvSpPr>
          <p:cNvPr id="28" name="Oval 27"/>
          <p:cNvSpPr/>
          <p:nvPr/>
        </p:nvSpPr>
        <p:spPr>
          <a:xfrm>
            <a:off x="7760683" y="2209800"/>
            <a:ext cx="545117" cy="578954"/>
          </a:xfrm>
          <a:prstGeom prst="ellipse">
            <a:avLst/>
          </a:prstGeom>
          <a:solidFill>
            <a:schemeClr val="bg2"/>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algn="ctr" defTabSz="457200"/>
            <a:r>
              <a:rPr lang="en-US" sz="1600" b="1" dirty="0">
                <a:solidFill>
                  <a:prstClr val="white"/>
                </a:solidFill>
              </a:rPr>
              <a:t>450+</a:t>
            </a:r>
          </a:p>
        </p:txBody>
      </p:sp>
      <p:sp>
        <p:nvSpPr>
          <p:cNvPr id="29" name="Rectangle 28"/>
          <p:cNvSpPr/>
          <p:nvPr/>
        </p:nvSpPr>
        <p:spPr>
          <a:xfrm>
            <a:off x="371003" y="4001768"/>
            <a:ext cx="1096759" cy="369332"/>
          </a:xfrm>
          <a:prstGeom prst="rect">
            <a:avLst/>
          </a:prstGeom>
        </p:spPr>
        <p:txBody>
          <a:bodyPr wrap="square" lIns="45720">
            <a:spAutoFit/>
          </a:bodyPr>
          <a:lstStyle/>
          <a:p>
            <a:pPr marL="176213" indent="-176213" algn="r" defTabSz="457200">
              <a:lnSpc>
                <a:spcPct val="90000"/>
              </a:lnSpc>
            </a:pPr>
            <a:r>
              <a:rPr lang="en-US" sz="1000" dirty="0">
                <a:solidFill>
                  <a:prstClr val="black">
                    <a:lumMod val="65000"/>
                    <a:lumOff val="35000"/>
                  </a:prstClr>
                </a:solidFill>
              </a:rPr>
              <a:t>Programs</a:t>
            </a:r>
          </a:p>
          <a:p>
            <a:pPr marL="176213" indent="-176213" algn="r" defTabSz="457200">
              <a:lnSpc>
                <a:spcPct val="90000"/>
              </a:lnSpc>
            </a:pPr>
            <a:r>
              <a:rPr lang="en-US" sz="1000" dirty="0">
                <a:solidFill>
                  <a:prstClr val="black">
                    <a:lumMod val="65000"/>
                    <a:lumOff val="35000"/>
                  </a:prstClr>
                </a:solidFill>
              </a:rPr>
              <a:t>To Date</a:t>
            </a:r>
          </a:p>
        </p:txBody>
      </p:sp>
      <p:sp>
        <p:nvSpPr>
          <p:cNvPr id="30" name="Rectangle 29"/>
          <p:cNvSpPr/>
          <p:nvPr/>
        </p:nvSpPr>
        <p:spPr>
          <a:xfrm>
            <a:off x="619815" y="3315968"/>
            <a:ext cx="847947" cy="369332"/>
          </a:xfrm>
          <a:prstGeom prst="rect">
            <a:avLst/>
          </a:prstGeom>
        </p:spPr>
        <p:txBody>
          <a:bodyPr wrap="square" lIns="45720">
            <a:spAutoFit/>
          </a:bodyPr>
          <a:lstStyle/>
          <a:p>
            <a:pPr algn="r" defTabSz="457200">
              <a:lnSpc>
                <a:spcPct val="90000"/>
              </a:lnSpc>
            </a:pPr>
            <a:r>
              <a:rPr lang="en-US" sz="1000" dirty="0">
                <a:solidFill>
                  <a:prstClr val="black">
                    <a:lumMod val="65000"/>
                    <a:lumOff val="35000"/>
                  </a:prstClr>
                </a:solidFill>
              </a:rPr>
              <a:t>Awards Announced</a:t>
            </a:r>
          </a:p>
        </p:txBody>
      </p:sp>
      <p:sp>
        <p:nvSpPr>
          <p:cNvPr id="31" name="Oval 30"/>
          <p:cNvSpPr/>
          <p:nvPr/>
        </p:nvSpPr>
        <p:spPr>
          <a:xfrm>
            <a:off x="562521"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2" name="Oval 31"/>
          <p:cNvSpPr/>
          <p:nvPr/>
        </p:nvSpPr>
        <p:spPr>
          <a:xfrm>
            <a:off x="1615682"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u="sng" dirty="0">
              <a:solidFill>
                <a:prstClr val="white"/>
              </a:solidFill>
            </a:endParaRPr>
          </a:p>
        </p:txBody>
      </p:sp>
      <p:sp>
        <p:nvSpPr>
          <p:cNvPr id="33" name="Oval 32"/>
          <p:cNvSpPr/>
          <p:nvPr/>
        </p:nvSpPr>
        <p:spPr>
          <a:xfrm>
            <a:off x="2668843"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4" name="Oval 33"/>
          <p:cNvSpPr/>
          <p:nvPr/>
        </p:nvSpPr>
        <p:spPr>
          <a:xfrm>
            <a:off x="3722004"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5" name="Oval 34"/>
          <p:cNvSpPr/>
          <p:nvPr/>
        </p:nvSpPr>
        <p:spPr>
          <a:xfrm>
            <a:off x="4775165"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6" name="Oval 35"/>
          <p:cNvSpPr/>
          <p:nvPr/>
        </p:nvSpPr>
        <p:spPr>
          <a:xfrm>
            <a:off x="5828326"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37" name="Oval 36"/>
          <p:cNvSpPr/>
          <p:nvPr/>
        </p:nvSpPr>
        <p:spPr>
          <a:xfrm>
            <a:off x="6881487"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3" name="Title 1"/>
          <p:cNvSpPr txBox="1">
            <a:spLocks/>
          </p:cNvSpPr>
          <p:nvPr/>
        </p:nvSpPr>
        <p:spPr>
          <a:xfrm>
            <a:off x="240091" y="884711"/>
            <a:ext cx="8799999" cy="903277"/>
          </a:xfrm>
          <a:prstGeom prst="rect">
            <a:avLst/>
          </a:prstGeom>
        </p:spPr>
        <p:txBody>
          <a:bodyPr anchor="ctr"/>
          <a:lstStyle/>
          <a:p>
            <a:pPr defTabSz="457200" fontAlgn="base">
              <a:spcBef>
                <a:spcPct val="0"/>
              </a:spcBef>
              <a:spcAft>
                <a:spcPct val="0"/>
              </a:spcAft>
              <a:defRPr/>
            </a:pPr>
            <a:r>
              <a:rPr lang="en-US" sz="2000" kern="0" dirty="0">
                <a:solidFill>
                  <a:prstClr val="black"/>
                </a:solidFill>
              </a:rPr>
              <a:t>In 2007, The National Academies recommended Congress establish an Advanced Research Projects Agency within the U.S. Department of Energy* </a:t>
            </a:r>
          </a:p>
        </p:txBody>
      </p:sp>
      <p:sp>
        <p:nvSpPr>
          <p:cNvPr id="3" name="Slide Number Placeholder 2"/>
          <p:cNvSpPr>
            <a:spLocks noGrp="1"/>
          </p:cNvSpPr>
          <p:nvPr>
            <p:ph type="sldNum" sz="quarter" idx="4294967295"/>
          </p:nvPr>
        </p:nvSpPr>
        <p:spPr>
          <a:xfrm>
            <a:off x="8136194" y="6318383"/>
            <a:ext cx="688258" cy="365125"/>
          </a:xfrm>
          <a:prstGeom prst="rect">
            <a:avLst/>
          </a:prstGeom>
        </p:spPr>
        <p:txBody>
          <a:bodyPr/>
          <a:lstStyle/>
          <a:p>
            <a:fld id="{F49B8720-E526-BD45-92D7-B4028BF31DDE}" type="slidenum">
              <a:rPr lang="en-US" smtClean="0">
                <a:solidFill>
                  <a:prstClr val="black">
                    <a:tint val="75000"/>
                  </a:prstClr>
                </a:solidFill>
              </a:rPr>
              <a:pPr/>
              <a:t>2</a:t>
            </a:fld>
            <a:endParaRPr lang="en-US" dirty="0">
              <a:solidFill>
                <a:prstClr val="black">
                  <a:tint val="75000"/>
                </a:prstClr>
              </a:solidFill>
            </a:endParaRPr>
          </a:p>
        </p:txBody>
      </p:sp>
      <p:sp>
        <p:nvSpPr>
          <p:cNvPr id="4" name="Rectangle 3"/>
          <p:cNvSpPr/>
          <p:nvPr/>
        </p:nvSpPr>
        <p:spPr>
          <a:xfrm>
            <a:off x="1744388" y="1676400"/>
            <a:ext cx="6083590" cy="1477328"/>
          </a:xfrm>
          <a:prstGeom prst="rect">
            <a:avLst/>
          </a:prstGeom>
        </p:spPr>
        <p:txBody>
          <a:bodyPr wrap="square">
            <a:spAutoFit/>
          </a:bodyPr>
          <a:lstStyle/>
          <a:p>
            <a:pPr defTabSz="457200"/>
            <a:r>
              <a:rPr lang="en-US" sz="1500" i="1" dirty="0">
                <a:solidFill>
                  <a:prstClr val="black"/>
                </a:solidFill>
              </a:rPr>
              <a:t>…“The new agency proposed herein [ARPA-E] is patterned after that model [of DARPA] and would sponsor creative, out-of-the-box, transformational, generic energy research in those areas where industry by itself cannot or will not undertake such sponsorship, where risks and potential payoffs are high, and where success could provide dramatic benefits for the nation.”…</a:t>
            </a:r>
          </a:p>
        </p:txBody>
      </p:sp>
      <p:sp>
        <p:nvSpPr>
          <p:cNvPr id="41" name="Oval 40"/>
          <p:cNvSpPr/>
          <p:nvPr/>
        </p:nvSpPr>
        <p:spPr>
          <a:xfrm>
            <a:off x="7934646" y="4517963"/>
            <a:ext cx="199617" cy="218431"/>
          </a:xfrm>
          <a:prstGeom prst="ellipse">
            <a:avLst/>
          </a:prstGeom>
          <a:solidFill>
            <a:schemeClr val="bg1"/>
          </a:solidFill>
          <a:ln w="57150">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42" name="TextBox 41"/>
          <p:cNvSpPr txBox="1"/>
          <p:nvPr/>
        </p:nvSpPr>
        <p:spPr>
          <a:xfrm>
            <a:off x="7536087" y="4755469"/>
            <a:ext cx="998086" cy="500137"/>
          </a:xfrm>
          <a:prstGeom prst="rect">
            <a:avLst/>
          </a:prstGeom>
          <a:noFill/>
        </p:spPr>
        <p:txBody>
          <a:bodyPr wrap="square" rtlCol="0">
            <a:spAutoFit/>
          </a:bodyPr>
          <a:lstStyle/>
          <a:p>
            <a:pPr algn="ctr" defTabSz="457200"/>
            <a:r>
              <a:rPr lang="en-US" sz="1600" b="1" dirty="0">
                <a:solidFill>
                  <a:srgbClr val="1AB0E9">
                    <a:lumMod val="75000"/>
                  </a:srgbClr>
                </a:solidFill>
              </a:rPr>
              <a:t>2015</a:t>
            </a:r>
            <a:br>
              <a:rPr lang="en-US" sz="1600" b="1" dirty="0">
                <a:solidFill>
                  <a:srgbClr val="1AB0E9">
                    <a:lumMod val="75000"/>
                  </a:srgbClr>
                </a:solidFill>
              </a:rPr>
            </a:br>
            <a:r>
              <a:rPr lang="en-US" sz="1050" b="1" i="1" dirty="0">
                <a:solidFill>
                  <a:srgbClr val="1AB0E9">
                    <a:lumMod val="75000"/>
                  </a:srgbClr>
                </a:solidFill>
              </a:rPr>
              <a:t>Anticipated</a:t>
            </a:r>
          </a:p>
        </p:txBody>
      </p:sp>
      <p:cxnSp>
        <p:nvCxnSpPr>
          <p:cNvPr id="45" name="Straight Connector 44"/>
          <p:cNvCxnSpPr>
            <a:stCxn id="28" idx="4"/>
            <a:endCxn id="41" idx="0"/>
          </p:cNvCxnSpPr>
          <p:nvPr/>
        </p:nvCxnSpPr>
        <p:spPr>
          <a:xfrm>
            <a:off x="8033242" y="2788754"/>
            <a:ext cx="1213" cy="1729209"/>
          </a:xfrm>
          <a:prstGeom prst="line">
            <a:avLst/>
          </a:prstGeom>
          <a:ln w="19050">
            <a:solidFill>
              <a:schemeClr val="bg1">
                <a:lumMod val="6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7810629" y="3022739"/>
            <a:ext cx="454263" cy="482461"/>
          </a:xfrm>
          <a:prstGeom prst="ellipse">
            <a:avLst/>
          </a:prstGeom>
          <a:solidFill>
            <a:schemeClr val="bg1"/>
          </a:solidFill>
          <a:ln w="28575">
            <a:solidFill>
              <a:schemeClr val="bg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457200"/>
            <a:r>
              <a:rPr lang="en-US" sz="1600" b="1" dirty="0">
                <a:solidFill>
                  <a:prstClr val="black">
                    <a:lumMod val="50000"/>
                    <a:lumOff val="50000"/>
                  </a:prstClr>
                </a:solidFill>
              </a:rPr>
              <a:t>30</a:t>
            </a:r>
          </a:p>
        </p:txBody>
      </p:sp>
      <p:pic>
        <p:nvPicPr>
          <p:cNvPr id="38" name="Picture 37"/>
          <p:cNvPicPr>
            <a:picLocks noChangeAspect="1"/>
          </p:cNvPicPr>
          <p:nvPr/>
        </p:nvPicPr>
        <p:blipFill>
          <a:blip r:embed="rId3"/>
          <a:stretch>
            <a:fillRect/>
          </a:stretch>
        </p:blipFill>
        <p:spPr>
          <a:xfrm>
            <a:off x="335935" y="1739205"/>
            <a:ext cx="1408452" cy="1308795"/>
          </a:xfrm>
          <a:prstGeom prst="rect">
            <a:avLst/>
          </a:prstGeom>
        </p:spPr>
      </p:pic>
      <p:sp>
        <p:nvSpPr>
          <p:cNvPr id="44" name="TextBox 43"/>
          <p:cNvSpPr txBox="1"/>
          <p:nvPr/>
        </p:nvSpPr>
        <p:spPr>
          <a:xfrm>
            <a:off x="3283894" y="5009579"/>
            <a:ext cx="1068892" cy="735586"/>
          </a:xfrm>
          <a:prstGeom prst="rect">
            <a:avLst/>
          </a:prstGeom>
          <a:noFill/>
        </p:spPr>
        <p:txBody>
          <a:bodyPr wrap="square" rIns="0" rtlCol="0">
            <a:spAutoFit/>
          </a:bodyPr>
          <a:lstStyle/>
          <a:p>
            <a:pPr defTabSz="457200"/>
            <a:endParaRPr lang="en-US" sz="400" b="1" dirty="0">
              <a:solidFill>
                <a:srgbClr val="1AB0E9">
                  <a:lumMod val="75000"/>
                </a:srgbClr>
              </a:solidFill>
            </a:endParaRPr>
          </a:p>
          <a:p>
            <a:pPr defTabSz="457200">
              <a:lnSpc>
                <a:spcPct val="90000"/>
              </a:lnSpc>
            </a:pPr>
            <a:r>
              <a:rPr lang="en-US" sz="1050" i="1" dirty="0">
                <a:solidFill>
                  <a:srgbClr val="1AB0E9">
                    <a:lumMod val="50000"/>
                  </a:srgbClr>
                </a:solidFill>
              </a:rPr>
              <a:t>America COMPETES </a:t>
            </a:r>
          </a:p>
          <a:p>
            <a:pPr defTabSz="457200">
              <a:lnSpc>
                <a:spcPct val="90000"/>
              </a:lnSpc>
            </a:pPr>
            <a:r>
              <a:rPr lang="en-US" sz="1050" i="1" dirty="0">
                <a:solidFill>
                  <a:srgbClr val="1AB0E9">
                    <a:lumMod val="50000"/>
                  </a:srgbClr>
                </a:solidFill>
              </a:rPr>
              <a:t>Reauthorization </a:t>
            </a:r>
            <a:r>
              <a:rPr lang="en-US" sz="1050" dirty="0">
                <a:solidFill>
                  <a:srgbClr val="1AB0E9">
                    <a:lumMod val="75000"/>
                  </a:srgbClr>
                </a:solidFill>
              </a:rPr>
              <a:t>Signed</a:t>
            </a:r>
          </a:p>
        </p:txBody>
      </p:sp>
      <p:sp>
        <p:nvSpPr>
          <p:cNvPr id="47" name="TextBox 46"/>
          <p:cNvSpPr txBox="1"/>
          <p:nvPr/>
        </p:nvSpPr>
        <p:spPr>
          <a:xfrm>
            <a:off x="1123164" y="5789141"/>
            <a:ext cx="1131165" cy="415498"/>
          </a:xfrm>
          <a:prstGeom prst="rect">
            <a:avLst/>
          </a:prstGeom>
          <a:noFill/>
        </p:spPr>
        <p:txBody>
          <a:bodyPr wrap="square" rIns="0" rtlCol="0">
            <a:spAutoFit/>
          </a:bodyPr>
          <a:lstStyle/>
          <a:p>
            <a:pPr algn="ctr" defTabSz="457200"/>
            <a:r>
              <a:rPr lang="en-US" sz="1050" dirty="0">
                <a:solidFill>
                  <a:srgbClr val="0B5976"/>
                </a:solidFill>
              </a:rPr>
              <a:t>$400 Million</a:t>
            </a:r>
          </a:p>
          <a:p>
            <a:pPr algn="ctr" defTabSz="457200"/>
            <a:r>
              <a:rPr lang="en-US" sz="1050" dirty="0">
                <a:solidFill>
                  <a:srgbClr val="0B5976"/>
                </a:solidFill>
              </a:rPr>
              <a:t>(Recovery Act)</a:t>
            </a:r>
          </a:p>
        </p:txBody>
      </p:sp>
      <p:sp>
        <p:nvSpPr>
          <p:cNvPr id="48" name="TextBox 47"/>
          <p:cNvSpPr txBox="1"/>
          <p:nvPr/>
        </p:nvSpPr>
        <p:spPr>
          <a:xfrm>
            <a:off x="3262790" y="5789141"/>
            <a:ext cx="1131165" cy="415498"/>
          </a:xfrm>
          <a:prstGeom prst="rect">
            <a:avLst/>
          </a:prstGeom>
          <a:noFill/>
        </p:spPr>
        <p:txBody>
          <a:bodyPr wrap="square" rIns="0" rtlCol="0">
            <a:spAutoFit/>
          </a:bodyPr>
          <a:lstStyle/>
          <a:p>
            <a:pPr algn="ctr" defTabSz="457200"/>
            <a:r>
              <a:rPr lang="en-US" sz="1050" dirty="0">
                <a:solidFill>
                  <a:srgbClr val="0B5976"/>
                </a:solidFill>
              </a:rPr>
              <a:t>$180 Million</a:t>
            </a:r>
          </a:p>
          <a:p>
            <a:pPr algn="ctr" defTabSz="457200"/>
            <a:r>
              <a:rPr lang="en-US" sz="1050" dirty="0">
                <a:solidFill>
                  <a:srgbClr val="0B5976"/>
                </a:solidFill>
              </a:rPr>
              <a:t>(FY2011)</a:t>
            </a:r>
          </a:p>
        </p:txBody>
      </p:sp>
      <p:sp>
        <p:nvSpPr>
          <p:cNvPr id="49" name="TextBox 48"/>
          <p:cNvSpPr txBox="1"/>
          <p:nvPr/>
        </p:nvSpPr>
        <p:spPr>
          <a:xfrm>
            <a:off x="4315255" y="5789141"/>
            <a:ext cx="1131165" cy="415498"/>
          </a:xfrm>
          <a:prstGeom prst="rect">
            <a:avLst/>
          </a:prstGeom>
          <a:noFill/>
        </p:spPr>
        <p:txBody>
          <a:bodyPr wrap="square" rIns="0" rtlCol="0">
            <a:spAutoFit/>
          </a:bodyPr>
          <a:lstStyle/>
          <a:p>
            <a:pPr algn="ctr" defTabSz="457200"/>
            <a:r>
              <a:rPr lang="en-US" sz="1050" dirty="0">
                <a:solidFill>
                  <a:srgbClr val="0B5976"/>
                </a:solidFill>
              </a:rPr>
              <a:t>$275 Million</a:t>
            </a:r>
          </a:p>
          <a:p>
            <a:pPr algn="ctr" defTabSz="457200"/>
            <a:r>
              <a:rPr lang="en-US" sz="1050" dirty="0">
                <a:solidFill>
                  <a:srgbClr val="0B5976"/>
                </a:solidFill>
              </a:rPr>
              <a:t>(FY2012)</a:t>
            </a:r>
          </a:p>
        </p:txBody>
      </p:sp>
      <p:sp>
        <p:nvSpPr>
          <p:cNvPr id="50" name="TextBox 49"/>
          <p:cNvSpPr txBox="1"/>
          <p:nvPr/>
        </p:nvSpPr>
        <p:spPr>
          <a:xfrm>
            <a:off x="5366391" y="5789141"/>
            <a:ext cx="1131165" cy="415498"/>
          </a:xfrm>
          <a:prstGeom prst="rect">
            <a:avLst/>
          </a:prstGeom>
          <a:noFill/>
        </p:spPr>
        <p:txBody>
          <a:bodyPr wrap="square" rIns="0" rtlCol="0">
            <a:spAutoFit/>
          </a:bodyPr>
          <a:lstStyle/>
          <a:p>
            <a:pPr algn="ctr" defTabSz="457200"/>
            <a:r>
              <a:rPr lang="en-US" sz="1050" dirty="0">
                <a:solidFill>
                  <a:srgbClr val="0B5976"/>
                </a:solidFill>
              </a:rPr>
              <a:t>$251 Million</a:t>
            </a:r>
          </a:p>
          <a:p>
            <a:pPr algn="ctr" defTabSz="457200"/>
            <a:r>
              <a:rPr lang="en-US" sz="1050" dirty="0">
                <a:solidFill>
                  <a:srgbClr val="0B5976"/>
                </a:solidFill>
              </a:rPr>
              <a:t>(FY2013)</a:t>
            </a:r>
          </a:p>
        </p:txBody>
      </p:sp>
      <p:sp>
        <p:nvSpPr>
          <p:cNvPr id="51" name="TextBox 50"/>
          <p:cNvSpPr txBox="1"/>
          <p:nvPr/>
        </p:nvSpPr>
        <p:spPr>
          <a:xfrm>
            <a:off x="6420184" y="5789141"/>
            <a:ext cx="1131165" cy="415498"/>
          </a:xfrm>
          <a:prstGeom prst="rect">
            <a:avLst/>
          </a:prstGeom>
          <a:noFill/>
        </p:spPr>
        <p:txBody>
          <a:bodyPr wrap="square" rIns="0" rtlCol="0">
            <a:spAutoFit/>
          </a:bodyPr>
          <a:lstStyle/>
          <a:p>
            <a:pPr algn="ctr" defTabSz="457200"/>
            <a:r>
              <a:rPr lang="en-US" sz="1050" dirty="0">
                <a:solidFill>
                  <a:srgbClr val="0B5976"/>
                </a:solidFill>
              </a:rPr>
              <a:t>$280 Million</a:t>
            </a:r>
          </a:p>
          <a:p>
            <a:pPr algn="ctr" defTabSz="457200"/>
            <a:r>
              <a:rPr lang="en-US" sz="1050" dirty="0">
                <a:solidFill>
                  <a:srgbClr val="0B5976"/>
                </a:solidFill>
              </a:rPr>
              <a:t>(FY2014)</a:t>
            </a:r>
          </a:p>
        </p:txBody>
      </p:sp>
      <p:sp>
        <p:nvSpPr>
          <p:cNvPr id="52" name="TextBox 51"/>
          <p:cNvSpPr txBox="1"/>
          <p:nvPr/>
        </p:nvSpPr>
        <p:spPr>
          <a:xfrm>
            <a:off x="7471668" y="5789141"/>
            <a:ext cx="1131165" cy="415498"/>
          </a:xfrm>
          <a:prstGeom prst="rect">
            <a:avLst/>
          </a:prstGeom>
          <a:noFill/>
        </p:spPr>
        <p:txBody>
          <a:bodyPr wrap="square" rIns="0" rtlCol="0">
            <a:spAutoFit/>
          </a:bodyPr>
          <a:lstStyle/>
          <a:p>
            <a:pPr algn="ctr" defTabSz="457200"/>
            <a:r>
              <a:rPr lang="en-US" sz="1050" dirty="0">
                <a:solidFill>
                  <a:srgbClr val="0B5976"/>
                </a:solidFill>
              </a:rPr>
              <a:t>$280 Million</a:t>
            </a:r>
          </a:p>
          <a:p>
            <a:pPr algn="ctr" defTabSz="457200"/>
            <a:r>
              <a:rPr lang="en-US" sz="1050" dirty="0">
                <a:solidFill>
                  <a:srgbClr val="0B5976"/>
                </a:solidFill>
              </a:rPr>
              <a:t>(FY2015)</a:t>
            </a:r>
          </a:p>
        </p:txBody>
      </p:sp>
      <p:sp>
        <p:nvSpPr>
          <p:cNvPr id="5" name="TextBox 4"/>
          <p:cNvSpPr txBox="1"/>
          <p:nvPr/>
        </p:nvSpPr>
        <p:spPr>
          <a:xfrm>
            <a:off x="3427572" y="6483453"/>
            <a:ext cx="5008803" cy="338554"/>
          </a:xfrm>
          <a:prstGeom prst="rect">
            <a:avLst/>
          </a:prstGeom>
          <a:noFill/>
          <a:ln>
            <a:solidFill>
              <a:schemeClr val="accent4"/>
            </a:solidFill>
          </a:ln>
        </p:spPr>
        <p:txBody>
          <a:bodyPr wrap="none" rtlCol="0">
            <a:spAutoFit/>
          </a:bodyPr>
          <a:lstStyle/>
          <a:p>
            <a:pPr defTabSz="457200"/>
            <a:r>
              <a:rPr lang="en-US" sz="1600" dirty="0">
                <a:solidFill>
                  <a:srgbClr val="106D96"/>
                </a:solidFill>
              </a:rPr>
              <a:t>* Handouts, Miscellaneous Reports, Gathering Storm </a:t>
            </a:r>
          </a:p>
        </p:txBody>
      </p:sp>
    </p:spTree>
    <p:extLst>
      <p:ext uri="{BB962C8B-B14F-4D97-AF65-F5344CB8AC3E}">
        <p14:creationId xmlns:p14="http://schemas.microsoft.com/office/powerpoint/2010/main" xmlns="" val="4187781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t>ARPA-E Authorizing </a:t>
            </a:r>
            <a:r>
              <a:rPr lang="en-US" b="0" dirty="0" smtClean="0"/>
              <a:t>Legislation</a:t>
            </a:r>
            <a:endParaRPr lang="en-US" b="0" dirty="0"/>
          </a:p>
        </p:txBody>
      </p:sp>
      <p:sp>
        <p:nvSpPr>
          <p:cNvPr id="28" name="Content Placeholder 9"/>
          <p:cNvSpPr>
            <a:spLocks noGrp="1"/>
          </p:cNvSpPr>
          <p:nvPr>
            <p:ph idx="4294967295"/>
          </p:nvPr>
        </p:nvSpPr>
        <p:spPr>
          <a:xfrm>
            <a:off x="307315" y="1947530"/>
            <a:ext cx="3837882" cy="1897489"/>
          </a:xfrm>
          <a:prstGeom prst="rect">
            <a:avLst/>
          </a:prstGeom>
        </p:spPr>
        <p:txBody>
          <a:bodyPr anchor="t">
            <a:normAutofit/>
          </a:bodyPr>
          <a:lstStyle/>
          <a:p>
            <a:pPr marL="457200" indent="-457200">
              <a:spcBef>
                <a:spcPts val="1200"/>
              </a:spcBef>
              <a:buNone/>
            </a:pPr>
            <a:r>
              <a:rPr lang="en-US" sz="2000" b="1" dirty="0" smtClean="0">
                <a:solidFill>
                  <a:srgbClr val="E7862A"/>
                </a:solidFill>
              </a:rPr>
              <a:t>Goals: </a:t>
            </a:r>
            <a:r>
              <a:rPr lang="en-US" sz="2000" b="1" dirty="0" smtClean="0">
                <a:solidFill>
                  <a:schemeClr val="accent1"/>
                </a:solidFill>
              </a:rPr>
              <a:t> </a:t>
            </a:r>
            <a:r>
              <a:rPr lang="en-US" sz="1800" b="1" dirty="0" smtClean="0"/>
              <a:t>Ensure America’s</a:t>
            </a:r>
            <a:endParaRPr lang="en-US" sz="1800" dirty="0" smtClean="0"/>
          </a:p>
          <a:p>
            <a:pPr marL="223838" indent="-182563">
              <a:spcBef>
                <a:spcPts val="600"/>
              </a:spcBef>
            </a:pPr>
            <a:r>
              <a:rPr lang="en-US" sz="1800" dirty="0" smtClean="0"/>
              <a:t>Economic Security </a:t>
            </a:r>
          </a:p>
          <a:p>
            <a:pPr marL="223838" indent="-182563">
              <a:spcBef>
                <a:spcPts val="600"/>
              </a:spcBef>
            </a:pPr>
            <a:r>
              <a:rPr lang="en-US" sz="1800" dirty="0" smtClean="0"/>
              <a:t>Energy Security</a:t>
            </a:r>
          </a:p>
          <a:p>
            <a:pPr marL="223838" indent="-182563">
              <a:spcBef>
                <a:spcPts val="600"/>
              </a:spcBef>
            </a:pPr>
            <a:r>
              <a:rPr lang="en-US" sz="1800" dirty="0" smtClean="0"/>
              <a:t>Technological Lead in Advanced Energy Technologies</a:t>
            </a:r>
          </a:p>
        </p:txBody>
      </p:sp>
      <p:sp>
        <p:nvSpPr>
          <p:cNvPr id="7" name="Title 1"/>
          <p:cNvSpPr txBox="1">
            <a:spLocks/>
          </p:cNvSpPr>
          <p:nvPr/>
        </p:nvSpPr>
        <p:spPr>
          <a:xfrm>
            <a:off x="250308" y="891507"/>
            <a:ext cx="8680624" cy="903277"/>
          </a:xfrm>
          <a:prstGeom prst="rect">
            <a:avLst/>
          </a:prstGeom>
        </p:spPr>
        <p:txBody>
          <a:bodyPr anchor="ctr"/>
          <a:lstStyle/>
          <a:p>
            <a:pPr defTabSz="914400" fontAlgn="base">
              <a:spcBef>
                <a:spcPct val="0"/>
              </a:spcBef>
              <a:spcAft>
                <a:spcPct val="0"/>
              </a:spcAft>
              <a:defRPr/>
            </a:pPr>
            <a:r>
              <a:rPr lang="en-US" sz="2000" b="1" dirty="0" smtClean="0">
                <a:solidFill>
                  <a:srgbClr val="E7862A"/>
                </a:solidFill>
              </a:rPr>
              <a:t>Mission:  </a:t>
            </a:r>
            <a:r>
              <a:rPr lang="en-US" sz="2000" dirty="0" smtClean="0">
                <a:solidFill>
                  <a:prstClr val="black"/>
                </a:solidFill>
              </a:rPr>
              <a:t>To </a:t>
            </a:r>
            <a:r>
              <a:rPr lang="en-US" sz="2000" dirty="0">
                <a:solidFill>
                  <a:prstClr val="black"/>
                </a:solidFill>
              </a:rPr>
              <a:t>overcome </a:t>
            </a:r>
            <a:r>
              <a:rPr lang="en-US" sz="2000" dirty="0" smtClean="0">
                <a:solidFill>
                  <a:prstClr val="black"/>
                </a:solidFill>
              </a:rPr>
              <a:t>long</a:t>
            </a:r>
            <a:r>
              <a:rPr lang="en-US" sz="2000" dirty="0">
                <a:solidFill>
                  <a:prstClr val="black"/>
                </a:solidFill>
              </a:rPr>
              <a:t>-term and high-risk technological barriers in the development of energy technologies </a:t>
            </a:r>
            <a:endParaRPr lang="en-US" sz="2000" kern="0" dirty="0">
              <a:solidFill>
                <a:prstClr val="black"/>
              </a:solidFill>
            </a:endParaRPr>
          </a:p>
        </p:txBody>
      </p:sp>
      <p:grpSp>
        <p:nvGrpSpPr>
          <p:cNvPr id="3" name="Group 2"/>
          <p:cNvGrpSpPr/>
          <p:nvPr/>
        </p:nvGrpSpPr>
        <p:grpSpPr>
          <a:xfrm>
            <a:off x="5273523" y="1415143"/>
            <a:ext cx="3229429" cy="2927047"/>
            <a:chOff x="4473518" y="1929021"/>
            <a:chExt cx="4121066" cy="3871348"/>
          </a:xfrm>
        </p:grpSpPr>
        <p:grpSp>
          <p:nvGrpSpPr>
            <p:cNvPr id="9" name="Group 8"/>
            <p:cNvGrpSpPr/>
            <p:nvPr/>
          </p:nvGrpSpPr>
          <p:grpSpPr>
            <a:xfrm>
              <a:off x="6200935" y="3393435"/>
              <a:ext cx="2393649" cy="2393649"/>
              <a:chOff x="1739115" y="1532613"/>
              <a:chExt cx="2393649" cy="2393649"/>
            </a:xfrm>
          </p:grpSpPr>
          <p:sp>
            <p:nvSpPr>
              <p:cNvPr id="13" name="Oval 12"/>
              <p:cNvSpPr/>
              <p:nvPr/>
            </p:nvSpPr>
            <p:spPr>
              <a:xfrm>
                <a:off x="1739115" y="1532613"/>
                <a:ext cx="2393649" cy="2393649"/>
              </a:xfrm>
              <a:prstGeom prst="ellipse">
                <a:avLst/>
              </a:prstGeom>
              <a:solidFill>
                <a:schemeClr val="accent2">
                  <a:lumMod val="40000"/>
                  <a:lumOff val="60000"/>
                  <a:alpha val="50000"/>
                </a:schemeClr>
              </a:solidFill>
            </p:spPr>
            <p:style>
              <a:lnRef idx="2">
                <a:schemeClr val="lt1">
                  <a:hueOff val="0"/>
                  <a:satOff val="0"/>
                  <a:lumOff val="0"/>
                  <a:alphaOff val="0"/>
                </a:schemeClr>
              </a:lnRef>
              <a:fillRef idx="1">
                <a:scrgbClr r="0" g="0" b="0"/>
              </a:fillRef>
              <a:effectRef idx="0">
                <a:schemeClr val="accent2">
                  <a:alpha val="50000"/>
                  <a:hueOff val="-4926785"/>
                  <a:satOff val="-2581"/>
                  <a:lumOff val="12059"/>
                  <a:alphaOff val="0"/>
                </a:schemeClr>
              </a:effectRef>
              <a:fontRef idx="minor">
                <a:schemeClr val="tx1"/>
              </a:fontRef>
            </p:style>
          </p:sp>
          <p:sp>
            <p:nvSpPr>
              <p:cNvPr id="14" name="Oval 4"/>
              <p:cNvSpPr/>
              <p:nvPr/>
            </p:nvSpPr>
            <p:spPr>
              <a:xfrm>
                <a:off x="2274851" y="2102937"/>
                <a:ext cx="1436189" cy="131650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sz="1600" dirty="0" smtClean="0">
                    <a:solidFill>
                      <a:prstClr val="black"/>
                    </a:solidFill>
                    <a:cs typeface="Arial"/>
                  </a:rPr>
                  <a:t>Reduce Emissions</a:t>
                </a:r>
                <a:endParaRPr lang="en-US" sz="1600" dirty="0">
                  <a:solidFill>
                    <a:prstClr val="black"/>
                  </a:solidFill>
                  <a:cs typeface="Arial"/>
                </a:endParaRPr>
              </a:p>
            </p:txBody>
          </p:sp>
        </p:grpSp>
        <p:grpSp>
          <p:nvGrpSpPr>
            <p:cNvPr id="10" name="Group 9"/>
            <p:cNvGrpSpPr/>
            <p:nvPr/>
          </p:nvGrpSpPr>
          <p:grpSpPr>
            <a:xfrm>
              <a:off x="4473518" y="3406720"/>
              <a:ext cx="2393649" cy="2393649"/>
              <a:chOff x="11698" y="1545898"/>
              <a:chExt cx="2393649" cy="2393649"/>
            </a:xfrm>
          </p:grpSpPr>
          <p:sp>
            <p:nvSpPr>
              <p:cNvPr id="11" name="Oval 10"/>
              <p:cNvSpPr/>
              <p:nvPr/>
            </p:nvSpPr>
            <p:spPr>
              <a:xfrm>
                <a:off x="11698" y="1545898"/>
                <a:ext cx="2393649" cy="2393649"/>
              </a:xfrm>
              <a:prstGeom prst="ellipse">
                <a:avLst/>
              </a:prstGeom>
              <a:solidFill>
                <a:schemeClr val="accent2">
                  <a:lumMod val="60000"/>
                  <a:lumOff val="40000"/>
                  <a:alpha val="50000"/>
                </a:schemeClr>
              </a:solidFill>
              <a:ln>
                <a:noFill/>
              </a:ln>
            </p:spPr>
            <p:style>
              <a:lnRef idx="2">
                <a:schemeClr val="lt1">
                  <a:hueOff val="0"/>
                  <a:satOff val="0"/>
                  <a:lumOff val="0"/>
                  <a:alphaOff val="0"/>
                </a:schemeClr>
              </a:lnRef>
              <a:fillRef idx="1">
                <a:scrgbClr r="0" g="0" b="0"/>
              </a:fillRef>
              <a:effectRef idx="0">
                <a:schemeClr val="accent2">
                  <a:alpha val="50000"/>
                  <a:hueOff val="-9853569"/>
                  <a:satOff val="-5162"/>
                  <a:lumOff val="24119"/>
                  <a:alphaOff val="0"/>
                </a:schemeClr>
              </a:effectRef>
              <a:fontRef idx="minor">
                <a:schemeClr val="tx1"/>
              </a:fontRef>
            </p:style>
          </p:sp>
          <p:sp>
            <p:nvSpPr>
              <p:cNvPr id="12" name="Oval 6"/>
              <p:cNvSpPr/>
              <p:nvPr/>
            </p:nvSpPr>
            <p:spPr>
              <a:xfrm>
                <a:off x="237100" y="2116633"/>
                <a:ext cx="1436189" cy="1316507"/>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sz="1600" dirty="0" smtClean="0">
                    <a:solidFill>
                      <a:prstClr val="black"/>
                    </a:solidFill>
                    <a:cs typeface="Arial"/>
                  </a:rPr>
                  <a:t>Improve Energy Efficiency</a:t>
                </a:r>
                <a:endParaRPr lang="en-US" sz="1600" dirty="0">
                  <a:solidFill>
                    <a:prstClr val="black"/>
                  </a:solidFill>
                  <a:cs typeface="Arial"/>
                </a:endParaRPr>
              </a:p>
            </p:txBody>
          </p:sp>
        </p:grpSp>
        <p:grpSp>
          <p:nvGrpSpPr>
            <p:cNvPr id="15" name="Group 14"/>
            <p:cNvGrpSpPr/>
            <p:nvPr/>
          </p:nvGrpSpPr>
          <p:grpSpPr>
            <a:xfrm>
              <a:off x="5305352" y="1929021"/>
              <a:ext cx="2393650" cy="2393649"/>
              <a:chOff x="-1835400" y="-32491"/>
              <a:chExt cx="2393649" cy="2393649"/>
            </a:xfrm>
          </p:grpSpPr>
          <p:sp>
            <p:nvSpPr>
              <p:cNvPr id="16" name="Oval 15"/>
              <p:cNvSpPr/>
              <p:nvPr/>
            </p:nvSpPr>
            <p:spPr>
              <a:xfrm>
                <a:off x="-1835400" y="-32491"/>
                <a:ext cx="2393649" cy="2393649"/>
              </a:xfrm>
              <a:prstGeom prst="ellipse">
                <a:avLst/>
              </a:prstGeom>
              <a:solidFill>
                <a:schemeClr val="accent2">
                  <a:alpha val="49000"/>
                </a:scheme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sp>
          <p:sp>
            <p:nvSpPr>
              <p:cNvPr id="17" name="Oval 4"/>
              <p:cNvSpPr/>
              <p:nvPr/>
            </p:nvSpPr>
            <p:spPr>
              <a:xfrm>
                <a:off x="-1527885" y="423170"/>
                <a:ext cx="1755343" cy="107714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r>
                  <a:rPr lang="en-US" sz="1600" dirty="0" smtClean="0">
                    <a:solidFill>
                      <a:prstClr val="black"/>
                    </a:solidFill>
                    <a:cs typeface="Arial"/>
                  </a:rPr>
                  <a:t>Reduce Energy Imports</a:t>
                </a:r>
                <a:endParaRPr lang="en-US" sz="1600" dirty="0">
                  <a:solidFill>
                    <a:prstClr val="black"/>
                  </a:solidFill>
                  <a:cs typeface="Arial"/>
                </a:endParaRPr>
              </a:p>
            </p:txBody>
          </p:sp>
        </p:grpSp>
      </p:grpSp>
      <p:sp>
        <p:nvSpPr>
          <p:cNvPr id="18" name="Content Placeholder 9"/>
          <p:cNvSpPr>
            <a:spLocks noGrp="1"/>
          </p:cNvSpPr>
          <p:nvPr>
            <p:ph idx="4294967295"/>
          </p:nvPr>
        </p:nvSpPr>
        <p:spPr>
          <a:xfrm>
            <a:off x="298689" y="3968236"/>
            <a:ext cx="8574143" cy="2133600"/>
          </a:xfrm>
          <a:prstGeom prst="rect">
            <a:avLst/>
          </a:prstGeom>
        </p:spPr>
        <p:txBody>
          <a:bodyPr anchor="t">
            <a:noAutofit/>
          </a:bodyPr>
          <a:lstStyle/>
          <a:p>
            <a:pPr marL="457200" indent="-457200">
              <a:spcBef>
                <a:spcPts val="1200"/>
              </a:spcBef>
              <a:buNone/>
            </a:pPr>
            <a:r>
              <a:rPr lang="en-US" sz="2000" b="1" dirty="0" smtClean="0">
                <a:solidFill>
                  <a:srgbClr val="E7862A"/>
                </a:solidFill>
              </a:rPr>
              <a:t>Means: </a:t>
            </a:r>
            <a:r>
              <a:rPr lang="en-US" sz="2000" b="1" dirty="0" smtClean="0">
                <a:solidFill>
                  <a:schemeClr val="accent1"/>
                </a:solidFill>
              </a:rPr>
              <a:t> </a:t>
            </a:r>
            <a:endParaRPr lang="en-US" sz="1800" b="1" dirty="0" smtClean="0"/>
          </a:p>
          <a:p>
            <a:pPr marL="223838" indent="-182563">
              <a:spcBef>
                <a:spcPts val="600"/>
              </a:spcBef>
            </a:pPr>
            <a:r>
              <a:rPr lang="en-US" sz="1800" dirty="0"/>
              <a:t>I</a:t>
            </a:r>
            <a:r>
              <a:rPr lang="en-US" sz="1800" dirty="0" smtClean="0"/>
              <a:t>dentify </a:t>
            </a:r>
            <a:r>
              <a:rPr lang="en-US" sz="1800" dirty="0"/>
              <a:t>and </a:t>
            </a:r>
            <a:r>
              <a:rPr lang="en-US" sz="1800" dirty="0" smtClean="0"/>
              <a:t>promote </a:t>
            </a:r>
            <a:r>
              <a:rPr lang="en-US" sz="1800" dirty="0"/>
              <a:t>revolutionary advances in fundamental and applied sciences </a:t>
            </a:r>
            <a:endParaRPr lang="en-US" sz="1800" dirty="0" smtClean="0"/>
          </a:p>
          <a:p>
            <a:pPr marL="223838" indent="-182563">
              <a:spcBef>
                <a:spcPts val="600"/>
              </a:spcBef>
            </a:pPr>
            <a:r>
              <a:rPr lang="en-US" sz="1800" dirty="0"/>
              <a:t>T</a:t>
            </a:r>
            <a:r>
              <a:rPr lang="en-US" sz="1800" dirty="0" smtClean="0"/>
              <a:t>ranslate </a:t>
            </a:r>
            <a:r>
              <a:rPr lang="en-US" sz="1800" dirty="0"/>
              <a:t>scientific discoveries and cutting-edge inventions into technological innovations </a:t>
            </a:r>
            <a:endParaRPr lang="en-US" sz="1800" dirty="0" smtClean="0"/>
          </a:p>
          <a:p>
            <a:pPr marL="223838" indent="-182563">
              <a:spcBef>
                <a:spcPts val="600"/>
              </a:spcBef>
            </a:pPr>
            <a:r>
              <a:rPr lang="en-US" sz="1800" dirty="0"/>
              <a:t>A</a:t>
            </a:r>
            <a:r>
              <a:rPr lang="en-US" sz="1800" dirty="0" smtClean="0"/>
              <a:t>ccelerate </a:t>
            </a:r>
            <a:r>
              <a:rPr lang="en-US" sz="1800" dirty="0"/>
              <a:t>transformational technological advances in areas that industry by itself is not likely to undertake because of technical and financial uncertainty </a:t>
            </a:r>
            <a:endParaRPr lang="en-US" sz="1800" dirty="0" smtClean="0"/>
          </a:p>
        </p:txBody>
      </p:sp>
      <p:sp>
        <p:nvSpPr>
          <p:cNvPr id="4" name="Slide Number Placeholder 3"/>
          <p:cNvSpPr>
            <a:spLocks noGrp="1"/>
          </p:cNvSpPr>
          <p:nvPr>
            <p:ph type="sldNum" sz="quarter" idx="4294967295"/>
          </p:nvPr>
        </p:nvSpPr>
        <p:spPr>
          <a:xfrm>
            <a:off x="8136194" y="6318383"/>
            <a:ext cx="688258" cy="365125"/>
          </a:xfrm>
          <a:prstGeom prst="rect">
            <a:avLst/>
          </a:prstGeom>
        </p:spPr>
        <p:txBody>
          <a:bodyPr/>
          <a:lstStyle/>
          <a:p>
            <a:fld id="{F49B8720-E526-BD45-92D7-B4028BF31DDE}" type="slidenum">
              <a:rPr lang="en-US" smtClean="0"/>
              <a:pPr/>
              <a:t>3</a:t>
            </a:fld>
            <a:endParaRPr lang="en-US" dirty="0"/>
          </a:p>
        </p:txBody>
      </p:sp>
    </p:spTree>
    <p:extLst>
      <p:ext uri="{BB962C8B-B14F-4D97-AF65-F5344CB8AC3E}">
        <p14:creationId xmlns:p14="http://schemas.microsoft.com/office/powerpoint/2010/main" xmlns="" val="3853075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Focused Program Portfolio</a:t>
            </a:r>
          </a:p>
        </p:txBody>
      </p:sp>
      <p:sp>
        <p:nvSpPr>
          <p:cNvPr id="3" name="Slide Number Placeholder 2"/>
          <p:cNvSpPr>
            <a:spLocks noGrp="1"/>
          </p:cNvSpPr>
          <p:nvPr>
            <p:ph type="sldNum" sz="quarter" idx="12"/>
          </p:nvPr>
        </p:nvSpPr>
        <p:spPr/>
        <p:txBody>
          <a:bodyPr/>
          <a:lstStyle/>
          <a:p>
            <a:fld id="{F49B8720-E526-BD45-92D7-B4028BF31DDE}" type="slidenum">
              <a:rPr lang="en-US" smtClean="0">
                <a:solidFill>
                  <a:prstClr val="black">
                    <a:tint val="75000"/>
                  </a:prstClr>
                </a:solidFill>
              </a:rPr>
              <a:pPr/>
              <a:t>4</a:t>
            </a:fld>
            <a:endParaRPr lang="en-US" dirty="0">
              <a:solidFill>
                <a:prstClr val="black">
                  <a:tint val="75000"/>
                </a:prstClr>
              </a:solidFill>
            </a:endParaRPr>
          </a:p>
        </p:txBody>
      </p:sp>
      <p:pic>
        <p:nvPicPr>
          <p:cNvPr id="4" name="Picture 3" descr="DOE_ARPAE-DELTA_0610blank.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990600"/>
            <a:ext cx="9144000" cy="5029200"/>
          </a:xfrm>
          <a:prstGeom prst="rect">
            <a:avLst/>
          </a:prstGeom>
        </p:spPr>
      </p:pic>
      <p:sp>
        <p:nvSpPr>
          <p:cNvPr id="5" name="TextBox 4"/>
          <p:cNvSpPr txBox="1"/>
          <p:nvPr/>
        </p:nvSpPr>
        <p:spPr>
          <a:xfrm>
            <a:off x="-228600" y="1066800"/>
            <a:ext cx="1524000" cy="685800"/>
          </a:xfrm>
          <a:prstGeom prst="rect">
            <a:avLst/>
          </a:prstGeom>
          <a:noFill/>
        </p:spPr>
        <p:txBody>
          <a:bodyPr wrap="square" lIns="0" tIns="0" bIns="0" rtlCol="0" anchor="ctr" anchorCtr="0">
            <a:noAutofit/>
          </a:bodyPr>
          <a:lstStyle/>
          <a:p>
            <a:pPr algn="r"/>
            <a:r>
              <a:rPr lang="en-US" sz="1200" cap="all" dirty="0" smtClean="0">
                <a:solidFill>
                  <a:srgbClr val="9DA0A3"/>
                </a:solidFill>
                <a:latin typeface="Arial Narrow"/>
                <a:cs typeface="Arial Narrow"/>
              </a:rPr>
              <a:t>Electricity Generation</a:t>
            </a:r>
            <a:endParaRPr lang="en-US" sz="1200" cap="all" dirty="0">
              <a:solidFill>
                <a:srgbClr val="9DA0A3"/>
              </a:solidFill>
              <a:latin typeface="Arial Narrow"/>
              <a:cs typeface="Arial Narrow"/>
            </a:endParaRPr>
          </a:p>
        </p:txBody>
      </p:sp>
      <p:sp>
        <p:nvSpPr>
          <p:cNvPr id="6" name="TextBox 5"/>
          <p:cNvSpPr txBox="1"/>
          <p:nvPr/>
        </p:nvSpPr>
        <p:spPr>
          <a:xfrm>
            <a:off x="-228600" y="1905000"/>
            <a:ext cx="1524000" cy="1066800"/>
          </a:xfrm>
          <a:prstGeom prst="rect">
            <a:avLst/>
          </a:prstGeom>
          <a:noFill/>
        </p:spPr>
        <p:txBody>
          <a:bodyPr wrap="square" lIns="0" tIns="0" bIns="0" rtlCol="0" anchor="ctr" anchorCtr="0">
            <a:noAutofit/>
          </a:bodyPr>
          <a:lstStyle/>
          <a:p>
            <a:pPr algn="r"/>
            <a:r>
              <a:rPr lang="en-US" sz="1200" cap="all" dirty="0" smtClean="0">
                <a:solidFill>
                  <a:srgbClr val="E79B38"/>
                </a:solidFill>
                <a:latin typeface="Arial Narrow"/>
                <a:cs typeface="Arial Narrow"/>
              </a:rPr>
              <a:t>Electrical Grid </a:t>
            </a:r>
            <a:br>
              <a:rPr lang="en-US" sz="1200" cap="all" dirty="0" smtClean="0">
                <a:solidFill>
                  <a:srgbClr val="E79B38"/>
                </a:solidFill>
                <a:latin typeface="Arial Narrow"/>
                <a:cs typeface="Arial Narrow"/>
              </a:rPr>
            </a:br>
            <a:r>
              <a:rPr lang="en-US" sz="1200" cap="all" dirty="0" smtClean="0">
                <a:solidFill>
                  <a:srgbClr val="E79B38"/>
                </a:solidFill>
                <a:latin typeface="Arial Narrow"/>
                <a:cs typeface="Arial Narrow"/>
              </a:rPr>
              <a:t>&amp; Storage</a:t>
            </a:r>
            <a:endParaRPr lang="en-US" sz="1200" cap="all" dirty="0">
              <a:solidFill>
                <a:srgbClr val="E79B38"/>
              </a:solidFill>
              <a:latin typeface="Arial Narrow"/>
              <a:cs typeface="Arial Narrow"/>
            </a:endParaRPr>
          </a:p>
        </p:txBody>
      </p:sp>
      <p:sp>
        <p:nvSpPr>
          <p:cNvPr id="7" name="TextBox 6"/>
          <p:cNvSpPr txBox="1"/>
          <p:nvPr/>
        </p:nvSpPr>
        <p:spPr>
          <a:xfrm>
            <a:off x="-228600" y="3200400"/>
            <a:ext cx="1524000" cy="1066800"/>
          </a:xfrm>
          <a:prstGeom prst="rect">
            <a:avLst/>
          </a:prstGeom>
          <a:noFill/>
        </p:spPr>
        <p:txBody>
          <a:bodyPr wrap="square" lIns="0" tIns="0" bIns="0" rtlCol="0" anchor="ctr" anchorCtr="0">
            <a:noAutofit/>
          </a:bodyPr>
          <a:lstStyle/>
          <a:p>
            <a:pPr algn="r"/>
            <a:r>
              <a:rPr lang="en-US" sz="1200" cap="all" dirty="0" smtClean="0">
                <a:solidFill>
                  <a:srgbClr val="1AB0E9"/>
                </a:solidFill>
                <a:latin typeface="Arial Narrow"/>
                <a:cs typeface="Arial Narrow"/>
              </a:rPr>
              <a:t>Efficiency</a:t>
            </a:r>
            <a:endParaRPr lang="en-US" sz="1200" cap="all" dirty="0">
              <a:solidFill>
                <a:srgbClr val="1AB0E9"/>
              </a:solidFill>
              <a:latin typeface="Arial Narrow"/>
              <a:cs typeface="Arial Narrow"/>
            </a:endParaRPr>
          </a:p>
        </p:txBody>
      </p:sp>
      <p:sp>
        <p:nvSpPr>
          <p:cNvPr id="8" name="TextBox 7"/>
          <p:cNvSpPr txBox="1"/>
          <p:nvPr/>
        </p:nvSpPr>
        <p:spPr>
          <a:xfrm>
            <a:off x="-228600" y="4439712"/>
            <a:ext cx="1524000" cy="914400"/>
          </a:xfrm>
          <a:prstGeom prst="rect">
            <a:avLst/>
          </a:prstGeom>
          <a:noFill/>
        </p:spPr>
        <p:txBody>
          <a:bodyPr wrap="square" lIns="0" tIns="0" bIns="0" rtlCol="0" anchor="ctr" anchorCtr="0">
            <a:noAutofit/>
          </a:bodyPr>
          <a:lstStyle/>
          <a:p>
            <a:pPr algn="r"/>
            <a:r>
              <a:rPr lang="en-US" sz="1200" cap="all" dirty="0" smtClean="0">
                <a:solidFill>
                  <a:srgbClr val="106D96"/>
                </a:solidFill>
                <a:latin typeface="Arial Narrow"/>
                <a:cs typeface="Arial Narrow"/>
              </a:rPr>
              <a:t>Transportation </a:t>
            </a:r>
            <a:br>
              <a:rPr lang="en-US" sz="1200" cap="all" dirty="0" smtClean="0">
                <a:solidFill>
                  <a:srgbClr val="106D96"/>
                </a:solidFill>
                <a:latin typeface="Arial Narrow"/>
                <a:cs typeface="Arial Narrow"/>
              </a:rPr>
            </a:br>
            <a:r>
              <a:rPr lang="en-US" sz="1200" cap="all" dirty="0" smtClean="0">
                <a:solidFill>
                  <a:srgbClr val="106D96"/>
                </a:solidFill>
                <a:latin typeface="Arial Narrow"/>
                <a:cs typeface="Arial Narrow"/>
              </a:rPr>
              <a:t>&amp; Storage</a:t>
            </a:r>
            <a:endParaRPr lang="en-US" sz="1200" cap="all" dirty="0">
              <a:solidFill>
                <a:srgbClr val="106D96"/>
              </a:solidFill>
              <a:latin typeface="Arial Narrow"/>
              <a:cs typeface="Arial Narrow"/>
            </a:endParaRPr>
          </a:p>
        </p:txBody>
      </p:sp>
      <p:sp>
        <p:nvSpPr>
          <p:cNvPr id="9" name="TextBox 8"/>
          <p:cNvSpPr txBox="1"/>
          <p:nvPr/>
        </p:nvSpPr>
        <p:spPr>
          <a:xfrm>
            <a:off x="12954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2010</a:t>
            </a:r>
            <a:endParaRPr lang="en-US" sz="1400" b="1" cap="all" dirty="0">
              <a:solidFill>
                <a:prstClr val="white"/>
              </a:solidFill>
              <a:cs typeface="Arial"/>
            </a:endParaRPr>
          </a:p>
        </p:txBody>
      </p:sp>
      <p:sp>
        <p:nvSpPr>
          <p:cNvPr id="10" name="TextBox 9"/>
          <p:cNvSpPr txBox="1"/>
          <p:nvPr/>
        </p:nvSpPr>
        <p:spPr>
          <a:xfrm>
            <a:off x="25908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2011</a:t>
            </a:r>
            <a:endParaRPr lang="en-US" sz="1400" b="1" cap="all" dirty="0">
              <a:solidFill>
                <a:prstClr val="white"/>
              </a:solidFill>
              <a:cs typeface="Arial"/>
            </a:endParaRPr>
          </a:p>
        </p:txBody>
      </p:sp>
      <p:sp>
        <p:nvSpPr>
          <p:cNvPr id="11" name="TextBox 10"/>
          <p:cNvSpPr txBox="1"/>
          <p:nvPr/>
        </p:nvSpPr>
        <p:spPr>
          <a:xfrm>
            <a:off x="38100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2012</a:t>
            </a:r>
            <a:endParaRPr lang="en-US" sz="1400" b="1" cap="all" dirty="0">
              <a:solidFill>
                <a:prstClr val="white"/>
              </a:solidFill>
              <a:cs typeface="Arial"/>
            </a:endParaRPr>
          </a:p>
        </p:txBody>
      </p:sp>
      <p:sp>
        <p:nvSpPr>
          <p:cNvPr id="12" name="TextBox 11"/>
          <p:cNvSpPr txBox="1"/>
          <p:nvPr/>
        </p:nvSpPr>
        <p:spPr>
          <a:xfrm>
            <a:off x="51054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2013</a:t>
            </a:r>
            <a:endParaRPr lang="en-US" sz="1400" b="1" cap="all" dirty="0">
              <a:solidFill>
                <a:prstClr val="white"/>
              </a:solidFill>
              <a:cs typeface="Arial"/>
            </a:endParaRPr>
          </a:p>
        </p:txBody>
      </p:sp>
      <p:sp>
        <p:nvSpPr>
          <p:cNvPr id="13" name="TextBox 12"/>
          <p:cNvSpPr txBox="1"/>
          <p:nvPr/>
        </p:nvSpPr>
        <p:spPr>
          <a:xfrm>
            <a:off x="64008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2014</a:t>
            </a:r>
            <a:endParaRPr lang="en-US" sz="1400" b="1" cap="all" dirty="0">
              <a:solidFill>
                <a:prstClr val="white"/>
              </a:solidFill>
              <a:cs typeface="Arial"/>
            </a:endParaRPr>
          </a:p>
        </p:txBody>
      </p:sp>
      <p:sp>
        <p:nvSpPr>
          <p:cNvPr id="14" name="TextBox 13"/>
          <p:cNvSpPr txBox="1"/>
          <p:nvPr/>
        </p:nvSpPr>
        <p:spPr>
          <a:xfrm>
            <a:off x="7696200" y="5562600"/>
            <a:ext cx="1295400" cy="457200"/>
          </a:xfrm>
          <a:prstGeom prst="rect">
            <a:avLst/>
          </a:prstGeom>
          <a:noFill/>
        </p:spPr>
        <p:txBody>
          <a:bodyPr wrap="square" lIns="91440" tIns="0" bIns="0" rtlCol="0" anchor="ctr" anchorCtr="0">
            <a:noAutofit/>
          </a:bodyPr>
          <a:lstStyle/>
          <a:p>
            <a:pPr algn="ctr"/>
            <a:r>
              <a:rPr lang="en-US" sz="1400" b="1" cap="all" dirty="0" smtClean="0">
                <a:solidFill>
                  <a:prstClr val="white"/>
                </a:solidFill>
                <a:cs typeface="Arial"/>
              </a:rPr>
              <a:t>2015</a:t>
            </a:r>
            <a:endParaRPr lang="en-US" sz="1400" b="1" cap="all" dirty="0">
              <a:solidFill>
                <a:prstClr val="white"/>
              </a:solidFill>
              <a:cs typeface="Arial"/>
            </a:endParaRPr>
          </a:p>
        </p:txBody>
      </p:sp>
      <p:grpSp>
        <p:nvGrpSpPr>
          <p:cNvPr id="48" name="Group 47"/>
          <p:cNvGrpSpPr/>
          <p:nvPr/>
        </p:nvGrpSpPr>
        <p:grpSpPr>
          <a:xfrm>
            <a:off x="1219200" y="2691889"/>
            <a:ext cx="685800" cy="737111"/>
            <a:chOff x="1447800" y="712177"/>
            <a:chExt cx="685800" cy="737111"/>
          </a:xfrm>
        </p:grpSpPr>
        <p:pic>
          <p:nvPicPr>
            <p:cNvPr id="15" name="Picture 14" descr="DOE_ARPAE-DELTA_0610_adept.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47800" y="712177"/>
              <a:ext cx="685800" cy="685800"/>
            </a:xfrm>
            <a:prstGeom prst="rect">
              <a:avLst/>
            </a:prstGeom>
          </p:spPr>
        </p:pic>
        <p:sp>
          <p:nvSpPr>
            <p:cNvPr id="26" name="TextBox 25"/>
            <p:cNvSpPr txBox="1"/>
            <p:nvPr/>
          </p:nvSpPr>
          <p:spPr>
            <a:xfrm>
              <a:off x="14478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Adept</a:t>
              </a:r>
              <a:endParaRPr lang="en-US" sz="1000" b="1" cap="all" dirty="0">
                <a:solidFill>
                  <a:srgbClr val="727272"/>
                </a:solidFill>
                <a:latin typeface="Arial Narrow"/>
                <a:cs typeface="Arial Narrow"/>
              </a:endParaRPr>
            </a:p>
          </p:txBody>
        </p:sp>
      </p:grpSp>
      <p:grpSp>
        <p:nvGrpSpPr>
          <p:cNvPr id="47" name="Group 46"/>
          <p:cNvGrpSpPr/>
          <p:nvPr/>
        </p:nvGrpSpPr>
        <p:grpSpPr>
          <a:xfrm>
            <a:off x="7543800" y="914400"/>
            <a:ext cx="686484" cy="737111"/>
            <a:chOff x="2133600" y="712177"/>
            <a:chExt cx="686484" cy="737111"/>
          </a:xfrm>
        </p:grpSpPr>
        <p:pic>
          <p:nvPicPr>
            <p:cNvPr id="16" name="Picture 15" descr="DOE_ARPAE-DELTA_0610_alpha.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134284" y="712177"/>
              <a:ext cx="685800" cy="685800"/>
            </a:xfrm>
            <a:prstGeom prst="rect">
              <a:avLst/>
            </a:prstGeom>
          </p:spPr>
        </p:pic>
        <p:sp>
          <p:nvSpPr>
            <p:cNvPr id="27" name="TextBox 26"/>
            <p:cNvSpPr txBox="1"/>
            <p:nvPr/>
          </p:nvSpPr>
          <p:spPr>
            <a:xfrm>
              <a:off x="21336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alpha</a:t>
              </a:r>
              <a:endParaRPr lang="en-US" sz="1000" b="1" cap="all" dirty="0">
                <a:solidFill>
                  <a:srgbClr val="727272"/>
                </a:solidFill>
                <a:latin typeface="Arial Narrow"/>
                <a:cs typeface="Arial Narrow"/>
              </a:endParaRPr>
            </a:p>
          </p:txBody>
        </p:sp>
      </p:grpSp>
      <p:grpSp>
        <p:nvGrpSpPr>
          <p:cNvPr id="46" name="Group 45"/>
          <p:cNvGrpSpPr/>
          <p:nvPr/>
        </p:nvGrpSpPr>
        <p:grpSpPr>
          <a:xfrm>
            <a:off x="4331789" y="4215889"/>
            <a:ext cx="687168" cy="737111"/>
            <a:chOff x="2819400" y="712177"/>
            <a:chExt cx="687168" cy="737111"/>
          </a:xfrm>
        </p:grpSpPr>
        <p:pic>
          <p:nvPicPr>
            <p:cNvPr id="17" name="Picture 16" descr="DOE_ARPAE-DELTA_0610_amped.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20768" y="712177"/>
              <a:ext cx="685800" cy="685800"/>
            </a:xfrm>
            <a:prstGeom prst="rect">
              <a:avLst/>
            </a:prstGeom>
          </p:spPr>
        </p:pic>
        <p:sp>
          <p:nvSpPr>
            <p:cNvPr id="28" name="TextBox 27"/>
            <p:cNvSpPr txBox="1"/>
            <p:nvPr/>
          </p:nvSpPr>
          <p:spPr>
            <a:xfrm>
              <a:off x="28194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amped</a:t>
              </a:r>
              <a:endParaRPr lang="en-US" sz="1000" b="1" cap="all" dirty="0">
                <a:solidFill>
                  <a:srgbClr val="727272"/>
                </a:solidFill>
                <a:latin typeface="Arial Narrow"/>
                <a:cs typeface="Arial Narrow"/>
              </a:endParaRPr>
            </a:p>
          </p:txBody>
        </p:sp>
      </p:grpSp>
      <p:grpSp>
        <p:nvGrpSpPr>
          <p:cNvPr id="45" name="Group 44"/>
          <p:cNvGrpSpPr/>
          <p:nvPr/>
        </p:nvGrpSpPr>
        <p:grpSpPr>
          <a:xfrm>
            <a:off x="7696200" y="3758689"/>
            <a:ext cx="687852" cy="737111"/>
            <a:chOff x="3505200" y="712177"/>
            <a:chExt cx="687852" cy="737111"/>
          </a:xfrm>
        </p:grpSpPr>
        <p:pic>
          <p:nvPicPr>
            <p:cNvPr id="18" name="Picture 17" descr="DOE_ARPAE-DELTA_0610_arid.png"/>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507252" y="712177"/>
              <a:ext cx="685800" cy="685800"/>
            </a:xfrm>
            <a:prstGeom prst="rect">
              <a:avLst/>
            </a:prstGeom>
          </p:spPr>
        </p:pic>
        <p:sp>
          <p:nvSpPr>
            <p:cNvPr id="29" name="TextBox 28"/>
            <p:cNvSpPr txBox="1"/>
            <p:nvPr/>
          </p:nvSpPr>
          <p:spPr>
            <a:xfrm>
              <a:off x="35052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arid</a:t>
              </a:r>
              <a:endParaRPr lang="en-US" sz="1000" b="1" cap="all" dirty="0">
                <a:solidFill>
                  <a:srgbClr val="727272"/>
                </a:solidFill>
                <a:latin typeface="Arial Narrow"/>
                <a:cs typeface="Arial Narrow"/>
              </a:endParaRPr>
            </a:p>
          </p:txBody>
        </p:sp>
      </p:grpSp>
      <p:grpSp>
        <p:nvGrpSpPr>
          <p:cNvPr id="44" name="Group 43"/>
          <p:cNvGrpSpPr/>
          <p:nvPr/>
        </p:nvGrpSpPr>
        <p:grpSpPr>
          <a:xfrm>
            <a:off x="1828800" y="4244419"/>
            <a:ext cx="688536" cy="710069"/>
            <a:chOff x="4191000" y="712177"/>
            <a:chExt cx="688536" cy="710069"/>
          </a:xfrm>
        </p:grpSpPr>
        <p:pic>
          <p:nvPicPr>
            <p:cNvPr id="19" name="Picture 18" descr="DOE_ARPAE-DELTA_0610_beest.png"/>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4193736" y="712177"/>
              <a:ext cx="685800" cy="685800"/>
            </a:xfrm>
            <a:prstGeom prst="rect">
              <a:avLst/>
            </a:prstGeom>
          </p:spPr>
        </p:pic>
        <p:sp>
          <p:nvSpPr>
            <p:cNvPr id="30" name="TextBox 29"/>
            <p:cNvSpPr txBox="1"/>
            <p:nvPr/>
          </p:nvSpPr>
          <p:spPr>
            <a:xfrm>
              <a:off x="4191000" y="1268358"/>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beest</a:t>
              </a:r>
              <a:endParaRPr lang="en-US" sz="1000" b="1" cap="all" dirty="0">
                <a:solidFill>
                  <a:srgbClr val="727272"/>
                </a:solidFill>
                <a:latin typeface="Arial Narrow"/>
                <a:cs typeface="Arial Narrow"/>
              </a:endParaRPr>
            </a:p>
          </p:txBody>
        </p:sp>
      </p:grpSp>
      <p:grpSp>
        <p:nvGrpSpPr>
          <p:cNvPr id="43" name="Group 42"/>
          <p:cNvGrpSpPr/>
          <p:nvPr/>
        </p:nvGrpSpPr>
        <p:grpSpPr>
          <a:xfrm>
            <a:off x="1219200" y="3758689"/>
            <a:ext cx="689220" cy="737111"/>
            <a:chOff x="4876800" y="712177"/>
            <a:chExt cx="689220" cy="737111"/>
          </a:xfrm>
        </p:grpSpPr>
        <p:pic>
          <p:nvPicPr>
            <p:cNvPr id="20" name="Picture 19" descr="DOE_ARPAE-DELTA_0610_beetit.pn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4880220" y="712177"/>
              <a:ext cx="685800" cy="685800"/>
            </a:xfrm>
            <a:prstGeom prst="rect">
              <a:avLst/>
            </a:prstGeom>
          </p:spPr>
        </p:pic>
        <p:sp>
          <p:nvSpPr>
            <p:cNvPr id="31" name="TextBox 30"/>
            <p:cNvSpPr txBox="1"/>
            <p:nvPr/>
          </p:nvSpPr>
          <p:spPr>
            <a:xfrm>
              <a:off x="48768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beetit</a:t>
              </a:r>
              <a:endParaRPr lang="en-US" sz="1000" b="1" cap="all" dirty="0">
                <a:solidFill>
                  <a:srgbClr val="727272"/>
                </a:solidFill>
                <a:latin typeface="Arial Narrow"/>
                <a:cs typeface="Arial Narrow"/>
              </a:endParaRPr>
            </a:p>
          </p:txBody>
        </p:sp>
      </p:grpSp>
      <p:grpSp>
        <p:nvGrpSpPr>
          <p:cNvPr id="41" name="Group 40"/>
          <p:cNvGrpSpPr/>
          <p:nvPr/>
        </p:nvGrpSpPr>
        <p:grpSpPr>
          <a:xfrm>
            <a:off x="7086600" y="3758689"/>
            <a:ext cx="690588" cy="737111"/>
            <a:chOff x="6248400" y="712177"/>
            <a:chExt cx="690588" cy="737111"/>
          </a:xfrm>
        </p:grpSpPr>
        <p:pic>
          <p:nvPicPr>
            <p:cNvPr id="22" name="Picture 21" descr="DOE_ARPAE-DELTA_0610_delta.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253188" y="712177"/>
              <a:ext cx="685800" cy="685800"/>
            </a:xfrm>
            <a:prstGeom prst="rect">
              <a:avLst/>
            </a:prstGeom>
          </p:spPr>
        </p:pic>
        <p:sp>
          <p:nvSpPr>
            <p:cNvPr id="33" name="TextBox 32"/>
            <p:cNvSpPr txBox="1"/>
            <p:nvPr/>
          </p:nvSpPr>
          <p:spPr>
            <a:xfrm>
              <a:off x="62484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delta</a:t>
              </a:r>
              <a:endParaRPr lang="en-US" sz="1000" b="1" cap="all" dirty="0">
                <a:solidFill>
                  <a:srgbClr val="727272"/>
                </a:solidFill>
                <a:latin typeface="Arial Narrow"/>
                <a:cs typeface="Arial Narrow"/>
              </a:endParaRPr>
            </a:p>
          </p:txBody>
        </p:sp>
      </p:grpSp>
      <p:grpSp>
        <p:nvGrpSpPr>
          <p:cNvPr id="40" name="Group 39"/>
          <p:cNvGrpSpPr/>
          <p:nvPr/>
        </p:nvGrpSpPr>
        <p:grpSpPr>
          <a:xfrm>
            <a:off x="1219200" y="4776643"/>
            <a:ext cx="990600" cy="711245"/>
            <a:chOff x="1600200" y="4546555"/>
            <a:chExt cx="990600" cy="711245"/>
          </a:xfrm>
        </p:grpSpPr>
        <p:pic>
          <p:nvPicPr>
            <p:cNvPr id="23" name="Picture 22" descr="DOE_ARPAE-DELTA_0610_electrofuels.png"/>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758072" y="4546555"/>
              <a:ext cx="685800" cy="685800"/>
            </a:xfrm>
            <a:prstGeom prst="rect">
              <a:avLst/>
            </a:prstGeom>
          </p:spPr>
        </p:pic>
        <p:sp>
          <p:nvSpPr>
            <p:cNvPr id="34" name="TextBox 33"/>
            <p:cNvSpPr txBox="1"/>
            <p:nvPr/>
          </p:nvSpPr>
          <p:spPr>
            <a:xfrm>
              <a:off x="1600200" y="5103912"/>
              <a:ext cx="9906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ElectroFuels</a:t>
              </a:r>
              <a:endParaRPr lang="en-US" sz="1000" b="1" cap="all" dirty="0">
                <a:solidFill>
                  <a:srgbClr val="727272"/>
                </a:solidFill>
                <a:latin typeface="Arial Narrow"/>
                <a:cs typeface="Arial Narrow"/>
              </a:endParaRPr>
            </a:p>
          </p:txBody>
        </p:sp>
      </p:grpSp>
      <p:grpSp>
        <p:nvGrpSpPr>
          <p:cNvPr id="38" name="Group 37"/>
          <p:cNvGrpSpPr/>
          <p:nvPr/>
        </p:nvGrpSpPr>
        <p:grpSpPr>
          <a:xfrm>
            <a:off x="6324600" y="914400"/>
            <a:ext cx="691956" cy="737111"/>
            <a:chOff x="7620000" y="712177"/>
            <a:chExt cx="691956" cy="737111"/>
          </a:xfrm>
        </p:grpSpPr>
        <p:pic>
          <p:nvPicPr>
            <p:cNvPr id="24" name="Picture 23" descr="DOE_ARPAE-DELTA_0610_focus.png"/>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7626156" y="712177"/>
              <a:ext cx="685800" cy="685800"/>
            </a:xfrm>
            <a:prstGeom prst="rect">
              <a:avLst/>
            </a:prstGeom>
          </p:spPr>
        </p:pic>
        <p:sp>
          <p:nvSpPr>
            <p:cNvPr id="35" name="TextBox 34"/>
            <p:cNvSpPr txBox="1"/>
            <p:nvPr/>
          </p:nvSpPr>
          <p:spPr>
            <a:xfrm>
              <a:off x="7620000" y="12954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focus</a:t>
              </a:r>
              <a:endParaRPr lang="en-US" sz="1000" b="1" cap="all" dirty="0">
                <a:solidFill>
                  <a:srgbClr val="727272"/>
                </a:solidFill>
                <a:latin typeface="Arial Narrow"/>
                <a:cs typeface="Arial Narrow"/>
              </a:endParaRPr>
            </a:p>
          </p:txBody>
        </p:sp>
      </p:grpSp>
      <p:grpSp>
        <p:nvGrpSpPr>
          <p:cNvPr id="37" name="Group 36"/>
          <p:cNvGrpSpPr/>
          <p:nvPr/>
        </p:nvGrpSpPr>
        <p:grpSpPr>
          <a:xfrm>
            <a:off x="4321820" y="2138106"/>
            <a:ext cx="692638" cy="737111"/>
            <a:chOff x="8305800" y="712177"/>
            <a:chExt cx="692638" cy="737111"/>
          </a:xfrm>
        </p:grpSpPr>
        <p:pic>
          <p:nvPicPr>
            <p:cNvPr id="25" name="Picture 24" descr="DOE_ARPAE-DELTA_0610_geni.png"/>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8312638" y="712177"/>
              <a:ext cx="685800" cy="685800"/>
            </a:xfrm>
            <a:prstGeom prst="rect">
              <a:avLst/>
            </a:prstGeom>
          </p:spPr>
        </p:pic>
        <p:sp>
          <p:nvSpPr>
            <p:cNvPr id="36" name="TextBox 35"/>
            <p:cNvSpPr txBox="1"/>
            <p:nvPr/>
          </p:nvSpPr>
          <p:spPr>
            <a:xfrm>
              <a:off x="8305800" y="1295400"/>
              <a:ext cx="685800" cy="153888"/>
            </a:xfrm>
            <a:prstGeom prst="rect">
              <a:avLst/>
            </a:prstGeom>
            <a:noFill/>
          </p:spPr>
          <p:txBody>
            <a:bodyPr wrap="square" lIns="0" tIns="0" rIns="0" bIns="0" rtlCol="0" anchor="ctr" anchorCtr="0">
              <a:spAutoFit/>
            </a:bodyPr>
            <a:lstStyle/>
            <a:p>
              <a:pPr algn="ctr"/>
              <a:r>
                <a:rPr lang="en-US" sz="1000" b="1" cap="all" dirty="0" err="1" smtClean="0">
                  <a:solidFill>
                    <a:srgbClr val="727272"/>
                  </a:solidFill>
                  <a:latin typeface="Arial Narrow"/>
                  <a:cs typeface="Arial Narrow"/>
                </a:rPr>
                <a:t>geni</a:t>
              </a:r>
              <a:endParaRPr lang="en-US" sz="1000" b="1" cap="all" dirty="0">
                <a:solidFill>
                  <a:srgbClr val="727272"/>
                </a:solidFill>
                <a:latin typeface="Arial Narrow"/>
                <a:cs typeface="Arial Narrow"/>
              </a:endParaRPr>
            </a:p>
          </p:txBody>
        </p:sp>
      </p:grpSp>
      <p:sp>
        <p:nvSpPr>
          <p:cNvPr id="59" name="TextBox 58"/>
          <p:cNvSpPr txBox="1"/>
          <p:nvPr/>
        </p:nvSpPr>
        <p:spPr>
          <a:xfrm>
            <a:off x="7924800" y="21321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GENSETS</a:t>
            </a:r>
            <a:endParaRPr lang="en-US" sz="1000" b="1" cap="all" dirty="0">
              <a:solidFill>
                <a:srgbClr val="727272"/>
              </a:solidFill>
              <a:latin typeface="Arial Narrow"/>
              <a:cs typeface="Arial Narrow"/>
            </a:endParaRPr>
          </a:p>
        </p:txBody>
      </p:sp>
      <p:grpSp>
        <p:nvGrpSpPr>
          <p:cNvPr id="79" name="Group 78"/>
          <p:cNvGrpSpPr/>
          <p:nvPr/>
        </p:nvGrpSpPr>
        <p:grpSpPr>
          <a:xfrm>
            <a:off x="1840584" y="2136618"/>
            <a:ext cx="688297" cy="763488"/>
            <a:chOff x="1064303" y="608112"/>
            <a:chExt cx="688297" cy="763488"/>
          </a:xfrm>
        </p:grpSpPr>
        <p:pic>
          <p:nvPicPr>
            <p:cNvPr id="50" name="Picture 49" descr="DOE_ARPAE-DELTA_0610_grids.png"/>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1064303" y="608112"/>
              <a:ext cx="685800" cy="685800"/>
            </a:xfrm>
            <a:prstGeom prst="rect">
              <a:avLst/>
            </a:prstGeom>
          </p:spPr>
        </p:pic>
        <p:sp>
          <p:nvSpPr>
            <p:cNvPr id="60" name="TextBox 59"/>
            <p:cNvSpPr txBox="1"/>
            <p:nvPr/>
          </p:nvSpPr>
          <p:spPr>
            <a:xfrm>
              <a:off x="1066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Grids</a:t>
              </a:r>
              <a:endParaRPr lang="en-US" sz="1000" b="1" cap="all" dirty="0">
                <a:solidFill>
                  <a:srgbClr val="727272"/>
                </a:solidFill>
                <a:latin typeface="Arial Narrow"/>
                <a:cs typeface="Arial Narrow"/>
              </a:endParaRPr>
            </a:p>
          </p:txBody>
        </p:sp>
      </p:grpSp>
      <p:grpSp>
        <p:nvGrpSpPr>
          <p:cNvPr id="80" name="Group 79"/>
          <p:cNvGrpSpPr/>
          <p:nvPr/>
        </p:nvGrpSpPr>
        <p:grpSpPr>
          <a:xfrm>
            <a:off x="2438400" y="2136618"/>
            <a:ext cx="690794" cy="763488"/>
            <a:chOff x="1823806" y="608112"/>
            <a:chExt cx="690794" cy="763488"/>
          </a:xfrm>
        </p:grpSpPr>
        <p:pic>
          <p:nvPicPr>
            <p:cNvPr id="51" name="Picture 50" descr="DOE_ARPAE-DELTA_0610_heats.png"/>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1823806" y="608112"/>
              <a:ext cx="685800" cy="685800"/>
            </a:xfrm>
            <a:prstGeom prst="rect">
              <a:avLst/>
            </a:prstGeom>
          </p:spPr>
        </p:pic>
        <p:sp>
          <p:nvSpPr>
            <p:cNvPr id="61" name="TextBox 60"/>
            <p:cNvSpPr txBox="1"/>
            <p:nvPr/>
          </p:nvSpPr>
          <p:spPr>
            <a:xfrm>
              <a:off x="1828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Heats</a:t>
              </a:r>
              <a:endParaRPr lang="en-US" sz="1000" b="1" cap="all" dirty="0">
                <a:solidFill>
                  <a:srgbClr val="727272"/>
                </a:solidFill>
                <a:latin typeface="Arial Narrow"/>
                <a:cs typeface="Arial Narrow"/>
              </a:endParaRPr>
            </a:p>
          </p:txBody>
        </p:sp>
      </p:grpSp>
      <p:grpSp>
        <p:nvGrpSpPr>
          <p:cNvPr id="63" name="Group 62"/>
          <p:cNvGrpSpPr/>
          <p:nvPr/>
        </p:nvGrpSpPr>
        <p:grpSpPr>
          <a:xfrm>
            <a:off x="1295400" y="990600"/>
            <a:ext cx="685800" cy="738912"/>
            <a:chOff x="2587054" y="685800"/>
            <a:chExt cx="685800" cy="738912"/>
          </a:xfrm>
        </p:grpSpPr>
        <p:pic>
          <p:nvPicPr>
            <p:cNvPr id="52" name="Picture 51" descr="DOE_ARPAE-DELTA_0610_impacct.png"/>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2587054" y="685800"/>
              <a:ext cx="685800" cy="685800"/>
            </a:xfrm>
            <a:prstGeom prst="rect">
              <a:avLst/>
            </a:prstGeom>
          </p:spPr>
        </p:pic>
        <p:sp>
          <p:nvSpPr>
            <p:cNvPr id="62" name="TextBox 61"/>
            <p:cNvSpPr txBox="1"/>
            <p:nvPr/>
          </p:nvSpPr>
          <p:spPr>
            <a:xfrm>
              <a:off x="2587054" y="1270824"/>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Impacct</a:t>
              </a:r>
              <a:endParaRPr lang="en-US" sz="1000" b="1" cap="all" dirty="0">
                <a:solidFill>
                  <a:srgbClr val="727272"/>
                </a:solidFill>
                <a:latin typeface="Arial Narrow"/>
                <a:cs typeface="Arial Narrow"/>
              </a:endParaRPr>
            </a:p>
          </p:txBody>
        </p:sp>
      </p:grpSp>
      <p:grpSp>
        <p:nvGrpSpPr>
          <p:cNvPr id="78" name="Group 77"/>
          <p:cNvGrpSpPr/>
          <p:nvPr/>
        </p:nvGrpSpPr>
        <p:grpSpPr>
          <a:xfrm>
            <a:off x="5105400" y="3275112"/>
            <a:ext cx="695788" cy="763488"/>
            <a:chOff x="3342812" y="608112"/>
            <a:chExt cx="695788" cy="763488"/>
          </a:xfrm>
        </p:grpSpPr>
        <p:pic>
          <p:nvPicPr>
            <p:cNvPr id="53" name="Picture 52" descr="DOE_ARPAE-DELTA_0610_metals.png"/>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3342812" y="608112"/>
              <a:ext cx="685800" cy="685800"/>
            </a:xfrm>
            <a:prstGeom prst="rect">
              <a:avLst/>
            </a:prstGeom>
          </p:spPr>
        </p:pic>
        <p:sp>
          <p:nvSpPr>
            <p:cNvPr id="64" name="TextBox 63"/>
            <p:cNvSpPr txBox="1"/>
            <p:nvPr/>
          </p:nvSpPr>
          <p:spPr>
            <a:xfrm>
              <a:off x="3352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Metals</a:t>
              </a:r>
              <a:endParaRPr lang="en-US" sz="1000" b="1" cap="all" dirty="0">
                <a:solidFill>
                  <a:srgbClr val="727272"/>
                </a:solidFill>
                <a:latin typeface="Arial Narrow"/>
                <a:cs typeface="Arial Narrow"/>
              </a:endParaRPr>
            </a:p>
          </p:txBody>
        </p:sp>
      </p:grpSp>
      <p:grpSp>
        <p:nvGrpSpPr>
          <p:cNvPr id="77" name="Group 76"/>
          <p:cNvGrpSpPr/>
          <p:nvPr/>
        </p:nvGrpSpPr>
        <p:grpSpPr>
          <a:xfrm>
            <a:off x="6388315" y="3254628"/>
            <a:ext cx="698285" cy="763488"/>
            <a:chOff x="4102315" y="608112"/>
            <a:chExt cx="698285" cy="763488"/>
          </a:xfrm>
        </p:grpSpPr>
        <p:pic>
          <p:nvPicPr>
            <p:cNvPr id="54" name="Picture 53" descr="DOE_ARPAE-DELTA_0610_monitor.png"/>
            <p:cNvPicPr>
              <a:picLocks noChangeAspect="1"/>
            </p:cNvPicPr>
            <p:nvPr/>
          </p:nvPicPr>
          <p:blipFill>
            <a:blip r:embed="rId17" cstate="print">
              <a:extLst>
                <a:ext uri="{28A0092B-C50C-407E-A947-70E740481C1C}">
                  <a14:useLocalDpi xmlns:a14="http://schemas.microsoft.com/office/drawing/2010/main" xmlns="" val="0"/>
                </a:ext>
              </a:extLst>
            </a:blip>
            <a:stretch>
              <a:fillRect/>
            </a:stretch>
          </p:blipFill>
          <p:spPr>
            <a:xfrm>
              <a:off x="4102315" y="608112"/>
              <a:ext cx="685800" cy="685800"/>
            </a:xfrm>
            <a:prstGeom prst="rect">
              <a:avLst/>
            </a:prstGeom>
          </p:spPr>
        </p:pic>
        <p:sp>
          <p:nvSpPr>
            <p:cNvPr id="65" name="TextBox 64"/>
            <p:cNvSpPr txBox="1"/>
            <p:nvPr/>
          </p:nvSpPr>
          <p:spPr>
            <a:xfrm>
              <a:off x="4114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Monitor</a:t>
              </a:r>
              <a:endParaRPr lang="en-US" sz="1000" b="1" cap="all" dirty="0">
                <a:solidFill>
                  <a:srgbClr val="727272"/>
                </a:solidFill>
                <a:latin typeface="Arial Narrow"/>
                <a:cs typeface="Arial Narrow"/>
              </a:endParaRPr>
            </a:p>
          </p:txBody>
        </p:sp>
      </p:grpSp>
      <p:grpSp>
        <p:nvGrpSpPr>
          <p:cNvPr id="72" name="Group 71"/>
          <p:cNvGrpSpPr/>
          <p:nvPr/>
        </p:nvGrpSpPr>
        <p:grpSpPr>
          <a:xfrm>
            <a:off x="8367018" y="914400"/>
            <a:ext cx="700782" cy="738599"/>
            <a:chOff x="4861818" y="608112"/>
            <a:chExt cx="700782" cy="738599"/>
          </a:xfrm>
        </p:grpSpPr>
        <p:pic>
          <p:nvPicPr>
            <p:cNvPr id="55" name="Picture 54" descr="DOE_ARPAE-DELTA_0610_mosaic.png"/>
            <p:cNvPicPr>
              <a:picLocks noChangeAspect="1"/>
            </p:cNvPicPr>
            <p:nvPr/>
          </p:nvPicPr>
          <p:blipFill>
            <a:blip r:embed="rId18" cstate="print">
              <a:extLst>
                <a:ext uri="{28A0092B-C50C-407E-A947-70E740481C1C}">
                  <a14:useLocalDpi xmlns:a14="http://schemas.microsoft.com/office/drawing/2010/main" xmlns="" val="0"/>
                </a:ext>
              </a:extLst>
            </a:blip>
            <a:stretch>
              <a:fillRect/>
            </a:stretch>
          </p:blipFill>
          <p:spPr>
            <a:xfrm>
              <a:off x="4861818" y="608112"/>
              <a:ext cx="685800" cy="685800"/>
            </a:xfrm>
            <a:prstGeom prst="rect">
              <a:avLst/>
            </a:prstGeom>
          </p:spPr>
        </p:pic>
        <p:sp>
          <p:nvSpPr>
            <p:cNvPr id="66" name="TextBox 65"/>
            <p:cNvSpPr txBox="1"/>
            <p:nvPr/>
          </p:nvSpPr>
          <p:spPr>
            <a:xfrm>
              <a:off x="4876800" y="1192823"/>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Mosaic</a:t>
              </a:r>
              <a:endParaRPr lang="en-US" sz="1000" b="1" cap="all" dirty="0">
                <a:solidFill>
                  <a:srgbClr val="727272"/>
                </a:solidFill>
                <a:latin typeface="Arial Narrow"/>
                <a:cs typeface="Arial Narrow"/>
              </a:endParaRPr>
            </a:p>
          </p:txBody>
        </p:sp>
      </p:grpSp>
      <p:grpSp>
        <p:nvGrpSpPr>
          <p:cNvPr id="71" name="Group 70"/>
          <p:cNvGrpSpPr/>
          <p:nvPr/>
        </p:nvGrpSpPr>
        <p:grpSpPr>
          <a:xfrm>
            <a:off x="3792521" y="4766145"/>
            <a:ext cx="703279" cy="721743"/>
            <a:chOff x="5621321" y="649857"/>
            <a:chExt cx="703279" cy="721743"/>
          </a:xfrm>
        </p:grpSpPr>
        <p:pic>
          <p:nvPicPr>
            <p:cNvPr id="56" name="Picture 55" descr="DOE_ARPAE-DELTA_0610_move.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5621321" y="649857"/>
              <a:ext cx="685800" cy="685800"/>
            </a:xfrm>
            <a:prstGeom prst="rect">
              <a:avLst/>
            </a:prstGeom>
          </p:spPr>
        </p:pic>
        <p:sp>
          <p:nvSpPr>
            <p:cNvPr id="67" name="TextBox 66"/>
            <p:cNvSpPr txBox="1"/>
            <p:nvPr/>
          </p:nvSpPr>
          <p:spPr>
            <a:xfrm>
              <a:off x="5638800" y="12177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Move</a:t>
              </a:r>
              <a:endParaRPr lang="en-US" sz="1000" b="1" cap="all" dirty="0">
                <a:solidFill>
                  <a:srgbClr val="727272"/>
                </a:solidFill>
                <a:latin typeface="Arial Narrow"/>
                <a:cs typeface="Arial Narrow"/>
              </a:endParaRPr>
            </a:p>
          </p:txBody>
        </p:sp>
      </p:grpSp>
      <p:grpSp>
        <p:nvGrpSpPr>
          <p:cNvPr id="70" name="Group 69"/>
          <p:cNvGrpSpPr/>
          <p:nvPr/>
        </p:nvGrpSpPr>
        <p:grpSpPr>
          <a:xfrm>
            <a:off x="2438400" y="4771394"/>
            <a:ext cx="685800" cy="716494"/>
            <a:chOff x="7151565" y="653618"/>
            <a:chExt cx="685800" cy="716494"/>
          </a:xfrm>
        </p:grpSpPr>
        <p:pic>
          <p:nvPicPr>
            <p:cNvPr id="58" name="Picture 57" descr="DOE_ARPAE-DELTA_0610_petro.png"/>
            <p:cNvPicPr>
              <a:picLocks noChangeAspect="1"/>
            </p:cNvPicPr>
            <p:nvPr/>
          </p:nvPicPr>
          <p:blipFill>
            <a:blip r:embed="rId20" cstate="print">
              <a:extLst>
                <a:ext uri="{28A0092B-C50C-407E-A947-70E740481C1C}">
                  <a14:useLocalDpi xmlns:a14="http://schemas.microsoft.com/office/drawing/2010/main" xmlns="" val="0"/>
                </a:ext>
              </a:extLst>
            </a:blip>
            <a:stretch>
              <a:fillRect/>
            </a:stretch>
          </p:blipFill>
          <p:spPr>
            <a:xfrm>
              <a:off x="7151565" y="653618"/>
              <a:ext cx="685800" cy="685800"/>
            </a:xfrm>
            <a:prstGeom prst="rect">
              <a:avLst/>
            </a:prstGeom>
          </p:spPr>
        </p:pic>
        <p:sp>
          <p:nvSpPr>
            <p:cNvPr id="69" name="TextBox 68"/>
            <p:cNvSpPr txBox="1"/>
            <p:nvPr/>
          </p:nvSpPr>
          <p:spPr>
            <a:xfrm>
              <a:off x="7151565" y="1216224"/>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Petro</a:t>
              </a:r>
              <a:endParaRPr lang="en-US" sz="1000" b="1" cap="all" dirty="0">
                <a:solidFill>
                  <a:srgbClr val="727272"/>
                </a:solidFill>
                <a:latin typeface="Arial Narrow"/>
                <a:cs typeface="Arial Narrow"/>
              </a:endParaRPr>
            </a:p>
          </p:txBody>
        </p:sp>
      </p:grpSp>
      <p:grpSp>
        <p:nvGrpSpPr>
          <p:cNvPr id="76" name="Group 75"/>
          <p:cNvGrpSpPr/>
          <p:nvPr/>
        </p:nvGrpSpPr>
        <p:grpSpPr>
          <a:xfrm>
            <a:off x="7463496" y="2138106"/>
            <a:ext cx="689904" cy="762000"/>
            <a:chOff x="7315200" y="2057400"/>
            <a:chExt cx="689904" cy="762000"/>
          </a:xfrm>
        </p:grpSpPr>
        <p:pic>
          <p:nvPicPr>
            <p:cNvPr id="21" name="Picture 20" descr="DOE_ARPAE-DELTA_0610_charges.png"/>
            <p:cNvPicPr>
              <a:picLocks noChangeAspect="1"/>
            </p:cNvPicPr>
            <p:nvPr/>
          </p:nvPicPr>
          <p:blipFill>
            <a:blip r:embed="rId21" cstate="print">
              <a:extLst>
                <a:ext uri="{28A0092B-C50C-407E-A947-70E740481C1C}">
                  <a14:useLocalDpi xmlns:a14="http://schemas.microsoft.com/office/drawing/2010/main" xmlns="" val="0"/>
                </a:ext>
              </a:extLst>
            </a:blip>
            <a:stretch>
              <a:fillRect/>
            </a:stretch>
          </p:blipFill>
          <p:spPr>
            <a:xfrm>
              <a:off x="7319304" y="2057400"/>
              <a:ext cx="685800" cy="685800"/>
            </a:xfrm>
            <a:prstGeom prst="rect">
              <a:avLst/>
            </a:prstGeom>
          </p:spPr>
        </p:pic>
        <p:sp>
          <p:nvSpPr>
            <p:cNvPr id="32" name="TextBox 31"/>
            <p:cNvSpPr txBox="1"/>
            <p:nvPr/>
          </p:nvSpPr>
          <p:spPr>
            <a:xfrm>
              <a:off x="7315200" y="26655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charges</a:t>
              </a:r>
              <a:endParaRPr lang="en-US" sz="1000" b="1" cap="all" dirty="0">
                <a:solidFill>
                  <a:srgbClr val="727272"/>
                </a:solidFill>
                <a:latin typeface="Arial Narrow"/>
                <a:cs typeface="Arial Narrow"/>
              </a:endParaRPr>
            </a:p>
          </p:txBody>
        </p:sp>
      </p:grpSp>
      <p:grpSp>
        <p:nvGrpSpPr>
          <p:cNvPr id="75" name="Group 74"/>
          <p:cNvGrpSpPr/>
          <p:nvPr/>
        </p:nvGrpSpPr>
        <p:grpSpPr>
          <a:xfrm>
            <a:off x="8382000" y="2138106"/>
            <a:ext cx="705776" cy="762000"/>
            <a:chOff x="7828624" y="2057400"/>
            <a:chExt cx="705776" cy="762000"/>
          </a:xfrm>
        </p:grpSpPr>
        <p:pic>
          <p:nvPicPr>
            <p:cNvPr id="57" name="Picture 56" descr="DOE_ARPAE-DELTA_0610_nodes.png"/>
            <p:cNvPicPr>
              <a:picLocks noChangeAspect="1"/>
            </p:cNvPicPr>
            <p:nvPr/>
          </p:nvPicPr>
          <p:blipFill>
            <a:blip r:embed="rId22" cstate="print">
              <a:extLst>
                <a:ext uri="{28A0092B-C50C-407E-A947-70E740481C1C}">
                  <a14:useLocalDpi xmlns:a14="http://schemas.microsoft.com/office/drawing/2010/main" xmlns="" val="0"/>
                </a:ext>
              </a:extLst>
            </a:blip>
            <a:stretch>
              <a:fillRect/>
            </a:stretch>
          </p:blipFill>
          <p:spPr>
            <a:xfrm>
              <a:off x="7828624" y="2057400"/>
              <a:ext cx="685800" cy="685800"/>
            </a:xfrm>
            <a:prstGeom prst="rect">
              <a:avLst/>
            </a:prstGeom>
          </p:spPr>
        </p:pic>
        <p:sp>
          <p:nvSpPr>
            <p:cNvPr id="68" name="TextBox 67"/>
            <p:cNvSpPr txBox="1"/>
            <p:nvPr/>
          </p:nvSpPr>
          <p:spPr>
            <a:xfrm>
              <a:off x="7848600" y="2665512"/>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Nodes</a:t>
              </a:r>
              <a:endParaRPr lang="en-US" sz="1000" b="1" cap="all" dirty="0">
                <a:solidFill>
                  <a:srgbClr val="727272"/>
                </a:solidFill>
                <a:latin typeface="Arial Narrow"/>
                <a:cs typeface="Arial Narrow"/>
              </a:endParaRPr>
            </a:p>
          </p:txBody>
        </p:sp>
      </p:grpSp>
      <p:grpSp>
        <p:nvGrpSpPr>
          <p:cNvPr id="105" name="Group 104"/>
          <p:cNvGrpSpPr/>
          <p:nvPr/>
        </p:nvGrpSpPr>
        <p:grpSpPr>
          <a:xfrm>
            <a:off x="5029200" y="4243243"/>
            <a:ext cx="685800" cy="709757"/>
            <a:chOff x="304800" y="663331"/>
            <a:chExt cx="685800" cy="709757"/>
          </a:xfrm>
        </p:grpSpPr>
        <p:pic>
          <p:nvPicPr>
            <p:cNvPr id="81" name="Picture 80" descr="DOE_ARPAE-DELTA_0610_range.png"/>
            <p:cNvPicPr>
              <a:picLocks noChangeAspect="1"/>
            </p:cNvPicPr>
            <p:nvPr/>
          </p:nvPicPr>
          <p:blipFill>
            <a:blip r:embed="rId23" cstate="print">
              <a:extLst>
                <a:ext uri="{28A0092B-C50C-407E-A947-70E740481C1C}">
                  <a14:useLocalDpi xmlns:a14="http://schemas.microsoft.com/office/drawing/2010/main" xmlns="" val="0"/>
                </a:ext>
              </a:extLst>
            </a:blip>
            <a:stretch>
              <a:fillRect/>
            </a:stretch>
          </p:blipFill>
          <p:spPr>
            <a:xfrm>
              <a:off x="304800" y="663331"/>
              <a:ext cx="685800" cy="685800"/>
            </a:xfrm>
            <a:prstGeom prst="rect">
              <a:avLst/>
            </a:prstGeom>
          </p:spPr>
        </p:pic>
        <p:sp>
          <p:nvSpPr>
            <p:cNvPr id="90" name="TextBox 89"/>
            <p:cNvSpPr txBox="1"/>
            <p:nvPr/>
          </p:nvSpPr>
          <p:spPr>
            <a:xfrm>
              <a:off x="304800"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Range</a:t>
              </a:r>
              <a:endParaRPr lang="en-US" sz="1000" b="1" cap="all" dirty="0">
                <a:solidFill>
                  <a:srgbClr val="727272"/>
                </a:solidFill>
                <a:latin typeface="Arial Narrow"/>
                <a:cs typeface="Arial Narrow"/>
              </a:endParaRPr>
            </a:p>
          </p:txBody>
        </p:sp>
      </p:grpSp>
      <p:grpSp>
        <p:nvGrpSpPr>
          <p:cNvPr id="104" name="Group 103"/>
          <p:cNvGrpSpPr/>
          <p:nvPr/>
        </p:nvGrpSpPr>
        <p:grpSpPr>
          <a:xfrm>
            <a:off x="3124200" y="3303853"/>
            <a:ext cx="685800" cy="709757"/>
            <a:chOff x="1437123" y="663331"/>
            <a:chExt cx="685800" cy="709757"/>
          </a:xfrm>
        </p:grpSpPr>
        <p:pic>
          <p:nvPicPr>
            <p:cNvPr id="82" name="Picture 81" descr="DOE_ARPAE-DELTA_0610_react.png"/>
            <p:cNvPicPr>
              <a:picLocks noChangeAspect="1"/>
            </p:cNvPicPr>
            <p:nvPr/>
          </p:nvPicPr>
          <p:blipFill>
            <a:blip r:embed="rId24" cstate="print">
              <a:extLst>
                <a:ext uri="{28A0092B-C50C-407E-A947-70E740481C1C}">
                  <a14:useLocalDpi xmlns:a14="http://schemas.microsoft.com/office/drawing/2010/main" xmlns="" val="0"/>
                </a:ext>
              </a:extLst>
            </a:blip>
            <a:stretch>
              <a:fillRect/>
            </a:stretch>
          </p:blipFill>
          <p:spPr>
            <a:xfrm>
              <a:off x="1437123" y="663331"/>
              <a:ext cx="685800" cy="685800"/>
            </a:xfrm>
            <a:prstGeom prst="rect">
              <a:avLst/>
            </a:prstGeom>
          </p:spPr>
        </p:pic>
        <p:sp>
          <p:nvSpPr>
            <p:cNvPr id="91" name="TextBox 90"/>
            <p:cNvSpPr txBox="1"/>
            <p:nvPr/>
          </p:nvSpPr>
          <p:spPr>
            <a:xfrm>
              <a:off x="1437123"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React</a:t>
              </a:r>
              <a:endParaRPr lang="en-US" sz="1000" b="1" cap="all" dirty="0">
                <a:solidFill>
                  <a:srgbClr val="727272"/>
                </a:solidFill>
                <a:latin typeface="Arial Narrow"/>
                <a:cs typeface="Arial Narrow"/>
              </a:endParaRPr>
            </a:p>
          </p:txBody>
        </p:sp>
      </p:grpSp>
      <p:grpSp>
        <p:nvGrpSpPr>
          <p:cNvPr id="103" name="Group 102"/>
          <p:cNvGrpSpPr/>
          <p:nvPr/>
        </p:nvGrpSpPr>
        <p:grpSpPr>
          <a:xfrm>
            <a:off x="6858000" y="1576243"/>
            <a:ext cx="685800" cy="709757"/>
            <a:chOff x="2531347" y="663331"/>
            <a:chExt cx="685800" cy="709757"/>
          </a:xfrm>
        </p:grpSpPr>
        <p:pic>
          <p:nvPicPr>
            <p:cNvPr id="83" name="Picture 82" descr="DOE_ARPAE-DELTA_0610_rebels.png"/>
            <p:cNvPicPr>
              <a:picLocks noChangeAspect="1"/>
            </p:cNvPicPr>
            <p:nvPr/>
          </p:nvPicPr>
          <p:blipFill>
            <a:blip r:embed="rId25" cstate="print">
              <a:extLst>
                <a:ext uri="{28A0092B-C50C-407E-A947-70E740481C1C}">
                  <a14:useLocalDpi xmlns:a14="http://schemas.microsoft.com/office/drawing/2010/main" xmlns="" val="0"/>
                </a:ext>
              </a:extLst>
            </a:blip>
            <a:stretch>
              <a:fillRect/>
            </a:stretch>
          </p:blipFill>
          <p:spPr>
            <a:xfrm>
              <a:off x="2531347" y="663331"/>
              <a:ext cx="685800" cy="685800"/>
            </a:xfrm>
            <a:prstGeom prst="rect">
              <a:avLst/>
            </a:prstGeom>
          </p:spPr>
        </p:pic>
        <p:sp>
          <p:nvSpPr>
            <p:cNvPr id="92" name="TextBox 91"/>
            <p:cNvSpPr txBox="1"/>
            <p:nvPr/>
          </p:nvSpPr>
          <p:spPr>
            <a:xfrm>
              <a:off x="2531347"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Rebels</a:t>
              </a:r>
              <a:endParaRPr lang="en-US" sz="1000" b="1" cap="all" dirty="0">
                <a:solidFill>
                  <a:srgbClr val="727272"/>
                </a:solidFill>
                <a:latin typeface="Arial Narrow"/>
                <a:cs typeface="Arial Narrow"/>
              </a:endParaRPr>
            </a:p>
          </p:txBody>
        </p:sp>
      </p:grpSp>
      <p:grpSp>
        <p:nvGrpSpPr>
          <p:cNvPr id="102" name="Group 101"/>
          <p:cNvGrpSpPr/>
          <p:nvPr/>
        </p:nvGrpSpPr>
        <p:grpSpPr>
          <a:xfrm>
            <a:off x="5715000" y="4776643"/>
            <a:ext cx="685800" cy="709757"/>
            <a:chOff x="3663670" y="663331"/>
            <a:chExt cx="685800" cy="709757"/>
          </a:xfrm>
        </p:grpSpPr>
        <p:pic>
          <p:nvPicPr>
            <p:cNvPr id="85" name="Picture 84" descr="DOE_ARPAE-DELTA_0610_remote.png"/>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3663670" y="663331"/>
              <a:ext cx="685800" cy="685800"/>
            </a:xfrm>
            <a:prstGeom prst="rect">
              <a:avLst/>
            </a:prstGeom>
          </p:spPr>
        </p:pic>
        <p:sp>
          <p:nvSpPr>
            <p:cNvPr id="93" name="TextBox 92"/>
            <p:cNvSpPr txBox="1"/>
            <p:nvPr/>
          </p:nvSpPr>
          <p:spPr>
            <a:xfrm>
              <a:off x="3663670"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Remote</a:t>
              </a:r>
              <a:endParaRPr lang="en-US" sz="1000" b="1" cap="all" dirty="0">
                <a:solidFill>
                  <a:srgbClr val="727272"/>
                </a:solidFill>
                <a:latin typeface="Arial Narrow"/>
                <a:cs typeface="Arial Narrow"/>
              </a:endParaRPr>
            </a:p>
          </p:txBody>
        </p:sp>
      </p:grpSp>
      <p:grpSp>
        <p:nvGrpSpPr>
          <p:cNvPr id="101" name="Group 100"/>
          <p:cNvGrpSpPr/>
          <p:nvPr/>
        </p:nvGrpSpPr>
        <p:grpSpPr>
          <a:xfrm>
            <a:off x="3724588" y="934884"/>
            <a:ext cx="847412" cy="709757"/>
            <a:chOff x="4715188" y="663331"/>
            <a:chExt cx="847412" cy="709757"/>
          </a:xfrm>
        </p:grpSpPr>
        <p:pic>
          <p:nvPicPr>
            <p:cNvPr id="86" name="Picture 85" descr="DOE_ARPAE-DELTA_0610_solaradept.png"/>
            <p:cNvPicPr>
              <a:picLocks noChangeAspect="1"/>
            </p:cNvPicPr>
            <p:nvPr/>
          </p:nvPicPr>
          <p:blipFill>
            <a:blip r:embed="rId27" cstate="print">
              <a:extLst>
                <a:ext uri="{28A0092B-C50C-407E-A947-70E740481C1C}">
                  <a14:useLocalDpi xmlns:a14="http://schemas.microsoft.com/office/drawing/2010/main" xmlns="" val="0"/>
                </a:ext>
              </a:extLst>
            </a:blip>
            <a:stretch>
              <a:fillRect/>
            </a:stretch>
          </p:blipFill>
          <p:spPr>
            <a:xfrm>
              <a:off x="4795994" y="663331"/>
              <a:ext cx="685800" cy="685800"/>
            </a:xfrm>
            <a:prstGeom prst="rect">
              <a:avLst/>
            </a:prstGeom>
          </p:spPr>
        </p:pic>
        <p:sp>
          <p:nvSpPr>
            <p:cNvPr id="94" name="TextBox 93"/>
            <p:cNvSpPr txBox="1"/>
            <p:nvPr/>
          </p:nvSpPr>
          <p:spPr>
            <a:xfrm>
              <a:off x="4715188" y="1219200"/>
              <a:ext cx="847412"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Solar Adept</a:t>
              </a:r>
              <a:endParaRPr lang="en-US" sz="1000" b="1" cap="all" dirty="0">
                <a:solidFill>
                  <a:srgbClr val="727272"/>
                </a:solidFill>
                <a:latin typeface="Arial Narrow"/>
                <a:cs typeface="Arial Narrow"/>
              </a:endParaRPr>
            </a:p>
          </p:txBody>
        </p:sp>
      </p:grpSp>
      <p:grpSp>
        <p:nvGrpSpPr>
          <p:cNvPr id="100" name="Group 99"/>
          <p:cNvGrpSpPr/>
          <p:nvPr/>
        </p:nvGrpSpPr>
        <p:grpSpPr>
          <a:xfrm>
            <a:off x="5638800" y="2687484"/>
            <a:ext cx="685800" cy="709757"/>
            <a:chOff x="5928317" y="663331"/>
            <a:chExt cx="685800" cy="709757"/>
          </a:xfrm>
        </p:grpSpPr>
        <p:pic>
          <p:nvPicPr>
            <p:cNvPr id="87" name="Picture 86" descr="DOE_ARPAE-DELTA_0610_switches.png"/>
            <p:cNvPicPr>
              <a:picLocks noChangeAspect="1"/>
            </p:cNvPicPr>
            <p:nvPr/>
          </p:nvPicPr>
          <p:blipFill>
            <a:blip r:embed="rId28" cstate="print">
              <a:extLst>
                <a:ext uri="{28A0092B-C50C-407E-A947-70E740481C1C}">
                  <a14:useLocalDpi xmlns:a14="http://schemas.microsoft.com/office/drawing/2010/main" xmlns="" val="0"/>
                </a:ext>
              </a:extLst>
            </a:blip>
            <a:stretch>
              <a:fillRect/>
            </a:stretch>
          </p:blipFill>
          <p:spPr>
            <a:xfrm>
              <a:off x="5928317" y="663331"/>
              <a:ext cx="685800" cy="685800"/>
            </a:xfrm>
            <a:prstGeom prst="rect">
              <a:avLst/>
            </a:prstGeom>
          </p:spPr>
        </p:pic>
        <p:sp>
          <p:nvSpPr>
            <p:cNvPr id="95" name="TextBox 94"/>
            <p:cNvSpPr txBox="1"/>
            <p:nvPr/>
          </p:nvSpPr>
          <p:spPr>
            <a:xfrm>
              <a:off x="5928317"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Switches</a:t>
              </a:r>
              <a:endParaRPr lang="en-US" sz="1000" b="1" cap="all" dirty="0">
                <a:solidFill>
                  <a:srgbClr val="727272"/>
                </a:solidFill>
                <a:latin typeface="Arial Narrow"/>
                <a:cs typeface="Arial Narrow"/>
              </a:endParaRPr>
            </a:p>
          </p:txBody>
        </p:sp>
      </p:grpSp>
      <p:grpSp>
        <p:nvGrpSpPr>
          <p:cNvPr id="99" name="Group 98"/>
          <p:cNvGrpSpPr/>
          <p:nvPr/>
        </p:nvGrpSpPr>
        <p:grpSpPr>
          <a:xfrm>
            <a:off x="7620000" y="4776643"/>
            <a:ext cx="685800" cy="709757"/>
            <a:chOff x="7022541" y="663331"/>
            <a:chExt cx="685800" cy="709757"/>
          </a:xfrm>
        </p:grpSpPr>
        <p:pic>
          <p:nvPicPr>
            <p:cNvPr id="88" name="Picture 87" descr="DOE_ARPAE-DELTA_0610_terra.png"/>
            <p:cNvPicPr>
              <a:picLocks noChangeAspect="1"/>
            </p:cNvPicPr>
            <p:nvPr/>
          </p:nvPicPr>
          <p:blipFill>
            <a:blip r:embed="rId29" cstate="print">
              <a:extLst>
                <a:ext uri="{28A0092B-C50C-407E-A947-70E740481C1C}">
                  <a14:useLocalDpi xmlns:a14="http://schemas.microsoft.com/office/drawing/2010/main" xmlns="" val="0"/>
                </a:ext>
              </a:extLst>
            </a:blip>
            <a:stretch>
              <a:fillRect/>
            </a:stretch>
          </p:blipFill>
          <p:spPr>
            <a:xfrm>
              <a:off x="7022541" y="663331"/>
              <a:ext cx="685800" cy="685800"/>
            </a:xfrm>
            <a:prstGeom prst="rect">
              <a:avLst/>
            </a:prstGeom>
          </p:spPr>
        </p:pic>
        <p:sp>
          <p:nvSpPr>
            <p:cNvPr id="96" name="TextBox 95"/>
            <p:cNvSpPr txBox="1"/>
            <p:nvPr/>
          </p:nvSpPr>
          <p:spPr>
            <a:xfrm>
              <a:off x="7022541"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TERRA</a:t>
              </a:r>
              <a:endParaRPr lang="en-US" sz="1000" b="1" cap="all" dirty="0">
                <a:solidFill>
                  <a:srgbClr val="727272"/>
                </a:solidFill>
                <a:latin typeface="Arial Narrow"/>
                <a:cs typeface="Arial Narrow"/>
              </a:endParaRPr>
            </a:p>
          </p:txBody>
        </p:sp>
      </p:grpSp>
      <p:grpSp>
        <p:nvGrpSpPr>
          <p:cNvPr id="98" name="Group 97"/>
          <p:cNvGrpSpPr/>
          <p:nvPr/>
        </p:nvGrpSpPr>
        <p:grpSpPr>
          <a:xfrm>
            <a:off x="8302869" y="4776643"/>
            <a:ext cx="688731" cy="709757"/>
            <a:chOff x="8153400" y="663331"/>
            <a:chExt cx="688731" cy="709757"/>
          </a:xfrm>
        </p:grpSpPr>
        <p:pic>
          <p:nvPicPr>
            <p:cNvPr id="89" name="Picture 88" descr="DOE_ARPAE-DELTA_0610_transnet.png"/>
            <p:cNvPicPr>
              <a:picLocks noChangeAspect="1"/>
            </p:cNvPicPr>
            <p:nvPr/>
          </p:nvPicPr>
          <p:blipFill>
            <a:blip r:embed="rId30" cstate="print">
              <a:extLst>
                <a:ext uri="{28A0092B-C50C-407E-A947-70E740481C1C}">
                  <a14:useLocalDpi xmlns:a14="http://schemas.microsoft.com/office/drawing/2010/main" xmlns="" val="0"/>
                </a:ext>
              </a:extLst>
            </a:blip>
            <a:stretch>
              <a:fillRect/>
            </a:stretch>
          </p:blipFill>
          <p:spPr>
            <a:xfrm>
              <a:off x="8156331" y="663331"/>
              <a:ext cx="685800" cy="685800"/>
            </a:xfrm>
            <a:prstGeom prst="rect">
              <a:avLst/>
            </a:prstGeom>
          </p:spPr>
        </p:pic>
        <p:sp>
          <p:nvSpPr>
            <p:cNvPr id="97" name="TextBox 96"/>
            <p:cNvSpPr txBox="1"/>
            <p:nvPr/>
          </p:nvSpPr>
          <p:spPr>
            <a:xfrm>
              <a:off x="8153400" y="1219200"/>
              <a:ext cx="685800" cy="153888"/>
            </a:xfrm>
            <a:prstGeom prst="rect">
              <a:avLst/>
            </a:prstGeom>
            <a:noFill/>
          </p:spPr>
          <p:txBody>
            <a:bodyPr wrap="square" lIns="0" tIns="0" rIns="0" bIns="0" rtlCol="0" anchor="ctr" anchorCtr="0">
              <a:spAutoFit/>
            </a:bodyPr>
            <a:lstStyle/>
            <a:p>
              <a:pPr algn="ctr"/>
              <a:r>
                <a:rPr lang="en-US" sz="1000" b="1" cap="all" dirty="0" smtClean="0">
                  <a:solidFill>
                    <a:srgbClr val="727272"/>
                  </a:solidFill>
                  <a:latin typeface="Arial Narrow"/>
                  <a:cs typeface="Arial Narrow"/>
                </a:rPr>
                <a:t>Transnet</a:t>
              </a:r>
              <a:endParaRPr lang="en-US" sz="1000" b="1" cap="all" dirty="0">
                <a:solidFill>
                  <a:srgbClr val="727272"/>
                </a:solidFill>
                <a:latin typeface="Arial Narrow"/>
                <a:cs typeface="Arial Narrow"/>
              </a:endParaRPr>
            </a:p>
          </p:txBody>
        </p:sp>
      </p:grpSp>
      <p:pic>
        <p:nvPicPr>
          <p:cNvPr id="1026" name="Picture 2" descr="P:\Communications and Outreach\Digital\Photo Library\Project &amp; Performer Photos\GENSETS\GENSETS-Graphic_FINAL.png"/>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a:fillRect/>
          </a:stretch>
        </p:blipFill>
        <p:spPr bwMode="auto">
          <a:xfrm>
            <a:off x="7962900" y="1547957"/>
            <a:ext cx="602446" cy="587131"/>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xmlns="">
                <a:solidFill>
                  <a:srgbClr val="FFFFFF"/>
                </a:solidFill>
              </a14:hiddenFill>
            </a:ext>
          </a:extLst>
        </p:spPr>
      </p:pic>
      <p:sp>
        <p:nvSpPr>
          <p:cNvPr id="74" name="TextBox 73"/>
          <p:cNvSpPr txBox="1"/>
          <p:nvPr/>
        </p:nvSpPr>
        <p:spPr>
          <a:xfrm>
            <a:off x="4680827" y="6575077"/>
            <a:ext cx="184666" cy="369332"/>
          </a:xfrm>
          <a:prstGeom prst="rect">
            <a:avLst/>
          </a:prstGeom>
          <a:noFill/>
        </p:spPr>
        <p:txBody>
          <a:bodyPr wrap="none" rtlCol="0">
            <a:spAutoFit/>
          </a:bodyPr>
          <a:lstStyle/>
          <a:p>
            <a:endParaRPr lang="en-US"/>
          </a:p>
        </p:txBody>
      </p:sp>
      <p:pic>
        <p:nvPicPr>
          <p:cNvPr id="106" name="Picture 105"/>
          <p:cNvPicPr>
            <a:picLocks noChangeAspect="1"/>
          </p:cNvPicPr>
          <p:nvPr/>
        </p:nvPicPr>
        <p:blipFill>
          <a:blip r:embed="rId32">
            <a:extLst>
              <a:ext uri="{28A0092B-C50C-407E-A947-70E740481C1C}">
                <a14:useLocalDpi xmlns:a14="http://schemas.microsoft.com/office/drawing/2010/main" xmlns="" val="0"/>
              </a:ext>
            </a:extLst>
          </a:blip>
          <a:stretch>
            <a:fillRect/>
          </a:stretch>
        </p:blipFill>
        <p:spPr>
          <a:xfrm>
            <a:off x="8417215" y="1011094"/>
            <a:ext cx="589926" cy="557513"/>
          </a:xfrm>
          <a:prstGeom prst="rect">
            <a:avLst/>
          </a:prstGeom>
        </p:spPr>
      </p:pic>
    </p:spTree>
    <p:extLst>
      <p:ext uri="{BB962C8B-B14F-4D97-AF65-F5344CB8AC3E}">
        <p14:creationId xmlns:p14="http://schemas.microsoft.com/office/powerpoint/2010/main" xmlns="" val="1753280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9B8720-E526-BD45-92D7-B4028BF31DDE}" type="slidenum">
              <a:rPr lang="en-US" smtClean="0"/>
              <a:pPr/>
              <a:t>5</a:t>
            </a:fld>
            <a:endParaRPr lang="en-US" dirty="0"/>
          </a:p>
        </p:txBody>
      </p:sp>
      <p:sp>
        <p:nvSpPr>
          <p:cNvPr id="3" name="Content Placeholder 2"/>
          <p:cNvSpPr>
            <a:spLocks noGrp="1"/>
          </p:cNvSpPr>
          <p:nvPr>
            <p:ph idx="4294967295"/>
          </p:nvPr>
        </p:nvSpPr>
        <p:spPr>
          <a:xfrm>
            <a:off x="1357313" y="2224089"/>
            <a:ext cx="6429375" cy="2530792"/>
          </a:xfrm>
        </p:spPr>
        <p:txBody>
          <a:bodyPr>
            <a:normAutofit/>
          </a:bodyPr>
          <a:lstStyle/>
          <a:p>
            <a:pPr>
              <a:buNone/>
            </a:pPr>
            <a:r>
              <a:rPr lang="en-US" sz="4800" dirty="0" smtClean="0">
                <a:solidFill>
                  <a:schemeClr val="tx2"/>
                </a:solidFill>
              </a:rPr>
              <a:t>If it works…</a:t>
            </a:r>
            <a:endParaRPr lang="en-US" sz="4800" b="1" dirty="0" smtClean="0">
              <a:solidFill>
                <a:schemeClr val="tx2"/>
              </a:solidFill>
            </a:endParaRPr>
          </a:p>
          <a:p>
            <a:pPr>
              <a:buNone/>
            </a:pPr>
            <a:r>
              <a:rPr lang="en-US" sz="4800" b="1" dirty="0" smtClean="0">
                <a:solidFill>
                  <a:schemeClr val="tx2"/>
                </a:solidFill>
              </a:rPr>
              <a:t>          </a:t>
            </a:r>
            <a:r>
              <a:rPr lang="en-US" sz="5400" b="1" i="1" dirty="0" smtClean="0">
                <a:solidFill>
                  <a:schemeClr val="tx2"/>
                </a:solidFill>
              </a:rPr>
              <a:t>will it matter?</a:t>
            </a:r>
            <a:endParaRPr lang="en-US" sz="5400" b="1" i="1" dirty="0">
              <a:solidFill>
                <a:schemeClr val="tx2"/>
              </a:solidFill>
            </a:endParaRPr>
          </a:p>
        </p:txBody>
      </p:sp>
    </p:spTree>
    <p:extLst>
      <p:ext uri="{BB962C8B-B14F-4D97-AF65-F5344CB8AC3E}">
        <p14:creationId xmlns:p14="http://schemas.microsoft.com/office/powerpoint/2010/main" xmlns="" val="30787548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77" y="143006"/>
            <a:ext cx="8488517" cy="824352"/>
          </a:xfrm>
        </p:spPr>
        <p:txBody>
          <a:bodyPr/>
          <a:lstStyle/>
          <a:p>
            <a:r>
              <a:rPr lang="en-US" dirty="0" smtClean="0"/>
              <a:t>Transitions Toward </a:t>
            </a:r>
            <a:r>
              <a:rPr lang="en-US" dirty="0"/>
              <a:t>M</a:t>
            </a:r>
            <a:r>
              <a:rPr lang="en-US" dirty="0" smtClean="0"/>
              <a:t>arket </a:t>
            </a:r>
            <a:r>
              <a:rPr lang="en-US" dirty="0"/>
              <a:t>A</a:t>
            </a:r>
            <a:r>
              <a:rPr lang="en-US" dirty="0" smtClean="0"/>
              <a:t>doption</a:t>
            </a:r>
            <a:endParaRPr lang="en-US" dirty="0"/>
          </a:p>
        </p:txBody>
      </p:sp>
      <p:graphicFrame>
        <p:nvGraphicFramePr>
          <p:cNvPr id="23" name="Diagram 22"/>
          <p:cNvGraphicFramePr/>
          <p:nvPr>
            <p:extLst>
              <p:ext uri="{D42A27DB-BD31-4B8C-83A1-F6EECF244321}">
                <p14:modId xmlns:p14="http://schemas.microsoft.com/office/powerpoint/2010/main" xmlns="" val="3903274820"/>
              </p:ext>
            </p:extLst>
          </p:nvPr>
        </p:nvGraphicFramePr>
        <p:xfrm>
          <a:off x="441035" y="-438820"/>
          <a:ext cx="8221939" cy="3744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156489" y="2345346"/>
            <a:ext cx="8667963" cy="3610988"/>
            <a:chOff x="105431" y="2523068"/>
            <a:chExt cx="8667963" cy="3610988"/>
          </a:xfrm>
        </p:grpSpPr>
        <p:grpSp>
          <p:nvGrpSpPr>
            <p:cNvPr id="15" name="Group 14"/>
            <p:cNvGrpSpPr/>
            <p:nvPr/>
          </p:nvGrpSpPr>
          <p:grpSpPr>
            <a:xfrm>
              <a:off x="105431" y="2739465"/>
              <a:ext cx="8667963" cy="3394591"/>
              <a:chOff x="56344" y="2695575"/>
              <a:chExt cx="8667963" cy="3394591"/>
            </a:xfrm>
          </p:grpSpPr>
          <p:cxnSp>
            <p:nvCxnSpPr>
              <p:cNvPr id="7" name="Straight Arrow Connector 6"/>
              <p:cNvCxnSpPr/>
              <p:nvPr/>
            </p:nvCxnSpPr>
            <p:spPr>
              <a:xfrm flipV="1">
                <a:off x="542925" y="2695575"/>
                <a:ext cx="0" cy="30003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542924" y="5695950"/>
                <a:ext cx="8181383"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6344" y="3234710"/>
                <a:ext cx="461665" cy="1220847"/>
              </a:xfrm>
              <a:prstGeom prst="rect">
                <a:avLst/>
              </a:prstGeom>
              <a:noFill/>
            </p:spPr>
            <p:txBody>
              <a:bodyPr vert="vert270" wrap="none" rtlCol="0">
                <a:spAutoFit/>
              </a:bodyPr>
              <a:lstStyle/>
              <a:p>
                <a:r>
                  <a:rPr lang="en-US" dirty="0" smtClean="0"/>
                  <a:t>Investment</a:t>
                </a:r>
                <a:endParaRPr lang="en-US" dirty="0"/>
              </a:p>
            </p:txBody>
          </p:sp>
          <p:sp>
            <p:nvSpPr>
              <p:cNvPr id="14" name="TextBox 13"/>
              <p:cNvSpPr txBox="1"/>
              <p:nvPr/>
            </p:nvSpPr>
            <p:spPr>
              <a:xfrm>
                <a:off x="4529136" y="5720834"/>
                <a:ext cx="689035" cy="369332"/>
              </a:xfrm>
              <a:prstGeom prst="rect">
                <a:avLst/>
              </a:prstGeom>
              <a:noFill/>
            </p:spPr>
            <p:txBody>
              <a:bodyPr wrap="none" rtlCol="0">
                <a:spAutoFit/>
              </a:bodyPr>
              <a:lstStyle/>
              <a:p>
                <a:r>
                  <a:rPr lang="en-US" dirty="0" smtClean="0"/>
                  <a:t>Time</a:t>
                </a:r>
                <a:endParaRPr lang="en-US" dirty="0"/>
              </a:p>
            </p:txBody>
          </p:sp>
        </p:grpSp>
        <p:sp>
          <p:nvSpPr>
            <p:cNvPr id="20" name="Freeform 19"/>
            <p:cNvSpPr/>
            <p:nvPr/>
          </p:nvSpPr>
          <p:spPr>
            <a:xfrm>
              <a:off x="592012" y="4651353"/>
              <a:ext cx="1914121" cy="1100667"/>
            </a:xfrm>
            <a:custGeom>
              <a:avLst/>
              <a:gdLst>
                <a:gd name="connsiteX0" fmla="*/ 0 w 2048934"/>
                <a:gd name="connsiteY0" fmla="*/ 1100667 h 1100667"/>
                <a:gd name="connsiteX1" fmla="*/ 982134 w 2048934"/>
                <a:gd name="connsiteY1" fmla="*/ 0 h 1100667"/>
                <a:gd name="connsiteX2" fmla="*/ 2048934 w 2048934"/>
                <a:gd name="connsiteY2" fmla="*/ 1100667 h 1100667"/>
              </a:gdLst>
              <a:ahLst/>
              <a:cxnLst>
                <a:cxn ang="0">
                  <a:pos x="connsiteX0" y="connsiteY0"/>
                </a:cxn>
                <a:cxn ang="0">
                  <a:pos x="connsiteX1" y="connsiteY1"/>
                </a:cxn>
                <a:cxn ang="0">
                  <a:pos x="connsiteX2" y="connsiteY2"/>
                </a:cxn>
              </a:cxnLst>
              <a:rect l="l" t="t" r="r" b="b"/>
              <a:pathLst>
                <a:path w="2048934" h="1100667">
                  <a:moveTo>
                    <a:pt x="0" y="1100667"/>
                  </a:moveTo>
                  <a:cubicBezTo>
                    <a:pt x="320322" y="550333"/>
                    <a:pt x="640645" y="0"/>
                    <a:pt x="982134" y="0"/>
                  </a:cubicBezTo>
                  <a:cubicBezTo>
                    <a:pt x="1323623" y="0"/>
                    <a:pt x="1686278" y="550333"/>
                    <a:pt x="2048934" y="1100667"/>
                  </a:cubicBezTo>
                </a:path>
              </a:pathLst>
            </a:custGeom>
            <a:solidFill>
              <a:schemeClr val="tx2">
                <a:alpha val="10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Freeform 28"/>
            <p:cNvSpPr/>
            <p:nvPr/>
          </p:nvSpPr>
          <p:spPr>
            <a:xfrm>
              <a:off x="2116667" y="3744693"/>
              <a:ext cx="2218267" cy="2007328"/>
            </a:xfrm>
            <a:custGeom>
              <a:avLst/>
              <a:gdLst>
                <a:gd name="connsiteX0" fmla="*/ 0 w 2048934"/>
                <a:gd name="connsiteY0" fmla="*/ 1100667 h 1100667"/>
                <a:gd name="connsiteX1" fmla="*/ 982134 w 2048934"/>
                <a:gd name="connsiteY1" fmla="*/ 0 h 1100667"/>
                <a:gd name="connsiteX2" fmla="*/ 2048934 w 2048934"/>
                <a:gd name="connsiteY2" fmla="*/ 1100667 h 1100667"/>
              </a:gdLst>
              <a:ahLst/>
              <a:cxnLst>
                <a:cxn ang="0">
                  <a:pos x="connsiteX0" y="connsiteY0"/>
                </a:cxn>
                <a:cxn ang="0">
                  <a:pos x="connsiteX1" y="connsiteY1"/>
                </a:cxn>
                <a:cxn ang="0">
                  <a:pos x="connsiteX2" y="connsiteY2"/>
                </a:cxn>
              </a:cxnLst>
              <a:rect l="l" t="t" r="r" b="b"/>
              <a:pathLst>
                <a:path w="2048934" h="1100667">
                  <a:moveTo>
                    <a:pt x="0" y="1100667"/>
                  </a:moveTo>
                  <a:cubicBezTo>
                    <a:pt x="320322" y="550333"/>
                    <a:pt x="640645" y="0"/>
                    <a:pt x="982134" y="0"/>
                  </a:cubicBezTo>
                  <a:cubicBezTo>
                    <a:pt x="1323623" y="0"/>
                    <a:pt x="1686278" y="550333"/>
                    <a:pt x="2048934" y="1100667"/>
                  </a:cubicBezTo>
                </a:path>
              </a:pathLst>
            </a:custGeom>
            <a:solidFill>
              <a:schemeClr val="tx2">
                <a:alpha val="29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a:off x="3962401" y="3178489"/>
              <a:ext cx="2433738" cy="2561351"/>
            </a:xfrm>
            <a:custGeom>
              <a:avLst/>
              <a:gdLst>
                <a:gd name="connsiteX0" fmla="*/ 0 w 2048934"/>
                <a:gd name="connsiteY0" fmla="*/ 1100667 h 1100667"/>
                <a:gd name="connsiteX1" fmla="*/ 982134 w 2048934"/>
                <a:gd name="connsiteY1" fmla="*/ 0 h 1100667"/>
                <a:gd name="connsiteX2" fmla="*/ 2048934 w 2048934"/>
                <a:gd name="connsiteY2" fmla="*/ 1100667 h 1100667"/>
              </a:gdLst>
              <a:ahLst/>
              <a:cxnLst>
                <a:cxn ang="0">
                  <a:pos x="connsiteX0" y="connsiteY0"/>
                </a:cxn>
                <a:cxn ang="0">
                  <a:pos x="connsiteX1" y="connsiteY1"/>
                </a:cxn>
                <a:cxn ang="0">
                  <a:pos x="connsiteX2" y="connsiteY2"/>
                </a:cxn>
              </a:cxnLst>
              <a:rect l="l" t="t" r="r" b="b"/>
              <a:pathLst>
                <a:path w="2048934" h="1100667">
                  <a:moveTo>
                    <a:pt x="0" y="1100667"/>
                  </a:moveTo>
                  <a:cubicBezTo>
                    <a:pt x="320322" y="550333"/>
                    <a:pt x="640645" y="0"/>
                    <a:pt x="982134" y="0"/>
                  </a:cubicBezTo>
                  <a:cubicBezTo>
                    <a:pt x="1323623" y="0"/>
                    <a:pt x="1686278" y="550333"/>
                    <a:pt x="2048934" y="1100667"/>
                  </a:cubicBezTo>
                </a:path>
              </a:pathLst>
            </a:custGeom>
            <a:solidFill>
              <a:schemeClr val="tx2">
                <a:alpha val="47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Freeform 32"/>
            <p:cNvSpPr/>
            <p:nvPr/>
          </p:nvSpPr>
          <p:spPr>
            <a:xfrm>
              <a:off x="6005317" y="2523068"/>
              <a:ext cx="2308950" cy="3216774"/>
            </a:xfrm>
            <a:custGeom>
              <a:avLst/>
              <a:gdLst>
                <a:gd name="connsiteX0" fmla="*/ 0 w 2048934"/>
                <a:gd name="connsiteY0" fmla="*/ 1100667 h 1100667"/>
                <a:gd name="connsiteX1" fmla="*/ 982134 w 2048934"/>
                <a:gd name="connsiteY1" fmla="*/ 0 h 1100667"/>
                <a:gd name="connsiteX2" fmla="*/ 2048934 w 2048934"/>
                <a:gd name="connsiteY2" fmla="*/ 1100667 h 1100667"/>
              </a:gdLst>
              <a:ahLst/>
              <a:cxnLst>
                <a:cxn ang="0">
                  <a:pos x="connsiteX0" y="connsiteY0"/>
                </a:cxn>
                <a:cxn ang="0">
                  <a:pos x="connsiteX1" y="connsiteY1"/>
                </a:cxn>
                <a:cxn ang="0">
                  <a:pos x="connsiteX2" y="connsiteY2"/>
                </a:cxn>
              </a:cxnLst>
              <a:rect l="l" t="t" r="r" b="b"/>
              <a:pathLst>
                <a:path w="2048934" h="1100667">
                  <a:moveTo>
                    <a:pt x="0" y="1100667"/>
                  </a:moveTo>
                  <a:cubicBezTo>
                    <a:pt x="320322" y="550333"/>
                    <a:pt x="640645" y="0"/>
                    <a:pt x="982134" y="0"/>
                  </a:cubicBezTo>
                  <a:cubicBezTo>
                    <a:pt x="1323623" y="0"/>
                    <a:pt x="1686278" y="550333"/>
                    <a:pt x="2048934" y="1100667"/>
                  </a:cubicBezTo>
                </a:path>
              </a:pathLst>
            </a:custGeom>
            <a:solidFill>
              <a:schemeClr val="tx2">
                <a:alpha val="72000"/>
              </a:schemeClr>
            </a:solidFill>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TextBox 30"/>
            <p:cNvSpPr txBox="1"/>
            <p:nvPr/>
          </p:nvSpPr>
          <p:spPr>
            <a:xfrm>
              <a:off x="5348076" y="3774914"/>
              <a:ext cx="1674091" cy="738664"/>
            </a:xfrm>
            <a:prstGeom prst="rect">
              <a:avLst/>
            </a:prstGeom>
            <a:solidFill>
              <a:schemeClr val="bg1"/>
            </a:solidFill>
            <a:ln>
              <a:solidFill>
                <a:schemeClr val="accent2"/>
              </a:solidFill>
            </a:ln>
          </p:spPr>
          <p:txBody>
            <a:bodyPr wrap="square" rtlCol="0">
              <a:spAutoFit/>
            </a:bodyPr>
            <a:lstStyle/>
            <a:p>
              <a:pPr algn="ctr"/>
              <a:r>
                <a:rPr lang="en-US" sz="1400" dirty="0" smtClean="0">
                  <a:solidFill>
                    <a:schemeClr val="accent4"/>
                  </a:solidFill>
                </a:rPr>
                <a:t>Valley of Death #3:</a:t>
              </a:r>
              <a:endParaRPr lang="en-US" sz="1400" dirty="0">
                <a:solidFill>
                  <a:schemeClr val="accent4"/>
                </a:solidFill>
              </a:endParaRPr>
            </a:p>
            <a:p>
              <a:pPr algn="ctr"/>
              <a:r>
                <a:rPr lang="en-US" sz="1400" dirty="0" smtClean="0">
                  <a:solidFill>
                    <a:schemeClr val="accent4"/>
                  </a:solidFill>
                </a:rPr>
                <a:t>Venture Capital/Private Equity</a:t>
              </a:r>
              <a:endParaRPr lang="en-US" sz="1400" dirty="0">
                <a:solidFill>
                  <a:schemeClr val="accent4"/>
                </a:solidFill>
              </a:endParaRPr>
            </a:p>
          </p:txBody>
        </p:sp>
        <p:sp>
          <p:nvSpPr>
            <p:cNvPr id="32" name="TextBox 31"/>
            <p:cNvSpPr txBox="1"/>
            <p:nvPr/>
          </p:nvSpPr>
          <p:spPr>
            <a:xfrm>
              <a:off x="3493133" y="3551060"/>
              <a:ext cx="1362074" cy="1169551"/>
            </a:xfrm>
            <a:prstGeom prst="rect">
              <a:avLst/>
            </a:prstGeom>
            <a:solidFill>
              <a:srgbClr val="FFFFFF"/>
            </a:solidFill>
            <a:ln>
              <a:solidFill>
                <a:srgbClr val="106D96"/>
              </a:solidFill>
            </a:ln>
          </p:spPr>
          <p:txBody>
            <a:bodyPr wrap="square" rtlCol="0">
              <a:spAutoFit/>
            </a:bodyPr>
            <a:lstStyle/>
            <a:p>
              <a:pPr algn="ctr"/>
              <a:r>
                <a:rPr lang="en-US" sz="1400" dirty="0" smtClean="0">
                  <a:solidFill>
                    <a:srgbClr val="E7862A"/>
                  </a:solidFill>
                </a:rPr>
                <a:t>Valley of Death #2:</a:t>
              </a:r>
            </a:p>
            <a:p>
              <a:pPr algn="ctr"/>
              <a:r>
                <a:rPr lang="en-US" sz="1400" dirty="0" smtClean="0">
                  <a:solidFill>
                    <a:srgbClr val="E7862A"/>
                  </a:solidFill>
                </a:rPr>
                <a:t>Follow-on Development Funds</a:t>
              </a:r>
              <a:endParaRPr lang="en-US" sz="1400" dirty="0">
                <a:solidFill>
                  <a:srgbClr val="E7862A"/>
                </a:solidFill>
              </a:endParaRPr>
            </a:p>
          </p:txBody>
        </p:sp>
        <p:sp>
          <p:nvSpPr>
            <p:cNvPr id="28" name="TextBox 27"/>
            <p:cNvSpPr txBox="1"/>
            <p:nvPr/>
          </p:nvSpPr>
          <p:spPr>
            <a:xfrm>
              <a:off x="1655779" y="3294630"/>
              <a:ext cx="1119187" cy="1600438"/>
            </a:xfrm>
            <a:prstGeom prst="rect">
              <a:avLst/>
            </a:prstGeom>
            <a:solidFill>
              <a:srgbClr val="FFFFFF"/>
            </a:solidFill>
            <a:ln>
              <a:solidFill>
                <a:srgbClr val="106D96"/>
              </a:solidFill>
            </a:ln>
          </p:spPr>
          <p:txBody>
            <a:bodyPr wrap="square" rtlCol="0">
              <a:spAutoFit/>
            </a:bodyPr>
            <a:lstStyle/>
            <a:p>
              <a:pPr algn="ctr"/>
              <a:r>
                <a:rPr lang="en-US" sz="1400" dirty="0" smtClean="0">
                  <a:solidFill>
                    <a:srgbClr val="E7862A"/>
                  </a:solidFill>
                </a:rPr>
                <a:t>Valley of Death #1: Public Funds</a:t>
              </a:r>
            </a:p>
            <a:p>
              <a:endParaRPr lang="en-US" sz="1400" dirty="0" smtClean="0"/>
            </a:p>
            <a:p>
              <a:endParaRPr lang="en-US" sz="1400" dirty="0"/>
            </a:p>
            <a:p>
              <a:endParaRPr lang="en-US" sz="1400" dirty="0" smtClean="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833898" y="4165150"/>
              <a:ext cx="695325" cy="695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3" name="Slide Number Placeholder 2"/>
          <p:cNvSpPr>
            <a:spLocks noGrp="1"/>
          </p:cNvSpPr>
          <p:nvPr>
            <p:ph type="sldNum" sz="quarter" idx="12"/>
          </p:nvPr>
        </p:nvSpPr>
        <p:spPr/>
        <p:txBody>
          <a:bodyPr/>
          <a:lstStyle/>
          <a:p>
            <a:fld id="{F49B8720-E526-BD45-92D7-B4028BF31DDE}" type="slidenum">
              <a:rPr lang="en-US" smtClean="0"/>
              <a:pPr/>
              <a:t>6</a:t>
            </a:fld>
            <a:endParaRPr lang="en-US" dirty="0"/>
          </a:p>
        </p:txBody>
      </p:sp>
      <p:sp>
        <p:nvSpPr>
          <p:cNvPr id="19" name="Right Arrow 18"/>
          <p:cNvSpPr/>
          <p:nvPr/>
        </p:nvSpPr>
        <p:spPr bwMode="auto">
          <a:xfrm>
            <a:off x="1437288" y="4747062"/>
            <a:ext cx="2777471" cy="363984"/>
          </a:xfrm>
          <a:prstGeom prst="rightArrow">
            <a:avLst/>
          </a:prstGeom>
          <a:gradFill flip="none" rotWithShape="1">
            <a:gsLst>
              <a:gs pos="78000">
                <a:srgbClr val="FFFFFF"/>
              </a:gs>
              <a:gs pos="40000">
                <a:schemeClr val="accent1"/>
              </a:gs>
            </a:gsLst>
            <a:lin ang="0" scaled="1"/>
            <a:tileRect/>
          </a:gradFill>
          <a:ln w="952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xmlns="" val="3040097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Directors and T2M Advisors</a:t>
            </a:r>
            <a:endParaRPr lang="en-US" dirty="0"/>
          </a:p>
        </p:txBody>
      </p:sp>
      <p:sp>
        <p:nvSpPr>
          <p:cNvPr id="3" name="Content Placeholder 2"/>
          <p:cNvSpPr>
            <a:spLocks noGrp="1"/>
          </p:cNvSpPr>
          <p:nvPr>
            <p:ph idx="1"/>
          </p:nvPr>
        </p:nvSpPr>
        <p:spPr>
          <a:xfrm>
            <a:off x="335935" y="1030948"/>
            <a:ext cx="8488517" cy="351539"/>
          </a:xfrm>
        </p:spPr>
        <p:txBody>
          <a:bodyPr anchor="ctr">
            <a:normAutofit/>
          </a:bodyPr>
          <a:lstStyle/>
          <a:p>
            <a:pPr algn="ctr">
              <a:buNone/>
            </a:pPr>
            <a:r>
              <a:rPr lang="en-US" sz="2000" b="1" i="1" dirty="0" smtClean="0">
                <a:solidFill>
                  <a:schemeClr val="accent1"/>
                </a:solidFill>
              </a:rPr>
              <a:t>Program Directors and T2M advisors serve 3-year terms</a:t>
            </a:r>
          </a:p>
        </p:txBody>
      </p:sp>
      <p:sp>
        <p:nvSpPr>
          <p:cNvPr id="4" name="Slide Number Placeholder 3"/>
          <p:cNvSpPr>
            <a:spLocks noGrp="1"/>
          </p:cNvSpPr>
          <p:nvPr>
            <p:ph type="sldNum" sz="quarter" idx="12"/>
          </p:nvPr>
        </p:nvSpPr>
        <p:spPr/>
        <p:txBody>
          <a:bodyPr/>
          <a:lstStyle/>
          <a:p>
            <a:fld id="{F49B8720-E526-BD45-92D7-B4028BF31DDE}" type="slidenum">
              <a:rPr lang="en-US" smtClean="0"/>
              <a:pPr/>
              <a:t>7</a:t>
            </a:fld>
            <a:endParaRPr lang="en-US" dirty="0"/>
          </a:p>
        </p:txBody>
      </p:sp>
      <p:sp>
        <p:nvSpPr>
          <p:cNvPr id="16" name="Content Placeholder 2"/>
          <p:cNvSpPr txBox="1">
            <a:spLocks/>
          </p:cNvSpPr>
          <p:nvPr/>
        </p:nvSpPr>
        <p:spPr>
          <a:xfrm>
            <a:off x="341837" y="1540978"/>
            <a:ext cx="6399402" cy="326239"/>
          </a:xfrm>
          <a:prstGeom prst="rect">
            <a:avLst/>
          </a:prstGeom>
        </p:spPr>
        <p:txBody>
          <a:bodyPr vert="horz" lIns="0" tIns="0" rIns="0" bIns="0" rtlCol="0">
            <a:normAutofit/>
          </a:bodyPr>
          <a:lstStyle/>
          <a:p>
            <a:pPr marL="256032" marR="0" lvl="0" indent="-256032" algn="l" defTabSz="457200" rtl="0" eaLnBrk="1" fontAlgn="auto" latinLnBrk="0" hangingPunct="1">
              <a:lnSpc>
                <a:spcPct val="100000"/>
              </a:lnSpc>
              <a:spcBef>
                <a:spcPts val="0"/>
              </a:spcBef>
              <a:spcAft>
                <a:spcPts val="0"/>
              </a:spcAft>
              <a:buClr>
                <a:schemeClr val="accent2"/>
              </a:buClr>
              <a:buSzPct val="120000"/>
              <a:buFont typeface="Lucida Grande"/>
              <a:buNone/>
              <a:tabLst/>
              <a:defRPr/>
            </a:pPr>
            <a:r>
              <a:rPr kumimoji="0" lang="en-US" sz="16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ROLES &amp; RESPONSIBILITIES - PD</a:t>
            </a:r>
            <a:endParaRPr kumimoji="0" lang="en-US"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17" name="Content Placeholder 2"/>
          <p:cNvSpPr txBox="1">
            <a:spLocks/>
          </p:cNvSpPr>
          <p:nvPr/>
        </p:nvSpPr>
        <p:spPr>
          <a:xfrm>
            <a:off x="649768" y="1842808"/>
            <a:ext cx="7459829" cy="1620828"/>
          </a:xfrm>
          <a:prstGeom prst="rect">
            <a:avLst/>
          </a:prstGeom>
        </p:spPr>
        <p:txBody>
          <a:bodyPr vert="horz" lIns="0" tIns="0" rIns="0" bIns="0" rtlCol="0">
            <a:normAutofit/>
          </a:bodyPr>
          <a:lstStyle/>
          <a:p>
            <a:pPr marL="256032" marR="0" lvl="0" indent="-256032" algn="l" defTabSz="457200" rtl="0" eaLnBrk="1" fontAlgn="auto" latinLnBrk="0" hangingPunct="1">
              <a:lnSpc>
                <a:spcPct val="110000"/>
              </a:lnSpc>
              <a:spcAft>
                <a:spcPts val="300"/>
              </a:spcAft>
              <a:buClr>
                <a:schemeClr val="accent2"/>
              </a:buClr>
              <a:buSzPct val="120000"/>
              <a:buFont typeface="Lucida Grande"/>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Perform technical deep dive soliciting input from multiple stakeholders </a:t>
            </a:r>
          </a:p>
          <a:p>
            <a:pPr marL="256032" marR="0" lvl="0" indent="-256032" algn="l" defTabSz="457200" rtl="0" eaLnBrk="1" fontAlgn="auto" latinLnBrk="0" hangingPunct="1">
              <a:lnSpc>
                <a:spcPct val="110000"/>
              </a:lnSpc>
              <a:spcAft>
                <a:spcPts val="300"/>
              </a:spcAft>
              <a:buClr>
                <a:schemeClr val="accent2"/>
              </a:buClr>
              <a:buSzPct val="120000"/>
              <a:buFont typeface="Lucida Grande"/>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Present &amp; defend program concept in climate of constructive criticism</a:t>
            </a:r>
          </a:p>
          <a:p>
            <a:pPr marL="256032" marR="0" lvl="0" indent="-256032" algn="l" defTabSz="457200" rtl="0" eaLnBrk="1" fontAlgn="auto" latinLnBrk="0" hangingPunct="1">
              <a:lnSpc>
                <a:spcPct val="110000"/>
              </a:lnSpc>
              <a:spcAft>
                <a:spcPts val="300"/>
              </a:spcAft>
              <a:buClr>
                <a:schemeClr val="accent2"/>
              </a:buClr>
              <a:buSzPct val="120000"/>
              <a:buFont typeface="Lucida Grande"/>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Actively manage portfolio projects from merit reviews through project completion</a:t>
            </a:r>
          </a:p>
          <a:p>
            <a:pPr marL="256032" marR="0" lvl="0" indent="-256032" algn="l" defTabSz="457200" rtl="0" eaLnBrk="1" fontAlgn="auto" latinLnBrk="0" hangingPunct="1">
              <a:lnSpc>
                <a:spcPct val="110000"/>
              </a:lnSpc>
              <a:spcAft>
                <a:spcPts val="300"/>
              </a:spcAft>
              <a:buClr>
                <a:schemeClr val="accent2"/>
              </a:buClr>
              <a:buSzPct val="120000"/>
              <a:buFont typeface="Lucida Grande"/>
              <a:buChar char="‣"/>
              <a:tabLst/>
              <a:defRPr/>
            </a:pPr>
            <a:r>
              <a:rPr lang="en-US" sz="1600" dirty="0" smtClean="0"/>
              <a:t>Develop milestones and work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“hands-on” with awardees in value delivery</a:t>
            </a:r>
          </a:p>
          <a:p>
            <a:pPr marL="256032" marR="0" lvl="0" indent="-256032" algn="l" defTabSz="457200" rtl="0" eaLnBrk="1" fontAlgn="auto" latinLnBrk="0" hangingPunct="1">
              <a:lnSpc>
                <a:spcPct val="110000"/>
              </a:lnSpc>
              <a:spcAft>
                <a:spcPts val="300"/>
              </a:spcAft>
              <a:buClr>
                <a:schemeClr val="accent2"/>
              </a:buClr>
              <a:buSzPct val="120000"/>
              <a:buFont typeface="Lucida Grande"/>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Represent ARPA-E as a thought leader in the program area</a:t>
            </a:r>
            <a:endParaRPr kumimoji="0" lang="en-US" sz="16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10" name="Content Placeholder 2"/>
          <p:cNvSpPr txBox="1">
            <a:spLocks/>
          </p:cNvSpPr>
          <p:nvPr/>
        </p:nvSpPr>
        <p:spPr>
          <a:xfrm>
            <a:off x="341837" y="3600705"/>
            <a:ext cx="6399402" cy="346110"/>
          </a:xfrm>
          <a:prstGeom prst="rect">
            <a:avLst/>
          </a:prstGeom>
        </p:spPr>
        <p:txBody>
          <a:bodyPr vert="horz" lIns="0" tIns="0" rIns="0" bIns="0" rtlCol="0">
            <a:normAutofit/>
          </a:bodyPr>
          <a:lstStyle/>
          <a:p>
            <a:pPr marL="256032" marR="0" lvl="0" indent="-256032" algn="l" defTabSz="457200" rtl="0" eaLnBrk="1" fontAlgn="auto" latinLnBrk="0" hangingPunct="1">
              <a:lnSpc>
                <a:spcPct val="100000"/>
              </a:lnSpc>
              <a:spcBef>
                <a:spcPts val="0"/>
              </a:spcBef>
              <a:spcAft>
                <a:spcPts val="0"/>
              </a:spcAft>
              <a:buClr>
                <a:schemeClr val="accent2"/>
              </a:buClr>
              <a:buSzPct val="120000"/>
              <a:buFont typeface="Lucida Grande"/>
              <a:buNone/>
              <a:tabLst/>
              <a:defRPr/>
            </a:pPr>
            <a:r>
              <a:rPr kumimoji="0" lang="en-US" sz="1600" b="1"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ROLES &amp; RESPONSIBILITIES – T2M</a:t>
            </a:r>
            <a:endParaRPr kumimoji="0" lang="en-US"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endParaRPr>
          </a:p>
        </p:txBody>
      </p:sp>
      <p:sp>
        <p:nvSpPr>
          <p:cNvPr id="12" name="Content Placeholder 2"/>
          <p:cNvSpPr txBox="1">
            <a:spLocks/>
          </p:cNvSpPr>
          <p:nvPr/>
        </p:nvSpPr>
        <p:spPr>
          <a:xfrm>
            <a:off x="649768" y="3729198"/>
            <a:ext cx="8488517" cy="2412992"/>
          </a:xfrm>
          <a:prstGeom prst="rect">
            <a:avLst/>
          </a:prstGeom>
        </p:spPr>
        <p:txBody>
          <a:bodyPr vert="horz" lIns="0" tIns="0" rIns="0" bIns="0" rtlCol="0">
            <a:normAutofit fontScale="62500" lnSpcReduction="20000"/>
          </a:bodyPr>
          <a:lstStyle>
            <a:lvl1pPr marL="256032" indent="-256032" algn="l" defTabSz="457200" rtl="0" eaLnBrk="1" latinLnBrk="0" hangingPunct="1">
              <a:spcBef>
                <a:spcPts val="600"/>
              </a:spcBef>
              <a:buClr>
                <a:schemeClr val="accent2"/>
              </a:buClr>
              <a:buSzPct val="120000"/>
              <a:buFont typeface="Lucida Grande"/>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endParaRPr lang="en-US" dirty="0" smtClean="0"/>
          </a:p>
          <a:p>
            <a:pPr>
              <a:spcBef>
                <a:spcPts val="300"/>
              </a:spcBef>
              <a:spcAft>
                <a:spcPts val="300"/>
              </a:spcAft>
            </a:pPr>
            <a:r>
              <a:rPr lang="en-US" b="1" dirty="0" smtClean="0">
                <a:solidFill>
                  <a:schemeClr val="accent2"/>
                </a:solidFill>
              </a:rPr>
              <a:t>Manage</a:t>
            </a:r>
            <a:r>
              <a:rPr lang="en-US" dirty="0" smtClean="0">
                <a:solidFill>
                  <a:schemeClr val="accent2"/>
                </a:solidFill>
              </a:rPr>
              <a:t> </a:t>
            </a:r>
            <a:r>
              <a:rPr lang="en-US" dirty="0" smtClean="0"/>
              <a:t>the Commercialization progress of project technologies</a:t>
            </a:r>
          </a:p>
          <a:p>
            <a:pPr lvl="1">
              <a:spcAft>
                <a:spcPts val="300"/>
              </a:spcAft>
            </a:pPr>
            <a:r>
              <a:rPr lang="en-US" dirty="0" smtClean="0"/>
              <a:t>Manage project teams’ T2M efforts through T2M Plans and jointly developed milestones</a:t>
            </a:r>
          </a:p>
          <a:p>
            <a:pPr>
              <a:spcAft>
                <a:spcPts val="300"/>
              </a:spcAft>
            </a:pPr>
            <a:r>
              <a:rPr lang="en-US" b="1" dirty="0" smtClean="0">
                <a:solidFill>
                  <a:schemeClr val="accent4"/>
                </a:solidFill>
              </a:rPr>
              <a:t>Advise: </a:t>
            </a:r>
            <a:r>
              <a:rPr lang="en-US" dirty="0" smtClean="0"/>
              <a:t>support project teams with skills and knowledge to align technology with market needs</a:t>
            </a:r>
          </a:p>
          <a:p>
            <a:pPr lvl="1">
              <a:spcAft>
                <a:spcPts val="300"/>
              </a:spcAft>
            </a:pPr>
            <a:r>
              <a:rPr lang="en-US" dirty="0"/>
              <a:t>IP and competitor management</a:t>
            </a:r>
          </a:p>
          <a:p>
            <a:pPr lvl="1">
              <a:spcAft>
                <a:spcPts val="300"/>
              </a:spcAft>
            </a:pPr>
            <a:r>
              <a:rPr lang="en-US" dirty="0"/>
              <a:t>Value Chain and Market analysis</a:t>
            </a:r>
          </a:p>
          <a:p>
            <a:pPr lvl="1">
              <a:spcAft>
                <a:spcPts val="300"/>
              </a:spcAft>
            </a:pPr>
            <a:r>
              <a:rPr lang="en-US" dirty="0"/>
              <a:t>Product hypothesis</a:t>
            </a:r>
          </a:p>
          <a:p>
            <a:pPr lvl="1">
              <a:spcAft>
                <a:spcPts val="300"/>
              </a:spcAft>
            </a:pPr>
            <a:r>
              <a:rPr lang="en-US" dirty="0"/>
              <a:t>Economic analysis</a:t>
            </a:r>
          </a:p>
          <a:p>
            <a:pPr lvl="1">
              <a:spcAft>
                <a:spcPts val="300"/>
              </a:spcAft>
            </a:pPr>
            <a:r>
              <a:rPr lang="en-US" dirty="0"/>
              <a:t>Partner discovery and engagement</a:t>
            </a:r>
          </a:p>
          <a:p>
            <a:endParaRPr lang="en-US" dirty="0" smtClean="0"/>
          </a:p>
        </p:txBody>
      </p:sp>
    </p:spTree>
    <p:extLst>
      <p:ext uri="{BB962C8B-B14F-4D97-AF65-F5344CB8AC3E}">
        <p14:creationId xmlns:p14="http://schemas.microsoft.com/office/powerpoint/2010/main" xmlns="" val="3373255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540584" y="3582735"/>
            <a:ext cx="7903701" cy="1734016"/>
          </a:xfrm>
          <a:prstGeom prst="rect">
            <a:avLst/>
          </a:prstGeom>
          <a:solidFill>
            <a:schemeClr val="accent3">
              <a:lumMod val="40000"/>
              <a:lumOff val="60000"/>
            </a:schemeClr>
          </a:solidFill>
          <a:ln>
            <a:solidFill>
              <a:schemeClr val="accent3">
                <a:lumMod val="40000"/>
                <a:lumOff val="60000"/>
              </a:schemeClr>
            </a:solidFill>
          </a:ln>
        </p:spPr>
        <p:txBody>
          <a:bodyPr vert="horz" lIns="0" tIns="0" rIns="0" bIns="0" rtlCol="0">
            <a:noAutofit/>
          </a:bodyPr>
          <a:lstStyle>
            <a:lvl1pPr marL="256032" indent="-256032" algn="l" defTabSz="457200" rtl="0" eaLnBrk="1" latinLnBrk="0" hangingPunct="1">
              <a:spcBef>
                <a:spcPts val="600"/>
              </a:spcBef>
              <a:buClr>
                <a:schemeClr val="accent2"/>
              </a:buClr>
              <a:buSzPct val="120000"/>
              <a:buFont typeface="Lucida Grande"/>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E7862A"/>
                </a:solidFill>
              </a:rPr>
              <a:t>Focused</a:t>
            </a:r>
            <a:r>
              <a:rPr lang="en-US" sz="2000" dirty="0" smtClean="0"/>
              <a:t> programs prioritize R&amp;D topics by their potential to make a significant difference in ARPA-E’s mission space.  </a:t>
            </a:r>
          </a:p>
          <a:p>
            <a:pPr lvl="1">
              <a:buFont typeface="Arial" panose="020B0604020202020204" pitchFamily="34" charset="0"/>
              <a:buChar char="•"/>
            </a:pPr>
            <a:r>
              <a:rPr lang="en-US" sz="1800" dirty="0" smtClean="0">
                <a:solidFill>
                  <a:schemeClr val="accent2">
                    <a:lumMod val="75000"/>
                  </a:schemeClr>
                </a:solidFill>
              </a:rPr>
              <a:t>Size of the potential impact</a:t>
            </a:r>
          </a:p>
          <a:p>
            <a:pPr lvl="1">
              <a:buFont typeface="Arial" panose="020B0604020202020204" pitchFamily="34" charset="0"/>
              <a:buChar char="•"/>
            </a:pPr>
            <a:r>
              <a:rPr lang="en-US" sz="1800" dirty="0" smtClean="0">
                <a:solidFill>
                  <a:schemeClr val="accent2">
                    <a:lumMod val="75000"/>
                  </a:schemeClr>
                </a:solidFill>
              </a:rPr>
              <a:t>Technical opportunities for transformation</a:t>
            </a:r>
          </a:p>
          <a:p>
            <a:pPr lvl="1">
              <a:buFont typeface="Arial" panose="020B0604020202020204" pitchFamily="34" charset="0"/>
              <a:buChar char="•"/>
            </a:pPr>
            <a:r>
              <a:rPr lang="en-US" sz="1800" dirty="0" smtClean="0">
                <a:solidFill>
                  <a:schemeClr val="accent2">
                    <a:lumMod val="75000"/>
                  </a:schemeClr>
                </a:solidFill>
              </a:rPr>
              <a:t>Portfolio of projects with different approaches</a:t>
            </a:r>
          </a:p>
          <a:p>
            <a:pPr marL="0" indent="0">
              <a:buFont typeface="Lucida Grande"/>
              <a:buNone/>
            </a:pPr>
            <a:endParaRPr lang="en-US" dirty="0" smtClean="0"/>
          </a:p>
        </p:txBody>
      </p:sp>
      <p:pic>
        <p:nvPicPr>
          <p:cNvPr id="13" name="Picture 4" descr="P:\Communications and Outreach\Digital\Photo Library\Icons\round pngs\round pngs\Program_Icons for web_Grid Modernization.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719490" y="4575421"/>
            <a:ext cx="1220439" cy="1220439"/>
          </a:xfrm>
          <a:prstGeom prst="ellipse">
            <a:avLst/>
          </a:prstGeom>
          <a:noFill/>
          <a:extLst>
            <a:ext uri="{909E8E84-426E-40dd-AFC4-6F175D3DCCD1}">
              <a14:hiddenFill xmlns:a14="http://schemas.microsoft.com/office/drawing/2010/main" xmlns="">
                <a:solidFill>
                  <a:srgbClr val="FFFFFF"/>
                </a:solidFill>
              </a14:hiddenFill>
            </a:ext>
          </a:extLst>
        </p:spPr>
      </p:pic>
      <p:pic>
        <p:nvPicPr>
          <p:cNvPr id="14" name="Picture 3" descr="P:\Communications and Outreach\Digital\Photo Library\Icons\round pngs\round pngs\Program_Icons for web_Advanced Vehicle Design.png"/>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7790206" y="4575421"/>
            <a:ext cx="1220439" cy="1220439"/>
          </a:xfrm>
          <a:prstGeom prst="ellipse">
            <a:avLst/>
          </a:prstGeom>
          <a:solidFill>
            <a:schemeClr val="bg1">
              <a:alpha val="0"/>
            </a:schemeClr>
          </a:solidFill>
          <a:ln w="28575">
            <a:solidFill>
              <a:schemeClr val="bg1"/>
            </a:solidFill>
          </a:ln>
          <a:extLst/>
        </p:spPr>
      </p:pic>
      <p:sp>
        <p:nvSpPr>
          <p:cNvPr id="2" name="Title 1"/>
          <p:cNvSpPr>
            <a:spLocks noGrp="1"/>
          </p:cNvSpPr>
          <p:nvPr>
            <p:ph type="title"/>
          </p:nvPr>
        </p:nvSpPr>
        <p:spPr/>
        <p:txBody>
          <a:bodyPr/>
          <a:lstStyle/>
          <a:p>
            <a:r>
              <a:rPr lang="en-US" b="0" dirty="0" smtClean="0"/>
              <a:t>Programs</a:t>
            </a:r>
            <a:endParaRPr lang="en-US" b="0" dirty="0"/>
          </a:p>
        </p:txBody>
      </p:sp>
      <p:sp>
        <p:nvSpPr>
          <p:cNvPr id="3" name="Content Placeholder 2"/>
          <p:cNvSpPr>
            <a:spLocks noGrp="1"/>
          </p:cNvSpPr>
          <p:nvPr>
            <p:ph idx="1"/>
          </p:nvPr>
        </p:nvSpPr>
        <p:spPr>
          <a:xfrm>
            <a:off x="540584" y="1304627"/>
            <a:ext cx="7903701" cy="1734016"/>
          </a:xfrm>
          <a:solidFill>
            <a:schemeClr val="accent1">
              <a:lumMod val="40000"/>
              <a:lumOff val="60000"/>
            </a:schemeClr>
          </a:solidFill>
          <a:ln>
            <a:solidFill>
              <a:schemeClr val="accent3">
                <a:lumMod val="40000"/>
                <a:lumOff val="60000"/>
              </a:schemeClr>
            </a:solidFill>
          </a:ln>
        </p:spPr>
        <p:txBody>
          <a:bodyPr>
            <a:noAutofit/>
          </a:bodyPr>
          <a:lstStyle/>
          <a:p>
            <a:pPr marL="0" indent="0">
              <a:buNone/>
            </a:pPr>
            <a:r>
              <a:rPr lang="en-US" sz="2000" dirty="0" smtClean="0">
                <a:solidFill>
                  <a:schemeClr val="accent4"/>
                </a:solidFill>
              </a:rPr>
              <a:t>OPEN </a:t>
            </a:r>
            <a:r>
              <a:rPr lang="en-US" sz="2000" dirty="0" smtClean="0"/>
              <a:t>programs support </a:t>
            </a:r>
            <a:r>
              <a:rPr lang="en-US" sz="2000" dirty="0"/>
              <a:t>the development of potentially disruptive new technologies across the full spectrum of energy </a:t>
            </a:r>
            <a:r>
              <a:rPr lang="en-US" sz="2000" dirty="0" smtClean="0"/>
              <a:t>applications.  </a:t>
            </a:r>
            <a:endParaRPr lang="en-US" sz="2000" dirty="0"/>
          </a:p>
          <a:p>
            <a:pPr lvl="1">
              <a:buFont typeface="Arial" panose="020B0604020202020204" pitchFamily="34" charset="0"/>
              <a:buChar char="•"/>
            </a:pPr>
            <a:r>
              <a:rPr lang="en-US" sz="1800" dirty="0">
                <a:solidFill>
                  <a:schemeClr val="accent2">
                    <a:lumMod val="75000"/>
                  </a:schemeClr>
                </a:solidFill>
              </a:rPr>
              <a:t>Complement focused programs</a:t>
            </a:r>
          </a:p>
          <a:p>
            <a:pPr lvl="1">
              <a:buFont typeface="Arial" panose="020B0604020202020204" pitchFamily="34" charset="0"/>
              <a:buChar char="•"/>
            </a:pPr>
            <a:r>
              <a:rPr lang="en-US" sz="1800" dirty="0">
                <a:solidFill>
                  <a:schemeClr val="accent2">
                    <a:lumMod val="75000"/>
                  </a:schemeClr>
                </a:solidFill>
              </a:rPr>
              <a:t>Support innovative “one off” projects</a:t>
            </a:r>
          </a:p>
          <a:p>
            <a:pPr lvl="1">
              <a:buFont typeface="Arial" panose="020B0604020202020204" pitchFamily="34" charset="0"/>
              <a:buChar char="•"/>
            </a:pPr>
            <a:r>
              <a:rPr lang="en-US" sz="1800" dirty="0">
                <a:solidFill>
                  <a:schemeClr val="accent2">
                    <a:lumMod val="75000"/>
                  </a:schemeClr>
                </a:solidFill>
              </a:rPr>
              <a:t>Provide a “snapshot” of energy R&amp;D</a:t>
            </a:r>
          </a:p>
          <a:p>
            <a:pPr marL="0" indent="0">
              <a:buNone/>
            </a:pPr>
            <a:endParaRPr lang="en-US" dirty="0" smtClean="0"/>
          </a:p>
        </p:txBody>
      </p:sp>
      <p:grpSp>
        <p:nvGrpSpPr>
          <p:cNvPr id="9" name="Group 8"/>
          <p:cNvGrpSpPr/>
          <p:nvPr/>
        </p:nvGrpSpPr>
        <p:grpSpPr>
          <a:xfrm>
            <a:off x="6654773" y="1881908"/>
            <a:ext cx="2570310" cy="3584874"/>
            <a:chOff x="26172" y="1945035"/>
            <a:chExt cx="3955645" cy="4550971"/>
          </a:xfrm>
        </p:grpSpPr>
        <p:pic>
          <p:nvPicPr>
            <p:cNvPr id="10" name="Picture 5" descr="P:\Communications and Outreach\Digital\Photo Library\Icons\round pngs\round pngs\Program_Icons for web_Renewable Power.png"/>
            <p:cNvPicPr>
              <a:picLocks noChangeAspect="1" noChangeArrowheads="1"/>
            </p:cNvPicPr>
            <p:nvPr/>
          </p:nvPicPr>
          <p:blipFill>
            <a:blip r:embed="rId6">
              <a:duotone>
                <a:schemeClr val="accent4">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821439" y="1945035"/>
              <a:ext cx="1989516" cy="1710551"/>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150102" y="2551929"/>
              <a:ext cx="3501699" cy="468864"/>
            </a:xfrm>
            <a:prstGeom prst="rect">
              <a:avLst/>
            </a:prstGeom>
            <a:noFill/>
          </p:spPr>
          <p:txBody>
            <a:bodyPr wrap="none" rtlCol="0">
              <a:spAutoFit/>
            </a:bodyPr>
            <a:lstStyle/>
            <a:p>
              <a:pPr algn="ctr"/>
              <a:r>
                <a:rPr lang="en-US" b="1" dirty="0" smtClean="0">
                  <a:solidFill>
                    <a:schemeClr val="accent4"/>
                  </a:solidFill>
                  <a:effectLst>
                    <a:glow rad="127000">
                      <a:schemeClr val="bg1">
                        <a:alpha val="60000"/>
                      </a:schemeClr>
                    </a:glow>
                  </a:effectLst>
                </a:rPr>
                <a:t>OPEN </a:t>
              </a:r>
              <a:r>
                <a:rPr lang="en-US" b="1" dirty="0">
                  <a:solidFill>
                    <a:schemeClr val="accent4"/>
                  </a:solidFill>
                  <a:effectLst>
                    <a:glow rad="127000">
                      <a:schemeClr val="bg1">
                        <a:alpha val="60000"/>
                      </a:schemeClr>
                    </a:glow>
                  </a:effectLst>
                </a:rPr>
                <a:t>Solicitations</a:t>
              </a:r>
            </a:p>
          </p:txBody>
        </p:sp>
        <p:sp>
          <p:nvSpPr>
            <p:cNvPr id="17" name="TextBox 16"/>
            <p:cNvSpPr txBox="1"/>
            <p:nvPr/>
          </p:nvSpPr>
          <p:spPr>
            <a:xfrm>
              <a:off x="26172" y="6027142"/>
              <a:ext cx="3955645" cy="468864"/>
            </a:xfrm>
            <a:prstGeom prst="rect">
              <a:avLst/>
            </a:prstGeom>
            <a:noFill/>
          </p:spPr>
          <p:txBody>
            <a:bodyPr wrap="none" rtlCol="0">
              <a:spAutoFit/>
            </a:bodyPr>
            <a:lstStyle/>
            <a:p>
              <a:pPr algn="ctr"/>
              <a:r>
                <a:rPr lang="en-US" b="1" dirty="0" smtClean="0">
                  <a:solidFill>
                    <a:schemeClr val="accent1"/>
                  </a:solidFill>
                  <a:effectLst>
                    <a:glow rad="127000">
                      <a:schemeClr val="bg1">
                        <a:alpha val="60000"/>
                      </a:schemeClr>
                    </a:glow>
                  </a:effectLst>
                </a:rPr>
                <a:t>Focused </a:t>
              </a:r>
              <a:r>
                <a:rPr lang="en-US" b="1" dirty="0">
                  <a:solidFill>
                    <a:schemeClr val="accent1"/>
                  </a:solidFill>
                  <a:effectLst>
                    <a:glow rad="127000">
                      <a:schemeClr val="bg1">
                        <a:alpha val="60000"/>
                      </a:schemeClr>
                    </a:glow>
                  </a:effectLst>
                </a:rPr>
                <a:t>Solicitations</a:t>
              </a:r>
            </a:p>
          </p:txBody>
        </p:sp>
      </p:grpSp>
      <p:sp>
        <p:nvSpPr>
          <p:cNvPr id="4" name="Slide Number Placeholder 3"/>
          <p:cNvSpPr>
            <a:spLocks noGrp="1"/>
          </p:cNvSpPr>
          <p:nvPr>
            <p:ph type="sldNum" sz="quarter" idx="12"/>
          </p:nvPr>
        </p:nvSpPr>
        <p:spPr/>
        <p:txBody>
          <a:bodyPr/>
          <a:lstStyle/>
          <a:p>
            <a:fld id="{F49B8720-E526-BD45-92D7-B4028BF31DDE}" type="slidenum">
              <a:rPr lang="en-US" smtClean="0"/>
              <a:pPr/>
              <a:t>8</a:t>
            </a:fld>
            <a:endParaRPr lang="en-US" dirty="0"/>
          </a:p>
        </p:txBody>
      </p:sp>
    </p:spTree>
    <p:extLst>
      <p:ext uri="{BB962C8B-B14F-4D97-AF65-F5344CB8AC3E}">
        <p14:creationId xmlns:p14="http://schemas.microsoft.com/office/powerpoint/2010/main" xmlns="" val="23136342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Program Development:  Concept to FOA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988145"/>
              </p:ext>
            </p:extLst>
          </p:nvPr>
        </p:nvGraphicFramePr>
        <p:xfrm>
          <a:off x="655541" y="1062038"/>
          <a:ext cx="6138678" cy="5041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294967295"/>
          </p:nvPr>
        </p:nvSpPr>
        <p:spPr>
          <a:xfrm>
            <a:off x="8136194" y="6318383"/>
            <a:ext cx="688258" cy="365125"/>
          </a:xfrm>
          <a:prstGeom prst="rect">
            <a:avLst/>
          </a:prstGeom>
        </p:spPr>
        <p:txBody>
          <a:bodyPr/>
          <a:lstStyle/>
          <a:p>
            <a:fld id="{F49B8720-E526-BD45-92D7-B4028BF31DDE}" type="slidenum">
              <a:rPr lang="en-US" smtClean="0">
                <a:solidFill>
                  <a:prstClr val="black">
                    <a:tint val="75000"/>
                  </a:prstClr>
                </a:solidFill>
              </a:rPr>
              <a:pPr/>
              <a:t>9</a:t>
            </a:fld>
            <a:endParaRPr lang="en-US" dirty="0">
              <a:solidFill>
                <a:prstClr val="black">
                  <a:tint val="75000"/>
                </a:prstClr>
              </a:solidFill>
            </a:endParaRPr>
          </a:p>
        </p:txBody>
      </p:sp>
      <p:sp>
        <p:nvSpPr>
          <p:cNvPr id="12" name="TextBox 11"/>
          <p:cNvSpPr txBox="1"/>
          <p:nvPr/>
        </p:nvSpPr>
        <p:spPr>
          <a:xfrm>
            <a:off x="3859630" y="3387874"/>
            <a:ext cx="537198" cy="338554"/>
          </a:xfrm>
          <a:prstGeom prst="rect">
            <a:avLst/>
          </a:prstGeom>
          <a:noFill/>
        </p:spPr>
        <p:txBody>
          <a:bodyPr wrap="none" rtlCol="0">
            <a:spAutoFit/>
          </a:bodyPr>
          <a:lstStyle/>
          <a:p>
            <a:r>
              <a:rPr lang="en-US" sz="1600" b="1" dirty="0" smtClean="0">
                <a:solidFill>
                  <a:prstClr val="black"/>
                </a:solidFill>
              </a:rPr>
              <a:t>Yes</a:t>
            </a:r>
            <a:endParaRPr lang="en-US" sz="1600" b="1" dirty="0">
              <a:solidFill>
                <a:prstClr val="black"/>
              </a:solidFill>
            </a:endParaRPr>
          </a:p>
        </p:txBody>
      </p:sp>
      <p:sp>
        <p:nvSpPr>
          <p:cNvPr id="13" name="TextBox 12"/>
          <p:cNvSpPr txBox="1"/>
          <p:nvPr/>
        </p:nvSpPr>
        <p:spPr>
          <a:xfrm>
            <a:off x="2196877" y="2345499"/>
            <a:ext cx="457176" cy="338554"/>
          </a:xfrm>
          <a:prstGeom prst="rect">
            <a:avLst/>
          </a:prstGeom>
          <a:noFill/>
        </p:spPr>
        <p:txBody>
          <a:bodyPr wrap="none" rtlCol="0">
            <a:spAutoFit/>
          </a:bodyPr>
          <a:lstStyle/>
          <a:p>
            <a:r>
              <a:rPr lang="en-US" sz="1600" b="1" dirty="0" smtClean="0">
                <a:solidFill>
                  <a:prstClr val="black"/>
                </a:solidFill>
              </a:rPr>
              <a:t>No</a:t>
            </a:r>
            <a:endParaRPr lang="en-US" sz="1600" b="1" dirty="0">
              <a:solidFill>
                <a:prstClr val="black"/>
              </a:solidFill>
            </a:endParaRPr>
          </a:p>
        </p:txBody>
      </p:sp>
      <p:grpSp>
        <p:nvGrpSpPr>
          <p:cNvPr id="14" name="Group 13"/>
          <p:cNvGrpSpPr/>
          <p:nvPr/>
        </p:nvGrpSpPr>
        <p:grpSpPr>
          <a:xfrm rot="5400000">
            <a:off x="2209397" y="2725691"/>
            <a:ext cx="412046" cy="343372"/>
            <a:chOff x="2863315" y="2348838"/>
            <a:chExt cx="412046" cy="343372"/>
          </a:xfrm>
        </p:grpSpPr>
        <p:sp>
          <p:nvSpPr>
            <p:cNvPr id="15" name="Right Arrow 14"/>
            <p:cNvSpPr/>
            <p:nvPr/>
          </p:nvSpPr>
          <p:spPr>
            <a:xfrm rot="5400000">
              <a:off x="2897652" y="2314501"/>
              <a:ext cx="343372" cy="412046"/>
            </a:xfrm>
            <a:prstGeom prst="rightArrow">
              <a:avLst>
                <a:gd name="adj1" fmla="val 60000"/>
                <a:gd name="adj2" fmla="val 50000"/>
              </a:avLst>
            </a:prstGeom>
          </p:spPr>
          <p:style>
            <a:lnRef idx="0">
              <a:schemeClr val="accent2">
                <a:shade val="90000"/>
                <a:hueOff val="293875"/>
                <a:satOff val="-28927"/>
                <a:lumOff val="17824"/>
                <a:alphaOff val="0"/>
              </a:schemeClr>
            </a:lnRef>
            <a:fillRef idx="1">
              <a:schemeClr val="accent2">
                <a:shade val="90000"/>
                <a:hueOff val="293875"/>
                <a:satOff val="-28927"/>
                <a:lumOff val="17824"/>
                <a:alphaOff val="0"/>
              </a:schemeClr>
            </a:fillRef>
            <a:effectRef idx="1">
              <a:schemeClr val="accent2">
                <a:shade val="90000"/>
                <a:hueOff val="293875"/>
                <a:satOff val="-28927"/>
                <a:lumOff val="17824"/>
                <a:alphaOff val="0"/>
              </a:schemeClr>
            </a:effectRef>
            <a:fontRef idx="minor">
              <a:schemeClr val="lt1"/>
            </a:fontRef>
          </p:style>
        </p:sp>
        <p:sp>
          <p:nvSpPr>
            <p:cNvPr id="16" name="Right Arrow 4"/>
            <p:cNvSpPr/>
            <p:nvPr/>
          </p:nvSpPr>
          <p:spPr>
            <a:xfrm>
              <a:off x="2945724" y="2348838"/>
              <a:ext cx="247228" cy="2403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533400">
                <a:lnSpc>
                  <a:spcPct val="90000"/>
                </a:lnSpc>
                <a:spcBef>
                  <a:spcPct val="0"/>
                </a:spcBef>
                <a:spcAft>
                  <a:spcPct val="35000"/>
                </a:spcAft>
              </a:pPr>
              <a:endParaRPr lang="en-US" sz="1200">
                <a:solidFill>
                  <a:prstClr val="white"/>
                </a:solidFill>
              </a:endParaRPr>
            </a:p>
          </p:txBody>
        </p:sp>
      </p:grpSp>
      <p:sp>
        <p:nvSpPr>
          <p:cNvPr id="17" name="TextBox 16"/>
          <p:cNvSpPr txBox="1"/>
          <p:nvPr/>
        </p:nvSpPr>
        <p:spPr>
          <a:xfrm flipH="1">
            <a:off x="5061466" y="1479659"/>
            <a:ext cx="3633850" cy="3954929"/>
          </a:xfrm>
          <a:prstGeom prst="rect">
            <a:avLst/>
          </a:prstGeom>
          <a:noFill/>
        </p:spPr>
        <p:txBody>
          <a:bodyPr wrap="square" rtlCol="0">
            <a:spAutoFit/>
          </a:bodyPr>
          <a:lstStyle/>
          <a:p>
            <a:r>
              <a:rPr lang="en-US" b="1" dirty="0" smtClean="0">
                <a:solidFill>
                  <a:prstClr val="black"/>
                </a:solidFill>
              </a:rPr>
              <a:t>PD-Led External Engagement (representative examples):</a:t>
            </a:r>
          </a:p>
          <a:p>
            <a:pPr marL="256032" indent="-256032">
              <a:spcBef>
                <a:spcPts val="600"/>
              </a:spcBef>
              <a:buClr>
                <a:srgbClr val="106D96"/>
              </a:buClr>
              <a:buSzPct val="120000"/>
              <a:buFont typeface="Lucida Grande"/>
              <a:buChar char="‣"/>
            </a:pPr>
            <a:r>
              <a:rPr lang="en-US" dirty="0">
                <a:solidFill>
                  <a:prstClr val="black"/>
                </a:solidFill>
              </a:rPr>
              <a:t>Discussions with other DOE offices or other agencies</a:t>
            </a:r>
          </a:p>
          <a:p>
            <a:pPr marL="256032" indent="-256032">
              <a:spcBef>
                <a:spcPts val="600"/>
              </a:spcBef>
              <a:buClr>
                <a:srgbClr val="106D96"/>
              </a:buClr>
              <a:buSzPct val="120000"/>
              <a:buFont typeface="Lucida Grande"/>
              <a:buChar char="‣"/>
            </a:pPr>
            <a:r>
              <a:rPr lang="en-US" dirty="0">
                <a:solidFill>
                  <a:prstClr val="black"/>
                </a:solidFill>
              </a:rPr>
              <a:t>Site visits (academia, industry) </a:t>
            </a:r>
          </a:p>
          <a:p>
            <a:pPr marL="256032" indent="-256032">
              <a:spcBef>
                <a:spcPts val="600"/>
              </a:spcBef>
              <a:buClr>
                <a:srgbClr val="106D96"/>
              </a:buClr>
              <a:buSzPct val="120000"/>
              <a:buFont typeface="Lucida Grande"/>
              <a:buChar char="‣"/>
            </a:pPr>
            <a:r>
              <a:rPr lang="en-US" dirty="0">
                <a:solidFill>
                  <a:prstClr val="black"/>
                </a:solidFill>
              </a:rPr>
              <a:t>Attendance at conferences</a:t>
            </a:r>
          </a:p>
          <a:p>
            <a:pPr marL="256032" indent="-256032">
              <a:spcBef>
                <a:spcPts val="600"/>
              </a:spcBef>
              <a:buClr>
                <a:srgbClr val="106D96"/>
              </a:buClr>
              <a:buSzPct val="120000"/>
              <a:buFont typeface="Lucida Grande"/>
              <a:buChar char="‣"/>
            </a:pPr>
            <a:r>
              <a:rPr lang="en-US" dirty="0">
                <a:solidFill>
                  <a:prstClr val="black"/>
                </a:solidFill>
              </a:rPr>
              <a:t>Webinars</a:t>
            </a:r>
          </a:p>
          <a:p>
            <a:pPr marL="256032" indent="-256032">
              <a:spcBef>
                <a:spcPts val="600"/>
              </a:spcBef>
              <a:buClr>
                <a:srgbClr val="106D96"/>
              </a:buClr>
              <a:buSzPct val="120000"/>
              <a:buFont typeface="Lucida Grande"/>
              <a:buChar char="‣"/>
            </a:pPr>
            <a:r>
              <a:rPr lang="en-US" dirty="0">
                <a:solidFill>
                  <a:prstClr val="black"/>
                </a:solidFill>
              </a:rPr>
              <a:t>Workshop (mandatory)</a:t>
            </a:r>
          </a:p>
          <a:p>
            <a:pPr marL="256032" indent="-256032">
              <a:spcBef>
                <a:spcPts val="600"/>
              </a:spcBef>
              <a:buClr>
                <a:srgbClr val="106D96"/>
              </a:buClr>
              <a:buSzPct val="120000"/>
              <a:buFont typeface="Lucida Grande"/>
              <a:buChar char="‣"/>
            </a:pPr>
            <a:r>
              <a:rPr lang="en-US" dirty="0">
                <a:solidFill>
                  <a:prstClr val="black"/>
                </a:solidFill>
              </a:rPr>
              <a:t>Funded external study (ARID, NODES)</a:t>
            </a:r>
          </a:p>
          <a:p>
            <a:pPr marL="256032" indent="-256032">
              <a:spcBef>
                <a:spcPts val="600"/>
              </a:spcBef>
              <a:buClr>
                <a:srgbClr val="106D96"/>
              </a:buClr>
              <a:buSzPct val="120000"/>
              <a:buFont typeface="Lucida Grande"/>
              <a:buChar char="‣"/>
            </a:pPr>
            <a:r>
              <a:rPr lang="en-US" dirty="0">
                <a:solidFill>
                  <a:prstClr val="black"/>
                </a:solidFill>
              </a:rPr>
              <a:t>Requests for Information (RFIs)</a:t>
            </a:r>
          </a:p>
        </p:txBody>
      </p:sp>
      <p:grpSp>
        <p:nvGrpSpPr>
          <p:cNvPr id="19" name="Group 18"/>
          <p:cNvGrpSpPr/>
          <p:nvPr/>
        </p:nvGrpSpPr>
        <p:grpSpPr>
          <a:xfrm>
            <a:off x="339515" y="2461582"/>
            <a:ext cx="1836096" cy="915659"/>
            <a:chOff x="2151290" y="4122929"/>
            <a:chExt cx="1836096" cy="915659"/>
          </a:xfrm>
          <a:solidFill>
            <a:schemeClr val="bg1">
              <a:lumMod val="65000"/>
            </a:schemeClr>
          </a:solidFill>
          <a:scene3d>
            <a:camera prst="orthographicFront">
              <a:rot lat="0" lon="0" rev="0"/>
            </a:camera>
            <a:lightRig rig="soft" dir="t">
              <a:rot lat="0" lon="0" rev="0"/>
            </a:lightRig>
          </a:scene3d>
        </p:grpSpPr>
        <p:sp>
          <p:nvSpPr>
            <p:cNvPr id="20" name="Rounded Rectangle 19"/>
            <p:cNvSpPr/>
            <p:nvPr/>
          </p:nvSpPr>
          <p:spPr>
            <a:xfrm>
              <a:off x="2151290" y="4122929"/>
              <a:ext cx="1836096" cy="915659"/>
            </a:xfrm>
            <a:prstGeom prst="roundRect">
              <a:avLst>
                <a:gd name="adj" fmla="val 10000"/>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3">
              <a:scrgbClr r="0" g="0" b="0"/>
            </a:lnRef>
            <a:fillRef idx="1">
              <a:schemeClr val="accent2">
                <a:shade val="80000"/>
                <a:hueOff val="587736"/>
                <a:satOff val="-58597"/>
                <a:lumOff val="37393"/>
                <a:alphaOff val="0"/>
              </a:schemeClr>
            </a:fillRef>
            <a:effectRef idx="1">
              <a:scrgbClr r="0" g="0" b="0"/>
            </a:effectRef>
            <a:fontRef idx="minor">
              <a:schemeClr val="lt1"/>
            </a:fontRef>
          </p:style>
        </p:sp>
        <p:sp>
          <p:nvSpPr>
            <p:cNvPr id="21" name="Rounded Rectangle 4"/>
            <p:cNvSpPr/>
            <p:nvPr/>
          </p:nvSpPr>
          <p:spPr>
            <a:xfrm>
              <a:off x="2178109" y="4149748"/>
              <a:ext cx="1782458" cy="862021"/>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en-US" sz="1600" dirty="0" smtClean="0">
                  <a:solidFill>
                    <a:prstClr val="black"/>
                  </a:solidFill>
                </a:rPr>
                <a:t>End</a:t>
              </a:r>
            </a:p>
          </p:txBody>
        </p:sp>
      </p:grpSp>
    </p:spTree>
    <p:extLst>
      <p:ext uri="{BB962C8B-B14F-4D97-AF65-F5344CB8AC3E}">
        <p14:creationId xmlns:p14="http://schemas.microsoft.com/office/powerpoint/2010/main" xmlns="" val="2249966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RPA E COLOR PALETTE 112012">
      <a:dk1>
        <a:sysClr val="windowText" lastClr="000000"/>
      </a:dk1>
      <a:lt1>
        <a:sysClr val="window" lastClr="FFFFFF"/>
      </a:lt1>
      <a:dk2>
        <a:srgbClr val="1AB0E9"/>
      </a:dk2>
      <a:lt2>
        <a:srgbClr val="E79B38"/>
      </a:lt2>
      <a:accent1>
        <a:srgbClr val="1AB0E9"/>
      </a:accent1>
      <a:accent2>
        <a:srgbClr val="106D96"/>
      </a:accent2>
      <a:accent3>
        <a:srgbClr val="E49C3D"/>
      </a:accent3>
      <a:accent4>
        <a:srgbClr val="E7862A"/>
      </a:accent4>
      <a:accent5>
        <a:srgbClr val="9DA0A3"/>
      </a:accent5>
      <a:accent6>
        <a:srgbClr val="DADADA"/>
      </a:accent6>
      <a:hlink>
        <a:srgbClr val="1AB0E9"/>
      </a:hlink>
      <a:folHlink>
        <a:srgbClr val="E49C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Slides">
  <a:themeElements>
    <a:clrScheme name="ARPA-E_Summit01">
      <a:dk1>
        <a:srgbClr val="000000"/>
      </a:dk1>
      <a:lt1>
        <a:srgbClr val="FFFFFF"/>
      </a:lt1>
      <a:dk2>
        <a:srgbClr val="000000"/>
      </a:dk2>
      <a:lt2>
        <a:srgbClr val="808080"/>
      </a:lt2>
      <a:accent1>
        <a:srgbClr val="1F497D"/>
      </a:accent1>
      <a:accent2>
        <a:srgbClr val="404040"/>
      </a:accent2>
      <a:accent3>
        <a:srgbClr val="3394F2"/>
      </a:accent3>
      <a:accent4>
        <a:srgbClr val="969696"/>
      </a:accent4>
      <a:accent5>
        <a:srgbClr val="9F3737"/>
      </a:accent5>
      <a:accent6>
        <a:srgbClr val="F5F38D"/>
      </a:accent6>
      <a:hlink>
        <a:srgbClr val="3394F2"/>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ARPA E COLOR PALETTE 112012">
      <a:dk1>
        <a:sysClr val="windowText" lastClr="000000"/>
      </a:dk1>
      <a:lt1>
        <a:sysClr val="window" lastClr="FFFFFF"/>
      </a:lt1>
      <a:dk2>
        <a:srgbClr val="1AB0E9"/>
      </a:dk2>
      <a:lt2>
        <a:srgbClr val="E79B38"/>
      </a:lt2>
      <a:accent1>
        <a:srgbClr val="1AB0E9"/>
      </a:accent1>
      <a:accent2>
        <a:srgbClr val="106D96"/>
      </a:accent2>
      <a:accent3>
        <a:srgbClr val="E49C3D"/>
      </a:accent3>
      <a:accent4>
        <a:srgbClr val="E7862A"/>
      </a:accent4>
      <a:accent5>
        <a:srgbClr val="9DA0A3"/>
      </a:accent5>
      <a:accent6>
        <a:srgbClr val="DADADA"/>
      </a:accent6>
      <a:hlink>
        <a:srgbClr val="1AB0E9"/>
      </a:hlink>
      <a:folHlink>
        <a:srgbClr val="E49C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ARPA E COLOR PALETTE 112012">
      <a:dk1>
        <a:sysClr val="windowText" lastClr="000000"/>
      </a:dk1>
      <a:lt1>
        <a:sysClr val="window" lastClr="FFFFFF"/>
      </a:lt1>
      <a:dk2>
        <a:srgbClr val="1AB0E9"/>
      </a:dk2>
      <a:lt2>
        <a:srgbClr val="E79B38"/>
      </a:lt2>
      <a:accent1>
        <a:srgbClr val="1AB0E9"/>
      </a:accent1>
      <a:accent2>
        <a:srgbClr val="106D96"/>
      </a:accent2>
      <a:accent3>
        <a:srgbClr val="E49C3D"/>
      </a:accent3>
      <a:accent4>
        <a:srgbClr val="E7862A"/>
      </a:accent4>
      <a:accent5>
        <a:srgbClr val="9DA0A3"/>
      </a:accent5>
      <a:accent6>
        <a:srgbClr val="DADADA"/>
      </a:accent6>
      <a:hlink>
        <a:srgbClr val="1AB0E9"/>
      </a:hlink>
      <a:folHlink>
        <a:srgbClr val="E49C3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ARPA-e.thmx</Template>
  <TotalTime>20852</TotalTime>
  <Words>1083</Words>
  <Application>Microsoft Office PowerPoint</Application>
  <PresentationFormat>On-screen Show (4:3)</PresentationFormat>
  <Paragraphs>269</Paragraphs>
  <Slides>17</Slides>
  <Notes>8</Notes>
  <HiddenSlides>0</HiddenSlides>
  <MMClips>0</MMClips>
  <ScaleCrop>false</ScaleCrop>
  <HeadingPairs>
    <vt:vector size="4" baseType="variant">
      <vt:variant>
        <vt:lpstr>Theme</vt:lpstr>
      </vt:variant>
      <vt:variant>
        <vt:i4>4</vt:i4>
      </vt:variant>
      <vt:variant>
        <vt:lpstr>Slide Titles</vt:lpstr>
      </vt:variant>
      <vt:variant>
        <vt:i4>17</vt:i4>
      </vt:variant>
    </vt:vector>
  </HeadingPairs>
  <TitlesOfParts>
    <vt:vector size="21" baseType="lpstr">
      <vt:lpstr>Office Theme</vt:lpstr>
      <vt:lpstr>Blue Slides</vt:lpstr>
      <vt:lpstr>2_Office Theme</vt:lpstr>
      <vt:lpstr>1_Office Theme</vt:lpstr>
      <vt:lpstr>Slide 1</vt:lpstr>
      <vt:lpstr>ARPA-E’s History</vt:lpstr>
      <vt:lpstr>ARPA-E Authorizing Legislation</vt:lpstr>
      <vt:lpstr>Focused Program Portfolio</vt:lpstr>
      <vt:lpstr>Slide 5</vt:lpstr>
      <vt:lpstr>Transitions Toward Market Adoption</vt:lpstr>
      <vt:lpstr>Program Directors and T2M Advisors</vt:lpstr>
      <vt:lpstr>Programs</vt:lpstr>
      <vt:lpstr>Program Development:  Concept to FOA</vt:lpstr>
      <vt:lpstr>Slide 10</vt:lpstr>
      <vt:lpstr>FOA Success Rates</vt:lpstr>
      <vt:lpstr>ARPA-E Project Portfolio by Lead Organization</vt:lpstr>
      <vt:lpstr>Project Milestones</vt:lpstr>
      <vt:lpstr>ARPA-E Summit –  Partner Discovery and Engagement</vt:lpstr>
      <vt:lpstr>Measurable Metrics of Path Toward Market</vt:lpstr>
      <vt:lpstr>Slide 16</vt:lpstr>
      <vt:lpstr>ARPA-E Impact</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arpa-e</dc:creator>
  <cp:lastModifiedBy>bjaquet</cp:lastModifiedBy>
  <cp:revision>1465</cp:revision>
  <cp:lastPrinted>2015-05-29T14:21:30Z</cp:lastPrinted>
  <dcterms:created xsi:type="dcterms:W3CDTF">2012-10-11T16:07:59Z</dcterms:created>
  <dcterms:modified xsi:type="dcterms:W3CDTF">2015-10-05T12:48:18Z</dcterms:modified>
</cp:coreProperties>
</file>