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1"/>
  </p:notesMasterIdLst>
  <p:sldIdLst>
    <p:sldId id="256" r:id="rId3"/>
    <p:sldId id="357" r:id="rId4"/>
    <p:sldId id="330" r:id="rId5"/>
    <p:sldId id="331" r:id="rId6"/>
    <p:sldId id="367" r:id="rId7"/>
    <p:sldId id="332" r:id="rId8"/>
    <p:sldId id="334" r:id="rId9"/>
    <p:sldId id="333" r:id="rId10"/>
    <p:sldId id="369" r:id="rId11"/>
    <p:sldId id="382" r:id="rId12"/>
    <p:sldId id="381" r:id="rId13"/>
    <p:sldId id="384" r:id="rId14"/>
    <p:sldId id="383" r:id="rId15"/>
    <p:sldId id="361" r:id="rId16"/>
    <p:sldId id="365" r:id="rId17"/>
    <p:sldId id="370" r:id="rId18"/>
    <p:sldId id="371" r:id="rId19"/>
    <p:sldId id="378" r:id="rId20"/>
    <p:sldId id="372" r:id="rId21"/>
    <p:sldId id="373" r:id="rId22"/>
    <p:sldId id="374" r:id="rId23"/>
    <p:sldId id="379" r:id="rId24"/>
    <p:sldId id="375" r:id="rId25"/>
    <p:sldId id="376" r:id="rId26"/>
    <p:sldId id="377" r:id="rId27"/>
    <p:sldId id="380" r:id="rId28"/>
    <p:sldId id="340" r:id="rId29"/>
    <p:sldId id="349"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1C57FA-EF6F-43DD-96E9-FC45CB233CB9}">
          <p14:sldIdLst>
            <p14:sldId id="256"/>
            <p14:sldId id="357"/>
            <p14:sldId id="330"/>
            <p14:sldId id="331"/>
            <p14:sldId id="367"/>
            <p14:sldId id="332"/>
            <p14:sldId id="334"/>
            <p14:sldId id="333"/>
            <p14:sldId id="369"/>
            <p14:sldId id="382"/>
            <p14:sldId id="381"/>
            <p14:sldId id="384"/>
            <p14:sldId id="383"/>
            <p14:sldId id="361"/>
            <p14:sldId id="365"/>
            <p14:sldId id="370"/>
            <p14:sldId id="371"/>
            <p14:sldId id="378"/>
            <p14:sldId id="372"/>
            <p14:sldId id="373"/>
            <p14:sldId id="374"/>
            <p14:sldId id="379"/>
            <p14:sldId id="375"/>
            <p14:sldId id="376"/>
            <p14:sldId id="377"/>
            <p14:sldId id="380"/>
            <p14:sldId id="340"/>
            <p14:sldId id="349"/>
          </p14:sldIdLst>
        </p14:section>
        <p14:section name="Untitled Section" id="{2BB39380-902C-41D9-8089-B7763E42B994}">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karski, Cathy" initials="T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0" autoAdjust="0"/>
  </p:normalViewPr>
  <p:slideViewPr>
    <p:cSldViewPr showGuides="1">
      <p:cViewPr>
        <p:scale>
          <a:sx n="93" d="100"/>
          <a:sy n="93" d="100"/>
        </p:scale>
        <p:origin x="-1138"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p:scale>
          <a:sx n="75" d="100"/>
          <a:sy n="75" d="100"/>
        </p:scale>
        <p:origin x="2251"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9-28T09:14:21.883" idx="1">
    <p:pos x="10" y="10"/>
    <p:text/>
    <p:extLst>
      <p:ext uri="{C676402C-5697-4E1C-873F-D02D1690AC5C}">
        <p15:threadingInfo xmlns:p15="http://schemas.microsoft.com/office/powerpoint/2012/main" timeZoneBias="30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6D31CC-5499-4D28-B2EC-1072CD4D5810}" type="doc">
      <dgm:prSet loTypeId="urn:microsoft.com/office/officeart/2005/8/layout/arrow2" loCatId="process" qsTypeId="urn:microsoft.com/office/officeart/2005/8/quickstyle/simple1" qsCatId="simple" csTypeId="urn:microsoft.com/office/officeart/2005/8/colors/colorful5" csCatId="colorful" phldr="1"/>
      <dgm:spPr/>
    </dgm:pt>
    <dgm:pt modelId="{CF64EC78-65ED-4C91-B764-19C3F3CA580D}">
      <dgm:prSet phldrT="[Text]"/>
      <dgm:spPr/>
      <dgm:t>
        <a:bodyPr/>
        <a:lstStyle/>
        <a:p>
          <a:r>
            <a:rPr lang="en-US" b="1" smtClean="0">
              <a:effectLst>
                <a:outerShdw blurRad="38100" dist="38100" dir="2700000" algn="tl">
                  <a:srgbClr val="000000">
                    <a:alpha val="43137"/>
                  </a:srgbClr>
                </a:outerShdw>
              </a:effectLst>
            </a:rPr>
            <a:t>Discovery</a:t>
          </a:r>
          <a:endParaRPr lang="en-US" b="1" dirty="0">
            <a:effectLst>
              <a:outerShdw blurRad="38100" dist="38100" dir="2700000" algn="tl">
                <a:srgbClr val="000000">
                  <a:alpha val="43137"/>
                </a:srgbClr>
              </a:outerShdw>
            </a:effectLst>
          </a:endParaRPr>
        </a:p>
      </dgm:t>
    </dgm:pt>
    <dgm:pt modelId="{1301DD64-5574-4106-9EA1-22321160340C}" type="parTrans" cxnId="{442235C5-5559-4C6F-89E4-5F9E26FF6C3B}">
      <dgm:prSet/>
      <dgm:spPr/>
      <dgm:t>
        <a:bodyPr/>
        <a:lstStyle/>
        <a:p>
          <a:endParaRPr lang="en-US"/>
        </a:p>
      </dgm:t>
    </dgm:pt>
    <dgm:pt modelId="{25F42C3C-E497-4E6B-A0AE-F7E045C9987C}" type="sibTrans" cxnId="{442235C5-5559-4C6F-89E4-5F9E26FF6C3B}">
      <dgm:prSet/>
      <dgm:spPr/>
      <dgm:t>
        <a:bodyPr/>
        <a:lstStyle/>
        <a:p>
          <a:endParaRPr lang="en-US"/>
        </a:p>
      </dgm:t>
    </dgm:pt>
    <dgm:pt modelId="{FD53F214-088B-4BD8-BF15-0253C7DA7292}">
      <dgm:prSet phldrT="[Text]"/>
      <dgm:spPr/>
      <dgm:t>
        <a:bodyPr/>
        <a:lstStyle/>
        <a:p>
          <a:r>
            <a:rPr lang="en-US" b="1" dirty="0" smtClean="0">
              <a:effectLst>
                <a:outerShdw blurRad="38100" dist="38100" dir="2700000" algn="tl">
                  <a:srgbClr val="000000">
                    <a:alpha val="43137"/>
                  </a:srgbClr>
                </a:outerShdw>
              </a:effectLst>
            </a:rPr>
            <a:t>Demonstration </a:t>
          </a:r>
        </a:p>
        <a:p>
          <a:r>
            <a:rPr lang="en-US" b="1" dirty="0" smtClean="0">
              <a:effectLst>
                <a:outerShdw blurRad="38100" dist="38100" dir="2700000" algn="tl">
                  <a:srgbClr val="000000">
                    <a:alpha val="43137"/>
                  </a:srgbClr>
                </a:outerShdw>
              </a:effectLst>
            </a:rPr>
            <a:t>Implementation</a:t>
          </a:r>
          <a:endParaRPr lang="en-US" b="1" dirty="0">
            <a:effectLst>
              <a:outerShdw blurRad="38100" dist="38100" dir="2700000" algn="tl">
                <a:srgbClr val="000000">
                  <a:alpha val="43137"/>
                </a:srgbClr>
              </a:outerShdw>
            </a:effectLst>
          </a:endParaRPr>
        </a:p>
      </dgm:t>
    </dgm:pt>
    <dgm:pt modelId="{66FD1B63-2309-49F2-8268-F1D2D5A03179}" type="parTrans" cxnId="{9DD51A13-B453-4FF0-9EB4-8E8CCA2D261B}">
      <dgm:prSet/>
      <dgm:spPr/>
      <dgm:t>
        <a:bodyPr/>
        <a:lstStyle/>
        <a:p>
          <a:endParaRPr lang="en-US"/>
        </a:p>
      </dgm:t>
    </dgm:pt>
    <dgm:pt modelId="{1C00E7E9-0781-4BE1-A6F2-E73372191694}" type="sibTrans" cxnId="{9DD51A13-B453-4FF0-9EB4-8E8CCA2D261B}">
      <dgm:prSet/>
      <dgm:spPr/>
      <dgm:t>
        <a:bodyPr/>
        <a:lstStyle/>
        <a:p>
          <a:endParaRPr lang="en-US"/>
        </a:p>
      </dgm:t>
    </dgm:pt>
    <dgm:pt modelId="{95FB3B37-79B6-4EF9-83EE-15F202CAF22C}">
      <dgm:prSet phldrT="[Text]"/>
      <dgm:spPr/>
      <dgm:t>
        <a:bodyPr/>
        <a:lstStyle/>
        <a:p>
          <a:r>
            <a:rPr lang="en-US" b="1" smtClean="0">
              <a:effectLst>
                <a:outerShdw blurRad="38100" dist="38100" dir="2700000" algn="tl">
                  <a:srgbClr val="000000">
                    <a:alpha val="43137"/>
                  </a:srgbClr>
                </a:outerShdw>
              </a:effectLst>
            </a:rPr>
            <a:t>Dissemination</a:t>
          </a:r>
          <a:endParaRPr lang="en-US" b="1" dirty="0">
            <a:effectLst>
              <a:outerShdw blurRad="38100" dist="38100" dir="2700000" algn="tl">
                <a:srgbClr val="000000">
                  <a:alpha val="43137"/>
                </a:srgbClr>
              </a:outerShdw>
            </a:effectLst>
          </a:endParaRPr>
        </a:p>
      </dgm:t>
    </dgm:pt>
    <dgm:pt modelId="{17AFAAAF-A2F1-412D-B91E-7CF0AA7A5CA7}" type="parTrans" cxnId="{815B8336-6D7D-4CA6-9FFE-2CEDD2503E1B}">
      <dgm:prSet/>
      <dgm:spPr/>
      <dgm:t>
        <a:bodyPr/>
        <a:lstStyle/>
        <a:p>
          <a:endParaRPr lang="en-US"/>
        </a:p>
      </dgm:t>
    </dgm:pt>
    <dgm:pt modelId="{9CBE9A59-3C3E-47CC-8D02-BA9E7E9FD55D}" type="sibTrans" cxnId="{815B8336-6D7D-4CA6-9FFE-2CEDD2503E1B}">
      <dgm:prSet/>
      <dgm:spPr/>
      <dgm:t>
        <a:bodyPr/>
        <a:lstStyle/>
        <a:p>
          <a:endParaRPr lang="en-US"/>
        </a:p>
      </dgm:t>
    </dgm:pt>
    <dgm:pt modelId="{D265DDE2-9724-4E10-9997-07EA3295C2F5}" type="pres">
      <dgm:prSet presAssocID="{A56D31CC-5499-4D28-B2EC-1072CD4D5810}" presName="arrowDiagram" presStyleCnt="0">
        <dgm:presLayoutVars>
          <dgm:chMax val="5"/>
          <dgm:dir/>
          <dgm:resizeHandles val="exact"/>
        </dgm:presLayoutVars>
      </dgm:prSet>
      <dgm:spPr/>
    </dgm:pt>
    <dgm:pt modelId="{BD38A689-77BC-4454-A729-805E75437E59}" type="pres">
      <dgm:prSet presAssocID="{A56D31CC-5499-4D28-B2EC-1072CD4D5810}" presName="arrow" presStyleLbl="bgShp" presStyleIdx="0" presStyleCnt="1" custAng="1478447" custScaleX="83970" custScaleY="100000" custLinFactNeighborX="3035" custLinFactNeighborY="-1136"/>
      <dgm:spPr/>
    </dgm:pt>
    <dgm:pt modelId="{741B6C38-8D6F-4EF6-A5DB-45C301F11E15}" type="pres">
      <dgm:prSet presAssocID="{A56D31CC-5499-4D28-B2EC-1072CD4D5810}" presName="arrowDiagram3" presStyleCnt="0"/>
      <dgm:spPr/>
    </dgm:pt>
    <dgm:pt modelId="{7A8CD144-5624-48BA-91DE-A3F4F4744D66}" type="pres">
      <dgm:prSet presAssocID="{CF64EC78-65ED-4C91-B764-19C3F3CA580D}" presName="bullet3a" presStyleLbl="node1" presStyleIdx="0" presStyleCnt="3" custScaleX="74996" custScaleY="84211" custLinFactY="-200000" custLinFactNeighborX="42858" custLinFactNeighborY="-245402"/>
      <dgm:spPr/>
    </dgm:pt>
    <dgm:pt modelId="{D5BE3573-1198-416E-9FC1-3B98AB48BFF8}" type="pres">
      <dgm:prSet presAssocID="{CF64EC78-65ED-4C91-B764-19C3F3CA580D}" presName="textBox3a" presStyleLbl="revTx" presStyleIdx="0" presStyleCnt="3" custAng="20488838" custLinFactY="-1048" custLinFactNeighborX="19115" custLinFactNeighborY="-100000">
        <dgm:presLayoutVars>
          <dgm:bulletEnabled val="1"/>
        </dgm:presLayoutVars>
      </dgm:prSet>
      <dgm:spPr/>
      <dgm:t>
        <a:bodyPr/>
        <a:lstStyle/>
        <a:p>
          <a:endParaRPr lang="en-US"/>
        </a:p>
      </dgm:t>
    </dgm:pt>
    <dgm:pt modelId="{81BEA0D9-9413-4AFC-BE67-C4440A24CDE0}" type="pres">
      <dgm:prSet presAssocID="{FD53F214-088B-4BD8-BF15-0253C7DA7292}" presName="bullet3b" presStyleLbl="node1" presStyleIdx="1" presStyleCnt="3" custScaleX="95091" custScaleY="88915" custLinFactNeighborX="19467" custLinFactNeighborY="-60530"/>
      <dgm:spPr/>
    </dgm:pt>
    <dgm:pt modelId="{9CCAD278-B447-441F-B554-734E44893D6B}" type="pres">
      <dgm:prSet presAssocID="{FD53F214-088B-4BD8-BF15-0253C7DA7292}" presName="textBox3b" presStyleLbl="revTx" presStyleIdx="1" presStyleCnt="3" custAng="0" custScaleX="106739" custScaleY="104848" custLinFactNeighborX="12706" custLinFactNeighborY="-22183">
        <dgm:presLayoutVars>
          <dgm:bulletEnabled val="1"/>
        </dgm:presLayoutVars>
      </dgm:prSet>
      <dgm:spPr/>
      <dgm:t>
        <a:bodyPr/>
        <a:lstStyle/>
        <a:p>
          <a:endParaRPr lang="en-US"/>
        </a:p>
      </dgm:t>
    </dgm:pt>
    <dgm:pt modelId="{82B99104-9BC7-4A65-A85E-0268DDB362F7}" type="pres">
      <dgm:prSet presAssocID="{95FB3B37-79B6-4EF9-83EE-15F202CAF22C}" presName="bullet3c" presStyleLbl="node1" presStyleIdx="2" presStyleCnt="3" custLinFactNeighborX="48361" custLinFactNeighborY="87752"/>
      <dgm:spPr/>
    </dgm:pt>
    <dgm:pt modelId="{C77566C8-CCC1-4C3E-B610-67A37C13A39A}" type="pres">
      <dgm:prSet presAssocID="{95FB3B37-79B6-4EF9-83EE-15F202CAF22C}" presName="textBox3c" presStyleLbl="revTx" presStyleIdx="2" presStyleCnt="3" custAng="663191" custScaleX="99060" custScaleY="26126" custLinFactNeighborX="11238" custLinFactNeighborY="-21566">
        <dgm:presLayoutVars>
          <dgm:bulletEnabled val="1"/>
        </dgm:presLayoutVars>
      </dgm:prSet>
      <dgm:spPr/>
      <dgm:t>
        <a:bodyPr/>
        <a:lstStyle/>
        <a:p>
          <a:endParaRPr lang="en-US"/>
        </a:p>
      </dgm:t>
    </dgm:pt>
  </dgm:ptLst>
  <dgm:cxnLst>
    <dgm:cxn modelId="{03A635C7-0B17-4313-8482-510668C0A7C2}" type="presOf" srcId="{95FB3B37-79B6-4EF9-83EE-15F202CAF22C}" destId="{C77566C8-CCC1-4C3E-B610-67A37C13A39A}" srcOrd="0" destOrd="0" presId="urn:microsoft.com/office/officeart/2005/8/layout/arrow2"/>
    <dgm:cxn modelId="{7D482983-718A-4252-A2E4-213A621F6B6F}" type="presOf" srcId="{CF64EC78-65ED-4C91-B764-19C3F3CA580D}" destId="{D5BE3573-1198-416E-9FC1-3B98AB48BFF8}" srcOrd="0" destOrd="0" presId="urn:microsoft.com/office/officeart/2005/8/layout/arrow2"/>
    <dgm:cxn modelId="{815B8336-6D7D-4CA6-9FFE-2CEDD2503E1B}" srcId="{A56D31CC-5499-4D28-B2EC-1072CD4D5810}" destId="{95FB3B37-79B6-4EF9-83EE-15F202CAF22C}" srcOrd="2" destOrd="0" parTransId="{17AFAAAF-A2F1-412D-B91E-7CF0AA7A5CA7}" sibTransId="{9CBE9A59-3C3E-47CC-8D02-BA9E7E9FD55D}"/>
    <dgm:cxn modelId="{442235C5-5559-4C6F-89E4-5F9E26FF6C3B}" srcId="{A56D31CC-5499-4D28-B2EC-1072CD4D5810}" destId="{CF64EC78-65ED-4C91-B764-19C3F3CA580D}" srcOrd="0" destOrd="0" parTransId="{1301DD64-5574-4106-9EA1-22321160340C}" sibTransId="{25F42C3C-E497-4E6B-A0AE-F7E045C9987C}"/>
    <dgm:cxn modelId="{073C6D6E-B1EB-4323-B2E9-969B883AE41B}" type="presOf" srcId="{FD53F214-088B-4BD8-BF15-0253C7DA7292}" destId="{9CCAD278-B447-441F-B554-734E44893D6B}" srcOrd="0" destOrd="0" presId="urn:microsoft.com/office/officeart/2005/8/layout/arrow2"/>
    <dgm:cxn modelId="{9DD51A13-B453-4FF0-9EB4-8E8CCA2D261B}" srcId="{A56D31CC-5499-4D28-B2EC-1072CD4D5810}" destId="{FD53F214-088B-4BD8-BF15-0253C7DA7292}" srcOrd="1" destOrd="0" parTransId="{66FD1B63-2309-49F2-8268-F1D2D5A03179}" sibTransId="{1C00E7E9-0781-4BE1-A6F2-E73372191694}"/>
    <dgm:cxn modelId="{0F6C686E-0B11-42AE-993E-2B76003259C6}" type="presOf" srcId="{A56D31CC-5499-4D28-B2EC-1072CD4D5810}" destId="{D265DDE2-9724-4E10-9997-07EA3295C2F5}" srcOrd="0" destOrd="0" presId="urn:microsoft.com/office/officeart/2005/8/layout/arrow2"/>
    <dgm:cxn modelId="{515EDC0C-3D1B-41DE-8A3C-0131881A12F6}" type="presParOf" srcId="{D265DDE2-9724-4E10-9997-07EA3295C2F5}" destId="{BD38A689-77BC-4454-A729-805E75437E59}" srcOrd="0" destOrd="0" presId="urn:microsoft.com/office/officeart/2005/8/layout/arrow2"/>
    <dgm:cxn modelId="{54539A98-A94B-4E4C-B85D-C28E251E166C}" type="presParOf" srcId="{D265DDE2-9724-4E10-9997-07EA3295C2F5}" destId="{741B6C38-8D6F-4EF6-A5DB-45C301F11E15}" srcOrd="1" destOrd="0" presId="urn:microsoft.com/office/officeart/2005/8/layout/arrow2"/>
    <dgm:cxn modelId="{4CBF0042-C1CE-47C9-A633-CB0DEBEF435E}" type="presParOf" srcId="{741B6C38-8D6F-4EF6-A5DB-45C301F11E15}" destId="{7A8CD144-5624-48BA-91DE-A3F4F4744D66}" srcOrd="0" destOrd="0" presId="urn:microsoft.com/office/officeart/2005/8/layout/arrow2"/>
    <dgm:cxn modelId="{94E53A98-4A89-4F83-B6A8-4EE1CA91ADA7}" type="presParOf" srcId="{741B6C38-8D6F-4EF6-A5DB-45C301F11E15}" destId="{D5BE3573-1198-416E-9FC1-3B98AB48BFF8}" srcOrd="1" destOrd="0" presId="urn:microsoft.com/office/officeart/2005/8/layout/arrow2"/>
    <dgm:cxn modelId="{B5866253-5D09-4633-BF21-C9AAD6826684}" type="presParOf" srcId="{741B6C38-8D6F-4EF6-A5DB-45C301F11E15}" destId="{81BEA0D9-9413-4AFC-BE67-C4440A24CDE0}" srcOrd="2" destOrd="0" presId="urn:microsoft.com/office/officeart/2005/8/layout/arrow2"/>
    <dgm:cxn modelId="{BF023716-CA77-4A6F-B798-C97D20D10FB1}" type="presParOf" srcId="{741B6C38-8D6F-4EF6-A5DB-45C301F11E15}" destId="{9CCAD278-B447-441F-B554-734E44893D6B}" srcOrd="3" destOrd="0" presId="urn:microsoft.com/office/officeart/2005/8/layout/arrow2"/>
    <dgm:cxn modelId="{FAA01C6F-D667-4B49-A495-DCA9C2C8B571}" type="presParOf" srcId="{741B6C38-8D6F-4EF6-A5DB-45C301F11E15}" destId="{82B99104-9BC7-4A65-A85E-0268DDB362F7}" srcOrd="4" destOrd="0" presId="urn:microsoft.com/office/officeart/2005/8/layout/arrow2"/>
    <dgm:cxn modelId="{E31EACBC-5D73-4E22-A785-58885B35EDA5}" type="presParOf" srcId="{741B6C38-8D6F-4EF6-A5DB-45C301F11E15}" destId="{C77566C8-CCC1-4C3E-B610-67A37C13A39A}"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C8B793-1760-4EED-8D45-4EBC32E86DD0}"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0B4C8A8B-1E9E-483F-AEAE-EB3B5763B0BD}">
      <dgm:prSet phldrT="[Text]" custT="1"/>
      <dgm:spPr/>
      <dgm:t>
        <a:bodyPr/>
        <a:lstStyle/>
        <a:p>
          <a:r>
            <a:rPr lang="en-US" sz="1800" b="1" dirty="0" smtClean="0"/>
            <a:t>17% reduction in HACs</a:t>
          </a:r>
          <a:endParaRPr lang="en-US" sz="1800" b="1" dirty="0"/>
        </a:p>
      </dgm:t>
    </dgm:pt>
    <dgm:pt modelId="{3D38BAB5-C6AB-4394-86BE-B9C506835A80}" type="parTrans" cxnId="{F8F1FAE4-0102-4D95-B43E-539728D69435}">
      <dgm:prSet/>
      <dgm:spPr/>
      <dgm:t>
        <a:bodyPr/>
        <a:lstStyle/>
        <a:p>
          <a:endParaRPr lang="en-US"/>
        </a:p>
      </dgm:t>
    </dgm:pt>
    <dgm:pt modelId="{8C01A960-079B-43DD-B047-ECB0D80DBC9A}" type="sibTrans" cxnId="{F8F1FAE4-0102-4D95-B43E-539728D69435}">
      <dgm:prSet/>
      <dgm:spPr/>
      <dgm:t>
        <a:bodyPr/>
        <a:lstStyle/>
        <a:p>
          <a:endParaRPr lang="en-US"/>
        </a:p>
      </dgm:t>
    </dgm:pt>
    <dgm:pt modelId="{57FBDAB2-6752-4DE3-9117-595A4E9B6599}">
      <dgm:prSet phldrT="[Text]" custT="1"/>
      <dgm:spPr/>
      <dgm:t>
        <a:bodyPr/>
        <a:lstStyle/>
        <a:p>
          <a:r>
            <a:rPr lang="en-US" sz="1800" b="1" dirty="0" smtClean="0"/>
            <a:t>87,000 lives saved </a:t>
          </a:r>
          <a:endParaRPr lang="en-US" sz="1800" b="1" dirty="0"/>
        </a:p>
      </dgm:t>
    </dgm:pt>
    <dgm:pt modelId="{387E1AFA-8E0C-475D-9FFF-6A6FE00262E6}" type="parTrans" cxnId="{B85858B9-957C-4FAF-ADE5-1E566EF39E02}">
      <dgm:prSet/>
      <dgm:spPr/>
      <dgm:t>
        <a:bodyPr/>
        <a:lstStyle/>
        <a:p>
          <a:endParaRPr lang="en-US"/>
        </a:p>
      </dgm:t>
    </dgm:pt>
    <dgm:pt modelId="{DA2F9D22-30F7-42C1-9B56-C52663AC6F8D}" type="sibTrans" cxnId="{B85858B9-957C-4FAF-ADE5-1E566EF39E02}">
      <dgm:prSet/>
      <dgm:spPr/>
      <dgm:t>
        <a:bodyPr/>
        <a:lstStyle/>
        <a:p>
          <a:endParaRPr lang="en-US"/>
        </a:p>
      </dgm:t>
    </dgm:pt>
    <dgm:pt modelId="{6DE3DDE8-5DC4-47E6-B366-07F66FDC82A3}">
      <dgm:prSet phldrT="[Text]" custT="1"/>
      <dgm:spPr/>
      <dgm:t>
        <a:bodyPr/>
        <a:lstStyle/>
        <a:p>
          <a:r>
            <a:rPr lang="en-US" sz="1800" b="1" dirty="0" smtClean="0"/>
            <a:t>2.1 million patient harms avoided </a:t>
          </a:r>
          <a:endParaRPr lang="en-US" sz="1800" b="1" dirty="0"/>
        </a:p>
      </dgm:t>
    </dgm:pt>
    <dgm:pt modelId="{DC733705-B973-492F-89AF-DC8BE8537619}" type="parTrans" cxnId="{CE3E81A9-EFBE-4C56-BE10-5DAA4F49FA17}">
      <dgm:prSet/>
      <dgm:spPr/>
      <dgm:t>
        <a:bodyPr/>
        <a:lstStyle/>
        <a:p>
          <a:endParaRPr lang="en-US"/>
        </a:p>
      </dgm:t>
    </dgm:pt>
    <dgm:pt modelId="{1186AA77-8001-4BD9-B4CE-29FC9B8ABD0F}" type="sibTrans" cxnId="{CE3E81A9-EFBE-4C56-BE10-5DAA4F49FA17}">
      <dgm:prSet/>
      <dgm:spPr/>
      <dgm:t>
        <a:bodyPr/>
        <a:lstStyle/>
        <a:p>
          <a:endParaRPr lang="en-US"/>
        </a:p>
      </dgm:t>
    </dgm:pt>
    <dgm:pt modelId="{88FC981A-4E84-49D3-9836-A1C87FE0CE74}">
      <dgm:prSet phldrT="[Text]" custT="1"/>
      <dgm:spPr/>
      <dgm:t>
        <a:bodyPr/>
        <a:lstStyle/>
        <a:p>
          <a:r>
            <a:rPr lang="en-US" sz="1800" b="1" dirty="0" smtClean="0"/>
            <a:t>$19.8 billion in savings </a:t>
          </a:r>
          <a:endParaRPr lang="en-US" sz="1800" b="1" dirty="0"/>
        </a:p>
      </dgm:t>
    </dgm:pt>
    <dgm:pt modelId="{526C6431-1036-4D1E-8280-D9A2B71A0269}" type="parTrans" cxnId="{E52A237D-B8F9-4002-8B52-29353C51F9B4}">
      <dgm:prSet/>
      <dgm:spPr/>
      <dgm:t>
        <a:bodyPr/>
        <a:lstStyle/>
        <a:p>
          <a:endParaRPr lang="en-US"/>
        </a:p>
      </dgm:t>
    </dgm:pt>
    <dgm:pt modelId="{46D3C75F-762F-47E4-B297-C2FD6B9B48BF}" type="sibTrans" cxnId="{E52A237D-B8F9-4002-8B52-29353C51F9B4}">
      <dgm:prSet/>
      <dgm:spPr/>
      <dgm:t>
        <a:bodyPr/>
        <a:lstStyle/>
        <a:p>
          <a:endParaRPr lang="en-US"/>
        </a:p>
      </dgm:t>
    </dgm:pt>
    <dgm:pt modelId="{071CBA10-4B34-4B27-B0D9-C56715C2184B}" type="pres">
      <dgm:prSet presAssocID="{7EC8B793-1760-4EED-8D45-4EBC32E86DD0}" presName="Name0" presStyleCnt="0">
        <dgm:presLayoutVars>
          <dgm:dir/>
          <dgm:resizeHandles val="exact"/>
        </dgm:presLayoutVars>
      </dgm:prSet>
      <dgm:spPr/>
      <dgm:t>
        <a:bodyPr/>
        <a:lstStyle/>
        <a:p>
          <a:endParaRPr lang="en-US"/>
        </a:p>
      </dgm:t>
    </dgm:pt>
    <dgm:pt modelId="{232DC7B6-6EC3-4819-B02C-09CF9D784829}" type="pres">
      <dgm:prSet presAssocID="{0B4C8A8B-1E9E-483F-AEAE-EB3B5763B0BD}" presName="compNode" presStyleCnt="0"/>
      <dgm:spPr/>
    </dgm:pt>
    <dgm:pt modelId="{36686D6B-62C9-4AC5-965D-B1EFF7A6339C}" type="pres">
      <dgm:prSet presAssocID="{0B4C8A8B-1E9E-483F-AEAE-EB3B5763B0BD}" presName="pictRect" presStyleLbl="node1" presStyleIdx="0" presStyleCnt="4" custLinFactNeighborX="-19425" custLinFactNeighborY="16256"/>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t>
        <a:bodyPr/>
        <a:lstStyle/>
        <a:p>
          <a:endParaRPr lang="en-US"/>
        </a:p>
      </dgm:t>
    </dgm:pt>
    <dgm:pt modelId="{02A5ECC2-1462-4363-A679-AD02B50D2646}" type="pres">
      <dgm:prSet presAssocID="{0B4C8A8B-1E9E-483F-AEAE-EB3B5763B0BD}" presName="textRect" presStyleLbl="revTx" presStyleIdx="0" presStyleCnt="4" custLinFactNeighborX="-19425" custLinFactNeighborY="15763">
        <dgm:presLayoutVars>
          <dgm:bulletEnabled val="1"/>
        </dgm:presLayoutVars>
      </dgm:prSet>
      <dgm:spPr/>
      <dgm:t>
        <a:bodyPr/>
        <a:lstStyle/>
        <a:p>
          <a:endParaRPr lang="en-US"/>
        </a:p>
      </dgm:t>
    </dgm:pt>
    <dgm:pt modelId="{BFCCE147-B8BD-4116-8470-7FD1EE626FDD}" type="pres">
      <dgm:prSet presAssocID="{8C01A960-079B-43DD-B047-ECB0D80DBC9A}" presName="sibTrans" presStyleLbl="sibTrans2D1" presStyleIdx="0" presStyleCnt="0"/>
      <dgm:spPr/>
      <dgm:t>
        <a:bodyPr/>
        <a:lstStyle/>
        <a:p>
          <a:endParaRPr lang="en-US"/>
        </a:p>
      </dgm:t>
    </dgm:pt>
    <dgm:pt modelId="{2DD9F941-49A5-4EBE-A53C-54E7994A86CF}" type="pres">
      <dgm:prSet presAssocID="{57FBDAB2-6752-4DE3-9117-595A4E9B6599}" presName="compNode" presStyleCnt="0"/>
      <dgm:spPr/>
    </dgm:pt>
    <dgm:pt modelId="{2BFD6483-D369-4548-BF55-F1C718607067}" type="pres">
      <dgm:prSet presAssocID="{57FBDAB2-6752-4DE3-9117-595A4E9B6599}" presName="pictRect" presStyleLbl="node1" presStyleIdx="1" presStyleCnt="4" custScaleY="95396" custLinFactNeighborX="-2334" custLinFactNeighborY="20530"/>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t>
        <a:bodyPr/>
        <a:lstStyle/>
        <a:p>
          <a:endParaRPr lang="en-US"/>
        </a:p>
      </dgm:t>
    </dgm:pt>
    <dgm:pt modelId="{6726F08E-F4A9-4519-AEEF-EDF4C0CD2D70}" type="pres">
      <dgm:prSet presAssocID="{57FBDAB2-6752-4DE3-9117-595A4E9B6599}" presName="textRect" presStyleLbl="revTx" presStyleIdx="1" presStyleCnt="4" custLinFactNeighborX="1405" custLinFactNeighborY="27976">
        <dgm:presLayoutVars>
          <dgm:bulletEnabled val="1"/>
        </dgm:presLayoutVars>
      </dgm:prSet>
      <dgm:spPr/>
      <dgm:t>
        <a:bodyPr/>
        <a:lstStyle/>
        <a:p>
          <a:endParaRPr lang="en-US"/>
        </a:p>
      </dgm:t>
    </dgm:pt>
    <dgm:pt modelId="{0476030C-FDF6-4C14-B454-7ACB9BC7E063}" type="pres">
      <dgm:prSet presAssocID="{DA2F9D22-30F7-42C1-9B56-C52663AC6F8D}" presName="sibTrans" presStyleLbl="sibTrans2D1" presStyleIdx="0" presStyleCnt="0"/>
      <dgm:spPr/>
      <dgm:t>
        <a:bodyPr/>
        <a:lstStyle/>
        <a:p>
          <a:endParaRPr lang="en-US"/>
        </a:p>
      </dgm:t>
    </dgm:pt>
    <dgm:pt modelId="{E32B792A-9FAB-42E8-B71A-591AF4843963}" type="pres">
      <dgm:prSet presAssocID="{6DE3DDE8-5DC4-47E6-B366-07F66FDC82A3}" presName="compNode" presStyleCnt="0"/>
      <dgm:spPr/>
    </dgm:pt>
    <dgm:pt modelId="{571317B2-54FB-43A9-80FE-0713ECE40A28}" type="pres">
      <dgm:prSet presAssocID="{6DE3DDE8-5DC4-47E6-B366-07F66FDC82A3}" presName="pictRect" presStyleLbl="node1" presStyleIdx="2" presStyleCnt="4" custLinFactNeighborX="18496" custLinFactNeighborY="21681"/>
      <dgm:spPr>
        <a:blipFill>
          <a:blip xmlns:r="http://schemas.openxmlformats.org/officeDocument/2006/relationships" r:embed="rId3" cstate="email">
            <a:extLst>
              <a:ext uri="{28A0092B-C50C-407E-A947-70E740481C1C}">
                <a14:useLocalDpi xmlns:a14="http://schemas.microsoft.com/office/drawing/2010/main"/>
              </a:ext>
            </a:extLst>
          </a:blip>
          <a:srcRect/>
          <a:stretch>
            <a:fillRect t="-23000" b="-23000"/>
          </a:stretch>
        </a:blipFill>
      </dgm:spPr>
      <dgm:t>
        <a:bodyPr/>
        <a:lstStyle/>
        <a:p>
          <a:endParaRPr lang="en-US"/>
        </a:p>
      </dgm:t>
    </dgm:pt>
    <dgm:pt modelId="{6E4BA7F0-9A23-4E2B-A362-A32DEBF9CE24}" type="pres">
      <dgm:prSet presAssocID="{6DE3DDE8-5DC4-47E6-B366-07F66FDC82A3}" presName="textRect" presStyleLbl="revTx" presStyleIdx="2" presStyleCnt="4" custLinFactNeighborX="18496" custLinFactNeighborY="35915">
        <dgm:presLayoutVars>
          <dgm:bulletEnabled val="1"/>
        </dgm:presLayoutVars>
      </dgm:prSet>
      <dgm:spPr/>
      <dgm:t>
        <a:bodyPr/>
        <a:lstStyle/>
        <a:p>
          <a:endParaRPr lang="en-US"/>
        </a:p>
      </dgm:t>
    </dgm:pt>
    <dgm:pt modelId="{6B41886B-C96C-43EA-AC35-EEBD9FF0138B}" type="pres">
      <dgm:prSet presAssocID="{1186AA77-8001-4BD9-B4CE-29FC9B8ABD0F}" presName="sibTrans" presStyleLbl="sibTrans2D1" presStyleIdx="0" presStyleCnt="0"/>
      <dgm:spPr/>
      <dgm:t>
        <a:bodyPr/>
        <a:lstStyle/>
        <a:p>
          <a:endParaRPr lang="en-US"/>
        </a:p>
      </dgm:t>
    </dgm:pt>
    <dgm:pt modelId="{1AA903BF-4C72-4978-8B0C-7007DC09E271}" type="pres">
      <dgm:prSet presAssocID="{88FC981A-4E84-49D3-9836-A1C87FE0CE74}" presName="compNode" presStyleCnt="0"/>
      <dgm:spPr/>
    </dgm:pt>
    <dgm:pt modelId="{E91DA78B-D384-43EA-B04E-21D3AE71D0AB}" type="pres">
      <dgm:prSet presAssocID="{88FC981A-4E84-49D3-9836-A1C87FE0CE74}" presName="pictRect" presStyleLbl="node1" presStyleIdx="3" presStyleCnt="4" custLinFactNeighborX="1405" custLinFactNeighborY="5233"/>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t>
        <a:bodyPr/>
        <a:lstStyle/>
        <a:p>
          <a:endParaRPr lang="en-US"/>
        </a:p>
      </dgm:t>
    </dgm:pt>
    <dgm:pt modelId="{0494BBDC-6F2E-4FCB-B1DB-ADD14CE1E3CF}" type="pres">
      <dgm:prSet presAssocID="{88FC981A-4E84-49D3-9836-A1C87FE0CE74}" presName="textRect" presStyleLbl="revTx" presStyleIdx="3" presStyleCnt="4">
        <dgm:presLayoutVars>
          <dgm:bulletEnabled val="1"/>
        </dgm:presLayoutVars>
      </dgm:prSet>
      <dgm:spPr/>
      <dgm:t>
        <a:bodyPr/>
        <a:lstStyle/>
        <a:p>
          <a:endParaRPr lang="en-US"/>
        </a:p>
      </dgm:t>
    </dgm:pt>
  </dgm:ptLst>
  <dgm:cxnLst>
    <dgm:cxn modelId="{DAA84B3D-7B9C-4F61-AD85-C3554E064413}" type="presOf" srcId="{1186AA77-8001-4BD9-B4CE-29FC9B8ABD0F}" destId="{6B41886B-C96C-43EA-AC35-EEBD9FF0138B}" srcOrd="0" destOrd="0" presId="urn:microsoft.com/office/officeart/2005/8/layout/pList1"/>
    <dgm:cxn modelId="{526998C5-8674-4E1B-9B1A-525DCBC668A4}" type="presOf" srcId="{DA2F9D22-30F7-42C1-9B56-C52663AC6F8D}" destId="{0476030C-FDF6-4C14-B454-7ACB9BC7E063}" srcOrd="0" destOrd="0" presId="urn:microsoft.com/office/officeart/2005/8/layout/pList1"/>
    <dgm:cxn modelId="{B85858B9-957C-4FAF-ADE5-1E566EF39E02}" srcId="{7EC8B793-1760-4EED-8D45-4EBC32E86DD0}" destId="{57FBDAB2-6752-4DE3-9117-595A4E9B6599}" srcOrd="1" destOrd="0" parTransId="{387E1AFA-8E0C-475D-9FFF-6A6FE00262E6}" sibTransId="{DA2F9D22-30F7-42C1-9B56-C52663AC6F8D}"/>
    <dgm:cxn modelId="{1A5DB8DA-AD63-4DBB-9900-782AE4A8D0C3}" type="presOf" srcId="{6DE3DDE8-5DC4-47E6-B366-07F66FDC82A3}" destId="{6E4BA7F0-9A23-4E2B-A362-A32DEBF9CE24}" srcOrd="0" destOrd="0" presId="urn:microsoft.com/office/officeart/2005/8/layout/pList1"/>
    <dgm:cxn modelId="{CE3E81A9-EFBE-4C56-BE10-5DAA4F49FA17}" srcId="{7EC8B793-1760-4EED-8D45-4EBC32E86DD0}" destId="{6DE3DDE8-5DC4-47E6-B366-07F66FDC82A3}" srcOrd="2" destOrd="0" parTransId="{DC733705-B973-492F-89AF-DC8BE8537619}" sibTransId="{1186AA77-8001-4BD9-B4CE-29FC9B8ABD0F}"/>
    <dgm:cxn modelId="{C80C28C1-1AFE-4181-A8B6-E5734A11D552}" type="presOf" srcId="{57FBDAB2-6752-4DE3-9117-595A4E9B6599}" destId="{6726F08E-F4A9-4519-AEEF-EDF4C0CD2D70}" srcOrd="0" destOrd="0" presId="urn:microsoft.com/office/officeart/2005/8/layout/pList1"/>
    <dgm:cxn modelId="{E52A237D-B8F9-4002-8B52-29353C51F9B4}" srcId="{7EC8B793-1760-4EED-8D45-4EBC32E86DD0}" destId="{88FC981A-4E84-49D3-9836-A1C87FE0CE74}" srcOrd="3" destOrd="0" parTransId="{526C6431-1036-4D1E-8280-D9A2B71A0269}" sibTransId="{46D3C75F-762F-47E4-B297-C2FD6B9B48BF}"/>
    <dgm:cxn modelId="{2C22D97C-5398-4525-9ACD-EB55054904E0}" type="presOf" srcId="{8C01A960-079B-43DD-B047-ECB0D80DBC9A}" destId="{BFCCE147-B8BD-4116-8470-7FD1EE626FDD}" srcOrd="0" destOrd="0" presId="urn:microsoft.com/office/officeart/2005/8/layout/pList1"/>
    <dgm:cxn modelId="{14B32CFE-3982-410A-8AB2-BCB42976FC6C}" type="presOf" srcId="{88FC981A-4E84-49D3-9836-A1C87FE0CE74}" destId="{0494BBDC-6F2E-4FCB-B1DB-ADD14CE1E3CF}" srcOrd="0" destOrd="0" presId="urn:microsoft.com/office/officeart/2005/8/layout/pList1"/>
    <dgm:cxn modelId="{D1CAB8EF-16BA-4C5D-B3C3-A7DB27FACEDB}" type="presOf" srcId="{7EC8B793-1760-4EED-8D45-4EBC32E86DD0}" destId="{071CBA10-4B34-4B27-B0D9-C56715C2184B}" srcOrd="0" destOrd="0" presId="urn:microsoft.com/office/officeart/2005/8/layout/pList1"/>
    <dgm:cxn modelId="{79E2A3D7-B9AA-4CFF-B43F-8D7D719F8436}" type="presOf" srcId="{0B4C8A8B-1E9E-483F-AEAE-EB3B5763B0BD}" destId="{02A5ECC2-1462-4363-A679-AD02B50D2646}" srcOrd="0" destOrd="0" presId="urn:microsoft.com/office/officeart/2005/8/layout/pList1"/>
    <dgm:cxn modelId="{F8F1FAE4-0102-4D95-B43E-539728D69435}" srcId="{7EC8B793-1760-4EED-8D45-4EBC32E86DD0}" destId="{0B4C8A8B-1E9E-483F-AEAE-EB3B5763B0BD}" srcOrd="0" destOrd="0" parTransId="{3D38BAB5-C6AB-4394-86BE-B9C506835A80}" sibTransId="{8C01A960-079B-43DD-B047-ECB0D80DBC9A}"/>
    <dgm:cxn modelId="{AA4EB908-1E42-415A-AA36-F76FB42479E7}" type="presParOf" srcId="{071CBA10-4B34-4B27-B0D9-C56715C2184B}" destId="{232DC7B6-6EC3-4819-B02C-09CF9D784829}" srcOrd="0" destOrd="0" presId="urn:microsoft.com/office/officeart/2005/8/layout/pList1"/>
    <dgm:cxn modelId="{A190E036-A4C5-4967-8129-329E4AD47FDF}" type="presParOf" srcId="{232DC7B6-6EC3-4819-B02C-09CF9D784829}" destId="{36686D6B-62C9-4AC5-965D-B1EFF7A6339C}" srcOrd="0" destOrd="0" presId="urn:microsoft.com/office/officeart/2005/8/layout/pList1"/>
    <dgm:cxn modelId="{7981E226-52FC-4517-9C00-5B8C58233571}" type="presParOf" srcId="{232DC7B6-6EC3-4819-B02C-09CF9D784829}" destId="{02A5ECC2-1462-4363-A679-AD02B50D2646}" srcOrd="1" destOrd="0" presId="urn:microsoft.com/office/officeart/2005/8/layout/pList1"/>
    <dgm:cxn modelId="{C0B5C1E0-4FC1-4318-90B8-038867D7F9D1}" type="presParOf" srcId="{071CBA10-4B34-4B27-B0D9-C56715C2184B}" destId="{BFCCE147-B8BD-4116-8470-7FD1EE626FDD}" srcOrd="1" destOrd="0" presId="urn:microsoft.com/office/officeart/2005/8/layout/pList1"/>
    <dgm:cxn modelId="{12B836D1-5DB3-4726-8FA2-A14EA7000355}" type="presParOf" srcId="{071CBA10-4B34-4B27-B0D9-C56715C2184B}" destId="{2DD9F941-49A5-4EBE-A53C-54E7994A86CF}" srcOrd="2" destOrd="0" presId="urn:microsoft.com/office/officeart/2005/8/layout/pList1"/>
    <dgm:cxn modelId="{8DB6432A-7910-4BCC-B8B8-5AC5CEFD82E0}" type="presParOf" srcId="{2DD9F941-49A5-4EBE-A53C-54E7994A86CF}" destId="{2BFD6483-D369-4548-BF55-F1C718607067}" srcOrd="0" destOrd="0" presId="urn:microsoft.com/office/officeart/2005/8/layout/pList1"/>
    <dgm:cxn modelId="{87748C8A-409B-4BAE-BB40-5021EEF1D2B6}" type="presParOf" srcId="{2DD9F941-49A5-4EBE-A53C-54E7994A86CF}" destId="{6726F08E-F4A9-4519-AEEF-EDF4C0CD2D70}" srcOrd="1" destOrd="0" presId="urn:microsoft.com/office/officeart/2005/8/layout/pList1"/>
    <dgm:cxn modelId="{9D75C2CF-E854-409F-9796-5F5779177692}" type="presParOf" srcId="{071CBA10-4B34-4B27-B0D9-C56715C2184B}" destId="{0476030C-FDF6-4C14-B454-7ACB9BC7E063}" srcOrd="3" destOrd="0" presId="urn:microsoft.com/office/officeart/2005/8/layout/pList1"/>
    <dgm:cxn modelId="{94C487AD-9E7C-4526-BF50-6ADD9D468E92}" type="presParOf" srcId="{071CBA10-4B34-4B27-B0D9-C56715C2184B}" destId="{E32B792A-9FAB-42E8-B71A-591AF4843963}" srcOrd="4" destOrd="0" presId="urn:microsoft.com/office/officeart/2005/8/layout/pList1"/>
    <dgm:cxn modelId="{95BAC13D-865C-4BE7-8C02-E2DF953C65A0}" type="presParOf" srcId="{E32B792A-9FAB-42E8-B71A-591AF4843963}" destId="{571317B2-54FB-43A9-80FE-0713ECE40A28}" srcOrd="0" destOrd="0" presId="urn:microsoft.com/office/officeart/2005/8/layout/pList1"/>
    <dgm:cxn modelId="{80CA8BA6-2509-4F06-93FD-C10CDA4428C4}" type="presParOf" srcId="{E32B792A-9FAB-42E8-B71A-591AF4843963}" destId="{6E4BA7F0-9A23-4E2B-A362-A32DEBF9CE24}" srcOrd="1" destOrd="0" presId="urn:microsoft.com/office/officeart/2005/8/layout/pList1"/>
    <dgm:cxn modelId="{FD66C7E3-161D-40CF-B0A9-06565C4DE5EE}" type="presParOf" srcId="{071CBA10-4B34-4B27-B0D9-C56715C2184B}" destId="{6B41886B-C96C-43EA-AC35-EEBD9FF0138B}" srcOrd="5" destOrd="0" presId="urn:microsoft.com/office/officeart/2005/8/layout/pList1"/>
    <dgm:cxn modelId="{1A0593DA-7036-41F3-AE0F-36B8EB249593}" type="presParOf" srcId="{071CBA10-4B34-4B27-B0D9-C56715C2184B}" destId="{1AA903BF-4C72-4978-8B0C-7007DC09E271}" srcOrd="6" destOrd="0" presId="urn:microsoft.com/office/officeart/2005/8/layout/pList1"/>
    <dgm:cxn modelId="{1EDC8288-A364-4287-A075-180217F1BE6E}" type="presParOf" srcId="{1AA903BF-4C72-4978-8B0C-7007DC09E271}" destId="{E91DA78B-D384-43EA-B04E-21D3AE71D0AB}" srcOrd="0" destOrd="0" presId="urn:microsoft.com/office/officeart/2005/8/layout/pList1"/>
    <dgm:cxn modelId="{CAE2E280-AB92-427D-A354-9825C839BAD1}" type="presParOf" srcId="{1AA903BF-4C72-4978-8B0C-7007DC09E271}" destId="{0494BBDC-6F2E-4FCB-B1DB-ADD14CE1E3CF}"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B1D6A8-6A32-C849-A5DF-1D74BF0E2E38}"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16055150-4CDB-7A4C-AC9B-9614DD58DFAF}">
      <dgm:prSet/>
      <dgm:spPr/>
      <dgm:t>
        <a:bodyPr/>
        <a:lstStyle/>
        <a:p>
          <a:pPr rtl="0"/>
          <a:r>
            <a:rPr lang="en-US" b="1" dirty="0" smtClean="0"/>
            <a:t>Research</a:t>
          </a:r>
          <a:endParaRPr lang="en-US" b="1" dirty="0"/>
        </a:p>
      </dgm:t>
    </dgm:pt>
    <dgm:pt modelId="{6D904190-1FF4-474D-AA62-04E5BE3B387D}" type="parTrans" cxnId="{7C0CDF3F-664D-7441-AD0F-A08AE4DCE2B1}">
      <dgm:prSet/>
      <dgm:spPr/>
      <dgm:t>
        <a:bodyPr/>
        <a:lstStyle/>
        <a:p>
          <a:endParaRPr lang="en-US"/>
        </a:p>
      </dgm:t>
    </dgm:pt>
    <dgm:pt modelId="{118E9C66-AB7D-CC43-B5E6-1A101A62AA9B}" type="sibTrans" cxnId="{7C0CDF3F-664D-7441-AD0F-A08AE4DCE2B1}">
      <dgm:prSet/>
      <dgm:spPr/>
      <dgm:t>
        <a:bodyPr/>
        <a:lstStyle/>
        <a:p>
          <a:endParaRPr lang="en-US"/>
        </a:p>
      </dgm:t>
    </dgm:pt>
    <dgm:pt modelId="{8300842D-6C09-2941-BF0D-063C13630DAD}">
      <dgm:prSet/>
      <dgm:spPr/>
      <dgm:t>
        <a:bodyPr/>
        <a:lstStyle/>
        <a:p>
          <a:pPr rtl="0"/>
          <a:r>
            <a:rPr lang="en-US" b="1" dirty="0" smtClean="0"/>
            <a:t>Practice</a:t>
          </a:r>
          <a:endParaRPr lang="en-US" b="1" dirty="0"/>
        </a:p>
      </dgm:t>
    </dgm:pt>
    <dgm:pt modelId="{EA861653-E99D-CC47-8ADE-E75F6E6F1139}" type="parTrans" cxnId="{37A484A3-D457-6240-BAD0-BA1BB0832084}">
      <dgm:prSet/>
      <dgm:spPr/>
      <dgm:t>
        <a:bodyPr/>
        <a:lstStyle/>
        <a:p>
          <a:endParaRPr lang="en-US"/>
        </a:p>
      </dgm:t>
    </dgm:pt>
    <dgm:pt modelId="{DCB761C2-7BAC-4949-9F92-962B3A1A885C}" type="sibTrans" cxnId="{37A484A3-D457-6240-BAD0-BA1BB0832084}">
      <dgm:prSet/>
      <dgm:spPr/>
      <dgm:t>
        <a:bodyPr/>
        <a:lstStyle/>
        <a:p>
          <a:endParaRPr lang="en-US"/>
        </a:p>
      </dgm:t>
    </dgm:pt>
    <dgm:pt modelId="{3130834B-8E9F-194F-B2ED-08DC9D07B97A}" type="pres">
      <dgm:prSet presAssocID="{5BB1D6A8-6A32-C849-A5DF-1D74BF0E2E38}" presName="cycle" presStyleCnt="0">
        <dgm:presLayoutVars>
          <dgm:dir/>
          <dgm:resizeHandles val="exact"/>
        </dgm:presLayoutVars>
      </dgm:prSet>
      <dgm:spPr/>
      <dgm:t>
        <a:bodyPr/>
        <a:lstStyle/>
        <a:p>
          <a:endParaRPr lang="en-US"/>
        </a:p>
      </dgm:t>
    </dgm:pt>
    <dgm:pt modelId="{35C102D8-0373-8C4A-AD48-E99BBA5AAD49}" type="pres">
      <dgm:prSet presAssocID="{16055150-4CDB-7A4C-AC9B-9614DD58DFAF}" presName="dummy" presStyleCnt="0"/>
      <dgm:spPr/>
    </dgm:pt>
    <dgm:pt modelId="{445AC8CB-9238-5649-9971-096783DAC3DB}" type="pres">
      <dgm:prSet presAssocID="{16055150-4CDB-7A4C-AC9B-9614DD58DFAF}" presName="node" presStyleLbl="revTx" presStyleIdx="0" presStyleCnt="2">
        <dgm:presLayoutVars>
          <dgm:bulletEnabled val="1"/>
        </dgm:presLayoutVars>
      </dgm:prSet>
      <dgm:spPr/>
      <dgm:t>
        <a:bodyPr/>
        <a:lstStyle/>
        <a:p>
          <a:endParaRPr lang="en-US"/>
        </a:p>
      </dgm:t>
    </dgm:pt>
    <dgm:pt modelId="{3B3B0777-7A56-9F45-9444-32507B7D59B7}" type="pres">
      <dgm:prSet presAssocID="{118E9C66-AB7D-CC43-B5E6-1A101A62AA9B}" presName="sibTrans" presStyleLbl="node1" presStyleIdx="0" presStyleCnt="2"/>
      <dgm:spPr/>
      <dgm:t>
        <a:bodyPr/>
        <a:lstStyle/>
        <a:p>
          <a:endParaRPr lang="en-US"/>
        </a:p>
      </dgm:t>
    </dgm:pt>
    <dgm:pt modelId="{5E15E7D2-0629-3C41-9CB2-735E92B465AC}" type="pres">
      <dgm:prSet presAssocID="{8300842D-6C09-2941-BF0D-063C13630DAD}" presName="dummy" presStyleCnt="0"/>
      <dgm:spPr/>
    </dgm:pt>
    <dgm:pt modelId="{99301839-3C29-614E-A802-7E727E27F1E3}" type="pres">
      <dgm:prSet presAssocID="{8300842D-6C09-2941-BF0D-063C13630DAD}" presName="node" presStyleLbl="revTx" presStyleIdx="1" presStyleCnt="2">
        <dgm:presLayoutVars>
          <dgm:bulletEnabled val="1"/>
        </dgm:presLayoutVars>
      </dgm:prSet>
      <dgm:spPr/>
      <dgm:t>
        <a:bodyPr/>
        <a:lstStyle/>
        <a:p>
          <a:endParaRPr lang="en-US"/>
        </a:p>
      </dgm:t>
    </dgm:pt>
    <dgm:pt modelId="{6CA92B96-3D33-3F48-9B55-F36A08F6419A}" type="pres">
      <dgm:prSet presAssocID="{DCB761C2-7BAC-4949-9F92-962B3A1A885C}" presName="sibTrans" presStyleLbl="node1" presStyleIdx="1" presStyleCnt="2"/>
      <dgm:spPr/>
      <dgm:t>
        <a:bodyPr/>
        <a:lstStyle/>
        <a:p>
          <a:endParaRPr lang="en-US"/>
        </a:p>
      </dgm:t>
    </dgm:pt>
  </dgm:ptLst>
  <dgm:cxnLst>
    <dgm:cxn modelId="{EEC9DA98-9F7F-436C-82D3-875391D7DB62}" type="presOf" srcId="{118E9C66-AB7D-CC43-B5E6-1A101A62AA9B}" destId="{3B3B0777-7A56-9F45-9444-32507B7D59B7}" srcOrd="0" destOrd="0" presId="urn:microsoft.com/office/officeart/2005/8/layout/cycle1"/>
    <dgm:cxn modelId="{A5A82C5A-323F-4117-B5A8-03C5387C09C4}" type="presOf" srcId="{8300842D-6C09-2941-BF0D-063C13630DAD}" destId="{99301839-3C29-614E-A802-7E727E27F1E3}" srcOrd="0" destOrd="0" presId="urn:microsoft.com/office/officeart/2005/8/layout/cycle1"/>
    <dgm:cxn modelId="{37A484A3-D457-6240-BAD0-BA1BB0832084}" srcId="{5BB1D6A8-6A32-C849-A5DF-1D74BF0E2E38}" destId="{8300842D-6C09-2941-BF0D-063C13630DAD}" srcOrd="1" destOrd="0" parTransId="{EA861653-E99D-CC47-8ADE-E75F6E6F1139}" sibTransId="{DCB761C2-7BAC-4949-9F92-962B3A1A885C}"/>
    <dgm:cxn modelId="{D50B3A53-1DF9-4DBC-8827-B43D26FC3586}" type="presOf" srcId="{DCB761C2-7BAC-4949-9F92-962B3A1A885C}" destId="{6CA92B96-3D33-3F48-9B55-F36A08F6419A}" srcOrd="0" destOrd="0" presId="urn:microsoft.com/office/officeart/2005/8/layout/cycle1"/>
    <dgm:cxn modelId="{DA1EE4DC-1A8D-4ACF-8FE7-E063A110F238}" type="presOf" srcId="{5BB1D6A8-6A32-C849-A5DF-1D74BF0E2E38}" destId="{3130834B-8E9F-194F-B2ED-08DC9D07B97A}" srcOrd="0" destOrd="0" presId="urn:microsoft.com/office/officeart/2005/8/layout/cycle1"/>
    <dgm:cxn modelId="{7C0CDF3F-664D-7441-AD0F-A08AE4DCE2B1}" srcId="{5BB1D6A8-6A32-C849-A5DF-1D74BF0E2E38}" destId="{16055150-4CDB-7A4C-AC9B-9614DD58DFAF}" srcOrd="0" destOrd="0" parTransId="{6D904190-1FF4-474D-AA62-04E5BE3B387D}" sibTransId="{118E9C66-AB7D-CC43-B5E6-1A101A62AA9B}"/>
    <dgm:cxn modelId="{FE7F0161-FBA4-4EE0-8AF1-3BE85BA0E0D8}" type="presOf" srcId="{16055150-4CDB-7A4C-AC9B-9614DD58DFAF}" destId="{445AC8CB-9238-5649-9971-096783DAC3DB}" srcOrd="0" destOrd="0" presId="urn:microsoft.com/office/officeart/2005/8/layout/cycle1"/>
    <dgm:cxn modelId="{E59A2001-71D7-4AD8-AA36-4772E36B8A4E}" type="presParOf" srcId="{3130834B-8E9F-194F-B2ED-08DC9D07B97A}" destId="{35C102D8-0373-8C4A-AD48-E99BBA5AAD49}" srcOrd="0" destOrd="0" presId="urn:microsoft.com/office/officeart/2005/8/layout/cycle1"/>
    <dgm:cxn modelId="{724CFCD6-8929-4A07-AD38-0FC7D3749291}" type="presParOf" srcId="{3130834B-8E9F-194F-B2ED-08DC9D07B97A}" destId="{445AC8CB-9238-5649-9971-096783DAC3DB}" srcOrd="1" destOrd="0" presId="urn:microsoft.com/office/officeart/2005/8/layout/cycle1"/>
    <dgm:cxn modelId="{F3038752-13E4-402C-B0F2-52B5DF4489A8}" type="presParOf" srcId="{3130834B-8E9F-194F-B2ED-08DC9D07B97A}" destId="{3B3B0777-7A56-9F45-9444-32507B7D59B7}" srcOrd="2" destOrd="0" presId="urn:microsoft.com/office/officeart/2005/8/layout/cycle1"/>
    <dgm:cxn modelId="{87F05D9E-935F-4D0F-9DDD-7F50E4DED4AB}" type="presParOf" srcId="{3130834B-8E9F-194F-B2ED-08DC9D07B97A}" destId="{5E15E7D2-0629-3C41-9CB2-735E92B465AC}" srcOrd="3" destOrd="0" presId="urn:microsoft.com/office/officeart/2005/8/layout/cycle1"/>
    <dgm:cxn modelId="{4884B234-DDF7-4478-A694-D82FD62E87BA}" type="presParOf" srcId="{3130834B-8E9F-194F-B2ED-08DC9D07B97A}" destId="{99301839-3C29-614E-A802-7E727E27F1E3}" srcOrd="4" destOrd="0" presId="urn:microsoft.com/office/officeart/2005/8/layout/cycle1"/>
    <dgm:cxn modelId="{1E4123EB-A151-45D6-ADCA-70A6B64EE9E9}" type="presParOf" srcId="{3130834B-8E9F-194F-B2ED-08DC9D07B97A}" destId="{6CA92B96-3D33-3F48-9B55-F36A08F6419A}"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8A689-77BC-4454-A729-805E75437E59}">
      <dsp:nvSpPr>
        <dsp:cNvPr id="0" name=""/>
        <dsp:cNvSpPr/>
      </dsp:nvSpPr>
      <dsp:spPr>
        <a:xfrm rot="1478447">
          <a:off x="1522841" y="-30646"/>
          <a:ext cx="6244949" cy="46482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CD144-5624-48BA-91DE-A3F4F4744D66}">
      <dsp:nvSpPr>
        <dsp:cNvPr id="0" name=""/>
        <dsp:cNvSpPr/>
      </dsp:nvSpPr>
      <dsp:spPr>
        <a:xfrm>
          <a:off x="1752601" y="2331553"/>
          <a:ext cx="145016" cy="16283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BE3573-1198-416E-9FC1-3B98AB48BFF8}">
      <dsp:nvSpPr>
        <dsp:cNvPr id="0" name=""/>
        <dsp:cNvSpPr/>
      </dsp:nvSpPr>
      <dsp:spPr>
        <a:xfrm rot="20488838">
          <a:off x="2073470" y="1916815"/>
          <a:ext cx="1732848" cy="1343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460" tIns="0" rIns="0" bIns="0" numCol="1" spcCol="1270" anchor="t" anchorCtr="0">
          <a:noAutofit/>
        </a:bodyPr>
        <a:lstStyle/>
        <a:p>
          <a:pPr lvl="0" algn="l"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rPr>
            <a:t>Discovery</a:t>
          </a:r>
          <a:endParaRPr lang="en-US" sz="1700" b="1" kern="1200" dirty="0">
            <a:effectLst>
              <a:outerShdw blurRad="38100" dist="38100" dir="2700000" algn="tl">
                <a:srgbClr val="000000">
                  <a:alpha val="43137"/>
                </a:srgbClr>
              </a:outerShdw>
            </a:effectLst>
          </a:endParaRPr>
        </a:p>
      </dsp:txBody>
      <dsp:txXfrm>
        <a:off x="2073470" y="1916815"/>
        <a:ext cx="1732848" cy="1343329"/>
      </dsp:txXfrm>
    </dsp:sp>
    <dsp:sp modelId="{81BEA0D9-9413-4AFC-BE67-C4440A24CDE0}">
      <dsp:nvSpPr>
        <dsp:cNvPr id="0" name=""/>
        <dsp:cNvSpPr/>
      </dsp:nvSpPr>
      <dsp:spPr>
        <a:xfrm>
          <a:off x="3428998" y="1721954"/>
          <a:ext cx="332385" cy="310797"/>
        </a:xfrm>
        <a:prstGeom prst="ellipse">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CAD278-B447-441F-B554-734E44893D6B}">
      <dsp:nvSpPr>
        <dsp:cNvPr id="0" name=""/>
        <dsp:cNvSpPr/>
      </dsp:nvSpPr>
      <dsp:spPr>
        <a:xfrm>
          <a:off x="3693793" y="1466714"/>
          <a:ext cx="1905193" cy="26512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216" tIns="0" rIns="0" bIns="0" numCol="1" spcCol="1270" anchor="t" anchorCtr="0">
          <a:noAutofit/>
        </a:bodyPr>
        <a:lstStyle/>
        <a:p>
          <a:pPr lvl="0" algn="l"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Demonstration </a:t>
          </a:r>
        </a:p>
        <a:p>
          <a:pPr lvl="0" algn="l"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Implementation</a:t>
          </a:r>
          <a:endParaRPr lang="en-US" sz="1700" b="1" kern="1200" dirty="0">
            <a:effectLst>
              <a:outerShdw blurRad="38100" dist="38100" dir="2700000" algn="tl">
                <a:srgbClr val="000000">
                  <a:alpha val="43137"/>
                </a:srgbClr>
              </a:outerShdw>
            </a:effectLst>
          </a:endParaRPr>
        </a:p>
      </dsp:txBody>
      <dsp:txXfrm>
        <a:off x="3693793" y="1466714"/>
        <a:ext cx="1905193" cy="2651208"/>
      </dsp:txXfrm>
    </dsp:sp>
    <dsp:sp modelId="{82B99104-9BC7-4A65-A85E-0268DDB362F7}">
      <dsp:nvSpPr>
        <dsp:cNvPr id="0" name=""/>
        <dsp:cNvSpPr/>
      </dsp:nvSpPr>
      <dsp:spPr>
        <a:xfrm>
          <a:off x="5638801" y="1569552"/>
          <a:ext cx="483412" cy="483412"/>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77566C8-CCC1-4C3E-B610-67A37C13A39A}">
      <dsp:nvSpPr>
        <dsp:cNvPr id="0" name=""/>
        <dsp:cNvSpPr/>
      </dsp:nvSpPr>
      <dsp:spPr>
        <a:xfrm rot="663191">
          <a:off x="5855701" y="1883614"/>
          <a:ext cx="1768130" cy="8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150" tIns="0" rIns="0" bIns="0" numCol="1" spcCol="1270" anchor="t" anchorCtr="0">
          <a:noAutofit/>
        </a:bodyPr>
        <a:lstStyle/>
        <a:p>
          <a:pPr lvl="0" algn="l" defTabSz="755650">
            <a:lnSpc>
              <a:spcPct val="90000"/>
            </a:lnSpc>
            <a:spcBef>
              <a:spcPct val="0"/>
            </a:spcBef>
            <a:spcAft>
              <a:spcPct val="35000"/>
            </a:spcAft>
          </a:pPr>
          <a:r>
            <a:rPr lang="en-US" sz="1700" b="1" kern="1200" smtClean="0">
              <a:effectLst>
                <a:outerShdw blurRad="38100" dist="38100" dir="2700000" algn="tl">
                  <a:srgbClr val="000000">
                    <a:alpha val="43137"/>
                  </a:srgbClr>
                </a:outerShdw>
              </a:effectLst>
            </a:rPr>
            <a:t>Dissemination</a:t>
          </a:r>
          <a:endParaRPr lang="en-US" sz="1700" b="1" kern="1200" dirty="0">
            <a:effectLst>
              <a:outerShdw blurRad="38100" dist="38100" dir="2700000" algn="tl">
                <a:srgbClr val="000000">
                  <a:alpha val="43137"/>
                </a:srgbClr>
              </a:outerShdw>
            </a:effectLst>
          </a:endParaRPr>
        </a:p>
      </dsp:txBody>
      <dsp:txXfrm>
        <a:off x="5855701" y="1883614"/>
        <a:ext cx="1768130" cy="844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86D6B-62C9-4AC5-965D-B1EFF7A6339C}">
      <dsp:nvSpPr>
        <dsp:cNvPr id="0" name=""/>
        <dsp:cNvSpPr/>
      </dsp:nvSpPr>
      <dsp:spPr>
        <a:xfrm>
          <a:off x="457205" y="228605"/>
          <a:ext cx="2038460" cy="1404499"/>
        </a:xfrm>
        <a:prstGeom prst="round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A5ECC2-1462-4363-A679-AD02B50D2646}">
      <dsp:nvSpPr>
        <dsp:cNvPr id="0" name=""/>
        <dsp:cNvSpPr/>
      </dsp:nvSpPr>
      <dsp:spPr>
        <a:xfrm>
          <a:off x="457205" y="1524000"/>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b="1" kern="1200" dirty="0" smtClean="0"/>
            <a:t>17% reduction in HACs</a:t>
          </a:r>
          <a:endParaRPr lang="en-US" sz="1800" b="1" kern="1200" dirty="0"/>
        </a:p>
      </dsp:txBody>
      <dsp:txXfrm>
        <a:off x="457205" y="1524000"/>
        <a:ext cx="2038460" cy="756268"/>
      </dsp:txXfrm>
    </dsp:sp>
    <dsp:sp modelId="{2BFD6483-D369-4548-BF55-F1C718607067}">
      <dsp:nvSpPr>
        <dsp:cNvPr id="0" name=""/>
        <dsp:cNvSpPr/>
      </dsp:nvSpPr>
      <dsp:spPr>
        <a:xfrm>
          <a:off x="3047991" y="304799"/>
          <a:ext cx="2038460" cy="1339836"/>
        </a:xfrm>
        <a:prstGeom prst="round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26F08E-F4A9-4519-AEEF-EDF4C0CD2D70}">
      <dsp:nvSpPr>
        <dsp:cNvPr id="0" name=""/>
        <dsp:cNvSpPr/>
      </dsp:nvSpPr>
      <dsp:spPr>
        <a:xfrm>
          <a:off x="3124209" y="1600197"/>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b="1" kern="1200" dirty="0" smtClean="0"/>
            <a:t>87,000 lives saved </a:t>
          </a:r>
          <a:endParaRPr lang="en-US" sz="1800" b="1" kern="1200" dirty="0"/>
        </a:p>
      </dsp:txBody>
      <dsp:txXfrm>
        <a:off x="3124209" y="1600197"/>
        <a:ext cx="2038460" cy="756268"/>
      </dsp:txXfrm>
    </dsp:sp>
    <dsp:sp modelId="{571317B2-54FB-43A9-80FE-0713ECE40A28}">
      <dsp:nvSpPr>
        <dsp:cNvPr id="0" name=""/>
        <dsp:cNvSpPr/>
      </dsp:nvSpPr>
      <dsp:spPr>
        <a:xfrm>
          <a:off x="5714995" y="304799"/>
          <a:ext cx="2038460" cy="1404499"/>
        </a:xfrm>
        <a:prstGeom prst="round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4BA7F0-9A23-4E2B-A362-A32DEBF9CE24}">
      <dsp:nvSpPr>
        <dsp:cNvPr id="0" name=""/>
        <dsp:cNvSpPr/>
      </dsp:nvSpPr>
      <dsp:spPr>
        <a:xfrm>
          <a:off x="5714995" y="1676403"/>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b="1" kern="1200" dirty="0" smtClean="0"/>
            <a:t>2.1 million patient harms avoided </a:t>
          </a:r>
          <a:endParaRPr lang="en-US" sz="1800" b="1" kern="1200" dirty="0"/>
        </a:p>
      </dsp:txBody>
      <dsp:txXfrm>
        <a:off x="5714995" y="1676403"/>
        <a:ext cx="2038460" cy="756268"/>
      </dsp:txXfrm>
    </dsp:sp>
    <dsp:sp modelId="{E91DA78B-D384-43EA-B04E-21D3AE71D0AB}">
      <dsp:nvSpPr>
        <dsp:cNvPr id="0" name=""/>
        <dsp:cNvSpPr/>
      </dsp:nvSpPr>
      <dsp:spPr>
        <a:xfrm>
          <a:off x="3124209" y="2438402"/>
          <a:ext cx="2038460" cy="1404499"/>
        </a:xfrm>
        <a:prstGeom prst="roundRect">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4BBDC-6F2E-4FCB-B1DB-ADD14CE1E3CF}">
      <dsp:nvSpPr>
        <dsp:cNvPr id="0" name=""/>
        <dsp:cNvSpPr/>
      </dsp:nvSpPr>
      <dsp:spPr>
        <a:xfrm>
          <a:off x="3095569" y="3769404"/>
          <a:ext cx="2038460" cy="75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0" numCol="1" spcCol="1270" anchor="t" anchorCtr="0">
          <a:noAutofit/>
        </a:bodyPr>
        <a:lstStyle/>
        <a:p>
          <a:pPr lvl="0" algn="ctr" defTabSz="800100">
            <a:lnSpc>
              <a:spcPct val="90000"/>
            </a:lnSpc>
            <a:spcBef>
              <a:spcPct val="0"/>
            </a:spcBef>
            <a:spcAft>
              <a:spcPct val="35000"/>
            </a:spcAft>
          </a:pPr>
          <a:r>
            <a:rPr lang="en-US" sz="1800" b="1" kern="1200" dirty="0" smtClean="0"/>
            <a:t>$19.8 billion in savings </a:t>
          </a:r>
          <a:endParaRPr lang="en-US" sz="1800" b="1" kern="1200" dirty="0"/>
        </a:p>
      </dsp:txBody>
      <dsp:txXfrm>
        <a:off x="3095569" y="3769404"/>
        <a:ext cx="2038460" cy="7562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AC8CB-9238-5649-9971-096783DAC3DB}">
      <dsp:nvSpPr>
        <dsp:cNvPr id="0" name=""/>
        <dsp:cNvSpPr/>
      </dsp:nvSpPr>
      <dsp:spPr>
        <a:xfrm>
          <a:off x="2457648" y="1229543"/>
          <a:ext cx="1503312" cy="15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kern="1200" dirty="0" smtClean="0"/>
            <a:t>Research</a:t>
          </a:r>
          <a:endParaRPr lang="en-US" sz="2500" b="1" kern="1200" dirty="0"/>
        </a:p>
      </dsp:txBody>
      <dsp:txXfrm>
        <a:off x="2457648" y="1229543"/>
        <a:ext cx="1503312" cy="1503312"/>
      </dsp:txXfrm>
    </dsp:sp>
    <dsp:sp modelId="{3B3B0777-7A56-9F45-9444-32507B7D59B7}">
      <dsp:nvSpPr>
        <dsp:cNvPr id="0" name=""/>
        <dsp:cNvSpPr/>
      </dsp:nvSpPr>
      <dsp:spPr>
        <a:xfrm>
          <a:off x="435520" y="435520"/>
          <a:ext cx="3091358" cy="3091358"/>
        </a:xfrm>
        <a:prstGeom prst="circularArrow">
          <a:avLst>
            <a:gd name="adj1" fmla="val 9483"/>
            <a:gd name="adj2" fmla="val 684952"/>
            <a:gd name="adj3" fmla="val 7850793"/>
            <a:gd name="adj4" fmla="val 2264255"/>
            <a:gd name="adj5" fmla="val 1106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9301839-3C29-614E-A802-7E727E27F1E3}">
      <dsp:nvSpPr>
        <dsp:cNvPr id="0" name=""/>
        <dsp:cNvSpPr/>
      </dsp:nvSpPr>
      <dsp:spPr>
        <a:xfrm>
          <a:off x="1439" y="1229543"/>
          <a:ext cx="1503312" cy="1503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rtl="0">
            <a:lnSpc>
              <a:spcPct val="90000"/>
            </a:lnSpc>
            <a:spcBef>
              <a:spcPct val="0"/>
            </a:spcBef>
            <a:spcAft>
              <a:spcPct val="35000"/>
            </a:spcAft>
          </a:pPr>
          <a:r>
            <a:rPr lang="en-US" sz="2500" b="1" kern="1200" dirty="0" smtClean="0"/>
            <a:t>Practice</a:t>
          </a:r>
          <a:endParaRPr lang="en-US" sz="2500" b="1" kern="1200" dirty="0"/>
        </a:p>
      </dsp:txBody>
      <dsp:txXfrm>
        <a:off x="1439" y="1229543"/>
        <a:ext cx="1503312" cy="1503312"/>
      </dsp:txXfrm>
    </dsp:sp>
    <dsp:sp modelId="{6CA92B96-3D33-3F48-9B55-F36A08F6419A}">
      <dsp:nvSpPr>
        <dsp:cNvPr id="0" name=""/>
        <dsp:cNvSpPr/>
      </dsp:nvSpPr>
      <dsp:spPr>
        <a:xfrm>
          <a:off x="435520" y="435520"/>
          <a:ext cx="3091358" cy="3091358"/>
        </a:xfrm>
        <a:prstGeom prst="circularArrow">
          <a:avLst>
            <a:gd name="adj1" fmla="val 9483"/>
            <a:gd name="adj2" fmla="val 684952"/>
            <a:gd name="adj3" fmla="val 18650793"/>
            <a:gd name="adj4" fmla="val 13064255"/>
            <a:gd name="adj5" fmla="val 11063"/>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903537-F4BD-4732-BAC7-B5F82A83D037}" type="datetimeFigureOut">
              <a:rPr lang="en-US" smtClean="0"/>
              <a:t>9/29/2016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D210777-6E37-40DA-8375-DB1E106DADEB}" type="slidenum">
              <a:rPr lang="en-US" smtClean="0"/>
              <a:t>‹#›</a:t>
            </a:fld>
            <a:endParaRPr lang="en-US" dirty="0"/>
          </a:p>
        </p:txBody>
      </p:sp>
    </p:spTree>
    <p:extLst>
      <p:ext uri="{BB962C8B-B14F-4D97-AF65-F5344CB8AC3E}">
        <p14:creationId xmlns:p14="http://schemas.microsoft.com/office/powerpoint/2010/main" val="408821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10777-6E37-40DA-8375-DB1E106DADEB}" type="slidenum">
              <a:rPr lang="en-US" smtClean="0"/>
              <a:t>1</a:t>
            </a:fld>
            <a:endParaRPr lang="en-US" dirty="0"/>
          </a:p>
        </p:txBody>
      </p:sp>
    </p:spTree>
    <p:extLst>
      <p:ext uri="{BB962C8B-B14F-4D97-AF65-F5344CB8AC3E}">
        <p14:creationId xmlns:p14="http://schemas.microsoft.com/office/powerpoint/2010/main" val="110622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7494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100" dirty="0" smtClean="0">
                <a:latin typeface="Arial" panose="020B0604020202020204" pitchFamily="34" charset="0"/>
                <a:cs typeface="Arial" panose="020B0604020202020204" pitchFamily="34" charset="0"/>
              </a:rPr>
              <a:t>As a health services research</a:t>
            </a:r>
            <a:r>
              <a:rPr lang="en-US" sz="1100" baseline="0" dirty="0" smtClean="0">
                <a:latin typeface="Arial" panose="020B0604020202020204" pitchFamily="34" charset="0"/>
                <a:cs typeface="Arial" panose="020B0604020202020204" pitchFamily="34" charset="0"/>
              </a:rPr>
              <a:t> agency, AHRQ understands that patient safety is a holistic problem. Therefore we generate holistic solutions. This means developing evidence to understand where patient safety problems truly lie. And then it means creating tools that providers can employ in the real world to attack those problems.</a:t>
            </a:r>
          </a:p>
          <a:p>
            <a:pPr marL="171450" indent="-171450">
              <a:buFont typeface="Arial"/>
              <a:buChar char="•"/>
            </a:pPr>
            <a:endParaRPr lang="en-US" sz="1100" baseline="0" dirty="0" smtClean="0">
              <a:latin typeface="Arial" panose="020B0604020202020204" pitchFamily="34" charset="0"/>
              <a:cs typeface="Arial" panose="020B0604020202020204" pitchFamily="34" charset="0"/>
            </a:endParaRPr>
          </a:p>
          <a:p>
            <a:pPr marL="171450" indent="-171450">
              <a:buFont typeface="Arial"/>
              <a:buChar char="•"/>
            </a:pPr>
            <a:r>
              <a:rPr lang="en-US" sz="1100" baseline="0" dirty="0" smtClean="0">
                <a:latin typeface="Arial" panose="020B0604020202020204" pitchFamily="34" charset="0"/>
                <a:cs typeface="Arial" panose="020B0604020202020204" pitchFamily="34" charset="0"/>
              </a:rPr>
              <a:t>We believe that there is a straight line between research and the development of tools for implementation</a:t>
            </a:r>
          </a:p>
          <a:p>
            <a:pPr marL="171450" indent="-171450">
              <a:buFont typeface="Arial"/>
              <a:buChar char="•"/>
            </a:pPr>
            <a:endParaRPr lang="en-US" sz="1100" baseline="0" dirty="0" smtClean="0">
              <a:latin typeface="Arial" panose="020B0604020202020204" pitchFamily="34" charset="0"/>
              <a:cs typeface="Arial" panose="020B0604020202020204" pitchFamily="34" charset="0"/>
            </a:endParaRPr>
          </a:p>
          <a:p>
            <a:pPr marL="171450" indent="-171450">
              <a:buFont typeface="Arial"/>
              <a:buChar char="•"/>
            </a:pPr>
            <a:r>
              <a:rPr lang="en-US" sz="1100" baseline="0" dirty="0" smtClean="0">
                <a:latin typeface="Arial" panose="020B0604020202020204" pitchFamily="34" charset="0"/>
                <a:cs typeface="Arial" panose="020B0604020202020204" pitchFamily="34" charset="0"/>
              </a:rPr>
              <a:t>So we fund research. Some of you in this room have been the beneficiaries of that funding. But we also fund tools to make sure that that research actually gets used.</a:t>
            </a:r>
            <a:endParaRPr lang="en-US" sz="110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B2FF4FA-FE94-49C2-B4B5-55FACC608087}" type="slidenum">
              <a:rPr lang="en-US" smtClean="0">
                <a:solidFill>
                  <a:prstClr val="black"/>
                </a:solidFill>
                <a:latin typeface="Calibri"/>
              </a:rPr>
              <a:pPr/>
              <a:t>12</a:t>
            </a:fld>
            <a:endParaRPr lang="en-US" dirty="0">
              <a:solidFill>
                <a:prstClr val="black"/>
              </a:solidFill>
              <a:latin typeface="Calibri"/>
            </a:endParaRPr>
          </a:p>
        </p:txBody>
      </p:sp>
    </p:spTree>
    <p:extLst>
      <p:ext uri="{BB962C8B-B14F-4D97-AF65-F5344CB8AC3E}">
        <p14:creationId xmlns:p14="http://schemas.microsoft.com/office/powerpoint/2010/main" val="2268053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sz="1100" dirty="0" smtClean="0"/>
              <a:t>The report </a:t>
            </a:r>
            <a:r>
              <a:rPr lang="en-US" sz="1100" dirty="0"/>
              <a:t>on Hospital-Acquired Conditions that came out last </a:t>
            </a:r>
            <a:r>
              <a:rPr lang="en-US" sz="1100" dirty="0" smtClean="0"/>
              <a:t>year summarizes how our understanding of data contributes</a:t>
            </a:r>
            <a:r>
              <a:rPr lang="en-US" sz="1100" baseline="0" dirty="0" smtClean="0"/>
              <a:t> to our understanding of patient safety</a:t>
            </a:r>
            <a:r>
              <a:rPr lang="en-US" sz="1100" dirty="0" smtClean="0"/>
              <a:t>.</a:t>
            </a:r>
            <a:r>
              <a:rPr lang="en-US" sz="1100" b="1" dirty="0" smtClean="0"/>
              <a:t> </a:t>
            </a:r>
            <a:endParaRPr lang="en-US" sz="1100" b="1" dirty="0"/>
          </a:p>
          <a:p>
            <a:pPr marL="171244" indent="-171244">
              <a:buFont typeface="Arial" panose="020B0604020202020204" pitchFamily="34" charset="0"/>
              <a:buChar char="•"/>
            </a:pPr>
            <a:endParaRPr lang="en-US" sz="1100" b="1" dirty="0"/>
          </a:p>
          <a:p>
            <a:pPr marL="171244" indent="-171244" defTabSz="913303">
              <a:buFont typeface="Arial" panose="020B0604020202020204" pitchFamily="34" charset="0"/>
              <a:buChar char="•"/>
              <a:defRPr/>
            </a:pPr>
            <a:r>
              <a:rPr lang="en-US" sz="1100" dirty="0"/>
              <a:t>HACs include adverse drug events, catheter-associated urinary tract infections, central line associated bloodstream infections, pressure ulcers, and surgical site infection. AHRQ developed the measurement strategy, the evidence base, and many of the tools that hospitals are using to achieve these results.</a:t>
            </a:r>
          </a:p>
          <a:p>
            <a:pPr marL="171244" indent="-171244" defTabSz="913303">
              <a:buFont typeface="Arial" panose="020B0604020202020204" pitchFamily="34" charset="0"/>
              <a:buChar char="•"/>
              <a:defRPr/>
            </a:pPr>
            <a:endParaRPr lang="en-US" sz="1100" dirty="0"/>
          </a:p>
          <a:p>
            <a:pPr marL="171244" indent="-171244" defTabSz="913303">
              <a:buFont typeface="Arial" panose="020B0604020202020204" pitchFamily="34" charset="0"/>
              <a:buChar char="•"/>
              <a:defRPr/>
            </a:pPr>
            <a:r>
              <a:rPr lang="en-US" sz="1100" dirty="0"/>
              <a:t>To determine these results, AHRQ analyzed the incidence of a number of avoidable hospital-acquired conditions compared with 2010 rates, using as a baseline estimates of deaths and excess health care costs that were developed when the HHS Partnership for Patients initiative was launched.</a:t>
            </a:r>
          </a:p>
          <a:p>
            <a:pPr marL="171244" indent="-171244" defTabSz="913303">
              <a:buFont typeface="Arial" panose="020B0604020202020204" pitchFamily="34" charset="0"/>
              <a:buChar char="•"/>
              <a:defRPr/>
            </a:pPr>
            <a:endParaRPr lang="en-US" sz="1100" dirty="0"/>
          </a:p>
          <a:p>
            <a:pPr marL="171244" indent="-171244">
              <a:buFont typeface="Arial" panose="020B0604020202020204" pitchFamily="34" charset="0"/>
              <a:buChar char="•"/>
              <a:defRPr/>
            </a:pPr>
            <a:r>
              <a:rPr lang="en-US" sz="1100" dirty="0"/>
              <a:t>That 17% reduction meant 2.1 million fewer instances of harm, 87,000 patient lives saved, and almost $20 billion in health care spending that was averted.  Even with that reduction, there are still far too many patients who are harmed in the course of receiving care – 121/1,000 is still a lot of adverse events.  But, 87,000 patient lives equates to more than an entire year with no deaths from breast cancer.</a:t>
            </a:r>
          </a:p>
          <a:p>
            <a:pPr marL="171244" indent="-171244">
              <a:buFont typeface="Arial" panose="020B0604020202020204" pitchFamily="34" charset="0"/>
              <a:buChar char="•"/>
              <a:defRPr/>
            </a:pPr>
            <a:endParaRPr lang="en-US" sz="1100" dirty="0"/>
          </a:p>
          <a:p>
            <a:pPr marL="171244" indent="-171244">
              <a:buFont typeface="Arial" panose="020B0604020202020204" pitchFamily="34" charset="0"/>
              <a:buChar char="•"/>
              <a:defRPr/>
            </a:pPr>
            <a:r>
              <a:rPr lang="en-US" sz="1100" dirty="0"/>
              <a:t>Before any of us can start down the road of improving safety, quality, affordability, or accessibility, we have to know how to do that.  We need to know more than just what to do, we also need to know how to do it.  Again, addressing HACs shows how the Agency’s research provides answers in all of these areas.</a:t>
            </a:r>
          </a:p>
          <a:p>
            <a:pPr marL="171244" indent="-171244">
              <a:buFont typeface="Arial" panose="020B0604020202020204" pitchFamily="34" charset="0"/>
              <a:buChar char="•"/>
              <a:defRPr/>
            </a:pPr>
            <a:endParaRPr lang="en-US" sz="1100" dirty="0"/>
          </a:p>
          <a:p>
            <a:pPr marL="171244" indent="-171244">
              <a:buFont typeface="Arial" panose="020B0604020202020204" pitchFamily="34" charset="0"/>
              <a:buChar char="•"/>
              <a:defRPr/>
            </a:pPr>
            <a:endParaRPr lang="en-US" sz="1100" dirty="0"/>
          </a:p>
          <a:p>
            <a:pPr>
              <a:defRPr/>
            </a:pPr>
            <a:endParaRPr lang="en-US" sz="1100" dirty="0"/>
          </a:p>
          <a:p>
            <a:pPr defTabSz="913303">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fld id="{5F33A7F5-A951-4D96-81F6-3D671DD4C3C5}" type="slidenum">
              <a:rPr lang="en-US" smtClean="0"/>
              <a:t>13</a:t>
            </a:fld>
            <a:endParaRPr lang="en-US"/>
          </a:p>
        </p:txBody>
      </p:sp>
    </p:spTree>
    <p:extLst>
      <p:ext uri="{BB962C8B-B14F-4D97-AF65-F5344CB8AC3E}">
        <p14:creationId xmlns:p14="http://schemas.microsoft.com/office/powerpoint/2010/main" val="3470447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Another example of work we’re funding is in the area of diagnostic errors, especially as they occur in ambulatory settings.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It’s safe to say that few outside of this small but growing field recognized the magnitude of the problem.  A report from the National Academies of Medicine released last year revealed the broad impact: incorrect diagnoses occur up to 20% of the time, and affect 12 million people in the U.S. Half of these could cause harm.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AHRQ has issued two funding opportunities addressing diagnostic errors: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One seeks projects to gain a better understanding of their complexity and incidence, and more breadth and depth of the contributing factors (R01)</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Another looks to evaluate the strategies and interventions for reducing diagnostic failures and patient harms (R18).</a:t>
            </a:r>
          </a:p>
          <a:p>
            <a:endParaRPr lang="en-US" dirty="0"/>
          </a:p>
        </p:txBody>
      </p:sp>
      <p:sp>
        <p:nvSpPr>
          <p:cNvPr id="4" name="Slide Number Placeholder 3"/>
          <p:cNvSpPr>
            <a:spLocks noGrp="1"/>
          </p:cNvSpPr>
          <p:nvPr>
            <p:ph type="sldNum" sz="quarter" idx="10"/>
          </p:nvPr>
        </p:nvSpPr>
        <p:spPr/>
        <p:txBody>
          <a:bodyPr/>
          <a:lstStyle/>
          <a:p>
            <a:fld id="{FD210777-6E37-40DA-8375-DB1E106DADEB}" type="slidenum">
              <a:rPr lang="en-US" smtClean="0"/>
              <a:t>14</a:t>
            </a:fld>
            <a:endParaRPr lang="en-US" dirty="0"/>
          </a:p>
        </p:txBody>
      </p:sp>
    </p:spTree>
    <p:extLst>
      <p:ext uri="{BB962C8B-B14F-4D97-AF65-F5344CB8AC3E}">
        <p14:creationId xmlns:p14="http://schemas.microsoft.com/office/powerpoint/2010/main" val="2128095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Just two days ago, AHRQ convened a research summit on this very topic, which brought about 200 experts and individuals interested in learning more about how to improve diagnostic safety.  </a:t>
            </a:r>
          </a:p>
          <a:p>
            <a:endParaRPr lang="en-US" sz="1100" dirty="0" smtClean="0"/>
          </a:p>
          <a:p>
            <a:r>
              <a:rPr lang="en-US" sz="1100" dirty="0" smtClean="0"/>
              <a:t>Here’s an overview of what we examined in our one-day meeting.  We welcome your participation  this issue as we commit to a research agenda. </a:t>
            </a:r>
            <a:endParaRPr lang="en-US" sz="1100" dirty="0"/>
          </a:p>
        </p:txBody>
      </p:sp>
      <p:sp>
        <p:nvSpPr>
          <p:cNvPr id="4" name="Slide Number Placeholder 3"/>
          <p:cNvSpPr>
            <a:spLocks noGrp="1"/>
          </p:cNvSpPr>
          <p:nvPr>
            <p:ph type="sldNum" sz="quarter" idx="10"/>
          </p:nvPr>
        </p:nvSpPr>
        <p:spPr/>
        <p:txBody>
          <a:bodyPr/>
          <a:lstStyle/>
          <a:p>
            <a:fld id="{BB2FF4FA-FE94-49C2-B4B5-55FACC608087}" type="slidenum">
              <a:rPr lang="en-US" smtClean="0"/>
              <a:t>15</a:t>
            </a:fld>
            <a:endParaRPr lang="en-US" dirty="0"/>
          </a:p>
        </p:txBody>
      </p:sp>
    </p:spTree>
    <p:extLst>
      <p:ext uri="{BB962C8B-B14F-4D97-AF65-F5344CB8AC3E}">
        <p14:creationId xmlns:p14="http://schemas.microsoft.com/office/powerpoint/2010/main" val="7166790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3" y="4415794"/>
            <a:ext cx="6309361" cy="4183380"/>
          </a:xfrm>
        </p:spPr>
        <p:txBody>
          <a:bodyPr/>
          <a:lstStyle/>
          <a:p>
            <a:pPr marL="171244" indent="-171244">
              <a:buFont typeface="Arial"/>
              <a:buChar char="•"/>
            </a:pPr>
            <a:r>
              <a:rPr lang="en-US" sz="1100" dirty="0" smtClean="0"/>
              <a:t>Very simply put, this is what health IT</a:t>
            </a:r>
            <a:r>
              <a:rPr lang="en-US" sz="1100" baseline="0" dirty="0" smtClean="0"/>
              <a:t> can achieve when it lives up to its promise.</a:t>
            </a:r>
          </a:p>
          <a:p>
            <a:pPr marL="171244" indent="-171244">
              <a:buFont typeface="Arial"/>
              <a:buChar char="•"/>
            </a:pPr>
            <a:endParaRPr lang="en-US" sz="1100" baseline="0" dirty="0" smtClean="0"/>
          </a:p>
          <a:p>
            <a:pPr marL="171244" indent="-171244">
              <a:buFont typeface="Arial"/>
              <a:buChar char="•"/>
            </a:pPr>
            <a:r>
              <a:rPr lang="en-US" sz="1100" baseline="0" dirty="0" smtClean="0"/>
              <a:t>It can extract data to provide measurement in real time, and find and analyze trends far faster than humans can.</a:t>
            </a:r>
          </a:p>
          <a:p>
            <a:pPr marL="171244" indent="-171244">
              <a:buFont typeface="Arial"/>
              <a:buChar char="•"/>
            </a:pPr>
            <a:endParaRPr lang="en-US" sz="1100" baseline="0" dirty="0" smtClean="0"/>
          </a:p>
          <a:p>
            <a:pPr marL="171244" indent="-171244">
              <a:buFont typeface="Arial"/>
              <a:buChar char="•"/>
            </a:pPr>
            <a:r>
              <a:rPr lang="en-US" sz="1100" baseline="0" dirty="0" smtClean="0"/>
              <a:t>And it can get needed information to clinicians at the point of care, when and where they need it.</a:t>
            </a:r>
          </a:p>
          <a:p>
            <a:pPr marL="171244" indent="-171244">
              <a:buFont typeface="Arial"/>
              <a:buChar char="•"/>
            </a:pPr>
            <a:endParaRPr lang="en-US" sz="1100" baseline="0" dirty="0" smtClean="0"/>
          </a:p>
          <a:p>
            <a:pPr marL="171244" indent="-171244">
              <a:buFont typeface="Arial"/>
              <a:buChar char="•"/>
            </a:pPr>
            <a:r>
              <a:rPr lang="en-US" sz="1100" baseline="0" dirty="0" smtClean="0"/>
              <a:t>When systems are in place and incentives are aligned, IT can create a continuous feedback loop so that we are always learning—and that is the foundation of a learning health care system.</a:t>
            </a:r>
            <a:endParaRPr lang="en-US" sz="1100" dirty="0"/>
          </a:p>
        </p:txBody>
      </p:sp>
      <p:sp>
        <p:nvSpPr>
          <p:cNvPr id="4" name="Slide Number Placeholder 3"/>
          <p:cNvSpPr>
            <a:spLocks noGrp="1"/>
          </p:cNvSpPr>
          <p:nvPr>
            <p:ph type="sldNum" sz="quarter" idx="10"/>
          </p:nvPr>
        </p:nvSpPr>
        <p:spPr/>
        <p:txBody>
          <a:bodyPr/>
          <a:lstStyle/>
          <a:p>
            <a:fld id="{E183777E-AF13-4AF1-AD3C-03397E9E509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3936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3" y="4415794"/>
            <a:ext cx="6309361" cy="4183380"/>
          </a:xfrm>
        </p:spPr>
        <p:txBody>
          <a:bodyPr/>
          <a:lstStyle/>
          <a:p>
            <a:pPr marL="171244" indent="-171244">
              <a:buFont typeface="Arial"/>
              <a:buChar char="•"/>
            </a:pPr>
            <a:r>
              <a:rPr lang="en-US" sz="1100" dirty="0" smtClean="0"/>
              <a:t>Mark Smith, who chaired the study</a:t>
            </a:r>
            <a:r>
              <a:rPr lang="en-US" sz="1100" baseline="0" dirty="0" smtClean="0"/>
              <a:t> committee, defines what we lack and what we need succinctly.</a:t>
            </a:r>
            <a:endParaRPr lang="en-US" sz="1100" dirty="0"/>
          </a:p>
        </p:txBody>
      </p:sp>
      <p:sp>
        <p:nvSpPr>
          <p:cNvPr id="4" name="Slide Number Placeholder 3"/>
          <p:cNvSpPr>
            <a:spLocks noGrp="1"/>
          </p:cNvSpPr>
          <p:nvPr>
            <p:ph type="sldNum" sz="quarter" idx="10"/>
          </p:nvPr>
        </p:nvSpPr>
        <p:spPr/>
        <p:txBody>
          <a:bodyPr/>
          <a:lstStyle/>
          <a:p>
            <a:fld id="{E183777E-AF13-4AF1-AD3C-03397E9E509F}"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02952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sz="1100" dirty="0" smtClean="0"/>
          </a:p>
          <a:p>
            <a:pPr marL="0" indent="0">
              <a:buFont typeface="Arial"/>
              <a:buNone/>
            </a:pPr>
            <a:r>
              <a:rPr lang="en-US" sz="1100" dirty="0" smtClean="0"/>
              <a:t>As a relatively small health services research agency – about 300 people, proposed FY 2017 budget of roughly $470 million – we have a lot of resources. </a:t>
            </a:r>
          </a:p>
          <a:p>
            <a:pPr marL="171450" indent="-171450">
              <a:buFont typeface="Arial"/>
              <a:buChar char="•"/>
            </a:pPr>
            <a:endParaRPr lang="en-US" sz="1100" dirty="0" smtClean="0"/>
          </a:p>
          <a:p>
            <a:pPr marL="171450" indent="-171450">
              <a:buFont typeface="Arial"/>
              <a:buChar char="•"/>
            </a:pPr>
            <a:r>
              <a:rPr lang="en-US" sz="1100" dirty="0" smtClean="0"/>
              <a:t>In the context of a $2.7 trillion health care system, with 800,000 physicians, 5,000 hospitals, millions of nurses, we can’t actually change health care by ourselves.  We can produce evidence and this mission statement acknowledges that. We</a:t>
            </a:r>
            <a:r>
              <a:rPr lang="en-US" sz="1100" baseline="0" dirty="0" smtClean="0"/>
              <a:t> produce tools based on that evidence. But we depend on you to help us create and put into practice those tools.</a:t>
            </a:r>
            <a:endParaRPr lang="en-US" sz="1100" dirty="0" smtClean="0"/>
          </a:p>
          <a:p>
            <a:pPr marL="171450" indent="-171450">
              <a:buFont typeface="Arial"/>
              <a:buChar char="•"/>
            </a:pPr>
            <a:endParaRPr lang="en-US" sz="1100" dirty="0" smtClean="0"/>
          </a:p>
          <a:p>
            <a:pPr marL="171450" indent="-171450">
              <a:buFont typeface="Arial"/>
              <a:buChar char="•"/>
            </a:pPr>
            <a:r>
              <a:rPr lang="en-US" sz="1100" dirty="0" smtClean="0"/>
              <a:t>Here are three critical ways in which AHRQ makes a difference. </a:t>
            </a:r>
          </a:p>
          <a:p>
            <a:pPr marL="173993" indent="-173993">
              <a:buFont typeface="Arial" panose="020B0604020202020204" pitchFamily="34" charset="0"/>
              <a:buChar char="•"/>
            </a:pPr>
            <a:endParaRPr lang="en-US" sz="1100" dirty="0" smtClean="0"/>
          </a:p>
          <a:p>
            <a:pPr marL="173993" indent="-173993">
              <a:buFont typeface="Arial" panose="020B0604020202020204" pitchFamily="34" charset="0"/>
              <a:buChar char="•"/>
            </a:pPr>
            <a:r>
              <a:rPr lang="en-US" sz="1100" dirty="0" smtClean="0"/>
              <a:t>AHRQ invests in research and produces evidence on how to make health care safer and improve quality, affordability, and access to services.  </a:t>
            </a:r>
          </a:p>
          <a:p>
            <a:pPr marL="173993" indent="-173993">
              <a:buFont typeface="Arial" panose="020B0604020202020204" pitchFamily="34" charset="0"/>
              <a:buChar char="•"/>
            </a:pPr>
            <a:endParaRPr lang="en-US" sz="1100" dirty="0" smtClean="0"/>
          </a:p>
          <a:p>
            <a:pPr marL="173993" indent="-173993">
              <a:buFont typeface="Arial" panose="020B0604020202020204" pitchFamily="34" charset="0"/>
              <a:buChar char="•"/>
            </a:pPr>
            <a:r>
              <a:rPr lang="en-US" sz="1100" dirty="0" smtClean="0"/>
              <a:t>Second, AHRQ generates measures and data to track and improve performance and allow policymakers to evaluate the progress of the U.S. health system in meeting those goals. </a:t>
            </a:r>
          </a:p>
          <a:p>
            <a:pPr marL="173993" indent="-173993">
              <a:buFont typeface="Arial" panose="020B0604020202020204" pitchFamily="34" charset="0"/>
              <a:buChar char="•"/>
            </a:pPr>
            <a:endParaRPr lang="en-US" sz="1100" dirty="0" smtClean="0"/>
          </a:p>
          <a:p>
            <a:pPr marL="173993" marR="0" indent="-1739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Third, the production of research and evidence by itself doesn’t help anyone unless the evidence is understood and used. To get to the ‘understood and used’, we create tools and resources to train health system and professionals and to catalyze improvements in care. </a:t>
            </a:r>
          </a:p>
          <a:p>
            <a:pPr marL="173993" indent="-173993">
              <a:buFont typeface="Arial" panose="020B0604020202020204" pitchFamily="34" charset="0"/>
              <a:buChar char="•"/>
            </a:pPr>
            <a:endParaRPr lang="en-US" sz="1100" dirty="0" smtClean="0"/>
          </a:p>
          <a:p>
            <a:endParaRPr lang="en-US" sz="1100" dirty="0"/>
          </a:p>
        </p:txBody>
      </p:sp>
      <p:sp>
        <p:nvSpPr>
          <p:cNvPr id="4" name="Slide Number Placeholder 3"/>
          <p:cNvSpPr>
            <a:spLocks noGrp="1"/>
          </p:cNvSpPr>
          <p:nvPr>
            <p:ph type="sldNum" sz="quarter" idx="10"/>
          </p:nvPr>
        </p:nvSpPr>
        <p:spPr/>
        <p:txBody>
          <a:bodyPr/>
          <a:lstStyle/>
          <a:p>
            <a:fld id="{BB2FF4FA-FE94-49C2-B4B5-55FACC608087}" type="slidenum">
              <a:rPr lang="en-US" smtClean="0"/>
              <a:t>18</a:t>
            </a:fld>
            <a:endParaRPr lang="en-US" dirty="0"/>
          </a:p>
        </p:txBody>
      </p:sp>
    </p:spTree>
    <p:extLst>
      <p:ext uri="{BB962C8B-B14F-4D97-AF65-F5344CB8AC3E}">
        <p14:creationId xmlns:p14="http://schemas.microsoft.com/office/powerpoint/2010/main" val="1436644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As you may know, the Institute</a:t>
            </a:r>
            <a:r>
              <a:rPr lang="en-US" baseline="0" dirty="0" smtClean="0"/>
              <a:t> of Medicine </a:t>
            </a:r>
            <a:r>
              <a:rPr lang="en-US" dirty="0" smtClean="0"/>
              <a:t>in 2012 published a report calling for creation</a:t>
            </a:r>
            <a:r>
              <a:rPr lang="en-US" baseline="0" dirty="0" smtClean="0"/>
              <a:t> of a Learning Health Care System. </a:t>
            </a:r>
          </a:p>
          <a:p>
            <a:pPr marL="171450" indent="-171450">
              <a:buFont typeface="Arial"/>
              <a:buChar char="•"/>
            </a:pPr>
            <a:endParaRPr lang="en-US" baseline="0" dirty="0" smtClean="0"/>
          </a:p>
          <a:p>
            <a:pPr marL="171450" indent="-171450">
              <a:buFont typeface="Arial"/>
              <a:buChar char="•"/>
            </a:pPr>
            <a:r>
              <a:rPr lang="en-US" baseline="0" dirty="0" smtClean="0"/>
              <a:t>The report had nine recommendations:</a:t>
            </a:r>
          </a:p>
          <a:p>
            <a:pPr marL="628650" lvl="1" indent="-171450">
              <a:buFont typeface="Arial"/>
              <a:buChar char="•"/>
            </a:pPr>
            <a:r>
              <a:rPr lang="en-US" dirty="0" smtClean="0"/>
              <a:t>Digital infrastructure</a:t>
            </a:r>
          </a:p>
          <a:p>
            <a:pPr marL="628650" lvl="1" indent="-171450">
              <a:buFont typeface="Arial"/>
              <a:buChar char="•"/>
            </a:pPr>
            <a:r>
              <a:rPr lang="en-US" dirty="0" smtClean="0"/>
              <a:t>Data utility</a:t>
            </a:r>
          </a:p>
          <a:p>
            <a:pPr marL="628650" lvl="1" indent="-171450">
              <a:buFont typeface="Arial"/>
              <a:buChar char="•"/>
            </a:pPr>
            <a:r>
              <a:rPr lang="en-US" dirty="0" smtClean="0"/>
              <a:t>Clinical</a:t>
            </a:r>
            <a:r>
              <a:rPr lang="en-US" baseline="0" dirty="0" smtClean="0"/>
              <a:t> decision support </a:t>
            </a:r>
          </a:p>
          <a:p>
            <a:pPr marL="628650" lvl="1" indent="-171450">
              <a:buFont typeface="Arial"/>
              <a:buChar char="•"/>
            </a:pPr>
            <a:r>
              <a:rPr lang="en-US" baseline="0" dirty="0" smtClean="0"/>
              <a:t>Patient-centered care</a:t>
            </a:r>
          </a:p>
          <a:p>
            <a:pPr marL="628650" lvl="1" indent="-171450">
              <a:buFont typeface="Arial"/>
              <a:buChar char="•"/>
            </a:pPr>
            <a:r>
              <a:rPr lang="en-US" baseline="0" dirty="0" smtClean="0"/>
              <a:t>Community links</a:t>
            </a:r>
          </a:p>
          <a:p>
            <a:pPr marL="628650" lvl="1" indent="-171450">
              <a:buFont typeface="Arial"/>
              <a:buChar char="•"/>
            </a:pPr>
            <a:r>
              <a:rPr lang="en-US" baseline="0" dirty="0" smtClean="0"/>
              <a:t>Care continuity</a:t>
            </a:r>
          </a:p>
          <a:p>
            <a:pPr marL="628650" lvl="1" indent="-171450">
              <a:buFont typeface="Arial"/>
              <a:buChar char="•"/>
            </a:pPr>
            <a:r>
              <a:rPr lang="en-US" baseline="0" dirty="0" smtClean="0"/>
              <a:t>Optimized operations</a:t>
            </a:r>
          </a:p>
          <a:p>
            <a:pPr marL="628650" lvl="1" indent="-171450">
              <a:buFont typeface="Arial"/>
              <a:buChar char="•"/>
            </a:pPr>
            <a:r>
              <a:rPr lang="en-US" baseline="0" dirty="0" smtClean="0"/>
              <a:t>Financial incentives; and</a:t>
            </a:r>
          </a:p>
          <a:p>
            <a:pPr marL="628650" lvl="1" indent="-171450">
              <a:buFont typeface="Arial"/>
              <a:buChar char="•"/>
            </a:pPr>
            <a:r>
              <a:rPr lang="en-US" baseline="0" dirty="0" smtClean="0"/>
              <a:t>Performance transparency</a:t>
            </a:r>
          </a:p>
          <a:p>
            <a:pPr marL="457200" lvl="1" indent="0">
              <a:buFont typeface="Arial"/>
              <a:buNone/>
            </a:pPr>
            <a:endParaRPr lang="en-US" baseline="0" dirty="0" smtClean="0"/>
          </a:p>
          <a:p>
            <a:pPr marL="171450" lvl="0" indent="-171450">
              <a:buFont typeface="Arial"/>
              <a:buChar char="•"/>
            </a:pPr>
            <a:r>
              <a:rPr lang="en-US" baseline="0" dirty="0" smtClean="0"/>
              <a:t>Obviously, you have a role to play in at least some of these goals—and maybe all of them.</a:t>
            </a:r>
          </a:p>
          <a:p>
            <a:pPr marL="628650" lvl="1" indent="-171450">
              <a:buFont typeface="Arial"/>
              <a:buChar char="•"/>
            </a:pPr>
            <a:endParaRPr lang="en-US" baseline="0" dirty="0" smtClean="0"/>
          </a:p>
          <a:p>
            <a:pPr marL="628650" lvl="1" indent="-171450">
              <a:buFont typeface="Arial"/>
              <a:buChar char="•"/>
            </a:pPr>
            <a:endParaRPr lang="en-US" baseline="0" dirty="0" smtClean="0"/>
          </a:p>
          <a:p>
            <a:pPr marL="628650" lvl="1" indent="-171450">
              <a:buFont typeface="Arial"/>
              <a:buChar char="•"/>
            </a:pPr>
            <a:endParaRPr lang="en-US" baseline="0" dirty="0" smtClean="0"/>
          </a:p>
          <a:p>
            <a:pPr marL="628650" lvl="1" indent="-171450">
              <a:buFont typeface="Arial"/>
              <a:buChar char="•"/>
            </a:pPr>
            <a:endParaRPr lang="en-US" dirty="0"/>
          </a:p>
        </p:txBody>
      </p:sp>
      <p:sp>
        <p:nvSpPr>
          <p:cNvPr id="4" name="Slide Number Placeholder 3"/>
          <p:cNvSpPr>
            <a:spLocks noGrp="1"/>
          </p:cNvSpPr>
          <p:nvPr>
            <p:ph type="sldNum" sz="quarter" idx="10"/>
          </p:nvPr>
        </p:nvSpPr>
        <p:spPr/>
        <p:txBody>
          <a:bodyPr/>
          <a:lstStyle/>
          <a:p>
            <a:fld id="{5F33A7F5-A951-4D96-81F6-3D671DD4C3C5}" type="slidenum">
              <a:rPr lang="en-US" smtClean="0"/>
              <a:t>19</a:t>
            </a:fld>
            <a:endParaRPr lang="en-US"/>
          </a:p>
        </p:txBody>
      </p:sp>
    </p:spTree>
    <p:extLst>
      <p:ext uri="{BB962C8B-B14F-4D97-AF65-F5344CB8AC3E}">
        <p14:creationId xmlns:p14="http://schemas.microsoft.com/office/powerpoint/2010/main" val="1444613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baseline="0" dirty="0" smtClean="0"/>
              <a:t>So, what’s changed?</a:t>
            </a:r>
          </a:p>
          <a:p>
            <a:pPr marL="171450" indent="-171450">
              <a:buFont typeface="Arial"/>
              <a:buChar char="•"/>
            </a:pPr>
            <a:endParaRPr lang="en-US" baseline="0" dirty="0" smtClean="0"/>
          </a:p>
          <a:p>
            <a:pPr marL="171450" indent="-171450">
              <a:buFont typeface="Arial"/>
              <a:buChar char="•"/>
            </a:pPr>
            <a:r>
              <a:rPr lang="en-US" baseline="0" dirty="0" smtClean="0"/>
              <a:t>I think the promise of IT is getting closer to fulfillment. It’s not there yet. But we are finally seeing the infrastructure developed at a level that is both broad and deep.</a:t>
            </a:r>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endParaRPr lang="en-US" baseline="0" dirty="0" smtClean="0"/>
          </a:p>
          <a:p>
            <a:pPr marL="171450" indent="-171450">
              <a:buFont typeface="Arial"/>
              <a:buChar char="•"/>
            </a:pPr>
            <a:r>
              <a:rPr lang="en-US" baseline="0" dirty="0" smtClean="0"/>
              <a:t>The small number of large systems is an opportunity because we can work with fewer points of contact at a higher level in order to achieve major gains.</a:t>
            </a:r>
          </a:p>
          <a:p>
            <a:pPr marL="171450" indent="-171450">
              <a:buFont typeface="Arial"/>
              <a:buChar char="•"/>
            </a:pPr>
            <a:endParaRPr lang="en-US" baseline="0" dirty="0" smtClean="0"/>
          </a:p>
          <a:p>
            <a:pPr marL="171450" indent="-171450">
              <a:buFont typeface="Arial"/>
              <a:buChar char="•"/>
            </a:pPr>
            <a:r>
              <a:rPr lang="en-US" baseline="0" dirty="0" smtClean="0"/>
              <a:t>But, as we will demonstrate later, that can only take us so far—because that can address hospital and health system issues, but not physician practice-level issues.</a:t>
            </a:r>
          </a:p>
        </p:txBody>
      </p:sp>
      <p:sp>
        <p:nvSpPr>
          <p:cNvPr id="4" name="Slide Number Placeholder 3"/>
          <p:cNvSpPr>
            <a:spLocks noGrp="1"/>
          </p:cNvSpPr>
          <p:nvPr>
            <p:ph type="sldNum" sz="quarter" idx="10"/>
          </p:nvPr>
        </p:nvSpPr>
        <p:spPr/>
        <p:txBody>
          <a:bodyPr/>
          <a:lstStyle/>
          <a:p>
            <a:fld id="{5F33A7F5-A951-4D96-81F6-3D671DD4C3C5}"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254893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Here are the high points I’d like to cover this morning,</a:t>
            </a:r>
            <a:r>
              <a:rPr lang="en-US" baseline="0" dirty="0" smtClean="0"/>
              <a:t> and leave time for your questions.</a:t>
            </a:r>
            <a:endParaRPr lang="en-US" dirty="0"/>
          </a:p>
        </p:txBody>
      </p:sp>
      <p:sp>
        <p:nvSpPr>
          <p:cNvPr id="4" name="Slide Number Placeholder 3"/>
          <p:cNvSpPr>
            <a:spLocks noGrp="1"/>
          </p:cNvSpPr>
          <p:nvPr>
            <p:ph type="sldNum" sz="quarter" idx="10"/>
          </p:nvPr>
        </p:nvSpPr>
        <p:spPr/>
        <p:txBody>
          <a:bodyPr/>
          <a:lstStyle/>
          <a:p>
            <a:fld id="{E183777E-AF13-4AF1-AD3C-03397E9E509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569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sz="1100" dirty="0" smtClean="0"/>
              <a:t>This takes us back to the point of a learning health care system—a system in which we</a:t>
            </a:r>
            <a:r>
              <a:rPr lang="en-US" sz="1100" baseline="0" dirty="0" smtClean="0"/>
              <a:t> use data to its highest capacity by getting evidence to the point of care and using EHRs to generate evidence themselves.</a:t>
            </a:r>
            <a:endParaRPr lang="en-US" sz="1100" dirty="0"/>
          </a:p>
        </p:txBody>
      </p:sp>
      <p:sp>
        <p:nvSpPr>
          <p:cNvPr id="4" name="Slide Number Placeholder 3"/>
          <p:cNvSpPr>
            <a:spLocks noGrp="1"/>
          </p:cNvSpPr>
          <p:nvPr>
            <p:ph type="sldNum" sz="quarter" idx="10"/>
          </p:nvPr>
        </p:nvSpPr>
        <p:spPr/>
        <p:txBody>
          <a:bodyPr/>
          <a:lstStyle/>
          <a:p>
            <a:fld id="{5F33A7F5-A951-4D96-81F6-3D671DD4C3C5}" type="slidenum">
              <a:rPr lang="en-US" smtClean="0">
                <a:solidFill>
                  <a:prstClr val="black"/>
                </a:solidFill>
                <a:latin typeface="Calibri"/>
              </a:rPr>
              <a:pPr/>
              <a:t>21</a:t>
            </a:fld>
            <a:endParaRPr lang="en-US" dirty="0">
              <a:solidFill>
                <a:prstClr val="black"/>
              </a:solidFill>
              <a:latin typeface="Calibri"/>
            </a:endParaRPr>
          </a:p>
        </p:txBody>
      </p:sp>
    </p:spTree>
    <p:extLst>
      <p:ext uri="{BB962C8B-B14F-4D97-AF65-F5344CB8AC3E}">
        <p14:creationId xmlns:p14="http://schemas.microsoft.com/office/powerpoint/2010/main" val="40361585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Source: https://healthit.ahrq.gov/ahrq-funded-projects/patient-centered-outcomes-research-clinical-decision-support-learning-network</a:t>
            </a:r>
          </a:p>
          <a:p>
            <a:endParaRPr lang="en-US" dirty="0" smtClean="0"/>
          </a:p>
          <a:p>
            <a:r>
              <a:rPr lang="en-US" dirty="0" smtClean="0"/>
              <a:t>Starting in 2016, AHRQ funded the PCOR</a:t>
            </a:r>
            <a:r>
              <a:rPr lang="en-US" baseline="0" dirty="0" smtClean="0"/>
              <a:t> Clinical Decision Support Learning Network, which will create a community of stakeholders that will work toward disseminating and implementing PCOR findings through CDS in clinical practice. (RTI International, Research Triangle Park, NC).</a:t>
            </a:r>
          </a:p>
          <a:p>
            <a:endParaRPr lang="en-US" baseline="0" dirty="0" smtClean="0"/>
          </a:p>
          <a:p>
            <a:r>
              <a:rPr lang="en-US" baseline="0" dirty="0" smtClean="0"/>
              <a:t>The four-year (2016-2020) project aims to address some of the barriers to the effective use of PCOR in CDS at a larger scale. These include:</a:t>
            </a:r>
          </a:p>
          <a:p>
            <a:pPr marL="171450" indent="-171450">
              <a:buFont typeface="Arial" panose="020B0604020202020204" pitchFamily="34" charset="0"/>
              <a:buChar char="•"/>
            </a:pPr>
            <a:r>
              <a:rPr lang="en-US" baseline="0" dirty="0" smtClean="0"/>
              <a:t>Limited awareness and availability of PCOR findings</a:t>
            </a:r>
          </a:p>
          <a:p>
            <a:pPr marL="171450" indent="-171450">
              <a:buFont typeface="Arial" panose="020B0604020202020204" pitchFamily="34" charset="0"/>
              <a:buChar char="•"/>
            </a:pPr>
            <a:r>
              <a:rPr lang="en-US" baseline="0" dirty="0" smtClean="0"/>
              <a:t>Limited expertise with interpreting and embedding findings into CDS</a:t>
            </a:r>
          </a:p>
          <a:p>
            <a:pPr marL="171450" indent="-171450">
              <a:buFont typeface="Arial" panose="020B0604020202020204" pitchFamily="34" charset="0"/>
              <a:buChar char="•"/>
            </a:pPr>
            <a:r>
              <a:rPr lang="en-US" baseline="0" dirty="0" smtClean="0"/>
              <a:t>Lack of widely adopted standards for CDS</a:t>
            </a:r>
          </a:p>
          <a:p>
            <a:pPr marL="171450" indent="-171450">
              <a:buFont typeface="Arial" panose="020B0604020202020204" pitchFamily="34" charset="0"/>
              <a:buChar char="•"/>
            </a:pPr>
            <a:r>
              <a:rPr lang="en-US" baseline="0" dirty="0" smtClean="0"/>
              <a:t>Limited use of portals and personal health records by patients</a:t>
            </a:r>
          </a:p>
          <a:p>
            <a:pPr marL="171450" indent="-171450">
              <a:buFont typeface="Arial" panose="020B0604020202020204" pitchFamily="34" charset="0"/>
              <a:buChar char="•"/>
            </a:pPr>
            <a:r>
              <a:rPr lang="en-US" baseline="0" dirty="0" smtClean="0"/>
              <a:t>Lack of a model for creating and managing best practice knowledge repositories.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 project began in April of this year.</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(Next slide)</a:t>
            </a:r>
          </a:p>
          <a:p>
            <a:r>
              <a:rPr lang="en-US" baseline="0" dirty="0" smtClean="0"/>
              <a: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C13CC4-4B92-49DC-A0E0-FC099CB76A24}"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45325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F33A7F5-A951-4D96-81F6-3D671DD4C3C5}" type="slidenum">
              <a:rPr lang="en-US" smtClean="0"/>
              <a:t>23</a:t>
            </a:fld>
            <a:endParaRPr lang="en-US"/>
          </a:p>
        </p:txBody>
      </p:sp>
    </p:spTree>
    <p:extLst>
      <p:ext uri="{BB962C8B-B14F-4D97-AF65-F5344CB8AC3E}">
        <p14:creationId xmlns:p14="http://schemas.microsoft.com/office/powerpoint/2010/main" val="31930359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47BDF-9E47-4683-914D-57432CAFA6A3}" type="slidenum">
              <a:rPr lang="en-US" smtClean="0">
                <a:solidFill>
                  <a:prstClr val="black"/>
                </a:solidFill>
                <a:latin typeface="Calibri"/>
              </a:rPr>
              <a:pPr/>
              <a:t>24</a:t>
            </a:fld>
            <a:endParaRPr lang="en-US" dirty="0">
              <a:solidFill>
                <a:prstClr val="black"/>
              </a:solidFill>
              <a:latin typeface="Calibri"/>
            </a:endParaRPr>
          </a:p>
        </p:txBody>
      </p:sp>
    </p:spTree>
    <p:extLst>
      <p:ext uri="{BB962C8B-B14F-4D97-AF65-F5344CB8AC3E}">
        <p14:creationId xmlns:p14="http://schemas.microsoft.com/office/powerpoint/2010/main" val="4080282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sz="1100" baseline="0" dirty="0" smtClean="0"/>
              <a:t>We are excited to have the priorities and funding structures in place to support research that can help grow a learning health system.  We still have much to build that can support practice, support research, and improve quality. But we are starting to make headway.</a:t>
            </a:r>
          </a:p>
          <a:p>
            <a:pPr marL="171244" indent="-171244">
              <a:buFont typeface="Arial" panose="020B0604020202020204" pitchFamily="34" charset="0"/>
              <a:buChar char="•"/>
            </a:pPr>
            <a:endParaRPr lang="en-US" sz="1100" baseline="0" dirty="0" smtClean="0"/>
          </a:p>
          <a:p>
            <a:pPr marL="171244" indent="-171244">
              <a:buFont typeface="Arial" panose="020B0604020202020204" pitchFamily="34" charset="0"/>
              <a:buChar char="•"/>
            </a:pPr>
            <a:r>
              <a:rPr lang="en-US" sz="1100" baseline="0" dirty="0" smtClean="0"/>
              <a:t>We look forward to working with you in helping to learn about what works, what doesn’t work, and why, as we move toward a 21</a:t>
            </a:r>
            <a:r>
              <a:rPr lang="en-US" sz="1100" baseline="30000" dirty="0" smtClean="0"/>
              <a:t>st</a:t>
            </a:r>
            <a:r>
              <a:rPr lang="en-US" sz="1100" baseline="0" dirty="0" smtClean="0"/>
              <a:t> century health system that fulfills the goals of better care and safer care for all Americans.</a:t>
            </a:r>
            <a:endParaRPr lang="en-US" sz="1100" dirty="0"/>
          </a:p>
        </p:txBody>
      </p:sp>
      <p:sp>
        <p:nvSpPr>
          <p:cNvPr id="4" name="Slide Number Placeholder 3"/>
          <p:cNvSpPr>
            <a:spLocks noGrp="1"/>
          </p:cNvSpPr>
          <p:nvPr>
            <p:ph type="sldNum" sz="quarter" idx="10"/>
          </p:nvPr>
        </p:nvSpPr>
        <p:spPr/>
        <p:txBody>
          <a:bodyPr/>
          <a:lstStyle/>
          <a:p>
            <a:fld id="{5F33A7F5-A951-4D96-81F6-3D671DD4C3C5}" type="slidenum">
              <a:rPr lang="en-US" smtClean="0">
                <a:solidFill>
                  <a:prstClr val="black"/>
                </a:solidFill>
                <a:latin typeface="Calibri"/>
              </a:rPr>
              <a:pPr/>
              <a:t>27</a:t>
            </a:fld>
            <a:endParaRPr lang="en-US" dirty="0">
              <a:solidFill>
                <a:prstClr val="black"/>
              </a:solidFill>
              <a:latin typeface="Calibri"/>
            </a:endParaRPr>
          </a:p>
        </p:txBody>
      </p:sp>
    </p:spTree>
    <p:extLst>
      <p:ext uri="{BB962C8B-B14F-4D97-AF65-F5344CB8AC3E}">
        <p14:creationId xmlns:p14="http://schemas.microsoft.com/office/powerpoint/2010/main" val="3054744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 welcome any of your questions.  </a:t>
            </a:r>
            <a:endParaRPr lang="en-US" dirty="0" smtClean="0"/>
          </a:p>
          <a:p>
            <a:endParaRPr lang="en-US" dirty="0"/>
          </a:p>
        </p:txBody>
      </p:sp>
      <p:sp>
        <p:nvSpPr>
          <p:cNvPr id="4" name="Slide Number Placeholder 3"/>
          <p:cNvSpPr>
            <a:spLocks noGrp="1"/>
          </p:cNvSpPr>
          <p:nvPr>
            <p:ph type="sldNum" sz="quarter" idx="10"/>
          </p:nvPr>
        </p:nvSpPr>
        <p:spPr/>
        <p:txBody>
          <a:bodyPr/>
          <a:lstStyle/>
          <a:p>
            <a:fld id="{56C13CC4-4B92-49DC-A0E0-FC099CB76A24}" type="slidenum">
              <a:rPr lang="en-US" smtClean="0"/>
              <a:t>28</a:t>
            </a:fld>
            <a:endParaRPr lang="en-US" dirty="0"/>
          </a:p>
        </p:txBody>
      </p:sp>
    </p:spTree>
    <p:extLst>
      <p:ext uri="{BB962C8B-B14F-4D97-AF65-F5344CB8AC3E}">
        <p14:creationId xmlns:p14="http://schemas.microsoft.com/office/powerpoint/2010/main" val="2651689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sz="1100" dirty="0" smtClean="0"/>
              <a:t>Personal</a:t>
            </a:r>
            <a:r>
              <a:rPr lang="en-US" sz="1100" baseline="0" dirty="0" smtClean="0"/>
              <a:t> bio</a:t>
            </a:r>
            <a:endParaRPr lang="en-US" sz="1100" dirty="0"/>
          </a:p>
        </p:txBody>
      </p:sp>
      <p:sp>
        <p:nvSpPr>
          <p:cNvPr id="4" name="Slide Number Placeholder 3"/>
          <p:cNvSpPr>
            <a:spLocks noGrp="1"/>
          </p:cNvSpPr>
          <p:nvPr>
            <p:ph type="sldNum" sz="quarter" idx="10"/>
          </p:nvPr>
        </p:nvSpPr>
        <p:spPr/>
        <p:txBody>
          <a:bodyPr/>
          <a:lstStyle/>
          <a:p>
            <a:fld id="{5F33A7F5-A951-4D96-81F6-3D671DD4C3C5}" type="slidenum">
              <a:rPr lang="en-US" smtClean="0">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224961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sz="1100" dirty="0" smtClean="0"/>
              <a:t>Even as a relatively small health services research agency – about 300 people, proposed FY 2017 budget of roughly $470 million – we have a lot of resources. </a:t>
            </a:r>
          </a:p>
          <a:p>
            <a:pPr marL="171450" indent="-171450">
              <a:buFont typeface="Arial"/>
              <a:buChar char="•"/>
            </a:pPr>
            <a:endParaRPr lang="en-US" sz="1100" dirty="0" smtClean="0"/>
          </a:p>
          <a:p>
            <a:pPr marL="171450" indent="-171450">
              <a:buFont typeface="Arial"/>
              <a:buChar char="•"/>
            </a:pPr>
            <a:r>
              <a:rPr lang="en-US" sz="1100" dirty="0" smtClean="0"/>
              <a:t>In the context of a $2.7 trillion health care system, with 800,000 physicians, 5,000 hospitals, millions of nurses, we can’t actually change health care by ourselves.  We can produce evidence, and our</a:t>
            </a:r>
            <a:r>
              <a:rPr lang="en-US" sz="1100" baseline="0" dirty="0" smtClean="0"/>
              <a:t> </a:t>
            </a:r>
            <a:r>
              <a:rPr lang="en-US" sz="1100" dirty="0" smtClean="0"/>
              <a:t>mission statement acknowledges that. We</a:t>
            </a:r>
            <a:r>
              <a:rPr lang="en-US" sz="1100" baseline="0" dirty="0" smtClean="0"/>
              <a:t> produce tools based on that evidence. But we depend on you in the academic community to help us produce the evidence that that creates the tools and, ultimately, promotes better and safer care. </a:t>
            </a:r>
            <a:endParaRPr lang="en-US" sz="1100" dirty="0" smtClean="0"/>
          </a:p>
          <a:p>
            <a:pPr marL="171450" indent="-171450">
              <a:buFont typeface="Arial"/>
              <a:buChar char="•"/>
            </a:pPr>
            <a:endParaRPr lang="en-US" sz="1100" dirty="0" smtClean="0"/>
          </a:p>
          <a:p>
            <a:pPr marL="171450" indent="-171450">
              <a:buFont typeface="Arial"/>
              <a:buChar char="•"/>
            </a:pPr>
            <a:r>
              <a:rPr lang="en-US" sz="1100" dirty="0" smtClean="0"/>
              <a:t>Here are three critical ways in which AHRQ makes a difference. </a:t>
            </a:r>
          </a:p>
          <a:p>
            <a:pPr marL="173993" indent="-173993">
              <a:buFont typeface="Arial" panose="020B0604020202020204" pitchFamily="34" charset="0"/>
              <a:buChar char="•"/>
            </a:pPr>
            <a:endParaRPr lang="en-US" sz="1100" dirty="0" smtClean="0"/>
          </a:p>
          <a:p>
            <a:pPr marL="173993" indent="-173993">
              <a:buFont typeface="Arial" panose="020B0604020202020204" pitchFamily="34" charset="0"/>
              <a:buChar char="•"/>
            </a:pPr>
            <a:r>
              <a:rPr lang="en-US" sz="1100" dirty="0" smtClean="0"/>
              <a:t>AHRQ invests in research and produces evidence on how to make health care safer and improve quality, affordability, and access to services.  </a:t>
            </a:r>
          </a:p>
          <a:p>
            <a:pPr marL="173993" indent="-173993">
              <a:buFont typeface="Arial" panose="020B0604020202020204" pitchFamily="34" charset="0"/>
              <a:buChar char="•"/>
            </a:pPr>
            <a:endParaRPr lang="en-US" sz="1100" dirty="0" smtClean="0"/>
          </a:p>
          <a:p>
            <a:pPr marL="173993" marR="0" indent="-17399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t>Second, the production of research and evidence by itself doesn’t help anyone unless the evidence is understood and used. To get to the ‘understood and used’, we create tools and resources to train health system and professionals and to catalyze improvements in care. </a:t>
            </a:r>
          </a:p>
          <a:p>
            <a:pPr marL="173993" indent="-173993">
              <a:buFont typeface="Arial" panose="020B0604020202020204" pitchFamily="34" charset="0"/>
              <a:buChar char="•"/>
            </a:pPr>
            <a:endParaRPr lang="en-US" sz="1100" dirty="0" smtClean="0"/>
          </a:p>
          <a:p>
            <a:pPr marL="173993" indent="-173993">
              <a:buFont typeface="Arial" panose="020B0604020202020204" pitchFamily="34" charset="0"/>
              <a:buChar char="•"/>
            </a:pPr>
            <a:r>
              <a:rPr lang="en-US" sz="1100" dirty="0" smtClean="0"/>
              <a:t>Third, AHRQ generates measures and data to track and improve performance and allow policymakers to evaluate the progress of the U.S. health system in meeting those goals. </a:t>
            </a:r>
          </a:p>
          <a:p>
            <a:pPr marL="173993" indent="-173993">
              <a:buFont typeface="Arial" panose="020B0604020202020204" pitchFamily="34" charset="0"/>
              <a:buChar char="•"/>
            </a:pPr>
            <a:endParaRPr lang="en-US" sz="1100" dirty="0" smtClean="0"/>
          </a:p>
        </p:txBody>
      </p:sp>
      <p:sp>
        <p:nvSpPr>
          <p:cNvPr id="4" name="Slide Number Placeholder 3"/>
          <p:cNvSpPr>
            <a:spLocks noGrp="1"/>
          </p:cNvSpPr>
          <p:nvPr>
            <p:ph type="sldNum" sz="quarter" idx="10"/>
          </p:nvPr>
        </p:nvSpPr>
        <p:spPr/>
        <p:txBody>
          <a:bodyPr/>
          <a:lstStyle/>
          <a:p>
            <a:fld id="{BB2FF4FA-FE94-49C2-B4B5-55FACC608087}" type="slidenum">
              <a:rPr lang="en-US" smtClean="0"/>
              <a:t>4</a:t>
            </a:fld>
            <a:endParaRPr lang="en-US" dirty="0"/>
          </a:p>
        </p:txBody>
      </p:sp>
    </p:spTree>
    <p:extLst>
      <p:ext uri="{BB962C8B-B14F-4D97-AF65-F5344CB8AC3E}">
        <p14:creationId xmlns:p14="http://schemas.microsoft.com/office/powerpoint/2010/main" val="211344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343815"/>
            <a:ext cx="5608320" cy="4255356"/>
          </a:xfrm>
        </p:spPr>
        <p:txBody>
          <a:bodyPr/>
          <a:lstStyle/>
          <a:p>
            <a:pPr lvl="0"/>
            <a:r>
              <a:rPr lang="en-US" sz="1200" kern="1200" dirty="0" smtClean="0">
                <a:solidFill>
                  <a:schemeClr val="tx1"/>
                </a:solidFill>
                <a:effectLst/>
                <a:latin typeface="+mn-lt"/>
                <a:ea typeface="+mn-ea"/>
                <a:cs typeface="+mn-cs"/>
              </a:rPr>
              <a:t>Investigator initiated research to AHRQ is an integral part of what AHRQ does.  We support investigator-initiated research across all Agency program areas, and we also support grants from the Patient-Centered Outcomes Research Trust Fund. Our combined total grant funding for FY 2017 is $192.3 million.</a:t>
            </a:r>
          </a:p>
          <a:p>
            <a:pPr lvl="0"/>
            <a:r>
              <a:rPr lang="en-US" sz="1200" kern="1200" dirty="0" smtClean="0">
                <a:solidFill>
                  <a:schemeClr val="tx1"/>
                </a:solidFill>
                <a:effectLst/>
                <a:latin typeface="+mn-lt"/>
                <a:ea typeface="+mn-ea"/>
                <a:cs typeface="+mn-cs"/>
              </a:rPr>
              <a:t>And, AHRQ is the home of the U.S. Preventive Services Task Force; we provide administrative and scientific support for the Task Force’s activities.  The Task Force is an independent body and speak for themselves when making recommendations about preventive services, screenings, and tests.</a:t>
            </a:r>
          </a:p>
          <a:p>
            <a:pPr lvl="0"/>
            <a:r>
              <a:rPr lang="en-US" sz="1200" kern="1200" dirty="0" smtClean="0">
                <a:solidFill>
                  <a:schemeClr val="tx1"/>
                </a:solidFill>
                <a:effectLst/>
                <a:latin typeface="+mn-lt"/>
                <a:ea typeface="+mn-ea"/>
                <a:cs typeface="+mn-cs"/>
              </a:rPr>
              <a:t>The Evidence-based Practice Centers (EPCs) are 5-year contracts awarded to a standing group of institutions that review all relevant scientific literature on a wide range of clinical and health services topics to produce evidence reports. These reports are used for informing and developing coverage decisions, quality measures, educational materials and tools, clinical practice guidelines, and research agendas. The EPCs also conduct research on methodologies for evidence synthesis.</a:t>
            </a:r>
          </a:p>
          <a:p>
            <a:pPr marL="171244" indent="-171244">
              <a:buFont typeface="Arial" panose="020B0604020202020204" pitchFamily="34" charset="0"/>
              <a:buChar char="•"/>
            </a:pPr>
            <a:endParaRPr lang="en-US" sz="1100" dirty="0"/>
          </a:p>
        </p:txBody>
      </p:sp>
      <p:sp>
        <p:nvSpPr>
          <p:cNvPr id="4" name="Slide Number Placeholder 3"/>
          <p:cNvSpPr>
            <a:spLocks noGrp="1"/>
          </p:cNvSpPr>
          <p:nvPr>
            <p:ph type="sldNum" sz="quarter" idx="10"/>
          </p:nvPr>
        </p:nvSpPr>
        <p:spPr/>
        <p:txBody>
          <a:bodyPr/>
          <a:lstStyle/>
          <a:p>
            <a:r>
              <a:rPr lang="en-US" dirty="0" smtClean="0">
                <a:solidFill>
                  <a:prstClr val="black"/>
                </a:solidFill>
                <a:latin typeface="Calibri"/>
              </a:rPr>
              <a:t>5</a:t>
            </a:r>
            <a:endParaRPr lang="en-US" dirty="0">
              <a:solidFill>
                <a:prstClr val="black"/>
              </a:solidFill>
              <a:latin typeface="Calibri"/>
            </a:endParaRPr>
          </a:p>
        </p:txBody>
      </p:sp>
    </p:spTree>
    <p:extLst>
      <p:ext uri="{BB962C8B-B14F-4D97-AF65-F5344CB8AC3E}">
        <p14:creationId xmlns:p14="http://schemas.microsoft.com/office/powerpoint/2010/main" val="2515190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sz="1100" dirty="0" smtClean="0"/>
              <a:t>The second bucket </a:t>
            </a:r>
            <a:r>
              <a:rPr lang="en-US" sz="1100" dirty="0"/>
              <a:t>is Tools and Training Materials. Here you see </a:t>
            </a:r>
            <a:r>
              <a:rPr lang="en-US" sz="1100" dirty="0" smtClean="0"/>
              <a:t>just a few </a:t>
            </a:r>
            <a:r>
              <a:rPr lang="en-US" sz="1100" dirty="0"/>
              <a:t>examples of these.</a:t>
            </a:r>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This bucket is of primary interest to </a:t>
            </a:r>
            <a:r>
              <a:rPr lang="en-US" sz="1100" b="1" i="1" u="sng" dirty="0"/>
              <a:t>practicing clinicians</a:t>
            </a:r>
            <a:r>
              <a:rPr lang="en-US" sz="1100" dirty="0"/>
              <a:t>—the doctors and nurses who are at the bedside providing care to patients. </a:t>
            </a:r>
            <a:r>
              <a:rPr lang="en-US" sz="1100" dirty="0" smtClean="0"/>
              <a:t> We </a:t>
            </a:r>
            <a:r>
              <a:rPr lang="en-US" sz="1100" dirty="0"/>
              <a:t>take the evidence we have generated in the first bucket and elsewhere and translate it into usable tools that improve the quality and safety of care actually delivered to patients.</a:t>
            </a:r>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As an example, let me point to </a:t>
            </a:r>
            <a:r>
              <a:rPr lang="en-US" sz="1100" b="1" dirty="0"/>
              <a:t>TeamSTEPPS</a:t>
            </a:r>
            <a:r>
              <a:rPr lang="en-US" sz="1100" dirty="0"/>
              <a:t>. This is a curriculum that AHRQ developed along with our colleagues at the Department of Defense. </a:t>
            </a:r>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The curriculum takes </a:t>
            </a:r>
            <a:r>
              <a:rPr lang="en-US" sz="1100" dirty="0" smtClean="0"/>
              <a:t>principles </a:t>
            </a:r>
            <a:r>
              <a:rPr lang="en-US" sz="1100" dirty="0"/>
              <a:t>of </a:t>
            </a:r>
            <a:r>
              <a:rPr lang="en-US" sz="1100" dirty="0" smtClean="0"/>
              <a:t>teamwork familiar to the military —things </a:t>
            </a:r>
            <a:r>
              <a:rPr lang="en-US" sz="1100" dirty="0"/>
              <a:t>like communication, clear delineation of roles, and mutual accountability—and applies them to the health care setting. This has proven extraordinarily popular with health care providers.</a:t>
            </a:r>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Materials include an instructor manual, case studies, and videos illustrating teamwork opportunities and successes. Instructor and Trainer workshop materials focus on change management, coaching, and implementation. </a:t>
            </a:r>
            <a:r>
              <a:rPr lang="en-US" sz="1100" dirty="0" smtClean="0"/>
              <a:t>The course </a:t>
            </a:r>
            <a:r>
              <a:rPr lang="en-US" sz="1100" dirty="0"/>
              <a:t>is </a:t>
            </a:r>
            <a:r>
              <a:rPr lang="en-US" sz="1100" dirty="0" smtClean="0"/>
              <a:t>free and available </a:t>
            </a:r>
            <a:r>
              <a:rPr lang="en-US" sz="1100" dirty="0"/>
              <a:t>on </a:t>
            </a:r>
            <a:r>
              <a:rPr lang="en-US" sz="1100" dirty="0" smtClean="0"/>
              <a:t>DVD.</a:t>
            </a:r>
            <a:endParaRPr lang="en-US" sz="1100" dirty="0"/>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Here you see other examples of tools, such as the </a:t>
            </a:r>
            <a:r>
              <a:rPr lang="en-US" sz="1100" b="1" dirty="0"/>
              <a:t>CUSP</a:t>
            </a:r>
            <a:r>
              <a:rPr lang="en-US" sz="1100" dirty="0"/>
              <a:t>, which has been demonstrated to reduce healthcare-associated infections and save lives  in a variety of settings; and surveys of patient safety culture, which also have been used to catalyze change in many settings of care.</a:t>
            </a:r>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I also want to mention </a:t>
            </a:r>
            <a:r>
              <a:rPr lang="en-US" sz="1100" b="1" dirty="0"/>
              <a:t>CANDOR</a:t>
            </a:r>
            <a:r>
              <a:rPr lang="en-US" sz="1100" dirty="0"/>
              <a:t>—a new toolkit the Agency just introduced. It’s a Communication and Resolution Program. CANDOR gives guidance to hospitals on how to handle communication with patients and families after an adverse event—including, when appropriate, an apology.</a:t>
            </a:r>
          </a:p>
        </p:txBody>
      </p:sp>
      <p:sp>
        <p:nvSpPr>
          <p:cNvPr id="4" name="Slide Number Placeholder 3"/>
          <p:cNvSpPr>
            <a:spLocks noGrp="1"/>
          </p:cNvSpPr>
          <p:nvPr>
            <p:ph type="sldNum" sz="quarter" idx="10"/>
          </p:nvPr>
        </p:nvSpPr>
        <p:spPr/>
        <p:txBody>
          <a:bodyPr/>
          <a:lstStyle/>
          <a:p>
            <a:fld id="{5F33A7F5-A951-4D96-81F6-3D671DD4C3C5}" type="slidenum">
              <a:rPr lang="en-US" smtClean="0">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834614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244" indent="-171244">
              <a:buFont typeface="Arial" panose="020B0604020202020204" pitchFamily="34" charset="0"/>
              <a:buChar char="•"/>
            </a:pPr>
            <a:r>
              <a:rPr lang="en-US" sz="1100" dirty="0" smtClean="0"/>
              <a:t>And finally, the third bucket of AHRQ’s major</a:t>
            </a:r>
            <a:r>
              <a:rPr lang="en-US" sz="1100" baseline="0" dirty="0" smtClean="0"/>
              <a:t> activities </a:t>
            </a:r>
            <a:r>
              <a:rPr lang="en-US" sz="1100" dirty="0" smtClean="0"/>
              <a:t>consists </a:t>
            </a:r>
            <a:r>
              <a:rPr lang="en-US" sz="1100" dirty="0"/>
              <a:t>of </a:t>
            </a:r>
            <a:r>
              <a:rPr lang="en-US" sz="1100" dirty="0" smtClean="0"/>
              <a:t>our data </a:t>
            </a:r>
            <a:r>
              <a:rPr lang="en-US" sz="1100" dirty="0"/>
              <a:t>products and measures. </a:t>
            </a:r>
            <a:r>
              <a:rPr lang="en-US" sz="1100" b="1" i="1" dirty="0"/>
              <a:t>Providers, policymakers </a:t>
            </a:r>
            <a:r>
              <a:rPr lang="en-US" sz="1100" dirty="0"/>
              <a:t>and </a:t>
            </a:r>
            <a:r>
              <a:rPr lang="en-US" sz="1100" b="1" i="1" dirty="0"/>
              <a:t>researchers</a:t>
            </a:r>
            <a:r>
              <a:rPr lang="en-US" sz="1100" dirty="0"/>
              <a:t> all rely on </a:t>
            </a:r>
            <a:r>
              <a:rPr lang="en-US" sz="1100" dirty="0" smtClean="0"/>
              <a:t>the work</a:t>
            </a:r>
            <a:r>
              <a:rPr lang="en-US" sz="1100" baseline="0" dirty="0" smtClean="0"/>
              <a:t> that’s generated here. </a:t>
            </a:r>
            <a:endParaRPr lang="en-US" sz="1100" dirty="0"/>
          </a:p>
          <a:p>
            <a:pPr marL="171244" indent="-171244">
              <a:buFont typeface="Arial" panose="020B0604020202020204" pitchFamily="34" charset="0"/>
              <a:buChar char="•"/>
            </a:pPr>
            <a:endParaRPr lang="en-US" sz="1100" dirty="0"/>
          </a:p>
          <a:p>
            <a:pPr marL="171244" indent="-171244">
              <a:buFont typeface="Arial" panose="020B0604020202020204" pitchFamily="34" charset="0"/>
              <a:buChar char="•"/>
            </a:pPr>
            <a:r>
              <a:rPr lang="en-US" sz="1100" dirty="0"/>
              <a:t>The core products I want to mention here are MEPS and HCUP. These two products represent the gold standard of such information in their respective fields.</a:t>
            </a:r>
          </a:p>
          <a:p>
            <a:endParaRPr lang="en-US" sz="1100" dirty="0"/>
          </a:p>
          <a:p>
            <a:pPr marL="171244" indent="-171244">
              <a:buFont typeface="Arial"/>
              <a:buChar char="•"/>
            </a:pPr>
            <a:r>
              <a:rPr lang="en-US" sz="1100" dirty="0"/>
              <a:t>HCUP is a group of related databases that captures information extracted from administrative data. HCUP includes data from 47 states, making it the largest and most robust database available of the care provided to hospital patients in the United States.   HCUP captures data from all kinds of insurance, including Medicare and commercial payers. </a:t>
            </a:r>
          </a:p>
          <a:p>
            <a:pPr marL="627896" lvl="1" indent="-171244">
              <a:buFont typeface="Arial"/>
              <a:buChar char="•"/>
            </a:pPr>
            <a:endParaRPr lang="en-US" sz="1100" dirty="0"/>
          </a:p>
          <a:p>
            <a:pPr marL="171244" indent="-171244">
              <a:buFont typeface="Arial"/>
              <a:buChar char="•"/>
            </a:pPr>
            <a:r>
              <a:rPr lang="en-US" sz="1100" dirty="0"/>
              <a:t>MEPS is a set of large-scale surveys of families and individuals, their medical providers, and employers across the United States. It’s the most complete source of data on the cost and use of health care and health insurance coverage in the United States.</a:t>
            </a:r>
          </a:p>
          <a:p>
            <a:pPr marL="171244" indent="-171244" defTabSz="913303">
              <a:buFont typeface="Arial"/>
              <a:buChar char="•"/>
              <a:defRPr/>
            </a:pPr>
            <a:endParaRPr lang="en-US" sz="1100" dirty="0"/>
          </a:p>
          <a:p>
            <a:pPr marL="171244" indent="-171244" defTabSz="913303">
              <a:buFont typeface="Arial" panose="020B0604020202020204" pitchFamily="34" charset="0"/>
              <a:buChar char="•"/>
              <a:defRPr/>
            </a:pPr>
            <a:r>
              <a:rPr lang="en-US" sz="1100" dirty="0"/>
              <a:t>HCUP and MEPS are both very rich sources of data. AHRQ uses them to produce statistical briefs analyzing different medical and economic implications of our health care system. Researchers can crunch the numbers in a variety of ways to analyze health care spending and utilization.</a:t>
            </a:r>
          </a:p>
          <a:p>
            <a:pPr marL="171244" indent="-171244" defTabSz="913303">
              <a:buFont typeface="Arial" panose="020B0604020202020204" pitchFamily="34" charset="0"/>
              <a:buChar char="•"/>
              <a:defRPr/>
            </a:pPr>
            <a:endParaRPr lang="en-US" sz="1100" dirty="0"/>
          </a:p>
          <a:p>
            <a:pPr marL="171244" indent="-171244">
              <a:buFont typeface="Arial" panose="020B0604020202020204" pitchFamily="34" charset="0"/>
              <a:buChar char="•"/>
              <a:defRPr/>
            </a:pPr>
            <a:r>
              <a:rPr lang="en-US" sz="1100" dirty="0"/>
              <a:t>I also want to mention our quality and disparities report, now in its 13</a:t>
            </a:r>
            <a:r>
              <a:rPr lang="en-US" sz="1100" baseline="30000" dirty="0"/>
              <a:t>th</a:t>
            </a:r>
            <a:r>
              <a:rPr lang="en-US" sz="1100" dirty="0"/>
              <a:t> year. The </a:t>
            </a:r>
            <a:r>
              <a:rPr lang="en-US" sz="1100" i="1" dirty="0"/>
              <a:t>National Healthcare Quality Report </a:t>
            </a:r>
            <a:r>
              <a:rPr lang="en-US" sz="1100" dirty="0"/>
              <a:t>and </a:t>
            </a:r>
            <a:r>
              <a:rPr lang="en-US" sz="1100" i="1" dirty="0"/>
              <a:t>National Healthcare Disparities Report</a:t>
            </a:r>
            <a:r>
              <a:rPr lang="en-US" sz="1100" dirty="0"/>
              <a:t> have been combined into a single report, the </a:t>
            </a:r>
            <a:r>
              <a:rPr lang="en-US" sz="1100" i="1" dirty="0"/>
              <a:t>National Healthcare Quality and Disparities Report</a:t>
            </a:r>
            <a:r>
              <a:rPr lang="en-US" sz="1100" dirty="0"/>
              <a:t>. These reports measure trends in effectiveness of care, patient safety, timeliness of care, patient centeredness, and efficiency of care, all in a variety of formats. </a:t>
            </a:r>
          </a:p>
        </p:txBody>
      </p:sp>
      <p:sp>
        <p:nvSpPr>
          <p:cNvPr id="4" name="Slide Number Placeholder 3"/>
          <p:cNvSpPr>
            <a:spLocks noGrp="1"/>
          </p:cNvSpPr>
          <p:nvPr>
            <p:ph type="sldNum" sz="quarter" idx="10"/>
          </p:nvPr>
        </p:nvSpPr>
        <p:spPr/>
        <p:txBody>
          <a:bodyPr/>
          <a:lstStyle/>
          <a:p>
            <a:fld id="{5F33A7F5-A951-4D96-81F6-3D671DD4C3C5}" type="slidenum">
              <a:rPr lang="en-US" smtClean="0">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598552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“Funding &amp; Grants” page on the AHRQ website will give you detailed information on everything from research training and education opportunities, a searchable database of AHRQ grants, profiles of our research training grantees, and much more </a:t>
            </a:r>
            <a:endParaRPr lang="en-US" dirty="0"/>
          </a:p>
        </p:txBody>
      </p:sp>
      <p:sp>
        <p:nvSpPr>
          <p:cNvPr id="4" name="Slide Number Placeholder 3"/>
          <p:cNvSpPr>
            <a:spLocks noGrp="1"/>
          </p:cNvSpPr>
          <p:nvPr>
            <p:ph type="sldNum" sz="quarter" idx="10"/>
          </p:nvPr>
        </p:nvSpPr>
        <p:spPr/>
        <p:txBody>
          <a:bodyPr/>
          <a:lstStyle/>
          <a:p>
            <a:fld id="{FD210777-6E37-40DA-8375-DB1E106DADEB}" type="slidenum">
              <a:rPr lang="en-US" smtClean="0"/>
              <a:t>9</a:t>
            </a:fld>
            <a:endParaRPr lang="en-US" dirty="0"/>
          </a:p>
        </p:txBody>
      </p:sp>
    </p:spTree>
    <p:extLst>
      <p:ext uri="{BB962C8B-B14F-4D97-AF65-F5344CB8AC3E}">
        <p14:creationId xmlns:p14="http://schemas.microsoft.com/office/powerpoint/2010/main" val="256661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31006"/>
            <a:ext cx="5608320" cy="4183380"/>
          </a:xfrm>
        </p:spPr>
        <p:txBody>
          <a:bodyPr/>
          <a:lstStyle/>
          <a:p>
            <a:r>
              <a:rPr lang="en-US" b="1" dirty="0" smtClean="0"/>
              <a:t>Source:  Funding Opportunity Announcement Guidance</a:t>
            </a:r>
            <a:r>
              <a:rPr lang="en-US" b="1" baseline="0" dirty="0" smtClean="0"/>
              <a:t> (AHRQ website)</a:t>
            </a:r>
            <a:endParaRPr lang="en-US" b="1" dirty="0" smtClean="0"/>
          </a:p>
          <a:p>
            <a:r>
              <a:rPr lang="en-US" dirty="0" smtClean="0"/>
              <a:t>http://www.ahrq.gov/funding/policies/foaguidance/index.html</a:t>
            </a:r>
          </a:p>
          <a:p>
            <a:endParaRPr lang="en-US" dirty="0" smtClean="0"/>
          </a:p>
          <a:p>
            <a:r>
              <a:rPr lang="en-US" dirty="0" smtClean="0"/>
              <a:t>Here’s a closer look at  AHRQ’s 4 research funding priorities.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First, we collaborate closely with the </a:t>
            </a:r>
            <a:r>
              <a:rPr lang="en-US" sz="1200" b="1" kern="1200" dirty="0" smtClean="0">
                <a:solidFill>
                  <a:schemeClr val="tx1"/>
                </a:solidFill>
                <a:effectLst/>
                <a:latin typeface="+mn-lt"/>
                <a:ea typeface="+mn-ea"/>
                <a:cs typeface="+mn-cs"/>
              </a:rPr>
              <a:t>Patient-Centered Outcomes Research Institute (PCORI) and the NIH</a:t>
            </a:r>
            <a:r>
              <a:rPr lang="en-US" sz="1200" kern="1200" dirty="0" smtClean="0">
                <a:solidFill>
                  <a:schemeClr val="tx1"/>
                </a:solidFill>
                <a:effectLst/>
                <a:latin typeface="+mn-lt"/>
                <a:ea typeface="+mn-ea"/>
                <a:cs typeface="+mn-cs"/>
              </a:rPr>
              <a:t> on ways to accelerate this type of research through projects that:</a:t>
            </a:r>
            <a:r>
              <a:rPr lang="en-US" sz="1200" kern="1200" baseline="0" dirty="0" smtClean="0">
                <a:solidFill>
                  <a:schemeClr val="tx1"/>
                </a:solidFill>
                <a:effectLst/>
                <a:latin typeface="+mn-lt"/>
                <a:ea typeface="+mn-ea"/>
                <a:cs typeface="+mn-cs"/>
              </a:rPr>
              <a:t> </a:t>
            </a:r>
          </a:p>
          <a:p>
            <a:endParaRPr lang="en-US" dirty="0"/>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Synthesizing evidence to inform better care planning decisions,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Discovering technique to improve health care practice,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Improving health care through the use of information systems and data resources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Developing methods that underlie evidence synthesis, stakeholder and patient engagement, decision making and practice improvement.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AHRQ is also committed to making health care safer by identifying risks and hazards, and designing and spreading interventions to improve safety through evidence-based strategies.  Our </a:t>
            </a:r>
            <a:r>
              <a:rPr lang="en-US" dirty="0" smtClean="0"/>
              <a:t>Patient Safety Research Program </a:t>
            </a:r>
            <a:r>
              <a:rPr lang="en-US" sz="1200" kern="1200" dirty="0" smtClean="0">
                <a:solidFill>
                  <a:schemeClr val="tx1"/>
                </a:solidFill>
                <a:effectLst/>
                <a:latin typeface="+mn-lt"/>
                <a:ea typeface="+mn-ea"/>
                <a:cs typeface="+mn-cs"/>
              </a:rPr>
              <a:t>identifies areas of focus through grant funding announcements and encourages investigators to to apply this framework  to other patient safety threats.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Third, we fund research in the area of increasing access to health care and health insurance to assist federal and state policymakers and private payers in their decisions in these important areas.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finally, we look to produce evidence that can increase the affordability, efficiency, and cost transparency for all Americans.  Areas include reducing cost growth, comparing performance of systems and providers, incentives for improving performance, and interventions to improve performance. </a:t>
            </a:r>
          </a:p>
          <a:p>
            <a:r>
              <a:rPr lang="en-US" baseline="0" dirty="0" smtClean="0"/>
              <a:t> </a:t>
            </a:r>
          </a:p>
        </p:txBody>
      </p:sp>
      <p:sp>
        <p:nvSpPr>
          <p:cNvPr id="4" name="Slide Number Placeholder 3"/>
          <p:cNvSpPr>
            <a:spLocks noGrp="1"/>
          </p:cNvSpPr>
          <p:nvPr>
            <p:ph type="sldNum" sz="quarter" idx="10"/>
          </p:nvPr>
        </p:nvSpPr>
        <p:spPr/>
        <p:txBody>
          <a:bodyPr/>
          <a:lstStyle/>
          <a:p>
            <a:fld id="{FD210777-6E37-40DA-8375-DB1E106DADEB}" type="slidenum">
              <a:rPr lang="en-US" smtClean="0"/>
              <a:t>10</a:t>
            </a:fld>
            <a:endParaRPr lang="en-US" dirty="0"/>
          </a:p>
        </p:txBody>
      </p:sp>
    </p:spTree>
    <p:extLst>
      <p:ext uri="{BB962C8B-B14F-4D97-AF65-F5344CB8AC3E}">
        <p14:creationId xmlns:p14="http://schemas.microsoft.com/office/powerpoint/2010/main" val="337837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Title of Presentation</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en-US" dirty="0" smtClean="0"/>
              <a:t>Author and Date </a:t>
            </a:r>
          </a:p>
        </p:txBody>
      </p:sp>
      <p:sp>
        <p:nvSpPr>
          <p:cNvPr id="4" name="Date Placeholder 3"/>
          <p:cNvSpPr>
            <a:spLocks noGrp="1"/>
          </p:cNvSpPr>
          <p:nvPr>
            <p:ph type="dt" sz="half" idx="10"/>
          </p:nvPr>
        </p:nvSpPr>
        <p:spPr/>
        <p:txBody>
          <a:bodyPr/>
          <a:lstStyle/>
          <a:p>
            <a:fld id="{2ED69A81-050C-46AC-8A9E-6229EDF731ED}"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7C2977F-0695-4C57-AF40-70739867F6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4820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E22604-7B26-4C64-9812-5F5671970A83}"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987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69BB55-974B-4B11-AB05-33FA8EC5036F}"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5233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
        <p:nvSpPr>
          <p:cNvPr id="4" name="Date Placeholder 3"/>
          <p:cNvSpPr>
            <a:spLocks noGrp="1"/>
          </p:cNvSpPr>
          <p:nvPr>
            <p:ph type="dt" sz="half" idx="10"/>
          </p:nvPr>
        </p:nvSpPr>
        <p:spPr/>
        <p:txBody>
          <a:bodyPr/>
          <a:lstStyle/>
          <a:p>
            <a:fld id="{7A6A951C-2857-429C-9461-F6FE54AD825C}"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812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018A4F-27BB-4DA4-9758-946F0546D308}"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051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4AAC5B-FE8E-4240-B7C0-3E2F797B4C72}"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685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9421ABE-2E12-497F-83A4-0AC9E134BE31}" type="datetime1">
              <a:rPr lang="en-US" smtClean="0">
                <a:solidFill>
                  <a:prstClr val="black">
                    <a:tint val="75000"/>
                  </a:prstClr>
                </a:solidFill>
              </a:rPr>
              <a:t>9/29/2016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638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A4C936-F969-418C-A922-A22F93DF7565}" type="datetime1">
              <a:rPr lang="en-US" smtClean="0">
                <a:solidFill>
                  <a:prstClr val="black">
                    <a:tint val="75000"/>
                  </a:prstClr>
                </a:solidFill>
              </a:rPr>
              <a:t>9/29/2016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24375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Date Placeholder 2"/>
          <p:cNvSpPr>
            <a:spLocks noGrp="1"/>
          </p:cNvSpPr>
          <p:nvPr>
            <p:ph type="dt" sz="half" idx="10"/>
          </p:nvPr>
        </p:nvSpPr>
        <p:spPr/>
        <p:txBody>
          <a:bodyPr/>
          <a:lstStyle/>
          <a:p>
            <a:fld id="{8817E787-10DD-451A-9404-9B836E421884}" type="datetime1">
              <a:rPr lang="en-US" smtClean="0">
                <a:solidFill>
                  <a:prstClr val="black">
                    <a:tint val="75000"/>
                  </a:prstClr>
                </a:solidFill>
              </a:rPr>
              <a:t>9/29/2016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425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E81FB-8CAD-4D8B-BBCC-8EFB571F6F6A}" type="datetime1">
              <a:rPr lang="en-US" smtClean="0">
                <a:solidFill>
                  <a:prstClr val="black">
                    <a:tint val="75000"/>
                  </a:prstClr>
                </a:solidFill>
              </a:rPr>
              <a:t>9/29/2016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9643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A2C3B3-B4B4-4F48-8BC1-AE4369434243}" type="datetime1">
              <a:rPr lang="en-US" smtClean="0">
                <a:solidFill>
                  <a:prstClr val="black">
                    <a:tint val="75000"/>
                  </a:prstClr>
                </a:solidFill>
              </a:rPr>
              <a:t>9/29/2016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067851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200400"/>
            <a:ext cx="8229600" cy="1600200"/>
          </a:xfrm>
          <a:prstGeom prst="rect">
            <a:avLst/>
          </a:prstGeom>
        </p:spPr>
        <p:txBody>
          <a:bodyPr vert="horz" lIns="91440" tIns="45720" rIns="91440" bIns="45720" rtlCol="0" anchor="ctr">
            <a:normAutofit/>
          </a:bodyPr>
          <a:lstStyle/>
          <a:p>
            <a:r>
              <a:rPr lang="en-US" dirty="0" smtClean="0"/>
              <a:t>Title of Presentation</a:t>
            </a:r>
            <a:endParaRPr lang="en-US" dirty="0"/>
          </a:p>
        </p:txBody>
      </p:sp>
      <p:sp>
        <p:nvSpPr>
          <p:cNvPr id="3" name="Text Placeholder 2"/>
          <p:cNvSpPr>
            <a:spLocks noGrp="1"/>
          </p:cNvSpPr>
          <p:nvPr>
            <p:ph type="body" idx="1"/>
          </p:nvPr>
        </p:nvSpPr>
        <p:spPr>
          <a:xfrm>
            <a:off x="457200" y="4953000"/>
            <a:ext cx="8229600" cy="1173163"/>
          </a:xfrm>
          <a:prstGeom prst="rect">
            <a:avLst/>
          </a:prstGeom>
        </p:spPr>
        <p:txBody>
          <a:bodyPr vert="horz" lIns="91440" tIns="45720" rIns="91440" bIns="45720" rtlCol="0">
            <a:normAutofit/>
          </a:bodyPr>
          <a:lstStyle/>
          <a:p>
            <a:pPr lvl="0"/>
            <a:r>
              <a:rPr lang="en-US" dirty="0" smtClean="0"/>
              <a:t>Author and Date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0EB62-DD2F-41CA-85C9-E08D2BF6904B}"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977F-0695-4C57-AF40-70739867F63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024149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914400" rtl="0" eaLnBrk="1" latinLnBrk="0" hangingPunct="1">
        <a:spcBef>
          <a:spcPct val="0"/>
        </a:spcBef>
        <a:buNone/>
        <a:defRPr sz="3600" b="1" kern="1200">
          <a:solidFill>
            <a:schemeClr val="accent1"/>
          </a:solidFill>
          <a:latin typeface="Arial" pitchFamily="34" charset="0"/>
          <a:ea typeface="+mj-ea"/>
          <a:cs typeface="Arial" pitchFamily="34" charset="0"/>
        </a:defRPr>
      </a:lvl1pPr>
    </p:titleStyle>
    <p:bodyStyle>
      <a:lvl1pPr marL="342900" indent="-342900" algn="ctr" defTabSz="914400" rtl="0" eaLnBrk="1" latinLnBrk="0" hangingPunct="1">
        <a:spcBef>
          <a:spcPct val="20000"/>
        </a:spcBef>
        <a:buFont typeface="Arial" pitchFamily="34" charset="0"/>
        <a:buNone/>
        <a:defRPr sz="2800" b="1" kern="1200" baseline="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E7FBB-8C54-4674-90B9-B02A154B6D8B}" type="datetime1">
              <a:rPr lang="en-US" smtClean="0">
                <a:solidFill>
                  <a:prstClr val="black">
                    <a:tint val="75000"/>
                  </a:prstClr>
                </a:solidFill>
              </a:rPr>
              <a:t>9/29/2016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375286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hf hdr="0" ftr="0" dt="0"/>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hyperlink" Target="http://www.ahrq.gov/news/newsroom/press-releases/2015/saving-lives.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473" y="2094707"/>
            <a:ext cx="8229600" cy="1600200"/>
          </a:xfrm>
        </p:spPr>
        <p:txBody>
          <a:bodyPr>
            <a:noAutofit/>
          </a:bodyPr>
          <a:lstStyle/>
          <a:p>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a:t/>
            </a:r>
            <a:br>
              <a:rPr lang="en-US" dirty="0"/>
            </a:br>
            <a:r>
              <a:rPr lang="en-US" dirty="0" smtClean="0"/>
              <a:t>AHRQ Research </a:t>
            </a:r>
            <a:r>
              <a:rPr lang="en-US" dirty="0" smtClean="0"/>
              <a:t>Priorities</a:t>
            </a:r>
            <a:r>
              <a:rPr lang="en-US" dirty="0" smtClean="0"/>
              <a:t/>
            </a:r>
            <a:br>
              <a:rPr lang="en-US" dirty="0" smtClean="0"/>
            </a:br>
            <a:r>
              <a:rPr lang="en-US" sz="2400" dirty="0" smtClean="0">
                <a:solidFill>
                  <a:schemeClr val="tx1"/>
                </a:solidFill>
              </a:rPr>
              <a:t/>
            </a:r>
            <a:br>
              <a:rPr lang="en-US" sz="2400" dirty="0" smtClean="0">
                <a:solidFill>
                  <a:schemeClr val="tx1"/>
                </a:solidFill>
              </a:rPr>
            </a:br>
            <a:r>
              <a:rPr lang="en-US" sz="2400" dirty="0" smtClean="0">
                <a:solidFill>
                  <a:schemeClr val="tx1"/>
                </a:solidFill>
              </a:rPr>
              <a:t>Andrew </a:t>
            </a:r>
            <a:r>
              <a:rPr lang="en-US" sz="2400" dirty="0" smtClean="0">
                <a:solidFill>
                  <a:schemeClr val="tx1"/>
                </a:solidFill>
              </a:rPr>
              <a:t>B. </a:t>
            </a:r>
            <a:r>
              <a:rPr lang="en-US" sz="2400" dirty="0" err="1" smtClean="0">
                <a:solidFill>
                  <a:schemeClr val="tx1"/>
                </a:solidFill>
              </a:rPr>
              <a:t>Bindman</a:t>
            </a:r>
            <a:r>
              <a:rPr lang="en-US" sz="2400" dirty="0" smtClean="0">
                <a:solidFill>
                  <a:schemeClr val="tx1"/>
                </a:solidFill>
              </a:rPr>
              <a:t>, M.D.</a:t>
            </a:r>
            <a:br>
              <a:rPr lang="en-US" sz="2400" dirty="0" smtClean="0">
                <a:solidFill>
                  <a:schemeClr val="tx1"/>
                </a:solidFill>
              </a:rPr>
            </a:br>
            <a:r>
              <a:rPr lang="en-US" sz="2400" dirty="0" smtClean="0">
                <a:solidFill>
                  <a:schemeClr val="tx1"/>
                </a:solidFill>
              </a:rPr>
              <a:t>Director, Agency for Healthcare Research and Quality</a:t>
            </a:r>
            <a:r>
              <a:rPr lang="en-US" sz="2700" dirty="0" smtClean="0">
                <a:solidFill>
                  <a:schemeClr val="tx1"/>
                </a:solidFill>
              </a:rPr>
              <a:t/>
            </a:r>
            <a:br>
              <a:rPr lang="en-US" sz="2700" dirty="0" smtClean="0">
                <a:solidFill>
                  <a:schemeClr val="tx1"/>
                </a:solidFill>
              </a:rPr>
            </a:br>
            <a:r>
              <a:rPr lang="en-US" sz="2700" dirty="0" smtClean="0">
                <a:solidFill>
                  <a:schemeClr val="tx1"/>
                </a:solidFill>
              </a:rPr>
              <a:t/>
            </a:r>
            <a:br>
              <a:rPr lang="en-US" sz="2700" dirty="0" smtClean="0">
                <a:solidFill>
                  <a:schemeClr val="tx1"/>
                </a:solidFill>
              </a:rPr>
            </a:b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635C7237-ECED-46AE-A7B1-403CA917FFD3}" type="slidenum">
              <a:rPr lang="en-US" smtClean="0"/>
              <a:t>1</a:t>
            </a:fld>
            <a:endParaRPr lang="en-US" dirty="0"/>
          </a:p>
        </p:txBody>
      </p:sp>
      <p:sp>
        <p:nvSpPr>
          <p:cNvPr id="4" name="Content Placeholder 3"/>
          <p:cNvSpPr>
            <a:spLocks noGrp="1"/>
          </p:cNvSpPr>
          <p:nvPr>
            <p:ph idx="1"/>
          </p:nvPr>
        </p:nvSpPr>
        <p:spPr>
          <a:xfrm>
            <a:off x="685800" y="5410200"/>
            <a:ext cx="8229600" cy="1331595"/>
          </a:xfrm>
        </p:spPr>
        <p:txBody>
          <a:bodyPr>
            <a:noAutofit/>
          </a:bodyPr>
          <a:lstStyle/>
          <a:p>
            <a:r>
              <a:rPr lang="en-US" sz="1800" dirty="0" smtClean="0"/>
              <a:t>State University System of Florida</a:t>
            </a:r>
          </a:p>
          <a:p>
            <a:r>
              <a:rPr lang="en-US" sz="1800" dirty="0" smtClean="0"/>
              <a:t>Fourth Annual C.W. Bill Young Federal R&amp;D Agency Workshop</a:t>
            </a:r>
          </a:p>
          <a:p>
            <a:r>
              <a:rPr lang="en-US" sz="1800" dirty="0" smtClean="0"/>
              <a:t>Washington, D.C.</a:t>
            </a:r>
          </a:p>
          <a:p>
            <a:r>
              <a:rPr lang="en-US" sz="1800" dirty="0" smtClean="0"/>
              <a:t>September 30, 2016</a:t>
            </a:r>
          </a:p>
        </p:txBody>
      </p:sp>
    </p:spTree>
    <p:extLst>
      <p:ext uri="{BB962C8B-B14F-4D97-AF65-F5344CB8AC3E}">
        <p14:creationId xmlns:p14="http://schemas.microsoft.com/office/powerpoint/2010/main" val="405311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dirty="0" smtClean="0"/>
              <a:t>AHRQ’s Research Priorities </a:t>
            </a:r>
            <a:endParaRPr lang="en-US" dirty="0"/>
          </a:p>
        </p:txBody>
      </p:sp>
      <p:sp>
        <p:nvSpPr>
          <p:cNvPr id="7" name="Content Placeholder 6"/>
          <p:cNvSpPr>
            <a:spLocks noGrp="1"/>
          </p:cNvSpPr>
          <p:nvPr>
            <p:ph idx="1"/>
          </p:nvPr>
        </p:nvSpPr>
        <p:spPr>
          <a:xfrm>
            <a:off x="468922" y="1371600"/>
            <a:ext cx="8370277" cy="5257800"/>
          </a:xfrm>
        </p:spPr>
        <p:txBody>
          <a:bodyPr>
            <a:noAutofit/>
          </a:bodyPr>
          <a:lstStyle/>
          <a:p>
            <a:r>
              <a:rPr lang="en-US" b="1" i="1" dirty="0"/>
              <a:t>Make health care safer</a:t>
            </a:r>
          </a:p>
          <a:p>
            <a:pPr lvl="1"/>
            <a:r>
              <a:rPr lang="en-US" dirty="0"/>
              <a:t>Identify risks and hazards; design and spread interventions to improve patient safety through evidence-based </a:t>
            </a:r>
            <a:r>
              <a:rPr lang="en-US" dirty="0" smtClean="0"/>
              <a:t>strategies</a:t>
            </a:r>
          </a:p>
          <a:p>
            <a:pPr lvl="1"/>
            <a:endParaRPr lang="en-US" sz="1400" dirty="0" smtClean="0"/>
          </a:p>
          <a:p>
            <a:pPr lvl="1"/>
            <a:endParaRPr lang="en-US" sz="1400" dirty="0"/>
          </a:p>
          <a:p>
            <a:r>
              <a:rPr lang="en-US" b="1" i="1" dirty="0" smtClean="0"/>
              <a:t>Improve </a:t>
            </a:r>
            <a:r>
              <a:rPr lang="en-US" b="1" i="1" dirty="0"/>
              <a:t>health care </a:t>
            </a:r>
            <a:r>
              <a:rPr lang="en-US" b="1" i="1" dirty="0" smtClean="0"/>
              <a:t>quality</a:t>
            </a:r>
            <a:endParaRPr lang="en-US" b="1" i="1" dirty="0"/>
          </a:p>
          <a:p>
            <a:pPr lvl="1"/>
            <a:r>
              <a:rPr lang="en-US" dirty="0"/>
              <a:t>Demonstrate effectiveness of synthesizing evidence to facilitate informed care planning </a:t>
            </a:r>
            <a:r>
              <a:rPr lang="en-US" dirty="0" smtClean="0"/>
              <a:t>decisions </a:t>
            </a:r>
            <a:endParaRPr lang="en-US" dirty="0"/>
          </a:p>
          <a:p>
            <a:pPr lvl="1"/>
            <a:r>
              <a:rPr lang="en-US" dirty="0"/>
              <a:t>Discover techniques for health care practice improvement, especially in ambulatory </a:t>
            </a:r>
            <a:r>
              <a:rPr lang="en-US" dirty="0" smtClean="0"/>
              <a:t>settings</a:t>
            </a:r>
            <a:endParaRPr lang="en-US" dirty="0"/>
          </a:p>
          <a:p>
            <a:pPr lvl="1"/>
            <a:r>
              <a:rPr lang="en-US" dirty="0"/>
              <a:t>Improve health care through use of information systems and data </a:t>
            </a:r>
            <a:r>
              <a:rPr lang="en-US" dirty="0" smtClean="0"/>
              <a:t>resources</a:t>
            </a:r>
          </a:p>
          <a:p>
            <a:pPr lvl="1"/>
            <a:endParaRPr lang="en-US" sz="1400" dirty="0"/>
          </a:p>
        </p:txBody>
      </p:sp>
      <p:sp>
        <p:nvSpPr>
          <p:cNvPr id="5" name="Slide Number Placeholder 4"/>
          <p:cNvSpPr>
            <a:spLocks noGrp="1"/>
          </p:cNvSpPr>
          <p:nvPr>
            <p:ph type="sldNum" sz="quarter" idx="12"/>
          </p:nvPr>
        </p:nvSpPr>
        <p:spPr/>
        <p:txBody>
          <a:bodyPr/>
          <a:lstStyle/>
          <a:p>
            <a:fld id="{FBB4C657-53BA-4C64-8161-364EC652DC57}"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26247363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0" y="838200"/>
          <a:ext cx="8839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314700" y="1635741"/>
            <a:ext cx="685800" cy="400050"/>
          </a:xfrm>
          <a:prstGeom prst="rect">
            <a:avLst/>
          </a:prstGeom>
          <a:noFill/>
        </p:spPr>
        <p:txBody>
          <a:bodyPr>
            <a:spAutoFit/>
          </a:bodyPr>
          <a:lstStyle/>
          <a:p>
            <a:pPr>
              <a:defRPr/>
            </a:pPr>
            <a:r>
              <a:rPr lang="en-US" sz="2000" b="1" dirty="0">
                <a:solidFill>
                  <a:schemeClr val="accent1">
                    <a:lumMod val="75000"/>
                  </a:schemeClr>
                </a:solidFill>
                <a:effectLst>
                  <a:outerShdw blurRad="38100" dist="38100" dir="2700000" algn="tl">
                    <a:srgbClr val="000000">
                      <a:alpha val="43137"/>
                    </a:srgbClr>
                  </a:outerShdw>
                </a:effectLst>
                <a:latin typeface="+mj-lt"/>
              </a:rPr>
              <a:t>R01</a:t>
            </a:r>
          </a:p>
        </p:txBody>
      </p:sp>
      <p:sp>
        <p:nvSpPr>
          <p:cNvPr id="6" name="TextBox 5"/>
          <p:cNvSpPr txBox="1"/>
          <p:nvPr/>
        </p:nvSpPr>
        <p:spPr>
          <a:xfrm>
            <a:off x="2552700" y="1835766"/>
            <a:ext cx="685800" cy="400050"/>
          </a:xfrm>
          <a:prstGeom prst="rect">
            <a:avLst/>
          </a:prstGeom>
          <a:noFill/>
        </p:spPr>
        <p:txBody>
          <a:bodyPr>
            <a:spAutoFit/>
          </a:bodyPr>
          <a:lstStyle/>
          <a:p>
            <a:pPr>
              <a:defRPr/>
            </a:pPr>
            <a:r>
              <a:rPr lang="en-US" sz="2000" b="1" dirty="0">
                <a:solidFill>
                  <a:schemeClr val="accent1">
                    <a:lumMod val="75000"/>
                  </a:schemeClr>
                </a:solidFill>
                <a:effectLst>
                  <a:outerShdw blurRad="38100" dist="38100" dir="2700000" algn="tl">
                    <a:srgbClr val="000000">
                      <a:alpha val="43137"/>
                    </a:srgbClr>
                  </a:outerShdw>
                </a:effectLst>
                <a:latin typeface="+mj-lt"/>
              </a:rPr>
              <a:t>R03 </a:t>
            </a:r>
          </a:p>
        </p:txBody>
      </p:sp>
      <p:sp>
        <p:nvSpPr>
          <p:cNvPr id="8" name="TextBox 7"/>
          <p:cNvSpPr txBox="1"/>
          <p:nvPr/>
        </p:nvSpPr>
        <p:spPr>
          <a:xfrm>
            <a:off x="228600" y="3581400"/>
            <a:ext cx="685800" cy="400050"/>
          </a:xfrm>
          <a:prstGeom prst="rect">
            <a:avLst/>
          </a:prstGeom>
          <a:noFill/>
        </p:spPr>
        <p:txBody>
          <a:bodyPr>
            <a:spAutoFit/>
          </a:bodyPr>
          <a:lstStyle/>
          <a:p>
            <a:pPr>
              <a:defRPr/>
            </a:pPr>
            <a:r>
              <a:rPr lang="en-US" sz="2000" b="1" dirty="0">
                <a:solidFill>
                  <a:schemeClr val="accent1">
                    <a:lumMod val="75000"/>
                  </a:schemeClr>
                </a:solidFill>
                <a:effectLst>
                  <a:outerShdw blurRad="38100" dist="38100" dir="2700000" algn="tl">
                    <a:srgbClr val="000000">
                      <a:alpha val="43137"/>
                    </a:srgbClr>
                  </a:outerShdw>
                </a:effectLst>
                <a:latin typeface="+mj-lt"/>
              </a:rPr>
              <a:t>R36</a:t>
            </a:r>
          </a:p>
        </p:txBody>
      </p:sp>
      <p:sp>
        <p:nvSpPr>
          <p:cNvPr id="9" name="TextBox 8"/>
          <p:cNvSpPr txBox="1"/>
          <p:nvPr/>
        </p:nvSpPr>
        <p:spPr>
          <a:xfrm>
            <a:off x="4379794" y="1474385"/>
            <a:ext cx="1219200" cy="400050"/>
          </a:xfrm>
          <a:prstGeom prst="rect">
            <a:avLst/>
          </a:prstGeom>
          <a:noFill/>
        </p:spPr>
        <p:txBody>
          <a:bodyPr>
            <a:spAutoFit/>
          </a:bodyPr>
          <a:lstStyle/>
          <a:p>
            <a:pPr algn="ctr">
              <a:defRPr/>
            </a:pPr>
            <a:r>
              <a:rPr lang="en-US" sz="2000" b="1" dirty="0">
                <a:solidFill>
                  <a:srgbClr val="00B050"/>
                </a:solidFill>
                <a:effectLst>
                  <a:outerShdw blurRad="38100" dist="38100" dir="2700000" algn="tl">
                    <a:srgbClr val="000000">
                      <a:alpha val="43137"/>
                    </a:srgbClr>
                  </a:outerShdw>
                </a:effectLst>
                <a:latin typeface="+mj-lt"/>
              </a:rPr>
              <a:t>R18 </a:t>
            </a:r>
          </a:p>
        </p:txBody>
      </p:sp>
      <p:sp>
        <p:nvSpPr>
          <p:cNvPr id="11" name="Rectangle 2"/>
          <p:cNvSpPr>
            <a:spLocks noGrp="1" noChangeArrowheads="1"/>
          </p:cNvSpPr>
          <p:nvPr>
            <p:ph type="title"/>
          </p:nvPr>
        </p:nvSpPr>
        <p:spPr>
          <a:xfrm>
            <a:off x="1447800" y="381000"/>
            <a:ext cx="7391400" cy="685800"/>
          </a:xfrm>
        </p:spPr>
        <p:txBody>
          <a:bodyPr>
            <a:normAutofit fontScale="90000"/>
          </a:bodyPr>
          <a:lstStyle/>
          <a:p>
            <a:pPr algn="ctr">
              <a:defRPr/>
            </a:pPr>
            <a:r>
              <a:rPr lang="en-US" sz="3200" dirty="0" smtClean="0"/>
              <a:t>AHRQ Grant Mechanisms and </a:t>
            </a:r>
            <a:br>
              <a:rPr lang="en-US" sz="3200" dirty="0" smtClean="0"/>
            </a:br>
            <a:r>
              <a:rPr lang="en-US" sz="3200" dirty="0" smtClean="0"/>
              <a:t>Continuum of Research</a:t>
            </a:r>
          </a:p>
        </p:txBody>
      </p:sp>
      <p:sp>
        <p:nvSpPr>
          <p:cNvPr id="13" name="TextBox 12"/>
          <p:cNvSpPr txBox="1"/>
          <p:nvPr/>
        </p:nvSpPr>
        <p:spPr>
          <a:xfrm>
            <a:off x="228600" y="4038600"/>
            <a:ext cx="9144000" cy="2971799"/>
          </a:xfrm>
          <a:prstGeom prst="rect">
            <a:avLst/>
          </a:prstGeom>
          <a:noFill/>
        </p:spPr>
        <p:txBody>
          <a:bodyPr numCol="3">
            <a:spAutoFit/>
          </a:bodyPr>
          <a:lstStyle/>
          <a:p>
            <a:pPr>
              <a:defRPr/>
            </a:pPr>
            <a:r>
              <a:rPr lang="en-US" sz="1600" b="1" u="sng" dirty="0">
                <a:latin typeface="+mn-lt"/>
              </a:rPr>
              <a:t>Training/Career Development</a:t>
            </a:r>
          </a:p>
          <a:p>
            <a:pPr>
              <a:defRPr/>
            </a:pPr>
            <a:endParaRPr lang="en-US" sz="1600" b="1" dirty="0">
              <a:latin typeface="+mn-lt"/>
            </a:endParaRPr>
          </a:p>
          <a:p>
            <a:pPr>
              <a:buFont typeface="Arial" pitchFamily="34" charset="0"/>
              <a:buChar char="•"/>
              <a:defRPr/>
            </a:pPr>
            <a:r>
              <a:rPr lang="en-US" sz="1600" b="1" dirty="0">
                <a:latin typeface="+mn-lt"/>
              </a:rPr>
              <a:t>  </a:t>
            </a:r>
            <a:r>
              <a:rPr lang="en-US" sz="1600" b="1" dirty="0" smtClean="0"/>
              <a:t>K08, </a:t>
            </a:r>
            <a:r>
              <a:rPr lang="en-US" sz="1600" b="1" dirty="0" smtClean="0">
                <a:latin typeface="+mn-lt"/>
              </a:rPr>
              <a:t>K01</a:t>
            </a:r>
            <a:r>
              <a:rPr lang="en-US" sz="1600" b="1" dirty="0">
                <a:latin typeface="+mn-lt"/>
              </a:rPr>
              <a:t>, </a:t>
            </a:r>
            <a:r>
              <a:rPr lang="en-US" sz="1600" b="1" dirty="0" smtClean="0">
                <a:latin typeface="+mn-lt"/>
              </a:rPr>
              <a:t>K02 </a:t>
            </a:r>
            <a:r>
              <a:rPr lang="en-US" sz="1600" dirty="0" smtClean="0"/>
              <a:t>– </a:t>
            </a:r>
            <a:r>
              <a:rPr lang="en-US" sz="1600" dirty="0" smtClean="0">
                <a:latin typeface="+mn-lt"/>
              </a:rPr>
              <a:t>                  </a:t>
            </a:r>
            <a:endParaRPr lang="en-US" sz="1600" dirty="0">
              <a:latin typeface="+mn-lt"/>
            </a:endParaRPr>
          </a:p>
          <a:p>
            <a:pPr>
              <a:defRPr/>
            </a:pPr>
            <a:r>
              <a:rPr lang="en-US" sz="1600" dirty="0">
                <a:latin typeface="+mn-lt"/>
              </a:rPr>
              <a:t>   Research Career </a:t>
            </a:r>
            <a:r>
              <a:rPr lang="en-US" sz="1600" dirty="0" smtClean="0">
                <a:latin typeface="+mn-lt"/>
              </a:rPr>
              <a:t>Dev. and  </a:t>
            </a:r>
            <a:endParaRPr lang="en-US" sz="1600" dirty="0">
              <a:latin typeface="+mn-lt"/>
            </a:endParaRPr>
          </a:p>
          <a:p>
            <a:pPr>
              <a:defRPr/>
            </a:pPr>
            <a:r>
              <a:rPr lang="en-US" sz="1600" dirty="0">
                <a:latin typeface="+mn-lt"/>
              </a:rPr>
              <a:t>   Mentorship</a:t>
            </a:r>
          </a:p>
          <a:p>
            <a:pPr>
              <a:defRPr/>
            </a:pPr>
            <a:endParaRPr lang="en-US" sz="1600" b="1" dirty="0">
              <a:latin typeface="+mn-lt"/>
            </a:endParaRPr>
          </a:p>
          <a:p>
            <a:pPr>
              <a:buFont typeface="Arial" pitchFamily="34" charset="0"/>
              <a:buChar char="•"/>
              <a:defRPr/>
            </a:pPr>
            <a:r>
              <a:rPr lang="en-US" sz="1600" b="1" dirty="0">
                <a:latin typeface="+mn-lt"/>
              </a:rPr>
              <a:t>  R36</a:t>
            </a:r>
            <a:r>
              <a:rPr lang="en-US" sz="1600" b="1" dirty="0"/>
              <a:t> – </a:t>
            </a:r>
            <a:r>
              <a:rPr lang="en-US" sz="1600" dirty="0">
                <a:latin typeface="+mn-lt"/>
              </a:rPr>
              <a:t>Health Services   </a:t>
            </a:r>
          </a:p>
          <a:p>
            <a:pPr>
              <a:defRPr/>
            </a:pPr>
            <a:r>
              <a:rPr lang="en-US" sz="1600" dirty="0">
                <a:latin typeface="+mn-lt"/>
              </a:rPr>
              <a:t>             Research </a:t>
            </a:r>
          </a:p>
          <a:p>
            <a:pPr>
              <a:defRPr/>
            </a:pPr>
            <a:r>
              <a:rPr lang="en-US" sz="1600" dirty="0">
                <a:latin typeface="+mn-lt"/>
              </a:rPr>
              <a:t>             Dissertations</a:t>
            </a:r>
          </a:p>
          <a:p>
            <a:pPr>
              <a:defRPr/>
            </a:pPr>
            <a:endParaRPr lang="en-US" sz="1600" dirty="0">
              <a:latin typeface="+mn-lt"/>
            </a:endParaRPr>
          </a:p>
          <a:p>
            <a:pPr>
              <a:defRPr/>
            </a:pPr>
            <a:endParaRPr lang="en-US" sz="1600" b="1" dirty="0">
              <a:latin typeface="+mn-lt"/>
            </a:endParaRPr>
          </a:p>
          <a:p>
            <a:pPr algn="ctr">
              <a:defRPr/>
            </a:pPr>
            <a:r>
              <a:rPr lang="en-US" sz="1600" b="1" u="sng" dirty="0">
                <a:latin typeface="+mn-lt"/>
              </a:rPr>
              <a:t>Health Services Research </a:t>
            </a:r>
          </a:p>
          <a:p>
            <a:pPr>
              <a:defRPr/>
            </a:pPr>
            <a:endParaRPr lang="en-US" sz="1600" b="1" dirty="0">
              <a:latin typeface="+mn-lt"/>
            </a:endParaRPr>
          </a:p>
          <a:p>
            <a:pPr>
              <a:buFont typeface="Arial" pitchFamily="34" charset="0"/>
              <a:buChar char="•"/>
              <a:defRPr/>
            </a:pPr>
            <a:r>
              <a:rPr lang="en-US" sz="1600" b="1" dirty="0">
                <a:latin typeface="+mn-lt"/>
              </a:rPr>
              <a:t>  R03 </a:t>
            </a:r>
            <a:r>
              <a:rPr lang="en-US" sz="1600" dirty="0"/>
              <a:t>– </a:t>
            </a:r>
            <a:r>
              <a:rPr lang="en-US" sz="1600" dirty="0">
                <a:latin typeface="+mn-lt"/>
              </a:rPr>
              <a:t>Small Research </a:t>
            </a:r>
          </a:p>
          <a:p>
            <a:pPr>
              <a:defRPr/>
            </a:pPr>
            <a:r>
              <a:rPr lang="en-US" sz="1600" dirty="0">
                <a:latin typeface="+mn-lt"/>
              </a:rPr>
              <a:t>              Grants</a:t>
            </a:r>
          </a:p>
          <a:p>
            <a:pPr>
              <a:defRPr/>
            </a:pPr>
            <a:endParaRPr lang="en-US" sz="500" dirty="0">
              <a:latin typeface="+mn-lt"/>
            </a:endParaRPr>
          </a:p>
          <a:p>
            <a:pPr>
              <a:defRPr/>
            </a:pPr>
            <a:endParaRPr lang="en-US" sz="500" dirty="0">
              <a:latin typeface="+mn-lt"/>
            </a:endParaRPr>
          </a:p>
          <a:p>
            <a:pPr>
              <a:buFont typeface="Arial" pitchFamily="34" charset="0"/>
              <a:buChar char="•"/>
              <a:defRPr/>
            </a:pPr>
            <a:r>
              <a:rPr lang="en-US" sz="1600" b="1" dirty="0">
                <a:latin typeface="+mn-lt"/>
              </a:rPr>
              <a:t>  R01 </a:t>
            </a:r>
            <a:r>
              <a:rPr lang="en-US" sz="1600" dirty="0"/>
              <a:t>– </a:t>
            </a:r>
            <a:r>
              <a:rPr lang="en-US" sz="1600" dirty="0">
                <a:latin typeface="+mn-lt"/>
              </a:rPr>
              <a:t>Large Research </a:t>
            </a:r>
          </a:p>
          <a:p>
            <a:pPr>
              <a:defRPr/>
            </a:pPr>
            <a:r>
              <a:rPr lang="en-US" sz="1600" dirty="0">
                <a:latin typeface="+mn-lt"/>
              </a:rPr>
              <a:t>             Grants</a:t>
            </a:r>
          </a:p>
          <a:p>
            <a:pPr>
              <a:defRPr/>
            </a:pPr>
            <a:r>
              <a:rPr lang="en-US" sz="500" dirty="0">
                <a:latin typeface="+mn-lt"/>
              </a:rPr>
              <a:t> </a:t>
            </a:r>
          </a:p>
          <a:p>
            <a:pPr>
              <a:defRPr/>
            </a:pPr>
            <a:endParaRPr lang="en-US" sz="500" dirty="0">
              <a:latin typeface="+mn-lt"/>
            </a:endParaRPr>
          </a:p>
          <a:p>
            <a:pPr>
              <a:buFont typeface="Arial" pitchFamily="34" charset="0"/>
              <a:buChar char="•"/>
              <a:defRPr/>
            </a:pPr>
            <a:r>
              <a:rPr lang="en-US" sz="1600" b="1" dirty="0">
                <a:latin typeface="+mn-lt"/>
              </a:rPr>
              <a:t>  R18 </a:t>
            </a:r>
            <a:r>
              <a:rPr lang="en-US" sz="1600" dirty="0">
                <a:latin typeface="+mn-lt"/>
              </a:rPr>
              <a:t>– Large Demonstration/ </a:t>
            </a:r>
          </a:p>
          <a:p>
            <a:pPr>
              <a:defRPr/>
            </a:pPr>
            <a:r>
              <a:rPr lang="en-US" sz="1600" dirty="0">
                <a:latin typeface="+mn-lt"/>
              </a:rPr>
              <a:t>              Dissemination Grants  </a:t>
            </a:r>
          </a:p>
          <a:p>
            <a:pPr>
              <a:defRPr/>
            </a:pPr>
            <a:r>
              <a:rPr lang="en-US" sz="1600" dirty="0">
                <a:latin typeface="+mn-lt"/>
              </a:rPr>
              <a:t>              </a:t>
            </a:r>
            <a:endParaRPr lang="en-US" sz="1600" dirty="0"/>
          </a:p>
          <a:p>
            <a:pPr>
              <a:defRPr/>
            </a:pPr>
            <a:endParaRPr lang="en-US" sz="1600" b="1" u="sng" dirty="0" smtClean="0">
              <a:latin typeface="+mn-lt"/>
            </a:endParaRPr>
          </a:p>
          <a:p>
            <a:pPr>
              <a:defRPr/>
            </a:pPr>
            <a:r>
              <a:rPr lang="en-US" sz="1600" b="1" u="sng" dirty="0" smtClean="0">
                <a:latin typeface="+mn-lt"/>
              </a:rPr>
              <a:t>Conferences</a:t>
            </a:r>
            <a:endParaRPr lang="en-US" sz="1600" b="1" u="sng" dirty="0">
              <a:latin typeface="+mn-lt"/>
            </a:endParaRPr>
          </a:p>
          <a:p>
            <a:pPr>
              <a:defRPr/>
            </a:pPr>
            <a:endParaRPr lang="en-US" sz="1600" b="1" dirty="0">
              <a:latin typeface="+mn-lt"/>
            </a:endParaRPr>
          </a:p>
          <a:p>
            <a:pPr>
              <a:buFont typeface="Arial" pitchFamily="34" charset="0"/>
              <a:buChar char="•"/>
              <a:defRPr/>
            </a:pPr>
            <a:r>
              <a:rPr lang="en-US" sz="1600" b="1" dirty="0">
                <a:latin typeface="+mn-lt"/>
              </a:rPr>
              <a:t>  R13</a:t>
            </a:r>
            <a:r>
              <a:rPr lang="en-US" sz="1600" dirty="0">
                <a:latin typeface="+mn-lt"/>
              </a:rPr>
              <a:t> </a:t>
            </a:r>
            <a:r>
              <a:rPr lang="en-US" sz="1600" dirty="0" smtClean="0">
                <a:latin typeface="+mn-lt"/>
              </a:rPr>
              <a:t>– Conference </a:t>
            </a:r>
            <a:r>
              <a:rPr lang="en-US" sz="1600" dirty="0">
                <a:latin typeface="+mn-lt"/>
              </a:rPr>
              <a:t>Grants</a:t>
            </a:r>
          </a:p>
          <a:p>
            <a:pPr>
              <a:defRPr/>
            </a:pPr>
            <a:r>
              <a:rPr lang="en-US" sz="1600" b="1" dirty="0"/>
              <a:t>   </a:t>
            </a:r>
          </a:p>
          <a:p>
            <a:pPr>
              <a:buFont typeface="Arial" pitchFamily="34" charset="0"/>
              <a:buChar char="•"/>
              <a:defRPr/>
            </a:pPr>
            <a:endParaRPr lang="en-US" sz="1600" dirty="0">
              <a:latin typeface="+mn-lt"/>
            </a:endParaRPr>
          </a:p>
        </p:txBody>
      </p:sp>
      <p:sp>
        <p:nvSpPr>
          <p:cNvPr id="12" name="TextBox 11"/>
          <p:cNvSpPr txBox="1"/>
          <p:nvPr/>
        </p:nvSpPr>
        <p:spPr>
          <a:xfrm>
            <a:off x="6248400" y="1552575"/>
            <a:ext cx="762000" cy="400050"/>
          </a:xfrm>
          <a:prstGeom prst="rect">
            <a:avLst/>
          </a:prstGeom>
          <a:noFill/>
        </p:spPr>
        <p:txBody>
          <a:bodyPr>
            <a:spAutoFit/>
          </a:bodyPr>
          <a:lstStyle/>
          <a:p>
            <a:pPr>
              <a:defRPr/>
            </a:pPr>
            <a:r>
              <a:rPr lang="en-US" sz="2000" b="1" dirty="0">
                <a:solidFill>
                  <a:srgbClr val="FF0000"/>
                </a:solidFill>
                <a:effectLst>
                  <a:outerShdw blurRad="38100" dist="38100" dir="2700000" algn="tl">
                    <a:srgbClr val="000000">
                      <a:alpha val="43137"/>
                    </a:srgbClr>
                  </a:outerShdw>
                </a:effectLst>
                <a:latin typeface="+mj-lt"/>
              </a:rPr>
              <a:t>R13</a:t>
            </a:r>
          </a:p>
        </p:txBody>
      </p:sp>
      <p:sp>
        <p:nvSpPr>
          <p:cNvPr id="14" name="TextBox 13"/>
          <p:cNvSpPr txBox="1"/>
          <p:nvPr/>
        </p:nvSpPr>
        <p:spPr>
          <a:xfrm>
            <a:off x="914400" y="2695575"/>
            <a:ext cx="685800" cy="400050"/>
          </a:xfrm>
          <a:prstGeom prst="rect">
            <a:avLst/>
          </a:prstGeom>
          <a:noFill/>
        </p:spPr>
        <p:txBody>
          <a:bodyPr>
            <a:spAutoFit/>
          </a:bodyPr>
          <a:lstStyle/>
          <a:p>
            <a:pPr>
              <a:defRPr/>
            </a:pPr>
            <a:r>
              <a:rPr lang="en-US" sz="2000" b="1" dirty="0">
                <a:solidFill>
                  <a:schemeClr val="accent1">
                    <a:lumMod val="75000"/>
                  </a:schemeClr>
                </a:solidFill>
                <a:effectLst>
                  <a:outerShdw blurRad="38100" dist="38100" dir="2700000" algn="tl">
                    <a:srgbClr val="000000">
                      <a:alpha val="43137"/>
                    </a:srgbClr>
                  </a:outerShdw>
                </a:effectLst>
                <a:latin typeface="+mj-lt"/>
              </a:rPr>
              <a:t>K01</a:t>
            </a:r>
          </a:p>
        </p:txBody>
      </p:sp>
      <p:sp>
        <p:nvSpPr>
          <p:cNvPr id="15" name="TextBox 14"/>
          <p:cNvSpPr txBox="1"/>
          <p:nvPr/>
        </p:nvSpPr>
        <p:spPr>
          <a:xfrm>
            <a:off x="1524000" y="2304908"/>
            <a:ext cx="685800" cy="400050"/>
          </a:xfrm>
          <a:prstGeom prst="rect">
            <a:avLst/>
          </a:prstGeom>
          <a:noFill/>
        </p:spPr>
        <p:txBody>
          <a:bodyPr>
            <a:spAutoFit/>
          </a:bodyPr>
          <a:lstStyle/>
          <a:p>
            <a:pPr>
              <a:defRPr/>
            </a:pPr>
            <a:r>
              <a:rPr lang="en-US" sz="2000" b="1" dirty="0">
                <a:solidFill>
                  <a:schemeClr val="accent1">
                    <a:lumMod val="75000"/>
                  </a:schemeClr>
                </a:solidFill>
                <a:effectLst>
                  <a:outerShdw blurRad="38100" dist="38100" dir="2700000" algn="tl">
                    <a:srgbClr val="000000">
                      <a:alpha val="43137"/>
                    </a:srgbClr>
                  </a:outerShdw>
                </a:effectLst>
                <a:latin typeface="+mj-lt"/>
              </a:rPr>
              <a:t>K02</a:t>
            </a:r>
          </a:p>
        </p:txBody>
      </p:sp>
      <p:sp>
        <p:nvSpPr>
          <p:cNvPr id="16" name="TextBox 15"/>
          <p:cNvSpPr txBox="1"/>
          <p:nvPr/>
        </p:nvSpPr>
        <p:spPr>
          <a:xfrm>
            <a:off x="499849" y="3095625"/>
            <a:ext cx="685800" cy="400050"/>
          </a:xfrm>
          <a:prstGeom prst="rect">
            <a:avLst/>
          </a:prstGeom>
          <a:noFill/>
        </p:spPr>
        <p:txBody>
          <a:bodyPr>
            <a:spAutoFit/>
          </a:bodyPr>
          <a:lstStyle/>
          <a:p>
            <a:pPr>
              <a:defRPr/>
            </a:pPr>
            <a:r>
              <a:rPr lang="en-US" sz="2000" b="1" dirty="0">
                <a:solidFill>
                  <a:schemeClr val="accent1">
                    <a:lumMod val="75000"/>
                  </a:schemeClr>
                </a:solidFill>
                <a:effectLst>
                  <a:outerShdw blurRad="38100" dist="38100" dir="2700000" algn="tl">
                    <a:srgbClr val="000000">
                      <a:alpha val="43137"/>
                    </a:srgbClr>
                  </a:outerShdw>
                </a:effectLst>
                <a:latin typeface="+mj-lt"/>
              </a:rPr>
              <a:t>K08</a:t>
            </a:r>
          </a:p>
        </p:txBody>
      </p:sp>
    </p:spTree>
    <p:extLst>
      <p:ext uri="{BB962C8B-B14F-4D97-AF65-F5344CB8AC3E}">
        <p14:creationId xmlns:p14="http://schemas.microsoft.com/office/powerpoint/2010/main" val="100357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AHRQ’s Unique Role:</a:t>
            </a:r>
            <a:br>
              <a:rPr lang="en-US" sz="3200" dirty="0" smtClean="0"/>
            </a:br>
            <a:r>
              <a:rPr lang="en-US" sz="3200" dirty="0" smtClean="0"/>
              <a:t>Evidence and Implementation</a:t>
            </a:r>
            <a:endParaRPr lang="en-US" sz="3200" dirty="0"/>
          </a:p>
        </p:txBody>
      </p:sp>
      <p:grpSp>
        <p:nvGrpSpPr>
          <p:cNvPr id="15" name="Group 14"/>
          <p:cNvGrpSpPr/>
          <p:nvPr/>
        </p:nvGrpSpPr>
        <p:grpSpPr>
          <a:xfrm>
            <a:off x="609600" y="1676400"/>
            <a:ext cx="1571724" cy="1219200"/>
            <a:chOff x="1066800" y="1398759"/>
            <a:chExt cx="1947672" cy="1335025"/>
          </a:xfrm>
        </p:grpSpPr>
        <p:sp>
          <p:nvSpPr>
            <p:cNvPr id="5" name="Oval 4"/>
            <p:cNvSpPr/>
            <p:nvPr/>
          </p:nvSpPr>
          <p:spPr>
            <a:xfrm>
              <a:off x="1066800" y="1398759"/>
              <a:ext cx="1947672" cy="1335025"/>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3" name="TextBox 2"/>
            <p:cNvSpPr txBox="1"/>
            <p:nvPr/>
          </p:nvSpPr>
          <p:spPr>
            <a:xfrm>
              <a:off x="1350080" y="1899393"/>
              <a:ext cx="1371600" cy="337016"/>
            </a:xfrm>
            <a:prstGeom prst="rect">
              <a:avLst/>
            </a:prstGeom>
            <a:noFill/>
          </p:spPr>
          <p:txBody>
            <a:bodyPr wrap="square" rtlCol="0">
              <a:spAutoFit/>
            </a:bodyPr>
            <a:lstStyle/>
            <a:p>
              <a:pPr algn="ctr"/>
              <a:r>
                <a:rPr lang="en-US" sz="1400" b="1" dirty="0" smtClean="0">
                  <a:solidFill>
                    <a:prstClr val="white"/>
                  </a:solidFill>
                  <a:latin typeface="Arial"/>
                </a:rPr>
                <a:t>Evidence</a:t>
              </a:r>
              <a:endParaRPr lang="en-US" sz="1400" b="1" dirty="0">
                <a:solidFill>
                  <a:prstClr val="white"/>
                </a:solidFill>
                <a:latin typeface="Arial"/>
              </a:endParaRPr>
            </a:p>
          </p:txBody>
        </p:sp>
      </p:grpSp>
      <p:pic>
        <p:nvPicPr>
          <p:cNvPr id="3076"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0" y="4343400"/>
            <a:ext cx="1296622" cy="101136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408553">
            <a:off x="258871" y="3086369"/>
            <a:ext cx="2343268" cy="58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Flowchart: Process 4"/>
          <p:cNvSpPr/>
          <p:nvPr/>
        </p:nvSpPr>
        <p:spPr>
          <a:xfrm>
            <a:off x="3810000" y="1559847"/>
            <a:ext cx="1548908" cy="878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1244600">
              <a:lnSpc>
                <a:spcPct val="90000"/>
              </a:lnSpc>
              <a:spcBef>
                <a:spcPct val="0"/>
              </a:spcBef>
              <a:spcAft>
                <a:spcPct val="35000"/>
              </a:spcAft>
            </a:pPr>
            <a:endParaRPr lang="en-US" sz="2400" dirty="0">
              <a:solidFill>
                <a:prstClr val="white"/>
              </a:solidFill>
              <a:latin typeface="Arial"/>
            </a:endParaRPr>
          </a:p>
        </p:txBody>
      </p:sp>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434145">
            <a:off x="261580" y="3785578"/>
            <a:ext cx="2073556" cy="654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2400" y="4876800"/>
            <a:ext cx="2342081" cy="782765"/>
          </a:xfrm>
          <a:prstGeom prst="rect">
            <a:avLst/>
          </a:prstGeom>
        </p:spPr>
      </p:pic>
      <p:pic>
        <p:nvPicPr>
          <p:cNvPr id="16" name="Picture 1" descr="CUSPlogo.gif"/>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33800" y="2971800"/>
            <a:ext cx="997732" cy="957174"/>
          </a:xfrm>
          <a:prstGeom prst="rect">
            <a:avLst/>
          </a:prstGeom>
          <a:noFill/>
          <a:ln w="9525">
            <a:noFill/>
            <a:miter lim="800000"/>
            <a:headEnd/>
            <a:tailEnd/>
          </a:ln>
        </p:spPr>
      </p:pic>
      <p:grpSp>
        <p:nvGrpSpPr>
          <p:cNvPr id="14" name="Group 13"/>
          <p:cNvGrpSpPr/>
          <p:nvPr/>
        </p:nvGrpSpPr>
        <p:grpSpPr>
          <a:xfrm>
            <a:off x="3657600" y="1752600"/>
            <a:ext cx="2057271" cy="1177435"/>
            <a:chOff x="5882026" y="1664050"/>
            <a:chExt cx="1713443" cy="899732"/>
          </a:xfrm>
        </p:grpSpPr>
        <p:sp>
          <p:nvSpPr>
            <p:cNvPr id="23" name="Oval 22"/>
            <p:cNvSpPr/>
            <p:nvPr/>
          </p:nvSpPr>
          <p:spPr>
            <a:xfrm>
              <a:off x="6072421" y="1664050"/>
              <a:ext cx="1332762" cy="899732"/>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4" name="TextBox 3"/>
            <p:cNvSpPr txBox="1"/>
            <p:nvPr/>
          </p:nvSpPr>
          <p:spPr>
            <a:xfrm>
              <a:off x="5882026" y="1955190"/>
              <a:ext cx="1713443" cy="399816"/>
            </a:xfrm>
            <a:prstGeom prst="rect">
              <a:avLst/>
            </a:prstGeom>
            <a:noFill/>
          </p:spPr>
          <p:txBody>
            <a:bodyPr wrap="square" rtlCol="0">
              <a:spAutoFit/>
            </a:bodyPr>
            <a:lstStyle/>
            <a:p>
              <a:pPr algn="ctr"/>
              <a:r>
                <a:rPr lang="en-US" sz="1400" b="1" dirty="0" smtClean="0">
                  <a:solidFill>
                    <a:prstClr val="white"/>
                  </a:solidFill>
                  <a:latin typeface="Arial"/>
                </a:rPr>
                <a:t>Tools </a:t>
              </a:r>
              <a:r>
                <a:rPr lang="en-US" sz="1400" b="1" dirty="0">
                  <a:solidFill>
                    <a:prstClr val="white"/>
                  </a:solidFill>
                  <a:latin typeface="Arial"/>
                </a:rPr>
                <a:t>for Implementation</a:t>
              </a:r>
            </a:p>
          </p:txBody>
        </p:sp>
      </p:grpSp>
      <p:pic>
        <p:nvPicPr>
          <p:cNvPr id="17" name="Picture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200" y="3505200"/>
            <a:ext cx="801975" cy="724460"/>
          </a:xfrm>
          <a:prstGeom prst="rect">
            <a:avLst/>
          </a:prstGeom>
          <a:ln>
            <a:solidFill>
              <a:schemeClr val="tx1"/>
            </a:solidFill>
          </a:ln>
        </p:spPr>
      </p:pic>
      <p:sp>
        <p:nvSpPr>
          <p:cNvPr id="18" name="Right Arrow 17"/>
          <p:cNvSpPr/>
          <p:nvPr/>
        </p:nvSpPr>
        <p:spPr>
          <a:xfrm>
            <a:off x="2590800" y="21336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9" name="Oval 18"/>
          <p:cNvSpPr/>
          <p:nvPr/>
        </p:nvSpPr>
        <p:spPr>
          <a:xfrm>
            <a:off x="7162800" y="1752600"/>
            <a:ext cx="1571724" cy="1219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20" name="TextBox 19"/>
          <p:cNvSpPr txBox="1"/>
          <p:nvPr/>
        </p:nvSpPr>
        <p:spPr>
          <a:xfrm>
            <a:off x="7391400" y="2057400"/>
            <a:ext cx="1106848" cy="523220"/>
          </a:xfrm>
          <a:prstGeom prst="rect">
            <a:avLst/>
          </a:prstGeom>
          <a:noFill/>
        </p:spPr>
        <p:txBody>
          <a:bodyPr wrap="square" rtlCol="0">
            <a:spAutoFit/>
          </a:bodyPr>
          <a:lstStyle/>
          <a:p>
            <a:pPr algn="ctr"/>
            <a:r>
              <a:rPr lang="en-US" sz="1400" b="1" dirty="0" smtClean="0">
                <a:solidFill>
                  <a:prstClr val="white"/>
                </a:solidFill>
                <a:latin typeface="Arial"/>
              </a:rPr>
              <a:t>Data and Measures</a:t>
            </a:r>
            <a:endParaRPr lang="en-US" sz="1400" b="1" dirty="0">
              <a:solidFill>
                <a:prstClr val="white"/>
              </a:solidFill>
              <a:latin typeface="Arial"/>
            </a:endParaRPr>
          </a:p>
        </p:txBody>
      </p:sp>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39000" y="3048000"/>
            <a:ext cx="1373105" cy="1160976"/>
          </a:xfrm>
          <a:prstGeom prst="rect">
            <a:avLst/>
          </a:prstGeom>
        </p:spPr>
      </p:pic>
      <p:pic>
        <p:nvPicPr>
          <p:cNvPr id="8" name="Picture 7"/>
          <p:cNvPicPr>
            <a:picLocks noChangeAspect="1"/>
          </p:cNvPicPr>
          <p:nvPr/>
        </p:nvPicPr>
        <p:blipFill>
          <a:blip r:embed="rId10"/>
          <a:stretch>
            <a:fillRect/>
          </a:stretch>
        </p:blipFill>
        <p:spPr>
          <a:xfrm>
            <a:off x="7391400" y="4267200"/>
            <a:ext cx="1460500" cy="685800"/>
          </a:xfrm>
          <a:prstGeom prst="rect">
            <a:avLst/>
          </a:prstGeom>
        </p:spPr>
      </p:pic>
      <p:pic>
        <p:nvPicPr>
          <p:cNvPr id="22" name="Picture 21"/>
          <p:cNvPicPr>
            <a:picLocks noChangeAspect="1"/>
          </p:cNvPicPr>
          <p:nvPr/>
        </p:nvPicPr>
        <p:blipFill>
          <a:blip r:embed="rId11"/>
          <a:stretch>
            <a:fillRect/>
          </a:stretch>
        </p:blipFill>
        <p:spPr>
          <a:xfrm>
            <a:off x="6400800" y="5105400"/>
            <a:ext cx="2621975" cy="432085"/>
          </a:xfrm>
          <a:prstGeom prst="rect">
            <a:avLst/>
          </a:prstGeom>
        </p:spPr>
      </p:pic>
      <p:pic>
        <p:nvPicPr>
          <p:cNvPr id="24" name="Picture 23"/>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276600" y="5562600"/>
            <a:ext cx="2273300" cy="586326"/>
          </a:xfrm>
          <a:prstGeom prst="rect">
            <a:avLst/>
          </a:prstGeom>
        </p:spPr>
      </p:pic>
      <p:sp>
        <p:nvSpPr>
          <p:cNvPr id="28" name="Right Arrow 27"/>
          <p:cNvSpPr/>
          <p:nvPr/>
        </p:nvSpPr>
        <p:spPr>
          <a:xfrm>
            <a:off x="5943600" y="2209800"/>
            <a:ext cx="8382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Arial"/>
            </a:endParaRPr>
          </a:p>
        </p:txBody>
      </p:sp>
    </p:spTree>
    <p:extLst>
      <p:ext uri="{BB962C8B-B14F-4D97-AF65-F5344CB8AC3E}">
        <p14:creationId xmlns:p14="http://schemas.microsoft.com/office/powerpoint/2010/main" val="16762004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273564"/>
            <a:ext cx="7086600" cy="868362"/>
          </a:xfrm>
        </p:spPr>
        <p:txBody>
          <a:bodyPr>
            <a:noAutofit/>
          </a:bodyPr>
          <a:lstStyle/>
          <a:p>
            <a:r>
              <a:rPr lang="en-US" dirty="0" smtClean="0"/>
              <a:t>Improvements in Patient Safety 2010 - 2014</a:t>
            </a:r>
            <a:endParaRPr lang="en-US"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284892223"/>
              </p:ext>
            </p:extLst>
          </p:nvPr>
        </p:nvGraphicFramePr>
        <p:xfrm>
          <a:off x="457200" y="1446726"/>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6019800"/>
            <a:ext cx="8153400" cy="738664"/>
          </a:xfrm>
          <a:prstGeom prst="rect">
            <a:avLst/>
          </a:prstGeom>
          <a:noFill/>
        </p:spPr>
        <p:txBody>
          <a:bodyPr wrap="square" rtlCol="0">
            <a:spAutoFit/>
          </a:bodyPr>
          <a:lstStyle/>
          <a:p>
            <a:pPr algn="ctr"/>
            <a:r>
              <a:rPr lang="en-US" sz="1400" i="1" dirty="0"/>
              <a:t>Saving Lives and Saving Money: Hospital-Acquired Conditions Update Interim Data From National Efforts To Make Care Safer, 2010-</a:t>
            </a:r>
            <a:r>
              <a:rPr lang="en-US" sz="1400" i="1" dirty="0" smtClean="0"/>
              <a:t>2014</a:t>
            </a:r>
            <a:r>
              <a:rPr lang="en-US" sz="1400" dirty="0" smtClean="0"/>
              <a:t>: </a:t>
            </a:r>
          </a:p>
          <a:p>
            <a:pPr algn="ctr"/>
            <a:r>
              <a:rPr lang="en-US" sz="1400" dirty="0" smtClean="0">
                <a:hlinkClick r:id="rId8"/>
              </a:rPr>
              <a:t>www.ahrq.gov</a:t>
            </a:r>
            <a:r>
              <a:rPr lang="en-US" sz="1400" dirty="0">
                <a:hlinkClick r:id="rId8"/>
              </a:rPr>
              <a:t>/news/newsroom/press-releases/2015/saving-</a:t>
            </a:r>
            <a:r>
              <a:rPr lang="en-US" sz="1400" dirty="0" smtClean="0">
                <a:hlinkClick r:id="rId8"/>
              </a:rPr>
              <a:t>lives.html</a:t>
            </a:r>
            <a:r>
              <a:rPr lang="en-US" sz="1400" dirty="0" smtClean="0"/>
              <a:t> </a:t>
            </a:r>
            <a:endParaRPr lang="en-US" sz="1400" dirty="0"/>
          </a:p>
        </p:txBody>
      </p:sp>
    </p:spTree>
    <p:extLst>
      <p:ext uri="{BB962C8B-B14F-4D97-AF65-F5344CB8AC3E}">
        <p14:creationId xmlns:p14="http://schemas.microsoft.com/office/powerpoint/2010/main" val="3097953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Improving Diagnostic Safety in Ambulatory Settings </a:t>
            </a:r>
            <a:endParaRPr lang="en-US" sz="3200" dirty="0"/>
          </a:p>
        </p:txBody>
      </p:sp>
      <p:sp>
        <p:nvSpPr>
          <p:cNvPr id="5" name="Content Placeholder 4"/>
          <p:cNvSpPr>
            <a:spLocks noGrp="1"/>
          </p:cNvSpPr>
          <p:nvPr>
            <p:ph idx="1"/>
          </p:nvPr>
        </p:nvSpPr>
        <p:spPr>
          <a:xfrm>
            <a:off x="304800" y="1600200"/>
            <a:ext cx="5943600" cy="4953000"/>
          </a:xfrm>
        </p:spPr>
        <p:txBody>
          <a:bodyPr>
            <a:normAutofit lnSpcReduction="10000"/>
          </a:bodyPr>
          <a:lstStyle/>
          <a:p>
            <a:r>
              <a:rPr lang="en-US" dirty="0" smtClean="0"/>
              <a:t>Diagnostic error: An under-recognized but significant problem</a:t>
            </a:r>
          </a:p>
          <a:p>
            <a:pPr lvl="1"/>
            <a:r>
              <a:rPr lang="en-US" dirty="0" smtClean="0"/>
              <a:t>Most patients will experience at least one diagnostic error in their lifetime</a:t>
            </a:r>
            <a:endParaRPr lang="en-US" i="1" dirty="0" smtClean="0"/>
          </a:p>
          <a:p>
            <a:r>
              <a:rPr lang="en-US" dirty="0" smtClean="0"/>
              <a:t>AHRQ funding opportunities to:</a:t>
            </a:r>
          </a:p>
          <a:p>
            <a:pPr lvl="1"/>
            <a:r>
              <a:rPr lang="en-US" dirty="0" smtClean="0"/>
              <a:t>Gain understanding of complexity/incidence, and expand knowledge of contributing factors (R01)</a:t>
            </a:r>
          </a:p>
          <a:p>
            <a:pPr lvl="1"/>
            <a:r>
              <a:rPr lang="en-US" dirty="0" smtClean="0"/>
              <a:t>Evaluate strategies and interventions for reducing diagnostic failures and patient harms (R18</a:t>
            </a:r>
            <a:r>
              <a:rPr lang="en-US" sz="2200" dirty="0" smtClean="0"/>
              <a:t>)</a:t>
            </a:r>
          </a:p>
        </p:txBody>
      </p:sp>
      <p:sp>
        <p:nvSpPr>
          <p:cNvPr id="4" name="Slide Number Placeholder 3"/>
          <p:cNvSpPr>
            <a:spLocks noGrp="1"/>
          </p:cNvSpPr>
          <p:nvPr>
            <p:ph type="sldNum" sz="quarter" idx="12"/>
          </p:nvPr>
        </p:nvSpPr>
        <p:spPr/>
        <p:txBody>
          <a:bodyPr/>
          <a:lstStyle/>
          <a:p>
            <a:fld id="{FBB4C657-53BA-4C64-8161-364EC652DC57}"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1676400"/>
            <a:ext cx="2438400" cy="3657600"/>
          </a:xfrm>
          <a:prstGeom prst="rect">
            <a:avLst/>
          </a:prstGeom>
        </p:spPr>
      </p:pic>
    </p:spTree>
    <p:extLst>
      <p:ext uri="{BB962C8B-B14F-4D97-AF65-F5344CB8AC3E}">
        <p14:creationId xmlns:p14="http://schemas.microsoft.com/office/powerpoint/2010/main" val="34736671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pPr algn="ctr"/>
            <a:r>
              <a:rPr lang="en-US" sz="3200" dirty="0" smtClean="0"/>
              <a:t>Research Summit on Improving Diagnosis in Health Care </a:t>
            </a:r>
            <a:endParaRPr lang="en-US" sz="3200" dirty="0"/>
          </a:p>
        </p:txBody>
      </p:sp>
      <p:sp>
        <p:nvSpPr>
          <p:cNvPr id="29" name="Flowchart: Process 4"/>
          <p:cNvSpPr/>
          <p:nvPr/>
        </p:nvSpPr>
        <p:spPr>
          <a:xfrm>
            <a:off x="3810000" y="1559847"/>
            <a:ext cx="1548908" cy="878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400" kern="1200" dirty="0"/>
          </a:p>
        </p:txBody>
      </p:sp>
      <p:sp>
        <p:nvSpPr>
          <p:cNvPr id="4" name="TextBox 3"/>
          <p:cNvSpPr txBox="1"/>
          <p:nvPr/>
        </p:nvSpPr>
        <p:spPr>
          <a:xfrm>
            <a:off x="5779289" y="1678098"/>
            <a:ext cx="2057271" cy="830997"/>
          </a:xfrm>
          <a:prstGeom prst="rect">
            <a:avLst/>
          </a:prstGeom>
          <a:noFill/>
        </p:spPr>
        <p:txBody>
          <a:bodyPr wrap="square" rtlCol="0">
            <a:spAutoFit/>
          </a:bodyPr>
          <a:lstStyle/>
          <a:p>
            <a:pPr lvl="0" algn="ctr"/>
            <a:r>
              <a:rPr lang="en-US" sz="1600" b="1" dirty="0">
                <a:solidFill>
                  <a:schemeClr val="bg1"/>
                </a:solidFill>
              </a:rPr>
              <a:t>Evidence and Tools </a:t>
            </a:r>
            <a:r>
              <a:rPr lang="en-US" sz="1600" b="1" dirty="0" smtClean="0">
                <a:solidFill>
                  <a:schemeClr val="bg1"/>
                </a:solidFill>
              </a:rPr>
              <a:t>fr </a:t>
            </a:r>
            <a:r>
              <a:rPr lang="en-US" sz="1600" b="1" dirty="0">
                <a:solidFill>
                  <a:schemeClr val="bg1"/>
                </a:solidFill>
              </a:rPr>
              <a:t>Implementation</a:t>
            </a:r>
          </a:p>
        </p:txBody>
      </p:sp>
      <p:sp>
        <p:nvSpPr>
          <p:cNvPr id="7" name="Rectangle 6"/>
          <p:cNvSpPr/>
          <p:nvPr/>
        </p:nvSpPr>
        <p:spPr>
          <a:xfrm>
            <a:off x="246184" y="1961609"/>
            <a:ext cx="5533105" cy="3801041"/>
          </a:xfrm>
          <a:prstGeom prst="rect">
            <a:avLst/>
          </a:prstGeom>
        </p:spPr>
        <p:txBody>
          <a:bodyPr wrap="square">
            <a:spAutoFit/>
          </a:bodyPr>
          <a:lstStyle/>
          <a:p>
            <a:pPr marL="514350" lvl="0" indent="-514350">
              <a:spcAft>
                <a:spcPts val="600"/>
              </a:spcAft>
              <a:buFont typeface="Arial"/>
              <a:buChar char="•"/>
            </a:pPr>
            <a:r>
              <a:rPr lang="en-US" sz="2800" dirty="0" smtClean="0"/>
              <a:t>Define diagnostic safety and diagnostic error</a:t>
            </a:r>
          </a:p>
          <a:p>
            <a:pPr marL="514350" lvl="0" indent="-514350">
              <a:spcAft>
                <a:spcPts val="600"/>
              </a:spcAft>
              <a:buFont typeface="Arial"/>
              <a:buChar char="•"/>
            </a:pPr>
            <a:r>
              <a:rPr lang="en-US" sz="2800" dirty="0" smtClean="0"/>
              <a:t>Begin to understand how to measure it</a:t>
            </a:r>
          </a:p>
          <a:p>
            <a:pPr marL="514350" lvl="0" indent="-514350">
              <a:spcAft>
                <a:spcPts val="600"/>
              </a:spcAft>
              <a:buFont typeface="Arial"/>
              <a:buChar char="•"/>
            </a:pPr>
            <a:r>
              <a:rPr lang="en-US" sz="2800" dirty="0" smtClean="0"/>
              <a:t>Explore potential solutions</a:t>
            </a:r>
          </a:p>
          <a:p>
            <a:pPr marL="971550" lvl="1" indent="-514350">
              <a:spcAft>
                <a:spcPts val="600"/>
              </a:spcAft>
              <a:buFont typeface="Wingdings" charset="2"/>
              <a:buChar char="Ø"/>
            </a:pPr>
            <a:r>
              <a:rPr lang="en-US" sz="2400" dirty="0" smtClean="0"/>
              <a:t>Technology</a:t>
            </a:r>
          </a:p>
          <a:p>
            <a:pPr marL="971550" lvl="1" indent="-514350">
              <a:spcAft>
                <a:spcPts val="600"/>
              </a:spcAft>
              <a:buFont typeface="Wingdings" charset="2"/>
              <a:buChar char="Ø"/>
            </a:pPr>
            <a:r>
              <a:rPr lang="en-US" sz="2400" dirty="0" smtClean="0"/>
              <a:t>Organizational factors</a:t>
            </a:r>
          </a:p>
          <a:p>
            <a:pPr marL="514350" lvl="0" indent="-514350">
              <a:spcAft>
                <a:spcPts val="600"/>
              </a:spcAft>
              <a:buFont typeface="Arial"/>
              <a:buChar char="•"/>
            </a:pPr>
            <a:r>
              <a:rPr lang="en-US" sz="2800" dirty="0" smtClean="0"/>
              <a:t>Commit to a research agenda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8190" y="1961609"/>
            <a:ext cx="2512514" cy="3905791"/>
          </a:xfrm>
          <a:prstGeom prst="rect">
            <a:avLst/>
          </a:prstGeom>
        </p:spPr>
      </p:pic>
    </p:spTree>
    <p:extLst>
      <p:ext uri="{BB962C8B-B14F-4D97-AF65-F5344CB8AC3E}">
        <p14:creationId xmlns:p14="http://schemas.microsoft.com/office/powerpoint/2010/main" val="301570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nvPr>
        </p:nvGraphicFramePr>
        <p:xfrm>
          <a:off x="2667000" y="1752600"/>
          <a:ext cx="396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1447800" y="457200"/>
            <a:ext cx="7315200" cy="646331"/>
          </a:xfrm>
          <a:prstGeom prst="rect">
            <a:avLst/>
          </a:prstGeom>
          <a:noFill/>
        </p:spPr>
        <p:txBody>
          <a:bodyPr wrap="square" rtlCol="0">
            <a:spAutoFit/>
          </a:bodyPr>
          <a:lstStyle/>
          <a:p>
            <a:pPr algn="ctr"/>
            <a:r>
              <a:rPr lang="en-US" sz="3600" b="1" dirty="0" smtClean="0">
                <a:solidFill>
                  <a:srgbClr val="1F497D"/>
                </a:solidFill>
              </a:rPr>
              <a:t>The Continuous Feedback Loop</a:t>
            </a:r>
            <a:endParaRPr lang="en-US" sz="3600" dirty="0">
              <a:solidFill>
                <a:srgbClr val="1F497D"/>
              </a:solidFill>
            </a:endParaRPr>
          </a:p>
        </p:txBody>
      </p:sp>
    </p:spTree>
    <p:extLst>
      <p:ext uri="{BB962C8B-B14F-4D97-AF65-F5344CB8AC3E}">
        <p14:creationId xmlns:p14="http://schemas.microsoft.com/office/powerpoint/2010/main" val="3163475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2560" y="429845"/>
            <a:ext cx="7315200" cy="646331"/>
          </a:xfrm>
          <a:prstGeom prst="rect">
            <a:avLst/>
          </a:prstGeom>
          <a:noFill/>
        </p:spPr>
        <p:txBody>
          <a:bodyPr wrap="square" rtlCol="0">
            <a:spAutoFit/>
          </a:bodyPr>
          <a:lstStyle/>
          <a:p>
            <a:pPr algn="ctr"/>
            <a:r>
              <a:rPr lang="en-US" sz="3600" b="1" dirty="0" smtClean="0">
                <a:solidFill>
                  <a:srgbClr val="1F497D"/>
                </a:solidFill>
              </a:rPr>
              <a:t>Shortcomings of Health System</a:t>
            </a:r>
            <a:endParaRPr lang="en-US" sz="3600" dirty="0">
              <a:solidFill>
                <a:srgbClr val="1F497D"/>
              </a:solidFill>
            </a:endParaRPr>
          </a:p>
        </p:txBody>
      </p:sp>
      <p:sp>
        <p:nvSpPr>
          <p:cNvPr id="8" name="Rectangle 7"/>
          <p:cNvSpPr/>
          <p:nvPr/>
        </p:nvSpPr>
        <p:spPr>
          <a:xfrm>
            <a:off x="457200" y="1447800"/>
            <a:ext cx="5181600" cy="4647426"/>
          </a:xfrm>
          <a:prstGeom prst="rect">
            <a:avLst/>
          </a:prstGeom>
        </p:spPr>
        <p:txBody>
          <a:bodyPr wrap="square">
            <a:spAutoFit/>
          </a:bodyPr>
          <a:lstStyle/>
          <a:p>
            <a:r>
              <a:rPr lang="en-US" sz="2400" dirty="0" smtClean="0"/>
              <a:t>“Our </a:t>
            </a:r>
            <a:r>
              <a:rPr lang="en-US" sz="2400" dirty="0"/>
              <a:t>health care system lags in its ability to adapt, affordably meet patients' needs, and consistently achieve better outcomes</a:t>
            </a:r>
            <a:r>
              <a:rPr lang="en-US" sz="2400" dirty="0" smtClean="0"/>
              <a:t>. </a:t>
            </a:r>
            <a:r>
              <a:rPr lang="en-US" sz="2400" dirty="0"/>
              <a:t>But we have the know-how and technology to make substantial improvement on costs and quality</a:t>
            </a:r>
            <a:r>
              <a:rPr lang="en-US" sz="2400" dirty="0" smtClean="0"/>
              <a:t>.”</a:t>
            </a:r>
          </a:p>
          <a:p>
            <a:endParaRPr lang="en-US" sz="2400" dirty="0" smtClean="0"/>
          </a:p>
          <a:p>
            <a:endParaRPr lang="en-US" sz="2400" dirty="0"/>
          </a:p>
          <a:p>
            <a:pPr algn="r"/>
            <a:r>
              <a:rPr lang="en-US" sz="2000" i="1" dirty="0" smtClean="0"/>
              <a:t>Mark D. Smith, M.D., M.B.A.</a:t>
            </a:r>
          </a:p>
          <a:p>
            <a:pPr algn="r"/>
            <a:r>
              <a:rPr lang="en-US" sz="2000" i="1" dirty="0" smtClean="0"/>
              <a:t>Former President and CEO</a:t>
            </a:r>
          </a:p>
          <a:p>
            <a:pPr algn="r"/>
            <a:r>
              <a:rPr lang="en-US" sz="2000" i="1" dirty="0" smtClean="0"/>
              <a:t>California HealthCare Foundation</a:t>
            </a:r>
          </a:p>
          <a:p>
            <a:endParaRPr lang="en-US" sz="2000" dirty="0"/>
          </a:p>
        </p:txBody>
      </p:sp>
      <p:pic>
        <p:nvPicPr>
          <p:cNvPr id="4" name="Picture 3"/>
          <p:cNvPicPr>
            <a:picLocks noChangeAspect="1"/>
          </p:cNvPicPr>
          <p:nvPr/>
        </p:nvPicPr>
        <p:blipFill>
          <a:blip r:embed="rId3"/>
          <a:stretch>
            <a:fillRect/>
          </a:stretch>
        </p:blipFill>
        <p:spPr>
          <a:xfrm>
            <a:off x="6019800" y="1676400"/>
            <a:ext cx="2842354" cy="3975100"/>
          </a:xfrm>
          <a:prstGeom prst="rect">
            <a:avLst/>
          </a:prstGeom>
        </p:spPr>
      </p:pic>
    </p:spTree>
    <p:extLst>
      <p:ext uri="{BB962C8B-B14F-4D97-AF65-F5344CB8AC3E}">
        <p14:creationId xmlns:p14="http://schemas.microsoft.com/office/powerpoint/2010/main" val="16964596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Moving Evidence to Frontlines</a:t>
            </a:r>
            <a:endParaRPr lang="en-US" dirty="0"/>
          </a:p>
        </p:txBody>
      </p:sp>
      <p:sp>
        <p:nvSpPr>
          <p:cNvPr id="29" name="Flowchart: Process 4"/>
          <p:cNvSpPr/>
          <p:nvPr/>
        </p:nvSpPr>
        <p:spPr>
          <a:xfrm>
            <a:off x="3810000" y="1559847"/>
            <a:ext cx="1548908" cy="878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400" kern="1200" dirty="0"/>
          </a:p>
        </p:txBody>
      </p:sp>
      <p:sp>
        <p:nvSpPr>
          <p:cNvPr id="4" name="TextBox 3"/>
          <p:cNvSpPr txBox="1"/>
          <p:nvPr/>
        </p:nvSpPr>
        <p:spPr>
          <a:xfrm>
            <a:off x="5779289" y="1678098"/>
            <a:ext cx="2057271" cy="830997"/>
          </a:xfrm>
          <a:prstGeom prst="rect">
            <a:avLst/>
          </a:prstGeom>
          <a:noFill/>
        </p:spPr>
        <p:txBody>
          <a:bodyPr wrap="square" rtlCol="0">
            <a:spAutoFit/>
          </a:bodyPr>
          <a:lstStyle/>
          <a:p>
            <a:pPr lvl="0" algn="ctr"/>
            <a:r>
              <a:rPr lang="en-US" sz="1600" b="1" dirty="0">
                <a:solidFill>
                  <a:schemeClr val="bg1"/>
                </a:solidFill>
              </a:rPr>
              <a:t>Evidence and Tools </a:t>
            </a:r>
            <a:r>
              <a:rPr lang="en-US" sz="1600" b="1" dirty="0" err="1" smtClean="0">
                <a:solidFill>
                  <a:schemeClr val="bg1"/>
                </a:solidFill>
              </a:rPr>
              <a:t>fr</a:t>
            </a:r>
            <a:r>
              <a:rPr lang="en-US" sz="1600" b="1" dirty="0" smtClean="0">
                <a:solidFill>
                  <a:schemeClr val="bg1"/>
                </a:solidFill>
              </a:rPr>
              <a:t> </a:t>
            </a:r>
            <a:r>
              <a:rPr lang="en-US" sz="1600" b="1" dirty="0">
                <a:solidFill>
                  <a:schemeClr val="bg1"/>
                </a:solidFill>
              </a:rPr>
              <a:t>Implementation</a:t>
            </a:r>
          </a:p>
        </p:txBody>
      </p:sp>
      <p:sp>
        <p:nvSpPr>
          <p:cNvPr id="7" name="Rectangle 6"/>
          <p:cNvSpPr/>
          <p:nvPr/>
        </p:nvSpPr>
        <p:spPr>
          <a:xfrm>
            <a:off x="3124200" y="1524000"/>
            <a:ext cx="5791200" cy="3847207"/>
          </a:xfrm>
          <a:prstGeom prst="rect">
            <a:avLst/>
          </a:prstGeom>
        </p:spPr>
        <p:txBody>
          <a:bodyPr wrap="square">
            <a:spAutoFit/>
          </a:bodyPr>
          <a:lstStyle/>
          <a:p>
            <a:pPr marL="514350" lvl="0" indent="-514350">
              <a:spcAft>
                <a:spcPts val="600"/>
              </a:spcAft>
              <a:buFont typeface="Arial"/>
              <a:buChar char="•"/>
            </a:pPr>
            <a:r>
              <a:rPr lang="en-US" sz="2800" dirty="0" smtClean="0"/>
              <a:t>17 years from discovery to practice change</a:t>
            </a:r>
          </a:p>
          <a:p>
            <a:pPr marL="971550" lvl="1" indent="-514350">
              <a:spcAft>
                <a:spcPts val="600"/>
              </a:spcAft>
              <a:buFont typeface="Arial"/>
              <a:buChar char="•"/>
            </a:pPr>
            <a:r>
              <a:rPr lang="en-US" sz="2800" dirty="0" smtClean="0"/>
              <a:t>Delays health benefits</a:t>
            </a:r>
          </a:p>
          <a:p>
            <a:pPr marL="971550" lvl="1" indent="-514350">
              <a:spcAft>
                <a:spcPts val="600"/>
              </a:spcAft>
              <a:buFont typeface="Arial"/>
              <a:buChar char="•"/>
            </a:pPr>
            <a:r>
              <a:rPr lang="en-US" sz="2800" dirty="0" smtClean="0"/>
              <a:t>Contributes to </a:t>
            </a:r>
            <a:r>
              <a:rPr lang="en-US" sz="2800" dirty="0" smtClean="0"/>
              <a:t>disparities</a:t>
            </a:r>
          </a:p>
          <a:p>
            <a:pPr marL="971550" lvl="1" indent="-514350">
              <a:spcAft>
                <a:spcPts val="600"/>
              </a:spcAft>
              <a:buFont typeface="Arial"/>
              <a:buChar char="•"/>
            </a:pPr>
            <a:endParaRPr lang="en-US" sz="2800" dirty="0" smtClean="0"/>
          </a:p>
          <a:p>
            <a:pPr marL="514350" lvl="0" indent="-514350">
              <a:spcAft>
                <a:spcPts val="600"/>
              </a:spcAft>
              <a:buFont typeface="Arial"/>
              <a:buChar char="•"/>
            </a:pPr>
            <a:r>
              <a:rPr lang="en-US" sz="2800" dirty="0" smtClean="0"/>
              <a:t>Learning Health Care Systems could lead to improvements in safety and </a:t>
            </a:r>
            <a:r>
              <a:rPr lang="en-US" sz="2800" dirty="0" smtClean="0"/>
              <a:t>quality of care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524000"/>
            <a:ext cx="2718511" cy="4114800"/>
          </a:xfrm>
          <a:prstGeom prst="rect">
            <a:avLst/>
          </a:prstGeom>
        </p:spPr>
      </p:pic>
    </p:spTree>
    <p:extLst>
      <p:ext uri="{BB962C8B-B14F-4D97-AF65-F5344CB8AC3E}">
        <p14:creationId xmlns:p14="http://schemas.microsoft.com/office/powerpoint/2010/main" val="2215682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1000"/>
            <a:ext cx="6781800" cy="533400"/>
          </a:xfrm>
        </p:spPr>
        <p:txBody>
          <a:bodyPr>
            <a:noAutofit/>
          </a:bodyPr>
          <a:lstStyle/>
          <a:p>
            <a:pPr algn="ctr"/>
            <a:r>
              <a:rPr lang="en-US" dirty="0" smtClean="0">
                <a:solidFill>
                  <a:schemeClr val="tx2"/>
                </a:solidFill>
              </a:rPr>
              <a:t> Learning Health Care System</a:t>
            </a:r>
            <a:endParaRPr lang="en-US" dirty="0">
              <a:solidFill>
                <a:schemeClr val="tx2"/>
              </a:solidFill>
            </a:endParaRPr>
          </a:p>
        </p:txBody>
      </p:sp>
      <p:sp>
        <p:nvSpPr>
          <p:cNvPr id="3" name="Content Placeholder 2"/>
          <p:cNvSpPr>
            <a:spLocks noGrp="1"/>
          </p:cNvSpPr>
          <p:nvPr>
            <p:ph idx="1"/>
          </p:nvPr>
        </p:nvSpPr>
        <p:spPr/>
        <p:txBody>
          <a:bodyPr>
            <a:normAutofit/>
          </a:bodyPr>
          <a:lstStyle/>
          <a:p>
            <a:pPr marL="0" indent="0" algn="ctr">
              <a:buNone/>
            </a:pPr>
            <a:r>
              <a:rPr lang="en-US" dirty="0"/>
              <a:t>“A learning </a:t>
            </a:r>
            <a:r>
              <a:rPr lang="en-US" dirty="0" smtClean="0"/>
              <a:t>health care </a:t>
            </a:r>
            <a:r>
              <a:rPr lang="en-US" dirty="0"/>
              <a:t>system is [one that] is designed to generate and apply the best evidence for </a:t>
            </a:r>
            <a:r>
              <a:rPr lang="en-US" dirty="0" smtClean="0"/>
              <a:t>the collaborative </a:t>
            </a:r>
            <a:r>
              <a:rPr lang="en-US" dirty="0"/>
              <a:t>healthcare choices of each patient and provider; to drive the process of discovery as a natural outgrowth of patient care; and to ensure innovation, quality, safety, and value in health </a:t>
            </a:r>
            <a:r>
              <a:rPr lang="en-US" dirty="0" smtClean="0"/>
              <a:t>care.”</a:t>
            </a:r>
            <a:endParaRPr lang="en-US" dirty="0"/>
          </a:p>
          <a:p>
            <a:pPr marL="0" indent="0">
              <a:buNone/>
            </a:pPr>
            <a:endParaRPr lang="en-US" dirty="0"/>
          </a:p>
          <a:p>
            <a:pPr marL="342900" lvl="1" indent="0" algn="r">
              <a:buNone/>
            </a:pPr>
            <a:r>
              <a:rPr lang="en-US" sz="1600" i="1" dirty="0"/>
              <a:t>Institute of Medicine/National Academy of Medicine. The Learning Healthcare System: Workshop Summary. Olsen L, </a:t>
            </a:r>
            <a:r>
              <a:rPr lang="en-US" sz="1600" i="1" dirty="0" err="1"/>
              <a:t>Aisner</a:t>
            </a:r>
            <a:r>
              <a:rPr lang="en-US" sz="1600" i="1" dirty="0"/>
              <a:t> D, McGinnis JM, eds. Washington, DC: National Academies Press; </a:t>
            </a:r>
            <a:r>
              <a:rPr lang="en-US" sz="1600" i="1" dirty="0" smtClean="0"/>
              <a:t>2007</a:t>
            </a:r>
            <a:endParaRPr lang="en-US" sz="1600" dirty="0"/>
          </a:p>
          <a:p>
            <a:endParaRPr lang="en-US" dirty="0" smtClean="0"/>
          </a:p>
        </p:txBody>
      </p:sp>
    </p:spTree>
    <p:extLst>
      <p:ext uri="{BB962C8B-B14F-4D97-AF65-F5344CB8AC3E}">
        <p14:creationId xmlns:p14="http://schemas.microsoft.com/office/powerpoint/2010/main" val="302273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457200"/>
            <a:ext cx="6629400" cy="868362"/>
          </a:xfrm>
        </p:spPr>
        <p:txBody>
          <a:bodyPr>
            <a:normAutofit/>
          </a:bodyPr>
          <a:lstStyle/>
          <a:p>
            <a:pPr algn="ctr"/>
            <a:r>
              <a:rPr lang="en-US" dirty="0" smtClean="0"/>
              <a:t>Agenda</a:t>
            </a:r>
            <a:endParaRPr lang="en-US" dirty="0"/>
          </a:p>
        </p:txBody>
      </p:sp>
      <p:sp>
        <p:nvSpPr>
          <p:cNvPr id="3" name="Content Placeholder 2"/>
          <p:cNvSpPr>
            <a:spLocks noGrp="1"/>
          </p:cNvSpPr>
          <p:nvPr>
            <p:ph idx="1"/>
          </p:nvPr>
        </p:nvSpPr>
        <p:spPr>
          <a:xfrm>
            <a:off x="3779330" y="1905000"/>
            <a:ext cx="4876800" cy="3886200"/>
          </a:xfrm>
          <a:ln>
            <a:noFill/>
          </a:ln>
          <a:effectLst/>
        </p:spPr>
        <p:txBody>
          <a:bodyPr>
            <a:noAutofit/>
          </a:bodyPr>
          <a:lstStyle/>
          <a:p>
            <a:pPr>
              <a:spcBef>
                <a:spcPts val="600"/>
              </a:spcBef>
              <a:spcAft>
                <a:spcPts val="600"/>
              </a:spcAft>
            </a:pPr>
            <a:r>
              <a:rPr lang="en-US" b="1" dirty="0" smtClean="0"/>
              <a:t>Who We Are, What We Do</a:t>
            </a:r>
          </a:p>
          <a:p>
            <a:pPr>
              <a:spcBef>
                <a:spcPts val="600"/>
              </a:spcBef>
              <a:spcAft>
                <a:spcPts val="600"/>
              </a:spcAft>
            </a:pPr>
            <a:r>
              <a:rPr lang="en-US" b="1" dirty="0" smtClean="0"/>
              <a:t>AHRQ’s Research Funding and Priorities</a:t>
            </a:r>
          </a:p>
          <a:p>
            <a:pPr>
              <a:spcBef>
                <a:spcPts val="600"/>
              </a:spcBef>
              <a:spcAft>
                <a:spcPts val="600"/>
              </a:spcAft>
            </a:pPr>
            <a:r>
              <a:rPr lang="en-US" b="1" dirty="0" smtClean="0"/>
              <a:t>Supporting a Learning Health System     </a:t>
            </a:r>
            <a:endParaRPr lang="en-US" b="1" dirty="0"/>
          </a:p>
          <a:p>
            <a:pPr>
              <a:spcBef>
                <a:spcPts val="600"/>
              </a:spcBef>
              <a:spcAft>
                <a:spcPts val="600"/>
              </a:spcAft>
            </a:pPr>
            <a:r>
              <a:rPr lang="en-US" b="1" dirty="0" smtClean="0"/>
              <a:t>Your Questions</a:t>
            </a:r>
            <a:endParaRPr lang="en-US" b="1" dirty="0"/>
          </a:p>
          <a:p>
            <a:pPr>
              <a:spcBef>
                <a:spcPts val="600"/>
              </a:spcBef>
              <a:spcAft>
                <a:spcPts val="600"/>
              </a:spcAft>
            </a:pPr>
            <a:endParaRPr lang="en-US" sz="2400" b="1" dirty="0"/>
          </a:p>
          <a:p>
            <a:pPr marL="0" indent="0">
              <a:spcBef>
                <a:spcPts val="600"/>
              </a:spcBef>
              <a:spcAft>
                <a:spcPts val="600"/>
              </a:spcAft>
              <a:buNone/>
            </a:pPr>
            <a:endParaRPr lang="en-US" sz="2400" b="1" dirty="0"/>
          </a:p>
        </p:txBody>
      </p:sp>
      <p:pic>
        <p:nvPicPr>
          <p:cNvPr id="7" name="Picture 5" descr="40061-160"/>
          <p:cNvPicPr>
            <a:picLocks noChangeAspect="1" noChangeArrowheads="1"/>
          </p:cNvPicPr>
          <p:nvPr/>
        </p:nvPicPr>
        <p:blipFill>
          <a:blip r:embed="rId3" cstate="print"/>
          <a:srcRect/>
          <a:stretch>
            <a:fillRect/>
          </a:stretch>
        </p:blipFill>
        <p:spPr bwMode="auto">
          <a:xfrm>
            <a:off x="685804" y="1752600"/>
            <a:ext cx="3059113" cy="3886200"/>
          </a:xfrm>
          <a:prstGeom prst="rect">
            <a:avLst/>
          </a:prstGeom>
          <a:noFill/>
          <a:ln w="9525">
            <a:noFill/>
            <a:miter lim="800000"/>
            <a:headEnd/>
            <a:tailEnd/>
          </a:ln>
        </p:spPr>
      </p:pic>
    </p:spTree>
    <p:extLst>
      <p:ext uri="{BB962C8B-B14F-4D97-AF65-F5344CB8AC3E}">
        <p14:creationId xmlns:p14="http://schemas.microsoft.com/office/powerpoint/2010/main" val="3113090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086600" cy="868362"/>
          </a:xfrm>
        </p:spPr>
        <p:txBody>
          <a:bodyPr>
            <a:normAutofit/>
          </a:bodyPr>
          <a:lstStyle/>
          <a:p>
            <a:pPr algn="ctr"/>
            <a:r>
              <a:rPr lang="en-US" dirty="0" smtClean="0"/>
              <a:t>Why Now?</a:t>
            </a:r>
            <a:endParaRPr lang="en-US" dirty="0"/>
          </a:p>
        </p:txBody>
      </p:sp>
      <p:sp>
        <p:nvSpPr>
          <p:cNvPr id="8" name="TextBox 13"/>
          <p:cNvSpPr txBox="1"/>
          <p:nvPr/>
        </p:nvSpPr>
        <p:spPr bwMode="auto">
          <a:xfrm>
            <a:off x="609600" y="1676400"/>
            <a:ext cx="5410200" cy="4585871"/>
          </a:xfrm>
          <a:prstGeom prst="rect">
            <a:avLst/>
          </a:prstGeom>
          <a:noFill/>
          <a:ln>
            <a:noFill/>
          </a:ln>
          <a:effectLst/>
          <a:scene3d>
            <a:camera prst="orthographicFront">
              <a:rot lat="0" lon="0" rev="0"/>
            </a:camera>
            <a:lightRig rig="contrasting" dir="t">
              <a:rot lat="0" lon="0" rev="1500000"/>
            </a:lightRig>
          </a:scene3d>
          <a:sp3d prstMaterial="metal">
            <a:bevelT w="88900" h="88900"/>
          </a:sp3d>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spcAft>
                <a:spcPts val="1200"/>
              </a:spcAft>
              <a:buFont typeface="Arial"/>
              <a:buChar char="•"/>
              <a:defRPr/>
            </a:pPr>
            <a:r>
              <a:rPr lang="en-US" sz="2800" dirty="0">
                <a:solidFill>
                  <a:prstClr val="black"/>
                </a:solidFill>
              </a:rPr>
              <a:t>Emergence of EHRs</a:t>
            </a:r>
          </a:p>
          <a:p>
            <a:pPr marL="800100" lvl="1" indent="-342900">
              <a:spcAft>
                <a:spcPts val="1200"/>
              </a:spcAft>
              <a:buFont typeface="Wingdings" charset="2"/>
              <a:buChar char="Ø"/>
              <a:defRPr/>
            </a:pPr>
            <a:r>
              <a:rPr lang="en-US" sz="2400" dirty="0">
                <a:solidFill>
                  <a:prstClr val="black"/>
                </a:solidFill>
              </a:rPr>
              <a:t>Growing in availability and power to support effort</a:t>
            </a:r>
          </a:p>
          <a:p>
            <a:pPr marL="342900" indent="-342900">
              <a:spcAft>
                <a:spcPts val="1200"/>
              </a:spcAft>
              <a:buFont typeface="Arial"/>
              <a:buChar char="•"/>
              <a:defRPr/>
            </a:pPr>
            <a:r>
              <a:rPr lang="en-US" sz="2800" dirty="0" smtClean="0"/>
              <a:t>Health care practice is rapidly consolidating</a:t>
            </a:r>
          </a:p>
          <a:p>
            <a:pPr marL="800100" lvl="1" indent="-342900">
              <a:spcAft>
                <a:spcPts val="1200"/>
              </a:spcAft>
              <a:buFont typeface="Wingdings" charset="2"/>
              <a:buChar char="Ø"/>
              <a:defRPr/>
            </a:pPr>
            <a:r>
              <a:rPr lang="en-US" sz="2400" dirty="0"/>
              <a:t>L</a:t>
            </a:r>
            <a:r>
              <a:rPr lang="en-US" sz="2400" dirty="0" smtClean="0"/>
              <a:t>arge systems becoming more prevalent</a:t>
            </a:r>
          </a:p>
          <a:p>
            <a:pPr marL="800100" lvl="1" indent="-342900">
              <a:spcAft>
                <a:spcPts val="1200"/>
              </a:spcAft>
              <a:buFont typeface="Wingdings" charset="2"/>
              <a:buChar char="Ø"/>
              <a:defRPr/>
            </a:pPr>
            <a:r>
              <a:rPr lang="en-US" sz="2400" dirty="0" smtClean="0"/>
              <a:t>Potential to systematically generate and incorporate evidence</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9800" y="1981200"/>
            <a:ext cx="2663952" cy="2476643"/>
          </a:xfrm>
          <a:prstGeom prst="rect">
            <a:avLst/>
          </a:prstGeom>
        </p:spPr>
      </p:pic>
    </p:spTree>
    <p:extLst>
      <p:ext uri="{BB962C8B-B14F-4D97-AF65-F5344CB8AC3E}">
        <p14:creationId xmlns:p14="http://schemas.microsoft.com/office/powerpoint/2010/main" val="3581873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91400" cy="868362"/>
          </a:xfrm>
        </p:spPr>
        <p:txBody>
          <a:bodyPr>
            <a:normAutofit/>
          </a:bodyPr>
          <a:lstStyle/>
          <a:p>
            <a:pPr algn="ctr"/>
            <a:r>
              <a:rPr lang="en-US" dirty="0" err="1" smtClean="0"/>
              <a:t>EvGen</a:t>
            </a:r>
            <a:r>
              <a:rPr lang="en-US" dirty="0" smtClean="0"/>
              <a:t>: The Vision</a:t>
            </a:r>
            <a:endParaRPr lang="en-US" dirty="0"/>
          </a:p>
        </p:txBody>
      </p:sp>
      <p:sp>
        <p:nvSpPr>
          <p:cNvPr id="4" name="Content Placeholder 3"/>
          <p:cNvSpPr>
            <a:spLocks noGrp="1"/>
          </p:cNvSpPr>
          <p:nvPr>
            <p:ph sz="half" idx="1"/>
          </p:nvPr>
        </p:nvSpPr>
        <p:spPr>
          <a:xfrm>
            <a:off x="3276600" y="1524000"/>
            <a:ext cx="5562600" cy="4953000"/>
          </a:xfrm>
        </p:spPr>
        <p:txBody>
          <a:bodyPr>
            <a:normAutofit fontScale="92500" lnSpcReduction="10000"/>
          </a:bodyPr>
          <a:lstStyle/>
          <a:p>
            <a:r>
              <a:rPr lang="en-US" dirty="0" smtClean="0"/>
              <a:t>A national system for evidence generation (“</a:t>
            </a:r>
            <a:r>
              <a:rPr lang="en-US" dirty="0" err="1" smtClean="0"/>
              <a:t>EvGen</a:t>
            </a:r>
            <a:r>
              <a:rPr lang="en-US" dirty="0" smtClean="0"/>
              <a:t>”)</a:t>
            </a:r>
          </a:p>
          <a:p>
            <a:endParaRPr lang="en-US" dirty="0" smtClean="0"/>
          </a:p>
          <a:p>
            <a:r>
              <a:rPr lang="en-US" dirty="0" smtClean="0"/>
              <a:t>As health care data become increasingly digitized, we should be able to do research faster, better, and more cheaply</a:t>
            </a:r>
          </a:p>
          <a:p>
            <a:endParaRPr lang="en-US" dirty="0"/>
          </a:p>
          <a:p>
            <a:r>
              <a:rPr lang="en-US" dirty="0" smtClean="0"/>
              <a:t>Can also transfer knowledge from research more efficiently</a:t>
            </a:r>
          </a:p>
          <a:p>
            <a:endParaRPr lang="en-US" dirty="0" smtClean="0"/>
          </a:p>
          <a:p>
            <a:r>
              <a:rPr lang="en-US" dirty="0" smtClean="0"/>
              <a:t>Could fuel evidence-based care</a:t>
            </a:r>
          </a:p>
          <a:p>
            <a:pPr lvl="1"/>
            <a:endParaRPr lang="en-US" dirty="0" smtClean="0"/>
          </a:p>
          <a:p>
            <a:endParaRPr lang="en-US" dirty="0" smtClean="0"/>
          </a:p>
          <a:p>
            <a:endParaRPr lang="en-US" dirty="0" smtClean="0"/>
          </a:p>
          <a:p>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752600"/>
            <a:ext cx="2420112" cy="3657600"/>
          </a:xfrm>
          <a:prstGeom prst="rect">
            <a:avLst/>
          </a:prstGeom>
        </p:spPr>
      </p:pic>
    </p:spTree>
    <p:extLst>
      <p:ext uri="{BB962C8B-B14F-4D97-AF65-F5344CB8AC3E}">
        <p14:creationId xmlns:p14="http://schemas.microsoft.com/office/powerpoint/2010/main" val="33542664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Clinical Decision Support (CDS)  Learning Network </a:t>
            </a:r>
            <a:endParaRPr lang="en-US" sz="3200" dirty="0"/>
          </a:p>
        </p:txBody>
      </p:sp>
      <p:sp>
        <p:nvSpPr>
          <p:cNvPr id="3" name="Content Placeholder 2"/>
          <p:cNvSpPr>
            <a:spLocks noGrp="1"/>
          </p:cNvSpPr>
          <p:nvPr>
            <p:ph idx="1"/>
          </p:nvPr>
        </p:nvSpPr>
        <p:spPr>
          <a:xfrm>
            <a:off x="533400" y="1752600"/>
            <a:ext cx="6934200" cy="4525963"/>
          </a:xfrm>
        </p:spPr>
        <p:txBody>
          <a:bodyPr>
            <a:noAutofit/>
          </a:bodyPr>
          <a:lstStyle/>
          <a:p>
            <a:r>
              <a:rPr lang="en-US" dirty="0" smtClean="0"/>
              <a:t>Accelerate collaborative learning opportunities</a:t>
            </a:r>
          </a:p>
          <a:p>
            <a:r>
              <a:rPr lang="en-US" dirty="0" smtClean="0"/>
              <a:t>Identify barriers and facilitators to incorporating evidence related to patient-centered outcomes research in CDS</a:t>
            </a:r>
          </a:p>
          <a:p>
            <a:r>
              <a:rPr lang="en-US" dirty="0" smtClean="0"/>
              <a:t>Monitor use of patient-centered outcomes research evidence in vendor-based and open source CDS tools</a:t>
            </a:r>
          </a:p>
          <a:p>
            <a:endParaRPr lang="en-US" dirty="0" smtClean="0"/>
          </a:p>
          <a:p>
            <a:endParaRPr lang="en-US" sz="1000" dirty="0" smtClean="0"/>
          </a:p>
          <a:p>
            <a:pPr marL="0" indent="0">
              <a:buNone/>
            </a:pPr>
            <a:endParaRPr lang="en-US" dirty="0" smtClean="0"/>
          </a:p>
          <a:p>
            <a:pPr marL="347662" lvl="1" indent="0">
              <a:buNone/>
            </a:pPr>
            <a:endParaRPr lang="en-US" sz="2000" dirty="0"/>
          </a:p>
        </p:txBody>
      </p:sp>
      <p:pic>
        <p:nvPicPr>
          <p:cNvPr id="4" name="Picture 3"/>
          <p:cNvPicPr>
            <a:picLocks noChangeAspect="1"/>
          </p:cNvPicPr>
          <p:nvPr/>
        </p:nvPicPr>
        <p:blipFill>
          <a:blip r:embed="rId3"/>
          <a:stretch>
            <a:fillRect/>
          </a:stretch>
        </p:blipFill>
        <p:spPr>
          <a:xfrm>
            <a:off x="6629400" y="1752600"/>
            <a:ext cx="2133600" cy="2133600"/>
          </a:xfrm>
          <a:prstGeom prst="rect">
            <a:avLst/>
          </a:prstGeom>
        </p:spPr>
      </p:pic>
      <p:sp>
        <p:nvSpPr>
          <p:cNvPr id="5" name="Rectangle 4"/>
          <p:cNvSpPr/>
          <p:nvPr/>
        </p:nvSpPr>
        <p:spPr>
          <a:xfrm>
            <a:off x="3200400" y="6096000"/>
            <a:ext cx="3131536" cy="461665"/>
          </a:xfrm>
          <a:prstGeom prst="rect">
            <a:avLst/>
          </a:prstGeom>
        </p:spPr>
        <p:txBody>
          <a:bodyPr wrap="none">
            <a:spAutoFit/>
          </a:bodyPr>
          <a:lstStyle/>
          <a:p>
            <a:pPr algn="ctr"/>
            <a:r>
              <a:rPr lang="en-US" sz="2400" b="1" dirty="0" err="1"/>
              <a:t>www.pcorcds-ln.org</a:t>
            </a:r>
            <a:endParaRPr lang="en-US" sz="2400" b="1" dirty="0"/>
          </a:p>
        </p:txBody>
      </p:sp>
    </p:spTree>
    <p:extLst>
      <p:ext uri="{BB962C8B-B14F-4D97-AF65-F5344CB8AC3E}">
        <p14:creationId xmlns:p14="http://schemas.microsoft.com/office/powerpoint/2010/main" val="2886636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50838"/>
            <a:ext cx="7239000" cy="868362"/>
          </a:xfrm>
        </p:spPr>
        <p:txBody>
          <a:bodyPr>
            <a:noAutofit/>
          </a:bodyPr>
          <a:lstStyle/>
          <a:p>
            <a:pPr algn="ctr"/>
            <a:r>
              <a:rPr lang="en-GB" sz="3200" dirty="0">
                <a:solidFill>
                  <a:schemeClr val="tx2"/>
                </a:solidFill>
                <a:latin typeface="+mn-lt"/>
              </a:rPr>
              <a:t>Percentage of Physicians in Health </a:t>
            </a:r>
            <a:r>
              <a:rPr lang="en-GB" sz="3200" dirty="0" smtClean="0">
                <a:solidFill>
                  <a:schemeClr val="tx2"/>
                </a:solidFill>
                <a:latin typeface="+mn-lt"/>
              </a:rPr>
              <a:t>Systems: 2013</a:t>
            </a:r>
            <a:endParaRPr lang="en-US" sz="3200" dirty="0">
              <a:solidFill>
                <a:schemeClr val="tx2"/>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7271" y="1066800"/>
            <a:ext cx="7913644" cy="5104301"/>
          </a:xfrm>
          <a:prstGeom prst="rect">
            <a:avLst/>
          </a:prstGeom>
        </p:spPr>
      </p:pic>
      <p:grpSp>
        <p:nvGrpSpPr>
          <p:cNvPr id="6" name="Group 5"/>
          <p:cNvGrpSpPr/>
          <p:nvPr/>
        </p:nvGrpSpPr>
        <p:grpSpPr>
          <a:xfrm>
            <a:off x="6629399" y="3733800"/>
            <a:ext cx="2532887" cy="2350918"/>
            <a:chOff x="6858000" y="3898032"/>
            <a:chExt cx="2286000" cy="2121768"/>
          </a:xfrm>
        </p:grpSpPr>
        <p:grpSp>
          <p:nvGrpSpPr>
            <p:cNvPr id="7" name="Group 6"/>
            <p:cNvGrpSpPr/>
            <p:nvPr/>
          </p:nvGrpSpPr>
          <p:grpSpPr>
            <a:xfrm>
              <a:off x="7389761" y="4471250"/>
              <a:ext cx="1754239" cy="1548550"/>
              <a:chOff x="6830834" y="3392618"/>
              <a:chExt cx="1754239" cy="1548550"/>
            </a:xfrm>
          </p:grpSpPr>
          <p:sp>
            <p:nvSpPr>
              <p:cNvPr id="9" name="Rectangle 8"/>
              <p:cNvSpPr/>
              <p:nvPr/>
            </p:nvSpPr>
            <p:spPr>
              <a:xfrm>
                <a:off x="6830834" y="3491716"/>
                <a:ext cx="146513" cy="140358"/>
              </a:xfrm>
              <a:prstGeom prst="rect">
                <a:avLst/>
              </a:prstGeom>
              <a:solidFill>
                <a:srgbClr val="455D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0" name="Rectangle 9"/>
              <p:cNvSpPr/>
              <p:nvPr/>
            </p:nvSpPr>
            <p:spPr>
              <a:xfrm>
                <a:off x="6830834" y="3794215"/>
                <a:ext cx="146513" cy="140358"/>
              </a:xfrm>
              <a:prstGeom prst="rect">
                <a:avLst/>
              </a:prstGeom>
              <a:solidFill>
                <a:srgbClr val="3328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1" name="Rectangle 10"/>
              <p:cNvSpPr/>
              <p:nvPr/>
            </p:nvSpPr>
            <p:spPr>
              <a:xfrm>
                <a:off x="6830834" y="4701712"/>
                <a:ext cx="146513" cy="140358"/>
              </a:xfrm>
              <a:prstGeom prst="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2" name="Rectangle 11"/>
              <p:cNvSpPr/>
              <p:nvPr/>
            </p:nvSpPr>
            <p:spPr>
              <a:xfrm>
                <a:off x="6830834" y="4399213"/>
                <a:ext cx="146513" cy="140358"/>
              </a:xfrm>
              <a:prstGeom prst="rect">
                <a:avLst/>
              </a:prstGeom>
              <a:solidFill>
                <a:srgbClr val="FF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3" name="Rectangle 12"/>
              <p:cNvSpPr/>
              <p:nvPr/>
            </p:nvSpPr>
            <p:spPr>
              <a:xfrm>
                <a:off x="6830834" y="4096714"/>
                <a:ext cx="146513" cy="140358"/>
              </a:xfrm>
              <a:prstGeom prst="rect">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a:endParaRPr>
              </a:p>
            </p:txBody>
          </p:sp>
          <p:sp>
            <p:nvSpPr>
              <p:cNvPr id="14" name="TextBox 13"/>
              <p:cNvSpPr txBox="1"/>
              <p:nvPr/>
            </p:nvSpPr>
            <p:spPr>
              <a:xfrm>
                <a:off x="7216921" y="3392618"/>
                <a:ext cx="720080" cy="338554"/>
              </a:xfrm>
              <a:prstGeom prst="rect">
                <a:avLst/>
              </a:prstGeom>
              <a:noFill/>
            </p:spPr>
            <p:txBody>
              <a:bodyPr wrap="square" rtlCol="0">
                <a:spAutoFit/>
              </a:bodyPr>
              <a:lstStyle/>
              <a:p>
                <a:r>
                  <a:rPr lang="en-US" sz="1600" dirty="0" smtClean="0">
                    <a:solidFill>
                      <a:prstClr val="black"/>
                    </a:solidFill>
                    <a:latin typeface="Arial"/>
                  </a:rPr>
                  <a:t>&gt;46%</a:t>
                </a:r>
                <a:endParaRPr lang="en-US" sz="1600" dirty="0">
                  <a:solidFill>
                    <a:prstClr val="black"/>
                  </a:solidFill>
                  <a:latin typeface="Arial"/>
                </a:endParaRPr>
              </a:p>
            </p:txBody>
          </p:sp>
          <p:sp>
            <p:nvSpPr>
              <p:cNvPr id="15" name="TextBox 14"/>
              <p:cNvSpPr txBox="1"/>
              <p:nvPr/>
            </p:nvSpPr>
            <p:spPr>
              <a:xfrm>
                <a:off x="7216921" y="3695117"/>
                <a:ext cx="1368152" cy="338554"/>
              </a:xfrm>
              <a:prstGeom prst="rect">
                <a:avLst/>
              </a:prstGeom>
              <a:noFill/>
            </p:spPr>
            <p:txBody>
              <a:bodyPr wrap="square" rtlCol="0">
                <a:spAutoFit/>
              </a:bodyPr>
              <a:lstStyle/>
              <a:p>
                <a:r>
                  <a:rPr lang="en-US" sz="1600" dirty="0" smtClean="0">
                    <a:solidFill>
                      <a:prstClr val="black"/>
                    </a:solidFill>
                    <a:latin typeface="Arial"/>
                  </a:rPr>
                  <a:t>45%-36%</a:t>
                </a:r>
                <a:endParaRPr lang="en-US" sz="1600" dirty="0">
                  <a:solidFill>
                    <a:prstClr val="black"/>
                  </a:solidFill>
                  <a:latin typeface="Arial"/>
                </a:endParaRPr>
              </a:p>
            </p:txBody>
          </p:sp>
          <p:sp>
            <p:nvSpPr>
              <p:cNvPr id="16" name="TextBox 15"/>
              <p:cNvSpPr txBox="1"/>
              <p:nvPr/>
            </p:nvSpPr>
            <p:spPr>
              <a:xfrm>
                <a:off x="7216921" y="3997616"/>
                <a:ext cx="1368152" cy="338554"/>
              </a:xfrm>
              <a:prstGeom prst="rect">
                <a:avLst/>
              </a:prstGeom>
              <a:noFill/>
            </p:spPr>
            <p:txBody>
              <a:bodyPr wrap="square" rtlCol="0">
                <a:spAutoFit/>
              </a:bodyPr>
              <a:lstStyle/>
              <a:p>
                <a:r>
                  <a:rPr lang="en-US" sz="1600" dirty="0" smtClean="0">
                    <a:solidFill>
                      <a:prstClr val="black"/>
                    </a:solidFill>
                    <a:latin typeface="Arial"/>
                  </a:rPr>
                  <a:t>36%-32%</a:t>
                </a:r>
                <a:endParaRPr lang="en-US" sz="1600" dirty="0">
                  <a:solidFill>
                    <a:prstClr val="black"/>
                  </a:solidFill>
                  <a:latin typeface="Arial"/>
                </a:endParaRPr>
              </a:p>
            </p:txBody>
          </p:sp>
          <p:sp>
            <p:nvSpPr>
              <p:cNvPr id="17" name="TextBox 16"/>
              <p:cNvSpPr txBox="1"/>
              <p:nvPr/>
            </p:nvSpPr>
            <p:spPr>
              <a:xfrm>
                <a:off x="7216921" y="4300115"/>
                <a:ext cx="1368152" cy="338554"/>
              </a:xfrm>
              <a:prstGeom prst="rect">
                <a:avLst/>
              </a:prstGeom>
              <a:noFill/>
            </p:spPr>
            <p:txBody>
              <a:bodyPr wrap="square" rtlCol="0">
                <a:spAutoFit/>
              </a:bodyPr>
              <a:lstStyle/>
              <a:p>
                <a:r>
                  <a:rPr lang="en-US" sz="1600" dirty="0" smtClean="0">
                    <a:solidFill>
                      <a:prstClr val="black"/>
                    </a:solidFill>
                    <a:latin typeface="Arial"/>
                  </a:rPr>
                  <a:t>31%-28%</a:t>
                </a:r>
                <a:endParaRPr lang="en-US" sz="1600" dirty="0">
                  <a:solidFill>
                    <a:prstClr val="black"/>
                  </a:solidFill>
                  <a:latin typeface="Arial"/>
                </a:endParaRPr>
              </a:p>
            </p:txBody>
          </p:sp>
          <p:sp>
            <p:nvSpPr>
              <p:cNvPr id="18" name="TextBox 17"/>
              <p:cNvSpPr txBox="1"/>
              <p:nvPr/>
            </p:nvSpPr>
            <p:spPr>
              <a:xfrm>
                <a:off x="7216921" y="4602614"/>
                <a:ext cx="1368152" cy="338554"/>
              </a:xfrm>
              <a:prstGeom prst="rect">
                <a:avLst/>
              </a:prstGeom>
              <a:noFill/>
            </p:spPr>
            <p:txBody>
              <a:bodyPr wrap="square" rtlCol="0">
                <a:spAutoFit/>
              </a:bodyPr>
              <a:lstStyle/>
              <a:p>
                <a:r>
                  <a:rPr lang="en-US" sz="1600" dirty="0" smtClean="0">
                    <a:solidFill>
                      <a:prstClr val="black"/>
                    </a:solidFill>
                    <a:latin typeface="Arial"/>
                  </a:rPr>
                  <a:t>&lt;28%</a:t>
                </a:r>
                <a:endParaRPr lang="en-US" sz="1600" dirty="0">
                  <a:solidFill>
                    <a:prstClr val="black"/>
                  </a:solidFill>
                  <a:latin typeface="Arial"/>
                </a:endParaRPr>
              </a:p>
            </p:txBody>
          </p:sp>
        </p:grpSp>
        <p:sp>
          <p:nvSpPr>
            <p:cNvPr id="8" name="TextBox 7"/>
            <p:cNvSpPr txBox="1"/>
            <p:nvPr/>
          </p:nvSpPr>
          <p:spPr>
            <a:xfrm>
              <a:off x="6858000" y="3898032"/>
              <a:ext cx="2260124" cy="584775"/>
            </a:xfrm>
            <a:prstGeom prst="rect">
              <a:avLst/>
            </a:prstGeom>
            <a:noFill/>
          </p:spPr>
          <p:txBody>
            <a:bodyPr wrap="square" rtlCol="0">
              <a:spAutoFit/>
            </a:bodyPr>
            <a:lstStyle/>
            <a:p>
              <a:pPr algn="ctr"/>
              <a:r>
                <a:rPr lang="en-US" sz="1600" dirty="0" smtClean="0">
                  <a:solidFill>
                    <a:prstClr val="black"/>
                  </a:solidFill>
                  <a:latin typeface="Arial"/>
                </a:rPr>
                <a:t>Percentage of Physicians in a Health System</a:t>
              </a:r>
              <a:endParaRPr lang="en-US" sz="1600" dirty="0">
                <a:solidFill>
                  <a:prstClr val="black"/>
                </a:solidFill>
                <a:latin typeface="Arial"/>
              </a:endParaRPr>
            </a:p>
          </p:txBody>
        </p:sp>
      </p:grpSp>
      <p:sp>
        <p:nvSpPr>
          <p:cNvPr id="33" name="TextBox 32"/>
          <p:cNvSpPr txBox="1"/>
          <p:nvPr/>
        </p:nvSpPr>
        <p:spPr>
          <a:xfrm>
            <a:off x="2819400" y="5588169"/>
            <a:ext cx="2021217" cy="507831"/>
          </a:xfrm>
          <a:prstGeom prst="rect">
            <a:avLst/>
          </a:prstGeom>
          <a:solidFill>
            <a:srgbClr val="660066"/>
          </a:solidFill>
          <a:ln w="25400">
            <a:solidFill>
              <a:schemeClr val="tx1"/>
            </a:solidFill>
          </a:ln>
          <a:effectLst>
            <a:outerShdw blurRad="28575" dist="50800" dir="5400000" algn="tl" rotWithShape="0">
              <a:srgbClr val="000000">
                <a:alpha val="24000"/>
              </a:srgbClr>
            </a:outerShdw>
          </a:effectLst>
        </p:spPr>
        <p:style>
          <a:lnRef idx="3">
            <a:schemeClr val="lt1"/>
          </a:lnRef>
          <a:fillRef idx="1">
            <a:schemeClr val="accent2"/>
          </a:fillRef>
          <a:effectRef idx="1">
            <a:schemeClr val="accent2"/>
          </a:effectRef>
          <a:fontRef idx="minor">
            <a:schemeClr val="lt1"/>
          </a:fontRef>
        </p:style>
        <p:txBody>
          <a:bodyPr vert="horz" wrap="square" tIns="45720" bIns="91440" rtlCol="0" anchor="ctr" anchorCtr="1">
            <a:spAutoFit/>
          </a:bodyPr>
          <a:lstStyle/>
          <a:p>
            <a:r>
              <a:rPr lang="en-US" sz="2400" dirty="0" smtClean="0">
                <a:solidFill>
                  <a:prstClr val="white"/>
                </a:solidFill>
                <a:latin typeface="Arial"/>
              </a:rPr>
              <a:t>Overall: 34%</a:t>
            </a:r>
            <a:endParaRPr lang="en-US" sz="2400" dirty="0">
              <a:solidFill>
                <a:prstClr val="white"/>
              </a:solidFill>
              <a:latin typeface="Arial"/>
            </a:endParaRPr>
          </a:p>
        </p:txBody>
      </p:sp>
    </p:spTree>
    <p:extLst>
      <p:ext uri="{BB962C8B-B14F-4D97-AF65-F5344CB8AC3E}">
        <p14:creationId xmlns:p14="http://schemas.microsoft.com/office/powerpoint/2010/main" val="33701950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868362"/>
          </a:xfrm>
        </p:spPr>
        <p:txBody>
          <a:bodyPr>
            <a:normAutofit/>
          </a:bodyPr>
          <a:lstStyle/>
          <a:p>
            <a:r>
              <a:rPr lang="en-US" dirty="0" smtClean="0">
                <a:solidFill>
                  <a:schemeClr val="tx2"/>
                </a:solidFill>
              </a:rPr>
              <a:t>AHRQ and Health Care Systems</a:t>
            </a:r>
            <a:endParaRPr lang="en-US" dirty="0">
              <a:solidFill>
                <a:schemeClr val="tx2"/>
              </a:solidFill>
            </a:endParaRPr>
          </a:p>
        </p:txBody>
      </p:sp>
      <p:sp>
        <p:nvSpPr>
          <p:cNvPr id="3" name="Content Placeholder 2"/>
          <p:cNvSpPr>
            <a:spLocks noGrp="1"/>
          </p:cNvSpPr>
          <p:nvPr>
            <p:ph idx="1"/>
          </p:nvPr>
        </p:nvSpPr>
        <p:spPr>
          <a:xfrm>
            <a:off x="685800" y="1524000"/>
            <a:ext cx="8001000" cy="4602163"/>
          </a:xfrm>
        </p:spPr>
        <p:txBody>
          <a:bodyPr>
            <a:normAutofit/>
          </a:bodyPr>
          <a:lstStyle/>
          <a:p>
            <a:r>
              <a:rPr lang="en-US" dirty="0" smtClean="0"/>
              <a:t>Characterizing all U.S. health systems</a:t>
            </a:r>
          </a:p>
          <a:p>
            <a:r>
              <a:rPr lang="en-US" dirty="0" smtClean="0"/>
              <a:t>Identification of factors impacting delivery </a:t>
            </a:r>
            <a:r>
              <a:rPr lang="en-US" dirty="0"/>
              <a:t>system performance</a:t>
            </a:r>
          </a:p>
          <a:p>
            <a:pPr lvl="1"/>
            <a:r>
              <a:rPr lang="en-US" dirty="0" smtClean="0"/>
              <a:t>What is the structure and organization of workforce, IT, and other resources?</a:t>
            </a:r>
          </a:p>
          <a:p>
            <a:pPr lvl="1"/>
            <a:r>
              <a:rPr lang="en-US" dirty="0" smtClean="0"/>
              <a:t>How do health systems engage in the generation of evidence?</a:t>
            </a:r>
          </a:p>
          <a:p>
            <a:pPr lvl="1"/>
            <a:r>
              <a:rPr lang="en-US" dirty="0" smtClean="0"/>
              <a:t>How do health systems adopt/apply evidence?</a:t>
            </a:r>
          </a:p>
          <a:p>
            <a:pPr lvl="1"/>
            <a:r>
              <a:rPr lang="en-US" dirty="0" smtClean="0"/>
              <a:t>How does the adoption of evidence impact outcomes such as quality and value?</a:t>
            </a:r>
          </a:p>
          <a:p>
            <a:pPr marL="0" indent="0">
              <a:buNone/>
            </a:pPr>
            <a:endParaRPr lang="en-US" dirty="0" smtClean="0">
              <a:solidFill>
                <a:srgbClr val="FF0000"/>
              </a:solidFill>
            </a:endParaRPr>
          </a:p>
          <a:p>
            <a:pPr lvl="1"/>
            <a:endParaRPr lang="en-US" dirty="0"/>
          </a:p>
        </p:txBody>
      </p:sp>
    </p:spTree>
    <p:extLst>
      <p:ext uri="{BB962C8B-B14F-4D97-AF65-F5344CB8AC3E}">
        <p14:creationId xmlns:p14="http://schemas.microsoft.com/office/powerpoint/2010/main" val="4223019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2"/>
                </a:solidFill>
              </a:rPr>
              <a:t>Comparative Health System Performance—Data Compendium</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sz="2400" dirty="0" smtClean="0"/>
              <a:t>A “compendium” </a:t>
            </a:r>
            <a:r>
              <a:rPr lang="en-US" sz="2400" dirty="0"/>
              <a:t>on </a:t>
            </a:r>
            <a:r>
              <a:rPr lang="en-US" sz="2400" dirty="0" smtClean="0"/>
              <a:t>comparative </a:t>
            </a:r>
            <a:r>
              <a:rPr lang="en-US" sz="2400" dirty="0"/>
              <a:t>health </a:t>
            </a:r>
            <a:r>
              <a:rPr lang="en-US" sz="2400" dirty="0" smtClean="0"/>
              <a:t>system </a:t>
            </a:r>
            <a:r>
              <a:rPr lang="en-US" sz="2400" dirty="0"/>
              <a:t>performance </a:t>
            </a:r>
            <a:r>
              <a:rPr lang="en-US" sz="2400" dirty="0" smtClean="0"/>
              <a:t>being developed that </a:t>
            </a:r>
            <a:r>
              <a:rPr lang="en-US" sz="2400" dirty="0"/>
              <a:t>will: </a:t>
            </a:r>
          </a:p>
          <a:p>
            <a:pPr lvl="1">
              <a:buClr>
                <a:schemeClr val="tx2"/>
              </a:buClr>
            </a:pPr>
            <a:r>
              <a:rPr lang="en-US" sz="2000" dirty="0"/>
              <a:t>I</a:t>
            </a:r>
            <a:r>
              <a:rPr lang="en-US" sz="2000" dirty="0" smtClean="0"/>
              <a:t>dentify health systems and their physician characteristics</a:t>
            </a:r>
          </a:p>
          <a:p>
            <a:pPr lvl="1">
              <a:buClr>
                <a:schemeClr val="tx2"/>
              </a:buClr>
            </a:pPr>
            <a:r>
              <a:rPr lang="en-US" sz="2000" dirty="0"/>
              <a:t>D</a:t>
            </a:r>
            <a:r>
              <a:rPr lang="en-US" sz="2000" dirty="0" smtClean="0"/>
              <a:t>escriptive data on each health system’s progress toward becoming a learning health system  </a:t>
            </a:r>
          </a:p>
          <a:p>
            <a:pPr lvl="1">
              <a:buClr>
                <a:schemeClr val="tx2"/>
              </a:buClr>
            </a:pPr>
            <a:r>
              <a:rPr lang="en-US" sz="2000" dirty="0" smtClean="0"/>
              <a:t>Illuminate </a:t>
            </a:r>
            <a:r>
              <a:rPr lang="en-US" sz="2000" dirty="0"/>
              <a:t>health systems’ characteristics associated with high </a:t>
            </a:r>
            <a:r>
              <a:rPr lang="en-US" sz="2000" dirty="0" smtClean="0"/>
              <a:t>performance</a:t>
            </a:r>
            <a:endParaRPr lang="en-US" sz="2000" dirty="0"/>
          </a:p>
          <a:p>
            <a:pPr lvl="1">
              <a:buClr>
                <a:schemeClr val="tx2"/>
              </a:buClr>
            </a:pPr>
            <a:r>
              <a:rPr lang="en-US" sz="2000" dirty="0" smtClean="0"/>
              <a:t>Be </a:t>
            </a:r>
            <a:r>
              <a:rPr lang="en-US" sz="2000" dirty="0"/>
              <a:t>accessible to the </a:t>
            </a:r>
            <a:r>
              <a:rPr lang="en-US" sz="2000" dirty="0" smtClean="0"/>
              <a:t>public to support research and shared learning</a:t>
            </a:r>
          </a:p>
        </p:txBody>
      </p:sp>
    </p:spTree>
    <p:extLst>
      <p:ext uri="{BB962C8B-B14F-4D97-AF65-F5344CB8AC3E}">
        <p14:creationId xmlns:p14="http://schemas.microsoft.com/office/powerpoint/2010/main" val="864243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52401"/>
            <a:ext cx="7391400" cy="990599"/>
          </a:xfrm>
        </p:spPr>
        <p:txBody>
          <a:bodyPr>
            <a:normAutofit fontScale="90000"/>
          </a:bodyPr>
          <a:lstStyle/>
          <a:p>
            <a:r>
              <a:rPr lang="en-US" dirty="0" smtClean="0"/>
              <a:t>Training the Next Generation of Learning Health System Researchers</a:t>
            </a:r>
            <a:endParaRPr lang="en-US" dirty="0"/>
          </a:p>
        </p:txBody>
      </p:sp>
      <p:sp>
        <p:nvSpPr>
          <p:cNvPr id="3" name="Subtitle 2"/>
          <p:cNvSpPr>
            <a:spLocks noGrp="1"/>
          </p:cNvSpPr>
          <p:nvPr>
            <p:ph type="subTitle" idx="1"/>
          </p:nvPr>
        </p:nvSpPr>
        <p:spPr>
          <a:xfrm>
            <a:off x="685800" y="1447800"/>
            <a:ext cx="7772400" cy="4800600"/>
          </a:xfrm>
        </p:spPr>
        <p:txBody>
          <a:bodyPr>
            <a:normAutofit lnSpcReduction="10000"/>
          </a:bodyPr>
          <a:lstStyle/>
          <a:p>
            <a:pPr marL="457200" indent="-457200" algn="l">
              <a:buFont typeface="Arial" panose="020B0604020202020204" pitchFamily="34" charset="0"/>
              <a:buChar char="•"/>
            </a:pPr>
            <a:r>
              <a:rPr lang="en-US" sz="3100" u="sng" dirty="0" smtClean="0">
                <a:solidFill>
                  <a:schemeClr val="tx1"/>
                </a:solidFill>
                <a:latin typeface="Arial" panose="020B0604020202020204" pitchFamily="34" charset="0"/>
              </a:rPr>
              <a:t>Initiative</a:t>
            </a:r>
            <a:r>
              <a:rPr lang="en-US" sz="3100" b="0" dirty="0" smtClean="0">
                <a:solidFill>
                  <a:schemeClr val="tx1"/>
                </a:solidFill>
                <a:latin typeface="Arial" panose="020B0604020202020204" pitchFamily="34" charset="0"/>
              </a:rPr>
              <a:t>: To construct a set of core competencies to guide the development, implementation and evaluation of training programs for learning health systems researchers</a:t>
            </a:r>
          </a:p>
          <a:p>
            <a:pPr marL="457200" indent="-457200" algn="l">
              <a:buFont typeface="Arial" panose="020B0604020202020204" pitchFamily="34" charset="0"/>
              <a:buChar char="•"/>
            </a:pPr>
            <a:endParaRPr lang="en-US" sz="3100" b="0" dirty="0" smtClean="0">
              <a:solidFill>
                <a:schemeClr val="tx1"/>
              </a:solidFill>
              <a:latin typeface="Arial" panose="020B0604020202020204" pitchFamily="34" charset="0"/>
            </a:endParaRPr>
          </a:p>
          <a:p>
            <a:pPr marL="457200" indent="-457200" algn="l">
              <a:buFont typeface="Arial" panose="020B0604020202020204" pitchFamily="34" charset="0"/>
              <a:buChar char="•"/>
            </a:pPr>
            <a:r>
              <a:rPr lang="en-US" sz="3100" u="sng" dirty="0" smtClean="0">
                <a:solidFill>
                  <a:schemeClr val="tx1"/>
                </a:solidFill>
                <a:latin typeface="Arial" panose="020B0604020202020204" pitchFamily="34" charset="0"/>
              </a:rPr>
              <a:t>Goal</a:t>
            </a:r>
            <a:r>
              <a:rPr lang="en-US" sz="3100" b="0" dirty="0" smtClean="0">
                <a:solidFill>
                  <a:schemeClr val="tx1"/>
                </a:solidFill>
                <a:latin typeface="Arial" panose="020B0604020202020204" pitchFamily="34" charset="0"/>
              </a:rPr>
              <a:t>: To develop and embed researchers within learning health systems who can lead efforts to generate and use evidence</a:t>
            </a:r>
          </a:p>
          <a:p>
            <a:endParaRPr lang="en-US" dirty="0"/>
          </a:p>
        </p:txBody>
      </p:sp>
    </p:spTree>
    <p:extLst>
      <p:ext uri="{BB962C8B-B14F-4D97-AF65-F5344CB8AC3E}">
        <p14:creationId xmlns:p14="http://schemas.microsoft.com/office/powerpoint/2010/main" val="2686424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91400" cy="868362"/>
          </a:xfrm>
        </p:spPr>
        <p:txBody>
          <a:bodyPr>
            <a:normAutofit/>
          </a:bodyPr>
          <a:lstStyle/>
          <a:p>
            <a:pPr algn="ctr"/>
            <a:r>
              <a:rPr lang="en-US" dirty="0" smtClean="0"/>
              <a:t>Let’s Work Together</a:t>
            </a:r>
            <a:endParaRPr lang="en-US" dirty="0"/>
          </a:p>
        </p:txBody>
      </p:sp>
      <p:pic>
        <p:nvPicPr>
          <p:cNvPr id="6" name="Picture 5"/>
          <p:cNvPicPr>
            <a:picLocks noChangeAspect="1"/>
          </p:cNvPicPr>
          <p:nvPr/>
        </p:nvPicPr>
        <p:blipFill>
          <a:blip r:embed="rId3"/>
          <a:stretch>
            <a:fillRect/>
          </a:stretch>
        </p:blipFill>
        <p:spPr>
          <a:xfrm>
            <a:off x="2286000" y="2133600"/>
            <a:ext cx="4648200" cy="3098800"/>
          </a:xfrm>
          <a:prstGeom prst="rect">
            <a:avLst/>
          </a:prstGeom>
        </p:spPr>
      </p:pic>
    </p:spTree>
    <p:extLst>
      <p:ext uri="{BB962C8B-B14F-4D97-AF65-F5344CB8AC3E}">
        <p14:creationId xmlns:p14="http://schemas.microsoft.com/office/powerpoint/2010/main" val="4087445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47800" y="304800"/>
            <a:ext cx="7086600" cy="868362"/>
          </a:xfrm>
        </p:spPr>
        <p:txBody>
          <a:bodyPr/>
          <a:lstStyle/>
          <a:p>
            <a:pPr algn="ctr"/>
            <a:r>
              <a:rPr lang="en-US" dirty="0" smtClean="0"/>
              <a:t>Your Questions </a:t>
            </a:r>
            <a:endParaRPr lang="en-US" dirty="0"/>
          </a:p>
        </p:txBody>
      </p:sp>
      <p:pic>
        <p:nvPicPr>
          <p:cNvPr id="7" name="Content Placeholder 6"/>
          <p:cNvPicPr>
            <a:picLocks noGrp="1" noChangeAspect="1"/>
          </p:cNvPicPr>
          <p:nvPr>
            <p:ph idx="1"/>
          </p:nvPr>
        </p:nvPicPr>
        <p:blipFill>
          <a:blip r:embed="rId3"/>
          <a:stretch>
            <a:fillRect/>
          </a:stretch>
        </p:blipFill>
        <p:spPr>
          <a:xfrm>
            <a:off x="2438400" y="1907698"/>
            <a:ext cx="4041998" cy="4035902"/>
          </a:xfrm>
          <a:prstGeom prst="rect">
            <a:avLst/>
          </a:prstGeom>
        </p:spPr>
      </p:pic>
      <p:sp>
        <p:nvSpPr>
          <p:cNvPr id="2" name="TextBox 1"/>
          <p:cNvSpPr txBox="1"/>
          <p:nvPr/>
        </p:nvSpPr>
        <p:spPr>
          <a:xfrm>
            <a:off x="458899" y="5943600"/>
            <a:ext cx="8305800" cy="615553"/>
          </a:xfrm>
          <a:prstGeom prst="rect">
            <a:avLst/>
          </a:prstGeom>
          <a:noFill/>
        </p:spPr>
        <p:txBody>
          <a:bodyPr wrap="square" rtlCol="0">
            <a:spAutoFit/>
          </a:bodyPr>
          <a:lstStyle/>
          <a:p>
            <a:endParaRPr lang="en-US" sz="1600" b="1" dirty="0" smtClean="0"/>
          </a:p>
          <a:p>
            <a:endParaRPr lang="en-US" dirty="0"/>
          </a:p>
        </p:txBody>
      </p:sp>
    </p:spTree>
    <p:extLst>
      <p:ext uri="{BB962C8B-B14F-4D97-AF65-F5344CB8AC3E}">
        <p14:creationId xmlns:p14="http://schemas.microsoft.com/office/powerpoint/2010/main" val="1500877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371600" y="381000"/>
            <a:ext cx="7086600" cy="762000"/>
          </a:xfrm>
        </p:spPr>
        <p:txBody>
          <a:bodyPr>
            <a:normAutofit/>
          </a:bodyPr>
          <a:lstStyle/>
          <a:p>
            <a:pPr algn="ctr"/>
            <a:r>
              <a:rPr lang="en-US" dirty="0" smtClean="0"/>
              <a:t>My Story</a:t>
            </a:r>
            <a:endParaRPr lang="en-US" dirty="0"/>
          </a:p>
        </p:txBody>
      </p:sp>
      <p:sp>
        <p:nvSpPr>
          <p:cNvPr id="18" name="Content Placeholder 17"/>
          <p:cNvSpPr>
            <a:spLocks noGrp="1"/>
          </p:cNvSpPr>
          <p:nvPr>
            <p:ph idx="1"/>
          </p:nvPr>
        </p:nvSpPr>
        <p:spPr>
          <a:xfrm>
            <a:off x="228600" y="1447800"/>
            <a:ext cx="5715000" cy="5105400"/>
          </a:xfrm>
        </p:spPr>
        <p:txBody>
          <a:bodyPr>
            <a:normAutofit fontScale="85000" lnSpcReduction="20000"/>
          </a:bodyPr>
          <a:lstStyle/>
          <a:p>
            <a:pPr lvl="0">
              <a:spcAft>
                <a:spcPts val="600"/>
              </a:spcAft>
            </a:pPr>
            <a:r>
              <a:rPr lang="en-US" dirty="0" smtClean="0"/>
              <a:t>Became Director May </a:t>
            </a:r>
            <a:r>
              <a:rPr lang="en-US" dirty="0" smtClean="0"/>
              <a:t>2016</a:t>
            </a:r>
            <a:endParaRPr lang="en-US" dirty="0" smtClean="0"/>
          </a:p>
          <a:p>
            <a:pPr lvl="0">
              <a:spcAft>
                <a:spcPts val="600"/>
              </a:spcAft>
            </a:pPr>
            <a:r>
              <a:rPr lang="en-US" dirty="0" smtClean="0"/>
              <a:t>Primary care </a:t>
            </a:r>
            <a:r>
              <a:rPr lang="en-US" dirty="0" smtClean="0"/>
              <a:t>physician</a:t>
            </a:r>
            <a:endParaRPr lang="en-US" dirty="0" smtClean="0"/>
          </a:p>
          <a:p>
            <a:pPr lvl="0">
              <a:spcAft>
                <a:spcPts val="600"/>
              </a:spcAft>
            </a:pPr>
            <a:r>
              <a:rPr lang="en-US" dirty="0"/>
              <a:t>Academic medicine background</a:t>
            </a:r>
          </a:p>
          <a:p>
            <a:pPr lvl="1">
              <a:spcBef>
                <a:spcPts val="0"/>
              </a:spcBef>
              <a:spcAft>
                <a:spcPts val="600"/>
              </a:spcAft>
            </a:pPr>
            <a:r>
              <a:rPr lang="en-US" dirty="0"/>
              <a:t>San Francisco General Hospital</a:t>
            </a:r>
          </a:p>
          <a:p>
            <a:pPr lvl="1">
              <a:spcBef>
                <a:spcPts val="0"/>
              </a:spcBef>
              <a:spcAft>
                <a:spcPts val="600"/>
              </a:spcAft>
            </a:pPr>
            <a:r>
              <a:rPr lang="en-US" dirty="0"/>
              <a:t>UC San Francisco Institute for Health Policy Studies </a:t>
            </a:r>
          </a:p>
          <a:p>
            <a:pPr lvl="0">
              <a:spcAft>
                <a:spcPts val="600"/>
              </a:spcAft>
            </a:pPr>
            <a:r>
              <a:rPr lang="en-US" dirty="0" smtClean="0"/>
              <a:t>Policy experience</a:t>
            </a:r>
          </a:p>
          <a:p>
            <a:pPr lvl="1">
              <a:spcAft>
                <a:spcPts val="600"/>
              </a:spcAft>
            </a:pPr>
            <a:r>
              <a:rPr lang="en-US" dirty="0" smtClean="0"/>
              <a:t>Senior advisor to CMS, ASPE: 2011-2015</a:t>
            </a:r>
          </a:p>
          <a:p>
            <a:pPr lvl="1">
              <a:spcAft>
                <a:spcPts val="600"/>
              </a:spcAft>
            </a:pPr>
            <a:r>
              <a:rPr lang="en-US" dirty="0" smtClean="0"/>
              <a:t>RWJF </a:t>
            </a:r>
            <a:r>
              <a:rPr lang="en-US" dirty="0"/>
              <a:t>Health Policy Fellow, assigned to U.S. House Committee on Energy and Commerce, 2009-</a:t>
            </a:r>
            <a:r>
              <a:rPr lang="en-US" dirty="0" smtClean="0"/>
              <a:t>2010</a:t>
            </a:r>
          </a:p>
          <a:p>
            <a:pPr lvl="1">
              <a:spcAft>
                <a:spcPts val="600"/>
              </a:spcAft>
            </a:pPr>
            <a:r>
              <a:rPr lang="en-US" dirty="0"/>
              <a:t>Director, California Medicaid  Research Institute, University of California, 2009-2016</a:t>
            </a:r>
          </a:p>
          <a:p>
            <a:pPr marL="347662" lvl="1" indent="0">
              <a:spcAft>
                <a:spcPts val="600"/>
              </a:spcAft>
              <a:buNone/>
            </a:pPr>
            <a:endParaRPr lang="en-US" dirty="0" smtClean="0"/>
          </a:p>
          <a:p>
            <a:pPr lvl="1">
              <a:spcAft>
                <a:spcPts val="600"/>
              </a:spcAft>
            </a:pPr>
            <a:endParaRPr lang="en-US" dirty="0" smtClean="0"/>
          </a:p>
          <a:p>
            <a:pPr lvl="0">
              <a:spcAft>
                <a:spcPts val="600"/>
              </a:spcAft>
            </a:pPr>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60842" y="1524000"/>
            <a:ext cx="2885977"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1581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How AHRQ Makes a Difference</a:t>
            </a:r>
          </a:p>
        </p:txBody>
      </p:sp>
      <p:sp>
        <p:nvSpPr>
          <p:cNvPr id="29" name="Flowchart: Process 4"/>
          <p:cNvSpPr/>
          <p:nvPr/>
        </p:nvSpPr>
        <p:spPr>
          <a:xfrm>
            <a:off x="3810000" y="1559847"/>
            <a:ext cx="1548908" cy="8785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en-US" sz="2400" kern="1200" dirty="0"/>
          </a:p>
        </p:txBody>
      </p:sp>
      <p:sp>
        <p:nvSpPr>
          <p:cNvPr id="4" name="TextBox 3"/>
          <p:cNvSpPr txBox="1"/>
          <p:nvPr/>
        </p:nvSpPr>
        <p:spPr>
          <a:xfrm>
            <a:off x="5779289" y="1678098"/>
            <a:ext cx="2057271" cy="830997"/>
          </a:xfrm>
          <a:prstGeom prst="rect">
            <a:avLst/>
          </a:prstGeom>
          <a:noFill/>
        </p:spPr>
        <p:txBody>
          <a:bodyPr wrap="square" rtlCol="0">
            <a:spAutoFit/>
          </a:bodyPr>
          <a:lstStyle/>
          <a:p>
            <a:pPr lvl="0" algn="ctr"/>
            <a:r>
              <a:rPr lang="en-US" sz="1600" b="1" dirty="0">
                <a:solidFill>
                  <a:schemeClr val="bg1"/>
                </a:solidFill>
              </a:rPr>
              <a:t>Evidence and Tools </a:t>
            </a:r>
            <a:r>
              <a:rPr lang="en-US" sz="1600" b="1" dirty="0" smtClean="0">
                <a:solidFill>
                  <a:schemeClr val="bg1"/>
                </a:solidFill>
              </a:rPr>
              <a:t>fr </a:t>
            </a:r>
            <a:r>
              <a:rPr lang="en-US" sz="1600" b="1" dirty="0">
                <a:solidFill>
                  <a:schemeClr val="bg1"/>
                </a:solidFill>
              </a:rPr>
              <a:t>Implementation</a:t>
            </a:r>
          </a:p>
        </p:txBody>
      </p:sp>
      <p:sp>
        <p:nvSpPr>
          <p:cNvPr id="7" name="Rectangle 6"/>
          <p:cNvSpPr/>
          <p:nvPr/>
        </p:nvSpPr>
        <p:spPr>
          <a:xfrm>
            <a:off x="762000" y="1828800"/>
            <a:ext cx="7620000" cy="4632038"/>
          </a:xfrm>
          <a:prstGeom prst="rect">
            <a:avLst/>
          </a:prstGeom>
        </p:spPr>
        <p:txBody>
          <a:bodyPr wrap="square">
            <a:spAutoFit/>
          </a:bodyPr>
          <a:lstStyle/>
          <a:p>
            <a:pPr marL="457200" lvl="0" indent="-457200">
              <a:spcAft>
                <a:spcPts val="600"/>
              </a:spcAft>
              <a:buFont typeface="Arial"/>
              <a:buChar char="•"/>
            </a:pPr>
            <a:r>
              <a:rPr lang="en-US" sz="2800" dirty="0"/>
              <a:t>AHRQ </a:t>
            </a:r>
            <a:r>
              <a:rPr lang="en-US" sz="2800" b="1" dirty="0"/>
              <a:t>invests in research and evidence </a:t>
            </a:r>
            <a:r>
              <a:rPr lang="en-US" sz="2800" dirty="0"/>
              <a:t>to understand how to make health care safer and improve quality</a:t>
            </a:r>
          </a:p>
          <a:p>
            <a:pPr marL="457200" lvl="0" indent="-457200">
              <a:spcAft>
                <a:spcPts val="600"/>
              </a:spcAft>
              <a:buFont typeface="Arial"/>
              <a:buChar char="•"/>
            </a:pPr>
            <a:r>
              <a:rPr lang="en-US" sz="2800" dirty="0" smtClean="0"/>
              <a:t>AHRQ </a:t>
            </a:r>
            <a:r>
              <a:rPr lang="en-US" sz="2800" dirty="0"/>
              <a:t>creates materials to </a:t>
            </a:r>
            <a:r>
              <a:rPr lang="en-US" sz="2800" b="1" dirty="0"/>
              <a:t>teach and train </a:t>
            </a:r>
            <a:r>
              <a:rPr lang="en-US" sz="2800" dirty="0"/>
              <a:t>health care systems and professionals to </a:t>
            </a:r>
            <a:r>
              <a:rPr lang="en-US" sz="2800" b="1" dirty="0"/>
              <a:t>catalyze</a:t>
            </a:r>
            <a:r>
              <a:rPr lang="en-US" sz="2800" dirty="0"/>
              <a:t> improvements in </a:t>
            </a:r>
            <a:r>
              <a:rPr lang="en-US" sz="2800" dirty="0" smtClean="0"/>
              <a:t>care</a:t>
            </a:r>
          </a:p>
          <a:p>
            <a:pPr marL="457200" indent="-457200">
              <a:spcAft>
                <a:spcPts val="600"/>
              </a:spcAft>
              <a:buFont typeface="Arial"/>
              <a:buChar char="•"/>
            </a:pPr>
            <a:r>
              <a:rPr lang="en-US" sz="2800" dirty="0"/>
              <a:t>AHRQ </a:t>
            </a:r>
            <a:r>
              <a:rPr lang="en-US" sz="2800" b="1" dirty="0"/>
              <a:t>generates measures and data </a:t>
            </a:r>
            <a:r>
              <a:rPr lang="en-US" sz="2800" dirty="0"/>
              <a:t>used to track and improve performance and evaluate progress of the U.S. health system</a:t>
            </a:r>
          </a:p>
          <a:p>
            <a:pPr lvl="0">
              <a:spcAft>
                <a:spcPts val="600"/>
              </a:spcAft>
            </a:pPr>
            <a:endParaRPr lang="en-US" sz="2800" dirty="0"/>
          </a:p>
        </p:txBody>
      </p:sp>
    </p:spTree>
    <p:extLst>
      <p:ext uri="{BB962C8B-B14F-4D97-AF65-F5344CB8AC3E}">
        <p14:creationId xmlns:p14="http://schemas.microsoft.com/office/powerpoint/2010/main" val="30976884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AHRQ Support for Investigator-Initiated and Targeted Research</a:t>
            </a:r>
            <a:endParaRPr lang="en-US" dirty="0"/>
          </a:p>
        </p:txBody>
      </p:sp>
      <p:sp>
        <p:nvSpPr>
          <p:cNvPr id="3" name="Content Placeholder 2"/>
          <p:cNvSpPr>
            <a:spLocks noGrp="1"/>
          </p:cNvSpPr>
          <p:nvPr>
            <p:ph idx="1"/>
          </p:nvPr>
        </p:nvSpPr>
        <p:spPr/>
        <p:txBody>
          <a:bodyPr>
            <a:normAutofit/>
          </a:bodyPr>
          <a:lstStyle/>
          <a:p>
            <a:endParaRPr lang="en-US" sz="2400" dirty="0" smtClean="0"/>
          </a:p>
          <a:p>
            <a:r>
              <a:rPr lang="en-US" sz="2400" dirty="0" smtClean="0"/>
              <a:t>Total </a:t>
            </a:r>
            <a:r>
              <a:rPr lang="en-US" sz="2400" dirty="0" smtClean="0"/>
              <a:t>AHRQ grant funding (investigator-initiated and targeted research):</a:t>
            </a:r>
          </a:p>
          <a:p>
            <a:pPr lvl="1"/>
            <a:r>
              <a:rPr lang="en-US" b="1" dirty="0" smtClean="0"/>
              <a:t>FY 2017: $192.3 million*</a:t>
            </a:r>
          </a:p>
          <a:p>
            <a:pPr lvl="1"/>
            <a:r>
              <a:rPr lang="en-US" dirty="0" smtClean="0"/>
              <a:t>FY 2016: $189.6 million</a:t>
            </a:r>
          </a:p>
          <a:p>
            <a:pPr lvl="1"/>
            <a:r>
              <a:rPr lang="en-US" dirty="0" smtClean="0"/>
              <a:t>FY 2015: $200.6 million</a:t>
            </a:r>
          </a:p>
          <a:p>
            <a:pPr lvl="1"/>
            <a:r>
              <a:rPr lang="en-US" dirty="0" smtClean="0"/>
              <a:t>FY 2014: $148.8 million</a:t>
            </a:r>
          </a:p>
        </p:txBody>
      </p:sp>
      <p:sp>
        <p:nvSpPr>
          <p:cNvPr id="4" name="Slide Number Placeholder 3"/>
          <p:cNvSpPr>
            <a:spLocks noGrp="1"/>
          </p:cNvSpPr>
          <p:nvPr>
            <p:ph type="sldNum" sz="quarter" idx="12"/>
          </p:nvPr>
        </p:nvSpPr>
        <p:spPr/>
        <p:txBody>
          <a:bodyPr/>
          <a:lstStyle/>
          <a:p>
            <a:fld id="{FBB4C657-53BA-4C64-8161-364EC652DC57}" type="slidenum">
              <a:rPr lang="en-US" smtClean="0">
                <a:solidFill>
                  <a:prstClr val="black">
                    <a:tint val="75000"/>
                  </a:prstClr>
                </a:solidFill>
              </a:rPr>
              <a:pPr/>
              <a:t>5</a:t>
            </a:fld>
            <a:endParaRPr lang="en-US" dirty="0">
              <a:solidFill>
                <a:prstClr val="black">
                  <a:tint val="75000"/>
                </a:prstClr>
              </a:solidFill>
            </a:endParaRPr>
          </a:p>
        </p:txBody>
      </p:sp>
      <p:sp>
        <p:nvSpPr>
          <p:cNvPr id="5" name="TextBox 4"/>
          <p:cNvSpPr txBox="1"/>
          <p:nvPr/>
        </p:nvSpPr>
        <p:spPr>
          <a:xfrm>
            <a:off x="609600" y="6214031"/>
            <a:ext cx="8238153" cy="369332"/>
          </a:xfrm>
          <a:prstGeom prst="rect">
            <a:avLst/>
          </a:prstGeom>
          <a:noFill/>
        </p:spPr>
        <p:txBody>
          <a:bodyPr wrap="none" rtlCol="0">
            <a:spAutoFit/>
          </a:bodyPr>
          <a:lstStyle/>
          <a:p>
            <a:r>
              <a:rPr lang="en-US" dirty="0" smtClean="0"/>
              <a:t>*</a:t>
            </a:r>
            <a:r>
              <a:rPr lang="en-US" i="1" dirty="0" smtClean="0"/>
              <a:t>Assumes 2017 funding is consistent with 2016 through Continuing Resolution </a:t>
            </a:r>
            <a:endParaRPr lang="en-US" i="1" dirty="0"/>
          </a:p>
        </p:txBody>
      </p:sp>
    </p:spTree>
    <p:extLst>
      <p:ext uri="{BB962C8B-B14F-4D97-AF65-F5344CB8AC3E}">
        <p14:creationId xmlns:p14="http://schemas.microsoft.com/office/powerpoint/2010/main" val="1383224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Evidence </a:t>
            </a:r>
            <a:endParaRPr lang="en-US" dirty="0"/>
          </a:p>
        </p:txBody>
      </p:sp>
      <p:sp>
        <p:nvSpPr>
          <p:cNvPr id="5" name="Content Placeholder 4"/>
          <p:cNvSpPr>
            <a:spLocks noGrp="1"/>
          </p:cNvSpPr>
          <p:nvPr>
            <p:ph idx="1"/>
          </p:nvPr>
        </p:nvSpPr>
        <p:spPr>
          <a:xfrm>
            <a:off x="457200" y="1676400"/>
            <a:ext cx="7696200" cy="4525963"/>
          </a:xfrm>
        </p:spPr>
        <p:txBody>
          <a:bodyPr>
            <a:normAutofit/>
          </a:bodyPr>
          <a:lstStyle/>
          <a:p>
            <a:pPr>
              <a:spcAft>
                <a:spcPts val="600"/>
              </a:spcAft>
            </a:pPr>
            <a:r>
              <a:rPr lang="en-US" b="1" dirty="0" smtClean="0"/>
              <a:t>Synthesize research findings from multiple studies on a topic area:</a:t>
            </a:r>
            <a:endParaRPr lang="en-US" b="1" dirty="0"/>
          </a:p>
          <a:p>
            <a:pPr lvl="1">
              <a:spcAft>
                <a:spcPts val="600"/>
              </a:spcAft>
            </a:pPr>
            <a:r>
              <a:rPr lang="en-US" b="1" dirty="0"/>
              <a:t>Evidence-based Practice Centers (EPCs)</a:t>
            </a:r>
          </a:p>
          <a:p>
            <a:pPr lvl="1">
              <a:spcAft>
                <a:spcPts val="600"/>
              </a:spcAft>
            </a:pPr>
            <a:r>
              <a:rPr lang="en-US" b="1" dirty="0" smtClean="0"/>
              <a:t>U.S</a:t>
            </a:r>
            <a:r>
              <a:rPr lang="en-US" b="1" dirty="0"/>
              <a:t>. Preventive Services Task </a:t>
            </a:r>
            <a:r>
              <a:rPr lang="en-US" b="1" dirty="0" smtClean="0"/>
              <a:t>Force</a:t>
            </a:r>
            <a:endParaRPr lang="en-US" b="1" dirty="0" smtClean="0"/>
          </a:p>
          <a:p>
            <a:pPr>
              <a:spcAft>
                <a:spcPts val="600"/>
              </a:spcAft>
            </a:pPr>
            <a:endParaRPr lang="en-US" b="1" dirty="0"/>
          </a:p>
          <a:p>
            <a:pPr>
              <a:spcAft>
                <a:spcPts val="600"/>
              </a:spcAft>
            </a:pPr>
            <a:endParaRPr lang="en-US" b="1" dirty="0"/>
          </a:p>
          <a:p>
            <a:pPr>
              <a:spcAft>
                <a:spcPts val="600"/>
              </a:spcAft>
            </a:pPr>
            <a:endParaRPr lang="en-US" dirty="0"/>
          </a:p>
          <a:p>
            <a:endParaRPr lang="en-US" dirty="0"/>
          </a:p>
        </p:txBody>
      </p:sp>
      <p:sp>
        <p:nvSpPr>
          <p:cNvPr id="2" name="TextBox 1"/>
          <p:cNvSpPr txBox="1"/>
          <p:nvPr/>
        </p:nvSpPr>
        <p:spPr>
          <a:xfrm>
            <a:off x="533400" y="4343400"/>
            <a:ext cx="7239000" cy="1200329"/>
          </a:xfrm>
          <a:prstGeom prst="rect">
            <a:avLst/>
          </a:prstGeom>
          <a:noFill/>
        </p:spPr>
        <p:txBody>
          <a:bodyPr wrap="square" rtlCol="0">
            <a:spAutoFit/>
          </a:bodyPr>
          <a:lstStyle/>
          <a:p>
            <a:pPr algn="ctr"/>
            <a:r>
              <a:rPr lang="en-US" sz="2400" b="1" i="1" dirty="0" smtClean="0">
                <a:solidFill>
                  <a:prstClr val="black"/>
                </a:solidFill>
                <a:latin typeface="Arial"/>
              </a:rPr>
              <a:t>These activities depend on AHRQ’s longstanding partnerships with academic and federal partners</a:t>
            </a:r>
            <a:endParaRPr lang="en-US" sz="2400" b="1" i="1" dirty="0">
              <a:solidFill>
                <a:prstClr val="black"/>
              </a:solidFill>
              <a:latin typeface="Arial"/>
            </a:endParaRPr>
          </a:p>
        </p:txBody>
      </p:sp>
    </p:spTree>
    <p:extLst>
      <p:ext uri="{BB962C8B-B14F-4D97-AF65-F5344CB8AC3E}">
        <p14:creationId xmlns:p14="http://schemas.microsoft.com/office/powerpoint/2010/main" val="3523483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162800" cy="868362"/>
          </a:xfrm>
        </p:spPr>
        <p:txBody>
          <a:bodyPr/>
          <a:lstStyle/>
          <a:p>
            <a:pPr algn="ctr"/>
            <a:r>
              <a:rPr lang="en-US" dirty="0" smtClean="0"/>
              <a:t>Tools and Training Materials </a:t>
            </a:r>
            <a:endParaRPr lang="en-US" dirty="0"/>
          </a:p>
        </p:txBody>
      </p:sp>
      <p:sp>
        <p:nvSpPr>
          <p:cNvPr id="4" name="Content Placeholder 3"/>
          <p:cNvSpPr>
            <a:spLocks noGrp="1"/>
          </p:cNvSpPr>
          <p:nvPr>
            <p:ph sz="half" idx="1"/>
          </p:nvPr>
        </p:nvSpPr>
        <p:spPr/>
        <p:txBody>
          <a:bodyPr>
            <a:normAutofit fontScale="70000" lnSpcReduction="20000"/>
          </a:bodyPr>
          <a:lstStyle/>
          <a:p>
            <a:pPr>
              <a:spcAft>
                <a:spcPts val="600"/>
              </a:spcAft>
            </a:pPr>
            <a:r>
              <a:rPr lang="en-US" sz="3600" dirty="0"/>
              <a:t>Patient Safety Culture Surveys</a:t>
            </a:r>
          </a:p>
          <a:p>
            <a:pPr>
              <a:spcAft>
                <a:spcPts val="600"/>
              </a:spcAft>
            </a:pPr>
            <a:r>
              <a:rPr lang="en-US" sz="3600" dirty="0" smtClean="0"/>
              <a:t>Comprehensive </a:t>
            </a:r>
            <a:r>
              <a:rPr lang="en-US" sz="3600" dirty="0"/>
              <a:t>Unit-based Safety </a:t>
            </a:r>
            <a:r>
              <a:rPr lang="en-US" sz="3600" dirty="0" smtClean="0"/>
              <a:t>Program (CUSP) toolkits to reduce CLABSI</a:t>
            </a:r>
            <a:r>
              <a:rPr lang="en-US" sz="3600" dirty="0"/>
              <a:t>, </a:t>
            </a:r>
            <a:r>
              <a:rPr lang="en-US" sz="3600" dirty="0" smtClean="0"/>
              <a:t>CAUTI</a:t>
            </a:r>
            <a:endParaRPr lang="en-US" sz="3600" dirty="0"/>
          </a:p>
          <a:p>
            <a:pPr>
              <a:spcAft>
                <a:spcPts val="600"/>
              </a:spcAft>
            </a:pPr>
            <a:r>
              <a:rPr lang="en-US" sz="3600" dirty="0"/>
              <a:t>Re-Engineered Discharge (RED) tools to reduce avoidable hospital readmissions</a:t>
            </a:r>
          </a:p>
          <a:p>
            <a:pPr>
              <a:spcAft>
                <a:spcPts val="600"/>
              </a:spcAft>
            </a:pPr>
            <a:r>
              <a:rPr lang="en-US" sz="3600" dirty="0" smtClean="0"/>
              <a:t>TeamSTEPPS®</a:t>
            </a:r>
            <a:endParaRPr lang="en-US" sz="3600" dirty="0"/>
          </a:p>
          <a:p>
            <a:endParaRPr lang="en-US"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800600" y="1676400"/>
            <a:ext cx="1065603" cy="131983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1447800"/>
            <a:ext cx="1014699" cy="142833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0400" y="1371600"/>
            <a:ext cx="1724296" cy="2011680"/>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86600" y="2895600"/>
            <a:ext cx="1481735" cy="133938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953000" y="2590800"/>
            <a:ext cx="2546643" cy="1737360"/>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48200" y="3886200"/>
            <a:ext cx="1178086" cy="1521130"/>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48400" y="3810000"/>
            <a:ext cx="1471040" cy="1733890"/>
          </a:xfrm>
          <a:prstGeom prst="rect">
            <a:avLst/>
          </a:prstGeom>
        </p:spPr>
      </p:pic>
      <p:sp>
        <p:nvSpPr>
          <p:cNvPr id="3" name="TextBox 2"/>
          <p:cNvSpPr txBox="1"/>
          <p:nvPr/>
        </p:nvSpPr>
        <p:spPr>
          <a:xfrm>
            <a:off x="533400" y="5715000"/>
            <a:ext cx="8077200" cy="830997"/>
          </a:xfrm>
          <a:prstGeom prst="rect">
            <a:avLst/>
          </a:prstGeom>
          <a:noFill/>
        </p:spPr>
        <p:txBody>
          <a:bodyPr wrap="square" rtlCol="0">
            <a:spAutoFit/>
          </a:bodyPr>
          <a:lstStyle/>
          <a:p>
            <a:pPr algn="ctr"/>
            <a:r>
              <a:rPr lang="en-US" sz="2400" b="1" dirty="0" smtClean="0"/>
              <a:t>Total: 36 tools </a:t>
            </a:r>
            <a:r>
              <a:rPr lang="en-US" sz="2400" b="1" dirty="0"/>
              <a:t>to support translating research into practice improvement</a:t>
            </a:r>
          </a:p>
        </p:txBody>
      </p:sp>
    </p:spTree>
    <p:extLst>
      <p:ext uri="{BB962C8B-B14F-4D97-AF65-F5344CB8AC3E}">
        <p14:creationId xmlns:p14="http://schemas.microsoft.com/office/powerpoint/2010/main" val="4982720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4638"/>
            <a:ext cx="7391400" cy="868362"/>
          </a:xfrm>
        </p:spPr>
        <p:txBody>
          <a:bodyPr/>
          <a:lstStyle/>
          <a:p>
            <a:pPr algn="ctr"/>
            <a:r>
              <a:rPr lang="en-US" dirty="0" smtClean="0"/>
              <a:t>Measures and Data </a:t>
            </a:r>
            <a:endParaRPr lang="en-US" dirty="0"/>
          </a:p>
        </p:txBody>
      </p:sp>
      <p:sp>
        <p:nvSpPr>
          <p:cNvPr id="4" name="Content Placeholder 3"/>
          <p:cNvSpPr>
            <a:spLocks noGrp="1"/>
          </p:cNvSpPr>
          <p:nvPr>
            <p:ph sz="half" idx="1"/>
          </p:nvPr>
        </p:nvSpPr>
        <p:spPr>
          <a:xfrm>
            <a:off x="457200" y="1752600"/>
            <a:ext cx="4038600" cy="4525963"/>
          </a:xfrm>
        </p:spPr>
        <p:txBody>
          <a:bodyPr>
            <a:normAutofit fontScale="85000" lnSpcReduction="20000"/>
          </a:bodyPr>
          <a:lstStyle/>
          <a:p>
            <a:pPr>
              <a:spcBef>
                <a:spcPts val="600"/>
              </a:spcBef>
              <a:spcAft>
                <a:spcPts val="600"/>
              </a:spcAft>
            </a:pPr>
            <a:r>
              <a:rPr lang="en-US" dirty="0" smtClean="0"/>
              <a:t>Medical </a:t>
            </a:r>
            <a:r>
              <a:rPr lang="en-US" dirty="0"/>
              <a:t>Expenditure Panel Survey (MEPS) − Insurance and Household components</a:t>
            </a:r>
          </a:p>
          <a:p>
            <a:pPr>
              <a:spcBef>
                <a:spcPts val="600"/>
              </a:spcBef>
              <a:spcAft>
                <a:spcPts val="600"/>
              </a:spcAft>
            </a:pPr>
            <a:r>
              <a:rPr lang="en-US" dirty="0" smtClean="0"/>
              <a:t>Healthcare </a:t>
            </a:r>
            <a:r>
              <a:rPr lang="en-US" dirty="0"/>
              <a:t>Cost and Utilization Project (HCUP)</a:t>
            </a:r>
          </a:p>
          <a:p>
            <a:pPr>
              <a:spcBef>
                <a:spcPts val="600"/>
              </a:spcBef>
              <a:spcAft>
                <a:spcPts val="600"/>
              </a:spcAft>
            </a:pPr>
            <a:r>
              <a:rPr lang="en-US" dirty="0"/>
              <a:t>Consumer Assessment of Healthcare Providers and Systems (CAHPS)</a:t>
            </a:r>
          </a:p>
          <a:p>
            <a:pPr>
              <a:spcBef>
                <a:spcPts val="600"/>
              </a:spcBef>
              <a:spcAft>
                <a:spcPts val="600"/>
              </a:spcAft>
            </a:pPr>
            <a:r>
              <a:rPr lang="en-US" i="1" dirty="0" smtClean="0">
                <a:cs typeface="Arial"/>
              </a:rPr>
              <a:t>National </a:t>
            </a:r>
            <a:r>
              <a:rPr lang="en-US" i="1" dirty="0">
                <a:cs typeface="Arial"/>
              </a:rPr>
              <a:t>Healthcare Quality and Disparities Report </a:t>
            </a:r>
            <a:endParaRPr lang="en-US" i="1" dirty="0"/>
          </a:p>
          <a:p>
            <a:endParaRPr lang="en-US"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5143500" y="1600209"/>
            <a:ext cx="3261643" cy="4255377"/>
          </a:xfrm>
          <a:prstGeom prst="rect">
            <a:avLst/>
          </a:prstGeom>
          <a:solidFill>
            <a:schemeClr val="tx1"/>
          </a:solidFill>
          <a:ln>
            <a:solidFill>
              <a:schemeClr val="accent1"/>
            </a:solidFill>
          </a:ln>
          <a:effectLst>
            <a:outerShdw blurRad="114300" dist="101600" dir="2700000" algn="tl" rotWithShape="0">
              <a:prstClr val="black">
                <a:alpha val="32000"/>
              </a:prstClr>
            </a:outerShdw>
            <a:softEdge rad="0"/>
          </a:effectLst>
        </p:spPr>
      </p:pic>
    </p:spTree>
    <p:extLst>
      <p:ext uri="{BB962C8B-B14F-4D97-AF65-F5344CB8AC3E}">
        <p14:creationId xmlns:p14="http://schemas.microsoft.com/office/powerpoint/2010/main" val="18815304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pPr algn="ctr"/>
            <a:r>
              <a:rPr lang="en-US" dirty="0" smtClean="0"/>
              <a:t>AHRQ Funding Announcements</a:t>
            </a:r>
            <a:endParaRPr lang="en-US" dirty="0"/>
          </a:p>
        </p:txBody>
      </p:sp>
      <p:sp>
        <p:nvSpPr>
          <p:cNvPr id="5" name="Slide Number Placeholder 4"/>
          <p:cNvSpPr>
            <a:spLocks noGrp="1"/>
          </p:cNvSpPr>
          <p:nvPr>
            <p:ph type="sldNum" sz="quarter" idx="12"/>
          </p:nvPr>
        </p:nvSpPr>
        <p:spPr/>
        <p:txBody>
          <a:bodyPr/>
          <a:lstStyle/>
          <a:p>
            <a:fld id="{FBB4C657-53BA-4C64-8161-364EC652DC57}" type="slidenum">
              <a:rPr lang="en-US" smtClean="0">
                <a:solidFill>
                  <a:prstClr val="black">
                    <a:tint val="75000"/>
                  </a:prstClr>
                </a:solidFill>
              </a:rPr>
              <a:pPr/>
              <a:t>9</a:t>
            </a:fld>
            <a:endParaRPr lang="en-US" dirty="0">
              <a:solidFill>
                <a:prstClr val="black">
                  <a:tint val="75000"/>
                </a:prstClr>
              </a:solidFill>
            </a:endParaRPr>
          </a:p>
        </p:txBody>
      </p:sp>
      <p:pic>
        <p:nvPicPr>
          <p:cNvPr id="4" name="Picture 3"/>
          <p:cNvPicPr>
            <a:picLocks noChangeAspect="1"/>
          </p:cNvPicPr>
          <p:nvPr/>
        </p:nvPicPr>
        <p:blipFill rotWithShape="1">
          <a:blip r:embed="rId3"/>
          <a:srcRect l="18169" t="12844" r="19001" b="19926"/>
          <a:stretch/>
        </p:blipFill>
        <p:spPr>
          <a:xfrm>
            <a:off x="457200" y="1373187"/>
            <a:ext cx="8305800" cy="5348288"/>
          </a:xfrm>
          <a:prstGeom prst="rect">
            <a:avLst/>
          </a:prstGeom>
        </p:spPr>
      </p:pic>
    </p:spTree>
    <p:extLst>
      <p:ext uri="{BB962C8B-B14F-4D97-AF65-F5344CB8AC3E}">
        <p14:creationId xmlns:p14="http://schemas.microsoft.com/office/powerpoint/2010/main" val="103608022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8254</TotalTime>
  <Words>3422</Words>
  <Application>Microsoft Office PowerPoint</Application>
  <PresentationFormat>On-screen Show (4:3)</PresentationFormat>
  <Paragraphs>383</Paragraphs>
  <Slides>28</Slides>
  <Notes>25</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Custom Design</vt:lpstr>
      <vt:lpstr>1_Office Theme</vt:lpstr>
      <vt:lpstr>      AHRQ Research Priorities  Andrew B. Bindman, M.D. Director, Agency for Healthcare Research and Quality   </vt:lpstr>
      <vt:lpstr>Agenda</vt:lpstr>
      <vt:lpstr>My Story</vt:lpstr>
      <vt:lpstr>How AHRQ Makes a Difference</vt:lpstr>
      <vt:lpstr>AHRQ Support for Investigator-Initiated and Targeted Research</vt:lpstr>
      <vt:lpstr>Evidence </vt:lpstr>
      <vt:lpstr>Tools and Training Materials </vt:lpstr>
      <vt:lpstr>Measures and Data </vt:lpstr>
      <vt:lpstr>AHRQ Funding Announcements</vt:lpstr>
      <vt:lpstr>AHRQ’s Research Priorities </vt:lpstr>
      <vt:lpstr>AHRQ Grant Mechanisms and  Continuum of Research</vt:lpstr>
      <vt:lpstr>AHRQ’s Unique Role: Evidence and Implementation</vt:lpstr>
      <vt:lpstr>Improvements in Patient Safety 2010 - 2014</vt:lpstr>
      <vt:lpstr>Improving Diagnostic Safety in Ambulatory Settings </vt:lpstr>
      <vt:lpstr>Research Summit on Improving Diagnosis in Health Care </vt:lpstr>
      <vt:lpstr>PowerPoint Presentation</vt:lpstr>
      <vt:lpstr>PowerPoint Presentation</vt:lpstr>
      <vt:lpstr>Moving Evidence to Frontlines</vt:lpstr>
      <vt:lpstr> Learning Health Care System</vt:lpstr>
      <vt:lpstr>Why Now?</vt:lpstr>
      <vt:lpstr>EvGen: The Vision</vt:lpstr>
      <vt:lpstr>Clinical Decision Support (CDS)  Learning Network </vt:lpstr>
      <vt:lpstr>Percentage of Physicians in Health Systems: 2013</vt:lpstr>
      <vt:lpstr>AHRQ and Health Care Systems</vt:lpstr>
      <vt:lpstr>Comparative Health System Performance—Data Compendium</vt:lpstr>
      <vt:lpstr>Training the Next Generation of Learning Health System Researchers</vt:lpstr>
      <vt:lpstr>Let’s Work Together</vt:lpstr>
      <vt:lpstr>Your Questions </vt:lpstr>
    </vt:vector>
  </TitlesOfParts>
  <Company>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Accelerating the Dissemination and Implementation of PCOR Findings into Primary Care Practice (R18)</dc:title>
  <dc:creator>Encinosa</dc:creator>
  <cp:lastModifiedBy>Windows User</cp:lastModifiedBy>
  <cp:revision>326</cp:revision>
  <cp:lastPrinted>2015-03-11T21:09:44Z</cp:lastPrinted>
  <dcterms:created xsi:type="dcterms:W3CDTF">2014-04-13T04:26:27Z</dcterms:created>
  <dcterms:modified xsi:type="dcterms:W3CDTF">2016-09-29T22:24:16Z</dcterms:modified>
</cp:coreProperties>
</file>