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iyiovj+t9Tdh9NJbgwfZep8lXC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975386-3795-4EE6-BDC2-DA322CF14A61}">
  <a:tblStyle styleId="{04975386-3795-4EE6-BDC2-DA322CF14A6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2.fntdata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682c978f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g3f682c978f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Campus community. Outstanding programs. Affordable tuition.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An overview of today’s presentation. We will talk a little about UWF and what makes us special. Then we will review our Freshman Class profile, the application and admissions process and admissions scholarships.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3e0ee421b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30" name="Google Shape;230;g3f3e0ee421b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3e0ee421b_0_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47" name="Google Shape;247;g3f3e0ee421b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3e0ee421b_0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/>
              <a:t>At UWF we have more than 14,500 students — the perfect size because you see a familiar, friendly face every day, but there are always still new people to meet.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g3f3e0ee421b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3e0ee421b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g3f3e0ee421b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lphaUcPeriod"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f3e0ee421b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3f3e0ee421b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Located in Pensacola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3e0ee421b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Nursing lab. Last year, more than 97% of UWF School of Nursing graduates passed their national licensure exam on the first attempt, exceeding state and national averages. </a:t>
            </a:r>
            <a:endParaRPr/>
          </a:p>
        </p:txBody>
      </p:sp>
      <p:sp>
        <p:nvSpPr>
          <p:cNvPr id="284" name="Google Shape;284;g3f3e0ee421b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3e0ee421b_0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Nursing lab. Last year, more than 97% of UWF School of Nursing graduates passed their national licensure exam on the first attempt, exceeding state and national averages. </a:t>
            </a:r>
            <a:endParaRPr/>
          </a:p>
        </p:txBody>
      </p:sp>
      <p:sp>
        <p:nvSpPr>
          <p:cNvPr id="299" name="Google Shape;299;g3f3e0ee421b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3e0ee421b_0_1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Nursing lab. Last year, more than 97% of UWF School of Nursing graduates passed their national licensure exam on the first attempt, exceeding state and national averages. </a:t>
            </a:r>
            <a:endParaRPr/>
          </a:p>
        </p:txBody>
      </p:sp>
      <p:sp>
        <p:nvSpPr>
          <p:cNvPr id="311" name="Google Shape;311;g3f3e0ee421b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f3e0ee421b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g3f3e0ee421b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3e0ee421b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g3f3e0ee421b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UWF is highly ranked …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682c978f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682c978f8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69383d07a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g3f69383d07a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69383d07a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g3f69383d07a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3.00+ GPA plus state and subject-area minimum test scores for the ACT, SAT, or CLT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69383d07a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g3f69383d07a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69383d07a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4" name="Google Shape;384;g3f69383d07a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f69383d07a_0_1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0" name="Google Shape;390;g3f69383d07a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69383d07a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g3f69383d07a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f69383d07a_0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9" name="Google Shape;409;g3f69383d07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f69383d07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8" name="Google Shape;418;g3f69383d07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69383d07a_0_1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Nursing lab. Last year, more than 97% of UWF School of Nursing graduates passed their national licensure exam on the first attempt, exceeding state and national averages. </a:t>
            </a:r>
            <a:endParaRPr/>
          </a:p>
        </p:txBody>
      </p:sp>
      <p:sp>
        <p:nvSpPr>
          <p:cNvPr id="429" name="Google Shape;429;g3f69383d07a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f69383d07a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g3f69383d07a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6d1ad2050_0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g3f6d1ad2050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f69383d07a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3f69383d07a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f69383d07a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g3f69383d07a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f69383d07a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g3f69383d07a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This past winter, UWF experienced a record-breaking snowfall of nearly 10 inches!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f69383d07a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0" name="Google Shape;500;g3f69383d07a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6d1ad205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Moving into Division I </a:t>
            </a:r>
            <a:endParaRPr sz="1600">
              <a:solidFill>
                <a:schemeClr val="dk1"/>
              </a:solidFill>
            </a:endParaRPr>
          </a:p>
          <a:p>
            <a:pPr marL="914400" lvl="1" indent="-330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Atlantic Sun Conference as a multi-sports member</a:t>
            </a:r>
            <a:endParaRPr sz="1600">
              <a:solidFill>
                <a:schemeClr val="dk1"/>
              </a:solidFill>
            </a:endParaRPr>
          </a:p>
          <a:p>
            <a:pPr marL="914400" lvl="1" indent="-3302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United Athletic Conference as a football member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0" name="Google Shape;140;g3f6d1ad205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d1ad2050_0_1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3f6d1ad2050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d1ad2050_0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Images are from the 2026-2025 FTIC Viewbook</a:t>
            </a:r>
            <a:endParaRPr/>
          </a:p>
        </p:txBody>
      </p:sp>
      <p:sp>
        <p:nvSpPr>
          <p:cNvPr id="167" name="Google Shape;167;g3f6d1ad2050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766c0b0610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3766c0b0610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UWF is highly ranked …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70320ac22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3f70320ac22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Located in Pensacola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3e0ee421b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11" name="Google Shape;211;g3f3e0ee421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bg>
      <p:bgPr>
        <a:solidFill>
          <a:srgbClr val="00205B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g3f682c978f8_0_146" title="Greek Key Corner Element_Argo Green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6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g3f682c978f8_0_146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g3f682c978f8_0_146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15" name="Google Shape;15;g3f682c978f8_0_146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g3f682c978f8_0_146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">
  <p:cSld name="BLANK_1_2">
    <p:bg>
      <p:bgPr>
        <a:gradFill>
          <a:gsLst>
            <a:gs pos="0">
              <a:srgbClr val="005EA6"/>
            </a:gs>
            <a:gs pos="60000">
              <a:srgbClr val="00205B"/>
            </a:gs>
            <a:gs pos="100000">
              <a:srgbClr val="00205B"/>
            </a:gs>
          </a:gsLst>
          <a:lin ang="2700006" scaled="0"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82c978f8_0_193"/>
          <p:cNvSpPr txBox="1"/>
          <p:nvPr/>
        </p:nvSpPr>
        <p:spPr>
          <a:xfrm>
            <a:off x="1425800" y="157662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g3f682c978f8_0_193" title="Greek Key Corner Element_W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5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oogle Shape;61;g3f682c978f8_0_193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62" name="Google Shape;62;g3f682c978f8_0_193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g3f682c978f8_0_193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 1">
  <p:cSld name="BLANK_1_2_1">
    <p:bg>
      <p:bgPr>
        <a:gradFill>
          <a:gsLst>
            <a:gs pos="0">
              <a:srgbClr val="FFFFFF">
                <a:alpha val="71373"/>
              </a:srgbClr>
            </a:gs>
            <a:gs pos="100000">
              <a:srgbClr val="FFFFFF">
                <a:alpha val="71373"/>
              </a:srgbClr>
            </a:gs>
          </a:gsLst>
          <a:lin ang="5400700" scaled="0"/>
        </a:gra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682c978f8_0_199"/>
          <p:cNvSpPr/>
          <p:nvPr/>
        </p:nvSpPr>
        <p:spPr>
          <a:xfrm>
            <a:off x="0" y="0"/>
            <a:ext cx="4572600" cy="5143500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" name="Google Shape;66;g3f682c978f8_0_199" title="Greek Key Corner Element_Argo Green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256538" y="4126364"/>
            <a:ext cx="758749" cy="75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3f682c978f8_0_199" title="Greek Key Corner Element_Argo Green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81799" y="228600"/>
            <a:ext cx="758749" cy="75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 1 1">
  <p:cSld name="BLANK_1_2_1_1">
    <p:bg>
      <p:bgPr>
        <a:gradFill>
          <a:gsLst>
            <a:gs pos="0">
              <a:srgbClr val="FFFFFF">
                <a:alpha val="71373"/>
              </a:srgbClr>
            </a:gs>
            <a:gs pos="100000">
              <a:srgbClr val="FFFFFF">
                <a:alpha val="71373"/>
              </a:srgbClr>
            </a:gs>
          </a:gsLst>
          <a:lin ang="5400700" scaled="0"/>
        </a:gra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82c978f8_0_203"/>
          <p:cNvSpPr/>
          <p:nvPr/>
        </p:nvSpPr>
        <p:spPr>
          <a:xfrm>
            <a:off x="0" y="0"/>
            <a:ext cx="4572600" cy="5143500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 advClick="0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 1 1 1">
  <p:cSld name="BLANK_1_2_1_1_1">
    <p:bg>
      <p:bgPr>
        <a:gradFill>
          <a:gsLst>
            <a:gs pos="0">
              <a:srgbClr val="FFFFFF">
                <a:alpha val="71373"/>
              </a:srgbClr>
            </a:gs>
            <a:gs pos="100000">
              <a:srgbClr val="FFFFFF">
                <a:alpha val="71373"/>
              </a:srgbClr>
            </a:gs>
          </a:gsLst>
          <a:lin ang="5400700" scaled="0"/>
        </a:gra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682c978f8_0_205"/>
          <p:cNvSpPr/>
          <p:nvPr/>
        </p:nvSpPr>
        <p:spPr>
          <a:xfrm>
            <a:off x="0" y="0"/>
            <a:ext cx="4572600" cy="5143500"/>
          </a:xfrm>
          <a:prstGeom prst="rect">
            <a:avLst/>
          </a:prstGeom>
          <a:solidFill>
            <a:srgbClr val="00A3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 advClick="0" advTm="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 1 1 1 1">
  <p:cSld name="BLANK_1_2_1_1_1_1">
    <p:bg>
      <p:bgPr>
        <a:gradFill>
          <a:gsLst>
            <a:gs pos="0">
              <a:srgbClr val="FFFFFF">
                <a:alpha val="71373"/>
              </a:srgbClr>
            </a:gs>
            <a:gs pos="100000">
              <a:srgbClr val="FFFFFF">
                <a:alpha val="71373"/>
              </a:srgbClr>
            </a:gs>
          </a:gsLst>
          <a:lin ang="5400700" scaled="0"/>
        </a:gra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5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 1 1 1 1 2">
  <p:cSld name="BLANK_1_2_1_1_1_1_2">
    <p:bg>
      <p:bgPr>
        <a:gradFill>
          <a:gsLst>
            <a:gs pos="0">
              <a:srgbClr val="FFFFFF">
                <a:alpha val="71373"/>
              </a:srgbClr>
            </a:gs>
            <a:gs pos="100000">
              <a:srgbClr val="FFFFFF">
                <a:alpha val="71373"/>
              </a:srgbClr>
            </a:gs>
          </a:gsLst>
          <a:lin ang="5400700" scaled="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3f682c978f8_0_208" title="Greek Key Corner Element_Argo Green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6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oogle Shape;75;g3f682c978f8_0_208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76" name="Google Shape;76;g3f682c978f8_0_208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g3f682c978f8_0_208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2 1 1 1 1 1">
  <p:cSld name="BLANK_1_2_1_1_1_1_1">
    <p:bg>
      <p:bgPr>
        <a:gradFill>
          <a:gsLst>
            <a:gs pos="0">
              <a:srgbClr val="FFFFFF">
                <a:alpha val="71373"/>
              </a:srgbClr>
            </a:gs>
            <a:gs pos="100000">
              <a:srgbClr val="FFFFFF">
                <a:alpha val="71373"/>
              </a:srgbClr>
            </a:gs>
          </a:gsLst>
          <a:lin ang="54007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g3f682c978f8_0_213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80" name="Google Shape;80;g3f682c978f8_0_213" title="GraphicElements_Arrow Pattern Navy Vertical.jpg"/>
            <p:cNvPicPr preferRelativeResize="0"/>
            <p:nvPr/>
          </p:nvPicPr>
          <p:blipFill rotWithShape="1">
            <a:blip r:embed="rId2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g3f682c978f8_0_213" title="GraphicElements_Arrow Pattern Green Vertical.jpg"/>
            <p:cNvPicPr preferRelativeResize="0"/>
            <p:nvPr/>
          </p:nvPicPr>
          <p:blipFill rotWithShape="1">
            <a:blip r:embed="rId3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 1">
  <p:cSld name="BLANK_1_1_1">
    <p:bg>
      <p:bgPr>
        <a:solidFill>
          <a:srgbClr val="00205B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g3f682c978f8_0_217" title="Greek Key Corner Element_W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5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g3f682c978f8_0_217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85" name="Google Shape;85;g3f682c978f8_0_217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g3f682c978f8_0_217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">
  <p:cSld name="BLANK_1_5">
    <p:bg>
      <p:bgPr>
        <a:gradFill>
          <a:gsLst>
            <a:gs pos="0">
              <a:srgbClr val="005EA6"/>
            </a:gs>
            <a:gs pos="60000">
              <a:srgbClr val="00205B"/>
            </a:gs>
            <a:gs pos="100000">
              <a:srgbClr val="00205B"/>
            </a:gs>
          </a:gsLst>
          <a:lin ang="2700006" scaled="0"/>
        </a:gra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g3f682c978f8_0_152" title="Greek Key Corner Element_Argo Green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6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g3f682c978f8_0_152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" name="Google Shape;20;g3f682c978f8_0_152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21" name="Google Shape;21;g3f682c978f8_0_152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g3f682c978f8_0_152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4">
  <p:cSld name="BLANK_1_4">
    <p:bg>
      <p:bgPr>
        <a:solidFill>
          <a:srgbClr val="00205B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3f682c978f8_0_158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g3f682c978f8_0_158" title="Greek Key Corner Element_W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5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oogle Shape;26;g3f682c978f8_0_158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27" name="Google Shape;27;g3f682c978f8_0_158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g3f682c978f8_0_158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4 1">
  <p:cSld name="BLANK_1_4_1">
    <p:bg>
      <p:bgPr>
        <a:solidFill>
          <a:srgbClr val="00205B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f682c978f8_0_164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4 1 1">
  <p:cSld name="BLANK_1_4_1_1">
    <p:bg>
      <p:bgPr>
        <a:solidFill>
          <a:srgbClr val="00205B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f682c978f8_0_166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g3f682c978f8_0_166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34" name="Google Shape;34;g3f682c978f8_0_166" title="GraphicElements_Arrow Pattern Navy Vertical.jpg"/>
            <p:cNvPicPr preferRelativeResize="0"/>
            <p:nvPr/>
          </p:nvPicPr>
          <p:blipFill rotWithShape="1">
            <a:blip r:embed="rId2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g3f682c978f8_0_166" title="GraphicElements_Arrow Pattern Green Vertical.jpg"/>
            <p:cNvPicPr preferRelativeResize="0"/>
            <p:nvPr/>
          </p:nvPicPr>
          <p:blipFill rotWithShape="1">
            <a:blip r:embed="rId3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4 1 1 1">
  <p:cSld name="BLANK_1_4_1_1_1">
    <p:bg>
      <p:bgPr>
        <a:gradFill>
          <a:gsLst>
            <a:gs pos="0">
              <a:srgbClr val="005EA6"/>
            </a:gs>
            <a:gs pos="60000">
              <a:srgbClr val="00205B"/>
            </a:gs>
            <a:gs pos="100000">
              <a:srgbClr val="00205B"/>
            </a:gs>
          </a:gsLst>
          <a:lin ang="2700006" scaled="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f682c978f8_0_171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oogle Shape;38;g3f682c978f8_0_171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39" name="Google Shape;39;g3f682c978f8_0_171" title="GraphicElements_Arrow Pattern Navy Vertical.jpg"/>
            <p:cNvPicPr preferRelativeResize="0"/>
            <p:nvPr/>
          </p:nvPicPr>
          <p:blipFill rotWithShape="1">
            <a:blip r:embed="rId2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g3f682c978f8_0_171" title="GraphicElements_Arrow Pattern Green Vertical.jpg"/>
            <p:cNvPicPr preferRelativeResize="0"/>
            <p:nvPr/>
          </p:nvPicPr>
          <p:blipFill rotWithShape="1">
            <a:blip r:embed="rId3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4 1 1 1 2">
  <p:cSld name="BLANK_1_4_1_1_1_2">
    <p:bg>
      <p:bgPr>
        <a:gradFill>
          <a:gsLst>
            <a:gs pos="0">
              <a:srgbClr val="00205B"/>
            </a:gs>
            <a:gs pos="40000">
              <a:srgbClr val="00205B"/>
            </a:gs>
            <a:gs pos="100000">
              <a:srgbClr val="005EA6"/>
            </a:gs>
          </a:gsLst>
          <a:lin ang="18900044" scaled="0"/>
        </a:gra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682c978f8_0_176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" name="Google Shape;43;g3f682c978f8_0_176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44" name="Google Shape;44;g3f682c978f8_0_176" title="GraphicElements_Arrow Pattern Navy Vertical.jpg"/>
            <p:cNvPicPr preferRelativeResize="0"/>
            <p:nvPr/>
          </p:nvPicPr>
          <p:blipFill rotWithShape="1">
            <a:blip r:embed="rId2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g3f682c978f8_0_176" title="GraphicElements_Arrow Pattern Green Vertical.jpg"/>
            <p:cNvPicPr preferRelativeResize="0"/>
            <p:nvPr/>
          </p:nvPicPr>
          <p:blipFill rotWithShape="1">
            <a:blip r:embed="rId3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4 1 1 1 1">
  <p:cSld name="BLANK_1_4_1_1_1_1">
    <p:bg>
      <p:bgPr>
        <a:gradFill>
          <a:gsLst>
            <a:gs pos="0">
              <a:srgbClr val="005EA6"/>
            </a:gs>
            <a:gs pos="60000">
              <a:srgbClr val="00205B"/>
            </a:gs>
            <a:gs pos="100000">
              <a:srgbClr val="00205B"/>
            </a:gs>
          </a:gsLst>
          <a:lin ang="2700006" scaled="0"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f682c978f8_0_181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g3f682c978f8_0_181" title="Greek Key Corner Element_W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5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Google Shape;49;g3f682c978f8_0_181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50" name="Google Shape;50;g3f682c978f8_0_181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g3f682c978f8_0_181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3">
  <p:cSld name="BLANK_1_3">
    <p:bg>
      <p:bgPr>
        <a:solidFill>
          <a:srgbClr val="00A346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f682c978f8_0_187"/>
          <p:cNvSpPr txBox="1"/>
          <p:nvPr/>
        </p:nvSpPr>
        <p:spPr>
          <a:xfrm>
            <a:off x="1421275" y="1590175"/>
            <a:ext cx="7244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g3f682c978f8_0_187" title="Greek Key Corner Element_W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9575" y="431650"/>
            <a:ext cx="1163251" cy="1163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g3f682c978f8_0_187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56" name="Google Shape;56;g3f682c978f8_0_187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g3f682c978f8_0_187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f682c978f8_0_1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3f682c978f8_0_14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3f682c978f8_0_1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g3f682c978f8_0_1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g3f682c978f8_0_1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BA9992-45C9-2ABC-5282-8808E492574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74275" y="48971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 advClick="0" advTm="5000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g3f682c978f8_0_39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92" name="Google Shape;92;g3f682c978f8_0_39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g3f682c978f8_0_39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4" name="Google Shape;94;g3f682c978f8_0_39" title="GraphicElements_Argie BG Navy Vertical.jpg"/>
          <p:cNvPicPr preferRelativeResize="0"/>
          <p:nvPr/>
        </p:nvPicPr>
        <p:blipFill rotWithShape="1">
          <a:blip r:embed="rId3">
            <a:alphaModFix/>
          </a:blip>
          <a:srcRect l="11587" r="34115" b="28982"/>
          <a:stretch/>
        </p:blipFill>
        <p:spPr>
          <a:xfrm>
            <a:off x="0" y="5100"/>
            <a:ext cx="3034774" cy="51384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f682c978f8_0_39"/>
          <p:cNvSpPr/>
          <p:nvPr/>
        </p:nvSpPr>
        <p:spPr>
          <a:xfrm>
            <a:off x="2856275" y="-4800"/>
            <a:ext cx="3263400" cy="517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" name="Google Shape;97;g3f682c978f8_0_39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98" name="Google Shape;98;g3f682c978f8_0_39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g3f682c978f8_0_39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" name="Google Shape;100;g3f682c978f8_0_39"/>
          <p:cNvSpPr txBox="1"/>
          <p:nvPr/>
        </p:nvSpPr>
        <p:spPr>
          <a:xfrm>
            <a:off x="3898334" y="3629164"/>
            <a:ext cx="1179300" cy="312900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</a:t>
            </a:r>
            <a:endParaRPr sz="1800" b="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01" name="Google Shape;101;g3f682c978f8_0_39" title="UWFLogo_2026_PrimaryVertical_FullColor_We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6113" y="996300"/>
            <a:ext cx="2443714" cy="2443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3e0ee421b_0_42"/>
          <p:cNvSpPr/>
          <p:nvPr/>
        </p:nvSpPr>
        <p:spPr>
          <a:xfrm>
            <a:off x="5500400" y="3860100"/>
            <a:ext cx="3306300" cy="988500"/>
          </a:xfrm>
          <a:prstGeom prst="round2DiagRect">
            <a:avLst>
              <a:gd name="adj1" fmla="val 28704"/>
              <a:gd name="adj2" fmla="val 9664"/>
            </a:avLst>
          </a:prstGeom>
          <a:solidFill>
            <a:srgbClr val="FFFFFF">
              <a:alpha val="94120"/>
            </a:srgbClr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4145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33" name="Google Shape;233;g3f3e0ee421b_0_42"/>
          <p:cNvGrpSpPr/>
          <p:nvPr/>
        </p:nvGrpSpPr>
        <p:grpSpPr>
          <a:xfrm>
            <a:off x="5500400" y="3841155"/>
            <a:ext cx="3270504" cy="993236"/>
            <a:chOff x="532150" y="4455505"/>
            <a:chExt cx="3270504" cy="993236"/>
          </a:xfrm>
        </p:grpSpPr>
        <p:sp>
          <p:nvSpPr>
            <p:cNvPr id="234" name="Google Shape;234;g3f3e0ee421b_0_42"/>
            <p:cNvSpPr/>
            <p:nvPr/>
          </p:nvSpPr>
          <p:spPr>
            <a:xfrm>
              <a:off x="2244454" y="4460241"/>
              <a:ext cx="1558200" cy="988500"/>
            </a:xfrm>
            <a:prstGeom prst="round2DiagRect">
              <a:avLst>
                <a:gd name="adj1" fmla="val 28704"/>
                <a:gd name="adj2" fmla="val 9664"/>
              </a:avLst>
            </a:prstGeom>
            <a:noFill/>
            <a:ln>
              <a:noFill/>
            </a:ln>
          </p:spPr>
          <p:txBody>
            <a:bodyPr spcFirstLastPara="1" wrap="square" lIns="89175" tIns="89175" rIns="89175" bIns="89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Arial"/>
                <a:buNone/>
              </a:pPr>
              <a:r>
                <a:rPr lang="en" sz="3400" b="1" i="0" u="none" strike="noStrike" cap="none">
                  <a:solidFill>
                    <a:srgbClr val="00205B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20+</a:t>
              </a:r>
              <a:endParaRPr sz="34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00205B"/>
                  </a:solidFill>
                  <a:latin typeface="Arial"/>
                  <a:ea typeface="Arial"/>
                  <a:cs typeface="Arial"/>
                  <a:sym typeface="Arial"/>
                </a:rPr>
                <a:t>MILES OF TRAILS</a:t>
              </a:r>
              <a:endParaRPr sz="37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35" name="Google Shape;235;g3f3e0ee421b_0_42"/>
            <p:cNvSpPr/>
            <p:nvPr/>
          </p:nvSpPr>
          <p:spPr>
            <a:xfrm>
              <a:off x="532150" y="4455505"/>
              <a:ext cx="1695900" cy="988500"/>
            </a:xfrm>
            <a:prstGeom prst="round2DiagRect">
              <a:avLst>
                <a:gd name="adj1" fmla="val 28704"/>
                <a:gd name="adj2" fmla="val 9664"/>
              </a:avLst>
            </a:prstGeom>
            <a:noFill/>
            <a:ln>
              <a:noFill/>
            </a:ln>
          </p:spPr>
          <p:txBody>
            <a:bodyPr spcFirstLastPara="1" wrap="square" lIns="89175" tIns="89175" rIns="89175" bIns="89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700"/>
                <a:buFont typeface="Arial"/>
                <a:buNone/>
              </a:pPr>
              <a:r>
                <a:rPr lang="en" sz="3400" b="1" i="0" u="none" strike="noStrike" cap="none">
                  <a:solidFill>
                    <a:srgbClr val="00205B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1,600</a:t>
              </a:r>
              <a:endParaRPr sz="34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00205B"/>
                  </a:solidFill>
                  <a:latin typeface="Arial"/>
                  <a:ea typeface="Arial"/>
                  <a:cs typeface="Arial"/>
                  <a:sym typeface="Arial"/>
                </a:rPr>
                <a:t>ACRES</a:t>
              </a:r>
              <a:endParaRPr sz="4145" b="0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236" name="Google Shape;236;g3f3e0ee421b_0_42"/>
          <p:cNvSpPr txBox="1"/>
          <p:nvPr/>
        </p:nvSpPr>
        <p:spPr>
          <a:xfrm>
            <a:off x="749095" y="4165140"/>
            <a:ext cx="19935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HistoricTrust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37" name="Google Shape;237;g3f3e0ee421b_0_42"/>
          <p:cNvSpPr txBox="1"/>
          <p:nvPr/>
        </p:nvSpPr>
        <p:spPr>
          <a:xfrm>
            <a:off x="730137" y="1035789"/>
            <a:ext cx="3374700" cy="7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Downtown</a:t>
            </a:r>
            <a:endParaRPr sz="40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PENSACOLA</a:t>
            </a:r>
            <a:endParaRPr sz="1800" b="1" i="0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38" name="Google Shape;238;g3f3e0ee421b_0_42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239" name="Google Shape;239;g3f3e0ee421b_0_42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g3f3e0ee421b_0_42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41" name="Google Shape;241;g3f3e0ee421b_0_42"/>
          <p:cNvCxnSpPr/>
          <p:nvPr/>
        </p:nvCxnSpPr>
        <p:spPr>
          <a:xfrm>
            <a:off x="7224778" y="3986744"/>
            <a:ext cx="0" cy="766800"/>
          </a:xfrm>
          <a:prstGeom prst="straightConnector1">
            <a:avLst/>
          </a:prstGeom>
          <a:noFill/>
          <a:ln w="9525" cap="flat" cmpd="sng">
            <a:solidFill>
              <a:srgbClr val="00A34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2" name="Google Shape;242;g3f3e0ee421b_0_42" title="Museum1.jpg"/>
          <p:cNvPicPr preferRelativeResize="0"/>
          <p:nvPr/>
        </p:nvPicPr>
        <p:blipFill rotWithShape="1">
          <a:blip r:embed="rId5">
            <a:alphaModFix/>
          </a:blip>
          <a:srcRect l="13006" r="22702"/>
          <a:stretch/>
        </p:blipFill>
        <p:spPr>
          <a:xfrm>
            <a:off x="4182350" y="1650"/>
            <a:ext cx="49616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3f3e0ee421b_0_42"/>
          <p:cNvSpPr/>
          <p:nvPr/>
        </p:nvSpPr>
        <p:spPr>
          <a:xfrm>
            <a:off x="749087" y="1967457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4" name="Google Shape;244;g3f3e0ee421b_0_42"/>
          <p:cNvSpPr/>
          <p:nvPr/>
        </p:nvSpPr>
        <p:spPr>
          <a:xfrm>
            <a:off x="749100" y="2249875"/>
            <a:ext cx="3128400" cy="16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UWF students receive free entry to UWF Historic Trust locations, including: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Pensacola Museum of History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Pensacola Museum of Art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Historic Pensacola Village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3f3e0ee421b_0_59" title="Beach1.jpg"/>
          <p:cNvPicPr preferRelativeResize="0"/>
          <p:nvPr/>
        </p:nvPicPr>
        <p:blipFill rotWithShape="1">
          <a:blip r:embed="rId3">
            <a:alphaModFix/>
          </a:blip>
          <a:srcRect l="17229" t="6654" r="21847" b="28"/>
          <a:stretch/>
        </p:blipFill>
        <p:spPr>
          <a:xfrm>
            <a:off x="3174200" y="1650"/>
            <a:ext cx="59697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3f3e0ee421b_0_59"/>
          <p:cNvSpPr txBox="1"/>
          <p:nvPr/>
        </p:nvSpPr>
        <p:spPr>
          <a:xfrm>
            <a:off x="730137" y="1350962"/>
            <a:ext cx="3374700" cy="7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PENSACOLA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Beach</a:t>
            </a:r>
            <a:endParaRPr sz="1800" b="1" i="0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51" name="Google Shape;251;g3f3e0ee421b_0_59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252" name="Google Shape;252;g3f3e0ee421b_0_59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g3f3e0ee421b_0_59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4" name="Google Shape;254;g3f3e0ee421b_0_59"/>
          <p:cNvSpPr/>
          <p:nvPr/>
        </p:nvSpPr>
        <p:spPr>
          <a:xfrm>
            <a:off x="749087" y="2282630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55" name="Google Shape;255;g3f3e0ee421b_0_59"/>
          <p:cNvSpPr/>
          <p:nvPr/>
        </p:nvSpPr>
        <p:spPr>
          <a:xfrm>
            <a:off x="749099" y="2565048"/>
            <a:ext cx="2112600" cy="15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A Top 20 U.S. Beach</a:t>
            </a:r>
            <a:endParaRPr sz="18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797" i="1">
                <a:solidFill>
                  <a:schemeClr val="lt1"/>
                </a:solidFill>
              </a:rPr>
              <a:t>— TripAdvisor, 2025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3f3e0ee421b_0_69" title="colchis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757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3f3e0ee421b_0_69"/>
          <p:cNvSpPr/>
          <p:nvPr/>
        </p:nvSpPr>
        <p:spPr>
          <a:xfrm>
            <a:off x="4279250" y="3755900"/>
            <a:ext cx="2031300" cy="988500"/>
          </a:xfrm>
          <a:prstGeom prst="round2DiagRect">
            <a:avLst>
              <a:gd name="adj1" fmla="val 28704"/>
              <a:gd name="adj2" fmla="val 9664"/>
            </a:avLst>
          </a:prstGeom>
          <a:solidFill>
            <a:srgbClr val="FFFFFF">
              <a:alpha val="94120"/>
            </a:srgbClr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" sz="3400" b="1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rPr>
              <a:t>15,000</a:t>
            </a:r>
            <a:endParaRPr sz="34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205B"/>
                </a:solidFill>
              </a:rPr>
              <a:t>STUDENTS</a:t>
            </a: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62" name="Google Shape;262;g3f3e0ee421b_0_69"/>
          <p:cNvSpPr/>
          <p:nvPr/>
        </p:nvSpPr>
        <p:spPr>
          <a:xfrm>
            <a:off x="6523675" y="3755900"/>
            <a:ext cx="2318700" cy="988500"/>
          </a:xfrm>
          <a:prstGeom prst="round2DiagRect">
            <a:avLst>
              <a:gd name="adj1" fmla="val 28704"/>
              <a:gd name="adj2" fmla="val 9664"/>
            </a:avLst>
          </a:prstGeom>
          <a:solidFill>
            <a:srgbClr val="FFFFFF">
              <a:alpha val="94120"/>
            </a:srgbClr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" sz="3400" b="1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rPr>
              <a:t>105,000</a:t>
            </a:r>
            <a:endParaRPr sz="34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205B"/>
                </a:solidFill>
              </a:rPr>
              <a:t>ALUMNI</a:t>
            </a:r>
            <a:endParaRPr sz="34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63" name="Google Shape;263;g3f3e0ee421b_0_69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264" name="Google Shape;264;g3f3e0ee421b_0_69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g3f3e0ee421b_0_69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3e0ee421b_0_78"/>
          <p:cNvSpPr txBox="1"/>
          <p:nvPr/>
        </p:nvSpPr>
        <p:spPr>
          <a:xfrm>
            <a:off x="2035055" y="2060011"/>
            <a:ext cx="5073900" cy="9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6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Academics</a:t>
            </a:r>
            <a:endParaRPr sz="61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71" name="Google Shape;271;g3f3e0ee421b_0_78"/>
          <p:cNvSpPr txBox="1"/>
          <p:nvPr/>
        </p:nvSpPr>
        <p:spPr>
          <a:xfrm>
            <a:off x="3673200" y="3000525"/>
            <a:ext cx="17976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Academics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3e0ee421b_0_83"/>
          <p:cNvSpPr/>
          <p:nvPr/>
        </p:nvSpPr>
        <p:spPr>
          <a:xfrm>
            <a:off x="5540700" y="1766188"/>
            <a:ext cx="3261300" cy="29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College of Arts, Social Sciences, and Humanities</a:t>
            </a:r>
            <a:endParaRPr sz="1600" i="1">
              <a:solidFill>
                <a:schemeClr val="lt1"/>
              </a:solidFill>
            </a:endParaRPr>
          </a:p>
          <a:p>
            <a:pPr marL="342900" lvl="0" indent="-2159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Hal Marcus College of Science and Engineering</a:t>
            </a:r>
            <a:endParaRPr sz="1600">
              <a:solidFill>
                <a:schemeClr val="lt1"/>
              </a:solidFill>
            </a:endParaRPr>
          </a:p>
          <a:p>
            <a:pPr marL="342900" lvl="0" indent="-2159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Lewis Bear Jr. College </a:t>
            </a:r>
            <a:br>
              <a:rPr lang="en" sz="1600">
                <a:solidFill>
                  <a:schemeClr val="lt1"/>
                </a:solidFill>
              </a:rPr>
            </a:br>
            <a:r>
              <a:rPr lang="en" sz="1600">
                <a:solidFill>
                  <a:schemeClr val="lt1"/>
                </a:solidFill>
              </a:rPr>
              <a:t>of Business</a:t>
            </a:r>
            <a:endParaRPr sz="1600" i="1">
              <a:solidFill>
                <a:schemeClr val="lt1"/>
              </a:solidFill>
            </a:endParaRPr>
          </a:p>
          <a:p>
            <a:pPr marL="342900" marR="0" lvl="0" indent="-2159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School of Education</a:t>
            </a:r>
            <a:endParaRPr sz="1600">
              <a:solidFill>
                <a:schemeClr val="lt1"/>
              </a:solidFill>
            </a:endParaRPr>
          </a:p>
          <a:p>
            <a:pPr marL="342900" marR="0" lvl="0" indent="-215900" algn="l" rtl="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Usha Kundu, M</a:t>
            </a:r>
            <a:r>
              <a:rPr lang="en" sz="1600">
                <a:solidFill>
                  <a:schemeClr val="lt1"/>
                </a:solidFill>
              </a:rPr>
              <a:t>D College </a:t>
            </a:r>
            <a:br>
              <a:rPr lang="en" sz="1600">
                <a:solidFill>
                  <a:schemeClr val="lt1"/>
                </a:solidFill>
              </a:rPr>
            </a:br>
            <a:r>
              <a:rPr lang="en" sz="1600">
                <a:solidFill>
                  <a:schemeClr val="lt1"/>
                </a:solidFill>
              </a:rPr>
              <a:t>of Health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277" name="Google Shape;277;g3f3e0ee421b_0_83" title="academics1.jpg"/>
          <p:cNvPicPr preferRelativeResize="0"/>
          <p:nvPr/>
        </p:nvPicPr>
        <p:blipFill rotWithShape="1">
          <a:blip r:embed="rId3">
            <a:alphaModFix/>
          </a:blip>
          <a:srcRect l="9937" r="25829"/>
          <a:stretch/>
        </p:blipFill>
        <p:spPr>
          <a:xfrm>
            <a:off x="0" y="0"/>
            <a:ext cx="507459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3f3e0ee421b_0_83" title="GraphicElements_Arrow Pattern Navy Vertical.jpg"/>
          <p:cNvPicPr preferRelativeResize="0"/>
          <p:nvPr/>
        </p:nvPicPr>
        <p:blipFill rotWithShape="1">
          <a:blip r:embed="rId4">
            <a:alphaModFix/>
          </a:blip>
          <a:srcRect r="91324"/>
          <a:stretch/>
        </p:blipFill>
        <p:spPr>
          <a:xfrm>
            <a:off x="-7" y="3300"/>
            <a:ext cx="3449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3f3e0ee421b_0_83" title="GraphicElements_Arrow Pattern Green Vertical.jpg"/>
          <p:cNvPicPr preferRelativeResize="0"/>
          <p:nvPr/>
        </p:nvPicPr>
        <p:blipFill rotWithShape="1">
          <a:blip r:embed="rId5">
            <a:alphaModFix/>
          </a:blip>
          <a:srcRect t="48243" r="91324"/>
          <a:stretch/>
        </p:blipFill>
        <p:spPr>
          <a:xfrm>
            <a:off x="0" y="2484650"/>
            <a:ext cx="344924" cy="266214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g3f3e0ee421b_0_83"/>
          <p:cNvSpPr txBox="1"/>
          <p:nvPr/>
        </p:nvSpPr>
        <p:spPr>
          <a:xfrm>
            <a:off x="5540706" y="424120"/>
            <a:ext cx="3374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UWF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Colleges</a:t>
            </a:r>
            <a:endParaRPr sz="43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81" name="Google Shape;281;g3f3e0ee421b_0_83"/>
          <p:cNvSpPr/>
          <p:nvPr/>
        </p:nvSpPr>
        <p:spPr>
          <a:xfrm>
            <a:off x="5540700" y="1480484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g3f3e0ee421b_0_92" title="2U7A1720.jpg"/>
          <p:cNvPicPr preferRelativeResize="0"/>
          <p:nvPr/>
        </p:nvPicPr>
        <p:blipFill rotWithShape="1">
          <a:blip r:embed="rId3">
            <a:alphaModFix/>
          </a:blip>
          <a:srcRect l="4904" t="4150" r="31976"/>
          <a:stretch/>
        </p:blipFill>
        <p:spPr>
          <a:xfrm>
            <a:off x="0" y="-6600"/>
            <a:ext cx="507822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3f3e0ee421b_0_92"/>
          <p:cNvSpPr txBox="1"/>
          <p:nvPr/>
        </p:nvSpPr>
        <p:spPr>
          <a:xfrm>
            <a:off x="5540706" y="324245"/>
            <a:ext cx="3374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TOP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Majors</a:t>
            </a:r>
            <a:endParaRPr sz="4300" b="1" i="0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88" name="Google Shape;288;g3f3e0ee421b_0_92"/>
          <p:cNvSpPr/>
          <p:nvPr/>
        </p:nvSpPr>
        <p:spPr>
          <a:xfrm>
            <a:off x="5673313" y="1544589"/>
            <a:ext cx="31002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Nursing (Pre-BSN)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Biomedical Sciences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General Business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Psychology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Biology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Mechanical Engineering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Marine Biology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Exercise Science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Criminal Justice</a:t>
            </a:r>
            <a:endParaRPr sz="1600">
              <a:solidFill>
                <a:schemeClr val="lt1"/>
              </a:solidFill>
            </a:endParaRPr>
          </a:p>
          <a:p>
            <a:pPr marL="314325" marR="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</a:pPr>
            <a:r>
              <a:rPr lang="en" sz="1600">
                <a:solidFill>
                  <a:schemeClr val="lt1"/>
                </a:solidFill>
              </a:rPr>
              <a:t>Elementary Education</a:t>
            </a:r>
            <a:endParaRPr sz="1600" i="1" u="none" strike="noStrike" cap="none">
              <a:solidFill>
                <a:schemeClr val="lt1"/>
              </a:solidFill>
            </a:endParaRPr>
          </a:p>
        </p:txBody>
      </p:sp>
      <p:sp>
        <p:nvSpPr>
          <p:cNvPr id="289" name="Google Shape;289;g3f3e0ee421b_0_92"/>
          <p:cNvSpPr txBox="1"/>
          <p:nvPr/>
        </p:nvSpPr>
        <p:spPr>
          <a:xfrm>
            <a:off x="5540700" y="4405250"/>
            <a:ext cx="16545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Programs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90" name="Google Shape;290;g3f3e0ee421b_0_92"/>
          <p:cNvSpPr/>
          <p:nvPr/>
        </p:nvSpPr>
        <p:spPr>
          <a:xfrm>
            <a:off x="575477" y="1285150"/>
            <a:ext cx="1654500" cy="988500"/>
          </a:xfrm>
          <a:prstGeom prst="round2DiagRect">
            <a:avLst>
              <a:gd name="adj1" fmla="val 28704"/>
              <a:gd name="adj2" fmla="val 9664"/>
            </a:avLst>
          </a:prstGeom>
          <a:solidFill>
            <a:srgbClr val="FFFFFF">
              <a:alpha val="94120"/>
            </a:srgbClr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" sz="34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rPr>
              <a:t>70+</a:t>
            </a:r>
            <a:endParaRPr sz="3400" b="1" i="0" u="none" strike="noStrike" cap="none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205B"/>
                </a:solidFill>
                <a:latin typeface="Arial"/>
                <a:ea typeface="Arial"/>
                <a:cs typeface="Arial"/>
                <a:sym typeface="Arial"/>
              </a:rPr>
              <a:t>UNDERGRADUATE PROGRAMS</a:t>
            </a:r>
            <a:endParaRPr sz="3700" b="1" i="0" u="none" strike="noStrike" cap="none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91" name="Google Shape;291;g3f3e0ee421b_0_92"/>
          <p:cNvSpPr/>
          <p:nvPr/>
        </p:nvSpPr>
        <p:spPr>
          <a:xfrm>
            <a:off x="575477" y="172000"/>
            <a:ext cx="1793100" cy="988500"/>
          </a:xfrm>
          <a:prstGeom prst="round2DiagRect">
            <a:avLst>
              <a:gd name="adj1" fmla="val 28704"/>
              <a:gd name="adj2" fmla="val 9664"/>
            </a:avLst>
          </a:prstGeom>
          <a:solidFill>
            <a:srgbClr val="FFFFFF">
              <a:alpha val="94120"/>
            </a:srgbClr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" sz="34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rPr>
              <a:t>22:1</a:t>
            </a:r>
            <a:endParaRPr sz="3400" b="1" i="0" u="none" strike="noStrike" cap="none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205B"/>
                </a:solidFill>
                <a:latin typeface="Arial"/>
                <a:ea typeface="Arial"/>
                <a:cs typeface="Arial"/>
                <a:sym typeface="Arial"/>
              </a:rPr>
              <a:t>STUDENT-TEACHER RATIO</a:t>
            </a:r>
            <a:endParaRPr sz="3700" b="1" i="0" u="none" strike="noStrike" cap="none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92" name="Google Shape;292;g3f3e0ee421b_0_92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293" name="Google Shape;293;g3f3e0ee421b_0_92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g3f3e0ee421b_0_92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5" name="Google Shape;295;g3f3e0ee421b_0_92"/>
          <p:cNvSpPr/>
          <p:nvPr/>
        </p:nvSpPr>
        <p:spPr>
          <a:xfrm>
            <a:off x="5540700" y="1337556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96" name="Google Shape;296;g3f3e0ee421b_0_92"/>
          <p:cNvSpPr/>
          <p:nvPr/>
        </p:nvSpPr>
        <p:spPr>
          <a:xfrm>
            <a:off x="5540700" y="4878897"/>
            <a:ext cx="3052800" cy="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97"/>
              <a:buFont typeface="Arial"/>
              <a:buNone/>
            </a:pPr>
            <a:r>
              <a:rPr lang="en" sz="800" i="1">
                <a:solidFill>
                  <a:schemeClr val="lt1"/>
                </a:solidFill>
              </a:rPr>
              <a:t>Most popular majors among Summer/Fall 2026 freshman admits</a:t>
            </a:r>
            <a:endParaRPr sz="800" i="1" u="none" strike="noStrike" cap="none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g3f3e0ee421b_0_117" title="honors1.jpg"/>
          <p:cNvPicPr preferRelativeResize="0"/>
          <p:nvPr/>
        </p:nvPicPr>
        <p:blipFill rotWithShape="1">
          <a:blip r:embed="rId3">
            <a:alphaModFix/>
          </a:blip>
          <a:srcRect l="15421" r="20324"/>
          <a:stretch/>
        </p:blipFill>
        <p:spPr>
          <a:xfrm>
            <a:off x="1900" y="0"/>
            <a:ext cx="50763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g3f3e0ee421b_0_117"/>
          <p:cNvSpPr/>
          <p:nvPr/>
        </p:nvSpPr>
        <p:spPr>
          <a:xfrm>
            <a:off x="5540700" y="1719824"/>
            <a:ext cx="3195000" cy="23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00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Two- and four-year pathways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Research support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Exclusive summer study abroad opportunities</a:t>
            </a:r>
            <a:endParaRPr sz="1600">
              <a:solidFill>
                <a:schemeClr val="lt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</a:ext>
              </a:extLst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Priority registration an</a:t>
            </a:r>
            <a:r>
              <a:rPr lang="en" sz="1600">
                <a:solidFill>
                  <a:schemeClr val="lt1"/>
                </a:solidFill>
              </a:rPr>
              <a:t>d </a:t>
            </a:r>
            <a:br>
              <a:rPr lang="en" sz="1600">
                <a:solidFill>
                  <a:schemeClr val="lt1"/>
                </a:solidFill>
              </a:rPr>
            </a:br>
            <a:r>
              <a:rPr lang="en" sz="1600">
                <a:solidFill>
                  <a:schemeClr val="lt1"/>
                </a:solidFill>
              </a:rPr>
              <a:t>honors advisor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Scholarship opportunity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Living Learning Community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303" name="Google Shape;303;g3f3e0ee421b_0_117"/>
          <p:cNvSpPr txBox="1"/>
          <p:nvPr/>
        </p:nvSpPr>
        <p:spPr>
          <a:xfrm>
            <a:off x="5540706" y="353083"/>
            <a:ext cx="3374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KUGELMAN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Honors</a:t>
            </a:r>
            <a:endParaRPr sz="43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04" name="Google Shape;304;g3f3e0ee421b_0_117"/>
          <p:cNvSpPr txBox="1"/>
          <p:nvPr/>
        </p:nvSpPr>
        <p:spPr>
          <a:xfrm>
            <a:off x="5538725" y="4229999"/>
            <a:ext cx="14352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Honors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05" name="Google Shape;305;g3f3e0ee421b_0_117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306" name="Google Shape;306;g3f3e0ee421b_0_117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g3f3e0ee421b_0_117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8" name="Google Shape;308;g3f3e0ee421b_0_117"/>
          <p:cNvSpPr/>
          <p:nvPr/>
        </p:nvSpPr>
        <p:spPr>
          <a:xfrm>
            <a:off x="5540700" y="1442595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3e0ee421b_0_128"/>
          <p:cNvSpPr/>
          <p:nvPr/>
        </p:nvSpPr>
        <p:spPr>
          <a:xfrm>
            <a:off x="5540700" y="2348735"/>
            <a:ext cx="3195000" cy="14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00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Office of Military Services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Army and Air Force ROTC 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Military and Veterans Resource Center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Scholarship opportunities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314" name="Google Shape;314;g3f3e0ee421b_0_128" title="rotc event.jpg"/>
          <p:cNvPicPr preferRelativeResize="0"/>
          <p:nvPr/>
        </p:nvPicPr>
        <p:blipFill rotWithShape="1">
          <a:blip r:embed="rId3">
            <a:alphaModFix/>
          </a:blip>
          <a:srcRect l="32252" t="12288" r="18949" b="-185"/>
          <a:stretch/>
        </p:blipFill>
        <p:spPr>
          <a:xfrm>
            <a:off x="-50" y="0"/>
            <a:ext cx="50763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g3f3e0ee421b_0_128"/>
          <p:cNvSpPr txBox="1"/>
          <p:nvPr/>
        </p:nvSpPr>
        <p:spPr>
          <a:xfrm>
            <a:off x="5540706" y="353083"/>
            <a:ext cx="3374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GOLD LEVEL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Military-</a:t>
            </a:r>
            <a:b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Friendly</a:t>
            </a:r>
            <a:endParaRPr sz="19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16" name="Google Shape;316;g3f3e0ee421b_0_128"/>
          <p:cNvSpPr txBox="1"/>
          <p:nvPr/>
        </p:nvSpPr>
        <p:spPr>
          <a:xfrm>
            <a:off x="5540700" y="4012159"/>
            <a:ext cx="21903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MilitaryServices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17" name="Google Shape;317;g3f3e0ee421b_0_128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318" name="Google Shape;318;g3f3e0ee421b_0_128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9" name="Google Shape;319;g3f3e0ee421b_0_128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0" name="Google Shape;320;g3f3e0ee421b_0_128"/>
          <p:cNvSpPr/>
          <p:nvPr/>
        </p:nvSpPr>
        <p:spPr>
          <a:xfrm>
            <a:off x="5540700" y="2015670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1" name="Google Shape;321;g3f3e0ee421b_0_128"/>
          <p:cNvSpPr txBox="1"/>
          <p:nvPr/>
        </p:nvSpPr>
        <p:spPr>
          <a:xfrm>
            <a:off x="7729028" y="1214094"/>
            <a:ext cx="480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®</a:t>
            </a:r>
            <a:endParaRPr/>
          </a:p>
        </p:txBody>
      </p:sp>
      <p:sp>
        <p:nvSpPr>
          <p:cNvPr id="322" name="Google Shape;322;g3f3e0ee421b_0_128"/>
          <p:cNvSpPr txBox="1"/>
          <p:nvPr/>
        </p:nvSpPr>
        <p:spPr>
          <a:xfrm>
            <a:off x="519735" y="4533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appearance of U.S. Department of Defense visual </a:t>
            </a:r>
            <a:br>
              <a:rPr lang="en" sz="7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7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information does not imply or constitute DoD endorsement.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 advClick="0" advTm="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3e0ee421b_0_223"/>
          <p:cNvSpPr txBox="1"/>
          <p:nvPr/>
        </p:nvSpPr>
        <p:spPr>
          <a:xfrm>
            <a:off x="1353450" y="2068175"/>
            <a:ext cx="6437100" cy="9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6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Admissions</a:t>
            </a:r>
            <a:endParaRPr sz="61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8" name="Google Shape;328;g3f3e0ee421b_0_223"/>
          <p:cNvSpPr txBox="1"/>
          <p:nvPr/>
        </p:nvSpPr>
        <p:spPr>
          <a:xfrm>
            <a:off x="3679075" y="3005050"/>
            <a:ext cx="16887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Freshman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3e0ee421b_0_310"/>
          <p:cNvSpPr/>
          <p:nvPr/>
        </p:nvSpPr>
        <p:spPr>
          <a:xfrm>
            <a:off x="1606847" y="2349561"/>
            <a:ext cx="904500" cy="293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3f3e0ee421b_0_310"/>
          <p:cNvSpPr/>
          <p:nvPr/>
        </p:nvSpPr>
        <p:spPr>
          <a:xfrm>
            <a:off x="1606847" y="2771097"/>
            <a:ext cx="904500" cy="293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g3f3e0ee421b_0_310"/>
          <p:cNvSpPr/>
          <p:nvPr/>
        </p:nvSpPr>
        <p:spPr>
          <a:xfrm>
            <a:off x="1606847" y="3183141"/>
            <a:ext cx="904500" cy="293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3f3e0ee421b_0_310"/>
          <p:cNvSpPr txBox="1"/>
          <p:nvPr/>
        </p:nvSpPr>
        <p:spPr>
          <a:xfrm>
            <a:off x="2782274" y="1837550"/>
            <a:ext cx="5346300" cy="21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Scholarship Priority Consideration Deadline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Freshman Application Deadline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Confirmation Deadline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37" name="Google Shape;337;g3f3e0ee421b_0_310"/>
          <p:cNvSpPr txBox="1"/>
          <p:nvPr/>
        </p:nvSpPr>
        <p:spPr>
          <a:xfrm>
            <a:off x="1630522" y="1847022"/>
            <a:ext cx="1104300" cy="21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Dec. 1</a:t>
            </a:r>
            <a:r>
              <a:rPr lang="en" sz="1800">
                <a:solidFill>
                  <a:srgbClr val="FFFFFF"/>
                </a:solidFill>
              </a:rPr>
              <a:t> 	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April 1 	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May 1 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38" name="Google Shape;338;g3f3e0ee421b_0_310"/>
          <p:cNvSpPr txBox="1"/>
          <p:nvPr/>
        </p:nvSpPr>
        <p:spPr>
          <a:xfrm>
            <a:off x="1606855" y="752825"/>
            <a:ext cx="5073900" cy="9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Admissions Deadlines</a:t>
            </a:r>
            <a:endParaRPr sz="4000" b="1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39" name="Google Shape;339;g3f3e0ee421b_0_310"/>
          <p:cNvSpPr/>
          <p:nvPr/>
        </p:nvSpPr>
        <p:spPr>
          <a:xfrm>
            <a:off x="1606850" y="1926449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0" name="Google Shape;340;g3f3e0ee421b_0_310"/>
          <p:cNvSpPr txBox="1"/>
          <p:nvPr/>
        </p:nvSpPr>
        <p:spPr>
          <a:xfrm>
            <a:off x="1606850" y="3973550"/>
            <a:ext cx="16668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Deadlines</a:t>
            </a:r>
            <a:endParaRPr sz="1200" b="1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g3f682c978f8_0_14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107" name="Google Shape;107;g3f682c978f8_0_14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g3f682c978f8_0_14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9" name="Google Shape;109;g3f682c978f8_0_14" title="GraphicElements_Argie BG Navy Vertical.jpg"/>
          <p:cNvPicPr preferRelativeResize="0"/>
          <p:nvPr/>
        </p:nvPicPr>
        <p:blipFill rotWithShape="1">
          <a:blip r:embed="rId3">
            <a:alphaModFix/>
          </a:blip>
          <a:srcRect l="11587" r="34115" b="28982"/>
          <a:stretch/>
        </p:blipFill>
        <p:spPr>
          <a:xfrm>
            <a:off x="0" y="5100"/>
            <a:ext cx="3034774" cy="51384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3f682c978f8_0_14"/>
          <p:cNvSpPr txBox="1"/>
          <p:nvPr/>
        </p:nvSpPr>
        <p:spPr>
          <a:xfrm>
            <a:off x="1460887" y="542200"/>
            <a:ext cx="60339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UWF 2026 FLORIDA BOARD OF GOVERNORS </a:t>
            </a:r>
            <a:b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STATE UNIVERSITY SYSTEM RANKINGS</a:t>
            </a:r>
            <a:endParaRPr sz="1800" b="1" i="1" baseline="3000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2" name="Google Shape;112;g3f682c978f8_0_14"/>
          <p:cNvSpPr txBox="1"/>
          <p:nvPr/>
        </p:nvSpPr>
        <p:spPr>
          <a:xfrm>
            <a:off x="1326800" y="4594750"/>
            <a:ext cx="71712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i="1">
                <a:solidFill>
                  <a:srgbClr val="FFFFFF"/>
                </a:solidFill>
              </a:rPr>
              <a:t>Performance-based metrics, original scoring methodology; 1, 3 are within one year of graduation.</a:t>
            </a:r>
            <a:endParaRPr sz="9800" b="1">
              <a:solidFill>
                <a:srgbClr val="FFFFFF"/>
              </a:solidFill>
            </a:endParaRPr>
          </a:p>
        </p:txBody>
      </p:sp>
      <p:sp>
        <p:nvSpPr>
          <p:cNvPr id="113" name="Google Shape;113;g3f682c978f8_0_14"/>
          <p:cNvSpPr txBox="1"/>
          <p:nvPr/>
        </p:nvSpPr>
        <p:spPr>
          <a:xfrm>
            <a:off x="1936501" y="2262175"/>
            <a:ext cx="5181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6"/>
              <a:buFont typeface="Arial"/>
              <a:buNone/>
            </a:pPr>
            <a:r>
              <a:rPr lang="en" sz="5223">
                <a:solidFill>
                  <a:srgbClr val="FFFFFF"/>
                </a:solidFill>
              </a:rPr>
              <a:t>#</a:t>
            </a:r>
            <a:endParaRPr sz="4300" b="1" i="1" baseline="3000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4" name="Google Shape;114;g3f682c978f8_0_14"/>
          <p:cNvSpPr/>
          <p:nvPr/>
        </p:nvSpPr>
        <p:spPr>
          <a:xfrm>
            <a:off x="2325152" y="1809242"/>
            <a:ext cx="532631" cy="1219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A34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A346"/>
                </a:solidFill>
                <a:latin typeface="Arial"/>
              </a:rPr>
              <a:t>1</a:t>
            </a:r>
          </a:p>
        </p:txBody>
      </p:sp>
      <p:sp>
        <p:nvSpPr>
          <p:cNvPr id="115" name="Google Shape;115;g3f682c978f8_0_14"/>
          <p:cNvSpPr/>
          <p:nvPr/>
        </p:nvSpPr>
        <p:spPr>
          <a:xfrm>
            <a:off x="4213287" y="1809255"/>
            <a:ext cx="815909" cy="1219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A34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A346"/>
                </a:solidFill>
                <a:latin typeface="Arial"/>
              </a:rPr>
              <a:t>2</a:t>
            </a:r>
          </a:p>
        </p:txBody>
      </p:sp>
      <p:sp>
        <p:nvSpPr>
          <p:cNvPr id="116" name="Google Shape;116;g3f682c978f8_0_14"/>
          <p:cNvSpPr/>
          <p:nvPr/>
        </p:nvSpPr>
        <p:spPr>
          <a:xfrm>
            <a:off x="6253577" y="1809830"/>
            <a:ext cx="793415" cy="12184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A34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A346"/>
                </a:solidFill>
                <a:latin typeface="Arial"/>
              </a:rPr>
              <a:t>3</a:t>
            </a:r>
          </a:p>
        </p:txBody>
      </p:sp>
      <p:sp>
        <p:nvSpPr>
          <p:cNvPr id="117" name="Google Shape;117;g3f682c978f8_0_14"/>
          <p:cNvSpPr/>
          <p:nvPr/>
        </p:nvSpPr>
        <p:spPr>
          <a:xfrm>
            <a:off x="2301471" y="1780825"/>
            <a:ext cx="532631" cy="1219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A34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18" name="Google Shape;118;g3f682c978f8_0_14"/>
          <p:cNvSpPr txBox="1"/>
          <p:nvPr/>
        </p:nvSpPr>
        <p:spPr>
          <a:xfrm>
            <a:off x="1815152" y="3245775"/>
            <a:ext cx="1786500" cy="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</a:pPr>
            <a:r>
              <a:rPr lang="en" sz="1200">
                <a:solidFill>
                  <a:srgbClr val="FFFFFF"/>
                </a:solidFill>
              </a:rPr>
              <a:t>For graduates </a:t>
            </a:r>
            <a:br>
              <a:rPr lang="en" sz="1200">
                <a:solidFill>
                  <a:srgbClr val="FFFFFF"/>
                </a:solidFill>
              </a:rPr>
            </a:br>
            <a:r>
              <a:rPr lang="en" sz="1200">
                <a:solidFill>
                  <a:srgbClr val="FFFFFF"/>
                </a:solidFill>
              </a:rPr>
              <a:t>employed or furthering their education</a:t>
            </a:r>
            <a:endParaRPr sz="120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9" name="Google Shape;119;g3f682c978f8_0_14"/>
          <p:cNvSpPr txBox="1"/>
          <p:nvPr/>
        </p:nvSpPr>
        <p:spPr>
          <a:xfrm>
            <a:off x="3717032" y="3252506"/>
            <a:ext cx="1727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</a:pPr>
            <a:r>
              <a:rPr lang="en" sz="1200">
                <a:solidFill>
                  <a:srgbClr val="FFFFFF"/>
                </a:solidFill>
              </a:rPr>
              <a:t>Public university statewide</a:t>
            </a:r>
            <a:endParaRPr sz="120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0" name="Google Shape;120;g3f682c978f8_0_14"/>
          <p:cNvSpPr txBox="1"/>
          <p:nvPr/>
        </p:nvSpPr>
        <p:spPr>
          <a:xfrm>
            <a:off x="5813420" y="3253350"/>
            <a:ext cx="1648200" cy="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7"/>
              <a:buFont typeface="Arial"/>
              <a:buNone/>
            </a:pPr>
            <a:r>
              <a:rPr lang="en" sz="1200">
                <a:solidFill>
                  <a:srgbClr val="FFFFFF"/>
                </a:solidFill>
              </a:rPr>
              <a:t>Highest average salary for new bachelor’s graduates: $54,600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21" name="Google Shape;121;g3f682c978f8_0_14"/>
          <p:cNvSpPr/>
          <p:nvPr/>
        </p:nvSpPr>
        <p:spPr>
          <a:xfrm>
            <a:off x="4189606" y="1780838"/>
            <a:ext cx="815909" cy="1219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A34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E7E6E6"/>
                </a:solidFill>
                <a:latin typeface="Arial"/>
              </a:rPr>
              <a:t>2</a:t>
            </a:r>
          </a:p>
        </p:txBody>
      </p:sp>
      <p:sp>
        <p:nvSpPr>
          <p:cNvPr id="122" name="Google Shape;122;g3f682c978f8_0_14"/>
          <p:cNvSpPr txBox="1"/>
          <p:nvPr/>
        </p:nvSpPr>
        <p:spPr>
          <a:xfrm>
            <a:off x="3717032" y="2267741"/>
            <a:ext cx="5181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6"/>
              <a:buFont typeface="Arial"/>
              <a:buNone/>
            </a:pPr>
            <a:r>
              <a:rPr lang="en" sz="5223">
                <a:solidFill>
                  <a:srgbClr val="FFFFFF"/>
                </a:solidFill>
              </a:rPr>
              <a:t>#</a:t>
            </a:r>
            <a:endParaRPr sz="4300" b="1" i="1" baseline="3000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3" name="Google Shape;123;g3f682c978f8_0_14"/>
          <p:cNvSpPr/>
          <p:nvPr/>
        </p:nvSpPr>
        <p:spPr>
          <a:xfrm>
            <a:off x="6229896" y="1781413"/>
            <a:ext cx="793415" cy="12184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9525" cap="flat" cmpd="sng">
                  <a:solidFill>
                    <a:srgbClr val="00A346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E7E6E6"/>
                </a:solidFill>
                <a:latin typeface="Arial"/>
              </a:rPr>
              <a:t>3</a:t>
            </a:r>
          </a:p>
        </p:txBody>
      </p:sp>
      <p:sp>
        <p:nvSpPr>
          <p:cNvPr id="124" name="Google Shape;124;g3f682c978f8_0_14"/>
          <p:cNvSpPr txBox="1"/>
          <p:nvPr/>
        </p:nvSpPr>
        <p:spPr>
          <a:xfrm>
            <a:off x="5716522" y="2263838"/>
            <a:ext cx="5181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6"/>
              <a:buFont typeface="Arial"/>
              <a:buNone/>
            </a:pPr>
            <a:r>
              <a:rPr lang="en" sz="5223">
                <a:solidFill>
                  <a:srgbClr val="FFFFFF"/>
                </a:solidFill>
              </a:rPr>
              <a:t>#</a:t>
            </a:r>
            <a:endParaRPr sz="4300" b="1" i="1" baseline="3000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25" name="Google Shape;125;g3f682c978f8_0_14"/>
          <p:cNvGrpSpPr/>
          <p:nvPr/>
        </p:nvGrpSpPr>
        <p:grpSpPr>
          <a:xfrm rot="10800000">
            <a:off x="427150" y="4174125"/>
            <a:ext cx="593400" cy="593400"/>
            <a:chOff x="8296950" y="279375"/>
            <a:chExt cx="593400" cy="593400"/>
          </a:xfrm>
        </p:grpSpPr>
        <p:sp>
          <p:nvSpPr>
            <p:cNvPr id="126" name="Google Shape;126;g3f682c978f8_0_14"/>
            <p:cNvSpPr/>
            <p:nvPr/>
          </p:nvSpPr>
          <p:spPr>
            <a:xfrm>
              <a:off x="8296950" y="2793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g3f682c978f8_0_14"/>
            <p:cNvSpPr/>
            <p:nvPr/>
          </p:nvSpPr>
          <p:spPr>
            <a:xfrm rot="5400000">
              <a:off x="8513250" y="495675"/>
              <a:ext cx="593400" cy="16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 advClick="0" advTm="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g3f69383d07a_0_88" title="commons1.jpg"/>
          <p:cNvPicPr preferRelativeResize="0"/>
          <p:nvPr/>
        </p:nvPicPr>
        <p:blipFill rotWithShape="1">
          <a:blip r:embed="rId3">
            <a:alphaModFix/>
          </a:blip>
          <a:srcRect l="28039" r="7710"/>
          <a:stretch/>
        </p:blipFill>
        <p:spPr>
          <a:xfrm>
            <a:off x="4067675" y="0"/>
            <a:ext cx="5076326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6" name="Google Shape;346;g3f69383d07a_0_88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347" name="Google Shape;347;g3f69383d07a_0_88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8" name="Google Shape;348;g3f69383d07a_0_88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9" name="Google Shape;349;g3f69383d07a_0_88"/>
          <p:cNvSpPr/>
          <p:nvPr/>
        </p:nvSpPr>
        <p:spPr>
          <a:xfrm>
            <a:off x="605615" y="1736649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50" name="Google Shape;350;g3f69383d07a_0_88"/>
          <p:cNvSpPr/>
          <p:nvPr/>
        </p:nvSpPr>
        <p:spPr>
          <a:xfrm>
            <a:off x="665225" y="2069700"/>
            <a:ext cx="3082800" cy="22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00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Self-Reported Transcript and Academic Record System (STARS) Record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ACT, SAT, or CLT scores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$30 application fee </a:t>
            </a:r>
            <a:endParaRPr sz="1600">
              <a:solidFill>
                <a:schemeClr val="lt1"/>
              </a:solidFill>
            </a:endParaRPr>
          </a:p>
          <a:p>
            <a:pPr marL="685800" marR="0" lvl="1" indent="-2159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○"/>
            </a:pPr>
            <a:r>
              <a:rPr lang="en" sz="1600">
                <a:solidFill>
                  <a:schemeClr val="lt1"/>
                </a:solidFill>
              </a:rPr>
              <a:t>Pell-eligible and Title I school students receive in-app waiver offer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351" name="Google Shape;351;g3f69383d07a_0_88"/>
          <p:cNvSpPr txBox="1"/>
          <p:nvPr/>
        </p:nvSpPr>
        <p:spPr>
          <a:xfrm>
            <a:off x="605615" y="628198"/>
            <a:ext cx="35265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Application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REQUIREMENTS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69383d07a_0_98"/>
          <p:cNvSpPr/>
          <p:nvPr/>
        </p:nvSpPr>
        <p:spPr>
          <a:xfrm>
            <a:off x="2196081" y="1406365"/>
            <a:ext cx="2122200" cy="1203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rgbClr val="004C97"/>
          </a:solidFill>
          <a:ln>
            <a:noFill/>
          </a:ln>
        </p:spPr>
        <p:txBody>
          <a:bodyPr spcFirstLastPara="1" wrap="square" lIns="84400" tIns="84400" rIns="8440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GPA</a:t>
            </a:r>
            <a:endParaRPr sz="160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n" sz="29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3.</a:t>
            </a:r>
            <a:r>
              <a:rPr lang="en" sz="29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r>
              <a:rPr lang="en" sz="29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0+ </a:t>
            </a:r>
            <a:endParaRPr sz="2900" b="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8"/>
              <a:buFont typeface="Arial"/>
              <a:buNone/>
            </a:pPr>
            <a:r>
              <a:rPr lang="en" sz="1100">
                <a:solidFill>
                  <a:schemeClr val="lt1"/>
                </a:solidFill>
              </a:rPr>
              <a:t>Cumulative Weighted</a:t>
            </a:r>
            <a:endParaRPr sz="110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57" name="Google Shape;357;g3f69383d07a_0_98"/>
          <p:cNvSpPr/>
          <p:nvPr/>
        </p:nvSpPr>
        <p:spPr>
          <a:xfrm>
            <a:off x="3587123" y="3086089"/>
            <a:ext cx="1731000" cy="1140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 w="28575" cap="flat" cmpd="sng">
            <a:solidFill>
              <a:srgbClr val="00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400" tIns="84400" rIns="84400" bIns="84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SAT</a:t>
            </a:r>
            <a:endParaRPr sz="2900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Reading/Writing: 490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Math: 480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3f69383d07a_0_98"/>
          <p:cNvSpPr/>
          <p:nvPr/>
        </p:nvSpPr>
        <p:spPr>
          <a:xfrm>
            <a:off x="4616605" y="1406365"/>
            <a:ext cx="2312400" cy="1203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rgbClr val="004C97"/>
          </a:solidFill>
          <a:ln>
            <a:noFill/>
          </a:ln>
        </p:spPr>
        <p:txBody>
          <a:bodyPr spcFirstLastPara="1" wrap="square" lIns="84400" tIns="84400" rIns="84400" bIns="13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en" sz="14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State and subject-area minimum test scores </a:t>
            </a:r>
            <a:endParaRPr sz="14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(ACT, SAT, or CLT)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3f69383d07a_0_98"/>
          <p:cNvSpPr/>
          <p:nvPr/>
        </p:nvSpPr>
        <p:spPr>
          <a:xfrm>
            <a:off x="3710225" y="1578749"/>
            <a:ext cx="1516800" cy="1012200"/>
          </a:xfrm>
          <a:prstGeom prst="round2DiagRect">
            <a:avLst>
              <a:gd name="adj1" fmla="val 20610"/>
              <a:gd name="adj2" fmla="val 4399"/>
            </a:avLst>
          </a:prstGeom>
          <a:noFill/>
          <a:ln>
            <a:noFill/>
          </a:ln>
        </p:spPr>
        <p:txBody>
          <a:bodyPr spcFirstLastPara="1" wrap="square" lIns="84400" tIns="84400" rIns="84400" bIns="84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lang="en" sz="63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+</a:t>
            </a:r>
            <a:endParaRPr sz="8423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60" name="Google Shape;360;g3f69383d07a_0_98"/>
          <p:cNvSpPr/>
          <p:nvPr/>
        </p:nvSpPr>
        <p:spPr>
          <a:xfrm>
            <a:off x="2676039" y="3214639"/>
            <a:ext cx="820800" cy="1012200"/>
          </a:xfrm>
          <a:prstGeom prst="round2DiagRect">
            <a:avLst>
              <a:gd name="adj1" fmla="val 20610"/>
              <a:gd name="adj2" fmla="val 4399"/>
            </a:avLst>
          </a:prstGeom>
          <a:noFill/>
          <a:ln>
            <a:noFill/>
          </a:ln>
        </p:spPr>
        <p:txBody>
          <a:bodyPr spcFirstLastPara="1" wrap="square" lIns="84400" tIns="84400" rIns="84400" bIns="84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" sz="3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or</a:t>
            </a:r>
            <a:endParaRPr sz="5523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61" name="Google Shape;361;g3f69383d07a_0_98"/>
          <p:cNvSpPr/>
          <p:nvPr/>
        </p:nvSpPr>
        <p:spPr>
          <a:xfrm>
            <a:off x="5388499" y="3214639"/>
            <a:ext cx="820800" cy="1012200"/>
          </a:xfrm>
          <a:prstGeom prst="round2DiagRect">
            <a:avLst>
              <a:gd name="adj1" fmla="val 20610"/>
              <a:gd name="adj2" fmla="val 4399"/>
            </a:avLst>
          </a:prstGeom>
          <a:noFill/>
          <a:ln>
            <a:noFill/>
          </a:ln>
        </p:spPr>
        <p:txBody>
          <a:bodyPr spcFirstLastPara="1" wrap="square" lIns="84400" tIns="84400" rIns="84400" bIns="84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" sz="3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or</a:t>
            </a:r>
            <a:endParaRPr sz="5523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62" name="Google Shape;362;g3f69383d07a_0_98"/>
          <p:cNvGrpSpPr/>
          <p:nvPr/>
        </p:nvGrpSpPr>
        <p:grpSpPr>
          <a:xfrm>
            <a:off x="1861678" y="2519684"/>
            <a:ext cx="5467500" cy="586572"/>
            <a:chOff x="1861678" y="2734075"/>
            <a:chExt cx="5467500" cy="586572"/>
          </a:xfrm>
        </p:grpSpPr>
        <p:cxnSp>
          <p:nvCxnSpPr>
            <p:cNvPr id="363" name="Google Shape;363;g3f69383d07a_0_98"/>
            <p:cNvCxnSpPr/>
            <p:nvPr/>
          </p:nvCxnSpPr>
          <p:spPr>
            <a:xfrm>
              <a:off x="6172750" y="2734075"/>
              <a:ext cx="0" cy="3318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" name="Google Shape;364;g3f69383d07a_0_98"/>
            <p:cNvCxnSpPr/>
            <p:nvPr/>
          </p:nvCxnSpPr>
          <p:spPr>
            <a:xfrm>
              <a:off x="7321752" y="3066530"/>
              <a:ext cx="0" cy="2541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5" name="Google Shape;365;g3f69383d07a_0_98"/>
            <p:cNvCxnSpPr/>
            <p:nvPr/>
          </p:nvCxnSpPr>
          <p:spPr>
            <a:xfrm>
              <a:off x="4452625" y="3066547"/>
              <a:ext cx="0" cy="2541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6" name="Google Shape;366;g3f69383d07a_0_98"/>
            <p:cNvCxnSpPr/>
            <p:nvPr/>
          </p:nvCxnSpPr>
          <p:spPr>
            <a:xfrm>
              <a:off x="1867600" y="3065326"/>
              <a:ext cx="0" cy="2541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7" name="Google Shape;367;g3f69383d07a_0_98"/>
            <p:cNvCxnSpPr/>
            <p:nvPr/>
          </p:nvCxnSpPr>
          <p:spPr>
            <a:xfrm>
              <a:off x="1861678" y="3069725"/>
              <a:ext cx="54675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8" name="Google Shape;368;g3f69383d07a_0_98"/>
          <p:cNvSpPr/>
          <p:nvPr/>
        </p:nvSpPr>
        <p:spPr>
          <a:xfrm>
            <a:off x="873575" y="3086089"/>
            <a:ext cx="1731000" cy="1140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 w="28575" cap="flat" cmpd="sng">
            <a:solidFill>
              <a:srgbClr val="00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400" tIns="84400" rIns="84400" bIns="84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ACT</a:t>
            </a:r>
            <a:endParaRPr sz="2900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Reading: 19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Math: 19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English: 17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3f69383d07a_0_98"/>
          <p:cNvSpPr/>
          <p:nvPr/>
        </p:nvSpPr>
        <p:spPr>
          <a:xfrm>
            <a:off x="6279674" y="3086089"/>
            <a:ext cx="2312400" cy="1140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 w="28575" cap="flat" cmpd="sng">
            <a:solidFill>
              <a:srgbClr val="00A3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400" tIns="84400" rIns="84400" bIns="84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CLT</a:t>
            </a:r>
            <a:endParaRPr sz="2900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Sum-Verbal Reasoning and Grammar/Writing: 38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A346"/>
                </a:solidFill>
                <a:latin typeface="Arial"/>
                <a:ea typeface="Arial"/>
                <a:cs typeface="Arial"/>
                <a:sym typeface="Arial"/>
              </a:rPr>
              <a:t>Quantitative Reasoning: 16</a:t>
            </a:r>
            <a:endParaRPr sz="1100" b="0" i="0" u="none" strike="noStrike" cap="none">
              <a:solidFill>
                <a:srgbClr val="00A3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3f69383d07a_0_98"/>
          <p:cNvSpPr txBox="1"/>
          <p:nvPr/>
        </p:nvSpPr>
        <p:spPr>
          <a:xfrm>
            <a:off x="506165" y="277723"/>
            <a:ext cx="35265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Freshman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ADMISSIONS CONSIDERATION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1" name="Google Shape;371;g3f69383d07a_0_98"/>
          <p:cNvSpPr txBox="1"/>
          <p:nvPr/>
        </p:nvSpPr>
        <p:spPr>
          <a:xfrm>
            <a:off x="1326800" y="4594750"/>
            <a:ext cx="71712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chemeClr val="lt1"/>
                </a:solidFill>
              </a:rPr>
              <a:t>Minimum requirements for the strongest admissions consideration</a:t>
            </a:r>
            <a:endParaRPr sz="9800" b="1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f69383d07a_0_117"/>
          <p:cNvSpPr/>
          <p:nvPr/>
        </p:nvSpPr>
        <p:spPr>
          <a:xfrm>
            <a:off x="2503013" y="1385372"/>
            <a:ext cx="2376900" cy="1302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9400" tIns="79400" rIns="79400" bIns="79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3"/>
              <a:buFont typeface="Arial"/>
              <a:buNone/>
            </a:pPr>
            <a:r>
              <a:rPr lang="en" sz="1693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GPA</a:t>
            </a:r>
            <a:endParaRPr sz="1693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28"/>
              <a:buFont typeface="Arial"/>
              <a:buNone/>
            </a:pPr>
            <a:r>
              <a:rPr lang="en" sz="2728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3.</a:t>
            </a:r>
            <a:r>
              <a:rPr lang="en" sz="2728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62</a:t>
            </a:r>
            <a:r>
              <a:rPr lang="en" sz="2728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-4.</a:t>
            </a:r>
            <a:r>
              <a:rPr lang="en" sz="2728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23</a:t>
            </a:r>
            <a:r>
              <a:rPr lang="en" sz="2728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1"/>
              <a:buFont typeface="Arial"/>
              <a:buNone/>
            </a:pPr>
            <a:r>
              <a:rPr lang="en" sz="1371" i="0" u="none" strike="noStrike" cap="none">
                <a:solidFill>
                  <a:srgbClr val="00A346"/>
                </a:solidFill>
              </a:rPr>
              <a:t>Cumulative Weighted</a:t>
            </a:r>
            <a:endParaRPr sz="369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7" name="Google Shape;377;g3f69383d07a_0_117"/>
          <p:cNvSpPr/>
          <p:nvPr/>
        </p:nvSpPr>
        <p:spPr>
          <a:xfrm>
            <a:off x="4263926" y="2803218"/>
            <a:ext cx="2376900" cy="1302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9400" tIns="79400" rIns="79400" bIns="79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3"/>
              <a:buFont typeface="Arial"/>
              <a:buNone/>
            </a:pPr>
            <a:r>
              <a:rPr lang="en" sz="1693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SAT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28"/>
              <a:buFont typeface="Arial"/>
              <a:buNone/>
            </a:pPr>
            <a:r>
              <a:rPr lang="en" sz="2728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1020-12</a:t>
            </a:r>
            <a:r>
              <a:rPr lang="en" sz="2728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r>
              <a:rPr lang="en" sz="2728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0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1"/>
              <a:buFont typeface="Arial"/>
              <a:buNone/>
            </a:pPr>
            <a:r>
              <a:rPr lang="en" sz="1371" i="0" u="none" strike="noStrike" cap="none">
                <a:solidFill>
                  <a:srgbClr val="00A346"/>
                </a:solidFill>
              </a:rPr>
              <a:t>Combined</a:t>
            </a:r>
            <a:endParaRPr sz="369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8" name="Google Shape;378;g3f69383d07a_0_117"/>
          <p:cNvSpPr/>
          <p:nvPr/>
        </p:nvSpPr>
        <p:spPr>
          <a:xfrm>
            <a:off x="5012587" y="1385372"/>
            <a:ext cx="1628400" cy="1302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9400" tIns="79400" rIns="79400" bIns="79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3"/>
              <a:buFont typeface="Arial"/>
              <a:buNone/>
            </a:pPr>
            <a:r>
              <a:rPr lang="en" sz="1693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ACT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28"/>
              <a:buFont typeface="Arial"/>
              <a:buNone/>
            </a:pPr>
            <a:r>
              <a:rPr lang="en" sz="2728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20-27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1"/>
              <a:buFont typeface="Arial"/>
              <a:buNone/>
            </a:pPr>
            <a:r>
              <a:rPr lang="en" sz="1371" i="0" u="none" strike="noStrike" cap="none">
                <a:solidFill>
                  <a:srgbClr val="00A346"/>
                </a:solidFill>
              </a:rPr>
              <a:t>Composite</a:t>
            </a:r>
            <a:endParaRPr sz="369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9" name="Google Shape;379;g3f69383d07a_0_117"/>
          <p:cNvSpPr/>
          <p:nvPr/>
        </p:nvSpPr>
        <p:spPr>
          <a:xfrm>
            <a:off x="2503013" y="2803218"/>
            <a:ext cx="1628400" cy="1302600"/>
          </a:xfrm>
          <a:prstGeom prst="round2DiagRect">
            <a:avLst>
              <a:gd name="adj1" fmla="val 20610"/>
              <a:gd name="adj2" fmla="val 439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79400" tIns="79400" rIns="79400" bIns="79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3"/>
              <a:buFont typeface="Arial"/>
              <a:buNone/>
            </a:pPr>
            <a:r>
              <a:rPr lang="en" sz="1693" b="0" i="0" u="none" strike="noStrike" cap="none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CLT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28"/>
              <a:buFont typeface="Arial"/>
              <a:buNone/>
            </a:pPr>
            <a:r>
              <a:rPr lang="en" sz="2728">
                <a:solidFill>
                  <a:srgbClr val="00A346"/>
                </a:solidFill>
                <a:latin typeface="Arial Black"/>
                <a:ea typeface="Arial Black"/>
                <a:cs typeface="Arial Black"/>
                <a:sym typeface="Arial Black"/>
              </a:rPr>
              <a:t>47-63</a:t>
            </a:r>
            <a:endParaRPr sz="2728" b="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1"/>
              <a:buFont typeface="Arial"/>
              <a:buNone/>
            </a:pPr>
            <a:r>
              <a:rPr lang="en" sz="1371" i="0" u="none" strike="noStrike" cap="none">
                <a:solidFill>
                  <a:srgbClr val="00A346"/>
                </a:solidFill>
              </a:rPr>
              <a:t>Total</a:t>
            </a:r>
            <a:endParaRPr sz="3690" i="0" u="none" strike="noStrike" cap="none">
              <a:solidFill>
                <a:srgbClr val="00A34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0" name="Google Shape;380;g3f69383d07a_0_117"/>
          <p:cNvSpPr txBox="1"/>
          <p:nvPr/>
        </p:nvSpPr>
        <p:spPr>
          <a:xfrm>
            <a:off x="506165" y="277723"/>
            <a:ext cx="35265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Freshman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CLASS PROFILE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1" name="Google Shape;381;g3f69383d07a_0_117"/>
          <p:cNvSpPr txBox="1"/>
          <p:nvPr/>
        </p:nvSpPr>
        <p:spPr>
          <a:xfrm>
            <a:off x="1326800" y="4594750"/>
            <a:ext cx="71712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chemeClr val="lt1"/>
                </a:solidFill>
              </a:rPr>
              <a:t>Middle 50th percentile of admitted full-time students</a:t>
            </a:r>
            <a:endParaRPr sz="1200" i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f69383d07a_0_126"/>
          <p:cNvSpPr txBox="1"/>
          <p:nvPr/>
        </p:nvSpPr>
        <p:spPr>
          <a:xfrm>
            <a:off x="1552800" y="1440432"/>
            <a:ext cx="6038400" cy="9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6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Cost and Financial Aid</a:t>
            </a:r>
            <a:endParaRPr sz="61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7" name="Google Shape;387;g3f69383d07a_0_126"/>
          <p:cNvSpPr txBox="1"/>
          <p:nvPr/>
        </p:nvSpPr>
        <p:spPr>
          <a:xfrm>
            <a:off x="3906750" y="3281736"/>
            <a:ext cx="13305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Costs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f69383d07a_0_131"/>
          <p:cNvSpPr/>
          <p:nvPr/>
        </p:nvSpPr>
        <p:spPr>
          <a:xfrm>
            <a:off x="5601325" y="821225"/>
            <a:ext cx="2537100" cy="3246900"/>
          </a:xfrm>
          <a:prstGeom prst="round2DiagRect">
            <a:avLst>
              <a:gd name="adj1" fmla="val 28704"/>
              <a:gd name="adj2" fmla="val 9664"/>
            </a:avLst>
          </a:prstGeom>
          <a:solidFill>
            <a:srgbClr val="007A33"/>
          </a:solidFill>
          <a:ln>
            <a:noFill/>
          </a:ln>
        </p:spPr>
        <p:txBody>
          <a:bodyPr spcFirstLastPara="1" wrap="square" lIns="89175" tIns="45700" rIns="89175" bIns="89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FRESHMAN FINANCIAL AID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" sz="1100">
                <a:solidFill>
                  <a:schemeClr val="lt1"/>
                </a:solidFill>
              </a:rPr>
              <a:t>5</a:t>
            </a: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-202</a:t>
            </a:r>
            <a:r>
              <a:rPr lang="en" sz="1100">
                <a:solidFill>
                  <a:schemeClr val="lt1"/>
                </a:solidFill>
              </a:rPr>
              <a:t>6</a:t>
            </a: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" sz="3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$</a:t>
            </a:r>
            <a:r>
              <a:rPr lang="en" sz="3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lang="en" sz="34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r>
              <a:rPr lang="en" sz="3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</a:t>
            </a:r>
            <a:endParaRPr sz="34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OFFERED IN GIFT AID</a:t>
            </a:r>
            <a:endParaRPr sz="37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" sz="34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89</a:t>
            </a:r>
            <a:r>
              <a:rPr lang="en" sz="3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%</a:t>
            </a:r>
            <a:endParaRPr sz="34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 NEW STUDENTS </a:t>
            </a:r>
            <a:b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WERE OFFERED AID</a:t>
            </a:r>
            <a:endParaRPr sz="37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393" name="Google Shape;393;g3f69383d07a_0_131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394" name="Google Shape;394;g3f69383d07a_0_131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Google Shape;395;g3f69383d07a_0_131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6" name="Google Shape;396;g3f69383d07a_0_131"/>
          <p:cNvSpPr/>
          <p:nvPr/>
        </p:nvSpPr>
        <p:spPr>
          <a:xfrm>
            <a:off x="1000153" y="1883499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97" name="Google Shape;397;g3f69383d07a_0_131"/>
          <p:cNvSpPr/>
          <p:nvPr/>
        </p:nvSpPr>
        <p:spPr>
          <a:xfrm>
            <a:off x="1059763" y="2216549"/>
            <a:ext cx="3301200" cy="19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00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Automatic-consideration </a:t>
            </a:r>
            <a:br>
              <a:rPr lang="en" sz="1600">
                <a:solidFill>
                  <a:schemeClr val="lt1"/>
                </a:solidFill>
              </a:rPr>
            </a:br>
            <a:r>
              <a:rPr lang="en" sz="1600">
                <a:solidFill>
                  <a:schemeClr val="lt1"/>
                </a:solidFill>
              </a:rPr>
              <a:t>merit scholarships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Argo 30 Guarantee: Fall/spring tuition coverage for eligible </a:t>
            </a:r>
            <a:br>
              <a:rPr lang="en" sz="1600">
                <a:solidFill>
                  <a:schemeClr val="lt1"/>
                </a:solidFill>
              </a:rPr>
            </a:br>
            <a:r>
              <a:rPr lang="en" sz="1600">
                <a:solidFill>
                  <a:schemeClr val="lt1"/>
                </a:solidFill>
              </a:rPr>
              <a:t>Pell Florida residents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Full-ride scholarship opportunities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398" name="Google Shape;398;g3f69383d07a_0_131"/>
          <p:cNvSpPr txBox="1"/>
          <p:nvPr/>
        </p:nvSpPr>
        <p:spPr>
          <a:xfrm>
            <a:off x="1000152" y="775048"/>
            <a:ext cx="35265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Affordability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MATTERS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g3f69383d07a_0_141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404" name="Google Shape;404;g3f69383d07a_0_141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5" name="Google Shape;405;g3f69383d07a_0_141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406" name="Google Shape;406;g3f69383d07a_0_141"/>
          <p:cNvGraphicFramePr/>
          <p:nvPr/>
        </p:nvGraphicFramePr>
        <p:xfrm>
          <a:off x="1667075" y="1203933"/>
          <a:ext cx="5842475" cy="2946785"/>
        </p:xfrm>
        <a:graphic>
          <a:graphicData uri="http://schemas.openxmlformats.org/drawingml/2006/table">
            <a:tbl>
              <a:tblPr>
                <a:noFill/>
                <a:tableStyleId>{04975386-3795-4EE6-BDC2-DA322CF14A61}</a:tableStyleId>
              </a:tblPr>
              <a:tblGrid>
                <a:gridCol w="206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00"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u="none" strike="noStrike" cap="none">
                          <a:solidFill>
                            <a:srgbClr val="FFFFFF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ESTIMATED FIRST-YEAR COSTS BEFORE FINANCIAL AID</a:t>
                      </a:r>
                      <a:endParaRPr u="none" strike="noStrike" cap="none">
                        <a:solidFill>
                          <a:srgbClr val="FFFFFF"/>
                        </a:solidFill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RESIDENCE</a:t>
                      </a:r>
                      <a:endParaRPr sz="1100" b="1" u="none" strike="noStrike" cap="none" baseline="30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FLORIDA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ALABAMA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OUT OF STATE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$/Credit Hour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$21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4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$31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9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708</a:t>
                      </a:r>
                      <a:endParaRPr sz="9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Tuition</a:t>
                      </a:r>
                      <a:r>
                        <a:rPr lang="en" sz="1100" u="none" strike="noStrike" cap="none" baseline="30000">
                          <a:solidFill>
                            <a:srgbClr val="FFFFFF"/>
                          </a:solidFill>
                        </a:rPr>
                        <a:t>1</a:t>
                      </a:r>
                      <a:endParaRPr sz="1100" u="none" strike="noStrike" cap="none" baseline="30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$6,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420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$9,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570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21,240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Housing</a:t>
                      </a:r>
                      <a:r>
                        <a:rPr lang="en" sz="1100" u="none" strike="noStrike" cap="none" baseline="30000">
                          <a:solidFill>
                            <a:srgbClr val="FFFFFF"/>
                          </a:solidFill>
                        </a:rPr>
                        <a:t>2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$6,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622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6,622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</a:t>
                      </a:r>
                      <a:r>
                        <a:rPr lang="en" sz="1100">
                          <a:solidFill>
                            <a:srgbClr val="FFFFFF"/>
                          </a:solidFill>
                        </a:rPr>
                        <a:t>6,622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Meals</a:t>
                      </a:r>
                      <a:r>
                        <a:rPr lang="en" sz="1100" u="none" strike="noStrike" cap="none" baseline="30000">
                          <a:solidFill>
                            <a:srgbClr val="FFFFFF"/>
                          </a:solidFill>
                        </a:rPr>
                        <a:t>3</a:t>
                      </a:r>
                      <a:endParaRPr sz="1100" u="none" strike="noStrike" cap="none" baseline="30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$5,136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$5,136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rgbClr val="FFFFFF"/>
                          </a:solidFill>
                        </a:rPr>
                        <a:t>$5,136</a:t>
                      </a:r>
                      <a:endParaRPr sz="11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Total Estimated Cost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$18,</a:t>
                      </a:r>
                      <a:r>
                        <a:rPr lang="en" sz="1100" b="1">
                          <a:solidFill>
                            <a:srgbClr val="FFFFFF"/>
                          </a:solidFill>
                        </a:rPr>
                        <a:t>178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$21,3</a:t>
                      </a:r>
                      <a:r>
                        <a:rPr lang="en" sz="1100" b="1">
                          <a:solidFill>
                            <a:srgbClr val="FFFFFF"/>
                          </a:solidFill>
                        </a:rPr>
                        <a:t>28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FFFFFF"/>
                          </a:solidFill>
                        </a:rPr>
                        <a:t>$3</a:t>
                      </a:r>
                      <a:r>
                        <a:rPr lang="en" sz="1100" b="1">
                          <a:solidFill>
                            <a:srgbClr val="FFFFFF"/>
                          </a:solidFill>
                        </a:rPr>
                        <a:t>2,998</a:t>
                      </a:r>
                      <a:endParaRPr sz="1100" b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475"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</a:rPr>
                        <a:t>Based on 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          </a:ext>
                          </a:extLst>
                        </a:rPr>
                        <a:t>202</a:t>
                      </a:r>
                      <a:r>
                        <a:rPr lang="en" sz="700" i="1">
                          <a:solidFill>
                            <a:srgbClr val="FFFFFF"/>
                          </a:solidFill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          </a:ext>
                          </a:extLst>
                        </a:rPr>
                        <a:t>6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          </a:ext>
                          </a:extLst>
                        </a:rPr>
                        <a:t>-202</a:t>
                      </a:r>
                      <a:r>
                        <a:rPr lang="en" sz="700" i="1">
                          <a:solidFill>
                            <a:srgbClr val="FFFFFF"/>
                          </a:solidFill>
                        </a:rPr>
                        <a:t>7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</a:rPr>
                        <a:t> costs for fall/spring semesters. Costs are subject to change. </a:t>
                      </a:r>
                      <a:r>
                        <a:rPr lang="en" sz="700" i="1" u="none" strike="noStrike" cap="none" baseline="30000">
                          <a:solidFill>
                            <a:srgbClr val="FFFFFF"/>
                          </a:solidFill>
                        </a:rPr>
                        <a:t>1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</a:rPr>
                        <a:t>30 credit hours of tuition and fees </a:t>
                      </a:r>
                      <a:r>
                        <a:rPr lang="en" sz="700" i="1" u="none" strike="noStrike" cap="none" baseline="30000">
                          <a:solidFill>
                            <a:srgbClr val="FFFFFF"/>
                          </a:solidFill>
                        </a:rPr>
                        <a:t>2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</a:rPr>
                        <a:t>Shared Suite (Martin/Pace Halls: $3,</a:t>
                      </a:r>
                      <a:r>
                        <a:rPr lang="en" sz="700" i="1">
                          <a:solidFill>
                            <a:srgbClr val="FFFFFF"/>
                          </a:solidFill>
                        </a:rPr>
                        <a:t>311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</a:rPr>
                        <a:t>/semester) </a:t>
                      </a:r>
                      <a:r>
                        <a:rPr lang="en" sz="700" i="1" u="none" strike="noStrike" cap="none" baseline="30000">
                          <a:solidFill>
                            <a:srgbClr val="FFFFFF"/>
                          </a:solidFill>
                        </a:rPr>
                        <a:t>3</a:t>
                      </a:r>
                      <a:r>
                        <a:rPr lang="en" sz="700" i="1" u="none" strike="noStrike" cap="none">
                          <a:solidFill>
                            <a:srgbClr val="FFFFFF"/>
                          </a:solidFill>
                        </a:rPr>
                        <a:t>Argo 15 plan: 15 meals/week + $300 Dining Dollars ($2,568/semester), other options available</a:t>
                      </a:r>
                      <a:endParaRPr sz="700" i="1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Click="0" advTm="5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f69383d07a_0_148"/>
          <p:cNvSpPr txBox="1"/>
          <p:nvPr/>
        </p:nvSpPr>
        <p:spPr>
          <a:xfrm>
            <a:off x="937956" y="3137195"/>
            <a:ext cx="1639200" cy="442200"/>
          </a:xfrm>
          <a:prstGeom prst="rect">
            <a:avLst/>
          </a:prstGeom>
          <a:solidFill>
            <a:srgbClr val="40A829"/>
          </a:solidFill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StudentAid.gov</a:t>
            </a:r>
            <a:endParaRPr sz="1300" b="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UWF Code: 003955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2" name="Google Shape;412;g3f69383d07a_0_148" title="spiritsquad1.jpg"/>
          <p:cNvPicPr preferRelativeResize="0"/>
          <p:nvPr/>
        </p:nvPicPr>
        <p:blipFill rotWithShape="1">
          <a:blip r:embed="rId3">
            <a:alphaModFix/>
          </a:blip>
          <a:srcRect l="25163" t="135" r="17204" b="15520"/>
          <a:stretch/>
        </p:blipFill>
        <p:spPr>
          <a:xfrm>
            <a:off x="3745150" y="0"/>
            <a:ext cx="539884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g3f69383d07a_0_148"/>
          <p:cNvSpPr/>
          <p:nvPr/>
        </p:nvSpPr>
        <p:spPr>
          <a:xfrm>
            <a:off x="937958" y="2106063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4" name="Google Shape;414;g3f69383d07a_0_148"/>
          <p:cNvSpPr txBox="1"/>
          <p:nvPr/>
        </p:nvSpPr>
        <p:spPr>
          <a:xfrm>
            <a:off x="937956" y="1138515"/>
            <a:ext cx="2672700" cy="9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COMPLETE THE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FAFSA</a:t>
            </a:r>
            <a:endParaRPr sz="19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5" name="Google Shape;415;g3f69383d07a_0_148"/>
          <p:cNvSpPr/>
          <p:nvPr/>
        </p:nvSpPr>
        <p:spPr>
          <a:xfrm>
            <a:off x="937956" y="2443915"/>
            <a:ext cx="22926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Free Application for Federal Student Aid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" name="Google Shape;420;g3f69383d07a_0_156"/>
          <p:cNvGraphicFramePr/>
          <p:nvPr/>
        </p:nvGraphicFramePr>
        <p:xfrm>
          <a:off x="746501" y="2067351"/>
          <a:ext cx="8060250" cy="2189100"/>
        </p:xfrm>
        <a:graphic>
          <a:graphicData uri="http://schemas.openxmlformats.org/drawingml/2006/table">
            <a:tbl>
              <a:tblPr>
                <a:noFill/>
                <a:tableStyleId>{04975386-3795-4EE6-BDC2-DA322CF14A61}</a:tableStyleId>
              </a:tblPr>
              <a:tblGrid>
                <a:gridCol w="119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9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2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1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9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u="none" strike="noStrike" cap="none">
                          <a:solidFill>
                            <a:schemeClr val="lt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FRESHMAN ACADEMIC MERIT SCHOLARSHIP CONSIDERATION</a:t>
                      </a:r>
                      <a:endParaRPr u="none" strike="noStrike" cap="none">
                        <a:solidFill>
                          <a:schemeClr val="lt1"/>
                        </a:solidFill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u="none" strike="noStrike" cap="none">
                        <a:solidFill>
                          <a:schemeClr val="lt1"/>
                        </a:solidFill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3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HS GPA</a:t>
                      </a:r>
                      <a:r>
                        <a:rPr lang="en" sz="1100" b="1" u="none" strike="noStrike" cap="none" baseline="30000">
                          <a:solidFill>
                            <a:schemeClr val="lt1"/>
                          </a:solidFill>
                        </a:rPr>
                        <a:t>1</a:t>
                      </a:r>
                      <a:endParaRPr sz="1100" b="1" u="none" strike="noStrike" cap="none" baseline="300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SAT</a:t>
                      </a:r>
                      <a:r>
                        <a:rPr lang="en" sz="1100" b="1" u="none" strike="noStrike" cap="none" baseline="30000">
                          <a:solidFill>
                            <a:schemeClr val="lt1"/>
                          </a:solidFill>
                        </a:rPr>
                        <a:t>2  </a:t>
                      </a:r>
                      <a:r>
                        <a:rPr lang="en" sz="1100" b="1" i="1" u="none" strike="noStrike" cap="none">
                          <a:solidFill>
                            <a:schemeClr val="lt1"/>
                          </a:solidFill>
                        </a:rPr>
                        <a:t>or</a:t>
                      </a:r>
                      <a:endParaRPr sz="1100" b="1" i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ACT</a:t>
                      </a:r>
                      <a:r>
                        <a:rPr lang="en" sz="1100" b="1" u="none" strike="noStrike" cap="none" baseline="30000">
                          <a:solidFill>
                            <a:schemeClr val="lt1"/>
                          </a:solidFill>
                        </a:rPr>
                        <a:t>3  </a:t>
                      </a:r>
                      <a:r>
                        <a:rPr lang="en" sz="1100" b="1" i="1" u="none" strike="noStrike" cap="none">
                          <a:solidFill>
                            <a:schemeClr val="lt1"/>
                          </a:solidFill>
                        </a:rPr>
                        <a:t>or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CLT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FLORIDA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ALABAMA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OUT OF STATE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4.00+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1400+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31+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101+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$16,000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$16,000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$32,000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3.80-3.99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1260-1390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27-30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89-100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$12,000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$12,000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$24,000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3.70-3.79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1160-1250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24-26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79-88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$8,000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$8,000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$8,000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475"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" sz="700" i="1" u="none" strike="noStrike" cap="none" baseline="30000">
                          <a:solidFill>
                            <a:schemeClr val="lt1"/>
                          </a:solidFill>
                        </a:rPr>
                        <a:t>1</a:t>
                      </a:r>
                      <a:r>
                        <a:rPr lang="en" sz="700" i="1" u="none" strike="noStrike" cap="none">
                          <a:solidFill>
                            <a:schemeClr val="lt1"/>
                          </a:solidFill>
                        </a:rPr>
                        <a:t>Cumulative weighted </a:t>
                      </a:r>
                      <a:r>
                        <a:rPr lang="en" sz="700" i="1" u="none" strike="noStrike" cap="none" baseline="30000">
                          <a:solidFill>
                            <a:schemeClr val="lt1"/>
                          </a:solidFill>
                        </a:rPr>
                        <a:t>2</a:t>
                      </a:r>
                      <a:r>
                        <a:rPr lang="en" sz="700" i="1" u="none" strike="noStrike" cap="none">
                          <a:solidFill>
                            <a:schemeClr val="lt1"/>
                          </a:solidFill>
                        </a:rPr>
                        <a:t>SAT Total </a:t>
                      </a:r>
                      <a:r>
                        <a:rPr lang="en" sz="700" i="1" u="none" strike="noStrike" cap="none" baseline="30000">
                          <a:solidFill>
                            <a:schemeClr val="lt1"/>
                          </a:solidFill>
                        </a:rPr>
                        <a:t>3</a:t>
                      </a:r>
                      <a:r>
                        <a:rPr lang="en" sz="700" i="1" u="none" strike="noStrike" cap="none">
                          <a:solidFill>
                            <a:schemeClr val="lt1"/>
                          </a:solidFill>
                        </a:rPr>
                        <a:t>ACT Composite</a:t>
                      </a:r>
                      <a:endParaRPr sz="700" i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21" name="Google Shape;421;g3f69383d07a_0_156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422" name="Google Shape;422;g3f69383d07a_0_156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g3f69383d07a_0_156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4" name="Google Shape;424;g3f69383d07a_0_156"/>
          <p:cNvSpPr txBox="1"/>
          <p:nvPr/>
        </p:nvSpPr>
        <p:spPr>
          <a:xfrm>
            <a:off x="746507" y="636061"/>
            <a:ext cx="60273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Dec. 1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SCHOLARSHIP PRIORITY CONSIDERATION DEADLINE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25" name="Google Shape;425;g3f69383d07a_0_156"/>
          <p:cNvSpPr/>
          <p:nvPr/>
        </p:nvSpPr>
        <p:spPr>
          <a:xfrm>
            <a:off x="746490" y="1695820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26" name="Google Shape;426;g3f69383d07a_0_156"/>
          <p:cNvSpPr txBox="1"/>
          <p:nvPr/>
        </p:nvSpPr>
        <p:spPr>
          <a:xfrm>
            <a:off x="6017950" y="4296275"/>
            <a:ext cx="27888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FreshmanScholarships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f69383d07a_0_166"/>
          <p:cNvSpPr txBox="1"/>
          <p:nvPr/>
        </p:nvSpPr>
        <p:spPr>
          <a:xfrm>
            <a:off x="5009874" y="247331"/>
            <a:ext cx="3797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FULL-RIDE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Scholarships</a:t>
            </a:r>
            <a:endParaRPr sz="19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432" name="Google Shape;432;g3f69383d07a_0_166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433" name="Google Shape;433;g3f69383d07a_0_166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g3f69383d07a_0_166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5" name="Google Shape;435;g3f69383d07a_0_166"/>
          <p:cNvSpPr/>
          <p:nvPr/>
        </p:nvSpPr>
        <p:spPr>
          <a:xfrm>
            <a:off x="5009875" y="1323262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36" name="Google Shape;436;g3f69383d07a_0_166" title="topscholars2.jpg"/>
          <p:cNvPicPr preferRelativeResize="0"/>
          <p:nvPr/>
        </p:nvPicPr>
        <p:blipFill rotWithShape="1">
          <a:blip r:embed="rId5">
            <a:alphaModFix/>
          </a:blip>
          <a:srcRect l="7981" t="7823" r="4987" b="20074"/>
          <a:stretch/>
        </p:blipFill>
        <p:spPr>
          <a:xfrm>
            <a:off x="344925" y="0"/>
            <a:ext cx="425657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g3f69383d07a_0_166"/>
          <p:cNvSpPr/>
          <p:nvPr/>
        </p:nvSpPr>
        <p:spPr>
          <a:xfrm>
            <a:off x="5009875" y="1604306"/>
            <a:ext cx="3895500" cy="3300900"/>
          </a:xfrm>
          <a:prstGeom prst="round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Pace Presidential</a:t>
            </a:r>
            <a:endParaRPr sz="16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314325" lvl="0" indent="-190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Invites sent to qualifying admitted students </a:t>
            </a:r>
            <a:br>
              <a:rPr lang="en" sz="1200">
                <a:solidFill>
                  <a:schemeClr val="lt1"/>
                </a:solidFill>
              </a:rPr>
            </a:br>
            <a:r>
              <a:rPr lang="en" sz="1200">
                <a:solidFill>
                  <a:schemeClr val="lt1"/>
                </a:solidFill>
              </a:rPr>
              <a:t>who meet the </a:t>
            </a:r>
            <a:r>
              <a:rPr lang="en" sz="1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Dec. 1</a:t>
            </a:r>
            <a:r>
              <a:rPr lang="en" sz="1200">
                <a:solidFill>
                  <a:schemeClr val="lt1"/>
                </a:solidFill>
              </a:rPr>
              <a:t> deadline</a:t>
            </a:r>
            <a:endParaRPr sz="1200">
              <a:solidFill>
                <a:schemeClr val="lt1"/>
              </a:solidFill>
            </a:endParaRPr>
          </a:p>
          <a:p>
            <a:pPr marL="314325" lvl="0" indent="-190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Determined by essay and interview scores</a:t>
            </a:r>
            <a:endParaRPr sz="1200">
              <a:solidFill>
                <a:schemeClr val="lt1"/>
              </a:solidFill>
            </a:endParaRPr>
          </a:p>
          <a:p>
            <a:pPr marL="314325" lvl="0" indent="-190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Competition dates in early 2027</a:t>
            </a:r>
            <a:endParaRPr sz="12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National Merit</a:t>
            </a:r>
            <a:endParaRPr sz="1800" b="1">
              <a:solidFill>
                <a:schemeClr val="lt1"/>
              </a:solidFill>
            </a:endParaRPr>
          </a:p>
          <a:p>
            <a:pPr marL="285750" lvl="0" indent="-133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Finalists qualify</a:t>
            </a:r>
            <a:endParaRPr sz="1200">
              <a:solidFill>
                <a:schemeClr val="lt1"/>
              </a:solidFill>
            </a:endParaRPr>
          </a:p>
          <a:p>
            <a:pPr marL="285750" lvl="0" indent="-133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Must start at UWF the fall immediately after </a:t>
            </a:r>
            <a:br>
              <a:rPr lang="en" sz="1200">
                <a:solidFill>
                  <a:schemeClr val="lt1"/>
                </a:solidFill>
              </a:rPr>
            </a:br>
            <a:r>
              <a:rPr lang="en" sz="1200">
                <a:solidFill>
                  <a:schemeClr val="lt1"/>
                </a:solidFill>
              </a:rPr>
              <a:t>high school graduation</a:t>
            </a:r>
            <a:endParaRPr sz="12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Argo Spirit</a:t>
            </a:r>
            <a:endParaRPr sz="1800" b="1">
              <a:solidFill>
                <a:schemeClr val="lt1"/>
              </a:solidFill>
            </a:endParaRPr>
          </a:p>
          <a:p>
            <a:pPr marL="285750" lvl="0" indent="-133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For Pell-eligible first-year Florida residents</a:t>
            </a:r>
            <a:endParaRPr sz="1200">
              <a:solidFill>
                <a:schemeClr val="lt1"/>
              </a:solidFill>
            </a:endParaRPr>
          </a:p>
          <a:p>
            <a:pPr marL="285750" lvl="0" indent="-133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Contest based on video and written essays</a:t>
            </a:r>
            <a:endParaRPr sz="1200">
              <a:solidFill>
                <a:schemeClr val="lt1"/>
              </a:solidFill>
            </a:endParaRPr>
          </a:p>
          <a:p>
            <a:pPr marL="285750" lvl="0" indent="-13335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March 1, 2027</a:t>
            </a:r>
            <a:r>
              <a:rPr lang="en" sz="1200">
                <a:solidFill>
                  <a:schemeClr val="lt1"/>
                </a:solidFill>
              </a:rPr>
              <a:t>, deadline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g3f69383d07a_0_176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443" name="Google Shape;443;g3f69383d07a_0_176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4" name="Google Shape;444;g3f69383d07a_0_176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5" name="Google Shape;445;g3f69383d07a_0_176"/>
          <p:cNvSpPr txBox="1"/>
          <p:nvPr/>
        </p:nvSpPr>
        <p:spPr>
          <a:xfrm>
            <a:off x="6077425" y="3762879"/>
            <a:ext cx="27888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FreshmanScholarships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aphicFrame>
        <p:nvGraphicFramePr>
          <p:cNvPr id="446" name="Google Shape;446;g3f69383d07a_0_176"/>
          <p:cNvGraphicFramePr/>
          <p:nvPr/>
        </p:nvGraphicFramePr>
        <p:xfrm>
          <a:off x="583175" y="1233450"/>
          <a:ext cx="8283050" cy="2189975"/>
        </p:xfrm>
        <a:graphic>
          <a:graphicData uri="http://schemas.openxmlformats.org/drawingml/2006/table">
            <a:tbl>
              <a:tblPr>
                <a:noFill/>
                <a:tableStyleId>{04975386-3795-4EE6-BDC2-DA322CF14A61}</a:tableStyleId>
              </a:tblPr>
              <a:tblGrid>
                <a:gridCol w="1683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2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4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9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u="none" strike="noStrike" cap="none">
                          <a:solidFill>
                            <a:schemeClr val="lt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FULL</a:t>
                      </a:r>
                      <a:r>
                        <a:rPr lang="en">
                          <a:solidFill>
                            <a:schemeClr val="lt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-</a:t>
                      </a:r>
                      <a:r>
                        <a:rPr lang="en" u="none" strike="noStrike" cap="none">
                          <a:solidFill>
                            <a:schemeClr val="lt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R</a:t>
                      </a:r>
                      <a:r>
                        <a:rPr lang="en">
                          <a:solidFill>
                            <a:schemeClr val="lt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IDE </a:t>
                      </a:r>
                      <a:r>
                        <a:rPr lang="en" u="none" strike="noStrike" cap="none">
                          <a:solidFill>
                            <a:schemeClr val="lt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SCHOLARSHIP BENEFITS</a:t>
                      </a:r>
                      <a:endParaRPr u="none" strike="noStrike" cap="none">
                        <a:solidFill>
                          <a:schemeClr val="lt1"/>
                        </a:solidFill>
                        <a:latin typeface="Arial Black"/>
                        <a:ea typeface="Arial Black"/>
                        <a:cs typeface="Arial Black"/>
                        <a:sym typeface="Arial Black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3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Scholarship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Fall and </a:t>
                      </a:r>
                      <a:b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</a:b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Spring Tuition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Meal </a:t>
                      </a:r>
                      <a:b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</a:b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Plan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Campus Housing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$800 Textbook Stipend per Semester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Paid Research </a:t>
                      </a:r>
                      <a:b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</a:b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or Study Abroad </a:t>
                      </a:r>
                      <a:b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</a:b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(up to $1,500 value)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E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Pace Presidential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National Merit Finalist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lt1"/>
                          </a:solidFill>
                        </a:rPr>
                        <a:t>Argo Spirit</a:t>
                      </a: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9CDE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47" name="Google Shape;447;g3f69383d07a_0_176"/>
          <p:cNvSpPr txBox="1"/>
          <p:nvPr/>
        </p:nvSpPr>
        <p:spPr>
          <a:xfrm>
            <a:off x="2458500" y="2248291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48" name="Google Shape;448;g3f69383d07a_0_176"/>
          <p:cNvSpPr txBox="1"/>
          <p:nvPr/>
        </p:nvSpPr>
        <p:spPr>
          <a:xfrm>
            <a:off x="2454943" y="2944409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49" name="Google Shape;449;g3f69383d07a_0_176"/>
          <p:cNvSpPr txBox="1"/>
          <p:nvPr/>
        </p:nvSpPr>
        <p:spPr>
          <a:xfrm>
            <a:off x="2458500" y="2604696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0" name="Google Shape;450;g3f69383d07a_0_176"/>
          <p:cNvSpPr txBox="1"/>
          <p:nvPr/>
        </p:nvSpPr>
        <p:spPr>
          <a:xfrm>
            <a:off x="4576893" y="2237978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1" name="Google Shape;451;g3f69383d07a_0_176"/>
          <p:cNvSpPr txBox="1"/>
          <p:nvPr/>
        </p:nvSpPr>
        <p:spPr>
          <a:xfrm>
            <a:off x="3604627" y="2248714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2" name="Google Shape;452;g3f69383d07a_0_176"/>
          <p:cNvSpPr txBox="1"/>
          <p:nvPr/>
        </p:nvSpPr>
        <p:spPr>
          <a:xfrm>
            <a:off x="7490838" y="2248300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3" name="Google Shape;453;g3f69383d07a_0_176"/>
          <p:cNvSpPr txBox="1"/>
          <p:nvPr/>
        </p:nvSpPr>
        <p:spPr>
          <a:xfrm>
            <a:off x="5864682" y="2238407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4" name="Google Shape;454;g3f69383d07a_0_176"/>
          <p:cNvSpPr txBox="1"/>
          <p:nvPr/>
        </p:nvSpPr>
        <p:spPr>
          <a:xfrm>
            <a:off x="3597518" y="2942046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5" name="Google Shape;455;g3f69383d07a_0_176"/>
          <p:cNvSpPr txBox="1"/>
          <p:nvPr/>
        </p:nvSpPr>
        <p:spPr>
          <a:xfrm>
            <a:off x="3587208" y="2594382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6" name="Google Shape;456;g3f69383d07a_0_176"/>
          <p:cNvSpPr txBox="1"/>
          <p:nvPr/>
        </p:nvSpPr>
        <p:spPr>
          <a:xfrm>
            <a:off x="4561423" y="2949219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7" name="Google Shape;457;g3f69383d07a_0_176"/>
          <p:cNvSpPr txBox="1"/>
          <p:nvPr/>
        </p:nvSpPr>
        <p:spPr>
          <a:xfrm>
            <a:off x="4576900" y="2586905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8" name="Google Shape;458;g3f69383d07a_0_176"/>
          <p:cNvSpPr txBox="1"/>
          <p:nvPr/>
        </p:nvSpPr>
        <p:spPr>
          <a:xfrm>
            <a:off x="5860719" y="2581735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59" name="Google Shape;459;g3f69383d07a_0_176"/>
          <p:cNvSpPr txBox="1"/>
          <p:nvPr/>
        </p:nvSpPr>
        <p:spPr>
          <a:xfrm>
            <a:off x="5864673" y="2949219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  <p:sp>
        <p:nvSpPr>
          <p:cNvPr id="460" name="Google Shape;460;g3f69383d07a_0_176"/>
          <p:cNvSpPr txBox="1"/>
          <p:nvPr/>
        </p:nvSpPr>
        <p:spPr>
          <a:xfrm>
            <a:off x="7480518" y="2581735"/>
            <a:ext cx="59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lt1"/>
                </a:solidFill>
              </a:rPr>
              <a:t>✓</a:t>
            </a:r>
            <a:endParaRPr sz="2900"/>
          </a:p>
        </p:txBody>
      </p:sp>
    </p:spTree>
  </p:cSld>
  <p:clrMapOvr>
    <a:masterClrMapping/>
  </p:clrMapOvr>
  <p:transition spd="med" advClick="0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6d1ad2050_0_105"/>
          <p:cNvSpPr txBox="1"/>
          <p:nvPr/>
        </p:nvSpPr>
        <p:spPr>
          <a:xfrm>
            <a:off x="5395875" y="1520550"/>
            <a:ext cx="2672100" cy="14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PRESIDENT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Manny </a:t>
            </a:r>
            <a:b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Diaz, Jr.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33" name="Google Shape;133;g3f6d1ad2050_0_105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134" name="Google Shape;134;g3f6d1ad2050_0_105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Google Shape;135;g3f6d1ad2050_0_105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" name="Google Shape;136;g3f6d1ad2050_0_105"/>
          <p:cNvSpPr/>
          <p:nvPr/>
        </p:nvSpPr>
        <p:spPr>
          <a:xfrm>
            <a:off x="5395875" y="3164601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37" name="Google Shape;137;g3f6d1ad2050_0_105" title="2U7A9832 copy.jpg"/>
          <p:cNvPicPr preferRelativeResize="0"/>
          <p:nvPr/>
        </p:nvPicPr>
        <p:blipFill rotWithShape="1">
          <a:blip r:embed="rId5">
            <a:alphaModFix/>
          </a:blip>
          <a:srcRect l="22372" t="3711" r="26422" b="3979"/>
          <a:stretch/>
        </p:blipFill>
        <p:spPr>
          <a:xfrm>
            <a:off x="344925" y="0"/>
            <a:ext cx="4280525" cy="5146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f69383d07a_0_198"/>
          <p:cNvSpPr txBox="1"/>
          <p:nvPr/>
        </p:nvSpPr>
        <p:spPr>
          <a:xfrm>
            <a:off x="1353450" y="2068175"/>
            <a:ext cx="6437100" cy="9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64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Learn More</a:t>
            </a:r>
            <a:endParaRPr sz="61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66" name="Google Shape;466;g3f69383d07a_0_198"/>
          <p:cNvSpPr txBox="1"/>
          <p:nvPr/>
        </p:nvSpPr>
        <p:spPr>
          <a:xfrm>
            <a:off x="3739450" y="3000525"/>
            <a:ext cx="16641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Freshman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Google Shape;471;g3f69383d07a_0_203" title="cannongreen1.jpg"/>
          <p:cNvPicPr preferRelativeResize="0"/>
          <p:nvPr/>
        </p:nvPicPr>
        <p:blipFill rotWithShape="1">
          <a:blip r:embed="rId3">
            <a:alphaModFix/>
          </a:blip>
          <a:srcRect l="15050" t="12748" r="24676"/>
          <a:stretch/>
        </p:blipFill>
        <p:spPr>
          <a:xfrm>
            <a:off x="0" y="0"/>
            <a:ext cx="545785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2" name="Google Shape;472;g3f69383d07a_0_203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473" name="Google Shape;473;g3f69383d07a_0_203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g3f69383d07a_0_203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5" name="Google Shape;475;g3f69383d07a_0_203"/>
          <p:cNvSpPr/>
          <p:nvPr/>
        </p:nvSpPr>
        <p:spPr>
          <a:xfrm>
            <a:off x="5784915" y="1545476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76" name="Google Shape;476;g3f69383d07a_0_203"/>
          <p:cNvSpPr txBox="1"/>
          <p:nvPr/>
        </p:nvSpPr>
        <p:spPr>
          <a:xfrm>
            <a:off x="5784921" y="458696"/>
            <a:ext cx="3374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ADMISSIONS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Events</a:t>
            </a:r>
            <a:endParaRPr sz="19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77" name="Google Shape;477;g3f69383d07a_0_203"/>
          <p:cNvSpPr txBox="1"/>
          <p:nvPr/>
        </p:nvSpPr>
        <p:spPr>
          <a:xfrm>
            <a:off x="5801175" y="4112019"/>
            <a:ext cx="24480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AdmissionsEvents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78" name="Google Shape;478;g3f69383d07a_0_203"/>
          <p:cNvSpPr/>
          <p:nvPr/>
        </p:nvSpPr>
        <p:spPr>
          <a:xfrm>
            <a:off x="5643675" y="1891555"/>
            <a:ext cx="3163800" cy="21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00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" sz="1600">
                <a:solidFill>
                  <a:srgbClr val="FFFFFF"/>
                </a:solidFill>
              </a:rPr>
              <a:t>Explore UWF! Open House</a:t>
            </a:r>
            <a:endParaRPr sz="1600">
              <a:solidFill>
                <a:srgbClr val="FFFFFF"/>
              </a:solidFill>
            </a:endParaRPr>
          </a:p>
          <a:p>
            <a:pPr marL="657225" marR="0" lvl="1" indent="-1746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n">
                <a:solidFill>
                  <a:srgbClr val="FFFFFF"/>
                </a:solidFill>
              </a:rPr>
              <a:t>Fall: Nov. 14</a:t>
            </a:r>
            <a:endParaRPr>
              <a:solidFill>
                <a:srgbClr val="FFFFFF"/>
              </a:solidFill>
            </a:endParaRPr>
          </a:p>
          <a:p>
            <a:pPr marL="657225" marR="0" lvl="1" indent="-1746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</a:pPr>
            <a:r>
              <a:rPr lang="en">
                <a:solidFill>
                  <a:srgbClr val="FFFFFF"/>
                </a:solidFill>
              </a:rPr>
              <a:t>Spring: April 17</a:t>
            </a:r>
            <a:endParaRPr>
              <a:solidFill>
                <a:srgbClr val="FFFFFF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en" sz="1600">
                <a:solidFill>
                  <a:srgbClr val="FFFFFF"/>
                </a:solidFill>
              </a:rPr>
              <a:t>Argo Information Virtual Sessions (interested students)</a:t>
            </a:r>
            <a:endParaRPr sz="1600">
              <a:solidFill>
                <a:srgbClr val="FFFFFF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ts val="1600"/>
              <a:buChar char="●"/>
            </a:pPr>
            <a:r>
              <a:rPr lang="en" sz="1600">
                <a:solidFill>
                  <a:srgbClr val="FFFFFF"/>
                </a:solidFill>
              </a:rPr>
              <a:t>Argo Enrollment Virtual Sessions (admitted students)</a:t>
            </a:r>
            <a:endParaRPr sz="16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0" advTm="5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g3f69383d07a_0_214" title="snow.jpg"/>
          <p:cNvPicPr preferRelativeResize="0"/>
          <p:nvPr/>
        </p:nvPicPr>
        <p:blipFill rotWithShape="1">
          <a:blip r:embed="rId3">
            <a:alphaModFix/>
          </a:blip>
          <a:srcRect l="28483" r="9571"/>
          <a:stretch/>
        </p:blipFill>
        <p:spPr>
          <a:xfrm>
            <a:off x="3479575" y="0"/>
            <a:ext cx="566442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3f69383d07a_0_214"/>
          <p:cNvSpPr txBox="1"/>
          <p:nvPr/>
        </p:nvSpPr>
        <p:spPr>
          <a:xfrm>
            <a:off x="4127127" y="4236125"/>
            <a:ext cx="2363100" cy="4425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27425" tIns="27425" rIns="27425" bIns="27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6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 With UWF</a:t>
            </a:r>
            <a:endParaRPr sz="1600" b="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85" name="Google Shape;485;g3f69383d07a_0_214"/>
          <p:cNvSpPr txBox="1"/>
          <p:nvPr/>
        </p:nvSpPr>
        <p:spPr>
          <a:xfrm>
            <a:off x="6433471" y="4236250"/>
            <a:ext cx="2722200" cy="4425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86" name="Google Shape;486;g3f69383d07a_0_214"/>
          <p:cNvSpPr txBox="1"/>
          <p:nvPr/>
        </p:nvSpPr>
        <p:spPr>
          <a:xfrm>
            <a:off x="8015814" y="4266593"/>
            <a:ext cx="1227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/westfl</a:t>
            </a:r>
            <a:endParaRPr sz="13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87" name="Google Shape;487;g3f69383d07a_0_2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4910" y="4341406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g3f69383d07a_0_2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11959" y="4341418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g3f69383d07a_0_2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4421" y="4342519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g3f69383d07a_0_214"/>
          <p:cNvSpPr txBox="1"/>
          <p:nvPr/>
        </p:nvSpPr>
        <p:spPr>
          <a:xfrm>
            <a:off x="7352919" y="4272568"/>
            <a:ext cx="618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/uwf</a:t>
            </a:r>
            <a:endParaRPr sz="13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91" name="Google Shape;491;g3f69383d07a_0_2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55408" y="434140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g3f69383d07a_0_214"/>
          <p:cNvSpPr/>
          <p:nvPr/>
        </p:nvSpPr>
        <p:spPr>
          <a:xfrm>
            <a:off x="676506" y="1574572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93" name="Google Shape;493;g3f69383d07a_0_214"/>
          <p:cNvSpPr txBox="1"/>
          <p:nvPr/>
        </p:nvSpPr>
        <p:spPr>
          <a:xfrm>
            <a:off x="676506" y="466122"/>
            <a:ext cx="3526500" cy="9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DOWNLOAD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ZeeMee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494" name="Google Shape;494;g3f69383d07a_0_2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20891" y="4256544"/>
            <a:ext cx="834333" cy="25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g3f69383d07a_0_2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1924" y="4256544"/>
            <a:ext cx="845134" cy="250847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g3f69383d07a_0_214"/>
          <p:cNvSpPr txBox="1"/>
          <p:nvPr/>
        </p:nvSpPr>
        <p:spPr>
          <a:xfrm>
            <a:off x="676505" y="1907824"/>
            <a:ext cx="23994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lt1"/>
                </a:solidFill>
              </a:rPr>
              <a:t>Learn about life in Pensacola and at UWF from current students in the UWF community on the free ZeeMee app.</a:t>
            </a:r>
            <a:endParaRPr sz="16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1600">
              <a:solidFill>
                <a:schemeClr val="lt1"/>
              </a:solidFill>
            </a:endParaRPr>
          </a:p>
        </p:txBody>
      </p:sp>
      <p:pic>
        <p:nvPicPr>
          <p:cNvPr id="497" name="Google Shape;497;g3f69383d07a_0_214" title="zeemee_w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76504" y="3491574"/>
            <a:ext cx="1816648" cy="5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g3f69383d07a_0_232" title="UWFLogo_2026_PrimaryVertical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2538" y="847425"/>
            <a:ext cx="3358925" cy="3358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3" name="Google Shape;503;g3f69383d07a_0_232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504" name="Google Shape;504;g3f69383d07a_0_232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g3f69383d07a_0_232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g3f6d1ad2050_0_0" title="football2.jpg"/>
          <p:cNvPicPr preferRelativeResize="0"/>
          <p:nvPr/>
        </p:nvPicPr>
        <p:blipFill rotWithShape="1">
          <a:blip r:embed="rId3">
            <a:alphaModFix/>
          </a:blip>
          <a:srcRect l="14683" r="21058"/>
          <a:stretch/>
        </p:blipFill>
        <p:spPr>
          <a:xfrm>
            <a:off x="0" y="0"/>
            <a:ext cx="50762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f6d1ad2050_0_0"/>
          <p:cNvSpPr/>
          <p:nvPr/>
        </p:nvSpPr>
        <p:spPr>
          <a:xfrm>
            <a:off x="5076275" y="0"/>
            <a:ext cx="4109100" cy="197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f6d1ad2050_0_0"/>
          <p:cNvSpPr/>
          <p:nvPr/>
        </p:nvSpPr>
        <p:spPr>
          <a:xfrm>
            <a:off x="5076275" y="3171800"/>
            <a:ext cx="4109100" cy="197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f6d1ad2050_0_0"/>
          <p:cNvSpPr/>
          <p:nvPr/>
        </p:nvSpPr>
        <p:spPr>
          <a:xfrm>
            <a:off x="6411500" y="3511900"/>
            <a:ext cx="2247600" cy="1002000"/>
          </a:xfrm>
          <a:prstGeom prst="rect">
            <a:avLst/>
          </a:prstGeom>
          <a:solidFill>
            <a:srgbClr val="FFFFFF">
              <a:alpha val="62750"/>
            </a:srgbClr>
          </a:solidFill>
          <a:ln>
            <a:noFill/>
          </a:ln>
        </p:spPr>
        <p:txBody>
          <a:bodyPr spcFirstLastPara="1" wrap="square" lIns="182875" tIns="274300" rIns="182875" bIns="2743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g3f6d1ad2050_0_0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147" name="Google Shape;147;g3f6d1ad2050_0_0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g3f6d1ad2050_0_0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Google Shape;149;g3f6d1ad2050_0_0"/>
          <p:cNvSpPr txBox="1"/>
          <p:nvPr/>
        </p:nvSpPr>
        <p:spPr>
          <a:xfrm>
            <a:off x="7004650" y="4298911"/>
            <a:ext cx="13479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GoArgos.com</a:t>
            </a:r>
            <a:endParaRPr sz="12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0" name="Google Shape;150;g3f6d1ad2050_0_0"/>
          <p:cNvSpPr txBox="1"/>
          <p:nvPr/>
        </p:nvSpPr>
        <p:spPr>
          <a:xfrm>
            <a:off x="5221950" y="2219975"/>
            <a:ext cx="3818100" cy="7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2026-2027: FIRST YEAR IN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34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NCAA Division I</a:t>
            </a:r>
            <a:endParaRPr sz="13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51" name="Google Shape;151;g3f6d1ad2050_0_0" title="University Of West Florida College Sticker by UWF copy.gif"/>
          <p:cNvPicPr preferRelativeResize="0"/>
          <p:nvPr/>
        </p:nvPicPr>
        <p:blipFill rotWithShape="1">
          <a:blip r:embed="rId6">
            <a:alphaModFix/>
          </a:blip>
          <a:srcRect l="-4276" t="2579" r="-24143" b="6305"/>
          <a:stretch/>
        </p:blipFill>
        <p:spPr>
          <a:xfrm>
            <a:off x="5640900" y="3278705"/>
            <a:ext cx="1820025" cy="1760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3f6d1ad2050_0_0" title="University Of West Florida College Sticker by UWF.gif"/>
          <p:cNvPicPr preferRelativeResize="0"/>
          <p:nvPr/>
        </p:nvPicPr>
        <p:blipFill rotWithShape="1">
          <a:blip r:embed="rId7">
            <a:alphaModFix/>
          </a:blip>
          <a:srcRect l="-11652" t="6999" r="-11652" b="2568"/>
          <a:stretch/>
        </p:blipFill>
        <p:spPr>
          <a:xfrm>
            <a:off x="6196950" y="133700"/>
            <a:ext cx="1820025" cy="1820026"/>
          </a:xfrm>
          <a:prstGeom prst="rect">
            <a:avLst/>
          </a:prstGeom>
          <a:solidFill>
            <a:srgbClr val="FFFFFF">
              <a:alpha val="62750"/>
            </a:srgbClr>
          </a:solidFill>
          <a:ln>
            <a:noFill/>
          </a:ln>
        </p:spPr>
      </p:pic>
    </p:spTree>
  </p:cSld>
  <p:clrMapOvr>
    <a:masterClrMapping/>
  </p:clrMapOvr>
  <p:transition spd="med" advClick="0"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6d1ad2050_0_199"/>
          <p:cNvSpPr/>
          <p:nvPr/>
        </p:nvSpPr>
        <p:spPr>
          <a:xfrm>
            <a:off x="5491925" y="2335280"/>
            <a:ext cx="3299100" cy="17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005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Darrell Gooden Stadium </a:t>
            </a:r>
            <a:endParaRPr sz="1600">
              <a:solidFill>
                <a:schemeClr val="lt1"/>
              </a:solidFill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</a:pPr>
            <a:r>
              <a:rPr lang="en" sz="1600">
                <a:solidFill>
                  <a:schemeClr val="lt1"/>
                </a:solidFill>
              </a:rPr>
              <a:t>Planned for Fall 2027</a:t>
            </a:r>
            <a:endParaRPr sz="1600">
              <a:solidFill>
                <a:schemeClr val="lt1"/>
              </a:solidFill>
            </a:endParaRPr>
          </a:p>
          <a:p>
            <a:pPr marL="40005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>
                <a:solidFill>
                  <a:schemeClr val="lt1"/>
                </a:solidFill>
              </a:rPr>
              <a:t>The Synapse</a:t>
            </a:r>
            <a:endParaRPr sz="1600">
              <a:solidFill>
                <a:schemeClr val="lt1"/>
              </a:solidFill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lt1"/>
              </a:buClr>
              <a:buSzPts val="1600"/>
              <a:buChar char="○"/>
            </a:pPr>
            <a:r>
              <a:rPr lang="en" sz="1600">
                <a:solidFill>
                  <a:schemeClr val="lt1"/>
                </a:solidFill>
              </a:rPr>
              <a:t>The latest Cybersecurity,  AI, and Engineering research building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158" name="Google Shape;158;g3f6d1ad2050_0_199" title="20190328_BLW_9873-Edit.jpg"/>
          <p:cNvPicPr preferRelativeResize="0"/>
          <p:nvPr/>
        </p:nvPicPr>
        <p:blipFill rotWithShape="1">
          <a:blip r:embed="rId3">
            <a:alphaModFix/>
          </a:blip>
          <a:srcRect l="12155" r="22034"/>
          <a:stretch/>
        </p:blipFill>
        <p:spPr>
          <a:xfrm>
            <a:off x="-50" y="0"/>
            <a:ext cx="5076326" cy="5140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g3f6d1ad2050_0_199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160" name="Google Shape;160;g3f6d1ad2050_0_199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g3f6d1ad2050_0_199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g3f6d1ad2050_0_199"/>
          <p:cNvSpPr/>
          <p:nvPr/>
        </p:nvSpPr>
        <p:spPr>
          <a:xfrm>
            <a:off x="5491925" y="1931181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63" name="Google Shape;163;g3f6d1ad2050_0_199" title="Groundbreaking_05.jpg"/>
          <p:cNvPicPr preferRelativeResize="0"/>
          <p:nvPr/>
        </p:nvPicPr>
        <p:blipFill rotWithShape="1">
          <a:blip r:embed="rId6">
            <a:alphaModFix/>
          </a:blip>
          <a:srcRect t="13756" b="13691"/>
          <a:stretch/>
        </p:blipFill>
        <p:spPr>
          <a:xfrm>
            <a:off x="344925" y="0"/>
            <a:ext cx="4731349" cy="514679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3f6d1ad2050_0_199"/>
          <p:cNvSpPr txBox="1"/>
          <p:nvPr/>
        </p:nvSpPr>
        <p:spPr>
          <a:xfrm>
            <a:off x="5465411" y="976657"/>
            <a:ext cx="3374700" cy="7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Pensacola</a:t>
            </a:r>
            <a:endParaRPr sz="4000" b="1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CAMPUS GROWS</a:t>
            </a:r>
            <a:endParaRPr sz="1800" b="1" i="0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g3f6d1ad2050_0_96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170" name="Google Shape;170;g3f6d1ad2050_0_96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g3f6d1ad2050_0_96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g3f6d1ad2050_0_96"/>
          <p:cNvSpPr txBox="1"/>
          <p:nvPr/>
        </p:nvSpPr>
        <p:spPr>
          <a:xfrm>
            <a:off x="1117250" y="1689100"/>
            <a:ext cx="19035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UPDATED UWF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Brand </a:t>
            </a:r>
            <a:endParaRPr sz="4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3" name="Google Shape;173;g3f6d1ad2050_0_96"/>
          <p:cNvSpPr/>
          <p:nvPr/>
        </p:nvSpPr>
        <p:spPr>
          <a:xfrm>
            <a:off x="1117250" y="2755801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4" name="Google Shape;174;g3f6d1ad2050_0_96"/>
          <p:cNvSpPr/>
          <p:nvPr/>
        </p:nvSpPr>
        <p:spPr>
          <a:xfrm>
            <a:off x="4766075" y="-37004"/>
            <a:ext cx="4419300" cy="522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3f6d1ad2050_0_96"/>
          <p:cNvSpPr/>
          <p:nvPr/>
        </p:nvSpPr>
        <p:spPr>
          <a:xfrm>
            <a:off x="5875050" y="3314675"/>
            <a:ext cx="2137500" cy="399600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f6d1ad2050_0_96"/>
          <p:cNvSpPr/>
          <p:nvPr/>
        </p:nvSpPr>
        <p:spPr>
          <a:xfrm>
            <a:off x="5875050" y="3807975"/>
            <a:ext cx="2137500" cy="399600"/>
          </a:xfrm>
          <a:prstGeom prst="rect">
            <a:avLst/>
          </a:prstGeom>
          <a:solidFill>
            <a:srgbClr val="00A3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3f6d1ad2050_0_96"/>
          <p:cNvSpPr txBox="1"/>
          <p:nvPr/>
        </p:nvSpPr>
        <p:spPr>
          <a:xfrm>
            <a:off x="5992050" y="3902775"/>
            <a:ext cx="1903500" cy="2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Argo Green</a:t>
            </a:r>
            <a:endParaRPr sz="13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8" name="Google Shape;178;g3f6d1ad2050_0_96"/>
          <p:cNvSpPr txBox="1"/>
          <p:nvPr/>
        </p:nvSpPr>
        <p:spPr>
          <a:xfrm>
            <a:off x="5992050" y="3393925"/>
            <a:ext cx="19035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Argo Navy</a:t>
            </a:r>
            <a:endParaRPr sz="13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79" name="Google Shape;179;g3f6d1ad2050_0_96" title="UWFLogo_2026_Print_PrimaryVertical_FullColor_Proces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1350" y="613700"/>
            <a:ext cx="2264900" cy="226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766c0b0610_2_10"/>
          <p:cNvSpPr/>
          <p:nvPr/>
        </p:nvSpPr>
        <p:spPr>
          <a:xfrm>
            <a:off x="1606847" y="2349561"/>
            <a:ext cx="904500" cy="293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766c0b0610_2_10"/>
          <p:cNvSpPr/>
          <p:nvPr/>
        </p:nvSpPr>
        <p:spPr>
          <a:xfrm>
            <a:off x="1606847" y="2771097"/>
            <a:ext cx="904500" cy="293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766c0b0610_2_10"/>
          <p:cNvSpPr/>
          <p:nvPr/>
        </p:nvSpPr>
        <p:spPr>
          <a:xfrm>
            <a:off x="1606847" y="3183141"/>
            <a:ext cx="904500" cy="293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3766c0b0610_2_10"/>
          <p:cNvSpPr txBox="1"/>
          <p:nvPr/>
        </p:nvSpPr>
        <p:spPr>
          <a:xfrm>
            <a:off x="2782274" y="1837550"/>
            <a:ext cx="5346300" cy="21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Scholarship Priority Consideration Deadline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Freshman Application Deadline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Confirmation Deadline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88" name="Google Shape;188;g3766c0b0610_2_10"/>
          <p:cNvSpPr txBox="1"/>
          <p:nvPr/>
        </p:nvSpPr>
        <p:spPr>
          <a:xfrm>
            <a:off x="1630522" y="1847022"/>
            <a:ext cx="1104300" cy="21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Dec. 1</a:t>
            </a:r>
            <a:r>
              <a:rPr lang="en" sz="1800">
                <a:solidFill>
                  <a:srgbClr val="FFFFFF"/>
                </a:solidFill>
              </a:rPr>
              <a:t> 	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April 1 	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3"/>
              <a:buFont typeface="Arial"/>
              <a:buNone/>
            </a:pPr>
            <a:r>
              <a:rPr lang="en" sz="18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May 1 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89" name="Google Shape;189;g3766c0b0610_2_10"/>
          <p:cNvSpPr txBox="1"/>
          <p:nvPr/>
        </p:nvSpPr>
        <p:spPr>
          <a:xfrm>
            <a:off x="1606855" y="752825"/>
            <a:ext cx="5073900" cy="9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Admissions Deadlines</a:t>
            </a:r>
            <a:endParaRPr sz="4000" b="1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0" name="Google Shape;190;g3766c0b0610_2_10"/>
          <p:cNvSpPr/>
          <p:nvPr/>
        </p:nvSpPr>
        <p:spPr>
          <a:xfrm>
            <a:off x="1606850" y="1926449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1" name="Google Shape;191;g3766c0b0610_2_10"/>
          <p:cNvSpPr txBox="1"/>
          <p:nvPr/>
        </p:nvSpPr>
        <p:spPr>
          <a:xfrm>
            <a:off x="1606850" y="3973550"/>
            <a:ext cx="1666800" cy="239700"/>
          </a:xfrm>
          <a:prstGeom prst="rect">
            <a:avLst/>
          </a:prstGeom>
          <a:solidFill>
            <a:srgbClr val="005EA6"/>
          </a:solidFill>
          <a:ln>
            <a:noFill/>
          </a:ln>
        </p:spPr>
        <p:txBody>
          <a:bodyPr spcFirstLastPara="1" wrap="square" lIns="64000" tIns="45700" rIns="64000" bIns="640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uwf.edu/</a:t>
            </a:r>
            <a:r>
              <a:rPr lang="en" sz="1200" b="1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Deadlines</a:t>
            </a:r>
            <a:endParaRPr sz="1200" b="1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p:transition spd="med" advClick="0"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70320ac22_1_55"/>
          <p:cNvSpPr txBox="1"/>
          <p:nvPr/>
        </p:nvSpPr>
        <p:spPr>
          <a:xfrm>
            <a:off x="5540706" y="403745"/>
            <a:ext cx="33747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Pensacola</a:t>
            </a:r>
            <a:endParaRPr sz="4000" b="1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800" b="0" i="0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FLORIDA</a:t>
            </a:r>
            <a:endParaRPr sz="4300" b="1" i="0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7" name="Google Shape;197;g3f70320ac22_1_55"/>
          <p:cNvSpPr/>
          <p:nvPr/>
        </p:nvSpPr>
        <p:spPr>
          <a:xfrm>
            <a:off x="5680075" y="1582625"/>
            <a:ext cx="3197700" cy="31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#1 Coastal City </a:t>
            </a:r>
            <a:endParaRPr sz="18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chemeClr val="dk1"/>
              </a:buClr>
              <a:buSzPts val="1097"/>
              <a:buFont typeface="Arial"/>
              <a:buNone/>
            </a:pPr>
            <a:r>
              <a:rPr lang="en" sz="797" i="1">
                <a:solidFill>
                  <a:schemeClr val="lt1"/>
                </a:solidFill>
              </a:rPr>
              <a:t>— ConsumerAffairs’ Top Coastal Cities to Move to, 2025</a:t>
            </a:r>
            <a:endParaRPr sz="797" i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chemeClr val="dk1"/>
              </a:buClr>
              <a:buSzPts val="1097"/>
              <a:buFont typeface="Arial"/>
              <a:buNone/>
            </a:pPr>
            <a:endParaRPr sz="1000" i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97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#5 of “Best Places </a:t>
            </a:r>
            <a:br>
              <a:rPr lang="en" sz="1800" dirty="0"/>
            </a:br>
            <a:r>
              <a:rPr lang="en" sz="1800">
                <a:solidFill>
                  <a:schemeClr val="lt1"/>
                </a:solidFill>
              </a:rPr>
              <a:t>to Live in Florida" </a:t>
            </a:r>
            <a:endParaRPr sz="18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chemeClr val="dk1"/>
              </a:buClr>
              <a:buSzPts val="1097"/>
              <a:buFont typeface="Arial"/>
              <a:buNone/>
            </a:pPr>
            <a:r>
              <a:rPr lang="en" sz="797" i="1">
                <a:solidFill>
                  <a:schemeClr val="lt1"/>
                </a:solidFill>
              </a:rPr>
              <a:t>— U.S. News &amp; World Report, 2026-2027</a:t>
            </a:r>
            <a:endParaRPr sz="797" i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chemeClr val="dk1"/>
              </a:buClr>
              <a:buSzPts val="1097"/>
              <a:buFont typeface="Arial"/>
              <a:buNone/>
            </a:pPr>
            <a:endParaRPr sz="1000" i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Arial"/>
              <a:buNone/>
            </a:pPr>
            <a:r>
              <a:rPr lang="en" sz="1800" i="0" u="none" strike="noStrike" cap="none">
                <a:solidFill>
                  <a:schemeClr val="lt1"/>
                </a:solidFill>
              </a:rPr>
              <a:t>#10 of “Best Small </a:t>
            </a:r>
            <a:br>
              <a:rPr lang="en" sz="1800" i="0" u="none" strike="noStrike" cap="none" dirty="0"/>
            </a:br>
            <a:r>
              <a:rPr lang="en" sz="1800" i="0" u="none" strike="noStrike" cap="none">
                <a:solidFill>
                  <a:schemeClr val="lt1"/>
                </a:solidFill>
              </a:rPr>
              <a:t>Cities in the U.S.” </a:t>
            </a:r>
            <a:endParaRPr sz="1800" i="0" u="none" strike="noStrike" cap="none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Arial"/>
              <a:buNone/>
            </a:pPr>
            <a:r>
              <a:rPr lang="en" sz="797" i="1" u="none" strike="noStrike" cap="none">
                <a:solidFill>
                  <a:schemeClr val="lt1"/>
                </a:solidFill>
              </a:rPr>
              <a:t>— Condé Nast Traveler's Readers' Choice Awards, 2025</a:t>
            </a:r>
            <a:endParaRPr sz="797" i="1" u="none" strike="noStrike" cap="none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Arial"/>
              <a:buNone/>
            </a:pPr>
            <a:endParaRPr sz="1000" i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rgbClr val="000000"/>
              </a:buClr>
              <a:buSzPts val="1097"/>
              <a:buFont typeface="Arial"/>
              <a:buNone/>
            </a:pPr>
            <a:r>
              <a:rPr lang="en" sz="1800">
                <a:solidFill>
                  <a:schemeClr val="lt1"/>
                </a:solidFill>
              </a:rPr>
              <a:t>1</a:t>
            </a:r>
            <a:r>
              <a:rPr lang="en" sz="1800" i="0" u="none" strike="noStrike" cap="none">
                <a:solidFill>
                  <a:schemeClr val="lt1"/>
                </a:solidFill>
              </a:rPr>
              <a:t> of “America’s Best Cities”</a:t>
            </a:r>
            <a:endParaRPr sz="1800" i="1" u="none" strike="noStrike" cap="none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Clr>
                <a:schemeClr val="dk1"/>
              </a:buClr>
              <a:buSzPts val="1097"/>
              <a:buFont typeface="Arial"/>
              <a:buNone/>
            </a:pPr>
            <a:r>
              <a:rPr lang="en" sz="797" i="1" u="none" strike="noStrike" cap="none">
                <a:solidFill>
                  <a:schemeClr val="lt1"/>
                </a:solidFill>
              </a:rPr>
              <a:t>— WorldsBestCities.com, 2025</a:t>
            </a:r>
            <a:endParaRPr sz="797" i="1" u="none" strike="noStrike" cap="none">
              <a:solidFill>
                <a:schemeClr val="lt1"/>
              </a:solidFill>
            </a:endParaRPr>
          </a:p>
        </p:txBody>
      </p:sp>
      <p:grpSp>
        <p:nvGrpSpPr>
          <p:cNvPr id="198" name="Google Shape;198;g3f70320ac22_1_55"/>
          <p:cNvGrpSpPr/>
          <p:nvPr/>
        </p:nvGrpSpPr>
        <p:grpSpPr>
          <a:xfrm>
            <a:off x="-7" y="3300"/>
            <a:ext cx="344930" cy="5143501"/>
            <a:chOff x="-7" y="3300"/>
            <a:chExt cx="344930" cy="5143501"/>
          </a:xfrm>
        </p:grpSpPr>
        <p:pic>
          <p:nvPicPr>
            <p:cNvPr id="199" name="Google Shape;199;g3f70320ac22_1_55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-7" y="3300"/>
              <a:ext cx="344924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g3f70320ac22_1_55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1" name="Google Shape;201;g3f70320ac22_1_55"/>
          <p:cNvSpPr/>
          <p:nvPr/>
        </p:nvSpPr>
        <p:spPr>
          <a:xfrm>
            <a:off x="5540700" y="1341099"/>
            <a:ext cx="1060200" cy="53700"/>
          </a:xfrm>
          <a:prstGeom prst="round2DiagRect">
            <a:avLst>
              <a:gd name="adj1" fmla="val 28704"/>
              <a:gd name="adj2" fmla="val 39881"/>
            </a:avLst>
          </a:prstGeom>
          <a:solidFill>
            <a:srgbClr val="00A346"/>
          </a:solidFill>
          <a:ln>
            <a:noFill/>
          </a:ln>
        </p:spPr>
        <p:txBody>
          <a:bodyPr spcFirstLastPara="1" wrap="square" lIns="89175" tIns="89175" rIns="89175" bIns="89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700" b="1">
              <a:solidFill>
                <a:srgbClr val="00205B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02" name="Google Shape;202;g3f70320ac22_1_55"/>
          <p:cNvSpPr/>
          <p:nvPr/>
        </p:nvSpPr>
        <p:spPr>
          <a:xfrm>
            <a:off x="743501" y="58800"/>
            <a:ext cx="4045500" cy="4633800"/>
          </a:xfrm>
          <a:prstGeom prst="round2DiagRect">
            <a:avLst>
              <a:gd name="adj1" fmla="val 16667"/>
              <a:gd name="adj2" fmla="val 3537"/>
            </a:avLst>
          </a:prstGeom>
          <a:noFill/>
          <a:ln w="28575" cap="flat" cmpd="sng">
            <a:solidFill>
              <a:srgbClr val="40A8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3" name="Google Shape;203;g3f70320ac22_1_55" title="SEmap_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61412" y="-1175185"/>
            <a:ext cx="6442747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f70320ac22_1_55" title="UWFLogo_2026_Lettermark_FullColor_Web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5079" y="1900419"/>
            <a:ext cx="782751" cy="469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f70320ac22_1_55"/>
          <p:cNvSpPr txBox="1"/>
          <p:nvPr/>
        </p:nvSpPr>
        <p:spPr>
          <a:xfrm>
            <a:off x="760071" y="3662775"/>
            <a:ext cx="2705100" cy="785100"/>
          </a:xfrm>
          <a:prstGeom prst="rect">
            <a:avLst/>
          </a:prstGeom>
          <a:solidFill>
            <a:srgbClr val="FFFFFF">
              <a:alpha val="9412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1300" b="1">
                <a:solidFill>
                  <a:srgbClr val="00205B"/>
                </a:solidFill>
              </a:rPr>
              <a:t>Just minutes from downtown and beautiful beaches, UWF is driving distance of major cities.</a:t>
            </a:r>
            <a:endParaRPr sz="1300" b="1">
              <a:solidFill>
                <a:srgbClr val="00205B"/>
              </a:solidFill>
            </a:endParaRPr>
          </a:p>
        </p:txBody>
      </p:sp>
      <p:grpSp>
        <p:nvGrpSpPr>
          <p:cNvPr id="206" name="Google Shape;206;g3f70320ac22_1_55"/>
          <p:cNvGrpSpPr/>
          <p:nvPr/>
        </p:nvGrpSpPr>
        <p:grpSpPr>
          <a:xfrm>
            <a:off x="0" y="1650"/>
            <a:ext cx="344924" cy="5146799"/>
            <a:chOff x="0" y="0"/>
            <a:chExt cx="344924" cy="5146799"/>
          </a:xfrm>
        </p:grpSpPr>
        <p:pic>
          <p:nvPicPr>
            <p:cNvPr id="207" name="Google Shape;207;g3f70320ac22_1_55" title="GraphicElements_Arrow Pattern Navy Vertical.jpg"/>
            <p:cNvPicPr preferRelativeResize="0"/>
            <p:nvPr/>
          </p:nvPicPr>
          <p:blipFill rotWithShape="1">
            <a:blip r:embed="rId3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g3f70320ac22_1_55" title="GraphicElements_Arrow Pattern Green Vertical.jpg"/>
            <p:cNvPicPr preferRelativeResize="0"/>
            <p:nvPr/>
          </p:nvPicPr>
          <p:blipFill rotWithShape="1">
            <a:blip r:embed="rId4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med" advClick="0"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g3f3e0ee421b_0_24"/>
          <p:cNvGrpSpPr/>
          <p:nvPr/>
        </p:nvGrpSpPr>
        <p:grpSpPr>
          <a:xfrm>
            <a:off x="0" y="0"/>
            <a:ext cx="5078227" cy="5143499"/>
            <a:chOff x="4065775" y="0"/>
            <a:chExt cx="5078227" cy="5143499"/>
          </a:xfrm>
        </p:grpSpPr>
        <p:pic>
          <p:nvPicPr>
            <p:cNvPr id="214" name="Google Shape;214;g3f3e0ee421b_0_24" title="canoe1.jpg"/>
            <p:cNvPicPr preferRelativeResize="0"/>
            <p:nvPr/>
          </p:nvPicPr>
          <p:blipFill rotWithShape="1">
            <a:blip r:embed="rId3">
              <a:alphaModFix/>
            </a:blip>
            <a:srcRect l="13798" t="8156" r="20086"/>
            <a:stretch/>
          </p:blipFill>
          <p:spPr>
            <a:xfrm>
              <a:off x="4065775" y="0"/>
              <a:ext cx="5078227" cy="5143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g3f3e0ee421b_0_24"/>
            <p:cNvSpPr/>
            <p:nvPr/>
          </p:nvSpPr>
          <p:spPr>
            <a:xfrm>
              <a:off x="5500400" y="3860100"/>
              <a:ext cx="3306300" cy="988500"/>
            </a:xfrm>
            <a:prstGeom prst="round2DiagRect">
              <a:avLst>
                <a:gd name="adj1" fmla="val 28704"/>
                <a:gd name="adj2" fmla="val 9664"/>
              </a:avLst>
            </a:prstGeom>
            <a:solidFill>
              <a:srgbClr val="FFFFFF">
                <a:alpha val="94120"/>
              </a:srgbClr>
            </a:solidFill>
            <a:ln>
              <a:noFill/>
            </a:ln>
          </p:spPr>
          <p:txBody>
            <a:bodyPr spcFirstLastPara="1" wrap="square" lIns="89175" tIns="89175" rIns="89175" bIns="89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4145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16" name="Google Shape;216;g3f3e0ee421b_0_24"/>
            <p:cNvSpPr/>
            <p:nvPr/>
          </p:nvSpPr>
          <p:spPr>
            <a:xfrm>
              <a:off x="7212704" y="3845891"/>
              <a:ext cx="1558200" cy="988500"/>
            </a:xfrm>
            <a:prstGeom prst="round2DiagRect">
              <a:avLst>
                <a:gd name="adj1" fmla="val 28704"/>
                <a:gd name="adj2" fmla="val 9664"/>
              </a:avLst>
            </a:prstGeom>
            <a:noFill/>
            <a:ln>
              <a:noFill/>
            </a:ln>
          </p:spPr>
          <p:txBody>
            <a:bodyPr spcFirstLastPara="1" wrap="square" lIns="89175" tIns="89175" rIns="89175" bIns="89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Arial"/>
                <a:buNone/>
              </a:pPr>
              <a:r>
                <a:rPr lang="en" sz="3400" b="1" i="0" u="none" strike="noStrike" cap="none">
                  <a:solidFill>
                    <a:srgbClr val="00205B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20+</a:t>
              </a:r>
              <a:endParaRPr sz="34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00205B"/>
                  </a:solidFill>
                  <a:latin typeface="Arial"/>
                  <a:ea typeface="Arial"/>
                  <a:cs typeface="Arial"/>
                  <a:sym typeface="Arial"/>
                </a:rPr>
                <a:t>MILES OF TRAILS</a:t>
              </a:r>
              <a:endParaRPr sz="37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17" name="Google Shape;217;g3f3e0ee421b_0_24"/>
            <p:cNvSpPr/>
            <p:nvPr/>
          </p:nvSpPr>
          <p:spPr>
            <a:xfrm>
              <a:off x="5500400" y="3841155"/>
              <a:ext cx="1695900" cy="988500"/>
            </a:xfrm>
            <a:prstGeom prst="round2DiagRect">
              <a:avLst>
                <a:gd name="adj1" fmla="val 28704"/>
                <a:gd name="adj2" fmla="val 9664"/>
              </a:avLst>
            </a:prstGeom>
            <a:noFill/>
            <a:ln>
              <a:noFill/>
            </a:ln>
          </p:spPr>
          <p:txBody>
            <a:bodyPr spcFirstLastPara="1" wrap="square" lIns="89175" tIns="89175" rIns="89175" bIns="89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700"/>
                <a:buFont typeface="Arial"/>
                <a:buNone/>
              </a:pPr>
              <a:r>
                <a:rPr lang="en" sz="3400" b="1" i="0" u="none" strike="noStrike" cap="none">
                  <a:solidFill>
                    <a:srgbClr val="00205B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1,600</a:t>
              </a:r>
              <a:endParaRPr sz="3400" b="1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00205B"/>
                  </a:solidFill>
                  <a:latin typeface="Arial"/>
                  <a:ea typeface="Arial"/>
                  <a:cs typeface="Arial"/>
                  <a:sym typeface="Arial"/>
                </a:rPr>
                <a:t>ACRES</a:t>
              </a:r>
              <a:endParaRPr sz="4145" b="0" i="0" u="none" strike="noStrike" cap="none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cxnSp>
          <p:nvCxnSpPr>
            <p:cNvPr id="218" name="Google Shape;218;g3f3e0ee421b_0_24"/>
            <p:cNvCxnSpPr/>
            <p:nvPr/>
          </p:nvCxnSpPr>
          <p:spPr>
            <a:xfrm>
              <a:off x="7224778" y="3986744"/>
              <a:ext cx="0" cy="766800"/>
            </a:xfrm>
            <a:prstGeom prst="straightConnector1">
              <a:avLst/>
            </a:prstGeom>
            <a:noFill/>
            <a:ln w="9525" cap="flat" cmpd="sng">
              <a:solidFill>
                <a:srgbClr val="00A34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9" name="Google Shape;219;g3f3e0ee421b_0_24"/>
          <p:cNvGrpSpPr/>
          <p:nvPr/>
        </p:nvGrpSpPr>
        <p:grpSpPr>
          <a:xfrm>
            <a:off x="0" y="0"/>
            <a:ext cx="344924" cy="5146799"/>
            <a:chOff x="0" y="0"/>
            <a:chExt cx="344924" cy="5146799"/>
          </a:xfrm>
        </p:grpSpPr>
        <p:pic>
          <p:nvPicPr>
            <p:cNvPr id="220" name="Google Shape;220;g3f3e0ee421b_0_24" title="GraphicElements_Arrow Pattern Navy Vertical.jpg"/>
            <p:cNvPicPr preferRelativeResize="0"/>
            <p:nvPr/>
          </p:nvPicPr>
          <p:blipFill rotWithShape="1">
            <a:blip r:embed="rId4">
              <a:alphaModFix/>
            </a:blip>
            <a:srcRect r="91324"/>
            <a:stretch/>
          </p:blipFill>
          <p:spPr>
            <a:xfrm>
              <a:off x="0" y="0"/>
              <a:ext cx="344924" cy="514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g3f3e0ee421b_0_24" title="GraphicElements_Arrow Pattern Green Vertical.jpg"/>
            <p:cNvPicPr preferRelativeResize="0"/>
            <p:nvPr/>
          </p:nvPicPr>
          <p:blipFill rotWithShape="1">
            <a:blip r:embed="rId5">
              <a:alphaModFix/>
            </a:blip>
            <a:srcRect t="48243" r="91324"/>
            <a:stretch/>
          </p:blipFill>
          <p:spPr>
            <a:xfrm>
              <a:off x="0" y="2484650"/>
              <a:ext cx="344924" cy="26621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2" name="Google Shape;222;g3f3e0ee421b_0_24"/>
          <p:cNvGrpSpPr/>
          <p:nvPr/>
        </p:nvGrpSpPr>
        <p:grpSpPr>
          <a:xfrm>
            <a:off x="5492950" y="228163"/>
            <a:ext cx="3430841" cy="4636270"/>
            <a:chOff x="695675" y="227625"/>
            <a:chExt cx="3430841" cy="4636270"/>
          </a:xfrm>
        </p:grpSpPr>
        <p:pic>
          <p:nvPicPr>
            <p:cNvPr id="223" name="Google Shape;223;g3f3e0ee421b_0_24" title="campus1.jpg"/>
            <p:cNvPicPr preferRelativeResize="0"/>
            <p:nvPr/>
          </p:nvPicPr>
          <p:blipFill rotWithShape="1">
            <a:blip r:embed="rId6">
              <a:alphaModFix/>
            </a:blip>
            <a:srcRect t="11611" b="25389"/>
            <a:stretch/>
          </p:blipFill>
          <p:spPr>
            <a:xfrm>
              <a:off x="695675" y="227625"/>
              <a:ext cx="3019373" cy="1387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g3f3e0ee421b_0_24"/>
            <p:cNvSpPr txBox="1"/>
            <p:nvPr/>
          </p:nvSpPr>
          <p:spPr>
            <a:xfrm>
              <a:off x="751825" y="4624194"/>
              <a:ext cx="1226700" cy="239700"/>
            </a:xfrm>
            <a:prstGeom prst="rect">
              <a:avLst/>
            </a:prstGeom>
            <a:solidFill>
              <a:srgbClr val="005EA6"/>
            </a:solidFill>
            <a:ln>
              <a:noFill/>
            </a:ln>
          </p:spPr>
          <p:txBody>
            <a:bodyPr spcFirstLastPara="1" wrap="square" lIns="64000" tIns="45700" rIns="64000" bIns="640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uwf.edu/Visit</a:t>
              </a:r>
              <a:endParaRPr sz="12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25" name="Google Shape;225;g3f3e0ee421b_0_24"/>
            <p:cNvSpPr txBox="1"/>
            <p:nvPr/>
          </p:nvSpPr>
          <p:spPr>
            <a:xfrm>
              <a:off x="751816" y="1762039"/>
              <a:ext cx="3374700" cy="7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lang="en" sz="4000" b="1" i="0" u="none" strike="noStrike" cap="none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Pensacola</a:t>
              </a:r>
              <a:endParaRPr sz="40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marR="0" lvl="0" indent="0" algn="l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" sz="1800">
                  <a:solidFill>
                    <a:schemeClr val="lt1"/>
                  </a:solidFill>
                </a:rPr>
                <a:t>CAMPUS</a:t>
              </a:r>
              <a:endParaRPr sz="1800" b="1" i="0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26" name="Google Shape;226;g3f3e0ee421b_0_24"/>
            <p:cNvSpPr/>
            <p:nvPr/>
          </p:nvSpPr>
          <p:spPr>
            <a:xfrm>
              <a:off x="751816" y="2867034"/>
              <a:ext cx="2815500" cy="166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97"/>
                <a:buFont typeface="Arial"/>
                <a:buNone/>
              </a:pPr>
              <a:r>
                <a:rPr lang="en" sz="1800">
                  <a:solidFill>
                    <a:schemeClr val="lt1"/>
                  </a:solidFill>
                </a:rPr>
                <a:t>One of the “Best College </a:t>
              </a:r>
              <a:endParaRPr sz="1800">
                <a:solidFill>
                  <a:schemeClr val="lt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97"/>
                <a:buFont typeface="Arial"/>
                <a:buNone/>
              </a:pPr>
              <a:r>
                <a:rPr lang="en" sz="1800">
                  <a:solidFill>
                    <a:schemeClr val="lt1"/>
                  </a:solidFill>
                </a:rPr>
                <a:t>Campuses in Florida”</a:t>
              </a:r>
              <a:endParaRPr sz="1800">
                <a:solidFill>
                  <a:schemeClr val="lt1"/>
                </a:solidFill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219"/>
                </a:spcBef>
                <a:spcAft>
                  <a:spcPts val="0"/>
                </a:spcAft>
                <a:buClr>
                  <a:schemeClr val="dk1"/>
                </a:buClr>
                <a:buSzPts val="1097"/>
                <a:buFont typeface="Arial"/>
                <a:buNone/>
              </a:pPr>
              <a:r>
                <a:rPr lang="en" sz="797" i="1">
                  <a:solidFill>
                    <a:schemeClr val="lt1"/>
                  </a:solidFill>
                </a:rPr>
                <a:t>— Niche, 2025</a:t>
              </a:r>
              <a:endParaRPr sz="797" i="1">
                <a:solidFill>
                  <a:schemeClr val="lt1"/>
                </a:solidFill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219"/>
                </a:spcBef>
                <a:spcAft>
                  <a:spcPts val="0"/>
                </a:spcAft>
                <a:buClr>
                  <a:schemeClr val="dk1"/>
                </a:buClr>
                <a:buSzPts val="1097"/>
                <a:buFont typeface="Arial"/>
                <a:buNone/>
              </a:pPr>
              <a:endParaRPr sz="700" i="1">
                <a:solidFill>
                  <a:schemeClr val="lt1"/>
                </a:solidFill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97"/>
                <a:buFont typeface="Arial"/>
                <a:buNone/>
              </a:pPr>
              <a:r>
                <a:rPr lang="en" sz="1800">
                  <a:solidFill>
                    <a:schemeClr val="lt1"/>
                  </a:solidFill>
                </a:rPr>
                <a:t>A “Tree Campus Higher Education” </a:t>
              </a:r>
              <a:endParaRPr sz="1800">
                <a:solidFill>
                  <a:schemeClr val="lt1"/>
                </a:solidFill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219"/>
                </a:spcBef>
                <a:spcAft>
                  <a:spcPts val="0"/>
                </a:spcAft>
                <a:buClr>
                  <a:schemeClr val="dk1"/>
                </a:buClr>
                <a:buSzPts val="1097"/>
                <a:buFont typeface="Arial"/>
                <a:buNone/>
              </a:pPr>
              <a:r>
                <a:rPr lang="en" sz="797" i="1">
                  <a:solidFill>
                    <a:schemeClr val="lt1"/>
                  </a:solidFill>
                </a:rPr>
                <a:t>— Arbor Day Foundation</a:t>
              </a:r>
              <a:endParaRPr sz="797" i="1" u="none" strike="noStrike" cap="none">
                <a:solidFill>
                  <a:schemeClr val="lt1"/>
                </a:solidFill>
              </a:endParaRPr>
            </a:p>
          </p:txBody>
        </p:sp>
        <p:sp>
          <p:nvSpPr>
            <p:cNvPr id="227" name="Google Shape;227;g3f3e0ee421b_0_24"/>
            <p:cNvSpPr/>
            <p:nvPr/>
          </p:nvSpPr>
          <p:spPr>
            <a:xfrm>
              <a:off x="770766" y="2672027"/>
              <a:ext cx="1060200" cy="53700"/>
            </a:xfrm>
            <a:prstGeom prst="round2DiagRect">
              <a:avLst>
                <a:gd name="adj1" fmla="val 28704"/>
                <a:gd name="adj2" fmla="val 39881"/>
              </a:avLst>
            </a:prstGeom>
            <a:solidFill>
              <a:srgbClr val="00A346"/>
            </a:solidFill>
            <a:ln>
              <a:noFill/>
            </a:ln>
          </p:spPr>
          <p:txBody>
            <a:bodyPr spcFirstLastPara="1" wrap="square" lIns="89175" tIns="89175" rIns="89175" bIns="89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3700" b="1">
                <a:solidFill>
                  <a:srgbClr val="00205B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</p:spTree>
  </p:cSld>
  <p:clrMapOvr>
    <a:masterClrMapping/>
  </p:clrMapOvr>
  <p:transition spd="med" advClick="0" advTm="5000"/>
</p:sld>
</file>

<file path=ppt/theme/theme1.xml><?xml version="1.0" encoding="utf-8"?>
<a:theme xmlns:a="http://schemas.openxmlformats.org/drawingml/2006/main" name="UWF Admissions 2016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7B1449-4287-4964-90D4-1B47B49A6B91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customXml/itemProps2.xml><?xml version="1.0" encoding="utf-8"?>
<ds:datastoreItem xmlns:ds="http://schemas.openxmlformats.org/officeDocument/2006/customXml" ds:itemID="{F291051C-B1EB-43D2-8903-2F71B0C9CE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2D5998-7FF3-4973-805E-0033579337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1361</Words>
  <Application>Microsoft Office PowerPoint</Application>
  <PresentationFormat>On-screen Show (16:9)</PresentationFormat>
  <Paragraphs>329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UWF Admissions 2016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Ethan Henley</dc:creator>
  <cp:lastModifiedBy>Ethan Henley</cp:lastModifiedBy>
  <cp:revision>5</cp:revision>
  <dcterms:modified xsi:type="dcterms:W3CDTF">2026-09-14T17:04:53Z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ediaServiceImageTags">
    <vt:lpwstr/>
  </property>
  <property fmtid="{D5CDD505-2E9C-101B-9397-08002B2CF9AE}" pid="4" name="MSIP_Label_055b6ed3-49d9-4c8b-b721-6e88a1f26c44_Enabled">
    <vt:lpwstr>true</vt:lpwstr>
  </property>
  <property fmtid="{D5CDD505-2E9C-101B-9397-08002B2CF9AE}" pid="5" name="MSIP_Label_055b6ed3-49d9-4c8b-b721-6e88a1f26c44_SetDate">
    <vt:lpwstr>2026-08-31T15:13:41Z</vt:lpwstr>
  </property>
  <property fmtid="{D5CDD505-2E9C-101B-9397-08002B2CF9AE}" pid="6" name="MSIP_Label_055b6ed3-49d9-4c8b-b721-6e88a1f26c44_Method">
    <vt:lpwstr>Standard</vt:lpwstr>
  </property>
  <property fmtid="{D5CDD505-2E9C-101B-9397-08002B2CF9AE}" pid="7" name="MSIP_Label_055b6ed3-49d9-4c8b-b721-6e88a1f26c44_Name">
    <vt:lpwstr>Internal or Private Data</vt:lpwstr>
  </property>
  <property fmtid="{D5CDD505-2E9C-101B-9397-08002B2CF9AE}" pid="8" name="MSIP_Label_055b6ed3-49d9-4c8b-b721-6e88a1f26c44_SiteId">
    <vt:lpwstr>ac79e5a8-e0e4-434b-a292-2c89b5c28366</vt:lpwstr>
  </property>
  <property fmtid="{D5CDD505-2E9C-101B-9397-08002B2CF9AE}" pid="9" name="MSIP_Label_055b6ed3-49d9-4c8b-b721-6e88a1f26c44_ActionId">
    <vt:lpwstr>3dc00685-7528-4639-b354-7f70d5eab980</vt:lpwstr>
  </property>
  <property fmtid="{D5CDD505-2E9C-101B-9397-08002B2CF9AE}" pid="10" name="MSIP_Label_055b6ed3-49d9-4c8b-b721-6e88a1f26c44_ContentBits">
    <vt:lpwstr>2</vt:lpwstr>
  </property>
  <property fmtid="{D5CDD505-2E9C-101B-9397-08002B2CF9AE}" pid="11" name="MSIP_Label_055b6ed3-49d9-4c8b-b721-6e88a1f26c44_Tag">
    <vt:lpwstr>10, 3, 0, 2</vt:lpwstr>
  </property>
  <property fmtid="{D5CDD505-2E9C-101B-9397-08002B2CF9AE}" pid="12" name="ClassificationContentMarkingFooterLocations">
    <vt:lpwstr>UWF Admissions 2016:3</vt:lpwstr>
  </property>
  <property fmtid="{D5CDD505-2E9C-101B-9397-08002B2CF9AE}" pid="13" name="ClassificationContentMarkingFooterText">
    <vt:lpwstr>FIU - Internal Data</vt:lpwstr>
  </property>
</Properties>
</file>