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18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12192000" cy="6858000"/>
  <p:notesSz cx="6858000" cy="12192000"/>
  <p:embeddedFontLst>
    <p:embeddedFont>
      <p:font typeface="Libre Baskerville" panose="02000000000000000000" pitchFamily="2" charset="0"/>
      <p:regular r:id="rId19"/>
      <p:bold r:id="rId20"/>
      <p:italic r:id="rId21"/>
      <p:boldItalic r:id="rId22"/>
    </p:embeddedFont>
    <p:embeddedFont>
      <p:font typeface="Play" panose="020B0604020202020204" charset="0"/>
      <p:regular r:id="rId23"/>
      <p:bold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25" roundtripDataSignature="AMtx7mgx3I0HlcKA1k7hXh9pBPoStfkQf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customschemas.google.com/relationships/presentationmetadata" Target="metadata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914400"/>
            <a:ext cx="4572225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 spc="0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" name="Google Shape;9;p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10;p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33" name="Google Shape;233;p10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0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10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70" name="Google Shape;270;p11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1" name="Google Shape;271;p11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11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00" name="Google Shape;300;p1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1" name="Google Shape;301;p1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12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p14:notes"/>
          <p:cNvSpPr txBox="1">
            <a:spLocks noGrp="1"/>
          </p:cNvSpPr>
          <p:nvPr>
            <p:ph type="body" idx="1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323" name="Google Shape;32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914400"/>
            <a:ext cx="4572225" cy="4572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2" name="Google Shape;22;p2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2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7" name="Google Shape;47;p3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3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0" name="Google Shape;70;p4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4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7" name="Google Shape;97;p5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p5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1" name="Google Shape;121;p6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" name="Google Shape;122;p6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6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43" name="Google Shape;143;p7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7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7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0" name="Google Shape;170;p8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p8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8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-1166813" y="0"/>
            <a:ext cx="5334001" cy="30003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01" name="Google Shape;201;p9:notes"/>
          <p:cNvSpPr txBox="1">
            <a:spLocks noGrp="1"/>
          </p:cNvSpPr>
          <p:nvPr>
            <p:ph type="body" idx="1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2" name="Google Shape;202;p9:notes"/>
          <p:cNvSpPr txBox="1">
            <a:spLocks noGrp="1"/>
          </p:cNvSpPr>
          <p:nvPr>
            <p:ph type="sldNum" idx="12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fld id="{00000000-1234-1234-1234-123412341234}" type="slidenum">
              <a:rPr lang="en-US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9</a:t>
            </a:fld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6328415-329F-2ACA-B791-27CC8E728286}"/>
              </a:ext>
            </a:extLst>
          </p:cNvPr>
          <p:cNvSpPr txBox="1"/>
          <p:nvPr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5498275" y="6611620"/>
            <a:ext cx="1227137" cy="18288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US" sz="12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FIU - Internal Data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 spc="0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1" descr="/mnt/data/extracted_imgs/slide01_pic01.jpg"/>
          <p:cNvPicPr preferRelativeResize="0"/>
          <p:nvPr/>
        </p:nvPicPr>
        <p:blipFill rotWithShape="1">
          <a:blip r:embed="rId3">
            <a:alphaModFix/>
          </a:blip>
          <a:srcRect l="1" r="1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"/>
          <p:cNvSpPr/>
          <p:nvPr/>
        </p:nvSpPr>
        <p:spPr>
          <a:xfrm>
            <a:off x="347472" y="274320"/>
            <a:ext cx="11503152" cy="6309360"/>
          </a:xfrm>
          <a:prstGeom prst="rect">
            <a:avLst/>
          </a:prstGeom>
          <a:solidFill>
            <a:srgbClr val="002044">
              <a:alpha val="0"/>
            </a:srgbClr>
          </a:solidFill>
          <a:ln w="9525" cap="flat" cmpd="sng">
            <a:solidFill>
              <a:srgbClr val="C6B26A">
                <a:alpha val="70196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Google Shape;14;p1"/>
          <p:cNvSpPr/>
          <p:nvPr/>
        </p:nvSpPr>
        <p:spPr>
          <a:xfrm>
            <a:off x="0" y="0"/>
            <a:ext cx="12191695" cy="1143000"/>
          </a:xfrm>
          <a:prstGeom prst="rect">
            <a:avLst/>
          </a:prstGeom>
          <a:solidFill>
            <a:srgbClr val="002044">
              <a:alpha val="90196"/>
            </a:srgbClr>
          </a:solidFill>
          <a:ln w="12700" cap="flat" cmpd="sng">
            <a:solidFill>
              <a:srgbClr val="002044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1"/>
          <p:cNvSpPr/>
          <p:nvPr/>
        </p:nvSpPr>
        <p:spPr>
          <a:xfrm>
            <a:off x="685800" y="347472"/>
            <a:ext cx="1078992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50"/>
              <a:buFont typeface="Libre Baskerville"/>
              <a:buNone/>
            </a:pPr>
            <a:r>
              <a:rPr lang="en-US" sz="3350" b="1" i="0" u="none" strike="noStrike" cap="non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New College of Florida</a:t>
            </a:r>
            <a:endParaRPr sz="3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1"/>
          <p:cNvSpPr/>
          <p:nvPr/>
        </p:nvSpPr>
        <p:spPr>
          <a:xfrm>
            <a:off x="685800" y="822960"/>
            <a:ext cx="1078992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350"/>
              <a:buFont typeface="Arial"/>
              <a:buNone/>
            </a:pPr>
            <a:r>
              <a:rPr lang="en-US" sz="135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Florida’s Public Honors College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1"/>
          <p:cNvSpPr/>
          <p:nvPr/>
        </p:nvSpPr>
        <p:spPr>
          <a:xfrm>
            <a:off x="0" y="5303520"/>
            <a:ext cx="12191695" cy="1554480"/>
          </a:xfrm>
          <a:prstGeom prst="rect">
            <a:avLst/>
          </a:prstGeom>
          <a:solidFill>
            <a:srgbClr val="002044">
              <a:alpha val="94902"/>
            </a:srgbClr>
          </a:solidFill>
          <a:ln w="12700" cap="flat" cmpd="sng">
            <a:solidFill>
              <a:srgbClr val="002044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1"/>
          <p:cNvSpPr/>
          <p:nvPr/>
        </p:nvSpPr>
        <p:spPr>
          <a:xfrm>
            <a:off x="914400" y="5696712"/>
            <a:ext cx="10360152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en-US" sz="13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Rooted in the classics. Shaped by the demands of tomorrow.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1"/>
          <p:cNvSpPr/>
          <p:nvPr/>
        </p:nvSpPr>
        <p:spPr>
          <a:xfrm>
            <a:off x="914400" y="6016752"/>
            <a:ext cx="10360152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250"/>
              <a:buFont typeface="Arial"/>
              <a:buNone/>
            </a:pPr>
            <a:r>
              <a:rPr lang="en-US" sz="125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Florida State University System Tour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4"/>
        </a:solidFill>
        <a:effectLst/>
      </p:bgPr>
    </p:bg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0"/>
          <p:cNvSpPr/>
          <p:nvPr/>
        </p:nvSpPr>
        <p:spPr>
          <a:xfrm>
            <a:off x="347472" y="274320"/>
            <a:ext cx="11503152" cy="6309360"/>
          </a:xfrm>
          <a:prstGeom prst="rect">
            <a:avLst/>
          </a:prstGeom>
          <a:solidFill>
            <a:srgbClr val="002044">
              <a:alpha val="0"/>
            </a:srgbClr>
          </a:solidFill>
          <a:ln w="9525" cap="flat" cmpd="sng">
            <a:solidFill>
              <a:srgbClr val="C6B26A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7" name="Google Shape;237;p10"/>
          <p:cNvSpPr/>
          <p:nvPr/>
        </p:nvSpPr>
        <p:spPr>
          <a:xfrm>
            <a:off x="658368" y="347472"/>
            <a:ext cx="1088136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50"/>
              <a:buFont typeface="Libre Baskerville"/>
              <a:buNone/>
            </a:pPr>
            <a:r>
              <a:rPr lang="en-US" sz="3350" b="1" i="0" u="none" strike="noStrike" cap="non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Cost, Aid and Value</a:t>
            </a:r>
            <a:endParaRPr sz="3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8" name="Google Shape;238;p10"/>
          <p:cNvSpPr/>
          <p:nvPr/>
        </p:nvSpPr>
        <p:spPr>
          <a:xfrm>
            <a:off x="914400" y="841248"/>
            <a:ext cx="10360152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Public-university tuition, generous merit aid, and access to state and federal aid.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10"/>
          <p:cNvSpPr/>
          <p:nvPr/>
        </p:nvSpPr>
        <p:spPr>
          <a:xfrm>
            <a:off x="868680" y="1261872"/>
            <a:ext cx="5074920" cy="4343400"/>
          </a:xfrm>
          <a:prstGeom prst="roundRect">
            <a:avLst>
              <a:gd name="adj" fmla="val 1263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0" name="Google Shape;240;p10"/>
          <p:cNvSpPr/>
          <p:nvPr/>
        </p:nvSpPr>
        <p:spPr>
          <a:xfrm>
            <a:off x="1225296" y="1572768"/>
            <a:ext cx="4343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450"/>
              <a:buFont typeface="Arial"/>
              <a:buNone/>
            </a:pPr>
            <a:r>
              <a:rPr lang="en-US" sz="145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Estimated 2026–27 Direct Cost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1" name="Google Shape;241;p10"/>
          <p:cNvSpPr/>
          <p:nvPr/>
        </p:nvSpPr>
        <p:spPr>
          <a:xfrm>
            <a:off x="1225296" y="1847088"/>
            <a:ext cx="43434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8E1EA"/>
              </a:buClr>
              <a:buSzPts val="1230"/>
              <a:buFont typeface="Arial"/>
              <a:buNone/>
            </a:pPr>
            <a:r>
              <a:rPr lang="en-US" sz="1230" b="1" i="0" u="none" strike="noStrike" cap="none">
                <a:solidFill>
                  <a:srgbClr val="D8E1EA"/>
                </a:solidFill>
                <a:latin typeface="Arial"/>
                <a:ea typeface="Arial"/>
                <a:cs typeface="Arial"/>
                <a:sym typeface="Arial"/>
              </a:rPr>
              <a:t>Florida resident living on campus</a:t>
            </a:r>
            <a:endParaRPr sz="9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10"/>
          <p:cNvSpPr/>
          <p:nvPr/>
        </p:nvSpPr>
        <p:spPr>
          <a:xfrm>
            <a:off x="1188720" y="2322576"/>
            <a:ext cx="4434840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00"/>
              <a:buFont typeface="Arial"/>
              <a:buNone/>
            </a:pPr>
            <a:r>
              <a:rPr lang="en-US" sz="4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$22,084</a:t>
            </a:r>
            <a:endParaRPr sz="4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3" name="Google Shape;243;p10"/>
          <p:cNvSpPr/>
          <p:nvPr/>
        </p:nvSpPr>
        <p:spPr>
          <a:xfrm>
            <a:off x="1389888" y="3246120"/>
            <a:ext cx="1920240" cy="804672"/>
          </a:xfrm>
          <a:prstGeom prst="roundRect">
            <a:avLst>
              <a:gd name="adj" fmla="val 6818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4" name="Google Shape;244;p10"/>
          <p:cNvSpPr/>
          <p:nvPr/>
        </p:nvSpPr>
        <p:spPr>
          <a:xfrm>
            <a:off x="1481328" y="3355848"/>
            <a:ext cx="17373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2150"/>
              <a:buFont typeface="Arial"/>
              <a:buNone/>
            </a:pPr>
            <a:r>
              <a:rPr lang="en-US" sz="215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$6,689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5" name="Google Shape;245;p10"/>
          <p:cNvSpPr/>
          <p:nvPr/>
        </p:nvSpPr>
        <p:spPr>
          <a:xfrm>
            <a:off x="1499616" y="3696736"/>
            <a:ext cx="1700784" cy="273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80"/>
              <a:buFont typeface="Arial"/>
              <a:buNone/>
            </a:pPr>
            <a:r>
              <a:rPr lang="en-US" sz="128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Tuition &amp; fees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10"/>
          <p:cNvSpPr/>
          <p:nvPr/>
        </p:nvSpPr>
        <p:spPr>
          <a:xfrm>
            <a:off x="3529584" y="3246120"/>
            <a:ext cx="1920240" cy="804672"/>
          </a:xfrm>
          <a:prstGeom prst="roundRect">
            <a:avLst>
              <a:gd name="adj" fmla="val 6818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7" name="Google Shape;247;p10"/>
          <p:cNvSpPr/>
          <p:nvPr/>
        </p:nvSpPr>
        <p:spPr>
          <a:xfrm>
            <a:off x="3621024" y="3355848"/>
            <a:ext cx="173736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2150"/>
              <a:buFont typeface="Arial"/>
              <a:buNone/>
            </a:pPr>
            <a:r>
              <a:rPr lang="en-US" sz="215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$15,395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10"/>
          <p:cNvSpPr/>
          <p:nvPr/>
        </p:nvSpPr>
        <p:spPr>
          <a:xfrm>
            <a:off x="3639312" y="3696736"/>
            <a:ext cx="1700784" cy="273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80"/>
              <a:buFont typeface="Arial"/>
              <a:buNone/>
            </a:pPr>
            <a:r>
              <a:rPr lang="en-US" sz="128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Room &amp; board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9" name="Google Shape;249;p10"/>
          <p:cNvSpPr/>
          <p:nvPr/>
        </p:nvSpPr>
        <p:spPr>
          <a:xfrm>
            <a:off x="1307592" y="4608576"/>
            <a:ext cx="4251960" cy="4937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D8E1EA"/>
              </a:buClr>
              <a:buSzPts val="1180"/>
              <a:buFont typeface="Arial"/>
              <a:buNone/>
            </a:pPr>
            <a:r>
              <a:rPr lang="en-US"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Estimated direct cost assumes Florida residency, full-time undergraduate enrollment, and on-campus housing with a meal plan. Final charges may vary based on credit hours, housing selection, and meal plan.</a:t>
            </a:r>
            <a:endParaRPr sz="8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0"/>
          <p:cNvSpPr/>
          <p:nvPr/>
        </p:nvSpPr>
        <p:spPr>
          <a:xfrm>
            <a:off x="6355080" y="1261872"/>
            <a:ext cx="4892040" cy="4343400"/>
          </a:xfrm>
          <a:prstGeom prst="roundRect">
            <a:avLst>
              <a:gd name="adj" fmla="val 1263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10"/>
          <p:cNvSpPr/>
          <p:nvPr/>
        </p:nvSpPr>
        <p:spPr>
          <a:xfrm>
            <a:off x="6400800" y="6382512"/>
            <a:ext cx="5193792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E1EA"/>
              </a:buClr>
              <a:buSzPts val="680"/>
              <a:buFont typeface="Arial"/>
              <a:buNone/>
            </a:pPr>
            <a:r>
              <a:rPr lang="en-US" sz="780" b="0" i="0" u="none" strike="noStrike" cap="none">
                <a:solidFill>
                  <a:srgbClr val="D8E1EA"/>
                </a:solidFill>
                <a:latin typeface="Arial"/>
                <a:ea typeface="Arial"/>
                <a:cs typeface="Arial"/>
                <a:sym typeface="Arial"/>
              </a:rPr>
              <a:t>Sources: Fact Book 2025–26, Annual Expenses and Financial Aid; Admissions Info Session Outline 2026–27</a:t>
            </a:r>
            <a:endParaRPr sz="56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2" name="Google Shape;252;p10"/>
          <p:cNvSpPr txBox="1"/>
          <p:nvPr/>
        </p:nvSpPr>
        <p:spPr>
          <a:xfrm>
            <a:off x="6675120" y="1536192"/>
            <a:ext cx="420624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i="0" u="none" strike="noStrike" cap="non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Scholarship &amp; Aid Pathways</a:t>
            </a:r>
            <a:endParaRPr/>
          </a:p>
        </p:txBody>
      </p:sp>
      <p:sp>
        <p:nvSpPr>
          <p:cNvPr id="253" name="Google Shape;253;p10"/>
          <p:cNvSpPr txBox="1"/>
          <p:nvPr/>
        </p:nvSpPr>
        <p:spPr>
          <a:xfrm>
            <a:off x="6720840" y="2011680"/>
            <a:ext cx="3977639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Merit-based options</a:t>
            </a:r>
            <a:endParaRPr/>
          </a:p>
        </p:txBody>
      </p:sp>
      <p:sp>
        <p:nvSpPr>
          <p:cNvPr id="254" name="Google Shape;254;p10"/>
          <p:cNvSpPr txBox="1"/>
          <p:nvPr/>
        </p:nvSpPr>
        <p:spPr>
          <a:xfrm>
            <a:off x="6839712" y="2322576"/>
            <a:ext cx="18288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/>
          </a:p>
        </p:txBody>
      </p:sp>
      <p:sp>
        <p:nvSpPr>
          <p:cNvPr id="255" name="Google Shape;255;p10"/>
          <p:cNvSpPr txBox="1"/>
          <p:nvPr/>
        </p:nvSpPr>
        <p:spPr>
          <a:xfrm>
            <a:off x="7114032" y="2313432"/>
            <a:ext cx="361188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2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Presidential Honors Scholarship</a:t>
            </a:r>
            <a:endParaRPr/>
          </a:p>
        </p:txBody>
      </p:sp>
      <p:sp>
        <p:nvSpPr>
          <p:cNvPr id="256" name="Google Shape;256;p10"/>
          <p:cNvSpPr txBox="1"/>
          <p:nvPr/>
        </p:nvSpPr>
        <p:spPr>
          <a:xfrm>
            <a:off x="6839712" y="2670048"/>
            <a:ext cx="18288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/>
          </a:p>
        </p:txBody>
      </p:sp>
      <p:sp>
        <p:nvSpPr>
          <p:cNvPr id="257" name="Google Shape;257;p10"/>
          <p:cNvSpPr txBox="1"/>
          <p:nvPr/>
        </p:nvSpPr>
        <p:spPr>
          <a:xfrm>
            <a:off x="7114032" y="2660904"/>
            <a:ext cx="361188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2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President’s Inner Circle</a:t>
            </a:r>
            <a:endParaRPr/>
          </a:p>
        </p:txBody>
      </p:sp>
      <p:sp>
        <p:nvSpPr>
          <p:cNvPr id="258" name="Google Shape;258;p10"/>
          <p:cNvSpPr txBox="1"/>
          <p:nvPr/>
        </p:nvSpPr>
        <p:spPr>
          <a:xfrm>
            <a:off x="6839712" y="3017520"/>
            <a:ext cx="18288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/>
          </a:p>
        </p:txBody>
      </p:sp>
      <p:sp>
        <p:nvSpPr>
          <p:cNvPr id="259" name="Google Shape;259;p10"/>
          <p:cNvSpPr txBox="1"/>
          <p:nvPr/>
        </p:nvSpPr>
        <p:spPr>
          <a:xfrm>
            <a:off x="7114032" y="3008376"/>
            <a:ext cx="361188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2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Foundation Awards</a:t>
            </a:r>
            <a:endParaRPr/>
          </a:p>
        </p:txBody>
      </p:sp>
      <p:sp>
        <p:nvSpPr>
          <p:cNvPr id="260" name="Google Shape;260;p10"/>
          <p:cNvSpPr txBox="1"/>
          <p:nvPr/>
        </p:nvSpPr>
        <p:spPr>
          <a:xfrm>
            <a:off x="6720840" y="3474720"/>
            <a:ext cx="3977639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State + federal aid</a:t>
            </a:r>
            <a:endParaRPr/>
          </a:p>
        </p:txBody>
      </p:sp>
      <p:sp>
        <p:nvSpPr>
          <p:cNvPr id="261" name="Google Shape;261;p10"/>
          <p:cNvSpPr txBox="1"/>
          <p:nvPr/>
        </p:nvSpPr>
        <p:spPr>
          <a:xfrm>
            <a:off x="7059168" y="3776472"/>
            <a:ext cx="18288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/>
          </a:p>
        </p:txBody>
      </p:sp>
      <p:sp>
        <p:nvSpPr>
          <p:cNvPr id="262" name="Google Shape;262;p10"/>
          <p:cNvSpPr txBox="1"/>
          <p:nvPr/>
        </p:nvSpPr>
        <p:spPr>
          <a:xfrm>
            <a:off x="7333488" y="3767328"/>
            <a:ext cx="324612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2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Florida Bright Futures</a:t>
            </a:r>
            <a:endParaRPr/>
          </a:p>
        </p:txBody>
      </p:sp>
      <p:sp>
        <p:nvSpPr>
          <p:cNvPr id="263" name="Google Shape;263;p10"/>
          <p:cNvSpPr txBox="1"/>
          <p:nvPr/>
        </p:nvSpPr>
        <p:spPr>
          <a:xfrm>
            <a:off x="7059168" y="4123944"/>
            <a:ext cx="18288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•</a:t>
            </a:r>
            <a:endParaRPr/>
          </a:p>
        </p:txBody>
      </p:sp>
      <p:sp>
        <p:nvSpPr>
          <p:cNvPr id="264" name="Google Shape;264;p10"/>
          <p:cNvSpPr txBox="1"/>
          <p:nvPr/>
        </p:nvSpPr>
        <p:spPr>
          <a:xfrm>
            <a:off x="7333488" y="4114800"/>
            <a:ext cx="324612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32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Pell Grant</a:t>
            </a:r>
            <a:endParaRPr/>
          </a:p>
        </p:txBody>
      </p:sp>
      <p:sp>
        <p:nvSpPr>
          <p:cNvPr id="265" name="Google Shape;265;p10"/>
          <p:cNvSpPr/>
          <p:nvPr/>
        </p:nvSpPr>
        <p:spPr>
          <a:xfrm>
            <a:off x="6903720" y="4681728"/>
            <a:ext cx="3794760" cy="868680"/>
          </a:xfrm>
          <a:prstGeom prst="roundRect">
            <a:avLst>
              <a:gd name="adj" fmla="val 16667"/>
            </a:avLst>
          </a:prstGeom>
          <a:noFill/>
          <a:ln w="13950" cap="flat" cmpd="sng">
            <a:solidFill>
              <a:srgbClr val="C6B26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6" name="Google Shape;266;p10"/>
          <p:cNvSpPr txBox="1"/>
          <p:nvPr/>
        </p:nvSpPr>
        <p:spPr>
          <a:xfrm>
            <a:off x="7068312" y="4800600"/>
            <a:ext cx="3493008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8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Counselor translation</a:t>
            </a:r>
            <a:endParaRPr/>
          </a:p>
        </p:txBody>
      </p:sp>
      <p:sp>
        <p:nvSpPr>
          <p:cNvPr id="267" name="Google Shape;267;p10"/>
          <p:cNvSpPr txBox="1"/>
          <p:nvPr/>
        </p:nvSpPr>
        <p:spPr>
          <a:xfrm>
            <a:off x="7068312" y="5038344"/>
            <a:ext cx="3493008" cy="3447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Strong value when families pair public tuition </a:t>
            </a:r>
            <a:endParaRPr sz="112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12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with merit, state, federal, and institutional aid.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4"/>
        </a:solidFill>
        <a:effectLst/>
      </p:bgPr>
    </p:bg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11"/>
          <p:cNvSpPr/>
          <p:nvPr/>
        </p:nvSpPr>
        <p:spPr>
          <a:xfrm>
            <a:off x="347472" y="274320"/>
            <a:ext cx="11503152" cy="6309360"/>
          </a:xfrm>
          <a:prstGeom prst="rect">
            <a:avLst/>
          </a:prstGeom>
          <a:solidFill>
            <a:srgbClr val="002044">
              <a:alpha val="0"/>
            </a:srgbClr>
          </a:solidFill>
          <a:ln w="9525" cap="flat" cmpd="sng">
            <a:solidFill>
              <a:srgbClr val="C6B26A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11"/>
          <p:cNvSpPr/>
          <p:nvPr/>
        </p:nvSpPr>
        <p:spPr>
          <a:xfrm>
            <a:off x="658368" y="347472"/>
            <a:ext cx="1088136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50"/>
              <a:buFont typeface="Libre Baskerville"/>
              <a:buNone/>
            </a:pPr>
            <a:r>
              <a:rPr lang="en-US" sz="3350" b="1" i="0" u="none" strike="noStrike" cap="non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Preview Days</a:t>
            </a:r>
            <a:endParaRPr sz="3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5" name="Google Shape;275;p11"/>
          <p:cNvSpPr/>
          <p:nvPr/>
        </p:nvSpPr>
        <p:spPr>
          <a:xfrm>
            <a:off x="914400" y="841248"/>
            <a:ext cx="10360152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Open houses for students and families ready to experience New College.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6" name="Google Shape;276;p11"/>
          <p:cNvSpPr/>
          <p:nvPr/>
        </p:nvSpPr>
        <p:spPr>
          <a:xfrm>
            <a:off x="5696712" y="1188720"/>
            <a:ext cx="5166360" cy="23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550"/>
              <a:buFont typeface="Arial"/>
              <a:buNone/>
            </a:pPr>
            <a:r>
              <a:rPr lang="en-US" sz="155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2026–2027 Open House Dates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7" name="Google Shape;277;p11"/>
          <p:cNvSpPr/>
          <p:nvPr/>
        </p:nvSpPr>
        <p:spPr>
          <a:xfrm>
            <a:off x="5797296" y="1627632"/>
            <a:ext cx="4937760" cy="566928"/>
          </a:xfrm>
          <a:prstGeom prst="roundRect">
            <a:avLst>
              <a:gd name="adj" fmla="val 9677"/>
            </a:avLst>
          </a:prstGeom>
          <a:solidFill>
            <a:srgbClr val="04305A">
              <a:alpha val="9411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8" name="Google Shape;278;p11"/>
          <p:cNvSpPr/>
          <p:nvPr/>
        </p:nvSpPr>
        <p:spPr>
          <a:xfrm>
            <a:off x="5934456" y="1737360"/>
            <a:ext cx="466344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620"/>
              <a:buFont typeface="Arial"/>
              <a:buNone/>
            </a:pPr>
            <a:r>
              <a:rPr lang="en-US" sz="162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October 3, 2026</a:t>
            </a:r>
            <a:endParaRPr sz="13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9" name="Google Shape;279;p11"/>
          <p:cNvSpPr/>
          <p:nvPr/>
        </p:nvSpPr>
        <p:spPr>
          <a:xfrm>
            <a:off x="9020000" y="1993392"/>
            <a:ext cx="1580000" cy="2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75" rIns="0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Arial"/>
              <a:buNone/>
            </a:pPr>
            <a:r>
              <a:rPr lang="en-US"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Preview Day</a:t>
            </a:r>
            <a:endParaRPr sz="9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0" name="Google Shape;280;p11"/>
          <p:cNvSpPr/>
          <p:nvPr/>
        </p:nvSpPr>
        <p:spPr>
          <a:xfrm>
            <a:off x="5797296" y="2331720"/>
            <a:ext cx="4937760" cy="566928"/>
          </a:xfrm>
          <a:prstGeom prst="roundRect">
            <a:avLst>
              <a:gd name="adj" fmla="val 9677"/>
            </a:avLst>
          </a:prstGeom>
          <a:solidFill>
            <a:srgbClr val="04305A">
              <a:alpha val="9411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1" name="Google Shape;281;p11"/>
          <p:cNvSpPr/>
          <p:nvPr/>
        </p:nvSpPr>
        <p:spPr>
          <a:xfrm>
            <a:off x="5934456" y="2441448"/>
            <a:ext cx="466344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620"/>
              <a:buFont typeface="Arial"/>
              <a:buNone/>
            </a:pPr>
            <a:r>
              <a:rPr lang="en-US" sz="162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December 5, 2026</a:t>
            </a:r>
            <a:endParaRPr sz="13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11"/>
          <p:cNvSpPr/>
          <p:nvPr/>
        </p:nvSpPr>
        <p:spPr>
          <a:xfrm>
            <a:off x="9020000" y="2697480"/>
            <a:ext cx="1580000" cy="2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75" rIns="0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Arial"/>
              <a:buNone/>
            </a:pPr>
            <a:r>
              <a:rPr lang="en-US"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Preview Day</a:t>
            </a:r>
            <a:endParaRPr sz="9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3" name="Google Shape;283;p11"/>
          <p:cNvSpPr/>
          <p:nvPr/>
        </p:nvSpPr>
        <p:spPr>
          <a:xfrm>
            <a:off x="5797296" y="3035808"/>
            <a:ext cx="4937760" cy="566928"/>
          </a:xfrm>
          <a:prstGeom prst="roundRect">
            <a:avLst>
              <a:gd name="adj" fmla="val 9677"/>
            </a:avLst>
          </a:prstGeom>
          <a:solidFill>
            <a:srgbClr val="04305A">
              <a:alpha val="9411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4" name="Google Shape;284;p11"/>
          <p:cNvSpPr/>
          <p:nvPr/>
        </p:nvSpPr>
        <p:spPr>
          <a:xfrm>
            <a:off x="5934456" y="3145536"/>
            <a:ext cx="466344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620"/>
              <a:buFont typeface="Arial"/>
              <a:buNone/>
            </a:pPr>
            <a:r>
              <a:rPr lang="en-US" sz="162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February 20, 2027</a:t>
            </a:r>
            <a:endParaRPr sz="13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5" name="Google Shape;285;p11"/>
          <p:cNvSpPr/>
          <p:nvPr/>
        </p:nvSpPr>
        <p:spPr>
          <a:xfrm>
            <a:off x="9020000" y="3401568"/>
            <a:ext cx="1580000" cy="2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75" rIns="0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Arial"/>
              <a:buNone/>
            </a:pPr>
            <a:r>
              <a:rPr lang="en-US" sz="10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Preview Day</a:t>
            </a:r>
            <a:endParaRPr sz="9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11"/>
          <p:cNvSpPr/>
          <p:nvPr/>
        </p:nvSpPr>
        <p:spPr>
          <a:xfrm>
            <a:off x="5797296" y="3886200"/>
            <a:ext cx="4937760" cy="749808"/>
          </a:xfrm>
          <a:prstGeom prst="roundRect">
            <a:avLst>
              <a:gd name="adj" fmla="val 7317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7" name="Google Shape;287;p11"/>
          <p:cNvSpPr/>
          <p:nvPr/>
        </p:nvSpPr>
        <p:spPr>
          <a:xfrm>
            <a:off x="5888736" y="3995928"/>
            <a:ext cx="475488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2200"/>
              <a:buFont typeface="Arial"/>
              <a:buNone/>
            </a:pPr>
            <a:r>
              <a:rPr lang="en-US" sz="22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  <a:extLst>
                  <a:ext uri="http://customooxmlschemas.google.com/">
              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textRoundtripDataId="0"/>
                  </a:ext>
                </a:extLst>
              </a:rPr>
              <a:t>9:30</a:t>
            </a:r>
            <a:r>
              <a:rPr lang="en-US" sz="22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 AM – 2:00 PM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8" name="Google Shape;288;p11"/>
          <p:cNvSpPr/>
          <p:nvPr/>
        </p:nvSpPr>
        <p:spPr>
          <a:xfrm>
            <a:off x="5907024" y="4306092"/>
            <a:ext cx="4718304" cy="2549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80"/>
              <a:buFont typeface="Arial"/>
              <a:buNone/>
            </a:pPr>
            <a:r>
              <a:rPr lang="en-US" sz="128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Continental breakfast • lunch vouchers</a:t>
            </a:r>
            <a:endParaRPr sz="93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9" name="Google Shape;289;p11"/>
          <p:cNvSpPr/>
          <p:nvPr/>
        </p:nvSpPr>
        <p:spPr>
          <a:xfrm>
            <a:off x="731525" y="4901172"/>
            <a:ext cx="8092440" cy="962100"/>
          </a:xfrm>
          <a:prstGeom prst="roundRect">
            <a:avLst>
              <a:gd name="adj" fmla="val 7143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0" name="Google Shape;290;p11"/>
          <p:cNvSpPr/>
          <p:nvPr/>
        </p:nvSpPr>
        <p:spPr>
          <a:xfrm>
            <a:off x="896112" y="5010912"/>
            <a:ext cx="7818120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280"/>
              <a:buFont typeface="Arial"/>
              <a:buNone/>
            </a:pPr>
            <a:r>
              <a:rPr lang="en-US" sz="128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Counselor takeaway</a:t>
            </a:r>
            <a:endParaRPr sz="9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1" name="Google Shape;291;p11"/>
          <p:cNvSpPr/>
          <p:nvPr/>
        </p:nvSpPr>
        <p:spPr>
          <a:xfrm>
            <a:off x="896112" y="5248656"/>
            <a:ext cx="78181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t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lang="en-US" sz="12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Preview Days are the best fit for students who need to feel the NCF experience - academics, admissions, student life, and campus community in one visit.</a:t>
            </a:r>
            <a:endParaRPr sz="93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Google Shape;292;p11"/>
          <p:cNvSpPr/>
          <p:nvPr/>
        </p:nvSpPr>
        <p:spPr>
          <a:xfrm>
            <a:off x="6400800" y="6382512"/>
            <a:ext cx="5193792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E1EA"/>
              </a:buClr>
              <a:buSzPts val="680"/>
              <a:buFont typeface="Arial"/>
              <a:buNone/>
            </a:pPr>
            <a:r>
              <a:rPr lang="en-US" sz="780" b="0" i="0" u="none" strike="noStrike" cap="none">
                <a:solidFill>
                  <a:srgbClr val="D8E1EA"/>
                </a:solidFill>
                <a:latin typeface="Arial"/>
                <a:ea typeface="Arial"/>
                <a:cs typeface="Arial"/>
                <a:sym typeface="Arial"/>
              </a:rPr>
              <a:t>Source: 2026–2027 Admissions Events Calendar</a:t>
            </a:r>
            <a:endParaRPr sz="56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3" name="Google Shape;293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96112" y="1627632"/>
            <a:ext cx="4665918" cy="3110911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1"/>
          <p:cNvSpPr/>
          <p:nvPr/>
        </p:nvSpPr>
        <p:spPr>
          <a:xfrm>
            <a:off x="9079992" y="4736592"/>
            <a:ext cx="1463040" cy="154588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5875" cap="flat" cmpd="sng">
            <a:solidFill>
              <a:srgbClr val="C6B26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5" name="Google Shape;295;p11" descr="preview_qr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89720" y="4828032"/>
            <a:ext cx="1051560" cy="1051560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11"/>
          <p:cNvSpPr txBox="1"/>
          <p:nvPr/>
        </p:nvSpPr>
        <p:spPr>
          <a:xfrm>
            <a:off x="9020000" y="5897879"/>
            <a:ext cx="1580000" cy="2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75" rIns="0" bIns="18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50" b="1" i="0" u="none" strike="noStrike" cap="none">
                <a:solidFill>
                  <a:srgbClr val="002044"/>
                </a:solidFill>
                <a:latin typeface="Arial"/>
                <a:ea typeface="Arial"/>
                <a:cs typeface="Arial"/>
                <a:sym typeface="Arial"/>
              </a:rPr>
              <a:t>Preview Day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7" name="Google Shape;297;p11"/>
          <p:cNvSpPr txBox="1"/>
          <p:nvPr/>
        </p:nvSpPr>
        <p:spPr>
          <a:xfrm>
            <a:off x="9020000" y="6062472"/>
            <a:ext cx="1580000" cy="2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75" rIns="0" bIns="18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50" b="1" i="0" u="none" strike="noStrike" cap="none">
                <a:solidFill>
                  <a:srgbClr val="002044"/>
                </a:solidFill>
                <a:latin typeface="Arial"/>
                <a:ea typeface="Arial"/>
                <a:cs typeface="Arial"/>
                <a:sym typeface="Arial"/>
              </a:rPr>
              <a:t>registration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4"/>
        </a:solidFill>
        <a:effectLst/>
      </p:bgPr>
    </p:bg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12"/>
          <p:cNvSpPr/>
          <p:nvPr/>
        </p:nvSpPr>
        <p:spPr>
          <a:xfrm>
            <a:off x="347472" y="274320"/>
            <a:ext cx="11503152" cy="6309360"/>
          </a:xfrm>
          <a:prstGeom prst="rect">
            <a:avLst/>
          </a:prstGeom>
          <a:solidFill>
            <a:srgbClr val="002044">
              <a:alpha val="0"/>
            </a:srgbClr>
          </a:solidFill>
          <a:ln w="9525" cap="flat" cmpd="sng">
            <a:solidFill>
              <a:srgbClr val="C6B26A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12"/>
          <p:cNvSpPr/>
          <p:nvPr/>
        </p:nvSpPr>
        <p:spPr>
          <a:xfrm>
            <a:off x="658368" y="347472"/>
            <a:ext cx="1088136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50"/>
              <a:buFont typeface="Libre Baskerville"/>
              <a:buNone/>
            </a:pPr>
            <a:r>
              <a:rPr lang="en-US" sz="3350" b="1" i="0" u="none" strike="noStrike" cap="non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We’re Here for Your Students</a:t>
            </a:r>
            <a:endParaRPr sz="3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5" name="Google Shape;305;p12"/>
          <p:cNvSpPr/>
          <p:nvPr/>
        </p:nvSpPr>
        <p:spPr>
          <a:xfrm>
            <a:off x="914400" y="841248"/>
            <a:ext cx="10360152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Contacts and counselor next steps.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6" name="Google Shape;306;p12"/>
          <p:cNvSpPr/>
          <p:nvPr/>
        </p:nvSpPr>
        <p:spPr>
          <a:xfrm>
            <a:off x="731520" y="1234440"/>
            <a:ext cx="4846320" cy="2395728"/>
          </a:xfrm>
          <a:prstGeom prst="roundRect">
            <a:avLst>
              <a:gd name="adj" fmla="val 2290"/>
            </a:avLst>
          </a:prstGeom>
          <a:solidFill>
            <a:srgbClr val="04305A">
              <a:alpha val="94902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7" name="Google Shape;307;p12"/>
          <p:cNvSpPr/>
          <p:nvPr/>
        </p:nvSpPr>
        <p:spPr>
          <a:xfrm>
            <a:off x="987552" y="1517904"/>
            <a:ext cx="4343400" cy="2194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450"/>
              <a:buFont typeface="Arial"/>
              <a:buNone/>
            </a:pPr>
            <a:r>
              <a:rPr lang="en-US" sz="145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First-Year Students (FTIC)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12"/>
          <p:cNvSpPr/>
          <p:nvPr/>
        </p:nvSpPr>
        <p:spPr>
          <a:xfrm>
            <a:off x="1051560" y="1847088"/>
            <a:ext cx="4160520" cy="1554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lang="en-US" sz="16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Cliff Lundin, Director</a:t>
            </a:r>
            <a:endParaRPr sz="14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lang="en-US" sz="16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941-487-4874</a:t>
            </a:r>
            <a:endParaRPr sz="14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lang="en-US" sz="16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clundin@ncf.edu</a:t>
            </a:r>
            <a:endParaRPr sz="14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50"/>
              <a:buFont typeface="Arial"/>
              <a:buNone/>
            </a:pPr>
            <a:endParaRPr sz="14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lang="en-US" sz="16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Richelle Porambo, Associate Director</a:t>
            </a:r>
            <a:endParaRPr sz="14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lang="en-US" sz="16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941-487-4746</a:t>
            </a:r>
            <a:endParaRPr sz="14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lang="en-US" sz="16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rporambo@ncf.edu</a:t>
            </a:r>
            <a:endParaRPr sz="14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9" name="Google Shape;309;p12"/>
          <p:cNvSpPr/>
          <p:nvPr/>
        </p:nvSpPr>
        <p:spPr>
          <a:xfrm>
            <a:off x="960120" y="3977640"/>
            <a:ext cx="4370832" cy="804672"/>
          </a:xfrm>
          <a:prstGeom prst="roundRect">
            <a:avLst>
              <a:gd name="adj" fmla="val 6818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0" name="Google Shape;310;p12"/>
          <p:cNvSpPr/>
          <p:nvPr/>
        </p:nvSpPr>
        <p:spPr>
          <a:xfrm>
            <a:off x="1124712" y="4087368"/>
            <a:ext cx="4041648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250"/>
              <a:buFont typeface="Arial"/>
              <a:buNone/>
            </a:pPr>
            <a:r>
              <a:rPr lang="en-US" sz="125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Main admissions contact</a:t>
            </a:r>
            <a:endParaRPr sz="9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12"/>
          <p:cNvSpPr/>
          <p:nvPr/>
        </p:nvSpPr>
        <p:spPr>
          <a:xfrm>
            <a:off x="1124712" y="4325112"/>
            <a:ext cx="4041648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t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20"/>
              <a:buFont typeface="Arial"/>
              <a:buNone/>
            </a:pPr>
            <a:r>
              <a:rPr lang="en-US" sz="122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admissions@ncf.edu   •   941-487-5000 x1   •   ncf.edu</a:t>
            </a: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2" name="Google Shape;312;p12"/>
          <p:cNvSpPr/>
          <p:nvPr/>
        </p:nvSpPr>
        <p:spPr>
          <a:xfrm>
            <a:off x="7178040" y="4635997"/>
            <a:ext cx="3749039" cy="1710900"/>
          </a:xfrm>
          <a:prstGeom prst="roundRect">
            <a:avLst>
              <a:gd name="adj" fmla="val 5660"/>
            </a:avLst>
          </a:prstGeom>
          <a:solidFill>
            <a:srgbClr val="04305A">
              <a:alpha val="94902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3" name="Google Shape;313;p12"/>
          <p:cNvSpPr/>
          <p:nvPr/>
        </p:nvSpPr>
        <p:spPr>
          <a:xfrm>
            <a:off x="7360920" y="4800600"/>
            <a:ext cx="3429000" cy="182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280"/>
              <a:buFont typeface="Arial"/>
              <a:buNone/>
            </a:pPr>
            <a:r>
              <a:rPr lang="en-US" sz="128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Three takeaways to remember</a:t>
            </a:r>
            <a:endParaRPr sz="9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4" name="Google Shape;314;p12"/>
          <p:cNvSpPr/>
          <p:nvPr/>
        </p:nvSpPr>
        <p:spPr>
          <a:xfrm>
            <a:off x="7360920" y="5074920"/>
            <a:ext cx="3429000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t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1. Public honors college access.</a:t>
            </a:r>
            <a:endParaRPr sz="108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2. Faculty mentorship and individualized academics.</a:t>
            </a:r>
            <a:endParaRPr sz="108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</a:pPr>
            <a:r>
              <a:rPr lang="en-US" sz="14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3. Strong value through aid, scholarships, and Bright Futures.</a:t>
            </a:r>
            <a:endParaRPr sz="108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12"/>
          <p:cNvSpPr/>
          <p:nvPr/>
        </p:nvSpPr>
        <p:spPr>
          <a:xfrm>
            <a:off x="6400800" y="6382512"/>
            <a:ext cx="5193792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E1EA"/>
              </a:buClr>
              <a:buSzPts val="680"/>
              <a:buFont typeface="Arial"/>
              <a:buNone/>
            </a:pPr>
            <a:r>
              <a:rPr lang="en-US" sz="780" b="0" i="0" u="none" strike="noStrike" cap="none">
                <a:solidFill>
                  <a:srgbClr val="D8E1EA"/>
                </a:solidFill>
                <a:latin typeface="Arial"/>
                <a:ea typeface="Arial"/>
                <a:cs typeface="Arial"/>
                <a:sym typeface="Arial"/>
              </a:rPr>
              <a:t>Sources: Admissions materials and Fact Book 2025–26</a:t>
            </a:r>
            <a:endParaRPr sz="56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6" name="Google Shape;316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094476" y="1280160"/>
            <a:ext cx="4684785" cy="3121657"/>
          </a:xfrm>
          <a:prstGeom prst="rect">
            <a:avLst/>
          </a:prstGeom>
          <a:noFill/>
          <a:ln>
            <a:noFill/>
          </a:ln>
        </p:spPr>
      </p:pic>
      <p:sp>
        <p:nvSpPr>
          <p:cNvPr id="317" name="Google Shape;317;p12"/>
          <p:cNvSpPr/>
          <p:nvPr/>
        </p:nvSpPr>
        <p:spPr>
          <a:xfrm>
            <a:off x="5696712" y="4599432"/>
            <a:ext cx="1261872" cy="1491016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15875" cap="flat" cmpd="sng">
            <a:solidFill>
              <a:srgbClr val="C6B26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18" name="Google Shape;318;p12" descr="visit_qr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06440" y="4690872"/>
            <a:ext cx="1005840" cy="1005840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12"/>
          <p:cNvSpPr txBox="1"/>
          <p:nvPr/>
        </p:nvSpPr>
        <p:spPr>
          <a:xfrm>
            <a:off x="5630000" y="5715000"/>
            <a:ext cx="1400000" cy="2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75" rIns="0" bIns="18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50" b="1" i="0" u="none" strike="noStrike" cap="none">
                <a:solidFill>
                  <a:srgbClr val="002044"/>
                </a:solidFill>
                <a:latin typeface="Arial"/>
                <a:ea typeface="Arial"/>
                <a:cs typeface="Arial"/>
                <a:sym typeface="Arial"/>
              </a:rPr>
              <a:t>Schedule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12"/>
          <p:cNvSpPr txBox="1"/>
          <p:nvPr/>
        </p:nvSpPr>
        <p:spPr>
          <a:xfrm>
            <a:off x="5630000" y="5870448"/>
            <a:ext cx="1400000" cy="2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8275" rIns="0" bIns="1827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n-US" sz="1050" b="1" i="0" u="none" strike="noStrike" cap="none">
                <a:solidFill>
                  <a:srgbClr val="002044"/>
                </a:solidFill>
                <a:latin typeface="Arial"/>
                <a:ea typeface="Arial"/>
                <a:cs typeface="Arial"/>
                <a:sym typeface="Arial"/>
              </a:rPr>
              <a:t>a visit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1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2044"/>
          </a:solidFill>
          <a:ln w="9525" cap="flat" cmpd="sng">
            <a:solidFill>
              <a:srgbClr val="002044"/>
            </a:solidFill>
            <a:prstDash val="solid"/>
            <a:miter lim="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26" name="Google Shape;326;p14" descr="ChatGPT Image Aug 20, 2026 at 08_37_47 PM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2"/>
          <p:cNvSpPr/>
          <p:nvPr/>
        </p:nvSpPr>
        <p:spPr>
          <a:xfrm>
            <a:off x="347472" y="274320"/>
            <a:ext cx="11503152" cy="6309360"/>
          </a:xfrm>
          <a:prstGeom prst="rect">
            <a:avLst/>
          </a:prstGeom>
          <a:solidFill>
            <a:srgbClr val="002044">
              <a:alpha val="0"/>
            </a:srgbClr>
          </a:solidFill>
          <a:ln w="9525" cap="flat" cmpd="sng">
            <a:solidFill>
              <a:srgbClr val="C6B26A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2"/>
          <p:cNvSpPr/>
          <p:nvPr/>
        </p:nvSpPr>
        <p:spPr>
          <a:xfrm>
            <a:off x="658368" y="347472"/>
            <a:ext cx="1088136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50"/>
              <a:buFont typeface="Libre Baskerville"/>
              <a:buNone/>
            </a:pPr>
            <a:r>
              <a:rPr lang="en-US" sz="3350" b="1" i="0" u="none" strike="noStrike" cap="non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Small by Design. Public by Mission.</a:t>
            </a:r>
            <a:endParaRPr sz="3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914400" y="841248"/>
            <a:ext cx="10360152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The New College Difference.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841250" y="1325875"/>
            <a:ext cx="1645800" cy="852000"/>
          </a:xfrm>
          <a:prstGeom prst="roundRect">
            <a:avLst>
              <a:gd name="adj" fmla="val 6977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932688" y="1435608"/>
            <a:ext cx="14630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2700"/>
              <a:buFont typeface="Arial"/>
              <a:buNone/>
            </a:pPr>
            <a:r>
              <a:rPr lang="en-US" sz="27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1,000+</a:t>
            </a: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950976" y="1766255"/>
            <a:ext cx="1426464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20"/>
              <a:buFont typeface="Arial"/>
              <a:buNone/>
            </a:pPr>
            <a:r>
              <a:rPr lang="en-US" sz="132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Total students</a:t>
            </a:r>
            <a:endParaRPr sz="98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2788925" y="1325875"/>
            <a:ext cx="1645800" cy="852000"/>
          </a:xfrm>
          <a:prstGeom prst="roundRect">
            <a:avLst>
              <a:gd name="adj" fmla="val 6977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2880360" y="1435608"/>
            <a:ext cx="14630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2700"/>
              <a:buFont typeface="Arial"/>
              <a:buNone/>
            </a:pPr>
            <a:r>
              <a:rPr lang="en-US" sz="27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8:1</a:t>
            </a: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2898650" y="1766250"/>
            <a:ext cx="1536300" cy="34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20"/>
              <a:buFont typeface="Arial"/>
              <a:buNone/>
            </a:pPr>
            <a:r>
              <a:rPr lang="en-US" sz="132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Student-to-faculty ratio</a:t>
            </a:r>
            <a:endParaRPr sz="98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841250" y="2441450"/>
            <a:ext cx="1645800" cy="852000"/>
          </a:xfrm>
          <a:prstGeom prst="roundRect">
            <a:avLst>
              <a:gd name="adj" fmla="val 6977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932688" y="2551176"/>
            <a:ext cx="14630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2700"/>
              <a:buFont typeface="Arial"/>
              <a:buNone/>
            </a:pPr>
            <a:r>
              <a:rPr lang="en-US" sz="27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14</a:t>
            </a: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950976" y="2881823"/>
            <a:ext cx="1426464" cy="347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20"/>
              <a:buFont typeface="Arial"/>
              <a:buNone/>
            </a:pPr>
            <a:r>
              <a:rPr lang="en-US" sz="132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Average class size</a:t>
            </a:r>
            <a:endParaRPr sz="98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2788925" y="2441450"/>
            <a:ext cx="1645800" cy="852000"/>
          </a:xfrm>
          <a:prstGeom prst="roundRect">
            <a:avLst>
              <a:gd name="adj" fmla="val 6977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2880360" y="2551176"/>
            <a:ext cx="1463040" cy="365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2700"/>
              <a:buFont typeface="Arial"/>
              <a:buNone/>
            </a:pPr>
            <a:r>
              <a:rPr lang="en-US" sz="27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90%</a:t>
            </a:r>
            <a:endParaRPr sz="2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2898623" y="2817823"/>
            <a:ext cx="1426500" cy="47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00"/>
              <a:buFont typeface="Arial"/>
              <a:buNone/>
            </a:pPr>
            <a:r>
              <a:rPr lang="en-US" sz="9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Faculty with doctorate or terminal degree</a:t>
            </a:r>
            <a:endParaRPr sz="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5806449" y="4599425"/>
            <a:ext cx="4849500" cy="530400"/>
          </a:xfrm>
          <a:prstGeom prst="rect">
            <a:avLst/>
          </a:prstGeom>
          <a:solidFill>
            <a:srgbClr val="002044">
              <a:alpha val="96863"/>
            </a:srgbClr>
          </a:solidFill>
          <a:ln w="12700" cap="flat" cmpd="sng">
            <a:solidFill>
              <a:srgbClr val="002044">
                <a:alpha val="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5806450" y="4727475"/>
            <a:ext cx="4983300" cy="3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20"/>
              <a:buFont typeface="Arial"/>
              <a:buNone/>
            </a:pPr>
            <a:r>
              <a:rPr lang="en-US" sz="132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close-knit academic community at a statewide public institution.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2" name="Google Shape;42;p2" descr="/mnt/data/extracted_imgs/slide02_pic18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5840" y="3867912"/>
            <a:ext cx="3429000" cy="1993392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2"/>
          <p:cNvSpPr/>
          <p:nvPr/>
        </p:nvSpPr>
        <p:spPr>
          <a:xfrm>
            <a:off x="6400800" y="6382512"/>
            <a:ext cx="5193792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E1EA"/>
              </a:buClr>
              <a:buSzPts val="680"/>
              <a:buFont typeface="Arial"/>
              <a:buNone/>
            </a:pPr>
            <a:r>
              <a:rPr lang="en-US" sz="780" b="0" i="0" u="none" strike="noStrike" cap="none">
                <a:solidFill>
                  <a:srgbClr val="D8E1EA"/>
                </a:solidFill>
                <a:latin typeface="Arial"/>
                <a:ea typeface="Arial"/>
                <a:cs typeface="Arial"/>
                <a:sym typeface="Arial"/>
              </a:rPr>
              <a:t>Sources: Fact Book 2025–26, Enrollment and Persistence; Instructional Faculty and Class Size</a:t>
            </a:r>
            <a:endParaRPr sz="56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" name="Google Shape;44;p2" descr="2014%2010%2002_NEWCOLLEGE_CLASSES_0089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806440" y="1301456"/>
            <a:ext cx="4849562" cy="3230962"/>
          </a:xfrm>
          <a:prstGeom prst="rect">
            <a:avLst/>
          </a:prstGeom>
          <a:noFill/>
          <a:ln w="12700" cap="flat" cmpd="sng">
            <a:solidFill>
              <a:srgbClr val="C6B26A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4"/>
        </a:solidFill>
        <a:effectLst/>
      </p:bgPr>
    </p:bg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"/>
          <p:cNvSpPr/>
          <p:nvPr/>
        </p:nvSpPr>
        <p:spPr>
          <a:xfrm>
            <a:off x="347472" y="274320"/>
            <a:ext cx="11503152" cy="6309360"/>
          </a:xfrm>
          <a:prstGeom prst="rect">
            <a:avLst/>
          </a:prstGeom>
          <a:solidFill>
            <a:srgbClr val="002044">
              <a:alpha val="0"/>
            </a:srgbClr>
          </a:solidFill>
          <a:ln w="9525" cap="flat" cmpd="sng">
            <a:solidFill>
              <a:srgbClr val="C6B26A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Google Shape;51;p3"/>
          <p:cNvSpPr/>
          <p:nvPr/>
        </p:nvSpPr>
        <p:spPr>
          <a:xfrm>
            <a:off x="658368" y="347472"/>
            <a:ext cx="1088136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50"/>
              <a:buFont typeface="Libre Baskerville"/>
              <a:buNone/>
            </a:pPr>
            <a:r>
              <a:rPr lang="en-US" sz="3350" b="1" i="0" u="none" strike="noStrike" cap="non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Academic Pathways Built Around Students</a:t>
            </a:r>
            <a:endParaRPr sz="3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" name="Google Shape;52;p3"/>
          <p:cNvSpPr/>
          <p:nvPr/>
        </p:nvSpPr>
        <p:spPr>
          <a:xfrm>
            <a:off x="914400" y="841248"/>
            <a:ext cx="10360152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Breadth across disciplines, flexibility across interests.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Google Shape;53;p3"/>
          <p:cNvSpPr/>
          <p:nvPr/>
        </p:nvSpPr>
        <p:spPr>
          <a:xfrm>
            <a:off x="731520" y="1298448"/>
            <a:ext cx="3337560" cy="1024128"/>
          </a:xfrm>
          <a:prstGeom prst="roundRect">
            <a:avLst>
              <a:gd name="adj" fmla="val 5357"/>
            </a:avLst>
          </a:prstGeom>
          <a:solidFill>
            <a:srgbClr val="04305A">
              <a:alpha val="9411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" name="Google Shape;54;p3"/>
          <p:cNvSpPr/>
          <p:nvPr/>
        </p:nvSpPr>
        <p:spPr>
          <a:xfrm>
            <a:off x="868680" y="1408176"/>
            <a:ext cx="3063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360"/>
              <a:buFont typeface="Arial"/>
              <a:buNone/>
            </a:pPr>
            <a:r>
              <a:rPr lang="en-US" sz="136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Humanities</a:t>
            </a:r>
            <a:endParaRPr sz="93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Google Shape;55;p3"/>
          <p:cNvSpPr/>
          <p:nvPr/>
        </p:nvSpPr>
        <p:spPr>
          <a:xfrm>
            <a:off x="868680" y="1664208"/>
            <a:ext cx="306324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10"/>
              <a:buFont typeface="Arial"/>
              <a:buNone/>
            </a:pPr>
            <a:r>
              <a:rPr lang="en-US" sz="131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Art • Creative Writing</a:t>
            </a:r>
            <a:endParaRPr sz="7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10"/>
              <a:buFont typeface="Arial"/>
              <a:buNone/>
            </a:pPr>
            <a:r>
              <a:rPr lang="en-US" sz="131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History • Philosophy</a:t>
            </a:r>
            <a:endParaRPr sz="7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10"/>
              <a:buFont typeface="Arial"/>
              <a:buNone/>
            </a:pPr>
            <a:r>
              <a:rPr lang="en-US" sz="131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Classics</a:t>
            </a:r>
            <a:endParaRPr sz="7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3"/>
          <p:cNvSpPr/>
          <p:nvPr/>
        </p:nvSpPr>
        <p:spPr>
          <a:xfrm>
            <a:off x="4325112" y="1298448"/>
            <a:ext cx="3337560" cy="1024128"/>
          </a:xfrm>
          <a:prstGeom prst="roundRect">
            <a:avLst>
              <a:gd name="adj" fmla="val 5357"/>
            </a:avLst>
          </a:prstGeom>
          <a:solidFill>
            <a:srgbClr val="04305A">
              <a:alpha val="9411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3"/>
          <p:cNvSpPr/>
          <p:nvPr/>
        </p:nvSpPr>
        <p:spPr>
          <a:xfrm>
            <a:off x="4462272" y="1408176"/>
            <a:ext cx="3063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360"/>
              <a:buFont typeface="Arial"/>
              <a:buNone/>
            </a:pPr>
            <a:r>
              <a:rPr lang="en-US" sz="136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Social Sciences</a:t>
            </a:r>
            <a:endParaRPr sz="93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" name="Google Shape;58;p3"/>
          <p:cNvSpPr/>
          <p:nvPr/>
        </p:nvSpPr>
        <p:spPr>
          <a:xfrm>
            <a:off x="4462272" y="1664208"/>
            <a:ext cx="306324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10"/>
              <a:buFont typeface="Arial"/>
              <a:buNone/>
            </a:pPr>
            <a:r>
              <a:rPr lang="en-US" sz="131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Psychology • Economics</a:t>
            </a:r>
            <a:endParaRPr sz="7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10"/>
              <a:buFont typeface="Arial"/>
              <a:buNone/>
            </a:pPr>
            <a:r>
              <a:rPr lang="en-US" sz="131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Anthropology</a:t>
            </a:r>
            <a:endParaRPr sz="7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10"/>
              <a:buFont typeface="Arial"/>
              <a:buNone/>
            </a:pPr>
            <a:r>
              <a:rPr lang="en-US" sz="131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Political Science</a:t>
            </a:r>
            <a:endParaRPr sz="7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3"/>
          <p:cNvSpPr/>
          <p:nvPr/>
        </p:nvSpPr>
        <p:spPr>
          <a:xfrm>
            <a:off x="7918704" y="1298448"/>
            <a:ext cx="3337560" cy="1024128"/>
          </a:xfrm>
          <a:prstGeom prst="roundRect">
            <a:avLst>
              <a:gd name="adj" fmla="val 5357"/>
            </a:avLst>
          </a:prstGeom>
          <a:solidFill>
            <a:srgbClr val="04305A">
              <a:alpha val="9411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" name="Google Shape;60;p3"/>
          <p:cNvSpPr/>
          <p:nvPr/>
        </p:nvSpPr>
        <p:spPr>
          <a:xfrm>
            <a:off x="8055864" y="1408176"/>
            <a:ext cx="306324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360"/>
              <a:buFont typeface="Arial"/>
              <a:buNone/>
            </a:pPr>
            <a:r>
              <a:rPr lang="en-US" sz="136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Natural Sciences</a:t>
            </a:r>
            <a:endParaRPr sz="93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3"/>
          <p:cNvSpPr/>
          <p:nvPr/>
        </p:nvSpPr>
        <p:spPr>
          <a:xfrm>
            <a:off x="8055864" y="1664208"/>
            <a:ext cx="3063240" cy="68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10"/>
              <a:buFont typeface="Arial"/>
              <a:buNone/>
            </a:pPr>
            <a:r>
              <a:rPr lang="en-US" sz="131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Biology • Marine Biology</a:t>
            </a:r>
            <a:endParaRPr sz="7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10"/>
              <a:buFont typeface="Arial"/>
              <a:buNone/>
            </a:pPr>
            <a:r>
              <a:rPr lang="en-US" sz="131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Data Science • Physics</a:t>
            </a:r>
            <a:endParaRPr sz="7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10"/>
              <a:buFont typeface="Arial"/>
              <a:buNone/>
            </a:pPr>
            <a:r>
              <a:rPr lang="en-US" sz="131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Applied Mathematics</a:t>
            </a:r>
            <a:endParaRPr sz="7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" name="Google Shape;62;p3"/>
          <p:cNvSpPr/>
          <p:nvPr/>
        </p:nvSpPr>
        <p:spPr>
          <a:xfrm>
            <a:off x="5239512" y="2807208"/>
            <a:ext cx="6199632" cy="2560320"/>
          </a:xfrm>
          <a:prstGeom prst="roundRect">
            <a:avLst>
              <a:gd name="adj" fmla="val 2143"/>
            </a:avLst>
          </a:prstGeom>
          <a:solidFill>
            <a:srgbClr val="04305A">
              <a:alpha val="9411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" name="Google Shape;63;p3"/>
          <p:cNvSpPr/>
          <p:nvPr/>
        </p:nvSpPr>
        <p:spPr>
          <a:xfrm>
            <a:off x="5532120" y="3127248"/>
            <a:ext cx="557784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2300"/>
              <a:buFont typeface="Libre Baskerville"/>
              <a:buNone/>
            </a:pPr>
            <a:r>
              <a:rPr lang="en-US" sz="2300" b="1" i="0" u="none" strike="noStrike" cap="none">
                <a:solidFill>
                  <a:srgbClr val="C6B26A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Interdisciplinary by design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4" name="Google Shape;64;p3"/>
          <p:cNvSpPr/>
          <p:nvPr/>
        </p:nvSpPr>
        <p:spPr>
          <a:xfrm>
            <a:off x="5669280" y="3703320"/>
            <a:ext cx="5349240" cy="5303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20"/>
              <a:buFont typeface="Arial"/>
              <a:buNone/>
            </a:pPr>
            <a:r>
              <a:rPr lang="en-US" sz="142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Environmental Studies • Global Studies</a:t>
            </a:r>
            <a:endParaRPr sz="9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20"/>
              <a:buFont typeface="Arial"/>
              <a:buNone/>
            </a:pPr>
            <a:r>
              <a:rPr lang="en-US" sz="142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Student-Designed Pathways</a:t>
            </a:r>
            <a:endParaRPr sz="9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" name="Google Shape;65;p3"/>
          <p:cNvSpPr/>
          <p:nvPr/>
        </p:nvSpPr>
        <p:spPr>
          <a:xfrm>
            <a:off x="5559552" y="4370832"/>
            <a:ext cx="5559552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rgbClr val="D8E1EA"/>
              </a:buClr>
              <a:buSzPts val="1380"/>
              <a:buFont typeface="Arial"/>
              <a:buNone/>
            </a:pPr>
            <a:r>
              <a:rPr lang="en-US" sz="1380" b="1" i="0" u="none" strike="noStrike" cap="none">
                <a:solidFill>
                  <a:srgbClr val="D8E1EA"/>
                </a:solidFill>
                <a:latin typeface="Arial"/>
                <a:ea typeface="Arial"/>
                <a:cs typeface="Arial"/>
                <a:sym typeface="Arial"/>
              </a:rPr>
              <a:t>Students can combine fields, pursue double concentrations, or build individualized pathways with faculty approval.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3"/>
          <p:cNvSpPr/>
          <p:nvPr/>
        </p:nvSpPr>
        <p:spPr>
          <a:xfrm>
            <a:off x="6400800" y="6382512"/>
            <a:ext cx="5193792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E1EA"/>
              </a:buClr>
              <a:buSzPts val="680"/>
              <a:buFont typeface="Arial"/>
              <a:buNone/>
            </a:pPr>
            <a:r>
              <a:rPr lang="en-US" sz="780" b="0" i="0" u="none" strike="noStrike" cap="none">
                <a:solidFill>
                  <a:srgbClr val="D8E1EA"/>
                </a:solidFill>
                <a:latin typeface="Arial"/>
                <a:ea typeface="Arial"/>
                <a:cs typeface="Arial"/>
                <a:sym typeface="Arial"/>
              </a:rPr>
              <a:t>Sources: Fact Book 2025–26, Academic Offerings and Policies; Admissions Info Session Outline 2026–27</a:t>
            </a:r>
            <a:endParaRPr sz="56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67" name="Google Shape;67;p3" descr="2015%2004%2002_NEWCOLLEGE_PSYCHOLOGY_0021(2).jpg"/>
          <p:cNvPicPr preferRelativeResize="0"/>
          <p:nvPr/>
        </p:nvPicPr>
        <p:blipFill rotWithShape="1">
          <a:blip r:embed="rId3">
            <a:alphaModFix/>
          </a:blip>
          <a:srcRect l="19335" t="21954"/>
          <a:stretch/>
        </p:blipFill>
        <p:spPr>
          <a:xfrm>
            <a:off x="914400" y="2770625"/>
            <a:ext cx="3969976" cy="2560324"/>
          </a:xfrm>
          <a:prstGeom prst="rect">
            <a:avLst/>
          </a:prstGeom>
          <a:noFill/>
          <a:ln w="12700" cap="flat" cmpd="sng">
            <a:solidFill>
              <a:srgbClr val="C6B26A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4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4"/>
          <p:cNvSpPr/>
          <p:nvPr/>
        </p:nvSpPr>
        <p:spPr>
          <a:xfrm>
            <a:off x="347472" y="274320"/>
            <a:ext cx="11503152" cy="6309360"/>
          </a:xfrm>
          <a:prstGeom prst="rect">
            <a:avLst/>
          </a:prstGeom>
          <a:solidFill>
            <a:srgbClr val="002044">
              <a:alpha val="0"/>
            </a:srgbClr>
          </a:solidFill>
          <a:ln w="9525" cap="flat" cmpd="sng">
            <a:solidFill>
              <a:srgbClr val="C6B26A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4"/>
          <p:cNvSpPr/>
          <p:nvPr/>
        </p:nvSpPr>
        <p:spPr>
          <a:xfrm>
            <a:off x="658368" y="347472"/>
            <a:ext cx="1088136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50"/>
              <a:buFont typeface="Libre Baskerville"/>
              <a:buNone/>
            </a:pPr>
            <a:r>
              <a:rPr lang="en-US" sz="3350" b="1" i="0" u="none" strike="noStrike" cap="non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Academic Model</a:t>
            </a:r>
            <a:endParaRPr sz="3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4"/>
          <p:cNvSpPr/>
          <p:nvPr/>
        </p:nvSpPr>
        <p:spPr>
          <a:xfrm>
            <a:off x="914400" y="841248"/>
            <a:ext cx="10360152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A rigorous honors structure with room to explore.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4"/>
          <p:cNvSpPr/>
          <p:nvPr/>
        </p:nvSpPr>
        <p:spPr>
          <a:xfrm>
            <a:off x="731520" y="1225296"/>
            <a:ext cx="5349240" cy="640080"/>
          </a:xfrm>
          <a:prstGeom prst="roundRect">
            <a:avLst>
              <a:gd name="adj" fmla="val 8571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4"/>
          <p:cNvSpPr/>
          <p:nvPr/>
        </p:nvSpPr>
        <p:spPr>
          <a:xfrm>
            <a:off x="914400" y="1389888"/>
            <a:ext cx="16916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270"/>
              <a:buFont typeface="Arial"/>
              <a:buNone/>
            </a:pPr>
            <a:r>
              <a:rPr lang="en-US" sz="127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Academic Contract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4"/>
          <p:cNvSpPr/>
          <p:nvPr/>
        </p:nvSpPr>
        <p:spPr>
          <a:xfrm>
            <a:off x="2852928" y="1380744"/>
            <a:ext cx="2999232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lang="en-US" sz="12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Personalized academic plan built with faculty guidance.</a:t>
            </a: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4"/>
          <p:cNvSpPr/>
          <p:nvPr/>
        </p:nvSpPr>
        <p:spPr>
          <a:xfrm>
            <a:off x="731520" y="2029968"/>
            <a:ext cx="5349240" cy="640080"/>
          </a:xfrm>
          <a:prstGeom prst="roundRect">
            <a:avLst>
              <a:gd name="adj" fmla="val 8571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4"/>
          <p:cNvSpPr/>
          <p:nvPr/>
        </p:nvSpPr>
        <p:spPr>
          <a:xfrm>
            <a:off x="914400" y="2194560"/>
            <a:ext cx="16916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270"/>
              <a:buFont typeface="Arial"/>
              <a:buNone/>
            </a:pPr>
            <a:r>
              <a:rPr lang="en-US" sz="127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GPA + Narrative Evaluations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4"/>
          <p:cNvSpPr/>
          <p:nvPr/>
        </p:nvSpPr>
        <p:spPr>
          <a:xfrm>
            <a:off x="2852928" y="2185416"/>
            <a:ext cx="2999232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lang="en-US" sz="12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Detailed feedback on learning, growth, and performance.</a:t>
            </a: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4"/>
          <p:cNvSpPr/>
          <p:nvPr/>
        </p:nvSpPr>
        <p:spPr>
          <a:xfrm>
            <a:off x="731520" y="2834640"/>
            <a:ext cx="5349240" cy="640080"/>
          </a:xfrm>
          <a:prstGeom prst="roundRect">
            <a:avLst>
              <a:gd name="adj" fmla="val 8571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4"/>
          <p:cNvSpPr/>
          <p:nvPr/>
        </p:nvSpPr>
        <p:spPr>
          <a:xfrm>
            <a:off x="914400" y="2999232"/>
            <a:ext cx="16916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270"/>
              <a:buFont typeface="Arial"/>
              <a:buNone/>
            </a:pPr>
            <a:r>
              <a:rPr lang="en-US" sz="127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Independent Study Project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4"/>
          <p:cNvSpPr/>
          <p:nvPr/>
        </p:nvSpPr>
        <p:spPr>
          <a:xfrm>
            <a:off x="2852928" y="2990088"/>
            <a:ext cx="2999232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lang="en-US" sz="12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dedicated month for research, internship, study abroad, or exploration.</a:t>
            </a: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4"/>
          <p:cNvSpPr/>
          <p:nvPr/>
        </p:nvSpPr>
        <p:spPr>
          <a:xfrm>
            <a:off x="731520" y="3639312"/>
            <a:ext cx="5349240" cy="640080"/>
          </a:xfrm>
          <a:prstGeom prst="roundRect">
            <a:avLst>
              <a:gd name="adj" fmla="val 8571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4"/>
          <p:cNvSpPr/>
          <p:nvPr/>
        </p:nvSpPr>
        <p:spPr>
          <a:xfrm>
            <a:off x="914400" y="3803904"/>
            <a:ext cx="16916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270"/>
              <a:buFont typeface="Arial"/>
              <a:buNone/>
            </a:pPr>
            <a:r>
              <a:rPr lang="en-US" sz="127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Senior Capstone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4"/>
          <p:cNvSpPr/>
          <p:nvPr/>
        </p:nvSpPr>
        <p:spPr>
          <a:xfrm>
            <a:off x="2852928" y="3794760"/>
            <a:ext cx="2999232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50"/>
              <a:buFont typeface="Arial"/>
              <a:buNone/>
            </a:pPr>
            <a:r>
              <a:rPr lang="en-US" sz="12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 culminating project students develop and defend.</a:t>
            </a:r>
            <a:endParaRPr sz="10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8" name="Google Shape;88;p4" descr="/mnt/data/extracted_imgs/slide04_pic19.jpg"/>
          <p:cNvPicPr preferRelativeResize="0"/>
          <p:nvPr/>
        </p:nvPicPr>
        <p:blipFill rotWithShape="1">
          <a:blip r:embed="rId3">
            <a:alphaModFix/>
          </a:blip>
          <a:srcRect l="1000" t="3000" r="2658" b="10000"/>
          <a:stretch/>
        </p:blipFill>
        <p:spPr>
          <a:xfrm>
            <a:off x="6537960" y="1243584"/>
            <a:ext cx="4526280" cy="2724912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4"/>
          <p:cNvSpPr/>
          <p:nvPr/>
        </p:nvSpPr>
        <p:spPr>
          <a:xfrm>
            <a:off x="6537960" y="1243584"/>
            <a:ext cx="4526280" cy="2724912"/>
          </a:xfrm>
          <a:prstGeom prst="rect">
            <a:avLst/>
          </a:prstGeom>
          <a:solidFill>
            <a:srgbClr val="FFFFFF">
              <a:alpha val="0"/>
            </a:srgbClr>
          </a:solidFill>
          <a:ln w="12700" cap="flat" cmpd="sng">
            <a:solidFill>
              <a:srgbClr val="C6B2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4"/>
          <p:cNvSpPr/>
          <p:nvPr/>
        </p:nvSpPr>
        <p:spPr>
          <a:xfrm>
            <a:off x="6537960" y="4407408"/>
            <a:ext cx="4526280" cy="941832"/>
          </a:xfrm>
          <a:prstGeom prst="roundRect">
            <a:avLst>
              <a:gd name="adj" fmla="val 5825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4"/>
          <p:cNvSpPr/>
          <p:nvPr/>
        </p:nvSpPr>
        <p:spPr>
          <a:xfrm>
            <a:off x="6702552" y="4517136"/>
            <a:ext cx="4197096" cy="1645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220"/>
              <a:buFont typeface="Arial"/>
              <a:buNone/>
            </a:pPr>
            <a:r>
              <a:rPr lang="en-US" sz="122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Counselor translation</a:t>
            </a:r>
            <a:endParaRPr sz="9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4"/>
          <p:cNvSpPr/>
          <p:nvPr/>
        </p:nvSpPr>
        <p:spPr>
          <a:xfrm>
            <a:off x="6702552" y="4754880"/>
            <a:ext cx="4197096" cy="6949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t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50"/>
              <a:buFont typeface="Arial"/>
              <a:buNone/>
            </a:pPr>
            <a:r>
              <a:rPr lang="en-US" sz="11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Think of New College as a place for students who want close faculty mentorship, intellectual independence, and real ownership of their education.</a:t>
            </a:r>
            <a:endParaRPr sz="93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4"/>
          <p:cNvSpPr/>
          <p:nvPr/>
        </p:nvSpPr>
        <p:spPr>
          <a:xfrm>
            <a:off x="6400800" y="6382512"/>
            <a:ext cx="5193792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E1EA"/>
              </a:buClr>
              <a:buSzPts val="680"/>
              <a:buFont typeface="Arial"/>
              <a:buNone/>
            </a:pPr>
            <a:r>
              <a:rPr lang="en-US" sz="780" b="0" i="0" u="none" strike="noStrike" cap="none">
                <a:solidFill>
                  <a:srgbClr val="D8E1EA"/>
                </a:solidFill>
                <a:latin typeface="Arial"/>
                <a:ea typeface="Arial"/>
                <a:cs typeface="Arial"/>
                <a:sym typeface="Arial"/>
              </a:rPr>
              <a:t>Sources: Fact Book 2025–26, Academic Offerings; Admissions Info Session Outline 2026–27</a:t>
            </a:r>
            <a:endParaRPr sz="56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4"/>
          <p:cNvSpPr/>
          <p:nvPr/>
        </p:nvSpPr>
        <p:spPr>
          <a:xfrm>
            <a:off x="731520" y="4590288"/>
            <a:ext cx="5349240" cy="777240"/>
          </a:xfrm>
          <a:prstGeom prst="roundRect">
            <a:avLst>
              <a:gd name="adj" fmla="val 16667"/>
            </a:avLst>
          </a:prstGeom>
          <a:solidFill>
            <a:srgbClr val="04305A"/>
          </a:solidFill>
          <a:ln w="15875" cap="flat" cmpd="sng">
            <a:solidFill>
              <a:srgbClr val="C6B26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164575" tIns="91425" rIns="164575" bIns="7315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-US" sz="115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Best-fit student profile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50"/>
              <a:buFont typeface="Arial"/>
              <a:buNone/>
            </a:pPr>
            <a:r>
              <a:rPr lang="en-US" sz="145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Curious • self-directed • ready for faculty-guided independence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4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5"/>
          <p:cNvSpPr/>
          <p:nvPr/>
        </p:nvSpPr>
        <p:spPr>
          <a:xfrm>
            <a:off x="347472" y="274320"/>
            <a:ext cx="11503152" cy="6309360"/>
          </a:xfrm>
          <a:prstGeom prst="rect">
            <a:avLst/>
          </a:prstGeom>
          <a:solidFill>
            <a:srgbClr val="002044">
              <a:alpha val="0"/>
            </a:srgbClr>
          </a:solidFill>
          <a:ln w="9525" cap="flat" cmpd="sng">
            <a:solidFill>
              <a:srgbClr val="C6B26A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p5"/>
          <p:cNvSpPr/>
          <p:nvPr/>
        </p:nvSpPr>
        <p:spPr>
          <a:xfrm>
            <a:off x="658368" y="347472"/>
            <a:ext cx="1088136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50"/>
              <a:buFont typeface="Libre Baskerville"/>
              <a:buNone/>
            </a:pPr>
            <a:r>
              <a:rPr lang="en-US" sz="3350" b="1" i="0" u="none" strike="noStrike" cap="non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Life on the Bay</a:t>
            </a:r>
            <a:endParaRPr sz="3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5"/>
          <p:cNvSpPr/>
          <p:nvPr/>
        </p:nvSpPr>
        <p:spPr>
          <a:xfrm>
            <a:off x="914400" y="841248"/>
            <a:ext cx="10360152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A residential, waterfront campus with growing student life.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p5"/>
          <p:cNvSpPr/>
          <p:nvPr/>
        </p:nvSpPr>
        <p:spPr>
          <a:xfrm>
            <a:off x="777240" y="1389888"/>
            <a:ext cx="3886200" cy="667512"/>
          </a:xfrm>
          <a:prstGeom prst="roundRect">
            <a:avLst>
              <a:gd name="adj" fmla="val 8219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p5"/>
          <p:cNvSpPr/>
          <p:nvPr/>
        </p:nvSpPr>
        <p:spPr>
          <a:xfrm>
            <a:off x="868680" y="1499616"/>
            <a:ext cx="37033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2500"/>
              <a:buFont typeface="Arial"/>
              <a:buNone/>
            </a:pPr>
            <a:r>
              <a:rPr lang="en-US" sz="25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24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5"/>
          <p:cNvSpPr/>
          <p:nvPr/>
        </p:nvSpPr>
        <p:spPr>
          <a:xfrm>
            <a:off x="886968" y="1763695"/>
            <a:ext cx="3666744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70"/>
              <a:buFont typeface="Arial"/>
              <a:buNone/>
            </a:pPr>
            <a:r>
              <a:rPr lang="en-US" sz="137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NAIA athletic teams</a:t>
            </a:r>
            <a:endParaRPr sz="11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5"/>
          <p:cNvSpPr/>
          <p:nvPr/>
        </p:nvSpPr>
        <p:spPr>
          <a:xfrm>
            <a:off x="777240" y="2194560"/>
            <a:ext cx="3886200" cy="667512"/>
          </a:xfrm>
          <a:prstGeom prst="roundRect">
            <a:avLst>
              <a:gd name="adj" fmla="val 8219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5"/>
          <p:cNvSpPr/>
          <p:nvPr/>
        </p:nvSpPr>
        <p:spPr>
          <a:xfrm>
            <a:off x="868680" y="2304288"/>
            <a:ext cx="37033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2500"/>
              <a:buFont typeface="Arial"/>
              <a:buNone/>
            </a:pPr>
            <a:r>
              <a:rPr lang="en-US" sz="25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SUN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" name="Google Shape;108;p5"/>
          <p:cNvSpPr/>
          <p:nvPr/>
        </p:nvSpPr>
        <p:spPr>
          <a:xfrm>
            <a:off x="886968" y="2568367"/>
            <a:ext cx="3666744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70"/>
              <a:buFont typeface="Arial"/>
              <a:buNone/>
            </a:pPr>
            <a:r>
              <a:rPr lang="en-US" sz="137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Conference affiliation</a:t>
            </a:r>
            <a:endParaRPr sz="11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5"/>
          <p:cNvSpPr/>
          <p:nvPr/>
        </p:nvSpPr>
        <p:spPr>
          <a:xfrm>
            <a:off x="777240" y="2999232"/>
            <a:ext cx="3886200" cy="667512"/>
          </a:xfrm>
          <a:prstGeom prst="roundRect">
            <a:avLst>
              <a:gd name="adj" fmla="val 8219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5"/>
          <p:cNvSpPr/>
          <p:nvPr/>
        </p:nvSpPr>
        <p:spPr>
          <a:xfrm>
            <a:off x="868680" y="3108960"/>
            <a:ext cx="37033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2500"/>
              <a:buFont typeface="Arial"/>
              <a:buNone/>
            </a:pPr>
            <a:r>
              <a:rPr lang="en-US" sz="25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50+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5"/>
          <p:cNvSpPr/>
          <p:nvPr/>
        </p:nvSpPr>
        <p:spPr>
          <a:xfrm>
            <a:off x="886968" y="3373039"/>
            <a:ext cx="3666744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70"/>
              <a:buFont typeface="Arial"/>
              <a:buNone/>
            </a:pPr>
            <a:r>
              <a:rPr lang="en-US" sz="137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Student organizations</a:t>
            </a:r>
            <a:endParaRPr sz="11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5"/>
          <p:cNvSpPr/>
          <p:nvPr/>
        </p:nvSpPr>
        <p:spPr>
          <a:xfrm>
            <a:off x="777240" y="3803904"/>
            <a:ext cx="3886200" cy="667512"/>
          </a:xfrm>
          <a:prstGeom prst="roundRect">
            <a:avLst>
              <a:gd name="adj" fmla="val 8219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p5"/>
          <p:cNvSpPr/>
          <p:nvPr/>
        </p:nvSpPr>
        <p:spPr>
          <a:xfrm>
            <a:off x="868680" y="3913632"/>
            <a:ext cx="3703320" cy="3291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2500"/>
              <a:buFont typeface="Arial"/>
              <a:buNone/>
            </a:pPr>
            <a:r>
              <a:rPr lang="en-US" sz="25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150+</a:t>
            </a: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p5"/>
          <p:cNvSpPr/>
          <p:nvPr/>
        </p:nvSpPr>
        <p:spPr>
          <a:xfrm>
            <a:off x="886968" y="4177711"/>
            <a:ext cx="3666744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70"/>
              <a:buFont typeface="Arial"/>
              <a:buNone/>
            </a:pPr>
            <a:r>
              <a:rPr lang="en-US" sz="137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Acre bayfront campus</a:t>
            </a:r>
            <a:endParaRPr sz="11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5" name="Google Shape;115;p5" descr="/mnt/data/extracted_imgs/slide05_pic03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166360" y="1460457"/>
            <a:ext cx="5715000" cy="3809069"/>
          </a:xfrm>
          <a:prstGeom prst="rect">
            <a:avLst/>
          </a:prstGeom>
          <a:noFill/>
          <a:ln>
            <a:noFill/>
          </a:ln>
        </p:spPr>
      </p:pic>
      <p:sp>
        <p:nvSpPr>
          <p:cNvPr id="116" name="Google Shape;116;p5"/>
          <p:cNvSpPr/>
          <p:nvPr/>
        </p:nvSpPr>
        <p:spPr>
          <a:xfrm>
            <a:off x="5166360" y="1460457"/>
            <a:ext cx="5715000" cy="3809069"/>
          </a:xfrm>
          <a:prstGeom prst="rect">
            <a:avLst/>
          </a:prstGeom>
          <a:solidFill>
            <a:srgbClr val="FFFFFF">
              <a:alpha val="0"/>
            </a:srgbClr>
          </a:solidFill>
          <a:ln w="12700" cap="flat" cmpd="sng">
            <a:solidFill>
              <a:srgbClr val="C6B2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5"/>
          <p:cNvSpPr/>
          <p:nvPr/>
        </p:nvSpPr>
        <p:spPr>
          <a:xfrm>
            <a:off x="6400800" y="6382512"/>
            <a:ext cx="5193792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E1EA"/>
              </a:buClr>
              <a:buSzPts val="680"/>
              <a:buFont typeface="Arial"/>
              <a:buNone/>
            </a:pPr>
            <a:r>
              <a:rPr lang="en-US" sz="780" b="0" i="0" u="none" strike="noStrike" cap="none">
                <a:solidFill>
                  <a:srgbClr val="D8E1EA"/>
                </a:solidFill>
                <a:latin typeface="Arial"/>
                <a:ea typeface="Arial"/>
                <a:cs typeface="Arial"/>
                <a:sym typeface="Arial"/>
              </a:rPr>
              <a:t>Sources: Fact Book 2025–26, Student Life; Admissions Info Session Outline 2026–27</a:t>
            </a:r>
            <a:endParaRPr sz="56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5"/>
          <p:cNvSpPr/>
          <p:nvPr/>
        </p:nvSpPr>
        <p:spPr>
          <a:xfrm>
            <a:off x="777240" y="4681728"/>
            <a:ext cx="3886200" cy="749808"/>
          </a:xfrm>
          <a:prstGeom prst="roundRect">
            <a:avLst>
              <a:gd name="adj" fmla="val 16667"/>
            </a:avLst>
          </a:prstGeom>
          <a:solidFill>
            <a:srgbClr val="04305A"/>
          </a:solidFill>
          <a:ln w="15875" cap="flat" cmpd="sng">
            <a:solidFill>
              <a:srgbClr val="C6B26A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164575" tIns="64000" rIns="164575" bIns="64000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rPr lang="en-US" sz="115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Campus-life note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80"/>
              <a:buFont typeface="Arial"/>
              <a:buNone/>
            </a:pPr>
            <a:r>
              <a:rPr lang="en-US" sz="128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Community through residential life, clubs, athletics, and bayfront traditions.</a:t>
            </a:r>
            <a:endParaRPr sz="14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80"/>
              <a:buFont typeface="Arial"/>
              <a:buNone/>
            </a:pPr>
            <a:endParaRPr sz="128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6" descr="slide6_sunset_crop_16x9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5" name="Google Shape;125;p6"/>
          <p:cNvSpPr/>
          <p:nvPr/>
        </p:nvSpPr>
        <p:spPr>
          <a:xfrm>
            <a:off x="347472" y="274320"/>
            <a:ext cx="11503152" cy="6309360"/>
          </a:xfrm>
          <a:prstGeom prst="rect">
            <a:avLst/>
          </a:prstGeom>
          <a:solidFill>
            <a:srgbClr val="002044">
              <a:alpha val="0"/>
            </a:srgbClr>
          </a:solidFill>
          <a:ln w="9525" cap="flat" cmpd="sng">
            <a:solidFill>
              <a:srgbClr val="C6B26A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" name="Google Shape;126;p6"/>
          <p:cNvSpPr/>
          <p:nvPr/>
        </p:nvSpPr>
        <p:spPr>
          <a:xfrm>
            <a:off x="594360" y="640080"/>
            <a:ext cx="4983480" cy="5577840"/>
          </a:xfrm>
          <a:prstGeom prst="rect">
            <a:avLst/>
          </a:prstGeom>
          <a:solidFill>
            <a:srgbClr val="002044">
              <a:alpha val="96078"/>
            </a:srgbClr>
          </a:solidFill>
          <a:ln w="10150" cap="flat" cmpd="sng">
            <a:solidFill>
              <a:srgbClr val="C6B26A">
                <a:alpha val="94902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" name="Google Shape;127;p6"/>
          <p:cNvSpPr/>
          <p:nvPr/>
        </p:nvSpPr>
        <p:spPr>
          <a:xfrm>
            <a:off x="841248" y="749808"/>
            <a:ext cx="4526280" cy="1188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t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Libre Baskerville"/>
              <a:buNone/>
            </a:pPr>
            <a:r>
              <a:rPr lang="en-US" sz="2700" b="1" i="0" u="none" strike="noStrike" cap="non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Sarasota: A Destination</a:t>
            </a:r>
            <a:endParaRPr sz="2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700"/>
              <a:buFont typeface="Libre Baskerville"/>
              <a:buNone/>
            </a:pPr>
            <a:r>
              <a:rPr lang="en-US" sz="2700" b="1" i="0" u="none" strike="noStrike" cap="non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Students Get to Call Home</a:t>
            </a:r>
            <a:endParaRPr sz="2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8" name="Google Shape;128;p6"/>
          <p:cNvSpPr/>
          <p:nvPr/>
        </p:nvSpPr>
        <p:spPr>
          <a:xfrm>
            <a:off x="868680" y="1993392"/>
            <a:ext cx="4434840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t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320"/>
              <a:buFont typeface="Arial"/>
              <a:buNone/>
            </a:pPr>
            <a:r>
              <a:rPr lang="en-US" sz="132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Culture, coast, and career momentum beyond the classroom.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" name="Google Shape;129;p6"/>
          <p:cNvSpPr/>
          <p:nvPr/>
        </p:nvSpPr>
        <p:spPr>
          <a:xfrm>
            <a:off x="868680" y="2578608"/>
            <a:ext cx="1828800" cy="877824"/>
          </a:xfrm>
          <a:prstGeom prst="roundRect">
            <a:avLst>
              <a:gd name="adj" fmla="val 6000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6"/>
          <p:cNvSpPr/>
          <p:nvPr/>
        </p:nvSpPr>
        <p:spPr>
          <a:xfrm>
            <a:off x="960120" y="2688336"/>
            <a:ext cx="16459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2300"/>
              <a:buFont typeface="Arial"/>
              <a:buNone/>
            </a:pPr>
            <a:r>
              <a:rPr lang="en-US" sz="23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#1</a:t>
            </a:r>
            <a:endParaRPr sz="2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6"/>
          <p:cNvSpPr/>
          <p:nvPr/>
        </p:nvSpPr>
        <p:spPr>
          <a:xfrm>
            <a:off x="960120" y="3011589"/>
            <a:ext cx="1645920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t" anchorCtr="0">
            <a:noAutofit/>
          </a:bodyPr>
          <a:lstStyle/>
          <a:p>
            <a:pPr marL="0" marR="0" lvl="0" indent="0" algn="ctr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80"/>
              <a:buFont typeface="Arial"/>
              <a:buNone/>
            </a:pPr>
            <a:r>
              <a:rPr lang="en-US" sz="108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Best Town to Visit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80"/>
              <a:buFont typeface="Arial"/>
              <a:buNone/>
            </a:pPr>
            <a:r>
              <a:rPr lang="en-US" sz="108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 America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6"/>
          <p:cNvSpPr/>
          <p:nvPr/>
        </p:nvSpPr>
        <p:spPr>
          <a:xfrm>
            <a:off x="3063240" y="2578608"/>
            <a:ext cx="1828800" cy="877824"/>
          </a:xfrm>
          <a:prstGeom prst="roundRect">
            <a:avLst>
              <a:gd name="adj" fmla="val 6000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6"/>
          <p:cNvSpPr/>
          <p:nvPr/>
        </p:nvSpPr>
        <p:spPr>
          <a:xfrm>
            <a:off x="3154680" y="2688336"/>
            <a:ext cx="1645920" cy="3200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2300"/>
              <a:buFont typeface="Arial"/>
              <a:buNone/>
            </a:pPr>
            <a:r>
              <a:rPr lang="en-US" sz="23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#4</a:t>
            </a:r>
            <a:endParaRPr sz="2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6"/>
          <p:cNvSpPr/>
          <p:nvPr/>
        </p:nvSpPr>
        <p:spPr>
          <a:xfrm>
            <a:off x="3154680" y="2999232"/>
            <a:ext cx="1645920" cy="420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t" anchorCtr="0">
            <a:noAutofit/>
          </a:bodyPr>
          <a:lstStyle/>
          <a:p>
            <a:pPr marL="0" marR="0" lvl="0" indent="0" algn="ctr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80"/>
              <a:buFont typeface="Arial"/>
              <a:buNone/>
            </a:pPr>
            <a:r>
              <a:rPr lang="en-US" sz="108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Cities on the Rise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80"/>
              <a:buFont typeface="Arial"/>
              <a:buNone/>
            </a:pPr>
            <a:r>
              <a:rPr lang="en-US" sz="108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for jobs + talent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6"/>
          <p:cNvSpPr/>
          <p:nvPr/>
        </p:nvSpPr>
        <p:spPr>
          <a:xfrm>
            <a:off x="868680" y="3712463"/>
            <a:ext cx="4434840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300"/>
              <a:buFont typeface="Arial"/>
              <a:buNone/>
            </a:pPr>
            <a:r>
              <a:rPr lang="en-US" sz="13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Why it matters for students</a:t>
            </a: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6" name="Google Shape;136;p6"/>
          <p:cNvSpPr/>
          <p:nvPr/>
        </p:nvSpPr>
        <p:spPr>
          <a:xfrm>
            <a:off x="868680" y="4023360"/>
            <a:ext cx="4434840" cy="10241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t" anchorCtr="0">
            <a:noAutofit/>
          </a:bodyPr>
          <a:lstStyle/>
          <a:p>
            <a:pPr marL="0" marR="0" lvl="0" indent="0" algn="l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60"/>
              <a:buFont typeface="Arial"/>
              <a:buNone/>
            </a:pPr>
            <a:r>
              <a:rPr lang="en-US" sz="116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 Florida’s Cultural Coast - arts, museums, performance venues, and creative energy.</a:t>
            </a:r>
            <a:endParaRPr sz="116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60"/>
              <a:buFont typeface="Arial"/>
              <a:buNone/>
            </a:pPr>
            <a:endParaRPr sz="116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60"/>
              <a:buFont typeface="Arial"/>
              <a:buNone/>
            </a:pPr>
            <a:r>
              <a:rPr lang="en-US" sz="116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 Gulf Coast lifestyle - bayfront campus, beaches, downtown Sarasota, and outdoor recreation.</a:t>
            </a:r>
            <a:endParaRPr sz="116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60"/>
              <a:buFont typeface="Arial"/>
              <a:buNone/>
            </a:pPr>
            <a:endParaRPr sz="1160" b="1" i="0" u="none" strike="noStrike" cap="non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60"/>
              <a:buFont typeface="Arial"/>
              <a:buNone/>
            </a:pPr>
            <a:r>
              <a:rPr lang="en-US" sz="116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• Career momentum - a growing regional economy surrounds the NCF experience.</a:t>
            </a:r>
            <a:endParaRPr sz="9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6"/>
          <p:cNvSpPr/>
          <p:nvPr/>
        </p:nvSpPr>
        <p:spPr>
          <a:xfrm>
            <a:off x="868675" y="5376675"/>
            <a:ext cx="4434900" cy="700500"/>
          </a:xfrm>
          <a:prstGeom prst="roundRect">
            <a:avLst>
              <a:gd name="adj" fmla="val 8571"/>
            </a:avLst>
          </a:prstGeom>
          <a:solidFill>
            <a:srgbClr val="04305A">
              <a:alpha val="96078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6"/>
          <p:cNvSpPr/>
          <p:nvPr/>
        </p:nvSpPr>
        <p:spPr>
          <a:xfrm>
            <a:off x="1024128" y="5461872"/>
            <a:ext cx="4114800" cy="20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t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180"/>
              <a:buFont typeface="Arial"/>
              <a:buNone/>
            </a:pPr>
            <a:r>
              <a:rPr lang="en-US" sz="118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Counselor takeaway</a:t>
            </a:r>
            <a:endParaRPr sz="9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6"/>
          <p:cNvSpPr/>
          <p:nvPr/>
        </p:nvSpPr>
        <p:spPr>
          <a:xfrm>
            <a:off x="1024128" y="5742447"/>
            <a:ext cx="4114800" cy="31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t" anchorCtr="0">
            <a:noAutofit/>
          </a:bodyPr>
          <a:lstStyle/>
          <a:p>
            <a:pPr marL="0" marR="0" lvl="0" indent="0" algn="l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140"/>
              <a:buFont typeface="Arial"/>
              <a:buNone/>
            </a:pPr>
            <a:r>
              <a:rPr lang="en-US" sz="114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Students live and learn in one of Florida’s most distinctive coastal communities.</a:t>
            </a:r>
            <a:endParaRPr sz="9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" name="Google Shape;140;p6"/>
          <p:cNvSpPr/>
          <p:nvPr/>
        </p:nvSpPr>
        <p:spPr>
          <a:xfrm>
            <a:off x="6400800" y="6382512"/>
            <a:ext cx="5193792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E1EA"/>
              </a:buClr>
              <a:buSzPts val="680"/>
              <a:buFont typeface="Arial"/>
              <a:buNone/>
            </a:pPr>
            <a:r>
              <a:rPr lang="en-US" sz="780" b="0" i="0" u="none" strike="noStrike" cap="none">
                <a:solidFill>
                  <a:srgbClr val="D8E1EA"/>
                </a:solidFill>
                <a:latin typeface="Arial"/>
                <a:ea typeface="Arial"/>
                <a:cs typeface="Arial"/>
                <a:sym typeface="Arial"/>
              </a:rPr>
              <a:t>Sources: CNN Travel 2026; LinkedIn 2026</a:t>
            </a:r>
            <a:endParaRPr sz="56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4"/>
        </a:solidFill>
        <a:effectLst/>
      </p:bgPr>
    </p:bg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7"/>
          <p:cNvSpPr/>
          <p:nvPr/>
        </p:nvSpPr>
        <p:spPr>
          <a:xfrm>
            <a:off x="347472" y="274320"/>
            <a:ext cx="11503152" cy="6309360"/>
          </a:xfrm>
          <a:prstGeom prst="rect">
            <a:avLst/>
          </a:prstGeom>
          <a:solidFill>
            <a:srgbClr val="002044">
              <a:alpha val="0"/>
            </a:srgbClr>
          </a:solidFill>
          <a:ln w="9525" cap="flat" cmpd="sng">
            <a:solidFill>
              <a:srgbClr val="C6B26A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7"/>
          <p:cNvSpPr txBox="1"/>
          <p:nvPr/>
        </p:nvSpPr>
        <p:spPr>
          <a:xfrm>
            <a:off x="658368" y="420624"/>
            <a:ext cx="1088136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7425" rIns="45700" bIns="2742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50" b="1" i="0" u="none" strike="noStrike" cap="non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Career Momentum from Year One</a:t>
            </a:r>
            <a:endParaRPr/>
          </a:p>
        </p:txBody>
      </p:sp>
      <p:sp>
        <p:nvSpPr>
          <p:cNvPr id="148" name="Google Shape;148;p7"/>
          <p:cNvSpPr txBox="1"/>
          <p:nvPr/>
        </p:nvSpPr>
        <p:spPr>
          <a:xfrm>
            <a:off x="1143000" y="932688"/>
            <a:ext cx="9921240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7425" rIns="45700" bIns="2742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50" b="1" i="0" u="none" strike="noStrike" cap="none">
                <a:solidFill>
                  <a:srgbClr val="CBB868"/>
                </a:solidFill>
                <a:latin typeface="Arial"/>
                <a:ea typeface="Arial"/>
                <a:cs typeface="Arial"/>
                <a:sym typeface="Arial"/>
              </a:rPr>
              <a:t>Career coaching, fellowships, internships, and graduate pathways.</a:t>
            </a:r>
            <a:endParaRPr/>
          </a:p>
        </p:txBody>
      </p:sp>
      <p:pic>
        <p:nvPicPr>
          <p:cNvPr id="149" name="Google Shape;149;p7" descr="career_slide7_photo_cropped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15584" y="1417320"/>
            <a:ext cx="5257800" cy="3154680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Google Shape;150;p7"/>
          <p:cNvSpPr/>
          <p:nvPr/>
        </p:nvSpPr>
        <p:spPr>
          <a:xfrm>
            <a:off x="5815584" y="1417320"/>
            <a:ext cx="5257800" cy="3154680"/>
          </a:xfrm>
          <a:prstGeom prst="rect">
            <a:avLst/>
          </a:prstGeom>
          <a:noFill/>
          <a:ln w="16500" cap="flat" cmpd="sng">
            <a:solidFill>
              <a:srgbClr val="CBB86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7"/>
          <p:cNvSpPr/>
          <p:nvPr/>
        </p:nvSpPr>
        <p:spPr>
          <a:xfrm>
            <a:off x="749808" y="1444752"/>
            <a:ext cx="2304288" cy="1033271"/>
          </a:xfrm>
          <a:prstGeom prst="roundRect">
            <a:avLst>
              <a:gd name="adj" fmla="val 16667"/>
            </a:avLst>
          </a:prstGeom>
          <a:solidFill>
            <a:srgbClr val="033357"/>
          </a:solidFill>
          <a:ln w="14600" cap="flat" cmpd="sng">
            <a:solidFill>
              <a:srgbClr val="CBB86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Google Shape;152;p7"/>
          <p:cNvSpPr txBox="1"/>
          <p:nvPr/>
        </p:nvSpPr>
        <p:spPr>
          <a:xfrm>
            <a:off x="859536" y="1536192"/>
            <a:ext cx="2084832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7425" rIns="45700" bIns="2742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i="0" u="none" strike="noStrike" cap="none">
                <a:solidFill>
                  <a:srgbClr val="CBB868"/>
                </a:solidFill>
                <a:latin typeface="Arial"/>
                <a:ea typeface="Arial"/>
                <a:cs typeface="Arial"/>
                <a:sym typeface="Arial"/>
              </a:rPr>
              <a:t>3,105</a:t>
            </a:r>
            <a:endParaRPr/>
          </a:p>
        </p:txBody>
      </p:sp>
      <p:sp>
        <p:nvSpPr>
          <p:cNvPr id="153" name="Google Shape;153;p7"/>
          <p:cNvSpPr txBox="1"/>
          <p:nvPr/>
        </p:nvSpPr>
        <p:spPr>
          <a:xfrm>
            <a:off x="896112" y="1965960"/>
            <a:ext cx="2011680" cy="466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7425" rIns="45700" bIns="27425" anchor="ctr" anchorCtr="0">
            <a:spAutoFit/>
          </a:bodyPr>
          <a:lstStyle/>
          <a:p>
            <a:pPr marL="0" marR="0" lvl="0" indent="0" algn="ctr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8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Career Center</a:t>
            </a:r>
            <a:br>
              <a:rPr lang="en-US" sz="128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8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interactions</a:t>
            </a:r>
            <a:endParaRPr/>
          </a:p>
        </p:txBody>
      </p:sp>
      <p:sp>
        <p:nvSpPr>
          <p:cNvPr id="154" name="Google Shape;154;p7"/>
          <p:cNvSpPr/>
          <p:nvPr/>
        </p:nvSpPr>
        <p:spPr>
          <a:xfrm>
            <a:off x="3273552" y="1444752"/>
            <a:ext cx="2304288" cy="1033271"/>
          </a:xfrm>
          <a:prstGeom prst="roundRect">
            <a:avLst>
              <a:gd name="adj" fmla="val 16667"/>
            </a:avLst>
          </a:prstGeom>
          <a:solidFill>
            <a:srgbClr val="033357"/>
          </a:solidFill>
          <a:ln w="14600" cap="flat" cmpd="sng">
            <a:solidFill>
              <a:srgbClr val="CBB86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p7"/>
          <p:cNvSpPr txBox="1"/>
          <p:nvPr/>
        </p:nvSpPr>
        <p:spPr>
          <a:xfrm>
            <a:off x="3383280" y="1536192"/>
            <a:ext cx="2084832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7425" rIns="45700" bIns="2742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i="0" u="none" strike="noStrike" cap="none">
                <a:solidFill>
                  <a:srgbClr val="CBB868"/>
                </a:solidFill>
                <a:latin typeface="Arial"/>
                <a:ea typeface="Arial"/>
                <a:cs typeface="Arial"/>
                <a:sym typeface="Arial"/>
              </a:rPr>
              <a:t>80+%</a:t>
            </a:r>
            <a:endParaRPr/>
          </a:p>
        </p:txBody>
      </p:sp>
      <p:sp>
        <p:nvSpPr>
          <p:cNvPr id="156" name="Google Shape;156;p7"/>
          <p:cNvSpPr txBox="1"/>
          <p:nvPr/>
        </p:nvSpPr>
        <p:spPr>
          <a:xfrm>
            <a:off x="3419856" y="1965960"/>
            <a:ext cx="2011680" cy="466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7425" rIns="45700" bIns="27425" anchor="ctr" anchorCtr="0">
            <a:spAutoFit/>
          </a:bodyPr>
          <a:lstStyle/>
          <a:p>
            <a:pPr marL="0" marR="0" lvl="0" indent="0" algn="ctr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8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Of students engaged</a:t>
            </a:r>
            <a:br>
              <a:rPr lang="en-US" sz="128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8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with Career Center</a:t>
            </a:r>
            <a:endParaRPr/>
          </a:p>
        </p:txBody>
      </p:sp>
      <p:sp>
        <p:nvSpPr>
          <p:cNvPr id="157" name="Google Shape;157;p7"/>
          <p:cNvSpPr/>
          <p:nvPr/>
        </p:nvSpPr>
        <p:spPr>
          <a:xfrm>
            <a:off x="749808" y="2761488"/>
            <a:ext cx="2304288" cy="1033271"/>
          </a:xfrm>
          <a:prstGeom prst="roundRect">
            <a:avLst>
              <a:gd name="adj" fmla="val 16667"/>
            </a:avLst>
          </a:prstGeom>
          <a:solidFill>
            <a:srgbClr val="033357"/>
          </a:solidFill>
          <a:ln w="14600" cap="flat" cmpd="sng">
            <a:solidFill>
              <a:srgbClr val="CBB86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p7"/>
          <p:cNvSpPr txBox="1"/>
          <p:nvPr/>
        </p:nvSpPr>
        <p:spPr>
          <a:xfrm>
            <a:off x="859536" y="2852928"/>
            <a:ext cx="2084832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7425" rIns="45700" bIns="2742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i="0" u="none" strike="noStrike" cap="none">
                <a:solidFill>
                  <a:srgbClr val="CBB868"/>
                </a:solidFill>
                <a:latin typeface="Arial"/>
                <a:ea typeface="Arial"/>
                <a:cs typeface="Arial"/>
                <a:sym typeface="Arial"/>
              </a:rPr>
              <a:t>1:1</a:t>
            </a:r>
            <a:endParaRPr/>
          </a:p>
        </p:txBody>
      </p:sp>
      <p:sp>
        <p:nvSpPr>
          <p:cNvPr id="159" name="Google Shape;159;p7"/>
          <p:cNvSpPr txBox="1"/>
          <p:nvPr/>
        </p:nvSpPr>
        <p:spPr>
          <a:xfrm>
            <a:off x="896112" y="3282696"/>
            <a:ext cx="2011680" cy="466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7425" rIns="45700" bIns="27425" anchor="ctr" anchorCtr="0">
            <a:spAutoFit/>
          </a:bodyPr>
          <a:lstStyle/>
          <a:p>
            <a:pPr marL="0" marR="0" lvl="0" indent="0" algn="ctr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8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Career coaching</a:t>
            </a:r>
            <a:br>
              <a:rPr lang="en-US" sz="128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8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available</a:t>
            </a:r>
            <a:endParaRPr/>
          </a:p>
        </p:txBody>
      </p:sp>
      <p:sp>
        <p:nvSpPr>
          <p:cNvPr id="160" name="Google Shape;160;p7"/>
          <p:cNvSpPr/>
          <p:nvPr/>
        </p:nvSpPr>
        <p:spPr>
          <a:xfrm>
            <a:off x="3273552" y="2761488"/>
            <a:ext cx="2304288" cy="1033271"/>
          </a:xfrm>
          <a:prstGeom prst="roundRect">
            <a:avLst>
              <a:gd name="adj" fmla="val 16667"/>
            </a:avLst>
          </a:prstGeom>
          <a:solidFill>
            <a:srgbClr val="033357"/>
          </a:solidFill>
          <a:ln w="14600" cap="flat" cmpd="sng">
            <a:solidFill>
              <a:srgbClr val="CBB86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1" name="Google Shape;161;p7"/>
          <p:cNvSpPr txBox="1"/>
          <p:nvPr/>
        </p:nvSpPr>
        <p:spPr>
          <a:xfrm>
            <a:off x="3383280" y="2852928"/>
            <a:ext cx="2084832" cy="3840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7425" rIns="45700" bIns="2742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 i="0" u="none" strike="noStrike" cap="none">
                <a:solidFill>
                  <a:srgbClr val="CBB868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/>
          </a:p>
        </p:txBody>
      </p:sp>
      <p:sp>
        <p:nvSpPr>
          <p:cNvPr id="162" name="Google Shape;162;p7"/>
          <p:cNvSpPr txBox="1"/>
          <p:nvPr/>
        </p:nvSpPr>
        <p:spPr>
          <a:xfrm>
            <a:off x="3419856" y="3282696"/>
            <a:ext cx="2011680" cy="4663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7425" rIns="45700" bIns="27425" anchor="ctr" anchorCtr="0">
            <a:spAutoFit/>
          </a:bodyPr>
          <a:lstStyle/>
          <a:p>
            <a:pPr marL="0" marR="0" lvl="0" indent="0" algn="ctr" rtl="0">
              <a:lnSpc>
                <a:spcPct val="86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8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Full-time career</a:t>
            </a:r>
            <a:br>
              <a:rPr lang="en-US" sz="128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8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advising staff</a:t>
            </a:r>
            <a:endParaRPr/>
          </a:p>
        </p:txBody>
      </p:sp>
      <p:sp>
        <p:nvSpPr>
          <p:cNvPr id="163" name="Google Shape;163;p7"/>
          <p:cNvSpPr/>
          <p:nvPr/>
        </p:nvSpPr>
        <p:spPr>
          <a:xfrm>
            <a:off x="749808" y="4937760"/>
            <a:ext cx="10332720" cy="932688"/>
          </a:xfrm>
          <a:prstGeom prst="roundRect">
            <a:avLst>
              <a:gd name="adj" fmla="val 16667"/>
            </a:avLst>
          </a:prstGeom>
          <a:solidFill>
            <a:srgbClr val="033357"/>
          </a:solidFill>
          <a:ln w="14600" cap="flat" cmpd="sng">
            <a:solidFill>
              <a:srgbClr val="CBB868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7"/>
          <p:cNvSpPr/>
          <p:nvPr/>
        </p:nvSpPr>
        <p:spPr>
          <a:xfrm>
            <a:off x="749808" y="4937760"/>
            <a:ext cx="91440" cy="932688"/>
          </a:xfrm>
          <a:prstGeom prst="rect">
            <a:avLst/>
          </a:prstGeom>
          <a:solidFill>
            <a:srgbClr val="CBB868"/>
          </a:solidFill>
          <a:ln>
            <a:noFill/>
          </a:ln>
          <a:effectLst>
            <a:outerShdw blurRad="40000" dist="23000" dir="5400000" rotWithShape="0">
              <a:srgbClr val="000000">
                <a:alpha val="34902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7"/>
          <p:cNvSpPr txBox="1"/>
          <p:nvPr/>
        </p:nvSpPr>
        <p:spPr>
          <a:xfrm>
            <a:off x="941832" y="5029200"/>
            <a:ext cx="987552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7425" rIns="45700" bIns="2742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450" b="1" i="0" u="none" strike="noStrike" cap="none">
                <a:solidFill>
                  <a:srgbClr val="CBB868"/>
                </a:solidFill>
                <a:latin typeface="Arial"/>
                <a:ea typeface="Arial"/>
                <a:cs typeface="Arial"/>
                <a:sym typeface="Arial"/>
              </a:rPr>
              <a:t>How counselors can describe it</a:t>
            </a:r>
            <a:endParaRPr/>
          </a:p>
        </p:txBody>
      </p:sp>
      <p:sp>
        <p:nvSpPr>
          <p:cNvPr id="166" name="Google Shape;166;p7"/>
          <p:cNvSpPr txBox="1"/>
          <p:nvPr/>
        </p:nvSpPr>
        <p:spPr>
          <a:xfrm>
            <a:off x="941832" y="5285232"/>
            <a:ext cx="987552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7425" rIns="45700" bIns="27425" anchor="ctr" anchorCtr="0">
            <a:sp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Students are connected early to coaching, fellowships, grad school advising, employers, and internships.</a:t>
            </a:r>
            <a:endParaRPr/>
          </a:p>
        </p:txBody>
      </p:sp>
      <p:sp>
        <p:nvSpPr>
          <p:cNvPr id="167" name="Google Shape;167;p7"/>
          <p:cNvSpPr txBox="1"/>
          <p:nvPr/>
        </p:nvSpPr>
        <p:spPr>
          <a:xfrm>
            <a:off x="7680960" y="6291072"/>
            <a:ext cx="3337560" cy="1463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27425" rIns="45700" bIns="27425" anchor="ctr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8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Source: Fact Book 2025–26, Career Facts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4"/>
        </a:solidFill>
        <a:effectLst/>
      </p:bgPr>
    </p:bg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8"/>
          <p:cNvSpPr/>
          <p:nvPr/>
        </p:nvSpPr>
        <p:spPr>
          <a:xfrm>
            <a:off x="347472" y="274320"/>
            <a:ext cx="11503152" cy="6309360"/>
          </a:xfrm>
          <a:prstGeom prst="rect">
            <a:avLst/>
          </a:prstGeom>
          <a:solidFill>
            <a:srgbClr val="002044">
              <a:alpha val="0"/>
            </a:srgbClr>
          </a:solidFill>
          <a:ln w="9525" cap="flat" cmpd="sng">
            <a:solidFill>
              <a:srgbClr val="C6B26A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4" name="Google Shape;174;p8"/>
          <p:cNvSpPr/>
          <p:nvPr/>
        </p:nvSpPr>
        <p:spPr>
          <a:xfrm>
            <a:off x="658368" y="347472"/>
            <a:ext cx="1088136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350"/>
              <a:buFont typeface="Libre Baskerville"/>
              <a:buNone/>
            </a:pPr>
            <a:r>
              <a:rPr lang="en-US" sz="3350" b="1" i="0" u="none" strike="noStrike" cap="none">
                <a:solidFill>
                  <a:srgbClr val="FFFFFF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Admissions: What Counselors Need to Know</a:t>
            </a:r>
            <a:endParaRPr sz="3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5" name="Google Shape;175;p8"/>
          <p:cNvSpPr/>
          <p:nvPr/>
        </p:nvSpPr>
        <p:spPr>
          <a:xfrm>
            <a:off x="914400" y="841248"/>
            <a:ext cx="10360152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Simple application process, comprehensive review, clear deadlines.</a:t>
            </a: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8"/>
          <p:cNvSpPr/>
          <p:nvPr/>
        </p:nvSpPr>
        <p:spPr>
          <a:xfrm>
            <a:off x="658368" y="1170432"/>
            <a:ext cx="4434840" cy="4434840"/>
          </a:xfrm>
          <a:prstGeom prst="roundRect">
            <a:avLst>
              <a:gd name="adj" fmla="val 1237"/>
            </a:avLst>
          </a:prstGeom>
          <a:solidFill>
            <a:srgbClr val="04305A">
              <a:alpha val="94902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7" name="Google Shape;177;p8"/>
          <p:cNvSpPr/>
          <p:nvPr/>
        </p:nvSpPr>
        <p:spPr>
          <a:xfrm>
            <a:off x="960120" y="1444752"/>
            <a:ext cx="384048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550"/>
              <a:buFont typeface="Arial"/>
              <a:buNone/>
            </a:pPr>
            <a:r>
              <a:rPr lang="en-US" sz="155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How to apply</a:t>
            </a:r>
            <a:endParaRPr sz="12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8"/>
          <p:cNvSpPr/>
          <p:nvPr/>
        </p:nvSpPr>
        <p:spPr>
          <a:xfrm>
            <a:off x="960120" y="1892808"/>
            <a:ext cx="228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350"/>
              <a:buFont typeface="Arial"/>
              <a:buNone/>
            </a:pPr>
            <a:r>
              <a:rPr lang="en-US" sz="135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1.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8"/>
          <p:cNvSpPr/>
          <p:nvPr/>
        </p:nvSpPr>
        <p:spPr>
          <a:xfrm>
            <a:off x="1325880" y="1874520"/>
            <a:ext cx="347472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t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en-US" sz="13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New College App or Common App - no application fee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0" name="Google Shape;180;p8"/>
          <p:cNvSpPr/>
          <p:nvPr/>
        </p:nvSpPr>
        <p:spPr>
          <a:xfrm>
            <a:off x="960120" y="2606040"/>
            <a:ext cx="228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350"/>
              <a:buFont typeface="Arial"/>
              <a:buNone/>
            </a:pPr>
            <a:r>
              <a:rPr lang="en-US" sz="135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2.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1" name="Google Shape;181;p8"/>
          <p:cNvSpPr/>
          <p:nvPr/>
        </p:nvSpPr>
        <p:spPr>
          <a:xfrm>
            <a:off x="1325880" y="2587752"/>
            <a:ext cx="347472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t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en-US" sz="13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Application essay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2" name="Google Shape;182;p8"/>
          <p:cNvSpPr/>
          <p:nvPr/>
        </p:nvSpPr>
        <p:spPr>
          <a:xfrm>
            <a:off x="960120" y="3319272"/>
            <a:ext cx="228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350"/>
              <a:buFont typeface="Arial"/>
              <a:buNone/>
            </a:pPr>
            <a:r>
              <a:rPr lang="en-US" sz="135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3.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8"/>
          <p:cNvSpPr/>
          <p:nvPr/>
        </p:nvSpPr>
        <p:spPr>
          <a:xfrm>
            <a:off x="1325880" y="3300984"/>
            <a:ext cx="347472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t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en-US" sz="13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High school academic record through STARS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4" name="Google Shape;184;p8"/>
          <p:cNvSpPr/>
          <p:nvPr/>
        </p:nvSpPr>
        <p:spPr>
          <a:xfrm>
            <a:off x="960120" y="4032504"/>
            <a:ext cx="228600" cy="22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350"/>
              <a:buFont typeface="Arial"/>
              <a:buNone/>
            </a:pPr>
            <a:r>
              <a:rPr lang="en-US" sz="135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4.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5" name="Google Shape;185;p8"/>
          <p:cNvSpPr/>
          <p:nvPr/>
        </p:nvSpPr>
        <p:spPr>
          <a:xfrm>
            <a:off x="1325880" y="4014216"/>
            <a:ext cx="3474720" cy="438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t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300"/>
              <a:buFont typeface="Arial"/>
              <a:buNone/>
            </a:pPr>
            <a:r>
              <a:rPr lang="en-US" sz="13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SAT, ACT, or CLT scores - self-reported or unofficial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8"/>
          <p:cNvSpPr/>
          <p:nvPr/>
        </p:nvSpPr>
        <p:spPr>
          <a:xfrm>
            <a:off x="5257800" y="1170432"/>
            <a:ext cx="2514600" cy="4434840"/>
          </a:xfrm>
          <a:prstGeom prst="roundRect">
            <a:avLst>
              <a:gd name="adj" fmla="val 1923"/>
            </a:avLst>
          </a:prstGeom>
          <a:solidFill>
            <a:srgbClr val="04305A">
              <a:alpha val="94902"/>
            </a:srgbClr>
          </a:solidFill>
          <a:ln w="9525" cap="flat" cmpd="sng">
            <a:solidFill>
              <a:srgbClr val="C6B26A">
                <a:alpha val="85098"/>
              </a:srgb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7" name="Google Shape;187;p8"/>
          <p:cNvSpPr/>
          <p:nvPr/>
        </p:nvSpPr>
        <p:spPr>
          <a:xfrm>
            <a:off x="5402873" y="1481328"/>
            <a:ext cx="2224453" cy="2926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750"/>
              <a:buFont typeface="Libre Baskerville"/>
              <a:buNone/>
            </a:pPr>
            <a:r>
              <a:rPr lang="en-US" sz="1750" b="1" i="0" u="none" strike="noStrike" cap="none">
                <a:solidFill>
                  <a:srgbClr val="C6B26A"/>
                </a:solidFill>
                <a:latin typeface="Libre Baskerville"/>
                <a:ea typeface="Libre Baskerville"/>
                <a:cs typeface="Libre Baskerville"/>
                <a:sym typeface="Libre Baskerville"/>
              </a:rPr>
              <a:t>Middle 50% Admit Profile</a:t>
            </a:r>
            <a:endParaRPr sz="16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8" name="Google Shape;188;p8"/>
          <p:cNvSpPr/>
          <p:nvPr/>
        </p:nvSpPr>
        <p:spPr>
          <a:xfrm>
            <a:off x="5636601" y="2011680"/>
            <a:ext cx="523875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80"/>
              <a:buFont typeface="Arial"/>
              <a:buNone/>
            </a:pPr>
            <a:r>
              <a:rPr lang="en-US" sz="128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GPA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8"/>
          <p:cNvSpPr/>
          <p:nvPr/>
        </p:nvSpPr>
        <p:spPr>
          <a:xfrm>
            <a:off x="6265251" y="2011680"/>
            <a:ext cx="104775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3.8–4.3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8"/>
          <p:cNvSpPr/>
          <p:nvPr/>
        </p:nvSpPr>
        <p:spPr>
          <a:xfrm>
            <a:off x="5636601" y="2514600"/>
            <a:ext cx="523875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80"/>
              <a:buFont typeface="Arial"/>
              <a:buNone/>
            </a:pPr>
            <a:r>
              <a:rPr lang="en-US" sz="128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SAT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1" name="Google Shape;191;p8"/>
          <p:cNvSpPr/>
          <p:nvPr/>
        </p:nvSpPr>
        <p:spPr>
          <a:xfrm>
            <a:off x="6265251" y="2514600"/>
            <a:ext cx="104775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1130–1320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2" name="Google Shape;192;p8"/>
          <p:cNvSpPr/>
          <p:nvPr/>
        </p:nvSpPr>
        <p:spPr>
          <a:xfrm>
            <a:off x="5636601" y="3017520"/>
            <a:ext cx="523875" cy="2560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80"/>
              <a:buFont typeface="Arial"/>
              <a:buNone/>
            </a:pPr>
            <a:r>
              <a:rPr lang="en-US" sz="128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ACT</a:t>
            </a:r>
            <a:endParaRPr sz="105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8"/>
          <p:cNvSpPr/>
          <p:nvPr/>
        </p:nvSpPr>
        <p:spPr>
          <a:xfrm>
            <a:off x="6265251" y="3017520"/>
            <a:ext cx="1047750" cy="274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l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C6B26A"/>
              </a:buClr>
              <a:buSzPts val="1600"/>
              <a:buFont typeface="Arial"/>
              <a:buNone/>
            </a:pPr>
            <a:r>
              <a:rPr lang="en-US" sz="1600" b="1" i="0" u="none" strike="noStrike" cap="none">
                <a:solidFill>
                  <a:srgbClr val="C6B26A"/>
                </a:solidFill>
                <a:latin typeface="Arial"/>
                <a:ea typeface="Arial"/>
                <a:cs typeface="Arial"/>
                <a:sym typeface="Arial"/>
              </a:rPr>
              <a:t>23–29</a:t>
            </a:r>
            <a:endParaRPr sz="13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94" name="Google Shape;194;p8"/>
          <p:cNvCxnSpPr/>
          <p:nvPr/>
        </p:nvCxnSpPr>
        <p:spPr>
          <a:xfrm>
            <a:off x="5596303" y="3703320"/>
            <a:ext cx="1813413" cy="0"/>
          </a:xfrm>
          <a:prstGeom prst="straightConnector1">
            <a:avLst/>
          </a:prstGeom>
          <a:noFill/>
          <a:ln w="9525" cap="flat" cmpd="sng">
            <a:solidFill>
              <a:srgbClr val="C6B26A">
                <a:alpha val="80000"/>
              </a:srgbClr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95" name="Google Shape;195;p8"/>
          <p:cNvSpPr/>
          <p:nvPr/>
        </p:nvSpPr>
        <p:spPr>
          <a:xfrm>
            <a:off x="5547946" y="4041648"/>
            <a:ext cx="1974605" cy="548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t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D8E1EA"/>
              </a:buClr>
              <a:buSzPts val="1280"/>
              <a:buFont typeface="Arial"/>
              <a:buNone/>
            </a:pPr>
            <a:r>
              <a:rPr lang="en-US" sz="1280" b="1" i="0" u="none" strike="noStrike" cap="none">
                <a:solidFill>
                  <a:srgbClr val="D8E1EA"/>
                </a:solidFill>
                <a:latin typeface="Arial"/>
                <a:ea typeface="Arial"/>
                <a:cs typeface="Arial"/>
                <a:sym typeface="Arial"/>
              </a:rPr>
              <a:t>Use these ranges as guideposts - not automatic cutoffs.</a:t>
            </a:r>
            <a:endParaRPr sz="92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96" name="Google Shape;196;p8" descr="/mnt/data/extracted_imgs/slide08_pic03.jpg"/>
          <p:cNvPicPr preferRelativeResize="0"/>
          <p:nvPr/>
        </p:nvPicPr>
        <p:blipFill rotWithShape="1">
          <a:blip r:embed="rId3">
            <a:alphaModFix/>
          </a:blip>
          <a:srcRect l="3000" t="8000" r="41845" b="8000"/>
          <a:stretch/>
        </p:blipFill>
        <p:spPr>
          <a:xfrm>
            <a:off x="8028431" y="1170432"/>
            <a:ext cx="2606040" cy="4434840"/>
          </a:xfrm>
          <a:prstGeom prst="rect">
            <a:avLst/>
          </a:prstGeom>
          <a:noFill/>
          <a:ln>
            <a:noFill/>
          </a:ln>
        </p:spPr>
      </p:pic>
      <p:sp>
        <p:nvSpPr>
          <p:cNvPr id="197" name="Google Shape;197;p8"/>
          <p:cNvSpPr/>
          <p:nvPr/>
        </p:nvSpPr>
        <p:spPr>
          <a:xfrm>
            <a:off x="8028431" y="1170432"/>
            <a:ext cx="2606040" cy="4434840"/>
          </a:xfrm>
          <a:prstGeom prst="rect">
            <a:avLst/>
          </a:prstGeom>
          <a:solidFill>
            <a:srgbClr val="FFFFFF">
              <a:alpha val="0"/>
            </a:srgbClr>
          </a:solidFill>
          <a:ln w="12700" cap="flat" cmpd="sng">
            <a:solidFill>
              <a:srgbClr val="C6B26A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8" name="Google Shape;198;p8"/>
          <p:cNvSpPr/>
          <p:nvPr/>
        </p:nvSpPr>
        <p:spPr>
          <a:xfrm>
            <a:off x="6400800" y="6382512"/>
            <a:ext cx="5193792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D8E1EA"/>
              </a:buClr>
              <a:buSzPts val="680"/>
              <a:buFont typeface="Arial"/>
              <a:buNone/>
            </a:pPr>
            <a:r>
              <a:rPr lang="en-US" sz="780" b="0" i="0" u="none" strike="noStrike" cap="none">
                <a:solidFill>
                  <a:srgbClr val="D8E1EA"/>
                </a:solidFill>
                <a:latin typeface="Arial"/>
                <a:ea typeface="Arial"/>
                <a:cs typeface="Arial"/>
                <a:sym typeface="Arial"/>
              </a:rPr>
              <a:t>Sources: Fact Book 2025–26, First-Time First-Year Admissions; Admissions Info Session Outline 2026–27</a:t>
            </a:r>
            <a:endParaRPr sz="56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44"/>
        </a:solid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9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02A5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5" name="Google Shape;205;p9"/>
          <p:cNvSpPr/>
          <p:nvPr/>
        </p:nvSpPr>
        <p:spPr>
          <a:xfrm>
            <a:off x="356616" y="283464"/>
            <a:ext cx="11475720" cy="6272784"/>
          </a:xfrm>
          <a:prstGeom prst="rect">
            <a:avLst/>
          </a:prstGeom>
          <a:noFill/>
          <a:ln w="12700" cap="flat" cmpd="sng">
            <a:solidFill>
              <a:srgbClr val="CBB568"/>
            </a:solidFill>
            <a:prstDash val="solid"/>
            <a:miter lim="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6" name="Google Shape;206;p9"/>
          <p:cNvSpPr txBox="1"/>
          <p:nvPr/>
        </p:nvSpPr>
        <p:spPr>
          <a:xfrm>
            <a:off x="731520" y="393192"/>
            <a:ext cx="10744200" cy="5029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50"/>
              <a:buFont typeface="Arial"/>
              <a:buNone/>
            </a:pPr>
            <a:r>
              <a:rPr lang="en-US" sz="3350" b="1" i="0" u="none" strike="noStrike" cap="none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Dates Students Should </a:t>
            </a:r>
            <a:r>
              <a:rPr lang="en-US" sz="3350" b="1">
                <a:solidFill>
                  <a:srgbClr val="FFFFFF"/>
                </a:solidFill>
                <a:latin typeface="Play"/>
                <a:ea typeface="Play"/>
                <a:cs typeface="Play"/>
                <a:sym typeface="Play"/>
              </a:rPr>
              <a:t>Know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9"/>
          <p:cNvSpPr txBox="1"/>
          <p:nvPr/>
        </p:nvSpPr>
        <p:spPr>
          <a:xfrm>
            <a:off x="1051560" y="950976"/>
            <a:ext cx="10104120" cy="31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ctr" rtl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500"/>
              <a:buFont typeface="Arial"/>
              <a:buNone/>
            </a:pPr>
            <a:r>
              <a:rPr lang="en-US" sz="1500" b="1" i="0" u="none" strike="noStrike" cap="none">
                <a:solidFill>
                  <a:srgbClr val="CBB568"/>
                </a:solidFill>
                <a:latin typeface="Arial"/>
                <a:ea typeface="Arial"/>
                <a:cs typeface="Arial"/>
                <a:sym typeface="Arial"/>
              </a:rPr>
              <a:t>Give families a simple timeline and a clear next step.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8" name="Google Shape;208;p9"/>
          <p:cNvSpPr txBox="1"/>
          <p:nvPr/>
        </p:nvSpPr>
        <p:spPr>
          <a:xfrm>
            <a:off x="731520" y="1344168"/>
            <a:ext cx="10744200" cy="23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8275" rIns="36575" bIns="1827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1" i="0" u="none" strike="noStrike" cap="none">
                <a:solidFill>
                  <a:srgbClr val="CBB568"/>
                </a:solidFill>
                <a:latin typeface="Arial"/>
                <a:ea typeface="Arial"/>
                <a:cs typeface="Arial"/>
                <a:sym typeface="Arial"/>
              </a:rPr>
              <a:t>EARLY ACTION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9"/>
          <p:cNvSpPr txBox="1"/>
          <p:nvPr/>
        </p:nvSpPr>
        <p:spPr>
          <a:xfrm>
            <a:off x="731520" y="2816352"/>
            <a:ext cx="10744200" cy="2377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8275" rIns="36575" bIns="1827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1" i="0" u="none" strike="noStrike" cap="none">
                <a:solidFill>
                  <a:srgbClr val="CBB568"/>
                </a:solidFill>
                <a:latin typeface="Arial"/>
                <a:ea typeface="Arial"/>
                <a:cs typeface="Arial"/>
                <a:sym typeface="Arial"/>
              </a:rPr>
              <a:t>REGULAR / ENROLLMENT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0" name="Google Shape;210;p9"/>
          <p:cNvSpPr/>
          <p:nvPr/>
        </p:nvSpPr>
        <p:spPr>
          <a:xfrm>
            <a:off x="685800" y="1645920"/>
            <a:ext cx="3456432" cy="987552"/>
          </a:xfrm>
          <a:prstGeom prst="roundRect">
            <a:avLst>
              <a:gd name="adj" fmla="val 16667"/>
            </a:avLst>
          </a:prstGeom>
          <a:solidFill>
            <a:srgbClr val="003764"/>
          </a:solidFill>
          <a:ln w="15875" cap="flat" cmpd="sng">
            <a:solidFill>
              <a:srgbClr val="CBB568"/>
            </a:solidFill>
            <a:prstDash val="solid"/>
            <a:miter lim="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9"/>
          <p:cNvSpPr txBox="1"/>
          <p:nvPr/>
        </p:nvSpPr>
        <p:spPr>
          <a:xfrm>
            <a:off x="850392" y="1810512"/>
            <a:ext cx="1152144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8275" rIns="36575" bIns="1827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CBB568"/>
                </a:solidFill>
                <a:latin typeface="Arial"/>
                <a:ea typeface="Arial"/>
                <a:cs typeface="Arial"/>
                <a:sym typeface="Arial"/>
              </a:rPr>
              <a:t>Nov. 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2" name="Google Shape;212;p9"/>
          <p:cNvSpPr txBox="1"/>
          <p:nvPr/>
        </p:nvSpPr>
        <p:spPr>
          <a:xfrm>
            <a:off x="2075688" y="1819656"/>
            <a:ext cx="1883663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8275" rIns="36575" bIns="1827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Early Action</a:t>
            </a:r>
            <a:br>
              <a:rPr lang="en-US" sz="1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deadline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3" name="Google Shape;213;p9"/>
          <p:cNvSpPr/>
          <p:nvPr/>
        </p:nvSpPr>
        <p:spPr>
          <a:xfrm>
            <a:off x="4370832" y="1645920"/>
            <a:ext cx="3456432" cy="987552"/>
          </a:xfrm>
          <a:prstGeom prst="roundRect">
            <a:avLst>
              <a:gd name="adj" fmla="val 16667"/>
            </a:avLst>
          </a:prstGeom>
          <a:solidFill>
            <a:srgbClr val="003764"/>
          </a:solidFill>
          <a:ln w="15875" cap="flat" cmpd="sng">
            <a:solidFill>
              <a:srgbClr val="CBB568"/>
            </a:solidFill>
            <a:prstDash val="solid"/>
            <a:miter lim="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9"/>
          <p:cNvSpPr txBox="1"/>
          <p:nvPr/>
        </p:nvSpPr>
        <p:spPr>
          <a:xfrm>
            <a:off x="4535424" y="1810512"/>
            <a:ext cx="1152144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8275" rIns="36575" bIns="1827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rgbClr val="CBB568"/>
                </a:solidFill>
                <a:latin typeface="Arial"/>
                <a:ea typeface="Arial"/>
                <a:cs typeface="Arial"/>
                <a:sym typeface="Arial"/>
              </a:rPr>
              <a:t>Nov. 15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5" name="Google Shape;215;p9"/>
          <p:cNvSpPr txBox="1"/>
          <p:nvPr/>
        </p:nvSpPr>
        <p:spPr>
          <a:xfrm>
            <a:off x="5760720" y="1728815"/>
            <a:ext cx="1883663" cy="8217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8275" rIns="36575" bIns="1827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Early Action</a:t>
            </a:r>
            <a:br>
              <a:rPr lang="en-US" sz="1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supporting documents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6" name="Google Shape;216;p9"/>
          <p:cNvSpPr/>
          <p:nvPr/>
        </p:nvSpPr>
        <p:spPr>
          <a:xfrm>
            <a:off x="8055864" y="1645920"/>
            <a:ext cx="3456432" cy="987552"/>
          </a:xfrm>
          <a:prstGeom prst="roundRect">
            <a:avLst>
              <a:gd name="adj" fmla="val 16667"/>
            </a:avLst>
          </a:prstGeom>
          <a:solidFill>
            <a:srgbClr val="003764"/>
          </a:solidFill>
          <a:ln w="15875" cap="flat" cmpd="sng">
            <a:solidFill>
              <a:srgbClr val="CBB568"/>
            </a:solidFill>
            <a:prstDash val="solid"/>
            <a:miter lim="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p9"/>
          <p:cNvSpPr txBox="1"/>
          <p:nvPr/>
        </p:nvSpPr>
        <p:spPr>
          <a:xfrm>
            <a:off x="8220456" y="1810512"/>
            <a:ext cx="1152144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8275" rIns="36575" bIns="1827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</a:pPr>
            <a:r>
              <a:rPr lang="en-US" sz="2100" b="1" i="0" u="none" strike="noStrike" cap="none">
                <a:solidFill>
                  <a:srgbClr val="CBB568"/>
                </a:solidFill>
                <a:latin typeface="Arial"/>
                <a:ea typeface="Arial"/>
                <a:cs typeface="Arial"/>
                <a:sym typeface="Arial"/>
              </a:rPr>
              <a:t>Dec. 15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9"/>
          <p:cNvSpPr txBox="1"/>
          <p:nvPr/>
        </p:nvSpPr>
        <p:spPr>
          <a:xfrm>
            <a:off x="9445752" y="1819656"/>
            <a:ext cx="1883663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8275" rIns="36575" bIns="1827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Early Action</a:t>
            </a:r>
            <a:br>
              <a:rPr lang="en-US" sz="1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decision by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9" name="Google Shape;219;p9"/>
          <p:cNvSpPr/>
          <p:nvPr/>
        </p:nvSpPr>
        <p:spPr>
          <a:xfrm>
            <a:off x="685800" y="3127248"/>
            <a:ext cx="3456432" cy="987552"/>
          </a:xfrm>
          <a:prstGeom prst="roundRect">
            <a:avLst>
              <a:gd name="adj" fmla="val 16667"/>
            </a:avLst>
          </a:prstGeom>
          <a:solidFill>
            <a:srgbClr val="003764"/>
          </a:solidFill>
          <a:ln w="15875" cap="flat" cmpd="sng">
            <a:solidFill>
              <a:srgbClr val="CBB568"/>
            </a:solidFill>
            <a:prstDash val="solid"/>
            <a:miter lim="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0" name="Google Shape;220;p9"/>
          <p:cNvSpPr txBox="1"/>
          <p:nvPr/>
        </p:nvSpPr>
        <p:spPr>
          <a:xfrm>
            <a:off x="850392" y="3291840"/>
            <a:ext cx="1152144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8275" rIns="36575" bIns="1827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CBB568"/>
                </a:solidFill>
                <a:latin typeface="Arial"/>
                <a:ea typeface="Arial"/>
                <a:cs typeface="Arial"/>
                <a:sym typeface="Arial"/>
              </a:rPr>
              <a:t>Apr. 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9"/>
          <p:cNvSpPr txBox="1"/>
          <p:nvPr/>
        </p:nvSpPr>
        <p:spPr>
          <a:xfrm>
            <a:off x="2075688" y="3300984"/>
            <a:ext cx="1883663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8275" rIns="36575" bIns="1827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Regular</a:t>
            </a:r>
            <a:br>
              <a:rPr lang="en-US" sz="1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deadline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2" name="Google Shape;222;p9"/>
          <p:cNvSpPr/>
          <p:nvPr/>
        </p:nvSpPr>
        <p:spPr>
          <a:xfrm>
            <a:off x="4370832" y="3127248"/>
            <a:ext cx="3456432" cy="987552"/>
          </a:xfrm>
          <a:prstGeom prst="roundRect">
            <a:avLst>
              <a:gd name="adj" fmla="val 16667"/>
            </a:avLst>
          </a:prstGeom>
          <a:solidFill>
            <a:srgbClr val="003764"/>
          </a:solidFill>
          <a:ln w="15875" cap="flat" cmpd="sng">
            <a:solidFill>
              <a:srgbClr val="CBB568"/>
            </a:solidFill>
            <a:prstDash val="solid"/>
            <a:miter lim="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3" name="Google Shape;223;p9"/>
          <p:cNvSpPr txBox="1"/>
          <p:nvPr/>
        </p:nvSpPr>
        <p:spPr>
          <a:xfrm>
            <a:off x="4535424" y="3291840"/>
            <a:ext cx="1152144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8275" rIns="36575" bIns="1827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CBB568"/>
                </a:solidFill>
                <a:latin typeface="Arial"/>
                <a:ea typeface="Arial"/>
                <a:cs typeface="Arial"/>
                <a:sym typeface="Arial"/>
              </a:rPr>
              <a:t>May 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4" name="Google Shape;224;p9"/>
          <p:cNvSpPr txBox="1"/>
          <p:nvPr/>
        </p:nvSpPr>
        <p:spPr>
          <a:xfrm>
            <a:off x="5760720" y="3300984"/>
            <a:ext cx="1883663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8275" rIns="36575" bIns="1827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Enrollment</a:t>
            </a:r>
            <a:br>
              <a:rPr lang="en-US" sz="1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deposit deadline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9"/>
          <p:cNvSpPr/>
          <p:nvPr/>
        </p:nvSpPr>
        <p:spPr>
          <a:xfrm>
            <a:off x="8055864" y="3127248"/>
            <a:ext cx="3456432" cy="987552"/>
          </a:xfrm>
          <a:prstGeom prst="roundRect">
            <a:avLst>
              <a:gd name="adj" fmla="val 16667"/>
            </a:avLst>
          </a:prstGeom>
          <a:solidFill>
            <a:srgbClr val="003764"/>
          </a:solidFill>
          <a:ln w="15875" cap="flat" cmpd="sng">
            <a:solidFill>
              <a:srgbClr val="CBB568"/>
            </a:solidFill>
            <a:prstDash val="solid"/>
            <a:miter lim="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6" name="Google Shape;226;p9"/>
          <p:cNvSpPr txBox="1"/>
          <p:nvPr/>
        </p:nvSpPr>
        <p:spPr>
          <a:xfrm>
            <a:off x="8220456" y="3291840"/>
            <a:ext cx="1152144" cy="6583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8275" rIns="36575" bIns="1827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n-US" sz="2400" b="1" i="0" u="none" strike="noStrike" cap="none">
                <a:solidFill>
                  <a:srgbClr val="CBB568"/>
                </a:solidFill>
                <a:latin typeface="Arial"/>
                <a:ea typeface="Arial"/>
                <a:cs typeface="Arial"/>
                <a:sym typeface="Arial"/>
              </a:rPr>
              <a:t>July 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7" name="Google Shape;227;p9"/>
          <p:cNvSpPr txBox="1"/>
          <p:nvPr/>
        </p:nvSpPr>
        <p:spPr>
          <a:xfrm>
            <a:off x="9445752" y="3300984"/>
            <a:ext cx="1883663" cy="64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575" tIns="18275" rIns="36575" bIns="18275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700"/>
              <a:buFont typeface="Arial"/>
              <a:buNone/>
            </a:pPr>
            <a:r>
              <a:rPr lang="en-US" sz="1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Final</a:t>
            </a:r>
            <a:br>
              <a:rPr lang="en-US" sz="1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7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deadline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9"/>
          <p:cNvSpPr/>
          <p:nvPr/>
        </p:nvSpPr>
        <p:spPr>
          <a:xfrm>
            <a:off x="786384" y="4828032"/>
            <a:ext cx="10634472" cy="969264"/>
          </a:xfrm>
          <a:prstGeom prst="roundRect">
            <a:avLst>
              <a:gd name="adj" fmla="val 16667"/>
            </a:avLst>
          </a:prstGeom>
          <a:solidFill>
            <a:srgbClr val="003764"/>
          </a:solidFill>
          <a:ln w="15875" cap="flat" cmpd="sng">
            <a:solidFill>
              <a:srgbClr val="CBB568"/>
            </a:solidFill>
            <a:prstDash val="solid"/>
            <a:miter lim="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9" name="Google Shape;229;p9"/>
          <p:cNvSpPr txBox="1"/>
          <p:nvPr/>
        </p:nvSpPr>
        <p:spPr>
          <a:xfrm>
            <a:off x="1005840" y="4928616"/>
            <a:ext cx="10195560" cy="7315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73150" tIns="36575" rIns="73150" bIns="36575" anchor="ctr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US" sz="1300" b="1" i="0" u="none" strike="noStrike" cap="none">
                <a:solidFill>
                  <a:srgbClr val="CBB568"/>
                </a:solidFill>
                <a:latin typeface="Arial"/>
                <a:ea typeface="Arial"/>
                <a:cs typeface="Arial"/>
                <a:sym typeface="Arial"/>
              </a:rPr>
              <a:t>Best counselor move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n-US" sz="2000" b="1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Encourage students to apply by Early Action so scholarship conversations can start earlier.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p9"/>
          <p:cNvSpPr txBox="1"/>
          <p:nvPr/>
        </p:nvSpPr>
        <p:spPr>
          <a:xfrm>
            <a:off x="6400800" y="6382512"/>
            <a:ext cx="5193792" cy="2011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7425" tIns="18275" rIns="27425" bIns="18275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80"/>
              <a:buFont typeface="Arial"/>
              <a:buNone/>
            </a:pPr>
            <a:r>
              <a:rPr lang="en-US" sz="780" b="0" i="0" u="none" strike="noStrike" cap="none">
                <a:solidFill>
                  <a:srgbClr val="CAD4DD"/>
                </a:solidFill>
                <a:latin typeface="Arial"/>
                <a:ea typeface="Arial"/>
                <a:cs typeface="Arial"/>
                <a:sym typeface="Arial"/>
              </a:rPr>
              <a:t>Source: Admissions Info Session Outline 2026–27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3f422995-1f91-4bde-b2e7-ad6af32cea02" xsi:nil="true"/>
    <lcf76f155ced4ddcb4097134ff3c332f xmlns="f2783ffb-5ccd-4701-bdc4-5ae590562bbf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EA11FDB502D440BF0FA59031F4EC96" ma:contentTypeVersion="18" ma:contentTypeDescription="Create a new document." ma:contentTypeScope="" ma:versionID="69ca35eb5ee7215c60077b00df058fbd">
  <xsd:schema xmlns:xsd="http://www.w3.org/2001/XMLSchema" xmlns:xs="http://www.w3.org/2001/XMLSchema" xmlns:p="http://schemas.microsoft.com/office/2006/metadata/properties" xmlns:ns2="f2783ffb-5ccd-4701-bdc4-5ae590562bbf" xmlns:ns3="3f422995-1f91-4bde-b2e7-ad6af32cea02" targetNamespace="http://schemas.microsoft.com/office/2006/metadata/properties" ma:root="true" ma:fieldsID="6f078ea35421e869a28e17641cd25460" ns2:_="" ns3:_="">
    <xsd:import namespace="f2783ffb-5ccd-4701-bdc4-5ae590562bbf"/>
    <xsd:import namespace="3f422995-1f91-4bde-b2e7-ad6af32cea0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2783ffb-5ccd-4701-bdc4-5ae590562bb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391af29b-e898-46cd-ad54-75745d14b33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422995-1f91-4bde-b2e7-ad6af32cea02" elementFormDefault="qualified">
    <xsd:import namespace="http://schemas.microsoft.com/office/2006/documentManagement/types"/>
    <xsd:import namespace="http://schemas.microsoft.com/office/infopath/2007/PartnerControls"/>
    <xsd:element name="SharedWithUsers" ma:index="1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04c6fa4b-c358-4e5a-b359-1fd9f42b7fcf}" ma:internalName="TaxCatchAll" ma:showField="CatchAllData" ma:web="3f422995-1f91-4bde-b2e7-ad6af32cea0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1615057-FB82-4AF3-BF67-2EE09256554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0059D6A-34BE-49A4-B6C6-8857E3C70940}">
  <ds:schemaRefs>
    <ds:schemaRef ds:uri="http://schemas.microsoft.com/office/2006/metadata/properties"/>
    <ds:schemaRef ds:uri="http://schemas.microsoft.com/office/infopath/2007/PartnerControls"/>
    <ds:schemaRef ds:uri="3f422995-1f91-4bde-b2e7-ad6af32cea02"/>
    <ds:schemaRef ds:uri="f2783ffb-5ccd-4701-bdc4-5ae590562bbf"/>
  </ds:schemaRefs>
</ds:datastoreItem>
</file>

<file path=customXml/itemProps3.xml><?xml version="1.0" encoding="utf-8"?>
<ds:datastoreItem xmlns:ds="http://schemas.openxmlformats.org/officeDocument/2006/customXml" ds:itemID="{94272D54-D0B1-4AAC-8C5B-AD7FF5DD0F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2783ffb-5ccd-4701-bdc4-5ae590562bbf"/>
    <ds:schemaRef ds:uri="3f422995-1f91-4bde-b2e7-ad6af32cea0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13</Slides>
  <Notes>13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OpenAI</dc:creator>
  <cp:revision>2</cp:revision>
  <dcterms:created xsi:type="dcterms:W3CDTF">2026-08-24T17:30:11Z</dcterms:created>
  <dcterms:modified xsi:type="dcterms:W3CDTF">2026-09-14T16:56:28Z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0x010100CCEA11FDB502D440BF0FA59031F4EC96</vt:lpwstr>
  </property>
  <property fmtid="{D5CDD505-2E9C-101B-9397-08002B2CF9AE}" pid="3" name="MSIP_Label_055b6ed3-49d9-4c8b-b721-6e88a1f26c44_Enabled">
    <vt:lpwstr>true</vt:lpwstr>
  </property>
  <property fmtid="{D5CDD505-2E9C-101B-9397-08002B2CF9AE}" pid="4" name="MSIP_Label_055b6ed3-49d9-4c8b-b721-6e88a1f26c44_SetDate">
    <vt:lpwstr>2026-08-31T18:17:10Z</vt:lpwstr>
  </property>
  <property fmtid="{D5CDD505-2E9C-101B-9397-08002B2CF9AE}" pid="5" name="MSIP_Label_055b6ed3-49d9-4c8b-b721-6e88a1f26c44_Method">
    <vt:lpwstr>Standard</vt:lpwstr>
  </property>
  <property fmtid="{D5CDD505-2E9C-101B-9397-08002B2CF9AE}" pid="6" name="MSIP_Label_055b6ed3-49d9-4c8b-b721-6e88a1f26c44_Name">
    <vt:lpwstr>Internal or Private Data</vt:lpwstr>
  </property>
  <property fmtid="{D5CDD505-2E9C-101B-9397-08002B2CF9AE}" pid="7" name="MSIP_Label_055b6ed3-49d9-4c8b-b721-6e88a1f26c44_SiteId">
    <vt:lpwstr>ac79e5a8-e0e4-434b-a292-2c89b5c28366</vt:lpwstr>
  </property>
  <property fmtid="{D5CDD505-2E9C-101B-9397-08002B2CF9AE}" pid="8" name="MSIP_Label_055b6ed3-49d9-4c8b-b721-6e88a1f26c44_ActionId">
    <vt:lpwstr>9670bc85-26b6-4302-ac24-56fe63f85da0</vt:lpwstr>
  </property>
  <property fmtid="{D5CDD505-2E9C-101B-9397-08002B2CF9AE}" pid="9" name="MSIP_Label_055b6ed3-49d9-4c8b-b721-6e88a1f26c44_ContentBits">
    <vt:lpwstr>2</vt:lpwstr>
  </property>
  <property fmtid="{D5CDD505-2E9C-101B-9397-08002B2CF9AE}" pid="10" name="MSIP_Label_055b6ed3-49d9-4c8b-b721-6e88a1f26c44_Tag">
    <vt:lpwstr>10, 3, 0, 2</vt:lpwstr>
  </property>
  <property fmtid="{D5CDD505-2E9C-101B-9397-08002B2CF9AE}" pid="11" name="ClassificationContentMarkingFooterLocations">
    <vt:lpwstr>Office Theme:3</vt:lpwstr>
  </property>
  <property fmtid="{D5CDD505-2E9C-101B-9397-08002B2CF9AE}" pid="12" name="ClassificationContentMarkingFooterText">
    <vt:lpwstr>FIU - Internal Data</vt:lpwstr>
  </property>
  <property fmtid="{D5CDD505-2E9C-101B-9397-08002B2CF9AE}" pid="13" name="MediaServiceImageTags">
    <vt:lpwstr/>
  </property>
</Properties>
</file>