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1"/>
  </p:notesMasterIdLst>
  <p:sldIdLst>
    <p:sldId id="335" r:id="rId5"/>
    <p:sldId id="346" r:id="rId6"/>
    <p:sldId id="272" r:id="rId7"/>
    <p:sldId id="343" r:id="rId8"/>
    <p:sldId id="351" r:id="rId9"/>
    <p:sldId id="333" r:id="rId10"/>
    <p:sldId id="334" r:id="rId11"/>
    <p:sldId id="341" r:id="rId12"/>
    <p:sldId id="355" r:id="rId13"/>
    <p:sldId id="268" r:id="rId14"/>
    <p:sldId id="273" r:id="rId15"/>
    <p:sldId id="344" r:id="rId16"/>
    <p:sldId id="269" r:id="rId17"/>
    <p:sldId id="357" r:id="rId18"/>
    <p:sldId id="358" r:id="rId19"/>
    <p:sldId id="278" r:id="rId20"/>
  </p:sldIdLst>
  <p:sldSz cx="18288000" cy="10287000"/>
  <p:notesSz cx="10287000" cy="1828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009FDF"/>
    <a:srgbClr val="501D83"/>
    <a:srgbClr val="B095DE"/>
    <a:srgbClr val="2E1A4A"/>
    <a:srgbClr val="58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886" y="1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2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826621" y="0"/>
            <a:ext cx="4457700" cy="9172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56B4A-C787-4569-A99F-1A25B7205EF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41313" y="2286000"/>
            <a:ext cx="10971213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8700" y="8802512"/>
            <a:ext cx="8229600" cy="7199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7370780"/>
            <a:ext cx="4457700" cy="917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26621" y="17370780"/>
            <a:ext cx="4457700" cy="917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260FD-0304-49C0-B775-8CE15086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9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281ED-7CB4-8A60-6287-7275C2CF3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2445A2-5334-9124-443B-2E85CDB9F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949212-6430-7061-337B-2A821160BC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u="none">
                <a:solidFill>
                  <a:srgbClr val="00B0F0"/>
                </a:solidFill>
              </a:rPr>
              <a:t>No requests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185E3-15B4-E33F-C81C-60E32A7D8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56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57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2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9E0AD-447B-C0C9-DC71-1E5F9B20F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7ACD4C-D1DF-B19C-9669-061891BD39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45BB85-3678-272E-D463-37B773AA1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2F7C3-B80F-9C16-FF95-8704BF28F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20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01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349EF-8D7C-72DA-463A-FE8239D5B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DEC1AE-645C-B113-4E53-477F985FE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A4BC86-2345-6F2A-BBD3-A6D12BBD4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61B869-5F56-C792-63DB-17214BB323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92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0E8B2-0112-06D2-2BFE-1E48F3965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78DC5-91E1-8F6D-3D2F-3F4D7C4F1A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277491-3FAE-2FD9-BCC0-2C3A354972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B6A28-8C78-8A73-AB9A-3DD3047A0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37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77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E511-7448-9D21-8B04-AF1F6F684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58E287-2785-7E67-BBE3-BB8CF9CD05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7C9649-CFAF-122B-983F-ABEF0FE21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D94B3-AD80-CCE2-8ACE-D5755AF4D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1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30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3A222-10C6-5E64-2EAF-71C726C6E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B08895-11AB-FBF9-8AD2-BEBCB0EB2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08EBDD-4C0A-4457-2083-BDA6982051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CF927-95A4-7FD7-0FB1-779C3FEFB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27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3FE4C-01FB-EB81-0947-9CF5A5472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3B383-C184-871F-E148-9F99E0649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777942-FAFD-C195-F001-9A0CF28C3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731B5-56E9-D672-B46C-69AC7A72C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16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25E6A-BD51-6B6E-6B99-21B582C65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3B61F8-71ED-60B4-3523-8F37541FB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AA953C-6FFE-7A92-8609-B38A2047D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8A2DC-A500-C9C8-401A-AE9D69EDC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7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97F3A-1F94-6ED0-2598-B4084DB0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6A4EC6-3E1F-D756-AC5C-54B29A7E1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14AA74-01D8-C433-34AA-C2EC5C2DF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769E5-ABBC-7068-664C-F2F162574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33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E0540-F5E9-EDE3-BD2C-B5406383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869DE-B278-635B-2CBA-3667C464E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74FF8E-9DEC-C03E-7CA7-D72C9F5100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B0E18-4663-30C1-F90D-9B890F29A7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7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AF519-C637-10F2-0DE5-1335F4392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4F7372-0533-3DE4-2CB8-BAD3AB7D4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D6E414-ED9A-122D-2DA3-93DEBACE5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322A5-2325-1B44-A6F5-AA9EAD043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260FD-0304-49C0-B775-8CE15086C3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93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00000">
              <a:alpha val="38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95005" y="9121126"/>
            <a:ext cx="3259619" cy="80347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9725" y="276859"/>
            <a:ext cx="15077351" cy="94593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65506" y="2024924"/>
            <a:ext cx="5538470" cy="7043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1787" y="268254"/>
            <a:ext cx="16836610" cy="1343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9452" y="2979144"/>
            <a:ext cx="14768830" cy="41827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590B7-62F2-726D-71B8-B2E8C0CDF73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546275" y="10040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svg"/><Relationship Id="rId5" Type="http://schemas.openxmlformats.org/officeDocument/2006/relationships/image" Target="../media/image61.svg"/><Relationship Id="rId4" Type="http://schemas.openxmlformats.org/officeDocument/2006/relationships/image" Target="../media/image6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g"/><Relationship Id="rId5" Type="http://schemas.openxmlformats.org/officeDocument/2006/relationships/image" Target="../media/image69.jpeg"/><Relationship Id="rId4" Type="http://schemas.openxmlformats.org/officeDocument/2006/relationships/image" Target="../media/image6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image" Target="../media/image10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31" Type="http://schemas.openxmlformats.org/officeDocument/2006/relationships/image" Target="../media/image49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8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10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9526-F293-DB2F-0935-BE2445815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DB7D54BC-9030-F5C7-9C46-829474888F8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E864235B-6F16-65A7-F96F-75A97EAA49A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01D83">
              <a:alpha val="72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C6266ECC-BFF1-F0E8-FD37-7F90A4A33B4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65295" y="3144879"/>
            <a:ext cx="13716000" cy="338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EE2BBCD-7664-A151-45C8-C8D8356CA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93068" cy="1028700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6910D1A-E5B9-AD83-DCA4-419FD05C5D41}"/>
              </a:ext>
            </a:extLst>
          </p:cNvPr>
          <p:cNvSpPr/>
          <p:nvPr/>
        </p:nvSpPr>
        <p:spPr>
          <a:xfrm>
            <a:off x="3133994" y="1301581"/>
            <a:ext cx="12070942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bject 7" descr="$PPTXTitle">
            <a:extLst>
              <a:ext uri="{FF2B5EF4-FFF2-40B4-BE49-F238E27FC236}">
                <a16:creationId xmlns:a16="http://schemas.microsoft.com/office/drawing/2014/main" id="{AA293D73-7E06-D649-FDB7-1129EFC90FD3}"/>
              </a:ext>
            </a:extLst>
          </p:cNvPr>
          <p:cNvSpPr txBox="1">
            <a:spLocks/>
          </p:cNvSpPr>
          <p:nvPr/>
        </p:nvSpPr>
        <p:spPr>
          <a:xfrm>
            <a:off x="615820" y="387431"/>
            <a:ext cx="17056357" cy="1276172"/>
          </a:xfrm>
          <a:prstGeom prst="rect">
            <a:avLst/>
          </a:prstGeom>
        </p:spPr>
        <p:txBody>
          <a:bodyPr vert="horz" wrap="square" lIns="0" tIns="166550" rIns="0" bIns="0" rtlCol="0" anchor="t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7200" spc="-150" err="1">
                <a:cs typeface="Arial Black" panose="020B0604020202020204" pitchFamily="34" charset="0"/>
              </a:rPr>
              <a:t>Intercollegiate </a:t>
            </a:r>
            <a:r>
              <a:rPr lang="en-US" sz="7200" spc="-150">
                <a:cs typeface="Arial Black" panose="020B0604020202020204" pitchFamily="34" charset="0"/>
              </a:rPr>
              <a:t>Athletics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8DCF38E-CFAF-C322-4475-7431559EAE7E}"/>
              </a:ext>
            </a:extLst>
          </p:cNvPr>
          <p:cNvSpPr/>
          <p:nvPr/>
        </p:nvSpPr>
        <p:spPr>
          <a:xfrm>
            <a:off x="785136" y="2456942"/>
            <a:ext cx="7640828" cy="6946641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3183" t="-11483" r="-7971" b="-21363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72FC985-A9C0-B25D-17D0-45A45924ACC1}"/>
              </a:ext>
            </a:extLst>
          </p:cNvPr>
          <p:cNvSpPr/>
          <p:nvPr/>
        </p:nvSpPr>
        <p:spPr>
          <a:xfrm>
            <a:off x="782565" y="2459061"/>
            <a:ext cx="7640828" cy="6946641"/>
          </a:xfrm>
          <a:prstGeom prst="roundRect">
            <a:avLst/>
          </a:prstGeom>
          <a:solidFill>
            <a:schemeClr val="tx1">
              <a:alpha val="68561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0F23AA-368A-DD46-85BC-EAA8E1DF5C3C}"/>
              </a:ext>
            </a:extLst>
          </p:cNvPr>
          <p:cNvSpPr txBox="1"/>
          <p:nvPr/>
        </p:nvSpPr>
        <p:spPr>
          <a:xfrm>
            <a:off x="759483" y="4424973"/>
            <a:ext cx="7761150" cy="4067973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Baseball</a:t>
            </a:r>
            <a:endParaRPr lang="en-US"/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/>
                <a:cs typeface="Arial"/>
              </a:rPr>
              <a:t>Basketball</a:t>
            </a:r>
            <a:endParaRPr lang="en-US" sz="4400" spc="1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/>
                <a:cs typeface="Arial"/>
              </a:rPr>
              <a:t>Soccer</a:t>
            </a:r>
            <a:endParaRPr lang="en-US" sz="4400" spc="1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Country</a:t>
            </a:r>
            <a:endParaRPr lang="en-US" sz="4400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78DDC3-E9C5-A789-A4E9-7C73C232B0E2}"/>
              </a:ext>
            </a:extLst>
          </p:cNvPr>
          <p:cNvSpPr txBox="1"/>
          <p:nvPr/>
        </p:nvSpPr>
        <p:spPr>
          <a:xfrm>
            <a:off x="796806" y="2899939"/>
            <a:ext cx="7761150" cy="12162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Men’s Sports</a:t>
            </a:r>
            <a:endParaRPr lang="en-US" sz="11500" b="1" spc="15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21406D-AAC4-F502-B81A-F7D9681D74C1}"/>
              </a:ext>
            </a:extLst>
          </p:cNvPr>
          <p:cNvSpPr/>
          <p:nvPr/>
        </p:nvSpPr>
        <p:spPr>
          <a:xfrm>
            <a:off x="1208508" y="4315891"/>
            <a:ext cx="675079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3DA6ADD-6AD1-62E4-2D36-ACCD7340D426}"/>
              </a:ext>
            </a:extLst>
          </p:cNvPr>
          <p:cNvSpPr/>
          <p:nvPr/>
        </p:nvSpPr>
        <p:spPr>
          <a:xfrm>
            <a:off x="9755699" y="2456942"/>
            <a:ext cx="7640828" cy="6946641"/>
          </a:xfrm>
          <a:prstGeom prst="round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398" r="34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CBF416E-ABA5-C457-4A12-C61BC0F73FDF}"/>
              </a:ext>
            </a:extLst>
          </p:cNvPr>
          <p:cNvSpPr/>
          <p:nvPr/>
        </p:nvSpPr>
        <p:spPr>
          <a:xfrm>
            <a:off x="9753128" y="2459061"/>
            <a:ext cx="7640828" cy="6946641"/>
          </a:xfrm>
          <a:prstGeom prst="roundRect">
            <a:avLst/>
          </a:prstGeom>
          <a:solidFill>
            <a:schemeClr val="tx1">
              <a:alpha val="68561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5B1310-0CD5-2540-3DB8-AEFE52124524}"/>
              </a:ext>
            </a:extLst>
          </p:cNvPr>
          <p:cNvSpPr txBox="1"/>
          <p:nvPr/>
        </p:nvSpPr>
        <p:spPr>
          <a:xfrm>
            <a:off x="9730046" y="4424974"/>
            <a:ext cx="7761150" cy="4067973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Softball</a:t>
            </a:r>
            <a:endParaRPr lang="en-US"/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/>
                <a:cs typeface="Arial"/>
              </a:rPr>
              <a:t>Basketball</a:t>
            </a:r>
            <a:endParaRPr lang="en-US" sz="4400" spc="1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/>
                <a:cs typeface="Arial"/>
              </a:rPr>
              <a:t>Soccer</a:t>
            </a:r>
            <a:endParaRPr lang="en-US" sz="4400" spc="1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4400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Country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6387B6-3683-C114-D06A-ABFE3910E59E}"/>
              </a:ext>
            </a:extLst>
          </p:cNvPr>
          <p:cNvSpPr txBox="1"/>
          <p:nvPr/>
        </p:nvSpPr>
        <p:spPr>
          <a:xfrm>
            <a:off x="9767369" y="2899939"/>
            <a:ext cx="7761150" cy="12162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Women’s Sports</a:t>
            </a:r>
            <a:endParaRPr lang="en-US" sz="11500" b="1" spc="15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C31374-0175-4992-35C2-BC3C06CDF7A4}"/>
              </a:ext>
            </a:extLst>
          </p:cNvPr>
          <p:cNvSpPr/>
          <p:nvPr/>
        </p:nvSpPr>
        <p:spPr>
          <a:xfrm>
            <a:off x="10179071" y="4315891"/>
            <a:ext cx="675079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60382DB-9367-0315-975C-F92E772D8D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" t="10370" r="14753" b="17763"/>
          <a:stretch>
            <a:fillRect/>
          </a:stretch>
        </p:blipFill>
        <p:spPr>
          <a:xfrm>
            <a:off x="1" y="-1"/>
            <a:ext cx="18288000" cy="10278379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C0A39B58-9533-F483-D4B6-B7F1A3666510}"/>
              </a:ext>
            </a:extLst>
          </p:cNvPr>
          <p:cNvSpPr/>
          <p:nvPr/>
        </p:nvSpPr>
        <p:spPr>
          <a:xfrm>
            <a:off x="-113124" y="-106829"/>
            <a:ext cx="18514243" cy="10492034"/>
          </a:xfrm>
          <a:prstGeom prst="rect">
            <a:avLst/>
          </a:prstGeom>
          <a:solidFill>
            <a:schemeClr val="tx1">
              <a:alpha val="40031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20"/>
          <p:cNvSpPr txBox="1"/>
          <p:nvPr/>
        </p:nvSpPr>
        <p:spPr>
          <a:xfrm>
            <a:off x="4429041" y="9073138"/>
            <a:ext cx="96735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*Estimated costs for a full-time student (30 credits) for one academic year</a:t>
            </a:r>
            <a:endParaRPr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191018A9-F951-1814-32A8-C59AA55AD2CF}"/>
              </a:ext>
            </a:extLst>
          </p:cNvPr>
          <p:cNvSpPr/>
          <p:nvPr/>
        </p:nvSpPr>
        <p:spPr>
          <a:xfrm>
            <a:off x="1538865" y="1572750"/>
            <a:ext cx="15243719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bject 7" descr="$PPTXTitle">
            <a:extLst>
              <a:ext uri="{FF2B5EF4-FFF2-40B4-BE49-F238E27FC236}">
                <a16:creationId xmlns:a16="http://schemas.microsoft.com/office/drawing/2014/main" id="{C1D53C95-E2F4-039C-623E-8B7ABDB3846F}"/>
              </a:ext>
            </a:extLst>
          </p:cNvPr>
          <p:cNvSpPr txBox="1">
            <a:spLocks/>
          </p:cNvSpPr>
          <p:nvPr/>
        </p:nvSpPr>
        <p:spPr>
          <a:xfrm>
            <a:off x="615820" y="539481"/>
            <a:ext cx="17056357" cy="1399283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8000" b="1" spc="-150">
                <a:latin typeface="Arial Black" panose="020B0604020202020204" pitchFamily="34" charset="0"/>
                <a:cs typeface="Arial Black" panose="020B0604020202020204" pitchFamily="34" charset="0"/>
              </a:rPr>
              <a:t>In-State Cost of Attendance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FA0CF2-0CE0-6D9B-20A9-4A23C6436F41}"/>
              </a:ext>
            </a:extLst>
          </p:cNvPr>
          <p:cNvGrpSpPr/>
          <p:nvPr/>
        </p:nvGrpSpPr>
        <p:grpSpPr>
          <a:xfrm>
            <a:off x="913063" y="3016367"/>
            <a:ext cx="1641421" cy="1641421"/>
            <a:chOff x="913063" y="3016367"/>
            <a:chExt cx="1641421" cy="164142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E751AC1-CB30-6A57-705F-8B1B90A1A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3063" y="3016367"/>
              <a:ext cx="1641421" cy="1641421"/>
            </a:xfrm>
            <a:prstGeom prst="ellipse">
              <a:avLst/>
            </a:prstGeom>
            <a:solidFill>
              <a:srgbClr val="2E1A4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 descr="Money with solid fill">
              <a:extLst>
                <a:ext uri="{FF2B5EF4-FFF2-40B4-BE49-F238E27FC236}">
                  <a16:creationId xmlns:a16="http://schemas.microsoft.com/office/drawing/2014/main" id="{066C9C30-6A0E-AF7C-A8C1-E981742EF8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96103" y="3222568"/>
              <a:ext cx="1080867" cy="1080867"/>
            </a:xfrm>
            <a:prstGeom prst="rect">
              <a:avLst/>
            </a:prstGeom>
          </p:spPr>
        </p:pic>
      </p:grpSp>
      <p:sp>
        <p:nvSpPr>
          <p:cNvPr id="33" name="object 7" descr="$PPTXTitle">
            <a:extLst>
              <a:ext uri="{FF2B5EF4-FFF2-40B4-BE49-F238E27FC236}">
                <a16:creationId xmlns:a16="http://schemas.microsoft.com/office/drawing/2014/main" id="{D6A268A9-67AB-0720-9DC6-0D901537C12B}"/>
              </a:ext>
            </a:extLst>
          </p:cNvPr>
          <p:cNvSpPr txBox="1">
            <a:spLocks noChangeAspect="1"/>
          </p:cNvSpPr>
          <p:nvPr/>
        </p:nvSpPr>
        <p:spPr>
          <a:xfrm>
            <a:off x="2976417" y="3304262"/>
            <a:ext cx="8512484" cy="999173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5400" b="1" spc="-150">
                <a:latin typeface="Arial Black" panose="020B0604020202020204" pitchFamily="34" charset="0"/>
                <a:cs typeface="Arial Black" panose="020B0604020202020204" pitchFamily="34" charset="0"/>
              </a:rPr>
              <a:t>Tuition &amp; Fees = $4,940</a:t>
            </a:r>
          </a:p>
        </p:txBody>
      </p:sp>
      <p:sp>
        <p:nvSpPr>
          <p:cNvPr id="36" name="object 7" descr="$PPTXTitle">
            <a:extLst>
              <a:ext uri="{FF2B5EF4-FFF2-40B4-BE49-F238E27FC236}">
                <a16:creationId xmlns:a16="http://schemas.microsoft.com/office/drawing/2014/main" id="{0047C518-A249-02AC-77BF-FAA337821563}"/>
              </a:ext>
            </a:extLst>
          </p:cNvPr>
          <p:cNvSpPr txBox="1">
            <a:spLocks noChangeAspect="1"/>
          </p:cNvSpPr>
          <p:nvPr/>
        </p:nvSpPr>
        <p:spPr>
          <a:xfrm>
            <a:off x="2976417" y="5314972"/>
            <a:ext cx="8895977" cy="999173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5400" b="1" spc="-150">
                <a:latin typeface="Arial Black" panose="020B0604020202020204" pitchFamily="34" charset="0"/>
                <a:cs typeface="Arial Black" panose="020B0604020202020204" pitchFamily="34" charset="0"/>
              </a:rPr>
              <a:t>Room &amp; Board = $15,501</a:t>
            </a:r>
          </a:p>
        </p:txBody>
      </p:sp>
      <p:sp>
        <p:nvSpPr>
          <p:cNvPr id="40" name="object 7" descr="$PPTXTitle">
            <a:extLst>
              <a:ext uri="{FF2B5EF4-FFF2-40B4-BE49-F238E27FC236}">
                <a16:creationId xmlns:a16="http://schemas.microsoft.com/office/drawing/2014/main" id="{1200BA00-19BE-9730-1DA9-E24002E9215A}"/>
              </a:ext>
            </a:extLst>
          </p:cNvPr>
          <p:cNvSpPr txBox="1">
            <a:spLocks noChangeAspect="1"/>
          </p:cNvSpPr>
          <p:nvPr/>
        </p:nvSpPr>
        <p:spPr>
          <a:xfrm>
            <a:off x="2976417" y="7325682"/>
            <a:ext cx="11338094" cy="999173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5400" b="1" spc="-150">
                <a:latin typeface="Arial Black" panose="020B0604020202020204" pitchFamily="34" charset="0"/>
                <a:cs typeface="Arial Black" panose="020B0604020202020204" pitchFamily="34" charset="0"/>
              </a:rPr>
              <a:t>Books, Supplies, Misc. = $5,160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E7B9C94-DE43-9C5D-D7BB-D01F9100AF02}"/>
              </a:ext>
            </a:extLst>
          </p:cNvPr>
          <p:cNvGrpSpPr/>
          <p:nvPr/>
        </p:nvGrpSpPr>
        <p:grpSpPr>
          <a:xfrm>
            <a:off x="913062" y="5050294"/>
            <a:ext cx="1641421" cy="1641421"/>
            <a:chOff x="913062" y="5050294"/>
            <a:chExt cx="1641421" cy="1641421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2F02D48-7B95-263F-A42F-89EA7BFE17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3062" y="5050294"/>
              <a:ext cx="1641421" cy="1641421"/>
            </a:xfrm>
            <a:prstGeom prst="ellipse">
              <a:avLst/>
            </a:prstGeom>
            <a:solidFill>
              <a:srgbClr val="009FD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 descr="Sleep with solid fill">
              <a:extLst>
                <a:ext uri="{FF2B5EF4-FFF2-40B4-BE49-F238E27FC236}">
                  <a16:creationId xmlns:a16="http://schemas.microsoft.com/office/drawing/2014/main" id="{83CAF8EE-1B50-06C4-BE2C-BD953B5F2D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94275" y="5300599"/>
              <a:ext cx="1140811" cy="11408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4599484-E19A-2770-B9DC-A414244A00CF}"/>
              </a:ext>
            </a:extLst>
          </p:cNvPr>
          <p:cNvGrpSpPr/>
          <p:nvPr/>
        </p:nvGrpSpPr>
        <p:grpSpPr>
          <a:xfrm>
            <a:off x="913061" y="7084221"/>
            <a:ext cx="1641421" cy="1641421"/>
            <a:chOff x="913061" y="7084221"/>
            <a:chExt cx="1641421" cy="164142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7D7E43D-7DDD-7D7C-6531-4BAFDCF4E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3061" y="7084221"/>
              <a:ext cx="1641421" cy="1641421"/>
            </a:xfrm>
            <a:prstGeom prst="ellipse">
              <a:avLst/>
            </a:prstGeom>
            <a:solidFill>
              <a:srgbClr val="B095DE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43" descr="Books on shelf with solid fill">
              <a:extLst>
                <a:ext uri="{FF2B5EF4-FFF2-40B4-BE49-F238E27FC236}">
                  <a16:creationId xmlns:a16="http://schemas.microsoft.com/office/drawing/2014/main" id="{16A70CB8-E03A-08A5-32D9-5D1B8F2D57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62736" y="7302987"/>
              <a:ext cx="1203888" cy="1203888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00CDA2A-C329-BBC2-F41F-CFE82A0E5E44}"/>
              </a:ext>
            </a:extLst>
          </p:cNvPr>
          <p:cNvGrpSpPr/>
          <p:nvPr/>
        </p:nvGrpSpPr>
        <p:grpSpPr>
          <a:xfrm>
            <a:off x="12980019" y="2985074"/>
            <a:ext cx="4388526" cy="4108703"/>
            <a:chOff x="12980019" y="2985074"/>
            <a:chExt cx="4388526" cy="4108703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F4B26F0-1BF5-B871-B761-4246951706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119931" y="2985074"/>
              <a:ext cx="4108703" cy="4108703"/>
            </a:xfrm>
            <a:prstGeom prst="ellipse">
              <a:avLst/>
            </a:prstGeom>
            <a:solidFill>
              <a:srgbClr val="009FD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bject 7" descr="$PPTXTitle">
              <a:extLst>
                <a:ext uri="{FF2B5EF4-FFF2-40B4-BE49-F238E27FC236}">
                  <a16:creationId xmlns:a16="http://schemas.microsoft.com/office/drawing/2014/main" id="{A6B5CF51-B912-920F-8A09-CD4837AAAEC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2980019" y="3803848"/>
              <a:ext cx="4388526" cy="2212326"/>
            </a:xfrm>
            <a:prstGeom prst="rect">
              <a:avLst/>
            </a:prstGeom>
          </p:spPr>
          <p:txBody>
            <a:bodyPr vert="horz" wrap="square" lIns="0" tIns="166550" rIns="0" bIns="0" rtlCol="0" anchor="ctr">
              <a:spAutoFit/>
            </a:bodyPr>
            <a:lstStyle>
              <a:lvl1pPr>
                <a:defRPr sz="7500" b="0" i="0">
                  <a:solidFill>
                    <a:schemeClr val="bg1"/>
                  </a:solidFill>
                  <a:latin typeface="Arial Black"/>
                  <a:ea typeface="+mj-ea"/>
                  <a:cs typeface="Arial Black"/>
                </a:defRPr>
              </a:lvl1pPr>
            </a:lstStyle>
            <a:p>
              <a:pPr marL="12700" algn="ctr">
                <a:spcBef>
                  <a:spcPts val="100"/>
                </a:spcBef>
              </a:pPr>
              <a:r>
                <a:rPr lang="en-US" sz="6600" b="1" spc="-150">
                  <a:latin typeface="Arial Black" panose="020B0604020202020204" pitchFamily="34" charset="0"/>
                  <a:cs typeface="Arial Black" panose="020B0604020202020204" pitchFamily="34" charset="0"/>
                </a:rPr>
                <a:t>Total</a:t>
              </a:r>
            </a:p>
            <a:p>
              <a:pPr marL="12700" algn="ctr">
                <a:spcBef>
                  <a:spcPts val="100"/>
                </a:spcBef>
              </a:pPr>
              <a:r>
                <a:rPr lang="en-US" sz="6600" b="1" spc="-150">
                  <a:latin typeface="Arial Black" panose="020B0604020202020204" pitchFamily="34" charset="0"/>
                  <a:cs typeface="Arial Black" panose="020B0604020202020204" pitchFamily="34" charset="0"/>
                </a:rPr>
                <a:t>$25,601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65D7C6E-F315-9FBB-2EED-697F1CF99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F8A431-AB63-9A1C-7078-A85D2544C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0"/>
            <a:ext cx="18293068" cy="10287000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F047546-959F-0950-6D34-B9C7D1D0E4CF}"/>
              </a:ext>
            </a:extLst>
          </p:cNvPr>
          <p:cNvSpPr/>
          <p:nvPr/>
        </p:nvSpPr>
        <p:spPr>
          <a:xfrm>
            <a:off x="700043" y="2782615"/>
            <a:ext cx="8154026" cy="3238353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5456" r="-17343" b="-71508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A65297E-1869-7497-ABB1-8AC7008A5AE8}"/>
              </a:ext>
            </a:extLst>
          </p:cNvPr>
          <p:cNvSpPr/>
          <p:nvPr/>
        </p:nvSpPr>
        <p:spPr>
          <a:xfrm>
            <a:off x="1940310" y="1297885"/>
            <a:ext cx="14410944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7" descr="$PPTXTitle">
            <a:extLst>
              <a:ext uri="{FF2B5EF4-FFF2-40B4-BE49-F238E27FC236}">
                <a16:creationId xmlns:a16="http://schemas.microsoft.com/office/drawing/2014/main" id="{53FD39CD-B1D4-EC5B-CCB0-13C681285C14}"/>
              </a:ext>
            </a:extLst>
          </p:cNvPr>
          <p:cNvSpPr txBox="1">
            <a:spLocks/>
          </p:cNvSpPr>
          <p:nvPr/>
        </p:nvSpPr>
        <p:spPr>
          <a:xfrm>
            <a:off x="615820" y="284327"/>
            <a:ext cx="17056357" cy="1399283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8000" b="1" spc="-150">
                <a:latin typeface="Arial Black" panose="020B0604020202020204" pitchFamily="34" charset="0"/>
                <a:cs typeface="Arial Black" panose="020B0604020202020204" pitchFamily="34" charset="0"/>
              </a:rPr>
              <a:t>In-State Merit Scholarships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F725EB6-E602-9ADE-7BA8-115F1DA71A6B}"/>
              </a:ext>
            </a:extLst>
          </p:cNvPr>
          <p:cNvSpPr/>
          <p:nvPr/>
        </p:nvSpPr>
        <p:spPr>
          <a:xfrm>
            <a:off x="700042" y="6447049"/>
            <a:ext cx="8154026" cy="3238353"/>
          </a:xfrm>
          <a:prstGeom prst="round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034" t="-54842" b="-36580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5194071-1B97-397A-7212-F800F0013710}"/>
              </a:ext>
            </a:extLst>
          </p:cNvPr>
          <p:cNvSpPr/>
          <p:nvPr/>
        </p:nvSpPr>
        <p:spPr>
          <a:xfrm>
            <a:off x="9518153" y="2782615"/>
            <a:ext cx="8154026" cy="3238353"/>
          </a:xfrm>
          <a:prstGeom prst="roundRect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7442" b="-40412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564B6D1-F62C-1583-881E-9519DB1CB912}"/>
              </a:ext>
            </a:extLst>
          </p:cNvPr>
          <p:cNvSpPr/>
          <p:nvPr/>
        </p:nvSpPr>
        <p:spPr>
          <a:xfrm flipH="1">
            <a:off x="9518152" y="6447049"/>
            <a:ext cx="8154026" cy="3238353"/>
          </a:xfrm>
          <a:prstGeom prst="round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9730" t="-63048" r="-10258" b="-105496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AC5B4A2-A5E3-2B0E-7160-12185DEB7751}"/>
              </a:ext>
            </a:extLst>
          </p:cNvPr>
          <p:cNvSpPr/>
          <p:nvPr/>
        </p:nvSpPr>
        <p:spPr>
          <a:xfrm>
            <a:off x="700042" y="2782614"/>
            <a:ext cx="8154026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5AC238A8-D713-EA1B-239E-C38B719E4A01}"/>
              </a:ext>
            </a:extLst>
          </p:cNvPr>
          <p:cNvSpPr txBox="1"/>
          <p:nvPr/>
        </p:nvSpPr>
        <p:spPr>
          <a:xfrm>
            <a:off x="700033" y="3118067"/>
            <a:ext cx="8154035" cy="281487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lang="en-US" sz="4800" spc="-130">
                <a:solidFill>
                  <a:srgbClr val="FFFFFF"/>
                </a:solidFill>
                <a:latin typeface="Arial Black"/>
                <a:cs typeface="Arial Black"/>
              </a:rPr>
              <a:t>Presidential Scholarship</a:t>
            </a:r>
            <a:endParaRPr sz="4800">
              <a:latin typeface="Arial Black"/>
              <a:cs typeface="Arial Black"/>
            </a:endParaRPr>
          </a:p>
          <a:p>
            <a:pPr marR="34290" algn="ctr"/>
            <a:r>
              <a:rPr lang="en-US" sz="9600" spc="30">
                <a:solidFill>
                  <a:srgbClr val="FFFFFF"/>
                </a:solidFill>
                <a:latin typeface="Arial Black"/>
                <a:cs typeface="Arial Black"/>
              </a:rPr>
              <a:t>$4,940</a:t>
            </a:r>
          </a:p>
          <a:p>
            <a:pPr marR="34290" algn="ctr"/>
            <a:r>
              <a:rPr lang="en-US" sz="3600" spc="30">
                <a:solidFill>
                  <a:srgbClr val="FFFFFF"/>
                </a:solidFill>
                <a:latin typeface="Arial Black"/>
                <a:cs typeface="Arial Black"/>
              </a:rPr>
              <a:t>Full Tuition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73A3327-768D-55F1-61D2-05323A5014CD}"/>
              </a:ext>
            </a:extLst>
          </p:cNvPr>
          <p:cNvSpPr/>
          <p:nvPr/>
        </p:nvSpPr>
        <p:spPr>
          <a:xfrm>
            <a:off x="9518148" y="2782614"/>
            <a:ext cx="8154021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4FCC238E-6EB5-FB61-FD12-753EEC37F838}"/>
              </a:ext>
            </a:extLst>
          </p:cNvPr>
          <p:cNvSpPr txBox="1"/>
          <p:nvPr/>
        </p:nvSpPr>
        <p:spPr>
          <a:xfrm>
            <a:off x="9433932" y="3111934"/>
            <a:ext cx="8154025" cy="232243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lang="en-US" sz="5400" spc="-130">
                <a:solidFill>
                  <a:srgbClr val="FFFFFF"/>
                </a:solidFill>
                <a:latin typeface="Arial Black"/>
                <a:cs typeface="Arial Black"/>
              </a:rPr>
              <a:t>Provost Scholarship</a:t>
            </a:r>
            <a:endParaRPr sz="5400">
              <a:latin typeface="Arial Black"/>
              <a:cs typeface="Arial Black"/>
            </a:endParaRPr>
          </a:p>
          <a:p>
            <a:pPr marR="34290" algn="ctr"/>
            <a:r>
              <a:rPr lang="en-US" sz="9600" spc="30">
                <a:solidFill>
                  <a:srgbClr val="FFFFFF"/>
                </a:solidFill>
                <a:latin typeface="Arial Black"/>
                <a:cs typeface="Arial Black"/>
              </a:rPr>
              <a:t>$3,000</a:t>
            </a:r>
            <a:endParaRPr sz="9600">
              <a:latin typeface="Arial Black"/>
              <a:cs typeface="Arial Black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9B97E2F-4DB6-E294-708B-5B7E21CD2486}"/>
              </a:ext>
            </a:extLst>
          </p:cNvPr>
          <p:cNvSpPr/>
          <p:nvPr/>
        </p:nvSpPr>
        <p:spPr>
          <a:xfrm>
            <a:off x="700042" y="6447048"/>
            <a:ext cx="8154026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F24D2553-FD93-042B-0F4C-C6C68408A74C}"/>
              </a:ext>
            </a:extLst>
          </p:cNvPr>
          <p:cNvSpPr txBox="1"/>
          <p:nvPr/>
        </p:nvSpPr>
        <p:spPr>
          <a:xfrm>
            <a:off x="700042" y="6874210"/>
            <a:ext cx="8202285" cy="232243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lang="en-US" sz="5400" spc="-130">
                <a:solidFill>
                  <a:srgbClr val="FFFFFF"/>
                </a:solidFill>
                <a:latin typeface="Arial Black"/>
                <a:cs typeface="Arial Black"/>
              </a:rPr>
              <a:t>Phoenix Scholarship</a:t>
            </a:r>
            <a:endParaRPr sz="5400">
              <a:latin typeface="Arial Black"/>
              <a:cs typeface="Arial Black"/>
            </a:endParaRPr>
          </a:p>
          <a:p>
            <a:pPr marR="34290" algn="ctr"/>
            <a:r>
              <a:rPr lang="en-US" sz="9600" spc="30">
                <a:solidFill>
                  <a:srgbClr val="FFFFFF"/>
                </a:solidFill>
                <a:latin typeface="Arial Black"/>
                <a:cs typeface="Arial Black"/>
              </a:rPr>
              <a:t>$2,500</a:t>
            </a:r>
            <a:endParaRPr sz="9600">
              <a:latin typeface="Arial Black"/>
              <a:cs typeface="Arial Black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35CB99C-8BFF-C6BC-1EB2-9DEFF82AE36B}"/>
              </a:ext>
            </a:extLst>
          </p:cNvPr>
          <p:cNvSpPr/>
          <p:nvPr/>
        </p:nvSpPr>
        <p:spPr>
          <a:xfrm>
            <a:off x="9518149" y="6447048"/>
            <a:ext cx="8154020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9D90376F-8AF2-6563-1912-3A5EDC88DF03}"/>
              </a:ext>
            </a:extLst>
          </p:cNvPr>
          <p:cNvSpPr txBox="1"/>
          <p:nvPr/>
        </p:nvSpPr>
        <p:spPr>
          <a:xfrm>
            <a:off x="10116042" y="6874210"/>
            <a:ext cx="6958230" cy="2260875"/>
          </a:xfrm>
          <a:prstGeom prst="rect">
            <a:avLst/>
          </a:prstGeom>
        </p:spPr>
        <p:txBody>
          <a:bodyPr vert="horz" wrap="square" lIns="0" tIns="74930" rIns="0" bIns="0" rtlCol="0" anchor="ctr">
            <a:spAutoFit/>
          </a:bodyPr>
          <a:lstStyle/>
          <a:p>
            <a:pPr algn="ctr">
              <a:spcBef>
                <a:spcPts val="110"/>
              </a:spcBef>
            </a:pPr>
            <a:r>
              <a:rPr lang="en-US" sz="5400" spc="-130">
                <a:solidFill>
                  <a:srgbClr val="FFFFFF"/>
                </a:solidFill>
                <a:latin typeface="Arial Black"/>
                <a:cs typeface="Arial Black"/>
              </a:rPr>
              <a:t>Solaris Scholarship</a:t>
            </a:r>
            <a:endParaRPr lang="en-US" sz="5400">
              <a:latin typeface="Arial Black"/>
              <a:cs typeface="Arial Black"/>
            </a:endParaRPr>
          </a:p>
          <a:p>
            <a:pPr marR="34290" algn="ctr"/>
            <a:r>
              <a:rPr lang="en-US" sz="8800" spc="30">
                <a:solidFill>
                  <a:srgbClr val="FFFFFF"/>
                </a:solidFill>
                <a:latin typeface="Arial Black"/>
                <a:cs typeface="Arial Black"/>
              </a:rPr>
              <a:t>$1,500</a:t>
            </a:r>
            <a:endParaRPr lang="en-US" sz="8800">
              <a:latin typeface="Arial Black"/>
              <a:cs typeface="Arial Black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12E0ED7-B705-C4E5-2EA8-761B6901350F}"/>
              </a:ext>
            </a:extLst>
          </p:cNvPr>
          <p:cNvSpPr txBox="1"/>
          <p:nvPr/>
        </p:nvSpPr>
        <p:spPr>
          <a:xfrm>
            <a:off x="615817" y="1898056"/>
            <a:ext cx="1705635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*scholarship amount per year; estimated costs for a full-time student (30 credits) for one academic year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0"/>
            <a:ext cx="18288001" cy="10305912"/>
            <a:chOff x="-1" y="0"/>
            <a:chExt cx="18288001" cy="10305912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8471" y="0"/>
              <a:ext cx="12429528" cy="584617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440291"/>
              <a:ext cx="9981984" cy="58467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33" b="14069"/>
            <a:stretch>
              <a:fillRect/>
            </a:stretch>
          </p:blipFill>
          <p:spPr>
            <a:xfrm>
              <a:off x="9144001" y="5344159"/>
              <a:ext cx="9065742" cy="45684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9246717" cy="51624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98782" y="208307"/>
              <a:ext cx="17890490" cy="9870440"/>
            </a:xfrm>
            <a:custGeom>
              <a:avLst/>
              <a:gdLst/>
              <a:ahLst/>
              <a:cxnLst/>
              <a:rect l="l" t="t" r="r" b="b"/>
              <a:pathLst>
                <a:path w="17890490" h="9870440">
                  <a:moveTo>
                    <a:pt x="0" y="0"/>
                  </a:moveTo>
                  <a:lnTo>
                    <a:pt x="0" y="9870389"/>
                  </a:lnTo>
                  <a:lnTo>
                    <a:pt x="17890439" y="9870389"/>
                  </a:lnTo>
                  <a:lnTo>
                    <a:pt x="17890439" y="0"/>
                  </a:lnTo>
                  <a:lnTo>
                    <a:pt x="0" y="0"/>
                  </a:lnTo>
                  <a:close/>
                </a:path>
              </a:pathLst>
            </a:custGeom>
            <a:ln w="3975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63025" y="0"/>
              <a:ext cx="368935" cy="10287000"/>
            </a:xfrm>
            <a:custGeom>
              <a:avLst/>
              <a:gdLst/>
              <a:ahLst/>
              <a:cxnLst/>
              <a:rect l="l" t="t" r="r" b="b"/>
              <a:pathLst>
                <a:path w="368934" h="10287000">
                  <a:moveTo>
                    <a:pt x="368553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68553" y="10287000"/>
                  </a:lnTo>
                  <a:lnTo>
                    <a:pt x="368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4933950"/>
              <a:ext cx="18288000" cy="410209"/>
            </a:xfrm>
            <a:custGeom>
              <a:avLst/>
              <a:gdLst/>
              <a:ahLst/>
              <a:cxnLst/>
              <a:rect l="l" t="t" r="r" b="b"/>
              <a:pathLst>
                <a:path w="18288000" h="410210">
                  <a:moveTo>
                    <a:pt x="18288000" y="0"/>
                  </a:moveTo>
                  <a:lnTo>
                    <a:pt x="0" y="0"/>
                  </a:lnTo>
                  <a:lnTo>
                    <a:pt x="0" y="410044"/>
                  </a:lnTo>
                  <a:lnTo>
                    <a:pt x="18288000" y="410044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-1" y="18912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8800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18288000" y="102870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0000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22237" y="4274696"/>
            <a:ext cx="7077075" cy="528320"/>
          </a:xfrm>
          <a:prstGeom prst="rect">
            <a:avLst/>
          </a:prstGeom>
          <a:effectLst>
            <a:outerShdw blurRad="202517" dist="38100" dir="2700000" algn="tl" rotWithShape="0">
              <a:prstClr val="black">
                <a:alpha val="84716"/>
              </a:prst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65">
                <a:solidFill>
                  <a:srgbClr val="FFFFFF"/>
                </a:solidFill>
                <a:latin typeface="Arial Black"/>
                <a:cs typeface="Arial Black"/>
              </a:rPr>
              <a:t>Innovation</a:t>
            </a:r>
            <a:r>
              <a:rPr sz="3300" spc="-30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135">
                <a:solidFill>
                  <a:srgbClr val="FFFFFF"/>
                </a:solidFill>
                <a:latin typeface="Arial Black"/>
                <a:cs typeface="Arial Black"/>
              </a:rPr>
              <a:t>Science</a:t>
            </a:r>
            <a:r>
              <a:rPr sz="3300" spc="-3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65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sz="3300" spc="-54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565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3300" spc="-120">
                <a:solidFill>
                  <a:srgbClr val="FFFFFF"/>
                </a:solidFill>
                <a:latin typeface="Arial Black"/>
                <a:cs typeface="Arial Black"/>
              </a:rPr>
              <a:t>echno</a:t>
            </a:r>
            <a:r>
              <a:rPr sz="3300" spc="-40">
                <a:solidFill>
                  <a:srgbClr val="FFFFFF"/>
                </a:solidFill>
                <a:latin typeface="Arial Black"/>
                <a:cs typeface="Arial Black"/>
              </a:rPr>
              <a:t>l</a:t>
            </a:r>
            <a:r>
              <a:rPr sz="3300" spc="-114">
                <a:solidFill>
                  <a:srgbClr val="FFFFFF"/>
                </a:solidFill>
                <a:latin typeface="Arial Black"/>
                <a:cs typeface="Arial Black"/>
              </a:rPr>
              <a:t>og</a:t>
            </a:r>
            <a:r>
              <a:rPr sz="3300" spc="50">
                <a:solidFill>
                  <a:srgbClr val="FFFFFF"/>
                </a:solidFill>
                <a:latin typeface="Arial Black"/>
                <a:cs typeface="Arial Black"/>
              </a:rPr>
              <a:t>y</a:t>
            </a:r>
            <a:endParaRPr sz="33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2237" y="5417887"/>
            <a:ext cx="6247130" cy="528320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85000"/>
              </a:srgb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300" spc="-105">
                <a:solidFill>
                  <a:srgbClr val="FFFFFF"/>
                </a:solidFill>
                <a:latin typeface="Arial Black"/>
                <a:cs typeface="Arial Black"/>
              </a:rPr>
              <a:t>The Phoenix</a:t>
            </a:r>
            <a:endParaRPr sz="33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517112" y="4274696"/>
            <a:ext cx="7094855" cy="528320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85000"/>
              </a:srgb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30">
                <a:solidFill>
                  <a:srgbClr val="FFFFFF"/>
                </a:solidFill>
                <a:latin typeface="Arial Black"/>
                <a:cs typeface="Arial Black"/>
              </a:rPr>
              <a:t>Barnett</a:t>
            </a:r>
            <a:r>
              <a:rPr sz="3300" spc="-3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90">
                <a:solidFill>
                  <a:srgbClr val="FFFFFF"/>
                </a:solidFill>
                <a:latin typeface="Arial Black"/>
                <a:cs typeface="Arial Black"/>
              </a:rPr>
              <a:t>Applied</a:t>
            </a:r>
            <a:r>
              <a:rPr sz="3300" spc="-3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135">
                <a:solidFill>
                  <a:srgbClr val="FFFFFF"/>
                </a:solidFill>
                <a:latin typeface="Arial Black"/>
                <a:cs typeface="Arial Black"/>
              </a:rPr>
              <a:t>Research</a:t>
            </a:r>
            <a:r>
              <a:rPr sz="3300" spc="-30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300" spc="-50">
                <a:solidFill>
                  <a:srgbClr val="FFFFFF"/>
                </a:solidFill>
                <a:latin typeface="Arial Black"/>
                <a:cs typeface="Arial Black"/>
              </a:rPr>
              <a:t>Center</a:t>
            </a:r>
            <a:endParaRPr sz="3300">
              <a:latin typeface="Arial Black"/>
              <a:cs typeface="Arial Black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138204-5676-F6BD-B967-E38E598E8D07}"/>
              </a:ext>
            </a:extLst>
          </p:cNvPr>
          <p:cNvSpPr/>
          <p:nvPr/>
        </p:nvSpPr>
        <p:spPr>
          <a:xfrm>
            <a:off x="0" y="0"/>
            <a:ext cx="18288000" cy="10286936"/>
          </a:xfrm>
          <a:prstGeom prst="rect">
            <a:avLst/>
          </a:prstGeom>
          <a:noFill/>
          <a:ln w="133350">
            <a:solidFill>
              <a:srgbClr val="E6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bject 17"/>
          <p:cNvSpPr txBox="1"/>
          <p:nvPr/>
        </p:nvSpPr>
        <p:spPr>
          <a:xfrm>
            <a:off x="11425618" y="5417887"/>
            <a:ext cx="6184761" cy="520655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85000"/>
              </a:srgb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3300" spc="-130">
                <a:solidFill>
                  <a:srgbClr val="FFFFFF"/>
                </a:solidFill>
                <a:latin typeface="Arial Black"/>
                <a:cs typeface="Arial Black"/>
              </a:rPr>
              <a:t>Gary C. Wendt Engineering</a:t>
            </a:r>
            <a:endParaRPr sz="3300">
              <a:latin typeface="Arial Black"/>
              <a:cs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03248-CA71-7633-BD1E-E4E94F672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A472C147-B0DA-8841-1965-A486D4B49EB4}"/>
              </a:ext>
            </a:extLst>
          </p:cNvPr>
          <p:cNvGrpSpPr/>
          <p:nvPr/>
        </p:nvGrpSpPr>
        <p:grpSpPr>
          <a:xfrm>
            <a:off x="0" y="0"/>
            <a:ext cx="18336258" cy="10353675"/>
            <a:chOff x="0" y="0"/>
            <a:chExt cx="18336258" cy="10353675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F376243A-D11D-99C5-0190-832992711E7C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459" r="4775" b="7175"/>
            <a:stretch>
              <a:fillRect/>
            </a:stretch>
          </p:blipFill>
          <p:spPr>
            <a:xfrm>
              <a:off x="605961" y="5344159"/>
              <a:ext cx="8351359" cy="4523380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7B52E4C0-274F-85C5-8882-02C566A6B756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59" b="14176"/>
            <a:stretch>
              <a:fillRect/>
            </a:stretch>
          </p:blipFill>
          <p:spPr>
            <a:xfrm>
              <a:off x="9331960" y="5344159"/>
              <a:ext cx="8598285" cy="4514488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49F9448-4DAF-41AB-AA27-62E4DE8FEFFD}"/>
                </a:ext>
              </a:extLst>
            </p:cNvPr>
            <p:cNvSpPr/>
            <p:nvPr/>
          </p:nvSpPr>
          <p:spPr>
            <a:xfrm>
              <a:off x="198782" y="208307"/>
              <a:ext cx="17890490" cy="9870440"/>
            </a:xfrm>
            <a:custGeom>
              <a:avLst/>
              <a:gdLst/>
              <a:ahLst/>
              <a:cxnLst/>
              <a:rect l="l" t="t" r="r" b="b"/>
              <a:pathLst>
                <a:path w="17890490" h="9870440">
                  <a:moveTo>
                    <a:pt x="0" y="0"/>
                  </a:moveTo>
                  <a:lnTo>
                    <a:pt x="0" y="9870389"/>
                  </a:lnTo>
                  <a:lnTo>
                    <a:pt x="17890439" y="9870389"/>
                  </a:lnTo>
                  <a:lnTo>
                    <a:pt x="17890439" y="0"/>
                  </a:lnTo>
                  <a:lnTo>
                    <a:pt x="0" y="0"/>
                  </a:lnTo>
                  <a:close/>
                </a:path>
              </a:pathLst>
            </a:custGeom>
            <a:ln w="3975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46D10E4-0093-518D-4381-8E199C365892}"/>
                </a:ext>
              </a:extLst>
            </p:cNvPr>
            <p:cNvSpPr/>
            <p:nvPr/>
          </p:nvSpPr>
          <p:spPr>
            <a:xfrm>
              <a:off x="8963025" y="0"/>
              <a:ext cx="368935" cy="10287000"/>
            </a:xfrm>
            <a:custGeom>
              <a:avLst/>
              <a:gdLst/>
              <a:ahLst/>
              <a:cxnLst/>
              <a:rect l="l" t="t" r="r" b="b"/>
              <a:pathLst>
                <a:path w="368934" h="10287000">
                  <a:moveTo>
                    <a:pt x="368553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68553" y="10287000"/>
                  </a:lnTo>
                  <a:lnTo>
                    <a:pt x="368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908BB57A-0AC4-C4B4-0403-B907EE6026C0}"/>
                </a:ext>
              </a:extLst>
            </p:cNvPr>
            <p:cNvSpPr/>
            <p:nvPr/>
          </p:nvSpPr>
          <p:spPr>
            <a:xfrm>
              <a:off x="941357" y="2271712"/>
              <a:ext cx="651510" cy="0"/>
            </a:xfrm>
            <a:custGeom>
              <a:avLst/>
              <a:gdLst/>
              <a:ahLst/>
              <a:cxnLst/>
              <a:rect l="l" t="t" r="r" b="b"/>
              <a:pathLst>
                <a:path w="651510">
                  <a:moveTo>
                    <a:pt x="0" y="0"/>
                  </a:moveTo>
                  <a:lnTo>
                    <a:pt x="650938" y="0"/>
                  </a:lnTo>
                </a:path>
              </a:pathLst>
            </a:custGeom>
            <a:ln w="476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36CC8A38-608C-C4F1-7B6F-F6A77BC8C51C}"/>
                </a:ext>
              </a:extLst>
            </p:cNvPr>
            <p:cNvSpPr/>
            <p:nvPr/>
          </p:nvSpPr>
          <p:spPr>
            <a:xfrm>
              <a:off x="0" y="4933950"/>
              <a:ext cx="18288000" cy="410209"/>
            </a:xfrm>
            <a:custGeom>
              <a:avLst/>
              <a:gdLst/>
              <a:ahLst/>
              <a:cxnLst/>
              <a:rect l="l" t="t" r="r" b="b"/>
              <a:pathLst>
                <a:path w="18288000" h="410210">
                  <a:moveTo>
                    <a:pt x="18288000" y="0"/>
                  </a:moveTo>
                  <a:lnTo>
                    <a:pt x="0" y="0"/>
                  </a:lnTo>
                  <a:lnTo>
                    <a:pt x="0" y="410044"/>
                  </a:lnTo>
                  <a:lnTo>
                    <a:pt x="18288000" y="410044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5B3AA850-AFA3-815F-978A-96ADC35B820B}"/>
                </a:ext>
              </a:extLst>
            </p:cNvPr>
            <p:cNvSpPr/>
            <p:nvPr/>
          </p:nvSpPr>
          <p:spPr>
            <a:xfrm>
              <a:off x="48258" y="66675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8800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18288000" y="102870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0000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491A3E8E-ECA1-3941-641F-DA510EC8CF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15"/>
          <a:stretch>
            <a:fillRect/>
          </a:stretch>
        </p:blipFill>
        <p:spPr>
          <a:xfrm>
            <a:off x="606285" y="419461"/>
            <a:ext cx="8351035" cy="4514425"/>
          </a:xfrm>
          <a:prstGeom prst="rect">
            <a:avLst/>
          </a:prstGeom>
        </p:spPr>
      </p:pic>
      <p:sp>
        <p:nvSpPr>
          <p:cNvPr id="13" name="object 13">
            <a:extLst>
              <a:ext uri="{FF2B5EF4-FFF2-40B4-BE49-F238E27FC236}">
                <a16:creationId xmlns:a16="http://schemas.microsoft.com/office/drawing/2014/main" id="{81A68926-41C3-CA62-9C82-FA6E40AAE512}"/>
              </a:ext>
            </a:extLst>
          </p:cNvPr>
          <p:cNvSpPr txBox="1"/>
          <p:nvPr/>
        </p:nvSpPr>
        <p:spPr>
          <a:xfrm>
            <a:off x="765279" y="4274696"/>
            <a:ext cx="7894765" cy="528320"/>
          </a:xfrm>
          <a:prstGeom prst="rect">
            <a:avLst/>
          </a:prstGeom>
          <a:effectLst>
            <a:outerShdw blurRad="202517" dist="38100" dir="2700000" algn="tl" rotWithShape="0">
              <a:prstClr val="black">
                <a:alpha val="84716"/>
              </a:prst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3300" spc="-165">
                <a:solidFill>
                  <a:srgbClr val="FFFFFF"/>
                </a:solidFill>
                <a:latin typeface="Arial Black"/>
                <a:cs typeface="Arial Black"/>
              </a:rPr>
              <a:t>Resort Style Pool Area</a:t>
            </a:r>
            <a:endParaRPr sz="3300">
              <a:latin typeface="Arial Black"/>
              <a:cs typeface="Arial Black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1FF1E562-0A6B-D6A6-28EF-CF0D4EF6CC42}"/>
              </a:ext>
            </a:extLst>
          </p:cNvPr>
          <p:cNvSpPr txBox="1"/>
          <p:nvPr/>
        </p:nvSpPr>
        <p:spPr>
          <a:xfrm>
            <a:off x="765279" y="5403938"/>
            <a:ext cx="7894766" cy="528320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85000"/>
              </a:srgb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3300" spc="-105">
                <a:solidFill>
                  <a:srgbClr val="FFFFFF"/>
                </a:solidFill>
                <a:latin typeface="Arial Black"/>
                <a:cs typeface="Arial Black"/>
              </a:rPr>
              <a:t>In-Unit Laundry</a:t>
            </a:r>
            <a:endParaRPr sz="3300">
              <a:latin typeface="Arial Black"/>
              <a:cs typeface="Arial Black"/>
            </a:endParaRPr>
          </a:p>
        </p:txBody>
      </p:sp>
      <p:pic>
        <p:nvPicPr>
          <p:cNvPr id="22" name="object 3">
            <a:extLst>
              <a:ext uri="{FF2B5EF4-FFF2-40B4-BE49-F238E27FC236}">
                <a16:creationId xmlns:a16="http://schemas.microsoft.com/office/drawing/2014/main" id="{F32C2B3D-F644-439D-1ED2-B4F1DF97ACC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" t="14502" b="8277"/>
          <a:stretch>
            <a:fillRect/>
          </a:stretch>
        </p:blipFill>
        <p:spPr>
          <a:xfrm>
            <a:off x="9331960" y="419462"/>
            <a:ext cx="8552794" cy="4514424"/>
          </a:xfrm>
          <a:prstGeom prst="rect">
            <a:avLst/>
          </a:prstGeom>
        </p:spPr>
      </p:pic>
      <p:sp>
        <p:nvSpPr>
          <p:cNvPr id="19" name="object 19">
            <a:extLst>
              <a:ext uri="{FF2B5EF4-FFF2-40B4-BE49-F238E27FC236}">
                <a16:creationId xmlns:a16="http://schemas.microsoft.com/office/drawing/2014/main" id="{5DD99ED8-9FA6-97D0-D156-FFFB50964CA3}"/>
              </a:ext>
            </a:extLst>
          </p:cNvPr>
          <p:cNvSpPr txBox="1"/>
          <p:nvPr/>
        </p:nvSpPr>
        <p:spPr>
          <a:xfrm>
            <a:off x="9530740" y="4274696"/>
            <a:ext cx="8151299" cy="528320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85000"/>
              </a:srgb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300" spc="-130">
                <a:solidFill>
                  <a:srgbClr val="FFFFFF"/>
                </a:solidFill>
                <a:latin typeface="Arial Black"/>
                <a:cs typeface="Arial Black"/>
              </a:rPr>
              <a:t>Common Areas</a:t>
            </a:r>
            <a:endParaRPr sz="3300">
              <a:latin typeface="Arial Black"/>
              <a:cs typeface="Arial Black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70CE22-9DF0-E762-1995-FF9907F0045D}"/>
              </a:ext>
            </a:extLst>
          </p:cNvPr>
          <p:cNvSpPr/>
          <p:nvPr/>
        </p:nvSpPr>
        <p:spPr>
          <a:xfrm>
            <a:off x="0" y="0"/>
            <a:ext cx="18288000" cy="10286936"/>
          </a:xfrm>
          <a:prstGeom prst="rect">
            <a:avLst/>
          </a:prstGeom>
          <a:noFill/>
          <a:ln w="133350">
            <a:solidFill>
              <a:srgbClr val="E6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4A86A10-F8F4-6B91-2B9F-7BFC873F0615}"/>
              </a:ext>
            </a:extLst>
          </p:cNvPr>
          <p:cNvSpPr txBox="1"/>
          <p:nvPr/>
        </p:nvSpPr>
        <p:spPr>
          <a:xfrm>
            <a:off x="9512937" y="5444624"/>
            <a:ext cx="8169102" cy="520655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85000"/>
              </a:srgb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300" spc="-130">
                <a:solidFill>
                  <a:srgbClr val="FFFFFF"/>
                </a:solidFill>
                <a:latin typeface="Arial Black"/>
                <a:cs typeface="Arial Black"/>
              </a:rPr>
              <a:t>Shared Kitchen Space</a:t>
            </a:r>
            <a:endParaRPr sz="330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53313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366DC-8889-973D-94EA-60DA6425C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4D2B6DE-7D61-3E32-8702-E1EA26A86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0"/>
            <a:ext cx="18293068" cy="1028700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75A69DF-1393-4CDA-B0BA-CEB51D36EA4D}"/>
              </a:ext>
            </a:extLst>
          </p:cNvPr>
          <p:cNvSpPr/>
          <p:nvPr/>
        </p:nvSpPr>
        <p:spPr>
          <a:xfrm>
            <a:off x="3108529" y="1168593"/>
            <a:ext cx="12070942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bject 7" descr="$PPTXTitle">
            <a:extLst>
              <a:ext uri="{FF2B5EF4-FFF2-40B4-BE49-F238E27FC236}">
                <a16:creationId xmlns:a16="http://schemas.microsoft.com/office/drawing/2014/main" id="{64F644F2-2E4F-33D5-872C-5F2F4AB6E6F7}"/>
              </a:ext>
            </a:extLst>
          </p:cNvPr>
          <p:cNvSpPr txBox="1">
            <a:spLocks/>
          </p:cNvSpPr>
          <p:nvPr/>
        </p:nvSpPr>
        <p:spPr>
          <a:xfrm>
            <a:off x="607487" y="227249"/>
            <a:ext cx="17056357" cy="1276172"/>
          </a:xfrm>
          <a:prstGeom prst="rect">
            <a:avLst/>
          </a:prstGeom>
        </p:spPr>
        <p:txBody>
          <a:bodyPr vert="horz" wrap="square" lIns="0" tIns="166550" rIns="0" bIns="0" rtlCol="0" anchor="t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7200" spc="-150">
                <a:cs typeface="Arial Black" panose="020B0604020202020204" pitchFamily="34" charset="0"/>
              </a:rPr>
              <a:t>Future Growth</a:t>
            </a:r>
          </a:p>
        </p:txBody>
      </p:sp>
      <p:sp>
        <p:nvSpPr>
          <p:cNvPr id="3" name="Rounded Rectangle 11">
            <a:extLst>
              <a:ext uri="{FF2B5EF4-FFF2-40B4-BE49-F238E27FC236}">
                <a16:creationId xmlns:a16="http://schemas.microsoft.com/office/drawing/2014/main" id="{BCFCF751-54B7-62CE-F9D1-425B52EFEDA3}"/>
              </a:ext>
            </a:extLst>
          </p:cNvPr>
          <p:cNvSpPr/>
          <p:nvPr/>
        </p:nvSpPr>
        <p:spPr>
          <a:xfrm>
            <a:off x="9144000" y="2186629"/>
            <a:ext cx="8377216" cy="7032352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D99E83-E505-FE8B-9CEC-F6D8EC7B2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0416" y="3368363"/>
            <a:ext cx="7644384" cy="5447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E78DC2A4-7196-67EF-21C9-76ECB8572B74}"/>
              </a:ext>
            </a:extLst>
          </p:cNvPr>
          <p:cNvSpPr/>
          <p:nvPr/>
        </p:nvSpPr>
        <p:spPr>
          <a:xfrm>
            <a:off x="424932" y="2165392"/>
            <a:ext cx="8294136" cy="7032352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8834BA-56B9-0334-F47E-79959F52E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356" y="3368363"/>
            <a:ext cx="7640808" cy="5394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7" descr="$PPTXTitle">
            <a:extLst>
              <a:ext uri="{FF2B5EF4-FFF2-40B4-BE49-F238E27FC236}">
                <a16:creationId xmlns:a16="http://schemas.microsoft.com/office/drawing/2014/main" id="{6628DA76-521C-802F-3C5E-C65412350935}"/>
              </a:ext>
            </a:extLst>
          </p:cNvPr>
          <p:cNvSpPr txBox="1">
            <a:spLocks/>
          </p:cNvSpPr>
          <p:nvPr/>
        </p:nvSpPr>
        <p:spPr>
          <a:xfrm>
            <a:off x="962233" y="2519577"/>
            <a:ext cx="6892628" cy="783730"/>
          </a:xfrm>
          <a:prstGeom prst="rect">
            <a:avLst/>
          </a:prstGeom>
        </p:spPr>
        <p:txBody>
          <a:bodyPr vert="horz" wrap="square" lIns="0" tIns="166550" rIns="0" bIns="0" rtlCol="0" anchor="t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4000" spc="-150">
                <a:cs typeface="Arial Black" panose="020B0604020202020204" pitchFamily="34" charset="0"/>
              </a:rPr>
              <a:t>25,000 Sq. Ft. Dining Hall</a:t>
            </a:r>
          </a:p>
        </p:txBody>
      </p:sp>
      <p:sp>
        <p:nvSpPr>
          <p:cNvPr id="8" name="object 7" descr="$PPTXTitle">
            <a:extLst>
              <a:ext uri="{FF2B5EF4-FFF2-40B4-BE49-F238E27FC236}">
                <a16:creationId xmlns:a16="http://schemas.microsoft.com/office/drawing/2014/main" id="{67E4A8C8-995B-8597-5339-EC6214E5479E}"/>
              </a:ext>
            </a:extLst>
          </p:cNvPr>
          <p:cNvSpPr txBox="1">
            <a:spLocks/>
          </p:cNvSpPr>
          <p:nvPr/>
        </p:nvSpPr>
        <p:spPr>
          <a:xfrm>
            <a:off x="9896342" y="2527464"/>
            <a:ext cx="6892628" cy="783730"/>
          </a:xfrm>
          <a:prstGeom prst="rect">
            <a:avLst/>
          </a:prstGeom>
        </p:spPr>
        <p:txBody>
          <a:bodyPr vert="horz" wrap="square" lIns="0" tIns="166550" rIns="0" bIns="0" rtlCol="0" anchor="t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4000" spc="-150">
                <a:cs typeface="Arial Black" panose="020B0604020202020204" pitchFamily="34" charset="0"/>
              </a:rPr>
              <a:t>Phase IV Residence Hall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C2792B-4234-F082-13B4-F707E06597EB}"/>
              </a:ext>
            </a:extLst>
          </p:cNvPr>
          <p:cNvSpPr txBox="1"/>
          <p:nvPr/>
        </p:nvSpPr>
        <p:spPr>
          <a:xfrm>
            <a:off x="4408547" y="1374605"/>
            <a:ext cx="91484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3200" i="1" spc="-150">
                <a:solidFill>
                  <a:schemeClr val="bg1"/>
                </a:solidFill>
                <a:cs typeface="Arial Black" panose="020B0604020202020204" pitchFamily="34" charset="0"/>
              </a:rPr>
              <a:t>Expected Fall 2028</a:t>
            </a:r>
          </a:p>
        </p:txBody>
      </p:sp>
      <p:sp>
        <p:nvSpPr>
          <p:cNvPr id="11" name="object 7" descr="$PPTXTitle">
            <a:extLst>
              <a:ext uri="{FF2B5EF4-FFF2-40B4-BE49-F238E27FC236}">
                <a16:creationId xmlns:a16="http://schemas.microsoft.com/office/drawing/2014/main" id="{5CC15E0E-34CC-71F1-E43B-FB52267B179B}"/>
              </a:ext>
            </a:extLst>
          </p:cNvPr>
          <p:cNvSpPr txBox="1">
            <a:spLocks/>
          </p:cNvSpPr>
          <p:nvPr/>
        </p:nvSpPr>
        <p:spPr>
          <a:xfrm>
            <a:off x="454610" y="9218981"/>
            <a:ext cx="17056357" cy="906840"/>
          </a:xfrm>
          <a:prstGeom prst="rect">
            <a:avLst/>
          </a:prstGeom>
        </p:spPr>
        <p:txBody>
          <a:bodyPr vert="horz" wrap="square" lIns="0" tIns="166550" rIns="0" bIns="0" rtlCol="0" anchor="t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4800" spc="-150">
                <a:cs typeface="Arial Black" panose="020B0604020202020204" pitchFamily="34" charset="0"/>
              </a:rPr>
              <a:t>138,000 Sq. Ft. Student Achievement Center</a:t>
            </a:r>
          </a:p>
        </p:txBody>
      </p:sp>
    </p:spTree>
    <p:extLst>
      <p:ext uri="{BB962C8B-B14F-4D97-AF65-F5344CB8AC3E}">
        <p14:creationId xmlns:p14="http://schemas.microsoft.com/office/powerpoint/2010/main" val="307912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7" t="17088" r="21932" b="3130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959469-8557-19FE-69D8-D382C28322D2}"/>
              </a:ext>
            </a:extLst>
          </p:cNvPr>
          <p:cNvSpPr/>
          <p:nvPr/>
        </p:nvSpPr>
        <p:spPr>
          <a:xfrm rot="10800000">
            <a:off x="-763" y="-1066587"/>
            <a:ext cx="18288000" cy="5765180"/>
          </a:xfrm>
          <a:prstGeom prst="rect">
            <a:avLst/>
          </a:prstGeom>
          <a:gradFill>
            <a:gsLst>
              <a:gs pos="0">
                <a:schemeClr val="tx1">
                  <a:alpha val="84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7961EF-9A8F-AE16-C536-2B448FCCDE42}"/>
              </a:ext>
            </a:extLst>
          </p:cNvPr>
          <p:cNvSpPr/>
          <p:nvPr/>
        </p:nvSpPr>
        <p:spPr>
          <a:xfrm>
            <a:off x="-122549" y="4418928"/>
            <a:ext cx="18533097" cy="6013491"/>
          </a:xfrm>
          <a:prstGeom prst="rect">
            <a:avLst/>
          </a:prstGeom>
          <a:gradFill>
            <a:gsLst>
              <a:gs pos="0">
                <a:schemeClr val="tx1">
                  <a:alpha val="84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4992AD1-5255-D1C8-2979-20632785C2ED}"/>
              </a:ext>
            </a:extLst>
          </p:cNvPr>
          <p:cNvSpPr/>
          <p:nvPr/>
        </p:nvSpPr>
        <p:spPr>
          <a:xfrm>
            <a:off x="1175691" y="1301581"/>
            <a:ext cx="15935093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bject 7" descr="$PPTXTitle">
            <a:extLst>
              <a:ext uri="{FF2B5EF4-FFF2-40B4-BE49-F238E27FC236}">
                <a16:creationId xmlns:a16="http://schemas.microsoft.com/office/drawing/2014/main" id="{5269B009-6063-CE45-C36D-F827E10251B7}"/>
              </a:ext>
            </a:extLst>
          </p:cNvPr>
          <p:cNvSpPr txBox="1">
            <a:spLocks/>
          </p:cNvSpPr>
          <p:nvPr/>
        </p:nvSpPr>
        <p:spPr>
          <a:xfrm>
            <a:off x="615820" y="387431"/>
            <a:ext cx="17056357" cy="1276172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7200" b="1" spc="-150" dirty="0">
                <a:latin typeface="Arial Black" panose="020B0604020202020204" pitchFamily="34" charset="0"/>
                <a:cs typeface="Arial Black" panose="020B0604020202020204" pitchFamily="34" charset="0"/>
              </a:rPr>
              <a:t>Applications are now open!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53938F8-7D68-C522-734A-4DAEDDFD0C6E}"/>
              </a:ext>
            </a:extLst>
          </p:cNvPr>
          <p:cNvSpPr/>
          <p:nvPr/>
        </p:nvSpPr>
        <p:spPr>
          <a:xfrm>
            <a:off x="973826" y="2576288"/>
            <a:ext cx="5862171" cy="5765180"/>
          </a:xfrm>
          <a:prstGeom prst="roundRect">
            <a:avLst/>
          </a:prstGeom>
          <a:solidFill>
            <a:srgbClr val="501D83"/>
          </a:solidFill>
          <a:ln>
            <a:noFill/>
          </a:ln>
          <a:effectLst>
            <a:outerShdw blurRad="381259" dist="189256" dir="2700000" algn="tl" rotWithShape="0">
              <a:prstClr val="black">
                <a:alpha val="7506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bject 10"/>
          <p:cNvSpPr txBox="1"/>
          <p:nvPr/>
        </p:nvSpPr>
        <p:spPr>
          <a:xfrm>
            <a:off x="1829794" y="2741303"/>
            <a:ext cx="4079240" cy="1070806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84455" marR="5080" indent="-72390" algn="ctr">
              <a:lnSpc>
                <a:spcPts val="4010"/>
              </a:lnSpc>
              <a:spcBef>
                <a:spcPts val="350"/>
              </a:spcBef>
            </a:pPr>
            <a:r>
              <a:rPr lang="en-US" sz="3450" spc="-110" dirty="0">
                <a:solidFill>
                  <a:srgbClr val="FFFFFF"/>
                </a:solidFill>
                <a:latin typeface="Arial Black"/>
                <a:cs typeface="Arial Black"/>
              </a:rPr>
              <a:t>Check out our Virtual Viewbook</a:t>
            </a:r>
            <a:endParaRPr sz="3450" dirty="0">
              <a:latin typeface="Arial Black"/>
              <a:cs typeface="Arial Black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BB0C19B-E63C-0AC0-2CD3-03AD9DEC0690}"/>
              </a:ext>
            </a:extLst>
          </p:cNvPr>
          <p:cNvSpPr/>
          <p:nvPr/>
        </p:nvSpPr>
        <p:spPr>
          <a:xfrm>
            <a:off x="10892155" y="2576288"/>
            <a:ext cx="5861790" cy="5765180"/>
          </a:xfrm>
          <a:prstGeom prst="roundRect">
            <a:avLst/>
          </a:prstGeom>
          <a:solidFill>
            <a:srgbClr val="501D83"/>
          </a:solidFill>
          <a:ln>
            <a:noFill/>
          </a:ln>
          <a:effectLst>
            <a:outerShdw blurRad="381259" dist="189256" dir="2700000" algn="tl" rotWithShape="0">
              <a:prstClr val="black">
                <a:alpha val="7506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20514" y="3999850"/>
            <a:ext cx="4005072" cy="400507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589957" y="9254153"/>
            <a:ext cx="153202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4700 Research Way Lakeland, FL 33805 | floridapoly.edu | (863) 874-</a:t>
            </a:r>
            <a:r>
              <a:rPr lang="en-US" sz="32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4774</a:t>
            </a:r>
            <a:endParaRPr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3E72EFA7-0583-2BBA-62FC-525F65B83A9F}"/>
              </a:ext>
            </a:extLst>
          </p:cNvPr>
          <p:cNvSpPr txBox="1"/>
          <p:nvPr/>
        </p:nvSpPr>
        <p:spPr>
          <a:xfrm>
            <a:off x="11508475" y="2792018"/>
            <a:ext cx="4629150" cy="1070806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84455" marR="5080" indent="-72390" algn="ctr">
              <a:lnSpc>
                <a:spcPts val="4010"/>
              </a:lnSpc>
              <a:spcBef>
                <a:spcPts val="350"/>
              </a:spcBef>
            </a:pPr>
            <a:r>
              <a:rPr lang="en-US" sz="3450" spc="-110" dirty="0">
                <a:solidFill>
                  <a:srgbClr val="FFFFFF"/>
                </a:solidFill>
                <a:latin typeface="Arial Black"/>
                <a:cs typeface="Arial Black"/>
              </a:rPr>
              <a:t>Meet the Admissions Team</a:t>
            </a:r>
            <a:endParaRPr sz="3450" dirty="0">
              <a:latin typeface="Arial Black"/>
              <a:cs typeface="Arial Black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C79AD4-0AFA-FF25-769C-B0212DC54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291" y="3916554"/>
            <a:ext cx="4008246" cy="40082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5EFD8CC-EDE7-CC52-1DF1-619C613E0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CE605F2-ADAE-F26E-1605-BED54C15AA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" t="1578" r="55473" b="7194"/>
          <a:stretch>
            <a:fillRect/>
          </a:stretch>
        </p:blipFill>
        <p:spPr>
          <a:xfrm>
            <a:off x="-5068" y="0"/>
            <a:ext cx="18293068" cy="10286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BE66D79-436C-23AF-30A4-D4F043DB6BA7}"/>
              </a:ext>
            </a:extLst>
          </p:cNvPr>
          <p:cNvSpPr/>
          <p:nvPr/>
        </p:nvSpPr>
        <p:spPr>
          <a:xfrm>
            <a:off x="-1" y="0"/>
            <a:ext cx="18287999" cy="10286999"/>
          </a:xfrm>
          <a:prstGeom prst="rect">
            <a:avLst/>
          </a:prstGeom>
          <a:gradFill flip="none" rotWithShape="1">
            <a:gsLst>
              <a:gs pos="0">
                <a:srgbClr val="2E1A4A"/>
              </a:gs>
              <a:gs pos="100000">
                <a:srgbClr val="583A8D">
                  <a:alpha val="39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FA04795-5B81-0CB8-3650-999F305667B4}"/>
              </a:ext>
            </a:extLst>
          </p:cNvPr>
          <p:cNvGrpSpPr/>
          <p:nvPr/>
        </p:nvGrpSpPr>
        <p:grpSpPr>
          <a:xfrm>
            <a:off x="-5070" y="5129099"/>
            <a:ext cx="10245491" cy="5143500"/>
            <a:chOff x="0" y="5143500"/>
            <a:chExt cx="10245491" cy="5143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6FE1905-B9DB-F4F5-4DC8-34FDB7A37D7C}"/>
                </a:ext>
              </a:extLst>
            </p:cNvPr>
            <p:cNvSpPr/>
            <p:nvPr/>
          </p:nvSpPr>
          <p:spPr>
            <a:xfrm>
              <a:off x="0" y="5143500"/>
              <a:ext cx="9144000" cy="5143500"/>
            </a:xfrm>
            <a:prstGeom prst="rect">
              <a:avLst/>
            </a:prstGeom>
            <a:solidFill>
              <a:srgbClr val="501D83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bject 15">
              <a:extLst>
                <a:ext uri="{FF2B5EF4-FFF2-40B4-BE49-F238E27FC236}">
                  <a16:creationId xmlns:a16="http://schemas.microsoft.com/office/drawing/2014/main" id="{2D063115-C9FF-3E68-1F94-C2B8174D0C43}"/>
                </a:ext>
              </a:extLst>
            </p:cNvPr>
            <p:cNvSpPr txBox="1"/>
            <p:nvPr/>
          </p:nvSpPr>
          <p:spPr>
            <a:xfrm>
              <a:off x="4568938" y="5960008"/>
              <a:ext cx="5676553" cy="35214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10160" indent="12700" algn="l">
                <a:spcBef>
                  <a:spcPts val="5"/>
                </a:spcBef>
              </a:pPr>
              <a:r>
                <a:rPr lang="en-US" sz="4000" b="1" spc="-7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NATIONALLY</a:t>
              </a:r>
            </a:p>
            <a:p>
              <a:pPr marL="12700" marR="10160" indent="12700" algn="l">
                <a:spcBef>
                  <a:spcPts val="5"/>
                </a:spcBef>
              </a:pPr>
              <a:r>
                <a:rPr lang="en-US" sz="4400" b="1" spc="-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TOP</a:t>
              </a:r>
              <a:r>
                <a:rPr lang="en-US" sz="4400" b="1" spc="-33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spc="16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  <a:p>
              <a:pPr marL="12700" marR="10160" indent="12700" algn="l">
                <a:spcBef>
                  <a:spcPts val="5"/>
                </a:spcBef>
              </a:pPr>
              <a:r>
                <a:rPr lang="en-US" sz="4000" b="1" spc="-1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</a:t>
              </a:r>
            </a:p>
            <a:p>
              <a:pPr marL="12700" marR="10160" indent="12700" algn="l">
                <a:spcBef>
                  <a:spcPts val="5"/>
                </a:spcBef>
              </a:pPr>
              <a:r>
                <a:rPr lang="en-US" sz="4000" b="1" spc="-13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ENGINEERING</a:t>
              </a:r>
            </a:p>
            <a:p>
              <a:pPr marL="12700" marR="10160" indent="12700" algn="l">
                <a:spcBef>
                  <a:spcPts val="5"/>
                </a:spcBef>
              </a:pPr>
              <a:r>
                <a:rPr lang="en-US" sz="3200" spc="-1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</a:t>
              </a:r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0160" algn="l"/>
              <a:r>
                <a:rPr lang="en-US" sz="3200" spc="-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without</a:t>
              </a:r>
              <a:r>
                <a:rPr lang="en-US" sz="3200" spc="-114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spc="-16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3200" spc="-12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spc="-2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Ph.D.</a:t>
              </a:r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object 10">
              <a:extLst>
                <a:ext uri="{FF2B5EF4-FFF2-40B4-BE49-F238E27FC236}">
                  <a16:creationId xmlns:a16="http://schemas.microsoft.com/office/drawing/2014/main" id="{BBE8DD36-8736-04F1-7474-B96F90D93C4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107" y="6090473"/>
              <a:ext cx="3244885" cy="338368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B21FD2D-0831-ED2E-3D36-290ED45A6FEC}"/>
              </a:ext>
            </a:extLst>
          </p:cNvPr>
          <p:cNvGrpSpPr/>
          <p:nvPr/>
        </p:nvGrpSpPr>
        <p:grpSpPr>
          <a:xfrm>
            <a:off x="9144000" y="5143500"/>
            <a:ext cx="9144000" cy="5143500"/>
            <a:chOff x="9144000" y="5143500"/>
            <a:chExt cx="9144000" cy="51435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E6A93EC-D47B-6885-A5B0-BE47DA39687D}"/>
                </a:ext>
              </a:extLst>
            </p:cNvPr>
            <p:cNvSpPr/>
            <p:nvPr/>
          </p:nvSpPr>
          <p:spPr>
            <a:xfrm>
              <a:off x="9144000" y="5143500"/>
              <a:ext cx="9144000" cy="5143500"/>
            </a:xfrm>
            <a:prstGeom prst="rect">
              <a:avLst/>
            </a:prstGeom>
            <a:solidFill>
              <a:srgbClr val="2E1A4A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object 10">
              <a:extLst>
                <a:ext uri="{FF2B5EF4-FFF2-40B4-BE49-F238E27FC236}">
                  <a16:creationId xmlns:a16="http://schemas.microsoft.com/office/drawing/2014/main" id="{0F6E3055-7BE6-616E-FD4F-8ED25175B03F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46362" y="6195019"/>
              <a:ext cx="3244885" cy="3244885"/>
            </a:xfrm>
            <a:prstGeom prst="rect">
              <a:avLst/>
            </a:prstGeom>
          </p:spPr>
        </p:pic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57DA5585-155B-1897-BBB1-E0241329DA1C}"/>
                </a:ext>
              </a:extLst>
            </p:cNvPr>
            <p:cNvSpPr txBox="1"/>
            <p:nvPr/>
          </p:nvSpPr>
          <p:spPr>
            <a:xfrm>
              <a:off x="13280271" y="6323843"/>
              <a:ext cx="4705143" cy="278281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540" algn="l"/>
              <a:r>
                <a:rPr lang="en-US" sz="4400" b="1" spc="-1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BEST VALUE</a:t>
              </a:r>
            </a:p>
            <a:p>
              <a:pPr marL="2540" algn="l"/>
              <a:r>
                <a:rPr lang="en-US" sz="4400" b="1" spc="-1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 SCHOOL</a:t>
              </a:r>
              <a:endPara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sz="3200" spc="-6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r>
                <a:rPr sz="3200" spc="-32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3200" spc="-3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sz="3200" spc="-32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3200" spc="-1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South</a:t>
              </a:r>
              <a:endParaRPr lang="en-US" sz="3200" spc="-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en-US" sz="3200" spc="-1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“5 years in a row”</a:t>
              </a:r>
            </a:p>
            <a:p>
              <a:pPr algn="l"/>
              <a:r>
                <a:rPr lang="en-US" sz="2800" i="1" spc="-1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U.S. News &amp; World Report</a:t>
              </a:r>
              <a:endParaRPr sz="28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4E7A08-07C6-85F3-6FFF-10DC003589A6}"/>
              </a:ext>
            </a:extLst>
          </p:cNvPr>
          <p:cNvGrpSpPr/>
          <p:nvPr/>
        </p:nvGrpSpPr>
        <p:grpSpPr>
          <a:xfrm>
            <a:off x="9149070" y="4311"/>
            <a:ext cx="9144000" cy="5143500"/>
            <a:chOff x="9144000" y="0"/>
            <a:chExt cx="9144000" cy="51435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EEAF7C2-F6E6-0AB5-C7A9-8960EE897002}"/>
                </a:ext>
              </a:extLst>
            </p:cNvPr>
            <p:cNvSpPr/>
            <p:nvPr/>
          </p:nvSpPr>
          <p:spPr>
            <a:xfrm>
              <a:off x="9144000" y="0"/>
              <a:ext cx="9144000" cy="5143500"/>
            </a:xfrm>
            <a:prstGeom prst="rect">
              <a:avLst/>
            </a:prstGeom>
            <a:solidFill>
              <a:srgbClr val="501D83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42D6F7A8-7057-6A1B-DBC3-808FF91EC3FF}"/>
                </a:ext>
              </a:extLst>
            </p:cNvPr>
            <p:cNvSpPr txBox="1"/>
            <p:nvPr/>
          </p:nvSpPr>
          <p:spPr>
            <a:xfrm>
              <a:off x="13539699" y="694693"/>
              <a:ext cx="4459243" cy="37189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l">
                <a:spcBef>
                  <a:spcPts val="100"/>
                </a:spcBef>
              </a:pPr>
              <a:r>
                <a:rPr lang="en-US" sz="4400" b="1" spc="-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#1</a:t>
              </a:r>
              <a:endParaRPr lang="en-US" sz="4400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065" marR="5080" indent="-20955" algn="l">
                <a:lnSpc>
                  <a:spcPct val="100000"/>
                </a:lnSpc>
                <a:spcBef>
                  <a:spcPts val="100"/>
                </a:spcBef>
              </a:pPr>
              <a:r>
                <a:rPr lang="en-US" sz="4400" b="1" spc="-1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STARTING </a:t>
              </a:r>
              <a:r>
                <a:rPr lang="en-US" sz="4400" b="1" spc="-6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SALARIES</a:t>
              </a:r>
              <a:r>
                <a:rPr lang="en-US" sz="4400" b="1" spc="-204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spc="-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lang="en-US" sz="4400" b="1" spc="-1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GRADUATES</a:t>
              </a:r>
              <a:endParaRPr lang="en-US" sz="4400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R="1270" algn="l"/>
              <a:r>
                <a:rPr lang="en-US" sz="3200" spc="-5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r>
                <a:rPr lang="en-US" sz="3200" spc="-2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spc="-3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en-US" sz="3200" spc="-2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spc="-1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State</a:t>
              </a:r>
              <a:r>
                <a:rPr lang="en-US" sz="3200" spc="-2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spc="-3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en-US" sz="320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spc="-25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Florida</a:t>
              </a:r>
              <a:r>
                <a:rPr lang="en-US" sz="3200" spc="-19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spc="-4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University </a:t>
              </a:r>
              <a:r>
                <a:rPr lang="en-US" sz="3200" spc="-1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</a:t>
              </a:r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6395844-3891-F18E-5BB2-F93FE16B3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9468" y="904840"/>
              <a:ext cx="3298672" cy="329867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267C08-532E-A56B-48FC-18C1B3AC4AA4}"/>
              </a:ext>
            </a:extLst>
          </p:cNvPr>
          <p:cNvGrpSpPr/>
          <p:nvPr/>
        </p:nvGrpSpPr>
        <p:grpSpPr>
          <a:xfrm>
            <a:off x="0" y="4311"/>
            <a:ext cx="10274044" cy="5143500"/>
            <a:chOff x="0" y="0"/>
            <a:chExt cx="10274044" cy="51435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C0A5AB4-AE85-4F67-20F6-BF293C2B2CA1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2E1A4A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object 10">
              <a:extLst>
                <a:ext uri="{FF2B5EF4-FFF2-40B4-BE49-F238E27FC236}">
                  <a16:creationId xmlns:a16="http://schemas.microsoft.com/office/drawing/2014/main" id="{0EE3BD51-511B-32FA-CA39-EC8F43700E1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867" y="946973"/>
              <a:ext cx="3244885" cy="3383683"/>
            </a:xfrm>
            <a:prstGeom prst="rect">
              <a:avLst/>
            </a:prstGeom>
          </p:spPr>
        </p:pic>
        <p:sp>
          <p:nvSpPr>
            <p:cNvPr id="26" name="object 15">
              <a:extLst>
                <a:ext uri="{FF2B5EF4-FFF2-40B4-BE49-F238E27FC236}">
                  <a16:creationId xmlns:a16="http://schemas.microsoft.com/office/drawing/2014/main" id="{7D7C2297-9C87-B195-F34E-98636DA8469C}"/>
                </a:ext>
              </a:extLst>
            </p:cNvPr>
            <p:cNvSpPr txBox="1"/>
            <p:nvPr/>
          </p:nvSpPr>
          <p:spPr>
            <a:xfrm>
              <a:off x="4597491" y="1177421"/>
              <a:ext cx="5676553" cy="287258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l">
                <a:spcBef>
                  <a:spcPts val="100"/>
                </a:spcBef>
              </a:pPr>
              <a:r>
                <a:rPr lang="en-US" sz="4800" b="1" spc="-2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#1</a:t>
              </a:r>
              <a:endPara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540" algn="l"/>
              <a:r>
                <a:rPr lang="en-US" sz="4400" b="1" spc="-1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</a:t>
              </a:r>
              <a:endPara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R="13335" algn="l">
                <a:spcBef>
                  <a:spcPts val="720"/>
                </a:spcBef>
              </a:pPr>
              <a:r>
                <a:rPr lang="en-US" sz="4400" b="1" spc="-2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COLLEGE</a:t>
              </a:r>
              <a:endPara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en-US" sz="4000" spc="-6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r>
                <a:rPr lang="en-US" sz="4000" spc="-32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spc="-3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en-US" sz="4000" spc="-32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spc="-1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South</a:t>
              </a:r>
              <a:endParaRPr lang="en-US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364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B87E947E-99D8-5B27-7686-830FBBFFD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-1"/>
            <a:ext cx="18293068" cy="10287001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68BC4F4-1BAB-848C-3FE2-3A61A5120DE8}"/>
              </a:ext>
            </a:extLst>
          </p:cNvPr>
          <p:cNvSpPr/>
          <p:nvPr/>
        </p:nvSpPr>
        <p:spPr>
          <a:xfrm>
            <a:off x="700043" y="2782615"/>
            <a:ext cx="8154026" cy="3238353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1207" b="-36739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1322DE8-5354-6142-A510-763F9804F0DF}"/>
              </a:ext>
            </a:extLst>
          </p:cNvPr>
          <p:cNvSpPr/>
          <p:nvPr/>
        </p:nvSpPr>
        <p:spPr>
          <a:xfrm>
            <a:off x="4304371" y="1381367"/>
            <a:ext cx="9656956" cy="284497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7" descr="$PPTXTitle">
            <a:extLst>
              <a:ext uri="{FF2B5EF4-FFF2-40B4-BE49-F238E27FC236}">
                <a16:creationId xmlns:a16="http://schemas.microsoft.com/office/drawing/2014/main" id="{783CCA2B-FA88-7EB4-8ADF-2778B4115147}"/>
              </a:ext>
            </a:extLst>
          </p:cNvPr>
          <p:cNvSpPr txBox="1">
            <a:spLocks/>
          </p:cNvSpPr>
          <p:nvPr/>
        </p:nvSpPr>
        <p:spPr>
          <a:xfrm>
            <a:off x="615820" y="375308"/>
            <a:ext cx="17056357" cy="1399283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8000" b="1" spc="-150">
                <a:latin typeface="Arial Black" panose="020B0604020202020204" pitchFamily="34" charset="0"/>
                <a:cs typeface="Arial Black" panose="020B0604020202020204" pitchFamily="34" charset="0"/>
              </a:rPr>
              <a:t>Academic Profile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72DA3EC-A5A3-1160-70C1-65F63AA8712B}"/>
              </a:ext>
            </a:extLst>
          </p:cNvPr>
          <p:cNvSpPr/>
          <p:nvPr/>
        </p:nvSpPr>
        <p:spPr>
          <a:xfrm>
            <a:off x="700042" y="6447049"/>
            <a:ext cx="8154026" cy="3238353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3973" r="-21334" b="-69803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134FBF05-1CE5-8602-70FF-4F83CD722C40}"/>
              </a:ext>
            </a:extLst>
          </p:cNvPr>
          <p:cNvSpPr/>
          <p:nvPr/>
        </p:nvSpPr>
        <p:spPr>
          <a:xfrm>
            <a:off x="9518153" y="2782615"/>
            <a:ext cx="8154026" cy="3238353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6256" r="-33810" b="-98360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7664678-93DE-114C-3C39-70BCCA9A3D3B}"/>
              </a:ext>
            </a:extLst>
          </p:cNvPr>
          <p:cNvSpPr/>
          <p:nvPr/>
        </p:nvSpPr>
        <p:spPr>
          <a:xfrm>
            <a:off x="9518152" y="6447049"/>
            <a:ext cx="8154026" cy="3238353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" t="-79420" r="-54186" b="-79420"/>
            </a:stretch>
          </a:blip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8E2229F-9239-BC2B-6133-881E6469E7B0}"/>
              </a:ext>
            </a:extLst>
          </p:cNvPr>
          <p:cNvSpPr/>
          <p:nvPr/>
        </p:nvSpPr>
        <p:spPr>
          <a:xfrm>
            <a:off x="700042" y="2782614"/>
            <a:ext cx="8154026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11"/>
          <p:cNvSpPr txBox="1"/>
          <p:nvPr/>
        </p:nvSpPr>
        <p:spPr>
          <a:xfrm>
            <a:off x="1181100" y="3395067"/>
            <a:ext cx="7315200" cy="232243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lang="en-US" sz="5400" spc="-130">
                <a:solidFill>
                  <a:srgbClr val="FFFFFF"/>
                </a:solidFill>
                <a:latin typeface="Arial Black"/>
                <a:cs typeface="Arial Black"/>
              </a:rPr>
              <a:t>Average</a:t>
            </a:r>
            <a:r>
              <a:rPr sz="5400" spc="-3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25">
                <a:solidFill>
                  <a:srgbClr val="FFFFFF"/>
                </a:solidFill>
                <a:latin typeface="Arial Black"/>
                <a:cs typeface="Arial Black"/>
              </a:rPr>
              <a:t>GPA</a:t>
            </a:r>
            <a:endParaRPr sz="5400">
              <a:latin typeface="Arial Black"/>
              <a:cs typeface="Arial Black"/>
            </a:endParaRPr>
          </a:p>
          <a:p>
            <a:pPr marR="34290" algn="ctr"/>
            <a:r>
              <a:rPr sz="9600" spc="30">
                <a:solidFill>
                  <a:srgbClr val="FFFFFF"/>
                </a:solidFill>
                <a:latin typeface="Arial Black"/>
                <a:cs typeface="Arial Black"/>
              </a:rPr>
              <a:t>4.</a:t>
            </a:r>
            <a:r>
              <a:rPr lang="en-US" sz="9600" spc="3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6000">
              <a:latin typeface="Arial Black"/>
              <a:cs typeface="Arial Black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653ED37-1529-7E42-5792-BEF515E4D3BD}"/>
              </a:ext>
            </a:extLst>
          </p:cNvPr>
          <p:cNvSpPr/>
          <p:nvPr/>
        </p:nvSpPr>
        <p:spPr>
          <a:xfrm>
            <a:off x="9518149" y="2782614"/>
            <a:ext cx="8154026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04343A65-7AC5-A3DE-CE55-56CFB1AEC911}"/>
              </a:ext>
            </a:extLst>
          </p:cNvPr>
          <p:cNvSpPr txBox="1"/>
          <p:nvPr/>
        </p:nvSpPr>
        <p:spPr>
          <a:xfrm>
            <a:off x="9686792" y="2825076"/>
            <a:ext cx="7816738" cy="315342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lang="en-US" sz="6000" spc="-25">
                <a:solidFill>
                  <a:srgbClr val="FFFFFF"/>
                </a:solidFill>
                <a:latin typeface="Arial Black"/>
                <a:cs typeface="Arial Black"/>
              </a:rPr>
              <a:t>SAT</a:t>
            </a:r>
            <a:endParaRPr sz="5400">
              <a:latin typeface="Arial Black"/>
              <a:cs typeface="Arial Black"/>
            </a:endParaRPr>
          </a:p>
          <a:p>
            <a:pPr marR="34290" algn="ctr"/>
            <a:r>
              <a:rPr lang="en-US" sz="9600" spc="30">
                <a:solidFill>
                  <a:srgbClr val="FFFFFF"/>
                </a:solidFill>
                <a:latin typeface="Arial Black"/>
                <a:cs typeface="Arial Black"/>
              </a:rPr>
              <a:t>1160-1360</a:t>
            </a:r>
          </a:p>
          <a:p>
            <a:pPr marR="34290" algn="ctr"/>
            <a:r>
              <a:rPr lang="en-US" sz="4800" spc="30">
                <a:solidFill>
                  <a:srgbClr val="FFFFFF"/>
                </a:solidFill>
                <a:latin typeface="Arial Black"/>
                <a:cs typeface="Arial Black"/>
              </a:rPr>
              <a:t>Middle 50%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3357C91E-74C3-C62C-4811-294F7C008DBD}"/>
              </a:ext>
            </a:extLst>
          </p:cNvPr>
          <p:cNvSpPr/>
          <p:nvPr/>
        </p:nvSpPr>
        <p:spPr>
          <a:xfrm>
            <a:off x="700042" y="6447048"/>
            <a:ext cx="8154026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B1FDB5CC-7656-C0FC-3B12-9DA406C13099}"/>
              </a:ext>
            </a:extLst>
          </p:cNvPr>
          <p:cNvSpPr txBox="1"/>
          <p:nvPr/>
        </p:nvSpPr>
        <p:spPr>
          <a:xfrm>
            <a:off x="848170" y="6447047"/>
            <a:ext cx="7857770" cy="3245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lang="en-US" sz="6000" spc="-25">
                <a:solidFill>
                  <a:srgbClr val="FFFFFF"/>
                </a:solidFill>
                <a:latin typeface="Arial Black"/>
                <a:cs typeface="Arial Black"/>
              </a:rPr>
              <a:t>ACT</a:t>
            </a:r>
            <a:endParaRPr sz="5400">
              <a:latin typeface="Arial Black"/>
              <a:cs typeface="Arial Black"/>
            </a:endParaRPr>
          </a:p>
          <a:p>
            <a:pPr marR="34290" algn="ctr"/>
            <a:r>
              <a:rPr lang="en-US" sz="9600" spc="30">
                <a:solidFill>
                  <a:srgbClr val="FFFFFF"/>
                </a:solidFill>
                <a:latin typeface="Arial Black"/>
                <a:cs typeface="Arial Black"/>
              </a:rPr>
              <a:t>24-31</a:t>
            </a:r>
          </a:p>
          <a:p>
            <a:pPr marR="34290" algn="ctr"/>
            <a:r>
              <a:rPr lang="en-US" sz="4800" spc="30">
                <a:solidFill>
                  <a:srgbClr val="FFFFFF"/>
                </a:solidFill>
                <a:latin typeface="Arial Black"/>
                <a:cs typeface="Arial Black"/>
              </a:rPr>
              <a:t>Middle</a:t>
            </a:r>
            <a:r>
              <a:rPr lang="en-US" sz="5400" spc="30">
                <a:solidFill>
                  <a:srgbClr val="FFFFFF"/>
                </a:solidFill>
                <a:latin typeface="Arial Black"/>
                <a:cs typeface="Arial Black"/>
              </a:rPr>
              <a:t> 50%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CF7B15DB-DA92-0E47-E060-9049A26A9F33}"/>
              </a:ext>
            </a:extLst>
          </p:cNvPr>
          <p:cNvSpPr/>
          <p:nvPr/>
        </p:nvSpPr>
        <p:spPr>
          <a:xfrm>
            <a:off x="9518149" y="6447048"/>
            <a:ext cx="8154026" cy="3238353"/>
          </a:xfrm>
          <a:prstGeom prst="roundRect">
            <a:avLst/>
          </a:prstGeom>
          <a:solidFill>
            <a:schemeClr val="tx1">
              <a:alpha val="25263"/>
            </a:schemeClr>
          </a:solidFill>
          <a:ln w="76200">
            <a:solidFill>
              <a:schemeClr val="bg1"/>
            </a:solidFill>
          </a:ln>
          <a:effectLst>
            <a:outerShdw blurRad="197062" dist="147528" dir="2700000" algn="ctr" rotWithShape="0">
              <a:schemeClr val="tx1">
                <a:alpha val="25159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bject 13"/>
          <p:cNvSpPr txBox="1"/>
          <p:nvPr/>
        </p:nvSpPr>
        <p:spPr>
          <a:xfrm>
            <a:off x="10478488" y="6849521"/>
            <a:ext cx="6233347" cy="2291653"/>
          </a:xfrm>
          <a:prstGeom prst="rect">
            <a:avLst/>
          </a:prstGeom>
        </p:spPr>
        <p:txBody>
          <a:bodyPr vert="horz" wrap="square" lIns="0" tIns="74930" rIns="0" bIns="0" rtlCol="0" anchor="ctr">
            <a:spAutoFit/>
          </a:bodyPr>
          <a:lstStyle/>
          <a:p>
            <a:pPr marL="12700" marR="5080" indent="-27305" algn="ctr">
              <a:spcBef>
                <a:spcPts val="590"/>
              </a:spcBef>
            </a:pPr>
            <a:r>
              <a:rPr sz="4800" spc="75">
                <a:solidFill>
                  <a:srgbClr val="FFFFFF"/>
                </a:solidFill>
                <a:latin typeface="Arial Black"/>
                <a:cs typeface="Arial Black"/>
              </a:rPr>
              <a:t>STEM</a:t>
            </a:r>
            <a:r>
              <a:rPr sz="4800" spc="-48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800" spc="-10">
                <a:solidFill>
                  <a:srgbClr val="FFFFFF"/>
                </a:solidFill>
                <a:latin typeface="Arial Black"/>
                <a:cs typeface="Arial Black"/>
              </a:rPr>
              <a:t>Courses </a:t>
            </a:r>
            <a:r>
              <a:rPr sz="4800" spc="-50">
                <a:solidFill>
                  <a:srgbClr val="FFFFFF"/>
                </a:solidFill>
                <a:latin typeface="Arial Black"/>
                <a:cs typeface="Arial Black"/>
              </a:rPr>
              <a:t>Pre-</a:t>
            </a:r>
            <a:r>
              <a:rPr sz="4800" spc="-210">
                <a:solidFill>
                  <a:srgbClr val="FFFFFF"/>
                </a:solidFill>
                <a:latin typeface="Arial Black"/>
                <a:cs typeface="Arial Black"/>
              </a:rPr>
              <a:t>Calc,</a:t>
            </a:r>
            <a:r>
              <a:rPr sz="4800" spc="-2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800" spc="-135">
                <a:solidFill>
                  <a:srgbClr val="FFFFFF"/>
                </a:solidFill>
                <a:latin typeface="Arial Black"/>
                <a:cs typeface="Arial Black"/>
              </a:rPr>
              <a:t>Calculus, </a:t>
            </a:r>
            <a:r>
              <a:rPr sz="4800" spc="-175">
                <a:solidFill>
                  <a:srgbClr val="FFFFFF"/>
                </a:solidFill>
                <a:latin typeface="Arial Black"/>
                <a:cs typeface="Arial Black"/>
              </a:rPr>
              <a:t>Physics,</a:t>
            </a:r>
            <a:r>
              <a:rPr sz="4800" spc="-2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800" spc="-150">
                <a:solidFill>
                  <a:srgbClr val="FFFFFF"/>
                </a:solidFill>
                <a:latin typeface="Arial Black"/>
                <a:cs typeface="Arial Black"/>
              </a:rPr>
              <a:t>Chemistry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86043" y="1903154"/>
            <a:ext cx="509361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*based on Fall 2026 admitted class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8735BDF-9756-99E4-34EC-6F37ECBF2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EBA7D22E-31B5-3253-6848-55D314932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" t="20700" r="4131" b="2054"/>
          <a:stretch>
            <a:fillRect/>
          </a:stretch>
        </p:blipFill>
        <p:spPr>
          <a:xfrm>
            <a:off x="-42858" y="-61222"/>
            <a:ext cx="18528978" cy="10348221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85AD8D80-22B6-EF20-5E9D-4DF2DF958577}"/>
              </a:ext>
            </a:extLst>
          </p:cNvPr>
          <p:cNvSpPr/>
          <p:nvPr/>
        </p:nvSpPr>
        <p:spPr>
          <a:xfrm>
            <a:off x="-223911" y="-268004"/>
            <a:ext cx="18710031" cy="1076178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6746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1E02F35-8E47-D7AE-E8FF-FA3188EC5014}"/>
              </a:ext>
            </a:extLst>
          </p:cNvPr>
          <p:cNvSpPr/>
          <p:nvPr/>
        </p:nvSpPr>
        <p:spPr>
          <a:xfrm>
            <a:off x="4132277" y="1301581"/>
            <a:ext cx="10058400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7" descr="$PPTXTitle">
            <a:extLst>
              <a:ext uri="{FF2B5EF4-FFF2-40B4-BE49-F238E27FC236}">
                <a16:creationId xmlns:a16="http://schemas.microsoft.com/office/drawing/2014/main" id="{54DCD292-C0D3-A20E-165B-D494334DC101}"/>
              </a:ext>
            </a:extLst>
          </p:cNvPr>
          <p:cNvSpPr txBox="1">
            <a:spLocks/>
          </p:cNvSpPr>
          <p:nvPr/>
        </p:nvSpPr>
        <p:spPr>
          <a:xfrm>
            <a:off x="615820" y="387431"/>
            <a:ext cx="17056357" cy="1276172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7200" b="1" spc="-150">
                <a:latin typeface="Arial Black" panose="020B0604020202020204" pitchFamily="34" charset="0"/>
                <a:cs typeface="Arial Black" panose="020B0604020202020204" pitchFamily="34" charset="0"/>
              </a:rPr>
              <a:t>Application Process</a:t>
            </a:r>
          </a:p>
        </p:txBody>
      </p:sp>
      <p:sp>
        <p:nvSpPr>
          <p:cNvPr id="55" name="object 20">
            <a:extLst>
              <a:ext uri="{FF2B5EF4-FFF2-40B4-BE49-F238E27FC236}">
                <a16:creationId xmlns:a16="http://schemas.microsoft.com/office/drawing/2014/main" id="{A0FB160E-38B7-A657-F824-008161814370}"/>
              </a:ext>
            </a:extLst>
          </p:cNvPr>
          <p:cNvSpPr txBox="1"/>
          <p:nvPr/>
        </p:nvSpPr>
        <p:spPr>
          <a:xfrm>
            <a:off x="3272118" y="8182251"/>
            <a:ext cx="115118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4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$30 Application Fee waived until Nov. 15</a:t>
            </a:r>
            <a:endParaRPr sz="4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20">
            <a:extLst>
              <a:ext uri="{FF2B5EF4-FFF2-40B4-BE49-F238E27FC236}">
                <a16:creationId xmlns:a16="http://schemas.microsoft.com/office/drawing/2014/main" id="{0349D3D1-2A59-5959-076F-338ACB0F57F6}"/>
              </a:ext>
            </a:extLst>
          </p:cNvPr>
          <p:cNvSpPr txBox="1"/>
          <p:nvPr/>
        </p:nvSpPr>
        <p:spPr>
          <a:xfrm>
            <a:off x="615820" y="9105843"/>
            <a:ext cx="1703321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2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Essays and Letters of Recommendation are not required</a:t>
            </a:r>
            <a:endParaRPr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67379131-441B-7107-B2F2-854586895A9E}"/>
              </a:ext>
            </a:extLst>
          </p:cNvPr>
          <p:cNvSpPr/>
          <p:nvPr/>
        </p:nvSpPr>
        <p:spPr>
          <a:xfrm>
            <a:off x="12055735" y="2472253"/>
            <a:ext cx="4553433" cy="5342494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38">
            <a:extLst>
              <a:ext uri="{FF2B5EF4-FFF2-40B4-BE49-F238E27FC236}">
                <a16:creationId xmlns:a16="http://schemas.microsoft.com/office/drawing/2014/main" id="{1F2758AD-6624-F38C-2A65-CBE677BFF6C6}"/>
              </a:ext>
            </a:extLst>
          </p:cNvPr>
          <p:cNvSpPr/>
          <p:nvPr/>
        </p:nvSpPr>
        <p:spPr>
          <a:xfrm>
            <a:off x="6867284" y="2472253"/>
            <a:ext cx="4553433" cy="5342494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38">
            <a:extLst>
              <a:ext uri="{FF2B5EF4-FFF2-40B4-BE49-F238E27FC236}">
                <a16:creationId xmlns:a16="http://schemas.microsoft.com/office/drawing/2014/main" id="{3A96AB80-7238-FD56-34DD-0CE2C90EA016}"/>
              </a:ext>
            </a:extLst>
          </p:cNvPr>
          <p:cNvSpPr/>
          <p:nvPr/>
        </p:nvSpPr>
        <p:spPr>
          <a:xfrm>
            <a:off x="1678833" y="2472253"/>
            <a:ext cx="4553433" cy="5342494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6953CE-2B42-74E2-387F-697D179F1FE9}"/>
              </a:ext>
            </a:extLst>
          </p:cNvPr>
          <p:cNvSpPr txBox="1"/>
          <p:nvPr/>
        </p:nvSpPr>
        <p:spPr>
          <a:xfrm>
            <a:off x="1253533" y="2514117"/>
            <a:ext cx="5404031" cy="12162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Step 1</a:t>
            </a:r>
            <a:endParaRPr lang="en-US" sz="11500" b="1" spc="15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5178F15-CD5C-14FD-EBFE-02334C80621B}"/>
              </a:ext>
            </a:extLst>
          </p:cNvPr>
          <p:cNvSpPr txBox="1"/>
          <p:nvPr/>
        </p:nvSpPr>
        <p:spPr>
          <a:xfrm>
            <a:off x="6441982" y="2514117"/>
            <a:ext cx="5404031" cy="12162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Step 2</a:t>
            </a:r>
            <a:endParaRPr lang="en-US" sz="11500" b="1" spc="15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F7F347-AD3B-2CB2-7AF9-48897B81ABF6}"/>
              </a:ext>
            </a:extLst>
          </p:cNvPr>
          <p:cNvSpPr txBox="1"/>
          <p:nvPr/>
        </p:nvSpPr>
        <p:spPr>
          <a:xfrm>
            <a:off x="7185561" y="4598996"/>
            <a:ext cx="3891086" cy="17843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Transcripts or STARS</a:t>
            </a:r>
            <a:endParaRPr lang="en-US" sz="3600" b="1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303D4-E665-A86E-C3BD-246DEB6DC775}"/>
              </a:ext>
            </a:extLst>
          </p:cNvPr>
          <p:cNvSpPr txBox="1"/>
          <p:nvPr/>
        </p:nvSpPr>
        <p:spPr>
          <a:xfrm>
            <a:off x="2010005" y="4021915"/>
            <a:ext cx="3891086" cy="293856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Application </a:t>
            </a:r>
            <a:r>
              <a:rPr lang="en-US" sz="28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(Common App or Florida Poly website)</a:t>
            </a:r>
            <a:endParaRPr lang="en-US" sz="2800" b="1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19679F-F4EB-DE2D-B853-B1F3BF55E099}"/>
              </a:ext>
            </a:extLst>
          </p:cNvPr>
          <p:cNvSpPr txBox="1"/>
          <p:nvPr/>
        </p:nvSpPr>
        <p:spPr>
          <a:xfrm>
            <a:off x="11630435" y="2514117"/>
            <a:ext cx="5404031" cy="12162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Step 3</a:t>
            </a:r>
            <a:endParaRPr lang="en-US" sz="11500" b="1" spc="15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CA540F7-84B4-E2EC-BA63-0B995E5AA64C}"/>
              </a:ext>
            </a:extLst>
          </p:cNvPr>
          <p:cNvSpPr txBox="1"/>
          <p:nvPr/>
        </p:nvSpPr>
        <p:spPr>
          <a:xfrm>
            <a:off x="11738994" y="4592584"/>
            <a:ext cx="5177586" cy="179722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Scores 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(ACT, SAT, CLT)</a:t>
            </a:r>
            <a:endParaRPr lang="en-US" sz="3600" b="1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B406AC-DA5F-7B2F-E620-82D7BA9874D6}"/>
              </a:ext>
            </a:extLst>
          </p:cNvPr>
          <p:cNvSpPr/>
          <p:nvPr/>
        </p:nvSpPr>
        <p:spPr>
          <a:xfrm>
            <a:off x="2509200" y="3896603"/>
            <a:ext cx="2892697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C86F72-4D26-6562-36B7-9A33496382F8}"/>
              </a:ext>
            </a:extLst>
          </p:cNvPr>
          <p:cNvSpPr/>
          <p:nvPr/>
        </p:nvSpPr>
        <p:spPr>
          <a:xfrm>
            <a:off x="7684755" y="3896603"/>
            <a:ext cx="2892697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32CF7B-4F22-141F-673C-9D076C65EC44}"/>
              </a:ext>
            </a:extLst>
          </p:cNvPr>
          <p:cNvSpPr/>
          <p:nvPr/>
        </p:nvSpPr>
        <p:spPr>
          <a:xfrm>
            <a:off x="12886103" y="3896603"/>
            <a:ext cx="2892697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3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506B382-DF1D-6A03-FCD8-284B383B5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44DFA-24E2-8736-7811-5852CADC6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-1"/>
            <a:ext cx="18293068" cy="1028700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109AD1D-607F-8EB9-DD74-C2C9F9EB9CBD}"/>
              </a:ext>
            </a:extLst>
          </p:cNvPr>
          <p:cNvSpPr/>
          <p:nvPr/>
        </p:nvSpPr>
        <p:spPr>
          <a:xfrm>
            <a:off x="615821" y="2799183"/>
            <a:ext cx="3096997" cy="6946641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5936" r="-110742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2AE0892-ED69-1690-35A9-DF9E4D2BBD7E}"/>
              </a:ext>
            </a:extLst>
          </p:cNvPr>
          <p:cNvSpPr/>
          <p:nvPr/>
        </p:nvSpPr>
        <p:spPr>
          <a:xfrm>
            <a:off x="4092835" y="2799183"/>
            <a:ext cx="3096997" cy="6946641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19" r="-146659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D03F109-0527-06BA-0071-62A6B8209D03}"/>
              </a:ext>
            </a:extLst>
          </p:cNvPr>
          <p:cNvSpPr/>
          <p:nvPr/>
        </p:nvSpPr>
        <p:spPr>
          <a:xfrm>
            <a:off x="7569850" y="2799183"/>
            <a:ext cx="3096997" cy="6946641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3802" r="-82700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B169A39-0DB1-E677-3092-8F11ADBCF7AD}"/>
              </a:ext>
            </a:extLst>
          </p:cNvPr>
          <p:cNvSpPr/>
          <p:nvPr/>
        </p:nvSpPr>
        <p:spPr>
          <a:xfrm>
            <a:off x="11046865" y="2799183"/>
            <a:ext cx="3122649" cy="6946641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1520" r="-112170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9C7BC6F-77B5-20C3-9F66-5B0FA122A50F}"/>
              </a:ext>
            </a:extLst>
          </p:cNvPr>
          <p:cNvSpPr/>
          <p:nvPr/>
        </p:nvSpPr>
        <p:spPr>
          <a:xfrm>
            <a:off x="14549531" y="2799183"/>
            <a:ext cx="3122648" cy="6946641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7881" r="-137563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E3189D0-0D0B-6781-F7DA-54EA3CDE540F}"/>
              </a:ext>
            </a:extLst>
          </p:cNvPr>
          <p:cNvSpPr/>
          <p:nvPr/>
        </p:nvSpPr>
        <p:spPr>
          <a:xfrm>
            <a:off x="613250" y="2794872"/>
            <a:ext cx="3096997" cy="6946641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0B51B65-D799-2E61-8307-B601C3313B85}"/>
              </a:ext>
            </a:extLst>
          </p:cNvPr>
          <p:cNvSpPr/>
          <p:nvPr/>
        </p:nvSpPr>
        <p:spPr>
          <a:xfrm>
            <a:off x="4098614" y="2794871"/>
            <a:ext cx="3096997" cy="6946641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2BB98E5-5258-E47B-5D34-F838718549FA}"/>
              </a:ext>
            </a:extLst>
          </p:cNvPr>
          <p:cNvSpPr/>
          <p:nvPr/>
        </p:nvSpPr>
        <p:spPr>
          <a:xfrm>
            <a:off x="7570848" y="2794870"/>
            <a:ext cx="3096997" cy="6946641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E4CBB31-3F68-BDE8-2A64-2DB48042B5F1}"/>
              </a:ext>
            </a:extLst>
          </p:cNvPr>
          <p:cNvSpPr/>
          <p:nvPr/>
        </p:nvSpPr>
        <p:spPr>
          <a:xfrm>
            <a:off x="11073551" y="2794870"/>
            <a:ext cx="3096997" cy="6946641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631F233-2305-B821-5794-D7B6D38FE5A4}"/>
              </a:ext>
            </a:extLst>
          </p:cNvPr>
          <p:cNvSpPr/>
          <p:nvPr/>
        </p:nvSpPr>
        <p:spPr>
          <a:xfrm>
            <a:off x="14559049" y="2794869"/>
            <a:ext cx="3122648" cy="6946641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DF817-8317-1FBE-D4D5-01CCCB5038C1}"/>
              </a:ext>
            </a:extLst>
          </p:cNvPr>
          <p:cNvSpPr txBox="1"/>
          <p:nvPr/>
        </p:nvSpPr>
        <p:spPr>
          <a:xfrm>
            <a:off x="590168" y="6655665"/>
            <a:ext cx="3145766" cy="122014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Opens</a:t>
            </a:r>
            <a:endParaRPr lang="en-US" sz="3600" b="1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CC509-2880-A939-01B5-C1C88064C29B}"/>
              </a:ext>
            </a:extLst>
          </p:cNvPr>
          <p:cNvSpPr txBox="1"/>
          <p:nvPr/>
        </p:nvSpPr>
        <p:spPr>
          <a:xfrm>
            <a:off x="4067184" y="6634269"/>
            <a:ext cx="3145766" cy="181004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I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88E9DE-C26B-2E8E-C3AE-C0EF38FE5968}"/>
              </a:ext>
            </a:extLst>
          </p:cNvPr>
          <p:cNvSpPr txBox="1"/>
          <p:nvPr/>
        </p:nvSpPr>
        <p:spPr>
          <a:xfrm>
            <a:off x="627491" y="3077206"/>
            <a:ext cx="3145766" cy="2737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AUG.</a:t>
            </a:r>
          </a:p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11500" b="1" spc="15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53C028-DD92-51CF-6A2A-25EEB5194609}"/>
              </a:ext>
            </a:extLst>
          </p:cNvPr>
          <p:cNvSpPr txBox="1"/>
          <p:nvPr/>
        </p:nvSpPr>
        <p:spPr>
          <a:xfrm>
            <a:off x="4064218" y="2975785"/>
            <a:ext cx="3087137" cy="2737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NOV.</a:t>
            </a:r>
          </a:p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115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4BB8EE7-02F5-FF0A-3A43-26B7151E8C54}"/>
              </a:ext>
            </a:extLst>
          </p:cNvPr>
          <p:cNvSpPr txBox="1"/>
          <p:nvPr/>
        </p:nvSpPr>
        <p:spPr>
          <a:xfrm>
            <a:off x="7571117" y="6634270"/>
            <a:ext cx="3145766" cy="181004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II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  <a:endParaRPr lang="en-US" sz="3600" b="1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A34FA40-9B51-5A6A-7CFE-BCD6B14A7F57}"/>
              </a:ext>
            </a:extLst>
          </p:cNvPr>
          <p:cNvSpPr txBox="1"/>
          <p:nvPr/>
        </p:nvSpPr>
        <p:spPr>
          <a:xfrm>
            <a:off x="7571117" y="3077206"/>
            <a:ext cx="3057252" cy="2737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JAN.</a:t>
            </a:r>
          </a:p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115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48D9C2C-B836-95F0-3478-B4BDB62354CA}"/>
              </a:ext>
            </a:extLst>
          </p:cNvPr>
          <p:cNvSpPr txBox="1"/>
          <p:nvPr/>
        </p:nvSpPr>
        <p:spPr>
          <a:xfrm>
            <a:off x="11036573" y="3094604"/>
            <a:ext cx="3145766" cy="2737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MARCH</a:t>
            </a:r>
          </a:p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115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495708-6CA4-7B49-ACAF-7B273CEB3C3E}"/>
              </a:ext>
            </a:extLst>
          </p:cNvPr>
          <p:cNvSpPr txBox="1"/>
          <p:nvPr/>
        </p:nvSpPr>
        <p:spPr>
          <a:xfrm>
            <a:off x="11022479" y="6634269"/>
            <a:ext cx="3145766" cy="181004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  <a:endParaRPr lang="en-US" sz="3600" b="1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C440E1-087F-FCEB-0640-C78BE64FD3C2}"/>
              </a:ext>
            </a:extLst>
          </p:cNvPr>
          <p:cNvSpPr txBox="1"/>
          <p:nvPr/>
        </p:nvSpPr>
        <p:spPr>
          <a:xfrm>
            <a:off x="14537971" y="3094604"/>
            <a:ext cx="3145766" cy="2737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48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MAY</a:t>
            </a:r>
          </a:p>
          <a:p>
            <a:pPr marL="12700" algn="ctr">
              <a:lnSpc>
                <a:spcPts val="10000"/>
              </a:lnSpc>
              <a:spcBef>
                <a:spcPts val="100"/>
              </a:spcBef>
            </a:pPr>
            <a:r>
              <a:rPr lang="en-US" sz="11500" b="1" spc="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C4F2C9A-98D0-213A-5490-A8798E8A5012}"/>
              </a:ext>
            </a:extLst>
          </p:cNvPr>
          <p:cNvSpPr txBox="1"/>
          <p:nvPr/>
        </p:nvSpPr>
        <p:spPr>
          <a:xfrm>
            <a:off x="14537971" y="6634269"/>
            <a:ext cx="3145766" cy="181004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Enrollment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</a:t>
            </a:r>
          </a:p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 spc="15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</a:t>
            </a:r>
            <a:endParaRPr lang="en-US" sz="3600" b="1" spc="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23BF196-F55B-0575-F690-067B9625F5C6}"/>
              </a:ext>
            </a:extLst>
          </p:cNvPr>
          <p:cNvSpPr/>
          <p:nvPr/>
        </p:nvSpPr>
        <p:spPr>
          <a:xfrm>
            <a:off x="1039194" y="6062817"/>
            <a:ext cx="2258008" cy="5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2B63F8D-2A68-E99B-69A4-762BB15FA557}"/>
              </a:ext>
            </a:extLst>
          </p:cNvPr>
          <p:cNvSpPr/>
          <p:nvPr/>
        </p:nvSpPr>
        <p:spPr>
          <a:xfrm>
            <a:off x="4515923" y="6062817"/>
            <a:ext cx="2258008" cy="5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C04F077-2950-E46C-5ACE-AE5B6CE30C0D}"/>
              </a:ext>
            </a:extLst>
          </p:cNvPr>
          <p:cNvSpPr/>
          <p:nvPr/>
        </p:nvSpPr>
        <p:spPr>
          <a:xfrm>
            <a:off x="7970106" y="6062888"/>
            <a:ext cx="2258008" cy="5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FD2AB67-F745-5813-AB2B-577421710F23}"/>
              </a:ext>
            </a:extLst>
          </p:cNvPr>
          <p:cNvSpPr/>
          <p:nvPr/>
        </p:nvSpPr>
        <p:spPr>
          <a:xfrm>
            <a:off x="11466358" y="6065060"/>
            <a:ext cx="2258008" cy="5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748BA16-6416-1FCE-E8E5-D33B49F21733}"/>
              </a:ext>
            </a:extLst>
          </p:cNvPr>
          <p:cNvSpPr/>
          <p:nvPr/>
        </p:nvSpPr>
        <p:spPr>
          <a:xfrm>
            <a:off x="14981850" y="6062817"/>
            <a:ext cx="2258008" cy="5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02F3345-381A-E3A1-EEAA-B85859B7CF0D}"/>
              </a:ext>
            </a:extLst>
          </p:cNvPr>
          <p:cNvSpPr/>
          <p:nvPr/>
        </p:nvSpPr>
        <p:spPr>
          <a:xfrm>
            <a:off x="3692662" y="1301581"/>
            <a:ext cx="10881360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7" descr="$PPTXTitle">
            <a:extLst>
              <a:ext uri="{FF2B5EF4-FFF2-40B4-BE49-F238E27FC236}">
                <a16:creationId xmlns:a16="http://schemas.microsoft.com/office/drawing/2014/main" id="{B54B1675-EC95-C591-C1D7-4502DCE67FC1}"/>
              </a:ext>
            </a:extLst>
          </p:cNvPr>
          <p:cNvSpPr txBox="1">
            <a:spLocks/>
          </p:cNvSpPr>
          <p:nvPr/>
        </p:nvSpPr>
        <p:spPr>
          <a:xfrm>
            <a:off x="615820" y="387431"/>
            <a:ext cx="17056357" cy="1276172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7200" b="1" spc="-150">
                <a:latin typeface="Arial Black" panose="020B0604020202020204" pitchFamily="34" charset="0"/>
                <a:cs typeface="Arial Black" panose="020B0604020202020204" pitchFamily="34" charset="0"/>
              </a:rPr>
              <a:t>Application Deadlines</a:t>
            </a:r>
          </a:p>
        </p:txBody>
      </p:sp>
    </p:spTree>
    <p:extLst>
      <p:ext uri="{BB962C8B-B14F-4D97-AF65-F5344CB8AC3E}">
        <p14:creationId xmlns:p14="http://schemas.microsoft.com/office/powerpoint/2010/main" val="302218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7F4DF-BC19-1D50-D085-B83E6E301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5D698F-F65E-E4A4-3EFD-4D76EE725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-1"/>
            <a:ext cx="18293068" cy="10287001"/>
          </a:xfrm>
          <a:prstGeom prst="rect">
            <a:avLst/>
          </a:prstGeom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id="{A84F29FB-1DD6-F95A-287E-8CB90DCFDDC7}"/>
              </a:ext>
            </a:extLst>
          </p:cNvPr>
          <p:cNvSpPr txBox="1"/>
          <p:nvPr/>
        </p:nvSpPr>
        <p:spPr>
          <a:xfrm>
            <a:off x="1398494" y="1313115"/>
            <a:ext cx="7518854" cy="2670603"/>
          </a:xfrm>
          <a:prstGeom prst="rect">
            <a:avLst/>
          </a:prstGeom>
        </p:spPr>
        <p:txBody>
          <a:bodyPr vert="horz" wrap="square" lIns="0" tIns="3175" rIns="0" bIns="0" numCol="1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Aerospace Engineering 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Applied Mathematics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Biomedical Sciences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Business Analytics </a:t>
            </a:r>
            <a:r>
              <a:rPr lang="en-US" sz="2000" i="1" dirty="0">
                <a:solidFill>
                  <a:schemeClr val="bg1"/>
                </a:solidFill>
                <a:latin typeface="Arial"/>
                <a:cs typeface="Arial"/>
              </a:rPr>
              <a:t>concentrations in: </a:t>
            </a:r>
            <a:endParaRPr lang="en-US" sz="2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   Analytical Finance</a:t>
            </a: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   Quantitative Business Economics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   Supply Chain Management</a:t>
            </a: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   Management Science</a:t>
            </a: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Civil Engineering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079209B0-219A-C9C2-252D-CDE050C060FC}"/>
              </a:ext>
            </a:extLst>
          </p:cNvPr>
          <p:cNvSpPr txBox="1"/>
          <p:nvPr/>
        </p:nvSpPr>
        <p:spPr>
          <a:xfrm>
            <a:off x="9914963" y="1313115"/>
            <a:ext cx="7924801" cy="2875787"/>
          </a:xfrm>
          <a:prstGeom prst="rect">
            <a:avLst/>
          </a:prstGeom>
        </p:spPr>
        <p:txBody>
          <a:bodyPr vert="horz" wrap="square" lIns="0" tIns="3175" rIns="0" bIns="0" numCol="1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Science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Engineering</a:t>
            </a:r>
          </a:p>
          <a:p>
            <a:pPr algn="l"/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Cybersecurity </a:t>
            </a:r>
          </a:p>
          <a:p>
            <a:pPr algn="l"/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Data Science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Electrical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Engineering Physics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Environmental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Industrial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Mechanical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Physics</a:t>
            </a: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3AB75F83-D92D-D3FB-FEE9-B2A430117558}"/>
              </a:ext>
            </a:extLst>
          </p:cNvPr>
          <p:cNvSpPr txBox="1"/>
          <p:nvPr/>
        </p:nvSpPr>
        <p:spPr>
          <a:xfrm>
            <a:off x="1398494" y="4887515"/>
            <a:ext cx="7518854" cy="2542363"/>
          </a:xfrm>
          <a:prstGeom prst="rect">
            <a:avLst/>
          </a:prstGeom>
        </p:spPr>
        <p:txBody>
          <a:bodyPr vert="horz" wrap="square" lIns="0" tIns="3175" rIns="0" bIns="0" numCol="1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Aerospace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Applied Mathematics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Chemistry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Science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Cybersecurity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Electrical Engineering</a:t>
            </a: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8CD8BC9A-A8ED-068A-2007-27FE16034A4E}"/>
              </a:ext>
            </a:extLst>
          </p:cNvPr>
          <p:cNvSpPr txBox="1"/>
          <p:nvPr/>
        </p:nvSpPr>
        <p:spPr>
          <a:xfrm>
            <a:off x="9914963" y="4887515"/>
            <a:ext cx="7924801" cy="2542363"/>
          </a:xfrm>
          <a:prstGeom prst="rect">
            <a:avLst/>
          </a:prstGeom>
        </p:spPr>
        <p:txBody>
          <a:bodyPr vert="horz" wrap="square" lIns="0" tIns="3175" rIns="0" bIns="0" numCol="1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and Water Resource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Interdisciplinary Humanities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Mechanical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and Technical Communication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Statistics and Machine Learning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 Engineering</a:t>
            </a:r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E86CAA9E-5126-9CD1-CF8A-F6E702287E76}"/>
              </a:ext>
            </a:extLst>
          </p:cNvPr>
          <p:cNvSpPr txBox="1"/>
          <p:nvPr/>
        </p:nvSpPr>
        <p:spPr>
          <a:xfrm>
            <a:off x="1315596" y="4316581"/>
            <a:ext cx="704799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Undergraduate </a:t>
            </a:r>
            <a:r>
              <a:rPr 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Minors</a:t>
            </a:r>
            <a:endParaRPr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0687EB1-CAF6-A000-74FB-5001B1BB7F60}"/>
              </a:ext>
            </a:extLst>
          </p:cNvPr>
          <p:cNvSpPr txBox="1"/>
          <p:nvPr/>
        </p:nvSpPr>
        <p:spPr>
          <a:xfrm>
            <a:off x="1398494" y="8364915"/>
            <a:ext cx="7518854" cy="1413849"/>
          </a:xfrm>
          <a:prstGeom prst="rect">
            <a:avLst/>
          </a:prstGeom>
        </p:spPr>
        <p:txBody>
          <a:bodyPr vert="horz" wrap="square" lIns="0" tIns="3175" rIns="0" bIns="0" numCol="1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Artificial Intelligence (AI)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Astrophysics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Biomedical Devices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Cybersecurity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 Development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4E223A43-4155-DC9B-52E8-96D5D15EF205}"/>
              </a:ext>
            </a:extLst>
          </p:cNvPr>
          <p:cNvSpPr txBox="1"/>
          <p:nvPr/>
        </p:nvSpPr>
        <p:spPr>
          <a:xfrm>
            <a:off x="1315596" y="7776000"/>
            <a:ext cx="704799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Undergraduate </a:t>
            </a:r>
            <a:r>
              <a:rPr 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Certificates</a:t>
            </a:r>
            <a:endParaRPr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C054E545-CF47-563A-279E-DA6784EF0AC5}"/>
              </a:ext>
            </a:extLst>
          </p:cNvPr>
          <p:cNvSpPr txBox="1"/>
          <p:nvPr/>
        </p:nvSpPr>
        <p:spPr>
          <a:xfrm>
            <a:off x="9927897" y="8364915"/>
            <a:ext cx="7518854" cy="1413849"/>
          </a:xfrm>
          <a:prstGeom prst="rect">
            <a:avLst/>
          </a:prstGeom>
        </p:spPr>
        <p:txBody>
          <a:bodyPr vert="horz" wrap="square" lIns="0" tIns="3175" rIns="0" bIns="0" numCol="1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Lean Six Sigma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Pre-Health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Engineering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 and Digital Media</a:t>
            </a:r>
          </a:p>
          <a:p>
            <a:pPr>
              <a:lnSpc>
                <a:spcPts val="2200"/>
              </a:lnSpc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Quantum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334253-1685-4DF3-2EFF-B47C4672CF12}"/>
              </a:ext>
            </a:extLst>
          </p:cNvPr>
          <p:cNvCxnSpPr/>
          <p:nvPr/>
        </p:nvCxnSpPr>
        <p:spPr>
          <a:xfrm>
            <a:off x="5381469" y="4564435"/>
            <a:ext cx="11557416" cy="0"/>
          </a:xfrm>
          <a:prstGeom prst="line">
            <a:avLst/>
          </a:prstGeom>
          <a:ln w="28575">
            <a:solidFill>
              <a:srgbClr val="009F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F8D8FA-B009-2103-350C-F74D2BEF5DAB}"/>
              </a:ext>
            </a:extLst>
          </p:cNvPr>
          <p:cNvCxnSpPr>
            <a:cxnSpLocks/>
          </p:cNvCxnSpPr>
          <p:nvPr/>
        </p:nvCxnSpPr>
        <p:spPr>
          <a:xfrm>
            <a:off x="6145967" y="8044307"/>
            <a:ext cx="10792918" cy="0"/>
          </a:xfrm>
          <a:prstGeom prst="line">
            <a:avLst/>
          </a:prstGeom>
          <a:ln w="28575">
            <a:solidFill>
              <a:srgbClr val="009F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13">
            <a:extLst>
              <a:ext uri="{FF2B5EF4-FFF2-40B4-BE49-F238E27FC236}">
                <a16:creationId xmlns:a16="http://schemas.microsoft.com/office/drawing/2014/main" id="{2E6410B5-1290-10E3-0845-AFDF6BAA1321}"/>
              </a:ext>
            </a:extLst>
          </p:cNvPr>
          <p:cNvSpPr txBox="1"/>
          <p:nvPr/>
        </p:nvSpPr>
        <p:spPr>
          <a:xfrm>
            <a:off x="1315596" y="758607"/>
            <a:ext cx="704799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Undergraduate </a:t>
            </a:r>
            <a:r>
              <a:rPr 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Majors</a:t>
            </a:r>
            <a:endParaRPr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9408B3-7541-D6C0-D630-7CA525BD9756}"/>
              </a:ext>
            </a:extLst>
          </p:cNvPr>
          <p:cNvCxnSpPr/>
          <p:nvPr/>
        </p:nvCxnSpPr>
        <p:spPr>
          <a:xfrm>
            <a:off x="5381469" y="1006461"/>
            <a:ext cx="11557416" cy="0"/>
          </a:xfrm>
          <a:prstGeom prst="line">
            <a:avLst/>
          </a:prstGeom>
          <a:ln w="28575">
            <a:solidFill>
              <a:srgbClr val="009F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16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6A7A4-82B4-D300-9D28-50A2A62F9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4DE15F-F2E3-560A-2938-531A3ECF0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0"/>
            <a:ext cx="18293068" cy="10287000"/>
          </a:xfrm>
          <a:prstGeom prst="rect">
            <a:avLst/>
          </a:prstGeom>
        </p:spPr>
      </p:pic>
      <p:pic>
        <p:nvPicPr>
          <p:cNvPr id="5" name="object 2">
            <a:extLst>
              <a:ext uri="{FF2B5EF4-FFF2-40B4-BE49-F238E27FC236}">
                <a16:creationId xmlns:a16="http://schemas.microsoft.com/office/drawing/2014/main" id="{74A6FB06-5750-54D6-2AE2-C72F1A6D60A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1" r="1853"/>
          <a:stretch>
            <a:fillRect/>
          </a:stretch>
        </p:blipFill>
        <p:spPr>
          <a:xfrm>
            <a:off x="9764960" y="1404334"/>
            <a:ext cx="7924802" cy="7022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id="{21F5FB26-F10B-59A4-2511-21CE8CF6C887}"/>
              </a:ext>
            </a:extLst>
          </p:cNvPr>
          <p:cNvSpPr txBox="1"/>
          <p:nvPr/>
        </p:nvSpPr>
        <p:spPr>
          <a:xfrm>
            <a:off x="1427860" y="2394217"/>
            <a:ext cx="7924801" cy="6302366"/>
          </a:xfrm>
          <a:prstGeom prst="rect">
            <a:avLst/>
          </a:prstGeom>
        </p:spPr>
        <p:txBody>
          <a:bodyPr vert="horz" wrap="square" lIns="0" tIns="3175" rIns="0" bIns="0" numCol="1" rtlCol="0">
            <a:spAutoFit/>
          </a:bodyPr>
          <a:lstStyle/>
          <a:p>
            <a:pPr marL="12700">
              <a:spcBef>
                <a:spcPts val="484"/>
              </a:spcBef>
              <a:tabLst>
                <a:tab pos="379095" algn="l"/>
              </a:tabLst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AICE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Advanced International Certificate of Education Exam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379095" algn="l"/>
              </a:tabLst>
            </a:pPr>
            <a:endParaRPr lang="en-US" sz="36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379095" algn="l"/>
              </a:tabLst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Advanced Placement</a:t>
            </a:r>
            <a:endParaRPr lang="en-US" sz="36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9095" algn="l"/>
              </a:tabLst>
            </a:pPr>
            <a:endParaRPr lang="en-US" sz="36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9095" algn="l"/>
              </a:tabLst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CLEP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College-Level Examination Program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9095" algn="l"/>
              </a:tabLst>
            </a:pPr>
            <a:endParaRPr lang="en-US" sz="36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9095" algn="l"/>
              </a:tabLst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- 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Enrollment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9095" algn="l"/>
              </a:tabLst>
            </a:pPr>
            <a:endParaRPr lang="en-US" sz="36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9095" algn="l"/>
              </a:tabLst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3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International Baccalaureate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5662C2F-78F9-D4FD-0D51-C7A18DF0541E}"/>
              </a:ext>
            </a:extLst>
          </p:cNvPr>
          <p:cNvSpPr/>
          <p:nvPr/>
        </p:nvSpPr>
        <p:spPr>
          <a:xfrm>
            <a:off x="1066962" y="1693009"/>
            <a:ext cx="8050490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7" descr="$PPTXTitle">
            <a:extLst>
              <a:ext uri="{FF2B5EF4-FFF2-40B4-BE49-F238E27FC236}">
                <a16:creationId xmlns:a16="http://schemas.microsoft.com/office/drawing/2014/main" id="{BB5D9465-B549-C320-21E3-8DA08E57B0A8}"/>
              </a:ext>
            </a:extLst>
          </p:cNvPr>
          <p:cNvSpPr txBox="1">
            <a:spLocks/>
          </p:cNvSpPr>
          <p:nvPr/>
        </p:nvSpPr>
        <p:spPr>
          <a:xfrm>
            <a:off x="598238" y="778859"/>
            <a:ext cx="8754423" cy="1276172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7200" b="1" spc="-150">
                <a:latin typeface="Arial Black" panose="020B0604020202020204" pitchFamily="34" charset="0"/>
                <a:cs typeface="Arial Black" panose="020B0604020202020204" pitchFamily="34" charset="0"/>
              </a:rPr>
              <a:t>Transfer Credits</a:t>
            </a:r>
          </a:p>
        </p:txBody>
      </p:sp>
    </p:spTree>
    <p:extLst>
      <p:ext uri="{BB962C8B-B14F-4D97-AF65-F5344CB8AC3E}">
        <p14:creationId xmlns:p14="http://schemas.microsoft.com/office/powerpoint/2010/main" val="41910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1D4CF-78AD-DE01-1CF1-5DA75CD20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0DA393-672C-E461-1685-5054AEA88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-1"/>
            <a:ext cx="18293068" cy="102870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A5F9BBF-CD2E-FB16-5053-A98535105B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62" y="2273331"/>
            <a:ext cx="2093352" cy="5037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42ED20A-5456-66CC-A3B0-5511F8F4E2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455" y="2289016"/>
            <a:ext cx="2477722" cy="4723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FB2FED0-638C-2C81-4E3C-ADD80CDC06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18" y="2232274"/>
            <a:ext cx="1939411" cy="58586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DCF0517-1304-1791-2AF8-800C3ADBDF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8677" y="2112314"/>
            <a:ext cx="1342735" cy="82578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25F35DA-9B55-65FC-0CEE-A415D5A97C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961" y="2206441"/>
            <a:ext cx="2221068" cy="63752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AD8756E-0B42-6660-0E8D-2B4E383BA1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815" y="2150072"/>
            <a:ext cx="1137247" cy="75026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18C18FC-BB60-DE3D-4789-2E1A58688C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56" y="3754470"/>
            <a:ext cx="2630764" cy="39629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E59202E-BD5A-226B-4659-EAF8DE57693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611" y="3484429"/>
            <a:ext cx="1939411" cy="93637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31F4EFB-E38A-F5C3-DC07-AEF7DED0B16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016" y="3520702"/>
            <a:ext cx="1518815" cy="86382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22DB750-6FB5-774D-7667-D48A74B3357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763" y="3539724"/>
            <a:ext cx="1565464" cy="82578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E6934E3-D152-9F56-3F68-58B6C77376D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2211" y="3577482"/>
            <a:ext cx="1875667" cy="75026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3C0339C-44CA-04C7-B4D7-F8D1CB5345A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970" y="3789811"/>
            <a:ext cx="1700937" cy="32560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512D9EE-F83C-2902-0351-E8F4673C6D1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82" y="4925888"/>
            <a:ext cx="2015512" cy="113065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57359FF-31D3-B33F-3FA1-8E1CFE2535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059" y="5176285"/>
            <a:ext cx="1310514" cy="62985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4A0EF973-ECE6-8846-7A76-50C031816EA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335" y="5281277"/>
            <a:ext cx="1832177" cy="41987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1767876-4992-91CB-CC81-30B26F6207A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037" y="5187611"/>
            <a:ext cx="2516916" cy="60720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D0746DB-6AD7-A73D-50F7-E174ED22F53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261" y="4949425"/>
            <a:ext cx="1587567" cy="108357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FC17138-B0B4-3F88-0099-0B77E498328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7665" y="4926636"/>
            <a:ext cx="1809546" cy="112915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7D6CD0D-ABBA-0628-B9F3-D961EB5EBBD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433" y="6847108"/>
            <a:ext cx="1503610" cy="41913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A397953-5B5B-3E78-2356-04A1CD7A688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543" y="6305693"/>
            <a:ext cx="1501961" cy="1501961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BDCB0FB-B8E9-C70E-02E0-89C8C2BAD96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682" y="6444932"/>
            <a:ext cx="1223482" cy="122348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BDCD7167-0E16-DFFC-F5C0-2A2A4B37A953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621" y="6900950"/>
            <a:ext cx="1961749" cy="311446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61172FBD-58C0-618C-A14B-7C4B336B5A0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0339" y="6837797"/>
            <a:ext cx="1939411" cy="43775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C08B792-8045-B2FE-5642-A91E5508738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655" y="6922513"/>
            <a:ext cx="1587567" cy="268321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1471E6F-87FA-B4F4-4D23-B1F588F01C5D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38" y="8636647"/>
            <a:ext cx="2133600" cy="46990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176A2F2-FD6B-1B04-6EF8-67C729F6BE85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6841" y="8271432"/>
            <a:ext cx="1766407" cy="120033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B46B5DE2-CE84-5F60-D2C9-9ECAC0D9500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251" y="8552833"/>
            <a:ext cx="1748375" cy="637529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7E3DA42-D640-4AA3-6681-EDD53B89D61A}"/>
              </a:ext>
            </a:extLst>
          </p:cNvPr>
          <p:cNvSpPr/>
          <p:nvPr/>
        </p:nvSpPr>
        <p:spPr>
          <a:xfrm>
            <a:off x="3133994" y="1301581"/>
            <a:ext cx="12070942" cy="283464"/>
          </a:xfrm>
          <a:prstGeom prst="roundRect">
            <a:avLst/>
          </a:prstGeom>
          <a:solidFill>
            <a:srgbClr val="009FDF"/>
          </a:solidFill>
          <a:ln w="76200">
            <a:noFill/>
          </a:ln>
          <a:effectLst>
            <a:outerShdw blurRad="326840" dist="1951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7" descr="$PPTXTitle">
            <a:extLst>
              <a:ext uri="{FF2B5EF4-FFF2-40B4-BE49-F238E27FC236}">
                <a16:creationId xmlns:a16="http://schemas.microsoft.com/office/drawing/2014/main" id="{B8E10ABB-6144-B7F2-B493-A83001D5EC74}"/>
              </a:ext>
            </a:extLst>
          </p:cNvPr>
          <p:cNvSpPr txBox="1">
            <a:spLocks/>
          </p:cNvSpPr>
          <p:nvPr/>
        </p:nvSpPr>
        <p:spPr>
          <a:xfrm>
            <a:off x="615820" y="387431"/>
            <a:ext cx="17056357" cy="1276172"/>
          </a:xfrm>
          <a:prstGeom prst="rect">
            <a:avLst/>
          </a:prstGeom>
        </p:spPr>
        <p:txBody>
          <a:bodyPr vert="horz" wrap="square" lIns="0" tIns="166550" rIns="0" bIns="0" rtlCol="0">
            <a:spAutoFit/>
          </a:bodyPr>
          <a:lstStyle>
            <a:lvl1pPr>
              <a:defRPr sz="7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7200" spc="-150">
                <a:latin typeface="Arial Black" panose="020B0604020202020204" pitchFamily="34" charset="0"/>
                <a:cs typeface="Arial Black" panose="020B0604020202020204" pitchFamily="34" charset="0"/>
              </a:rPr>
              <a:t>Internships are Required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1B61D4-54D5-4F9C-2DB8-BC966F272EBB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2597" y="8421549"/>
            <a:ext cx="1743652" cy="900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2DF0FA-4D87-F7FF-3DD2-54573EA24438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26" y="8570106"/>
            <a:ext cx="3110380" cy="6029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459185-1404-B09D-239E-39E73F03F576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334" y="8416542"/>
            <a:ext cx="3768421" cy="91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2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E5E80A9-05B1-C81F-B016-DEFD9B06D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907701E-EBF0-4B49-F61C-C3DECE8A3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8" y="-1"/>
            <a:ext cx="18293068" cy="1027837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CC81621-4CD1-3448-20A0-7710891EBE5A}"/>
              </a:ext>
            </a:extLst>
          </p:cNvPr>
          <p:cNvSpPr/>
          <p:nvPr/>
        </p:nvSpPr>
        <p:spPr>
          <a:xfrm>
            <a:off x="14562355" y="578055"/>
            <a:ext cx="3096997" cy="9167770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1197" r="-25965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6E7157D-B424-247A-E70E-6EA885EA8468}"/>
              </a:ext>
            </a:extLst>
          </p:cNvPr>
          <p:cNvSpPr/>
          <p:nvPr/>
        </p:nvSpPr>
        <p:spPr>
          <a:xfrm>
            <a:off x="4092835" y="578055"/>
            <a:ext cx="3096997" cy="9167770"/>
          </a:xfrm>
          <a:prstGeom prst="round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2339" r="-34963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F758FE3-E281-2207-30B0-90A20E184D7C}"/>
              </a:ext>
            </a:extLst>
          </p:cNvPr>
          <p:cNvSpPr/>
          <p:nvPr/>
        </p:nvSpPr>
        <p:spPr>
          <a:xfrm>
            <a:off x="619029" y="578055"/>
            <a:ext cx="3096997" cy="9167770"/>
          </a:xfrm>
          <a:prstGeom prst="roundRect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1493" r="-212537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9414DAD-DEC4-8C91-6C28-2DB852C354BD}"/>
              </a:ext>
            </a:extLst>
          </p:cNvPr>
          <p:cNvSpPr/>
          <p:nvPr/>
        </p:nvSpPr>
        <p:spPr>
          <a:xfrm>
            <a:off x="7601317" y="578055"/>
            <a:ext cx="3122649" cy="9167770"/>
          </a:xfrm>
          <a:prstGeom prst="round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69887" r="-170761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6B71552-9E35-3B00-915E-FDC570C6A97E}"/>
              </a:ext>
            </a:extLst>
          </p:cNvPr>
          <p:cNvSpPr/>
          <p:nvPr/>
        </p:nvSpPr>
        <p:spPr>
          <a:xfrm>
            <a:off x="11105384" y="578055"/>
            <a:ext cx="3122648" cy="9167770"/>
          </a:xfrm>
          <a:prstGeom prst="roundRect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0687" r="-109637"/>
            </a:stretch>
          </a:blipFill>
          <a:ln w="76200">
            <a:solidFill>
              <a:schemeClr val="bg1"/>
            </a:solidFill>
          </a:ln>
          <a:effectLst>
            <a:outerShdw blurRad="257792" dist="201405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6EF10B4-6B04-AC64-6162-EBD3195D36FC}"/>
              </a:ext>
            </a:extLst>
          </p:cNvPr>
          <p:cNvSpPr/>
          <p:nvPr/>
        </p:nvSpPr>
        <p:spPr>
          <a:xfrm>
            <a:off x="646454" y="559615"/>
            <a:ext cx="3096997" cy="9167770"/>
          </a:xfrm>
          <a:prstGeom prst="roundRect">
            <a:avLst/>
          </a:prstGeom>
          <a:gradFill flip="none" rotWithShape="1">
            <a:gsLst>
              <a:gs pos="15000">
                <a:schemeClr val="tx1">
                  <a:alpha val="0"/>
                </a:schemeClr>
              </a:gs>
              <a:gs pos="100000">
                <a:schemeClr val="tx1">
                  <a:alpha val="75000"/>
                </a:schemeClr>
              </a:gs>
            </a:gsLst>
            <a:lin ang="5400000" scaled="0"/>
            <a:tileRect/>
          </a:gra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7419720-F9A0-98B5-8BB2-7F614072C10D}"/>
              </a:ext>
            </a:extLst>
          </p:cNvPr>
          <p:cNvSpPr/>
          <p:nvPr/>
        </p:nvSpPr>
        <p:spPr>
          <a:xfrm>
            <a:off x="4100352" y="559615"/>
            <a:ext cx="3096997" cy="9167770"/>
          </a:xfrm>
          <a:prstGeom prst="roundRect">
            <a:avLst/>
          </a:prstGeom>
          <a:gradFill flip="none" rotWithShape="1">
            <a:gsLst>
              <a:gs pos="15000">
                <a:schemeClr val="tx1">
                  <a:alpha val="0"/>
                </a:schemeClr>
              </a:gs>
              <a:gs pos="100000">
                <a:schemeClr val="tx1">
                  <a:alpha val="75000"/>
                </a:schemeClr>
              </a:gs>
            </a:gsLst>
            <a:lin ang="5400000" scaled="0"/>
            <a:tileRect/>
          </a:gra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2BA29403-84B2-8FEB-B6FA-ED18AE1B2FC2}"/>
              </a:ext>
            </a:extLst>
          </p:cNvPr>
          <p:cNvSpPr/>
          <p:nvPr/>
        </p:nvSpPr>
        <p:spPr>
          <a:xfrm>
            <a:off x="7611935" y="559615"/>
            <a:ext cx="3096997" cy="9167770"/>
          </a:xfrm>
          <a:prstGeom prst="roundRect">
            <a:avLst/>
          </a:prstGeom>
          <a:gradFill flip="none" rotWithShape="1">
            <a:gsLst>
              <a:gs pos="15000">
                <a:schemeClr val="tx1">
                  <a:alpha val="0"/>
                </a:schemeClr>
              </a:gs>
              <a:gs pos="100000">
                <a:schemeClr val="tx1">
                  <a:alpha val="75000"/>
                </a:schemeClr>
              </a:gs>
            </a:gsLst>
            <a:lin ang="5400000" scaled="0"/>
            <a:tileRect/>
          </a:gra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F527B42-6079-0796-B287-68DA3048BC20}"/>
              </a:ext>
            </a:extLst>
          </p:cNvPr>
          <p:cNvSpPr/>
          <p:nvPr/>
        </p:nvSpPr>
        <p:spPr>
          <a:xfrm>
            <a:off x="11131035" y="559615"/>
            <a:ext cx="3096997" cy="9167770"/>
          </a:xfrm>
          <a:prstGeom prst="roundRect">
            <a:avLst/>
          </a:prstGeom>
          <a:gradFill flip="none" rotWithShape="1">
            <a:gsLst>
              <a:gs pos="15000">
                <a:schemeClr val="tx1">
                  <a:alpha val="0"/>
                </a:schemeClr>
              </a:gs>
              <a:gs pos="100000">
                <a:schemeClr val="tx1">
                  <a:alpha val="75000"/>
                </a:schemeClr>
              </a:gs>
            </a:gsLst>
            <a:lin ang="5400000" scaled="0"/>
            <a:tileRect/>
          </a:gra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4761722-BEDE-5E6C-54FA-26FF2B549262}"/>
              </a:ext>
            </a:extLst>
          </p:cNvPr>
          <p:cNvSpPr/>
          <p:nvPr/>
        </p:nvSpPr>
        <p:spPr>
          <a:xfrm>
            <a:off x="14537970" y="559615"/>
            <a:ext cx="3122648" cy="9167770"/>
          </a:xfrm>
          <a:prstGeom prst="roundRect">
            <a:avLst/>
          </a:prstGeom>
          <a:gradFill flip="none" rotWithShape="1">
            <a:gsLst>
              <a:gs pos="15000">
                <a:schemeClr val="tx1">
                  <a:alpha val="0"/>
                </a:schemeClr>
              </a:gs>
              <a:gs pos="100000">
                <a:schemeClr val="tx1">
                  <a:alpha val="75000"/>
                </a:schemeClr>
              </a:gs>
            </a:gsLst>
            <a:lin ang="5400000" scaled="0"/>
            <a:tileRect/>
          </a:gra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862162-D3CB-15C0-704A-EF598F6D11D8}"/>
              </a:ext>
            </a:extLst>
          </p:cNvPr>
          <p:cNvSpPr txBox="1"/>
          <p:nvPr/>
        </p:nvSpPr>
        <p:spPr>
          <a:xfrm>
            <a:off x="590168" y="6662129"/>
            <a:ext cx="3145766" cy="175432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1285" algn="ctr">
              <a:lnSpc>
                <a:spcPct val="100000"/>
              </a:lnSpc>
              <a:spcBef>
                <a:spcPts val="110"/>
              </a:spcBef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Events &amp; Activities</a:t>
            </a:r>
            <a:endParaRPr 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F7E219-E272-2E14-3C31-95DCFADB826C}"/>
              </a:ext>
            </a:extLst>
          </p:cNvPr>
          <p:cNvSpPr txBox="1"/>
          <p:nvPr/>
        </p:nvSpPr>
        <p:spPr>
          <a:xfrm>
            <a:off x="4067184" y="6647093"/>
            <a:ext cx="3145766" cy="17843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Esports Gaming Arena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A60283F-5D5B-5F77-D23A-50DD3E9959AB}"/>
              </a:ext>
            </a:extLst>
          </p:cNvPr>
          <p:cNvSpPr txBox="1"/>
          <p:nvPr/>
        </p:nvSpPr>
        <p:spPr>
          <a:xfrm>
            <a:off x="7434426" y="6647093"/>
            <a:ext cx="3414079" cy="17843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5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50+ Student Clubs &amp; Organizations</a:t>
            </a:r>
            <a:endParaRPr lang="en-US" sz="3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B1656AD-4DFE-EB13-AF84-827901B4833C}"/>
              </a:ext>
            </a:extLst>
          </p:cNvPr>
          <p:cNvSpPr txBox="1"/>
          <p:nvPr/>
        </p:nvSpPr>
        <p:spPr>
          <a:xfrm>
            <a:off x="11093825" y="6358552"/>
            <a:ext cx="3145766" cy="236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NUPOC (Navy Officer Pipeline Program)</a:t>
            </a:r>
            <a:endParaRPr lang="en-US" sz="3600" b="1"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96FE4F8-BE3B-CD77-049B-48EC2562575D}"/>
              </a:ext>
            </a:extLst>
          </p:cNvPr>
          <p:cNvSpPr txBox="1"/>
          <p:nvPr/>
        </p:nvSpPr>
        <p:spPr>
          <a:xfrm>
            <a:off x="14537971" y="6935633"/>
            <a:ext cx="3145766" cy="12073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2700" algn="ctr">
              <a:lnSpc>
                <a:spcPts val="4500"/>
              </a:lnSpc>
              <a:spcBef>
                <a:spcPts val="100"/>
              </a:spcBef>
            </a:pPr>
            <a:r>
              <a:rPr lang="en-US" sz="3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Intramural &amp; Club Sports</a:t>
            </a:r>
            <a:endParaRPr 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91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198E05-9AFF-4D46-8E20-9495133F5B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B5BF8B-9EBB-4306-895F-BE8A620159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CAF8F3-38FC-4151-8EB7-DC32E939C7E9}">
  <ds:schemaRefs>
    <ds:schemaRef ds:uri="943d85b8-8469-40ec-8812-d06b794534d9"/>
    <ds:schemaRef ds:uri="f1ac9057-38a3-4952-9270-2ff7e99191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3f422995-1f91-4bde-b2e7-ad6af32cea02"/>
    <ds:schemaRef ds:uri="f2783ffb-5ccd-4701-bdc4-5ae590562bb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535</Words>
  <Application>Microsoft Office PowerPoint</Application>
  <PresentationFormat>Custom</PresentationFormat>
  <Paragraphs>194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Nick Estee</cp:lastModifiedBy>
  <cp:revision>4</cp:revision>
  <dcterms:created xsi:type="dcterms:W3CDTF">2026-03-02T16:43:14Z</dcterms:created>
  <dcterms:modified xsi:type="dcterms:W3CDTF">2026-09-14T16:51:59Z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2025-10-27T00:00:00Z</vt:filetime>
  </property>
  <property fmtid="{D5CDD505-2E9C-101B-9397-08002B2CF9AE}" pid="3" name="Creator">
    <vt:lpwstr>Adobe Express</vt:lpwstr>
  </property>
  <property fmtid="{D5CDD505-2E9C-101B-9397-08002B2CF9AE}" pid="4" name="LastSaved">
    <vt:filetime>2026-03-02T00:00:00Z</vt:filetime>
  </property>
  <property fmtid="{D5CDD505-2E9C-101B-9397-08002B2CF9AE}" pid="5" name="Producer">
    <vt:lpwstr>Adobe Express</vt:lpwstr>
  </property>
  <property fmtid="{D5CDD505-2E9C-101B-9397-08002B2CF9AE}" pid="6" name="MSIP_Label_c62e0584-010f-4004-8a6a-d5c118c8b4bd_Enabled">
    <vt:lpwstr>true</vt:lpwstr>
  </property>
  <property fmtid="{D5CDD505-2E9C-101B-9397-08002B2CF9AE}" pid="7" name="MSIP_Label_c62e0584-010f-4004-8a6a-d5c118c8b4bd_SetDate">
    <vt:lpwstr>2026-06-30T20:35:55Z</vt:lpwstr>
  </property>
  <property fmtid="{D5CDD505-2E9C-101B-9397-08002B2CF9AE}" pid="8" name="MSIP_Label_c62e0584-010f-4004-8a6a-d5c118c8b4bd_Method">
    <vt:lpwstr>Standard</vt:lpwstr>
  </property>
  <property fmtid="{D5CDD505-2E9C-101B-9397-08002B2CF9AE}" pid="9" name="MSIP_Label_c62e0584-010f-4004-8a6a-d5c118c8b4bd_Name">
    <vt:lpwstr>Internal</vt:lpwstr>
  </property>
  <property fmtid="{D5CDD505-2E9C-101B-9397-08002B2CF9AE}" pid="10" name="MSIP_Label_c62e0584-010f-4004-8a6a-d5c118c8b4bd_SiteId">
    <vt:lpwstr>56b731a8-a2ac-4c32-bf6b-616810e913c6</vt:lpwstr>
  </property>
  <property fmtid="{D5CDD505-2E9C-101B-9397-08002B2CF9AE}" pid="11" name="MSIP_Label_c62e0584-010f-4004-8a6a-d5c118c8b4bd_ActionId">
    <vt:lpwstr>286b1491-886d-4d7c-b5e8-fcd9a417cf25</vt:lpwstr>
  </property>
  <property fmtid="{D5CDD505-2E9C-101B-9397-08002B2CF9AE}" pid="12" name="MSIP_Label_c62e0584-010f-4004-8a6a-d5c118c8b4bd_ContentBits">
    <vt:lpwstr>0</vt:lpwstr>
  </property>
  <property fmtid="{D5CDD505-2E9C-101B-9397-08002B2CF9AE}" pid="13" name="MSIP_Label_c62e0584-010f-4004-8a6a-d5c118c8b4bd_Tag">
    <vt:lpwstr>50, 3, 0, 1</vt:lpwstr>
  </property>
  <property fmtid="{D5CDD505-2E9C-101B-9397-08002B2CF9AE}" pid="14" name="ContentTypeId">
    <vt:lpwstr>0x010100CCEA11FDB502D440BF0FA59031F4EC96</vt:lpwstr>
  </property>
  <property fmtid="{D5CDD505-2E9C-101B-9397-08002B2CF9AE}" pid="15" name="MediaServiceImageTags">
    <vt:lpwstr/>
  </property>
  <property fmtid="{D5CDD505-2E9C-101B-9397-08002B2CF9AE}" pid="16" name="MSIP_Label_055b6ed3-49d9-4c8b-b721-6e88a1f26c44_Enabled">
    <vt:lpwstr>true</vt:lpwstr>
  </property>
  <property fmtid="{D5CDD505-2E9C-101B-9397-08002B2CF9AE}" pid="17" name="MSIP_Label_055b6ed3-49d9-4c8b-b721-6e88a1f26c44_SetDate">
    <vt:lpwstr>2026-08-31T15:03:28Z</vt:lpwstr>
  </property>
  <property fmtid="{D5CDD505-2E9C-101B-9397-08002B2CF9AE}" pid="18" name="MSIP_Label_055b6ed3-49d9-4c8b-b721-6e88a1f26c44_Method">
    <vt:lpwstr>Standard</vt:lpwstr>
  </property>
  <property fmtid="{D5CDD505-2E9C-101B-9397-08002B2CF9AE}" pid="19" name="MSIP_Label_055b6ed3-49d9-4c8b-b721-6e88a1f26c44_Name">
    <vt:lpwstr>Internal or Private Data</vt:lpwstr>
  </property>
  <property fmtid="{D5CDD505-2E9C-101B-9397-08002B2CF9AE}" pid="20" name="MSIP_Label_055b6ed3-49d9-4c8b-b721-6e88a1f26c44_SiteId">
    <vt:lpwstr>ac79e5a8-e0e4-434b-a292-2c89b5c28366</vt:lpwstr>
  </property>
  <property fmtid="{D5CDD505-2E9C-101B-9397-08002B2CF9AE}" pid="21" name="MSIP_Label_055b6ed3-49d9-4c8b-b721-6e88a1f26c44_ActionId">
    <vt:lpwstr>565739c7-cf0a-4bcd-b97a-ee977a9c8cdb</vt:lpwstr>
  </property>
  <property fmtid="{D5CDD505-2E9C-101B-9397-08002B2CF9AE}" pid="22" name="MSIP_Label_055b6ed3-49d9-4c8b-b721-6e88a1f26c44_ContentBits">
    <vt:lpwstr>2</vt:lpwstr>
  </property>
  <property fmtid="{D5CDD505-2E9C-101B-9397-08002B2CF9AE}" pid="23" name="MSIP_Label_055b6ed3-49d9-4c8b-b721-6e88a1f26c44_Tag">
    <vt:lpwstr>10, 3, 0, 2</vt:lpwstr>
  </property>
  <property fmtid="{D5CDD505-2E9C-101B-9397-08002B2CF9AE}" pid="24" name="ClassificationContentMarkingFooterLocations">
    <vt:lpwstr>Office Theme:8</vt:lpwstr>
  </property>
  <property fmtid="{D5CDD505-2E9C-101B-9397-08002B2CF9AE}" pid="25" name="ClassificationContentMarkingFooterText">
    <vt:lpwstr>FIU - Internal Data</vt:lpwstr>
  </property>
</Properties>
</file>