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3"/>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8288000" cy="10287000"/>
  <p:notesSz cx="6858000" cy="9144000"/>
  <p:embeddedFontLst>
    <p:embeddedFont>
      <p:font typeface="Open Sans" panose="020B0606030504020204" pitchFamily="34" charset="0"/>
      <p:regular r:id="rId24"/>
      <p:bold r:id="rId25"/>
      <p:italic r:id="rId26"/>
      <p:boldItalic r:id="rId27"/>
    </p:embeddedFont>
    <p:embeddedFont>
      <p:font typeface="Open Sans Bold" panose="020B0806030504020204" pitchFamily="34" charset="0"/>
      <p:regular r:id="rId28"/>
      <p:bold r:id="rId29"/>
    </p:embeddedFont>
    <p:embeddedFont>
      <p:font typeface="Open Sans Bold Italics" panose="020B0604020202020204" charset="0"/>
      <p:regular r:id="rId30"/>
    </p:embeddedFont>
    <p:embeddedFont>
      <p:font typeface="Open Sans Condensed" panose="020B0604020202020204" charset="0"/>
      <p:regular r:id="rId31"/>
      <p:bold r:id="rId32"/>
      <p:italic r:id="rId33"/>
      <p:boldItalic r:id="rId34"/>
    </p:embeddedFont>
    <p:embeddedFont>
      <p:font typeface="Open Sans Condensed Bold" panose="020B0604020202020204" charset="0"/>
      <p:regular r:id="rId35"/>
      <p:bold r:id="rId36"/>
    </p:embeddedFont>
    <p:embeddedFont>
      <p:font typeface="Open Sans Condensed Italics" panose="020B0604020202020204" charset="0"/>
      <p:regular r:id="rId37"/>
    </p:embeddedFont>
    <p:embeddedFont>
      <p:font typeface="Open Sans Italics" panose="020B0604020202020204" charset="0"/>
      <p:regular r:id="rId38"/>
    </p:embeddedFont>
    <p:embeddedFont>
      <p:font typeface="Open Sans SemiCondensed Bold" panose="020B0604020202020204" charset="0"/>
      <p:regular r:id="rId39"/>
      <p:bold r:id="rId40"/>
    </p:embeddedFont>
    <p:embeddedFont>
      <p:font typeface="Open Sans Ultra-Bold" panose="020B0604020202020204" charset="0"/>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B51CAF-C821-4008-BE21-65FFA3293EB4}" v="3" dt="2026-08-31T13:00:53.877"/>
    <p1510:client id="{47B63652-6A0B-46E4-B4DC-3861F58F83E6}" v="3" dt="2026-08-31T14:22:23.9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85" d="100"/>
          <a:sy n="85" d="100"/>
        </p:scale>
        <p:origin x="244"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17.xml"/><Relationship Id="rId34" Type="http://schemas.openxmlformats.org/officeDocument/2006/relationships/font" Target="fonts/font11.fntdata"/><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8.fntdata"/><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14.09.2026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SLIDE 18: CONTACT</a:t>
            </a:r>
          </a:p>
          <a:p>
            <a:endParaRPr lang="en-US"/>
          </a:p>
          <a:p>
            <a:r>
              <a:rPr lang="en-US"/>
              <a:t>Ask if anyone has questions. Allow guests to use the restroom in the side hallway before the tour leaves.  This is when you should push the button to call the ambassadors.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8" name="TextBox 7">
            <a:extLst>
              <a:ext uri="{FF2B5EF4-FFF2-40B4-BE49-F238E27FC236}">
                <a16:creationId xmlns:a16="http://schemas.microsoft.com/office/drawing/2014/main" id="{683D506B-DF0A-6AF1-2603-1822780C95B6}"/>
              </a:ext>
            </a:extLst>
          </p:cNvPr>
          <p:cNvSpPr txBox="1"/>
          <p:nvPr>
            <p:extLst>
              <p:ext uri="{1162E1C5-73C7-4A58-AE30-91384D911F3F}">
                <p184:classification xmlns:p184="http://schemas.microsoft.com/office/powerpoint/2018/4/main" val="ftr"/>
              </p:ext>
            </p:extLst>
          </p:nvPr>
        </p:nvSpPr>
        <p:spPr>
          <a:xfrm>
            <a:off x="8546275" y="10040620"/>
            <a:ext cx="1227137"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FIU - Internal Data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5.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hyperlink" Target="https://www.instagram.com/fsu.admissions?igsh=MWplbWQ2anRlYnJlNg%3D%3D&amp;utm_source=qr" TargetMode="External"/><Relationship Id="rId13" Type="http://schemas.openxmlformats.org/officeDocument/2006/relationships/image" Target="../media/image40.svg"/><Relationship Id="rId3" Type="http://schemas.openxmlformats.org/officeDocument/2006/relationships/image" Target="../media/image34.png"/><Relationship Id="rId7" Type="http://schemas.openxmlformats.org/officeDocument/2006/relationships/image" Target="../media/image37.svg"/><Relationship Id="rId12" Type="http://schemas.openxmlformats.org/officeDocument/2006/relationships/hyperlink" Target="https://youtube.com/@fsu.admissions?si=59_8m_91qJHuYG5e"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facebook.com/share/1QgLHTvmJK/?mibextid=wwXIfr" TargetMode="External"/><Relationship Id="rId11" Type="http://schemas.openxmlformats.org/officeDocument/2006/relationships/image" Target="../media/image39.svg"/><Relationship Id="rId5" Type="http://schemas.openxmlformats.org/officeDocument/2006/relationships/image" Target="../media/image36.svg"/><Relationship Id="rId10" Type="http://schemas.openxmlformats.org/officeDocument/2006/relationships/hyperlink" Target="https://x.com/FSUAdmissions?utm_source=ig&amp;utm_medium=social&amp;utm_content=link_in_bio&amp;fbclid=PAdGRleARpst5leHRuA2FlbQIxMQBzcnRjBmFwcF9pZA8xMjQwMjQ1NzQyODc0MTQAAadsZaW4gRHzOZ6GxJD1ggTyFGHIi7UjJ1s4Amdi1IHfO0tYHuDRMqAGxD4jFw_aem_VPJGq25p2h1sSlWb42-XqA" TargetMode="External"/><Relationship Id="rId4" Type="http://schemas.openxmlformats.org/officeDocument/2006/relationships/image" Target="../media/image35.jpeg"/><Relationship Id="rId9" Type="http://schemas.openxmlformats.org/officeDocument/2006/relationships/image" Target="../media/image38.svg"/><Relationship Id="rId14" Type="http://schemas.openxmlformats.org/officeDocument/2006/relationships/hyperlink" Target="http://admissions.fsu.edu"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jpeg"/><Relationship Id="rId7" Type="http://schemas.openxmlformats.org/officeDocument/2006/relationships/image" Target="../media/image9.sv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18370"/>
            </a:stretch>
          </a:blipFill>
        </p:spPr>
        <p:txBody>
          <a:bodyPr/>
          <a:lstStyle/>
          <a:p>
            <a:endParaRPr lang="en-US"/>
          </a:p>
        </p:txBody>
      </p:sp>
      <p:grpSp>
        <p:nvGrpSpPr>
          <p:cNvPr id="3" name="Group 3"/>
          <p:cNvGrpSpPr/>
          <p:nvPr/>
        </p:nvGrpSpPr>
        <p:grpSpPr>
          <a:xfrm>
            <a:off x="-685128" y="3523490"/>
            <a:ext cx="19324760" cy="2573030"/>
            <a:chOff x="0" y="0"/>
            <a:chExt cx="5089649" cy="677671"/>
          </a:xfrm>
        </p:grpSpPr>
        <p:sp>
          <p:nvSpPr>
            <p:cNvPr id="4" name="Freeform 4"/>
            <p:cNvSpPr/>
            <p:nvPr/>
          </p:nvSpPr>
          <p:spPr>
            <a:xfrm>
              <a:off x="0" y="0"/>
              <a:ext cx="5089649" cy="677671"/>
            </a:xfrm>
            <a:custGeom>
              <a:avLst/>
              <a:gdLst/>
              <a:ahLst/>
              <a:cxnLst/>
              <a:rect l="l" t="t" r="r" b="b"/>
              <a:pathLst>
                <a:path w="5089649" h="677671">
                  <a:moveTo>
                    <a:pt x="0" y="0"/>
                  </a:moveTo>
                  <a:lnTo>
                    <a:pt x="5089649" y="0"/>
                  </a:lnTo>
                  <a:lnTo>
                    <a:pt x="5089649" y="677671"/>
                  </a:lnTo>
                  <a:lnTo>
                    <a:pt x="0" y="677671"/>
                  </a:lnTo>
                  <a:close/>
                </a:path>
              </a:pathLst>
            </a:custGeom>
            <a:solidFill>
              <a:srgbClr val="782F40">
                <a:alpha val="78824"/>
              </a:srgbClr>
            </a:solidFill>
          </p:spPr>
          <p:txBody>
            <a:bodyPr/>
            <a:lstStyle/>
            <a:p>
              <a:endParaRPr lang="en-US"/>
            </a:p>
          </p:txBody>
        </p:sp>
        <p:sp>
          <p:nvSpPr>
            <p:cNvPr id="5" name="TextBox 5"/>
            <p:cNvSpPr txBox="1"/>
            <p:nvPr/>
          </p:nvSpPr>
          <p:spPr>
            <a:xfrm>
              <a:off x="0" y="47625"/>
              <a:ext cx="5089649" cy="630046"/>
            </a:xfrm>
            <a:prstGeom prst="rect">
              <a:avLst/>
            </a:prstGeom>
          </p:spPr>
          <p:txBody>
            <a:bodyPr lIns="50800" tIns="50800" rIns="50800" bIns="50800" rtlCol="0" anchor="ctr"/>
            <a:lstStyle/>
            <a:p>
              <a:pPr algn="ctr">
                <a:lnSpc>
                  <a:spcPts val="2390"/>
                </a:lnSpc>
              </a:pPr>
              <a:endParaRPr/>
            </a:p>
          </p:txBody>
        </p:sp>
      </p:grpSp>
      <p:sp>
        <p:nvSpPr>
          <p:cNvPr id="6" name="Freeform 6"/>
          <p:cNvSpPr/>
          <p:nvPr/>
        </p:nvSpPr>
        <p:spPr>
          <a:xfrm>
            <a:off x="2843938" y="3387869"/>
            <a:ext cx="12600124" cy="2844272"/>
          </a:xfrm>
          <a:custGeom>
            <a:avLst/>
            <a:gdLst/>
            <a:ahLst/>
            <a:cxnLst/>
            <a:rect l="l" t="t" r="r" b="b"/>
            <a:pathLst>
              <a:path w="12600124" h="2844272">
                <a:moveTo>
                  <a:pt x="0" y="0"/>
                </a:moveTo>
                <a:lnTo>
                  <a:pt x="12600124" y="0"/>
                </a:lnTo>
                <a:lnTo>
                  <a:pt x="12600124" y="2844271"/>
                </a:lnTo>
                <a:lnTo>
                  <a:pt x="0" y="28442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46582" y="2492307"/>
            <a:ext cx="20460992" cy="4515053"/>
            <a:chOff x="0" y="0"/>
            <a:chExt cx="5388903" cy="1189150"/>
          </a:xfrm>
        </p:grpSpPr>
        <p:sp>
          <p:nvSpPr>
            <p:cNvPr id="3" name="Freeform 3"/>
            <p:cNvSpPr/>
            <p:nvPr/>
          </p:nvSpPr>
          <p:spPr>
            <a:xfrm>
              <a:off x="0" y="0"/>
              <a:ext cx="5388903" cy="1189150"/>
            </a:xfrm>
            <a:custGeom>
              <a:avLst/>
              <a:gdLst/>
              <a:ahLst/>
              <a:cxnLst/>
              <a:rect l="l" t="t" r="r" b="b"/>
              <a:pathLst>
                <a:path w="5388903" h="1189150">
                  <a:moveTo>
                    <a:pt x="0" y="0"/>
                  </a:moveTo>
                  <a:lnTo>
                    <a:pt x="5388903" y="0"/>
                  </a:lnTo>
                  <a:lnTo>
                    <a:pt x="5388903" y="1189150"/>
                  </a:lnTo>
                  <a:lnTo>
                    <a:pt x="0" y="1189150"/>
                  </a:lnTo>
                  <a:close/>
                </a:path>
              </a:pathLst>
            </a:custGeom>
            <a:solidFill>
              <a:srgbClr val="782F40"/>
            </a:solidFill>
          </p:spPr>
          <p:txBody>
            <a:bodyPr/>
            <a:lstStyle/>
            <a:p>
              <a:endParaRPr lang="en-US"/>
            </a:p>
          </p:txBody>
        </p:sp>
        <p:sp>
          <p:nvSpPr>
            <p:cNvPr id="4" name="TextBox 4"/>
            <p:cNvSpPr txBox="1"/>
            <p:nvPr/>
          </p:nvSpPr>
          <p:spPr>
            <a:xfrm>
              <a:off x="0" y="-38100"/>
              <a:ext cx="5388903" cy="1227250"/>
            </a:xfrm>
            <a:prstGeom prst="rect">
              <a:avLst/>
            </a:prstGeom>
          </p:spPr>
          <p:txBody>
            <a:bodyPr lIns="50800" tIns="50800" rIns="50800" bIns="50800" rtlCol="0" anchor="ctr"/>
            <a:lstStyle/>
            <a:p>
              <a:pPr algn="ctr">
                <a:lnSpc>
                  <a:spcPts val="2939"/>
                </a:lnSpc>
              </a:pPr>
              <a:endParaRPr/>
            </a:p>
          </p:txBody>
        </p:sp>
      </p:grpSp>
      <p:sp>
        <p:nvSpPr>
          <p:cNvPr id="5" name="Freeform 5"/>
          <p:cNvSpPr/>
          <p:nvPr/>
        </p:nvSpPr>
        <p:spPr>
          <a:xfrm>
            <a:off x="9857745" y="1973995"/>
            <a:ext cx="8183122" cy="5455415"/>
          </a:xfrm>
          <a:custGeom>
            <a:avLst/>
            <a:gdLst/>
            <a:ahLst/>
            <a:cxnLst/>
            <a:rect l="l" t="t" r="r" b="b"/>
            <a:pathLst>
              <a:path w="8183122" h="5455415">
                <a:moveTo>
                  <a:pt x="0" y="0"/>
                </a:moveTo>
                <a:lnTo>
                  <a:pt x="8183122" y="0"/>
                </a:lnTo>
                <a:lnTo>
                  <a:pt x="8183122" y="5455415"/>
                </a:lnTo>
                <a:lnTo>
                  <a:pt x="0" y="5455415"/>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304160" y="3713204"/>
            <a:ext cx="2180014" cy="612722"/>
          </a:xfrm>
          <a:prstGeom prst="rect">
            <a:avLst/>
          </a:prstGeom>
        </p:spPr>
        <p:txBody>
          <a:bodyPr lIns="0" tIns="0" rIns="0" bIns="0" rtlCol="0" anchor="t">
            <a:spAutoFit/>
          </a:bodyPr>
          <a:lstStyle/>
          <a:p>
            <a:pPr algn="r">
              <a:lnSpc>
                <a:spcPts val="5077"/>
              </a:lnSpc>
              <a:spcBef>
                <a:spcPct val="0"/>
              </a:spcBef>
            </a:pPr>
            <a:r>
              <a:rPr lang="en-US" sz="3627" b="1">
                <a:solidFill>
                  <a:srgbClr val="DFD1A7"/>
                </a:solidFill>
                <a:latin typeface="Open Sans Condensed Bold"/>
                <a:ea typeface="Open Sans Condensed Bold"/>
                <a:cs typeface="Open Sans Condensed Bold"/>
                <a:sym typeface="Open Sans Condensed Bold"/>
              </a:rPr>
              <a:t>REMINDERS</a:t>
            </a:r>
          </a:p>
        </p:txBody>
      </p:sp>
      <p:sp>
        <p:nvSpPr>
          <p:cNvPr id="7" name="TextBox 7"/>
          <p:cNvSpPr txBox="1"/>
          <p:nvPr/>
        </p:nvSpPr>
        <p:spPr>
          <a:xfrm>
            <a:off x="2624973" y="3881150"/>
            <a:ext cx="7038405" cy="2882623"/>
          </a:xfrm>
          <a:prstGeom prst="rect">
            <a:avLst/>
          </a:prstGeom>
        </p:spPr>
        <p:txBody>
          <a:bodyPr lIns="0" tIns="0" rIns="0" bIns="0" rtlCol="0" anchor="t">
            <a:spAutoFit/>
          </a:bodyPr>
          <a:lstStyle/>
          <a:p>
            <a:pPr marL="671747" lvl="1" indent="-335874" algn="l">
              <a:lnSpc>
                <a:spcPts val="3235"/>
              </a:lnSpc>
              <a:buFont typeface="Arial"/>
              <a:buChar char="•"/>
            </a:pPr>
            <a:r>
              <a:rPr lang="en-US" sz="3111">
                <a:solidFill>
                  <a:srgbClr val="FFFFFF"/>
                </a:solidFill>
                <a:latin typeface="Open Sans"/>
                <a:ea typeface="Open Sans"/>
                <a:cs typeface="Open Sans"/>
                <a:sym typeface="Open Sans"/>
              </a:rPr>
              <a:t>All students need to apply to Honors to be considered for Presidential Scholars, Honors Medical Scholars, and/or Stamps Scholars</a:t>
            </a:r>
          </a:p>
          <a:p>
            <a:pPr marL="671747" lvl="1" indent="-335874" algn="l">
              <a:lnSpc>
                <a:spcPts val="3235"/>
              </a:lnSpc>
              <a:buFont typeface="Arial"/>
              <a:buChar char="•"/>
            </a:pPr>
            <a:r>
              <a:rPr lang="en-US" sz="3111">
                <a:solidFill>
                  <a:srgbClr val="FFFFFF"/>
                </a:solidFill>
                <a:latin typeface="Open Sans"/>
                <a:ea typeface="Open Sans"/>
                <a:cs typeface="Open Sans"/>
                <a:sym typeface="Open Sans"/>
              </a:rPr>
              <a:t>There will continue to be an Honors waitlist</a:t>
            </a:r>
          </a:p>
        </p:txBody>
      </p:sp>
      <p:grpSp>
        <p:nvGrpSpPr>
          <p:cNvPr id="8" name="Group 8"/>
          <p:cNvGrpSpPr/>
          <p:nvPr/>
        </p:nvGrpSpPr>
        <p:grpSpPr>
          <a:xfrm>
            <a:off x="3884612" y="7655060"/>
            <a:ext cx="14403388" cy="2796824"/>
            <a:chOff x="0" y="0"/>
            <a:chExt cx="3793485" cy="736612"/>
          </a:xfrm>
        </p:grpSpPr>
        <p:sp>
          <p:nvSpPr>
            <p:cNvPr id="9" name="Freeform 9"/>
            <p:cNvSpPr/>
            <p:nvPr/>
          </p:nvSpPr>
          <p:spPr>
            <a:xfrm>
              <a:off x="0" y="0"/>
              <a:ext cx="3793485" cy="736612"/>
            </a:xfrm>
            <a:custGeom>
              <a:avLst/>
              <a:gdLst/>
              <a:ahLst/>
              <a:cxnLst/>
              <a:rect l="l" t="t" r="r" b="b"/>
              <a:pathLst>
                <a:path w="3793485" h="736612">
                  <a:moveTo>
                    <a:pt x="0" y="0"/>
                  </a:moveTo>
                  <a:lnTo>
                    <a:pt x="3793485" y="0"/>
                  </a:lnTo>
                  <a:lnTo>
                    <a:pt x="3793485" y="736612"/>
                  </a:lnTo>
                  <a:lnTo>
                    <a:pt x="0" y="736612"/>
                  </a:lnTo>
                  <a:close/>
                </a:path>
              </a:pathLst>
            </a:custGeom>
            <a:solidFill>
              <a:srgbClr val="425563"/>
            </a:solidFill>
          </p:spPr>
          <p:txBody>
            <a:bodyPr/>
            <a:lstStyle/>
            <a:p>
              <a:endParaRPr lang="en-US"/>
            </a:p>
          </p:txBody>
        </p:sp>
        <p:sp>
          <p:nvSpPr>
            <p:cNvPr id="10" name="TextBox 10"/>
            <p:cNvSpPr txBox="1"/>
            <p:nvPr/>
          </p:nvSpPr>
          <p:spPr>
            <a:xfrm>
              <a:off x="0" y="-38100"/>
              <a:ext cx="3793485" cy="774712"/>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174552" y="6940685"/>
            <a:ext cx="1743557" cy="1795212"/>
          </a:xfrm>
          <a:prstGeom prst="rect">
            <a:avLst/>
          </a:prstGeom>
        </p:spPr>
        <p:txBody>
          <a:bodyPr lIns="0" tIns="0" rIns="0" bIns="0" rtlCol="0" anchor="t">
            <a:spAutoFit/>
          </a:bodyPr>
          <a:lstStyle/>
          <a:p>
            <a:pPr algn="ctr">
              <a:lnSpc>
                <a:spcPts val="14666"/>
              </a:lnSpc>
              <a:spcBef>
                <a:spcPct val="0"/>
              </a:spcBef>
            </a:pPr>
            <a:r>
              <a:rPr lang="en-US" sz="10476" b="1">
                <a:solidFill>
                  <a:srgbClr val="782F40"/>
                </a:solidFill>
                <a:latin typeface="Open Sans Ultra-Bold"/>
                <a:ea typeface="Open Sans Ultra-Bold"/>
                <a:cs typeface="Open Sans Ultra-Bold"/>
                <a:sym typeface="Open Sans Ultra-Bold"/>
              </a:rPr>
              <a:t>#1</a:t>
            </a:r>
          </a:p>
        </p:txBody>
      </p:sp>
      <p:sp>
        <p:nvSpPr>
          <p:cNvPr id="12" name="TextBox 12"/>
          <p:cNvSpPr txBox="1"/>
          <p:nvPr/>
        </p:nvSpPr>
        <p:spPr>
          <a:xfrm>
            <a:off x="632234" y="8814704"/>
            <a:ext cx="2828193" cy="624746"/>
          </a:xfrm>
          <a:prstGeom prst="rect">
            <a:avLst/>
          </a:prstGeom>
        </p:spPr>
        <p:txBody>
          <a:bodyPr lIns="0" tIns="0" rIns="0" bIns="0" rtlCol="0" anchor="t">
            <a:spAutoFit/>
          </a:bodyPr>
          <a:lstStyle/>
          <a:p>
            <a:pPr algn="ctr">
              <a:lnSpc>
                <a:spcPts val="2416"/>
              </a:lnSpc>
            </a:pPr>
            <a:r>
              <a:rPr lang="en-US" sz="2570" b="1">
                <a:solidFill>
                  <a:srgbClr val="425563"/>
                </a:solidFill>
                <a:latin typeface="Open Sans Condensed Bold"/>
                <a:ea typeface="Open Sans Condensed Bold"/>
                <a:cs typeface="Open Sans Condensed Bold"/>
                <a:sym typeface="Open Sans Condensed Bold"/>
              </a:rPr>
              <a:t>HONORS PROGRAM IN FLORIDA</a:t>
            </a:r>
          </a:p>
        </p:txBody>
      </p:sp>
      <p:sp>
        <p:nvSpPr>
          <p:cNvPr id="13" name="TextBox 13"/>
          <p:cNvSpPr txBox="1"/>
          <p:nvPr/>
        </p:nvSpPr>
        <p:spPr>
          <a:xfrm>
            <a:off x="996976" y="9555365"/>
            <a:ext cx="2098709" cy="504375"/>
          </a:xfrm>
          <a:prstGeom prst="rect">
            <a:avLst/>
          </a:prstGeom>
        </p:spPr>
        <p:txBody>
          <a:bodyPr lIns="0" tIns="0" rIns="0" bIns="0" rtlCol="0" anchor="t">
            <a:spAutoFit/>
          </a:bodyPr>
          <a:lstStyle/>
          <a:p>
            <a:pPr algn="ctr">
              <a:lnSpc>
                <a:spcPts val="1988"/>
              </a:lnSpc>
            </a:pPr>
            <a:r>
              <a:rPr lang="en-US" sz="2115" i="1">
                <a:solidFill>
                  <a:srgbClr val="000000"/>
                </a:solidFill>
                <a:latin typeface="Open Sans Condensed Italics"/>
                <a:ea typeface="Open Sans Condensed Italics"/>
                <a:cs typeface="Open Sans Condensed Italics"/>
                <a:sym typeface="Open Sans Condensed Italics"/>
              </a:rPr>
              <a:t>College Transitions, 2026</a:t>
            </a:r>
          </a:p>
        </p:txBody>
      </p:sp>
      <p:sp>
        <p:nvSpPr>
          <p:cNvPr id="14" name="TextBox 14"/>
          <p:cNvSpPr txBox="1"/>
          <p:nvPr/>
        </p:nvSpPr>
        <p:spPr>
          <a:xfrm>
            <a:off x="3994722" y="7775029"/>
            <a:ext cx="14046145" cy="763779"/>
          </a:xfrm>
          <a:prstGeom prst="rect">
            <a:avLst/>
          </a:prstGeom>
        </p:spPr>
        <p:txBody>
          <a:bodyPr lIns="0" tIns="0" rIns="0" bIns="0" rtlCol="0" anchor="t">
            <a:spAutoFit/>
          </a:bodyPr>
          <a:lstStyle/>
          <a:p>
            <a:pPr algn="ctr">
              <a:lnSpc>
                <a:spcPts val="6201"/>
              </a:lnSpc>
              <a:spcBef>
                <a:spcPct val="0"/>
              </a:spcBef>
            </a:pPr>
            <a:r>
              <a:rPr lang="en-US" sz="4429" b="1">
                <a:solidFill>
                  <a:srgbClr val="FEFEFE"/>
                </a:solidFill>
                <a:latin typeface="Open Sans Condensed Bold"/>
                <a:ea typeface="Open Sans Condensed Bold"/>
                <a:cs typeface="Open Sans Condensed Bold"/>
                <a:sym typeface="Open Sans Condensed Bold"/>
              </a:rPr>
              <a:t>ADMITTED HONORS PROFILE</a:t>
            </a:r>
          </a:p>
        </p:txBody>
      </p:sp>
      <p:grpSp>
        <p:nvGrpSpPr>
          <p:cNvPr id="15" name="Group 15"/>
          <p:cNvGrpSpPr/>
          <p:nvPr/>
        </p:nvGrpSpPr>
        <p:grpSpPr>
          <a:xfrm>
            <a:off x="0" y="458730"/>
            <a:ext cx="11499723" cy="1422128"/>
            <a:chOff x="0" y="0"/>
            <a:chExt cx="3002037" cy="371251"/>
          </a:xfrm>
        </p:grpSpPr>
        <p:sp>
          <p:nvSpPr>
            <p:cNvPr id="16" name="Freeform 16"/>
            <p:cNvSpPr/>
            <p:nvPr/>
          </p:nvSpPr>
          <p:spPr>
            <a:xfrm>
              <a:off x="0" y="0"/>
              <a:ext cx="3002037" cy="371251"/>
            </a:xfrm>
            <a:custGeom>
              <a:avLst/>
              <a:gdLst/>
              <a:ahLst/>
              <a:cxnLst/>
              <a:rect l="l" t="t" r="r" b="b"/>
              <a:pathLst>
                <a:path w="3002037" h="371251">
                  <a:moveTo>
                    <a:pt x="0" y="0"/>
                  </a:moveTo>
                  <a:lnTo>
                    <a:pt x="3002037" y="0"/>
                  </a:lnTo>
                  <a:lnTo>
                    <a:pt x="3002037" y="371251"/>
                  </a:lnTo>
                  <a:lnTo>
                    <a:pt x="0" y="371251"/>
                  </a:lnTo>
                  <a:close/>
                </a:path>
              </a:pathLst>
            </a:custGeom>
            <a:solidFill>
              <a:srgbClr val="782F40"/>
            </a:solidFill>
          </p:spPr>
          <p:txBody>
            <a:bodyPr/>
            <a:lstStyle/>
            <a:p>
              <a:endParaRPr lang="en-US"/>
            </a:p>
          </p:txBody>
        </p:sp>
        <p:sp>
          <p:nvSpPr>
            <p:cNvPr id="17" name="TextBox 17"/>
            <p:cNvSpPr txBox="1"/>
            <p:nvPr/>
          </p:nvSpPr>
          <p:spPr>
            <a:xfrm>
              <a:off x="0" y="9525"/>
              <a:ext cx="3002037" cy="361726"/>
            </a:xfrm>
            <a:prstGeom prst="rect">
              <a:avLst/>
            </a:prstGeom>
          </p:spPr>
          <p:txBody>
            <a:bodyPr lIns="51252" tIns="51252" rIns="51252" bIns="51252" rtlCol="0" anchor="ctr"/>
            <a:lstStyle/>
            <a:p>
              <a:pPr algn="ctr">
                <a:lnSpc>
                  <a:spcPts val="2879"/>
                </a:lnSpc>
              </a:pPr>
              <a:endParaRPr/>
            </a:p>
          </p:txBody>
        </p:sp>
      </p:grpSp>
      <p:sp>
        <p:nvSpPr>
          <p:cNvPr id="18" name="TextBox 18"/>
          <p:cNvSpPr txBox="1"/>
          <p:nvPr/>
        </p:nvSpPr>
        <p:spPr>
          <a:xfrm>
            <a:off x="511247" y="568766"/>
            <a:ext cx="11952413" cy="1078232"/>
          </a:xfrm>
          <a:prstGeom prst="rect">
            <a:avLst/>
          </a:prstGeom>
        </p:spPr>
        <p:txBody>
          <a:bodyPr lIns="0" tIns="0" rIns="0" bIns="0" rtlCol="0" anchor="t">
            <a:spAutoFit/>
          </a:bodyPr>
          <a:lstStyle/>
          <a:p>
            <a:pPr algn="l">
              <a:lnSpc>
                <a:spcPts val="8819"/>
              </a:lnSpc>
              <a:spcBef>
                <a:spcPct val="0"/>
              </a:spcBef>
            </a:pPr>
            <a:r>
              <a:rPr lang="en-US" sz="6299" b="1" dirty="0">
                <a:solidFill>
                  <a:srgbClr val="FFFFFF"/>
                </a:solidFill>
                <a:latin typeface="Open Sans Condensed" pitchFamily="2" charset="0"/>
                <a:ea typeface="Open Sans Condensed" pitchFamily="2" charset="0"/>
                <a:cs typeface="Open Sans Condensed" pitchFamily="2" charset="0"/>
                <a:sym typeface="Open Sans Condensed Ultra-Bold"/>
              </a:rPr>
              <a:t>UNIVERSITY HONORS PROGRAM</a:t>
            </a:r>
          </a:p>
        </p:txBody>
      </p:sp>
      <p:graphicFrame>
        <p:nvGraphicFramePr>
          <p:cNvPr id="19" name="Table 19"/>
          <p:cNvGraphicFramePr>
            <a:graphicFrameLocks noGrp="1"/>
          </p:cNvGraphicFramePr>
          <p:nvPr/>
        </p:nvGraphicFramePr>
        <p:xfrm>
          <a:off x="5894185" y="8538808"/>
          <a:ext cx="10156676" cy="932168"/>
        </p:xfrm>
        <a:graphic>
          <a:graphicData uri="http://schemas.openxmlformats.org/drawingml/2006/table">
            <a:tbl>
              <a:tblPr/>
              <a:tblGrid>
                <a:gridCol w="4006659">
                  <a:extLst>
                    <a:ext uri="{9D8B030D-6E8A-4147-A177-3AD203B41FA5}">
                      <a16:colId xmlns:a16="http://schemas.microsoft.com/office/drawing/2014/main" val="20000"/>
                    </a:ext>
                  </a:extLst>
                </a:gridCol>
                <a:gridCol w="2649868">
                  <a:extLst>
                    <a:ext uri="{9D8B030D-6E8A-4147-A177-3AD203B41FA5}">
                      <a16:colId xmlns:a16="http://schemas.microsoft.com/office/drawing/2014/main" val="20001"/>
                    </a:ext>
                  </a:extLst>
                </a:gridCol>
                <a:gridCol w="3500149">
                  <a:extLst>
                    <a:ext uri="{9D8B030D-6E8A-4147-A177-3AD203B41FA5}">
                      <a16:colId xmlns:a16="http://schemas.microsoft.com/office/drawing/2014/main" val="20002"/>
                    </a:ext>
                  </a:extLst>
                </a:gridCol>
              </a:tblGrid>
              <a:tr h="932168">
                <a:tc>
                  <a:txBody>
                    <a:bodyPr/>
                    <a:lstStyle/>
                    <a:p>
                      <a:pPr algn="ctr">
                        <a:lnSpc>
                          <a:spcPts val="5821"/>
                        </a:lnSpc>
                        <a:defRPr/>
                      </a:pPr>
                      <a:r>
                        <a:rPr lang="en-US" sz="4157" b="1">
                          <a:solidFill>
                            <a:srgbClr val="DFD1A7"/>
                          </a:solidFill>
                          <a:latin typeface="Open Sans Condensed Bold"/>
                          <a:ea typeface="Open Sans Condensed Bold"/>
                          <a:cs typeface="Open Sans Condensed Bold"/>
                          <a:sym typeface="Open Sans Condensed Bold"/>
                        </a:rPr>
                        <a:t>Core GPA:</a:t>
                      </a:r>
                      <a:r>
                        <a:rPr lang="en-US" sz="4157" b="1">
                          <a:solidFill>
                            <a:srgbClr val="FFFFFF"/>
                          </a:solidFill>
                          <a:latin typeface="Open Sans Condensed Bold"/>
                          <a:ea typeface="Open Sans Condensed Bold"/>
                          <a:cs typeface="Open Sans Condensed Bold"/>
                          <a:sym typeface="Open Sans Condensed Bold"/>
                        </a:rPr>
                        <a:t> 4.4 - 4.7</a:t>
                      </a:r>
                      <a:endParaRPr lang="en-US" sz="1100"/>
                    </a:p>
                  </a:txBody>
                  <a:tcPr marL="0" marR="0" marT="0" marB="0" anchor="ctr">
                    <a:lnL w="35203" cap="flat" cmpd="sng" algn="ctr">
                      <a:solidFill>
                        <a:srgbClr val="425563"/>
                      </a:solidFill>
                      <a:prstDash val="solid"/>
                      <a:round/>
                      <a:headEnd type="none" w="med" len="med"/>
                      <a:tailEnd type="none" w="med" len="med"/>
                    </a:lnL>
                    <a:lnR w="35203" cap="flat" cmpd="sng" algn="ctr">
                      <a:solidFill>
                        <a:srgbClr val="425563"/>
                      </a:solidFill>
                      <a:prstDash val="solid"/>
                      <a:round/>
                      <a:headEnd type="none" w="med" len="med"/>
                      <a:tailEnd type="none" w="med" len="med"/>
                    </a:lnR>
                    <a:lnT w="35203" cap="flat" cmpd="sng" algn="ctr">
                      <a:solidFill>
                        <a:srgbClr val="425563"/>
                      </a:solidFill>
                      <a:prstDash val="solid"/>
                      <a:round/>
                      <a:headEnd type="none" w="med" len="med"/>
                      <a:tailEnd type="none" w="med" len="med"/>
                    </a:lnT>
                    <a:lnB w="35203" cap="flat" cmpd="sng" algn="ctr">
                      <a:solidFill>
                        <a:srgbClr val="425563"/>
                      </a:solidFill>
                      <a:prstDash val="solid"/>
                      <a:round/>
                      <a:headEnd type="none" w="med" len="med"/>
                      <a:tailEnd type="none" w="med" len="med"/>
                    </a:lnB>
                  </a:tcPr>
                </a:tc>
                <a:tc>
                  <a:txBody>
                    <a:bodyPr/>
                    <a:lstStyle/>
                    <a:p>
                      <a:pPr algn="ctr">
                        <a:lnSpc>
                          <a:spcPts val="5821"/>
                        </a:lnSpc>
                        <a:defRPr/>
                      </a:pPr>
                      <a:r>
                        <a:rPr lang="en-US" sz="4157" b="1">
                          <a:solidFill>
                            <a:srgbClr val="DFD1A7"/>
                          </a:solidFill>
                          <a:latin typeface="Open Sans Condensed Bold"/>
                          <a:ea typeface="Open Sans Condensed Bold"/>
                          <a:cs typeface="Open Sans Condensed Bold"/>
                          <a:sym typeface="Open Sans Condensed Bold"/>
                        </a:rPr>
                        <a:t>ACT:</a:t>
                      </a:r>
                      <a:r>
                        <a:rPr lang="en-US" sz="4157" b="1">
                          <a:solidFill>
                            <a:srgbClr val="FFFFFF"/>
                          </a:solidFill>
                          <a:latin typeface="Open Sans Condensed Bold"/>
                          <a:ea typeface="Open Sans Condensed Bold"/>
                          <a:cs typeface="Open Sans Condensed Bold"/>
                          <a:sym typeface="Open Sans Condensed Bold"/>
                        </a:rPr>
                        <a:t> 32 - 35</a:t>
                      </a:r>
                      <a:endParaRPr lang="en-US" sz="1100"/>
                    </a:p>
                  </a:txBody>
                  <a:tcPr marL="0" marR="0" marT="0" marB="0" anchor="ctr">
                    <a:lnL w="35203" cap="flat" cmpd="sng" algn="ctr">
                      <a:solidFill>
                        <a:srgbClr val="425563"/>
                      </a:solidFill>
                      <a:prstDash val="solid"/>
                      <a:round/>
                      <a:headEnd type="none" w="med" len="med"/>
                      <a:tailEnd type="none" w="med" len="med"/>
                    </a:lnL>
                    <a:lnR w="35203" cap="flat" cmpd="sng" algn="ctr">
                      <a:solidFill>
                        <a:srgbClr val="425563"/>
                      </a:solidFill>
                      <a:prstDash val="solid"/>
                      <a:round/>
                      <a:headEnd type="none" w="med" len="med"/>
                      <a:tailEnd type="none" w="med" len="med"/>
                    </a:lnR>
                    <a:lnT w="35203" cap="flat" cmpd="sng" algn="ctr">
                      <a:solidFill>
                        <a:srgbClr val="425563"/>
                      </a:solidFill>
                      <a:prstDash val="solid"/>
                      <a:round/>
                      <a:headEnd type="none" w="med" len="med"/>
                      <a:tailEnd type="none" w="med" len="med"/>
                    </a:lnT>
                    <a:lnB w="35203" cap="flat" cmpd="sng" algn="ctr">
                      <a:solidFill>
                        <a:srgbClr val="425563"/>
                      </a:solidFill>
                      <a:prstDash val="solid"/>
                      <a:round/>
                      <a:headEnd type="none" w="med" len="med"/>
                      <a:tailEnd type="none" w="med" len="med"/>
                    </a:lnB>
                  </a:tcPr>
                </a:tc>
                <a:tc>
                  <a:txBody>
                    <a:bodyPr/>
                    <a:lstStyle/>
                    <a:p>
                      <a:pPr algn="ctr">
                        <a:lnSpc>
                          <a:spcPts val="5821"/>
                        </a:lnSpc>
                        <a:defRPr/>
                      </a:pPr>
                      <a:r>
                        <a:rPr lang="en-US" sz="4157" b="1">
                          <a:solidFill>
                            <a:srgbClr val="DFD1A7"/>
                          </a:solidFill>
                          <a:latin typeface="Open Sans Condensed Bold"/>
                          <a:ea typeface="Open Sans Condensed Bold"/>
                          <a:cs typeface="Open Sans Condensed Bold"/>
                          <a:sym typeface="Open Sans Condensed Bold"/>
                        </a:rPr>
                        <a:t>SAT:</a:t>
                      </a:r>
                      <a:r>
                        <a:rPr lang="en-US" sz="4157" b="1">
                          <a:solidFill>
                            <a:srgbClr val="FFFFFF"/>
                          </a:solidFill>
                          <a:latin typeface="Open Sans Condensed Bold"/>
                          <a:ea typeface="Open Sans Condensed Bold"/>
                          <a:cs typeface="Open Sans Condensed Bold"/>
                          <a:sym typeface="Open Sans Condensed Bold"/>
                        </a:rPr>
                        <a:t> 1420 - 1510</a:t>
                      </a:r>
                      <a:endParaRPr lang="en-US" sz="1100"/>
                    </a:p>
                  </a:txBody>
                  <a:tcPr marL="0" marR="0" marT="0" marB="0" anchor="ctr">
                    <a:lnL w="35203" cap="flat" cmpd="sng" algn="ctr">
                      <a:solidFill>
                        <a:srgbClr val="425563"/>
                      </a:solidFill>
                      <a:prstDash val="solid"/>
                      <a:round/>
                      <a:headEnd type="none" w="med" len="med"/>
                      <a:tailEnd type="none" w="med" len="med"/>
                    </a:lnL>
                    <a:lnR w="35203" cap="flat" cmpd="sng" algn="ctr">
                      <a:solidFill>
                        <a:srgbClr val="425563"/>
                      </a:solidFill>
                      <a:prstDash val="solid"/>
                      <a:round/>
                      <a:headEnd type="none" w="med" len="med"/>
                      <a:tailEnd type="none" w="med" len="med"/>
                    </a:lnR>
                    <a:lnT w="35203" cap="flat" cmpd="sng" algn="ctr">
                      <a:solidFill>
                        <a:srgbClr val="425563"/>
                      </a:solidFill>
                      <a:prstDash val="solid"/>
                      <a:round/>
                      <a:headEnd type="none" w="med" len="med"/>
                      <a:tailEnd type="none" w="med" len="med"/>
                    </a:lnT>
                    <a:lnB w="35203" cap="flat" cmpd="sng" algn="ctr">
                      <a:solidFill>
                        <a:srgbClr val="425563"/>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0" name="TextBox 20"/>
          <p:cNvSpPr txBox="1"/>
          <p:nvPr/>
        </p:nvSpPr>
        <p:spPr>
          <a:xfrm>
            <a:off x="5553886" y="9455390"/>
            <a:ext cx="10927817" cy="405320"/>
          </a:xfrm>
          <a:prstGeom prst="rect">
            <a:avLst/>
          </a:prstGeom>
        </p:spPr>
        <p:txBody>
          <a:bodyPr lIns="0" tIns="0" rIns="0" bIns="0" rtlCol="0" anchor="t">
            <a:spAutoFit/>
          </a:bodyPr>
          <a:lstStyle/>
          <a:p>
            <a:pPr algn="ctr">
              <a:lnSpc>
                <a:spcPts val="3384"/>
              </a:lnSpc>
            </a:pPr>
            <a:r>
              <a:rPr lang="en-US" sz="2417" i="1">
                <a:solidFill>
                  <a:srgbClr val="FFFFFF"/>
                </a:solidFill>
                <a:latin typeface="Open Sans Italics"/>
                <a:ea typeface="Open Sans Italics"/>
                <a:cs typeface="Open Sans Italics"/>
                <a:sym typeface="Open Sans Italics"/>
              </a:rPr>
              <a:t>Middle 50% of University Honors Program admits for Summer/Fall 2026</a:t>
            </a:r>
          </a:p>
        </p:txBody>
      </p:sp>
      <p:sp>
        <p:nvSpPr>
          <p:cNvPr id="21" name="TextBox 21"/>
          <p:cNvSpPr txBox="1"/>
          <p:nvPr/>
        </p:nvSpPr>
        <p:spPr>
          <a:xfrm>
            <a:off x="406774" y="2695764"/>
            <a:ext cx="2077400" cy="612722"/>
          </a:xfrm>
          <a:prstGeom prst="rect">
            <a:avLst/>
          </a:prstGeom>
        </p:spPr>
        <p:txBody>
          <a:bodyPr lIns="0" tIns="0" rIns="0" bIns="0" rtlCol="0" anchor="t">
            <a:spAutoFit/>
          </a:bodyPr>
          <a:lstStyle/>
          <a:p>
            <a:pPr algn="r">
              <a:lnSpc>
                <a:spcPts val="5077"/>
              </a:lnSpc>
              <a:spcBef>
                <a:spcPct val="0"/>
              </a:spcBef>
            </a:pPr>
            <a:r>
              <a:rPr lang="en-US" sz="3627" b="1">
                <a:solidFill>
                  <a:srgbClr val="DFD1A7"/>
                </a:solidFill>
                <a:latin typeface="Open Sans Condensed Bold"/>
                <a:ea typeface="Open Sans Condensed Bold"/>
                <a:cs typeface="Open Sans Condensed Bold"/>
                <a:sym typeface="Open Sans Condensed Bold"/>
              </a:rPr>
              <a:t>DEADLINE</a:t>
            </a:r>
          </a:p>
        </p:txBody>
      </p:sp>
      <p:sp>
        <p:nvSpPr>
          <p:cNvPr id="22" name="TextBox 22"/>
          <p:cNvSpPr txBox="1"/>
          <p:nvPr/>
        </p:nvSpPr>
        <p:spPr>
          <a:xfrm>
            <a:off x="3269547" y="2810064"/>
            <a:ext cx="6393831" cy="834748"/>
          </a:xfrm>
          <a:prstGeom prst="rect">
            <a:avLst/>
          </a:prstGeom>
        </p:spPr>
        <p:txBody>
          <a:bodyPr lIns="0" tIns="0" rIns="0" bIns="0" rtlCol="0" anchor="t">
            <a:spAutoFit/>
          </a:bodyPr>
          <a:lstStyle/>
          <a:p>
            <a:pPr algn="l">
              <a:lnSpc>
                <a:spcPts val="3235"/>
              </a:lnSpc>
            </a:pPr>
            <a:r>
              <a:rPr lang="en-US" sz="3111" b="1" i="1">
                <a:solidFill>
                  <a:srgbClr val="DFD1A7"/>
                </a:solidFill>
                <a:latin typeface="Open Sans Bold Italics"/>
                <a:ea typeface="Open Sans Bold Italics"/>
                <a:cs typeface="Open Sans Bold Italics"/>
                <a:sym typeface="Open Sans Bold Italics"/>
              </a:rPr>
              <a:t>All Honors applications are due December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8730"/>
            <a:ext cx="12089753" cy="1422128"/>
            <a:chOff x="0" y="0"/>
            <a:chExt cx="3156067" cy="371251"/>
          </a:xfrm>
        </p:grpSpPr>
        <p:sp>
          <p:nvSpPr>
            <p:cNvPr id="3" name="Freeform 3"/>
            <p:cNvSpPr/>
            <p:nvPr/>
          </p:nvSpPr>
          <p:spPr>
            <a:xfrm>
              <a:off x="0" y="0"/>
              <a:ext cx="3156067" cy="371251"/>
            </a:xfrm>
            <a:custGeom>
              <a:avLst/>
              <a:gdLst/>
              <a:ahLst/>
              <a:cxnLst/>
              <a:rect l="l" t="t" r="r" b="b"/>
              <a:pathLst>
                <a:path w="3156067" h="371251">
                  <a:moveTo>
                    <a:pt x="0" y="0"/>
                  </a:moveTo>
                  <a:lnTo>
                    <a:pt x="3156067" y="0"/>
                  </a:lnTo>
                  <a:lnTo>
                    <a:pt x="3156067" y="371251"/>
                  </a:lnTo>
                  <a:lnTo>
                    <a:pt x="0" y="371251"/>
                  </a:lnTo>
                  <a:close/>
                </a:path>
              </a:pathLst>
            </a:custGeom>
            <a:solidFill>
              <a:srgbClr val="782F40"/>
            </a:solidFill>
          </p:spPr>
          <p:txBody>
            <a:bodyPr/>
            <a:lstStyle/>
            <a:p>
              <a:endParaRPr lang="en-US"/>
            </a:p>
          </p:txBody>
        </p:sp>
        <p:sp>
          <p:nvSpPr>
            <p:cNvPr id="4" name="TextBox 4"/>
            <p:cNvSpPr txBox="1"/>
            <p:nvPr/>
          </p:nvSpPr>
          <p:spPr>
            <a:xfrm>
              <a:off x="0" y="9525"/>
              <a:ext cx="3156067" cy="361726"/>
            </a:xfrm>
            <a:prstGeom prst="rect">
              <a:avLst/>
            </a:prstGeom>
          </p:spPr>
          <p:txBody>
            <a:bodyPr lIns="51252" tIns="51252" rIns="51252" bIns="51252" rtlCol="0" anchor="ctr"/>
            <a:lstStyle/>
            <a:p>
              <a:pPr algn="ctr">
                <a:lnSpc>
                  <a:spcPts val="2879"/>
                </a:lnSpc>
              </a:pPr>
              <a:endParaRPr/>
            </a:p>
          </p:txBody>
        </p:sp>
      </p:grpSp>
      <p:grpSp>
        <p:nvGrpSpPr>
          <p:cNvPr id="5" name="Group 5"/>
          <p:cNvGrpSpPr/>
          <p:nvPr/>
        </p:nvGrpSpPr>
        <p:grpSpPr>
          <a:xfrm>
            <a:off x="973639" y="4469973"/>
            <a:ext cx="8170361" cy="1738089"/>
            <a:chOff x="0" y="0"/>
            <a:chExt cx="2457445" cy="522775"/>
          </a:xfrm>
        </p:grpSpPr>
        <p:sp>
          <p:nvSpPr>
            <p:cNvPr id="6" name="Freeform 6"/>
            <p:cNvSpPr/>
            <p:nvPr/>
          </p:nvSpPr>
          <p:spPr>
            <a:xfrm>
              <a:off x="0" y="0"/>
              <a:ext cx="2457445" cy="522775"/>
            </a:xfrm>
            <a:custGeom>
              <a:avLst/>
              <a:gdLst/>
              <a:ahLst/>
              <a:cxnLst/>
              <a:rect l="l" t="t" r="r" b="b"/>
              <a:pathLst>
                <a:path w="2457445" h="522775">
                  <a:moveTo>
                    <a:pt x="42640" y="0"/>
                  </a:moveTo>
                  <a:lnTo>
                    <a:pt x="2414805" y="0"/>
                  </a:lnTo>
                  <a:cubicBezTo>
                    <a:pt x="2438354" y="0"/>
                    <a:pt x="2457445" y="19091"/>
                    <a:pt x="2457445" y="42640"/>
                  </a:cubicBezTo>
                  <a:lnTo>
                    <a:pt x="2457445" y="480134"/>
                  </a:lnTo>
                  <a:cubicBezTo>
                    <a:pt x="2457445" y="503684"/>
                    <a:pt x="2438354" y="522775"/>
                    <a:pt x="2414805" y="522775"/>
                  </a:cubicBezTo>
                  <a:lnTo>
                    <a:pt x="42640" y="522775"/>
                  </a:lnTo>
                  <a:cubicBezTo>
                    <a:pt x="19091" y="522775"/>
                    <a:pt x="0" y="503684"/>
                    <a:pt x="0" y="480134"/>
                  </a:cubicBezTo>
                  <a:lnTo>
                    <a:pt x="0" y="42640"/>
                  </a:lnTo>
                  <a:cubicBezTo>
                    <a:pt x="0" y="19091"/>
                    <a:pt x="19091" y="0"/>
                    <a:pt x="42640" y="0"/>
                  </a:cubicBezTo>
                  <a:close/>
                </a:path>
              </a:pathLst>
            </a:custGeom>
            <a:solidFill>
              <a:srgbClr val="CEB888"/>
            </a:solidFill>
          </p:spPr>
          <p:txBody>
            <a:bodyPr/>
            <a:lstStyle/>
            <a:p>
              <a:endParaRPr lang="en-US"/>
            </a:p>
          </p:txBody>
        </p:sp>
        <p:sp>
          <p:nvSpPr>
            <p:cNvPr id="7" name="TextBox 7"/>
            <p:cNvSpPr txBox="1"/>
            <p:nvPr/>
          </p:nvSpPr>
          <p:spPr>
            <a:xfrm>
              <a:off x="0" y="-28575"/>
              <a:ext cx="2457445" cy="551350"/>
            </a:xfrm>
            <a:prstGeom prst="rect">
              <a:avLst/>
            </a:prstGeom>
          </p:spPr>
          <p:txBody>
            <a:bodyPr lIns="44483" tIns="44483" rIns="44483" bIns="44483" rtlCol="0" anchor="ctr"/>
            <a:lstStyle/>
            <a:p>
              <a:pPr algn="ctr">
                <a:lnSpc>
                  <a:spcPts val="2520"/>
                </a:lnSpc>
              </a:pPr>
              <a:endParaRPr/>
            </a:p>
          </p:txBody>
        </p:sp>
      </p:grpSp>
      <p:sp>
        <p:nvSpPr>
          <p:cNvPr id="8" name="AutoShape 8"/>
          <p:cNvSpPr/>
          <p:nvPr/>
        </p:nvSpPr>
        <p:spPr>
          <a:xfrm>
            <a:off x="1019202" y="1880237"/>
            <a:ext cx="0" cy="2265886"/>
          </a:xfrm>
          <a:prstGeom prst="line">
            <a:avLst/>
          </a:prstGeom>
          <a:ln w="123825" cap="flat">
            <a:solidFill>
              <a:srgbClr val="CEB888"/>
            </a:solidFill>
            <a:prstDash val="solid"/>
            <a:headEnd type="none" w="sm" len="sm"/>
            <a:tailEnd type="none" w="sm" len="sm"/>
          </a:ln>
        </p:spPr>
        <p:txBody>
          <a:bodyPr/>
          <a:lstStyle/>
          <a:p>
            <a:endParaRPr lang="en-US"/>
          </a:p>
        </p:txBody>
      </p:sp>
      <p:grpSp>
        <p:nvGrpSpPr>
          <p:cNvPr id="9" name="Group 9"/>
          <p:cNvGrpSpPr/>
          <p:nvPr/>
        </p:nvGrpSpPr>
        <p:grpSpPr>
          <a:xfrm>
            <a:off x="826053" y="5646264"/>
            <a:ext cx="8601601" cy="715719"/>
            <a:chOff x="0" y="0"/>
            <a:chExt cx="2265442" cy="188502"/>
          </a:xfrm>
        </p:grpSpPr>
        <p:sp>
          <p:nvSpPr>
            <p:cNvPr id="10" name="Freeform 10"/>
            <p:cNvSpPr/>
            <p:nvPr/>
          </p:nvSpPr>
          <p:spPr>
            <a:xfrm>
              <a:off x="0" y="0"/>
              <a:ext cx="2265442" cy="188502"/>
            </a:xfrm>
            <a:custGeom>
              <a:avLst/>
              <a:gdLst/>
              <a:ahLst/>
              <a:cxnLst/>
              <a:rect l="l" t="t" r="r" b="b"/>
              <a:pathLst>
                <a:path w="2265442" h="188502">
                  <a:moveTo>
                    <a:pt x="0" y="0"/>
                  </a:moveTo>
                  <a:lnTo>
                    <a:pt x="2265442" y="0"/>
                  </a:lnTo>
                  <a:lnTo>
                    <a:pt x="2265442" y="188502"/>
                  </a:lnTo>
                  <a:lnTo>
                    <a:pt x="0" y="188502"/>
                  </a:lnTo>
                  <a:close/>
                </a:path>
              </a:pathLst>
            </a:custGeom>
            <a:solidFill>
              <a:srgbClr val="FFFFFF"/>
            </a:solidFill>
          </p:spPr>
          <p:txBody>
            <a:bodyPr/>
            <a:lstStyle/>
            <a:p>
              <a:endParaRPr lang="en-US"/>
            </a:p>
          </p:txBody>
        </p:sp>
        <p:sp>
          <p:nvSpPr>
            <p:cNvPr id="11" name="TextBox 11"/>
            <p:cNvSpPr txBox="1"/>
            <p:nvPr/>
          </p:nvSpPr>
          <p:spPr>
            <a:xfrm>
              <a:off x="0" y="-28575"/>
              <a:ext cx="2265442" cy="217077"/>
            </a:xfrm>
            <a:prstGeom prst="rect">
              <a:avLst/>
            </a:prstGeom>
          </p:spPr>
          <p:txBody>
            <a:bodyPr lIns="50800" tIns="50800" rIns="50800" bIns="50800" rtlCol="0" anchor="ctr"/>
            <a:lstStyle/>
            <a:p>
              <a:pPr algn="ctr">
                <a:lnSpc>
                  <a:spcPts val="2520"/>
                </a:lnSpc>
              </a:pPr>
              <a:endParaRPr/>
            </a:p>
          </p:txBody>
        </p:sp>
      </p:grpSp>
      <p:sp>
        <p:nvSpPr>
          <p:cNvPr id="12" name="Freeform 12"/>
          <p:cNvSpPr/>
          <p:nvPr/>
        </p:nvSpPr>
        <p:spPr>
          <a:xfrm>
            <a:off x="14663067" y="2402119"/>
            <a:ext cx="1872258" cy="1872258"/>
          </a:xfrm>
          <a:custGeom>
            <a:avLst/>
            <a:gdLst/>
            <a:ahLst/>
            <a:cxnLst/>
            <a:rect l="l" t="t" r="r" b="b"/>
            <a:pathLst>
              <a:path w="1872258" h="1872258">
                <a:moveTo>
                  <a:pt x="0" y="0"/>
                </a:moveTo>
                <a:lnTo>
                  <a:pt x="1872258" y="0"/>
                </a:lnTo>
                <a:lnTo>
                  <a:pt x="1872258" y="1872258"/>
                </a:lnTo>
                <a:lnTo>
                  <a:pt x="0" y="1872258"/>
                </a:lnTo>
                <a:lnTo>
                  <a:pt x="0" y="0"/>
                </a:lnTo>
                <a:close/>
              </a:path>
            </a:pathLst>
          </a:custGeom>
          <a:blipFill>
            <a:blip r:embed="rId2"/>
            <a:stretch>
              <a:fillRect/>
            </a:stretch>
          </a:blipFill>
        </p:spPr>
        <p:txBody>
          <a:bodyPr/>
          <a:lstStyle/>
          <a:p>
            <a:endParaRPr lang="en-US"/>
          </a:p>
        </p:txBody>
      </p:sp>
      <p:sp>
        <p:nvSpPr>
          <p:cNvPr id="13" name="Freeform 13"/>
          <p:cNvSpPr/>
          <p:nvPr/>
        </p:nvSpPr>
        <p:spPr>
          <a:xfrm>
            <a:off x="13822280" y="692591"/>
            <a:ext cx="3553830" cy="1513932"/>
          </a:xfrm>
          <a:custGeom>
            <a:avLst/>
            <a:gdLst/>
            <a:ahLst/>
            <a:cxnLst/>
            <a:rect l="l" t="t" r="r" b="b"/>
            <a:pathLst>
              <a:path w="3553830" h="1513932">
                <a:moveTo>
                  <a:pt x="0" y="0"/>
                </a:moveTo>
                <a:lnTo>
                  <a:pt x="3553831" y="0"/>
                </a:lnTo>
                <a:lnTo>
                  <a:pt x="3553831" y="1513932"/>
                </a:lnTo>
                <a:lnTo>
                  <a:pt x="0" y="1513932"/>
                </a:lnTo>
                <a:lnTo>
                  <a:pt x="0" y="0"/>
                </a:lnTo>
                <a:close/>
              </a:path>
            </a:pathLst>
          </a:custGeom>
          <a:blipFill>
            <a:blip r:embed="rId3"/>
            <a:stretch>
              <a:fillRect/>
            </a:stretch>
          </a:blipFill>
        </p:spPr>
        <p:txBody>
          <a:bodyPr/>
          <a:lstStyle/>
          <a:p>
            <a:endParaRPr lang="en-US"/>
          </a:p>
        </p:txBody>
      </p:sp>
      <p:grpSp>
        <p:nvGrpSpPr>
          <p:cNvPr id="14" name="Group 14"/>
          <p:cNvGrpSpPr/>
          <p:nvPr/>
        </p:nvGrpSpPr>
        <p:grpSpPr>
          <a:xfrm>
            <a:off x="9443177" y="4469973"/>
            <a:ext cx="8170361" cy="1738089"/>
            <a:chOff x="0" y="0"/>
            <a:chExt cx="2457445" cy="522775"/>
          </a:xfrm>
        </p:grpSpPr>
        <p:sp>
          <p:nvSpPr>
            <p:cNvPr id="15" name="Freeform 15"/>
            <p:cNvSpPr/>
            <p:nvPr/>
          </p:nvSpPr>
          <p:spPr>
            <a:xfrm>
              <a:off x="0" y="0"/>
              <a:ext cx="2457445" cy="522775"/>
            </a:xfrm>
            <a:custGeom>
              <a:avLst/>
              <a:gdLst/>
              <a:ahLst/>
              <a:cxnLst/>
              <a:rect l="l" t="t" r="r" b="b"/>
              <a:pathLst>
                <a:path w="2457445" h="522775">
                  <a:moveTo>
                    <a:pt x="42640" y="0"/>
                  </a:moveTo>
                  <a:lnTo>
                    <a:pt x="2414805" y="0"/>
                  </a:lnTo>
                  <a:cubicBezTo>
                    <a:pt x="2438354" y="0"/>
                    <a:pt x="2457445" y="19091"/>
                    <a:pt x="2457445" y="42640"/>
                  </a:cubicBezTo>
                  <a:lnTo>
                    <a:pt x="2457445" y="480134"/>
                  </a:lnTo>
                  <a:cubicBezTo>
                    <a:pt x="2457445" y="503684"/>
                    <a:pt x="2438354" y="522775"/>
                    <a:pt x="2414805" y="522775"/>
                  </a:cubicBezTo>
                  <a:lnTo>
                    <a:pt x="42640" y="522775"/>
                  </a:lnTo>
                  <a:cubicBezTo>
                    <a:pt x="19091" y="522775"/>
                    <a:pt x="0" y="503684"/>
                    <a:pt x="0" y="480134"/>
                  </a:cubicBezTo>
                  <a:lnTo>
                    <a:pt x="0" y="42640"/>
                  </a:lnTo>
                  <a:cubicBezTo>
                    <a:pt x="0" y="19091"/>
                    <a:pt x="19091" y="0"/>
                    <a:pt x="42640" y="0"/>
                  </a:cubicBezTo>
                  <a:close/>
                </a:path>
              </a:pathLst>
            </a:custGeom>
            <a:solidFill>
              <a:srgbClr val="425563"/>
            </a:solidFill>
          </p:spPr>
          <p:txBody>
            <a:bodyPr/>
            <a:lstStyle/>
            <a:p>
              <a:endParaRPr lang="en-US"/>
            </a:p>
          </p:txBody>
        </p:sp>
        <p:sp>
          <p:nvSpPr>
            <p:cNvPr id="16" name="TextBox 16"/>
            <p:cNvSpPr txBox="1"/>
            <p:nvPr/>
          </p:nvSpPr>
          <p:spPr>
            <a:xfrm>
              <a:off x="0" y="-28575"/>
              <a:ext cx="2457445" cy="551350"/>
            </a:xfrm>
            <a:prstGeom prst="rect">
              <a:avLst/>
            </a:prstGeom>
          </p:spPr>
          <p:txBody>
            <a:bodyPr lIns="44483" tIns="44483" rIns="44483" bIns="44483" rtlCol="0" anchor="ctr"/>
            <a:lstStyle/>
            <a:p>
              <a:pPr algn="ctr">
                <a:lnSpc>
                  <a:spcPts val="2520"/>
                </a:lnSpc>
              </a:pPr>
              <a:endParaRPr/>
            </a:p>
          </p:txBody>
        </p:sp>
      </p:grpSp>
      <p:grpSp>
        <p:nvGrpSpPr>
          <p:cNvPr id="17" name="Group 17"/>
          <p:cNvGrpSpPr/>
          <p:nvPr/>
        </p:nvGrpSpPr>
        <p:grpSpPr>
          <a:xfrm>
            <a:off x="9295591" y="5646264"/>
            <a:ext cx="8601601" cy="715719"/>
            <a:chOff x="0" y="0"/>
            <a:chExt cx="2265442" cy="188502"/>
          </a:xfrm>
        </p:grpSpPr>
        <p:sp>
          <p:nvSpPr>
            <p:cNvPr id="18" name="Freeform 18"/>
            <p:cNvSpPr/>
            <p:nvPr/>
          </p:nvSpPr>
          <p:spPr>
            <a:xfrm>
              <a:off x="0" y="0"/>
              <a:ext cx="2265442" cy="188502"/>
            </a:xfrm>
            <a:custGeom>
              <a:avLst/>
              <a:gdLst/>
              <a:ahLst/>
              <a:cxnLst/>
              <a:rect l="l" t="t" r="r" b="b"/>
              <a:pathLst>
                <a:path w="2265442" h="188502">
                  <a:moveTo>
                    <a:pt x="0" y="0"/>
                  </a:moveTo>
                  <a:lnTo>
                    <a:pt x="2265442" y="0"/>
                  </a:lnTo>
                  <a:lnTo>
                    <a:pt x="2265442" y="188502"/>
                  </a:lnTo>
                  <a:lnTo>
                    <a:pt x="0" y="188502"/>
                  </a:lnTo>
                  <a:close/>
                </a:path>
              </a:pathLst>
            </a:custGeom>
            <a:solidFill>
              <a:srgbClr val="FFFFFF"/>
            </a:solidFill>
          </p:spPr>
          <p:txBody>
            <a:bodyPr/>
            <a:lstStyle/>
            <a:p>
              <a:endParaRPr lang="en-US"/>
            </a:p>
          </p:txBody>
        </p:sp>
        <p:sp>
          <p:nvSpPr>
            <p:cNvPr id="19" name="TextBox 19"/>
            <p:cNvSpPr txBox="1"/>
            <p:nvPr/>
          </p:nvSpPr>
          <p:spPr>
            <a:xfrm>
              <a:off x="0" y="-28575"/>
              <a:ext cx="2265442" cy="217077"/>
            </a:xfrm>
            <a:prstGeom prst="rect">
              <a:avLst/>
            </a:prstGeom>
          </p:spPr>
          <p:txBody>
            <a:bodyPr lIns="50800" tIns="50800" rIns="50800" bIns="50800" rtlCol="0" anchor="ctr"/>
            <a:lstStyle/>
            <a:p>
              <a:pPr algn="ctr">
                <a:lnSpc>
                  <a:spcPts val="2520"/>
                </a:lnSpc>
              </a:pPr>
              <a:endParaRPr/>
            </a:p>
          </p:txBody>
        </p:sp>
      </p:grpSp>
      <p:grpSp>
        <p:nvGrpSpPr>
          <p:cNvPr id="20" name="Group 20"/>
          <p:cNvGrpSpPr/>
          <p:nvPr/>
        </p:nvGrpSpPr>
        <p:grpSpPr>
          <a:xfrm>
            <a:off x="973639" y="5637004"/>
            <a:ext cx="8170361" cy="4089072"/>
            <a:chOff x="0" y="0"/>
            <a:chExt cx="2151865" cy="1076957"/>
          </a:xfrm>
          <a:effectLst>
            <a:outerShdw blurRad="50800" dist="38100" dir="2700000" algn="tl" rotWithShape="0">
              <a:prstClr val="black">
                <a:alpha val="40000"/>
              </a:prstClr>
            </a:outerShdw>
          </a:effectLst>
        </p:grpSpPr>
        <p:sp>
          <p:nvSpPr>
            <p:cNvPr id="21" name="Freeform 21"/>
            <p:cNvSpPr/>
            <p:nvPr/>
          </p:nvSpPr>
          <p:spPr>
            <a:xfrm>
              <a:off x="0" y="0"/>
              <a:ext cx="2151865" cy="1076957"/>
            </a:xfrm>
            <a:custGeom>
              <a:avLst/>
              <a:gdLst/>
              <a:ahLst/>
              <a:cxnLst/>
              <a:rect l="l" t="t" r="r" b="b"/>
              <a:pathLst>
                <a:path w="2151865" h="1076957">
                  <a:moveTo>
                    <a:pt x="0" y="0"/>
                  </a:moveTo>
                  <a:lnTo>
                    <a:pt x="2151865" y="0"/>
                  </a:lnTo>
                  <a:lnTo>
                    <a:pt x="2151865" y="1076957"/>
                  </a:lnTo>
                  <a:lnTo>
                    <a:pt x="0" y="1076957"/>
                  </a:lnTo>
                  <a:close/>
                </a:path>
              </a:pathLst>
            </a:custGeom>
            <a:solidFill>
              <a:srgbClr val="FFFFFF"/>
            </a:solidFill>
          </p:spPr>
          <p:txBody>
            <a:bodyPr/>
            <a:lstStyle/>
            <a:p>
              <a:endParaRPr lang="en-US"/>
            </a:p>
          </p:txBody>
        </p:sp>
        <p:sp>
          <p:nvSpPr>
            <p:cNvPr id="22" name="TextBox 22"/>
            <p:cNvSpPr txBox="1"/>
            <p:nvPr/>
          </p:nvSpPr>
          <p:spPr>
            <a:xfrm>
              <a:off x="0" y="-28575"/>
              <a:ext cx="2151865" cy="1105532"/>
            </a:xfrm>
            <a:prstGeom prst="rect">
              <a:avLst/>
            </a:prstGeom>
          </p:spPr>
          <p:txBody>
            <a:bodyPr lIns="50800" tIns="50800" rIns="50800" bIns="50800" rtlCol="0" anchor="ctr"/>
            <a:lstStyle/>
            <a:p>
              <a:pPr algn="ctr">
                <a:lnSpc>
                  <a:spcPts val="2520"/>
                </a:lnSpc>
              </a:pPr>
              <a:endParaRPr/>
            </a:p>
          </p:txBody>
        </p:sp>
      </p:grpSp>
      <p:sp>
        <p:nvSpPr>
          <p:cNvPr id="23" name="TextBox 23"/>
          <p:cNvSpPr txBox="1"/>
          <p:nvPr/>
        </p:nvSpPr>
        <p:spPr>
          <a:xfrm>
            <a:off x="826053" y="568766"/>
            <a:ext cx="11263700" cy="1078232"/>
          </a:xfrm>
          <a:prstGeom prst="rect">
            <a:avLst/>
          </a:prstGeom>
        </p:spPr>
        <p:txBody>
          <a:bodyPr lIns="0" tIns="0" rIns="0" bIns="0" rtlCol="0" anchor="t">
            <a:spAutoFit/>
          </a:bodyPr>
          <a:lstStyle/>
          <a:p>
            <a:pPr algn="l">
              <a:lnSpc>
                <a:spcPts val="8819"/>
              </a:lnSpc>
              <a:spcBef>
                <a:spcPct val="0"/>
              </a:spcBef>
            </a:pPr>
            <a:r>
              <a:rPr lang="en-US" sz="6299" b="1" dirty="0">
                <a:solidFill>
                  <a:srgbClr val="FFFFFF"/>
                </a:solidFill>
                <a:latin typeface="Open Sans Condensed" pitchFamily="2" charset="0"/>
                <a:ea typeface="Open Sans Condensed" pitchFamily="2" charset="0"/>
                <a:cs typeface="Open Sans Condensed" pitchFamily="2" charset="0"/>
                <a:sym typeface="Open Sans Condensed Ultra-Bold"/>
              </a:rPr>
              <a:t>STAMPS SCHOLARS PROGRAMS</a:t>
            </a:r>
          </a:p>
        </p:txBody>
      </p:sp>
      <p:sp>
        <p:nvSpPr>
          <p:cNvPr id="24" name="TextBox 24"/>
          <p:cNvSpPr txBox="1"/>
          <p:nvPr/>
        </p:nvSpPr>
        <p:spPr>
          <a:xfrm>
            <a:off x="1332837" y="4813092"/>
            <a:ext cx="7588033" cy="4314825"/>
          </a:xfrm>
          <a:prstGeom prst="rect">
            <a:avLst/>
          </a:prstGeom>
        </p:spPr>
        <p:txBody>
          <a:bodyPr lIns="0" tIns="0" rIns="0" bIns="0" rtlCol="0" anchor="t">
            <a:spAutoFit/>
          </a:bodyPr>
          <a:lstStyle/>
          <a:p>
            <a:pPr algn="ctr">
              <a:lnSpc>
                <a:spcPts val="3840"/>
              </a:lnSpc>
            </a:pPr>
            <a:r>
              <a:rPr lang="en-US" sz="3200" b="1" dirty="0">
                <a:solidFill>
                  <a:srgbClr val="83364A"/>
                </a:solidFill>
                <a:latin typeface="Open Sans Bold"/>
                <a:ea typeface="Open Sans Bold"/>
                <a:cs typeface="Open Sans Bold"/>
                <a:sym typeface="Open Sans Bold"/>
              </a:rPr>
              <a:t>Stamps Veteran Scholars Program</a:t>
            </a:r>
          </a:p>
          <a:p>
            <a:pPr algn="ctr">
              <a:lnSpc>
                <a:spcPts val="3811"/>
              </a:lnSpc>
            </a:pPr>
            <a:endParaRPr lang="en-US" sz="3200" b="1" dirty="0">
              <a:solidFill>
                <a:srgbClr val="83364A"/>
              </a:solidFill>
              <a:latin typeface="Open Sans Bold"/>
              <a:ea typeface="Open Sans Bold"/>
              <a:cs typeface="Open Sans Bold"/>
              <a:sym typeface="Open Sans Bold"/>
            </a:endParaRPr>
          </a:p>
          <a:p>
            <a:pPr algn="ctr">
              <a:lnSpc>
                <a:spcPts val="3359"/>
              </a:lnSpc>
            </a:pPr>
            <a:r>
              <a:rPr lang="en-US" sz="2799" dirty="0">
                <a:solidFill>
                  <a:srgbClr val="000000"/>
                </a:solidFill>
                <a:latin typeface="Open Sans"/>
                <a:ea typeface="Open Sans"/>
                <a:cs typeface="Open Sans"/>
                <a:sym typeface="Open Sans"/>
              </a:rPr>
              <a:t>As the first Stamps program for veterans in the country, this scholarship seeks to recruit the best and brightest student veterans and foster their development as scholars and leaders. </a:t>
            </a:r>
            <a:r>
              <a:rPr lang="en-US" sz="2799" b="1" dirty="0">
                <a:solidFill>
                  <a:srgbClr val="000000"/>
                </a:solidFill>
                <a:latin typeface="Open Sans Bold"/>
                <a:ea typeface="Open Sans Bold"/>
                <a:cs typeface="Open Sans Bold"/>
                <a:sym typeface="Open Sans Bold"/>
              </a:rPr>
              <a:t>Every year, five veteran scholars will receive two-year undergraduate merit scholarships worth full cost of attendance and $10,000 in enrichment funding. </a:t>
            </a:r>
          </a:p>
        </p:txBody>
      </p:sp>
      <p:sp>
        <p:nvSpPr>
          <p:cNvPr id="25" name="TextBox 25"/>
          <p:cNvSpPr txBox="1"/>
          <p:nvPr/>
        </p:nvSpPr>
        <p:spPr>
          <a:xfrm>
            <a:off x="1338345" y="2188101"/>
            <a:ext cx="10751408" cy="1770464"/>
          </a:xfrm>
          <a:prstGeom prst="rect">
            <a:avLst/>
          </a:prstGeom>
        </p:spPr>
        <p:txBody>
          <a:bodyPr lIns="0" tIns="0" rIns="0" bIns="0" rtlCol="0" anchor="t">
            <a:spAutoFit/>
          </a:bodyPr>
          <a:lstStyle/>
          <a:p>
            <a:pPr algn="l">
              <a:lnSpc>
                <a:spcPts val="4790"/>
              </a:lnSpc>
            </a:pPr>
            <a:r>
              <a:rPr lang="en-US" sz="3421" b="1">
                <a:solidFill>
                  <a:srgbClr val="000000"/>
                </a:solidFill>
                <a:latin typeface="Open Sans Bold"/>
                <a:ea typeface="Open Sans Bold"/>
                <a:cs typeface="Open Sans Bold"/>
                <a:sym typeface="Open Sans Bold"/>
              </a:rPr>
              <a:t>FSU is proud to announce its partnership with the prestigious Stamps Scholars Program for two new scholarship programs.   </a:t>
            </a:r>
          </a:p>
        </p:txBody>
      </p:sp>
      <p:grpSp>
        <p:nvGrpSpPr>
          <p:cNvPr id="26" name="Group 26"/>
          <p:cNvGrpSpPr/>
          <p:nvPr/>
        </p:nvGrpSpPr>
        <p:grpSpPr>
          <a:xfrm>
            <a:off x="9443177" y="5637004"/>
            <a:ext cx="8170361" cy="4089072"/>
            <a:chOff x="0" y="0"/>
            <a:chExt cx="2151865" cy="1076957"/>
          </a:xfrm>
          <a:effectLst>
            <a:outerShdw blurRad="50800" dist="38100" dir="2700000" algn="tl" rotWithShape="0">
              <a:prstClr val="black">
                <a:alpha val="40000"/>
              </a:prstClr>
            </a:outerShdw>
          </a:effectLst>
        </p:grpSpPr>
        <p:sp>
          <p:nvSpPr>
            <p:cNvPr id="27" name="Freeform 27"/>
            <p:cNvSpPr/>
            <p:nvPr/>
          </p:nvSpPr>
          <p:spPr>
            <a:xfrm>
              <a:off x="0" y="0"/>
              <a:ext cx="2151865" cy="1076957"/>
            </a:xfrm>
            <a:custGeom>
              <a:avLst/>
              <a:gdLst/>
              <a:ahLst/>
              <a:cxnLst/>
              <a:rect l="l" t="t" r="r" b="b"/>
              <a:pathLst>
                <a:path w="2151865" h="1076957">
                  <a:moveTo>
                    <a:pt x="0" y="0"/>
                  </a:moveTo>
                  <a:lnTo>
                    <a:pt x="2151865" y="0"/>
                  </a:lnTo>
                  <a:lnTo>
                    <a:pt x="2151865" y="1076957"/>
                  </a:lnTo>
                  <a:lnTo>
                    <a:pt x="0" y="1076957"/>
                  </a:lnTo>
                  <a:close/>
                </a:path>
              </a:pathLst>
            </a:custGeom>
            <a:solidFill>
              <a:srgbClr val="FFFFFF"/>
            </a:solidFill>
          </p:spPr>
          <p:txBody>
            <a:bodyPr/>
            <a:lstStyle/>
            <a:p>
              <a:endParaRPr lang="en-US"/>
            </a:p>
          </p:txBody>
        </p:sp>
        <p:sp>
          <p:nvSpPr>
            <p:cNvPr id="28" name="TextBox 28"/>
            <p:cNvSpPr txBox="1"/>
            <p:nvPr/>
          </p:nvSpPr>
          <p:spPr>
            <a:xfrm>
              <a:off x="0" y="-28575"/>
              <a:ext cx="2151865" cy="1105532"/>
            </a:xfrm>
            <a:prstGeom prst="rect">
              <a:avLst/>
            </a:prstGeom>
          </p:spPr>
          <p:txBody>
            <a:bodyPr lIns="50800" tIns="50800" rIns="50800" bIns="50800" rtlCol="0" anchor="ctr"/>
            <a:lstStyle/>
            <a:p>
              <a:pPr algn="ctr">
                <a:lnSpc>
                  <a:spcPts val="2520"/>
                </a:lnSpc>
              </a:pPr>
              <a:endParaRPr/>
            </a:p>
          </p:txBody>
        </p:sp>
      </p:grpSp>
      <p:sp>
        <p:nvSpPr>
          <p:cNvPr id="29" name="TextBox 29"/>
          <p:cNvSpPr txBox="1"/>
          <p:nvPr/>
        </p:nvSpPr>
        <p:spPr>
          <a:xfrm>
            <a:off x="9680604" y="4813092"/>
            <a:ext cx="7695507" cy="4286250"/>
          </a:xfrm>
          <a:prstGeom prst="rect">
            <a:avLst/>
          </a:prstGeom>
        </p:spPr>
        <p:txBody>
          <a:bodyPr lIns="0" tIns="0" rIns="0" bIns="0" rtlCol="0" anchor="t">
            <a:spAutoFit/>
          </a:bodyPr>
          <a:lstStyle/>
          <a:p>
            <a:pPr algn="ctr">
              <a:lnSpc>
                <a:spcPts val="3840"/>
              </a:lnSpc>
            </a:pPr>
            <a:r>
              <a:rPr lang="en-US" sz="3200" b="1">
                <a:solidFill>
                  <a:srgbClr val="FFFFFF"/>
                </a:solidFill>
                <a:latin typeface="Open Sans Bold"/>
                <a:ea typeface="Open Sans Bold"/>
                <a:cs typeface="Open Sans Bold"/>
                <a:sym typeface="Open Sans Bold"/>
              </a:rPr>
              <a:t>Stamps Scholars Program</a:t>
            </a:r>
          </a:p>
          <a:p>
            <a:pPr algn="ctr">
              <a:lnSpc>
                <a:spcPts val="3538"/>
              </a:lnSpc>
            </a:pPr>
            <a:endParaRPr lang="en-US" sz="3200" b="1">
              <a:solidFill>
                <a:srgbClr val="FFFFFF"/>
              </a:solidFill>
              <a:latin typeface="Open Sans Bold"/>
              <a:ea typeface="Open Sans Bold"/>
              <a:cs typeface="Open Sans Bold"/>
              <a:sym typeface="Open Sans Bold"/>
            </a:endParaRPr>
          </a:p>
          <a:p>
            <a:pPr algn="ctr">
              <a:lnSpc>
                <a:spcPts val="3359"/>
              </a:lnSpc>
            </a:pPr>
            <a:r>
              <a:rPr lang="en-US" sz="2799" b="1">
                <a:solidFill>
                  <a:srgbClr val="000000"/>
                </a:solidFill>
                <a:latin typeface="Open Sans Bold"/>
                <a:ea typeface="Open Sans Bold"/>
                <a:cs typeface="Open Sans Bold"/>
                <a:sym typeface="Open Sans Bold"/>
              </a:rPr>
              <a:t>Five FSU Stamps Scholars</a:t>
            </a:r>
            <a:r>
              <a:rPr lang="en-US" sz="2799">
                <a:solidFill>
                  <a:srgbClr val="000000"/>
                </a:solidFill>
                <a:latin typeface="Open Sans"/>
                <a:ea typeface="Open Sans"/>
                <a:cs typeface="Open Sans"/>
                <a:sym typeface="Open Sans"/>
              </a:rPr>
              <a:t> are selected annually from admitted students in FSU's premier Presidential Scholars Program and represent a community of scholars with extraordinary potential to be transformational leaders. </a:t>
            </a:r>
            <a:r>
              <a:rPr lang="en-US" sz="2799" b="1">
                <a:solidFill>
                  <a:srgbClr val="000000"/>
                </a:solidFill>
                <a:latin typeface="Open Sans Bold"/>
                <a:ea typeface="Open Sans Bold"/>
                <a:cs typeface="Open Sans Bold"/>
                <a:sym typeface="Open Sans Bold"/>
              </a:rPr>
              <a:t>Recipients will receive a four-year scholarship worth full cost of attendance and $20,000 in enrichment funding.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115451" y="-2928286"/>
            <a:ext cx="18369964" cy="12004135"/>
          </a:xfrm>
          <a:custGeom>
            <a:avLst/>
            <a:gdLst/>
            <a:ahLst/>
            <a:cxnLst/>
            <a:rect l="l" t="t" r="r" b="b"/>
            <a:pathLst>
              <a:path w="18369964" h="12004135">
                <a:moveTo>
                  <a:pt x="0" y="0"/>
                </a:moveTo>
                <a:lnTo>
                  <a:pt x="18369964" y="0"/>
                </a:lnTo>
                <a:lnTo>
                  <a:pt x="18369964" y="12004135"/>
                </a:lnTo>
                <a:lnTo>
                  <a:pt x="0" y="1200413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0" y="458730"/>
            <a:ext cx="6255266" cy="1422128"/>
            <a:chOff x="0" y="0"/>
            <a:chExt cx="1632956" cy="371251"/>
          </a:xfrm>
        </p:grpSpPr>
        <p:sp>
          <p:nvSpPr>
            <p:cNvPr id="4" name="Freeform 4"/>
            <p:cNvSpPr/>
            <p:nvPr/>
          </p:nvSpPr>
          <p:spPr>
            <a:xfrm>
              <a:off x="0" y="0"/>
              <a:ext cx="1632956" cy="371251"/>
            </a:xfrm>
            <a:custGeom>
              <a:avLst/>
              <a:gdLst/>
              <a:ahLst/>
              <a:cxnLst/>
              <a:rect l="l" t="t" r="r" b="b"/>
              <a:pathLst>
                <a:path w="1632956" h="371251">
                  <a:moveTo>
                    <a:pt x="0" y="0"/>
                  </a:moveTo>
                  <a:lnTo>
                    <a:pt x="1632956" y="0"/>
                  </a:lnTo>
                  <a:lnTo>
                    <a:pt x="1632956" y="371251"/>
                  </a:lnTo>
                  <a:lnTo>
                    <a:pt x="0" y="371251"/>
                  </a:lnTo>
                  <a:close/>
                </a:path>
              </a:pathLst>
            </a:custGeom>
            <a:solidFill>
              <a:srgbClr val="782F40"/>
            </a:solidFill>
          </p:spPr>
          <p:txBody>
            <a:bodyPr/>
            <a:lstStyle/>
            <a:p>
              <a:endParaRPr lang="en-US"/>
            </a:p>
          </p:txBody>
        </p:sp>
        <p:sp>
          <p:nvSpPr>
            <p:cNvPr id="5" name="TextBox 5"/>
            <p:cNvSpPr txBox="1"/>
            <p:nvPr/>
          </p:nvSpPr>
          <p:spPr>
            <a:xfrm>
              <a:off x="0" y="9525"/>
              <a:ext cx="1632956" cy="361726"/>
            </a:xfrm>
            <a:prstGeom prst="rect">
              <a:avLst/>
            </a:prstGeom>
          </p:spPr>
          <p:txBody>
            <a:bodyPr lIns="51252" tIns="51252" rIns="51252" bIns="51252" rtlCol="0" anchor="ctr"/>
            <a:lstStyle/>
            <a:p>
              <a:pPr algn="ctr">
                <a:lnSpc>
                  <a:spcPts val="2879"/>
                </a:lnSpc>
              </a:pPr>
              <a:endParaRPr/>
            </a:p>
          </p:txBody>
        </p:sp>
      </p:grpSp>
      <p:sp>
        <p:nvSpPr>
          <p:cNvPr id="6" name="TextBox 6"/>
          <p:cNvSpPr txBox="1"/>
          <p:nvPr/>
        </p:nvSpPr>
        <p:spPr>
          <a:xfrm>
            <a:off x="427402" y="568766"/>
            <a:ext cx="5827864" cy="1078232"/>
          </a:xfrm>
          <a:prstGeom prst="rect">
            <a:avLst/>
          </a:prstGeom>
        </p:spPr>
        <p:txBody>
          <a:bodyPr lIns="0" tIns="0" rIns="0" bIns="0" rtlCol="0" anchor="t">
            <a:spAutoFit/>
          </a:bodyPr>
          <a:lstStyle/>
          <a:p>
            <a:pPr algn="l">
              <a:lnSpc>
                <a:spcPts val="8819"/>
              </a:lnSpc>
              <a:spcBef>
                <a:spcPct val="0"/>
              </a:spcBef>
            </a:pPr>
            <a:r>
              <a:rPr lang="en-US" sz="6299" b="1" dirty="0">
                <a:solidFill>
                  <a:srgbClr val="CEB888"/>
                </a:solidFill>
                <a:latin typeface="Open Sans Condensed" pitchFamily="2" charset="0"/>
                <a:ea typeface="Open Sans Condensed" pitchFamily="2" charset="0"/>
                <a:cs typeface="Open Sans Condensed" pitchFamily="2" charset="0"/>
                <a:sym typeface="Open Sans Condensed Ultra-Bold"/>
              </a:rPr>
              <a:t>CARE PROGRAMS</a:t>
            </a:r>
          </a:p>
        </p:txBody>
      </p:sp>
      <p:sp>
        <p:nvSpPr>
          <p:cNvPr id="7" name="AutoShape 7"/>
          <p:cNvSpPr/>
          <p:nvPr/>
        </p:nvSpPr>
        <p:spPr>
          <a:xfrm>
            <a:off x="1019202" y="1880237"/>
            <a:ext cx="9498" cy="1906737"/>
          </a:xfrm>
          <a:prstGeom prst="line">
            <a:avLst/>
          </a:prstGeom>
          <a:ln w="123825" cap="flat">
            <a:solidFill>
              <a:srgbClr val="CEB888"/>
            </a:solidFill>
            <a:prstDash val="solid"/>
            <a:headEnd type="none" w="sm" len="sm"/>
            <a:tailEnd type="none" w="sm" len="sm"/>
          </a:ln>
        </p:spPr>
        <p:txBody>
          <a:bodyPr/>
          <a:lstStyle/>
          <a:p>
            <a:endParaRPr lang="en-US"/>
          </a:p>
        </p:txBody>
      </p:sp>
      <p:sp>
        <p:nvSpPr>
          <p:cNvPr id="8" name="TextBox 8"/>
          <p:cNvSpPr txBox="1"/>
          <p:nvPr/>
        </p:nvSpPr>
        <p:spPr>
          <a:xfrm>
            <a:off x="1303675" y="2086232"/>
            <a:ext cx="15680649" cy="1580599"/>
          </a:xfrm>
          <a:prstGeom prst="rect">
            <a:avLst/>
          </a:prstGeom>
        </p:spPr>
        <p:txBody>
          <a:bodyPr lIns="0" tIns="0" rIns="0" bIns="0" rtlCol="0" anchor="t">
            <a:spAutoFit/>
          </a:bodyPr>
          <a:lstStyle/>
          <a:p>
            <a:pPr algn="l">
              <a:lnSpc>
                <a:spcPts val="4230"/>
              </a:lnSpc>
            </a:pPr>
            <a:r>
              <a:rPr lang="en-US" sz="3021" b="1">
                <a:solidFill>
                  <a:srgbClr val="000000"/>
                </a:solidFill>
                <a:latin typeface="Open Sans Bold"/>
                <a:ea typeface="Open Sans Bold"/>
                <a:cs typeface="Open Sans Bold"/>
                <a:sym typeface="Open Sans Bold"/>
              </a:rPr>
              <a:t>The Center for Academic Retention and Enhancement (CARE) supports students who are first-generation, limited income, or facing unique challenges that could be a barrier to higher education.</a:t>
            </a:r>
          </a:p>
        </p:txBody>
      </p:sp>
      <p:grpSp>
        <p:nvGrpSpPr>
          <p:cNvPr id="9" name="Group 9"/>
          <p:cNvGrpSpPr/>
          <p:nvPr/>
        </p:nvGrpSpPr>
        <p:grpSpPr>
          <a:xfrm>
            <a:off x="2171839" y="4066881"/>
            <a:ext cx="6688693" cy="1661889"/>
            <a:chOff x="0" y="0"/>
            <a:chExt cx="2011796" cy="499856"/>
          </a:xfrm>
        </p:grpSpPr>
        <p:sp>
          <p:nvSpPr>
            <p:cNvPr id="10" name="Freeform 10"/>
            <p:cNvSpPr/>
            <p:nvPr/>
          </p:nvSpPr>
          <p:spPr>
            <a:xfrm>
              <a:off x="0" y="0"/>
              <a:ext cx="2011796" cy="499856"/>
            </a:xfrm>
            <a:custGeom>
              <a:avLst/>
              <a:gdLst/>
              <a:ahLst/>
              <a:cxnLst/>
              <a:rect l="l" t="t" r="r" b="b"/>
              <a:pathLst>
                <a:path w="2011796" h="499856">
                  <a:moveTo>
                    <a:pt x="52086" y="0"/>
                  </a:moveTo>
                  <a:lnTo>
                    <a:pt x="1959710" y="0"/>
                  </a:lnTo>
                  <a:cubicBezTo>
                    <a:pt x="1988476" y="0"/>
                    <a:pt x="2011796" y="23320"/>
                    <a:pt x="2011796" y="52086"/>
                  </a:cubicBezTo>
                  <a:lnTo>
                    <a:pt x="2011796" y="447770"/>
                  </a:lnTo>
                  <a:cubicBezTo>
                    <a:pt x="2011796" y="476536"/>
                    <a:pt x="1988476" y="499856"/>
                    <a:pt x="1959710" y="499856"/>
                  </a:cubicBezTo>
                  <a:lnTo>
                    <a:pt x="52086" y="499856"/>
                  </a:lnTo>
                  <a:cubicBezTo>
                    <a:pt x="23320" y="499856"/>
                    <a:pt x="0" y="476536"/>
                    <a:pt x="0" y="447770"/>
                  </a:cubicBezTo>
                  <a:lnTo>
                    <a:pt x="0" y="52086"/>
                  </a:lnTo>
                  <a:cubicBezTo>
                    <a:pt x="0" y="23320"/>
                    <a:pt x="23320" y="0"/>
                    <a:pt x="52086" y="0"/>
                  </a:cubicBezTo>
                  <a:close/>
                </a:path>
              </a:pathLst>
            </a:custGeom>
            <a:solidFill>
              <a:srgbClr val="CEB888"/>
            </a:solidFill>
          </p:spPr>
          <p:txBody>
            <a:bodyPr/>
            <a:lstStyle/>
            <a:p>
              <a:endParaRPr lang="en-US"/>
            </a:p>
          </p:txBody>
        </p:sp>
        <p:sp>
          <p:nvSpPr>
            <p:cNvPr id="11" name="TextBox 11"/>
            <p:cNvSpPr txBox="1"/>
            <p:nvPr/>
          </p:nvSpPr>
          <p:spPr>
            <a:xfrm>
              <a:off x="0" y="-38100"/>
              <a:ext cx="2011796" cy="537956"/>
            </a:xfrm>
            <a:prstGeom prst="rect">
              <a:avLst/>
            </a:prstGeom>
          </p:spPr>
          <p:txBody>
            <a:bodyPr lIns="44483" tIns="44483" rIns="44483" bIns="44483" rtlCol="0" anchor="ctr"/>
            <a:lstStyle/>
            <a:p>
              <a:pPr algn="ctr">
                <a:lnSpc>
                  <a:spcPts val="2939"/>
                </a:lnSpc>
              </a:pPr>
              <a:endParaRPr/>
            </a:p>
          </p:txBody>
        </p:sp>
      </p:grpSp>
      <p:grpSp>
        <p:nvGrpSpPr>
          <p:cNvPr id="12" name="Group 12"/>
          <p:cNvGrpSpPr/>
          <p:nvPr/>
        </p:nvGrpSpPr>
        <p:grpSpPr>
          <a:xfrm>
            <a:off x="2171839" y="5097851"/>
            <a:ext cx="6688693" cy="1934179"/>
            <a:chOff x="0" y="0"/>
            <a:chExt cx="1761631" cy="509413"/>
          </a:xfrm>
          <a:effectLst>
            <a:outerShdw blurRad="50800" dist="38100" dir="2700000" algn="tl" rotWithShape="0">
              <a:prstClr val="black">
                <a:alpha val="40000"/>
              </a:prstClr>
            </a:outerShdw>
          </a:effectLst>
        </p:grpSpPr>
        <p:sp>
          <p:nvSpPr>
            <p:cNvPr id="13" name="Freeform 13"/>
            <p:cNvSpPr/>
            <p:nvPr/>
          </p:nvSpPr>
          <p:spPr>
            <a:xfrm>
              <a:off x="0" y="0"/>
              <a:ext cx="1761631" cy="509413"/>
            </a:xfrm>
            <a:custGeom>
              <a:avLst/>
              <a:gdLst/>
              <a:ahLst/>
              <a:cxnLst/>
              <a:rect l="l" t="t" r="r" b="b"/>
              <a:pathLst>
                <a:path w="1761631" h="509413">
                  <a:moveTo>
                    <a:pt x="0" y="0"/>
                  </a:moveTo>
                  <a:lnTo>
                    <a:pt x="1761631" y="0"/>
                  </a:lnTo>
                  <a:lnTo>
                    <a:pt x="1761631" y="509413"/>
                  </a:lnTo>
                  <a:lnTo>
                    <a:pt x="0" y="509413"/>
                  </a:lnTo>
                  <a:close/>
                </a:path>
              </a:pathLst>
            </a:custGeom>
            <a:solidFill>
              <a:srgbClr val="FFFFFF"/>
            </a:solidFill>
          </p:spPr>
          <p:txBody>
            <a:bodyPr/>
            <a:lstStyle/>
            <a:p>
              <a:endParaRPr lang="en-US"/>
            </a:p>
          </p:txBody>
        </p:sp>
        <p:sp>
          <p:nvSpPr>
            <p:cNvPr id="14" name="TextBox 14"/>
            <p:cNvSpPr txBox="1"/>
            <p:nvPr/>
          </p:nvSpPr>
          <p:spPr>
            <a:xfrm>
              <a:off x="0" y="-38100"/>
              <a:ext cx="1761631" cy="547513"/>
            </a:xfrm>
            <a:prstGeom prst="rect">
              <a:avLst/>
            </a:prstGeom>
          </p:spPr>
          <p:txBody>
            <a:bodyPr lIns="50800" tIns="50800" rIns="50800" bIns="50800" rtlCol="0" anchor="ctr"/>
            <a:lstStyle/>
            <a:p>
              <a:pPr algn="ctr">
                <a:lnSpc>
                  <a:spcPts val="2939"/>
                </a:lnSpc>
              </a:pPr>
              <a:endParaRPr/>
            </a:p>
          </p:txBody>
        </p:sp>
      </p:grpSp>
      <p:sp>
        <p:nvSpPr>
          <p:cNvPr id="15" name="TextBox 15"/>
          <p:cNvSpPr txBox="1"/>
          <p:nvPr/>
        </p:nvSpPr>
        <p:spPr>
          <a:xfrm>
            <a:off x="2809163" y="4316801"/>
            <a:ext cx="5414045" cy="495300"/>
          </a:xfrm>
          <a:prstGeom prst="rect">
            <a:avLst/>
          </a:prstGeom>
        </p:spPr>
        <p:txBody>
          <a:bodyPr lIns="0" tIns="0" rIns="0" bIns="0" rtlCol="0" anchor="t">
            <a:spAutoFit/>
          </a:bodyPr>
          <a:lstStyle/>
          <a:p>
            <a:pPr algn="ctr">
              <a:lnSpc>
                <a:spcPts val="3960"/>
              </a:lnSpc>
            </a:pPr>
            <a:r>
              <a:rPr lang="en-US" sz="3300" b="1">
                <a:solidFill>
                  <a:srgbClr val="83364A"/>
                </a:solidFill>
                <a:latin typeface="Open Sans Bold"/>
                <a:ea typeface="Open Sans Bold"/>
                <a:cs typeface="Open Sans Bold"/>
                <a:sym typeface="Open Sans Bold"/>
              </a:rPr>
              <a:t>Summer Bridge Program</a:t>
            </a:r>
          </a:p>
        </p:txBody>
      </p:sp>
      <p:sp>
        <p:nvSpPr>
          <p:cNvPr id="16" name="TextBox 16"/>
          <p:cNvSpPr txBox="1"/>
          <p:nvPr/>
        </p:nvSpPr>
        <p:spPr>
          <a:xfrm>
            <a:off x="2350524" y="5219625"/>
            <a:ext cx="6331324" cy="1314450"/>
          </a:xfrm>
          <a:prstGeom prst="rect">
            <a:avLst/>
          </a:prstGeom>
        </p:spPr>
        <p:txBody>
          <a:bodyPr lIns="0" tIns="0" rIns="0" bIns="0" rtlCol="0" anchor="t">
            <a:spAutoFit/>
          </a:bodyPr>
          <a:lstStyle/>
          <a:p>
            <a:pPr algn="ctr">
              <a:lnSpc>
                <a:spcPts val="3480"/>
              </a:lnSpc>
            </a:pPr>
            <a:r>
              <a:rPr lang="en-US" sz="2900">
                <a:solidFill>
                  <a:srgbClr val="000000"/>
                </a:solidFill>
                <a:latin typeface="Open Sans"/>
                <a:ea typeface="Open Sans"/>
                <a:cs typeface="Open Sans"/>
                <a:sym typeface="Open Sans"/>
              </a:rPr>
              <a:t>7-week program for first generation, Pell-eligible students designed to ease students’ adjustment to college</a:t>
            </a:r>
          </a:p>
        </p:txBody>
      </p:sp>
      <p:grpSp>
        <p:nvGrpSpPr>
          <p:cNvPr id="17" name="Group 17"/>
          <p:cNvGrpSpPr/>
          <p:nvPr/>
        </p:nvGrpSpPr>
        <p:grpSpPr>
          <a:xfrm>
            <a:off x="9738098" y="4066881"/>
            <a:ext cx="6688693" cy="1661889"/>
            <a:chOff x="0" y="0"/>
            <a:chExt cx="2011796" cy="499856"/>
          </a:xfrm>
        </p:grpSpPr>
        <p:sp>
          <p:nvSpPr>
            <p:cNvPr id="18" name="Freeform 18"/>
            <p:cNvSpPr/>
            <p:nvPr/>
          </p:nvSpPr>
          <p:spPr>
            <a:xfrm>
              <a:off x="0" y="0"/>
              <a:ext cx="2011796" cy="499856"/>
            </a:xfrm>
            <a:custGeom>
              <a:avLst/>
              <a:gdLst/>
              <a:ahLst/>
              <a:cxnLst/>
              <a:rect l="l" t="t" r="r" b="b"/>
              <a:pathLst>
                <a:path w="2011796" h="499856">
                  <a:moveTo>
                    <a:pt x="52086" y="0"/>
                  </a:moveTo>
                  <a:lnTo>
                    <a:pt x="1959710" y="0"/>
                  </a:lnTo>
                  <a:cubicBezTo>
                    <a:pt x="1988476" y="0"/>
                    <a:pt x="2011796" y="23320"/>
                    <a:pt x="2011796" y="52086"/>
                  </a:cubicBezTo>
                  <a:lnTo>
                    <a:pt x="2011796" y="447770"/>
                  </a:lnTo>
                  <a:cubicBezTo>
                    <a:pt x="2011796" y="476536"/>
                    <a:pt x="1988476" y="499856"/>
                    <a:pt x="1959710" y="499856"/>
                  </a:cubicBezTo>
                  <a:lnTo>
                    <a:pt x="52086" y="499856"/>
                  </a:lnTo>
                  <a:cubicBezTo>
                    <a:pt x="23320" y="499856"/>
                    <a:pt x="0" y="476536"/>
                    <a:pt x="0" y="447770"/>
                  </a:cubicBezTo>
                  <a:lnTo>
                    <a:pt x="0" y="52086"/>
                  </a:lnTo>
                  <a:cubicBezTo>
                    <a:pt x="0" y="23320"/>
                    <a:pt x="23320" y="0"/>
                    <a:pt x="52086" y="0"/>
                  </a:cubicBezTo>
                  <a:close/>
                </a:path>
              </a:pathLst>
            </a:custGeom>
            <a:solidFill>
              <a:srgbClr val="782F40"/>
            </a:solidFill>
          </p:spPr>
          <p:txBody>
            <a:bodyPr/>
            <a:lstStyle/>
            <a:p>
              <a:endParaRPr lang="en-US"/>
            </a:p>
          </p:txBody>
        </p:sp>
        <p:sp>
          <p:nvSpPr>
            <p:cNvPr id="19" name="TextBox 19"/>
            <p:cNvSpPr txBox="1"/>
            <p:nvPr/>
          </p:nvSpPr>
          <p:spPr>
            <a:xfrm>
              <a:off x="0" y="-38100"/>
              <a:ext cx="2011796" cy="537956"/>
            </a:xfrm>
            <a:prstGeom prst="rect">
              <a:avLst/>
            </a:prstGeom>
          </p:spPr>
          <p:txBody>
            <a:bodyPr lIns="44483" tIns="44483" rIns="44483" bIns="44483" rtlCol="0" anchor="ctr"/>
            <a:lstStyle/>
            <a:p>
              <a:pPr algn="ctr">
                <a:lnSpc>
                  <a:spcPts val="2939"/>
                </a:lnSpc>
              </a:pPr>
              <a:endParaRPr/>
            </a:p>
          </p:txBody>
        </p:sp>
      </p:grpSp>
      <p:grpSp>
        <p:nvGrpSpPr>
          <p:cNvPr id="20" name="Group 20"/>
          <p:cNvGrpSpPr/>
          <p:nvPr/>
        </p:nvGrpSpPr>
        <p:grpSpPr>
          <a:xfrm>
            <a:off x="9738098" y="5157712"/>
            <a:ext cx="6688693" cy="1934179"/>
            <a:chOff x="0" y="0"/>
            <a:chExt cx="1761631" cy="509413"/>
          </a:xfrm>
          <a:effectLst>
            <a:outerShdw blurRad="50800" dist="38100" dir="2700000" algn="tl" rotWithShape="0">
              <a:prstClr val="black">
                <a:alpha val="40000"/>
              </a:prstClr>
            </a:outerShdw>
          </a:effectLst>
        </p:grpSpPr>
        <p:sp>
          <p:nvSpPr>
            <p:cNvPr id="21" name="Freeform 21"/>
            <p:cNvSpPr/>
            <p:nvPr/>
          </p:nvSpPr>
          <p:spPr>
            <a:xfrm>
              <a:off x="0" y="0"/>
              <a:ext cx="1761631" cy="509413"/>
            </a:xfrm>
            <a:custGeom>
              <a:avLst/>
              <a:gdLst/>
              <a:ahLst/>
              <a:cxnLst/>
              <a:rect l="l" t="t" r="r" b="b"/>
              <a:pathLst>
                <a:path w="1761631" h="509413">
                  <a:moveTo>
                    <a:pt x="0" y="0"/>
                  </a:moveTo>
                  <a:lnTo>
                    <a:pt x="1761631" y="0"/>
                  </a:lnTo>
                  <a:lnTo>
                    <a:pt x="1761631" y="509413"/>
                  </a:lnTo>
                  <a:lnTo>
                    <a:pt x="0" y="509413"/>
                  </a:lnTo>
                  <a:close/>
                </a:path>
              </a:pathLst>
            </a:custGeom>
            <a:solidFill>
              <a:srgbClr val="FFFFFF"/>
            </a:solidFill>
          </p:spPr>
          <p:txBody>
            <a:bodyPr/>
            <a:lstStyle/>
            <a:p>
              <a:endParaRPr lang="en-US"/>
            </a:p>
          </p:txBody>
        </p:sp>
        <p:sp>
          <p:nvSpPr>
            <p:cNvPr id="22" name="TextBox 22"/>
            <p:cNvSpPr txBox="1"/>
            <p:nvPr/>
          </p:nvSpPr>
          <p:spPr>
            <a:xfrm>
              <a:off x="0" y="-38100"/>
              <a:ext cx="1761631" cy="547513"/>
            </a:xfrm>
            <a:prstGeom prst="rect">
              <a:avLst/>
            </a:prstGeom>
          </p:spPr>
          <p:txBody>
            <a:bodyPr lIns="50800" tIns="50800" rIns="50800" bIns="50800" rtlCol="0" anchor="ctr"/>
            <a:lstStyle/>
            <a:p>
              <a:pPr algn="ctr">
                <a:lnSpc>
                  <a:spcPts val="2939"/>
                </a:lnSpc>
              </a:pPr>
              <a:endParaRPr/>
            </a:p>
          </p:txBody>
        </p:sp>
      </p:grpSp>
      <p:sp>
        <p:nvSpPr>
          <p:cNvPr id="23" name="TextBox 23"/>
          <p:cNvSpPr txBox="1"/>
          <p:nvPr/>
        </p:nvSpPr>
        <p:spPr>
          <a:xfrm>
            <a:off x="10602290" y="4316801"/>
            <a:ext cx="5414045" cy="495300"/>
          </a:xfrm>
          <a:prstGeom prst="rect">
            <a:avLst/>
          </a:prstGeom>
        </p:spPr>
        <p:txBody>
          <a:bodyPr lIns="0" tIns="0" rIns="0" bIns="0" rtlCol="0" anchor="t">
            <a:spAutoFit/>
          </a:bodyPr>
          <a:lstStyle/>
          <a:p>
            <a:pPr algn="ctr">
              <a:lnSpc>
                <a:spcPts val="3960"/>
              </a:lnSpc>
            </a:pPr>
            <a:r>
              <a:rPr lang="en-US" sz="3300" b="1">
                <a:solidFill>
                  <a:srgbClr val="FFFFFF"/>
                </a:solidFill>
                <a:latin typeface="Open Sans Bold"/>
                <a:ea typeface="Open Sans Bold"/>
                <a:cs typeface="Open Sans Bold"/>
                <a:sym typeface="Open Sans Bold"/>
              </a:rPr>
              <a:t>QUEST Scholars</a:t>
            </a:r>
          </a:p>
        </p:txBody>
      </p:sp>
      <p:sp>
        <p:nvSpPr>
          <p:cNvPr id="24" name="TextBox 24"/>
          <p:cNvSpPr txBox="1"/>
          <p:nvPr/>
        </p:nvSpPr>
        <p:spPr>
          <a:xfrm>
            <a:off x="10172740" y="5438700"/>
            <a:ext cx="5843595" cy="876300"/>
          </a:xfrm>
          <a:prstGeom prst="rect">
            <a:avLst/>
          </a:prstGeom>
        </p:spPr>
        <p:txBody>
          <a:bodyPr lIns="0" tIns="0" rIns="0" bIns="0" rtlCol="0" anchor="t">
            <a:spAutoFit/>
          </a:bodyPr>
          <a:lstStyle/>
          <a:p>
            <a:pPr algn="ctr">
              <a:lnSpc>
                <a:spcPts val="3480"/>
              </a:lnSpc>
            </a:pPr>
            <a:r>
              <a:rPr lang="en-US" sz="2900">
                <a:solidFill>
                  <a:srgbClr val="000000"/>
                </a:solidFill>
                <a:latin typeface="Open Sans"/>
                <a:ea typeface="Open Sans"/>
                <a:cs typeface="Open Sans"/>
                <a:sym typeface="Open Sans"/>
              </a:rPr>
              <a:t>Invitation-only program with $6,000 scholarship</a:t>
            </a:r>
          </a:p>
        </p:txBody>
      </p:sp>
      <p:grpSp>
        <p:nvGrpSpPr>
          <p:cNvPr id="25" name="Group 25"/>
          <p:cNvGrpSpPr/>
          <p:nvPr/>
        </p:nvGrpSpPr>
        <p:grpSpPr>
          <a:xfrm>
            <a:off x="9738098" y="6788474"/>
            <a:ext cx="6688693" cy="1661889"/>
            <a:chOff x="0" y="0"/>
            <a:chExt cx="2011796" cy="499856"/>
          </a:xfrm>
        </p:grpSpPr>
        <p:sp>
          <p:nvSpPr>
            <p:cNvPr id="26" name="Freeform 26"/>
            <p:cNvSpPr/>
            <p:nvPr/>
          </p:nvSpPr>
          <p:spPr>
            <a:xfrm>
              <a:off x="0" y="0"/>
              <a:ext cx="2011796" cy="499856"/>
            </a:xfrm>
            <a:custGeom>
              <a:avLst/>
              <a:gdLst/>
              <a:ahLst/>
              <a:cxnLst/>
              <a:rect l="l" t="t" r="r" b="b"/>
              <a:pathLst>
                <a:path w="2011796" h="499856">
                  <a:moveTo>
                    <a:pt x="52086" y="0"/>
                  </a:moveTo>
                  <a:lnTo>
                    <a:pt x="1959710" y="0"/>
                  </a:lnTo>
                  <a:cubicBezTo>
                    <a:pt x="1988476" y="0"/>
                    <a:pt x="2011796" y="23320"/>
                    <a:pt x="2011796" y="52086"/>
                  </a:cubicBezTo>
                  <a:lnTo>
                    <a:pt x="2011796" y="447770"/>
                  </a:lnTo>
                  <a:cubicBezTo>
                    <a:pt x="2011796" y="476536"/>
                    <a:pt x="1988476" y="499856"/>
                    <a:pt x="1959710" y="499856"/>
                  </a:cubicBezTo>
                  <a:lnTo>
                    <a:pt x="52086" y="499856"/>
                  </a:lnTo>
                  <a:cubicBezTo>
                    <a:pt x="23320" y="499856"/>
                    <a:pt x="0" y="476536"/>
                    <a:pt x="0" y="447770"/>
                  </a:cubicBezTo>
                  <a:lnTo>
                    <a:pt x="0" y="52086"/>
                  </a:lnTo>
                  <a:cubicBezTo>
                    <a:pt x="0" y="23320"/>
                    <a:pt x="23320" y="0"/>
                    <a:pt x="52086" y="0"/>
                  </a:cubicBezTo>
                  <a:close/>
                </a:path>
              </a:pathLst>
            </a:custGeom>
            <a:solidFill>
              <a:srgbClr val="425563"/>
            </a:solidFill>
          </p:spPr>
          <p:txBody>
            <a:bodyPr/>
            <a:lstStyle/>
            <a:p>
              <a:endParaRPr lang="en-US"/>
            </a:p>
          </p:txBody>
        </p:sp>
        <p:sp>
          <p:nvSpPr>
            <p:cNvPr id="27" name="TextBox 27"/>
            <p:cNvSpPr txBox="1"/>
            <p:nvPr/>
          </p:nvSpPr>
          <p:spPr>
            <a:xfrm>
              <a:off x="0" y="-38100"/>
              <a:ext cx="2011796" cy="537956"/>
            </a:xfrm>
            <a:prstGeom prst="rect">
              <a:avLst/>
            </a:prstGeom>
          </p:spPr>
          <p:txBody>
            <a:bodyPr lIns="44483" tIns="44483" rIns="44483" bIns="44483" rtlCol="0" anchor="ctr"/>
            <a:lstStyle/>
            <a:p>
              <a:pPr algn="ctr">
                <a:lnSpc>
                  <a:spcPts val="2939"/>
                </a:lnSpc>
              </a:pPr>
              <a:endParaRPr/>
            </a:p>
          </p:txBody>
        </p:sp>
      </p:grpSp>
      <p:grpSp>
        <p:nvGrpSpPr>
          <p:cNvPr id="28" name="Group 28"/>
          <p:cNvGrpSpPr/>
          <p:nvPr/>
        </p:nvGrpSpPr>
        <p:grpSpPr>
          <a:xfrm>
            <a:off x="9738098" y="7879306"/>
            <a:ext cx="6688693" cy="1934179"/>
            <a:chOff x="0" y="0"/>
            <a:chExt cx="1761631" cy="509413"/>
          </a:xfrm>
          <a:effectLst>
            <a:outerShdw blurRad="50800" dist="38100" dir="2700000" algn="tl" rotWithShape="0">
              <a:prstClr val="black">
                <a:alpha val="40000"/>
              </a:prstClr>
            </a:outerShdw>
          </a:effectLst>
        </p:grpSpPr>
        <p:sp>
          <p:nvSpPr>
            <p:cNvPr id="29" name="Freeform 29"/>
            <p:cNvSpPr/>
            <p:nvPr/>
          </p:nvSpPr>
          <p:spPr>
            <a:xfrm>
              <a:off x="0" y="0"/>
              <a:ext cx="1761631" cy="509413"/>
            </a:xfrm>
            <a:custGeom>
              <a:avLst/>
              <a:gdLst/>
              <a:ahLst/>
              <a:cxnLst/>
              <a:rect l="l" t="t" r="r" b="b"/>
              <a:pathLst>
                <a:path w="1761631" h="509413">
                  <a:moveTo>
                    <a:pt x="0" y="0"/>
                  </a:moveTo>
                  <a:lnTo>
                    <a:pt x="1761631" y="0"/>
                  </a:lnTo>
                  <a:lnTo>
                    <a:pt x="1761631" y="509413"/>
                  </a:lnTo>
                  <a:lnTo>
                    <a:pt x="0" y="509413"/>
                  </a:lnTo>
                  <a:close/>
                </a:path>
              </a:pathLst>
            </a:custGeom>
            <a:solidFill>
              <a:srgbClr val="FFFFFF"/>
            </a:solidFill>
          </p:spPr>
          <p:txBody>
            <a:bodyPr/>
            <a:lstStyle/>
            <a:p>
              <a:endParaRPr lang="en-US"/>
            </a:p>
          </p:txBody>
        </p:sp>
        <p:sp>
          <p:nvSpPr>
            <p:cNvPr id="30" name="TextBox 30"/>
            <p:cNvSpPr txBox="1"/>
            <p:nvPr/>
          </p:nvSpPr>
          <p:spPr>
            <a:xfrm>
              <a:off x="0" y="-38100"/>
              <a:ext cx="1761631" cy="547513"/>
            </a:xfrm>
            <a:prstGeom prst="rect">
              <a:avLst/>
            </a:prstGeom>
          </p:spPr>
          <p:txBody>
            <a:bodyPr lIns="50800" tIns="50800" rIns="50800" bIns="50800" rtlCol="0" anchor="ctr"/>
            <a:lstStyle/>
            <a:p>
              <a:pPr algn="ctr">
                <a:lnSpc>
                  <a:spcPts val="2939"/>
                </a:lnSpc>
              </a:pPr>
              <a:endParaRPr/>
            </a:p>
          </p:txBody>
        </p:sp>
      </p:grpSp>
      <p:sp>
        <p:nvSpPr>
          <p:cNvPr id="31" name="TextBox 31"/>
          <p:cNvSpPr txBox="1"/>
          <p:nvPr/>
        </p:nvSpPr>
        <p:spPr>
          <a:xfrm>
            <a:off x="10369944" y="7102799"/>
            <a:ext cx="5414045" cy="495300"/>
          </a:xfrm>
          <a:prstGeom prst="rect">
            <a:avLst/>
          </a:prstGeom>
        </p:spPr>
        <p:txBody>
          <a:bodyPr lIns="0" tIns="0" rIns="0" bIns="0" rtlCol="0" anchor="t">
            <a:spAutoFit/>
          </a:bodyPr>
          <a:lstStyle/>
          <a:p>
            <a:pPr algn="ctr">
              <a:lnSpc>
                <a:spcPts val="3960"/>
              </a:lnSpc>
            </a:pPr>
            <a:r>
              <a:rPr lang="en-US" sz="3300" b="1">
                <a:solidFill>
                  <a:srgbClr val="FFFFFF"/>
                </a:solidFill>
                <a:latin typeface="Open Sans Bold"/>
                <a:ea typeface="Open Sans Bold"/>
                <a:cs typeface="Open Sans Bold"/>
                <a:sym typeface="Open Sans Bold"/>
              </a:rPr>
              <a:t>Illuminate Scholars</a:t>
            </a:r>
          </a:p>
        </p:txBody>
      </p:sp>
      <p:sp>
        <p:nvSpPr>
          <p:cNvPr id="32" name="TextBox 32"/>
          <p:cNvSpPr txBox="1"/>
          <p:nvPr/>
        </p:nvSpPr>
        <p:spPr>
          <a:xfrm>
            <a:off x="9960888" y="8128751"/>
            <a:ext cx="6232157" cy="1314450"/>
          </a:xfrm>
          <a:prstGeom prst="rect">
            <a:avLst/>
          </a:prstGeom>
        </p:spPr>
        <p:txBody>
          <a:bodyPr lIns="0" tIns="0" rIns="0" bIns="0" rtlCol="0" anchor="t">
            <a:spAutoFit/>
          </a:bodyPr>
          <a:lstStyle/>
          <a:p>
            <a:pPr algn="ctr">
              <a:lnSpc>
                <a:spcPts val="3480"/>
              </a:lnSpc>
            </a:pPr>
            <a:r>
              <a:rPr lang="en-US" sz="2900" dirty="0">
                <a:solidFill>
                  <a:srgbClr val="000000"/>
                </a:solidFill>
                <a:latin typeface="Open Sans"/>
                <a:ea typeface="Open Sans"/>
                <a:cs typeface="Open Sans"/>
                <a:sym typeface="Open Sans"/>
              </a:rPr>
              <a:t>Invitation-only program for Pell-eligible students with $6,000 scholarship</a:t>
            </a:r>
          </a:p>
        </p:txBody>
      </p:sp>
      <p:grpSp>
        <p:nvGrpSpPr>
          <p:cNvPr id="33" name="Group 33"/>
          <p:cNvGrpSpPr/>
          <p:nvPr/>
        </p:nvGrpSpPr>
        <p:grpSpPr>
          <a:xfrm>
            <a:off x="2151875" y="6788474"/>
            <a:ext cx="6719568" cy="1661889"/>
            <a:chOff x="0" y="0"/>
            <a:chExt cx="2021082" cy="499856"/>
          </a:xfrm>
        </p:grpSpPr>
        <p:sp>
          <p:nvSpPr>
            <p:cNvPr id="34" name="Freeform 34"/>
            <p:cNvSpPr/>
            <p:nvPr/>
          </p:nvSpPr>
          <p:spPr>
            <a:xfrm>
              <a:off x="0" y="0"/>
              <a:ext cx="2021082" cy="499856"/>
            </a:xfrm>
            <a:custGeom>
              <a:avLst/>
              <a:gdLst/>
              <a:ahLst/>
              <a:cxnLst/>
              <a:rect l="l" t="t" r="r" b="b"/>
              <a:pathLst>
                <a:path w="2021082" h="499856">
                  <a:moveTo>
                    <a:pt x="51847" y="0"/>
                  </a:moveTo>
                  <a:lnTo>
                    <a:pt x="1969236" y="0"/>
                  </a:lnTo>
                  <a:cubicBezTo>
                    <a:pt x="1997870" y="0"/>
                    <a:pt x="2021082" y="23212"/>
                    <a:pt x="2021082" y="51847"/>
                  </a:cubicBezTo>
                  <a:lnTo>
                    <a:pt x="2021082" y="448009"/>
                  </a:lnTo>
                  <a:cubicBezTo>
                    <a:pt x="2021082" y="461760"/>
                    <a:pt x="2015620" y="474947"/>
                    <a:pt x="2005897" y="484670"/>
                  </a:cubicBezTo>
                  <a:cubicBezTo>
                    <a:pt x="1996174" y="494393"/>
                    <a:pt x="1982986" y="499856"/>
                    <a:pt x="1969236" y="499856"/>
                  </a:cubicBezTo>
                  <a:lnTo>
                    <a:pt x="51847" y="499856"/>
                  </a:lnTo>
                  <a:cubicBezTo>
                    <a:pt x="38096" y="499856"/>
                    <a:pt x="24909" y="494393"/>
                    <a:pt x="15186" y="484670"/>
                  </a:cubicBezTo>
                  <a:cubicBezTo>
                    <a:pt x="5462" y="474947"/>
                    <a:pt x="0" y="461760"/>
                    <a:pt x="0" y="448009"/>
                  </a:cubicBezTo>
                  <a:lnTo>
                    <a:pt x="0" y="51847"/>
                  </a:lnTo>
                  <a:cubicBezTo>
                    <a:pt x="0" y="38096"/>
                    <a:pt x="5462" y="24909"/>
                    <a:pt x="15186" y="15186"/>
                  </a:cubicBezTo>
                  <a:cubicBezTo>
                    <a:pt x="24909" y="5462"/>
                    <a:pt x="38096" y="0"/>
                    <a:pt x="51847" y="0"/>
                  </a:cubicBezTo>
                  <a:close/>
                </a:path>
              </a:pathLst>
            </a:custGeom>
            <a:solidFill>
              <a:srgbClr val="5CB8B2"/>
            </a:solidFill>
          </p:spPr>
          <p:txBody>
            <a:bodyPr/>
            <a:lstStyle/>
            <a:p>
              <a:endParaRPr lang="en-US"/>
            </a:p>
          </p:txBody>
        </p:sp>
        <p:sp>
          <p:nvSpPr>
            <p:cNvPr id="35" name="TextBox 35"/>
            <p:cNvSpPr txBox="1"/>
            <p:nvPr/>
          </p:nvSpPr>
          <p:spPr>
            <a:xfrm>
              <a:off x="0" y="-38100"/>
              <a:ext cx="2021082" cy="537956"/>
            </a:xfrm>
            <a:prstGeom prst="rect">
              <a:avLst/>
            </a:prstGeom>
          </p:spPr>
          <p:txBody>
            <a:bodyPr lIns="44483" tIns="44483" rIns="44483" bIns="44483" rtlCol="0" anchor="ctr"/>
            <a:lstStyle/>
            <a:p>
              <a:pPr algn="ctr">
                <a:lnSpc>
                  <a:spcPts val="2939"/>
                </a:lnSpc>
              </a:pPr>
              <a:endParaRPr/>
            </a:p>
          </p:txBody>
        </p:sp>
      </p:grpSp>
      <p:grpSp>
        <p:nvGrpSpPr>
          <p:cNvPr id="36" name="Group 36"/>
          <p:cNvGrpSpPr/>
          <p:nvPr/>
        </p:nvGrpSpPr>
        <p:grpSpPr>
          <a:xfrm>
            <a:off x="2151875" y="7879306"/>
            <a:ext cx="6719568" cy="1934179"/>
            <a:chOff x="0" y="0"/>
            <a:chExt cx="1769763" cy="509413"/>
          </a:xfrm>
          <a:effectLst>
            <a:outerShdw blurRad="50800" dist="38100" dir="2700000" algn="tl" rotWithShape="0">
              <a:prstClr val="black">
                <a:alpha val="40000"/>
              </a:prstClr>
            </a:outerShdw>
          </a:effectLst>
        </p:grpSpPr>
        <p:sp>
          <p:nvSpPr>
            <p:cNvPr id="37" name="Freeform 37"/>
            <p:cNvSpPr/>
            <p:nvPr/>
          </p:nvSpPr>
          <p:spPr>
            <a:xfrm>
              <a:off x="0" y="0"/>
              <a:ext cx="1769763" cy="509413"/>
            </a:xfrm>
            <a:custGeom>
              <a:avLst/>
              <a:gdLst/>
              <a:ahLst/>
              <a:cxnLst/>
              <a:rect l="l" t="t" r="r" b="b"/>
              <a:pathLst>
                <a:path w="1769763" h="509413">
                  <a:moveTo>
                    <a:pt x="0" y="0"/>
                  </a:moveTo>
                  <a:lnTo>
                    <a:pt x="1769763" y="0"/>
                  </a:lnTo>
                  <a:lnTo>
                    <a:pt x="1769763" y="509413"/>
                  </a:lnTo>
                  <a:lnTo>
                    <a:pt x="0" y="509413"/>
                  </a:lnTo>
                  <a:close/>
                </a:path>
              </a:pathLst>
            </a:custGeom>
            <a:solidFill>
              <a:srgbClr val="FFFFFF"/>
            </a:solidFill>
          </p:spPr>
          <p:txBody>
            <a:bodyPr/>
            <a:lstStyle/>
            <a:p>
              <a:endParaRPr lang="en-US"/>
            </a:p>
          </p:txBody>
        </p:sp>
        <p:sp>
          <p:nvSpPr>
            <p:cNvPr id="38" name="TextBox 38"/>
            <p:cNvSpPr txBox="1"/>
            <p:nvPr/>
          </p:nvSpPr>
          <p:spPr>
            <a:xfrm>
              <a:off x="0" y="-38100"/>
              <a:ext cx="1769763" cy="547513"/>
            </a:xfrm>
            <a:prstGeom prst="rect">
              <a:avLst/>
            </a:prstGeom>
          </p:spPr>
          <p:txBody>
            <a:bodyPr lIns="50800" tIns="50800" rIns="50800" bIns="50800" rtlCol="0" anchor="ctr"/>
            <a:lstStyle/>
            <a:p>
              <a:pPr algn="ctr">
                <a:lnSpc>
                  <a:spcPts val="2939"/>
                </a:lnSpc>
              </a:pPr>
              <a:endParaRPr/>
            </a:p>
          </p:txBody>
        </p:sp>
      </p:grpSp>
      <p:sp>
        <p:nvSpPr>
          <p:cNvPr id="39" name="TextBox 39"/>
          <p:cNvSpPr txBox="1"/>
          <p:nvPr/>
        </p:nvSpPr>
        <p:spPr>
          <a:xfrm>
            <a:off x="2695618" y="7102799"/>
            <a:ext cx="5687145" cy="495300"/>
          </a:xfrm>
          <a:prstGeom prst="rect">
            <a:avLst/>
          </a:prstGeom>
        </p:spPr>
        <p:txBody>
          <a:bodyPr lIns="0" tIns="0" rIns="0" bIns="0" rtlCol="0" anchor="t">
            <a:spAutoFit/>
          </a:bodyPr>
          <a:lstStyle/>
          <a:p>
            <a:pPr algn="ctr">
              <a:lnSpc>
                <a:spcPts val="3960"/>
              </a:lnSpc>
            </a:pPr>
            <a:r>
              <a:rPr lang="en-US" sz="3300" b="1">
                <a:solidFill>
                  <a:srgbClr val="000000"/>
                </a:solidFill>
                <a:latin typeface="Open Sans Bold"/>
                <a:ea typeface="Open Sans Bold"/>
                <a:cs typeface="Open Sans Bold"/>
                <a:sym typeface="Open Sans Bold"/>
              </a:rPr>
              <a:t>Unconquered Scholars</a:t>
            </a:r>
          </a:p>
        </p:txBody>
      </p:sp>
      <p:sp>
        <p:nvSpPr>
          <p:cNvPr id="40" name="TextBox 40"/>
          <p:cNvSpPr txBox="1"/>
          <p:nvPr/>
        </p:nvSpPr>
        <p:spPr>
          <a:xfrm>
            <a:off x="2206937" y="7941218"/>
            <a:ext cx="6653596" cy="1779141"/>
          </a:xfrm>
          <a:prstGeom prst="rect">
            <a:avLst/>
          </a:prstGeom>
        </p:spPr>
        <p:txBody>
          <a:bodyPr wrap="square" lIns="0" tIns="0" rIns="0" bIns="0" rtlCol="0" anchor="t">
            <a:spAutoFit/>
          </a:bodyPr>
          <a:lstStyle/>
          <a:p>
            <a:pPr algn="ctr">
              <a:lnSpc>
                <a:spcPts val="3480"/>
              </a:lnSpc>
            </a:pPr>
            <a:r>
              <a:rPr lang="en-US" sz="2900" dirty="0">
                <a:solidFill>
                  <a:srgbClr val="000000"/>
                </a:solidFill>
                <a:latin typeface="Open Sans"/>
                <a:ea typeface="Open Sans"/>
                <a:cs typeface="Open Sans"/>
                <a:sym typeface="Open Sans"/>
              </a:rPr>
              <a:t>Support program for students who have experienced homelessness, foster care, relative care or ward of the state status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2825443" y="3459054"/>
            <a:ext cx="10875521" cy="3202654"/>
          </a:xfrm>
          <a:custGeom>
            <a:avLst/>
            <a:gdLst/>
            <a:ahLst/>
            <a:cxnLst/>
            <a:rect l="l" t="t" r="r" b="b"/>
            <a:pathLst>
              <a:path w="10875521" h="3202654">
                <a:moveTo>
                  <a:pt x="0" y="0"/>
                </a:moveTo>
                <a:lnTo>
                  <a:pt x="10875521" y="0"/>
                </a:lnTo>
                <a:lnTo>
                  <a:pt x="10875521" y="3202654"/>
                </a:lnTo>
                <a:lnTo>
                  <a:pt x="0" y="3202654"/>
                </a:lnTo>
                <a:lnTo>
                  <a:pt x="0" y="0"/>
                </a:lnTo>
                <a:close/>
              </a:path>
            </a:pathLst>
          </a:custGeom>
          <a:blipFill>
            <a:blip>
              <a:extLst>
                <a:ext uri="{96DAC541-7B7A-43D3-8B79-37D633B846F1}">
                  <asvg:svgBlip xmlns:asvg="http://schemas.microsoft.com/office/drawing/2016/SVG/main" r:embed="rId2"/>
                </a:ext>
              </a:extLst>
            </a:blip>
            <a:stretch>
              <a:fillRect l="-276" t="-96966"/>
            </a:stretch>
          </a:blipFill>
        </p:spPr>
        <p:txBody>
          <a:bodyPr/>
          <a:lstStyle/>
          <a:p>
            <a:endParaRPr lang="en-US"/>
          </a:p>
        </p:txBody>
      </p:sp>
      <p:sp>
        <p:nvSpPr>
          <p:cNvPr id="3" name="TextBox 3"/>
          <p:cNvSpPr txBox="1"/>
          <p:nvPr/>
        </p:nvSpPr>
        <p:spPr>
          <a:xfrm>
            <a:off x="511247" y="3086346"/>
            <a:ext cx="8277187" cy="6318251"/>
          </a:xfrm>
          <a:prstGeom prst="rect">
            <a:avLst/>
          </a:prstGeom>
        </p:spPr>
        <p:txBody>
          <a:bodyPr lIns="0" tIns="0" rIns="0" bIns="0" rtlCol="0" anchor="t">
            <a:spAutoFit/>
          </a:bodyPr>
          <a:lstStyle/>
          <a:p>
            <a:pPr marL="863591" lvl="1" indent="-431796" algn="l">
              <a:lnSpc>
                <a:spcPts val="5599"/>
              </a:lnSpc>
              <a:buFont typeface="Arial"/>
              <a:buChar char="•"/>
            </a:pPr>
            <a:r>
              <a:rPr lang="en-US" sz="3999" b="1">
                <a:solidFill>
                  <a:srgbClr val="782F40"/>
                </a:solidFill>
                <a:latin typeface="Open Sans SemiCondensed Bold"/>
                <a:ea typeface="Open Sans SemiCondensed Bold"/>
                <a:cs typeface="Open Sans SemiCondensed Bold"/>
                <a:sym typeface="Open Sans SemiCondensed Bold"/>
              </a:rPr>
              <a:t>Civics and Liberty Studies - BS</a:t>
            </a:r>
          </a:p>
          <a:p>
            <a:pPr marL="863591" lvl="1" indent="-431796" algn="l">
              <a:lnSpc>
                <a:spcPts val="5599"/>
              </a:lnSpc>
              <a:buFont typeface="Arial"/>
              <a:buChar char="•"/>
            </a:pPr>
            <a:r>
              <a:rPr lang="en-US" sz="3999" b="1">
                <a:solidFill>
                  <a:srgbClr val="782F40"/>
                </a:solidFill>
                <a:latin typeface="Open Sans SemiCondensed Bold"/>
                <a:ea typeface="Open Sans SemiCondensed Bold"/>
                <a:cs typeface="Open Sans SemiCondensed Bold"/>
                <a:sym typeface="Open Sans SemiCondensed Bold"/>
              </a:rPr>
              <a:t>Community Music - BA</a:t>
            </a:r>
          </a:p>
          <a:p>
            <a:pPr marL="863591" lvl="1" indent="-431796" algn="l">
              <a:lnSpc>
                <a:spcPts val="5599"/>
              </a:lnSpc>
              <a:buFont typeface="Arial"/>
              <a:buChar char="•"/>
            </a:pPr>
            <a:r>
              <a:rPr lang="en-US" sz="3999" b="1">
                <a:solidFill>
                  <a:srgbClr val="782F40"/>
                </a:solidFill>
                <a:latin typeface="Open Sans SemiCondensed Bold"/>
                <a:ea typeface="Open Sans SemiCondensed Bold"/>
                <a:cs typeface="Open Sans SemiCondensed Bold"/>
                <a:sym typeface="Open Sans SemiCondensed Bold"/>
              </a:rPr>
              <a:t>Music Business - BA</a:t>
            </a:r>
          </a:p>
          <a:p>
            <a:pPr marL="863591" lvl="1" indent="-431796" algn="l">
              <a:lnSpc>
                <a:spcPts val="5599"/>
              </a:lnSpc>
              <a:buFont typeface="Arial"/>
              <a:buChar char="•"/>
            </a:pPr>
            <a:r>
              <a:rPr lang="en-US" sz="3999" b="1">
                <a:solidFill>
                  <a:srgbClr val="782F40"/>
                </a:solidFill>
                <a:latin typeface="Open Sans SemiCondensed Bold"/>
                <a:ea typeface="Open Sans SemiCondensed Bold"/>
                <a:cs typeface="Open Sans SemiCondensed Bold"/>
                <a:sym typeface="Open Sans SemiCondensed Bold"/>
              </a:rPr>
              <a:t>Design and Visual Communication - BS</a:t>
            </a:r>
          </a:p>
          <a:p>
            <a:pPr marL="863591" lvl="1" indent="-431796" algn="l">
              <a:lnSpc>
                <a:spcPts val="5599"/>
              </a:lnSpc>
              <a:buFont typeface="Arial"/>
              <a:buChar char="•"/>
            </a:pPr>
            <a:r>
              <a:rPr lang="en-US" sz="3999" b="1">
                <a:solidFill>
                  <a:srgbClr val="782F40"/>
                </a:solidFill>
                <a:latin typeface="Open Sans SemiCondensed Bold"/>
                <a:ea typeface="Open Sans SemiCondensed Bold"/>
                <a:cs typeface="Open Sans SemiCondensed Bold"/>
                <a:sym typeface="Open Sans SemiCondensed Bold"/>
              </a:rPr>
              <a:t>Stage Management - BFA</a:t>
            </a:r>
          </a:p>
          <a:p>
            <a:pPr marL="863591" lvl="1" indent="-431796" algn="l">
              <a:lnSpc>
                <a:spcPts val="5599"/>
              </a:lnSpc>
              <a:buFont typeface="Arial"/>
              <a:buChar char="•"/>
            </a:pPr>
            <a:r>
              <a:rPr lang="en-US" sz="3999" b="1">
                <a:solidFill>
                  <a:srgbClr val="782F40"/>
                </a:solidFill>
                <a:latin typeface="Open Sans SemiCondensed Bold"/>
                <a:ea typeface="Open Sans SemiCondensed Bold"/>
                <a:cs typeface="Open Sans SemiCondensed Bold"/>
                <a:sym typeface="Open Sans SemiCondensed Bold"/>
              </a:rPr>
              <a:t>Emergency Management - BS</a:t>
            </a:r>
          </a:p>
          <a:p>
            <a:pPr marL="863591" lvl="1" indent="-431796" algn="l">
              <a:lnSpc>
                <a:spcPts val="5599"/>
              </a:lnSpc>
              <a:buFont typeface="Arial"/>
              <a:buChar char="•"/>
            </a:pPr>
            <a:r>
              <a:rPr lang="en-US" sz="3999" b="1">
                <a:solidFill>
                  <a:srgbClr val="782F40"/>
                </a:solidFill>
                <a:latin typeface="Open Sans SemiCondensed Bold"/>
                <a:ea typeface="Open Sans SemiCondensed Bold"/>
                <a:cs typeface="Open Sans SemiCondensed Bold"/>
                <a:sym typeface="Open Sans SemiCondensed Bold"/>
              </a:rPr>
              <a:t>US Intelligence Studies - BS</a:t>
            </a:r>
          </a:p>
          <a:p>
            <a:pPr marL="863591" lvl="1" indent="-431796" algn="l">
              <a:lnSpc>
                <a:spcPts val="5599"/>
              </a:lnSpc>
              <a:buFont typeface="Arial"/>
              <a:buChar char="•"/>
            </a:pPr>
            <a:r>
              <a:rPr lang="en-US" sz="3999" b="1">
                <a:solidFill>
                  <a:srgbClr val="782F40"/>
                </a:solidFill>
                <a:latin typeface="Open Sans SemiCondensed Bold"/>
                <a:ea typeface="Open Sans SemiCondensed Bold"/>
                <a:cs typeface="Open Sans SemiCondensed Bold"/>
                <a:sym typeface="Open Sans SemiCondensed Bold"/>
              </a:rPr>
              <a:t>Event Management - BS</a:t>
            </a:r>
          </a:p>
        </p:txBody>
      </p:sp>
      <p:grpSp>
        <p:nvGrpSpPr>
          <p:cNvPr id="4" name="Group 4"/>
          <p:cNvGrpSpPr/>
          <p:nvPr/>
        </p:nvGrpSpPr>
        <p:grpSpPr>
          <a:xfrm>
            <a:off x="9406061" y="-377380"/>
            <a:ext cx="8881939" cy="13321903"/>
            <a:chOff x="0" y="0"/>
            <a:chExt cx="11842585" cy="17762538"/>
          </a:xfrm>
        </p:grpSpPr>
        <p:sp>
          <p:nvSpPr>
            <p:cNvPr id="5" name="Freeform 5" descr="A brick building with a flower bed  AI-generated content may be incorrect."/>
            <p:cNvSpPr/>
            <p:nvPr/>
          </p:nvSpPr>
          <p:spPr>
            <a:xfrm>
              <a:off x="0" y="0"/>
              <a:ext cx="11842623" cy="17762474"/>
            </a:xfrm>
            <a:custGeom>
              <a:avLst/>
              <a:gdLst/>
              <a:ahLst/>
              <a:cxnLst/>
              <a:rect l="l" t="t" r="r" b="b"/>
              <a:pathLst>
                <a:path w="11842623" h="17762474">
                  <a:moveTo>
                    <a:pt x="0" y="0"/>
                  </a:moveTo>
                  <a:lnTo>
                    <a:pt x="11842623" y="0"/>
                  </a:lnTo>
                  <a:lnTo>
                    <a:pt x="11842623" y="17762474"/>
                  </a:lnTo>
                  <a:lnTo>
                    <a:pt x="0" y="17762474"/>
                  </a:lnTo>
                  <a:lnTo>
                    <a:pt x="0" y="0"/>
                  </a:lnTo>
                  <a:close/>
                </a:path>
              </a:pathLst>
            </a:custGeom>
            <a:blipFill>
              <a:blip r:embed="rId3"/>
              <a:stretch>
                <a:fillRect l="-16" r="-16"/>
              </a:stretch>
            </a:blipFill>
          </p:spPr>
          <p:txBody>
            <a:bodyPr/>
            <a:lstStyle/>
            <a:p>
              <a:endParaRPr lang="en-US"/>
            </a:p>
          </p:txBody>
        </p:sp>
      </p:grpSp>
      <p:grpSp>
        <p:nvGrpSpPr>
          <p:cNvPr id="6" name="Group 6"/>
          <p:cNvGrpSpPr/>
          <p:nvPr/>
        </p:nvGrpSpPr>
        <p:grpSpPr>
          <a:xfrm>
            <a:off x="0" y="1028700"/>
            <a:ext cx="5522459" cy="1422128"/>
            <a:chOff x="0" y="0"/>
            <a:chExt cx="1441655" cy="371251"/>
          </a:xfrm>
        </p:grpSpPr>
        <p:sp>
          <p:nvSpPr>
            <p:cNvPr id="7" name="Freeform 7"/>
            <p:cNvSpPr/>
            <p:nvPr/>
          </p:nvSpPr>
          <p:spPr>
            <a:xfrm>
              <a:off x="0" y="0"/>
              <a:ext cx="1441655" cy="371251"/>
            </a:xfrm>
            <a:custGeom>
              <a:avLst/>
              <a:gdLst/>
              <a:ahLst/>
              <a:cxnLst/>
              <a:rect l="l" t="t" r="r" b="b"/>
              <a:pathLst>
                <a:path w="1441655" h="371251">
                  <a:moveTo>
                    <a:pt x="0" y="0"/>
                  </a:moveTo>
                  <a:lnTo>
                    <a:pt x="1441655" y="0"/>
                  </a:lnTo>
                  <a:lnTo>
                    <a:pt x="1441655" y="371251"/>
                  </a:lnTo>
                  <a:lnTo>
                    <a:pt x="0" y="371251"/>
                  </a:lnTo>
                  <a:close/>
                </a:path>
              </a:pathLst>
            </a:custGeom>
            <a:solidFill>
              <a:srgbClr val="782F40"/>
            </a:solidFill>
          </p:spPr>
          <p:txBody>
            <a:bodyPr/>
            <a:lstStyle/>
            <a:p>
              <a:endParaRPr lang="en-US"/>
            </a:p>
          </p:txBody>
        </p:sp>
        <p:sp>
          <p:nvSpPr>
            <p:cNvPr id="8" name="TextBox 8"/>
            <p:cNvSpPr txBox="1"/>
            <p:nvPr/>
          </p:nvSpPr>
          <p:spPr>
            <a:xfrm>
              <a:off x="0" y="9525"/>
              <a:ext cx="1441655" cy="361726"/>
            </a:xfrm>
            <a:prstGeom prst="rect">
              <a:avLst/>
            </a:prstGeom>
          </p:spPr>
          <p:txBody>
            <a:bodyPr lIns="51252" tIns="51252" rIns="51252" bIns="51252" rtlCol="0" anchor="ctr"/>
            <a:lstStyle/>
            <a:p>
              <a:pPr algn="ctr">
                <a:lnSpc>
                  <a:spcPts val="2879"/>
                </a:lnSpc>
              </a:pPr>
              <a:endParaRPr/>
            </a:p>
          </p:txBody>
        </p:sp>
      </p:grpSp>
      <p:sp>
        <p:nvSpPr>
          <p:cNvPr id="9" name="TextBox 9"/>
          <p:cNvSpPr txBox="1"/>
          <p:nvPr/>
        </p:nvSpPr>
        <p:spPr>
          <a:xfrm>
            <a:off x="511247" y="1138736"/>
            <a:ext cx="8540498" cy="1078232"/>
          </a:xfrm>
          <a:prstGeom prst="rect">
            <a:avLst/>
          </a:prstGeom>
        </p:spPr>
        <p:txBody>
          <a:bodyPr lIns="0" tIns="0" rIns="0" bIns="0" rtlCol="0" anchor="t">
            <a:spAutoFit/>
          </a:bodyPr>
          <a:lstStyle/>
          <a:p>
            <a:pPr algn="l">
              <a:lnSpc>
                <a:spcPts val="8819"/>
              </a:lnSpc>
              <a:spcBef>
                <a:spcPct val="0"/>
              </a:spcBef>
            </a:pPr>
            <a:r>
              <a:rPr lang="en-US" sz="6299" b="1" dirty="0">
                <a:solidFill>
                  <a:srgbClr val="CEB888"/>
                </a:solidFill>
                <a:latin typeface="Open Sans Condensed" pitchFamily="2" charset="0"/>
                <a:ea typeface="Open Sans Condensed" pitchFamily="2" charset="0"/>
                <a:cs typeface="Open Sans Condensed" pitchFamily="2" charset="0"/>
                <a:sym typeface="Open Sans Condensed Ultra-Bold"/>
              </a:rPr>
              <a:t>NEW MAJORS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523" b="-1995"/>
            </a:stretch>
          </a:blipFill>
        </p:spPr>
        <p:txBody>
          <a:bodyPr/>
          <a:lstStyle/>
          <a:p>
            <a:endParaRPr lang="en-US"/>
          </a:p>
        </p:txBody>
      </p:sp>
      <p:grpSp>
        <p:nvGrpSpPr>
          <p:cNvPr id="3" name="Group 3"/>
          <p:cNvGrpSpPr/>
          <p:nvPr/>
        </p:nvGrpSpPr>
        <p:grpSpPr>
          <a:xfrm>
            <a:off x="0" y="5615082"/>
            <a:ext cx="5496806" cy="1422128"/>
            <a:chOff x="0" y="0"/>
            <a:chExt cx="1434958" cy="371251"/>
          </a:xfrm>
        </p:grpSpPr>
        <p:sp>
          <p:nvSpPr>
            <p:cNvPr id="4" name="Freeform 4"/>
            <p:cNvSpPr/>
            <p:nvPr/>
          </p:nvSpPr>
          <p:spPr>
            <a:xfrm>
              <a:off x="0" y="0"/>
              <a:ext cx="1434958" cy="371251"/>
            </a:xfrm>
            <a:custGeom>
              <a:avLst/>
              <a:gdLst/>
              <a:ahLst/>
              <a:cxnLst/>
              <a:rect l="l" t="t" r="r" b="b"/>
              <a:pathLst>
                <a:path w="1434958" h="371251">
                  <a:moveTo>
                    <a:pt x="0" y="0"/>
                  </a:moveTo>
                  <a:lnTo>
                    <a:pt x="1434958" y="0"/>
                  </a:lnTo>
                  <a:lnTo>
                    <a:pt x="1434958" y="371251"/>
                  </a:lnTo>
                  <a:lnTo>
                    <a:pt x="0" y="371251"/>
                  </a:lnTo>
                  <a:close/>
                </a:path>
              </a:pathLst>
            </a:custGeom>
            <a:solidFill>
              <a:srgbClr val="CEB888"/>
            </a:solidFill>
          </p:spPr>
          <p:txBody>
            <a:bodyPr/>
            <a:lstStyle/>
            <a:p>
              <a:endParaRPr lang="en-US"/>
            </a:p>
          </p:txBody>
        </p:sp>
        <p:sp>
          <p:nvSpPr>
            <p:cNvPr id="5" name="TextBox 5"/>
            <p:cNvSpPr txBox="1"/>
            <p:nvPr/>
          </p:nvSpPr>
          <p:spPr>
            <a:xfrm>
              <a:off x="0" y="9525"/>
              <a:ext cx="1434958" cy="361726"/>
            </a:xfrm>
            <a:prstGeom prst="rect">
              <a:avLst/>
            </a:prstGeom>
          </p:spPr>
          <p:txBody>
            <a:bodyPr lIns="51252" tIns="51252" rIns="51252" bIns="51252" rtlCol="0" anchor="ctr"/>
            <a:lstStyle/>
            <a:p>
              <a:pPr algn="ctr">
                <a:lnSpc>
                  <a:spcPts val="2879"/>
                </a:lnSpc>
              </a:pPr>
              <a:endParaRPr/>
            </a:p>
          </p:txBody>
        </p:sp>
      </p:grpSp>
      <p:grpSp>
        <p:nvGrpSpPr>
          <p:cNvPr id="6" name="Group 6"/>
          <p:cNvGrpSpPr/>
          <p:nvPr/>
        </p:nvGrpSpPr>
        <p:grpSpPr>
          <a:xfrm>
            <a:off x="-518380" y="7400049"/>
            <a:ext cx="13680992" cy="2886951"/>
            <a:chOff x="0" y="0"/>
            <a:chExt cx="3603224" cy="760349"/>
          </a:xfrm>
        </p:grpSpPr>
        <p:sp>
          <p:nvSpPr>
            <p:cNvPr id="7" name="Freeform 7"/>
            <p:cNvSpPr/>
            <p:nvPr/>
          </p:nvSpPr>
          <p:spPr>
            <a:xfrm>
              <a:off x="0" y="0"/>
              <a:ext cx="3603224" cy="760349"/>
            </a:xfrm>
            <a:custGeom>
              <a:avLst/>
              <a:gdLst/>
              <a:ahLst/>
              <a:cxnLst/>
              <a:rect l="l" t="t" r="r" b="b"/>
              <a:pathLst>
                <a:path w="3603224" h="760349">
                  <a:moveTo>
                    <a:pt x="0" y="0"/>
                  </a:moveTo>
                  <a:lnTo>
                    <a:pt x="3603224" y="0"/>
                  </a:lnTo>
                  <a:lnTo>
                    <a:pt x="3603224" y="760349"/>
                  </a:lnTo>
                  <a:lnTo>
                    <a:pt x="0" y="760349"/>
                  </a:lnTo>
                  <a:close/>
                </a:path>
              </a:pathLst>
            </a:custGeom>
            <a:solidFill>
              <a:srgbClr val="782F40">
                <a:alpha val="95686"/>
              </a:srgbClr>
            </a:solidFill>
          </p:spPr>
          <p:txBody>
            <a:bodyPr/>
            <a:lstStyle/>
            <a:p>
              <a:endParaRPr lang="en-US"/>
            </a:p>
          </p:txBody>
        </p:sp>
        <p:sp>
          <p:nvSpPr>
            <p:cNvPr id="8" name="TextBox 8"/>
            <p:cNvSpPr txBox="1"/>
            <p:nvPr/>
          </p:nvSpPr>
          <p:spPr>
            <a:xfrm>
              <a:off x="0" y="47625"/>
              <a:ext cx="3603224" cy="712724"/>
            </a:xfrm>
            <a:prstGeom prst="rect">
              <a:avLst/>
            </a:prstGeom>
          </p:spPr>
          <p:txBody>
            <a:bodyPr lIns="50800" tIns="50800" rIns="50800" bIns="50800" rtlCol="0" anchor="ctr"/>
            <a:lstStyle/>
            <a:p>
              <a:pPr algn="ctr">
                <a:lnSpc>
                  <a:spcPts val="2390"/>
                </a:lnSpc>
              </a:pPr>
              <a:endParaRPr/>
            </a:p>
          </p:txBody>
        </p:sp>
      </p:grpSp>
      <p:sp>
        <p:nvSpPr>
          <p:cNvPr id="9" name="TextBox 9"/>
          <p:cNvSpPr txBox="1"/>
          <p:nvPr/>
        </p:nvSpPr>
        <p:spPr>
          <a:xfrm>
            <a:off x="317162" y="7491250"/>
            <a:ext cx="12009909" cy="2647399"/>
          </a:xfrm>
          <a:prstGeom prst="rect">
            <a:avLst/>
          </a:prstGeom>
        </p:spPr>
        <p:txBody>
          <a:bodyPr lIns="0" tIns="0" rIns="0" bIns="0" rtlCol="0" anchor="t">
            <a:spAutoFit/>
          </a:bodyPr>
          <a:lstStyle/>
          <a:p>
            <a:pPr algn="l">
              <a:lnSpc>
                <a:spcPts val="4230"/>
              </a:lnSpc>
            </a:pPr>
            <a:r>
              <a:rPr lang="en-US" sz="3021" b="1">
                <a:solidFill>
                  <a:srgbClr val="FFFFFF"/>
                </a:solidFill>
                <a:latin typeface="Open Sans Bold"/>
                <a:ea typeface="Open Sans Bold"/>
                <a:cs typeface="Open Sans Bold"/>
                <a:sym typeface="Open Sans Bold"/>
              </a:rPr>
              <a:t>Key growth of FSU’s integrated academic health care system includes the acquisition of Tallahassee Memorial Hospital, the construction of the FSU Health Research and Collaboration Center in Tallahassee, and construction of an FSU Health hospital in Panama City. </a:t>
            </a:r>
          </a:p>
        </p:txBody>
      </p:sp>
      <p:sp>
        <p:nvSpPr>
          <p:cNvPr id="10" name="Freeform 10"/>
          <p:cNvSpPr/>
          <p:nvPr/>
        </p:nvSpPr>
        <p:spPr>
          <a:xfrm>
            <a:off x="77123" y="5529070"/>
            <a:ext cx="5342561" cy="1594151"/>
          </a:xfrm>
          <a:custGeom>
            <a:avLst/>
            <a:gdLst/>
            <a:ahLst/>
            <a:cxnLst/>
            <a:rect l="l" t="t" r="r" b="b"/>
            <a:pathLst>
              <a:path w="5342561" h="1594151">
                <a:moveTo>
                  <a:pt x="0" y="0"/>
                </a:moveTo>
                <a:lnTo>
                  <a:pt x="5342560" y="0"/>
                </a:lnTo>
                <a:lnTo>
                  <a:pt x="5342560" y="1594151"/>
                </a:lnTo>
                <a:lnTo>
                  <a:pt x="0" y="159415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11"/>
          <p:cNvSpPr/>
          <p:nvPr/>
        </p:nvSpPr>
        <p:spPr>
          <a:xfrm>
            <a:off x="12405539" y="6652705"/>
            <a:ext cx="5882461" cy="3634295"/>
          </a:xfrm>
          <a:custGeom>
            <a:avLst/>
            <a:gdLst/>
            <a:ahLst/>
            <a:cxnLst/>
            <a:rect l="l" t="t" r="r" b="b"/>
            <a:pathLst>
              <a:path w="5882461" h="3634295">
                <a:moveTo>
                  <a:pt x="0" y="0"/>
                </a:moveTo>
                <a:lnTo>
                  <a:pt x="5882461" y="0"/>
                </a:lnTo>
                <a:lnTo>
                  <a:pt x="5882461" y="3634295"/>
                </a:lnTo>
                <a:lnTo>
                  <a:pt x="0" y="3634295"/>
                </a:lnTo>
                <a:lnTo>
                  <a:pt x="0" y="0"/>
                </a:lnTo>
                <a:close/>
              </a:path>
            </a:pathLst>
          </a:custGeom>
          <a:blipFill>
            <a:blip r:embed="rId4"/>
            <a:stretch>
              <a:fillRect l="-17416" t="-25778"/>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18" b="-17799"/>
            </a:stretch>
          </a:blipFill>
        </p:spPr>
        <p:txBody>
          <a:bodyPr/>
          <a:lstStyle/>
          <a:p>
            <a:endParaRPr lang="en-US"/>
          </a:p>
        </p:txBody>
      </p:sp>
      <p:grpSp>
        <p:nvGrpSpPr>
          <p:cNvPr id="3" name="Group 3"/>
          <p:cNvGrpSpPr/>
          <p:nvPr/>
        </p:nvGrpSpPr>
        <p:grpSpPr>
          <a:xfrm>
            <a:off x="0" y="458730"/>
            <a:ext cx="11796420" cy="1422128"/>
            <a:chOff x="0" y="0"/>
            <a:chExt cx="3079491" cy="371251"/>
          </a:xfrm>
        </p:grpSpPr>
        <p:sp>
          <p:nvSpPr>
            <p:cNvPr id="4" name="Freeform 4"/>
            <p:cNvSpPr/>
            <p:nvPr/>
          </p:nvSpPr>
          <p:spPr>
            <a:xfrm>
              <a:off x="0" y="0"/>
              <a:ext cx="3079491" cy="371251"/>
            </a:xfrm>
            <a:custGeom>
              <a:avLst/>
              <a:gdLst/>
              <a:ahLst/>
              <a:cxnLst/>
              <a:rect l="l" t="t" r="r" b="b"/>
              <a:pathLst>
                <a:path w="3079491" h="371251">
                  <a:moveTo>
                    <a:pt x="0" y="0"/>
                  </a:moveTo>
                  <a:lnTo>
                    <a:pt x="3079491" y="0"/>
                  </a:lnTo>
                  <a:lnTo>
                    <a:pt x="3079491" y="371251"/>
                  </a:lnTo>
                  <a:lnTo>
                    <a:pt x="0" y="371251"/>
                  </a:lnTo>
                  <a:close/>
                </a:path>
              </a:pathLst>
            </a:custGeom>
            <a:solidFill>
              <a:srgbClr val="782F40"/>
            </a:solidFill>
          </p:spPr>
          <p:txBody>
            <a:bodyPr/>
            <a:lstStyle/>
            <a:p>
              <a:endParaRPr lang="en-US"/>
            </a:p>
          </p:txBody>
        </p:sp>
        <p:sp>
          <p:nvSpPr>
            <p:cNvPr id="5" name="TextBox 5"/>
            <p:cNvSpPr txBox="1"/>
            <p:nvPr/>
          </p:nvSpPr>
          <p:spPr>
            <a:xfrm>
              <a:off x="0" y="9525"/>
              <a:ext cx="3079491" cy="361726"/>
            </a:xfrm>
            <a:prstGeom prst="rect">
              <a:avLst/>
            </a:prstGeom>
          </p:spPr>
          <p:txBody>
            <a:bodyPr lIns="51252" tIns="51252" rIns="51252" bIns="51252" rtlCol="0" anchor="ctr"/>
            <a:lstStyle/>
            <a:p>
              <a:pPr algn="ctr">
                <a:lnSpc>
                  <a:spcPts val="2879"/>
                </a:lnSpc>
              </a:pPr>
              <a:endParaRPr/>
            </a:p>
          </p:txBody>
        </p:sp>
      </p:grpSp>
      <p:sp>
        <p:nvSpPr>
          <p:cNvPr id="6" name="AutoShape 6"/>
          <p:cNvSpPr/>
          <p:nvPr/>
        </p:nvSpPr>
        <p:spPr>
          <a:xfrm>
            <a:off x="1045373" y="1881936"/>
            <a:ext cx="35705" cy="2051900"/>
          </a:xfrm>
          <a:prstGeom prst="line">
            <a:avLst/>
          </a:prstGeom>
          <a:ln w="123825" cap="flat">
            <a:solidFill>
              <a:srgbClr val="782F40"/>
            </a:solidFill>
            <a:prstDash val="solid"/>
            <a:headEnd type="none" w="sm" len="sm"/>
            <a:tailEnd type="none" w="sm" len="sm"/>
          </a:ln>
        </p:spPr>
        <p:txBody>
          <a:bodyPr/>
          <a:lstStyle/>
          <a:p>
            <a:endParaRPr lang="en-US"/>
          </a:p>
        </p:txBody>
      </p:sp>
      <p:grpSp>
        <p:nvGrpSpPr>
          <p:cNvPr id="7" name="Group 7"/>
          <p:cNvGrpSpPr/>
          <p:nvPr/>
        </p:nvGrpSpPr>
        <p:grpSpPr>
          <a:xfrm>
            <a:off x="1081078" y="1882320"/>
            <a:ext cx="16066766" cy="2051515"/>
            <a:chOff x="0" y="0"/>
            <a:chExt cx="4231576" cy="540317"/>
          </a:xfrm>
        </p:grpSpPr>
        <p:sp>
          <p:nvSpPr>
            <p:cNvPr id="8" name="Freeform 8"/>
            <p:cNvSpPr/>
            <p:nvPr/>
          </p:nvSpPr>
          <p:spPr>
            <a:xfrm>
              <a:off x="0" y="0"/>
              <a:ext cx="4231576" cy="540317"/>
            </a:xfrm>
            <a:custGeom>
              <a:avLst/>
              <a:gdLst/>
              <a:ahLst/>
              <a:cxnLst/>
              <a:rect l="l" t="t" r="r" b="b"/>
              <a:pathLst>
                <a:path w="4231576" h="540317">
                  <a:moveTo>
                    <a:pt x="0" y="0"/>
                  </a:moveTo>
                  <a:lnTo>
                    <a:pt x="4231576" y="0"/>
                  </a:lnTo>
                  <a:lnTo>
                    <a:pt x="4231576" y="540317"/>
                  </a:lnTo>
                  <a:lnTo>
                    <a:pt x="0" y="540317"/>
                  </a:lnTo>
                  <a:close/>
                </a:path>
              </a:pathLst>
            </a:custGeom>
            <a:solidFill>
              <a:srgbClr val="DFD1A7">
                <a:alpha val="86667"/>
              </a:srgbClr>
            </a:solidFill>
          </p:spPr>
          <p:txBody>
            <a:bodyPr/>
            <a:lstStyle/>
            <a:p>
              <a:endParaRPr lang="en-US"/>
            </a:p>
          </p:txBody>
        </p:sp>
        <p:sp>
          <p:nvSpPr>
            <p:cNvPr id="9" name="TextBox 9"/>
            <p:cNvSpPr txBox="1"/>
            <p:nvPr/>
          </p:nvSpPr>
          <p:spPr>
            <a:xfrm>
              <a:off x="0" y="47625"/>
              <a:ext cx="4231576" cy="492692"/>
            </a:xfrm>
            <a:prstGeom prst="rect">
              <a:avLst/>
            </a:prstGeom>
          </p:spPr>
          <p:txBody>
            <a:bodyPr lIns="50800" tIns="50800" rIns="50800" bIns="50800" rtlCol="0" anchor="ctr"/>
            <a:lstStyle/>
            <a:p>
              <a:pPr algn="ctr">
                <a:lnSpc>
                  <a:spcPts val="2390"/>
                </a:lnSpc>
              </a:pPr>
              <a:endParaRPr/>
            </a:p>
          </p:txBody>
        </p:sp>
      </p:grpSp>
      <p:grpSp>
        <p:nvGrpSpPr>
          <p:cNvPr id="10" name="Group 10"/>
          <p:cNvGrpSpPr/>
          <p:nvPr/>
        </p:nvGrpSpPr>
        <p:grpSpPr>
          <a:xfrm>
            <a:off x="834859" y="6775536"/>
            <a:ext cx="3805997" cy="2876956"/>
            <a:chOff x="0" y="0"/>
            <a:chExt cx="1002403" cy="757717"/>
          </a:xfrm>
        </p:grpSpPr>
        <p:sp>
          <p:nvSpPr>
            <p:cNvPr id="11" name="Freeform 11"/>
            <p:cNvSpPr/>
            <p:nvPr/>
          </p:nvSpPr>
          <p:spPr>
            <a:xfrm>
              <a:off x="0" y="0"/>
              <a:ext cx="1002402" cy="757717"/>
            </a:xfrm>
            <a:custGeom>
              <a:avLst/>
              <a:gdLst/>
              <a:ahLst/>
              <a:cxnLst/>
              <a:rect l="l" t="t" r="r" b="b"/>
              <a:pathLst>
                <a:path w="1002402" h="757717">
                  <a:moveTo>
                    <a:pt x="103741" y="0"/>
                  </a:moveTo>
                  <a:lnTo>
                    <a:pt x="898662" y="0"/>
                  </a:lnTo>
                  <a:cubicBezTo>
                    <a:pt x="926175" y="0"/>
                    <a:pt x="952562" y="10930"/>
                    <a:pt x="972017" y="30385"/>
                  </a:cubicBezTo>
                  <a:cubicBezTo>
                    <a:pt x="991473" y="49840"/>
                    <a:pt x="1002402" y="76227"/>
                    <a:pt x="1002402" y="103741"/>
                  </a:cubicBezTo>
                  <a:lnTo>
                    <a:pt x="1002402" y="653976"/>
                  </a:lnTo>
                  <a:cubicBezTo>
                    <a:pt x="1002402" y="711270"/>
                    <a:pt x="955956" y="757717"/>
                    <a:pt x="898662" y="757717"/>
                  </a:cubicBezTo>
                  <a:lnTo>
                    <a:pt x="103741" y="757717"/>
                  </a:lnTo>
                  <a:cubicBezTo>
                    <a:pt x="76227" y="757717"/>
                    <a:pt x="49840" y="746787"/>
                    <a:pt x="30385" y="727332"/>
                  </a:cubicBezTo>
                  <a:cubicBezTo>
                    <a:pt x="10930" y="707876"/>
                    <a:pt x="0" y="681490"/>
                    <a:pt x="0" y="653976"/>
                  </a:cubicBezTo>
                  <a:lnTo>
                    <a:pt x="0" y="103741"/>
                  </a:lnTo>
                  <a:cubicBezTo>
                    <a:pt x="0" y="76227"/>
                    <a:pt x="10930" y="49840"/>
                    <a:pt x="30385" y="30385"/>
                  </a:cubicBezTo>
                  <a:cubicBezTo>
                    <a:pt x="49840" y="10930"/>
                    <a:pt x="76227" y="0"/>
                    <a:pt x="103741" y="0"/>
                  </a:cubicBezTo>
                  <a:close/>
                </a:path>
              </a:pathLst>
            </a:custGeom>
            <a:solidFill>
              <a:srgbClr val="CEB888"/>
            </a:solidFill>
          </p:spPr>
          <p:txBody>
            <a:bodyPr/>
            <a:lstStyle/>
            <a:p>
              <a:endParaRPr lang="en-US"/>
            </a:p>
          </p:txBody>
        </p:sp>
        <p:sp>
          <p:nvSpPr>
            <p:cNvPr id="12" name="TextBox 12"/>
            <p:cNvSpPr txBox="1"/>
            <p:nvPr/>
          </p:nvSpPr>
          <p:spPr>
            <a:xfrm>
              <a:off x="0" y="38100"/>
              <a:ext cx="1002403" cy="719617"/>
            </a:xfrm>
            <a:prstGeom prst="rect">
              <a:avLst/>
            </a:prstGeom>
          </p:spPr>
          <p:txBody>
            <a:bodyPr lIns="50800" tIns="50800" rIns="50800" bIns="50800" rtlCol="0" anchor="ctr"/>
            <a:lstStyle/>
            <a:p>
              <a:pPr algn="ctr">
                <a:lnSpc>
                  <a:spcPts val="2500"/>
                </a:lnSpc>
              </a:pPr>
              <a:endParaRPr/>
            </a:p>
          </p:txBody>
        </p:sp>
      </p:grpSp>
      <p:sp>
        <p:nvSpPr>
          <p:cNvPr id="13" name="TextBox 13"/>
          <p:cNvSpPr txBox="1"/>
          <p:nvPr/>
        </p:nvSpPr>
        <p:spPr>
          <a:xfrm>
            <a:off x="1429776" y="2028627"/>
            <a:ext cx="15050539" cy="2096770"/>
          </a:xfrm>
          <a:prstGeom prst="rect">
            <a:avLst/>
          </a:prstGeom>
        </p:spPr>
        <p:txBody>
          <a:bodyPr lIns="0" tIns="0" rIns="0" bIns="0" rtlCol="0" anchor="t">
            <a:spAutoFit/>
          </a:bodyPr>
          <a:lstStyle/>
          <a:p>
            <a:pPr algn="l">
              <a:lnSpc>
                <a:spcPts val="4339"/>
              </a:lnSpc>
            </a:pPr>
            <a:r>
              <a:rPr lang="en-US" sz="3099" b="1">
                <a:solidFill>
                  <a:srgbClr val="782F40"/>
                </a:solidFill>
                <a:latin typeface="Open Sans Bold"/>
                <a:ea typeface="Open Sans Bold"/>
                <a:cs typeface="Open Sans Bold"/>
                <a:sym typeface="Open Sans Bold"/>
              </a:rPr>
              <a:t>FSU celebrated the naming of the Wertheim College of Business and the grand opening of the Herbert Wertheim Center for Business Excellence. The 218,000 square-foot facility is the largest academic facility on campus. </a:t>
            </a:r>
          </a:p>
          <a:p>
            <a:pPr algn="l">
              <a:lnSpc>
                <a:spcPts val="3919"/>
              </a:lnSpc>
            </a:pPr>
            <a:endParaRPr lang="en-US" sz="3099" b="1">
              <a:solidFill>
                <a:srgbClr val="782F40"/>
              </a:solidFill>
              <a:latin typeface="Open Sans Bold"/>
              <a:ea typeface="Open Sans Bold"/>
              <a:cs typeface="Open Sans Bold"/>
              <a:sym typeface="Open Sans Bold"/>
            </a:endParaRPr>
          </a:p>
        </p:txBody>
      </p:sp>
      <p:sp>
        <p:nvSpPr>
          <p:cNvPr id="14" name="TextBox 14"/>
          <p:cNvSpPr txBox="1"/>
          <p:nvPr/>
        </p:nvSpPr>
        <p:spPr>
          <a:xfrm>
            <a:off x="1182273" y="6594561"/>
            <a:ext cx="2923930" cy="1638150"/>
          </a:xfrm>
          <a:prstGeom prst="rect">
            <a:avLst/>
          </a:prstGeom>
        </p:spPr>
        <p:txBody>
          <a:bodyPr lIns="0" tIns="0" rIns="0" bIns="0" rtlCol="0" anchor="t">
            <a:spAutoFit/>
          </a:bodyPr>
          <a:lstStyle/>
          <a:p>
            <a:pPr algn="ctr">
              <a:lnSpc>
                <a:spcPts val="13474"/>
              </a:lnSpc>
              <a:spcBef>
                <a:spcPct val="0"/>
              </a:spcBef>
            </a:pPr>
            <a:r>
              <a:rPr lang="en-US" sz="9600" b="1">
                <a:solidFill>
                  <a:srgbClr val="782F40"/>
                </a:solidFill>
                <a:latin typeface="Open Sans Bold"/>
                <a:ea typeface="Open Sans Bold"/>
                <a:cs typeface="Open Sans Bold"/>
                <a:sym typeface="Open Sans Ultra-Bold"/>
              </a:rPr>
              <a:t>#10</a:t>
            </a:r>
            <a:endParaRPr lang="en-US" sz="9600" b="1">
              <a:solidFill>
                <a:srgbClr val="782F40"/>
              </a:solidFill>
              <a:latin typeface="Open Sans Bold"/>
              <a:ea typeface="Open Sans Bold"/>
              <a:cs typeface="Open Sans Bold"/>
            </a:endParaRPr>
          </a:p>
        </p:txBody>
      </p:sp>
      <p:sp>
        <p:nvSpPr>
          <p:cNvPr id="15" name="TextBox 15"/>
          <p:cNvSpPr txBox="1"/>
          <p:nvPr/>
        </p:nvSpPr>
        <p:spPr>
          <a:xfrm>
            <a:off x="983470" y="8308911"/>
            <a:ext cx="3647861" cy="758403"/>
          </a:xfrm>
          <a:prstGeom prst="rect">
            <a:avLst/>
          </a:prstGeom>
        </p:spPr>
        <p:txBody>
          <a:bodyPr lIns="0" tIns="0" rIns="0" bIns="0" rtlCol="0" anchor="t">
            <a:spAutoFit/>
          </a:bodyPr>
          <a:lstStyle/>
          <a:p>
            <a:pPr algn="ctr">
              <a:lnSpc>
                <a:spcPts val="2918"/>
              </a:lnSpc>
            </a:pPr>
            <a:r>
              <a:rPr lang="en-US" sz="3104" b="1">
                <a:solidFill>
                  <a:srgbClr val="425563"/>
                </a:solidFill>
                <a:latin typeface="Open Sans Condensed Bold"/>
                <a:ea typeface="Open Sans Condensed Bold"/>
                <a:cs typeface="Open Sans Condensed Bold"/>
                <a:sym typeface="Open Sans Condensed Bold"/>
              </a:rPr>
              <a:t>BEST COLLEGES FOR BUSINESS IN AMERICA</a:t>
            </a:r>
          </a:p>
        </p:txBody>
      </p:sp>
      <p:sp>
        <p:nvSpPr>
          <p:cNvPr id="16" name="TextBox 16"/>
          <p:cNvSpPr txBox="1"/>
          <p:nvPr/>
        </p:nvSpPr>
        <p:spPr>
          <a:xfrm>
            <a:off x="1634475" y="9161985"/>
            <a:ext cx="2364902" cy="335126"/>
          </a:xfrm>
          <a:prstGeom prst="rect">
            <a:avLst/>
          </a:prstGeom>
        </p:spPr>
        <p:txBody>
          <a:bodyPr lIns="0" tIns="0" rIns="0" bIns="0" rtlCol="0" anchor="t">
            <a:spAutoFit/>
          </a:bodyPr>
          <a:lstStyle/>
          <a:p>
            <a:pPr algn="ctr">
              <a:lnSpc>
                <a:spcPts val="2436"/>
              </a:lnSpc>
            </a:pPr>
            <a:r>
              <a:rPr lang="en-US" sz="2591" i="1">
                <a:solidFill>
                  <a:srgbClr val="000000"/>
                </a:solidFill>
                <a:latin typeface="Open Sans Condensed Italics"/>
                <a:ea typeface="Open Sans Condensed Italics"/>
                <a:cs typeface="Open Sans Condensed Italics"/>
                <a:sym typeface="Open Sans Condensed Italics"/>
              </a:rPr>
              <a:t>Niche, 2026</a:t>
            </a:r>
          </a:p>
        </p:txBody>
      </p:sp>
      <p:sp>
        <p:nvSpPr>
          <p:cNvPr id="17" name="TextBox 17"/>
          <p:cNvSpPr txBox="1"/>
          <p:nvPr/>
        </p:nvSpPr>
        <p:spPr>
          <a:xfrm>
            <a:off x="427402" y="568766"/>
            <a:ext cx="11522939" cy="1078232"/>
          </a:xfrm>
          <a:prstGeom prst="rect">
            <a:avLst/>
          </a:prstGeom>
        </p:spPr>
        <p:txBody>
          <a:bodyPr lIns="0" tIns="0" rIns="0" bIns="0" rtlCol="0" anchor="t">
            <a:spAutoFit/>
          </a:bodyPr>
          <a:lstStyle/>
          <a:p>
            <a:pPr algn="l">
              <a:lnSpc>
                <a:spcPts val="8819"/>
              </a:lnSpc>
              <a:spcBef>
                <a:spcPct val="0"/>
              </a:spcBef>
            </a:pPr>
            <a:r>
              <a:rPr lang="en-US" sz="6299" b="1" dirty="0">
                <a:solidFill>
                  <a:srgbClr val="FFFFFF"/>
                </a:solidFill>
                <a:latin typeface="Open Sans Condensed" pitchFamily="2" charset="0"/>
                <a:ea typeface="Open Sans Condensed" pitchFamily="2" charset="0"/>
                <a:cs typeface="Open Sans Condensed" pitchFamily="2" charset="0"/>
                <a:sym typeface="Open Sans Condensed Ultra-Bold"/>
              </a:rPr>
              <a:t>WERTHEIM COLLEGE OF BUSINESS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5376034"/>
            <a:ext cx="5495096" cy="4121077"/>
          </a:xfrm>
          <a:custGeom>
            <a:avLst/>
            <a:gdLst/>
            <a:ahLst/>
            <a:cxnLst/>
            <a:rect l="l" t="t" r="r" b="b"/>
            <a:pathLst>
              <a:path w="5495096" h="4121077">
                <a:moveTo>
                  <a:pt x="0" y="0"/>
                </a:moveTo>
                <a:lnTo>
                  <a:pt x="5495096" y="0"/>
                </a:lnTo>
                <a:lnTo>
                  <a:pt x="5495096" y="4121077"/>
                </a:lnTo>
                <a:lnTo>
                  <a:pt x="0" y="4121077"/>
                </a:lnTo>
                <a:lnTo>
                  <a:pt x="0" y="0"/>
                </a:lnTo>
                <a:close/>
              </a:path>
            </a:pathLst>
          </a:custGeom>
          <a:blipFill>
            <a:blip r:embed="rId2"/>
            <a:stretch>
              <a:fillRect r="-12352"/>
            </a:stretch>
          </a:blipFill>
        </p:spPr>
        <p:txBody>
          <a:bodyPr/>
          <a:lstStyle/>
          <a:p>
            <a:endParaRPr lang="en-US"/>
          </a:p>
        </p:txBody>
      </p:sp>
      <p:sp>
        <p:nvSpPr>
          <p:cNvPr id="3" name="Freeform 3"/>
          <p:cNvSpPr/>
          <p:nvPr/>
        </p:nvSpPr>
        <p:spPr>
          <a:xfrm>
            <a:off x="12669886" y="-487416"/>
            <a:ext cx="5618114" cy="10774416"/>
          </a:xfrm>
          <a:custGeom>
            <a:avLst/>
            <a:gdLst/>
            <a:ahLst/>
            <a:cxnLst/>
            <a:rect l="l" t="t" r="r" b="b"/>
            <a:pathLst>
              <a:path w="5618114" h="10774416">
                <a:moveTo>
                  <a:pt x="0" y="0"/>
                </a:moveTo>
                <a:lnTo>
                  <a:pt x="5618114" y="0"/>
                </a:lnTo>
                <a:lnTo>
                  <a:pt x="5618114" y="10774416"/>
                </a:lnTo>
                <a:lnTo>
                  <a:pt x="0" y="10774416"/>
                </a:lnTo>
                <a:lnTo>
                  <a:pt x="0" y="0"/>
                </a:lnTo>
                <a:close/>
              </a:path>
            </a:pathLst>
          </a:custGeom>
          <a:blipFill>
            <a:blip r:embed="rId3"/>
            <a:stretch>
              <a:fillRect l="-20523" t="-557" r="-24114"/>
            </a:stretch>
          </a:blipFill>
        </p:spPr>
        <p:txBody>
          <a:bodyPr/>
          <a:lstStyle/>
          <a:p>
            <a:endParaRPr lang="en-US"/>
          </a:p>
        </p:txBody>
      </p:sp>
      <p:sp>
        <p:nvSpPr>
          <p:cNvPr id="4" name="AutoShape 4"/>
          <p:cNvSpPr/>
          <p:nvPr/>
        </p:nvSpPr>
        <p:spPr>
          <a:xfrm>
            <a:off x="1019202" y="1880237"/>
            <a:ext cx="9498" cy="3019555"/>
          </a:xfrm>
          <a:prstGeom prst="line">
            <a:avLst/>
          </a:prstGeom>
          <a:ln w="123825" cap="flat">
            <a:solidFill>
              <a:srgbClr val="CEB888"/>
            </a:solidFill>
            <a:prstDash val="solid"/>
            <a:headEnd type="none" w="sm" len="sm"/>
            <a:tailEnd type="none" w="sm" len="sm"/>
          </a:ln>
        </p:spPr>
        <p:txBody>
          <a:bodyPr/>
          <a:lstStyle/>
          <a:p>
            <a:endParaRPr lang="en-US"/>
          </a:p>
        </p:txBody>
      </p:sp>
      <p:grpSp>
        <p:nvGrpSpPr>
          <p:cNvPr id="5" name="Group 5"/>
          <p:cNvGrpSpPr/>
          <p:nvPr/>
        </p:nvGrpSpPr>
        <p:grpSpPr>
          <a:xfrm>
            <a:off x="12089753" y="-144960"/>
            <a:ext cx="1367316" cy="10576919"/>
            <a:chOff x="0" y="0"/>
            <a:chExt cx="360116" cy="2785691"/>
          </a:xfrm>
        </p:grpSpPr>
        <p:sp>
          <p:nvSpPr>
            <p:cNvPr id="6" name="Freeform 6"/>
            <p:cNvSpPr/>
            <p:nvPr/>
          </p:nvSpPr>
          <p:spPr>
            <a:xfrm>
              <a:off x="0" y="0"/>
              <a:ext cx="360116" cy="2785691"/>
            </a:xfrm>
            <a:custGeom>
              <a:avLst/>
              <a:gdLst/>
              <a:ahLst/>
              <a:cxnLst/>
              <a:rect l="l" t="t" r="r" b="b"/>
              <a:pathLst>
                <a:path w="360116" h="2785691">
                  <a:moveTo>
                    <a:pt x="0" y="0"/>
                  </a:moveTo>
                  <a:lnTo>
                    <a:pt x="360116" y="0"/>
                  </a:lnTo>
                  <a:lnTo>
                    <a:pt x="360116" y="2785691"/>
                  </a:lnTo>
                  <a:lnTo>
                    <a:pt x="0" y="2785691"/>
                  </a:lnTo>
                  <a:close/>
                </a:path>
              </a:pathLst>
            </a:custGeom>
            <a:gradFill rotWithShape="1">
              <a:gsLst>
                <a:gs pos="0">
                  <a:srgbClr val="FFFFFF">
                    <a:alpha val="100000"/>
                  </a:srgbClr>
                </a:gs>
                <a:gs pos="50000">
                  <a:srgbClr val="FFFFFF">
                    <a:alpha val="100000"/>
                  </a:srgbClr>
                </a:gs>
                <a:gs pos="100000">
                  <a:srgbClr val="FFFFFF">
                    <a:alpha val="0"/>
                  </a:srgbClr>
                </a:gs>
              </a:gsLst>
              <a:lin ang="0"/>
            </a:gradFill>
          </p:spPr>
          <p:txBody>
            <a:bodyPr/>
            <a:lstStyle/>
            <a:p>
              <a:endParaRPr lang="en-US"/>
            </a:p>
          </p:txBody>
        </p:sp>
        <p:sp>
          <p:nvSpPr>
            <p:cNvPr id="7" name="TextBox 7"/>
            <p:cNvSpPr txBox="1"/>
            <p:nvPr/>
          </p:nvSpPr>
          <p:spPr>
            <a:xfrm>
              <a:off x="0" y="47625"/>
              <a:ext cx="360116" cy="2738066"/>
            </a:xfrm>
            <a:prstGeom prst="rect">
              <a:avLst/>
            </a:prstGeom>
          </p:spPr>
          <p:txBody>
            <a:bodyPr lIns="50800" tIns="50800" rIns="50800" bIns="50800" rtlCol="0" anchor="ctr"/>
            <a:lstStyle/>
            <a:p>
              <a:pPr algn="ctr">
                <a:lnSpc>
                  <a:spcPts val="2573"/>
                </a:lnSpc>
              </a:pPr>
              <a:endParaRPr/>
            </a:p>
          </p:txBody>
        </p:sp>
      </p:grpSp>
      <p:sp>
        <p:nvSpPr>
          <p:cNvPr id="8" name="Freeform 8"/>
          <p:cNvSpPr/>
          <p:nvPr/>
        </p:nvSpPr>
        <p:spPr>
          <a:xfrm>
            <a:off x="7167063" y="5376034"/>
            <a:ext cx="5502823" cy="4121077"/>
          </a:xfrm>
          <a:custGeom>
            <a:avLst/>
            <a:gdLst/>
            <a:ahLst/>
            <a:cxnLst/>
            <a:rect l="l" t="t" r="r" b="b"/>
            <a:pathLst>
              <a:path w="5502823" h="4121077">
                <a:moveTo>
                  <a:pt x="0" y="0"/>
                </a:moveTo>
                <a:lnTo>
                  <a:pt x="5502823" y="0"/>
                </a:lnTo>
                <a:lnTo>
                  <a:pt x="5502823" y="4121077"/>
                </a:lnTo>
                <a:lnTo>
                  <a:pt x="0" y="4121077"/>
                </a:lnTo>
                <a:lnTo>
                  <a:pt x="0" y="0"/>
                </a:lnTo>
                <a:close/>
              </a:path>
            </a:pathLst>
          </a:custGeom>
          <a:blipFill>
            <a:blip r:embed="rId4"/>
            <a:stretch>
              <a:fillRect l="-5911" t="-2130" r="-8753"/>
            </a:stretch>
          </a:blipFill>
        </p:spPr>
        <p:txBody>
          <a:bodyPr/>
          <a:lstStyle/>
          <a:p>
            <a:endParaRPr lang="en-US"/>
          </a:p>
        </p:txBody>
      </p:sp>
      <p:sp>
        <p:nvSpPr>
          <p:cNvPr id="9" name="TextBox 9"/>
          <p:cNvSpPr txBox="1"/>
          <p:nvPr/>
        </p:nvSpPr>
        <p:spPr>
          <a:xfrm>
            <a:off x="1338345" y="2178576"/>
            <a:ext cx="11009423" cy="2270844"/>
          </a:xfrm>
          <a:prstGeom prst="rect">
            <a:avLst/>
          </a:prstGeom>
        </p:spPr>
        <p:txBody>
          <a:bodyPr lIns="0" tIns="0" rIns="0" bIns="0" rtlCol="0" anchor="t">
            <a:spAutoFit/>
          </a:bodyPr>
          <a:lstStyle/>
          <a:p>
            <a:pPr algn="l">
              <a:lnSpc>
                <a:spcPts val="4510"/>
              </a:lnSpc>
            </a:pPr>
            <a:r>
              <a:rPr lang="en-US" sz="3221" b="1">
                <a:solidFill>
                  <a:srgbClr val="000000"/>
                </a:solidFill>
                <a:latin typeface="Open Sans Bold"/>
                <a:ea typeface="Open Sans Bold"/>
                <a:cs typeface="Open Sans Bold"/>
                <a:sym typeface="Open Sans Bold"/>
              </a:rPr>
              <a:t> Florida State University purchased two townhomes in a residential neighborhood to provide FSU students with a supportive cohort-based living environment as they pursue internships in Washington D.C. </a:t>
            </a:r>
          </a:p>
        </p:txBody>
      </p:sp>
      <p:grpSp>
        <p:nvGrpSpPr>
          <p:cNvPr id="10" name="Group 10"/>
          <p:cNvGrpSpPr/>
          <p:nvPr/>
        </p:nvGrpSpPr>
        <p:grpSpPr>
          <a:xfrm>
            <a:off x="0" y="458730"/>
            <a:ext cx="12089753" cy="1422128"/>
            <a:chOff x="0" y="0"/>
            <a:chExt cx="3156067" cy="371251"/>
          </a:xfrm>
        </p:grpSpPr>
        <p:sp>
          <p:nvSpPr>
            <p:cNvPr id="11" name="Freeform 11"/>
            <p:cNvSpPr/>
            <p:nvPr/>
          </p:nvSpPr>
          <p:spPr>
            <a:xfrm>
              <a:off x="0" y="0"/>
              <a:ext cx="3156067" cy="371251"/>
            </a:xfrm>
            <a:custGeom>
              <a:avLst/>
              <a:gdLst/>
              <a:ahLst/>
              <a:cxnLst/>
              <a:rect l="l" t="t" r="r" b="b"/>
              <a:pathLst>
                <a:path w="3156067" h="371251">
                  <a:moveTo>
                    <a:pt x="0" y="0"/>
                  </a:moveTo>
                  <a:lnTo>
                    <a:pt x="3156067" y="0"/>
                  </a:lnTo>
                  <a:lnTo>
                    <a:pt x="3156067" y="371251"/>
                  </a:lnTo>
                  <a:lnTo>
                    <a:pt x="0" y="371251"/>
                  </a:lnTo>
                  <a:close/>
                </a:path>
              </a:pathLst>
            </a:custGeom>
            <a:solidFill>
              <a:srgbClr val="782F40"/>
            </a:solidFill>
          </p:spPr>
          <p:txBody>
            <a:bodyPr/>
            <a:lstStyle/>
            <a:p>
              <a:endParaRPr lang="en-US"/>
            </a:p>
          </p:txBody>
        </p:sp>
        <p:sp>
          <p:nvSpPr>
            <p:cNvPr id="12" name="TextBox 12"/>
            <p:cNvSpPr txBox="1"/>
            <p:nvPr/>
          </p:nvSpPr>
          <p:spPr>
            <a:xfrm>
              <a:off x="0" y="9525"/>
              <a:ext cx="3156067" cy="361726"/>
            </a:xfrm>
            <a:prstGeom prst="rect">
              <a:avLst/>
            </a:prstGeom>
          </p:spPr>
          <p:txBody>
            <a:bodyPr lIns="51252" tIns="51252" rIns="51252" bIns="51252" rtlCol="0" anchor="ctr"/>
            <a:lstStyle/>
            <a:p>
              <a:pPr algn="ctr">
                <a:lnSpc>
                  <a:spcPts val="2879"/>
                </a:lnSpc>
              </a:pPr>
              <a:endParaRPr/>
            </a:p>
          </p:txBody>
        </p:sp>
      </p:grpSp>
      <p:sp>
        <p:nvSpPr>
          <p:cNvPr id="13" name="TextBox 13"/>
          <p:cNvSpPr txBox="1"/>
          <p:nvPr/>
        </p:nvSpPr>
        <p:spPr>
          <a:xfrm>
            <a:off x="826053" y="568766"/>
            <a:ext cx="11263700" cy="1078232"/>
          </a:xfrm>
          <a:prstGeom prst="rect">
            <a:avLst/>
          </a:prstGeom>
        </p:spPr>
        <p:txBody>
          <a:bodyPr lIns="0" tIns="0" rIns="0" bIns="0" rtlCol="0" anchor="t">
            <a:spAutoFit/>
          </a:bodyPr>
          <a:lstStyle/>
          <a:p>
            <a:pPr algn="l">
              <a:lnSpc>
                <a:spcPts val="8819"/>
              </a:lnSpc>
              <a:spcBef>
                <a:spcPct val="0"/>
              </a:spcBef>
            </a:pPr>
            <a:r>
              <a:rPr lang="en-US" sz="6299" b="1" dirty="0">
                <a:solidFill>
                  <a:srgbClr val="FFFFFF"/>
                </a:solidFill>
                <a:latin typeface="Open Sans Condensed" pitchFamily="2" charset="0"/>
                <a:ea typeface="Open Sans Condensed" pitchFamily="2" charset="0"/>
                <a:cs typeface="Open Sans Condensed" pitchFamily="2" charset="0"/>
                <a:sym typeface="Open Sans Condensed Ultra-Bold"/>
              </a:rPr>
              <a:t>WASHINGTON DC STUDY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458730"/>
            <a:ext cx="5556136" cy="1422128"/>
            <a:chOff x="0" y="0"/>
            <a:chExt cx="1450446" cy="371251"/>
          </a:xfrm>
        </p:grpSpPr>
        <p:sp>
          <p:nvSpPr>
            <p:cNvPr id="4" name="Freeform 4"/>
            <p:cNvSpPr/>
            <p:nvPr/>
          </p:nvSpPr>
          <p:spPr>
            <a:xfrm>
              <a:off x="0" y="0"/>
              <a:ext cx="1450446" cy="371251"/>
            </a:xfrm>
            <a:custGeom>
              <a:avLst/>
              <a:gdLst/>
              <a:ahLst/>
              <a:cxnLst/>
              <a:rect l="l" t="t" r="r" b="b"/>
              <a:pathLst>
                <a:path w="1450446" h="371251">
                  <a:moveTo>
                    <a:pt x="0" y="0"/>
                  </a:moveTo>
                  <a:lnTo>
                    <a:pt x="1450446" y="0"/>
                  </a:lnTo>
                  <a:lnTo>
                    <a:pt x="1450446" y="371251"/>
                  </a:lnTo>
                  <a:lnTo>
                    <a:pt x="0" y="371251"/>
                  </a:lnTo>
                  <a:close/>
                </a:path>
              </a:pathLst>
            </a:custGeom>
            <a:solidFill>
              <a:srgbClr val="782F40"/>
            </a:solidFill>
          </p:spPr>
          <p:txBody>
            <a:bodyPr/>
            <a:lstStyle/>
            <a:p>
              <a:endParaRPr lang="en-US"/>
            </a:p>
          </p:txBody>
        </p:sp>
        <p:sp>
          <p:nvSpPr>
            <p:cNvPr id="5" name="TextBox 5"/>
            <p:cNvSpPr txBox="1"/>
            <p:nvPr/>
          </p:nvSpPr>
          <p:spPr>
            <a:xfrm>
              <a:off x="0" y="9525"/>
              <a:ext cx="1450446" cy="361726"/>
            </a:xfrm>
            <a:prstGeom prst="rect">
              <a:avLst/>
            </a:prstGeom>
          </p:spPr>
          <p:txBody>
            <a:bodyPr lIns="51252" tIns="51252" rIns="51252" bIns="51252" rtlCol="0" anchor="ctr"/>
            <a:lstStyle/>
            <a:p>
              <a:pPr algn="ctr">
                <a:lnSpc>
                  <a:spcPts val="2879"/>
                </a:lnSpc>
              </a:pPr>
              <a:endParaRPr/>
            </a:p>
          </p:txBody>
        </p:sp>
      </p:grpSp>
      <p:sp>
        <p:nvSpPr>
          <p:cNvPr id="6" name="TextBox 6"/>
          <p:cNvSpPr txBox="1"/>
          <p:nvPr/>
        </p:nvSpPr>
        <p:spPr>
          <a:xfrm>
            <a:off x="427402" y="568766"/>
            <a:ext cx="8254446" cy="1078232"/>
          </a:xfrm>
          <a:prstGeom prst="rect">
            <a:avLst/>
          </a:prstGeom>
        </p:spPr>
        <p:txBody>
          <a:bodyPr lIns="0" tIns="0" rIns="0" bIns="0" rtlCol="0" anchor="t">
            <a:spAutoFit/>
          </a:bodyPr>
          <a:lstStyle/>
          <a:p>
            <a:pPr algn="l">
              <a:lnSpc>
                <a:spcPts val="8819"/>
              </a:lnSpc>
              <a:spcBef>
                <a:spcPct val="0"/>
              </a:spcBef>
            </a:pPr>
            <a:r>
              <a:rPr lang="en-US" sz="6299" b="1" dirty="0">
                <a:solidFill>
                  <a:srgbClr val="FFFFFF"/>
                </a:solidFill>
                <a:latin typeface="Open Sans Condensed" pitchFamily="2" charset="0"/>
                <a:ea typeface="Open Sans Condensed" pitchFamily="2" charset="0"/>
                <a:cs typeface="Open Sans Condensed" pitchFamily="2" charset="0"/>
                <a:sym typeface="Open Sans Condensed Ultra-Bold"/>
              </a:rPr>
              <a:t>PATHS TO FSU</a:t>
            </a:r>
          </a:p>
        </p:txBody>
      </p:sp>
      <p:sp>
        <p:nvSpPr>
          <p:cNvPr id="7" name="AutoShape 7"/>
          <p:cNvSpPr/>
          <p:nvPr/>
        </p:nvSpPr>
        <p:spPr>
          <a:xfrm>
            <a:off x="1019202" y="1880237"/>
            <a:ext cx="9498" cy="1906737"/>
          </a:xfrm>
          <a:prstGeom prst="line">
            <a:avLst/>
          </a:prstGeom>
          <a:ln w="123825" cap="flat">
            <a:solidFill>
              <a:srgbClr val="CEB888"/>
            </a:solidFill>
            <a:prstDash val="solid"/>
            <a:headEnd type="none" w="sm" len="sm"/>
            <a:tailEnd type="none" w="sm" len="sm"/>
          </a:ln>
        </p:spPr>
        <p:txBody>
          <a:bodyPr/>
          <a:lstStyle/>
          <a:p>
            <a:endParaRPr lang="en-US"/>
          </a:p>
        </p:txBody>
      </p:sp>
      <p:sp>
        <p:nvSpPr>
          <p:cNvPr id="8" name="TextBox 8"/>
          <p:cNvSpPr txBox="1"/>
          <p:nvPr/>
        </p:nvSpPr>
        <p:spPr>
          <a:xfrm>
            <a:off x="1262550" y="2160079"/>
            <a:ext cx="16263074" cy="1352634"/>
          </a:xfrm>
          <a:prstGeom prst="rect">
            <a:avLst/>
          </a:prstGeom>
        </p:spPr>
        <p:txBody>
          <a:bodyPr lIns="0" tIns="0" rIns="0" bIns="0" rtlCol="0" anchor="t">
            <a:spAutoFit/>
          </a:bodyPr>
          <a:lstStyle/>
          <a:p>
            <a:pPr algn="l">
              <a:lnSpc>
                <a:spcPts val="3670"/>
              </a:lnSpc>
            </a:pPr>
            <a:r>
              <a:rPr lang="en-US" sz="2621" b="1">
                <a:solidFill>
                  <a:srgbClr val="000000"/>
                </a:solidFill>
                <a:latin typeface="Open Sans Bold"/>
                <a:ea typeface="Open Sans Bold"/>
                <a:cs typeface="Open Sans Bold"/>
                <a:sym typeface="Open Sans Bold"/>
              </a:rPr>
              <a:t>Our goal is to provide a pathway to FSU for every student who seeks one. While we cannot guarantee admission to a student's preferred first-year entry term, we remain committed to helping qualified students achieve their ultimate goal of graduating from Florida State University.</a:t>
            </a:r>
          </a:p>
        </p:txBody>
      </p:sp>
      <p:grpSp>
        <p:nvGrpSpPr>
          <p:cNvPr id="9" name="Group 9"/>
          <p:cNvGrpSpPr/>
          <p:nvPr/>
        </p:nvGrpSpPr>
        <p:grpSpPr>
          <a:xfrm>
            <a:off x="944855" y="4073418"/>
            <a:ext cx="8158218" cy="1661889"/>
            <a:chOff x="0" y="0"/>
            <a:chExt cx="2453793" cy="499856"/>
          </a:xfrm>
        </p:grpSpPr>
        <p:sp>
          <p:nvSpPr>
            <p:cNvPr id="10" name="Freeform 10"/>
            <p:cNvSpPr/>
            <p:nvPr/>
          </p:nvSpPr>
          <p:spPr>
            <a:xfrm>
              <a:off x="0" y="0"/>
              <a:ext cx="2453793" cy="499856"/>
            </a:xfrm>
            <a:custGeom>
              <a:avLst/>
              <a:gdLst/>
              <a:ahLst/>
              <a:cxnLst/>
              <a:rect l="l" t="t" r="r" b="b"/>
              <a:pathLst>
                <a:path w="2453793" h="499856">
                  <a:moveTo>
                    <a:pt x="42704" y="0"/>
                  </a:moveTo>
                  <a:lnTo>
                    <a:pt x="2411089" y="0"/>
                  </a:lnTo>
                  <a:cubicBezTo>
                    <a:pt x="2434673" y="0"/>
                    <a:pt x="2453793" y="19119"/>
                    <a:pt x="2453793" y="42704"/>
                  </a:cubicBezTo>
                  <a:lnTo>
                    <a:pt x="2453793" y="457152"/>
                  </a:lnTo>
                  <a:cubicBezTo>
                    <a:pt x="2453793" y="468478"/>
                    <a:pt x="2449294" y="479339"/>
                    <a:pt x="2441285" y="487348"/>
                  </a:cubicBezTo>
                  <a:cubicBezTo>
                    <a:pt x="2433276" y="495356"/>
                    <a:pt x="2422415" y="499856"/>
                    <a:pt x="2411089" y="499856"/>
                  </a:cubicBezTo>
                  <a:lnTo>
                    <a:pt x="42704" y="499856"/>
                  </a:lnTo>
                  <a:cubicBezTo>
                    <a:pt x="31378" y="499856"/>
                    <a:pt x="20516" y="495356"/>
                    <a:pt x="12508" y="487348"/>
                  </a:cubicBezTo>
                  <a:cubicBezTo>
                    <a:pt x="4499" y="479339"/>
                    <a:pt x="0" y="468478"/>
                    <a:pt x="0" y="457152"/>
                  </a:cubicBezTo>
                  <a:lnTo>
                    <a:pt x="0" y="42704"/>
                  </a:lnTo>
                  <a:cubicBezTo>
                    <a:pt x="0" y="31378"/>
                    <a:pt x="4499" y="20516"/>
                    <a:pt x="12508" y="12508"/>
                  </a:cubicBezTo>
                  <a:cubicBezTo>
                    <a:pt x="20516" y="4499"/>
                    <a:pt x="31378" y="0"/>
                    <a:pt x="42704" y="0"/>
                  </a:cubicBezTo>
                  <a:close/>
                </a:path>
              </a:pathLst>
            </a:custGeom>
            <a:solidFill>
              <a:srgbClr val="CEB888"/>
            </a:solidFill>
          </p:spPr>
          <p:txBody>
            <a:bodyPr/>
            <a:lstStyle/>
            <a:p>
              <a:endParaRPr lang="en-US"/>
            </a:p>
          </p:txBody>
        </p:sp>
        <p:sp>
          <p:nvSpPr>
            <p:cNvPr id="11" name="TextBox 11"/>
            <p:cNvSpPr txBox="1"/>
            <p:nvPr/>
          </p:nvSpPr>
          <p:spPr>
            <a:xfrm>
              <a:off x="0" y="-38100"/>
              <a:ext cx="2453793" cy="537956"/>
            </a:xfrm>
            <a:prstGeom prst="rect">
              <a:avLst/>
            </a:prstGeom>
          </p:spPr>
          <p:txBody>
            <a:bodyPr lIns="44483" tIns="44483" rIns="44483" bIns="44483" rtlCol="0" anchor="ctr"/>
            <a:lstStyle/>
            <a:p>
              <a:pPr algn="ctr">
                <a:lnSpc>
                  <a:spcPts val="2939"/>
                </a:lnSpc>
              </a:pPr>
              <a:endParaRPr/>
            </a:p>
          </p:txBody>
        </p:sp>
      </p:grpSp>
      <p:grpSp>
        <p:nvGrpSpPr>
          <p:cNvPr id="12" name="Group 12"/>
          <p:cNvGrpSpPr/>
          <p:nvPr/>
        </p:nvGrpSpPr>
        <p:grpSpPr>
          <a:xfrm>
            <a:off x="944855" y="5412717"/>
            <a:ext cx="8158218" cy="4370871"/>
            <a:chOff x="0" y="0"/>
            <a:chExt cx="2148666" cy="1151176"/>
          </a:xfrm>
          <a:effectLst>
            <a:outerShdw blurRad="50800" dist="38100" dir="2700000" algn="tl" rotWithShape="0">
              <a:prstClr val="black">
                <a:alpha val="40000"/>
              </a:prstClr>
            </a:outerShdw>
          </a:effectLst>
        </p:grpSpPr>
        <p:sp>
          <p:nvSpPr>
            <p:cNvPr id="13" name="Freeform 13"/>
            <p:cNvSpPr/>
            <p:nvPr/>
          </p:nvSpPr>
          <p:spPr>
            <a:xfrm>
              <a:off x="0" y="0"/>
              <a:ext cx="2148667" cy="1151176"/>
            </a:xfrm>
            <a:custGeom>
              <a:avLst/>
              <a:gdLst/>
              <a:ahLst/>
              <a:cxnLst/>
              <a:rect l="l" t="t" r="r" b="b"/>
              <a:pathLst>
                <a:path w="2148667" h="1151176">
                  <a:moveTo>
                    <a:pt x="0" y="0"/>
                  </a:moveTo>
                  <a:lnTo>
                    <a:pt x="2148667" y="0"/>
                  </a:lnTo>
                  <a:lnTo>
                    <a:pt x="2148667" y="1151176"/>
                  </a:lnTo>
                  <a:lnTo>
                    <a:pt x="0" y="1151176"/>
                  </a:lnTo>
                  <a:close/>
                </a:path>
              </a:pathLst>
            </a:custGeom>
            <a:solidFill>
              <a:srgbClr val="FFFFFF"/>
            </a:solidFill>
          </p:spPr>
          <p:txBody>
            <a:bodyPr/>
            <a:lstStyle/>
            <a:p>
              <a:endParaRPr lang="en-US"/>
            </a:p>
          </p:txBody>
        </p:sp>
        <p:sp>
          <p:nvSpPr>
            <p:cNvPr id="14" name="TextBox 14"/>
            <p:cNvSpPr txBox="1"/>
            <p:nvPr/>
          </p:nvSpPr>
          <p:spPr>
            <a:xfrm>
              <a:off x="0" y="-38100"/>
              <a:ext cx="2148666" cy="1189276"/>
            </a:xfrm>
            <a:prstGeom prst="rect">
              <a:avLst/>
            </a:prstGeom>
          </p:spPr>
          <p:txBody>
            <a:bodyPr lIns="50800" tIns="50800" rIns="50800" bIns="50800" rtlCol="0" anchor="ctr"/>
            <a:lstStyle/>
            <a:p>
              <a:pPr algn="ctr">
                <a:lnSpc>
                  <a:spcPts val="2939"/>
                </a:lnSpc>
              </a:pPr>
              <a:endParaRPr/>
            </a:p>
          </p:txBody>
        </p:sp>
      </p:grpSp>
      <p:graphicFrame>
        <p:nvGraphicFramePr>
          <p:cNvPr id="15" name="Table 15"/>
          <p:cNvGraphicFramePr>
            <a:graphicFrameLocks noGrp="1"/>
          </p:cNvGraphicFramePr>
          <p:nvPr>
            <p:extLst>
              <p:ext uri="{D42A27DB-BD31-4B8C-83A1-F6EECF244321}">
                <p14:modId xmlns:p14="http://schemas.microsoft.com/office/powerpoint/2010/main" val="307284917"/>
              </p:ext>
            </p:extLst>
          </p:nvPr>
        </p:nvGraphicFramePr>
        <p:xfrm>
          <a:off x="1196805" y="5578601"/>
          <a:ext cx="7653148" cy="4059807"/>
        </p:xfrm>
        <a:graphic>
          <a:graphicData uri="http://schemas.openxmlformats.org/drawingml/2006/table">
            <a:tbl>
              <a:tblPr/>
              <a:tblGrid>
                <a:gridCol w="7653148">
                  <a:extLst>
                    <a:ext uri="{9D8B030D-6E8A-4147-A177-3AD203B41FA5}">
                      <a16:colId xmlns:a16="http://schemas.microsoft.com/office/drawing/2014/main" val="20000"/>
                    </a:ext>
                  </a:extLst>
                </a:gridCol>
              </a:tblGrid>
              <a:tr h="1013459">
                <a:tc>
                  <a:txBody>
                    <a:bodyPr/>
                    <a:lstStyle/>
                    <a:p>
                      <a:pPr algn="ctr">
                        <a:lnSpc>
                          <a:spcPts val="3920"/>
                        </a:lnSpc>
                        <a:defRPr/>
                      </a:pPr>
                      <a:r>
                        <a:rPr lang="en-US" sz="2800" b="1">
                          <a:solidFill>
                            <a:srgbClr val="782F40"/>
                          </a:solidFill>
                          <a:latin typeface="Open Sans SemiCondensed Bold"/>
                          <a:ea typeface="Open Sans SemiCondensed Bold"/>
                          <a:cs typeface="Open Sans SemiCondensed Bold"/>
                          <a:sym typeface="Open Sans SemiCondensed Bold"/>
                        </a:rPr>
                        <a:t>International Program First Semester Abroad</a:t>
                      </a:r>
                      <a:endParaRPr lang="en-US" sz="1100"/>
                    </a:p>
                  </a:txBody>
                  <a:tcPr marL="190500" marR="190500" marT="190500" marB="190500" anchor="ctr">
                    <a:lnL w="66675" cap="flat" cmpd="sng" algn="ctr">
                      <a:solidFill>
                        <a:srgbClr val="FFFFFF"/>
                      </a:solidFill>
                      <a:prstDash val="solid"/>
                      <a:round/>
                      <a:headEnd type="none" w="med" len="med"/>
                      <a:tailEnd type="none" w="med" len="med"/>
                    </a:lnL>
                    <a:lnR w="66675" cap="flat" cmpd="sng" algn="ctr">
                      <a:solidFill>
                        <a:srgbClr val="FFFFFF"/>
                      </a:solidFill>
                      <a:prstDash val="solid"/>
                      <a:round/>
                      <a:headEnd type="none" w="med" len="med"/>
                      <a:tailEnd type="none" w="med" len="med"/>
                    </a:lnR>
                    <a:lnT w="66675" cap="flat" cmpd="sng" algn="ctr">
                      <a:solidFill>
                        <a:srgbClr val="FFFFFF"/>
                      </a:solidFill>
                      <a:prstDash val="solid"/>
                      <a:round/>
                      <a:headEnd type="none" w="med" len="med"/>
                      <a:tailEnd type="none" w="med" len="med"/>
                    </a:lnT>
                    <a:lnB w="66675" cap="flat" cmpd="sng" algn="ctr">
                      <a:solidFill>
                        <a:srgbClr val="5CB8B2"/>
                      </a:solidFill>
                      <a:prstDash val="solid"/>
                      <a:round/>
                      <a:headEnd type="none" w="med" len="med"/>
                      <a:tailEnd type="none" w="med" len="med"/>
                    </a:lnB>
                  </a:tcPr>
                </a:tc>
                <a:extLst>
                  <a:ext uri="{0D108BD9-81ED-4DB2-BD59-A6C34878D82A}">
                    <a16:rowId xmlns:a16="http://schemas.microsoft.com/office/drawing/2014/main" val="10000"/>
                  </a:ext>
                </a:extLst>
              </a:tr>
              <a:tr h="1013459">
                <a:tc>
                  <a:txBody>
                    <a:bodyPr/>
                    <a:lstStyle/>
                    <a:p>
                      <a:pPr algn="ctr">
                        <a:lnSpc>
                          <a:spcPts val="3920"/>
                        </a:lnSpc>
                        <a:defRPr/>
                      </a:pPr>
                      <a:r>
                        <a:rPr lang="en-US" sz="2800" b="1">
                          <a:solidFill>
                            <a:srgbClr val="782F40"/>
                          </a:solidFill>
                          <a:latin typeface="Open Sans SemiCondensed Bold"/>
                          <a:ea typeface="Open Sans SemiCondensed Bold"/>
                          <a:cs typeface="Open Sans SemiCondensed Bold"/>
                          <a:sym typeface="Open Sans SemiCondensed Bold"/>
                        </a:rPr>
                        <a:t>International Program First Year Abroad</a:t>
                      </a:r>
                      <a:endParaRPr lang="en-US" sz="1100"/>
                    </a:p>
                  </a:txBody>
                  <a:tcPr marL="190500" marR="190500" marT="190500" marB="190500" anchor="ctr">
                    <a:lnL w="66675" cap="flat" cmpd="sng" algn="ctr">
                      <a:solidFill>
                        <a:srgbClr val="FFFFFF"/>
                      </a:solidFill>
                      <a:prstDash val="solid"/>
                      <a:round/>
                      <a:headEnd type="none" w="med" len="med"/>
                      <a:tailEnd type="none" w="med" len="med"/>
                    </a:lnL>
                    <a:lnR w="66675" cap="flat" cmpd="sng" algn="ctr">
                      <a:solidFill>
                        <a:srgbClr val="FFFFFF"/>
                      </a:solidFill>
                      <a:prstDash val="solid"/>
                      <a:round/>
                      <a:headEnd type="none" w="med" len="med"/>
                      <a:tailEnd type="none" w="med" len="med"/>
                    </a:lnR>
                    <a:lnT w="66675" cap="flat" cmpd="sng" algn="ctr">
                      <a:solidFill>
                        <a:srgbClr val="5CB8B2"/>
                      </a:solidFill>
                      <a:prstDash val="solid"/>
                      <a:round/>
                      <a:headEnd type="none" w="med" len="med"/>
                      <a:tailEnd type="none" w="med" len="med"/>
                    </a:lnT>
                    <a:lnB w="66675" cap="flat" cmpd="sng" algn="ctr">
                      <a:solidFill>
                        <a:srgbClr val="5CB8B2"/>
                      </a:solidFill>
                      <a:prstDash val="solid"/>
                      <a:round/>
                      <a:headEnd type="none" w="med" len="med"/>
                      <a:tailEnd type="none" w="med" len="med"/>
                    </a:lnB>
                  </a:tcPr>
                </a:tc>
                <a:extLst>
                  <a:ext uri="{0D108BD9-81ED-4DB2-BD59-A6C34878D82A}">
                    <a16:rowId xmlns:a16="http://schemas.microsoft.com/office/drawing/2014/main" val="10001"/>
                  </a:ext>
                </a:extLst>
              </a:tr>
              <a:tr h="1019430">
                <a:tc>
                  <a:txBody>
                    <a:bodyPr/>
                    <a:lstStyle/>
                    <a:p>
                      <a:pPr algn="ctr">
                        <a:lnSpc>
                          <a:spcPts val="3920"/>
                        </a:lnSpc>
                        <a:defRPr/>
                      </a:pPr>
                      <a:r>
                        <a:rPr lang="en-US" sz="2800" b="1">
                          <a:solidFill>
                            <a:srgbClr val="782F40"/>
                          </a:solidFill>
                          <a:latin typeface="Open Sans SemiCondensed Bold"/>
                          <a:ea typeface="Open Sans SemiCondensed Bold"/>
                          <a:cs typeface="Open Sans SemiCondensed Bold"/>
                          <a:sym typeface="Open Sans SemiCondensed Bold"/>
                        </a:rPr>
                        <a:t>FSU NEXT</a:t>
                      </a:r>
                      <a:endParaRPr lang="en-US" sz="1100"/>
                    </a:p>
                  </a:txBody>
                  <a:tcPr marL="190500" marR="190500" marT="190500" marB="190500" anchor="ctr">
                    <a:lnL w="66675" cap="flat" cmpd="sng" algn="ctr">
                      <a:solidFill>
                        <a:srgbClr val="FFFFFF"/>
                      </a:solidFill>
                      <a:prstDash val="solid"/>
                      <a:round/>
                      <a:headEnd type="none" w="med" len="med"/>
                      <a:tailEnd type="none" w="med" len="med"/>
                    </a:lnL>
                    <a:lnR w="66675" cap="flat" cmpd="sng" algn="ctr">
                      <a:solidFill>
                        <a:srgbClr val="FFFFFF"/>
                      </a:solidFill>
                      <a:prstDash val="solid"/>
                      <a:round/>
                      <a:headEnd type="none" w="med" len="med"/>
                      <a:tailEnd type="none" w="med" len="med"/>
                    </a:lnR>
                    <a:lnT w="66675" cap="flat" cmpd="sng" algn="ctr">
                      <a:solidFill>
                        <a:srgbClr val="5CB8B2"/>
                      </a:solidFill>
                      <a:prstDash val="solid"/>
                      <a:round/>
                      <a:headEnd type="none" w="med" len="med"/>
                      <a:tailEnd type="none" w="med" len="med"/>
                    </a:lnT>
                    <a:lnB w="66675" cap="flat" cmpd="sng" algn="ctr">
                      <a:solidFill>
                        <a:srgbClr val="5CB8B2"/>
                      </a:solidFill>
                      <a:prstDash val="solid"/>
                      <a:round/>
                      <a:headEnd type="none" w="med" len="med"/>
                      <a:tailEnd type="none" w="med" len="med"/>
                    </a:lnB>
                  </a:tcPr>
                </a:tc>
                <a:extLst>
                  <a:ext uri="{0D108BD9-81ED-4DB2-BD59-A6C34878D82A}">
                    <a16:rowId xmlns:a16="http://schemas.microsoft.com/office/drawing/2014/main" val="10002"/>
                  </a:ext>
                </a:extLst>
              </a:tr>
              <a:tr h="1013459">
                <a:tc>
                  <a:txBody>
                    <a:bodyPr/>
                    <a:lstStyle/>
                    <a:p>
                      <a:pPr algn="ctr">
                        <a:lnSpc>
                          <a:spcPts val="3920"/>
                        </a:lnSpc>
                        <a:defRPr/>
                      </a:pPr>
                      <a:r>
                        <a:rPr lang="en-US" sz="2800" b="1" dirty="0">
                          <a:solidFill>
                            <a:srgbClr val="782F40"/>
                          </a:solidFill>
                          <a:latin typeface="Open Sans SemiCondensed Bold"/>
                          <a:ea typeface="Open Sans SemiCondensed Bold"/>
                          <a:cs typeface="Open Sans SemiCondensed Bold"/>
                          <a:sym typeface="Open Sans SemiCondensed Bold"/>
                        </a:rPr>
                        <a:t>FSU Panama City, FL Campus</a:t>
                      </a:r>
                      <a:endParaRPr lang="en-US" sz="1100" dirty="0"/>
                    </a:p>
                  </a:txBody>
                  <a:tcPr marL="190500" marR="190500" marT="190500" marB="190500" anchor="ctr">
                    <a:lnL w="66675" cap="flat" cmpd="sng" algn="ctr">
                      <a:solidFill>
                        <a:srgbClr val="FFFFFF"/>
                      </a:solidFill>
                      <a:prstDash val="solid"/>
                      <a:round/>
                      <a:headEnd type="none" w="med" len="med"/>
                      <a:tailEnd type="none" w="med" len="med"/>
                    </a:lnL>
                    <a:lnR w="66675" cap="flat" cmpd="sng" algn="ctr">
                      <a:solidFill>
                        <a:srgbClr val="FFFFFF"/>
                      </a:solidFill>
                      <a:prstDash val="solid"/>
                      <a:round/>
                      <a:headEnd type="none" w="med" len="med"/>
                      <a:tailEnd type="none" w="med" len="med"/>
                    </a:lnR>
                    <a:lnT w="66675" cap="flat" cmpd="sng" algn="ctr">
                      <a:solidFill>
                        <a:srgbClr val="5CB8B2"/>
                      </a:solidFill>
                      <a:prstDash val="solid"/>
                      <a:round/>
                      <a:headEnd type="none" w="med" len="med"/>
                      <a:tailEnd type="none" w="med" len="med"/>
                    </a:lnT>
                    <a:lnB w="6667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6" name="TextBox 16"/>
          <p:cNvSpPr txBox="1"/>
          <p:nvPr/>
        </p:nvSpPr>
        <p:spPr>
          <a:xfrm>
            <a:off x="427402" y="4528234"/>
            <a:ext cx="9271053" cy="495300"/>
          </a:xfrm>
          <a:prstGeom prst="rect">
            <a:avLst/>
          </a:prstGeom>
        </p:spPr>
        <p:txBody>
          <a:bodyPr lIns="0" tIns="0" rIns="0" bIns="0" rtlCol="0" anchor="t">
            <a:spAutoFit/>
          </a:bodyPr>
          <a:lstStyle/>
          <a:p>
            <a:pPr algn="ctr">
              <a:lnSpc>
                <a:spcPts val="3960"/>
              </a:lnSpc>
            </a:pPr>
            <a:r>
              <a:rPr lang="en-US" sz="3300" b="1">
                <a:solidFill>
                  <a:srgbClr val="782F40"/>
                </a:solidFill>
                <a:latin typeface="Open Sans Bold"/>
                <a:ea typeface="Open Sans Bold"/>
                <a:cs typeface="Open Sans Bold"/>
                <a:sym typeface="Open Sans Bold"/>
              </a:rPr>
              <a:t>Seminole Pathways</a:t>
            </a:r>
          </a:p>
        </p:txBody>
      </p:sp>
      <p:grpSp>
        <p:nvGrpSpPr>
          <p:cNvPr id="17" name="Group 17"/>
          <p:cNvGrpSpPr/>
          <p:nvPr/>
        </p:nvGrpSpPr>
        <p:grpSpPr>
          <a:xfrm>
            <a:off x="9367406" y="4073418"/>
            <a:ext cx="8158218" cy="1661889"/>
            <a:chOff x="0" y="0"/>
            <a:chExt cx="2453793" cy="499856"/>
          </a:xfrm>
        </p:grpSpPr>
        <p:sp>
          <p:nvSpPr>
            <p:cNvPr id="18" name="Freeform 18"/>
            <p:cNvSpPr/>
            <p:nvPr/>
          </p:nvSpPr>
          <p:spPr>
            <a:xfrm>
              <a:off x="0" y="0"/>
              <a:ext cx="2453793" cy="499856"/>
            </a:xfrm>
            <a:custGeom>
              <a:avLst/>
              <a:gdLst/>
              <a:ahLst/>
              <a:cxnLst/>
              <a:rect l="l" t="t" r="r" b="b"/>
              <a:pathLst>
                <a:path w="2453793" h="499856">
                  <a:moveTo>
                    <a:pt x="42704" y="0"/>
                  </a:moveTo>
                  <a:lnTo>
                    <a:pt x="2411089" y="0"/>
                  </a:lnTo>
                  <a:cubicBezTo>
                    <a:pt x="2434673" y="0"/>
                    <a:pt x="2453793" y="19119"/>
                    <a:pt x="2453793" y="42704"/>
                  </a:cubicBezTo>
                  <a:lnTo>
                    <a:pt x="2453793" y="457152"/>
                  </a:lnTo>
                  <a:cubicBezTo>
                    <a:pt x="2453793" y="468478"/>
                    <a:pt x="2449294" y="479339"/>
                    <a:pt x="2441285" y="487348"/>
                  </a:cubicBezTo>
                  <a:cubicBezTo>
                    <a:pt x="2433276" y="495356"/>
                    <a:pt x="2422415" y="499856"/>
                    <a:pt x="2411089" y="499856"/>
                  </a:cubicBezTo>
                  <a:lnTo>
                    <a:pt x="42704" y="499856"/>
                  </a:lnTo>
                  <a:cubicBezTo>
                    <a:pt x="31378" y="499856"/>
                    <a:pt x="20516" y="495356"/>
                    <a:pt x="12508" y="487348"/>
                  </a:cubicBezTo>
                  <a:cubicBezTo>
                    <a:pt x="4499" y="479339"/>
                    <a:pt x="0" y="468478"/>
                    <a:pt x="0" y="457152"/>
                  </a:cubicBezTo>
                  <a:lnTo>
                    <a:pt x="0" y="42704"/>
                  </a:lnTo>
                  <a:cubicBezTo>
                    <a:pt x="0" y="31378"/>
                    <a:pt x="4499" y="20516"/>
                    <a:pt x="12508" y="12508"/>
                  </a:cubicBezTo>
                  <a:cubicBezTo>
                    <a:pt x="20516" y="4499"/>
                    <a:pt x="31378" y="0"/>
                    <a:pt x="42704" y="0"/>
                  </a:cubicBezTo>
                  <a:close/>
                </a:path>
              </a:pathLst>
            </a:custGeom>
            <a:solidFill>
              <a:srgbClr val="782F40"/>
            </a:solidFill>
          </p:spPr>
          <p:txBody>
            <a:bodyPr/>
            <a:lstStyle/>
            <a:p>
              <a:endParaRPr lang="en-US"/>
            </a:p>
          </p:txBody>
        </p:sp>
        <p:sp>
          <p:nvSpPr>
            <p:cNvPr id="19" name="TextBox 19"/>
            <p:cNvSpPr txBox="1"/>
            <p:nvPr/>
          </p:nvSpPr>
          <p:spPr>
            <a:xfrm>
              <a:off x="0" y="-38100"/>
              <a:ext cx="2453793" cy="537956"/>
            </a:xfrm>
            <a:prstGeom prst="rect">
              <a:avLst/>
            </a:prstGeom>
          </p:spPr>
          <p:txBody>
            <a:bodyPr lIns="44483" tIns="44483" rIns="44483" bIns="44483" rtlCol="0" anchor="ctr"/>
            <a:lstStyle/>
            <a:p>
              <a:pPr algn="ctr">
                <a:lnSpc>
                  <a:spcPts val="2939"/>
                </a:lnSpc>
              </a:pPr>
              <a:endParaRPr/>
            </a:p>
          </p:txBody>
        </p:sp>
      </p:grpSp>
      <p:grpSp>
        <p:nvGrpSpPr>
          <p:cNvPr id="20" name="Group 20"/>
          <p:cNvGrpSpPr/>
          <p:nvPr/>
        </p:nvGrpSpPr>
        <p:grpSpPr>
          <a:xfrm>
            <a:off x="9367406" y="5412717"/>
            <a:ext cx="8158218" cy="4370871"/>
            <a:chOff x="0" y="0"/>
            <a:chExt cx="2148666" cy="1151176"/>
          </a:xfrm>
          <a:effectLst>
            <a:outerShdw blurRad="50800" dist="38100" dir="2700000" algn="tl" rotWithShape="0">
              <a:prstClr val="black">
                <a:alpha val="40000"/>
              </a:prstClr>
            </a:outerShdw>
          </a:effectLst>
        </p:grpSpPr>
        <p:sp>
          <p:nvSpPr>
            <p:cNvPr id="21" name="Freeform 21"/>
            <p:cNvSpPr/>
            <p:nvPr/>
          </p:nvSpPr>
          <p:spPr>
            <a:xfrm>
              <a:off x="0" y="0"/>
              <a:ext cx="2148667" cy="1151176"/>
            </a:xfrm>
            <a:custGeom>
              <a:avLst/>
              <a:gdLst/>
              <a:ahLst/>
              <a:cxnLst/>
              <a:rect l="l" t="t" r="r" b="b"/>
              <a:pathLst>
                <a:path w="2148667" h="1151176">
                  <a:moveTo>
                    <a:pt x="0" y="0"/>
                  </a:moveTo>
                  <a:lnTo>
                    <a:pt x="2148667" y="0"/>
                  </a:lnTo>
                  <a:lnTo>
                    <a:pt x="2148667" y="1151176"/>
                  </a:lnTo>
                  <a:lnTo>
                    <a:pt x="0" y="1151176"/>
                  </a:lnTo>
                  <a:close/>
                </a:path>
              </a:pathLst>
            </a:custGeom>
            <a:solidFill>
              <a:srgbClr val="FFFFFF"/>
            </a:solidFill>
          </p:spPr>
          <p:txBody>
            <a:bodyPr/>
            <a:lstStyle/>
            <a:p>
              <a:endParaRPr lang="en-US"/>
            </a:p>
          </p:txBody>
        </p:sp>
        <p:sp>
          <p:nvSpPr>
            <p:cNvPr id="22" name="TextBox 22"/>
            <p:cNvSpPr txBox="1"/>
            <p:nvPr/>
          </p:nvSpPr>
          <p:spPr>
            <a:xfrm>
              <a:off x="0" y="-38100"/>
              <a:ext cx="2148666" cy="1189276"/>
            </a:xfrm>
            <a:prstGeom prst="rect">
              <a:avLst/>
            </a:prstGeom>
          </p:spPr>
          <p:txBody>
            <a:bodyPr lIns="50800" tIns="50800" rIns="50800" bIns="50800" rtlCol="0" anchor="ctr"/>
            <a:lstStyle/>
            <a:p>
              <a:pPr algn="ctr">
                <a:lnSpc>
                  <a:spcPts val="2939"/>
                </a:lnSpc>
              </a:pPr>
              <a:endParaRPr/>
            </a:p>
          </p:txBody>
        </p:sp>
      </p:grpSp>
      <p:graphicFrame>
        <p:nvGraphicFramePr>
          <p:cNvPr id="23" name="Table 23"/>
          <p:cNvGraphicFramePr>
            <a:graphicFrameLocks noGrp="1"/>
          </p:cNvGraphicFramePr>
          <p:nvPr>
            <p:extLst>
              <p:ext uri="{D42A27DB-BD31-4B8C-83A1-F6EECF244321}">
                <p14:modId xmlns:p14="http://schemas.microsoft.com/office/powerpoint/2010/main" val="2597221508"/>
              </p:ext>
            </p:extLst>
          </p:nvPr>
        </p:nvGraphicFramePr>
        <p:xfrm>
          <a:off x="9619357" y="5578601"/>
          <a:ext cx="7653148" cy="4059807"/>
        </p:xfrm>
        <a:graphic>
          <a:graphicData uri="http://schemas.openxmlformats.org/drawingml/2006/table">
            <a:tbl>
              <a:tblPr/>
              <a:tblGrid>
                <a:gridCol w="7653148">
                  <a:extLst>
                    <a:ext uri="{9D8B030D-6E8A-4147-A177-3AD203B41FA5}">
                      <a16:colId xmlns:a16="http://schemas.microsoft.com/office/drawing/2014/main" val="20000"/>
                    </a:ext>
                  </a:extLst>
                </a:gridCol>
              </a:tblGrid>
              <a:tr h="1013459">
                <a:tc>
                  <a:txBody>
                    <a:bodyPr/>
                    <a:lstStyle/>
                    <a:p>
                      <a:pPr algn="ctr">
                        <a:lnSpc>
                          <a:spcPts val="3920"/>
                        </a:lnSpc>
                        <a:defRPr/>
                      </a:pPr>
                      <a:r>
                        <a:rPr lang="en-US" sz="2800" b="1">
                          <a:solidFill>
                            <a:srgbClr val="782F40"/>
                          </a:solidFill>
                          <a:latin typeface="Open Sans SemiCondensed Bold"/>
                          <a:ea typeface="Open Sans SemiCondensed Bold"/>
                          <a:cs typeface="Open Sans SemiCondensed Bold"/>
                          <a:sym typeface="Open Sans SemiCondensed Bold"/>
                        </a:rPr>
                        <a:t>Aspire Traditional AA Transfer</a:t>
                      </a:r>
                      <a:endParaRPr lang="en-US" sz="1100"/>
                    </a:p>
                  </a:txBody>
                  <a:tcPr marL="190500" marR="190500" marT="190500" marB="190500" anchor="ctr">
                    <a:lnL w="66675" cap="flat" cmpd="sng" algn="ctr">
                      <a:solidFill>
                        <a:srgbClr val="FFFFFF"/>
                      </a:solidFill>
                      <a:prstDash val="solid"/>
                      <a:round/>
                      <a:headEnd type="none" w="med" len="med"/>
                      <a:tailEnd type="none" w="med" len="med"/>
                    </a:lnL>
                    <a:lnR w="66675" cap="flat" cmpd="sng" algn="ctr">
                      <a:solidFill>
                        <a:srgbClr val="FFFFFF"/>
                      </a:solidFill>
                      <a:prstDash val="solid"/>
                      <a:round/>
                      <a:headEnd type="none" w="med" len="med"/>
                      <a:tailEnd type="none" w="med" len="med"/>
                    </a:lnR>
                    <a:lnT w="66675" cap="flat" cmpd="sng" algn="ctr">
                      <a:solidFill>
                        <a:srgbClr val="FFFFFF"/>
                      </a:solidFill>
                      <a:prstDash val="solid"/>
                      <a:round/>
                      <a:headEnd type="none" w="med" len="med"/>
                      <a:tailEnd type="none" w="med" len="med"/>
                    </a:lnT>
                    <a:lnB w="66675" cap="flat" cmpd="sng" algn="ctr">
                      <a:solidFill>
                        <a:srgbClr val="5CB8B2"/>
                      </a:solidFill>
                      <a:prstDash val="solid"/>
                      <a:round/>
                      <a:headEnd type="none" w="med" len="med"/>
                      <a:tailEnd type="none" w="med" len="med"/>
                    </a:lnB>
                  </a:tcPr>
                </a:tc>
                <a:extLst>
                  <a:ext uri="{0D108BD9-81ED-4DB2-BD59-A6C34878D82A}">
                    <a16:rowId xmlns:a16="http://schemas.microsoft.com/office/drawing/2014/main" val="10000"/>
                  </a:ext>
                </a:extLst>
              </a:tr>
              <a:tr h="1013459">
                <a:tc>
                  <a:txBody>
                    <a:bodyPr/>
                    <a:lstStyle/>
                    <a:p>
                      <a:pPr algn="ctr">
                        <a:lnSpc>
                          <a:spcPts val="3920"/>
                        </a:lnSpc>
                        <a:defRPr/>
                      </a:pPr>
                      <a:r>
                        <a:rPr lang="en-US" sz="2800" b="1">
                          <a:solidFill>
                            <a:srgbClr val="782F40"/>
                          </a:solidFill>
                          <a:latin typeface="Open Sans SemiCondensed Bold"/>
                          <a:ea typeface="Open Sans SemiCondensed Bold"/>
                          <a:cs typeface="Open Sans SemiCondensed Bold"/>
                          <a:sym typeface="Open Sans SemiCondensed Bold"/>
                        </a:rPr>
                        <a:t>Aspire Elite</a:t>
                      </a:r>
                      <a:endParaRPr lang="en-US" sz="1100"/>
                    </a:p>
                  </a:txBody>
                  <a:tcPr marL="190500" marR="190500" marT="190500" marB="190500" anchor="ctr">
                    <a:lnL w="66675" cap="flat" cmpd="sng" algn="ctr">
                      <a:solidFill>
                        <a:srgbClr val="FFFFFF"/>
                      </a:solidFill>
                      <a:prstDash val="solid"/>
                      <a:round/>
                      <a:headEnd type="none" w="med" len="med"/>
                      <a:tailEnd type="none" w="med" len="med"/>
                    </a:lnL>
                    <a:lnR w="66675" cap="flat" cmpd="sng" algn="ctr">
                      <a:solidFill>
                        <a:srgbClr val="FFFFFF"/>
                      </a:solidFill>
                      <a:prstDash val="solid"/>
                      <a:round/>
                      <a:headEnd type="none" w="med" len="med"/>
                      <a:tailEnd type="none" w="med" len="med"/>
                    </a:lnR>
                    <a:lnT w="66675" cap="flat" cmpd="sng" algn="ctr">
                      <a:solidFill>
                        <a:srgbClr val="5CB8B2"/>
                      </a:solidFill>
                      <a:prstDash val="solid"/>
                      <a:round/>
                      <a:headEnd type="none" w="med" len="med"/>
                      <a:tailEnd type="none" w="med" len="med"/>
                    </a:lnT>
                    <a:lnB w="66675" cap="flat" cmpd="sng" algn="ctr">
                      <a:solidFill>
                        <a:srgbClr val="5CB8B2"/>
                      </a:solidFill>
                      <a:prstDash val="solid"/>
                      <a:round/>
                      <a:headEnd type="none" w="med" len="med"/>
                      <a:tailEnd type="none" w="med" len="med"/>
                    </a:lnB>
                  </a:tcPr>
                </a:tc>
                <a:extLst>
                  <a:ext uri="{0D108BD9-81ED-4DB2-BD59-A6C34878D82A}">
                    <a16:rowId xmlns:a16="http://schemas.microsoft.com/office/drawing/2014/main" val="10001"/>
                  </a:ext>
                </a:extLst>
              </a:tr>
              <a:tr h="1019430">
                <a:tc>
                  <a:txBody>
                    <a:bodyPr/>
                    <a:lstStyle/>
                    <a:p>
                      <a:pPr algn="ctr">
                        <a:lnSpc>
                          <a:spcPts val="3920"/>
                        </a:lnSpc>
                        <a:defRPr/>
                      </a:pPr>
                      <a:r>
                        <a:rPr lang="en-US" sz="2800" b="1">
                          <a:solidFill>
                            <a:srgbClr val="782F40"/>
                          </a:solidFill>
                          <a:latin typeface="Open Sans SemiCondensed Bold"/>
                          <a:ea typeface="Open Sans SemiCondensed Bold"/>
                          <a:cs typeface="Open Sans SemiCondensed Bold"/>
                          <a:sym typeface="Open Sans SemiCondensed Bold"/>
                        </a:rPr>
                        <a:t>Aspire Honors</a:t>
                      </a:r>
                      <a:endParaRPr lang="en-US" sz="1100"/>
                    </a:p>
                  </a:txBody>
                  <a:tcPr marL="190500" marR="190500" marT="190500" marB="190500" anchor="ctr">
                    <a:lnL w="66675" cap="flat" cmpd="sng" algn="ctr">
                      <a:solidFill>
                        <a:srgbClr val="FFFFFF"/>
                      </a:solidFill>
                      <a:prstDash val="solid"/>
                      <a:round/>
                      <a:headEnd type="none" w="med" len="med"/>
                      <a:tailEnd type="none" w="med" len="med"/>
                    </a:lnL>
                    <a:lnR w="66675" cap="flat" cmpd="sng" algn="ctr">
                      <a:solidFill>
                        <a:srgbClr val="FFFFFF"/>
                      </a:solidFill>
                      <a:prstDash val="solid"/>
                      <a:round/>
                      <a:headEnd type="none" w="med" len="med"/>
                      <a:tailEnd type="none" w="med" len="med"/>
                    </a:lnR>
                    <a:lnT w="66675" cap="flat" cmpd="sng" algn="ctr">
                      <a:solidFill>
                        <a:srgbClr val="5CB8B2"/>
                      </a:solidFill>
                      <a:prstDash val="solid"/>
                      <a:round/>
                      <a:headEnd type="none" w="med" len="med"/>
                      <a:tailEnd type="none" w="med" len="med"/>
                    </a:lnT>
                    <a:lnB w="66675" cap="flat" cmpd="sng" algn="ctr">
                      <a:solidFill>
                        <a:srgbClr val="5CB8B2"/>
                      </a:solidFill>
                      <a:prstDash val="solid"/>
                      <a:round/>
                      <a:headEnd type="none" w="med" len="med"/>
                      <a:tailEnd type="none" w="med" len="med"/>
                    </a:lnB>
                  </a:tcPr>
                </a:tc>
                <a:extLst>
                  <a:ext uri="{0D108BD9-81ED-4DB2-BD59-A6C34878D82A}">
                    <a16:rowId xmlns:a16="http://schemas.microsoft.com/office/drawing/2014/main" val="10002"/>
                  </a:ext>
                </a:extLst>
              </a:tr>
              <a:tr h="1013459">
                <a:tc>
                  <a:txBody>
                    <a:bodyPr/>
                    <a:lstStyle/>
                    <a:p>
                      <a:pPr algn="ctr">
                        <a:lnSpc>
                          <a:spcPts val="3920"/>
                        </a:lnSpc>
                        <a:defRPr/>
                      </a:pPr>
                      <a:r>
                        <a:rPr lang="en-US" sz="2800" b="1" dirty="0">
                          <a:solidFill>
                            <a:srgbClr val="782F40"/>
                          </a:solidFill>
                          <a:latin typeface="Open Sans SemiCondensed Bold"/>
                          <a:ea typeface="Open Sans SemiCondensed Bold"/>
                          <a:cs typeface="Open Sans SemiCondensed Bold"/>
                          <a:sym typeface="Open Sans SemiCondensed Bold"/>
                        </a:rPr>
                        <a:t>Aspire Online</a:t>
                      </a:r>
                      <a:endParaRPr lang="en-US" sz="1100" dirty="0"/>
                    </a:p>
                  </a:txBody>
                  <a:tcPr marL="190500" marR="190500" marT="190500" marB="190500" anchor="ctr">
                    <a:lnL w="66675" cap="flat" cmpd="sng" algn="ctr">
                      <a:solidFill>
                        <a:srgbClr val="FFFFFF"/>
                      </a:solidFill>
                      <a:prstDash val="solid"/>
                      <a:round/>
                      <a:headEnd type="none" w="med" len="med"/>
                      <a:tailEnd type="none" w="med" len="med"/>
                    </a:lnL>
                    <a:lnR w="66675" cap="flat" cmpd="sng" algn="ctr">
                      <a:solidFill>
                        <a:srgbClr val="FFFFFF"/>
                      </a:solidFill>
                      <a:prstDash val="solid"/>
                      <a:round/>
                      <a:headEnd type="none" w="med" len="med"/>
                      <a:tailEnd type="none" w="med" len="med"/>
                    </a:lnR>
                    <a:lnT w="66675" cap="flat" cmpd="sng" algn="ctr">
                      <a:solidFill>
                        <a:srgbClr val="5CB8B2"/>
                      </a:solidFill>
                      <a:prstDash val="solid"/>
                      <a:round/>
                      <a:headEnd type="none" w="med" len="med"/>
                      <a:tailEnd type="none" w="med" len="med"/>
                    </a:lnT>
                    <a:lnB w="6667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4" name="TextBox 24"/>
          <p:cNvSpPr txBox="1"/>
          <p:nvPr/>
        </p:nvSpPr>
        <p:spPr>
          <a:xfrm>
            <a:off x="8849953" y="4528234"/>
            <a:ext cx="9271053" cy="495300"/>
          </a:xfrm>
          <a:prstGeom prst="rect">
            <a:avLst/>
          </a:prstGeom>
        </p:spPr>
        <p:txBody>
          <a:bodyPr lIns="0" tIns="0" rIns="0" bIns="0" rtlCol="0" anchor="t">
            <a:spAutoFit/>
          </a:bodyPr>
          <a:lstStyle/>
          <a:p>
            <a:pPr algn="ctr">
              <a:lnSpc>
                <a:spcPts val="3960"/>
              </a:lnSpc>
            </a:pPr>
            <a:r>
              <a:rPr lang="en-US" sz="3300" b="1">
                <a:solidFill>
                  <a:srgbClr val="FFFFFF"/>
                </a:solidFill>
                <a:latin typeface="Open Sans Bold"/>
                <a:ea typeface="Open Sans Bold"/>
                <a:cs typeface="Open Sans Bold"/>
                <a:sym typeface="Open Sans Bold"/>
              </a:rPr>
              <a:t>Aspire Transfer Program @ TSC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355836"/>
            <a:ext cx="1555423" cy="931164"/>
            <a:chOff x="0" y="0"/>
            <a:chExt cx="2073897" cy="1241552"/>
          </a:xfrm>
        </p:grpSpPr>
        <p:sp>
          <p:nvSpPr>
            <p:cNvPr id="3" name="Freeform 3" descr="A close up of a logo  Description automatically generated"/>
            <p:cNvSpPr/>
            <p:nvPr/>
          </p:nvSpPr>
          <p:spPr>
            <a:xfrm>
              <a:off x="0" y="0"/>
              <a:ext cx="2073910" cy="1241552"/>
            </a:xfrm>
            <a:custGeom>
              <a:avLst/>
              <a:gdLst/>
              <a:ahLst/>
              <a:cxnLst/>
              <a:rect l="l" t="t" r="r" b="b"/>
              <a:pathLst>
                <a:path w="2073910" h="1241552">
                  <a:moveTo>
                    <a:pt x="0" y="0"/>
                  </a:moveTo>
                  <a:lnTo>
                    <a:pt x="2073910" y="0"/>
                  </a:lnTo>
                  <a:lnTo>
                    <a:pt x="2073910" y="1241552"/>
                  </a:lnTo>
                  <a:lnTo>
                    <a:pt x="0" y="1241552"/>
                  </a:lnTo>
                  <a:lnTo>
                    <a:pt x="0" y="0"/>
                  </a:lnTo>
                  <a:close/>
                </a:path>
              </a:pathLst>
            </a:custGeom>
            <a:blipFill>
              <a:blip r:embed="rId3"/>
              <a:stretch>
                <a:fillRect l="-31" r="-30"/>
              </a:stretch>
            </a:blipFill>
          </p:spPr>
          <p:txBody>
            <a:bodyPr/>
            <a:lstStyle/>
            <a:p>
              <a:endParaRPr lang="en-US"/>
            </a:p>
          </p:txBody>
        </p:sp>
      </p:grpSp>
      <p:grpSp>
        <p:nvGrpSpPr>
          <p:cNvPr id="4" name="Group 4"/>
          <p:cNvGrpSpPr/>
          <p:nvPr/>
        </p:nvGrpSpPr>
        <p:grpSpPr>
          <a:xfrm>
            <a:off x="-19050" y="-34547"/>
            <a:ext cx="18288000" cy="8705736"/>
            <a:chOff x="0" y="0"/>
            <a:chExt cx="24384000" cy="11607648"/>
          </a:xfrm>
        </p:grpSpPr>
        <p:sp>
          <p:nvSpPr>
            <p:cNvPr id="5" name="Freeform 5"/>
            <p:cNvSpPr/>
            <p:nvPr/>
          </p:nvSpPr>
          <p:spPr>
            <a:xfrm>
              <a:off x="0" y="0"/>
              <a:ext cx="24384000" cy="11607673"/>
            </a:xfrm>
            <a:custGeom>
              <a:avLst/>
              <a:gdLst/>
              <a:ahLst/>
              <a:cxnLst/>
              <a:rect l="l" t="t" r="r" b="b"/>
              <a:pathLst>
                <a:path w="24384000" h="11607673">
                  <a:moveTo>
                    <a:pt x="0" y="0"/>
                  </a:moveTo>
                  <a:lnTo>
                    <a:pt x="24384000" y="0"/>
                  </a:lnTo>
                  <a:lnTo>
                    <a:pt x="24384000" y="11607673"/>
                  </a:lnTo>
                  <a:lnTo>
                    <a:pt x="0" y="11607673"/>
                  </a:lnTo>
                  <a:lnTo>
                    <a:pt x="0" y="0"/>
                  </a:lnTo>
                  <a:close/>
                </a:path>
              </a:pathLst>
            </a:custGeom>
            <a:blipFill>
              <a:blip r:embed="rId4"/>
              <a:stretch>
                <a:fillRect l="-11129" t="-19318" r="-3759" b="-41284"/>
              </a:stretch>
            </a:blipFill>
          </p:spPr>
          <p:txBody>
            <a:bodyPr/>
            <a:lstStyle/>
            <a:p>
              <a:endParaRPr lang="en-US"/>
            </a:p>
          </p:txBody>
        </p:sp>
      </p:grpSp>
      <p:grpSp>
        <p:nvGrpSpPr>
          <p:cNvPr id="6" name="Group 6"/>
          <p:cNvGrpSpPr/>
          <p:nvPr/>
        </p:nvGrpSpPr>
        <p:grpSpPr>
          <a:xfrm>
            <a:off x="103613" y="8723376"/>
            <a:ext cx="18184387" cy="1545193"/>
            <a:chOff x="0" y="0"/>
            <a:chExt cx="24245849" cy="2060258"/>
          </a:xfrm>
        </p:grpSpPr>
        <p:sp>
          <p:nvSpPr>
            <p:cNvPr id="7" name="Freeform 7">
              <a:extLst>
                <a:ext uri="{C183D7F6-B498-43B3-948B-1728B52AA6E4}">
                  <adec:decorative xmlns:adec="http://schemas.microsoft.com/office/drawing/2017/decorative" val="1"/>
                </a:ext>
              </a:extLst>
            </p:cNvPr>
            <p:cNvSpPr/>
            <p:nvPr/>
          </p:nvSpPr>
          <p:spPr>
            <a:xfrm>
              <a:off x="0" y="0"/>
              <a:ext cx="24245824" cy="2060194"/>
            </a:xfrm>
            <a:custGeom>
              <a:avLst/>
              <a:gdLst/>
              <a:ahLst/>
              <a:cxnLst/>
              <a:rect l="l" t="t" r="r" b="b"/>
              <a:pathLst>
                <a:path w="24245824" h="2060194">
                  <a:moveTo>
                    <a:pt x="0" y="0"/>
                  </a:moveTo>
                  <a:lnTo>
                    <a:pt x="24245824" y="0"/>
                  </a:lnTo>
                  <a:lnTo>
                    <a:pt x="24245824" y="2060194"/>
                  </a:lnTo>
                  <a:lnTo>
                    <a:pt x="0" y="2060194"/>
                  </a:lnTo>
                  <a:close/>
                </a:path>
              </a:pathLst>
            </a:custGeom>
            <a:solidFill>
              <a:srgbClr val="FFFFFF"/>
            </a:solidFill>
          </p:spPr>
          <p:txBody>
            <a:bodyPr/>
            <a:lstStyle/>
            <a:p>
              <a:endParaRPr lang="en-US"/>
            </a:p>
          </p:txBody>
        </p:sp>
      </p:grpSp>
      <p:sp>
        <p:nvSpPr>
          <p:cNvPr id="8" name="Freeform 8"/>
          <p:cNvSpPr/>
          <p:nvPr/>
        </p:nvSpPr>
        <p:spPr>
          <a:xfrm>
            <a:off x="0" y="8827751"/>
            <a:ext cx="5543636" cy="1440809"/>
          </a:xfrm>
          <a:custGeom>
            <a:avLst/>
            <a:gdLst/>
            <a:ahLst/>
            <a:cxnLst/>
            <a:rect l="l" t="t" r="r" b="b"/>
            <a:pathLst>
              <a:path w="5543636" h="1440809">
                <a:moveTo>
                  <a:pt x="0" y="0"/>
                </a:moveTo>
                <a:lnTo>
                  <a:pt x="5543636" y="0"/>
                </a:lnTo>
                <a:lnTo>
                  <a:pt x="5543636" y="1440809"/>
                </a:lnTo>
                <a:lnTo>
                  <a:pt x="0" y="1440809"/>
                </a:lnTo>
                <a:lnTo>
                  <a:pt x="0" y="0"/>
                </a:lnTo>
                <a:close/>
              </a:path>
            </a:pathLst>
          </a:custGeom>
          <a:blipFill>
            <a:blip>
              <a:extLst>
                <a:ext uri="{96DAC541-7B7A-43D3-8B79-37D633B846F1}">
                  <asvg:svgBlip xmlns:asvg="http://schemas.microsoft.com/office/drawing/2016/SVG/main" r:embed="rId5"/>
                </a:ext>
              </a:extLst>
            </a:blip>
            <a:stretch>
              <a:fillRect t="-157" b="-157"/>
            </a:stretch>
          </a:blipFill>
        </p:spPr>
        <p:txBody>
          <a:bodyPr/>
          <a:lstStyle/>
          <a:p>
            <a:endParaRPr lang="en-US"/>
          </a:p>
        </p:txBody>
      </p:sp>
      <p:sp>
        <p:nvSpPr>
          <p:cNvPr id="9" name="Freeform 9">
            <a:hlinkClick r:id="rId6" tooltip="https://www.facebook.com/share/1QgLHTvmJK/?mibextid=wwXIfr"/>
          </p:cNvPr>
          <p:cNvSpPr/>
          <p:nvPr/>
        </p:nvSpPr>
        <p:spPr>
          <a:xfrm>
            <a:off x="15673574" y="9242423"/>
            <a:ext cx="584734" cy="582607"/>
          </a:xfrm>
          <a:custGeom>
            <a:avLst/>
            <a:gdLst/>
            <a:ahLst/>
            <a:cxnLst/>
            <a:rect l="l" t="t" r="r" b="b"/>
            <a:pathLst>
              <a:path w="584734" h="582607">
                <a:moveTo>
                  <a:pt x="0" y="0"/>
                </a:moveTo>
                <a:lnTo>
                  <a:pt x="584733" y="0"/>
                </a:lnTo>
                <a:lnTo>
                  <a:pt x="584733" y="582607"/>
                </a:lnTo>
                <a:lnTo>
                  <a:pt x="0" y="58260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a:hlinkClick r:id="rId8" tooltip="https://www.instagram.com/fsu.admissions?igsh=MWplbWQ2anRlYnJlNg%3D%3D&amp;utm_source=qr"/>
          </p:cNvPr>
          <p:cNvSpPr/>
          <p:nvPr/>
        </p:nvSpPr>
        <p:spPr>
          <a:xfrm>
            <a:off x="14861808" y="9242423"/>
            <a:ext cx="582607" cy="582607"/>
          </a:xfrm>
          <a:custGeom>
            <a:avLst/>
            <a:gdLst/>
            <a:ahLst/>
            <a:cxnLst/>
            <a:rect l="l" t="t" r="r" b="b"/>
            <a:pathLst>
              <a:path w="582607" h="582607">
                <a:moveTo>
                  <a:pt x="0" y="0"/>
                </a:moveTo>
                <a:lnTo>
                  <a:pt x="582607" y="0"/>
                </a:lnTo>
                <a:lnTo>
                  <a:pt x="582607" y="582607"/>
                </a:lnTo>
                <a:lnTo>
                  <a:pt x="0" y="58260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a:hlinkClick r:id="rId10" tooltip="https://x.com/FSUAdmissions?utm_source=ig&amp;utm_medium=social&amp;utm_content=link_in_bio&amp;fbclid=PAdGRleARpst5leHRuA2FlbQIxMQBzcnRjBmFwcF9pZA8xMjQwMjQ1NzQyODc0MTQAAadsZaW4gRHzOZ6GxJD1ggTyFGHIi7UjJ1s4Amdi1IHfO0tYHuDRMqAGxD4jFw_aem_VPJGq25p2h1sSlWb42-XqA"/>
          </p:cNvPr>
          <p:cNvSpPr/>
          <p:nvPr/>
        </p:nvSpPr>
        <p:spPr>
          <a:xfrm>
            <a:off x="16487466" y="9256852"/>
            <a:ext cx="542675" cy="553750"/>
          </a:xfrm>
          <a:custGeom>
            <a:avLst/>
            <a:gdLst/>
            <a:ahLst/>
            <a:cxnLst/>
            <a:rect l="l" t="t" r="r" b="b"/>
            <a:pathLst>
              <a:path w="542675" h="553750">
                <a:moveTo>
                  <a:pt x="0" y="0"/>
                </a:moveTo>
                <a:lnTo>
                  <a:pt x="542675" y="0"/>
                </a:lnTo>
                <a:lnTo>
                  <a:pt x="542675" y="553750"/>
                </a:lnTo>
                <a:lnTo>
                  <a:pt x="0" y="553750"/>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2" name="Freeform 12">
            <a:hlinkClick r:id="rId12" tooltip="https://youtube.com/@fsu.admissions?si=59_8m_91qJHuYG5e"/>
          </p:cNvPr>
          <p:cNvSpPr/>
          <p:nvPr/>
        </p:nvSpPr>
        <p:spPr>
          <a:xfrm>
            <a:off x="17197195" y="9222187"/>
            <a:ext cx="623079" cy="623079"/>
          </a:xfrm>
          <a:custGeom>
            <a:avLst/>
            <a:gdLst/>
            <a:ahLst/>
            <a:cxnLst/>
            <a:rect l="l" t="t" r="r" b="b"/>
            <a:pathLst>
              <a:path w="623079" h="623079">
                <a:moveTo>
                  <a:pt x="0" y="0"/>
                </a:moveTo>
                <a:lnTo>
                  <a:pt x="623079" y="0"/>
                </a:lnTo>
                <a:lnTo>
                  <a:pt x="623079" y="623079"/>
                </a:lnTo>
                <a:lnTo>
                  <a:pt x="0" y="623079"/>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3" name="TextBox 13"/>
          <p:cNvSpPr txBox="1"/>
          <p:nvPr/>
        </p:nvSpPr>
        <p:spPr>
          <a:xfrm>
            <a:off x="5901048" y="9456506"/>
            <a:ext cx="7729726" cy="384021"/>
          </a:xfrm>
          <a:prstGeom prst="rect">
            <a:avLst/>
          </a:prstGeom>
        </p:spPr>
        <p:txBody>
          <a:bodyPr lIns="0" tIns="0" rIns="0" bIns="0" rtlCol="0" anchor="t">
            <a:spAutoFit/>
          </a:bodyPr>
          <a:lstStyle/>
          <a:p>
            <a:pPr algn="ctr">
              <a:lnSpc>
                <a:spcPts val="2916"/>
              </a:lnSpc>
            </a:pPr>
            <a:r>
              <a:rPr lang="en-US" sz="2700" b="1" u="sng" dirty="0">
                <a:solidFill>
                  <a:srgbClr val="782F40"/>
                </a:solidFill>
                <a:latin typeface="Open Sans Condensed" pitchFamily="2" charset="0"/>
                <a:ea typeface="Open Sans Condensed" pitchFamily="2" charset="0"/>
                <a:cs typeface="Open Sans Condensed" pitchFamily="2" charset="0"/>
                <a:sym typeface="Open Sans Condensed Bold"/>
                <a:hlinkClick r:id="rId14" tooltip="http://admissions.fsu.edu"/>
              </a:rPr>
              <a:t>admissions.fsu.edu</a:t>
            </a:r>
            <a:r>
              <a:rPr lang="en-US" sz="2700" dirty="0">
                <a:solidFill>
                  <a:srgbClr val="782F40"/>
                </a:solidFill>
                <a:latin typeface="Open Sans Condensed" pitchFamily="2" charset="0"/>
                <a:ea typeface="Open Sans Condensed" pitchFamily="2" charset="0"/>
                <a:cs typeface="Open Sans Condensed" pitchFamily="2" charset="0"/>
                <a:sym typeface="Open Sans Condensed"/>
              </a:rPr>
              <a:t> </a:t>
            </a:r>
            <a:r>
              <a:rPr lang="en-US" sz="2700" b="1" dirty="0">
                <a:solidFill>
                  <a:srgbClr val="782F40"/>
                </a:solidFill>
                <a:latin typeface="Open Sans Condensed" pitchFamily="2" charset="0"/>
                <a:ea typeface="Open Sans Condensed" pitchFamily="2" charset="0"/>
                <a:cs typeface="Open Sans Condensed" pitchFamily="2" charset="0"/>
                <a:sym typeface="Open Sans Condensed Bold"/>
              </a:rPr>
              <a:t>| (850) 644-6200 |admissions@fsu.edu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02729"/>
            <a:ext cx="18288000" cy="12192000"/>
          </a:xfrm>
          <a:custGeom>
            <a:avLst/>
            <a:gdLst/>
            <a:ahLst/>
            <a:cxnLst/>
            <a:rect l="l" t="t" r="r" b="b"/>
            <a:pathLst>
              <a:path w="18288000" h="12192000">
                <a:moveTo>
                  <a:pt x="0" y="0"/>
                </a:moveTo>
                <a:lnTo>
                  <a:pt x="18288000" y="0"/>
                </a:lnTo>
                <a:lnTo>
                  <a:pt x="18288000" y="12192000"/>
                </a:lnTo>
                <a:lnTo>
                  <a:pt x="0" y="12192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rot="-10800000">
            <a:off x="0" y="6490087"/>
            <a:ext cx="19606948" cy="3796913"/>
            <a:chOff x="0" y="0"/>
            <a:chExt cx="5163970" cy="1000010"/>
          </a:xfrm>
        </p:grpSpPr>
        <p:sp>
          <p:nvSpPr>
            <p:cNvPr id="4" name="Freeform 4"/>
            <p:cNvSpPr/>
            <p:nvPr/>
          </p:nvSpPr>
          <p:spPr>
            <a:xfrm>
              <a:off x="0" y="0"/>
              <a:ext cx="5163970" cy="1000010"/>
            </a:xfrm>
            <a:custGeom>
              <a:avLst/>
              <a:gdLst/>
              <a:ahLst/>
              <a:cxnLst/>
              <a:rect l="l" t="t" r="r" b="b"/>
              <a:pathLst>
                <a:path w="5163970" h="1000010">
                  <a:moveTo>
                    <a:pt x="0" y="0"/>
                  </a:moveTo>
                  <a:lnTo>
                    <a:pt x="5163970" y="0"/>
                  </a:lnTo>
                  <a:lnTo>
                    <a:pt x="5163970" y="1000010"/>
                  </a:lnTo>
                  <a:lnTo>
                    <a:pt x="0" y="1000010"/>
                  </a:lnTo>
                  <a:close/>
                </a:path>
              </a:pathLst>
            </a:custGeom>
            <a:gradFill rotWithShape="1">
              <a:gsLst>
                <a:gs pos="0">
                  <a:srgbClr val="030307">
                    <a:alpha val="100000"/>
                  </a:srgbClr>
                </a:gs>
                <a:gs pos="50000">
                  <a:srgbClr val="161516">
                    <a:alpha val="100000"/>
                  </a:srgbClr>
                </a:gs>
                <a:gs pos="100000">
                  <a:srgbClr val="585658">
                    <a:alpha val="0"/>
                  </a:srgbClr>
                </a:gs>
              </a:gsLst>
              <a:lin ang="5400000"/>
            </a:gradFill>
          </p:spPr>
          <p:txBody>
            <a:bodyPr/>
            <a:lstStyle/>
            <a:p>
              <a:endParaRPr lang="en-US"/>
            </a:p>
          </p:txBody>
        </p:sp>
        <p:sp>
          <p:nvSpPr>
            <p:cNvPr id="5" name="TextBox 5"/>
            <p:cNvSpPr txBox="1"/>
            <p:nvPr/>
          </p:nvSpPr>
          <p:spPr>
            <a:xfrm>
              <a:off x="0" y="47625"/>
              <a:ext cx="5163970" cy="952385"/>
            </a:xfrm>
            <a:prstGeom prst="rect">
              <a:avLst/>
            </a:prstGeom>
          </p:spPr>
          <p:txBody>
            <a:bodyPr lIns="50800" tIns="50800" rIns="50800" bIns="50800" rtlCol="0" anchor="ctr"/>
            <a:lstStyle/>
            <a:p>
              <a:pPr algn="ctr">
                <a:lnSpc>
                  <a:spcPts val="2390"/>
                </a:lnSpc>
              </a:pPr>
              <a:endParaRPr/>
            </a:p>
          </p:txBody>
        </p:sp>
      </p:grpSp>
      <p:grpSp>
        <p:nvGrpSpPr>
          <p:cNvPr id="6" name="Group 6"/>
          <p:cNvGrpSpPr/>
          <p:nvPr/>
        </p:nvGrpSpPr>
        <p:grpSpPr>
          <a:xfrm>
            <a:off x="522368" y="7874194"/>
            <a:ext cx="3277269" cy="1991993"/>
            <a:chOff x="0" y="0"/>
            <a:chExt cx="4369692" cy="2655991"/>
          </a:xfrm>
        </p:grpSpPr>
        <p:sp>
          <p:nvSpPr>
            <p:cNvPr id="7" name="TextBox 7"/>
            <p:cNvSpPr txBox="1"/>
            <p:nvPr/>
          </p:nvSpPr>
          <p:spPr>
            <a:xfrm>
              <a:off x="0" y="-133350"/>
              <a:ext cx="4369692" cy="1557791"/>
            </a:xfrm>
            <a:prstGeom prst="rect">
              <a:avLst/>
            </a:prstGeom>
          </p:spPr>
          <p:txBody>
            <a:bodyPr lIns="0" tIns="0" rIns="0" bIns="0" rtlCol="0" anchor="t">
              <a:spAutoFit/>
            </a:bodyPr>
            <a:lstStyle/>
            <a:p>
              <a:pPr algn="ctr">
                <a:lnSpc>
                  <a:spcPts val="9890"/>
                </a:lnSpc>
                <a:spcBef>
                  <a:spcPct val="0"/>
                </a:spcBef>
              </a:pPr>
              <a:r>
                <a:rPr lang="en-US" sz="7064" b="1">
                  <a:solidFill>
                    <a:srgbClr val="FFFFFF"/>
                  </a:solidFill>
                  <a:latin typeface="Open Sans Ultra-Bold"/>
                  <a:ea typeface="Open Sans Ultra-Bold"/>
                  <a:cs typeface="Open Sans Ultra-Bold"/>
                  <a:sym typeface="Open Sans Ultra-Bold"/>
                </a:rPr>
                <a:t>#1</a:t>
              </a:r>
            </a:p>
          </p:txBody>
        </p:sp>
        <p:sp>
          <p:nvSpPr>
            <p:cNvPr id="8" name="TextBox 8"/>
            <p:cNvSpPr txBox="1"/>
            <p:nvPr/>
          </p:nvSpPr>
          <p:spPr>
            <a:xfrm>
              <a:off x="165929" y="1369915"/>
              <a:ext cx="4037833" cy="820716"/>
            </a:xfrm>
            <a:prstGeom prst="rect">
              <a:avLst/>
            </a:prstGeom>
          </p:spPr>
          <p:txBody>
            <a:bodyPr lIns="0" tIns="0" rIns="0" bIns="0" rtlCol="0" anchor="t">
              <a:spAutoFit/>
            </a:bodyPr>
            <a:lstStyle/>
            <a:p>
              <a:pPr algn="ctr">
                <a:lnSpc>
                  <a:spcPts val="2390"/>
                </a:lnSpc>
              </a:pPr>
              <a:r>
                <a:rPr lang="en-US" sz="2390" b="1">
                  <a:solidFill>
                    <a:srgbClr val="FFFFFF"/>
                  </a:solidFill>
                  <a:latin typeface="Open Sans Condensed Bold"/>
                  <a:ea typeface="Open Sans Condensed Bold"/>
                  <a:cs typeface="Open Sans Condensed Bold"/>
                  <a:sym typeface="Open Sans Condensed Bold"/>
                </a:rPr>
                <a:t>BEST VALUE COLLEGE IN FLORIDA</a:t>
              </a:r>
            </a:p>
          </p:txBody>
        </p:sp>
        <p:sp>
          <p:nvSpPr>
            <p:cNvPr id="9" name="TextBox 9"/>
            <p:cNvSpPr txBox="1"/>
            <p:nvPr/>
          </p:nvSpPr>
          <p:spPr>
            <a:xfrm>
              <a:off x="371806" y="2298063"/>
              <a:ext cx="3626080" cy="357928"/>
            </a:xfrm>
            <a:prstGeom prst="rect">
              <a:avLst/>
            </a:prstGeom>
          </p:spPr>
          <p:txBody>
            <a:bodyPr lIns="0" tIns="0" rIns="0" bIns="0" rtlCol="0" anchor="t">
              <a:spAutoFit/>
            </a:bodyPr>
            <a:lstStyle/>
            <a:p>
              <a:pPr algn="ctr">
                <a:lnSpc>
                  <a:spcPts val="1879"/>
                </a:lnSpc>
              </a:pPr>
              <a:r>
                <a:rPr lang="en-US" sz="1999" i="1">
                  <a:solidFill>
                    <a:srgbClr val="FFFFFF"/>
                  </a:solidFill>
                  <a:latin typeface="Open Sans Condensed Italics"/>
                  <a:ea typeface="Open Sans Condensed Italics"/>
                  <a:cs typeface="Open Sans Condensed Italics"/>
                  <a:sym typeface="Open Sans Condensed Italics"/>
                </a:rPr>
                <a:t>Princeton Review 2026</a:t>
              </a:r>
            </a:p>
          </p:txBody>
        </p:sp>
      </p:grpSp>
      <p:grpSp>
        <p:nvGrpSpPr>
          <p:cNvPr id="10" name="Group 10"/>
          <p:cNvGrpSpPr/>
          <p:nvPr/>
        </p:nvGrpSpPr>
        <p:grpSpPr>
          <a:xfrm>
            <a:off x="4071826" y="7905759"/>
            <a:ext cx="2387025" cy="1991993"/>
            <a:chOff x="0" y="0"/>
            <a:chExt cx="3182700" cy="2655991"/>
          </a:xfrm>
        </p:grpSpPr>
        <p:sp>
          <p:nvSpPr>
            <p:cNvPr id="11" name="TextBox 11"/>
            <p:cNvSpPr txBox="1"/>
            <p:nvPr/>
          </p:nvSpPr>
          <p:spPr>
            <a:xfrm>
              <a:off x="0" y="-133350"/>
              <a:ext cx="3182700" cy="1579626"/>
            </a:xfrm>
            <a:prstGeom prst="rect">
              <a:avLst/>
            </a:prstGeom>
          </p:spPr>
          <p:txBody>
            <a:bodyPr lIns="0" tIns="0" rIns="0" bIns="0" rtlCol="0" anchor="t">
              <a:spAutoFit/>
            </a:bodyPr>
            <a:lstStyle/>
            <a:p>
              <a:pPr algn="ctr">
                <a:lnSpc>
                  <a:spcPts val="10037"/>
                </a:lnSpc>
                <a:spcBef>
                  <a:spcPct val="0"/>
                </a:spcBef>
              </a:pPr>
              <a:r>
                <a:rPr lang="en-US" sz="7169" b="1">
                  <a:solidFill>
                    <a:srgbClr val="FFFFFF"/>
                  </a:solidFill>
                  <a:latin typeface="Open Sans Ultra-Bold"/>
                  <a:ea typeface="Open Sans Ultra-Bold"/>
                  <a:cs typeface="Open Sans Ultra-Bold"/>
                  <a:sym typeface="Open Sans Ultra-Bold"/>
                </a:rPr>
                <a:t>#11</a:t>
              </a:r>
            </a:p>
          </p:txBody>
        </p:sp>
        <p:sp>
          <p:nvSpPr>
            <p:cNvPr id="12" name="TextBox 12"/>
            <p:cNvSpPr txBox="1"/>
            <p:nvPr/>
          </p:nvSpPr>
          <p:spPr>
            <a:xfrm>
              <a:off x="0" y="1369915"/>
              <a:ext cx="3182700" cy="820716"/>
            </a:xfrm>
            <a:prstGeom prst="rect">
              <a:avLst/>
            </a:prstGeom>
          </p:spPr>
          <p:txBody>
            <a:bodyPr lIns="0" tIns="0" rIns="0" bIns="0" rtlCol="0" anchor="t">
              <a:spAutoFit/>
            </a:bodyPr>
            <a:lstStyle/>
            <a:p>
              <a:pPr algn="ctr">
                <a:lnSpc>
                  <a:spcPts val="2390"/>
                </a:lnSpc>
              </a:pPr>
              <a:r>
                <a:rPr lang="en-US" sz="2390" b="1">
                  <a:solidFill>
                    <a:srgbClr val="FFFFFF"/>
                  </a:solidFill>
                  <a:latin typeface="Open Sans Condensed Bold"/>
                  <a:ea typeface="Open Sans Condensed Bold"/>
                  <a:cs typeface="Open Sans Condensed Bold"/>
                  <a:sym typeface="Open Sans Condensed Bold"/>
                </a:rPr>
                <a:t>PUBLIC </a:t>
              </a:r>
            </a:p>
            <a:p>
              <a:pPr algn="ctr">
                <a:lnSpc>
                  <a:spcPts val="2390"/>
                </a:lnSpc>
              </a:pPr>
              <a:r>
                <a:rPr lang="en-US" sz="2390" b="1">
                  <a:solidFill>
                    <a:srgbClr val="FFFFFF"/>
                  </a:solidFill>
                  <a:latin typeface="Open Sans Condensed Bold"/>
                  <a:ea typeface="Open Sans Condensed Bold"/>
                  <a:cs typeface="Open Sans Condensed Bold"/>
                  <a:sym typeface="Open Sans Condensed Bold"/>
                </a:rPr>
                <a:t>UNIVERSITY</a:t>
              </a:r>
            </a:p>
          </p:txBody>
        </p:sp>
        <p:sp>
          <p:nvSpPr>
            <p:cNvPr id="13" name="TextBox 13"/>
            <p:cNvSpPr txBox="1"/>
            <p:nvPr/>
          </p:nvSpPr>
          <p:spPr>
            <a:xfrm>
              <a:off x="3674" y="2298063"/>
              <a:ext cx="3175352" cy="357928"/>
            </a:xfrm>
            <a:prstGeom prst="rect">
              <a:avLst/>
            </a:prstGeom>
          </p:spPr>
          <p:txBody>
            <a:bodyPr lIns="0" tIns="0" rIns="0" bIns="0" rtlCol="0" anchor="t">
              <a:spAutoFit/>
            </a:bodyPr>
            <a:lstStyle/>
            <a:p>
              <a:pPr algn="ctr">
                <a:lnSpc>
                  <a:spcPts val="1879"/>
                </a:lnSpc>
              </a:pPr>
              <a:r>
                <a:rPr lang="en-US" sz="1999" i="1">
                  <a:solidFill>
                    <a:srgbClr val="FFFFFF"/>
                  </a:solidFill>
                  <a:latin typeface="Open Sans Condensed Italics"/>
                  <a:ea typeface="Open Sans Condensed Italics"/>
                  <a:cs typeface="Open Sans Condensed Italics"/>
                  <a:sym typeface="Open Sans Condensed Italics"/>
                </a:rPr>
                <a:t>Niche 2026</a:t>
              </a:r>
            </a:p>
          </p:txBody>
        </p:sp>
      </p:grpSp>
      <p:grpSp>
        <p:nvGrpSpPr>
          <p:cNvPr id="14" name="Group 14"/>
          <p:cNvGrpSpPr/>
          <p:nvPr/>
        </p:nvGrpSpPr>
        <p:grpSpPr>
          <a:xfrm>
            <a:off x="6735076" y="7900665"/>
            <a:ext cx="3286288" cy="2002181"/>
            <a:chOff x="0" y="0"/>
            <a:chExt cx="4381717" cy="2669574"/>
          </a:xfrm>
        </p:grpSpPr>
        <p:sp>
          <p:nvSpPr>
            <p:cNvPr id="15" name="TextBox 15"/>
            <p:cNvSpPr txBox="1"/>
            <p:nvPr/>
          </p:nvSpPr>
          <p:spPr>
            <a:xfrm>
              <a:off x="0" y="-142875"/>
              <a:ext cx="4381717" cy="1577799"/>
            </a:xfrm>
            <a:prstGeom prst="rect">
              <a:avLst/>
            </a:prstGeom>
          </p:spPr>
          <p:txBody>
            <a:bodyPr lIns="0" tIns="0" rIns="0" bIns="0" rtlCol="0" anchor="t">
              <a:spAutoFit/>
            </a:bodyPr>
            <a:lstStyle/>
            <a:p>
              <a:pPr algn="ctr">
                <a:lnSpc>
                  <a:spcPts val="9917"/>
                </a:lnSpc>
                <a:spcBef>
                  <a:spcPct val="0"/>
                </a:spcBef>
              </a:pPr>
              <a:r>
                <a:rPr lang="en-US" sz="7084" b="1">
                  <a:solidFill>
                    <a:srgbClr val="FFFFFF"/>
                  </a:solidFill>
                  <a:latin typeface="Open Sans Ultra-Bold"/>
                  <a:ea typeface="Open Sans Ultra-Bold"/>
                  <a:cs typeface="Open Sans Ultra-Bold"/>
                  <a:sym typeface="Open Sans Ultra-Bold"/>
                </a:rPr>
                <a:t>97%</a:t>
              </a:r>
            </a:p>
          </p:txBody>
        </p:sp>
        <p:sp>
          <p:nvSpPr>
            <p:cNvPr id="16" name="TextBox 16"/>
            <p:cNvSpPr txBox="1"/>
            <p:nvPr/>
          </p:nvSpPr>
          <p:spPr>
            <a:xfrm>
              <a:off x="0" y="1466647"/>
              <a:ext cx="4381717" cy="416374"/>
            </a:xfrm>
            <a:prstGeom prst="rect">
              <a:avLst/>
            </a:prstGeom>
          </p:spPr>
          <p:txBody>
            <a:bodyPr lIns="0" tIns="0" rIns="0" bIns="0" rtlCol="0" anchor="t">
              <a:spAutoFit/>
            </a:bodyPr>
            <a:lstStyle/>
            <a:p>
              <a:pPr algn="ctr">
                <a:lnSpc>
                  <a:spcPts val="2246"/>
                </a:lnSpc>
              </a:pPr>
              <a:r>
                <a:rPr lang="en-US" sz="2390" b="1">
                  <a:solidFill>
                    <a:srgbClr val="FFFFFF"/>
                  </a:solidFill>
                  <a:latin typeface="Open Sans Condensed Bold"/>
                  <a:ea typeface="Open Sans Condensed Bold"/>
                  <a:cs typeface="Open Sans Condensed Bold"/>
                  <a:sym typeface="Open Sans Condensed Bold"/>
                </a:rPr>
                <a:t>RETENTION RATE</a:t>
              </a:r>
            </a:p>
          </p:txBody>
        </p:sp>
        <p:sp>
          <p:nvSpPr>
            <p:cNvPr id="17" name="TextBox 17"/>
            <p:cNvSpPr txBox="1"/>
            <p:nvPr/>
          </p:nvSpPr>
          <p:spPr>
            <a:xfrm>
              <a:off x="131063" y="1994146"/>
              <a:ext cx="4119592" cy="675428"/>
            </a:xfrm>
            <a:prstGeom prst="rect">
              <a:avLst/>
            </a:prstGeom>
          </p:spPr>
          <p:txBody>
            <a:bodyPr lIns="0" tIns="0" rIns="0" bIns="0" rtlCol="0" anchor="t">
              <a:spAutoFit/>
            </a:bodyPr>
            <a:lstStyle/>
            <a:p>
              <a:pPr algn="ctr">
                <a:lnSpc>
                  <a:spcPts val="1880"/>
                </a:lnSpc>
              </a:pPr>
              <a:r>
                <a:rPr lang="en-US" sz="2000">
                  <a:solidFill>
                    <a:srgbClr val="FFFFFF"/>
                  </a:solidFill>
                  <a:latin typeface="Open Sans Condensed"/>
                  <a:ea typeface="Open Sans Condensed"/>
                  <a:cs typeface="Open Sans Condensed"/>
                  <a:sym typeface="Open Sans Condensed"/>
                </a:rPr>
                <a:t>FSU ranks in the Top 5 among national public universities.</a:t>
              </a:r>
            </a:p>
          </p:txBody>
        </p:sp>
      </p:grpSp>
      <p:grpSp>
        <p:nvGrpSpPr>
          <p:cNvPr id="18" name="Group 18"/>
          <p:cNvGrpSpPr/>
          <p:nvPr/>
        </p:nvGrpSpPr>
        <p:grpSpPr>
          <a:xfrm>
            <a:off x="10297589" y="7900665"/>
            <a:ext cx="3612224" cy="2002181"/>
            <a:chOff x="0" y="0"/>
            <a:chExt cx="4816299" cy="2669574"/>
          </a:xfrm>
        </p:grpSpPr>
        <p:sp>
          <p:nvSpPr>
            <p:cNvPr id="19" name="TextBox 19"/>
            <p:cNvSpPr txBox="1"/>
            <p:nvPr/>
          </p:nvSpPr>
          <p:spPr>
            <a:xfrm>
              <a:off x="217291" y="-142875"/>
              <a:ext cx="4381717" cy="1579358"/>
            </a:xfrm>
            <a:prstGeom prst="rect">
              <a:avLst/>
            </a:prstGeom>
          </p:spPr>
          <p:txBody>
            <a:bodyPr lIns="0" tIns="0" rIns="0" bIns="0" rtlCol="0" anchor="t">
              <a:spAutoFit/>
            </a:bodyPr>
            <a:lstStyle/>
            <a:p>
              <a:pPr algn="ctr">
                <a:lnSpc>
                  <a:spcPts val="9917"/>
                </a:lnSpc>
                <a:spcBef>
                  <a:spcPct val="0"/>
                </a:spcBef>
              </a:pPr>
              <a:r>
                <a:rPr lang="en-US" sz="7084" b="1">
                  <a:solidFill>
                    <a:srgbClr val="FFFFFF"/>
                  </a:solidFill>
                  <a:latin typeface="Open Sans Ultra-Bold"/>
                  <a:ea typeface="Open Sans Ultra-Bold"/>
                  <a:cs typeface="Open Sans Ultra-Bold"/>
                  <a:sym typeface="Open Sans Ultra-Bold"/>
                </a:rPr>
                <a:t>82%</a:t>
              </a:r>
            </a:p>
          </p:txBody>
        </p:sp>
        <p:sp>
          <p:nvSpPr>
            <p:cNvPr id="20" name="TextBox 20"/>
            <p:cNvSpPr txBox="1"/>
            <p:nvPr/>
          </p:nvSpPr>
          <p:spPr>
            <a:xfrm>
              <a:off x="0" y="1466647"/>
              <a:ext cx="4816299" cy="416374"/>
            </a:xfrm>
            <a:prstGeom prst="rect">
              <a:avLst/>
            </a:prstGeom>
          </p:spPr>
          <p:txBody>
            <a:bodyPr lIns="0" tIns="0" rIns="0" bIns="0" rtlCol="0" anchor="t">
              <a:spAutoFit/>
            </a:bodyPr>
            <a:lstStyle/>
            <a:p>
              <a:pPr algn="ctr">
                <a:lnSpc>
                  <a:spcPts val="2246"/>
                </a:lnSpc>
              </a:pPr>
              <a:r>
                <a:rPr lang="en-US" sz="2390" b="1">
                  <a:solidFill>
                    <a:srgbClr val="FFFFFF"/>
                  </a:solidFill>
                  <a:latin typeface="Open Sans Condensed Bold"/>
                  <a:ea typeface="Open Sans Condensed Bold"/>
                  <a:cs typeface="Open Sans Condensed Bold"/>
                  <a:sym typeface="Open Sans Condensed Bold"/>
                </a:rPr>
                <a:t>FOUR-YEAR GRADUATION RATE</a:t>
              </a:r>
            </a:p>
          </p:txBody>
        </p:sp>
        <p:sp>
          <p:nvSpPr>
            <p:cNvPr id="21" name="TextBox 21"/>
            <p:cNvSpPr txBox="1"/>
            <p:nvPr/>
          </p:nvSpPr>
          <p:spPr>
            <a:xfrm>
              <a:off x="348354" y="1994146"/>
              <a:ext cx="4119592" cy="675428"/>
            </a:xfrm>
            <a:prstGeom prst="rect">
              <a:avLst/>
            </a:prstGeom>
          </p:spPr>
          <p:txBody>
            <a:bodyPr lIns="0" tIns="0" rIns="0" bIns="0" rtlCol="0" anchor="t">
              <a:spAutoFit/>
            </a:bodyPr>
            <a:lstStyle/>
            <a:p>
              <a:pPr algn="ctr">
                <a:lnSpc>
                  <a:spcPts val="1880"/>
                </a:lnSpc>
              </a:pPr>
              <a:r>
                <a:rPr lang="en-US" sz="2000">
                  <a:solidFill>
                    <a:srgbClr val="FFFFFF"/>
                  </a:solidFill>
                  <a:latin typeface="Open Sans Condensed"/>
                  <a:ea typeface="Open Sans Condensed"/>
                  <a:cs typeface="Open Sans Condensed"/>
                  <a:sym typeface="Open Sans Condensed"/>
                </a:rPr>
                <a:t>FSU ranks in the Top 7 among national public universities.</a:t>
              </a:r>
            </a:p>
          </p:txBody>
        </p:sp>
      </p:grpSp>
      <p:grpSp>
        <p:nvGrpSpPr>
          <p:cNvPr id="22" name="Group 22"/>
          <p:cNvGrpSpPr/>
          <p:nvPr/>
        </p:nvGrpSpPr>
        <p:grpSpPr>
          <a:xfrm>
            <a:off x="14504399" y="7953608"/>
            <a:ext cx="3277269" cy="1949238"/>
            <a:chOff x="0" y="0"/>
            <a:chExt cx="4369692" cy="2598984"/>
          </a:xfrm>
        </p:grpSpPr>
        <p:sp>
          <p:nvSpPr>
            <p:cNvPr id="23" name="TextBox 23"/>
            <p:cNvSpPr txBox="1"/>
            <p:nvPr/>
          </p:nvSpPr>
          <p:spPr>
            <a:xfrm>
              <a:off x="0" y="-142875"/>
              <a:ext cx="4369692" cy="1579499"/>
            </a:xfrm>
            <a:prstGeom prst="rect">
              <a:avLst/>
            </a:prstGeom>
          </p:spPr>
          <p:txBody>
            <a:bodyPr lIns="0" tIns="0" rIns="0" bIns="0" rtlCol="0" anchor="t">
              <a:spAutoFit/>
            </a:bodyPr>
            <a:lstStyle/>
            <a:p>
              <a:pPr algn="ctr">
                <a:lnSpc>
                  <a:spcPts val="9912"/>
                </a:lnSpc>
                <a:spcBef>
                  <a:spcPct val="0"/>
                </a:spcBef>
              </a:pPr>
              <a:r>
                <a:rPr lang="en-US" sz="7080" b="1">
                  <a:solidFill>
                    <a:srgbClr val="FFFFFF"/>
                  </a:solidFill>
                  <a:latin typeface="Open Sans Ultra-Bold"/>
                  <a:ea typeface="Open Sans Ultra-Bold"/>
                  <a:cs typeface="Open Sans Ultra-Bold"/>
                  <a:sym typeface="Open Sans Ultra-Bold"/>
                </a:rPr>
                <a:t>1 </a:t>
              </a:r>
              <a:r>
                <a:rPr lang="en-US" sz="7080" b="1">
                  <a:solidFill>
                    <a:srgbClr val="FFFFFF"/>
                  </a:solidFill>
                  <a:latin typeface="Open Sans Bold"/>
                  <a:ea typeface="Open Sans Bold"/>
                  <a:cs typeface="Open Sans Bold"/>
                  <a:sym typeface="Open Sans Bold"/>
                </a:rPr>
                <a:t>in </a:t>
              </a:r>
              <a:r>
                <a:rPr lang="en-US" sz="7080" b="1">
                  <a:solidFill>
                    <a:srgbClr val="FFFFFF"/>
                  </a:solidFill>
                  <a:latin typeface="Open Sans Ultra-Bold"/>
                  <a:ea typeface="Open Sans Ultra-Bold"/>
                  <a:cs typeface="Open Sans Ultra-Bold"/>
                  <a:sym typeface="Open Sans Ultra-Bold"/>
                </a:rPr>
                <a:t>4</a:t>
              </a:r>
            </a:p>
          </p:txBody>
        </p:sp>
        <p:sp>
          <p:nvSpPr>
            <p:cNvPr id="24" name="TextBox 24"/>
            <p:cNvSpPr txBox="1"/>
            <p:nvPr/>
          </p:nvSpPr>
          <p:spPr>
            <a:xfrm>
              <a:off x="0" y="1384567"/>
              <a:ext cx="4369692" cy="1214416"/>
            </a:xfrm>
            <a:prstGeom prst="rect">
              <a:avLst/>
            </a:prstGeom>
          </p:spPr>
          <p:txBody>
            <a:bodyPr lIns="0" tIns="0" rIns="0" bIns="0" rtlCol="0" anchor="t">
              <a:spAutoFit/>
            </a:bodyPr>
            <a:lstStyle/>
            <a:p>
              <a:pPr algn="ctr">
                <a:lnSpc>
                  <a:spcPts val="2390"/>
                </a:lnSpc>
              </a:pPr>
              <a:r>
                <a:rPr lang="en-US" sz="2390" b="1">
                  <a:solidFill>
                    <a:srgbClr val="FFFFFF"/>
                  </a:solidFill>
                  <a:latin typeface="Open Sans Condensed Bold"/>
                  <a:ea typeface="Open Sans Condensed Bold"/>
                  <a:cs typeface="Open Sans Condensed Bold"/>
                  <a:sym typeface="Open Sans Condensed Bold"/>
                </a:rPr>
                <a:t>UNDERGRADUATE STUDENTS CONDUCTING RESEARCH</a:t>
              </a:r>
            </a:p>
          </p:txBody>
        </p:sp>
      </p:grpSp>
      <p:sp>
        <p:nvSpPr>
          <p:cNvPr id="25" name="TextBox 25"/>
          <p:cNvSpPr txBox="1"/>
          <p:nvPr/>
        </p:nvSpPr>
        <p:spPr>
          <a:xfrm>
            <a:off x="1352721" y="220428"/>
            <a:ext cx="8185379" cy="1135347"/>
          </a:xfrm>
          <a:prstGeom prst="rect">
            <a:avLst/>
          </a:prstGeom>
        </p:spPr>
        <p:txBody>
          <a:bodyPr lIns="0" tIns="0" rIns="0" bIns="0" rtlCol="0" anchor="t">
            <a:spAutoFit/>
          </a:bodyPr>
          <a:lstStyle/>
          <a:p>
            <a:pPr algn="l">
              <a:lnSpc>
                <a:spcPts val="9346"/>
              </a:lnSpc>
              <a:spcBef>
                <a:spcPct val="0"/>
              </a:spcBef>
            </a:pPr>
            <a:r>
              <a:rPr lang="en-US" sz="6676" b="1" dirty="0">
                <a:solidFill>
                  <a:srgbClr val="CEB888"/>
                </a:solidFill>
                <a:latin typeface="Open Sans Condensed" pitchFamily="2" charset="0"/>
                <a:ea typeface="Open Sans Condensed" pitchFamily="2" charset="0"/>
                <a:cs typeface="Open Sans Condensed" pitchFamily="2" charset="0"/>
                <a:sym typeface="Open Sans Condensed Bold"/>
              </a:rPr>
              <a:t>UNCONQUERED SPIRIT </a:t>
            </a:r>
          </a:p>
        </p:txBody>
      </p:sp>
      <p:sp>
        <p:nvSpPr>
          <p:cNvPr id="26" name="TextBox 26"/>
          <p:cNvSpPr txBox="1"/>
          <p:nvPr/>
        </p:nvSpPr>
        <p:spPr>
          <a:xfrm>
            <a:off x="2154970" y="1231950"/>
            <a:ext cx="9160212" cy="1135347"/>
          </a:xfrm>
          <a:prstGeom prst="rect">
            <a:avLst/>
          </a:prstGeom>
        </p:spPr>
        <p:txBody>
          <a:bodyPr lIns="0" tIns="0" rIns="0" bIns="0" rtlCol="0" anchor="t">
            <a:spAutoFit/>
          </a:bodyPr>
          <a:lstStyle/>
          <a:p>
            <a:pPr algn="l">
              <a:lnSpc>
                <a:spcPts val="9346"/>
              </a:lnSpc>
              <a:spcBef>
                <a:spcPct val="0"/>
              </a:spcBef>
            </a:pPr>
            <a:r>
              <a:rPr lang="en-US" sz="6676" b="1" dirty="0">
                <a:solidFill>
                  <a:srgbClr val="FFFFFF"/>
                </a:solidFill>
                <a:latin typeface="Open Sans Condensed" pitchFamily="2" charset="0"/>
                <a:ea typeface="Open Sans Condensed" pitchFamily="2" charset="0"/>
                <a:cs typeface="Open Sans Condensed" pitchFamily="2" charset="0"/>
                <a:sym typeface="Open Sans Condensed Bold"/>
              </a:rPr>
              <a:t>UNPARALLED EXCELLENCE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4800" y="-342901"/>
            <a:ext cx="19585643" cy="12270043"/>
          </a:xfrm>
          <a:custGeom>
            <a:avLst/>
            <a:gdLst/>
            <a:ahLst/>
            <a:cxnLst/>
            <a:rect l="l" t="t" r="r" b="b"/>
            <a:pathLst>
              <a:path w="19817922" h="12950325">
                <a:moveTo>
                  <a:pt x="0" y="0"/>
                </a:moveTo>
                <a:lnTo>
                  <a:pt x="19817921" y="0"/>
                </a:lnTo>
                <a:lnTo>
                  <a:pt x="19817921" y="12950326"/>
                </a:lnTo>
                <a:lnTo>
                  <a:pt x="0" y="1295032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5806813" y="392180"/>
            <a:ext cx="12254542" cy="9267459"/>
            <a:chOff x="0" y="0"/>
            <a:chExt cx="3227534" cy="2440812"/>
          </a:xfrm>
        </p:grpSpPr>
        <p:sp>
          <p:nvSpPr>
            <p:cNvPr id="4" name="Freeform 4"/>
            <p:cNvSpPr/>
            <p:nvPr/>
          </p:nvSpPr>
          <p:spPr>
            <a:xfrm>
              <a:off x="0" y="0"/>
              <a:ext cx="3227534" cy="2440812"/>
            </a:xfrm>
            <a:custGeom>
              <a:avLst/>
              <a:gdLst/>
              <a:ahLst/>
              <a:cxnLst/>
              <a:rect l="l" t="t" r="r" b="b"/>
              <a:pathLst>
                <a:path w="3227534" h="2440812">
                  <a:moveTo>
                    <a:pt x="32220" y="0"/>
                  </a:moveTo>
                  <a:lnTo>
                    <a:pt x="3195314" y="0"/>
                  </a:lnTo>
                  <a:cubicBezTo>
                    <a:pt x="3203859" y="0"/>
                    <a:pt x="3212055" y="3395"/>
                    <a:pt x="3218097" y="9437"/>
                  </a:cubicBezTo>
                  <a:cubicBezTo>
                    <a:pt x="3224139" y="15479"/>
                    <a:pt x="3227534" y="23675"/>
                    <a:pt x="3227534" y="32220"/>
                  </a:cubicBezTo>
                  <a:lnTo>
                    <a:pt x="3227534" y="2408593"/>
                  </a:lnTo>
                  <a:cubicBezTo>
                    <a:pt x="3227534" y="2417138"/>
                    <a:pt x="3224139" y="2425333"/>
                    <a:pt x="3218097" y="2431375"/>
                  </a:cubicBezTo>
                  <a:cubicBezTo>
                    <a:pt x="3212055" y="2437418"/>
                    <a:pt x="3203859" y="2440812"/>
                    <a:pt x="3195314" y="2440812"/>
                  </a:cubicBezTo>
                  <a:lnTo>
                    <a:pt x="32220" y="2440812"/>
                  </a:lnTo>
                  <a:cubicBezTo>
                    <a:pt x="23675" y="2440812"/>
                    <a:pt x="15479" y="2437418"/>
                    <a:pt x="9437" y="2431375"/>
                  </a:cubicBezTo>
                  <a:cubicBezTo>
                    <a:pt x="3395" y="2425333"/>
                    <a:pt x="0" y="2417138"/>
                    <a:pt x="0" y="2408593"/>
                  </a:cubicBezTo>
                  <a:lnTo>
                    <a:pt x="0" y="32220"/>
                  </a:lnTo>
                  <a:cubicBezTo>
                    <a:pt x="0" y="23675"/>
                    <a:pt x="3395" y="15479"/>
                    <a:pt x="9437" y="9437"/>
                  </a:cubicBezTo>
                  <a:cubicBezTo>
                    <a:pt x="15479" y="3395"/>
                    <a:pt x="23675" y="0"/>
                    <a:pt x="32220" y="0"/>
                  </a:cubicBezTo>
                  <a:close/>
                </a:path>
              </a:pathLst>
            </a:custGeom>
            <a:solidFill>
              <a:srgbClr val="DFD1A7"/>
            </a:solidFill>
          </p:spPr>
          <p:txBody>
            <a:bodyPr/>
            <a:lstStyle/>
            <a:p>
              <a:endParaRPr lang="en-US"/>
            </a:p>
          </p:txBody>
        </p:sp>
        <p:sp>
          <p:nvSpPr>
            <p:cNvPr id="5" name="TextBox 5"/>
            <p:cNvSpPr txBox="1"/>
            <p:nvPr/>
          </p:nvSpPr>
          <p:spPr>
            <a:xfrm>
              <a:off x="0" y="9525"/>
              <a:ext cx="3227534" cy="2431287"/>
            </a:xfrm>
            <a:prstGeom prst="rect">
              <a:avLst/>
            </a:prstGeom>
          </p:spPr>
          <p:txBody>
            <a:bodyPr lIns="50800" tIns="50800" rIns="50800" bIns="50800" rtlCol="0" anchor="ctr"/>
            <a:lstStyle/>
            <a:p>
              <a:pPr algn="ctr">
                <a:lnSpc>
                  <a:spcPts val="2879"/>
                </a:lnSpc>
              </a:pPr>
              <a:endParaRPr/>
            </a:p>
          </p:txBody>
        </p:sp>
      </p:grpSp>
      <p:grpSp>
        <p:nvGrpSpPr>
          <p:cNvPr id="6" name="Group 6"/>
          <p:cNvGrpSpPr/>
          <p:nvPr/>
        </p:nvGrpSpPr>
        <p:grpSpPr>
          <a:xfrm>
            <a:off x="692689" y="731370"/>
            <a:ext cx="4407617" cy="2604711"/>
            <a:chOff x="0" y="0"/>
            <a:chExt cx="5304953" cy="3134998"/>
          </a:xfrm>
        </p:grpSpPr>
        <p:sp>
          <p:nvSpPr>
            <p:cNvPr id="7" name="Freeform 7"/>
            <p:cNvSpPr/>
            <p:nvPr/>
          </p:nvSpPr>
          <p:spPr>
            <a:xfrm>
              <a:off x="0" y="0"/>
              <a:ext cx="5304956" cy="3134990"/>
            </a:xfrm>
            <a:custGeom>
              <a:avLst/>
              <a:gdLst/>
              <a:ahLst/>
              <a:cxnLst/>
              <a:rect l="l" t="t" r="r" b="b"/>
              <a:pathLst>
                <a:path w="5304956" h="3134990">
                  <a:moveTo>
                    <a:pt x="0" y="0"/>
                  </a:moveTo>
                  <a:lnTo>
                    <a:pt x="5304956" y="0"/>
                  </a:lnTo>
                  <a:lnTo>
                    <a:pt x="5304956" y="3134990"/>
                  </a:lnTo>
                  <a:lnTo>
                    <a:pt x="0" y="3134990"/>
                  </a:lnTo>
                  <a:close/>
                </a:path>
              </a:pathLst>
            </a:custGeom>
            <a:blipFill>
              <a:blip r:embed="rId3">
                <a:alphaModFix amt="0"/>
              </a:blip>
              <a:stretch>
                <a:fillRect t="-48269" r="-108698" b="10644"/>
              </a:stretch>
            </a:blipFill>
          </p:spPr>
          <p:txBody>
            <a:bodyPr/>
            <a:lstStyle/>
            <a:p>
              <a:endParaRPr lang="en-US"/>
            </a:p>
          </p:txBody>
        </p:sp>
        <p:sp>
          <p:nvSpPr>
            <p:cNvPr id="8" name="TextBox 8"/>
            <p:cNvSpPr txBox="1"/>
            <p:nvPr/>
          </p:nvSpPr>
          <p:spPr>
            <a:xfrm>
              <a:off x="0" y="85725"/>
              <a:ext cx="5304953" cy="3049273"/>
            </a:xfrm>
            <a:prstGeom prst="rect">
              <a:avLst/>
            </a:prstGeom>
          </p:spPr>
          <p:txBody>
            <a:bodyPr lIns="0" tIns="0" rIns="0" bIns="0" rtlCol="0" anchor="b"/>
            <a:lstStyle/>
            <a:p>
              <a:pPr algn="ctr">
                <a:lnSpc>
                  <a:spcPts val="8099"/>
                </a:lnSpc>
              </a:pPr>
              <a:r>
                <a:rPr lang="en-US" sz="7499" b="1" dirty="0">
                  <a:solidFill>
                    <a:srgbClr val="CEB888"/>
                  </a:solidFill>
                  <a:latin typeface="Open Sans Condensed" pitchFamily="2" charset="0"/>
                  <a:ea typeface="Open Sans Condensed" pitchFamily="2" charset="0"/>
                  <a:cs typeface="Open Sans Condensed" pitchFamily="2" charset="0"/>
                  <a:sym typeface="Open Sans Condensed Ultra-Bold"/>
                </a:rPr>
                <a:t>CLASS OF 2030</a:t>
              </a:r>
            </a:p>
          </p:txBody>
        </p:sp>
      </p:grpSp>
      <p:graphicFrame>
        <p:nvGraphicFramePr>
          <p:cNvPr id="9" name="Table 9"/>
          <p:cNvGraphicFramePr>
            <a:graphicFrameLocks noGrp="1"/>
          </p:cNvGraphicFramePr>
          <p:nvPr/>
        </p:nvGraphicFramePr>
        <p:xfrm>
          <a:off x="12554689" y="897033"/>
          <a:ext cx="3964692" cy="3292402"/>
        </p:xfrm>
        <a:graphic>
          <a:graphicData uri="http://schemas.openxmlformats.org/drawingml/2006/table">
            <a:tbl>
              <a:tblPr/>
              <a:tblGrid>
                <a:gridCol w="1651827">
                  <a:extLst>
                    <a:ext uri="{9D8B030D-6E8A-4147-A177-3AD203B41FA5}">
                      <a16:colId xmlns:a16="http://schemas.microsoft.com/office/drawing/2014/main" val="20000"/>
                    </a:ext>
                  </a:extLst>
                </a:gridCol>
                <a:gridCol w="2312865">
                  <a:extLst>
                    <a:ext uri="{9D8B030D-6E8A-4147-A177-3AD203B41FA5}">
                      <a16:colId xmlns:a16="http://schemas.microsoft.com/office/drawing/2014/main" val="20001"/>
                    </a:ext>
                  </a:extLst>
                </a:gridCol>
              </a:tblGrid>
              <a:tr h="710362">
                <a:tc>
                  <a:txBody>
                    <a:bodyPr/>
                    <a:lstStyle/>
                    <a:p>
                      <a:pPr algn="ctr">
                        <a:lnSpc>
                          <a:spcPts val="3946"/>
                        </a:lnSpc>
                        <a:defRPr/>
                      </a:pPr>
                      <a:r>
                        <a:rPr lang="en-US" sz="2818" b="1">
                          <a:solidFill>
                            <a:srgbClr val="FFFFFF"/>
                          </a:solidFill>
                          <a:latin typeface="Open Sans Condensed Bold"/>
                          <a:ea typeface="Open Sans Condensed Bold"/>
                          <a:cs typeface="Open Sans Condensed Bold"/>
                          <a:sym typeface="Open Sans Condensed Bold"/>
                        </a:rPr>
                        <a:t>Profile</a:t>
                      </a:r>
                      <a:endParaRPr lang="en-US" sz="1100"/>
                    </a:p>
                  </a:txBody>
                  <a:tcPr marL="0" marR="0" marT="0" marB="0" anchor="ctr">
                    <a:lnL w="37412" cap="flat" cmpd="sng" algn="ctr">
                      <a:solidFill>
                        <a:srgbClr val="DFD1A7"/>
                      </a:solidFill>
                      <a:prstDash val="solid"/>
                      <a:round/>
                      <a:headEnd type="none" w="med" len="med"/>
                      <a:tailEnd type="none" w="med" len="med"/>
                    </a:lnL>
                    <a:lnR w="37412" cap="flat" cmpd="sng" algn="ctr">
                      <a:solidFill>
                        <a:srgbClr val="782F40"/>
                      </a:solidFill>
                      <a:prstDash val="solid"/>
                      <a:round/>
                      <a:headEnd type="none" w="med" len="med"/>
                      <a:tailEnd type="none" w="med" len="med"/>
                    </a:lnR>
                    <a:lnT w="37412" cap="flat" cmpd="sng" algn="ctr">
                      <a:solidFill>
                        <a:srgbClr val="DFD1A7"/>
                      </a:solidFill>
                      <a:prstDash val="solid"/>
                      <a:round/>
                      <a:headEnd type="none" w="med" len="med"/>
                      <a:tailEnd type="none" w="med" len="med"/>
                    </a:lnT>
                    <a:lnB w="37412" cap="flat" cmpd="sng" algn="ctr">
                      <a:solidFill>
                        <a:srgbClr val="000000"/>
                      </a:solidFill>
                      <a:prstDash val="solid"/>
                      <a:round/>
                      <a:headEnd type="none" w="med" len="med"/>
                      <a:tailEnd type="none" w="med" len="med"/>
                    </a:lnB>
                    <a:solidFill>
                      <a:srgbClr val="782F40"/>
                    </a:solidFill>
                  </a:tcPr>
                </a:tc>
                <a:tc>
                  <a:txBody>
                    <a:bodyPr/>
                    <a:lstStyle/>
                    <a:p>
                      <a:pPr algn="ctr">
                        <a:lnSpc>
                          <a:spcPts val="3946"/>
                        </a:lnSpc>
                        <a:defRPr/>
                      </a:pPr>
                      <a:r>
                        <a:rPr lang="en-US" sz="2818" b="1">
                          <a:solidFill>
                            <a:srgbClr val="FFFFFF"/>
                          </a:solidFill>
                          <a:latin typeface="Open Sans Condensed Bold"/>
                          <a:ea typeface="Open Sans Condensed Bold"/>
                          <a:cs typeface="Open Sans Condensed Bold"/>
                          <a:sym typeface="Open Sans Condensed Bold"/>
                        </a:rPr>
                        <a:t>Mid-Range*</a:t>
                      </a:r>
                      <a:endParaRPr lang="en-US" sz="1100"/>
                    </a:p>
                  </a:txBody>
                  <a:tcPr marL="0" marR="0" marT="0" marB="0" anchor="ctr">
                    <a:lnL w="37412" cap="flat" cmpd="sng" algn="ctr">
                      <a:solidFill>
                        <a:srgbClr val="782F40"/>
                      </a:solidFill>
                      <a:prstDash val="solid"/>
                      <a:round/>
                      <a:headEnd type="none" w="med" len="med"/>
                      <a:tailEnd type="none" w="med" len="med"/>
                    </a:lnL>
                    <a:lnR w="37412" cap="flat" cmpd="sng" algn="ctr">
                      <a:solidFill>
                        <a:srgbClr val="DFD1A7"/>
                      </a:solidFill>
                      <a:prstDash val="solid"/>
                      <a:round/>
                      <a:headEnd type="none" w="med" len="med"/>
                      <a:tailEnd type="none" w="med" len="med"/>
                    </a:lnR>
                    <a:lnT w="37412" cap="flat" cmpd="sng" algn="ctr">
                      <a:solidFill>
                        <a:srgbClr val="DFD1A7"/>
                      </a:solidFill>
                      <a:prstDash val="solid"/>
                      <a:round/>
                      <a:headEnd type="none" w="med" len="med"/>
                      <a:tailEnd type="none" w="med" len="med"/>
                    </a:lnT>
                    <a:lnB w="37412" cap="flat" cmpd="sng" algn="ctr">
                      <a:solidFill>
                        <a:srgbClr val="000000"/>
                      </a:solidFill>
                      <a:prstDash val="solid"/>
                      <a:round/>
                      <a:headEnd type="none" w="med" len="med"/>
                      <a:tailEnd type="none" w="med" len="med"/>
                    </a:lnB>
                    <a:solidFill>
                      <a:srgbClr val="782F40"/>
                    </a:solidFill>
                  </a:tcPr>
                </a:tc>
                <a:extLst>
                  <a:ext uri="{0D108BD9-81ED-4DB2-BD59-A6C34878D82A}">
                    <a16:rowId xmlns:a16="http://schemas.microsoft.com/office/drawing/2014/main" val="10000"/>
                  </a:ext>
                </a:extLst>
              </a:tr>
              <a:tr h="645510">
                <a:tc>
                  <a:txBody>
                    <a:bodyPr/>
                    <a:lstStyle/>
                    <a:p>
                      <a:pPr algn="ctr">
                        <a:lnSpc>
                          <a:spcPts val="3946"/>
                        </a:lnSpc>
                        <a:defRPr/>
                      </a:pPr>
                      <a:r>
                        <a:rPr lang="en-US" sz="2818" b="1">
                          <a:solidFill>
                            <a:srgbClr val="101820"/>
                          </a:solidFill>
                          <a:latin typeface="Open Sans Condensed Bold"/>
                          <a:ea typeface="Open Sans Condensed Bold"/>
                          <a:cs typeface="Open Sans Condensed Bold"/>
                          <a:sym typeface="Open Sans Condensed Bold"/>
                        </a:rPr>
                        <a:t>Core GPA</a:t>
                      </a:r>
                      <a:endParaRPr lang="en-US" sz="1100"/>
                    </a:p>
                  </a:txBody>
                  <a:tcPr marL="0" marR="0" marT="0" marB="0" anchor="ctr">
                    <a:lnL w="37412" cap="flat" cmpd="sng" algn="ctr">
                      <a:solidFill>
                        <a:srgbClr val="DFD1A7"/>
                      </a:solidFill>
                      <a:prstDash val="solid"/>
                      <a:round/>
                      <a:headEnd type="none" w="med" len="med"/>
                      <a:tailEnd type="none" w="med" len="med"/>
                    </a:lnL>
                    <a:lnR w="37412" cap="flat" cmpd="sng" algn="ctr">
                      <a:solidFill>
                        <a:srgbClr val="FFFFFF"/>
                      </a:solidFill>
                      <a:prstDash val="solid"/>
                      <a:round/>
                      <a:headEnd type="none" w="med" len="med"/>
                      <a:tailEnd type="none" w="med" len="med"/>
                    </a:lnR>
                    <a:lnT w="37412" cap="flat" cmpd="sng" algn="ctr">
                      <a:solidFill>
                        <a:srgbClr val="000000"/>
                      </a:solidFill>
                      <a:prstDash val="solid"/>
                      <a:round/>
                      <a:headEnd type="none" w="med" len="med"/>
                      <a:tailEnd type="none" w="med" len="med"/>
                    </a:lnT>
                    <a:lnB w="37412" cap="flat" cmpd="sng" algn="ctr">
                      <a:solidFill>
                        <a:srgbClr val="000000"/>
                      </a:solidFill>
                      <a:prstDash val="solid"/>
                      <a:round/>
                      <a:headEnd type="none" w="med" len="med"/>
                      <a:tailEnd type="none" w="med" len="med"/>
                    </a:lnB>
                    <a:solidFill>
                      <a:srgbClr val="FEFEFE"/>
                    </a:solidFill>
                  </a:tcPr>
                </a:tc>
                <a:tc>
                  <a:txBody>
                    <a:bodyPr/>
                    <a:lstStyle/>
                    <a:p>
                      <a:pPr algn="ctr">
                        <a:lnSpc>
                          <a:spcPts val="3946"/>
                        </a:lnSpc>
                        <a:defRPr/>
                      </a:pPr>
                      <a:r>
                        <a:rPr lang="en-US" sz="2818" b="1">
                          <a:solidFill>
                            <a:srgbClr val="782F40"/>
                          </a:solidFill>
                          <a:latin typeface="Open Sans Condensed Bold"/>
                          <a:ea typeface="Open Sans Condensed Bold"/>
                          <a:cs typeface="Open Sans Condensed Bold"/>
                          <a:sym typeface="Open Sans Condensed Bold"/>
                        </a:rPr>
                        <a:t>4.3- 4.6</a:t>
                      </a:r>
                      <a:endParaRPr lang="en-US" sz="1100"/>
                    </a:p>
                  </a:txBody>
                  <a:tcPr marL="0" marR="0" marT="0" marB="0" anchor="ctr">
                    <a:lnL w="37412" cap="flat" cmpd="sng" algn="ctr">
                      <a:solidFill>
                        <a:srgbClr val="FFFFFF"/>
                      </a:solidFill>
                      <a:prstDash val="solid"/>
                      <a:round/>
                      <a:headEnd type="none" w="med" len="med"/>
                      <a:tailEnd type="none" w="med" len="med"/>
                    </a:lnL>
                    <a:lnR w="37412" cap="flat" cmpd="sng" algn="ctr">
                      <a:solidFill>
                        <a:srgbClr val="DFD1A7"/>
                      </a:solidFill>
                      <a:prstDash val="solid"/>
                      <a:round/>
                      <a:headEnd type="none" w="med" len="med"/>
                      <a:tailEnd type="none" w="med" len="med"/>
                    </a:lnR>
                    <a:lnT w="37412" cap="flat" cmpd="sng" algn="ctr">
                      <a:solidFill>
                        <a:srgbClr val="000000"/>
                      </a:solidFill>
                      <a:prstDash val="solid"/>
                      <a:round/>
                      <a:headEnd type="none" w="med" len="med"/>
                      <a:tailEnd type="none" w="med" len="med"/>
                    </a:lnT>
                    <a:lnB w="37412"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1"/>
                  </a:ext>
                </a:extLst>
              </a:tr>
              <a:tr h="645510">
                <a:tc>
                  <a:txBody>
                    <a:bodyPr/>
                    <a:lstStyle/>
                    <a:p>
                      <a:pPr algn="ctr">
                        <a:lnSpc>
                          <a:spcPts val="3946"/>
                        </a:lnSpc>
                        <a:defRPr/>
                      </a:pPr>
                      <a:r>
                        <a:rPr lang="en-US" sz="2818" b="1">
                          <a:solidFill>
                            <a:srgbClr val="101820"/>
                          </a:solidFill>
                          <a:latin typeface="Open Sans Condensed Bold"/>
                          <a:ea typeface="Open Sans Condensed Bold"/>
                          <a:cs typeface="Open Sans Condensed Bold"/>
                          <a:sym typeface="Open Sans Condensed Bold"/>
                        </a:rPr>
                        <a:t>ACT</a:t>
                      </a:r>
                      <a:endParaRPr lang="en-US" sz="1100"/>
                    </a:p>
                  </a:txBody>
                  <a:tcPr marL="0" marR="0" marT="0" marB="0" anchor="ctr">
                    <a:lnL w="37412" cap="flat" cmpd="sng" algn="ctr">
                      <a:solidFill>
                        <a:srgbClr val="DFD1A7"/>
                      </a:solidFill>
                      <a:prstDash val="solid"/>
                      <a:round/>
                      <a:headEnd type="none" w="med" len="med"/>
                      <a:tailEnd type="none" w="med" len="med"/>
                    </a:lnL>
                    <a:lnR w="37412" cap="flat" cmpd="sng" algn="ctr">
                      <a:solidFill>
                        <a:srgbClr val="FFFFFF"/>
                      </a:solidFill>
                      <a:prstDash val="solid"/>
                      <a:round/>
                      <a:headEnd type="none" w="med" len="med"/>
                      <a:tailEnd type="none" w="med" len="med"/>
                    </a:lnR>
                    <a:lnT w="37412" cap="flat" cmpd="sng" algn="ctr">
                      <a:solidFill>
                        <a:srgbClr val="000000"/>
                      </a:solidFill>
                      <a:prstDash val="solid"/>
                      <a:round/>
                      <a:headEnd type="none" w="med" len="med"/>
                      <a:tailEnd type="none" w="med" len="med"/>
                    </a:lnT>
                    <a:lnB w="37412" cap="flat" cmpd="sng" algn="ctr">
                      <a:solidFill>
                        <a:srgbClr val="000000"/>
                      </a:solidFill>
                      <a:prstDash val="solid"/>
                      <a:round/>
                      <a:headEnd type="none" w="med" len="med"/>
                      <a:tailEnd type="none" w="med" len="med"/>
                    </a:lnB>
                    <a:solidFill>
                      <a:srgbClr val="FEFEFE"/>
                    </a:solidFill>
                  </a:tcPr>
                </a:tc>
                <a:tc>
                  <a:txBody>
                    <a:bodyPr/>
                    <a:lstStyle/>
                    <a:p>
                      <a:pPr algn="ctr">
                        <a:lnSpc>
                          <a:spcPts val="3946"/>
                        </a:lnSpc>
                        <a:defRPr/>
                      </a:pPr>
                      <a:r>
                        <a:rPr lang="en-US" sz="2818" b="1">
                          <a:solidFill>
                            <a:srgbClr val="782F40"/>
                          </a:solidFill>
                          <a:latin typeface="Open Sans Condensed Bold"/>
                          <a:ea typeface="Open Sans Condensed Bold"/>
                          <a:cs typeface="Open Sans Condensed Bold"/>
                          <a:sym typeface="Open Sans Condensed Bold"/>
                        </a:rPr>
                        <a:t>31 - 34</a:t>
                      </a:r>
                      <a:endParaRPr lang="en-US" sz="1100"/>
                    </a:p>
                  </a:txBody>
                  <a:tcPr marL="0" marR="0" marT="0" marB="0" anchor="ctr">
                    <a:lnL w="37412" cap="flat" cmpd="sng" algn="ctr">
                      <a:solidFill>
                        <a:srgbClr val="FFFFFF"/>
                      </a:solidFill>
                      <a:prstDash val="solid"/>
                      <a:round/>
                      <a:headEnd type="none" w="med" len="med"/>
                      <a:tailEnd type="none" w="med" len="med"/>
                    </a:lnL>
                    <a:lnR w="37412" cap="flat" cmpd="sng" algn="ctr">
                      <a:solidFill>
                        <a:srgbClr val="DFD1A7"/>
                      </a:solidFill>
                      <a:prstDash val="solid"/>
                      <a:round/>
                      <a:headEnd type="none" w="med" len="med"/>
                      <a:tailEnd type="none" w="med" len="med"/>
                    </a:lnR>
                    <a:lnT w="37412" cap="flat" cmpd="sng" algn="ctr">
                      <a:solidFill>
                        <a:srgbClr val="000000"/>
                      </a:solidFill>
                      <a:prstDash val="solid"/>
                      <a:round/>
                      <a:headEnd type="none" w="med" len="med"/>
                      <a:tailEnd type="none" w="med" len="med"/>
                    </a:lnT>
                    <a:lnB w="37412"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2"/>
                  </a:ext>
                </a:extLst>
              </a:tr>
              <a:tr h="645510">
                <a:tc>
                  <a:txBody>
                    <a:bodyPr/>
                    <a:lstStyle/>
                    <a:p>
                      <a:pPr algn="ctr">
                        <a:lnSpc>
                          <a:spcPts val="3946"/>
                        </a:lnSpc>
                        <a:defRPr/>
                      </a:pPr>
                      <a:r>
                        <a:rPr lang="en-US" sz="2818" b="1">
                          <a:solidFill>
                            <a:srgbClr val="101820"/>
                          </a:solidFill>
                          <a:latin typeface="Open Sans Condensed Bold"/>
                          <a:ea typeface="Open Sans Condensed Bold"/>
                          <a:cs typeface="Open Sans Condensed Bold"/>
                          <a:sym typeface="Open Sans Condensed Bold"/>
                        </a:rPr>
                        <a:t>SAT</a:t>
                      </a:r>
                      <a:endParaRPr lang="en-US" sz="1100"/>
                    </a:p>
                  </a:txBody>
                  <a:tcPr marL="0" marR="0" marT="0" marB="0" anchor="ctr">
                    <a:lnL w="37412" cap="flat" cmpd="sng" algn="ctr">
                      <a:solidFill>
                        <a:srgbClr val="DFD1A7"/>
                      </a:solidFill>
                      <a:prstDash val="solid"/>
                      <a:round/>
                      <a:headEnd type="none" w="med" len="med"/>
                      <a:tailEnd type="none" w="med" len="med"/>
                    </a:lnL>
                    <a:lnR w="37412" cap="flat" cmpd="sng" algn="ctr">
                      <a:solidFill>
                        <a:srgbClr val="FFFFFF"/>
                      </a:solidFill>
                      <a:prstDash val="solid"/>
                      <a:round/>
                      <a:headEnd type="none" w="med" len="med"/>
                      <a:tailEnd type="none" w="med" len="med"/>
                    </a:lnR>
                    <a:lnT w="37412" cap="flat" cmpd="sng" algn="ctr">
                      <a:solidFill>
                        <a:srgbClr val="000000"/>
                      </a:solidFill>
                      <a:prstDash val="solid"/>
                      <a:round/>
                      <a:headEnd type="none" w="med" len="med"/>
                      <a:tailEnd type="none" w="med" len="med"/>
                    </a:lnT>
                    <a:lnB w="37412" cap="flat" cmpd="sng" algn="ctr">
                      <a:solidFill>
                        <a:srgbClr val="000000"/>
                      </a:solidFill>
                      <a:prstDash val="solid"/>
                      <a:round/>
                      <a:headEnd type="none" w="med" len="med"/>
                      <a:tailEnd type="none" w="med" len="med"/>
                    </a:lnB>
                    <a:solidFill>
                      <a:srgbClr val="FEFEFE"/>
                    </a:solidFill>
                  </a:tcPr>
                </a:tc>
                <a:tc>
                  <a:txBody>
                    <a:bodyPr/>
                    <a:lstStyle/>
                    <a:p>
                      <a:pPr algn="ctr">
                        <a:lnSpc>
                          <a:spcPts val="3946"/>
                        </a:lnSpc>
                        <a:defRPr/>
                      </a:pPr>
                      <a:r>
                        <a:rPr lang="en-US" sz="2818" b="1">
                          <a:solidFill>
                            <a:srgbClr val="782F40"/>
                          </a:solidFill>
                          <a:latin typeface="Open Sans Condensed Bold"/>
                          <a:ea typeface="Open Sans Condensed Bold"/>
                          <a:cs typeface="Open Sans Condensed Bold"/>
                          <a:sym typeface="Open Sans Condensed Bold"/>
                        </a:rPr>
                        <a:t>1380 - 1480</a:t>
                      </a:r>
                      <a:endParaRPr lang="en-US" sz="1100"/>
                    </a:p>
                  </a:txBody>
                  <a:tcPr marL="0" marR="0" marT="0" marB="0" anchor="ctr">
                    <a:lnL w="37412" cap="flat" cmpd="sng" algn="ctr">
                      <a:solidFill>
                        <a:srgbClr val="FFFFFF"/>
                      </a:solidFill>
                      <a:prstDash val="solid"/>
                      <a:round/>
                      <a:headEnd type="none" w="med" len="med"/>
                      <a:tailEnd type="none" w="med" len="med"/>
                    </a:lnL>
                    <a:lnR w="37412" cap="flat" cmpd="sng" algn="ctr">
                      <a:solidFill>
                        <a:srgbClr val="DFD1A7"/>
                      </a:solidFill>
                      <a:prstDash val="solid"/>
                      <a:round/>
                      <a:headEnd type="none" w="med" len="med"/>
                      <a:tailEnd type="none" w="med" len="med"/>
                    </a:lnR>
                    <a:lnT w="37412" cap="flat" cmpd="sng" algn="ctr">
                      <a:solidFill>
                        <a:srgbClr val="000000"/>
                      </a:solidFill>
                      <a:prstDash val="solid"/>
                      <a:round/>
                      <a:headEnd type="none" w="med" len="med"/>
                      <a:tailEnd type="none" w="med" len="med"/>
                    </a:lnT>
                    <a:lnB w="37412"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3"/>
                  </a:ext>
                </a:extLst>
              </a:tr>
              <a:tr h="645510">
                <a:tc>
                  <a:txBody>
                    <a:bodyPr/>
                    <a:lstStyle/>
                    <a:p>
                      <a:pPr algn="ctr">
                        <a:lnSpc>
                          <a:spcPts val="3946"/>
                        </a:lnSpc>
                        <a:defRPr/>
                      </a:pPr>
                      <a:r>
                        <a:rPr lang="en-US" sz="2818" b="1">
                          <a:solidFill>
                            <a:srgbClr val="101820"/>
                          </a:solidFill>
                          <a:latin typeface="Open Sans Condensed Bold"/>
                          <a:ea typeface="Open Sans Condensed Bold"/>
                          <a:cs typeface="Open Sans Condensed Bold"/>
                          <a:sym typeface="Open Sans Condensed Bold"/>
                        </a:rPr>
                        <a:t>CLT</a:t>
                      </a:r>
                      <a:endParaRPr lang="en-US" sz="1100"/>
                    </a:p>
                  </a:txBody>
                  <a:tcPr marL="0" marR="0" marT="0" marB="0" anchor="ctr">
                    <a:lnL w="37412" cap="flat" cmpd="sng" algn="ctr">
                      <a:solidFill>
                        <a:srgbClr val="DFD1A7"/>
                      </a:solidFill>
                      <a:prstDash val="solid"/>
                      <a:round/>
                      <a:headEnd type="none" w="med" len="med"/>
                      <a:tailEnd type="none" w="med" len="med"/>
                    </a:lnL>
                    <a:lnR w="37412" cap="flat" cmpd="sng" algn="ctr">
                      <a:solidFill>
                        <a:srgbClr val="FFFFFF"/>
                      </a:solidFill>
                      <a:prstDash val="solid"/>
                      <a:round/>
                      <a:headEnd type="none" w="med" len="med"/>
                      <a:tailEnd type="none" w="med" len="med"/>
                    </a:lnR>
                    <a:lnT w="37412" cap="flat" cmpd="sng" algn="ctr">
                      <a:solidFill>
                        <a:srgbClr val="000000"/>
                      </a:solidFill>
                      <a:prstDash val="solid"/>
                      <a:round/>
                      <a:headEnd type="none" w="med" len="med"/>
                      <a:tailEnd type="none" w="med" len="med"/>
                    </a:lnT>
                    <a:lnB w="37412" cap="flat" cmpd="sng" algn="ctr">
                      <a:solidFill>
                        <a:srgbClr val="DFD1A7"/>
                      </a:solidFill>
                      <a:prstDash val="solid"/>
                      <a:round/>
                      <a:headEnd type="none" w="med" len="med"/>
                      <a:tailEnd type="none" w="med" len="med"/>
                    </a:lnB>
                    <a:solidFill>
                      <a:srgbClr val="FEFEFE"/>
                    </a:solidFill>
                  </a:tcPr>
                </a:tc>
                <a:tc>
                  <a:txBody>
                    <a:bodyPr/>
                    <a:lstStyle/>
                    <a:p>
                      <a:pPr algn="ctr">
                        <a:lnSpc>
                          <a:spcPts val="3946"/>
                        </a:lnSpc>
                        <a:defRPr/>
                      </a:pPr>
                      <a:r>
                        <a:rPr lang="en-US" sz="2818" b="1">
                          <a:solidFill>
                            <a:srgbClr val="782F40"/>
                          </a:solidFill>
                          <a:latin typeface="Open Sans Condensed Bold"/>
                          <a:ea typeface="Open Sans Condensed Bold"/>
                          <a:cs typeface="Open Sans Condensed Bold"/>
                          <a:sym typeface="Open Sans Condensed Bold"/>
                        </a:rPr>
                        <a:t>102 - 104</a:t>
                      </a:r>
                      <a:endParaRPr lang="en-US" sz="1100"/>
                    </a:p>
                  </a:txBody>
                  <a:tcPr marL="0" marR="0" marT="0" marB="0" anchor="ctr">
                    <a:lnL w="37412" cap="flat" cmpd="sng" algn="ctr">
                      <a:solidFill>
                        <a:srgbClr val="FFFFFF"/>
                      </a:solidFill>
                      <a:prstDash val="solid"/>
                      <a:round/>
                      <a:headEnd type="none" w="med" len="med"/>
                      <a:tailEnd type="none" w="med" len="med"/>
                    </a:lnL>
                    <a:lnR w="37412" cap="flat" cmpd="sng" algn="ctr">
                      <a:solidFill>
                        <a:srgbClr val="DFD1A7"/>
                      </a:solidFill>
                      <a:prstDash val="solid"/>
                      <a:round/>
                      <a:headEnd type="none" w="med" len="med"/>
                      <a:tailEnd type="none" w="med" len="med"/>
                    </a:lnR>
                    <a:lnT w="37412" cap="flat" cmpd="sng" algn="ctr">
                      <a:solidFill>
                        <a:srgbClr val="000000"/>
                      </a:solidFill>
                      <a:prstDash val="solid"/>
                      <a:round/>
                      <a:headEnd type="none" w="med" len="med"/>
                      <a:tailEnd type="none" w="med" len="med"/>
                    </a:lnT>
                    <a:lnB w="37412" cap="flat" cmpd="sng" algn="ctr">
                      <a:solidFill>
                        <a:srgbClr val="DFD1A7"/>
                      </a:solidFill>
                      <a:prstDash val="solid"/>
                      <a:round/>
                      <a:headEnd type="none" w="med" len="med"/>
                      <a:tailEnd type="none" w="med" len="med"/>
                    </a:lnB>
                    <a:solidFill>
                      <a:srgbClr val="FEFEFE"/>
                    </a:solidFill>
                  </a:tcPr>
                </a:tc>
                <a:extLst>
                  <a:ext uri="{0D108BD9-81ED-4DB2-BD59-A6C34878D82A}">
                    <a16:rowId xmlns:a16="http://schemas.microsoft.com/office/drawing/2014/main" val="10004"/>
                  </a:ext>
                </a:extLst>
              </a:tr>
            </a:tbl>
          </a:graphicData>
        </a:graphic>
      </p:graphicFrame>
      <p:grpSp>
        <p:nvGrpSpPr>
          <p:cNvPr id="10" name="Group 10"/>
          <p:cNvGrpSpPr/>
          <p:nvPr/>
        </p:nvGrpSpPr>
        <p:grpSpPr>
          <a:xfrm>
            <a:off x="6835134" y="5537842"/>
            <a:ext cx="1847802" cy="2728242"/>
            <a:chOff x="0" y="0"/>
            <a:chExt cx="2463736" cy="3637656"/>
          </a:xfrm>
        </p:grpSpPr>
        <p:sp>
          <p:nvSpPr>
            <p:cNvPr id="11" name="Freeform 11"/>
            <p:cNvSpPr/>
            <p:nvPr/>
          </p:nvSpPr>
          <p:spPr>
            <a:xfrm>
              <a:off x="70897" y="0"/>
              <a:ext cx="2321942" cy="2321942"/>
            </a:xfrm>
            <a:custGeom>
              <a:avLst/>
              <a:gdLst/>
              <a:ahLst/>
              <a:cxnLst/>
              <a:rect l="l" t="t" r="r" b="b"/>
              <a:pathLst>
                <a:path w="2321942" h="2321942">
                  <a:moveTo>
                    <a:pt x="0" y="0"/>
                  </a:moveTo>
                  <a:lnTo>
                    <a:pt x="2321942" y="0"/>
                  </a:lnTo>
                  <a:lnTo>
                    <a:pt x="2321942" y="2321942"/>
                  </a:lnTo>
                  <a:lnTo>
                    <a:pt x="0" y="232194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TextBox 12"/>
            <p:cNvSpPr txBox="1"/>
            <p:nvPr/>
          </p:nvSpPr>
          <p:spPr>
            <a:xfrm>
              <a:off x="566336" y="2119822"/>
              <a:ext cx="1331064" cy="896402"/>
            </a:xfrm>
            <a:prstGeom prst="rect">
              <a:avLst/>
            </a:prstGeom>
          </p:spPr>
          <p:txBody>
            <a:bodyPr lIns="0" tIns="0" rIns="0" bIns="0" rtlCol="0" anchor="t">
              <a:spAutoFit/>
            </a:bodyPr>
            <a:lstStyle/>
            <a:p>
              <a:pPr algn="ctr">
                <a:lnSpc>
                  <a:spcPts val="5650"/>
                </a:lnSpc>
                <a:spcBef>
                  <a:spcPct val="0"/>
                </a:spcBef>
              </a:pPr>
              <a:r>
                <a:rPr lang="en-US" sz="4036" b="1">
                  <a:solidFill>
                    <a:srgbClr val="000000"/>
                  </a:solidFill>
                  <a:latin typeface="Open Sans SemiCondensed Bold"/>
                  <a:ea typeface="Open Sans SemiCondensed Bold"/>
                  <a:cs typeface="Open Sans SemiCondensed Bold"/>
                  <a:sym typeface="Open Sans SemiCondensed Bold"/>
                </a:rPr>
                <a:t>80%</a:t>
              </a:r>
            </a:p>
          </p:txBody>
        </p:sp>
        <p:sp>
          <p:nvSpPr>
            <p:cNvPr id="13" name="TextBox 13"/>
            <p:cNvSpPr txBox="1"/>
            <p:nvPr/>
          </p:nvSpPr>
          <p:spPr>
            <a:xfrm>
              <a:off x="0" y="2911909"/>
              <a:ext cx="2463736" cy="725747"/>
            </a:xfrm>
            <a:prstGeom prst="rect">
              <a:avLst/>
            </a:prstGeom>
          </p:spPr>
          <p:txBody>
            <a:bodyPr lIns="0" tIns="0" rIns="0" bIns="0" rtlCol="0" anchor="t">
              <a:spAutoFit/>
            </a:bodyPr>
            <a:lstStyle/>
            <a:p>
              <a:pPr algn="ctr">
                <a:lnSpc>
                  <a:spcPts val="2260"/>
                </a:lnSpc>
                <a:spcBef>
                  <a:spcPct val="0"/>
                </a:spcBef>
              </a:pPr>
              <a:r>
                <a:rPr lang="en-US" sz="1614" b="1" i="1">
                  <a:solidFill>
                    <a:srgbClr val="000000"/>
                  </a:solidFill>
                  <a:latin typeface="Open Sans Bold Italics"/>
                  <a:ea typeface="Open Sans Bold Italics"/>
                  <a:cs typeface="Open Sans Bold Italics"/>
                  <a:sym typeface="Open Sans Bold Italics"/>
                </a:rPr>
                <a:t>All A/B grades in high school</a:t>
              </a:r>
            </a:p>
          </p:txBody>
        </p:sp>
      </p:grpSp>
      <p:grpSp>
        <p:nvGrpSpPr>
          <p:cNvPr id="14" name="Group 14"/>
          <p:cNvGrpSpPr/>
          <p:nvPr/>
        </p:nvGrpSpPr>
        <p:grpSpPr>
          <a:xfrm>
            <a:off x="9505252" y="5498579"/>
            <a:ext cx="1947615" cy="2767505"/>
            <a:chOff x="0" y="0"/>
            <a:chExt cx="2596820" cy="3690007"/>
          </a:xfrm>
        </p:grpSpPr>
        <p:sp>
          <p:nvSpPr>
            <p:cNvPr id="15" name="Freeform 15"/>
            <p:cNvSpPr/>
            <p:nvPr/>
          </p:nvSpPr>
          <p:spPr>
            <a:xfrm>
              <a:off x="274072" y="0"/>
              <a:ext cx="2159936" cy="2159936"/>
            </a:xfrm>
            <a:custGeom>
              <a:avLst/>
              <a:gdLst/>
              <a:ahLst/>
              <a:cxnLst/>
              <a:rect l="l" t="t" r="r" b="b"/>
              <a:pathLst>
                <a:path w="2159936" h="2159936">
                  <a:moveTo>
                    <a:pt x="0" y="0"/>
                  </a:moveTo>
                  <a:lnTo>
                    <a:pt x="2159936" y="0"/>
                  </a:lnTo>
                  <a:lnTo>
                    <a:pt x="2159936" y="2159936"/>
                  </a:lnTo>
                  <a:lnTo>
                    <a:pt x="0" y="215993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TextBox 16"/>
            <p:cNvSpPr txBox="1"/>
            <p:nvPr/>
          </p:nvSpPr>
          <p:spPr>
            <a:xfrm>
              <a:off x="596928" y="2083736"/>
              <a:ext cx="1402965" cy="933441"/>
            </a:xfrm>
            <a:prstGeom prst="rect">
              <a:avLst/>
            </a:prstGeom>
          </p:spPr>
          <p:txBody>
            <a:bodyPr lIns="0" tIns="0" rIns="0" bIns="0" rtlCol="0" anchor="t">
              <a:spAutoFit/>
            </a:bodyPr>
            <a:lstStyle/>
            <a:p>
              <a:pPr algn="ctr">
                <a:lnSpc>
                  <a:spcPts val="5906"/>
                </a:lnSpc>
                <a:spcBef>
                  <a:spcPct val="0"/>
                </a:spcBef>
              </a:pPr>
              <a:r>
                <a:rPr lang="en-US" sz="4218" b="1">
                  <a:solidFill>
                    <a:srgbClr val="000000"/>
                  </a:solidFill>
                  <a:latin typeface="Open Sans SemiCondensed Bold"/>
                  <a:ea typeface="Open Sans SemiCondensed Bold"/>
                  <a:cs typeface="Open Sans SemiCondensed Bold"/>
                  <a:sym typeface="Open Sans SemiCondensed Bold"/>
                </a:rPr>
                <a:t>92%</a:t>
              </a:r>
            </a:p>
          </p:txBody>
        </p:sp>
        <p:sp>
          <p:nvSpPr>
            <p:cNvPr id="17" name="TextBox 17"/>
            <p:cNvSpPr txBox="1"/>
            <p:nvPr/>
          </p:nvSpPr>
          <p:spPr>
            <a:xfrm>
              <a:off x="0" y="2932777"/>
              <a:ext cx="2596820" cy="757230"/>
            </a:xfrm>
            <a:prstGeom prst="rect">
              <a:avLst/>
            </a:prstGeom>
          </p:spPr>
          <p:txBody>
            <a:bodyPr lIns="0" tIns="0" rIns="0" bIns="0" rtlCol="0" anchor="t">
              <a:spAutoFit/>
            </a:bodyPr>
            <a:lstStyle/>
            <a:p>
              <a:pPr algn="ctr">
                <a:lnSpc>
                  <a:spcPts val="2362"/>
                </a:lnSpc>
                <a:spcBef>
                  <a:spcPct val="0"/>
                </a:spcBef>
              </a:pPr>
              <a:r>
                <a:rPr lang="en-US" sz="1687" b="1" i="1">
                  <a:solidFill>
                    <a:srgbClr val="000000"/>
                  </a:solidFill>
                  <a:latin typeface="Open Sans Bold Italics"/>
                  <a:ea typeface="Open Sans Bold Italics"/>
                  <a:cs typeface="Open Sans Bold Italics"/>
                  <a:sym typeface="Open Sans Bold Italics"/>
                </a:rPr>
                <a:t>Ranked top 10% in their class</a:t>
              </a:r>
            </a:p>
          </p:txBody>
        </p:sp>
      </p:grpSp>
      <p:grpSp>
        <p:nvGrpSpPr>
          <p:cNvPr id="18" name="Group 18"/>
          <p:cNvGrpSpPr/>
          <p:nvPr/>
        </p:nvGrpSpPr>
        <p:grpSpPr>
          <a:xfrm>
            <a:off x="6681007" y="568576"/>
            <a:ext cx="4925986" cy="1749177"/>
            <a:chOff x="0" y="0"/>
            <a:chExt cx="5928855" cy="2105288"/>
          </a:xfrm>
        </p:grpSpPr>
        <p:sp>
          <p:nvSpPr>
            <p:cNvPr id="19" name="Freeform 19"/>
            <p:cNvSpPr/>
            <p:nvPr/>
          </p:nvSpPr>
          <p:spPr>
            <a:xfrm>
              <a:off x="0" y="0"/>
              <a:ext cx="5928859" cy="2105282"/>
            </a:xfrm>
            <a:custGeom>
              <a:avLst/>
              <a:gdLst/>
              <a:ahLst/>
              <a:cxnLst/>
              <a:rect l="l" t="t" r="r" b="b"/>
              <a:pathLst>
                <a:path w="5928859" h="2105282">
                  <a:moveTo>
                    <a:pt x="0" y="0"/>
                  </a:moveTo>
                  <a:lnTo>
                    <a:pt x="5928859" y="0"/>
                  </a:lnTo>
                  <a:lnTo>
                    <a:pt x="5928859" y="2105282"/>
                  </a:lnTo>
                  <a:lnTo>
                    <a:pt x="0" y="2105282"/>
                  </a:lnTo>
                  <a:close/>
                </a:path>
              </a:pathLst>
            </a:custGeom>
            <a:blipFill>
              <a:blip r:embed="rId3">
                <a:alphaModFix amt="0"/>
              </a:blip>
              <a:stretch>
                <a:fillRect t="-71878" r="-86737" b="-33059"/>
              </a:stretch>
            </a:blipFill>
          </p:spPr>
          <p:txBody>
            <a:bodyPr/>
            <a:lstStyle/>
            <a:p>
              <a:endParaRPr lang="en-US"/>
            </a:p>
          </p:txBody>
        </p:sp>
        <p:sp>
          <p:nvSpPr>
            <p:cNvPr id="20" name="TextBox 20"/>
            <p:cNvSpPr txBox="1"/>
            <p:nvPr/>
          </p:nvSpPr>
          <p:spPr>
            <a:xfrm>
              <a:off x="0" y="47625"/>
              <a:ext cx="5928855" cy="2057663"/>
            </a:xfrm>
            <a:prstGeom prst="rect">
              <a:avLst/>
            </a:prstGeom>
          </p:spPr>
          <p:txBody>
            <a:bodyPr lIns="0" tIns="0" rIns="0" bIns="0" rtlCol="0" anchor="b"/>
            <a:lstStyle/>
            <a:p>
              <a:pPr algn="ctr">
                <a:lnSpc>
                  <a:spcPts val="5400"/>
                </a:lnSpc>
              </a:pPr>
              <a:r>
                <a:rPr lang="en-US" sz="5000" b="1" dirty="0">
                  <a:solidFill>
                    <a:srgbClr val="000000"/>
                  </a:solidFill>
                  <a:latin typeface="Open Sans Condensed" pitchFamily="2" charset="0"/>
                  <a:ea typeface="Open Sans Condensed" pitchFamily="2" charset="0"/>
                  <a:cs typeface="Open Sans Condensed" pitchFamily="2" charset="0"/>
                  <a:sym typeface="Open Sans Condensed Bold"/>
                </a:rPr>
                <a:t>ADMITTED STUDENT ATTRIBUTES</a:t>
              </a:r>
            </a:p>
          </p:txBody>
        </p:sp>
      </p:grpSp>
      <p:sp>
        <p:nvSpPr>
          <p:cNvPr id="21" name="Freeform 21"/>
          <p:cNvSpPr/>
          <p:nvPr/>
        </p:nvSpPr>
        <p:spPr>
          <a:xfrm>
            <a:off x="11951970" y="4948035"/>
            <a:ext cx="5898656" cy="3634281"/>
          </a:xfrm>
          <a:custGeom>
            <a:avLst/>
            <a:gdLst/>
            <a:ahLst/>
            <a:cxnLst/>
            <a:rect l="l" t="t" r="r" b="b"/>
            <a:pathLst>
              <a:path w="5898656" h="3634281">
                <a:moveTo>
                  <a:pt x="0" y="0"/>
                </a:moveTo>
                <a:lnTo>
                  <a:pt x="5898655" y="0"/>
                </a:lnTo>
                <a:lnTo>
                  <a:pt x="5898655" y="3634281"/>
                </a:lnTo>
                <a:lnTo>
                  <a:pt x="0" y="3634281"/>
                </a:lnTo>
                <a:lnTo>
                  <a:pt x="0" y="0"/>
                </a:lnTo>
                <a:close/>
              </a:path>
            </a:pathLst>
          </a:custGeom>
          <a:blipFill>
            <a:blip r:embed="rId6"/>
            <a:stretch>
              <a:fillRect/>
            </a:stretch>
          </a:blipFill>
        </p:spPr>
        <p:txBody>
          <a:bodyPr/>
          <a:lstStyle/>
          <a:p>
            <a:endParaRPr lang="en-US"/>
          </a:p>
        </p:txBody>
      </p:sp>
      <p:sp>
        <p:nvSpPr>
          <p:cNvPr id="22" name="TextBox 22"/>
          <p:cNvSpPr txBox="1"/>
          <p:nvPr/>
        </p:nvSpPr>
        <p:spPr>
          <a:xfrm>
            <a:off x="12853226" y="4256867"/>
            <a:ext cx="4386986" cy="505880"/>
          </a:xfrm>
          <a:prstGeom prst="rect">
            <a:avLst/>
          </a:prstGeom>
        </p:spPr>
        <p:txBody>
          <a:bodyPr lIns="0" tIns="0" rIns="0" bIns="0" rtlCol="0" anchor="t">
            <a:spAutoFit/>
          </a:bodyPr>
          <a:lstStyle/>
          <a:p>
            <a:pPr algn="ctr">
              <a:lnSpc>
                <a:spcPts val="2088"/>
              </a:lnSpc>
            </a:pPr>
            <a:r>
              <a:rPr lang="en-US" sz="1491" b="1" i="1">
                <a:solidFill>
                  <a:srgbClr val="83364A"/>
                </a:solidFill>
                <a:latin typeface="Open Sans Bold Italics"/>
                <a:ea typeface="Open Sans Bold Italics"/>
                <a:cs typeface="Open Sans Bold Italics"/>
                <a:sym typeface="Open Sans Bold Italics"/>
              </a:rPr>
              <a:t>*Represents the middle 50% of all admitted students for Fall 2026 </a:t>
            </a:r>
          </a:p>
        </p:txBody>
      </p:sp>
      <p:grpSp>
        <p:nvGrpSpPr>
          <p:cNvPr id="23" name="Group 23"/>
          <p:cNvGrpSpPr/>
          <p:nvPr/>
        </p:nvGrpSpPr>
        <p:grpSpPr>
          <a:xfrm>
            <a:off x="1028700" y="3453309"/>
            <a:ext cx="3735595" cy="1690191"/>
            <a:chOff x="0" y="0"/>
            <a:chExt cx="983860" cy="445153"/>
          </a:xfrm>
        </p:grpSpPr>
        <p:sp>
          <p:nvSpPr>
            <p:cNvPr id="24" name="Freeform 24"/>
            <p:cNvSpPr/>
            <p:nvPr/>
          </p:nvSpPr>
          <p:spPr>
            <a:xfrm>
              <a:off x="0" y="0"/>
              <a:ext cx="983860" cy="445153"/>
            </a:xfrm>
            <a:custGeom>
              <a:avLst/>
              <a:gdLst/>
              <a:ahLst/>
              <a:cxnLst/>
              <a:rect l="l" t="t" r="r" b="b"/>
              <a:pathLst>
                <a:path w="983860" h="445153">
                  <a:moveTo>
                    <a:pt x="105696" y="0"/>
                  </a:moveTo>
                  <a:lnTo>
                    <a:pt x="878164" y="0"/>
                  </a:lnTo>
                  <a:cubicBezTo>
                    <a:pt x="936539" y="0"/>
                    <a:pt x="983860" y="47322"/>
                    <a:pt x="983860" y="105696"/>
                  </a:cubicBezTo>
                  <a:lnTo>
                    <a:pt x="983860" y="339457"/>
                  </a:lnTo>
                  <a:cubicBezTo>
                    <a:pt x="983860" y="367489"/>
                    <a:pt x="972725" y="394374"/>
                    <a:pt x="952903" y="414196"/>
                  </a:cubicBezTo>
                  <a:cubicBezTo>
                    <a:pt x="933081" y="434017"/>
                    <a:pt x="906197" y="445153"/>
                    <a:pt x="878164" y="445153"/>
                  </a:cubicBezTo>
                  <a:lnTo>
                    <a:pt x="105696" y="445153"/>
                  </a:lnTo>
                  <a:cubicBezTo>
                    <a:pt x="77664" y="445153"/>
                    <a:pt x="50780" y="434017"/>
                    <a:pt x="30958" y="414196"/>
                  </a:cubicBezTo>
                  <a:cubicBezTo>
                    <a:pt x="11136" y="394374"/>
                    <a:pt x="0" y="367489"/>
                    <a:pt x="0" y="339457"/>
                  </a:cubicBezTo>
                  <a:lnTo>
                    <a:pt x="0" y="105696"/>
                  </a:lnTo>
                  <a:cubicBezTo>
                    <a:pt x="0" y="77664"/>
                    <a:pt x="11136" y="50780"/>
                    <a:pt x="30958" y="30958"/>
                  </a:cubicBezTo>
                  <a:cubicBezTo>
                    <a:pt x="50780" y="11136"/>
                    <a:pt x="77664" y="0"/>
                    <a:pt x="105696" y="0"/>
                  </a:cubicBezTo>
                  <a:close/>
                </a:path>
              </a:pathLst>
            </a:custGeom>
            <a:solidFill>
              <a:srgbClr val="5CB8B2"/>
            </a:solidFill>
          </p:spPr>
          <p:txBody>
            <a:bodyPr/>
            <a:lstStyle/>
            <a:p>
              <a:endParaRPr lang="en-US"/>
            </a:p>
          </p:txBody>
        </p:sp>
        <p:sp>
          <p:nvSpPr>
            <p:cNvPr id="25" name="TextBox 25"/>
            <p:cNvSpPr txBox="1"/>
            <p:nvPr/>
          </p:nvSpPr>
          <p:spPr>
            <a:xfrm>
              <a:off x="0" y="9525"/>
              <a:ext cx="983860" cy="435628"/>
            </a:xfrm>
            <a:prstGeom prst="rect">
              <a:avLst/>
            </a:prstGeom>
          </p:spPr>
          <p:txBody>
            <a:bodyPr lIns="50800" tIns="50800" rIns="50800" bIns="50800" rtlCol="0" anchor="ctr"/>
            <a:lstStyle/>
            <a:p>
              <a:pPr algn="ctr">
                <a:lnSpc>
                  <a:spcPts val="2879"/>
                </a:lnSpc>
              </a:pPr>
              <a:endParaRPr/>
            </a:p>
          </p:txBody>
        </p:sp>
      </p:grpSp>
      <p:grpSp>
        <p:nvGrpSpPr>
          <p:cNvPr id="26" name="Group 26"/>
          <p:cNvGrpSpPr/>
          <p:nvPr/>
        </p:nvGrpSpPr>
        <p:grpSpPr>
          <a:xfrm>
            <a:off x="250410" y="5721013"/>
            <a:ext cx="5327802" cy="3938626"/>
            <a:chOff x="0" y="0"/>
            <a:chExt cx="1403207" cy="1037334"/>
          </a:xfrm>
        </p:grpSpPr>
        <p:sp>
          <p:nvSpPr>
            <p:cNvPr id="27" name="Freeform 27"/>
            <p:cNvSpPr/>
            <p:nvPr/>
          </p:nvSpPr>
          <p:spPr>
            <a:xfrm>
              <a:off x="0" y="0"/>
              <a:ext cx="1403207" cy="1037334"/>
            </a:xfrm>
            <a:custGeom>
              <a:avLst/>
              <a:gdLst/>
              <a:ahLst/>
              <a:cxnLst/>
              <a:rect l="l" t="t" r="r" b="b"/>
              <a:pathLst>
                <a:path w="1403207" h="1037334">
                  <a:moveTo>
                    <a:pt x="74109" y="0"/>
                  </a:moveTo>
                  <a:lnTo>
                    <a:pt x="1329098" y="0"/>
                  </a:lnTo>
                  <a:cubicBezTo>
                    <a:pt x="1370028" y="0"/>
                    <a:pt x="1403207" y="33180"/>
                    <a:pt x="1403207" y="74109"/>
                  </a:cubicBezTo>
                  <a:lnTo>
                    <a:pt x="1403207" y="963225"/>
                  </a:lnTo>
                  <a:cubicBezTo>
                    <a:pt x="1403207" y="982880"/>
                    <a:pt x="1395399" y="1001730"/>
                    <a:pt x="1381501" y="1015628"/>
                  </a:cubicBezTo>
                  <a:cubicBezTo>
                    <a:pt x="1367603" y="1029526"/>
                    <a:pt x="1348753" y="1037334"/>
                    <a:pt x="1329098" y="1037334"/>
                  </a:cubicBezTo>
                  <a:lnTo>
                    <a:pt x="74109" y="1037334"/>
                  </a:lnTo>
                  <a:cubicBezTo>
                    <a:pt x="33180" y="1037334"/>
                    <a:pt x="0" y="1004154"/>
                    <a:pt x="0" y="963225"/>
                  </a:cubicBezTo>
                  <a:lnTo>
                    <a:pt x="0" y="74109"/>
                  </a:lnTo>
                  <a:cubicBezTo>
                    <a:pt x="0" y="54454"/>
                    <a:pt x="7808" y="35604"/>
                    <a:pt x="21706" y="21706"/>
                  </a:cubicBezTo>
                  <a:cubicBezTo>
                    <a:pt x="35604" y="7808"/>
                    <a:pt x="54454" y="0"/>
                    <a:pt x="74109" y="0"/>
                  </a:cubicBezTo>
                  <a:close/>
                </a:path>
              </a:pathLst>
            </a:custGeom>
            <a:solidFill>
              <a:srgbClr val="DFD1A7"/>
            </a:solidFill>
          </p:spPr>
          <p:txBody>
            <a:bodyPr/>
            <a:lstStyle/>
            <a:p>
              <a:endParaRPr lang="en-US"/>
            </a:p>
          </p:txBody>
        </p:sp>
        <p:sp>
          <p:nvSpPr>
            <p:cNvPr id="28" name="TextBox 28"/>
            <p:cNvSpPr txBox="1"/>
            <p:nvPr/>
          </p:nvSpPr>
          <p:spPr>
            <a:xfrm>
              <a:off x="0" y="9525"/>
              <a:ext cx="1403207" cy="1027809"/>
            </a:xfrm>
            <a:prstGeom prst="rect">
              <a:avLst/>
            </a:prstGeom>
          </p:spPr>
          <p:txBody>
            <a:bodyPr lIns="50800" tIns="50800" rIns="50800" bIns="50800" rtlCol="0" anchor="ctr"/>
            <a:lstStyle/>
            <a:p>
              <a:pPr algn="ctr">
                <a:lnSpc>
                  <a:spcPts val="2879"/>
                </a:lnSpc>
              </a:pPr>
              <a:endParaRPr/>
            </a:p>
          </p:txBody>
        </p:sp>
      </p:grpSp>
      <p:grpSp>
        <p:nvGrpSpPr>
          <p:cNvPr id="29" name="Group 29"/>
          <p:cNvGrpSpPr/>
          <p:nvPr/>
        </p:nvGrpSpPr>
        <p:grpSpPr>
          <a:xfrm>
            <a:off x="1142095" y="5787008"/>
            <a:ext cx="3361104" cy="1270381"/>
            <a:chOff x="0" y="0"/>
            <a:chExt cx="4481472" cy="1693841"/>
          </a:xfrm>
        </p:grpSpPr>
        <p:sp>
          <p:nvSpPr>
            <p:cNvPr id="30" name="TextBox 30"/>
            <p:cNvSpPr txBox="1"/>
            <p:nvPr/>
          </p:nvSpPr>
          <p:spPr>
            <a:xfrm>
              <a:off x="0" y="-114300"/>
              <a:ext cx="4481472" cy="1333500"/>
            </a:xfrm>
            <a:prstGeom prst="rect">
              <a:avLst/>
            </a:prstGeom>
          </p:spPr>
          <p:txBody>
            <a:bodyPr lIns="0" tIns="0" rIns="0" bIns="0" rtlCol="0" anchor="t">
              <a:spAutoFit/>
            </a:bodyPr>
            <a:lstStyle/>
            <a:p>
              <a:pPr algn="ctr">
                <a:lnSpc>
                  <a:spcPts val="8400"/>
                </a:lnSpc>
                <a:spcBef>
                  <a:spcPct val="0"/>
                </a:spcBef>
              </a:pPr>
              <a:r>
                <a:rPr lang="en-US" sz="6000" b="1" dirty="0">
                  <a:solidFill>
                    <a:srgbClr val="782F40"/>
                  </a:solidFill>
                  <a:latin typeface="Open Sans Ultra-Bold"/>
                  <a:ea typeface="Open Sans Ultra-Bold"/>
                  <a:cs typeface="Open Sans Ultra-Bold"/>
                  <a:sym typeface="Open Sans Ultra-Bold"/>
                </a:rPr>
                <a:t>25%</a:t>
              </a:r>
            </a:p>
          </p:txBody>
        </p:sp>
        <p:sp>
          <p:nvSpPr>
            <p:cNvPr id="31" name="TextBox 31"/>
            <p:cNvSpPr txBox="1"/>
            <p:nvPr/>
          </p:nvSpPr>
          <p:spPr>
            <a:xfrm>
              <a:off x="0" y="1266825"/>
              <a:ext cx="4481472" cy="427016"/>
            </a:xfrm>
            <a:prstGeom prst="rect">
              <a:avLst/>
            </a:prstGeom>
          </p:spPr>
          <p:txBody>
            <a:bodyPr lIns="0" tIns="0" rIns="0" bIns="0" rtlCol="0" anchor="t">
              <a:spAutoFit/>
            </a:bodyPr>
            <a:lstStyle/>
            <a:p>
              <a:pPr algn="ctr">
                <a:lnSpc>
                  <a:spcPts val="2390"/>
                </a:lnSpc>
              </a:pPr>
              <a:r>
                <a:rPr lang="en-US" sz="2390" b="1">
                  <a:solidFill>
                    <a:srgbClr val="000000"/>
                  </a:solidFill>
                  <a:latin typeface="Open Sans Condensed Bold"/>
                  <a:ea typeface="Open Sans Condensed Bold"/>
                  <a:cs typeface="Open Sans Condensed Bold"/>
                  <a:sym typeface="Open Sans Condensed Bold"/>
                </a:rPr>
                <a:t>OVERALL ADMIT RATE</a:t>
              </a:r>
            </a:p>
          </p:txBody>
        </p:sp>
      </p:grpSp>
      <p:grpSp>
        <p:nvGrpSpPr>
          <p:cNvPr id="32" name="Group 32"/>
          <p:cNvGrpSpPr/>
          <p:nvPr/>
        </p:nvGrpSpPr>
        <p:grpSpPr>
          <a:xfrm>
            <a:off x="250410" y="7235254"/>
            <a:ext cx="2373305" cy="1270381"/>
            <a:chOff x="0" y="0"/>
            <a:chExt cx="3164407" cy="1693841"/>
          </a:xfrm>
        </p:grpSpPr>
        <p:sp>
          <p:nvSpPr>
            <p:cNvPr id="33" name="TextBox 33"/>
            <p:cNvSpPr txBox="1"/>
            <p:nvPr/>
          </p:nvSpPr>
          <p:spPr>
            <a:xfrm>
              <a:off x="0" y="-114300"/>
              <a:ext cx="3164407" cy="1333500"/>
            </a:xfrm>
            <a:prstGeom prst="rect">
              <a:avLst/>
            </a:prstGeom>
          </p:spPr>
          <p:txBody>
            <a:bodyPr lIns="0" tIns="0" rIns="0" bIns="0" rtlCol="0" anchor="t">
              <a:spAutoFit/>
            </a:bodyPr>
            <a:lstStyle/>
            <a:p>
              <a:pPr algn="ctr">
                <a:lnSpc>
                  <a:spcPts val="8400"/>
                </a:lnSpc>
                <a:spcBef>
                  <a:spcPct val="0"/>
                </a:spcBef>
              </a:pPr>
              <a:r>
                <a:rPr lang="en-US" sz="6000" b="1">
                  <a:solidFill>
                    <a:srgbClr val="782F40"/>
                  </a:solidFill>
                  <a:latin typeface="Open Sans Ultra-Bold"/>
                  <a:ea typeface="Open Sans Ultra-Bold"/>
                  <a:cs typeface="Open Sans Ultra-Bold"/>
                  <a:sym typeface="Open Sans Ultra-Bold"/>
                </a:rPr>
                <a:t>33%</a:t>
              </a:r>
            </a:p>
          </p:txBody>
        </p:sp>
        <p:sp>
          <p:nvSpPr>
            <p:cNvPr id="34" name="TextBox 34"/>
            <p:cNvSpPr txBox="1"/>
            <p:nvPr/>
          </p:nvSpPr>
          <p:spPr>
            <a:xfrm>
              <a:off x="0" y="1266825"/>
              <a:ext cx="3164407" cy="427016"/>
            </a:xfrm>
            <a:prstGeom prst="rect">
              <a:avLst/>
            </a:prstGeom>
          </p:spPr>
          <p:txBody>
            <a:bodyPr lIns="0" tIns="0" rIns="0" bIns="0" rtlCol="0" anchor="t">
              <a:spAutoFit/>
            </a:bodyPr>
            <a:lstStyle/>
            <a:p>
              <a:pPr algn="ctr">
                <a:lnSpc>
                  <a:spcPts val="2390"/>
                </a:lnSpc>
              </a:pPr>
              <a:r>
                <a:rPr lang="en-US" sz="2390" b="1">
                  <a:solidFill>
                    <a:srgbClr val="000000"/>
                  </a:solidFill>
                  <a:latin typeface="Open Sans Condensed Bold"/>
                  <a:ea typeface="Open Sans Condensed Bold"/>
                  <a:cs typeface="Open Sans Condensed Bold"/>
                  <a:sym typeface="Open Sans Condensed Bold"/>
                </a:rPr>
                <a:t>FL ADMIT RATE</a:t>
              </a:r>
            </a:p>
          </p:txBody>
        </p:sp>
      </p:grpSp>
      <p:grpSp>
        <p:nvGrpSpPr>
          <p:cNvPr id="35" name="Group 35"/>
          <p:cNvGrpSpPr/>
          <p:nvPr/>
        </p:nvGrpSpPr>
        <p:grpSpPr>
          <a:xfrm>
            <a:off x="2713454" y="7235254"/>
            <a:ext cx="2743730" cy="1270381"/>
            <a:chOff x="0" y="0"/>
            <a:chExt cx="3658306" cy="1693841"/>
          </a:xfrm>
        </p:grpSpPr>
        <p:sp>
          <p:nvSpPr>
            <p:cNvPr id="36" name="TextBox 36"/>
            <p:cNvSpPr txBox="1"/>
            <p:nvPr/>
          </p:nvSpPr>
          <p:spPr>
            <a:xfrm>
              <a:off x="0" y="-114300"/>
              <a:ext cx="3658306" cy="1333500"/>
            </a:xfrm>
            <a:prstGeom prst="rect">
              <a:avLst/>
            </a:prstGeom>
          </p:spPr>
          <p:txBody>
            <a:bodyPr lIns="0" tIns="0" rIns="0" bIns="0" rtlCol="0" anchor="t">
              <a:spAutoFit/>
            </a:bodyPr>
            <a:lstStyle/>
            <a:p>
              <a:pPr algn="ctr">
                <a:lnSpc>
                  <a:spcPts val="8400"/>
                </a:lnSpc>
                <a:spcBef>
                  <a:spcPct val="0"/>
                </a:spcBef>
              </a:pPr>
              <a:r>
                <a:rPr lang="en-US" sz="6000" b="1">
                  <a:solidFill>
                    <a:srgbClr val="782F40"/>
                  </a:solidFill>
                  <a:latin typeface="Open Sans Ultra-Bold"/>
                  <a:ea typeface="Open Sans Ultra-Bold"/>
                  <a:cs typeface="Open Sans Ultra-Bold"/>
                  <a:sym typeface="Open Sans Ultra-Bold"/>
                </a:rPr>
                <a:t>14%</a:t>
              </a:r>
            </a:p>
          </p:txBody>
        </p:sp>
        <p:sp>
          <p:nvSpPr>
            <p:cNvPr id="37" name="TextBox 37"/>
            <p:cNvSpPr txBox="1"/>
            <p:nvPr/>
          </p:nvSpPr>
          <p:spPr>
            <a:xfrm>
              <a:off x="0" y="1266825"/>
              <a:ext cx="3658306" cy="427016"/>
            </a:xfrm>
            <a:prstGeom prst="rect">
              <a:avLst/>
            </a:prstGeom>
          </p:spPr>
          <p:txBody>
            <a:bodyPr lIns="0" tIns="0" rIns="0" bIns="0" rtlCol="0" anchor="t">
              <a:spAutoFit/>
            </a:bodyPr>
            <a:lstStyle/>
            <a:p>
              <a:pPr algn="ctr">
                <a:lnSpc>
                  <a:spcPts val="2390"/>
                </a:lnSpc>
              </a:pPr>
              <a:r>
                <a:rPr lang="en-US" sz="2390" b="1">
                  <a:solidFill>
                    <a:srgbClr val="000000"/>
                  </a:solidFill>
                  <a:latin typeface="Open Sans Condensed Bold"/>
                  <a:ea typeface="Open Sans Condensed Bold"/>
                  <a:cs typeface="Open Sans Condensed Bold"/>
                  <a:sym typeface="Open Sans Condensed Bold"/>
                </a:rPr>
                <a:t>NON-FL ADMIT RATE</a:t>
              </a:r>
            </a:p>
          </p:txBody>
        </p:sp>
      </p:grpSp>
      <p:sp>
        <p:nvSpPr>
          <p:cNvPr id="38" name="TextBox 38"/>
          <p:cNvSpPr txBox="1"/>
          <p:nvPr/>
        </p:nvSpPr>
        <p:spPr>
          <a:xfrm>
            <a:off x="720818" y="8724710"/>
            <a:ext cx="4386986" cy="763479"/>
          </a:xfrm>
          <a:prstGeom prst="rect">
            <a:avLst/>
          </a:prstGeom>
        </p:spPr>
        <p:txBody>
          <a:bodyPr lIns="0" tIns="0" rIns="0" bIns="0" rtlCol="0" anchor="t">
            <a:spAutoFit/>
          </a:bodyPr>
          <a:lstStyle/>
          <a:p>
            <a:pPr algn="ctr">
              <a:lnSpc>
                <a:spcPts val="2088"/>
              </a:lnSpc>
            </a:pPr>
            <a:r>
              <a:rPr lang="en-US" sz="1491" b="1" i="1">
                <a:solidFill>
                  <a:srgbClr val="000000"/>
                </a:solidFill>
                <a:latin typeface="Open Sans Bold Italics"/>
                <a:ea typeface="Open Sans Bold Italics"/>
                <a:cs typeface="Open Sans Bold Italics"/>
                <a:sym typeface="Open Sans Bold Italics"/>
              </a:rPr>
              <a:t>Admit rates are based on percentages of completed applications who were admitted for the summer/fall terms</a:t>
            </a:r>
          </a:p>
        </p:txBody>
      </p:sp>
      <p:sp>
        <p:nvSpPr>
          <p:cNvPr id="39" name="TextBox 39"/>
          <p:cNvSpPr txBox="1"/>
          <p:nvPr/>
        </p:nvSpPr>
        <p:spPr>
          <a:xfrm>
            <a:off x="6565670" y="8793774"/>
            <a:ext cx="12373528" cy="398410"/>
          </a:xfrm>
          <a:prstGeom prst="rect">
            <a:avLst/>
          </a:prstGeom>
        </p:spPr>
        <p:txBody>
          <a:bodyPr lIns="0" tIns="0" rIns="0" bIns="0" rtlCol="0" anchor="t">
            <a:spAutoFit/>
          </a:bodyPr>
          <a:lstStyle/>
          <a:p>
            <a:pPr algn="ctr">
              <a:lnSpc>
                <a:spcPts val="3240"/>
              </a:lnSpc>
              <a:spcBef>
                <a:spcPct val="0"/>
              </a:spcBef>
            </a:pPr>
            <a:r>
              <a:rPr lang="en-US" sz="2314" b="1">
                <a:solidFill>
                  <a:srgbClr val="FFFFFF"/>
                </a:solidFill>
                <a:latin typeface="Open Sans SemiCondensed Bold"/>
                <a:ea typeface="Open Sans SemiCondensed Bold"/>
                <a:cs typeface="Open Sans SemiCondensed Bold"/>
                <a:sym typeface="Open Sans SemiCondensed Bold"/>
              </a:rPr>
              <a:t> </a:t>
            </a:r>
            <a:r>
              <a:rPr lang="en-US" sz="2314" b="1">
                <a:solidFill>
                  <a:srgbClr val="000000"/>
                </a:solidFill>
                <a:latin typeface="Open Sans SemiCondensed Bold"/>
                <a:ea typeface="Open Sans SemiCondensed Bold"/>
                <a:cs typeface="Open Sans SemiCondensed Bold"/>
                <a:sym typeface="Open Sans SemiCondensed Bold"/>
              </a:rPr>
              <a:t>1. </a:t>
            </a:r>
            <a:r>
              <a:rPr lang="en-US" sz="2314" b="1">
                <a:solidFill>
                  <a:srgbClr val="782F40"/>
                </a:solidFill>
                <a:latin typeface="Open Sans SemiCondensed Bold"/>
                <a:ea typeface="Open Sans SemiCondensed Bold"/>
                <a:cs typeface="Open Sans SemiCondensed Bold"/>
                <a:sym typeface="Open Sans SemiCondensed Bold"/>
              </a:rPr>
              <a:t>Business</a:t>
            </a:r>
            <a:r>
              <a:rPr lang="en-US" sz="2314" b="1">
                <a:solidFill>
                  <a:srgbClr val="000000"/>
                </a:solidFill>
                <a:latin typeface="Open Sans SemiCondensed Bold"/>
                <a:ea typeface="Open Sans SemiCondensed Bold"/>
                <a:cs typeface="Open Sans SemiCondensed Bold"/>
                <a:sym typeface="Open Sans SemiCondensed Bold"/>
              </a:rPr>
              <a:t>   2. </a:t>
            </a:r>
            <a:r>
              <a:rPr lang="en-US" sz="2314" b="1">
                <a:solidFill>
                  <a:srgbClr val="782F40"/>
                </a:solidFill>
                <a:latin typeface="Open Sans SemiCondensed Bold"/>
                <a:ea typeface="Open Sans SemiCondensed Bold"/>
                <a:cs typeface="Open Sans SemiCondensed Bold"/>
                <a:sym typeface="Open Sans SemiCondensed Bold"/>
              </a:rPr>
              <a:t>Engineering</a:t>
            </a:r>
            <a:r>
              <a:rPr lang="en-US" sz="2314" b="1">
                <a:solidFill>
                  <a:srgbClr val="000000"/>
                </a:solidFill>
                <a:latin typeface="Open Sans SemiCondensed Bold"/>
                <a:ea typeface="Open Sans SemiCondensed Bold"/>
                <a:cs typeface="Open Sans SemiCondensed Bold"/>
                <a:sym typeface="Open Sans SemiCondensed Bold"/>
              </a:rPr>
              <a:t>   3. </a:t>
            </a:r>
            <a:r>
              <a:rPr lang="en-US" sz="2314" b="1">
                <a:solidFill>
                  <a:srgbClr val="782F40"/>
                </a:solidFill>
                <a:latin typeface="Open Sans SemiCondensed Bold"/>
                <a:ea typeface="Open Sans SemiCondensed Bold"/>
                <a:cs typeface="Open Sans SemiCondensed Bold"/>
                <a:sym typeface="Open Sans SemiCondensed Bold"/>
              </a:rPr>
              <a:t>Biology</a:t>
            </a:r>
            <a:r>
              <a:rPr lang="en-US" sz="2314" b="1">
                <a:solidFill>
                  <a:srgbClr val="000000"/>
                </a:solidFill>
                <a:latin typeface="Open Sans SemiCondensed Bold"/>
                <a:ea typeface="Open Sans SemiCondensed Bold"/>
                <a:cs typeface="Open Sans SemiCondensed Bold"/>
                <a:sym typeface="Open Sans SemiCondensed Bold"/>
              </a:rPr>
              <a:t>   4. </a:t>
            </a:r>
            <a:r>
              <a:rPr lang="en-US" sz="2314" b="1">
                <a:solidFill>
                  <a:srgbClr val="782F40"/>
                </a:solidFill>
                <a:latin typeface="Open Sans SemiCondensed Bold"/>
                <a:ea typeface="Open Sans SemiCondensed Bold"/>
                <a:cs typeface="Open Sans SemiCondensed Bold"/>
                <a:sym typeface="Open Sans SemiCondensed Bold"/>
              </a:rPr>
              <a:t>Exploratory</a:t>
            </a:r>
            <a:r>
              <a:rPr lang="en-US" sz="2314" b="1">
                <a:solidFill>
                  <a:srgbClr val="000000"/>
                </a:solidFill>
                <a:latin typeface="Open Sans SemiCondensed Bold"/>
                <a:ea typeface="Open Sans SemiCondensed Bold"/>
                <a:cs typeface="Open Sans SemiCondensed Bold"/>
                <a:sym typeface="Open Sans SemiCondensed Bold"/>
              </a:rPr>
              <a:t>   5. </a:t>
            </a:r>
            <a:r>
              <a:rPr lang="en-US" sz="2314" b="1">
                <a:solidFill>
                  <a:srgbClr val="782F40"/>
                </a:solidFill>
                <a:latin typeface="Open Sans SemiCondensed Bold"/>
                <a:ea typeface="Open Sans SemiCondensed Bold"/>
                <a:cs typeface="Open Sans SemiCondensed Bold"/>
                <a:sym typeface="Open Sans SemiCondensed Bold"/>
              </a:rPr>
              <a:t>Political Science</a:t>
            </a:r>
          </a:p>
        </p:txBody>
      </p:sp>
      <p:sp>
        <p:nvSpPr>
          <p:cNvPr id="40" name="TextBox 40"/>
          <p:cNvSpPr txBox="1"/>
          <p:nvPr/>
        </p:nvSpPr>
        <p:spPr>
          <a:xfrm>
            <a:off x="6180730" y="8590072"/>
            <a:ext cx="1618202" cy="815340"/>
          </a:xfrm>
          <a:prstGeom prst="rect">
            <a:avLst/>
          </a:prstGeom>
        </p:spPr>
        <p:txBody>
          <a:bodyPr lIns="0" tIns="0" rIns="0" bIns="0" rtlCol="0" anchor="t">
            <a:spAutoFit/>
          </a:bodyPr>
          <a:lstStyle/>
          <a:p>
            <a:pPr algn="ctr">
              <a:lnSpc>
                <a:spcPts val="3359"/>
              </a:lnSpc>
            </a:pPr>
            <a:r>
              <a:rPr lang="en-US" sz="2399" b="1">
                <a:solidFill>
                  <a:srgbClr val="000000"/>
                </a:solidFill>
                <a:latin typeface="Open Sans SemiCondensed Bold"/>
                <a:ea typeface="Open Sans SemiCondensed Bold"/>
                <a:cs typeface="Open Sans SemiCondensed Bold"/>
                <a:sym typeface="Open Sans SemiCondensed Bold"/>
              </a:rPr>
              <a:t>TOP AREAS OF STUDY</a:t>
            </a:r>
          </a:p>
        </p:txBody>
      </p:sp>
      <p:grpSp>
        <p:nvGrpSpPr>
          <p:cNvPr id="41" name="Group 41"/>
          <p:cNvGrpSpPr/>
          <p:nvPr/>
        </p:nvGrpSpPr>
        <p:grpSpPr>
          <a:xfrm>
            <a:off x="9526008" y="2784113"/>
            <a:ext cx="1906101" cy="2298313"/>
            <a:chOff x="0" y="0"/>
            <a:chExt cx="2541468" cy="3064418"/>
          </a:xfrm>
        </p:grpSpPr>
        <p:sp>
          <p:nvSpPr>
            <p:cNvPr id="42" name="Freeform 42"/>
            <p:cNvSpPr/>
            <p:nvPr/>
          </p:nvSpPr>
          <p:spPr>
            <a:xfrm>
              <a:off x="281035" y="0"/>
              <a:ext cx="2260433" cy="1367562"/>
            </a:xfrm>
            <a:custGeom>
              <a:avLst/>
              <a:gdLst/>
              <a:ahLst/>
              <a:cxnLst/>
              <a:rect l="l" t="t" r="r" b="b"/>
              <a:pathLst>
                <a:path w="2260433" h="1367562">
                  <a:moveTo>
                    <a:pt x="0" y="0"/>
                  </a:moveTo>
                  <a:lnTo>
                    <a:pt x="2260433" y="0"/>
                  </a:lnTo>
                  <a:lnTo>
                    <a:pt x="2260433" y="1367562"/>
                  </a:lnTo>
                  <a:lnTo>
                    <a:pt x="0" y="136756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43" name="TextBox 43"/>
            <p:cNvSpPr txBox="1"/>
            <p:nvPr/>
          </p:nvSpPr>
          <p:spPr>
            <a:xfrm>
              <a:off x="577633" y="1517827"/>
              <a:ext cx="1357615" cy="912763"/>
            </a:xfrm>
            <a:prstGeom prst="rect">
              <a:avLst/>
            </a:prstGeom>
          </p:spPr>
          <p:txBody>
            <a:bodyPr lIns="0" tIns="0" rIns="0" bIns="0" rtlCol="0" anchor="t">
              <a:spAutoFit/>
            </a:bodyPr>
            <a:lstStyle/>
            <a:p>
              <a:pPr algn="ctr">
                <a:lnSpc>
                  <a:spcPts val="5763"/>
                </a:lnSpc>
                <a:spcBef>
                  <a:spcPct val="0"/>
                </a:spcBef>
              </a:pPr>
              <a:r>
                <a:rPr lang="en-US" sz="4116" b="1">
                  <a:solidFill>
                    <a:srgbClr val="000000"/>
                  </a:solidFill>
                  <a:latin typeface="Open Sans SemiCondensed Bold"/>
                  <a:ea typeface="Open Sans SemiCondensed Bold"/>
                  <a:cs typeface="Open Sans SemiCondensed Bold"/>
                  <a:sym typeface="Open Sans SemiCondensed Bold"/>
                </a:rPr>
                <a:t>50</a:t>
              </a:r>
            </a:p>
          </p:txBody>
        </p:sp>
        <p:sp>
          <p:nvSpPr>
            <p:cNvPr id="44" name="TextBox 44"/>
            <p:cNvSpPr txBox="1"/>
            <p:nvPr/>
          </p:nvSpPr>
          <p:spPr>
            <a:xfrm>
              <a:off x="0" y="2315239"/>
              <a:ext cx="2512880" cy="749178"/>
            </a:xfrm>
            <a:prstGeom prst="rect">
              <a:avLst/>
            </a:prstGeom>
          </p:spPr>
          <p:txBody>
            <a:bodyPr lIns="0" tIns="0" rIns="0" bIns="0" rtlCol="0" anchor="t">
              <a:spAutoFit/>
            </a:bodyPr>
            <a:lstStyle/>
            <a:p>
              <a:pPr algn="ctr">
                <a:lnSpc>
                  <a:spcPts val="2305"/>
                </a:lnSpc>
                <a:spcBef>
                  <a:spcPct val="0"/>
                </a:spcBef>
              </a:pPr>
              <a:r>
                <a:rPr lang="en-US" sz="1646" b="1" i="1">
                  <a:solidFill>
                    <a:srgbClr val="000000"/>
                  </a:solidFill>
                  <a:latin typeface="Open Sans Bold Italics"/>
                  <a:ea typeface="Open Sans Bold Italics"/>
                  <a:cs typeface="Open Sans Bold Italics"/>
                  <a:sym typeface="Open Sans Bold Italics"/>
                </a:rPr>
                <a:t>Admits from all U.S. states</a:t>
              </a:r>
            </a:p>
          </p:txBody>
        </p:sp>
      </p:grpSp>
      <p:grpSp>
        <p:nvGrpSpPr>
          <p:cNvPr id="45" name="Group 45"/>
          <p:cNvGrpSpPr/>
          <p:nvPr/>
        </p:nvGrpSpPr>
        <p:grpSpPr>
          <a:xfrm>
            <a:off x="6835134" y="2543234"/>
            <a:ext cx="1847802" cy="2539193"/>
            <a:chOff x="0" y="0"/>
            <a:chExt cx="2463736" cy="3385591"/>
          </a:xfrm>
        </p:grpSpPr>
        <p:sp>
          <p:nvSpPr>
            <p:cNvPr id="46" name="Freeform 46"/>
            <p:cNvSpPr/>
            <p:nvPr/>
          </p:nvSpPr>
          <p:spPr>
            <a:xfrm>
              <a:off x="113757" y="0"/>
              <a:ext cx="2129900" cy="2044704"/>
            </a:xfrm>
            <a:custGeom>
              <a:avLst/>
              <a:gdLst/>
              <a:ahLst/>
              <a:cxnLst/>
              <a:rect l="l" t="t" r="r" b="b"/>
              <a:pathLst>
                <a:path w="2129900" h="2044704">
                  <a:moveTo>
                    <a:pt x="0" y="0"/>
                  </a:moveTo>
                  <a:lnTo>
                    <a:pt x="2129901" y="0"/>
                  </a:lnTo>
                  <a:lnTo>
                    <a:pt x="2129901" y="2044704"/>
                  </a:lnTo>
                  <a:lnTo>
                    <a:pt x="0" y="204470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47" name="TextBox 47"/>
            <p:cNvSpPr txBox="1"/>
            <p:nvPr/>
          </p:nvSpPr>
          <p:spPr>
            <a:xfrm>
              <a:off x="566336" y="1867756"/>
              <a:ext cx="1331064" cy="896402"/>
            </a:xfrm>
            <a:prstGeom prst="rect">
              <a:avLst/>
            </a:prstGeom>
          </p:spPr>
          <p:txBody>
            <a:bodyPr lIns="0" tIns="0" rIns="0" bIns="0" rtlCol="0" anchor="t">
              <a:spAutoFit/>
            </a:bodyPr>
            <a:lstStyle/>
            <a:p>
              <a:pPr algn="ctr">
                <a:lnSpc>
                  <a:spcPts val="5650"/>
                </a:lnSpc>
                <a:spcBef>
                  <a:spcPct val="0"/>
                </a:spcBef>
              </a:pPr>
              <a:r>
                <a:rPr lang="en-US" sz="4036" b="1">
                  <a:solidFill>
                    <a:srgbClr val="000000"/>
                  </a:solidFill>
                  <a:latin typeface="Open Sans SemiCondensed Bold"/>
                  <a:ea typeface="Open Sans SemiCondensed Bold"/>
                  <a:cs typeface="Open Sans SemiCondensed Bold"/>
                  <a:sym typeface="Open Sans SemiCondensed Bold"/>
                </a:rPr>
                <a:t>67</a:t>
              </a:r>
            </a:p>
          </p:txBody>
        </p:sp>
        <p:sp>
          <p:nvSpPr>
            <p:cNvPr id="48" name="TextBox 48"/>
            <p:cNvSpPr txBox="1"/>
            <p:nvPr/>
          </p:nvSpPr>
          <p:spPr>
            <a:xfrm>
              <a:off x="0" y="2659844"/>
              <a:ext cx="2463736" cy="725747"/>
            </a:xfrm>
            <a:prstGeom prst="rect">
              <a:avLst/>
            </a:prstGeom>
          </p:spPr>
          <p:txBody>
            <a:bodyPr lIns="0" tIns="0" rIns="0" bIns="0" rtlCol="0" anchor="t">
              <a:spAutoFit/>
            </a:bodyPr>
            <a:lstStyle/>
            <a:p>
              <a:pPr algn="ctr">
                <a:lnSpc>
                  <a:spcPts val="2260"/>
                </a:lnSpc>
                <a:spcBef>
                  <a:spcPct val="0"/>
                </a:spcBef>
              </a:pPr>
              <a:r>
                <a:rPr lang="en-US" sz="1614" b="1" i="1">
                  <a:solidFill>
                    <a:srgbClr val="000000"/>
                  </a:solidFill>
                  <a:latin typeface="Open Sans Bold Italics"/>
                  <a:ea typeface="Open Sans Bold Italics"/>
                  <a:cs typeface="Open Sans Bold Italics"/>
                  <a:sym typeface="Open Sans Bold Italics"/>
                </a:rPr>
                <a:t>Admits from all FL counties</a:t>
              </a:r>
            </a:p>
          </p:txBody>
        </p:sp>
      </p:grpSp>
      <p:grpSp>
        <p:nvGrpSpPr>
          <p:cNvPr id="49" name="Group 49"/>
          <p:cNvGrpSpPr/>
          <p:nvPr/>
        </p:nvGrpSpPr>
        <p:grpSpPr>
          <a:xfrm>
            <a:off x="1173245" y="3663214"/>
            <a:ext cx="3361104" cy="1270381"/>
            <a:chOff x="0" y="0"/>
            <a:chExt cx="4481472" cy="1693841"/>
          </a:xfrm>
        </p:grpSpPr>
        <p:sp>
          <p:nvSpPr>
            <p:cNvPr id="50" name="TextBox 50"/>
            <p:cNvSpPr txBox="1"/>
            <p:nvPr/>
          </p:nvSpPr>
          <p:spPr>
            <a:xfrm>
              <a:off x="0" y="-114300"/>
              <a:ext cx="4481472" cy="1333500"/>
            </a:xfrm>
            <a:prstGeom prst="rect">
              <a:avLst/>
            </a:prstGeom>
          </p:spPr>
          <p:txBody>
            <a:bodyPr lIns="0" tIns="0" rIns="0" bIns="0" rtlCol="0" anchor="t">
              <a:spAutoFit/>
            </a:bodyPr>
            <a:lstStyle/>
            <a:p>
              <a:pPr algn="ctr">
                <a:lnSpc>
                  <a:spcPts val="8400"/>
                </a:lnSpc>
                <a:spcBef>
                  <a:spcPct val="0"/>
                </a:spcBef>
              </a:pPr>
              <a:r>
                <a:rPr lang="en-US" sz="6000" b="1" dirty="0">
                  <a:solidFill>
                    <a:srgbClr val="000000"/>
                  </a:solidFill>
                  <a:latin typeface="Open Sans Ultra-Bold"/>
                  <a:ea typeface="Open Sans Ultra-Bold"/>
                  <a:cs typeface="Open Sans Ultra-Bold"/>
                  <a:sym typeface="Open Sans Ultra-Bold"/>
                </a:rPr>
                <a:t>~96,500</a:t>
              </a:r>
            </a:p>
          </p:txBody>
        </p:sp>
        <p:sp>
          <p:nvSpPr>
            <p:cNvPr id="51" name="TextBox 51"/>
            <p:cNvSpPr txBox="1"/>
            <p:nvPr/>
          </p:nvSpPr>
          <p:spPr>
            <a:xfrm>
              <a:off x="0" y="1266825"/>
              <a:ext cx="4481472" cy="427016"/>
            </a:xfrm>
            <a:prstGeom prst="rect">
              <a:avLst/>
            </a:prstGeom>
          </p:spPr>
          <p:txBody>
            <a:bodyPr lIns="0" tIns="0" rIns="0" bIns="0" rtlCol="0" anchor="t">
              <a:spAutoFit/>
            </a:bodyPr>
            <a:lstStyle/>
            <a:p>
              <a:pPr algn="ctr">
                <a:lnSpc>
                  <a:spcPts val="2390"/>
                </a:lnSpc>
              </a:pPr>
              <a:r>
                <a:rPr lang="en-US" sz="2390" b="1">
                  <a:solidFill>
                    <a:srgbClr val="000000"/>
                  </a:solidFill>
                  <a:latin typeface="Open Sans Condensed Bold"/>
                  <a:ea typeface="Open Sans Condensed Bold"/>
                  <a:cs typeface="Open Sans Condensed Bold"/>
                  <a:sym typeface="Open Sans Condensed Bold"/>
                </a:rPr>
                <a:t>TOTAL APPLICATIONS</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38345" y="3873010"/>
            <a:ext cx="16433247" cy="6141926"/>
          </a:xfrm>
          <a:custGeom>
            <a:avLst/>
            <a:gdLst/>
            <a:ahLst/>
            <a:cxnLst/>
            <a:rect l="l" t="t" r="r" b="b"/>
            <a:pathLst>
              <a:path w="16433247" h="6141926">
                <a:moveTo>
                  <a:pt x="0" y="0"/>
                </a:moveTo>
                <a:lnTo>
                  <a:pt x="16433246" y="0"/>
                </a:lnTo>
                <a:lnTo>
                  <a:pt x="16433246" y="6141926"/>
                </a:lnTo>
                <a:lnTo>
                  <a:pt x="0" y="6141926"/>
                </a:lnTo>
                <a:lnTo>
                  <a:pt x="0" y="0"/>
                </a:lnTo>
                <a:close/>
              </a:path>
            </a:pathLst>
          </a:custGeom>
          <a:blipFill>
            <a:blip r:embed="rId2"/>
            <a:stretch>
              <a:fillRect/>
            </a:stretch>
          </a:blipFill>
        </p:spPr>
        <p:txBody>
          <a:bodyPr/>
          <a:lstStyle/>
          <a:p>
            <a:endParaRPr lang="en-US"/>
          </a:p>
        </p:txBody>
      </p:sp>
      <p:sp>
        <p:nvSpPr>
          <p:cNvPr id="3" name="AutoShape 3"/>
          <p:cNvSpPr/>
          <p:nvPr/>
        </p:nvSpPr>
        <p:spPr>
          <a:xfrm>
            <a:off x="1019202" y="1669770"/>
            <a:ext cx="9498" cy="2165141"/>
          </a:xfrm>
          <a:prstGeom prst="line">
            <a:avLst/>
          </a:prstGeom>
          <a:ln w="123825" cap="flat">
            <a:solidFill>
              <a:srgbClr val="CEB888"/>
            </a:solidFill>
            <a:prstDash val="solid"/>
            <a:headEnd type="none" w="sm" len="sm"/>
            <a:tailEnd type="none" w="sm" len="sm"/>
          </a:ln>
        </p:spPr>
        <p:txBody>
          <a:bodyPr/>
          <a:lstStyle/>
          <a:p>
            <a:endParaRPr lang="en-US"/>
          </a:p>
        </p:txBody>
      </p:sp>
      <p:sp>
        <p:nvSpPr>
          <p:cNvPr id="4" name="TextBox 4"/>
          <p:cNvSpPr txBox="1"/>
          <p:nvPr/>
        </p:nvSpPr>
        <p:spPr>
          <a:xfrm>
            <a:off x="1338345" y="2197626"/>
            <a:ext cx="16434902" cy="1461854"/>
          </a:xfrm>
          <a:prstGeom prst="rect">
            <a:avLst/>
          </a:prstGeom>
        </p:spPr>
        <p:txBody>
          <a:bodyPr lIns="0" tIns="0" rIns="0" bIns="0" rtlCol="0" anchor="t">
            <a:spAutoFit/>
          </a:bodyPr>
          <a:lstStyle/>
          <a:p>
            <a:pPr algn="l">
              <a:lnSpc>
                <a:spcPts val="3950"/>
              </a:lnSpc>
            </a:pPr>
            <a:r>
              <a:rPr lang="en-US" sz="2821" b="1">
                <a:solidFill>
                  <a:srgbClr val="000000"/>
                </a:solidFill>
                <a:latin typeface="Open Sans Bold"/>
                <a:ea typeface="Open Sans Bold"/>
                <a:cs typeface="Open Sans Bold"/>
                <a:sym typeface="Open Sans Bold"/>
              </a:rPr>
              <a:t>Our application review process is a holistic and selective process, where no single criterion guarantees admission. Our holistic review is centered on three of our institutional core values represented as torches on our university seal - Vires, Artes, Mores. </a:t>
            </a:r>
          </a:p>
        </p:txBody>
      </p:sp>
      <p:grpSp>
        <p:nvGrpSpPr>
          <p:cNvPr id="5" name="Group 5"/>
          <p:cNvGrpSpPr/>
          <p:nvPr/>
        </p:nvGrpSpPr>
        <p:grpSpPr>
          <a:xfrm>
            <a:off x="0" y="458730"/>
            <a:ext cx="11166227" cy="1422128"/>
            <a:chOff x="0" y="0"/>
            <a:chExt cx="2914977" cy="371251"/>
          </a:xfrm>
        </p:grpSpPr>
        <p:sp>
          <p:nvSpPr>
            <p:cNvPr id="6" name="Freeform 6"/>
            <p:cNvSpPr/>
            <p:nvPr/>
          </p:nvSpPr>
          <p:spPr>
            <a:xfrm>
              <a:off x="0" y="0"/>
              <a:ext cx="2914977" cy="371251"/>
            </a:xfrm>
            <a:custGeom>
              <a:avLst/>
              <a:gdLst/>
              <a:ahLst/>
              <a:cxnLst/>
              <a:rect l="l" t="t" r="r" b="b"/>
              <a:pathLst>
                <a:path w="2914977" h="371251">
                  <a:moveTo>
                    <a:pt x="0" y="0"/>
                  </a:moveTo>
                  <a:lnTo>
                    <a:pt x="2914977" y="0"/>
                  </a:lnTo>
                  <a:lnTo>
                    <a:pt x="2914977" y="371251"/>
                  </a:lnTo>
                  <a:lnTo>
                    <a:pt x="0" y="371251"/>
                  </a:lnTo>
                  <a:close/>
                </a:path>
              </a:pathLst>
            </a:custGeom>
            <a:solidFill>
              <a:srgbClr val="782F40"/>
            </a:solidFill>
          </p:spPr>
          <p:txBody>
            <a:bodyPr/>
            <a:lstStyle/>
            <a:p>
              <a:endParaRPr lang="en-US"/>
            </a:p>
          </p:txBody>
        </p:sp>
        <p:sp>
          <p:nvSpPr>
            <p:cNvPr id="7" name="TextBox 7"/>
            <p:cNvSpPr txBox="1"/>
            <p:nvPr/>
          </p:nvSpPr>
          <p:spPr>
            <a:xfrm>
              <a:off x="0" y="9525"/>
              <a:ext cx="2914977" cy="361726"/>
            </a:xfrm>
            <a:prstGeom prst="rect">
              <a:avLst/>
            </a:prstGeom>
          </p:spPr>
          <p:txBody>
            <a:bodyPr lIns="51252" tIns="51252" rIns="51252" bIns="51252" rtlCol="0" anchor="ctr"/>
            <a:lstStyle/>
            <a:p>
              <a:pPr algn="ctr">
                <a:lnSpc>
                  <a:spcPts val="2879"/>
                </a:lnSpc>
              </a:pPr>
              <a:endParaRPr/>
            </a:p>
          </p:txBody>
        </p:sp>
      </p:grpSp>
      <p:sp>
        <p:nvSpPr>
          <p:cNvPr id="8" name="TextBox 8"/>
          <p:cNvSpPr txBox="1"/>
          <p:nvPr/>
        </p:nvSpPr>
        <p:spPr>
          <a:xfrm>
            <a:off x="826053" y="568766"/>
            <a:ext cx="11263700" cy="1078232"/>
          </a:xfrm>
          <a:prstGeom prst="rect">
            <a:avLst/>
          </a:prstGeom>
        </p:spPr>
        <p:txBody>
          <a:bodyPr lIns="0" tIns="0" rIns="0" bIns="0" rtlCol="0" anchor="t">
            <a:spAutoFit/>
          </a:bodyPr>
          <a:lstStyle/>
          <a:p>
            <a:pPr algn="l">
              <a:lnSpc>
                <a:spcPts val="8819"/>
              </a:lnSpc>
              <a:spcBef>
                <a:spcPct val="0"/>
              </a:spcBef>
            </a:pPr>
            <a:r>
              <a:rPr lang="en-US" sz="6299" b="1" dirty="0">
                <a:solidFill>
                  <a:srgbClr val="FFFFFF"/>
                </a:solidFill>
                <a:latin typeface="Open Sans Condensed" pitchFamily="2" charset="0"/>
                <a:ea typeface="Open Sans Condensed" pitchFamily="2" charset="0"/>
                <a:cs typeface="Open Sans Condensed" pitchFamily="2" charset="0"/>
                <a:sym typeface="Open Sans Condensed Ultra-Bold"/>
              </a:rPr>
              <a:t>HOLISTIC ADMISSIONS REVIEW</a:t>
            </a:r>
          </a:p>
        </p:txBody>
      </p:sp>
      <p:sp>
        <p:nvSpPr>
          <p:cNvPr id="9" name="Freeform 9"/>
          <p:cNvSpPr/>
          <p:nvPr/>
        </p:nvSpPr>
        <p:spPr>
          <a:xfrm>
            <a:off x="11438656" y="343521"/>
            <a:ext cx="1652546" cy="1652546"/>
          </a:xfrm>
          <a:custGeom>
            <a:avLst/>
            <a:gdLst/>
            <a:ahLst/>
            <a:cxnLst/>
            <a:rect l="l" t="t" r="r" b="b"/>
            <a:pathLst>
              <a:path w="1652546" h="1652546">
                <a:moveTo>
                  <a:pt x="0" y="0"/>
                </a:moveTo>
                <a:lnTo>
                  <a:pt x="1652546" y="0"/>
                </a:lnTo>
                <a:lnTo>
                  <a:pt x="1652546" y="1652546"/>
                </a:lnTo>
                <a:lnTo>
                  <a:pt x="0" y="1652546"/>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625632" y="-2241236"/>
            <a:ext cx="18369964" cy="12004135"/>
          </a:xfrm>
          <a:custGeom>
            <a:avLst/>
            <a:gdLst/>
            <a:ahLst/>
            <a:cxnLst/>
            <a:rect l="l" t="t" r="r" b="b"/>
            <a:pathLst>
              <a:path w="18369964" h="12004135">
                <a:moveTo>
                  <a:pt x="0" y="0"/>
                </a:moveTo>
                <a:lnTo>
                  <a:pt x="18369963" y="0"/>
                </a:lnTo>
                <a:lnTo>
                  <a:pt x="18369963" y="12004135"/>
                </a:lnTo>
                <a:lnTo>
                  <a:pt x="0" y="1200413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905540" y="2528678"/>
            <a:ext cx="16476920" cy="7234221"/>
            <a:chOff x="0" y="0"/>
            <a:chExt cx="21969227" cy="9645628"/>
          </a:xfrm>
        </p:grpSpPr>
        <p:grpSp>
          <p:nvGrpSpPr>
            <p:cNvPr id="4" name="Group 4"/>
            <p:cNvGrpSpPr/>
            <p:nvPr/>
          </p:nvGrpSpPr>
          <p:grpSpPr>
            <a:xfrm>
              <a:off x="17852878" y="0"/>
              <a:ext cx="4116349" cy="1971627"/>
              <a:chOff x="0" y="0"/>
              <a:chExt cx="928573" cy="444763"/>
            </a:xfrm>
          </p:grpSpPr>
          <p:sp>
            <p:nvSpPr>
              <p:cNvPr id="5" name="Freeform 5"/>
              <p:cNvSpPr/>
              <p:nvPr/>
            </p:nvSpPr>
            <p:spPr>
              <a:xfrm>
                <a:off x="0" y="0"/>
                <a:ext cx="928573" cy="444763"/>
              </a:xfrm>
              <a:custGeom>
                <a:avLst/>
                <a:gdLst/>
                <a:ahLst/>
                <a:cxnLst/>
                <a:rect l="l" t="t" r="r" b="b"/>
                <a:pathLst>
                  <a:path w="928573" h="444763">
                    <a:moveTo>
                      <a:pt x="111989" y="0"/>
                    </a:moveTo>
                    <a:lnTo>
                      <a:pt x="816584" y="0"/>
                    </a:lnTo>
                    <a:cubicBezTo>
                      <a:pt x="846285" y="0"/>
                      <a:pt x="874770" y="11799"/>
                      <a:pt x="895772" y="32801"/>
                    </a:cubicBezTo>
                    <a:cubicBezTo>
                      <a:pt x="916774" y="53803"/>
                      <a:pt x="928573" y="82288"/>
                      <a:pt x="928573" y="111989"/>
                    </a:cubicBezTo>
                    <a:lnTo>
                      <a:pt x="928573" y="332774"/>
                    </a:lnTo>
                    <a:cubicBezTo>
                      <a:pt x="928573" y="394624"/>
                      <a:pt x="878434" y="444763"/>
                      <a:pt x="816584" y="444763"/>
                    </a:cubicBezTo>
                    <a:lnTo>
                      <a:pt x="111989" y="444763"/>
                    </a:lnTo>
                    <a:cubicBezTo>
                      <a:pt x="50139" y="444763"/>
                      <a:pt x="0" y="394624"/>
                      <a:pt x="0" y="332774"/>
                    </a:cubicBezTo>
                    <a:lnTo>
                      <a:pt x="0" y="111989"/>
                    </a:lnTo>
                    <a:cubicBezTo>
                      <a:pt x="0" y="50139"/>
                      <a:pt x="50139" y="0"/>
                      <a:pt x="111989" y="0"/>
                    </a:cubicBezTo>
                    <a:close/>
                  </a:path>
                </a:pathLst>
              </a:custGeom>
              <a:solidFill>
                <a:srgbClr val="5CB8B2"/>
              </a:solidFill>
            </p:spPr>
            <p:txBody>
              <a:bodyPr/>
              <a:lstStyle/>
              <a:p>
                <a:endParaRPr lang="en-US"/>
              </a:p>
            </p:txBody>
          </p:sp>
          <p:sp>
            <p:nvSpPr>
              <p:cNvPr id="6" name="TextBox 6"/>
              <p:cNvSpPr txBox="1"/>
              <p:nvPr/>
            </p:nvSpPr>
            <p:spPr>
              <a:xfrm>
                <a:off x="0" y="-28575"/>
                <a:ext cx="928573" cy="473338"/>
              </a:xfrm>
              <a:prstGeom prst="rect">
                <a:avLst/>
              </a:prstGeom>
            </p:spPr>
            <p:txBody>
              <a:bodyPr lIns="50800" tIns="50800" rIns="50800" bIns="50800" rtlCol="0" anchor="ctr"/>
              <a:lstStyle/>
              <a:p>
                <a:pPr algn="ctr">
                  <a:lnSpc>
                    <a:spcPts val="2520"/>
                  </a:lnSpc>
                </a:pPr>
                <a:endParaRPr/>
              </a:p>
            </p:txBody>
          </p:sp>
        </p:grpSp>
        <p:grpSp>
          <p:nvGrpSpPr>
            <p:cNvPr id="7" name="Group 7"/>
            <p:cNvGrpSpPr/>
            <p:nvPr/>
          </p:nvGrpSpPr>
          <p:grpSpPr>
            <a:xfrm>
              <a:off x="13749025" y="0"/>
              <a:ext cx="4116349" cy="1971627"/>
              <a:chOff x="0" y="0"/>
              <a:chExt cx="928573" cy="444763"/>
            </a:xfrm>
          </p:grpSpPr>
          <p:sp>
            <p:nvSpPr>
              <p:cNvPr id="8" name="Freeform 8"/>
              <p:cNvSpPr/>
              <p:nvPr/>
            </p:nvSpPr>
            <p:spPr>
              <a:xfrm>
                <a:off x="0" y="0"/>
                <a:ext cx="928573" cy="444763"/>
              </a:xfrm>
              <a:custGeom>
                <a:avLst/>
                <a:gdLst/>
                <a:ahLst/>
                <a:cxnLst/>
                <a:rect l="l" t="t" r="r" b="b"/>
                <a:pathLst>
                  <a:path w="928573" h="444763">
                    <a:moveTo>
                      <a:pt x="111989" y="0"/>
                    </a:moveTo>
                    <a:lnTo>
                      <a:pt x="816584" y="0"/>
                    </a:lnTo>
                    <a:cubicBezTo>
                      <a:pt x="846285" y="0"/>
                      <a:pt x="874770" y="11799"/>
                      <a:pt x="895772" y="32801"/>
                    </a:cubicBezTo>
                    <a:cubicBezTo>
                      <a:pt x="916774" y="53803"/>
                      <a:pt x="928573" y="82288"/>
                      <a:pt x="928573" y="111989"/>
                    </a:cubicBezTo>
                    <a:lnTo>
                      <a:pt x="928573" y="332774"/>
                    </a:lnTo>
                    <a:cubicBezTo>
                      <a:pt x="928573" y="394624"/>
                      <a:pt x="878434" y="444763"/>
                      <a:pt x="816584" y="444763"/>
                    </a:cubicBezTo>
                    <a:lnTo>
                      <a:pt x="111989" y="444763"/>
                    </a:lnTo>
                    <a:cubicBezTo>
                      <a:pt x="50139" y="444763"/>
                      <a:pt x="0" y="394624"/>
                      <a:pt x="0" y="332774"/>
                    </a:cubicBezTo>
                    <a:lnTo>
                      <a:pt x="0" y="111989"/>
                    </a:lnTo>
                    <a:cubicBezTo>
                      <a:pt x="0" y="50139"/>
                      <a:pt x="50139" y="0"/>
                      <a:pt x="111989" y="0"/>
                    </a:cubicBezTo>
                    <a:close/>
                  </a:path>
                </a:pathLst>
              </a:custGeom>
              <a:solidFill>
                <a:srgbClr val="425563"/>
              </a:solidFill>
            </p:spPr>
            <p:txBody>
              <a:bodyPr/>
              <a:lstStyle/>
              <a:p>
                <a:endParaRPr lang="en-US"/>
              </a:p>
            </p:txBody>
          </p:sp>
          <p:sp>
            <p:nvSpPr>
              <p:cNvPr id="9" name="TextBox 9"/>
              <p:cNvSpPr txBox="1"/>
              <p:nvPr/>
            </p:nvSpPr>
            <p:spPr>
              <a:xfrm>
                <a:off x="0" y="-28575"/>
                <a:ext cx="928573" cy="473338"/>
              </a:xfrm>
              <a:prstGeom prst="rect">
                <a:avLst/>
              </a:prstGeom>
            </p:spPr>
            <p:txBody>
              <a:bodyPr lIns="50800" tIns="50800" rIns="50800" bIns="50800" rtlCol="0" anchor="ctr"/>
              <a:lstStyle/>
              <a:p>
                <a:pPr algn="ctr">
                  <a:lnSpc>
                    <a:spcPts val="2520"/>
                  </a:lnSpc>
                </a:pPr>
                <a:endParaRPr/>
              </a:p>
            </p:txBody>
          </p:sp>
        </p:grpSp>
        <p:grpSp>
          <p:nvGrpSpPr>
            <p:cNvPr id="10" name="Group 10"/>
            <p:cNvGrpSpPr/>
            <p:nvPr/>
          </p:nvGrpSpPr>
          <p:grpSpPr>
            <a:xfrm>
              <a:off x="9799127" y="0"/>
              <a:ext cx="3949899" cy="1971627"/>
              <a:chOff x="0" y="0"/>
              <a:chExt cx="891025" cy="444763"/>
            </a:xfrm>
          </p:grpSpPr>
          <p:sp>
            <p:nvSpPr>
              <p:cNvPr id="11" name="Freeform 11"/>
              <p:cNvSpPr/>
              <p:nvPr/>
            </p:nvSpPr>
            <p:spPr>
              <a:xfrm>
                <a:off x="0" y="0"/>
                <a:ext cx="891025" cy="444763"/>
              </a:xfrm>
              <a:custGeom>
                <a:avLst/>
                <a:gdLst/>
                <a:ahLst/>
                <a:cxnLst/>
                <a:rect l="l" t="t" r="r" b="b"/>
                <a:pathLst>
                  <a:path w="891025" h="444763">
                    <a:moveTo>
                      <a:pt x="116709" y="0"/>
                    </a:moveTo>
                    <a:lnTo>
                      <a:pt x="774316" y="0"/>
                    </a:lnTo>
                    <a:cubicBezTo>
                      <a:pt x="805269" y="0"/>
                      <a:pt x="834955" y="12296"/>
                      <a:pt x="856842" y="34183"/>
                    </a:cubicBezTo>
                    <a:cubicBezTo>
                      <a:pt x="878729" y="56070"/>
                      <a:pt x="891025" y="85756"/>
                      <a:pt x="891025" y="116709"/>
                    </a:cubicBezTo>
                    <a:lnTo>
                      <a:pt x="891025" y="328054"/>
                    </a:lnTo>
                    <a:cubicBezTo>
                      <a:pt x="891025" y="359007"/>
                      <a:pt x="878729" y="388693"/>
                      <a:pt x="856842" y="410580"/>
                    </a:cubicBezTo>
                    <a:cubicBezTo>
                      <a:pt x="834955" y="432467"/>
                      <a:pt x="805269" y="444763"/>
                      <a:pt x="774316" y="444763"/>
                    </a:cubicBezTo>
                    <a:lnTo>
                      <a:pt x="116709" y="444763"/>
                    </a:lnTo>
                    <a:cubicBezTo>
                      <a:pt x="85756" y="444763"/>
                      <a:pt x="56070" y="432467"/>
                      <a:pt x="34183" y="410580"/>
                    </a:cubicBezTo>
                    <a:cubicBezTo>
                      <a:pt x="12296" y="388693"/>
                      <a:pt x="0" y="359007"/>
                      <a:pt x="0" y="328054"/>
                    </a:cubicBezTo>
                    <a:lnTo>
                      <a:pt x="0" y="116709"/>
                    </a:lnTo>
                    <a:cubicBezTo>
                      <a:pt x="0" y="85756"/>
                      <a:pt x="12296" y="56070"/>
                      <a:pt x="34183" y="34183"/>
                    </a:cubicBezTo>
                    <a:cubicBezTo>
                      <a:pt x="56070" y="12296"/>
                      <a:pt x="85756" y="0"/>
                      <a:pt x="116709" y="0"/>
                    </a:cubicBezTo>
                    <a:close/>
                  </a:path>
                </a:pathLst>
              </a:custGeom>
              <a:solidFill>
                <a:srgbClr val="CEB888"/>
              </a:solidFill>
            </p:spPr>
            <p:txBody>
              <a:bodyPr/>
              <a:lstStyle/>
              <a:p>
                <a:endParaRPr lang="en-US"/>
              </a:p>
            </p:txBody>
          </p:sp>
          <p:sp>
            <p:nvSpPr>
              <p:cNvPr id="12" name="TextBox 12"/>
              <p:cNvSpPr txBox="1"/>
              <p:nvPr/>
            </p:nvSpPr>
            <p:spPr>
              <a:xfrm>
                <a:off x="0" y="-28575"/>
                <a:ext cx="891025" cy="473338"/>
              </a:xfrm>
              <a:prstGeom prst="rect">
                <a:avLst/>
              </a:prstGeom>
            </p:spPr>
            <p:txBody>
              <a:bodyPr lIns="50800" tIns="50800" rIns="50800" bIns="50800" rtlCol="0" anchor="ctr"/>
              <a:lstStyle/>
              <a:p>
                <a:pPr algn="ctr">
                  <a:lnSpc>
                    <a:spcPts val="2520"/>
                  </a:lnSpc>
                </a:pPr>
                <a:endParaRPr/>
              </a:p>
            </p:txBody>
          </p:sp>
        </p:grpSp>
        <p:grpSp>
          <p:nvGrpSpPr>
            <p:cNvPr id="13" name="Group 13"/>
            <p:cNvGrpSpPr/>
            <p:nvPr/>
          </p:nvGrpSpPr>
          <p:grpSpPr>
            <a:xfrm>
              <a:off x="5695274" y="0"/>
              <a:ext cx="4116349" cy="1971627"/>
              <a:chOff x="0" y="0"/>
              <a:chExt cx="928573" cy="444763"/>
            </a:xfrm>
          </p:grpSpPr>
          <p:sp>
            <p:nvSpPr>
              <p:cNvPr id="14" name="Freeform 14"/>
              <p:cNvSpPr/>
              <p:nvPr/>
            </p:nvSpPr>
            <p:spPr>
              <a:xfrm>
                <a:off x="0" y="0"/>
                <a:ext cx="928573" cy="444763"/>
              </a:xfrm>
              <a:custGeom>
                <a:avLst/>
                <a:gdLst/>
                <a:ahLst/>
                <a:cxnLst/>
                <a:rect l="l" t="t" r="r" b="b"/>
                <a:pathLst>
                  <a:path w="928573" h="444763">
                    <a:moveTo>
                      <a:pt x="111989" y="0"/>
                    </a:moveTo>
                    <a:lnTo>
                      <a:pt x="816584" y="0"/>
                    </a:lnTo>
                    <a:cubicBezTo>
                      <a:pt x="846285" y="0"/>
                      <a:pt x="874770" y="11799"/>
                      <a:pt x="895772" y="32801"/>
                    </a:cubicBezTo>
                    <a:cubicBezTo>
                      <a:pt x="916774" y="53803"/>
                      <a:pt x="928573" y="82288"/>
                      <a:pt x="928573" y="111989"/>
                    </a:cubicBezTo>
                    <a:lnTo>
                      <a:pt x="928573" y="332774"/>
                    </a:lnTo>
                    <a:cubicBezTo>
                      <a:pt x="928573" y="394624"/>
                      <a:pt x="878434" y="444763"/>
                      <a:pt x="816584" y="444763"/>
                    </a:cubicBezTo>
                    <a:lnTo>
                      <a:pt x="111989" y="444763"/>
                    </a:lnTo>
                    <a:cubicBezTo>
                      <a:pt x="50139" y="444763"/>
                      <a:pt x="0" y="394624"/>
                      <a:pt x="0" y="332774"/>
                    </a:cubicBezTo>
                    <a:lnTo>
                      <a:pt x="0" y="111989"/>
                    </a:lnTo>
                    <a:cubicBezTo>
                      <a:pt x="0" y="50139"/>
                      <a:pt x="50139" y="0"/>
                      <a:pt x="111989" y="0"/>
                    </a:cubicBezTo>
                    <a:close/>
                  </a:path>
                </a:pathLst>
              </a:custGeom>
              <a:solidFill>
                <a:srgbClr val="782F40"/>
              </a:solidFill>
            </p:spPr>
            <p:txBody>
              <a:bodyPr/>
              <a:lstStyle/>
              <a:p>
                <a:endParaRPr lang="en-US"/>
              </a:p>
            </p:txBody>
          </p:sp>
          <p:sp>
            <p:nvSpPr>
              <p:cNvPr id="15" name="TextBox 15"/>
              <p:cNvSpPr txBox="1"/>
              <p:nvPr/>
            </p:nvSpPr>
            <p:spPr>
              <a:xfrm>
                <a:off x="0" y="-28575"/>
                <a:ext cx="928573" cy="473338"/>
              </a:xfrm>
              <a:prstGeom prst="rect">
                <a:avLst/>
              </a:prstGeom>
            </p:spPr>
            <p:txBody>
              <a:bodyPr lIns="50800" tIns="50800" rIns="50800" bIns="50800" rtlCol="0" anchor="ctr"/>
              <a:lstStyle/>
              <a:p>
                <a:pPr algn="ctr">
                  <a:lnSpc>
                    <a:spcPts val="2520"/>
                  </a:lnSpc>
                </a:pPr>
                <a:endParaRPr/>
              </a:p>
            </p:txBody>
          </p:sp>
        </p:grpSp>
        <p:sp>
          <p:nvSpPr>
            <p:cNvPr id="17" name="TextBox 17"/>
            <p:cNvSpPr txBox="1"/>
            <p:nvPr/>
          </p:nvSpPr>
          <p:spPr>
            <a:xfrm>
              <a:off x="6163015" y="292535"/>
              <a:ext cx="3180868" cy="917989"/>
            </a:xfrm>
            <a:prstGeom prst="rect">
              <a:avLst/>
            </a:prstGeom>
          </p:spPr>
          <p:txBody>
            <a:bodyPr lIns="0" tIns="0" rIns="0" bIns="0" rtlCol="0" anchor="t">
              <a:spAutoFit/>
            </a:bodyPr>
            <a:lstStyle/>
            <a:p>
              <a:pPr algn="ctr">
                <a:lnSpc>
                  <a:spcPts val="2618"/>
                </a:lnSpc>
                <a:spcBef>
                  <a:spcPct val="0"/>
                </a:spcBef>
              </a:pPr>
              <a:r>
                <a:rPr lang="en-US" sz="2618" b="1">
                  <a:solidFill>
                    <a:srgbClr val="FFFFFF"/>
                  </a:solidFill>
                  <a:latin typeface="Open Sans Bold"/>
                  <a:ea typeface="Open Sans Bold"/>
                  <a:cs typeface="Open Sans Bold"/>
                  <a:sym typeface="Open Sans Bold"/>
                </a:rPr>
                <a:t>EARLY DECISION</a:t>
              </a:r>
            </a:p>
          </p:txBody>
        </p:sp>
        <p:sp>
          <p:nvSpPr>
            <p:cNvPr id="18" name="TextBox 18"/>
            <p:cNvSpPr txBox="1"/>
            <p:nvPr/>
          </p:nvSpPr>
          <p:spPr>
            <a:xfrm>
              <a:off x="10183642" y="292535"/>
              <a:ext cx="3180868" cy="917989"/>
            </a:xfrm>
            <a:prstGeom prst="rect">
              <a:avLst/>
            </a:prstGeom>
          </p:spPr>
          <p:txBody>
            <a:bodyPr lIns="0" tIns="0" rIns="0" bIns="0" rtlCol="0" anchor="t">
              <a:spAutoFit/>
            </a:bodyPr>
            <a:lstStyle/>
            <a:p>
              <a:pPr algn="ctr">
                <a:lnSpc>
                  <a:spcPts val="2618"/>
                </a:lnSpc>
                <a:spcBef>
                  <a:spcPct val="0"/>
                </a:spcBef>
              </a:pPr>
              <a:r>
                <a:rPr lang="en-US" sz="2618" b="1">
                  <a:solidFill>
                    <a:srgbClr val="000000"/>
                  </a:solidFill>
                  <a:latin typeface="Open Sans Bold"/>
                  <a:ea typeface="Open Sans Bold"/>
                  <a:cs typeface="Open Sans Bold"/>
                  <a:sym typeface="Open Sans Bold"/>
                </a:rPr>
                <a:t>EARLY ACTION</a:t>
              </a:r>
            </a:p>
          </p:txBody>
        </p:sp>
        <p:sp>
          <p:nvSpPr>
            <p:cNvPr id="19" name="TextBox 19"/>
            <p:cNvSpPr txBox="1"/>
            <p:nvPr/>
          </p:nvSpPr>
          <p:spPr>
            <a:xfrm>
              <a:off x="18320618" y="509390"/>
              <a:ext cx="3180868" cy="484279"/>
            </a:xfrm>
            <a:prstGeom prst="rect">
              <a:avLst/>
            </a:prstGeom>
          </p:spPr>
          <p:txBody>
            <a:bodyPr lIns="0" tIns="0" rIns="0" bIns="0" rtlCol="0" anchor="t">
              <a:spAutoFit/>
            </a:bodyPr>
            <a:lstStyle/>
            <a:p>
              <a:pPr algn="ctr">
                <a:lnSpc>
                  <a:spcPts val="2618"/>
                </a:lnSpc>
                <a:spcBef>
                  <a:spcPct val="0"/>
                </a:spcBef>
              </a:pPr>
              <a:r>
                <a:rPr lang="en-US" sz="2618" b="1">
                  <a:solidFill>
                    <a:srgbClr val="000000"/>
                  </a:solidFill>
                  <a:latin typeface="Open Sans Bold"/>
                  <a:ea typeface="Open Sans Bold"/>
                  <a:cs typeface="Open Sans Bold"/>
                  <a:sym typeface="Open Sans Bold"/>
                </a:rPr>
                <a:t>ROLLING</a:t>
              </a:r>
            </a:p>
          </p:txBody>
        </p:sp>
        <p:sp>
          <p:nvSpPr>
            <p:cNvPr id="20" name="TextBox 20"/>
            <p:cNvSpPr txBox="1"/>
            <p:nvPr/>
          </p:nvSpPr>
          <p:spPr>
            <a:xfrm>
              <a:off x="14216766" y="292535"/>
              <a:ext cx="3180868" cy="917989"/>
            </a:xfrm>
            <a:prstGeom prst="rect">
              <a:avLst/>
            </a:prstGeom>
          </p:spPr>
          <p:txBody>
            <a:bodyPr lIns="0" tIns="0" rIns="0" bIns="0" rtlCol="0" anchor="t">
              <a:spAutoFit/>
            </a:bodyPr>
            <a:lstStyle/>
            <a:p>
              <a:pPr algn="ctr">
                <a:lnSpc>
                  <a:spcPts val="2618"/>
                </a:lnSpc>
                <a:spcBef>
                  <a:spcPct val="0"/>
                </a:spcBef>
              </a:pPr>
              <a:r>
                <a:rPr lang="en-US" sz="2618" b="1">
                  <a:solidFill>
                    <a:srgbClr val="FFFFFF"/>
                  </a:solidFill>
                  <a:latin typeface="Open Sans Bold"/>
                  <a:ea typeface="Open Sans Bold"/>
                  <a:cs typeface="Open Sans Bold"/>
                  <a:sym typeface="Open Sans Bold"/>
                </a:rPr>
                <a:t>REGULAR DECISION</a:t>
              </a:r>
            </a:p>
          </p:txBody>
        </p:sp>
      </p:grpSp>
      <p:graphicFrame>
        <p:nvGraphicFramePr>
          <p:cNvPr id="16" name="Table 16"/>
          <p:cNvGraphicFramePr>
            <a:graphicFrameLocks noGrp="1"/>
          </p:cNvGraphicFramePr>
          <p:nvPr>
            <p:extLst>
              <p:ext uri="{D42A27DB-BD31-4B8C-83A1-F6EECF244321}">
                <p14:modId xmlns:p14="http://schemas.microsoft.com/office/powerpoint/2010/main" val="2103931382"/>
              </p:ext>
            </p:extLst>
          </p:nvPr>
        </p:nvGraphicFramePr>
        <p:xfrm>
          <a:off x="1069116" y="3596101"/>
          <a:ext cx="16313341" cy="6161407"/>
        </p:xfrm>
        <a:graphic>
          <a:graphicData uri="http://schemas.openxmlformats.org/drawingml/2006/table">
            <a:tbl>
              <a:tblPr/>
              <a:tblGrid>
                <a:gridCol w="4112484">
                  <a:extLst>
                    <a:ext uri="{9D8B030D-6E8A-4147-A177-3AD203B41FA5}">
                      <a16:colId xmlns:a16="http://schemas.microsoft.com/office/drawing/2014/main" val="20000"/>
                    </a:ext>
                  </a:extLst>
                </a:gridCol>
                <a:gridCol w="3148855">
                  <a:extLst>
                    <a:ext uri="{9D8B030D-6E8A-4147-A177-3AD203B41FA5}">
                      <a16:colId xmlns:a16="http://schemas.microsoft.com/office/drawing/2014/main" val="20001"/>
                    </a:ext>
                  </a:extLst>
                </a:gridCol>
                <a:gridCol w="3017334">
                  <a:extLst>
                    <a:ext uri="{9D8B030D-6E8A-4147-A177-3AD203B41FA5}">
                      <a16:colId xmlns:a16="http://schemas.microsoft.com/office/drawing/2014/main" val="20002"/>
                    </a:ext>
                  </a:extLst>
                </a:gridCol>
                <a:gridCol w="3112080">
                  <a:extLst>
                    <a:ext uri="{9D8B030D-6E8A-4147-A177-3AD203B41FA5}">
                      <a16:colId xmlns:a16="http://schemas.microsoft.com/office/drawing/2014/main" val="20003"/>
                    </a:ext>
                  </a:extLst>
                </a:gridCol>
                <a:gridCol w="2922588">
                  <a:extLst>
                    <a:ext uri="{9D8B030D-6E8A-4147-A177-3AD203B41FA5}">
                      <a16:colId xmlns:a16="http://schemas.microsoft.com/office/drawing/2014/main" val="20004"/>
                    </a:ext>
                  </a:extLst>
                </a:gridCol>
              </a:tblGrid>
              <a:tr h="2156999">
                <a:tc>
                  <a:txBody>
                    <a:bodyPr/>
                    <a:lstStyle/>
                    <a:p>
                      <a:pPr algn="ctr">
                        <a:lnSpc>
                          <a:spcPts val="4119"/>
                        </a:lnSpc>
                        <a:defRPr/>
                      </a:pPr>
                      <a:r>
                        <a:rPr lang="en-US" sz="2400" b="1">
                          <a:solidFill>
                            <a:srgbClr val="000000"/>
                          </a:solidFill>
                          <a:latin typeface="Open Sans Bold"/>
                          <a:ea typeface="Open Sans Bold"/>
                          <a:cs typeface="Open Sans Bold"/>
                          <a:sym typeface="Open Sans Bold"/>
                        </a:rPr>
                        <a:t>Eligible Applicants</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FD1A7"/>
                    </a:solidFill>
                  </a:tcPr>
                </a:tc>
                <a:tc>
                  <a:txBody>
                    <a:bodyPr/>
                    <a:lstStyle/>
                    <a:p>
                      <a:pPr algn="ctr">
                        <a:lnSpc>
                          <a:spcPts val="3739"/>
                        </a:lnSpc>
                        <a:defRPr/>
                      </a:pPr>
                      <a:r>
                        <a:rPr lang="en-US" sz="2400">
                          <a:solidFill>
                            <a:srgbClr val="000000"/>
                          </a:solidFill>
                          <a:latin typeface="Open Sans"/>
                          <a:ea typeface="Open Sans"/>
                          <a:cs typeface="Open Sans"/>
                          <a:sym typeface="Open Sans"/>
                        </a:rPr>
                        <a:t>Domestic Students </a:t>
                      </a:r>
                      <a:r>
                        <a:rPr lang="en-US" sz="2400" i="1">
                          <a:solidFill>
                            <a:srgbClr val="000000"/>
                          </a:solidFill>
                          <a:latin typeface="Open Sans Italics"/>
                          <a:ea typeface="Open Sans Italics"/>
                          <a:cs typeface="Open Sans Italics"/>
                          <a:sym typeface="Open Sans Italics"/>
                        </a:rPr>
                        <a:t>(No Talent-Based Majors or CARE Summer Bridge)</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AF4E4"/>
                    </a:solidFill>
                  </a:tcPr>
                </a:tc>
                <a:tc>
                  <a:txBody>
                    <a:bodyPr/>
                    <a:lstStyle/>
                    <a:p>
                      <a:pPr algn="ctr">
                        <a:lnSpc>
                          <a:spcPts val="3739"/>
                        </a:lnSpc>
                        <a:defRPr/>
                      </a:pPr>
                      <a:r>
                        <a:rPr lang="en-US" sz="2400">
                          <a:solidFill>
                            <a:srgbClr val="000000"/>
                          </a:solidFill>
                          <a:latin typeface="Open Sans"/>
                          <a:ea typeface="Open Sans"/>
                          <a:cs typeface="Open Sans"/>
                          <a:sym typeface="Open Sans"/>
                        </a:rPr>
                        <a:t>FL Residents Only</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AF4E4"/>
                    </a:solidFill>
                  </a:tcPr>
                </a:tc>
                <a:tc>
                  <a:txBody>
                    <a:bodyPr/>
                    <a:lstStyle/>
                    <a:p>
                      <a:pPr algn="ctr">
                        <a:lnSpc>
                          <a:spcPts val="3739"/>
                        </a:lnSpc>
                        <a:defRPr/>
                      </a:pPr>
                      <a:r>
                        <a:rPr lang="en-US" sz="2400">
                          <a:solidFill>
                            <a:srgbClr val="000000"/>
                          </a:solidFill>
                          <a:latin typeface="Open Sans"/>
                          <a:ea typeface="Open Sans"/>
                          <a:cs typeface="Open Sans"/>
                          <a:sym typeface="Open Sans"/>
                        </a:rPr>
                        <a:t>All Students</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AF4E4"/>
                    </a:solidFill>
                  </a:tcPr>
                </a:tc>
                <a:tc>
                  <a:txBody>
                    <a:bodyPr/>
                    <a:lstStyle/>
                    <a:p>
                      <a:pPr algn="ctr">
                        <a:lnSpc>
                          <a:spcPts val="3739"/>
                        </a:lnSpc>
                        <a:defRPr/>
                      </a:pPr>
                      <a:r>
                        <a:rPr lang="en-US" sz="2400" dirty="0">
                          <a:solidFill>
                            <a:srgbClr val="000000"/>
                          </a:solidFill>
                          <a:latin typeface="Open Sans"/>
                          <a:ea typeface="Open Sans"/>
                          <a:cs typeface="Open Sans"/>
                          <a:sym typeface="Open Sans"/>
                        </a:rPr>
                        <a:t>All Students</a:t>
                      </a:r>
                      <a:endParaRPr lang="en-US" sz="24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AF4E4"/>
                    </a:solidFill>
                  </a:tcPr>
                </a:tc>
                <a:extLst>
                  <a:ext uri="{0D108BD9-81ED-4DB2-BD59-A6C34878D82A}">
                    <a16:rowId xmlns:a16="http://schemas.microsoft.com/office/drawing/2014/main" val="10000"/>
                  </a:ext>
                </a:extLst>
              </a:tr>
              <a:tr h="875036">
                <a:tc>
                  <a:txBody>
                    <a:bodyPr/>
                    <a:lstStyle/>
                    <a:p>
                      <a:pPr algn="ctr">
                        <a:lnSpc>
                          <a:spcPts val="4119"/>
                        </a:lnSpc>
                        <a:defRPr/>
                      </a:pPr>
                      <a:r>
                        <a:rPr lang="en-US" sz="2400" b="1">
                          <a:solidFill>
                            <a:srgbClr val="000000"/>
                          </a:solidFill>
                          <a:latin typeface="Open Sans Bold"/>
                          <a:ea typeface="Open Sans Bold"/>
                          <a:cs typeface="Open Sans Bold"/>
                          <a:sym typeface="Open Sans Bold"/>
                        </a:rPr>
                        <a:t>Application Deadline</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FD1A7"/>
                    </a:solidFill>
                  </a:tcPr>
                </a:tc>
                <a:tc>
                  <a:txBody>
                    <a:bodyPr/>
                    <a:lstStyle/>
                    <a:p>
                      <a:pPr algn="ctr">
                        <a:lnSpc>
                          <a:spcPts val="3739"/>
                        </a:lnSpc>
                        <a:defRPr/>
                      </a:pPr>
                      <a:r>
                        <a:rPr lang="en-US" sz="2400">
                          <a:solidFill>
                            <a:srgbClr val="000000"/>
                          </a:solidFill>
                          <a:latin typeface="Open Sans"/>
                          <a:ea typeface="Open Sans"/>
                          <a:cs typeface="Open Sans"/>
                          <a:sym typeface="Open Sans"/>
                        </a:rPr>
                        <a:t>October 15</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DF9"/>
                    </a:solidFill>
                  </a:tcPr>
                </a:tc>
                <a:tc>
                  <a:txBody>
                    <a:bodyPr/>
                    <a:lstStyle/>
                    <a:p>
                      <a:pPr algn="ctr">
                        <a:lnSpc>
                          <a:spcPts val="3739"/>
                        </a:lnSpc>
                        <a:defRPr/>
                      </a:pPr>
                      <a:r>
                        <a:rPr lang="en-US" sz="2400">
                          <a:solidFill>
                            <a:srgbClr val="000000"/>
                          </a:solidFill>
                          <a:latin typeface="Open Sans"/>
                          <a:ea typeface="Open Sans"/>
                          <a:cs typeface="Open Sans"/>
                          <a:sym typeface="Open Sans"/>
                        </a:rPr>
                        <a:t>October 15</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DF9"/>
                    </a:solidFill>
                  </a:tcPr>
                </a:tc>
                <a:tc>
                  <a:txBody>
                    <a:bodyPr/>
                    <a:lstStyle/>
                    <a:p>
                      <a:pPr algn="ctr">
                        <a:lnSpc>
                          <a:spcPts val="3739"/>
                        </a:lnSpc>
                        <a:defRPr/>
                      </a:pPr>
                      <a:r>
                        <a:rPr lang="en-US" sz="2400">
                          <a:solidFill>
                            <a:srgbClr val="000000"/>
                          </a:solidFill>
                          <a:latin typeface="Open Sans"/>
                          <a:ea typeface="Open Sans"/>
                          <a:cs typeface="Open Sans"/>
                          <a:sym typeface="Open Sans"/>
                        </a:rPr>
                        <a:t>December 1</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DF9"/>
                    </a:solidFill>
                  </a:tcPr>
                </a:tc>
                <a:tc>
                  <a:txBody>
                    <a:bodyPr/>
                    <a:lstStyle/>
                    <a:p>
                      <a:pPr algn="ctr">
                        <a:lnSpc>
                          <a:spcPts val="3739"/>
                        </a:lnSpc>
                        <a:defRPr/>
                      </a:pPr>
                      <a:r>
                        <a:rPr lang="en-US" sz="2400">
                          <a:solidFill>
                            <a:srgbClr val="000000"/>
                          </a:solidFill>
                          <a:latin typeface="Open Sans"/>
                          <a:ea typeface="Open Sans"/>
                          <a:cs typeface="Open Sans"/>
                          <a:sym typeface="Open Sans"/>
                        </a:rPr>
                        <a:t>March 1</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DF9"/>
                    </a:solidFill>
                  </a:tcPr>
                </a:tc>
                <a:extLst>
                  <a:ext uri="{0D108BD9-81ED-4DB2-BD59-A6C34878D82A}">
                    <a16:rowId xmlns:a16="http://schemas.microsoft.com/office/drawing/2014/main" val="10001"/>
                  </a:ext>
                </a:extLst>
              </a:tr>
              <a:tr h="875036">
                <a:tc>
                  <a:txBody>
                    <a:bodyPr/>
                    <a:lstStyle/>
                    <a:p>
                      <a:pPr algn="ctr">
                        <a:lnSpc>
                          <a:spcPts val="4119"/>
                        </a:lnSpc>
                        <a:defRPr/>
                      </a:pPr>
                      <a:r>
                        <a:rPr lang="en-US" sz="2400" b="1" dirty="0">
                          <a:solidFill>
                            <a:srgbClr val="000000"/>
                          </a:solidFill>
                          <a:latin typeface="Open Sans Bold"/>
                          <a:ea typeface="Open Sans Bold"/>
                          <a:cs typeface="Open Sans Bold"/>
                          <a:sym typeface="Open Sans Bold"/>
                        </a:rPr>
                        <a:t>Materials Deadline</a:t>
                      </a:r>
                      <a:endParaRPr lang="en-US" sz="24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FD1A7"/>
                    </a:solidFill>
                  </a:tcPr>
                </a:tc>
                <a:tc>
                  <a:txBody>
                    <a:bodyPr/>
                    <a:lstStyle/>
                    <a:p>
                      <a:pPr algn="ctr">
                        <a:lnSpc>
                          <a:spcPts val="3739"/>
                        </a:lnSpc>
                        <a:defRPr/>
                      </a:pPr>
                      <a:r>
                        <a:rPr lang="en-US" sz="2400">
                          <a:solidFill>
                            <a:srgbClr val="000000"/>
                          </a:solidFill>
                          <a:latin typeface="Open Sans"/>
                          <a:ea typeface="Open Sans"/>
                          <a:cs typeface="Open Sans"/>
                          <a:sym typeface="Open Sans"/>
                        </a:rPr>
                        <a:t>October 22</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AF4E4"/>
                    </a:solidFill>
                  </a:tcPr>
                </a:tc>
                <a:tc>
                  <a:txBody>
                    <a:bodyPr/>
                    <a:lstStyle/>
                    <a:p>
                      <a:pPr algn="ctr">
                        <a:lnSpc>
                          <a:spcPts val="3739"/>
                        </a:lnSpc>
                        <a:defRPr/>
                      </a:pPr>
                      <a:r>
                        <a:rPr lang="en-US" sz="2400">
                          <a:solidFill>
                            <a:srgbClr val="000000"/>
                          </a:solidFill>
                          <a:latin typeface="Open Sans"/>
                          <a:ea typeface="Open Sans"/>
                          <a:cs typeface="Open Sans"/>
                          <a:sym typeface="Open Sans"/>
                        </a:rPr>
                        <a:t>October 22</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AF4E4"/>
                    </a:solidFill>
                  </a:tcPr>
                </a:tc>
                <a:tc>
                  <a:txBody>
                    <a:bodyPr/>
                    <a:lstStyle/>
                    <a:p>
                      <a:pPr algn="ctr">
                        <a:lnSpc>
                          <a:spcPts val="3739"/>
                        </a:lnSpc>
                        <a:defRPr/>
                      </a:pPr>
                      <a:r>
                        <a:rPr lang="en-US" sz="2400">
                          <a:solidFill>
                            <a:srgbClr val="000000"/>
                          </a:solidFill>
                          <a:latin typeface="Open Sans"/>
                          <a:ea typeface="Open Sans"/>
                          <a:cs typeface="Open Sans"/>
                          <a:sym typeface="Open Sans"/>
                        </a:rPr>
                        <a:t>December 8</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AF4E4"/>
                    </a:solidFill>
                  </a:tcPr>
                </a:tc>
                <a:tc>
                  <a:txBody>
                    <a:bodyPr/>
                    <a:lstStyle/>
                    <a:p>
                      <a:pPr algn="ctr">
                        <a:lnSpc>
                          <a:spcPts val="3739"/>
                        </a:lnSpc>
                        <a:defRPr/>
                      </a:pPr>
                      <a:r>
                        <a:rPr lang="en-US" sz="2400" dirty="0">
                          <a:solidFill>
                            <a:srgbClr val="000000"/>
                          </a:solidFill>
                          <a:latin typeface="Open Sans"/>
                          <a:ea typeface="Open Sans"/>
                          <a:cs typeface="Open Sans"/>
                          <a:sym typeface="Open Sans"/>
                        </a:rPr>
                        <a:t>March 8</a:t>
                      </a:r>
                      <a:endParaRPr lang="en-US" sz="24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AF4E4"/>
                    </a:solidFill>
                  </a:tcPr>
                </a:tc>
                <a:extLst>
                  <a:ext uri="{0D108BD9-81ED-4DB2-BD59-A6C34878D82A}">
                    <a16:rowId xmlns:a16="http://schemas.microsoft.com/office/drawing/2014/main" val="10002"/>
                  </a:ext>
                </a:extLst>
              </a:tr>
              <a:tr h="1313100">
                <a:tc>
                  <a:txBody>
                    <a:bodyPr/>
                    <a:lstStyle/>
                    <a:p>
                      <a:pPr algn="ctr">
                        <a:lnSpc>
                          <a:spcPts val="4119"/>
                        </a:lnSpc>
                        <a:defRPr/>
                      </a:pPr>
                      <a:r>
                        <a:rPr lang="en-US" sz="2400" b="1" dirty="0">
                          <a:solidFill>
                            <a:srgbClr val="000000"/>
                          </a:solidFill>
                          <a:latin typeface="Open Sans Bold"/>
                          <a:ea typeface="Open Sans Bold"/>
                          <a:cs typeface="Open Sans Bold"/>
                          <a:sym typeface="Open Sans Bold"/>
                        </a:rPr>
                        <a:t>Decision Release Date</a:t>
                      </a:r>
                      <a:endParaRPr lang="en-US" sz="24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FD1A7"/>
                    </a:solidFill>
                  </a:tcPr>
                </a:tc>
                <a:tc>
                  <a:txBody>
                    <a:bodyPr/>
                    <a:lstStyle/>
                    <a:p>
                      <a:pPr algn="ctr">
                        <a:lnSpc>
                          <a:spcPts val="3739"/>
                        </a:lnSpc>
                        <a:defRPr/>
                      </a:pPr>
                      <a:r>
                        <a:rPr lang="en-US" sz="2400">
                          <a:solidFill>
                            <a:srgbClr val="000000"/>
                          </a:solidFill>
                          <a:latin typeface="Open Sans"/>
                          <a:ea typeface="Open Sans"/>
                          <a:cs typeface="Open Sans"/>
                          <a:sym typeface="Open Sans"/>
                        </a:rPr>
                        <a:t>December 17</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AF4E4"/>
                    </a:solidFill>
                  </a:tcPr>
                </a:tc>
                <a:tc>
                  <a:txBody>
                    <a:bodyPr/>
                    <a:lstStyle/>
                    <a:p>
                      <a:pPr algn="ctr">
                        <a:lnSpc>
                          <a:spcPts val="3739"/>
                        </a:lnSpc>
                        <a:defRPr/>
                      </a:pPr>
                      <a:r>
                        <a:rPr lang="en-US" sz="2400">
                          <a:solidFill>
                            <a:srgbClr val="000000"/>
                          </a:solidFill>
                          <a:latin typeface="Open Sans"/>
                          <a:ea typeface="Open Sans"/>
                          <a:cs typeface="Open Sans"/>
                          <a:sym typeface="Open Sans"/>
                        </a:rPr>
                        <a:t>December 17</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AF4E4"/>
                    </a:solidFill>
                  </a:tcPr>
                </a:tc>
                <a:tc>
                  <a:txBody>
                    <a:bodyPr/>
                    <a:lstStyle/>
                    <a:p>
                      <a:pPr algn="ctr">
                        <a:lnSpc>
                          <a:spcPts val="3739"/>
                        </a:lnSpc>
                        <a:defRPr/>
                      </a:pPr>
                      <a:r>
                        <a:rPr lang="en-US" sz="2400" dirty="0">
                          <a:solidFill>
                            <a:srgbClr val="000000"/>
                          </a:solidFill>
                          <a:latin typeface="Open Sans"/>
                          <a:ea typeface="Open Sans"/>
                          <a:cs typeface="Open Sans"/>
                          <a:sym typeface="Open Sans"/>
                        </a:rPr>
                        <a:t>February 18</a:t>
                      </a:r>
                      <a:endParaRPr lang="en-US" sz="24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AF4E4"/>
                    </a:solidFill>
                  </a:tcPr>
                </a:tc>
                <a:tc>
                  <a:txBody>
                    <a:bodyPr/>
                    <a:lstStyle/>
                    <a:p>
                      <a:pPr algn="ctr">
                        <a:lnSpc>
                          <a:spcPts val="3739"/>
                        </a:lnSpc>
                        <a:defRPr/>
                      </a:pPr>
                      <a:r>
                        <a:rPr lang="en-US" sz="2400">
                          <a:solidFill>
                            <a:srgbClr val="000000"/>
                          </a:solidFill>
                          <a:latin typeface="Open Sans"/>
                          <a:ea typeface="Open Sans"/>
                          <a:cs typeface="Open Sans"/>
                          <a:sym typeface="Open Sans"/>
                        </a:rPr>
                        <a:t>Rolling basis in April</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AF4E4"/>
                    </a:solidFill>
                  </a:tcPr>
                </a:tc>
                <a:extLst>
                  <a:ext uri="{0D108BD9-81ED-4DB2-BD59-A6C34878D82A}">
                    <a16:rowId xmlns:a16="http://schemas.microsoft.com/office/drawing/2014/main" val="10003"/>
                  </a:ext>
                </a:extLst>
              </a:tr>
              <a:tr h="875036">
                <a:tc>
                  <a:txBody>
                    <a:bodyPr/>
                    <a:lstStyle/>
                    <a:p>
                      <a:pPr algn="ctr">
                        <a:lnSpc>
                          <a:spcPts val="4119"/>
                        </a:lnSpc>
                        <a:defRPr/>
                      </a:pPr>
                      <a:r>
                        <a:rPr lang="en-US" sz="2400" b="1">
                          <a:solidFill>
                            <a:srgbClr val="000000"/>
                          </a:solidFill>
                          <a:latin typeface="Open Sans Bold"/>
                          <a:ea typeface="Open Sans Bold"/>
                          <a:cs typeface="Open Sans Bold"/>
                          <a:sym typeface="Open Sans Bold"/>
                        </a:rPr>
                        <a:t>Decision Type</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FD1A7"/>
                    </a:solidFill>
                  </a:tcPr>
                </a:tc>
                <a:tc>
                  <a:txBody>
                    <a:bodyPr/>
                    <a:lstStyle/>
                    <a:p>
                      <a:pPr algn="ctr">
                        <a:lnSpc>
                          <a:spcPts val="3739"/>
                        </a:lnSpc>
                        <a:defRPr/>
                      </a:pPr>
                      <a:r>
                        <a:rPr lang="en-US" sz="2400">
                          <a:solidFill>
                            <a:srgbClr val="000000"/>
                          </a:solidFill>
                          <a:latin typeface="Open Sans"/>
                          <a:ea typeface="Open Sans"/>
                          <a:cs typeface="Open Sans"/>
                          <a:sym typeface="Open Sans"/>
                        </a:rPr>
                        <a:t>Binding</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DF9"/>
                    </a:solidFill>
                  </a:tcPr>
                </a:tc>
                <a:tc>
                  <a:txBody>
                    <a:bodyPr/>
                    <a:lstStyle/>
                    <a:p>
                      <a:pPr algn="ctr">
                        <a:lnSpc>
                          <a:spcPts val="3739"/>
                        </a:lnSpc>
                        <a:defRPr/>
                      </a:pPr>
                      <a:r>
                        <a:rPr lang="en-US" sz="2400">
                          <a:solidFill>
                            <a:srgbClr val="000000"/>
                          </a:solidFill>
                          <a:latin typeface="Open Sans"/>
                          <a:ea typeface="Open Sans"/>
                          <a:cs typeface="Open Sans"/>
                          <a:sym typeface="Open Sans"/>
                        </a:rPr>
                        <a:t>Non-binding</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DF9"/>
                    </a:solidFill>
                  </a:tcPr>
                </a:tc>
                <a:tc>
                  <a:txBody>
                    <a:bodyPr/>
                    <a:lstStyle/>
                    <a:p>
                      <a:pPr algn="ctr">
                        <a:lnSpc>
                          <a:spcPts val="3739"/>
                        </a:lnSpc>
                        <a:defRPr/>
                      </a:pPr>
                      <a:r>
                        <a:rPr lang="en-US" sz="2400">
                          <a:solidFill>
                            <a:srgbClr val="000000"/>
                          </a:solidFill>
                          <a:latin typeface="Open Sans"/>
                          <a:ea typeface="Open Sans"/>
                          <a:cs typeface="Open Sans"/>
                          <a:sym typeface="Open Sans"/>
                        </a:rPr>
                        <a:t>Non-binding</a:t>
                      </a:r>
                      <a:endParaRPr lang="en-US" sz="24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DF9"/>
                    </a:solidFill>
                  </a:tcPr>
                </a:tc>
                <a:tc>
                  <a:txBody>
                    <a:bodyPr/>
                    <a:lstStyle/>
                    <a:p>
                      <a:pPr algn="ctr">
                        <a:lnSpc>
                          <a:spcPts val="3739"/>
                        </a:lnSpc>
                        <a:defRPr/>
                      </a:pPr>
                      <a:r>
                        <a:rPr lang="en-US" sz="2400" dirty="0">
                          <a:solidFill>
                            <a:srgbClr val="000000"/>
                          </a:solidFill>
                          <a:latin typeface="Open Sans"/>
                          <a:ea typeface="Open Sans"/>
                          <a:cs typeface="Open Sans"/>
                          <a:sym typeface="Open Sans"/>
                        </a:rPr>
                        <a:t>Non-binding</a:t>
                      </a:r>
                      <a:endParaRPr lang="en-US" sz="24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DF9"/>
                    </a:solidFill>
                  </a:tcPr>
                </a:tc>
                <a:extLst>
                  <a:ext uri="{0D108BD9-81ED-4DB2-BD59-A6C34878D82A}">
                    <a16:rowId xmlns:a16="http://schemas.microsoft.com/office/drawing/2014/main" val="10004"/>
                  </a:ext>
                </a:extLst>
              </a:tr>
            </a:tbl>
          </a:graphicData>
        </a:graphic>
      </p:graphicFrame>
      <p:grpSp>
        <p:nvGrpSpPr>
          <p:cNvPr id="21" name="Group 21"/>
          <p:cNvGrpSpPr/>
          <p:nvPr/>
        </p:nvGrpSpPr>
        <p:grpSpPr>
          <a:xfrm>
            <a:off x="0" y="458730"/>
            <a:ext cx="7940389" cy="1422128"/>
            <a:chOff x="0" y="0"/>
            <a:chExt cx="2072863" cy="371251"/>
          </a:xfrm>
        </p:grpSpPr>
        <p:sp>
          <p:nvSpPr>
            <p:cNvPr id="22" name="Freeform 22"/>
            <p:cNvSpPr/>
            <p:nvPr/>
          </p:nvSpPr>
          <p:spPr>
            <a:xfrm>
              <a:off x="0" y="0"/>
              <a:ext cx="2072863" cy="371251"/>
            </a:xfrm>
            <a:custGeom>
              <a:avLst/>
              <a:gdLst/>
              <a:ahLst/>
              <a:cxnLst/>
              <a:rect l="l" t="t" r="r" b="b"/>
              <a:pathLst>
                <a:path w="2072863" h="371251">
                  <a:moveTo>
                    <a:pt x="0" y="0"/>
                  </a:moveTo>
                  <a:lnTo>
                    <a:pt x="2072863" y="0"/>
                  </a:lnTo>
                  <a:lnTo>
                    <a:pt x="2072863" y="371251"/>
                  </a:lnTo>
                  <a:lnTo>
                    <a:pt x="0" y="371251"/>
                  </a:lnTo>
                  <a:close/>
                </a:path>
              </a:pathLst>
            </a:custGeom>
            <a:solidFill>
              <a:srgbClr val="782F40"/>
            </a:solidFill>
          </p:spPr>
          <p:txBody>
            <a:bodyPr/>
            <a:lstStyle/>
            <a:p>
              <a:endParaRPr lang="en-US"/>
            </a:p>
          </p:txBody>
        </p:sp>
        <p:sp>
          <p:nvSpPr>
            <p:cNvPr id="23" name="TextBox 23"/>
            <p:cNvSpPr txBox="1"/>
            <p:nvPr/>
          </p:nvSpPr>
          <p:spPr>
            <a:xfrm>
              <a:off x="0" y="9525"/>
              <a:ext cx="2072863" cy="361726"/>
            </a:xfrm>
            <a:prstGeom prst="rect">
              <a:avLst/>
            </a:prstGeom>
          </p:spPr>
          <p:txBody>
            <a:bodyPr lIns="51252" tIns="51252" rIns="51252" bIns="51252" rtlCol="0" anchor="ctr"/>
            <a:lstStyle/>
            <a:p>
              <a:pPr algn="ctr">
                <a:lnSpc>
                  <a:spcPts val="2879"/>
                </a:lnSpc>
              </a:pPr>
              <a:endParaRPr/>
            </a:p>
          </p:txBody>
        </p:sp>
      </p:grpSp>
      <p:sp>
        <p:nvSpPr>
          <p:cNvPr id="24" name="TextBox 24"/>
          <p:cNvSpPr txBox="1"/>
          <p:nvPr/>
        </p:nvSpPr>
        <p:spPr>
          <a:xfrm>
            <a:off x="826053" y="568766"/>
            <a:ext cx="7599157" cy="1078232"/>
          </a:xfrm>
          <a:prstGeom prst="rect">
            <a:avLst/>
          </a:prstGeom>
        </p:spPr>
        <p:txBody>
          <a:bodyPr lIns="0" tIns="0" rIns="0" bIns="0" rtlCol="0" anchor="t">
            <a:spAutoFit/>
          </a:bodyPr>
          <a:lstStyle/>
          <a:p>
            <a:pPr algn="l">
              <a:lnSpc>
                <a:spcPts val="8819"/>
              </a:lnSpc>
              <a:spcBef>
                <a:spcPct val="0"/>
              </a:spcBef>
            </a:pPr>
            <a:r>
              <a:rPr lang="en-US" sz="6299" b="1" dirty="0">
                <a:solidFill>
                  <a:srgbClr val="FFFFFF"/>
                </a:solidFill>
                <a:latin typeface="Open Sans Condensed" pitchFamily="2" charset="0"/>
                <a:ea typeface="Open Sans Condensed" pitchFamily="2" charset="0"/>
                <a:cs typeface="Open Sans Condensed" pitchFamily="2" charset="0"/>
                <a:sym typeface="Open Sans Condensed Ultra-Bold"/>
              </a:rPr>
              <a:t>APPLICATION PLANS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458730"/>
            <a:ext cx="6632061" cy="1422128"/>
            <a:chOff x="0" y="0"/>
            <a:chExt cx="1731320" cy="371251"/>
          </a:xfrm>
        </p:grpSpPr>
        <p:sp>
          <p:nvSpPr>
            <p:cNvPr id="4" name="Freeform 4"/>
            <p:cNvSpPr/>
            <p:nvPr/>
          </p:nvSpPr>
          <p:spPr>
            <a:xfrm>
              <a:off x="0" y="0"/>
              <a:ext cx="1731320" cy="371251"/>
            </a:xfrm>
            <a:custGeom>
              <a:avLst/>
              <a:gdLst/>
              <a:ahLst/>
              <a:cxnLst/>
              <a:rect l="l" t="t" r="r" b="b"/>
              <a:pathLst>
                <a:path w="1731320" h="371251">
                  <a:moveTo>
                    <a:pt x="0" y="0"/>
                  </a:moveTo>
                  <a:lnTo>
                    <a:pt x="1731320" y="0"/>
                  </a:lnTo>
                  <a:lnTo>
                    <a:pt x="1731320" y="371251"/>
                  </a:lnTo>
                  <a:lnTo>
                    <a:pt x="0" y="371251"/>
                  </a:lnTo>
                  <a:close/>
                </a:path>
              </a:pathLst>
            </a:custGeom>
            <a:solidFill>
              <a:srgbClr val="782F40"/>
            </a:solidFill>
          </p:spPr>
          <p:txBody>
            <a:bodyPr/>
            <a:lstStyle/>
            <a:p>
              <a:endParaRPr lang="en-US"/>
            </a:p>
          </p:txBody>
        </p:sp>
        <p:sp>
          <p:nvSpPr>
            <p:cNvPr id="5" name="TextBox 5"/>
            <p:cNvSpPr txBox="1"/>
            <p:nvPr/>
          </p:nvSpPr>
          <p:spPr>
            <a:xfrm>
              <a:off x="0" y="9525"/>
              <a:ext cx="1731320" cy="361726"/>
            </a:xfrm>
            <a:prstGeom prst="rect">
              <a:avLst/>
            </a:prstGeom>
          </p:spPr>
          <p:txBody>
            <a:bodyPr lIns="51252" tIns="51252" rIns="51252" bIns="51252" rtlCol="0" anchor="ctr"/>
            <a:lstStyle/>
            <a:p>
              <a:pPr algn="ctr">
                <a:lnSpc>
                  <a:spcPts val="2879"/>
                </a:lnSpc>
              </a:pPr>
              <a:endParaRPr/>
            </a:p>
          </p:txBody>
        </p:sp>
      </p:grpSp>
      <p:sp>
        <p:nvSpPr>
          <p:cNvPr id="6" name="AutoShape 6"/>
          <p:cNvSpPr/>
          <p:nvPr/>
        </p:nvSpPr>
        <p:spPr>
          <a:xfrm>
            <a:off x="1019202" y="1880237"/>
            <a:ext cx="9498" cy="1844320"/>
          </a:xfrm>
          <a:prstGeom prst="line">
            <a:avLst/>
          </a:prstGeom>
          <a:ln w="123825" cap="flat">
            <a:solidFill>
              <a:srgbClr val="CEB888"/>
            </a:solidFill>
            <a:prstDash val="solid"/>
            <a:headEnd type="none" w="sm" len="sm"/>
            <a:tailEnd type="none" w="sm" len="sm"/>
          </a:ln>
        </p:spPr>
        <p:txBody>
          <a:bodyPr/>
          <a:lstStyle/>
          <a:p>
            <a:endParaRPr lang="en-US"/>
          </a:p>
        </p:txBody>
      </p:sp>
      <p:grpSp>
        <p:nvGrpSpPr>
          <p:cNvPr id="7" name="Group 7"/>
          <p:cNvGrpSpPr/>
          <p:nvPr/>
        </p:nvGrpSpPr>
        <p:grpSpPr>
          <a:xfrm>
            <a:off x="826053" y="5178487"/>
            <a:ext cx="8929675" cy="715719"/>
            <a:chOff x="0" y="0"/>
            <a:chExt cx="2351849" cy="188502"/>
          </a:xfrm>
        </p:grpSpPr>
        <p:sp>
          <p:nvSpPr>
            <p:cNvPr id="8" name="Freeform 8"/>
            <p:cNvSpPr/>
            <p:nvPr/>
          </p:nvSpPr>
          <p:spPr>
            <a:xfrm>
              <a:off x="0" y="0"/>
              <a:ext cx="2351849" cy="188502"/>
            </a:xfrm>
            <a:custGeom>
              <a:avLst/>
              <a:gdLst/>
              <a:ahLst/>
              <a:cxnLst/>
              <a:rect l="l" t="t" r="r" b="b"/>
              <a:pathLst>
                <a:path w="2351849" h="188502">
                  <a:moveTo>
                    <a:pt x="0" y="0"/>
                  </a:moveTo>
                  <a:lnTo>
                    <a:pt x="2351849" y="0"/>
                  </a:lnTo>
                  <a:lnTo>
                    <a:pt x="2351849" y="188502"/>
                  </a:lnTo>
                  <a:lnTo>
                    <a:pt x="0" y="188502"/>
                  </a:lnTo>
                  <a:close/>
                </a:path>
              </a:pathLst>
            </a:custGeom>
            <a:solidFill>
              <a:srgbClr val="FFFFFF"/>
            </a:solidFill>
          </p:spPr>
          <p:txBody>
            <a:bodyPr/>
            <a:lstStyle/>
            <a:p>
              <a:endParaRPr lang="en-US"/>
            </a:p>
          </p:txBody>
        </p:sp>
        <p:sp>
          <p:nvSpPr>
            <p:cNvPr id="9" name="TextBox 9"/>
            <p:cNvSpPr txBox="1"/>
            <p:nvPr/>
          </p:nvSpPr>
          <p:spPr>
            <a:xfrm>
              <a:off x="0" y="-28575"/>
              <a:ext cx="2351849" cy="217077"/>
            </a:xfrm>
            <a:prstGeom prst="rect">
              <a:avLst/>
            </a:prstGeom>
          </p:spPr>
          <p:txBody>
            <a:bodyPr lIns="50800" tIns="50800" rIns="50800" bIns="50800" rtlCol="0" anchor="ctr"/>
            <a:lstStyle/>
            <a:p>
              <a:pPr algn="ctr">
                <a:lnSpc>
                  <a:spcPts val="2520"/>
                </a:lnSpc>
              </a:pPr>
              <a:endParaRPr/>
            </a:p>
          </p:txBody>
        </p:sp>
      </p:grpSp>
      <p:sp>
        <p:nvSpPr>
          <p:cNvPr id="10" name="Freeform 10"/>
          <p:cNvSpPr/>
          <p:nvPr/>
        </p:nvSpPr>
        <p:spPr>
          <a:xfrm>
            <a:off x="15554604" y="673793"/>
            <a:ext cx="1704696" cy="709815"/>
          </a:xfrm>
          <a:custGeom>
            <a:avLst/>
            <a:gdLst/>
            <a:ahLst/>
            <a:cxnLst/>
            <a:rect l="l" t="t" r="r" b="b"/>
            <a:pathLst>
              <a:path w="1704696" h="709815">
                <a:moveTo>
                  <a:pt x="0" y="0"/>
                </a:moveTo>
                <a:lnTo>
                  <a:pt x="1704696" y="0"/>
                </a:lnTo>
                <a:lnTo>
                  <a:pt x="1704696" y="709814"/>
                </a:lnTo>
                <a:lnTo>
                  <a:pt x="0" y="709814"/>
                </a:lnTo>
                <a:lnTo>
                  <a:pt x="0" y="0"/>
                </a:lnTo>
                <a:close/>
              </a:path>
            </a:pathLst>
          </a:custGeom>
          <a:blipFill>
            <a:blip>
              <a:extLst>
                <a:ext uri="{96DAC541-7B7A-43D3-8B79-37D633B846F1}">
                  <asvg:svgBlip xmlns:asvg="http://schemas.microsoft.com/office/drawing/2016/SVG/main" r:embed="rId2"/>
                </a:ext>
              </a:extLst>
            </a:blip>
            <a:stretch>
              <a:fillRect l="-16926" t="-45906" r="-16928" b="-45805"/>
            </a:stretch>
          </a:blipFill>
        </p:spPr>
        <p:txBody>
          <a:bodyPr/>
          <a:lstStyle/>
          <a:p>
            <a:endParaRPr lang="en-US"/>
          </a:p>
        </p:txBody>
      </p:sp>
      <p:sp>
        <p:nvSpPr>
          <p:cNvPr id="11" name="TextBox 11"/>
          <p:cNvSpPr txBox="1"/>
          <p:nvPr/>
        </p:nvSpPr>
        <p:spPr>
          <a:xfrm>
            <a:off x="1338345" y="4197324"/>
            <a:ext cx="10650224" cy="4713150"/>
          </a:xfrm>
          <a:prstGeom prst="rect">
            <a:avLst/>
          </a:prstGeom>
        </p:spPr>
        <p:txBody>
          <a:bodyPr lIns="0" tIns="0" rIns="0" bIns="0" rtlCol="0" anchor="t">
            <a:spAutoFit/>
          </a:bodyPr>
          <a:lstStyle/>
          <a:p>
            <a:pPr marL="734059" lvl="1" indent="-367030">
              <a:lnSpc>
                <a:spcPts val="4079"/>
              </a:lnSpc>
              <a:buFont typeface="Arial"/>
              <a:buChar char="•"/>
            </a:pPr>
            <a:r>
              <a:rPr lang="en-US" sz="3399" dirty="0">
                <a:solidFill>
                  <a:srgbClr val="000000"/>
                </a:solidFill>
                <a:latin typeface="Open Sans"/>
                <a:ea typeface="Open Sans"/>
                <a:cs typeface="Open Sans"/>
                <a:sym typeface="Open Sans"/>
              </a:rPr>
              <a:t>Full scholarship consideration for Early Decision applicants</a:t>
            </a:r>
          </a:p>
          <a:p>
            <a:pPr marL="734059" lvl="1" indent="-367030">
              <a:lnSpc>
                <a:spcPts val="4079"/>
              </a:lnSpc>
              <a:buFont typeface="Arial"/>
              <a:buChar char="•"/>
            </a:pPr>
            <a:r>
              <a:rPr lang="en-US" sz="3399" dirty="0">
                <a:solidFill>
                  <a:srgbClr val="000000"/>
                </a:solidFill>
                <a:latin typeface="Open Sans"/>
                <a:ea typeface="Open Sans"/>
                <a:cs typeface="Open Sans"/>
                <a:sym typeface="Open Sans"/>
              </a:rPr>
              <a:t>Domestic applicants only (U.S. citizens and permanent residents)</a:t>
            </a:r>
          </a:p>
          <a:p>
            <a:pPr marL="734059" lvl="1" indent="-367030">
              <a:lnSpc>
                <a:spcPts val="4079"/>
              </a:lnSpc>
              <a:buFont typeface="Arial"/>
              <a:buChar char="•"/>
            </a:pPr>
            <a:r>
              <a:rPr lang="en-US" sz="3399" dirty="0">
                <a:solidFill>
                  <a:srgbClr val="000000"/>
                </a:solidFill>
                <a:latin typeface="Open Sans"/>
                <a:ea typeface="Open Sans"/>
                <a:cs typeface="Open Sans"/>
                <a:sym typeface="Open Sans"/>
              </a:rPr>
              <a:t>Not available for student-athletes, talent-based programs, or CARE Summer Bridge</a:t>
            </a:r>
          </a:p>
          <a:p>
            <a:pPr marL="734059" lvl="1" indent="-367030">
              <a:lnSpc>
                <a:spcPts val="4079"/>
              </a:lnSpc>
              <a:buFont typeface="Arial"/>
              <a:buChar char="•"/>
            </a:pPr>
            <a:r>
              <a:rPr lang="en-US" sz="3399" dirty="0">
                <a:solidFill>
                  <a:srgbClr val="000000"/>
                </a:solidFill>
                <a:latin typeface="Open Sans"/>
                <a:ea typeface="Open Sans"/>
                <a:cs typeface="Open Sans"/>
                <a:sym typeface="Open Sans"/>
              </a:rPr>
              <a:t>December decisions: Admit, Defer, or Deny</a:t>
            </a:r>
          </a:p>
          <a:p>
            <a:pPr marL="1191259" lvl="2" indent="-367030">
              <a:lnSpc>
                <a:spcPts val="4079"/>
              </a:lnSpc>
              <a:buFont typeface="Arial"/>
              <a:buChar char="•"/>
            </a:pPr>
            <a:r>
              <a:rPr lang="en-US" sz="3399" dirty="0">
                <a:solidFill>
                  <a:srgbClr val="000000"/>
                </a:solidFill>
                <a:latin typeface="Open Sans"/>
                <a:ea typeface="Open Sans"/>
                <a:cs typeface="Open Sans"/>
                <a:sym typeface="Open Sans"/>
              </a:rPr>
              <a:t>No Seminole Pathways or FSU Next offers in Early Decision or Early Action</a:t>
            </a:r>
          </a:p>
        </p:txBody>
      </p:sp>
      <p:grpSp>
        <p:nvGrpSpPr>
          <p:cNvPr id="12" name="Group 12"/>
          <p:cNvGrpSpPr/>
          <p:nvPr/>
        </p:nvGrpSpPr>
        <p:grpSpPr>
          <a:xfrm>
            <a:off x="12922918" y="4132697"/>
            <a:ext cx="4336382" cy="1696929"/>
            <a:chOff x="0" y="0"/>
            <a:chExt cx="1139892" cy="446067"/>
          </a:xfrm>
        </p:grpSpPr>
        <p:sp>
          <p:nvSpPr>
            <p:cNvPr id="13" name="Freeform 13"/>
            <p:cNvSpPr/>
            <p:nvPr/>
          </p:nvSpPr>
          <p:spPr>
            <a:xfrm>
              <a:off x="0" y="0"/>
              <a:ext cx="1139892" cy="446067"/>
            </a:xfrm>
            <a:custGeom>
              <a:avLst/>
              <a:gdLst/>
              <a:ahLst/>
              <a:cxnLst/>
              <a:rect l="l" t="t" r="r" b="b"/>
              <a:pathLst>
                <a:path w="1139892" h="446067">
                  <a:moveTo>
                    <a:pt x="91052" y="0"/>
                  </a:moveTo>
                  <a:lnTo>
                    <a:pt x="1048839" y="0"/>
                  </a:lnTo>
                  <a:cubicBezTo>
                    <a:pt x="1099126" y="0"/>
                    <a:pt x="1139892" y="40766"/>
                    <a:pt x="1139892" y="91052"/>
                  </a:cubicBezTo>
                  <a:lnTo>
                    <a:pt x="1139892" y="355014"/>
                  </a:lnTo>
                  <a:cubicBezTo>
                    <a:pt x="1139892" y="379163"/>
                    <a:pt x="1130299" y="402322"/>
                    <a:pt x="1113223" y="419398"/>
                  </a:cubicBezTo>
                  <a:cubicBezTo>
                    <a:pt x="1096148" y="436474"/>
                    <a:pt x="1072988" y="446067"/>
                    <a:pt x="1048839" y="446067"/>
                  </a:cubicBezTo>
                  <a:lnTo>
                    <a:pt x="91052" y="446067"/>
                  </a:lnTo>
                  <a:cubicBezTo>
                    <a:pt x="40766" y="446067"/>
                    <a:pt x="0" y="405301"/>
                    <a:pt x="0" y="355014"/>
                  </a:cubicBezTo>
                  <a:lnTo>
                    <a:pt x="0" y="91052"/>
                  </a:lnTo>
                  <a:cubicBezTo>
                    <a:pt x="0" y="40766"/>
                    <a:pt x="40766" y="0"/>
                    <a:pt x="91052" y="0"/>
                  </a:cubicBezTo>
                  <a:close/>
                </a:path>
              </a:pathLst>
            </a:custGeom>
            <a:solidFill>
              <a:srgbClr val="782F40"/>
            </a:solidFill>
          </p:spPr>
          <p:txBody>
            <a:bodyPr/>
            <a:lstStyle/>
            <a:p>
              <a:endParaRPr lang="en-US"/>
            </a:p>
          </p:txBody>
        </p:sp>
        <p:sp>
          <p:nvSpPr>
            <p:cNvPr id="14" name="TextBox 14"/>
            <p:cNvSpPr txBox="1"/>
            <p:nvPr/>
          </p:nvSpPr>
          <p:spPr>
            <a:xfrm>
              <a:off x="0" y="57150"/>
              <a:ext cx="1139892" cy="388917"/>
            </a:xfrm>
            <a:prstGeom prst="rect">
              <a:avLst/>
            </a:prstGeom>
          </p:spPr>
          <p:txBody>
            <a:bodyPr lIns="50800" tIns="50800" rIns="50800" bIns="50800" rtlCol="0" anchor="ctr"/>
            <a:lstStyle/>
            <a:p>
              <a:pPr algn="ctr">
                <a:lnSpc>
                  <a:spcPts val="2789"/>
                </a:lnSpc>
              </a:pPr>
              <a:r>
                <a:rPr lang="en-US" sz="2789" b="1" dirty="0">
                  <a:solidFill>
                    <a:srgbClr val="FFFFFF"/>
                  </a:solidFill>
                  <a:latin typeface="Open Sans Condensed Bold"/>
                  <a:ea typeface="Open Sans Condensed Bold"/>
                  <a:cs typeface="Open Sans Condensed Bold"/>
                  <a:sym typeface="Open Sans Condensed Bold"/>
                </a:rPr>
                <a:t>APPLICATION DEADLINE:</a:t>
              </a:r>
            </a:p>
            <a:p>
              <a:pPr algn="ctr">
                <a:lnSpc>
                  <a:spcPts val="2789"/>
                </a:lnSpc>
              </a:pPr>
              <a:r>
                <a:rPr lang="en-US" sz="2789" b="1" dirty="0">
                  <a:solidFill>
                    <a:srgbClr val="FFFFFF"/>
                  </a:solidFill>
                  <a:latin typeface="Open Sans Condensed Bold"/>
                  <a:ea typeface="Open Sans Condensed Bold"/>
                  <a:cs typeface="Open Sans Condensed Bold"/>
                  <a:sym typeface="Open Sans Condensed Bold"/>
                </a:rPr>
                <a:t>OCTOBER 15</a:t>
              </a:r>
            </a:p>
          </p:txBody>
        </p:sp>
      </p:grpSp>
      <p:sp>
        <p:nvSpPr>
          <p:cNvPr id="15" name="TextBox 15"/>
          <p:cNvSpPr txBox="1"/>
          <p:nvPr/>
        </p:nvSpPr>
        <p:spPr>
          <a:xfrm>
            <a:off x="826053" y="568766"/>
            <a:ext cx="5649492" cy="1078232"/>
          </a:xfrm>
          <a:prstGeom prst="rect">
            <a:avLst/>
          </a:prstGeom>
        </p:spPr>
        <p:txBody>
          <a:bodyPr lIns="0" tIns="0" rIns="0" bIns="0" rtlCol="0" anchor="t">
            <a:spAutoFit/>
          </a:bodyPr>
          <a:lstStyle/>
          <a:p>
            <a:pPr algn="l">
              <a:lnSpc>
                <a:spcPts val="8819"/>
              </a:lnSpc>
              <a:spcBef>
                <a:spcPct val="0"/>
              </a:spcBef>
            </a:pPr>
            <a:r>
              <a:rPr lang="en-US" sz="6299" b="1" dirty="0">
                <a:solidFill>
                  <a:srgbClr val="FFFFFF"/>
                </a:solidFill>
                <a:latin typeface="Open Sans Condensed" pitchFamily="2" charset="0"/>
                <a:ea typeface="Open Sans Condensed" pitchFamily="2" charset="0"/>
                <a:cs typeface="Open Sans Condensed" pitchFamily="2" charset="0"/>
                <a:sym typeface="Open Sans Condensed Ultra-Bold"/>
              </a:rPr>
              <a:t>EARLY DECISION</a:t>
            </a:r>
          </a:p>
        </p:txBody>
      </p:sp>
      <p:sp>
        <p:nvSpPr>
          <p:cNvPr id="16" name="TextBox 16"/>
          <p:cNvSpPr txBox="1"/>
          <p:nvPr/>
        </p:nvSpPr>
        <p:spPr>
          <a:xfrm>
            <a:off x="1338345" y="2188101"/>
            <a:ext cx="16063004" cy="1170389"/>
          </a:xfrm>
          <a:prstGeom prst="rect">
            <a:avLst/>
          </a:prstGeom>
        </p:spPr>
        <p:txBody>
          <a:bodyPr lIns="0" tIns="0" rIns="0" bIns="0" rtlCol="0" anchor="t">
            <a:spAutoFit/>
          </a:bodyPr>
          <a:lstStyle/>
          <a:p>
            <a:pPr algn="l">
              <a:lnSpc>
                <a:spcPts val="4790"/>
              </a:lnSpc>
            </a:pPr>
            <a:r>
              <a:rPr lang="en-US" sz="3421" b="1">
                <a:solidFill>
                  <a:srgbClr val="000000"/>
                </a:solidFill>
                <a:latin typeface="Open Sans Bold"/>
                <a:ea typeface="Open Sans Bold"/>
                <a:cs typeface="Open Sans Bold"/>
                <a:sym typeface="Open Sans Bold"/>
              </a:rPr>
              <a:t>Starting for Summer/Fall 2027, our binding Early Decision application plan for domestic first-year applicants will run concurrently with Early Action.</a:t>
            </a:r>
          </a:p>
        </p:txBody>
      </p:sp>
      <p:grpSp>
        <p:nvGrpSpPr>
          <p:cNvPr id="17" name="Group 17"/>
          <p:cNvGrpSpPr/>
          <p:nvPr/>
        </p:nvGrpSpPr>
        <p:grpSpPr>
          <a:xfrm>
            <a:off x="12922918" y="5938516"/>
            <a:ext cx="4336382" cy="1724934"/>
            <a:chOff x="0" y="0"/>
            <a:chExt cx="1139892" cy="453428"/>
          </a:xfrm>
        </p:grpSpPr>
        <p:sp>
          <p:nvSpPr>
            <p:cNvPr id="18" name="Freeform 18"/>
            <p:cNvSpPr/>
            <p:nvPr/>
          </p:nvSpPr>
          <p:spPr>
            <a:xfrm>
              <a:off x="0" y="0"/>
              <a:ext cx="1139892" cy="453428"/>
            </a:xfrm>
            <a:custGeom>
              <a:avLst/>
              <a:gdLst/>
              <a:ahLst/>
              <a:cxnLst/>
              <a:rect l="l" t="t" r="r" b="b"/>
              <a:pathLst>
                <a:path w="1139892" h="453428">
                  <a:moveTo>
                    <a:pt x="91052" y="0"/>
                  </a:moveTo>
                  <a:lnTo>
                    <a:pt x="1048839" y="0"/>
                  </a:lnTo>
                  <a:cubicBezTo>
                    <a:pt x="1099126" y="0"/>
                    <a:pt x="1139892" y="40766"/>
                    <a:pt x="1139892" y="91052"/>
                  </a:cubicBezTo>
                  <a:lnTo>
                    <a:pt x="1139892" y="362376"/>
                  </a:lnTo>
                  <a:cubicBezTo>
                    <a:pt x="1139892" y="412663"/>
                    <a:pt x="1099126" y="453428"/>
                    <a:pt x="1048839" y="453428"/>
                  </a:cubicBezTo>
                  <a:lnTo>
                    <a:pt x="91052" y="453428"/>
                  </a:lnTo>
                  <a:cubicBezTo>
                    <a:pt x="40766" y="453428"/>
                    <a:pt x="0" y="412663"/>
                    <a:pt x="0" y="362376"/>
                  </a:cubicBezTo>
                  <a:lnTo>
                    <a:pt x="0" y="91052"/>
                  </a:lnTo>
                  <a:cubicBezTo>
                    <a:pt x="0" y="40766"/>
                    <a:pt x="40766" y="0"/>
                    <a:pt x="91052" y="0"/>
                  </a:cubicBezTo>
                  <a:close/>
                </a:path>
              </a:pathLst>
            </a:custGeom>
            <a:solidFill>
              <a:srgbClr val="CEB888"/>
            </a:solidFill>
          </p:spPr>
          <p:txBody>
            <a:bodyPr/>
            <a:lstStyle/>
            <a:p>
              <a:endParaRPr lang="en-US"/>
            </a:p>
          </p:txBody>
        </p:sp>
        <p:sp>
          <p:nvSpPr>
            <p:cNvPr id="19" name="TextBox 19"/>
            <p:cNvSpPr txBox="1"/>
            <p:nvPr/>
          </p:nvSpPr>
          <p:spPr>
            <a:xfrm>
              <a:off x="0" y="35713"/>
              <a:ext cx="1139892" cy="396278"/>
            </a:xfrm>
            <a:prstGeom prst="rect">
              <a:avLst/>
            </a:prstGeom>
          </p:spPr>
          <p:txBody>
            <a:bodyPr lIns="50800" tIns="50800" rIns="50800" bIns="50800" rtlCol="0" anchor="ctr"/>
            <a:lstStyle/>
            <a:p>
              <a:pPr algn="ctr">
                <a:lnSpc>
                  <a:spcPts val="2789"/>
                </a:lnSpc>
              </a:pPr>
              <a:r>
                <a:rPr lang="en-US" sz="2789" b="1" dirty="0">
                  <a:solidFill>
                    <a:srgbClr val="000000"/>
                  </a:solidFill>
                  <a:latin typeface="Open Sans Condensed Bold"/>
                  <a:ea typeface="Open Sans Condensed Bold"/>
                  <a:cs typeface="Open Sans Condensed Bold"/>
                  <a:sym typeface="Open Sans Condensed Bold"/>
                </a:rPr>
                <a:t>MATERIALS DEADLINE (INCLUDING EARLY DECISION AGREEMENT):</a:t>
              </a:r>
            </a:p>
            <a:p>
              <a:pPr algn="ctr">
                <a:lnSpc>
                  <a:spcPts val="2789"/>
                </a:lnSpc>
              </a:pPr>
              <a:r>
                <a:rPr lang="en-US" sz="2789" b="1" dirty="0">
                  <a:solidFill>
                    <a:srgbClr val="000000"/>
                  </a:solidFill>
                  <a:latin typeface="Open Sans Condensed Bold"/>
                  <a:ea typeface="Open Sans Condensed Bold"/>
                  <a:cs typeface="Open Sans Condensed Bold"/>
                  <a:sym typeface="Open Sans Condensed Bold"/>
                </a:rPr>
                <a:t>OCTOBER 22</a:t>
              </a:r>
            </a:p>
          </p:txBody>
        </p:sp>
      </p:grpSp>
      <p:grpSp>
        <p:nvGrpSpPr>
          <p:cNvPr id="20" name="Group 20"/>
          <p:cNvGrpSpPr/>
          <p:nvPr/>
        </p:nvGrpSpPr>
        <p:grpSpPr>
          <a:xfrm>
            <a:off x="12922918" y="7800182"/>
            <a:ext cx="4336382" cy="1696929"/>
            <a:chOff x="0" y="0"/>
            <a:chExt cx="1139892" cy="446067"/>
          </a:xfrm>
        </p:grpSpPr>
        <p:sp>
          <p:nvSpPr>
            <p:cNvPr id="21" name="Freeform 21"/>
            <p:cNvSpPr/>
            <p:nvPr/>
          </p:nvSpPr>
          <p:spPr>
            <a:xfrm>
              <a:off x="0" y="0"/>
              <a:ext cx="1139892" cy="446067"/>
            </a:xfrm>
            <a:custGeom>
              <a:avLst/>
              <a:gdLst/>
              <a:ahLst/>
              <a:cxnLst/>
              <a:rect l="l" t="t" r="r" b="b"/>
              <a:pathLst>
                <a:path w="1139892" h="446067">
                  <a:moveTo>
                    <a:pt x="91052" y="0"/>
                  </a:moveTo>
                  <a:lnTo>
                    <a:pt x="1048839" y="0"/>
                  </a:lnTo>
                  <a:cubicBezTo>
                    <a:pt x="1099126" y="0"/>
                    <a:pt x="1139892" y="40766"/>
                    <a:pt x="1139892" y="91052"/>
                  </a:cubicBezTo>
                  <a:lnTo>
                    <a:pt x="1139892" y="355014"/>
                  </a:lnTo>
                  <a:cubicBezTo>
                    <a:pt x="1139892" y="379163"/>
                    <a:pt x="1130299" y="402322"/>
                    <a:pt x="1113223" y="419398"/>
                  </a:cubicBezTo>
                  <a:cubicBezTo>
                    <a:pt x="1096148" y="436474"/>
                    <a:pt x="1072988" y="446067"/>
                    <a:pt x="1048839" y="446067"/>
                  </a:cubicBezTo>
                  <a:lnTo>
                    <a:pt x="91052" y="446067"/>
                  </a:lnTo>
                  <a:cubicBezTo>
                    <a:pt x="40766" y="446067"/>
                    <a:pt x="0" y="405301"/>
                    <a:pt x="0" y="355014"/>
                  </a:cubicBezTo>
                  <a:lnTo>
                    <a:pt x="0" y="91052"/>
                  </a:lnTo>
                  <a:cubicBezTo>
                    <a:pt x="0" y="40766"/>
                    <a:pt x="40766" y="0"/>
                    <a:pt x="91052" y="0"/>
                  </a:cubicBezTo>
                  <a:close/>
                </a:path>
              </a:pathLst>
            </a:custGeom>
            <a:solidFill>
              <a:srgbClr val="5CB8B2"/>
            </a:solidFill>
          </p:spPr>
          <p:txBody>
            <a:bodyPr/>
            <a:lstStyle/>
            <a:p>
              <a:endParaRPr lang="en-US"/>
            </a:p>
          </p:txBody>
        </p:sp>
        <p:sp>
          <p:nvSpPr>
            <p:cNvPr id="22" name="TextBox 22"/>
            <p:cNvSpPr txBox="1"/>
            <p:nvPr/>
          </p:nvSpPr>
          <p:spPr>
            <a:xfrm>
              <a:off x="0" y="42773"/>
              <a:ext cx="1139892" cy="388917"/>
            </a:xfrm>
            <a:prstGeom prst="rect">
              <a:avLst/>
            </a:prstGeom>
          </p:spPr>
          <p:txBody>
            <a:bodyPr lIns="50800" tIns="50800" rIns="50800" bIns="50800" rtlCol="0" anchor="ctr"/>
            <a:lstStyle/>
            <a:p>
              <a:pPr algn="ctr">
                <a:lnSpc>
                  <a:spcPts val="2789"/>
                </a:lnSpc>
              </a:pPr>
              <a:r>
                <a:rPr lang="en-US" sz="2789" b="1" dirty="0">
                  <a:solidFill>
                    <a:srgbClr val="000000"/>
                  </a:solidFill>
                  <a:latin typeface="Open Sans Condensed Bold"/>
                  <a:ea typeface="Open Sans Condensed Bold"/>
                  <a:cs typeface="Open Sans Condensed Bold"/>
                  <a:sym typeface="Open Sans Condensed Bold"/>
                </a:rPr>
                <a:t>DECISION RELEASE:</a:t>
              </a:r>
            </a:p>
            <a:p>
              <a:pPr algn="ctr">
                <a:lnSpc>
                  <a:spcPts val="2789"/>
                </a:lnSpc>
              </a:pPr>
              <a:r>
                <a:rPr lang="en-US" sz="2789" b="1" dirty="0">
                  <a:solidFill>
                    <a:srgbClr val="000000"/>
                  </a:solidFill>
                  <a:latin typeface="Open Sans Condensed Bold"/>
                  <a:ea typeface="Open Sans Condensed Bold"/>
                  <a:cs typeface="Open Sans Condensed Bold"/>
                  <a:sym typeface="Open Sans Condensed Bold"/>
                </a:rPr>
                <a:t>DECEMBER 17</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353989" y="3542173"/>
            <a:ext cx="10875521" cy="3202654"/>
          </a:xfrm>
          <a:custGeom>
            <a:avLst/>
            <a:gdLst/>
            <a:ahLst/>
            <a:cxnLst/>
            <a:rect l="l" t="t" r="r" b="b"/>
            <a:pathLst>
              <a:path w="10875521" h="3202654">
                <a:moveTo>
                  <a:pt x="0" y="0"/>
                </a:moveTo>
                <a:lnTo>
                  <a:pt x="10875521" y="0"/>
                </a:lnTo>
                <a:lnTo>
                  <a:pt x="10875521" y="3202654"/>
                </a:lnTo>
                <a:lnTo>
                  <a:pt x="0" y="3202654"/>
                </a:lnTo>
                <a:lnTo>
                  <a:pt x="0" y="0"/>
                </a:lnTo>
                <a:close/>
              </a:path>
            </a:pathLst>
          </a:custGeom>
          <a:blipFill>
            <a:blip>
              <a:extLst>
                <a:ext uri="{96DAC541-7B7A-43D3-8B79-37D633B846F1}">
                  <asvg:svgBlip xmlns:asvg="http://schemas.microsoft.com/office/drawing/2016/SVG/main" r:embed="rId2"/>
                </a:ext>
              </a:extLst>
            </a:blip>
            <a:stretch>
              <a:fillRect l="-276" t="-96966"/>
            </a:stretch>
          </a:blipFill>
        </p:spPr>
        <p:txBody>
          <a:bodyPr/>
          <a:lstStyle/>
          <a:p>
            <a:endParaRPr lang="en-US"/>
          </a:p>
        </p:txBody>
      </p:sp>
      <p:grpSp>
        <p:nvGrpSpPr>
          <p:cNvPr id="3" name="Group 3"/>
          <p:cNvGrpSpPr/>
          <p:nvPr/>
        </p:nvGrpSpPr>
        <p:grpSpPr>
          <a:xfrm>
            <a:off x="0" y="458730"/>
            <a:ext cx="7908234" cy="1422128"/>
            <a:chOff x="0" y="0"/>
            <a:chExt cx="2064468" cy="371251"/>
          </a:xfrm>
        </p:grpSpPr>
        <p:sp>
          <p:nvSpPr>
            <p:cNvPr id="4" name="Freeform 4"/>
            <p:cNvSpPr/>
            <p:nvPr/>
          </p:nvSpPr>
          <p:spPr>
            <a:xfrm>
              <a:off x="0" y="0"/>
              <a:ext cx="2064468" cy="371251"/>
            </a:xfrm>
            <a:custGeom>
              <a:avLst/>
              <a:gdLst/>
              <a:ahLst/>
              <a:cxnLst/>
              <a:rect l="l" t="t" r="r" b="b"/>
              <a:pathLst>
                <a:path w="2064468" h="371251">
                  <a:moveTo>
                    <a:pt x="0" y="0"/>
                  </a:moveTo>
                  <a:lnTo>
                    <a:pt x="2064468" y="0"/>
                  </a:lnTo>
                  <a:lnTo>
                    <a:pt x="2064468" y="371251"/>
                  </a:lnTo>
                  <a:lnTo>
                    <a:pt x="0" y="371251"/>
                  </a:lnTo>
                  <a:close/>
                </a:path>
              </a:pathLst>
            </a:custGeom>
            <a:solidFill>
              <a:srgbClr val="782F40"/>
            </a:solidFill>
          </p:spPr>
          <p:txBody>
            <a:bodyPr/>
            <a:lstStyle/>
            <a:p>
              <a:endParaRPr lang="en-US"/>
            </a:p>
          </p:txBody>
        </p:sp>
        <p:sp>
          <p:nvSpPr>
            <p:cNvPr id="5" name="TextBox 5"/>
            <p:cNvSpPr txBox="1"/>
            <p:nvPr/>
          </p:nvSpPr>
          <p:spPr>
            <a:xfrm>
              <a:off x="0" y="9525"/>
              <a:ext cx="2064468" cy="361726"/>
            </a:xfrm>
            <a:prstGeom prst="rect">
              <a:avLst/>
            </a:prstGeom>
          </p:spPr>
          <p:txBody>
            <a:bodyPr lIns="51252" tIns="51252" rIns="51252" bIns="51252" rtlCol="0" anchor="ctr"/>
            <a:lstStyle/>
            <a:p>
              <a:pPr algn="ctr">
                <a:lnSpc>
                  <a:spcPts val="2879"/>
                </a:lnSpc>
              </a:pPr>
              <a:endParaRPr/>
            </a:p>
          </p:txBody>
        </p:sp>
      </p:grpSp>
      <p:sp>
        <p:nvSpPr>
          <p:cNvPr id="6" name="Freeform 6"/>
          <p:cNvSpPr/>
          <p:nvPr/>
        </p:nvSpPr>
        <p:spPr>
          <a:xfrm>
            <a:off x="11087857" y="0"/>
            <a:ext cx="8316941" cy="16325426"/>
          </a:xfrm>
          <a:custGeom>
            <a:avLst/>
            <a:gdLst/>
            <a:ahLst/>
            <a:cxnLst/>
            <a:rect l="l" t="t" r="r" b="b"/>
            <a:pathLst>
              <a:path w="8316941" h="16325426">
                <a:moveTo>
                  <a:pt x="0" y="0"/>
                </a:moveTo>
                <a:lnTo>
                  <a:pt x="8316941" y="0"/>
                </a:lnTo>
                <a:lnTo>
                  <a:pt x="8316941" y="16325426"/>
                </a:lnTo>
                <a:lnTo>
                  <a:pt x="0" y="16325426"/>
                </a:lnTo>
                <a:lnTo>
                  <a:pt x="0" y="0"/>
                </a:lnTo>
                <a:close/>
              </a:path>
            </a:pathLst>
          </a:custGeom>
          <a:blipFill>
            <a:blip r:embed="rId3"/>
            <a:stretch>
              <a:fillRect l="-13358"/>
            </a:stretch>
          </a:blipFill>
        </p:spPr>
        <p:txBody>
          <a:bodyPr/>
          <a:lstStyle/>
          <a:p>
            <a:endParaRPr lang="en-US"/>
          </a:p>
        </p:txBody>
      </p:sp>
      <p:sp>
        <p:nvSpPr>
          <p:cNvPr id="7" name="AutoShape 7"/>
          <p:cNvSpPr/>
          <p:nvPr/>
        </p:nvSpPr>
        <p:spPr>
          <a:xfrm>
            <a:off x="1009704" y="1880277"/>
            <a:ext cx="18996" cy="2706938"/>
          </a:xfrm>
          <a:prstGeom prst="line">
            <a:avLst/>
          </a:prstGeom>
          <a:ln w="123825" cap="flat">
            <a:solidFill>
              <a:srgbClr val="CEB888"/>
            </a:solidFill>
            <a:prstDash val="solid"/>
            <a:headEnd type="none" w="sm" len="sm"/>
            <a:tailEnd type="none" w="sm" len="sm"/>
          </a:ln>
        </p:spPr>
        <p:txBody>
          <a:bodyPr/>
          <a:lstStyle/>
          <a:p>
            <a:endParaRPr lang="en-US"/>
          </a:p>
        </p:txBody>
      </p:sp>
      <p:grpSp>
        <p:nvGrpSpPr>
          <p:cNvPr id="8" name="Group 8"/>
          <p:cNvGrpSpPr/>
          <p:nvPr/>
        </p:nvGrpSpPr>
        <p:grpSpPr>
          <a:xfrm>
            <a:off x="2875120" y="4745288"/>
            <a:ext cx="4794134" cy="4981724"/>
            <a:chOff x="0" y="0"/>
            <a:chExt cx="6392179" cy="6642298"/>
          </a:xfrm>
        </p:grpSpPr>
        <p:grpSp>
          <p:nvGrpSpPr>
            <p:cNvPr id="9" name="Group 9"/>
            <p:cNvGrpSpPr/>
            <p:nvPr/>
          </p:nvGrpSpPr>
          <p:grpSpPr>
            <a:xfrm>
              <a:off x="0" y="0"/>
              <a:ext cx="6392179" cy="6642298"/>
              <a:chOff x="0" y="0"/>
              <a:chExt cx="1262653" cy="1312059"/>
            </a:xfrm>
          </p:grpSpPr>
          <p:sp>
            <p:nvSpPr>
              <p:cNvPr id="10" name="Freeform 10"/>
              <p:cNvSpPr/>
              <p:nvPr/>
            </p:nvSpPr>
            <p:spPr>
              <a:xfrm>
                <a:off x="0" y="0"/>
                <a:ext cx="1262653" cy="1312059"/>
              </a:xfrm>
              <a:custGeom>
                <a:avLst/>
                <a:gdLst/>
                <a:ahLst/>
                <a:cxnLst/>
                <a:rect l="l" t="t" r="r" b="b"/>
                <a:pathLst>
                  <a:path w="1262653" h="1312059">
                    <a:moveTo>
                      <a:pt x="82359" y="0"/>
                    </a:moveTo>
                    <a:lnTo>
                      <a:pt x="1180294" y="0"/>
                    </a:lnTo>
                    <a:cubicBezTo>
                      <a:pt x="1225780" y="0"/>
                      <a:pt x="1262653" y="36873"/>
                      <a:pt x="1262653" y="82359"/>
                    </a:cubicBezTo>
                    <a:lnTo>
                      <a:pt x="1262653" y="1229700"/>
                    </a:lnTo>
                    <a:cubicBezTo>
                      <a:pt x="1262653" y="1251543"/>
                      <a:pt x="1253976" y="1272492"/>
                      <a:pt x="1238530" y="1287937"/>
                    </a:cubicBezTo>
                    <a:cubicBezTo>
                      <a:pt x="1223085" y="1303382"/>
                      <a:pt x="1202137" y="1312059"/>
                      <a:pt x="1180294" y="1312059"/>
                    </a:cubicBezTo>
                    <a:lnTo>
                      <a:pt x="82359" y="1312059"/>
                    </a:lnTo>
                    <a:cubicBezTo>
                      <a:pt x="60516" y="1312059"/>
                      <a:pt x="39567" y="1303382"/>
                      <a:pt x="24122" y="1287937"/>
                    </a:cubicBezTo>
                    <a:cubicBezTo>
                      <a:pt x="8677" y="1272492"/>
                      <a:pt x="0" y="1251543"/>
                      <a:pt x="0" y="1229700"/>
                    </a:cubicBezTo>
                    <a:lnTo>
                      <a:pt x="0" y="82359"/>
                    </a:lnTo>
                    <a:cubicBezTo>
                      <a:pt x="0" y="36873"/>
                      <a:pt x="36873" y="0"/>
                      <a:pt x="82359" y="0"/>
                    </a:cubicBezTo>
                    <a:close/>
                  </a:path>
                </a:pathLst>
              </a:custGeom>
              <a:solidFill>
                <a:srgbClr val="5CB8B2"/>
              </a:solidFill>
            </p:spPr>
            <p:txBody>
              <a:bodyPr/>
              <a:lstStyle/>
              <a:p>
                <a:endParaRPr lang="en-US"/>
              </a:p>
            </p:txBody>
          </p:sp>
          <p:sp>
            <p:nvSpPr>
              <p:cNvPr id="11" name="TextBox 11"/>
              <p:cNvSpPr txBox="1"/>
              <p:nvPr/>
            </p:nvSpPr>
            <p:spPr>
              <a:xfrm>
                <a:off x="0" y="-38100"/>
                <a:ext cx="1262653" cy="1350159"/>
              </a:xfrm>
              <a:prstGeom prst="rect">
                <a:avLst/>
              </a:prstGeom>
            </p:spPr>
            <p:txBody>
              <a:bodyPr lIns="50800" tIns="50800" rIns="50800" bIns="50800" rtlCol="0" anchor="ctr"/>
              <a:lstStyle/>
              <a:p>
                <a:pPr algn="ctr">
                  <a:lnSpc>
                    <a:spcPts val="2877"/>
                  </a:lnSpc>
                </a:pPr>
                <a:endParaRPr/>
              </a:p>
            </p:txBody>
          </p:sp>
        </p:grpSp>
        <p:sp>
          <p:nvSpPr>
            <p:cNvPr id="12" name="Freeform 12"/>
            <p:cNvSpPr/>
            <p:nvPr/>
          </p:nvSpPr>
          <p:spPr>
            <a:xfrm>
              <a:off x="191058" y="281761"/>
              <a:ext cx="6010064" cy="6155762"/>
            </a:xfrm>
            <a:custGeom>
              <a:avLst/>
              <a:gdLst/>
              <a:ahLst/>
              <a:cxnLst/>
              <a:rect l="l" t="t" r="r" b="b"/>
              <a:pathLst>
                <a:path w="6010064" h="6155762">
                  <a:moveTo>
                    <a:pt x="0" y="0"/>
                  </a:moveTo>
                  <a:lnTo>
                    <a:pt x="6010063" y="0"/>
                  </a:lnTo>
                  <a:lnTo>
                    <a:pt x="6010063" y="6155762"/>
                  </a:lnTo>
                  <a:lnTo>
                    <a:pt x="0" y="6155762"/>
                  </a:lnTo>
                  <a:lnTo>
                    <a:pt x="0" y="0"/>
                  </a:lnTo>
                  <a:close/>
                </a:path>
              </a:pathLst>
            </a:custGeom>
            <a:blipFill>
              <a:blip r:embed="rId4"/>
              <a:stretch>
                <a:fillRect/>
              </a:stretch>
            </a:blipFill>
          </p:spPr>
          <p:txBody>
            <a:bodyPr/>
            <a:lstStyle/>
            <a:p>
              <a:endParaRPr lang="en-US"/>
            </a:p>
          </p:txBody>
        </p:sp>
      </p:grpSp>
      <p:sp>
        <p:nvSpPr>
          <p:cNvPr id="13" name="TextBox 13"/>
          <p:cNvSpPr txBox="1"/>
          <p:nvPr/>
        </p:nvSpPr>
        <p:spPr>
          <a:xfrm>
            <a:off x="511247" y="568766"/>
            <a:ext cx="8540498" cy="1078232"/>
          </a:xfrm>
          <a:prstGeom prst="rect">
            <a:avLst/>
          </a:prstGeom>
        </p:spPr>
        <p:txBody>
          <a:bodyPr lIns="0" tIns="0" rIns="0" bIns="0" rtlCol="0" anchor="t">
            <a:spAutoFit/>
          </a:bodyPr>
          <a:lstStyle/>
          <a:p>
            <a:pPr algn="l">
              <a:lnSpc>
                <a:spcPts val="8819"/>
              </a:lnSpc>
              <a:spcBef>
                <a:spcPct val="0"/>
              </a:spcBef>
            </a:pPr>
            <a:r>
              <a:rPr lang="en-US" sz="6299" b="1" dirty="0">
                <a:solidFill>
                  <a:srgbClr val="FFFFFF"/>
                </a:solidFill>
                <a:latin typeface="Open Sans Condensed" pitchFamily="2" charset="0"/>
                <a:ea typeface="Open Sans Condensed" pitchFamily="2" charset="0"/>
                <a:cs typeface="Open Sans Condensed" pitchFamily="2" charset="0"/>
                <a:sym typeface="Open Sans Condensed Ultra-Bold"/>
              </a:rPr>
              <a:t>ADMISSIONS PORTAL</a:t>
            </a:r>
          </a:p>
        </p:txBody>
      </p:sp>
      <p:sp>
        <p:nvSpPr>
          <p:cNvPr id="14" name="TextBox 14"/>
          <p:cNvSpPr txBox="1"/>
          <p:nvPr/>
        </p:nvSpPr>
        <p:spPr>
          <a:xfrm>
            <a:off x="1513130" y="2098524"/>
            <a:ext cx="8278619" cy="2370539"/>
          </a:xfrm>
          <a:prstGeom prst="rect">
            <a:avLst/>
          </a:prstGeom>
        </p:spPr>
        <p:txBody>
          <a:bodyPr lIns="0" tIns="0" rIns="0" bIns="0" rtlCol="0" anchor="t">
            <a:spAutoFit/>
          </a:bodyPr>
          <a:lstStyle/>
          <a:p>
            <a:pPr algn="l">
              <a:lnSpc>
                <a:spcPts val="4790"/>
              </a:lnSpc>
            </a:pPr>
            <a:r>
              <a:rPr lang="en-US" sz="3421" b="1">
                <a:solidFill>
                  <a:srgbClr val="000000"/>
                </a:solidFill>
                <a:latin typeface="Open Sans Bold"/>
                <a:ea typeface="Open Sans Bold"/>
                <a:cs typeface="Open Sans Bold"/>
                <a:sym typeface="Open Sans Bold"/>
              </a:rPr>
              <a:t>FSU’s </a:t>
            </a:r>
            <a:r>
              <a:rPr lang="en-US" sz="3421" b="1">
                <a:solidFill>
                  <a:srgbClr val="782F40"/>
                </a:solidFill>
                <a:latin typeface="Open Sans Bold"/>
                <a:ea typeface="Open Sans Bold"/>
                <a:cs typeface="Open Sans Bold"/>
                <a:sym typeface="Open Sans Bold"/>
              </a:rPr>
              <a:t>Admissions Portal </a:t>
            </a:r>
            <a:r>
              <a:rPr lang="en-US" sz="3421" b="1">
                <a:solidFill>
                  <a:srgbClr val="000000"/>
                </a:solidFill>
                <a:latin typeface="Open Sans Bold"/>
                <a:ea typeface="Open Sans Bold"/>
                <a:cs typeface="Open Sans Bold"/>
                <a:sym typeface="Open Sans Bold"/>
              </a:rPr>
              <a:t>is the primary source for students to check for updates and monitor their application progress.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37648" y="137536"/>
            <a:ext cx="11333655" cy="10717398"/>
          </a:xfrm>
          <a:custGeom>
            <a:avLst/>
            <a:gdLst/>
            <a:ahLst/>
            <a:cxnLst/>
            <a:rect l="l" t="t" r="r" b="b"/>
            <a:pathLst>
              <a:path w="11333655" h="10717398">
                <a:moveTo>
                  <a:pt x="0" y="0"/>
                </a:moveTo>
                <a:lnTo>
                  <a:pt x="11333656" y="0"/>
                </a:lnTo>
                <a:lnTo>
                  <a:pt x="11333656" y="10717398"/>
                </a:lnTo>
                <a:lnTo>
                  <a:pt x="0" y="10717398"/>
                </a:lnTo>
                <a:lnTo>
                  <a:pt x="0" y="0"/>
                </a:lnTo>
                <a:close/>
              </a:path>
            </a:pathLst>
          </a:custGeom>
          <a:blipFill>
            <a:blip r:embed="rId2"/>
            <a:stretch>
              <a:fillRect l="-42579" r="-27690" b="-20039"/>
            </a:stretch>
          </a:blipFill>
        </p:spPr>
        <p:txBody>
          <a:bodyPr/>
          <a:lstStyle/>
          <a:p>
            <a:endParaRPr lang="en-US"/>
          </a:p>
        </p:txBody>
      </p:sp>
      <p:grpSp>
        <p:nvGrpSpPr>
          <p:cNvPr id="3" name="Group 3"/>
          <p:cNvGrpSpPr/>
          <p:nvPr/>
        </p:nvGrpSpPr>
        <p:grpSpPr>
          <a:xfrm>
            <a:off x="0" y="458730"/>
            <a:ext cx="6916098" cy="1139940"/>
            <a:chOff x="0" y="0"/>
            <a:chExt cx="1805468" cy="297585"/>
          </a:xfrm>
        </p:grpSpPr>
        <p:sp>
          <p:nvSpPr>
            <p:cNvPr id="4" name="Freeform 4"/>
            <p:cNvSpPr/>
            <p:nvPr/>
          </p:nvSpPr>
          <p:spPr>
            <a:xfrm>
              <a:off x="0" y="0"/>
              <a:ext cx="1805468" cy="297585"/>
            </a:xfrm>
            <a:custGeom>
              <a:avLst/>
              <a:gdLst/>
              <a:ahLst/>
              <a:cxnLst/>
              <a:rect l="l" t="t" r="r" b="b"/>
              <a:pathLst>
                <a:path w="1805468" h="297585">
                  <a:moveTo>
                    <a:pt x="0" y="0"/>
                  </a:moveTo>
                  <a:lnTo>
                    <a:pt x="1805468" y="0"/>
                  </a:lnTo>
                  <a:lnTo>
                    <a:pt x="1805468" y="297585"/>
                  </a:lnTo>
                  <a:lnTo>
                    <a:pt x="0" y="297585"/>
                  </a:lnTo>
                  <a:close/>
                </a:path>
              </a:pathLst>
            </a:custGeom>
            <a:solidFill>
              <a:srgbClr val="CEB888"/>
            </a:solidFill>
          </p:spPr>
          <p:txBody>
            <a:bodyPr/>
            <a:lstStyle/>
            <a:p>
              <a:endParaRPr lang="en-US"/>
            </a:p>
          </p:txBody>
        </p:sp>
        <p:sp>
          <p:nvSpPr>
            <p:cNvPr id="5" name="TextBox 5"/>
            <p:cNvSpPr txBox="1"/>
            <p:nvPr/>
          </p:nvSpPr>
          <p:spPr>
            <a:xfrm>
              <a:off x="0" y="9525"/>
              <a:ext cx="1805468" cy="288060"/>
            </a:xfrm>
            <a:prstGeom prst="rect">
              <a:avLst/>
            </a:prstGeom>
          </p:spPr>
          <p:txBody>
            <a:bodyPr lIns="51252" tIns="51252" rIns="51252" bIns="51252" rtlCol="0" anchor="ctr"/>
            <a:lstStyle/>
            <a:p>
              <a:pPr algn="ctr">
                <a:lnSpc>
                  <a:spcPts val="2879"/>
                </a:lnSpc>
              </a:pPr>
              <a:endParaRPr/>
            </a:p>
          </p:txBody>
        </p:sp>
      </p:grpSp>
      <p:grpSp>
        <p:nvGrpSpPr>
          <p:cNvPr id="6" name="Group 6"/>
          <p:cNvGrpSpPr/>
          <p:nvPr/>
        </p:nvGrpSpPr>
        <p:grpSpPr>
          <a:xfrm>
            <a:off x="0" y="197964"/>
            <a:ext cx="6803441" cy="1540909"/>
            <a:chOff x="-135596" y="-145106"/>
            <a:chExt cx="8188536" cy="1854618"/>
          </a:xfrm>
        </p:grpSpPr>
        <p:sp>
          <p:nvSpPr>
            <p:cNvPr id="7" name="Freeform 7"/>
            <p:cNvSpPr/>
            <p:nvPr/>
          </p:nvSpPr>
          <p:spPr>
            <a:xfrm>
              <a:off x="0" y="0"/>
              <a:ext cx="8052940" cy="1709512"/>
            </a:xfrm>
            <a:custGeom>
              <a:avLst/>
              <a:gdLst/>
              <a:ahLst/>
              <a:cxnLst/>
              <a:rect l="l" t="t" r="r" b="b"/>
              <a:pathLst>
                <a:path w="8052940" h="1709512">
                  <a:moveTo>
                    <a:pt x="0" y="0"/>
                  </a:moveTo>
                  <a:lnTo>
                    <a:pt x="8052940" y="0"/>
                  </a:lnTo>
                  <a:lnTo>
                    <a:pt x="8052940" y="1709512"/>
                  </a:lnTo>
                  <a:lnTo>
                    <a:pt x="0" y="1709512"/>
                  </a:lnTo>
                  <a:close/>
                </a:path>
              </a:pathLst>
            </a:custGeom>
            <a:blipFill>
              <a:blip r:embed="rId3">
                <a:alphaModFix amt="0"/>
              </a:blip>
              <a:stretch>
                <a:fillRect t="-88519" r="-37482" b="-63864"/>
              </a:stretch>
            </a:blipFill>
          </p:spPr>
          <p:txBody>
            <a:bodyPr/>
            <a:lstStyle/>
            <a:p>
              <a:endParaRPr lang="en-US"/>
            </a:p>
          </p:txBody>
        </p:sp>
        <p:sp>
          <p:nvSpPr>
            <p:cNvPr id="8" name="TextBox 8"/>
            <p:cNvSpPr txBox="1"/>
            <p:nvPr/>
          </p:nvSpPr>
          <p:spPr>
            <a:xfrm>
              <a:off x="-135596" y="-145106"/>
              <a:ext cx="8052936" cy="1633316"/>
            </a:xfrm>
            <a:prstGeom prst="rect">
              <a:avLst/>
            </a:prstGeom>
          </p:spPr>
          <p:txBody>
            <a:bodyPr lIns="0" tIns="0" rIns="0" bIns="0" rtlCol="0" anchor="b"/>
            <a:lstStyle/>
            <a:p>
              <a:pPr algn="ctr">
                <a:lnSpc>
                  <a:spcPts val="7235"/>
                </a:lnSpc>
              </a:pPr>
              <a:r>
                <a:rPr lang="en-US" sz="6699" b="1" dirty="0">
                  <a:solidFill>
                    <a:srgbClr val="83364A"/>
                  </a:solidFill>
                  <a:latin typeface="Open Sans Condensed" pitchFamily="2" charset="0"/>
                  <a:ea typeface="Open Sans Condensed" pitchFamily="2" charset="0"/>
                  <a:cs typeface="Open Sans Condensed" pitchFamily="2" charset="0"/>
                  <a:sym typeface="Open Sans Condensed Ultra-Bold"/>
                </a:rPr>
                <a:t>FAMILY PORTAL</a:t>
              </a:r>
            </a:p>
          </p:txBody>
        </p:sp>
      </p:grpSp>
      <p:grpSp>
        <p:nvGrpSpPr>
          <p:cNvPr id="9" name="Group 9"/>
          <p:cNvGrpSpPr/>
          <p:nvPr/>
        </p:nvGrpSpPr>
        <p:grpSpPr>
          <a:xfrm>
            <a:off x="8589996" y="179450"/>
            <a:ext cx="9415816" cy="9970014"/>
            <a:chOff x="0" y="0"/>
            <a:chExt cx="12554421" cy="13293352"/>
          </a:xfrm>
        </p:grpSpPr>
        <p:sp>
          <p:nvSpPr>
            <p:cNvPr id="10" name="Freeform 10"/>
            <p:cNvSpPr/>
            <p:nvPr/>
          </p:nvSpPr>
          <p:spPr>
            <a:xfrm>
              <a:off x="16127" y="0"/>
              <a:ext cx="12522168" cy="6858000"/>
            </a:xfrm>
            <a:custGeom>
              <a:avLst/>
              <a:gdLst/>
              <a:ahLst/>
              <a:cxnLst/>
              <a:rect l="l" t="t" r="r" b="b"/>
              <a:pathLst>
                <a:path w="12522168" h="6858000">
                  <a:moveTo>
                    <a:pt x="0" y="0"/>
                  </a:moveTo>
                  <a:lnTo>
                    <a:pt x="12522167" y="0"/>
                  </a:lnTo>
                  <a:lnTo>
                    <a:pt x="12522167" y="6858000"/>
                  </a:lnTo>
                  <a:lnTo>
                    <a:pt x="0" y="6858000"/>
                  </a:lnTo>
                  <a:lnTo>
                    <a:pt x="0" y="0"/>
                  </a:lnTo>
                  <a:close/>
                </a:path>
              </a:pathLst>
            </a:custGeom>
            <a:blipFill>
              <a:blip r:embed="rId4"/>
              <a:stretch>
                <a:fillRect/>
              </a:stretch>
            </a:blipFill>
          </p:spPr>
          <p:txBody>
            <a:bodyPr/>
            <a:lstStyle/>
            <a:p>
              <a:endParaRPr lang="en-US"/>
            </a:p>
          </p:txBody>
        </p:sp>
        <p:sp>
          <p:nvSpPr>
            <p:cNvPr id="11" name="Freeform 11"/>
            <p:cNvSpPr/>
            <p:nvPr/>
          </p:nvSpPr>
          <p:spPr>
            <a:xfrm>
              <a:off x="0" y="6746248"/>
              <a:ext cx="12554421" cy="6547104"/>
            </a:xfrm>
            <a:custGeom>
              <a:avLst/>
              <a:gdLst/>
              <a:ahLst/>
              <a:cxnLst/>
              <a:rect l="l" t="t" r="r" b="b"/>
              <a:pathLst>
                <a:path w="12554421" h="6547104">
                  <a:moveTo>
                    <a:pt x="0" y="0"/>
                  </a:moveTo>
                  <a:lnTo>
                    <a:pt x="12554421" y="0"/>
                  </a:lnTo>
                  <a:lnTo>
                    <a:pt x="12554421" y="6547104"/>
                  </a:lnTo>
                  <a:lnTo>
                    <a:pt x="0" y="6547104"/>
                  </a:lnTo>
                  <a:lnTo>
                    <a:pt x="0" y="0"/>
                  </a:lnTo>
                  <a:close/>
                </a:path>
              </a:pathLst>
            </a:custGeom>
            <a:blipFill>
              <a:blip r:embed="rId5"/>
              <a:stretch>
                <a:fillRect/>
              </a:stretch>
            </a:blipFill>
          </p:spPr>
          <p:txBody>
            <a:bodyPr/>
            <a:lstStyle/>
            <a:p>
              <a:endParaRPr lang="en-US"/>
            </a:p>
          </p:txBody>
        </p:sp>
        <p:grpSp>
          <p:nvGrpSpPr>
            <p:cNvPr id="12" name="Group 12"/>
            <p:cNvGrpSpPr/>
            <p:nvPr/>
          </p:nvGrpSpPr>
          <p:grpSpPr>
            <a:xfrm>
              <a:off x="291135" y="929378"/>
              <a:ext cx="4114800" cy="352288"/>
              <a:chOff x="0" y="0"/>
              <a:chExt cx="812800" cy="69588"/>
            </a:xfrm>
          </p:grpSpPr>
          <p:sp>
            <p:nvSpPr>
              <p:cNvPr id="13" name="Freeform 13"/>
              <p:cNvSpPr/>
              <p:nvPr/>
            </p:nvSpPr>
            <p:spPr>
              <a:xfrm>
                <a:off x="0" y="0"/>
                <a:ext cx="812800" cy="69588"/>
              </a:xfrm>
              <a:custGeom>
                <a:avLst/>
                <a:gdLst/>
                <a:ahLst/>
                <a:cxnLst/>
                <a:rect l="l" t="t" r="r" b="b"/>
                <a:pathLst>
                  <a:path w="812800" h="69588">
                    <a:moveTo>
                      <a:pt x="0" y="0"/>
                    </a:moveTo>
                    <a:lnTo>
                      <a:pt x="812800" y="0"/>
                    </a:lnTo>
                    <a:lnTo>
                      <a:pt x="812800" y="69588"/>
                    </a:lnTo>
                    <a:lnTo>
                      <a:pt x="0" y="69588"/>
                    </a:lnTo>
                    <a:close/>
                  </a:path>
                </a:pathLst>
              </a:custGeom>
              <a:solidFill>
                <a:srgbClr val="FFFFFF"/>
              </a:solidFill>
            </p:spPr>
            <p:txBody>
              <a:bodyPr/>
              <a:lstStyle/>
              <a:p>
                <a:endParaRPr lang="en-US"/>
              </a:p>
            </p:txBody>
          </p:sp>
          <p:sp>
            <p:nvSpPr>
              <p:cNvPr id="14" name="TextBox 14"/>
              <p:cNvSpPr txBox="1"/>
              <p:nvPr/>
            </p:nvSpPr>
            <p:spPr>
              <a:xfrm>
                <a:off x="0" y="47625"/>
                <a:ext cx="812800" cy="21963"/>
              </a:xfrm>
              <a:prstGeom prst="rect">
                <a:avLst/>
              </a:prstGeom>
            </p:spPr>
            <p:txBody>
              <a:bodyPr lIns="50800" tIns="50800" rIns="50800" bIns="50800" rtlCol="0" anchor="ctr"/>
              <a:lstStyle/>
              <a:p>
                <a:pPr algn="ctr">
                  <a:lnSpc>
                    <a:spcPts val="2390"/>
                  </a:lnSpc>
                </a:pPr>
                <a:endParaRPr/>
              </a:p>
            </p:txBody>
          </p:sp>
        </p:grpSp>
      </p:grpSp>
      <p:grpSp>
        <p:nvGrpSpPr>
          <p:cNvPr id="15" name="Group 15"/>
          <p:cNvGrpSpPr/>
          <p:nvPr/>
        </p:nvGrpSpPr>
        <p:grpSpPr>
          <a:xfrm>
            <a:off x="8589996" y="137536"/>
            <a:ext cx="9415816" cy="10011928"/>
            <a:chOff x="0" y="0"/>
            <a:chExt cx="2479886" cy="2636886"/>
          </a:xfrm>
        </p:grpSpPr>
        <p:sp>
          <p:nvSpPr>
            <p:cNvPr id="16" name="Freeform 16"/>
            <p:cNvSpPr/>
            <p:nvPr/>
          </p:nvSpPr>
          <p:spPr>
            <a:xfrm>
              <a:off x="0" y="0"/>
              <a:ext cx="2479886" cy="2636887"/>
            </a:xfrm>
            <a:custGeom>
              <a:avLst/>
              <a:gdLst/>
              <a:ahLst/>
              <a:cxnLst/>
              <a:rect l="l" t="t" r="r" b="b"/>
              <a:pathLst>
                <a:path w="2479886" h="2636887">
                  <a:moveTo>
                    <a:pt x="0" y="0"/>
                  </a:moveTo>
                  <a:lnTo>
                    <a:pt x="2479886" y="0"/>
                  </a:lnTo>
                  <a:lnTo>
                    <a:pt x="2479886" y="2636887"/>
                  </a:lnTo>
                  <a:lnTo>
                    <a:pt x="0" y="2636887"/>
                  </a:lnTo>
                  <a:close/>
                </a:path>
              </a:pathLst>
            </a:custGeom>
            <a:ln w="114300" cap="sq">
              <a:solidFill>
                <a:srgbClr val="5CB8B2"/>
              </a:solidFill>
              <a:prstDash val="solid"/>
              <a:miter/>
            </a:ln>
          </p:spPr>
          <p:txBody>
            <a:bodyPr/>
            <a:lstStyle/>
            <a:p>
              <a:endParaRPr lang="en-US"/>
            </a:p>
          </p:txBody>
        </p:sp>
        <p:sp>
          <p:nvSpPr>
            <p:cNvPr id="17" name="TextBox 17"/>
            <p:cNvSpPr txBox="1"/>
            <p:nvPr/>
          </p:nvSpPr>
          <p:spPr>
            <a:xfrm>
              <a:off x="0" y="47625"/>
              <a:ext cx="2479886" cy="2589261"/>
            </a:xfrm>
            <a:prstGeom prst="rect">
              <a:avLst/>
            </a:prstGeom>
          </p:spPr>
          <p:txBody>
            <a:bodyPr lIns="50800" tIns="50800" rIns="50800" bIns="50800" rtlCol="0" anchor="ctr"/>
            <a:lstStyle/>
            <a:p>
              <a:pPr algn="ctr">
                <a:lnSpc>
                  <a:spcPts val="2390"/>
                </a:lnSpc>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2151870" y="4258218"/>
            <a:ext cx="5736650" cy="4820507"/>
          </a:xfrm>
          <a:custGeom>
            <a:avLst/>
            <a:gdLst/>
            <a:ahLst/>
            <a:cxnLst/>
            <a:rect l="l" t="t" r="r" b="b"/>
            <a:pathLst>
              <a:path w="5736650" h="4820507">
                <a:moveTo>
                  <a:pt x="0" y="0"/>
                </a:moveTo>
                <a:lnTo>
                  <a:pt x="5736651" y="0"/>
                </a:lnTo>
                <a:lnTo>
                  <a:pt x="5736651" y="4820508"/>
                </a:lnTo>
                <a:lnTo>
                  <a:pt x="0" y="4820508"/>
                </a:lnTo>
                <a:lnTo>
                  <a:pt x="0" y="0"/>
                </a:lnTo>
                <a:close/>
              </a:path>
            </a:pathLst>
          </a:custGeom>
          <a:blipFill>
            <a:blip r:embed="rId2"/>
            <a:stretch>
              <a:fillRect l="-2318" t="-114500" r="-7708"/>
            </a:stretch>
          </a:blipFill>
        </p:spPr>
        <p:txBody>
          <a:bodyPr/>
          <a:lstStyle/>
          <a:p>
            <a:endParaRPr lang="en-US"/>
          </a:p>
        </p:txBody>
      </p:sp>
      <p:sp>
        <p:nvSpPr>
          <p:cNvPr id="4" name="Freeform 4"/>
          <p:cNvSpPr/>
          <p:nvPr/>
        </p:nvSpPr>
        <p:spPr>
          <a:xfrm>
            <a:off x="12197149" y="1417696"/>
            <a:ext cx="5691372" cy="2943279"/>
          </a:xfrm>
          <a:custGeom>
            <a:avLst/>
            <a:gdLst/>
            <a:ahLst/>
            <a:cxnLst/>
            <a:rect l="l" t="t" r="r" b="b"/>
            <a:pathLst>
              <a:path w="5691372" h="2943279">
                <a:moveTo>
                  <a:pt x="0" y="0"/>
                </a:moveTo>
                <a:lnTo>
                  <a:pt x="5691372" y="0"/>
                </a:lnTo>
                <a:lnTo>
                  <a:pt x="5691372" y="2943279"/>
                </a:lnTo>
                <a:lnTo>
                  <a:pt x="0" y="2943279"/>
                </a:lnTo>
                <a:lnTo>
                  <a:pt x="0" y="0"/>
                </a:lnTo>
                <a:close/>
              </a:path>
            </a:pathLst>
          </a:custGeom>
          <a:blipFill>
            <a:blip r:embed="rId2"/>
            <a:stretch>
              <a:fillRect l="-3364" r="-5484" b="-244807"/>
            </a:stretch>
          </a:blipFill>
        </p:spPr>
        <p:txBody>
          <a:bodyPr/>
          <a:lstStyle/>
          <a:p>
            <a:endParaRPr lang="en-US"/>
          </a:p>
        </p:txBody>
      </p:sp>
      <p:grpSp>
        <p:nvGrpSpPr>
          <p:cNvPr id="5" name="Group 5"/>
          <p:cNvGrpSpPr/>
          <p:nvPr/>
        </p:nvGrpSpPr>
        <p:grpSpPr>
          <a:xfrm>
            <a:off x="0" y="458730"/>
            <a:ext cx="7164283" cy="1422128"/>
            <a:chOff x="0" y="0"/>
            <a:chExt cx="1870258" cy="371251"/>
          </a:xfrm>
        </p:grpSpPr>
        <p:sp>
          <p:nvSpPr>
            <p:cNvPr id="6" name="Freeform 6"/>
            <p:cNvSpPr/>
            <p:nvPr/>
          </p:nvSpPr>
          <p:spPr>
            <a:xfrm>
              <a:off x="0" y="0"/>
              <a:ext cx="1870258" cy="371251"/>
            </a:xfrm>
            <a:custGeom>
              <a:avLst/>
              <a:gdLst/>
              <a:ahLst/>
              <a:cxnLst/>
              <a:rect l="l" t="t" r="r" b="b"/>
              <a:pathLst>
                <a:path w="1870258" h="371251">
                  <a:moveTo>
                    <a:pt x="0" y="0"/>
                  </a:moveTo>
                  <a:lnTo>
                    <a:pt x="1870258" y="0"/>
                  </a:lnTo>
                  <a:lnTo>
                    <a:pt x="1870258" y="371251"/>
                  </a:lnTo>
                  <a:lnTo>
                    <a:pt x="0" y="371251"/>
                  </a:lnTo>
                  <a:close/>
                </a:path>
              </a:pathLst>
            </a:custGeom>
            <a:solidFill>
              <a:srgbClr val="782F40"/>
            </a:solidFill>
          </p:spPr>
          <p:txBody>
            <a:bodyPr/>
            <a:lstStyle/>
            <a:p>
              <a:endParaRPr lang="en-US"/>
            </a:p>
          </p:txBody>
        </p:sp>
        <p:sp>
          <p:nvSpPr>
            <p:cNvPr id="7" name="TextBox 7"/>
            <p:cNvSpPr txBox="1"/>
            <p:nvPr/>
          </p:nvSpPr>
          <p:spPr>
            <a:xfrm>
              <a:off x="0" y="9525"/>
              <a:ext cx="1870258" cy="361726"/>
            </a:xfrm>
            <a:prstGeom prst="rect">
              <a:avLst/>
            </a:prstGeom>
          </p:spPr>
          <p:txBody>
            <a:bodyPr lIns="51252" tIns="51252" rIns="51252" bIns="51252" rtlCol="0" anchor="ctr"/>
            <a:lstStyle/>
            <a:p>
              <a:pPr algn="ctr">
                <a:lnSpc>
                  <a:spcPts val="2879"/>
                </a:lnSpc>
              </a:pPr>
              <a:endParaRPr/>
            </a:p>
          </p:txBody>
        </p:sp>
      </p:grpSp>
      <p:sp>
        <p:nvSpPr>
          <p:cNvPr id="8" name="AutoShape 8"/>
          <p:cNvSpPr/>
          <p:nvPr/>
        </p:nvSpPr>
        <p:spPr>
          <a:xfrm>
            <a:off x="1009704" y="1880277"/>
            <a:ext cx="18996" cy="2706938"/>
          </a:xfrm>
          <a:prstGeom prst="line">
            <a:avLst/>
          </a:prstGeom>
          <a:ln w="123825" cap="flat">
            <a:solidFill>
              <a:srgbClr val="CEB888"/>
            </a:solidFill>
            <a:prstDash val="solid"/>
            <a:headEnd type="none" w="sm" len="sm"/>
            <a:tailEnd type="none" w="sm" len="sm"/>
          </a:ln>
        </p:spPr>
        <p:txBody>
          <a:bodyPr/>
          <a:lstStyle/>
          <a:p>
            <a:endParaRPr lang="en-US"/>
          </a:p>
        </p:txBody>
      </p:sp>
      <p:sp>
        <p:nvSpPr>
          <p:cNvPr id="9" name="Freeform 9"/>
          <p:cNvSpPr/>
          <p:nvPr/>
        </p:nvSpPr>
        <p:spPr>
          <a:xfrm rot="2357411" flipH="1">
            <a:off x="10210271" y="6810665"/>
            <a:ext cx="2687740" cy="2677674"/>
          </a:xfrm>
          <a:custGeom>
            <a:avLst/>
            <a:gdLst/>
            <a:ahLst/>
            <a:cxnLst/>
            <a:rect l="l" t="t" r="r" b="b"/>
            <a:pathLst>
              <a:path w="2687740" h="2677674">
                <a:moveTo>
                  <a:pt x="2687740" y="0"/>
                </a:moveTo>
                <a:lnTo>
                  <a:pt x="0" y="0"/>
                </a:lnTo>
                <a:lnTo>
                  <a:pt x="0" y="2677674"/>
                </a:lnTo>
                <a:lnTo>
                  <a:pt x="2687740" y="2677674"/>
                </a:lnTo>
                <a:lnTo>
                  <a:pt x="2687740" y="0"/>
                </a:lnTo>
                <a:close/>
              </a:path>
            </a:pathLst>
          </a:custGeom>
          <a:blipFill>
            <a:blip r:embed="rId3"/>
            <a:stretch>
              <a:fillRect/>
            </a:stretch>
          </a:blipFill>
        </p:spPr>
        <p:txBody>
          <a:bodyPr/>
          <a:lstStyle/>
          <a:p>
            <a:endParaRPr lang="en-US"/>
          </a:p>
        </p:txBody>
      </p:sp>
      <p:sp>
        <p:nvSpPr>
          <p:cNvPr id="10" name="TextBox 10"/>
          <p:cNvSpPr txBox="1"/>
          <p:nvPr/>
        </p:nvSpPr>
        <p:spPr>
          <a:xfrm>
            <a:off x="826053" y="568766"/>
            <a:ext cx="6338230" cy="1078232"/>
          </a:xfrm>
          <a:prstGeom prst="rect">
            <a:avLst/>
          </a:prstGeom>
        </p:spPr>
        <p:txBody>
          <a:bodyPr lIns="0" tIns="0" rIns="0" bIns="0" rtlCol="0" anchor="t">
            <a:spAutoFit/>
          </a:bodyPr>
          <a:lstStyle/>
          <a:p>
            <a:pPr algn="l">
              <a:lnSpc>
                <a:spcPts val="8819"/>
              </a:lnSpc>
              <a:spcBef>
                <a:spcPct val="0"/>
              </a:spcBef>
            </a:pPr>
            <a:r>
              <a:rPr lang="en-US" sz="6299" b="1" dirty="0">
                <a:solidFill>
                  <a:srgbClr val="FFFFFF"/>
                </a:solidFill>
                <a:latin typeface="Open Sans Condensed" pitchFamily="2" charset="0"/>
                <a:ea typeface="Open Sans Condensed" pitchFamily="2" charset="0"/>
                <a:cs typeface="Open Sans Condensed" pitchFamily="2" charset="0"/>
                <a:sym typeface="Open Sans Condensed Ultra-Bold"/>
              </a:rPr>
              <a:t>SLATE.ORG AT FSU</a:t>
            </a:r>
          </a:p>
        </p:txBody>
      </p:sp>
      <p:sp>
        <p:nvSpPr>
          <p:cNvPr id="11" name="TextBox 11"/>
          <p:cNvSpPr txBox="1"/>
          <p:nvPr/>
        </p:nvSpPr>
        <p:spPr>
          <a:xfrm>
            <a:off x="1513130" y="4892599"/>
            <a:ext cx="10624267" cy="4488408"/>
          </a:xfrm>
          <a:prstGeom prst="rect">
            <a:avLst/>
          </a:prstGeom>
        </p:spPr>
        <p:txBody>
          <a:bodyPr lIns="0" tIns="0" rIns="0" bIns="0" rtlCol="0" anchor="t">
            <a:spAutoFit/>
          </a:bodyPr>
          <a:lstStyle/>
          <a:p>
            <a:pPr algn="l">
              <a:lnSpc>
                <a:spcPts val="2900"/>
              </a:lnSpc>
            </a:pPr>
            <a:r>
              <a:rPr lang="en-US" sz="3200" dirty="0">
                <a:solidFill>
                  <a:srgbClr val="000000"/>
                </a:solidFill>
                <a:latin typeface="Open Sans"/>
                <a:ea typeface="Open Sans"/>
                <a:cs typeface="Open Sans"/>
                <a:sym typeface="Open Sans"/>
              </a:rPr>
              <a:t>In Slate.org, counselors can upload:</a:t>
            </a:r>
          </a:p>
          <a:p>
            <a:pPr marL="626145" lvl="1" indent="-313072" algn="l">
              <a:lnSpc>
                <a:spcPts val="2900"/>
              </a:lnSpc>
              <a:buFont typeface="Arial"/>
              <a:buChar char="•"/>
            </a:pPr>
            <a:r>
              <a:rPr lang="en-US" sz="3200" dirty="0">
                <a:solidFill>
                  <a:srgbClr val="000000"/>
                </a:solidFill>
                <a:latin typeface="Open Sans"/>
                <a:ea typeface="Open Sans"/>
                <a:cs typeface="Open Sans"/>
                <a:sym typeface="Open Sans"/>
              </a:rPr>
              <a:t>Official transcripts</a:t>
            </a:r>
          </a:p>
          <a:p>
            <a:pPr marL="626145" lvl="1" indent="-313072" algn="l">
              <a:lnSpc>
                <a:spcPts val="2900"/>
              </a:lnSpc>
              <a:buFont typeface="Arial"/>
              <a:buChar char="•"/>
            </a:pPr>
            <a:r>
              <a:rPr lang="en-US" sz="3200" dirty="0">
                <a:solidFill>
                  <a:srgbClr val="000000"/>
                </a:solidFill>
                <a:latin typeface="Open Sans"/>
                <a:ea typeface="Open Sans"/>
                <a:cs typeface="Open Sans"/>
                <a:sym typeface="Open Sans"/>
              </a:rPr>
              <a:t>High school profiles</a:t>
            </a:r>
          </a:p>
          <a:p>
            <a:pPr marL="626145" lvl="1" indent="-313072" algn="l">
              <a:lnSpc>
                <a:spcPts val="2900"/>
              </a:lnSpc>
              <a:buFont typeface="Arial"/>
              <a:buChar char="•"/>
            </a:pPr>
            <a:r>
              <a:rPr lang="en-US" sz="3200" dirty="0">
                <a:solidFill>
                  <a:srgbClr val="000000"/>
                </a:solidFill>
                <a:latin typeface="Open Sans"/>
                <a:ea typeface="Open Sans"/>
                <a:cs typeface="Open Sans"/>
                <a:sym typeface="Open Sans"/>
              </a:rPr>
              <a:t>Other documents as requested</a:t>
            </a:r>
          </a:p>
          <a:p>
            <a:pPr algn="l">
              <a:lnSpc>
                <a:spcPts val="2900"/>
              </a:lnSpc>
            </a:pPr>
            <a:endParaRPr lang="en-US" sz="3200" dirty="0">
              <a:solidFill>
                <a:srgbClr val="000000"/>
              </a:solidFill>
              <a:latin typeface="Open Sans"/>
              <a:ea typeface="Open Sans"/>
              <a:cs typeface="Open Sans"/>
              <a:sym typeface="Open Sans"/>
            </a:endParaRPr>
          </a:p>
          <a:p>
            <a:pPr algn="l">
              <a:lnSpc>
                <a:spcPts val="2900"/>
              </a:lnSpc>
            </a:pPr>
            <a:r>
              <a:rPr lang="en-US" sz="3200" dirty="0">
                <a:solidFill>
                  <a:srgbClr val="000000"/>
                </a:solidFill>
                <a:latin typeface="Open Sans"/>
                <a:ea typeface="Open Sans"/>
                <a:cs typeface="Open Sans"/>
                <a:sym typeface="Open Sans"/>
              </a:rPr>
              <a:t>Counselors can also download an FSU-specific report of their students that includes:</a:t>
            </a:r>
          </a:p>
          <a:p>
            <a:pPr marL="626145" lvl="1" indent="-313072" algn="l">
              <a:lnSpc>
                <a:spcPts val="2900"/>
              </a:lnSpc>
              <a:buFont typeface="Arial"/>
              <a:buChar char="•"/>
            </a:pPr>
            <a:r>
              <a:rPr lang="en-US" sz="3200" dirty="0">
                <a:solidFill>
                  <a:srgbClr val="000000"/>
                </a:solidFill>
                <a:latin typeface="Open Sans"/>
                <a:ea typeface="Open Sans"/>
                <a:cs typeface="Open Sans"/>
                <a:sym typeface="Open Sans"/>
              </a:rPr>
              <a:t>Major</a:t>
            </a:r>
          </a:p>
          <a:p>
            <a:pPr marL="626145" lvl="1" indent="-313072" algn="l">
              <a:lnSpc>
                <a:spcPts val="2900"/>
              </a:lnSpc>
              <a:buFont typeface="Arial"/>
              <a:buChar char="•"/>
            </a:pPr>
            <a:r>
              <a:rPr lang="en-US" sz="3200" dirty="0">
                <a:solidFill>
                  <a:srgbClr val="000000"/>
                </a:solidFill>
                <a:latin typeface="Open Sans"/>
                <a:ea typeface="Open Sans"/>
                <a:cs typeface="Open Sans"/>
                <a:sym typeface="Open Sans"/>
              </a:rPr>
              <a:t>University Decision</a:t>
            </a:r>
          </a:p>
          <a:p>
            <a:pPr marL="626145" lvl="1" indent="-313072" algn="l">
              <a:lnSpc>
                <a:spcPts val="2900"/>
              </a:lnSpc>
              <a:buFont typeface="Arial"/>
              <a:buChar char="•"/>
            </a:pPr>
            <a:r>
              <a:rPr lang="en-US" sz="3200" dirty="0">
                <a:solidFill>
                  <a:srgbClr val="000000"/>
                </a:solidFill>
                <a:latin typeface="Open Sans"/>
                <a:ea typeface="Open Sans"/>
                <a:cs typeface="Open Sans"/>
                <a:sym typeface="Open Sans"/>
              </a:rPr>
              <a:t>Scholarships</a:t>
            </a:r>
          </a:p>
          <a:p>
            <a:pPr marL="626145" lvl="1" indent="-313072" algn="l">
              <a:lnSpc>
                <a:spcPts val="2900"/>
              </a:lnSpc>
              <a:buFont typeface="Arial"/>
              <a:buChar char="•"/>
            </a:pPr>
            <a:r>
              <a:rPr lang="en-US" sz="3200" dirty="0">
                <a:solidFill>
                  <a:srgbClr val="000000"/>
                </a:solidFill>
                <a:latin typeface="Open Sans"/>
                <a:ea typeface="Open Sans"/>
                <a:cs typeface="Open Sans"/>
                <a:sym typeface="Open Sans"/>
              </a:rPr>
              <a:t>Honors Decision</a:t>
            </a:r>
          </a:p>
          <a:p>
            <a:pPr algn="l">
              <a:lnSpc>
                <a:spcPts val="3100"/>
              </a:lnSpc>
            </a:pPr>
            <a:endParaRPr lang="en-US" sz="2900" dirty="0">
              <a:solidFill>
                <a:srgbClr val="000000"/>
              </a:solidFill>
              <a:latin typeface="Open Sans"/>
              <a:ea typeface="Open Sans"/>
              <a:cs typeface="Open Sans"/>
              <a:sym typeface="Open Sans"/>
            </a:endParaRPr>
          </a:p>
        </p:txBody>
      </p:sp>
      <p:sp>
        <p:nvSpPr>
          <p:cNvPr id="12" name="TextBox 12"/>
          <p:cNvSpPr txBox="1"/>
          <p:nvPr/>
        </p:nvSpPr>
        <p:spPr>
          <a:xfrm>
            <a:off x="1513130" y="2098524"/>
            <a:ext cx="10624267" cy="2370539"/>
          </a:xfrm>
          <a:prstGeom prst="rect">
            <a:avLst/>
          </a:prstGeom>
        </p:spPr>
        <p:txBody>
          <a:bodyPr lIns="0" tIns="0" rIns="0" bIns="0" rtlCol="0" anchor="t">
            <a:spAutoFit/>
          </a:bodyPr>
          <a:lstStyle/>
          <a:p>
            <a:pPr algn="l">
              <a:lnSpc>
                <a:spcPts val="4790"/>
              </a:lnSpc>
            </a:pPr>
            <a:r>
              <a:rPr lang="en-US" sz="3421" b="1">
                <a:solidFill>
                  <a:srgbClr val="000000"/>
                </a:solidFill>
                <a:latin typeface="Open Sans Bold"/>
                <a:ea typeface="Open Sans Bold"/>
                <a:cs typeface="Open Sans Bold"/>
                <a:sym typeface="Open Sans Bold"/>
              </a:rPr>
              <a:t>We encourage the use of </a:t>
            </a:r>
            <a:r>
              <a:rPr lang="en-US" sz="3421" b="1">
                <a:solidFill>
                  <a:srgbClr val="782F40"/>
                </a:solidFill>
                <a:latin typeface="Open Sans Bold"/>
                <a:ea typeface="Open Sans Bold"/>
                <a:cs typeface="Open Sans Bold"/>
                <a:sym typeface="Open Sans Bold"/>
              </a:rPr>
              <a:t>Slate.org</a:t>
            </a:r>
            <a:r>
              <a:rPr lang="en-US" sz="3421" b="1">
                <a:solidFill>
                  <a:srgbClr val="000000"/>
                </a:solidFill>
                <a:latin typeface="Open Sans Bold"/>
                <a:ea typeface="Open Sans Bold"/>
                <a:cs typeface="Open Sans Bold"/>
                <a:sym typeface="Open Sans Bold"/>
              </a:rPr>
              <a:t>, a free tool that allows high school and independent counselors to view their students' application status.</a:t>
            </a:r>
          </a:p>
        </p:txBody>
      </p:sp>
    </p:spTree>
  </p:cSld>
  <p:clrMapOvr>
    <a:masterClrMapping/>
  </p:clrMapOvr>
</p:sld>
</file>

<file path=ppt/theme/theme1.xml><?xml version="1.0" encoding="utf-8"?>
<a:theme xmlns:a="http://schemas.openxmlformats.org/drawingml/2006/main" name="Office Theme">
  <a:themeElements>
    <a:clrScheme name="FSU Branding">
      <a:dk1>
        <a:srgbClr val="782F40"/>
      </a:dk1>
      <a:lt1>
        <a:srgbClr val="FFFFFF"/>
      </a:lt1>
      <a:dk2>
        <a:srgbClr val="2C2A29"/>
      </a:dk2>
      <a:lt2>
        <a:srgbClr val="CEB888"/>
      </a:lt2>
      <a:accent1>
        <a:srgbClr val="572932"/>
      </a:accent1>
      <a:accent2>
        <a:srgbClr val="DFD1A7"/>
      </a:accent2>
      <a:accent3>
        <a:srgbClr val="425563"/>
      </a:accent3>
      <a:accent4>
        <a:srgbClr val="5CB8B2"/>
      </a:accent4>
      <a:accent5>
        <a:srgbClr val="A6192E"/>
      </a:accent5>
      <a:accent6>
        <a:srgbClr val="FFC72C"/>
      </a:accent6>
      <a:hlink>
        <a:srgbClr val="782F40"/>
      </a:hlink>
      <a:folHlink>
        <a:srgbClr val="2C2A2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f422995-1f91-4bde-b2e7-ad6af32cea02" xsi:nil="true"/>
    <lcf76f155ced4ddcb4097134ff3c332f xmlns="f2783ffb-5ccd-4701-bdc4-5ae590562bb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CEA11FDB502D440BF0FA59031F4EC96" ma:contentTypeVersion="18" ma:contentTypeDescription="Create a new document." ma:contentTypeScope="" ma:versionID="69ca35eb5ee7215c60077b00df058fbd">
  <xsd:schema xmlns:xsd="http://www.w3.org/2001/XMLSchema" xmlns:xs="http://www.w3.org/2001/XMLSchema" xmlns:p="http://schemas.microsoft.com/office/2006/metadata/properties" xmlns:ns2="f2783ffb-5ccd-4701-bdc4-5ae590562bbf" xmlns:ns3="3f422995-1f91-4bde-b2e7-ad6af32cea02" targetNamespace="http://schemas.microsoft.com/office/2006/metadata/properties" ma:root="true" ma:fieldsID="6f078ea35421e869a28e17641cd25460" ns2:_="" ns3:_="">
    <xsd:import namespace="f2783ffb-5ccd-4701-bdc4-5ae590562bbf"/>
    <xsd:import namespace="3f422995-1f91-4bde-b2e7-ad6af32cea0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783ffb-5ccd-4701-bdc4-5ae590562b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391af29b-e898-46cd-ad54-75745d14b3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f422995-1f91-4bde-b2e7-ad6af32cea0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4c6fa4b-c358-4e5a-b359-1fd9f42b7fcf}" ma:internalName="TaxCatchAll" ma:showField="CatchAllData" ma:web="3f422995-1f91-4bde-b2e7-ad6af32cea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854847-D35A-4605-8543-BB1AA842F36D}">
  <ds:schemaRefs>
    <ds:schemaRef ds:uri="http://schemas.microsoft.com/office/2006/metadata/properties"/>
    <ds:schemaRef ds:uri="http://schemas.microsoft.com/office/infopath/2007/PartnerControls"/>
    <ds:schemaRef ds:uri="3f422995-1f91-4bde-b2e7-ad6af32cea02"/>
    <ds:schemaRef ds:uri="f2783ffb-5ccd-4701-bdc4-5ae590562bbf"/>
  </ds:schemaRefs>
</ds:datastoreItem>
</file>

<file path=customXml/itemProps2.xml><?xml version="1.0" encoding="utf-8"?>
<ds:datastoreItem xmlns:ds="http://schemas.openxmlformats.org/officeDocument/2006/customXml" ds:itemID="{9C51972D-7714-434A-AEB4-DAE80E8111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783ffb-5ccd-4701-bdc4-5ae590562bbf"/>
    <ds:schemaRef ds:uri="3f422995-1f91-4bde-b2e7-ad6af32cea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5610726-DB11-47B4-B88B-0A826442733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TotalTime>
  <Words>1112</Words>
  <Application>Microsoft Office PowerPoint</Application>
  <PresentationFormat>Custom</PresentationFormat>
  <Paragraphs>176</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SUS Tour - FSU</dc:title>
  <dc:creator>Erin Verity</dc:creator>
  <cp:lastModifiedBy>Erin Verity</cp:lastModifiedBy>
  <cp:revision>6</cp:revision>
  <dcterms:created xsi:type="dcterms:W3CDTF">2006-08-16T00:00:00Z</dcterms:created>
  <dcterms:modified xsi:type="dcterms:W3CDTF">2026-09-14T16:52:29Z</dcterms:modified>
  <dc:identifier>DAHQubsLPJ4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0x010100CCEA11FDB502D440BF0FA59031F4EC96</vt:lpwstr>
  </property>
  <property fmtid="{D5CDD505-2E9C-101B-9397-08002B2CF9AE}" pid="3" name="MediaServiceImageTags">
    <vt:lpwstr/>
  </property>
  <property fmtid="{D5CDD505-2E9C-101B-9397-08002B2CF9AE}" pid="4" name="MSIP_Label_055b6ed3-49d9-4c8b-b721-6e88a1f26c44_Enabled">
    <vt:lpwstr>true</vt:lpwstr>
  </property>
  <property fmtid="{D5CDD505-2E9C-101B-9397-08002B2CF9AE}" pid="5" name="MSIP_Label_055b6ed3-49d9-4c8b-b721-6e88a1f26c44_SetDate">
    <vt:lpwstr>2026-08-31T15:15:58Z</vt:lpwstr>
  </property>
  <property fmtid="{D5CDD505-2E9C-101B-9397-08002B2CF9AE}" pid="6" name="MSIP_Label_055b6ed3-49d9-4c8b-b721-6e88a1f26c44_Method">
    <vt:lpwstr>Standard</vt:lpwstr>
  </property>
  <property fmtid="{D5CDD505-2E9C-101B-9397-08002B2CF9AE}" pid="7" name="MSIP_Label_055b6ed3-49d9-4c8b-b721-6e88a1f26c44_Name">
    <vt:lpwstr>Internal or Private Data</vt:lpwstr>
  </property>
  <property fmtid="{D5CDD505-2E9C-101B-9397-08002B2CF9AE}" pid="8" name="MSIP_Label_055b6ed3-49d9-4c8b-b721-6e88a1f26c44_SiteId">
    <vt:lpwstr>ac79e5a8-e0e4-434b-a292-2c89b5c28366</vt:lpwstr>
  </property>
  <property fmtid="{D5CDD505-2E9C-101B-9397-08002B2CF9AE}" pid="9" name="MSIP_Label_055b6ed3-49d9-4c8b-b721-6e88a1f26c44_ActionId">
    <vt:lpwstr>f448aec0-261d-4865-90da-caef0f68daa1</vt:lpwstr>
  </property>
  <property fmtid="{D5CDD505-2E9C-101B-9397-08002B2CF9AE}" pid="10" name="MSIP_Label_055b6ed3-49d9-4c8b-b721-6e88a1f26c44_ContentBits">
    <vt:lpwstr>2</vt:lpwstr>
  </property>
  <property fmtid="{D5CDD505-2E9C-101B-9397-08002B2CF9AE}" pid="11" name="MSIP_Label_055b6ed3-49d9-4c8b-b721-6e88a1f26c44_Tag">
    <vt:lpwstr>10, 3, 0, 2</vt:lpwstr>
  </property>
  <property fmtid="{D5CDD505-2E9C-101B-9397-08002B2CF9AE}" pid="12" name="ClassificationContentMarkingFooterLocations">
    <vt:lpwstr>Office Theme:8</vt:lpwstr>
  </property>
  <property fmtid="{D5CDD505-2E9C-101B-9397-08002B2CF9AE}" pid="13" name="ClassificationContentMarkingFooterText">
    <vt:lpwstr>FIU - Internal Data</vt:lpwstr>
  </property>
</Properties>
</file>