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258" r:id="rId5"/>
    <p:sldId id="261" r:id="rId6"/>
    <p:sldId id="289" r:id="rId7"/>
    <p:sldId id="290" r:id="rId8"/>
    <p:sldId id="260" r:id="rId9"/>
    <p:sldId id="291" r:id="rId10"/>
    <p:sldId id="285" r:id="rId11"/>
    <p:sldId id="275" r:id="rId12"/>
    <p:sldId id="263" r:id="rId13"/>
    <p:sldId id="288" r:id="rId14"/>
    <p:sldId id="287" r:id="rId15"/>
    <p:sldId id="273" r:id="rId16"/>
    <p:sldId id="269" r:id="rId17"/>
    <p:sldId id="26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2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199"/>
    <a:srgbClr val="00995E"/>
    <a:srgbClr val="76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3528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AE49A57-252E-5856-0249-6E1EAAAF7E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5069BF-16CF-3C74-F2F3-606931B6C73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4CCDF5-1267-5645-AE4B-2A75F94B291A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C383E8-9CF2-B618-90AB-4456BAA66D0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0A6E49-8BEC-E6BD-7A2D-565CDA1425D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48DCE6-73C3-6547-87E9-607ADF5AB3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460254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DA04B2-5B56-1C46-8F9D-E0702B1A86A5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060373-E21E-9E43-BB3A-0658B3FEE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606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logo&#10;&#10;Description automatically generated">
            <a:extLst>
              <a:ext uri="{FF2B5EF4-FFF2-40B4-BE49-F238E27FC236}">
                <a16:creationId xmlns:a16="http://schemas.microsoft.com/office/drawing/2014/main" id="{D8DB9D91-12A9-6D85-5C4A-107079AA87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683"/>
            <a:ext cx="12192000" cy="6844631"/>
          </a:xfrm>
          <a:prstGeom prst="rect">
            <a:avLst/>
          </a:prstGeom>
        </p:spPr>
      </p:pic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BC0596B2-8BCF-CDB9-86A8-E5F1D3BA81E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28461" y="4144617"/>
            <a:ext cx="7335078" cy="1412031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4000" b="1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3600"/>
              <a:t>Title for Presentation</a:t>
            </a:r>
          </a:p>
          <a:p>
            <a:r>
              <a:rPr lang="en-US" sz="3600"/>
              <a:t>Line 2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B5FA1AF5-5DD9-B40B-465B-79A7653C5A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65550" y="5744152"/>
            <a:ext cx="4660900" cy="3502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2400"/>
              <a:t>Date xx, 202x</a:t>
            </a:r>
          </a:p>
        </p:txBody>
      </p:sp>
    </p:spTree>
    <p:extLst>
      <p:ext uri="{BB962C8B-B14F-4D97-AF65-F5344CB8AC3E}">
        <p14:creationId xmlns:p14="http://schemas.microsoft.com/office/powerpoint/2010/main" val="1216705844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60F28B-6949-8A10-8B7C-D18BAEBDE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9987" y="6211957"/>
            <a:ext cx="2684813" cy="274623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9A1A663-AB5A-1C46-BB3F-DC91B87E167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45B7E347-82C1-5BCB-9E72-D9CF29D032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5580" y="5728219"/>
            <a:ext cx="1829546" cy="785485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653E720E-FE37-173B-65F6-62EFA236FB1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0" y="571500"/>
            <a:ext cx="11277600" cy="736439"/>
          </a:xfrm>
          <a:prstGeom prst="rect">
            <a:avLst/>
          </a:prstGeom>
        </p:spPr>
        <p:txBody>
          <a:bodyPr anchor="t"/>
          <a:lstStyle>
            <a:lvl1pPr algn="l">
              <a:defRPr sz="3600" b="1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</a:t>
            </a:r>
            <a:endParaRPr lang="en-US" sz="7200">
              <a:solidFill>
                <a:srgbClr val="005A95"/>
              </a:solidFill>
            </a:endParaRPr>
          </a:p>
        </p:txBody>
      </p:sp>
      <p:sp>
        <p:nvSpPr>
          <p:cNvPr id="2" name="Content Placeholder 14">
            <a:extLst>
              <a:ext uri="{FF2B5EF4-FFF2-40B4-BE49-F238E27FC236}">
                <a16:creationId xmlns:a16="http://schemas.microsoft.com/office/drawing/2014/main" id="{77A9F672-EF72-2298-66D3-AB7575B19E3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7201" y="1600200"/>
            <a:ext cx="5638800" cy="3886200"/>
          </a:xfrm>
          <a:prstGeom prst="rect">
            <a:avLst/>
          </a:prstGeom>
        </p:spPr>
        <p:txBody>
          <a:bodyPr/>
          <a:lstStyle>
            <a:lvl1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Picture Placeholder 21">
            <a:extLst>
              <a:ext uri="{FF2B5EF4-FFF2-40B4-BE49-F238E27FC236}">
                <a16:creationId xmlns:a16="http://schemas.microsoft.com/office/drawing/2014/main" id="{D8FF0C6D-7B44-4491-2943-59A5D94A7B3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99667" y="1593184"/>
            <a:ext cx="4935132" cy="38925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b="0" i="0" kern="1200" dirty="0">
                <a:solidFill>
                  <a:srgbClr val="76717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sz="2800" b="0" i="0" kern="1200">
                <a:solidFill>
                  <a:srgbClr val="76717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Picture</a:t>
            </a:r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31B7855-42DB-ED08-FD0F-F3BFB51DECAD}"/>
              </a:ext>
            </a:extLst>
          </p:cNvPr>
          <p:cNvSpPr/>
          <p:nvPr userDrawn="1"/>
        </p:nvSpPr>
        <p:spPr>
          <a:xfrm>
            <a:off x="11952514" y="0"/>
            <a:ext cx="251843" cy="6858000"/>
          </a:xfrm>
          <a:prstGeom prst="rect">
            <a:avLst/>
          </a:prstGeom>
          <a:solidFill>
            <a:srgbClr val="00995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764673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2208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3456" userDrawn="1">
          <p15:clr>
            <a:srgbClr val="FBAE40"/>
          </p15:clr>
        </p15:guide>
        <p15:guide id="4" orient="horz" pos="360" userDrawn="1">
          <p15:clr>
            <a:srgbClr val="FBAE40"/>
          </p15:clr>
        </p15:guide>
        <p15:guide id="5" orient="horz" pos="1008" userDrawn="1">
          <p15:clr>
            <a:srgbClr val="FBAE40"/>
          </p15:clr>
        </p15:guide>
        <p15:guide id="6" pos="288" userDrawn="1">
          <p15:clr>
            <a:srgbClr val="FBAE40"/>
          </p15:clr>
        </p15:guide>
        <p15:guide id="7" pos="7392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60F28B-6949-8A10-8B7C-D18BAEBDE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9987" y="6211957"/>
            <a:ext cx="2684813" cy="274623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9A1A663-AB5A-1C46-BB3F-DC91B87E16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653E720E-FE37-173B-65F6-62EFA236FB1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0" y="571500"/>
            <a:ext cx="11277600" cy="736439"/>
          </a:xfrm>
          <a:prstGeom prst="rect">
            <a:avLst/>
          </a:prstGeom>
        </p:spPr>
        <p:txBody>
          <a:bodyPr anchor="t"/>
          <a:lstStyle>
            <a:lvl1pPr algn="l">
              <a:defRPr sz="3600" b="1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</a:t>
            </a:r>
            <a:endParaRPr lang="en-US" sz="7200">
              <a:solidFill>
                <a:srgbClr val="005A95"/>
              </a:solidFill>
            </a:endParaRPr>
          </a:p>
        </p:txBody>
      </p:sp>
      <p:sp>
        <p:nvSpPr>
          <p:cNvPr id="2" name="Content Placeholder 14">
            <a:extLst>
              <a:ext uri="{FF2B5EF4-FFF2-40B4-BE49-F238E27FC236}">
                <a16:creationId xmlns:a16="http://schemas.microsoft.com/office/drawing/2014/main" id="{77A9F672-EF72-2298-66D3-AB7575B19E3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7201" y="1600200"/>
            <a:ext cx="5638800" cy="3886200"/>
          </a:xfrm>
          <a:prstGeom prst="rect">
            <a:avLst/>
          </a:prstGeom>
        </p:spPr>
        <p:txBody>
          <a:bodyPr/>
          <a:lstStyle>
            <a:lvl1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Picture Placeholder 21">
            <a:extLst>
              <a:ext uri="{FF2B5EF4-FFF2-40B4-BE49-F238E27FC236}">
                <a16:creationId xmlns:a16="http://schemas.microsoft.com/office/drawing/2014/main" id="{D8FF0C6D-7B44-4491-2943-59A5D94A7B3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99667" y="1593184"/>
            <a:ext cx="4935132" cy="38925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b="0" i="0" kern="1200" dirty="0">
                <a:solidFill>
                  <a:srgbClr val="76717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sz="2800" b="0" i="0" kern="1200">
                <a:solidFill>
                  <a:srgbClr val="76717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Picture</a:t>
            </a:r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31B7855-42DB-ED08-FD0F-F3BFB51DECAD}"/>
              </a:ext>
            </a:extLst>
          </p:cNvPr>
          <p:cNvSpPr/>
          <p:nvPr userDrawn="1"/>
        </p:nvSpPr>
        <p:spPr>
          <a:xfrm>
            <a:off x="11952514" y="0"/>
            <a:ext cx="251843" cy="6858000"/>
          </a:xfrm>
          <a:prstGeom prst="rect">
            <a:avLst/>
          </a:prstGeom>
          <a:solidFill>
            <a:srgbClr val="00995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92B5BC-4EF3-17BD-5111-C528FCFB89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200" y="5661745"/>
            <a:ext cx="2813878" cy="981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400042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2208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3456" userDrawn="1">
          <p15:clr>
            <a:srgbClr val="FBAE40"/>
          </p15:clr>
        </p15:guide>
        <p15:guide id="4" orient="horz" pos="360" userDrawn="1">
          <p15:clr>
            <a:srgbClr val="FBAE40"/>
          </p15:clr>
        </p15:guide>
        <p15:guide id="5" orient="horz" pos="1008" userDrawn="1">
          <p15:clr>
            <a:srgbClr val="FBAE40"/>
          </p15:clr>
        </p15:guide>
        <p15:guide id="6" pos="288" userDrawn="1">
          <p15:clr>
            <a:srgbClr val="FBAE40"/>
          </p15:clr>
        </p15:guide>
        <p15:guide id="7" pos="7392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60F28B-6949-8A10-8B7C-D18BAEBDE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9987" y="6211957"/>
            <a:ext cx="2684813" cy="274623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9A1A663-AB5A-1C46-BB3F-DC91B87E16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653E720E-FE37-173B-65F6-62EFA236FB1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0" y="571500"/>
            <a:ext cx="11277600" cy="736439"/>
          </a:xfrm>
          <a:prstGeom prst="rect">
            <a:avLst/>
          </a:prstGeom>
        </p:spPr>
        <p:txBody>
          <a:bodyPr anchor="t"/>
          <a:lstStyle>
            <a:lvl1pPr algn="l">
              <a:defRPr sz="3600" b="1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</a:t>
            </a:r>
            <a:endParaRPr lang="en-US" sz="7200">
              <a:solidFill>
                <a:srgbClr val="005A95"/>
              </a:solidFill>
            </a:endParaRPr>
          </a:p>
        </p:txBody>
      </p:sp>
      <p:sp>
        <p:nvSpPr>
          <p:cNvPr id="2" name="Content Placeholder 14">
            <a:extLst>
              <a:ext uri="{FF2B5EF4-FFF2-40B4-BE49-F238E27FC236}">
                <a16:creationId xmlns:a16="http://schemas.microsoft.com/office/drawing/2014/main" id="{77A9F672-EF72-2298-66D3-AB7575B19E3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7201" y="1600200"/>
            <a:ext cx="5638800" cy="3886200"/>
          </a:xfrm>
          <a:prstGeom prst="rect">
            <a:avLst/>
          </a:prstGeom>
        </p:spPr>
        <p:txBody>
          <a:bodyPr/>
          <a:lstStyle>
            <a:lvl1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Picture Placeholder 21">
            <a:extLst>
              <a:ext uri="{FF2B5EF4-FFF2-40B4-BE49-F238E27FC236}">
                <a16:creationId xmlns:a16="http://schemas.microsoft.com/office/drawing/2014/main" id="{D8FF0C6D-7B44-4491-2943-59A5D94A7B3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99667" y="1593184"/>
            <a:ext cx="4935132" cy="38925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b="0" i="0" kern="1200" dirty="0">
                <a:solidFill>
                  <a:srgbClr val="76717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sz="2800" b="0" i="0" kern="1200">
                <a:solidFill>
                  <a:srgbClr val="76717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Picture</a:t>
            </a:r>
            <a:endParaRPr lang="en-US"/>
          </a:p>
        </p:txBody>
      </p:sp>
      <p:pic>
        <p:nvPicPr>
          <p:cNvPr id="4" name="Picture 3" descr="A logo for a student&#10;&#10;AI-generated content may be incorrect.">
            <a:extLst>
              <a:ext uri="{FF2B5EF4-FFF2-40B4-BE49-F238E27FC236}">
                <a16:creationId xmlns:a16="http://schemas.microsoft.com/office/drawing/2014/main" id="{FF59AB92-1570-FCCE-4544-00498E02B13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0883" y="5778661"/>
            <a:ext cx="4114185" cy="107933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C31614B-7925-76FA-2C8B-544768A6573B}"/>
              </a:ext>
            </a:extLst>
          </p:cNvPr>
          <p:cNvSpPr/>
          <p:nvPr userDrawn="1"/>
        </p:nvSpPr>
        <p:spPr>
          <a:xfrm>
            <a:off x="11952514" y="0"/>
            <a:ext cx="251843" cy="6858000"/>
          </a:xfrm>
          <a:prstGeom prst="rect">
            <a:avLst/>
          </a:prstGeom>
          <a:solidFill>
            <a:srgbClr val="0061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492136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2208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3456" userDrawn="1">
          <p15:clr>
            <a:srgbClr val="FBAE40"/>
          </p15:clr>
        </p15:guide>
        <p15:guide id="4" orient="horz" pos="360" userDrawn="1">
          <p15:clr>
            <a:srgbClr val="FBAE40"/>
          </p15:clr>
        </p15:guide>
        <p15:guide id="5" orient="horz" pos="1008" userDrawn="1">
          <p15:clr>
            <a:srgbClr val="FBAE40"/>
          </p15:clr>
        </p15:guide>
        <p15:guide id="6" pos="288" userDrawn="1">
          <p15:clr>
            <a:srgbClr val="FBAE40"/>
          </p15:clr>
        </p15:guide>
        <p15:guide id="7" pos="7392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60F28B-6949-8A10-8B7C-D18BAEBDE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9987" y="6211957"/>
            <a:ext cx="2684813" cy="274623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9A1A663-AB5A-1C46-BB3F-DC91B87E16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653E720E-FE37-173B-65F6-62EFA236FB1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0" y="571500"/>
            <a:ext cx="11277600" cy="736439"/>
          </a:xfrm>
          <a:prstGeom prst="rect">
            <a:avLst/>
          </a:prstGeom>
        </p:spPr>
        <p:txBody>
          <a:bodyPr anchor="t"/>
          <a:lstStyle>
            <a:lvl1pPr algn="l">
              <a:defRPr sz="3600" b="1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</a:t>
            </a:r>
            <a:endParaRPr lang="en-US" sz="7200">
              <a:solidFill>
                <a:srgbClr val="005A95"/>
              </a:solidFill>
            </a:endParaRPr>
          </a:p>
        </p:txBody>
      </p:sp>
      <p:sp>
        <p:nvSpPr>
          <p:cNvPr id="2" name="Content Placeholder 14">
            <a:extLst>
              <a:ext uri="{FF2B5EF4-FFF2-40B4-BE49-F238E27FC236}">
                <a16:creationId xmlns:a16="http://schemas.microsoft.com/office/drawing/2014/main" id="{77A9F672-EF72-2298-66D3-AB7575B19E3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7201" y="1600200"/>
            <a:ext cx="5638800" cy="3886200"/>
          </a:xfrm>
          <a:prstGeom prst="rect">
            <a:avLst/>
          </a:prstGeom>
        </p:spPr>
        <p:txBody>
          <a:bodyPr/>
          <a:lstStyle>
            <a:lvl1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Picture Placeholder 21">
            <a:extLst>
              <a:ext uri="{FF2B5EF4-FFF2-40B4-BE49-F238E27FC236}">
                <a16:creationId xmlns:a16="http://schemas.microsoft.com/office/drawing/2014/main" id="{D8FF0C6D-7B44-4491-2943-59A5D94A7B3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99667" y="1593184"/>
            <a:ext cx="4935132" cy="38925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b="0" i="0" kern="1200" dirty="0">
                <a:solidFill>
                  <a:srgbClr val="76717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sz="2800" b="0" i="0" kern="1200">
                <a:solidFill>
                  <a:srgbClr val="76717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Picture</a:t>
            </a:r>
            <a:endParaRPr lang="en-US"/>
          </a:p>
        </p:txBody>
      </p:sp>
      <p:pic>
        <p:nvPicPr>
          <p:cNvPr id="4" name="Picture 3" descr="A logo for a student&#10;&#10;AI-generated content may be incorrect.">
            <a:extLst>
              <a:ext uri="{FF2B5EF4-FFF2-40B4-BE49-F238E27FC236}">
                <a16:creationId xmlns:a16="http://schemas.microsoft.com/office/drawing/2014/main" id="{FF59AB92-1570-FCCE-4544-00498E02B13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0883" y="5778661"/>
            <a:ext cx="4114185" cy="107933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6844C68-6896-12F8-A0A3-3638D5371FED}"/>
              </a:ext>
            </a:extLst>
          </p:cNvPr>
          <p:cNvSpPr/>
          <p:nvPr userDrawn="1"/>
        </p:nvSpPr>
        <p:spPr>
          <a:xfrm>
            <a:off x="11952514" y="0"/>
            <a:ext cx="251843" cy="6858000"/>
          </a:xfrm>
          <a:prstGeom prst="rect">
            <a:avLst/>
          </a:prstGeom>
          <a:solidFill>
            <a:srgbClr val="00995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170385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2208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3456" userDrawn="1">
          <p15:clr>
            <a:srgbClr val="FBAE40"/>
          </p15:clr>
        </p15:guide>
        <p15:guide id="4" orient="horz" pos="360" userDrawn="1">
          <p15:clr>
            <a:srgbClr val="FBAE40"/>
          </p15:clr>
        </p15:guide>
        <p15:guide id="5" orient="horz" pos="1008" userDrawn="1">
          <p15:clr>
            <a:srgbClr val="FBAE40"/>
          </p15:clr>
        </p15:guide>
        <p15:guide id="6" pos="288" userDrawn="1">
          <p15:clr>
            <a:srgbClr val="FBAE40"/>
          </p15:clr>
        </p15:guide>
        <p15:guide id="7" pos="7392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D3745C7-F8E9-A10D-680C-53AE3D165B14}"/>
              </a:ext>
            </a:extLst>
          </p:cNvPr>
          <p:cNvSpPr/>
          <p:nvPr userDrawn="1"/>
        </p:nvSpPr>
        <p:spPr>
          <a:xfrm>
            <a:off x="0" y="0"/>
            <a:ext cx="6301946" cy="6858000"/>
          </a:xfrm>
          <a:prstGeom prst="rect">
            <a:avLst/>
          </a:prstGeom>
          <a:gradFill>
            <a:gsLst>
              <a:gs pos="0">
                <a:srgbClr val="00995E"/>
              </a:gs>
              <a:gs pos="100000">
                <a:srgbClr val="006199"/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6BA7C3E-9407-286B-C955-92021F6E2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9987" y="6211957"/>
            <a:ext cx="2684813" cy="274623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9A1A663-AB5A-1C46-BB3F-DC91B87E16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F3FDA9FC-5FAF-19E1-2999-FA81EB28D62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833" y="2772348"/>
            <a:ext cx="4702175" cy="184666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Long Title Goes Here</a:t>
            </a:r>
          </a:p>
          <a:p>
            <a:pPr lvl="0"/>
            <a:r>
              <a:rPr lang="en-US" err="1"/>
              <a:t>Xxxxxxx</a:t>
            </a:r>
            <a:endParaRPr lang="en-US"/>
          </a:p>
          <a:p>
            <a:pPr lvl="0"/>
            <a:r>
              <a:rPr lang="en-US" err="1"/>
              <a:t>Xxxxxxx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627819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6BA7C3E-9407-286B-C955-92021F6E2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9987" y="6211957"/>
            <a:ext cx="2684813" cy="274623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9A1A663-AB5A-1C46-BB3F-DC91B87E167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DB1E25ED-196F-AD3E-730C-350C97EE93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50049"/>
          <a:stretch/>
        </p:blipFill>
        <p:spPr>
          <a:xfrm>
            <a:off x="0" y="6684"/>
            <a:ext cx="6096000" cy="6851316"/>
          </a:xfrm>
          <a:prstGeom prst="rect">
            <a:avLst/>
          </a:prstGeom>
        </p:spPr>
      </p:pic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F3FDA9FC-5FAF-19E1-2999-FA81EB28D62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833" y="2772348"/>
            <a:ext cx="4702175" cy="184666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000" b="1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Long Title Goes Here</a:t>
            </a:r>
          </a:p>
          <a:p>
            <a:pPr lvl="0"/>
            <a:r>
              <a:rPr lang="en-US" err="1"/>
              <a:t>Xxxxxxx</a:t>
            </a:r>
            <a:endParaRPr lang="en-US"/>
          </a:p>
          <a:p>
            <a:pPr lvl="0"/>
            <a:r>
              <a:rPr lang="en-US" err="1"/>
              <a:t>Xxxxxxx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647851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60F28B-6949-8A10-8B7C-D18BAEBDE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9987" y="6211957"/>
            <a:ext cx="2684813" cy="274623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9A1A663-AB5A-1C46-BB3F-DC91B87E167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45B7E347-82C1-5BCB-9E72-D9CF29D032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5580" y="5740576"/>
            <a:ext cx="1829546" cy="78548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B4A8D20-7863-7BFB-62B7-82573F4C0688}"/>
              </a:ext>
            </a:extLst>
          </p:cNvPr>
          <p:cNvSpPr/>
          <p:nvPr userDrawn="1"/>
        </p:nvSpPr>
        <p:spPr>
          <a:xfrm>
            <a:off x="0" y="0"/>
            <a:ext cx="12192000" cy="5486400"/>
          </a:xfrm>
          <a:prstGeom prst="rect">
            <a:avLst/>
          </a:prstGeom>
          <a:solidFill>
            <a:srgbClr val="0061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56D25ECA-C5BA-AE0A-264F-72583C103FA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28461" y="2286000"/>
            <a:ext cx="7335078" cy="11430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4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360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815154463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2208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3456" userDrawn="1">
          <p15:clr>
            <a:srgbClr val="FBAE40"/>
          </p15:clr>
        </p15:guide>
        <p15:guide id="4" orient="horz" pos="360" userDrawn="1">
          <p15:clr>
            <a:srgbClr val="FBAE40"/>
          </p15:clr>
        </p15:guide>
        <p15:guide id="5" orient="horz" pos="1008" userDrawn="1">
          <p15:clr>
            <a:srgbClr val="FBAE40"/>
          </p15:clr>
        </p15:guide>
        <p15:guide id="6" pos="288" userDrawn="1">
          <p15:clr>
            <a:srgbClr val="FBAE40"/>
          </p15:clr>
        </p15:guide>
        <p15:guide id="7" pos="7392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60F28B-6949-8A10-8B7C-D18BAEBDE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9987" y="6211957"/>
            <a:ext cx="2684813" cy="274623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9A1A663-AB5A-1C46-BB3F-DC91B87E16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B4A8D20-7863-7BFB-62B7-82573F4C0688}"/>
              </a:ext>
            </a:extLst>
          </p:cNvPr>
          <p:cNvSpPr/>
          <p:nvPr userDrawn="1"/>
        </p:nvSpPr>
        <p:spPr>
          <a:xfrm>
            <a:off x="0" y="0"/>
            <a:ext cx="12192000" cy="5486400"/>
          </a:xfrm>
          <a:prstGeom prst="rect">
            <a:avLst/>
          </a:prstGeom>
          <a:solidFill>
            <a:srgbClr val="0061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56D25ECA-C5BA-AE0A-264F-72583C103FA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28461" y="2286000"/>
            <a:ext cx="7335078" cy="11430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4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3600"/>
              <a:t>TITLE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BF860AC-3681-A131-F779-DB0661A48F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200" y="5661745"/>
            <a:ext cx="2813878" cy="981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393590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2208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3456" userDrawn="1">
          <p15:clr>
            <a:srgbClr val="FBAE40"/>
          </p15:clr>
        </p15:guide>
        <p15:guide id="4" orient="horz" pos="360" userDrawn="1">
          <p15:clr>
            <a:srgbClr val="FBAE40"/>
          </p15:clr>
        </p15:guide>
        <p15:guide id="5" orient="horz" pos="1008" userDrawn="1">
          <p15:clr>
            <a:srgbClr val="FBAE40"/>
          </p15:clr>
        </p15:guide>
        <p15:guide id="6" pos="288" userDrawn="1">
          <p15:clr>
            <a:srgbClr val="FBAE40"/>
          </p15:clr>
        </p15:guide>
        <p15:guide id="7" pos="7392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60F28B-6949-8A10-8B7C-D18BAEBDE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9987" y="6211957"/>
            <a:ext cx="2684813" cy="274623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9A1A663-AB5A-1C46-BB3F-DC91B87E167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45B7E347-82C1-5BCB-9E72-D9CF29D032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5580" y="5728219"/>
            <a:ext cx="1829546" cy="78548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B4A8D20-7863-7BFB-62B7-82573F4C0688}"/>
              </a:ext>
            </a:extLst>
          </p:cNvPr>
          <p:cNvSpPr/>
          <p:nvPr userDrawn="1"/>
        </p:nvSpPr>
        <p:spPr>
          <a:xfrm>
            <a:off x="0" y="0"/>
            <a:ext cx="12192000" cy="5486400"/>
          </a:xfrm>
          <a:prstGeom prst="rect">
            <a:avLst/>
          </a:prstGeom>
          <a:solidFill>
            <a:srgbClr val="00995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56D25ECA-C5BA-AE0A-264F-72583C103FA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28461" y="2286000"/>
            <a:ext cx="7335078" cy="11430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4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360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796020613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2208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3456" userDrawn="1">
          <p15:clr>
            <a:srgbClr val="FBAE40"/>
          </p15:clr>
        </p15:guide>
        <p15:guide id="4" orient="horz" pos="360" userDrawn="1">
          <p15:clr>
            <a:srgbClr val="FBAE40"/>
          </p15:clr>
        </p15:guide>
        <p15:guide id="5" orient="horz" pos="1008" userDrawn="1">
          <p15:clr>
            <a:srgbClr val="FBAE40"/>
          </p15:clr>
        </p15:guide>
        <p15:guide id="6" pos="288" userDrawn="1">
          <p15:clr>
            <a:srgbClr val="FBAE40"/>
          </p15:clr>
        </p15:guide>
        <p15:guide id="7" pos="7392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60F28B-6949-8A10-8B7C-D18BAEBDE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9987" y="6211957"/>
            <a:ext cx="2684813" cy="274623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9A1A663-AB5A-1C46-BB3F-DC91B87E16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B4A8D20-7863-7BFB-62B7-82573F4C0688}"/>
              </a:ext>
            </a:extLst>
          </p:cNvPr>
          <p:cNvSpPr/>
          <p:nvPr userDrawn="1"/>
        </p:nvSpPr>
        <p:spPr>
          <a:xfrm>
            <a:off x="0" y="0"/>
            <a:ext cx="12192000" cy="5486400"/>
          </a:xfrm>
          <a:prstGeom prst="rect">
            <a:avLst/>
          </a:prstGeom>
          <a:solidFill>
            <a:srgbClr val="00995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56D25ECA-C5BA-AE0A-264F-72583C103FA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28461" y="2286000"/>
            <a:ext cx="7335078" cy="11430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4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3600"/>
              <a:t>TITLE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FE15276-37CE-72C5-6588-98C6104990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200" y="5661745"/>
            <a:ext cx="2813878" cy="981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379541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2208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3456" userDrawn="1">
          <p15:clr>
            <a:srgbClr val="FBAE40"/>
          </p15:clr>
        </p15:guide>
        <p15:guide id="4" orient="horz" pos="360" userDrawn="1">
          <p15:clr>
            <a:srgbClr val="FBAE40"/>
          </p15:clr>
        </p15:guide>
        <p15:guide id="5" orient="horz" pos="1008" userDrawn="1">
          <p15:clr>
            <a:srgbClr val="FBAE40"/>
          </p15:clr>
        </p15:guide>
        <p15:guide id="6" pos="288" userDrawn="1">
          <p15:clr>
            <a:srgbClr val="FBAE40"/>
          </p15:clr>
        </p15:guide>
        <p15:guide id="7" pos="7392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60F28B-6949-8A10-8B7C-D18BAEBDE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9987" y="6211957"/>
            <a:ext cx="2684813" cy="274623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9A1A663-AB5A-1C46-BB3F-DC91B87E167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45B7E347-82C1-5BCB-9E72-D9CF29D032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5580" y="5728219"/>
            <a:ext cx="1829546" cy="785485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653E720E-FE37-173B-65F6-62EFA236FB1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0" y="571500"/>
            <a:ext cx="11277600" cy="736439"/>
          </a:xfrm>
          <a:prstGeom prst="rect">
            <a:avLst/>
          </a:prstGeom>
        </p:spPr>
        <p:txBody>
          <a:bodyPr anchor="t"/>
          <a:lstStyle>
            <a:lvl1pPr algn="l">
              <a:defRPr sz="3600" b="1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</a:t>
            </a:r>
            <a:endParaRPr lang="en-US" sz="7200">
              <a:solidFill>
                <a:srgbClr val="005A95"/>
              </a:solidFill>
            </a:endParaRPr>
          </a:p>
        </p:txBody>
      </p:sp>
      <p:sp>
        <p:nvSpPr>
          <p:cNvPr id="2" name="Content Placeholder 14">
            <a:extLst>
              <a:ext uri="{FF2B5EF4-FFF2-40B4-BE49-F238E27FC236}">
                <a16:creationId xmlns:a16="http://schemas.microsoft.com/office/drawing/2014/main" id="{77A9F672-EF72-2298-66D3-AB7575B19E3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7200" y="1600200"/>
            <a:ext cx="11277599" cy="3886200"/>
          </a:xfrm>
          <a:prstGeom prst="rect">
            <a:avLst/>
          </a:prstGeom>
        </p:spPr>
        <p:txBody>
          <a:bodyPr/>
          <a:lstStyle>
            <a:lvl1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BF9FBD9-E517-FCD7-B1B8-B5EB30C2A9B7}"/>
              </a:ext>
            </a:extLst>
          </p:cNvPr>
          <p:cNvSpPr/>
          <p:nvPr userDrawn="1"/>
        </p:nvSpPr>
        <p:spPr>
          <a:xfrm>
            <a:off x="11952514" y="0"/>
            <a:ext cx="251843" cy="6858000"/>
          </a:xfrm>
          <a:prstGeom prst="rect">
            <a:avLst/>
          </a:prstGeom>
          <a:solidFill>
            <a:srgbClr val="0061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146126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2208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3456" userDrawn="1">
          <p15:clr>
            <a:srgbClr val="FBAE40"/>
          </p15:clr>
        </p15:guide>
        <p15:guide id="4" orient="horz" pos="360" userDrawn="1">
          <p15:clr>
            <a:srgbClr val="FBAE40"/>
          </p15:clr>
        </p15:guide>
        <p15:guide id="5" orient="horz" pos="1008" userDrawn="1">
          <p15:clr>
            <a:srgbClr val="FBAE40"/>
          </p15:clr>
        </p15:guide>
        <p15:guide id="6" pos="288" userDrawn="1">
          <p15:clr>
            <a:srgbClr val="FBAE40"/>
          </p15:clr>
        </p15:guide>
        <p15:guide id="7" pos="7392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60F28B-6949-8A10-8B7C-D18BAEBDE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9987" y="6211957"/>
            <a:ext cx="2684813" cy="274623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9A1A663-AB5A-1C46-BB3F-DC91B87E16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BCF72C4-98D7-9FF3-70FE-096C982889BD}"/>
              </a:ext>
            </a:extLst>
          </p:cNvPr>
          <p:cNvSpPr/>
          <p:nvPr userDrawn="1"/>
        </p:nvSpPr>
        <p:spPr>
          <a:xfrm>
            <a:off x="0" y="0"/>
            <a:ext cx="12192000" cy="5486400"/>
          </a:xfrm>
          <a:prstGeom prst="rect">
            <a:avLst/>
          </a:prstGeom>
          <a:solidFill>
            <a:srgbClr val="BBBF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highlight>
                <a:srgbClr val="00995E"/>
              </a:highlight>
            </a:endParaRP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B88E2CF5-F61B-C587-8CED-45B374FC4C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28461" y="2286000"/>
            <a:ext cx="7335078" cy="11430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4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3600"/>
              <a:t>TITLE</a:t>
            </a: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C1A40FB0-0E0B-5411-5C0D-77F554EDFB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5580" y="5728219"/>
            <a:ext cx="1829546" cy="785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381516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2208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3456" userDrawn="1">
          <p15:clr>
            <a:srgbClr val="FBAE40"/>
          </p15:clr>
        </p15:guide>
        <p15:guide id="4" orient="horz" pos="360" userDrawn="1">
          <p15:clr>
            <a:srgbClr val="FBAE40"/>
          </p15:clr>
        </p15:guide>
        <p15:guide id="5" orient="horz" pos="1008" userDrawn="1">
          <p15:clr>
            <a:srgbClr val="FBAE40"/>
          </p15:clr>
        </p15:guide>
        <p15:guide id="6" pos="288" userDrawn="1">
          <p15:clr>
            <a:srgbClr val="FBAE40"/>
          </p15:clr>
        </p15:guide>
        <p15:guide id="7" pos="7392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60F28B-6949-8A10-8B7C-D18BAEBDE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9987" y="6211957"/>
            <a:ext cx="2684813" cy="274623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9A1A663-AB5A-1C46-BB3F-DC91B87E16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BCF72C4-98D7-9FF3-70FE-096C982889BD}"/>
              </a:ext>
            </a:extLst>
          </p:cNvPr>
          <p:cNvSpPr/>
          <p:nvPr userDrawn="1"/>
        </p:nvSpPr>
        <p:spPr>
          <a:xfrm>
            <a:off x="0" y="0"/>
            <a:ext cx="12192000" cy="5486400"/>
          </a:xfrm>
          <a:prstGeom prst="rect">
            <a:avLst/>
          </a:prstGeom>
          <a:solidFill>
            <a:srgbClr val="BBBF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highlight>
                <a:srgbClr val="00995E"/>
              </a:highlight>
            </a:endParaRP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B88E2CF5-F61B-C587-8CED-45B374FC4C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28461" y="2286000"/>
            <a:ext cx="7335078" cy="11430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4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3600"/>
              <a:t>TITLE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21A2D4A-FA54-C13B-EBAE-A96AFDDBD8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200" y="5661745"/>
            <a:ext cx="2813878" cy="981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222771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2208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3456" userDrawn="1">
          <p15:clr>
            <a:srgbClr val="FBAE40"/>
          </p15:clr>
        </p15:guide>
        <p15:guide id="4" orient="horz" pos="360" userDrawn="1">
          <p15:clr>
            <a:srgbClr val="FBAE40"/>
          </p15:clr>
        </p15:guide>
        <p15:guide id="5" orient="horz" pos="1008" userDrawn="1">
          <p15:clr>
            <a:srgbClr val="FBAE40"/>
          </p15:clr>
        </p15:guide>
        <p15:guide id="6" pos="288" userDrawn="1">
          <p15:clr>
            <a:srgbClr val="FBAE40"/>
          </p15:clr>
        </p15:guide>
        <p15:guide id="7" pos="7392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60F28B-6949-8A10-8B7C-D18BAEBDE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9987" y="6211957"/>
            <a:ext cx="2684813" cy="274623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9A1A663-AB5A-1C46-BB3F-DC91B87E16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BCF72C4-98D7-9FF3-70FE-096C982889BD}"/>
              </a:ext>
            </a:extLst>
          </p:cNvPr>
          <p:cNvSpPr/>
          <p:nvPr userDrawn="1"/>
        </p:nvSpPr>
        <p:spPr>
          <a:xfrm>
            <a:off x="0" y="0"/>
            <a:ext cx="12192000" cy="5486400"/>
          </a:xfrm>
          <a:prstGeom prst="rect">
            <a:avLst/>
          </a:prstGeom>
          <a:gradFill>
            <a:gsLst>
              <a:gs pos="0">
                <a:srgbClr val="00995E"/>
              </a:gs>
              <a:gs pos="100000">
                <a:srgbClr val="006199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highlight>
                <a:srgbClr val="00995E"/>
              </a:highlight>
            </a:endParaRP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B88E2CF5-F61B-C587-8CED-45B374FC4C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28461" y="2286000"/>
            <a:ext cx="7335078" cy="11430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4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3600"/>
              <a:t>TITLE</a:t>
            </a: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C1A40FB0-0E0B-5411-5C0D-77F554EDFB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5580" y="5728219"/>
            <a:ext cx="1829546" cy="785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816831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2208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3456" userDrawn="1">
          <p15:clr>
            <a:srgbClr val="FBAE40"/>
          </p15:clr>
        </p15:guide>
        <p15:guide id="4" orient="horz" pos="360" userDrawn="1">
          <p15:clr>
            <a:srgbClr val="FBAE40"/>
          </p15:clr>
        </p15:guide>
        <p15:guide id="5" orient="horz" pos="1008" userDrawn="1">
          <p15:clr>
            <a:srgbClr val="FBAE40"/>
          </p15:clr>
        </p15:guide>
        <p15:guide id="6" pos="288" userDrawn="1">
          <p15:clr>
            <a:srgbClr val="FBAE40"/>
          </p15:clr>
        </p15:guide>
        <p15:guide id="7" pos="7392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60F28B-6949-8A10-8B7C-D18BAEBDE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9987" y="6211957"/>
            <a:ext cx="2684813" cy="274623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9A1A663-AB5A-1C46-BB3F-DC91B87E16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BCF72C4-98D7-9FF3-70FE-096C982889BD}"/>
              </a:ext>
            </a:extLst>
          </p:cNvPr>
          <p:cNvSpPr/>
          <p:nvPr userDrawn="1"/>
        </p:nvSpPr>
        <p:spPr>
          <a:xfrm>
            <a:off x="0" y="0"/>
            <a:ext cx="12192000" cy="5486400"/>
          </a:xfrm>
          <a:prstGeom prst="rect">
            <a:avLst/>
          </a:prstGeom>
          <a:gradFill>
            <a:gsLst>
              <a:gs pos="0">
                <a:srgbClr val="00995E"/>
              </a:gs>
              <a:gs pos="100000">
                <a:srgbClr val="006199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highlight>
                <a:srgbClr val="00995E"/>
              </a:highlight>
            </a:endParaRP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B88E2CF5-F61B-C587-8CED-45B374FC4C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28461" y="2286000"/>
            <a:ext cx="7335078" cy="11430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4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3600"/>
              <a:t>TITLE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9474148-8B75-C833-A1EC-2FFF529ED7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200" y="5661745"/>
            <a:ext cx="2813878" cy="981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658808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2208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3456" userDrawn="1">
          <p15:clr>
            <a:srgbClr val="FBAE40"/>
          </p15:clr>
        </p15:guide>
        <p15:guide id="4" orient="horz" pos="360" userDrawn="1">
          <p15:clr>
            <a:srgbClr val="FBAE40"/>
          </p15:clr>
        </p15:guide>
        <p15:guide id="5" orient="horz" pos="1008" userDrawn="1">
          <p15:clr>
            <a:srgbClr val="FBAE40"/>
          </p15:clr>
        </p15:guide>
        <p15:guide id="6" pos="288" userDrawn="1">
          <p15:clr>
            <a:srgbClr val="FBAE40"/>
          </p15:clr>
        </p15:guide>
        <p15:guide id="7" pos="7392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60F28B-6949-8A10-8B7C-D18BAEBDE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9987" y="6211957"/>
            <a:ext cx="2684813" cy="274623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9A1A663-AB5A-1C46-BB3F-DC91B87E16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B4A8D20-7863-7BFB-62B7-82573F4C0688}"/>
              </a:ext>
            </a:extLst>
          </p:cNvPr>
          <p:cNvSpPr/>
          <p:nvPr userDrawn="1"/>
        </p:nvSpPr>
        <p:spPr>
          <a:xfrm>
            <a:off x="0" y="0"/>
            <a:ext cx="12192000" cy="5486400"/>
          </a:xfrm>
          <a:prstGeom prst="rect">
            <a:avLst/>
          </a:prstGeom>
          <a:solidFill>
            <a:srgbClr val="0061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56D25ECA-C5BA-AE0A-264F-72583C103FA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28461" y="2286000"/>
            <a:ext cx="7335078" cy="11430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4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3600"/>
              <a:t>TITLE</a:t>
            </a:r>
          </a:p>
        </p:txBody>
      </p:sp>
      <p:pic>
        <p:nvPicPr>
          <p:cNvPr id="2" name="Picture 1" descr="A logo for a student&#10;&#10;AI-generated content may be incorrect.">
            <a:extLst>
              <a:ext uri="{FF2B5EF4-FFF2-40B4-BE49-F238E27FC236}">
                <a16:creationId xmlns:a16="http://schemas.microsoft.com/office/drawing/2014/main" id="{47870C5E-9CA1-445F-079A-C753B6BA235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0883" y="5778661"/>
            <a:ext cx="4114185" cy="1079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224048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2208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3456" userDrawn="1">
          <p15:clr>
            <a:srgbClr val="FBAE40"/>
          </p15:clr>
        </p15:guide>
        <p15:guide id="4" orient="horz" pos="360" userDrawn="1">
          <p15:clr>
            <a:srgbClr val="FBAE40"/>
          </p15:clr>
        </p15:guide>
        <p15:guide id="5" orient="horz" pos="1008" userDrawn="1">
          <p15:clr>
            <a:srgbClr val="FBAE40"/>
          </p15:clr>
        </p15:guide>
        <p15:guide id="6" pos="288" userDrawn="1">
          <p15:clr>
            <a:srgbClr val="FBAE40"/>
          </p15:clr>
        </p15:guide>
        <p15:guide id="7" pos="7392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60F28B-6949-8A10-8B7C-D18BAEBDE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9987" y="6211957"/>
            <a:ext cx="2684813" cy="274623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9A1A663-AB5A-1C46-BB3F-DC91B87E16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B4A8D20-7863-7BFB-62B7-82573F4C0688}"/>
              </a:ext>
            </a:extLst>
          </p:cNvPr>
          <p:cNvSpPr/>
          <p:nvPr userDrawn="1"/>
        </p:nvSpPr>
        <p:spPr>
          <a:xfrm>
            <a:off x="0" y="0"/>
            <a:ext cx="12192000" cy="5486400"/>
          </a:xfrm>
          <a:prstGeom prst="rect">
            <a:avLst/>
          </a:prstGeom>
          <a:solidFill>
            <a:srgbClr val="00995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56D25ECA-C5BA-AE0A-264F-72583C103FA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28461" y="2286000"/>
            <a:ext cx="7335078" cy="11430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4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3600"/>
              <a:t>TITLE</a:t>
            </a:r>
          </a:p>
        </p:txBody>
      </p:sp>
      <p:pic>
        <p:nvPicPr>
          <p:cNvPr id="2" name="Picture 1" descr="A logo for a student&#10;&#10;AI-generated content may be incorrect.">
            <a:extLst>
              <a:ext uri="{FF2B5EF4-FFF2-40B4-BE49-F238E27FC236}">
                <a16:creationId xmlns:a16="http://schemas.microsoft.com/office/drawing/2014/main" id="{47870C5E-9CA1-445F-079A-C753B6BA235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0883" y="5778661"/>
            <a:ext cx="4114185" cy="1079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133131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2208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3456" userDrawn="1">
          <p15:clr>
            <a:srgbClr val="FBAE40"/>
          </p15:clr>
        </p15:guide>
        <p15:guide id="4" orient="horz" pos="360" userDrawn="1">
          <p15:clr>
            <a:srgbClr val="FBAE40"/>
          </p15:clr>
        </p15:guide>
        <p15:guide id="5" orient="horz" pos="1008" userDrawn="1">
          <p15:clr>
            <a:srgbClr val="FBAE40"/>
          </p15:clr>
        </p15:guide>
        <p15:guide id="6" pos="288" userDrawn="1">
          <p15:clr>
            <a:srgbClr val="FBAE40"/>
          </p15:clr>
        </p15:guide>
        <p15:guide id="7" pos="7392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60F28B-6949-8A10-8B7C-D18BAEBDE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9987" y="6211957"/>
            <a:ext cx="2684813" cy="274623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9A1A663-AB5A-1C46-BB3F-DC91B87E16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BCF72C4-98D7-9FF3-70FE-096C982889BD}"/>
              </a:ext>
            </a:extLst>
          </p:cNvPr>
          <p:cNvSpPr/>
          <p:nvPr userDrawn="1"/>
        </p:nvSpPr>
        <p:spPr>
          <a:xfrm>
            <a:off x="0" y="0"/>
            <a:ext cx="12192000" cy="5486400"/>
          </a:xfrm>
          <a:prstGeom prst="rect">
            <a:avLst/>
          </a:prstGeom>
          <a:solidFill>
            <a:srgbClr val="BBBF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highlight>
                <a:srgbClr val="00995E"/>
              </a:highlight>
            </a:endParaRP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B88E2CF5-F61B-C587-8CED-45B374FC4C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28461" y="2286000"/>
            <a:ext cx="7335078" cy="11430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4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3600"/>
              <a:t>TITLE</a:t>
            </a:r>
          </a:p>
        </p:txBody>
      </p:sp>
      <p:pic>
        <p:nvPicPr>
          <p:cNvPr id="3" name="Picture 2" descr="A logo for a student&#10;&#10;AI-generated content may be incorrect.">
            <a:extLst>
              <a:ext uri="{FF2B5EF4-FFF2-40B4-BE49-F238E27FC236}">
                <a16:creationId xmlns:a16="http://schemas.microsoft.com/office/drawing/2014/main" id="{135F2A2B-22CE-6412-E854-5DBB0F34D4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0883" y="5778661"/>
            <a:ext cx="4114185" cy="1079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012660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2208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3456" userDrawn="1">
          <p15:clr>
            <a:srgbClr val="FBAE40"/>
          </p15:clr>
        </p15:guide>
        <p15:guide id="4" orient="horz" pos="360" userDrawn="1">
          <p15:clr>
            <a:srgbClr val="FBAE40"/>
          </p15:clr>
        </p15:guide>
        <p15:guide id="5" orient="horz" pos="1008" userDrawn="1">
          <p15:clr>
            <a:srgbClr val="FBAE40"/>
          </p15:clr>
        </p15:guide>
        <p15:guide id="6" pos="288" userDrawn="1">
          <p15:clr>
            <a:srgbClr val="FBAE40"/>
          </p15:clr>
        </p15:guide>
        <p15:guide id="7" pos="7392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60F28B-6949-8A10-8B7C-D18BAEBDE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9987" y="6211957"/>
            <a:ext cx="2684813" cy="274623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9A1A663-AB5A-1C46-BB3F-DC91B87E16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BCF72C4-98D7-9FF3-70FE-096C982889BD}"/>
              </a:ext>
            </a:extLst>
          </p:cNvPr>
          <p:cNvSpPr/>
          <p:nvPr userDrawn="1"/>
        </p:nvSpPr>
        <p:spPr>
          <a:xfrm>
            <a:off x="0" y="0"/>
            <a:ext cx="12192000" cy="5486400"/>
          </a:xfrm>
          <a:prstGeom prst="rect">
            <a:avLst/>
          </a:prstGeom>
          <a:gradFill>
            <a:gsLst>
              <a:gs pos="0">
                <a:srgbClr val="00995E"/>
              </a:gs>
              <a:gs pos="100000">
                <a:srgbClr val="006199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highlight>
                <a:srgbClr val="00995E"/>
              </a:highlight>
            </a:endParaRP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B88E2CF5-F61B-C587-8CED-45B374FC4C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28461" y="2286000"/>
            <a:ext cx="7335078" cy="11430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4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3600"/>
              <a:t>TITLE</a:t>
            </a:r>
          </a:p>
        </p:txBody>
      </p:sp>
      <p:pic>
        <p:nvPicPr>
          <p:cNvPr id="3" name="Picture 2" descr="A logo for a student&#10;&#10;AI-generated content may be incorrect.">
            <a:extLst>
              <a:ext uri="{FF2B5EF4-FFF2-40B4-BE49-F238E27FC236}">
                <a16:creationId xmlns:a16="http://schemas.microsoft.com/office/drawing/2014/main" id="{135F2A2B-22CE-6412-E854-5DBB0F34D4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0883" y="5778661"/>
            <a:ext cx="4114185" cy="1079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098555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2208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3456" userDrawn="1">
          <p15:clr>
            <a:srgbClr val="FBAE40"/>
          </p15:clr>
        </p15:guide>
        <p15:guide id="4" orient="horz" pos="360" userDrawn="1">
          <p15:clr>
            <a:srgbClr val="FBAE40"/>
          </p15:clr>
        </p15:guide>
        <p15:guide id="5" orient="horz" pos="1008" userDrawn="1">
          <p15:clr>
            <a:srgbClr val="FBAE40"/>
          </p15:clr>
        </p15:guide>
        <p15:guide id="6" pos="288" userDrawn="1">
          <p15:clr>
            <a:srgbClr val="FBAE40"/>
          </p15:clr>
        </p15:guide>
        <p15:guide id="7" pos="7392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ckground pattern&#10;&#10;Description automatically generated">
            <a:extLst>
              <a:ext uri="{FF2B5EF4-FFF2-40B4-BE49-F238E27FC236}">
                <a16:creationId xmlns:a16="http://schemas.microsoft.com/office/drawing/2014/main" id="{84A3350B-D6F5-E020-D657-C3F27D9B12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682"/>
            <a:ext cx="12199526" cy="6848856"/>
          </a:xfrm>
          <a:prstGeom prst="rect">
            <a:avLst/>
          </a:prstGeom>
        </p:spPr>
      </p:pic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67772414-34C0-529E-33AE-2D9DF25D318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28461" y="2863661"/>
            <a:ext cx="7335078" cy="1412031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4000" b="1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3600"/>
              <a:t>Divider Title Slide</a:t>
            </a:r>
          </a:p>
          <a:p>
            <a:r>
              <a:rPr lang="en-US" sz="3600"/>
              <a:t>Line 2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F865473-E2AD-6245-4447-BAEF54B15394}"/>
              </a:ext>
            </a:extLst>
          </p:cNvPr>
          <p:cNvSpPr/>
          <p:nvPr userDrawn="1"/>
        </p:nvSpPr>
        <p:spPr>
          <a:xfrm>
            <a:off x="2428461" y="4275692"/>
            <a:ext cx="7335078" cy="99085"/>
          </a:xfrm>
          <a:prstGeom prst="rect">
            <a:avLst/>
          </a:prstGeom>
          <a:solidFill>
            <a:srgbClr val="0061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logo for a student&#10;&#10;AI-generated content may be incorrect.">
            <a:extLst>
              <a:ext uri="{FF2B5EF4-FFF2-40B4-BE49-F238E27FC236}">
                <a16:creationId xmlns:a16="http://schemas.microsoft.com/office/drawing/2014/main" id="{CB009F7B-CD73-AAC9-08B7-3126609AE4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27103" y="4489745"/>
            <a:ext cx="6137793" cy="161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45916"/>
      </p:ext>
    </p:extLst>
  </p:cSld>
  <p:clrMapOvr>
    <a:masterClrMapping/>
  </p:clrMapOvr>
  <p:hf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ckground pattern&#10;&#10;Description automatically generated">
            <a:extLst>
              <a:ext uri="{FF2B5EF4-FFF2-40B4-BE49-F238E27FC236}">
                <a16:creationId xmlns:a16="http://schemas.microsoft.com/office/drawing/2014/main" id="{84A3350B-D6F5-E020-D657-C3F27D9B12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682"/>
            <a:ext cx="12199526" cy="6848856"/>
          </a:xfrm>
          <a:prstGeom prst="rect">
            <a:avLst/>
          </a:prstGeom>
        </p:spPr>
      </p:pic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67772414-34C0-529E-33AE-2D9DF25D318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28461" y="2863661"/>
            <a:ext cx="7335078" cy="1412031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4000" b="1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3600"/>
              <a:t>Divider Title Slide</a:t>
            </a:r>
          </a:p>
          <a:p>
            <a:r>
              <a:rPr lang="en-US" sz="3600"/>
              <a:t>Line 2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F865473-E2AD-6245-4447-BAEF54B15394}"/>
              </a:ext>
            </a:extLst>
          </p:cNvPr>
          <p:cNvSpPr/>
          <p:nvPr userDrawn="1"/>
        </p:nvSpPr>
        <p:spPr>
          <a:xfrm>
            <a:off x="2428461" y="4275692"/>
            <a:ext cx="7335078" cy="99085"/>
          </a:xfrm>
          <a:prstGeom prst="rect">
            <a:avLst/>
          </a:prstGeom>
          <a:solidFill>
            <a:srgbClr val="0061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F7A2816-F0BF-0770-AB5C-8B2FDB63F6F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071201" y="4623938"/>
            <a:ext cx="4049598" cy="1412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930704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60F28B-6949-8A10-8B7C-D18BAEBDE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9987" y="6211957"/>
            <a:ext cx="2684813" cy="274623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9A1A663-AB5A-1C46-BB3F-DC91B87E16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653E720E-FE37-173B-65F6-62EFA236FB1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0" y="571500"/>
            <a:ext cx="11277600" cy="736439"/>
          </a:xfrm>
          <a:prstGeom prst="rect">
            <a:avLst/>
          </a:prstGeom>
        </p:spPr>
        <p:txBody>
          <a:bodyPr anchor="t"/>
          <a:lstStyle>
            <a:lvl1pPr algn="l">
              <a:defRPr sz="3600" b="1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</a:t>
            </a:r>
            <a:endParaRPr lang="en-US" sz="7200">
              <a:solidFill>
                <a:srgbClr val="005A95"/>
              </a:solidFill>
            </a:endParaRPr>
          </a:p>
        </p:txBody>
      </p:sp>
      <p:sp>
        <p:nvSpPr>
          <p:cNvPr id="2" name="Content Placeholder 14">
            <a:extLst>
              <a:ext uri="{FF2B5EF4-FFF2-40B4-BE49-F238E27FC236}">
                <a16:creationId xmlns:a16="http://schemas.microsoft.com/office/drawing/2014/main" id="{77A9F672-EF72-2298-66D3-AB7575B19E3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7200" y="1600200"/>
            <a:ext cx="11277599" cy="3886200"/>
          </a:xfrm>
          <a:prstGeom prst="rect">
            <a:avLst/>
          </a:prstGeom>
        </p:spPr>
        <p:txBody>
          <a:bodyPr/>
          <a:lstStyle>
            <a:lvl1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BF9FBD9-E517-FCD7-B1B8-B5EB30C2A9B7}"/>
              </a:ext>
            </a:extLst>
          </p:cNvPr>
          <p:cNvSpPr/>
          <p:nvPr userDrawn="1"/>
        </p:nvSpPr>
        <p:spPr>
          <a:xfrm>
            <a:off x="11952514" y="0"/>
            <a:ext cx="251843" cy="6858000"/>
          </a:xfrm>
          <a:prstGeom prst="rect">
            <a:avLst/>
          </a:prstGeom>
          <a:solidFill>
            <a:srgbClr val="0061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E30AA0-8D80-B23A-66C9-4CF775641E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200" y="5661745"/>
            <a:ext cx="2813878" cy="981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856001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2208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3456" userDrawn="1">
          <p15:clr>
            <a:srgbClr val="FBAE40"/>
          </p15:clr>
        </p15:guide>
        <p15:guide id="4" orient="horz" pos="360" userDrawn="1">
          <p15:clr>
            <a:srgbClr val="FBAE40"/>
          </p15:clr>
        </p15:guide>
        <p15:guide id="5" orient="horz" pos="1008" userDrawn="1">
          <p15:clr>
            <a:srgbClr val="FBAE40"/>
          </p15:clr>
        </p15:guide>
        <p15:guide id="6" pos="288" userDrawn="1">
          <p15:clr>
            <a:srgbClr val="FBAE40"/>
          </p15:clr>
        </p15:guide>
        <p15:guide id="7" pos="7392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ckground pattern&#10;&#10;Description automatically generated">
            <a:extLst>
              <a:ext uri="{FF2B5EF4-FFF2-40B4-BE49-F238E27FC236}">
                <a16:creationId xmlns:a16="http://schemas.microsoft.com/office/drawing/2014/main" id="{84A3350B-D6F5-E020-D657-C3F27D9B12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682"/>
            <a:ext cx="12199526" cy="6848856"/>
          </a:xfrm>
          <a:prstGeom prst="rect">
            <a:avLst/>
          </a:prstGeom>
        </p:spPr>
      </p:pic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67772414-34C0-529E-33AE-2D9DF25D318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28461" y="2863661"/>
            <a:ext cx="7335078" cy="1412031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4000" b="1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3600"/>
              <a:t>Divider Title Slide</a:t>
            </a:r>
          </a:p>
          <a:p>
            <a:r>
              <a:rPr lang="en-US" sz="3600"/>
              <a:t>Line 2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F865473-E2AD-6245-4447-BAEF54B15394}"/>
              </a:ext>
            </a:extLst>
          </p:cNvPr>
          <p:cNvSpPr/>
          <p:nvPr userDrawn="1"/>
        </p:nvSpPr>
        <p:spPr>
          <a:xfrm>
            <a:off x="2428461" y="4275692"/>
            <a:ext cx="7335078" cy="99085"/>
          </a:xfrm>
          <a:prstGeom prst="rect">
            <a:avLst/>
          </a:prstGeom>
          <a:solidFill>
            <a:srgbClr val="0061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Logo, company name&#10;&#10;Description automatically generated">
            <a:extLst>
              <a:ext uri="{FF2B5EF4-FFF2-40B4-BE49-F238E27FC236}">
                <a16:creationId xmlns:a16="http://schemas.microsoft.com/office/drawing/2014/main" id="{28F633BB-3F69-9351-57A1-DB796CF4DEF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98136" y="4812340"/>
            <a:ext cx="2795728" cy="1200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76215"/>
      </p:ext>
    </p:extLst>
  </p:cSld>
  <p:clrMapOvr>
    <a:masterClrMapping/>
  </p:clrMapOvr>
  <p:hf hd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00995E"/>
          </a:solidFill>
          <a:ln w="12700">
            <a:solidFill>
              <a:srgbClr val="00995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85448" y="6483096"/>
            <a:ext cx="292608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 lIns="0" tIns="0" rIns="0" bIns="0"/>
          <a:lstStyle>
            <a:lvl1pPr>
              <a:defRPr sz="800">
                <a:solidFill>
                  <a:srgbClr val="6F7B82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950867"/>
      </p:ext>
    </p:extLst>
  </p:cSld>
  <p:clrMapOvr>
    <a:masterClrMapping/>
  </p:clrMapOvr>
  <p:hf hd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8840192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60F28B-6949-8A10-8B7C-D18BAEBDE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9987" y="6211957"/>
            <a:ext cx="2684813" cy="274623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9A1A663-AB5A-1C46-BB3F-DC91B87E167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45B7E347-82C1-5BCB-9E72-D9CF29D032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5580" y="5728219"/>
            <a:ext cx="1829546" cy="785485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653E720E-FE37-173B-65F6-62EFA236FB1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0" y="571500"/>
            <a:ext cx="11277600" cy="736439"/>
          </a:xfrm>
          <a:prstGeom prst="rect">
            <a:avLst/>
          </a:prstGeom>
        </p:spPr>
        <p:txBody>
          <a:bodyPr anchor="t"/>
          <a:lstStyle>
            <a:lvl1pPr algn="l">
              <a:defRPr sz="3600" b="1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</a:t>
            </a:r>
            <a:endParaRPr lang="en-US" sz="7200">
              <a:solidFill>
                <a:srgbClr val="005A95"/>
              </a:solidFill>
            </a:endParaRPr>
          </a:p>
        </p:txBody>
      </p:sp>
      <p:sp>
        <p:nvSpPr>
          <p:cNvPr id="2" name="Content Placeholder 14">
            <a:extLst>
              <a:ext uri="{FF2B5EF4-FFF2-40B4-BE49-F238E27FC236}">
                <a16:creationId xmlns:a16="http://schemas.microsoft.com/office/drawing/2014/main" id="{77A9F672-EF72-2298-66D3-AB7575B19E3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7200" y="1600200"/>
            <a:ext cx="11277599" cy="3886200"/>
          </a:xfrm>
          <a:prstGeom prst="rect">
            <a:avLst/>
          </a:prstGeom>
        </p:spPr>
        <p:txBody>
          <a:bodyPr/>
          <a:lstStyle>
            <a:lvl1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7FDAA4D-EA7A-22C9-6EC2-D50730B31F3B}"/>
              </a:ext>
            </a:extLst>
          </p:cNvPr>
          <p:cNvSpPr/>
          <p:nvPr userDrawn="1"/>
        </p:nvSpPr>
        <p:spPr>
          <a:xfrm>
            <a:off x="11952514" y="0"/>
            <a:ext cx="251843" cy="6858000"/>
          </a:xfrm>
          <a:prstGeom prst="rect">
            <a:avLst/>
          </a:prstGeom>
          <a:solidFill>
            <a:srgbClr val="00995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449418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2208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3456" userDrawn="1">
          <p15:clr>
            <a:srgbClr val="FBAE40"/>
          </p15:clr>
        </p15:guide>
        <p15:guide id="4" orient="horz" pos="360" userDrawn="1">
          <p15:clr>
            <a:srgbClr val="FBAE40"/>
          </p15:clr>
        </p15:guide>
        <p15:guide id="5" orient="horz" pos="1008" userDrawn="1">
          <p15:clr>
            <a:srgbClr val="FBAE40"/>
          </p15:clr>
        </p15:guide>
        <p15:guide id="6" pos="288" userDrawn="1">
          <p15:clr>
            <a:srgbClr val="FBAE40"/>
          </p15:clr>
        </p15:guide>
        <p15:guide id="7" pos="739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60F28B-6949-8A10-8B7C-D18BAEBDE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9987" y="6211957"/>
            <a:ext cx="2684813" cy="274623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9A1A663-AB5A-1C46-BB3F-DC91B87E16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653E720E-FE37-173B-65F6-62EFA236FB1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0" y="571500"/>
            <a:ext cx="11277600" cy="736439"/>
          </a:xfrm>
          <a:prstGeom prst="rect">
            <a:avLst/>
          </a:prstGeom>
        </p:spPr>
        <p:txBody>
          <a:bodyPr anchor="t"/>
          <a:lstStyle>
            <a:lvl1pPr algn="l">
              <a:defRPr sz="3600" b="1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</a:t>
            </a:r>
            <a:endParaRPr lang="en-US" sz="7200">
              <a:solidFill>
                <a:srgbClr val="005A95"/>
              </a:solidFill>
            </a:endParaRPr>
          </a:p>
        </p:txBody>
      </p:sp>
      <p:sp>
        <p:nvSpPr>
          <p:cNvPr id="2" name="Content Placeholder 14">
            <a:extLst>
              <a:ext uri="{FF2B5EF4-FFF2-40B4-BE49-F238E27FC236}">
                <a16:creationId xmlns:a16="http://schemas.microsoft.com/office/drawing/2014/main" id="{77A9F672-EF72-2298-66D3-AB7575B19E3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7200" y="1600200"/>
            <a:ext cx="11277599" cy="3886200"/>
          </a:xfrm>
          <a:prstGeom prst="rect">
            <a:avLst/>
          </a:prstGeom>
        </p:spPr>
        <p:txBody>
          <a:bodyPr/>
          <a:lstStyle>
            <a:lvl1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7FDAA4D-EA7A-22C9-6EC2-D50730B31F3B}"/>
              </a:ext>
            </a:extLst>
          </p:cNvPr>
          <p:cNvSpPr/>
          <p:nvPr userDrawn="1"/>
        </p:nvSpPr>
        <p:spPr>
          <a:xfrm>
            <a:off x="11952514" y="0"/>
            <a:ext cx="251843" cy="6858000"/>
          </a:xfrm>
          <a:prstGeom prst="rect">
            <a:avLst/>
          </a:prstGeom>
          <a:solidFill>
            <a:srgbClr val="00995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AD4CA5-C02A-CC35-6A51-76154AD1A4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200" y="5661745"/>
            <a:ext cx="2813878" cy="981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620980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2208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3456" userDrawn="1">
          <p15:clr>
            <a:srgbClr val="FBAE40"/>
          </p15:clr>
        </p15:guide>
        <p15:guide id="4" orient="horz" pos="360" userDrawn="1">
          <p15:clr>
            <a:srgbClr val="FBAE40"/>
          </p15:clr>
        </p15:guide>
        <p15:guide id="5" orient="horz" pos="1008" userDrawn="1">
          <p15:clr>
            <a:srgbClr val="FBAE40"/>
          </p15:clr>
        </p15:guide>
        <p15:guide id="6" pos="288" userDrawn="1">
          <p15:clr>
            <a:srgbClr val="FBAE40"/>
          </p15:clr>
        </p15:guide>
        <p15:guide id="7" pos="7392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60F28B-6949-8A10-8B7C-D18BAEBDE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9987" y="6211957"/>
            <a:ext cx="2684813" cy="274623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9A1A663-AB5A-1C46-BB3F-DC91B87E16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653E720E-FE37-173B-65F6-62EFA236FB1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0" y="571500"/>
            <a:ext cx="11277600" cy="736439"/>
          </a:xfrm>
          <a:prstGeom prst="rect">
            <a:avLst/>
          </a:prstGeom>
        </p:spPr>
        <p:txBody>
          <a:bodyPr anchor="t"/>
          <a:lstStyle>
            <a:lvl1pPr algn="l">
              <a:defRPr sz="3600" b="1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</a:t>
            </a:r>
            <a:endParaRPr lang="en-US" sz="7200">
              <a:solidFill>
                <a:srgbClr val="005A95"/>
              </a:solidFill>
            </a:endParaRPr>
          </a:p>
        </p:txBody>
      </p:sp>
      <p:sp>
        <p:nvSpPr>
          <p:cNvPr id="2" name="Content Placeholder 14">
            <a:extLst>
              <a:ext uri="{FF2B5EF4-FFF2-40B4-BE49-F238E27FC236}">
                <a16:creationId xmlns:a16="http://schemas.microsoft.com/office/drawing/2014/main" id="{77A9F672-EF72-2298-66D3-AB7575B19E3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7200" y="1600200"/>
            <a:ext cx="11277599" cy="3886200"/>
          </a:xfrm>
          <a:prstGeom prst="rect">
            <a:avLst/>
          </a:prstGeom>
        </p:spPr>
        <p:txBody>
          <a:bodyPr/>
          <a:lstStyle>
            <a:lvl1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A logo for a student&#10;&#10;AI-generated content may be incorrect.">
            <a:extLst>
              <a:ext uri="{FF2B5EF4-FFF2-40B4-BE49-F238E27FC236}">
                <a16:creationId xmlns:a16="http://schemas.microsoft.com/office/drawing/2014/main" id="{7EC66BCF-74EE-8723-A6E4-0E386F80F4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0883" y="5778661"/>
            <a:ext cx="4114185" cy="107933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2CF4DFE-3544-208A-B248-A92A0B18E7A8}"/>
              </a:ext>
            </a:extLst>
          </p:cNvPr>
          <p:cNvSpPr/>
          <p:nvPr userDrawn="1"/>
        </p:nvSpPr>
        <p:spPr>
          <a:xfrm>
            <a:off x="11952514" y="0"/>
            <a:ext cx="251843" cy="6858000"/>
          </a:xfrm>
          <a:prstGeom prst="rect">
            <a:avLst/>
          </a:prstGeom>
          <a:solidFill>
            <a:srgbClr val="0061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679438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2208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3456" userDrawn="1">
          <p15:clr>
            <a:srgbClr val="FBAE40"/>
          </p15:clr>
        </p15:guide>
        <p15:guide id="4" orient="horz" pos="360" userDrawn="1">
          <p15:clr>
            <a:srgbClr val="FBAE40"/>
          </p15:clr>
        </p15:guide>
        <p15:guide id="5" orient="horz" pos="1008" userDrawn="1">
          <p15:clr>
            <a:srgbClr val="FBAE40"/>
          </p15:clr>
        </p15:guide>
        <p15:guide id="6" pos="288" userDrawn="1">
          <p15:clr>
            <a:srgbClr val="FBAE40"/>
          </p15:clr>
        </p15:guide>
        <p15:guide id="7" pos="7392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60F28B-6949-8A10-8B7C-D18BAEBDE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9987" y="6211957"/>
            <a:ext cx="2684813" cy="274623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9A1A663-AB5A-1C46-BB3F-DC91B87E16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653E720E-FE37-173B-65F6-62EFA236FB1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0" y="571500"/>
            <a:ext cx="11277600" cy="736439"/>
          </a:xfrm>
          <a:prstGeom prst="rect">
            <a:avLst/>
          </a:prstGeom>
        </p:spPr>
        <p:txBody>
          <a:bodyPr anchor="t"/>
          <a:lstStyle>
            <a:lvl1pPr algn="l">
              <a:defRPr sz="3600" b="1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</a:t>
            </a:r>
            <a:endParaRPr lang="en-US" sz="7200">
              <a:solidFill>
                <a:srgbClr val="005A95"/>
              </a:solidFill>
            </a:endParaRPr>
          </a:p>
        </p:txBody>
      </p:sp>
      <p:sp>
        <p:nvSpPr>
          <p:cNvPr id="2" name="Content Placeholder 14">
            <a:extLst>
              <a:ext uri="{FF2B5EF4-FFF2-40B4-BE49-F238E27FC236}">
                <a16:creationId xmlns:a16="http://schemas.microsoft.com/office/drawing/2014/main" id="{77A9F672-EF72-2298-66D3-AB7575B19E3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7200" y="1600200"/>
            <a:ext cx="11277599" cy="3886200"/>
          </a:xfrm>
          <a:prstGeom prst="rect">
            <a:avLst/>
          </a:prstGeom>
        </p:spPr>
        <p:txBody>
          <a:bodyPr/>
          <a:lstStyle>
            <a:lvl1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23D465F-A2FA-1EF1-0711-EEC12368FCAB}"/>
              </a:ext>
            </a:extLst>
          </p:cNvPr>
          <p:cNvSpPr/>
          <p:nvPr userDrawn="1"/>
        </p:nvSpPr>
        <p:spPr>
          <a:xfrm>
            <a:off x="11952514" y="0"/>
            <a:ext cx="251843" cy="6858000"/>
          </a:xfrm>
          <a:prstGeom prst="rect">
            <a:avLst/>
          </a:prstGeom>
          <a:solidFill>
            <a:srgbClr val="00995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logo for a student&#10;&#10;AI-generated content may be incorrect.">
            <a:extLst>
              <a:ext uri="{FF2B5EF4-FFF2-40B4-BE49-F238E27FC236}">
                <a16:creationId xmlns:a16="http://schemas.microsoft.com/office/drawing/2014/main" id="{C225F152-FBA6-AF80-795E-1DF347F905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0883" y="5778661"/>
            <a:ext cx="4114185" cy="1079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67994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2208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3456" userDrawn="1">
          <p15:clr>
            <a:srgbClr val="FBAE40"/>
          </p15:clr>
        </p15:guide>
        <p15:guide id="4" orient="horz" pos="360" userDrawn="1">
          <p15:clr>
            <a:srgbClr val="FBAE40"/>
          </p15:clr>
        </p15:guide>
        <p15:guide id="5" orient="horz" pos="1008" userDrawn="1">
          <p15:clr>
            <a:srgbClr val="FBAE40"/>
          </p15:clr>
        </p15:guide>
        <p15:guide id="6" pos="288" userDrawn="1">
          <p15:clr>
            <a:srgbClr val="FBAE40"/>
          </p15:clr>
        </p15:guide>
        <p15:guide id="7" pos="7392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60F28B-6949-8A10-8B7C-D18BAEBDE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9987" y="6211957"/>
            <a:ext cx="2684813" cy="274623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9A1A663-AB5A-1C46-BB3F-DC91B87E167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45B7E347-82C1-5BCB-9E72-D9CF29D032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5580" y="5728219"/>
            <a:ext cx="1829546" cy="785485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653E720E-FE37-173B-65F6-62EFA236FB1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0" y="571500"/>
            <a:ext cx="11277600" cy="736439"/>
          </a:xfrm>
          <a:prstGeom prst="rect">
            <a:avLst/>
          </a:prstGeom>
        </p:spPr>
        <p:txBody>
          <a:bodyPr anchor="t"/>
          <a:lstStyle>
            <a:lvl1pPr algn="l">
              <a:defRPr sz="3600" b="1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</a:t>
            </a:r>
            <a:endParaRPr lang="en-US" sz="7200">
              <a:solidFill>
                <a:srgbClr val="005A95"/>
              </a:solidFill>
            </a:endParaRPr>
          </a:p>
        </p:txBody>
      </p:sp>
      <p:sp>
        <p:nvSpPr>
          <p:cNvPr id="2" name="Content Placeholder 14">
            <a:extLst>
              <a:ext uri="{FF2B5EF4-FFF2-40B4-BE49-F238E27FC236}">
                <a16:creationId xmlns:a16="http://schemas.microsoft.com/office/drawing/2014/main" id="{77A9F672-EF72-2298-66D3-AB7575B19E3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7201" y="1600200"/>
            <a:ext cx="5638800" cy="3886200"/>
          </a:xfrm>
          <a:prstGeom prst="rect">
            <a:avLst/>
          </a:prstGeom>
        </p:spPr>
        <p:txBody>
          <a:bodyPr/>
          <a:lstStyle>
            <a:lvl1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Picture Placeholder 21">
            <a:extLst>
              <a:ext uri="{FF2B5EF4-FFF2-40B4-BE49-F238E27FC236}">
                <a16:creationId xmlns:a16="http://schemas.microsoft.com/office/drawing/2014/main" id="{D8FF0C6D-7B44-4491-2943-59A5D94A7B3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99667" y="1593184"/>
            <a:ext cx="4935132" cy="38925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b="0" i="0" kern="1200" dirty="0">
                <a:solidFill>
                  <a:srgbClr val="76717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sz="2800" b="0" i="0" kern="1200">
                <a:solidFill>
                  <a:srgbClr val="76717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Picture</a:t>
            </a:r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3C2D059-D2B8-0AD4-F319-53D0CE8FB3EB}"/>
              </a:ext>
            </a:extLst>
          </p:cNvPr>
          <p:cNvSpPr/>
          <p:nvPr userDrawn="1"/>
        </p:nvSpPr>
        <p:spPr>
          <a:xfrm>
            <a:off x="11952514" y="0"/>
            <a:ext cx="251843" cy="6858000"/>
          </a:xfrm>
          <a:prstGeom prst="rect">
            <a:avLst/>
          </a:prstGeom>
          <a:solidFill>
            <a:srgbClr val="0061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624539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2208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3456" userDrawn="1">
          <p15:clr>
            <a:srgbClr val="FBAE40"/>
          </p15:clr>
        </p15:guide>
        <p15:guide id="4" orient="horz" pos="360" userDrawn="1">
          <p15:clr>
            <a:srgbClr val="FBAE40"/>
          </p15:clr>
        </p15:guide>
        <p15:guide id="5" orient="horz" pos="1008" userDrawn="1">
          <p15:clr>
            <a:srgbClr val="FBAE40"/>
          </p15:clr>
        </p15:guide>
        <p15:guide id="6" pos="288" userDrawn="1">
          <p15:clr>
            <a:srgbClr val="FBAE40"/>
          </p15:clr>
        </p15:guide>
        <p15:guide id="7" pos="7392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60F28B-6949-8A10-8B7C-D18BAEBDE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9987" y="6211957"/>
            <a:ext cx="2684813" cy="274623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9A1A663-AB5A-1C46-BB3F-DC91B87E16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653E720E-FE37-173B-65F6-62EFA236FB1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0" y="571500"/>
            <a:ext cx="11277600" cy="736439"/>
          </a:xfrm>
          <a:prstGeom prst="rect">
            <a:avLst/>
          </a:prstGeom>
        </p:spPr>
        <p:txBody>
          <a:bodyPr anchor="t"/>
          <a:lstStyle>
            <a:lvl1pPr algn="l">
              <a:defRPr sz="3600" b="1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</a:t>
            </a:r>
            <a:endParaRPr lang="en-US" sz="7200">
              <a:solidFill>
                <a:srgbClr val="005A95"/>
              </a:solidFill>
            </a:endParaRPr>
          </a:p>
        </p:txBody>
      </p:sp>
      <p:sp>
        <p:nvSpPr>
          <p:cNvPr id="2" name="Content Placeholder 14">
            <a:extLst>
              <a:ext uri="{FF2B5EF4-FFF2-40B4-BE49-F238E27FC236}">
                <a16:creationId xmlns:a16="http://schemas.microsoft.com/office/drawing/2014/main" id="{77A9F672-EF72-2298-66D3-AB7575B19E3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7201" y="1600200"/>
            <a:ext cx="5638800" cy="3886200"/>
          </a:xfrm>
          <a:prstGeom prst="rect">
            <a:avLst/>
          </a:prstGeom>
        </p:spPr>
        <p:txBody>
          <a:bodyPr/>
          <a:lstStyle>
            <a:lvl1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6199"/>
              </a:buClr>
              <a:defRPr b="0" i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Picture Placeholder 21">
            <a:extLst>
              <a:ext uri="{FF2B5EF4-FFF2-40B4-BE49-F238E27FC236}">
                <a16:creationId xmlns:a16="http://schemas.microsoft.com/office/drawing/2014/main" id="{D8FF0C6D-7B44-4491-2943-59A5D94A7B3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99667" y="1593184"/>
            <a:ext cx="4935132" cy="38925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b="0" i="0" kern="1200" dirty="0">
                <a:solidFill>
                  <a:srgbClr val="76717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sz="2800" b="0" i="0" kern="1200">
                <a:solidFill>
                  <a:srgbClr val="76717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Picture</a:t>
            </a:r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3C2D059-D2B8-0AD4-F319-53D0CE8FB3EB}"/>
              </a:ext>
            </a:extLst>
          </p:cNvPr>
          <p:cNvSpPr/>
          <p:nvPr userDrawn="1"/>
        </p:nvSpPr>
        <p:spPr>
          <a:xfrm>
            <a:off x="11952514" y="0"/>
            <a:ext cx="251843" cy="6858000"/>
          </a:xfrm>
          <a:prstGeom prst="rect">
            <a:avLst/>
          </a:prstGeom>
          <a:solidFill>
            <a:srgbClr val="0061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D2FF71-5266-1A3C-DCAE-A44F43B606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200" y="5661745"/>
            <a:ext cx="2813878" cy="981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647462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2208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3456" userDrawn="1">
          <p15:clr>
            <a:srgbClr val="FBAE40"/>
          </p15:clr>
        </p15:guide>
        <p15:guide id="4" orient="horz" pos="360" userDrawn="1">
          <p15:clr>
            <a:srgbClr val="FBAE40"/>
          </p15:clr>
        </p15:guide>
        <p15:guide id="5" orient="horz" pos="1008" userDrawn="1">
          <p15:clr>
            <a:srgbClr val="FBAE40"/>
          </p15:clr>
        </p15:guide>
        <p15:guide id="6" pos="288" userDrawn="1">
          <p15:clr>
            <a:srgbClr val="FBAE40"/>
          </p15:clr>
        </p15:guide>
        <p15:guide id="7" pos="7392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D4744E3-22ED-B3CF-C87D-6FB2EAAA1B93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498275" y="6611620"/>
            <a:ext cx="1227137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FIU - Internal Data</a:t>
            </a:r>
          </a:p>
        </p:txBody>
      </p:sp>
    </p:spTree>
    <p:extLst>
      <p:ext uri="{BB962C8B-B14F-4D97-AF65-F5344CB8AC3E}">
        <p14:creationId xmlns:p14="http://schemas.microsoft.com/office/powerpoint/2010/main" val="2807116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0" r:id="rId2"/>
    <p:sldLayoutId id="2147483676" r:id="rId3"/>
    <p:sldLayoutId id="2147483668" r:id="rId4"/>
    <p:sldLayoutId id="2147483675" r:id="rId5"/>
    <p:sldLayoutId id="2147483661" r:id="rId6"/>
    <p:sldLayoutId id="2147483662" r:id="rId7"/>
    <p:sldLayoutId id="2147483659" r:id="rId8"/>
    <p:sldLayoutId id="2147483677" r:id="rId9"/>
    <p:sldLayoutId id="2147483669" r:id="rId10"/>
    <p:sldLayoutId id="2147483678" r:id="rId11"/>
    <p:sldLayoutId id="2147483663" r:id="rId12"/>
    <p:sldLayoutId id="2147483670" r:id="rId13"/>
    <p:sldLayoutId id="2147483665" r:id="rId14"/>
    <p:sldLayoutId id="2147483655" r:id="rId15"/>
    <p:sldLayoutId id="2147483658" r:id="rId16"/>
    <p:sldLayoutId id="2147483679" r:id="rId17"/>
    <p:sldLayoutId id="2147483666" r:id="rId18"/>
    <p:sldLayoutId id="2147483680" r:id="rId19"/>
    <p:sldLayoutId id="2147483660" r:id="rId20"/>
    <p:sldLayoutId id="2147483681" r:id="rId21"/>
    <p:sldLayoutId id="2147483672" r:id="rId22"/>
    <p:sldLayoutId id="2147483682" r:id="rId23"/>
    <p:sldLayoutId id="2147483664" r:id="rId24"/>
    <p:sldLayoutId id="2147483667" r:id="rId25"/>
    <p:sldLayoutId id="2147483671" r:id="rId26"/>
    <p:sldLayoutId id="2147483673" r:id="rId27"/>
    <p:sldLayoutId id="2147483649" r:id="rId28"/>
    <p:sldLayoutId id="2147483683" r:id="rId29"/>
    <p:sldLayoutId id="2147483674" r:id="rId30"/>
    <p:sldLayoutId id="2147483684" r:id="rId31"/>
    <p:sldLayoutId id="2147483685" r:id="rId3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432AD01-B626-8541-DD34-941AFABB401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4845404"/>
            <a:ext cx="12192000" cy="650141"/>
          </a:xfrm>
        </p:spPr>
        <p:txBody>
          <a:bodyPr/>
          <a:lstStyle/>
          <a:p>
            <a:r>
              <a:rPr lang="en-US" sz="4800"/>
              <a:t>Dean Batchelder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4AC5A7-CF21-681C-AD2A-CAFD76C8322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65550" y="5495545"/>
            <a:ext cx="4660900" cy="350227"/>
          </a:xfrm>
        </p:spPr>
        <p:txBody>
          <a:bodyPr/>
          <a:lstStyle/>
          <a:p>
            <a:r>
              <a:rPr lang="en-US" sz="2400" i="1"/>
              <a:t>Associate Director of Admissions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39BB8D2-B7F9-2976-6801-B800440C3BE7}"/>
              </a:ext>
            </a:extLst>
          </p:cNvPr>
          <p:cNvSpPr txBox="1">
            <a:spLocks/>
          </p:cNvSpPr>
          <p:nvPr/>
        </p:nvSpPr>
        <p:spPr>
          <a:xfrm>
            <a:off x="3776701" y="6276130"/>
            <a:ext cx="4660900" cy="35022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0" i="0" kern="1200">
                <a:solidFill>
                  <a:srgbClr val="76717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/>
              <a:t>SUS Tour 2026</a:t>
            </a:r>
          </a:p>
        </p:txBody>
      </p:sp>
    </p:spTree>
    <p:extLst>
      <p:ext uri="{BB962C8B-B14F-4D97-AF65-F5344CB8AC3E}">
        <p14:creationId xmlns:p14="http://schemas.microsoft.com/office/powerpoint/2010/main" val="5535536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395BB4-0196-86D3-60DD-76AA81592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0" descr="Photograph showing an FGCU Admissions counselor and a prospective student engaged in a conversation at a round wooden table in a modern office lounge with blue and yellow seating and a potted plant. One woman faces the camera smiling, while the other works on a laptop. &#10;">
            <a:extLst>
              <a:ext uri="{FF2B5EF4-FFF2-40B4-BE49-F238E27FC236}">
                <a16:creationId xmlns:a16="http://schemas.microsoft.com/office/drawing/2014/main" id="{209AC008-F311-F231-E574-F0B00D4C4AE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733" r="23733"/>
          <a:stretch/>
        </p:blipFill>
        <p:spPr>
          <a:xfrm>
            <a:off x="6569925" y="0"/>
            <a:ext cx="5404104" cy="6858000"/>
          </a:xfrm>
          <a:prstGeom prst="rect">
            <a:avLst/>
          </a:prstGeom>
        </p:spPr>
      </p:pic>
      <p:sp>
        <p:nvSpPr>
          <p:cNvPr id="6" name="Shape 0">
            <a:extLst>
              <a:ext uri="{FF2B5EF4-FFF2-40B4-BE49-F238E27FC236}">
                <a16:creationId xmlns:a16="http://schemas.microsoft.com/office/drawing/2014/main" id="{20BF0B3B-6866-5DDC-7027-889DBADD3F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74409" y="0"/>
            <a:ext cx="5404104" cy="6858000"/>
          </a:xfrm>
          <a:prstGeom prst="rect">
            <a:avLst/>
          </a:prstGeom>
          <a:solidFill>
            <a:srgbClr val="006199">
              <a:alpha val="40000"/>
            </a:srgbClr>
          </a:solidFill>
          <a:ln w="12700">
            <a:solidFill>
              <a:srgbClr val="006199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1">
            <a:extLst>
              <a:ext uri="{FF2B5EF4-FFF2-40B4-BE49-F238E27FC236}">
                <a16:creationId xmlns:a16="http://schemas.microsoft.com/office/drawing/2014/main" id="{28439F4A-8F6F-F024-0C32-98D475E41F95}"/>
              </a:ext>
            </a:extLst>
          </p:cNvPr>
          <p:cNvSpPr/>
          <p:nvPr/>
        </p:nvSpPr>
        <p:spPr>
          <a:xfrm>
            <a:off x="457024" y="198198"/>
            <a:ext cx="5844344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sz="2800" b="1">
                <a:solidFill>
                  <a:srgbClr val="004685"/>
                </a:solidFill>
                <a:latin typeface="Aptos"/>
              </a:rPr>
              <a:t>YOUR </a:t>
            </a:r>
            <a:r>
              <a:rPr lang="en-US" sz="2800" b="1">
                <a:solidFill>
                  <a:srgbClr val="004685"/>
                </a:solidFill>
                <a:latin typeface="Aptos"/>
              </a:rPr>
              <a:t>STUDENTS CAN</a:t>
            </a:r>
            <a:r>
              <a:rPr sz="2800" b="1">
                <a:solidFill>
                  <a:srgbClr val="004685"/>
                </a:solidFill>
                <a:latin typeface="Aptos"/>
              </a:rPr>
              <a:t> START NOW</a:t>
            </a:r>
            <a:endParaRPr lang="en-US" sz="340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13" name="Text 2">
            <a:extLst>
              <a:ext uri="{FF2B5EF4-FFF2-40B4-BE49-F238E27FC236}">
                <a16:creationId xmlns:a16="http://schemas.microsoft.com/office/drawing/2014/main" id="{CF6F00AB-A6EF-1D43-D22C-A2C7A7292C65}"/>
              </a:ext>
            </a:extLst>
          </p:cNvPr>
          <p:cNvSpPr/>
          <p:nvPr/>
        </p:nvSpPr>
        <p:spPr>
          <a:xfrm>
            <a:off x="452459" y="945297"/>
            <a:ext cx="38404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sz="1800" b="1">
                <a:solidFill>
                  <a:srgbClr val="009366"/>
                </a:solidFill>
                <a:latin typeface="Aptos"/>
              </a:rPr>
              <a:t>HOW TO APPLY</a:t>
            </a:r>
            <a:endParaRPr lang="en-US" sz="1500"/>
          </a:p>
        </p:txBody>
      </p:sp>
      <p:sp>
        <p:nvSpPr>
          <p:cNvPr id="17" name="Shape 3">
            <a:extLst>
              <a:ext uri="{FF2B5EF4-FFF2-40B4-BE49-F238E27FC236}">
                <a16:creationId xmlns:a16="http://schemas.microsoft.com/office/drawing/2014/main" id="{C6E29FA3-3FB3-E56F-6F63-332260D11E0E}"/>
              </a:ext>
            </a:extLst>
          </p:cNvPr>
          <p:cNvSpPr/>
          <p:nvPr/>
        </p:nvSpPr>
        <p:spPr>
          <a:xfrm>
            <a:off x="423151" y="1678823"/>
            <a:ext cx="502920" cy="502920"/>
          </a:xfrm>
          <a:prstGeom prst="ellipse">
            <a:avLst/>
          </a:prstGeom>
          <a:solidFill>
            <a:srgbClr val="00995E"/>
          </a:solidFill>
          <a:ln w="12700">
            <a:solidFill>
              <a:srgbClr val="00995E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21" name="Text 4">
            <a:extLst>
              <a:ext uri="{FF2B5EF4-FFF2-40B4-BE49-F238E27FC236}">
                <a16:creationId xmlns:a16="http://schemas.microsoft.com/office/drawing/2014/main" id="{076D1F06-8B36-1827-D6EA-60DD92F12D68}"/>
              </a:ext>
            </a:extLst>
          </p:cNvPr>
          <p:cNvSpPr/>
          <p:nvPr/>
        </p:nvSpPr>
        <p:spPr>
          <a:xfrm>
            <a:off x="423151" y="1819109"/>
            <a:ext cx="502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>
                <a:solidFill>
                  <a:srgbClr val="FFFFFF"/>
                </a:solidFill>
                <a:latin typeface="Aptos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000"/>
          </a:p>
        </p:txBody>
      </p:sp>
      <p:sp>
        <p:nvSpPr>
          <p:cNvPr id="25" name="Text 5">
            <a:extLst>
              <a:ext uri="{FF2B5EF4-FFF2-40B4-BE49-F238E27FC236}">
                <a16:creationId xmlns:a16="http://schemas.microsoft.com/office/drawing/2014/main" id="{FEA8662D-02B9-482C-F05F-5B55DD043F48}"/>
              </a:ext>
            </a:extLst>
          </p:cNvPr>
          <p:cNvSpPr/>
          <p:nvPr/>
        </p:nvSpPr>
        <p:spPr>
          <a:xfrm>
            <a:off x="1127239" y="1669679"/>
            <a:ext cx="2057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>
                <a:solidFill>
                  <a:srgbClr val="004685"/>
                </a:solidFill>
                <a:latin typeface="Aptos"/>
                <a:ea typeface="Arial" pitchFamily="34" charset="-122"/>
                <a:cs typeface="Arial"/>
              </a:rPr>
              <a:t>APPLY ONLINE</a:t>
            </a:r>
            <a:endParaRPr lang="en-US" sz="2000">
              <a:latin typeface="Aptos"/>
              <a:ea typeface="Calibri"/>
              <a:cs typeface="Arial"/>
            </a:endParaRPr>
          </a:p>
        </p:txBody>
      </p:sp>
      <p:sp>
        <p:nvSpPr>
          <p:cNvPr id="29" name="Text 6">
            <a:extLst>
              <a:ext uri="{FF2B5EF4-FFF2-40B4-BE49-F238E27FC236}">
                <a16:creationId xmlns:a16="http://schemas.microsoft.com/office/drawing/2014/main" id="{ED0608B0-C529-EC34-7BC9-7B142C34F75B}"/>
              </a:ext>
            </a:extLst>
          </p:cNvPr>
          <p:cNvSpPr/>
          <p:nvPr/>
        </p:nvSpPr>
        <p:spPr>
          <a:xfrm>
            <a:off x="1127239" y="1962287"/>
            <a:ext cx="470001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600">
                <a:solidFill>
                  <a:srgbClr val="1F2A30"/>
                </a:solidFill>
                <a:latin typeface="Aptos"/>
                <a:ea typeface="Arial" pitchFamily="34" charset="-122"/>
                <a:cs typeface="Arial"/>
              </a:rPr>
              <a:t>Complete the FGCU Admission Application at </a:t>
            </a:r>
            <a:r>
              <a:rPr lang="en-US" sz="1600" b="1">
                <a:solidFill>
                  <a:srgbClr val="1F2A30"/>
                </a:solidFill>
                <a:latin typeface="Aptos"/>
                <a:ea typeface="Arial" pitchFamily="34" charset="-122"/>
                <a:cs typeface="Arial"/>
              </a:rPr>
              <a:t>apply.fgcu.edu</a:t>
            </a:r>
            <a:r>
              <a:rPr lang="en-US" sz="1600">
                <a:solidFill>
                  <a:srgbClr val="1F2A30"/>
                </a:solidFill>
                <a:latin typeface="Aptos"/>
                <a:ea typeface="Arial" pitchFamily="34" charset="-122"/>
                <a:cs typeface="Arial"/>
              </a:rPr>
              <a:t> or use the Common App.</a:t>
            </a:r>
            <a:endParaRPr lang="en-US" sz="1600">
              <a:latin typeface="Aptos"/>
              <a:cs typeface="Arial"/>
            </a:endParaRPr>
          </a:p>
        </p:txBody>
      </p:sp>
      <p:sp>
        <p:nvSpPr>
          <p:cNvPr id="33" name="Shape 7">
            <a:extLst>
              <a:ext uri="{FF2B5EF4-FFF2-40B4-BE49-F238E27FC236}">
                <a16:creationId xmlns:a16="http://schemas.microsoft.com/office/drawing/2014/main" id="{1D420350-24CD-7482-17FB-AF4D8A679EE1}"/>
              </a:ext>
            </a:extLst>
          </p:cNvPr>
          <p:cNvSpPr/>
          <p:nvPr/>
        </p:nvSpPr>
        <p:spPr>
          <a:xfrm>
            <a:off x="432920" y="3041122"/>
            <a:ext cx="502920" cy="502920"/>
          </a:xfrm>
          <a:prstGeom prst="ellipse">
            <a:avLst/>
          </a:prstGeom>
          <a:solidFill>
            <a:srgbClr val="00995E"/>
          </a:solidFill>
          <a:ln w="12700">
            <a:solidFill>
              <a:srgbClr val="00995E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37" name="Text 8">
            <a:extLst>
              <a:ext uri="{FF2B5EF4-FFF2-40B4-BE49-F238E27FC236}">
                <a16:creationId xmlns:a16="http://schemas.microsoft.com/office/drawing/2014/main" id="{CDF02F28-96FF-EBD9-AEF3-28795E84EC83}"/>
              </a:ext>
            </a:extLst>
          </p:cNvPr>
          <p:cNvSpPr/>
          <p:nvPr/>
        </p:nvSpPr>
        <p:spPr>
          <a:xfrm>
            <a:off x="432920" y="3191177"/>
            <a:ext cx="502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>
                <a:solidFill>
                  <a:srgbClr val="FFFFFF"/>
                </a:solidFill>
                <a:latin typeface="Aptos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000"/>
          </a:p>
        </p:txBody>
      </p:sp>
      <p:sp>
        <p:nvSpPr>
          <p:cNvPr id="41" name="Text 9">
            <a:extLst>
              <a:ext uri="{FF2B5EF4-FFF2-40B4-BE49-F238E27FC236}">
                <a16:creationId xmlns:a16="http://schemas.microsoft.com/office/drawing/2014/main" id="{1A278059-FE8D-8A12-0534-76845DCE14A0}"/>
              </a:ext>
            </a:extLst>
          </p:cNvPr>
          <p:cNvSpPr/>
          <p:nvPr/>
        </p:nvSpPr>
        <p:spPr>
          <a:xfrm>
            <a:off x="1137008" y="3031978"/>
            <a:ext cx="2057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000" b="1" dirty="0">
                <a:solidFill>
                  <a:srgbClr val="004685"/>
                </a:solidFill>
                <a:latin typeface="Aptos"/>
                <a:ea typeface="Arial" pitchFamily="34" charset="-122"/>
                <a:cs typeface="Arial"/>
              </a:rPr>
              <a:t>SEND </a:t>
            </a:r>
            <a:r>
              <a:rPr lang="en-US" sz="2000" b="1">
                <a:solidFill>
                  <a:srgbClr val="004685"/>
                </a:solidFill>
                <a:latin typeface="Aptos"/>
                <a:ea typeface="Arial" pitchFamily="34" charset="-122"/>
                <a:cs typeface="Arial"/>
              </a:rPr>
              <a:t>THEIR TRANSCRIPT</a:t>
            </a:r>
            <a:endParaRPr lang="en-US" sz="2000">
              <a:latin typeface="Aptos"/>
              <a:ea typeface="Calibri"/>
              <a:cs typeface="Arial"/>
            </a:endParaRPr>
          </a:p>
        </p:txBody>
      </p:sp>
      <p:sp>
        <p:nvSpPr>
          <p:cNvPr id="45" name="Text 10">
            <a:extLst>
              <a:ext uri="{FF2B5EF4-FFF2-40B4-BE49-F238E27FC236}">
                <a16:creationId xmlns:a16="http://schemas.microsoft.com/office/drawing/2014/main" id="{5D1770B9-16DF-2A2D-AF4A-D1FF55CD79B9}"/>
              </a:ext>
            </a:extLst>
          </p:cNvPr>
          <p:cNvSpPr/>
          <p:nvPr/>
        </p:nvSpPr>
        <p:spPr>
          <a:xfrm>
            <a:off x="1137008" y="3324586"/>
            <a:ext cx="470001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F2A30"/>
                </a:solidFill>
                <a:latin typeface="Aptos"/>
                <a:ea typeface="Arial" pitchFamily="34" charset="-122"/>
                <a:cs typeface="Arial"/>
              </a:rPr>
              <a:t>Submit </a:t>
            </a:r>
            <a:r>
              <a:rPr lang="en-US">
                <a:solidFill>
                  <a:srgbClr val="1F2A30"/>
                </a:solidFill>
                <a:latin typeface="Aptos"/>
                <a:ea typeface="Arial" pitchFamily="34" charset="-122"/>
                <a:cs typeface="Arial"/>
              </a:rPr>
              <a:t>their</a:t>
            </a:r>
            <a:r>
              <a:rPr lang="en-US" dirty="0">
                <a:solidFill>
                  <a:srgbClr val="1F2A30"/>
                </a:solidFill>
                <a:latin typeface="Aptos"/>
                <a:ea typeface="Arial" pitchFamily="34" charset="-122"/>
                <a:cs typeface="Arial"/>
              </a:rPr>
              <a:t> official high school transcript.</a:t>
            </a:r>
            <a:endParaRPr lang="en-US" dirty="0">
              <a:latin typeface="Aptos"/>
              <a:cs typeface="Arial"/>
            </a:endParaRPr>
          </a:p>
        </p:txBody>
      </p:sp>
      <p:sp>
        <p:nvSpPr>
          <p:cNvPr id="49" name="Shape 11">
            <a:extLst>
              <a:ext uri="{FF2B5EF4-FFF2-40B4-BE49-F238E27FC236}">
                <a16:creationId xmlns:a16="http://schemas.microsoft.com/office/drawing/2014/main" id="{44DDCA22-81C7-3B03-80B5-1521B4548234}"/>
              </a:ext>
            </a:extLst>
          </p:cNvPr>
          <p:cNvSpPr/>
          <p:nvPr/>
        </p:nvSpPr>
        <p:spPr>
          <a:xfrm>
            <a:off x="423151" y="4374114"/>
            <a:ext cx="502920" cy="502920"/>
          </a:xfrm>
          <a:prstGeom prst="ellipse">
            <a:avLst/>
          </a:prstGeom>
          <a:solidFill>
            <a:srgbClr val="00995E"/>
          </a:solidFill>
          <a:ln w="12700">
            <a:solidFill>
              <a:srgbClr val="00995E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53" name="Text 12">
            <a:extLst>
              <a:ext uri="{FF2B5EF4-FFF2-40B4-BE49-F238E27FC236}">
                <a16:creationId xmlns:a16="http://schemas.microsoft.com/office/drawing/2014/main" id="{F6B6BF1C-FDC0-287E-A704-18FD2738C9DA}"/>
              </a:ext>
            </a:extLst>
          </p:cNvPr>
          <p:cNvSpPr/>
          <p:nvPr/>
        </p:nvSpPr>
        <p:spPr>
          <a:xfrm>
            <a:off x="423151" y="4514400"/>
            <a:ext cx="502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>
                <a:solidFill>
                  <a:srgbClr val="FFFFFF"/>
                </a:solidFill>
                <a:latin typeface="Aptos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000"/>
          </a:p>
        </p:txBody>
      </p:sp>
      <p:sp>
        <p:nvSpPr>
          <p:cNvPr id="57" name="Text 13">
            <a:extLst>
              <a:ext uri="{FF2B5EF4-FFF2-40B4-BE49-F238E27FC236}">
                <a16:creationId xmlns:a16="http://schemas.microsoft.com/office/drawing/2014/main" id="{097A9758-0D8D-EFC5-18A0-203D14CF93E2}"/>
              </a:ext>
            </a:extLst>
          </p:cNvPr>
          <p:cNvSpPr/>
          <p:nvPr/>
        </p:nvSpPr>
        <p:spPr>
          <a:xfrm>
            <a:off x="1127239" y="4364970"/>
            <a:ext cx="2057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>
                <a:solidFill>
                  <a:srgbClr val="004685"/>
                </a:solidFill>
                <a:latin typeface="Aptos"/>
                <a:ea typeface="Arial" pitchFamily="34" charset="-122"/>
                <a:cs typeface="Arial"/>
              </a:rPr>
              <a:t>SUBMIT TEST SCORES</a:t>
            </a:r>
            <a:endParaRPr lang="en-US" sz="2000">
              <a:latin typeface="Aptos"/>
              <a:ea typeface="Calibri"/>
              <a:cs typeface="Arial"/>
            </a:endParaRPr>
          </a:p>
        </p:txBody>
      </p:sp>
      <p:sp>
        <p:nvSpPr>
          <p:cNvPr id="61" name="Text 14">
            <a:extLst>
              <a:ext uri="{FF2B5EF4-FFF2-40B4-BE49-F238E27FC236}">
                <a16:creationId xmlns:a16="http://schemas.microsoft.com/office/drawing/2014/main" id="{206E32AF-1EC6-B74E-5DCA-05EAD27D6E9A}"/>
              </a:ext>
            </a:extLst>
          </p:cNvPr>
          <p:cNvSpPr/>
          <p:nvPr/>
        </p:nvSpPr>
        <p:spPr>
          <a:xfrm>
            <a:off x="1127239" y="4657578"/>
            <a:ext cx="470001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>
                <a:solidFill>
                  <a:srgbClr val="1F2A30"/>
                </a:solidFill>
                <a:latin typeface="Aptos" pitchFamily="34" charset="0"/>
                <a:ea typeface="Arial" pitchFamily="34" charset="-122"/>
                <a:cs typeface="Arial" pitchFamily="34" charset="-120"/>
              </a:rPr>
              <a:t>Send official SAT, ACT or CLT scores.</a:t>
            </a:r>
            <a:endParaRPr lang="en-US"/>
          </a:p>
        </p:txBody>
      </p:sp>
      <p:sp>
        <p:nvSpPr>
          <p:cNvPr id="64" name="Shape 15">
            <a:extLst>
              <a:ext uri="{FF2B5EF4-FFF2-40B4-BE49-F238E27FC236}">
                <a16:creationId xmlns:a16="http://schemas.microsoft.com/office/drawing/2014/main" id="{66CF7D19-BE11-94A0-0C8E-8B1345901CB1}"/>
              </a:ext>
            </a:extLst>
          </p:cNvPr>
          <p:cNvSpPr/>
          <p:nvPr/>
        </p:nvSpPr>
        <p:spPr>
          <a:xfrm>
            <a:off x="6804335" y="5724848"/>
            <a:ext cx="4945186" cy="703697"/>
          </a:xfrm>
          <a:prstGeom prst="roundRect">
            <a:avLst>
              <a:gd name="adj" fmla="val 5714"/>
            </a:avLst>
          </a:prstGeom>
          <a:solidFill>
            <a:srgbClr val="006199"/>
          </a:solidFill>
          <a:ln w="12700">
            <a:solidFill>
              <a:srgbClr val="EAF4F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6" name="Text 16">
            <a:extLst>
              <a:ext uri="{FF2B5EF4-FFF2-40B4-BE49-F238E27FC236}">
                <a16:creationId xmlns:a16="http://schemas.microsoft.com/office/drawing/2014/main" id="{D14A7273-0073-3D8B-DA12-609F6676CC18}"/>
              </a:ext>
            </a:extLst>
          </p:cNvPr>
          <p:cNvSpPr/>
          <p:nvPr/>
        </p:nvSpPr>
        <p:spPr>
          <a:xfrm>
            <a:off x="6804335" y="5728367"/>
            <a:ext cx="4945184" cy="69540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The application includes a brief personal essay. Florida Dual Enrollment students earning an AA may apply without test scores.</a:t>
            </a:r>
            <a:endParaRPr lang="en-US" sz="1200">
              <a:latin typeface="Arial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433962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6B67EF-C204-5CD9-E783-B87EEACB2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0">
            <a:extLst>
              <a:ext uri="{FF2B5EF4-FFF2-40B4-BE49-F238E27FC236}">
                <a16:creationId xmlns:a16="http://schemas.microsoft.com/office/drawing/2014/main" id="{BF45658E-2656-8CF7-3BCE-08A1732A0C6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0521" b="30521"/>
          <a:stretch>
            <a:fillRect/>
          </a:stretch>
        </p:blipFill>
        <p:spPr>
          <a:xfrm>
            <a:off x="0" y="0"/>
            <a:ext cx="12191716" cy="2083360"/>
          </a:xfrm>
          <a:prstGeom prst="rect">
            <a:avLst/>
          </a:prstGeom>
        </p:spPr>
      </p:pic>
      <p:sp>
        <p:nvSpPr>
          <p:cNvPr id="8" name="Shape 0">
            <a:extLst>
              <a:ext uri="{FF2B5EF4-FFF2-40B4-BE49-F238E27FC236}">
                <a16:creationId xmlns:a16="http://schemas.microsoft.com/office/drawing/2014/main" id="{E4216DFD-EF63-9A5D-4E8B-51D709AFD0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3907" y="-3907"/>
            <a:ext cx="12191695" cy="2084832"/>
          </a:xfrm>
          <a:prstGeom prst="rect">
            <a:avLst/>
          </a:prstGeom>
          <a:solidFill>
            <a:srgbClr val="006199">
              <a:alpha val="54000"/>
            </a:srgbClr>
          </a:solidFill>
          <a:ln w="12700">
            <a:solidFill>
              <a:srgbClr val="006199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/>
              <a:cs typeface="Arial"/>
            </a:endParaRP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D7C8E88D-B64A-EB71-5EE7-DA66D2019332}"/>
              </a:ext>
            </a:extLst>
          </p:cNvPr>
          <p:cNvSpPr/>
          <p:nvPr/>
        </p:nvSpPr>
        <p:spPr>
          <a:xfrm>
            <a:off x="457200" y="438912"/>
            <a:ext cx="6070600" cy="1078992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/>
              <a:cs typeface="Arial"/>
            </a:endParaRPr>
          </a:p>
        </p:txBody>
      </p:sp>
      <p:sp>
        <p:nvSpPr>
          <p:cNvPr id="25" name="Text 1">
            <a:extLst>
              <a:ext uri="{FF2B5EF4-FFF2-40B4-BE49-F238E27FC236}">
                <a16:creationId xmlns:a16="http://schemas.microsoft.com/office/drawing/2014/main" id="{9D639CF3-44A1-5859-893E-28B4C16904B0}"/>
              </a:ext>
            </a:extLst>
          </p:cNvPr>
          <p:cNvSpPr/>
          <p:nvPr/>
        </p:nvSpPr>
        <p:spPr>
          <a:xfrm>
            <a:off x="658368" y="594360"/>
            <a:ext cx="54864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>
                <a:solidFill>
                  <a:srgbClr val="004685"/>
                </a:solidFill>
                <a:latin typeface="Arial"/>
                <a:ea typeface="Arial" pitchFamily="34" charset="-122"/>
                <a:cs typeface="Arial"/>
              </a:rPr>
              <a:t>FALL 2026 FRESHMAN PROFILE</a:t>
            </a:r>
            <a:endParaRPr lang="en-US" sz="2900">
              <a:latin typeface="Arial"/>
              <a:cs typeface="Arial"/>
            </a:endParaRPr>
          </a:p>
        </p:txBody>
      </p:sp>
      <p:sp>
        <p:nvSpPr>
          <p:cNvPr id="27" name="Text 2">
            <a:extLst>
              <a:ext uri="{FF2B5EF4-FFF2-40B4-BE49-F238E27FC236}">
                <a16:creationId xmlns:a16="http://schemas.microsoft.com/office/drawing/2014/main" id="{0DFEE21B-07A2-B06E-3CE4-429B98ADD630}"/>
              </a:ext>
            </a:extLst>
          </p:cNvPr>
          <p:cNvSpPr/>
          <p:nvPr/>
        </p:nvSpPr>
        <p:spPr>
          <a:xfrm>
            <a:off x="655490" y="1031208"/>
            <a:ext cx="5735286" cy="401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sz="1400" b="1">
                <a:solidFill>
                  <a:srgbClr val="009366"/>
                </a:solidFill>
                <a:latin typeface="Arial"/>
                <a:cs typeface="Arial"/>
              </a:rPr>
              <a:t>A rising academic profile reflects growing student interest in FGCU.</a:t>
            </a:r>
            <a:endParaRPr lang="en-US" sz="1400">
              <a:latin typeface="Arial"/>
              <a:cs typeface="Arial"/>
            </a:endParaRPr>
          </a:p>
        </p:txBody>
      </p:sp>
      <p:sp>
        <p:nvSpPr>
          <p:cNvPr id="29" name="Shape 3">
            <a:extLst>
              <a:ext uri="{FF2B5EF4-FFF2-40B4-BE49-F238E27FC236}">
                <a16:creationId xmlns:a16="http://schemas.microsoft.com/office/drawing/2014/main" id="{E40A096F-0133-FDC3-4218-221A0540F21B}"/>
              </a:ext>
            </a:extLst>
          </p:cNvPr>
          <p:cNvSpPr/>
          <p:nvPr/>
        </p:nvSpPr>
        <p:spPr>
          <a:xfrm>
            <a:off x="658368" y="2596896"/>
            <a:ext cx="2578608" cy="1993392"/>
          </a:xfrm>
          <a:prstGeom prst="roundRect">
            <a:avLst>
              <a:gd name="adj" fmla="val 2294"/>
            </a:avLst>
          </a:prstGeom>
          <a:solidFill>
            <a:srgbClr val="F2F7F9"/>
          </a:solidFill>
          <a:ln w="12700">
            <a:solidFill>
              <a:srgbClr val="F2F7F9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en-US">
              <a:latin typeface="Arial"/>
              <a:cs typeface="Arial"/>
            </a:endParaRPr>
          </a:p>
        </p:txBody>
      </p:sp>
      <p:sp>
        <p:nvSpPr>
          <p:cNvPr id="31" name="Text 4">
            <a:extLst>
              <a:ext uri="{FF2B5EF4-FFF2-40B4-BE49-F238E27FC236}">
                <a16:creationId xmlns:a16="http://schemas.microsoft.com/office/drawing/2014/main" id="{5EDE92F2-C110-96A5-8445-FFD3D5CF65AA}"/>
              </a:ext>
            </a:extLst>
          </p:cNvPr>
          <p:cNvSpPr/>
          <p:nvPr/>
        </p:nvSpPr>
        <p:spPr>
          <a:xfrm>
            <a:off x="809244" y="3081528"/>
            <a:ext cx="224942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2800" b="1">
                <a:solidFill>
                  <a:srgbClr val="004685"/>
                </a:solidFill>
                <a:latin typeface="Arial"/>
                <a:ea typeface="Arial" pitchFamily="34" charset="-122"/>
                <a:cs typeface="Arial"/>
              </a:rPr>
              <a:t>4.16</a:t>
            </a:r>
            <a:endParaRPr lang="en-US" sz="2300">
              <a:latin typeface="Arial"/>
              <a:cs typeface="Arial"/>
            </a:endParaRPr>
          </a:p>
        </p:txBody>
      </p:sp>
      <p:sp>
        <p:nvSpPr>
          <p:cNvPr id="33" name="Text 5">
            <a:extLst>
              <a:ext uri="{FF2B5EF4-FFF2-40B4-BE49-F238E27FC236}">
                <a16:creationId xmlns:a16="http://schemas.microsoft.com/office/drawing/2014/main" id="{5D1AE771-2FD1-64F4-C3C4-AE37B1C237FA}"/>
              </a:ext>
            </a:extLst>
          </p:cNvPr>
          <p:cNvSpPr/>
          <p:nvPr/>
        </p:nvSpPr>
        <p:spPr>
          <a:xfrm>
            <a:off x="795528" y="3099816"/>
            <a:ext cx="2304288" cy="14081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>
                <a:solidFill>
                  <a:srgbClr val="009366"/>
                </a:solidFill>
                <a:latin typeface="Arial"/>
                <a:ea typeface="Arial" pitchFamily="34" charset="-122"/>
                <a:cs typeface="Arial"/>
              </a:rPr>
              <a:t>WEIGHTED GPA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35" name="Shape 6">
            <a:extLst>
              <a:ext uri="{FF2B5EF4-FFF2-40B4-BE49-F238E27FC236}">
                <a16:creationId xmlns:a16="http://schemas.microsoft.com/office/drawing/2014/main" id="{620DB722-589D-DD5D-BFDB-89A8CA2A837D}"/>
              </a:ext>
            </a:extLst>
          </p:cNvPr>
          <p:cNvSpPr/>
          <p:nvPr/>
        </p:nvSpPr>
        <p:spPr>
          <a:xfrm>
            <a:off x="3401568" y="2596896"/>
            <a:ext cx="2578608" cy="1993392"/>
          </a:xfrm>
          <a:prstGeom prst="roundRect">
            <a:avLst>
              <a:gd name="adj" fmla="val 2294"/>
            </a:avLst>
          </a:prstGeom>
          <a:solidFill>
            <a:srgbClr val="F2F7F9"/>
          </a:solidFill>
          <a:ln w="12700">
            <a:solidFill>
              <a:srgbClr val="F2F7F9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en-US">
              <a:latin typeface="Arial"/>
              <a:cs typeface="Arial"/>
            </a:endParaRPr>
          </a:p>
        </p:txBody>
      </p:sp>
      <p:sp>
        <p:nvSpPr>
          <p:cNvPr id="37" name="Text 7">
            <a:extLst>
              <a:ext uri="{FF2B5EF4-FFF2-40B4-BE49-F238E27FC236}">
                <a16:creationId xmlns:a16="http://schemas.microsoft.com/office/drawing/2014/main" id="{6C4A0C18-2A45-FC82-F719-8E1C9B13CABB}"/>
              </a:ext>
            </a:extLst>
          </p:cNvPr>
          <p:cNvSpPr/>
          <p:nvPr/>
        </p:nvSpPr>
        <p:spPr>
          <a:xfrm>
            <a:off x="3566160" y="3081528"/>
            <a:ext cx="224942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2800" b="1">
                <a:solidFill>
                  <a:srgbClr val="004685"/>
                </a:solidFill>
                <a:latin typeface="Arial"/>
                <a:ea typeface="Arial" pitchFamily="34" charset="-122"/>
                <a:cs typeface="Arial"/>
              </a:rPr>
              <a:t>1140</a:t>
            </a:r>
            <a:endParaRPr lang="en-US" sz="2300">
              <a:latin typeface="Arial"/>
              <a:cs typeface="Arial"/>
            </a:endParaRPr>
          </a:p>
        </p:txBody>
      </p:sp>
      <p:sp>
        <p:nvSpPr>
          <p:cNvPr id="39" name="Text 8">
            <a:extLst>
              <a:ext uri="{FF2B5EF4-FFF2-40B4-BE49-F238E27FC236}">
                <a16:creationId xmlns:a16="http://schemas.microsoft.com/office/drawing/2014/main" id="{ED58C914-059A-95EA-D47D-4AEDC5AF13B3}"/>
              </a:ext>
            </a:extLst>
          </p:cNvPr>
          <p:cNvSpPr/>
          <p:nvPr/>
        </p:nvSpPr>
        <p:spPr>
          <a:xfrm>
            <a:off x="3538728" y="3099816"/>
            <a:ext cx="2304288" cy="14081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>
                <a:solidFill>
                  <a:srgbClr val="009366"/>
                </a:solidFill>
                <a:latin typeface="Arial"/>
                <a:ea typeface="Arial" pitchFamily="34" charset="-122"/>
                <a:cs typeface="Arial"/>
              </a:rPr>
              <a:t>SAT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41" name="Shape 9">
            <a:extLst>
              <a:ext uri="{FF2B5EF4-FFF2-40B4-BE49-F238E27FC236}">
                <a16:creationId xmlns:a16="http://schemas.microsoft.com/office/drawing/2014/main" id="{8EB4B87B-7F3C-404B-FEA6-6C71D8CCECCC}"/>
              </a:ext>
            </a:extLst>
          </p:cNvPr>
          <p:cNvSpPr/>
          <p:nvPr/>
        </p:nvSpPr>
        <p:spPr>
          <a:xfrm>
            <a:off x="6144768" y="2596896"/>
            <a:ext cx="2578608" cy="1993392"/>
          </a:xfrm>
          <a:prstGeom prst="roundRect">
            <a:avLst>
              <a:gd name="adj" fmla="val 2294"/>
            </a:avLst>
          </a:prstGeom>
          <a:solidFill>
            <a:srgbClr val="F2F7F9"/>
          </a:solidFill>
          <a:ln w="12700">
            <a:solidFill>
              <a:srgbClr val="F2F7F9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en-US">
              <a:latin typeface="Arial"/>
              <a:cs typeface="Arial"/>
            </a:endParaRPr>
          </a:p>
        </p:txBody>
      </p:sp>
      <p:sp>
        <p:nvSpPr>
          <p:cNvPr id="43" name="Text 10">
            <a:extLst>
              <a:ext uri="{FF2B5EF4-FFF2-40B4-BE49-F238E27FC236}">
                <a16:creationId xmlns:a16="http://schemas.microsoft.com/office/drawing/2014/main" id="{0E541A1B-B248-38FF-AFF2-99521248FE53}"/>
              </a:ext>
            </a:extLst>
          </p:cNvPr>
          <p:cNvSpPr/>
          <p:nvPr/>
        </p:nvSpPr>
        <p:spPr>
          <a:xfrm>
            <a:off x="6309360" y="3097393"/>
            <a:ext cx="224942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2800" b="1">
                <a:solidFill>
                  <a:srgbClr val="004685"/>
                </a:solidFill>
                <a:latin typeface="Arial"/>
                <a:ea typeface="Arial" pitchFamily="34" charset="-122"/>
                <a:cs typeface="Arial"/>
              </a:rPr>
              <a:t>23</a:t>
            </a:r>
            <a:endParaRPr lang="en-US" sz="2300">
              <a:latin typeface="Arial"/>
              <a:cs typeface="Arial"/>
            </a:endParaRPr>
          </a:p>
        </p:txBody>
      </p:sp>
      <p:sp>
        <p:nvSpPr>
          <p:cNvPr id="45" name="Text 11">
            <a:extLst>
              <a:ext uri="{FF2B5EF4-FFF2-40B4-BE49-F238E27FC236}">
                <a16:creationId xmlns:a16="http://schemas.microsoft.com/office/drawing/2014/main" id="{85FD9A1A-B17F-1032-0B30-7B8D4232D987}"/>
              </a:ext>
            </a:extLst>
          </p:cNvPr>
          <p:cNvSpPr/>
          <p:nvPr/>
        </p:nvSpPr>
        <p:spPr>
          <a:xfrm>
            <a:off x="6281928" y="3099816"/>
            <a:ext cx="2304288" cy="14081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>
                <a:solidFill>
                  <a:srgbClr val="009366"/>
                </a:solidFill>
                <a:latin typeface="Arial"/>
                <a:ea typeface="Arial" pitchFamily="34" charset="-122"/>
                <a:cs typeface="Arial"/>
              </a:rPr>
              <a:t>ACT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47" name="Shape 12">
            <a:extLst>
              <a:ext uri="{FF2B5EF4-FFF2-40B4-BE49-F238E27FC236}">
                <a16:creationId xmlns:a16="http://schemas.microsoft.com/office/drawing/2014/main" id="{1AC6E101-C61D-8418-4122-EC17A67C48C8}"/>
              </a:ext>
            </a:extLst>
          </p:cNvPr>
          <p:cNvSpPr/>
          <p:nvPr/>
        </p:nvSpPr>
        <p:spPr>
          <a:xfrm>
            <a:off x="8887968" y="2596896"/>
            <a:ext cx="2578608" cy="1993392"/>
          </a:xfrm>
          <a:prstGeom prst="roundRect">
            <a:avLst>
              <a:gd name="adj" fmla="val 2294"/>
            </a:avLst>
          </a:prstGeom>
          <a:solidFill>
            <a:srgbClr val="F2F7F9"/>
          </a:solidFill>
          <a:ln w="12700">
            <a:solidFill>
              <a:srgbClr val="F2F7F9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en-US">
              <a:latin typeface="Arial"/>
              <a:cs typeface="Arial"/>
            </a:endParaRPr>
          </a:p>
        </p:txBody>
      </p:sp>
      <p:sp>
        <p:nvSpPr>
          <p:cNvPr id="49" name="Text 13">
            <a:extLst>
              <a:ext uri="{FF2B5EF4-FFF2-40B4-BE49-F238E27FC236}">
                <a16:creationId xmlns:a16="http://schemas.microsoft.com/office/drawing/2014/main" id="{1EB5C7AA-0938-DD67-4FCE-13513C007D6D}"/>
              </a:ext>
            </a:extLst>
          </p:cNvPr>
          <p:cNvSpPr/>
          <p:nvPr/>
        </p:nvSpPr>
        <p:spPr>
          <a:xfrm>
            <a:off x="9052560" y="3077855"/>
            <a:ext cx="224942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2800" b="1">
                <a:solidFill>
                  <a:srgbClr val="004685"/>
                </a:solidFill>
                <a:latin typeface="Arial"/>
                <a:ea typeface="Arial" pitchFamily="34" charset="-122"/>
                <a:cs typeface="Arial"/>
              </a:rPr>
              <a:t>76</a:t>
            </a:r>
            <a:endParaRPr lang="en-US" sz="2300">
              <a:latin typeface="Arial"/>
              <a:cs typeface="Arial"/>
            </a:endParaRPr>
          </a:p>
        </p:txBody>
      </p:sp>
      <p:sp>
        <p:nvSpPr>
          <p:cNvPr id="51" name="Text 14">
            <a:extLst>
              <a:ext uri="{FF2B5EF4-FFF2-40B4-BE49-F238E27FC236}">
                <a16:creationId xmlns:a16="http://schemas.microsoft.com/office/drawing/2014/main" id="{5A2DE095-6894-33EE-2C8E-00FB762AB4F9}"/>
              </a:ext>
            </a:extLst>
          </p:cNvPr>
          <p:cNvSpPr/>
          <p:nvPr/>
        </p:nvSpPr>
        <p:spPr>
          <a:xfrm>
            <a:off x="9025128" y="3099816"/>
            <a:ext cx="2304288" cy="14081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>
                <a:solidFill>
                  <a:srgbClr val="009366"/>
                </a:solidFill>
                <a:latin typeface="Arial"/>
                <a:ea typeface="Arial" pitchFamily="34" charset="-122"/>
                <a:cs typeface="Arial"/>
              </a:rPr>
              <a:t>CLT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53" name="Text 15">
            <a:extLst>
              <a:ext uri="{FF2B5EF4-FFF2-40B4-BE49-F238E27FC236}">
                <a16:creationId xmlns:a16="http://schemas.microsoft.com/office/drawing/2014/main" id="{40BD4F89-ABB0-7A8F-3B2B-BD5865769512}"/>
              </a:ext>
            </a:extLst>
          </p:cNvPr>
          <p:cNvSpPr/>
          <p:nvPr/>
        </p:nvSpPr>
        <p:spPr>
          <a:xfrm>
            <a:off x="658368" y="4919472"/>
            <a:ext cx="108082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0" i="1">
                <a:solidFill>
                  <a:srgbClr val="222222"/>
                </a:solidFill>
                <a:latin typeface="Arial"/>
                <a:ea typeface="Arial" pitchFamily="34" charset="-122"/>
                <a:cs typeface="Arial"/>
              </a:rPr>
              <a:t>*Averages based on the Fall 2026 freshman class.</a:t>
            </a:r>
            <a:endParaRPr lang="en-US" sz="1100">
              <a:latin typeface="Arial"/>
              <a:cs typeface="Arial"/>
            </a:endParaRPr>
          </a:p>
        </p:txBody>
      </p:sp>
      <p:sp>
        <p:nvSpPr>
          <p:cNvPr id="57" name="Rounded Rectangle 24">
            <a:extLst>
              <a:ext uri="{FF2B5EF4-FFF2-40B4-BE49-F238E27FC236}">
                <a16:creationId xmlns:a16="http://schemas.microsoft.com/office/drawing/2014/main" id="{9E331824-7FCC-23D1-29F6-FC6DCC1AD5EE}"/>
              </a:ext>
            </a:extLst>
          </p:cNvPr>
          <p:cNvSpPr/>
          <p:nvPr/>
        </p:nvSpPr>
        <p:spPr>
          <a:xfrm>
            <a:off x="2761488" y="5230368"/>
            <a:ext cx="6675120" cy="475488"/>
          </a:xfrm>
          <a:prstGeom prst="roundRect">
            <a:avLst/>
          </a:prstGeom>
          <a:solidFill>
            <a:srgbClr val="004685"/>
          </a:solidFill>
          <a:ln>
            <a:solidFill>
              <a:srgbClr val="00468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Arial"/>
                <a:cs typeface="Arial"/>
              </a:rPr>
              <a:t>FALL 2026 ENTERING CLASS AVERAGES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CE65C7E-C26A-007A-DB97-C35F1AA7A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1A663-AB5A-1C46-BB3F-DC91B87E1671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2354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9E234-14FC-DD07-B2E5-256454A6E4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0">
            <a:extLst>
              <a:ext uri="{FF2B5EF4-FFF2-40B4-BE49-F238E27FC236}">
                <a16:creationId xmlns:a16="http://schemas.microsoft.com/office/drawing/2014/main" id="{347F30AA-CA77-8B06-8468-662321A68D50}"/>
              </a:ext>
            </a:extLst>
          </p:cNvPr>
          <p:cNvSpPr/>
          <p:nvPr/>
        </p:nvSpPr>
        <p:spPr>
          <a:xfrm>
            <a:off x="457200" y="867195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130">
                <a:solidFill>
                  <a:srgbClr val="009366"/>
                </a:solidFill>
                <a:latin typeface="Arial"/>
                <a:ea typeface="Arial" pitchFamily="34" charset="-122"/>
                <a:cs typeface="Arial"/>
              </a:rPr>
              <a:t>INVEST IN YOUR FUTURE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10" name="Text 1">
            <a:extLst>
              <a:ext uri="{FF2B5EF4-FFF2-40B4-BE49-F238E27FC236}">
                <a16:creationId xmlns:a16="http://schemas.microsoft.com/office/drawing/2014/main" id="{5FB4968F-09FB-1B70-63ED-ADE4E27EF810}"/>
              </a:ext>
            </a:extLst>
          </p:cNvPr>
          <p:cNvSpPr/>
          <p:nvPr/>
        </p:nvSpPr>
        <p:spPr>
          <a:xfrm>
            <a:off x="457200" y="297141"/>
            <a:ext cx="10789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>
                <a:solidFill>
                  <a:srgbClr val="004685"/>
                </a:solidFill>
                <a:latin typeface="Arial"/>
                <a:ea typeface="Arial" pitchFamily="34" charset="-122"/>
                <a:cs typeface="Arial"/>
              </a:rPr>
              <a:t>FRESHMAN MERIT SCHOLARSHIPS</a:t>
            </a:r>
            <a:endParaRPr lang="en-US" sz="2700">
              <a:latin typeface="Arial"/>
              <a:cs typeface="Arial"/>
            </a:endParaRPr>
          </a:p>
        </p:txBody>
      </p:sp>
      <p:sp>
        <p:nvSpPr>
          <p:cNvPr id="12" name="Text 3">
            <a:extLst>
              <a:ext uri="{FF2B5EF4-FFF2-40B4-BE49-F238E27FC236}">
                <a16:creationId xmlns:a16="http://schemas.microsoft.com/office/drawing/2014/main" id="{E11EDCA8-922A-7E25-A680-94E35FB5F210}"/>
              </a:ext>
            </a:extLst>
          </p:cNvPr>
          <p:cNvSpPr/>
          <p:nvPr/>
        </p:nvSpPr>
        <p:spPr>
          <a:xfrm>
            <a:off x="765126" y="1243350"/>
            <a:ext cx="9966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sz="1300">
                <a:solidFill>
                  <a:srgbClr val="252525"/>
                </a:solidFill>
                <a:latin typeface="Arial"/>
                <a:cs typeface="Arial"/>
              </a:rPr>
              <a:t>Merit awards are competitive and not guaranteed. Encourage students to apply by the Early Action date.</a:t>
            </a:r>
            <a:endParaRPr lang="en-US" sz="1250">
              <a:latin typeface="Arial"/>
              <a:cs typeface="Arial"/>
            </a:endParaRPr>
          </a:p>
        </p:txBody>
      </p:sp>
      <p:sp>
        <p:nvSpPr>
          <p:cNvPr id="14" name="Shape 4">
            <a:extLst>
              <a:ext uri="{FF2B5EF4-FFF2-40B4-BE49-F238E27FC236}">
                <a16:creationId xmlns:a16="http://schemas.microsoft.com/office/drawing/2014/main" id="{746DCB64-B63B-65CE-2766-FCACA7218704}"/>
              </a:ext>
            </a:extLst>
          </p:cNvPr>
          <p:cNvSpPr/>
          <p:nvPr/>
        </p:nvSpPr>
        <p:spPr>
          <a:xfrm>
            <a:off x="1681871" y="1588946"/>
            <a:ext cx="3712464" cy="475488"/>
          </a:xfrm>
          <a:prstGeom prst="roundRect">
            <a:avLst>
              <a:gd name="adj" fmla="val 7692"/>
            </a:avLst>
          </a:prstGeom>
          <a:solidFill>
            <a:srgbClr val="009366"/>
          </a:solidFill>
          <a:ln w="12700">
            <a:solidFill>
              <a:srgbClr val="009366"/>
            </a:solidFill>
            <a:prstDash val="solid"/>
          </a:ln>
        </p:spPr>
        <p:txBody>
          <a:bodyPr/>
          <a:lstStyle/>
          <a:p>
            <a:endParaRPr lang="en-US">
              <a:latin typeface="Arial"/>
              <a:cs typeface="Arial"/>
            </a:endParaRPr>
          </a:p>
        </p:txBody>
      </p:sp>
      <p:sp>
        <p:nvSpPr>
          <p:cNvPr id="16" name="Text 5">
            <a:extLst>
              <a:ext uri="{FF2B5EF4-FFF2-40B4-BE49-F238E27FC236}">
                <a16:creationId xmlns:a16="http://schemas.microsoft.com/office/drawing/2014/main" id="{E9714848-F475-9D3F-8CC4-24DAD694D8BD}"/>
              </a:ext>
            </a:extLst>
          </p:cNvPr>
          <p:cNvSpPr/>
          <p:nvPr/>
        </p:nvSpPr>
        <p:spPr>
          <a:xfrm>
            <a:off x="1681871" y="1736501"/>
            <a:ext cx="3712464" cy="182880"/>
          </a:xfrm>
          <a:prstGeom prst="rect">
            <a:avLst/>
          </a:prstGeom>
          <a:solidFill>
            <a:srgbClr val="009366"/>
          </a:solidFill>
          <a:ln>
            <a:solidFill>
              <a:srgbClr val="009366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FLORIDA RESIDENTS</a:t>
            </a:r>
            <a:endParaRPr lang="en-US" sz="1300">
              <a:latin typeface="Arial"/>
              <a:cs typeface="Arial"/>
            </a:endParaRPr>
          </a:p>
        </p:txBody>
      </p:sp>
      <p:sp>
        <p:nvSpPr>
          <p:cNvPr id="18" name="Shape 6">
            <a:extLst>
              <a:ext uri="{FF2B5EF4-FFF2-40B4-BE49-F238E27FC236}">
                <a16:creationId xmlns:a16="http://schemas.microsoft.com/office/drawing/2014/main" id="{5939DAAE-ED70-0AD3-47F0-A0D54D97DF4C}"/>
              </a:ext>
            </a:extLst>
          </p:cNvPr>
          <p:cNvSpPr/>
          <p:nvPr/>
        </p:nvSpPr>
        <p:spPr>
          <a:xfrm>
            <a:off x="6006983" y="1588946"/>
            <a:ext cx="3712464" cy="475488"/>
          </a:xfrm>
          <a:prstGeom prst="roundRect">
            <a:avLst>
              <a:gd name="adj" fmla="val 7692"/>
            </a:avLst>
          </a:prstGeom>
          <a:solidFill>
            <a:srgbClr val="009366"/>
          </a:solidFill>
          <a:ln w="12700">
            <a:solidFill>
              <a:srgbClr val="009366"/>
            </a:solidFill>
            <a:prstDash val="solid"/>
          </a:ln>
        </p:spPr>
        <p:txBody>
          <a:bodyPr/>
          <a:lstStyle/>
          <a:p>
            <a:endParaRPr lang="en-US">
              <a:latin typeface="Arial"/>
              <a:cs typeface="Arial"/>
            </a:endParaRPr>
          </a:p>
        </p:txBody>
      </p:sp>
      <p:sp>
        <p:nvSpPr>
          <p:cNvPr id="20" name="Text 7">
            <a:extLst>
              <a:ext uri="{FF2B5EF4-FFF2-40B4-BE49-F238E27FC236}">
                <a16:creationId xmlns:a16="http://schemas.microsoft.com/office/drawing/2014/main" id="{73670C35-824A-6C3C-D72D-11475DBB6E4E}"/>
              </a:ext>
            </a:extLst>
          </p:cNvPr>
          <p:cNvSpPr/>
          <p:nvPr/>
        </p:nvSpPr>
        <p:spPr>
          <a:xfrm>
            <a:off x="6124214" y="1736500"/>
            <a:ext cx="3565926" cy="182880"/>
          </a:xfrm>
          <a:prstGeom prst="rect">
            <a:avLst/>
          </a:prstGeom>
          <a:solidFill>
            <a:srgbClr val="009366"/>
          </a:solidFill>
          <a:ln>
            <a:solidFill>
              <a:srgbClr val="009366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NON-FLORIDA RESIDENTS</a:t>
            </a:r>
            <a:endParaRPr lang="en-US" sz="1300">
              <a:latin typeface="Arial"/>
              <a:cs typeface="Arial"/>
            </a:endParaRPr>
          </a:p>
        </p:txBody>
      </p:sp>
      <p:sp>
        <p:nvSpPr>
          <p:cNvPr id="22" name="Shape 8">
            <a:extLst>
              <a:ext uri="{FF2B5EF4-FFF2-40B4-BE49-F238E27FC236}">
                <a16:creationId xmlns:a16="http://schemas.microsoft.com/office/drawing/2014/main" id="{6E78ABAC-E387-F29D-E4C6-50CBB0D9B4DF}"/>
              </a:ext>
            </a:extLst>
          </p:cNvPr>
          <p:cNvSpPr/>
          <p:nvPr/>
        </p:nvSpPr>
        <p:spPr>
          <a:xfrm>
            <a:off x="1681871" y="2274746"/>
            <a:ext cx="3712464" cy="749808"/>
          </a:xfrm>
          <a:prstGeom prst="roundRect">
            <a:avLst>
              <a:gd name="adj" fmla="val 3659"/>
            </a:avLst>
          </a:prstGeom>
          <a:solidFill>
            <a:srgbClr val="F2FAF6"/>
          </a:solidFill>
          <a:ln w="6350">
            <a:solidFill>
              <a:srgbClr val="D9E6E1"/>
            </a:solidFill>
            <a:prstDash val="solid"/>
          </a:ln>
        </p:spPr>
        <p:txBody>
          <a:bodyPr/>
          <a:lstStyle/>
          <a:p>
            <a:endParaRPr lang="en-US">
              <a:latin typeface="Arial"/>
              <a:cs typeface="Arial"/>
            </a:endParaRPr>
          </a:p>
        </p:txBody>
      </p:sp>
      <p:sp>
        <p:nvSpPr>
          <p:cNvPr id="24" name="Text 9">
            <a:extLst>
              <a:ext uri="{FF2B5EF4-FFF2-40B4-BE49-F238E27FC236}">
                <a16:creationId xmlns:a16="http://schemas.microsoft.com/office/drawing/2014/main" id="{F6CA04B6-CBAE-09DB-2CCC-22B8FB654ACB}"/>
              </a:ext>
            </a:extLst>
          </p:cNvPr>
          <p:cNvSpPr/>
          <p:nvPr/>
        </p:nvSpPr>
        <p:spPr>
          <a:xfrm>
            <a:off x="1910471" y="2430194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>
                <a:solidFill>
                  <a:srgbClr val="004685"/>
                </a:solidFill>
                <a:latin typeface="Arial"/>
                <a:ea typeface="Arial" pitchFamily="34" charset="-122"/>
                <a:cs typeface="Arial"/>
              </a:rPr>
              <a:t>PRESIDENT’S GOLD</a:t>
            </a:r>
            <a:endParaRPr lang="en-US" sz="1100">
              <a:latin typeface="Arial"/>
              <a:cs typeface="Arial"/>
            </a:endParaRPr>
          </a:p>
        </p:txBody>
      </p:sp>
      <p:sp>
        <p:nvSpPr>
          <p:cNvPr id="26" name="Text 10">
            <a:extLst>
              <a:ext uri="{FF2B5EF4-FFF2-40B4-BE49-F238E27FC236}">
                <a16:creationId xmlns:a16="http://schemas.microsoft.com/office/drawing/2014/main" id="{A1F96F33-28B2-7645-7D32-B15DA1B5C046}"/>
              </a:ext>
            </a:extLst>
          </p:cNvPr>
          <p:cNvSpPr/>
          <p:nvPr/>
        </p:nvSpPr>
        <p:spPr>
          <a:xfrm>
            <a:off x="3570069" y="2404637"/>
            <a:ext cx="154267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009366"/>
                </a:solidFill>
                <a:latin typeface="Arial"/>
                <a:ea typeface="Arial" pitchFamily="34" charset="-122"/>
                <a:cs typeface="Arial"/>
              </a:rPr>
              <a:t>$5,000/year</a:t>
            </a:r>
            <a:endParaRPr lang="en-US" sz="1100">
              <a:latin typeface="Arial"/>
              <a:cs typeface="Arial"/>
            </a:endParaRPr>
          </a:p>
        </p:txBody>
      </p:sp>
      <p:sp>
        <p:nvSpPr>
          <p:cNvPr id="28" name="Text 11">
            <a:extLst>
              <a:ext uri="{FF2B5EF4-FFF2-40B4-BE49-F238E27FC236}">
                <a16:creationId xmlns:a16="http://schemas.microsoft.com/office/drawing/2014/main" id="{DA1CE22B-3C1D-001A-A46C-DAF98E02F749}"/>
              </a:ext>
            </a:extLst>
          </p:cNvPr>
          <p:cNvSpPr/>
          <p:nvPr/>
        </p:nvSpPr>
        <p:spPr>
          <a:xfrm>
            <a:off x="1679451" y="2658169"/>
            <a:ext cx="3716602" cy="3684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50" dirty="0">
                <a:solidFill>
                  <a:srgbClr val="222222"/>
                </a:solidFill>
                <a:latin typeface="Arial"/>
                <a:cs typeface="Arial"/>
              </a:rPr>
              <a:t>3.75 </a:t>
            </a:r>
            <a:r>
              <a:rPr lang="en-US" sz="1050">
                <a:solidFill>
                  <a:srgbClr val="222222"/>
                </a:solidFill>
                <a:latin typeface="Arial"/>
                <a:cs typeface="Arial"/>
              </a:rPr>
              <a:t>weighted GPA AND 1300 SAT, or 28 ACT, or 92 CLT</a:t>
            </a:r>
            <a:endParaRPr lang="en-US" sz="1050">
              <a:ea typeface="Calibri"/>
              <a:cs typeface="Calibri"/>
            </a:endParaRPr>
          </a:p>
        </p:txBody>
      </p:sp>
      <p:sp>
        <p:nvSpPr>
          <p:cNvPr id="30" name="Shape 12">
            <a:extLst>
              <a:ext uri="{FF2B5EF4-FFF2-40B4-BE49-F238E27FC236}">
                <a16:creationId xmlns:a16="http://schemas.microsoft.com/office/drawing/2014/main" id="{AC0FAF0F-8728-41E5-ABDF-E1ED8744F9FE}"/>
              </a:ext>
            </a:extLst>
          </p:cNvPr>
          <p:cNvSpPr/>
          <p:nvPr/>
        </p:nvSpPr>
        <p:spPr>
          <a:xfrm>
            <a:off x="1681871" y="3143426"/>
            <a:ext cx="3712464" cy="749808"/>
          </a:xfrm>
          <a:prstGeom prst="roundRect">
            <a:avLst>
              <a:gd name="adj" fmla="val 3659"/>
            </a:avLst>
          </a:prstGeom>
          <a:solidFill>
            <a:srgbClr val="F2FAF6"/>
          </a:solidFill>
          <a:ln w="6350">
            <a:solidFill>
              <a:srgbClr val="D9E6E1"/>
            </a:solidFill>
            <a:prstDash val="solid"/>
          </a:ln>
        </p:spPr>
        <p:txBody>
          <a:bodyPr/>
          <a:lstStyle/>
          <a:p>
            <a:endParaRPr lang="en-US">
              <a:latin typeface="Arial"/>
              <a:cs typeface="Arial"/>
            </a:endParaRPr>
          </a:p>
        </p:txBody>
      </p:sp>
      <p:sp>
        <p:nvSpPr>
          <p:cNvPr id="32" name="Text 13">
            <a:extLst>
              <a:ext uri="{FF2B5EF4-FFF2-40B4-BE49-F238E27FC236}">
                <a16:creationId xmlns:a16="http://schemas.microsoft.com/office/drawing/2014/main" id="{118430B9-7D33-6E32-D7B9-538DF1492A64}"/>
              </a:ext>
            </a:extLst>
          </p:cNvPr>
          <p:cNvSpPr/>
          <p:nvPr/>
        </p:nvSpPr>
        <p:spPr>
          <a:xfrm>
            <a:off x="1910471" y="3298874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>
                <a:solidFill>
                  <a:srgbClr val="004685"/>
                </a:solidFill>
                <a:latin typeface="Arial"/>
                <a:ea typeface="Arial" pitchFamily="34" charset="-122"/>
                <a:cs typeface="Arial"/>
              </a:rPr>
              <a:t>PRESIDENT’S SILVER</a:t>
            </a:r>
            <a:endParaRPr lang="en-US" sz="1100">
              <a:latin typeface="Arial"/>
              <a:cs typeface="Arial"/>
            </a:endParaRPr>
          </a:p>
        </p:txBody>
      </p:sp>
      <p:sp>
        <p:nvSpPr>
          <p:cNvPr id="38" name="Shape 16">
            <a:extLst>
              <a:ext uri="{FF2B5EF4-FFF2-40B4-BE49-F238E27FC236}">
                <a16:creationId xmlns:a16="http://schemas.microsoft.com/office/drawing/2014/main" id="{DB4F129B-B3E0-9C7D-FD57-B97DAFD74A70}"/>
              </a:ext>
            </a:extLst>
          </p:cNvPr>
          <p:cNvSpPr/>
          <p:nvPr/>
        </p:nvSpPr>
        <p:spPr>
          <a:xfrm>
            <a:off x="1681871" y="4012106"/>
            <a:ext cx="3712464" cy="749808"/>
          </a:xfrm>
          <a:prstGeom prst="roundRect">
            <a:avLst>
              <a:gd name="adj" fmla="val 3659"/>
            </a:avLst>
          </a:prstGeom>
          <a:solidFill>
            <a:srgbClr val="F2FAF6"/>
          </a:solidFill>
          <a:ln w="6350">
            <a:solidFill>
              <a:srgbClr val="D9E6E1"/>
            </a:solidFill>
            <a:prstDash val="solid"/>
          </a:ln>
        </p:spPr>
        <p:txBody>
          <a:bodyPr/>
          <a:lstStyle/>
          <a:p>
            <a:endParaRPr lang="en-US">
              <a:latin typeface="Arial"/>
              <a:cs typeface="Arial"/>
            </a:endParaRPr>
          </a:p>
        </p:txBody>
      </p:sp>
      <p:sp>
        <p:nvSpPr>
          <p:cNvPr id="40" name="Text 17">
            <a:extLst>
              <a:ext uri="{FF2B5EF4-FFF2-40B4-BE49-F238E27FC236}">
                <a16:creationId xmlns:a16="http://schemas.microsoft.com/office/drawing/2014/main" id="{95593F69-FBE5-6476-44E0-F71D7FA5E8B2}"/>
              </a:ext>
            </a:extLst>
          </p:cNvPr>
          <p:cNvSpPr/>
          <p:nvPr/>
        </p:nvSpPr>
        <p:spPr>
          <a:xfrm>
            <a:off x="1910471" y="4167554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>
                <a:solidFill>
                  <a:srgbClr val="004685"/>
                </a:solidFill>
                <a:latin typeface="Arial"/>
                <a:ea typeface="Arial" pitchFamily="34" charset="-122"/>
                <a:cs typeface="Arial"/>
              </a:rPr>
              <a:t>PRESIDENT’S BRONZE*</a:t>
            </a:r>
            <a:endParaRPr lang="en-US" sz="1100">
              <a:latin typeface="Arial"/>
              <a:cs typeface="Arial"/>
            </a:endParaRPr>
          </a:p>
        </p:txBody>
      </p:sp>
      <p:sp>
        <p:nvSpPr>
          <p:cNvPr id="46" name="Shape 20">
            <a:extLst>
              <a:ext uri="{FF2B5EF4-FFF2-40B4-BE49-F238E27FC236}">
                <a16:creationId xmlns:a16="http://schemas.microsoft.com/office/drawing/2014/main" id="{431B284A-A75C-363F-B131-CA51BD802F55}"/>
              </a:ext>
            </a:extLst>
          </p:cNvPr>
          <p:cNvSpPr/>
          <p:nvPr/>
        </p:nvSpPr>
        <p:spPr>
          <a:xfrm>
            <a:off x="6006983" y="2274746"/>
            <a:ext cx="3712464" cy="1097280"/>
          </a:xfrm>
          <a:prstGeom prst="roundRect">
            <a:avLst>
              <a:gd name="adj" fmla="val 2500"/>
            </a:avLst>
          </a:prstGeom>
          <a:solidFill>
            <a:srgbClr val="F2F8FB"/>
          </a:solidFill>
          <a:ln w="6350">
            <a:solidFill>
              <a:srgbClr val="D9E4EA"/>
            </a:solidFill>
            <a:prstDash val="solid"/>
          </a:ln>
        </p:spPr>
        <p:txBody>
          <a:bodyPr/>
          <a:lstStyle/>
          <a:p>
            <a:endParaRPr lang="en-US">
              <a:latin typeface="Arial"/>
              <a:cs typeface="Arial"/>
            </a:endParaRPr>
          </a:p>
        </p:txBody>
      </p:sp>
      <p:sp>
        <p:nvSpPr>
          <p:cNvPr id="54" name="Shape 24">
            <a:extLst>
              <a:ext uri="{FF2B5EF4-FFF2-40B4-BE49-F238E27FC236}">
                <a16:creationId xmlns:a16="http://schemas.microsoft.com/office/drawing/2014/main" id="{74930984-B104-927B-C63B-AFAC16EEB962}"/>
              </a:ext>
            </a:extLst>
          </p:cNvPr>
          <p:cNvSpPr/>
          <p:nvPr/>
        </p:nvSpPr>
        <p:spPr>
          <a:xfrm>
            <a:off x="6006983" y="3527474"/>
            <a:ext cx="3712464" cy="1097280"/>
          </a:xfrm>
          <a:prstGeom prst="roundRect">
            <a:avLst>
              <a:gd name="adj" fmla="val 2500"/>
            </a:avLst>
          </a:prstGeom>
          <a:solidFill>
            <a:srgbClr val="F2F8FB"/>
          </a:solidFill>
          <a:ln w="6350">
            <a:solidFill>
              <a:srgbClr val="D9E4EA"/>
            </a:solidFill>
            <a:prstDash val="solid"/>
          </a:ln>
        </p:spPr>
        <p:txBody>
          <a:bodyPr/>
          <a:lstStyle/>
          <a:p>
            <a:endParaRPr lang="en-US">
              <a:latin typeface="Arial"/>
              <a:cs typeface="Arial"/>
            </a:endParaRPr>
          </a:p>
        </p:txBody>
      </p:sp>
      <p:sp>
        <p:nvSpPr>
          <p:cNvPr id="56" name="Text 25">
            <a:extLst>
              <a:ext uri="{FF2B5EF4-FFF2-40B4-BE49-F238E27FC236}">
                <a16:creationId xmlns:a16="http://schemas.microsoft.com/office/drawing/2014/main" id="{A85CC306-0470-3F51-BF15-B400D0F92C45}"/>
              </a:ext>
            </a:extLst>
          </p:cNvPr>
          <p:cNvSpPr/>
          <p:nvPr/>
        </p:nvSpPr>
        <p:spPr>
          <a:xfrm>
            <a:off x="6128122" y="2459893"/>
            <a:ext cx="1990889" cy="21257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r>
              <a:rPr lang="en-US" sz="1100" b="1">
                <a:solidFill>
                  <a:srgbClr val="004685"/>
                </a:solidFill>
                <a:latin typeface="Arial"/>
                <a:ea typeface="Arial" pitchFamily="34" charset="-122"/>
                <a:cs typeface="Arial"/>
              </a:rPr>
              <a:t>BLUE &amp; GREEN SCHOLARS</a:t>
            </a:r>
            <a:endParaRPr lang="en-US" sz="1100">
              <a:latin typeface="Arial"/>
              <a:cs typeface="Arial"/>
            </a:endParaRPr>
          </a:p>
        </p:txBody>
      </p:sp>
      <p:sp>
        <p:nvSpPr>
          <p:cNvPr id="62" name="Rounded Rectangle 38">
            <a:extLst>
              <a:ext uri="{FF2B5EF4-FFF2-40B4-BE49-F238E27FC236}">
                <a16:creationId xmlns:a16="http://schemas.microsoft.com/office/drawing/2014/main" id="{432C0546-60E0-1996-296D-D66D3D100F10}"/>
              </a:ext>
            </a:extLst>
          </p:cNvPr>
          <p:cNvSpPr/>
          <p:nvPr/>
        </p:nvSpPr>
        <p:spPr>
          <a:xfrm>
            <a:off x="2162908" y="5239121"/>
            <a:ext cx="7178040" cy="475488"/>
          </a:xfrm>
          <a:prstGeom prst="roundRect">
            <a:avLst/>
          </a:prstGeom>
          <a:solidFill>
            <a:srgbClr val="004685"/>
          </a:solidFill>
          <a:ln>
            <a:solidFill>
              <a:srgbClr val="00468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Arial"/>
                <a:cs typeface="Arial"/>
              </a:rPr>
              <a:t>SCHOLARSHIP DETAILS: FGCU.EDU/SCHOLARSHIPS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0BCA406-5C76-5726-7558-89E508E57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1A663-AB5A-1C46-BB3F-DC91B87E1671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3" name="Text 10">
            <a:extLst>
              <a:ext uri="{FF2B5EF4-FFF2-40B4-BE49-F238E27FC236}">
                <a16:creationId xmlns:a16="http://schemas.microsoft.com/office/drawing/2014/main" id="{AB289567-08EC-12FA-A35A-CABA8AFA90F9}"/>
              </a:ext>
            </a:extLst>
          </p:cNvPr>
          <p:cNvSpPr/>
          <p:nvPr/>
        </p:nvSpPr>
        <p:spPr>
          <a:xfrm>
            <a:off x="3570068" y="3264329"/>
            <a:ext cx="154267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009366"/>
                </a:solidFill>
                <a:latin typeface="Arial"/>
                <a:ea typeface="Arial" pitchFamily="34" charset="-122"/>
                <a:cs typeface="Arial"/>
              </a:rPr>
              <a:t>$3,000/year</a:t>
            </a:r>
            <a:endParaRPr lang="en-US" sz="1100">
              <a:latin typeface="Arial"/>
              <a:cs typeface="Arial"/>
            </a:endParaRPr>
          </a:p>
        </p:txBody>
      </p:sp>
      <p:sp>
        <p:nvSpPr>
          <p:cNvPr id="4" name="Text 10">
            <a:extLst>
              <a:ext uri="{FF2B5EF4-FFF2-40B4-BE49-F238E27FC236}">
                <a16:creationId xmlns:a16="http://schemas.microsoft.com/office/drawing/2014/main" id="{1AB82C1D-BBD0-0989-9483-AC1DF4EA946B}"/>
              </a:ext>
            </a:extLst>
          </p:cNvPr>
          <p:cNvSpPr/>
          <p:nvPr/>
        </p:nvSpPr>
        <p:spPr>
          <a:xfrm>
            <a:off x="3570068" y="4153328"/>
            <a:ext cx="154267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009366"/>
                </a:solidFill>
                <a:latin typeface="Arial"/>
                <a:ea typeface="Arial" pitchFamily="34" charset="-122"/>
                <a:cs typeface="Arial"/>
              </a:rPr>
              <a:t>$2,000/year</a:t>
            </a:r>
            <a:endParaRPr lang="en-US" sz="1100">
              <a:latin typeface="Arial"/>
              <a:cs typeface="Arial"/>
            </a:endParaRPr>
          </a:p>
        </p:txBody>
      </p:sp>
      <p:sp>
        <p:nvSpPr>
          <p:cNvPr id="6" name="Text 11">
            <a:extLst>
              <a:ext uri="{FF2B5EF4-FFF2-40B4-BE49-F238E27FC236}">
                <a16:creationId xmlns:a16="http://schemas.microsoft.com/office/drawing/2014/main" id="{AFF28699-E803-8EB5-B677-12EC9A0A1E6D}"/>
              </a:ext>
            </a:extLst>
          </p:cNvPr>
          <p:cNvSpPr/>
          <p:nvPr/>
        </p:nvSpPr>
        <p:spPr>
          <a:xfrm>
            <a:off x="1679450" y="3527631"/>
            <a:ext cx="3716602" cy="3684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50" dirty="0">
                <a:solidFill>
                  <a:srgbClr val="222222"/>
                </a:solidFill>
                <a:latin typeface="Arial"/>
                <a:cs typeface="Arial"/>
              </a:rPr>
              <a:t>3.5 </a:t>
            </a:r>
            <a:r>
              <a:rPr lang="en-US" sz="1050">
                <a:solidFill>
                  <a:srgbClr val="222222"/>
                </a:solidFill>
                <a:latin typeface="Arial"/>
                <a:cs typeface="Arial"/>
              </a:rPr>
              <a:t>weighted GPA AND 1200 SAT, or 25 ACT, or 83 CLT</a:t>
            </a:r>
            <a:endParaRPr lang="en-US" sz="1050">
              <a:ea typeface="Calibri"/>
              <a:cs typeface="Calibri"/>
            </a:endParaRPr>
          </a:p>
        </p:txBody>
      </p:sp>
      <p:sp>
        <p:nvSpPr>
          <p:cNvPr id="7" name="Text 11">
            <a:extLst>
              <a:ext uri="{FF2B5EF4-FFF2-40B4-BE49-F238E27FC236}">
                <a16:creationId xmlns:a16="http://schemas.microsoft.com/office/drawing/2014/main" id="{E8BF07A4-854F-F587-C389-C199CBAC37C6}"/>
              </a:ext>
            </a:extLst>
          </p:cNvPr>
          <p:cNvSpPr/>
          <p:nvPr/>
        </p:nvSpPr>
        <p:spPr>
          <a:xfrm>
            <a:off x="1679450" y="4387323"/>
            <a:ext cx="3716602" cy="3684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50">
                <a:solidFill>
                  <a:srgbClr val="222222"/>
                </a:solidFill>
                <a:latin typeface="Arial"/>
                <a:cs typeface="Arial"/>
              </a:rPr>
              <a:t>3.5 weighted GPA AND 1100 SAT, or 22 ACT, or 72 CLT</a:t>
            </a:r>
            <a:endParaRPr lang="en-US" sz="1050">
              <a:ea typeface="Calibri"/>
              <a:cs typeface="Calibri"/>
            </a:endParaRPr>
          </a:p>
        </p:txBody>
      </p:sp>
      <p:sp>
        <p:nvSpPr>
          <p:cNvPr id="9" name="Text 10">
            <a:extLst>
              <a:ext uri="{FF2B5EF4-FFF2-40B4-BE49-F238E27FC236}">
                <a16:creationId xmlns:a16="http://schemas.microsoft.com/office/drawing/2014/main" id="{A66B0EC9-AF0E-2899-0D6B-7C803EEC3BE7}"/>
              </a:ext>
            </a:extLst>
          </p:cNvPr>
          <p:cNvSpPr/>
          <p:nvPr/>
        </p:nvSpPr>
        <p:spPr>
          <a:xfrm>
            <a:off x="8122530" y="2463252"/>
            <a:ext cx="1562217" cy="2695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009366"/>
                </a:solidFill>
                <a:latin typeface="Arial"/>
                <a:ea typeface="Arial" pitchFamily="34" charset="-122"/>
                <a:cs typeface="Arial"/>
              </a:rPr>
              <a:t>$15,000/year</a:t>
            </a:r>
            <a:endParaRPr lang="en-US" sz="1100">
              <a:latin typeface="Arial"/>
              <a:cs typeface="Arial"/>
            </a:endParaRPr>
          </a:p>
        </p:txBody>
      </p:sp>
      <p:sp>
        <p:nvSpPr>
          <p:cNvPr id="48" name="Text 21">
            <a:extLst>
              <a:ext uri="{FF2B5EF4-FFF2-40B4-BE49-F238E27FC236}">
                <a16:creationId xmlns:a16="http://schemas.microsoft.com/office/drawing/2014/main" id="{2242A245-11EB-0B88-2E7E-9F61E3E5AD47}"/>
              </a:ext>
            </a:extLst>
          </p:cNvPr>
          <p:cNvSpPr/>
          <p:nvPr/>
        </p:nvSpPr>
        <p:spPr>
          <a:xfrm>
            <a:off x="6128122" y="3708087"/>
            <a:ext cx="1990892" cy="29073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100" b="1">
                <a:solidFill>
                  <a:srgbClr val="004685"/>
                </a:solidFill>
                <a:latin typeface="Arial"/>
                <a:ea typeface="Arial" pitchFamily="34" charset="-122"/>
                <a:cs typeface="Arial"/>
              </a:rPr>
              <a:t>BLUE &amp; GREEN DIRECTORS</a:t>
            </a:r>
            <a:endParaRPr lang="en-US" sz="1100">
              <a:latin typeface="Arial"/>
              <a:cs typeface="Arial"/>
            </a:endParaRPr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AAB6A221-9D2D-B4C5-D294-036EEEA61A35}"/>
              </a:ext>
            </a:extLst>
          </p:cNvPr>
          <p:cNvSpPr/>
          <p:nvPr/>
        </p:nvSpPr>
        <p:spPr>
          <a:xfrm>
            <a:off x="6007219" y="2843785"/>
            <a:ext cx="3687295" cy="5150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50">
                <a:solidFill>
                  <a:srgbClr val="222222"/>
                </a:solidFill>
                <a:latin typeface="Arial"/>
                <a:cs typeface="Arial"/>
              </a:rPr>
              <a:t>3.75 weighted GPA AND 1300 SAT, or 28 ACT, or 92 CLT</a:t>
            </a:r>
            <a:endParaRPr lang="en-US" sz="1050">
              <a:ea typeface="Calibri"/>
              <a:cs typeface="Calibri"/>
            </a:endParaRPr>
          </a:p>
        </p:txBody>
      </p:sp>
      <p:sp>
        <p:nvSpPr>
          <p:cNvPr id="15" name="Text 11">
            <a:extLst>
              <a:ext uri="{FF2B5EF4-FFF2-40B4-BE49-F238E27FC236}">
                <a16:creationId xmlns:a16="http://schemas.microsoft.com/office/drawing/2014/main" id="{19DA7232-C77C-7A30-544A-D27F550F3376}"/>
              </a:ext>
            </a:extLst>
          </p:cNvPr>
          <p:cNvSpPr/>
          <p:nvPr/>
        </p:nvSpPr>
        <p:spPr>
          <a:xfrm>
            <a:off x="6007219" y="4104015"/>
            <a:ext cx="3687295" cy="5150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50" dirty="0">
                <a:solidFill>
                  <a:srgbClr val="222222"/>
                </a:solidFill>
                <a:latin typeface="Arial"/>
                <a:cs typeface="Arial"/>
              </a:rPr>
              <a:t>3.5 </a:t>
            </a:r>
            <a:r>
              <a:rPr lang="en-US" sz="1050">
                <a:solidFill>
                  <a:srgbClr val="222222"/>
                </a:solidFill>
                <a:latin typeface="Arial"/>
                <a:cs typeface="Arial"/>
              </a:rPr>
              <a:t>weighted GPA AND 1200 SAT, or 25 ACT, or 83 CLT</a:t>
            </a:r>
            <a:endParaRPr lang="en-US" sz="1050">
              <a:ea typeface="Calibri"/>
              <a:cs typeface="Calibri"/>
            </a:endParaRPr>
          </a:p>
        </p:txBody>
      </p:sp>
      <p:sp>
        <p:nvSpPr>
          <p:cNvPr id="17" name="Text 10">
            <a:extLst>
              <a:ext uri="{FF2B5EF4-FFF2-40B4-BE49-F238E27FC236}">
                <a16:creationId xmlns:a16="http://schemas.microsoft.com/office/drawing/2014/main" id="{82326A93-60D1-DE7E-A97D-452D743A8D94}"/>
              </a:ext>
            </a:extLst>
          </p:cNvPr>
          <p:cNvSpPr/>
          <p:nvPr/>
        </p:nvSpPr>
        <p:spPr>
          <a:xfrm>
            <a:off x="8122530" y="3713713"/>
            <a:ext cx="1562217" cy="2695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009366"/>
                </a:solidFill>
                <a:latin typeface="Arial"/>
                <a:ea typeface="Arial" pitchFamily="34" charset="-122"/>
                <a:cs typeface="Arial"/>
              </a:rPr>
              <a:t>$10,000/year</a:t>
            </a:r>
            <a:endParaRPr lang="en-US" sz="1100">
              <a:latin typeface="Arial"/>
              <a:cs typeface="Arial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287DCA1-667A-E15A-4529-7A2D0D0C7F75}"/>
              </a:ext>
            </a:extLst>
          </p:cNvPr>
          <p:cNvSpPr txBox="1"/>
          <p:nvPr/>
        </p:nvSpPr>
        <p:spPr>
          <a:xfrm>
            <a:off x="1679494" y="4868333"/>
            <a:ext cx="8014839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000" b="1">
                <a:solidFill>
                  <a:srgbClr val="000000"/>
                </a:solidFill>
                <a:latin typeface="Arial"/>
                <a:cs typeface="Arial"/>
              </a:rPr>
              <a:t>*President's Bronze: Awarded by test score priority and availability of fund</a:t>
            </a:r>
            <a:r>
              <a:rPr lang="en-US" sz="1000" b="1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s</a:t>
            </a:r>
            <a:endParaRPr lang="en-US" b="1">
              <a:solidFill>
                <a:srgbClr val="000000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648274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512064"/>
            <a:ext cx="10789920" cy="566928"/>
          </a:xfrm>
        </p:spPr>
        <p:txBody>
          <a:bodyPr wrap="square"/>
          <a:lstStyle/>
          <a:p>
            <a:pPr algn="l">
              <a:defRPr sz="2500" b="1">
                <a:solidFill>
                  <a:srgbClr val="767171"/>
                </a:solidFill>
                <a:latin typeface="Arial"/>
              </a:defRPr>
            </a:pPr>
            <a:r>
              <a:rPr sz="3000" b="1" i="0">
                <a:solidFill>
                  <a:srgbClr val="004685"/>
                </a:solidFill>
                <a:latin typeface="Arial"/>
                <a:cs typeface="Arial"/>
              </a:rPr>
              <a:t>Upcoming Events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8009" y="1082509"/>
            <a:ext cx="4402798" cy="229294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>
              <a:defRPr sz="1050" b="1" i="0">
                <a:solidFill>
                  <a:srgbClr val="00995E"/>
                </a:solidFill>
                <a:latin typeface="Arial"/>
              </a:defRPr>
            </a:pPr>
            <a:r>
              <a:rPr sz="1250" b="1" i="0">
                <a:solidFill>
                  <a:srgbClr val="009366"/>
                </a:solidFill>
                <a:latin typeface="Arial"/>
                <a:cs typeface="Arial"/>
              </a:rPr>
              <a:t>WE CAN'T WAIT TO MEET </a:t>
            </a:r>
            <a:r>
              <a:rPr lang="en-US" sz="1250" b="1">
                <a:solidFill>
                  <a:srgbClr val="009366"/>
                </a:solidFill>
                <a:latin typeface="Arial"/>
                <a:cs typeface="Arial"/>
              </a:rPr>
              <a:t>YOUR STUDENTS</a:t>
            </a:r>
            <a:r>
              <a:rPr lang="en-US" sz="1250" b="1" dirty="0">
                <a:solidFill>
                  <a:srgbClr val="009366"/>
                </a:solidFill>
                <a:latin typeface="Arial"/>
                <a:cs typeface="Arial"/>
              </a:rPr>
              <a:t>!</a:t>
            </a:r>
            <a:endParaRPr sz="1250" b="1" i="0" dirty="0">
              <a:solidFill>
                <a:srgbClr val="009366"/>
              </a:solidFill>
              <a:latin typeface="Arial"/>
              <a:cs typeface="Arial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66928" y="1737360"/>
            <a:ext cx="5074920" cy="457200"/>
          </a:xfrm>
          <a:prstGeom prst="roundRect">
            <a:avLst/>
          </a:prstGeom>
          <a:solidFill>
            <a:srgbClr val="009366"/>
          </a:solidFill>
          <a:ln w="12700">
            <a:solidFill>
              <a:srgbClr val="0093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2648" y="1833527"/>
            <a:ext cx="4983480" cy="283154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>
              <a:defRPr sz="1200" b="1" i="0">
                <a:solidFill>
                  <a:srgbClr val="FFFFFF"/>
                </a:solidFill>
                <a:latin typeface="Arial"/>
              </a:defRPr>
            </a:pPr>
            <a:r>
              <a:rPr sz="1600" b="1">
                <a:solidFill>
                  <a:srgbClr val="FFFFFF"/>
                </a:solidFill>
                <a:latin typeface="Arial"/>
                <a:cs typeface="Arial"/>
              </a:rPr>
              <a:t>EAGLE EXPO OPEN HOUSE</a:t>
            </a:r>
            <a:endParaRPr lang="en-US" sz="1600" b="1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6384" y="2331720"/>
            <a:ext cx="4626864" cy="775597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/>
            <a:r>
              <a:rPr sz="1600" b="1">
                <a:solidFill>
                  <a:srgbClr val="004685"/>
                </a:solidFill>
                <a:latin typeface="Arial"/>
                <a:cs typeface="Arial"/>
              </a:rPr>
              <a:t>Saturday, October 17, 2026</a:t>
            </a:r>
            <a:endParaRPr lang="en-US" sz="1600" b="1">
              <a:solidFill>
                <a:srgbClr val="004685"/>
              </a:solidFill>
              <a:latin typeface="Arial"/>
              <a:cs typeface="Arial"/>
            </a:endParaRPr>
          </a:p>
          <a:p>
            <a:pPr algn="ctr"/>
            <a:endParaRPr lang="en-US" sz="1600" b="1" dirty="0">
              <a:solidFill>
                <a:srgbClr val="004685"/>
              </a:solidFill>
              <a:latin typeface="Arial"/>
              <a:cs typeface="Arial"/>
            </a:endParaRPr>
          </a:p>
          <a:p>
            <a:pPr algn="ctr"/>
            <a:r>
              <a:rPr sz="1600" b="1">
                <a:solidFill>
                  <a:srgbClr val="004685"/>
                </a:solidFill>
                <a:latin typeface="Arial"/>
                <a:cs typeface="Arial"/>
              </a:rPr>
              <a:t>Saturday, February 20, 2027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3328416"/>
            <a:ext cx="5074920" cy="457200"/>
          </a:xfrm>
          <a:prstGeom prst="roundRect">
            <a:avLst/>
          </a:prstGeom>
          <a:solidFill>
            <a:srgbClr val="009366"/>
          </a:solidFill>
          <a:ln w="12700">
            <a:solidFill>
              <a:srgbClr val="0093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2648" y="3424583"/>
            <a:ext cx="4983480" cy="283154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>
              <a:defRPr sz="1200" b="1" i="0">
                <a:solidFill>
                  <a:srgbClr val="FFFFFF"/>
                </a:solidFill>
                <a:latin typeface="Arial"/>
              </a:defRPr>
            </a:pPr>
            <a:r>
              <a:rPr sz="1600" b="1">
                <a:solidFill>
                  <a:srgbClr val="FFFFFF"/>
                </a:solidFill>
                <a:latin typeface="Arial"/>
                <a:cs typeface="Arial"/>
              </a:rPr>
              <a:t>SAY YES TO THE NEST</a:t>
            </a:r>
            <a:endParaRPr lang="en-US" sz="1600" b="1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86384" y="3913632"/>
            <a:ext cx="4626864" cy="1268039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/>
            <a:r>
              <a:rPr sz="1600" b="1">
                <a:solidFill>
                  <a:srgbClr val="004685"/>
                </a:solidFill>
                <a:latin typeface="Arial"/>
                <a:cs typeface="Arial"/>
              </a:rPr>
              <a:t>Admitted Students Event</a:t>
            </a:r>
            <a:endParaRPr lang="en-US" sz="1600" b="1" dirty="0">
              <a:solidFill>
                <a:srgbClr val="004685"/>
              </a:solidFill>
              <a:latin typeface="Arial"/>
              <a:cs typeface="Arial"/>
            </a:endParaRPr>
          </a:p>
          <a:p>
            <a:pPr algn="ctr"/>
            <a:endParaRPr lang="en-US" sz="1600" b="1" dirty="0">
              <a:solidFill>
                <a:srgbClr val="004685"/>
              </a:solidFill>
              <a:latin typeface="Arial"/>
              <a:cs typeface="Arial"/>
            </a:endParaRPr>
          </a:p>
          <a:p>
            <a:pPr algn="ctr"/>
            <a:r>
              <a:rPr sz="1600" b="1">
                <a:solidFill>
                  <a:srgbClr val="004685"/>
                </a:solidFill>
                <a:latin typeface="Arial"/>
                <a:cs typeface="Arial"/>
              </a:rPr>
              <a:t>Saturday, January 23, 2027</a:t>
            </a:r>
          </a:p>
          <a:p>
            <a:pPr algn="ctr"/>
            <a:endParaRPr lang="en-US" sz="1600" b="1" dirty="0">
              <a:solidFill>
                <a:srgbClr val="004685"/>
              </a:solidFill>
              <a:latin typeface="Arial"/>
              <a:cs typeface="Arial"/>
            </a:endParaRPr>
          </a:p>
          <a:p>
            <a:pPr algn="ctr"/>
            <a:r>
              <a:rPr sz="1600" b="1">
                <a:solidFill>
                  <a:srgbClr val="004685"/>
                </a:solidFill>
                <a:latin typeface="Arial"/>
                <a:cs typeface="Arial"/>
              </a:rPr>
              <a:t>Saturday, March 20, 2027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99076" y="5816299"/>
            <a:ext cx="4846320" cy="529376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defRPr sz="1080" b="1" i="0">
                <a:solidFill>
                  <a:srgbClr val="00995E"/>
                </a:solidFill>
                <a:latin typeface="Arial"/>
              </a:defRPr>
            </a:pPr>
            <a:r>
              <a:rPr sz="1600" b="1">
                <a:solidFill>
                  <a:srgbClr val="006199"/>
                </a:solidFill>
                <a:latin typeface="Arial"/>
                <a:cs typeface="Arial"/>
              </a:rPr>
              <a:t>Daily visits are available year-round. Learn more at fgcu.edu/visit.</a:t>
            </a:r>
            <a:endParaRPr lang="en-US" sz="1600" b="1">
              <a:solidFill>
                <a:srgbClr val="006199"/>
              </a:solidFill>
              <a:latin typeface="Arial"/>
              <a:cs typeface="Arial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6748272"/>
            <a:ext cx="11932920" cy="109728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721D873-01BC-2EC3-5319-86DCA694D5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1363" y="1045859"/>
            <a:ext cx="4405296" cy="4581876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99222CB-A180-0A85-F319-27AF5F492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1A663-AB5A-1C46-BB3F-DC91B87E1671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217AD7-E006-1B73-B721-CE35916CA3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PHOTO/TITLE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E87EC6-7E35-1DB1-786E-7DDCD903011F}"/>
              </a:ext>
            </a:extLst>
          </p:cNvPr>
          <p:cNvSpPr txBox="1"/>
          <p:nvPr/>
        </p:nvSpPr>
        <p:spPr>
          <a:xfrm>
            <a:off x="4954859" y="5688737"/>
            <a:ext cx="7237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>
                <a:solidFill>
                  <a:srgbClr val="006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ONCE AN EAGLE. </a:t>
            </a:r>
            <a:r>
              <a:rPr lang="en-US" sz="2800" b="1" i="1">
                <a:solidFill>
                  <a:srgbClr val="0099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ALWAYS AN EAGLE.</a:t>
            </a:r>
            <a:endParaRPr lang="en-US" sz="2800">
              <a:solidFill>
                <a:srgbClr val="00995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Photograph of FGCU students in their caps and gowns at a commencement ceremony. ">
            <a:extLst>
              <a:ext uri="{FF2B5EF4-FFF2-40B4-BE49-F238E27FC236}">
                <a16:creationId xmlns:a16="http://schemas.microsoft.com/office/drawing/2014/main" id="{2A8464D2-5EED-44BB-9798-2AB02A608FC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6341" b="6159"/>
          <a:stretch>
            <a:fillRect/>
          </a:stretch>
        </p:blipFill>
        <p:spPr>
          <a:xfrm>
            <a:off x="0" y="0"/>
            <a:ext cx="121920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8430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erial photograph of Florida Gulf Coast University with multiple green-roofed buildings surrounded by dense trees and pathways converging at a central grassy area. The scene includes a pond on the left side and clear skies above, highlighting a peaceful, organized environment.">
            <a:extLst>
              <a:ext uri="{FF2B5EF4-FFF2-40B4-BE49-F238E27FC236}">
                <a16:creationId xmlns:a16="http://schemas.microsoft.com/office/drawing/2014/main" id="{26487FF6-70E4-1F78-638D-3737E3D059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71"/>
            <a:ext cx="12192000" cy="5498592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2292E24-329A-755A-BA97-C7D985E23072}"/>
              </a:ext>
            </a:extLst>
          </p:cNvPr>
          <p:cNvSpPr txBox="1">
            <a:spLocks/>
          </p:cNvSpPr>
          <p:nvPr/>
        </p:nvSpPr>
        <p:spPr>
          <a:xfrm>
            <a:off x="1170878" y="568348"/>
            <a:ext cx="10136459" cy="574652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b="1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/>
              <a:t>WELCOME TO </a:t>
            </a:r>
            <a:r>
              <a:rPr lang="en-US" sz="6000" i="1"/>
              <a:t>THE NEST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AF10E33-EDA8-CD5E-7A29-308848382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6525" y="6407342"/>
            <a:ext cx="2684813" cy="274623"/>
          </a:xfrm>
        </p:spPr>
        <p:txBody>
          <a:bodyPr/>
          <a:lstStyle/>
          <a:p>
            <a:fld id="{19A1A663-AB5A-1C46-BB3F-DC91B87E1671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719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0817" y="512064"/>
            <a:ext cx="10812332" cy="690192"/>
          </a:xfrm>
        </p:spPr>
        <p:txBody>
          <a:bodyPr wrap="square" lIns="91440" tIns="45720" rIns="91440" bIns="45720" anchor="t"/>
          <a:lstStyle/>
          <a:p>
            <a:pPr algn="just">
              <a:defRPr sz="2500" b="1">
                <a:solidFill>
                  <a:srgbClr val="767171"/>
                </a:solidFill>
                <a:latin typeface="Arial"/>
              </a:defRPr>
            </a:pPr>
            <a:r>
              <a:rPr sz="2600" b="1" i="0">
                <a:solidFill>
                  <a:srgbClr val="004685"/>
                </a:solidFill>
                <a:latin typeface="Arial"/>
                <a:cs typeface="Arial"/>
              </a:rPr>
              <a:t>FGCU Fast Facts</a:t>
            </a:r>
            <a:endParaRPr lang="en-US" sz="3200" b="1" i="0">
              <a:solidFill>
                <a:srgbClr val="004685"/>
              </a:solidFill>
              <a:latin typeface="Arial"/>
              <a:cs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02920" y="1581912"/>
            <a:ext cx="2542032" cy="1115568"/>
          </a:xfrm>
          <a:prstGeom prst="roundRect">
            <a:avLst/>
          </a:prstGeom>
          <a:solidFill>
            <a:srgbClr val="EAF6F1"/>
          </a:solidFill>
          <a:ln w="12700">
            <a:solidFill>
              <a:srgbClr val="EAF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8640" y="1713567"/>
            <a:ext cx="2450591" cy="4678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>
              <a:defRPr sz="2300" b="1" i="0">
                <a:solidFill>
                  <a:srgbClr val="00995E"/>
                </a:solidFill>
                <a:latin typeface="Arial"/>
              </a:defRPr>
            </a:pPr>
            <a:r>
              <a:rPr lang="en-US" sz="2800" b="1">
                <a:solidFill>
                  <a:srgbClr val="004685"/>
                </a:solidFill>
                <a:latin typeface="Arial"/>
                <a:cs typeface="Arial"/>
              </a:rPr>
              <a:t>16,000</a:t>
            </a:r>
            <a:r>
              <a:rPr sz="2800" b="1" dirty="0">
                <a:solidFill>
                  <a:srgbClr val="004685"/>
                </a:solidFill>
                <a:latin typeface="Arial"/>
                <a:cs typeface="Arial"/>
              </a:rPr>
              <a:t>+</a:t>
            </a:r>
            <a:endParaRPr lang="en-US" sz="2800" b="1" dirty="0">
              <a:solidFill>
                <a:srgbClr val="004685"/>
              </a:solidFill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4129" y="2248353"/>
            <a:ext cx="2359151" cy="221599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>
              <a:defRPr sz="1050" b="1" i="0">
                <a:solidFill>
                  <a:srgbClr val="2F2F2F"/>
                </a:solidFill>
                <a:latin typeface="Arial"/>
              </a:defRPr>
            </a:pPr>
            <a:r>
              <a:rPr sz="1200" b="1">
                <a:solidFill>
                  <a:srgbClr val="009366"/>
                </a:solidFill>
                <a:latin typeface="Arial"/>
                <a:cs typeface="Arial"/>
              </a:rPr>
              <a:t>STUDENTS</a:t>
            </a:r>
            <a:endParaRPr lang="en-US" sz="1200" b="1">
              <a:solidFill>
                <a:srgbClr val="009366"/>
              </a:solidFill>
              <a:latin typeface="Arial"/>
              <a:cs typeface="Arial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291839" y="1581912"/>
            <a:ext cx="2542032" cy="1115568"/>
          </a:xfrm>
          <a:prstGeom prst="roundRect">
            <a:avLst/>
          </a:prstGeom>
          <a:solidFill>
            <a:srgbClr val="EAF3F8"/>
          </a:solidFill>
          <a:ln w="12700">
            <a:solidFill>
              <a:srgbClr val="EAF3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37559" y="1713567"/>
            <a:ext cx="2450591" cy="4678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>
              <a:defRPr sz="2300" b="1" i="0">
                <a:solidFill>
                  <a:srgbClr val="006199"/>
                </a:solidFill>
                <a:latin typeface="Arial"/>
              </a:defRPr>
            </a:pPr>
            <a:r>
              <a:rPr sz="2800" b="1">
                <a:solidFill>
                  <a:srgbClr val="004685"/>
                </a:solidFill>
                <a:latin typeface="Arial"/>
                <a:cs typeface="Arial"/>
              </a:rPr>
              <a:t>66</a:t>
            </a:r>
            <a:endParaRPr lang="en-US" sz="2800" b="1">
              <a:solidFill>
                <a:srgbClr val="004685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83279" y="2248353"/>
            <a:ext cx="2359151" cy="221599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>
              <a:defRPr sz="1050" b="1" i="0">
                <a:solidFill>
                  <a:srgbClr val="2F2F2F"/>
                </a:solidFill>
                <a:latin typeface="Arial"/>
              </a:defRPr>
            </a:pPr>
            <a:r>
              <a:rPr sz="1200" b="1">
                <a:solidFill>
                  <a:srgbClr val="009366"/>
                </a:solidFill>
                <a:latin typeface="Arial"/>
                <a:cs typeface="Arial"/>
              </a:rPr>
              <a:t>UNDERGRADUATE DEGREES</a:t>
            </a:r>
            <a:endParaRPr lang="en-US" sz="1200" b="1">
              <a:solidFill>
                <a:srgbClr val="009366"/>
              </a:solidFill>
              <a:latin typeface="Arial"/>
              <a:cs typeface="Arial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080759" y="1581912"/>
            <a:ext cx="2542032" cy="1115568"/>
          </a:xfrm>
          <a:prstGeom prst="roundRect">
            <a:avLst/>
          </a:prstGeom>
          <a:solidFill>
            <a:srgbClr val="EAF6F1"/>
          </a:solidFill>
          <a:ln w="12700">
            <a:solidFill>
              <a:srgbClr val="EAF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26479" y="1713567"/>
            <a:ext cx="2450591" cy="4678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>
              <a:defRPr sz="2300" b="1" i="0">
                <a:solidFill>
                  <a:srgbClr val="00995E"/>
                </a:solidFill>
                <a:latin typeface="Arial"/>
              </a:defRPr>
            </a:pPr>
            <a:r>
              <a:rPr sz="2800" b="1">
                <a:solidFill>
                  <a:srgbClr val="004685"/>
                </a:solidFill>
                <a:latin typeface="Arial"/>
                <a:cs typeface="Arial"/>
              </a:rPr>
              <a:t>57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72199" y="2248353"/>
            <a:ext cx="2359151" cy="221599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>
              <a:defRPr sz="1050" b="1" i="0">
                <a:solidFill>
                  <a:srgbClr val="2F2F2F"/>
                </a:solidFill>
                <a:latin typeface="Arial"/>
              </a:defRPr>
            </a:pPr>
            <a:r>
              <a:rPr sz="1200" b="1">
                <a:solidFill>
                  <a:srgbClr val="009366"/>
                </a:solidFill>
                <a:latin typeface="Arial"/>
                <a:cs typeface="Arial"/>
              </a:rPr>
              <a:t>MINORS</a:t>
            </a:r>
            <a:endParaRPr lang="en-US" sz="1200" b="1">
              <a:solidFill>
                <a:srgbClr val="009366"/>
              </a:solidFill>
              <a:latin typeface="Arial"/>
              <a:cs typeface="Arial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8869680" y="1581912"/>
            <a:ext cx="2542032" cy="1115568"/>
          </a:xfrm>
          <a:prstGeom prst="roundRect">
            <a:avLst/>
          </a:prstGeom>
          <a:solidFill>
            <a:srgbClr val="EAF3F8"/>
          </a:solidFill>
          <a:ln w="12700">
            <a:solidFill>
              <a:srgbClr val="EAF3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934938" y="1713567"/>
            <a:ext cx="2450591" cy="4678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>
              <a:defRPr sz="2300" b="1" i="0">
                <a:solidFill>
                  <a:srgbClr val="006199"/>
                </a:solidFill>
                <a:latin typeface="Arial"/>
              </a:defRPr>
            </a:pPr>
            <a:r>
              <a:rPr sz="2800" b="1">
                <a:solidFill>
                  <a:srgbClr val="004685"/>
                </a:solidFill>
                <a:latin typeface="Arial"/>
                <a:cs typeface="Arial"/>
              </a:rPr>
              <a:t>19:1</a:t>
            </a:r>
            <a:endParaRPr lang="en-US" sz="2800" b="1">
              <a:solidFill>
                <a:srgbClr val="004685"/>
              </a:solidFill>
              <a:latin typeface="Arial"/>
              <a:cs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907962" y="2301367"/>
            <a:ext cx="2507127" cy="221599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>
              <a:defRPr sz="1050" b="1" i="0">
                <a:solidFill>
                  <a:srgbClr val="2F2F2F"/>
                </a:solidFill>
                <a:latin typeface="Arial"/>
              </a:defRPr>
            </a:pPr>
            <a:r>
              <a:rPr sz="1200" b="1">
                <a:solidFill>
                  <a:srgbClr val="009366"/>
                </a:solidFill>
                <a:latin typeface="Arial"/>
                <a:cs typeface="Arial"/>
              </a:rPr>
              <a:t>STUDENT-TO-FACULTY RATIO</a:t>
            </a:r>
            <a:endParaRPr lang="en-US" sz="1200" b="1">
              <a:solidFill>
                <a:srgbClr val="009366"/>
              </a:solidFill>
              <a:latin typeface="Arial"/>
              <a:cs typeface="Arial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02920" y="2926080"/>
            <a:ext cx="2542032" cy="1115568"/>
          </a:xfrm>
          <a:prstGeom prst="roundRect">
            <a:avLst/>
          </a:prstGeom>
          <a:solidFill>
            <a:srgbClr val="EAF6F1"/>
          </a:solidFill>
          <a:ln w="12700">
            <a:solidFill>
              <a:srgbClr val="EAF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/>
              <a:cs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48640" y="3038196"/>
            <a:ext cx="2450591" cy="4678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>
              <a:defRPr sz="2300" b="1" i="0">
                <a:solidFill>
                  <a:srgbClr val="00995E"/>
                </a:solidFill>
                <a:latin typeface="Arial"/>
              </a:defRPr>
            </a:pPr>
            <a:r>
              <a:rPr sz="2800" b="1">
                <a:solidFill>
                  <a:srgbClr val="004685"/>
                </a:solidFill>
                <a:latin typeface="Arial"/>
                <a:cs typeface="Arial"/>
              </a:rPr>
              <a:t>64%</a:t>
            </a:r>
            <a:endParaRPr lang="en-US" sz="2800" b="1">
              <a:solidFill>
                <a:srgbClr val="004685"/>
              </a:solidFill>
              <a:latin typeface="Arial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94360" y="3592521"/>
            <a:ext cx="2359151" cy="221599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>
              <a:defRPr sz="1050" b="1" i="0">
                <a:solidFill>
                  <a:srgbClr val="2F2F2F"/>
                </a:solidFill>
                <a:latin typeface="Arial"/>
              </a:defRPr>
            </a:pPr>
            <a:r>
              <a:rPr sz="1200" b="1">
                <a:solidFill>
                  <a:srgbClr val="009366"/>
                </a:solidFill>
                <a:latin typeface="Arial"/>
                <a:cs typeface="Arial"/>
              </a:rPr>
              <a:t>GRADUATE WITH ZERO DEBT</a:t>
            </a:r>
            <a:endParaRPr lang="en-US" sz="1200" b="1">
              <a:solidFill>
                <a:srgbClr val="009366"/>
              </a:solidFill>
              <a:latin typeface="Arial"/>
              <a:cs typeface="Arial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291839" y="2926080"/>
            <a:ext cx="2542032" cy="1115568"/>
          </a:xfrm>
          <a:prstGeom prst="roundRect">
            <a:avLst/>
          </a:prstGeom>
          <a:solidFill>
            <a:srgbClr val="EAF3F8"/>
          </a:solidFill>
          <a:ln w="12700">
            <a:solidFill>
              <a:srgbClr val="EAF3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/>
              <a:cs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337559" y="3038196"/>
            <a:ext cx="2450591" cy="4678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>
              <a:defRPr sz="2300" b="1" i="0">
                <a:solidFill>
                  <a:srgbClr val="006199"/>
                </a:solidFill>
                <a:latin typeface="Arial"/>
              </a:defRPr>
            </a:pPr>
            <a:r>
              <a:rPr sz="2800" b="1">
                <a:solidFill>
                  <a:srgbClr val="004685"/>
                </a:solidFill>
                <a:latin typeface="Arial"/>
                <a:cs typeface="Arial"/>
              </a:rPr>
              <a:t>71%</a:t>
            </a:r>
            <a:endParaRPr lang="en-US" sz="2800" b="1">
              <a:solidFill>
                <a:srgbClr val="004685"/>
              </a:solidFill>
              <a:latin typeface="Arial"/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89612" y="3507227"/>
            <a:ext cx="2551084" cy="406265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>
              <a:defRPr sz="1050" b="1" i="0">
                <a:solidFill>
                  <a:srgbClr val="2F2F2F"/>
                </a:solidFill>
                <a:latin typeface="Arial"/>
              </a:defRPr>
            </a:pPr>
            <a:r>
              <a:rPr sz="1200" b="1">
                <a:solidFill>
                  <a:srgbClr val="009366"/>
                </a:solidFill>
                <a:latin typeface="Arial"/>
                <a:cs typeface="Arial"/>
              </a:rPr>
              <a:t>RECEIVE SCHOLARSHIPS </a:t>
            </a:r>
            <a:endParaRPr lang="en-US" sz="1200" b="1">
              <a:solidFill>
                <a:srgbClr val="009366"/>
              </a:solidFill>
              <a:latin typeface="Arial"/>
              <a:cs typeface="Arial"/>
            </a:endParaRPr>
          </a:p>
          <a:p>
            <a:pPr algn="ctr">
              <a:defRPr sz="1050" b="1" i="0">
                <a:solidFill>
                  <a:srgbClr val="2F2F2F"/>
                </a:solidFill>
                <a:latin typeface="Arial"/>
              </a:defRPr>
            </a:pPr>
            <a:r>
              <a:rPr sz="1200" b="1">
                <a:solidFill>
                  <a:srgbClr val="009366"/>
                </a:solidFill>
                <a:latin typeface="Arial"/>
                <a:cs typeface="Arial"/>
              </a:rPr>
              <a:t>&amp; AID</a:t>
            </a:r>
            <a:endParaRPr lang="en-US" sz="1200" b="1">
              <a:solidFill>
                <a:srgbClr val="009366"/>
              </a:solidFill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6080759" y="2926080"/>
            <a:ext cx="2542032" cy="1115568"/>
          </a:xfrm>
          <a:prstGeom prst="roundRect">
            <a:avLst/>
          </a:prstGeom>
          <a:solidFill>
            <a:srgbClr val="EAF6F1"/>
          </a:solidFill>
          <a:ln w="12700">
            <a:solidFill>
              <a:srgbClr val="EAF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/>
              <a:cs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126479" y="3057735"/>
            <a:ext cx="2450591" cy="4678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>
              <a:defRPr sz="2300" b="1" i="0">
                <a:solidFill>
                  <a:srgbClr val="00995E"/>
                </a:solidFill>
                <a:latin typeface="Arial"/>
              </a:defRPr>
            </a:pPr>
            <a:r>
              <a:rPr lang="en-US" sz="2800" b="1">
                <a:solidFill>
                  <a:srgbClr val="004685"/>
                </a:solidFill>
                <a:latin typeface="Arial"/>
                <a:cs typeface="Arial"/>
              </a:rPr>
              <a:t>160</a:t>
            </a:r>
            <a:r>
              <a:rPr sz="2800" b="1">
                <a:solidFill>
                  <a:srgbClr val="004685"/>
                </a:solidFill>
                <a:latin typeface="Arial"/>
                <a:cs typeface="Arial"/>
              </a:rPr>
              <a:t>+</a:t>
            </a:r>
            <a:endParaRPr lang="en-US" sz="2800" b="1">
              <a:solidFill>
                <a:srgbClr val="004685"/>
              </a:solidFill>
              <a:latin typeface="Arial"/>
              <a:cs typeface="Arial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015892" y="3588631"/>
            <a:ext cx="2681535" cy="221599"/>
          </a:xfrm>
          <a:prstGeom prst="rect">
            <a:avLst/>
          </a:prstGeom>
          <a:noFill/>
        </p:spPr>
        <p:txBody>
          <a:bodyPr wrap="square" lIns="18288" tIns="18288" rIns="18288" bIns="18288" anchor="b">
            <a:spAutoFit/>
          </a:bodyPr>
          <a:lstStyle/>
          <a:p>
            <a:pPr algn="ctr">
              <a:defRPr sz="1050" b="1" i="0">
                <a:solidFill>
                  <a:srgbClr val="2F2F2F"/>
                </a:solidFill>
                <a:latin typeface="Arial"/>
              </a:defRPr>
            </a:pPr>
            <a:r>
              <a:rPr sz="1200" b="1">
                <a:solidFill>
                  <a:srgbClr val="009366"/>
                </a:solidFill>
                <a:latin typeface="Arial"/>
                <a:cs typeface="Arial"/>
              </a:rPr>
              <a:t>STUDENT ORGANIZATIONS</a:t>
            </a:r>
            <a:endParaRPr lang="en-US" sz="1200" b="1">
              <a:solidFill>
                <a:srgbClr val="009366"/>
              </a:solidFill>
              <a:latin typeface="Arial"/>
              <a:cs typeface="Arial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8869680" y="2926080"/>
            <a:ext cx="2542032" cy="1115568"/>
          </a:xfrm>
          <a:prstGeom prst="roundRect">
            <a:avLst/>
          </a:prstGeom>
          <a:solidFill>
            <a:srgbClr val="EAF3F8"/>
          </a:solidFill>
          <a:ln w="12700">
            <a:solidFill>
              <a:srgbClr val="EAF3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/>
              <a:cs typeface="Arial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915400" y="3053584"/>
            <a:ext cx="2450591" cy="437043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>
              <a:defRPr sz="2300" b="1" i="0">
                <a:solidFill>
                  <a:srgbClr val="006199"/>
                </a:solidFill>
                <a:latin typeface="Arial"/>
              </a:defRPr>
            </a:pPr>
            <a:r>
              <a:rPr lang="en-US" sz="2600" b="1">
                <a:solidFill>
                  <a:srgbClr val="004685"/>
                </a:solidFill>
                <a:latin typeface="Arial"/>
                <a:cs typeface="Arial"/>
              </a:rPr>
              <a:t>15</a:t>
            </a:r>
            <a:endParaRPr lang="en-US">
              <a:latin typeface="Arial"/>
              <a:cs typeface="Arial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961119" y="3592521"/>
            <a:ext cx="2359151" cy="221599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>
              <a:defRPr sz="1050" b="1" i="0">
                <a:solidFill>
                  <a:srgbClr val="2F2F2F"/>
                </a:solidFill>
                <a:latin typeface="Arial"/>
              </a:defRPr>
            </a:pPr>
            <a:r>
              <a:rPr sz="1200" b="1">
                <a:solidFill>
                  <a:srgbClr val="009366"/>
                </a:solidFill>
                <a:latin typeface="Arial"/>
                <a:cs typeface="Arial"/>
              </a:rPr>
              <a:t>NCAA DIVISION I</a:t>
            </a:r>
            <a:r>
              <a:rPr lang="en-US" sz="1200" b="1">
                <a:solidFill>
                  <a:srgbClr val="009366"/>
                </a:solidFill>
                <a:latin typeface="Arial"/>
                <a:cs typeface="Arial"/>
              </a:rPr>
              <a:t> TEAMS</a:t>
            </a:r>
            <a:endParaRPr lang="en-US" sz="1050" b="1">
              <a:latin typeface="Arial"/>
              <a:cs typeface="Arial"/>
            </a:endParaRPr>
          </a:p>
        </p:txBody>
      </p:sp>
      <p:pic>
        <p:nvPicPr>
          <p:cNvPr id="28" name="Picture 27" descr="Students walking near the FGCU campus sign."/>
          <p:cNvPicPr>
            <a:picLocks noChangeAspect="1"/>
          </p:cNvPicPr>
          <p:nvPr/>
        </p:nvPicPr>
        <p:blipFill>
          <a:blip r:embed="rId2"/>
          <a:srcRect t="20370" b="20370"/>
          <a:stretch>
            <a:fillRect/>
          </a:stretch>
        </p:blipFill>
        <p:spPr>
          <a:xfrm>
            <a:off x="548640" y="4434840"/>
            <a:ext cx="3429000" cy="96012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6DF90B00-1440-7F02-6FA0-9E005C4341D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253" b="56228"/>
          <a:stretch>
            <a:fillRect/>
          </a:stretch>
        </p:blipFill>
        <p:spPr>
          <a:xfrm>
            <a:off x="7980754" y="4442577"/>
            <a:ext cx="3428373" cy="946746"/>
          </a:xfrm>
          <a:prstGeom prst="rect">
            <a:avLst/>
          </a:prstGeom>
        </p:spPr>
      </p:pic>
      <p:sp>
        <p:nvSpPr>
          <p:cNvPr id="38" name="Rounded Rectangle 37"/>
          <p:cNvSpPr/>
          <p:nvPr/>
        </p:nvSpPr>
        <p:spPr>
          <a:xfrm>
            <a:off x="4155375" y="4445488"/>
            <a:ext cx="3651859" cy="947968"/>
          </a:xfrm>
          <a:prstGeom prst="roundRect">
            <a:avLst/>
          </a:prstGeom>
          <a:solidFill>
            <a:srgbClr val="00468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73152" rIns="109728"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Arial"/>
                <a:cs typeface="Arial"/>
              </a:rPr>
              <a:t>BUILDING FOR THE FUTURE</a:t>
            </a:r>
          </a:p>
          <a:p>
            <a:pPr algn="ctr"/>
            <a:r>
              <a:rPr sz="1200">
                <a:solidFill>
                  <a:srgbClr val="FFFFFF"/>
                </a:solidFill>
                <a:latin typeface="Arial"/>
                <a:cs typeface="Arial"/>
              </a:rPr>
              <a:t>FGCU continues to strengthen academic programs, student success initiatives and campus infrastructure to meet growing demand.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D743C34-B860-06F5-6AD6-DCCE3ACE8DCB}"/>
              </a:ext>
            </a:extLst>
          </p:cNvPr>
          <p:cNvSpPr txBox="1"/>
          <p:nvPr/>
        </p:nvSpPr>
        <p:spPr>
          <a:xfrm>
            <a:off x="549571" y="990515"/>
            <a:ext cx="8046720" cy="229294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>
              <a:defRPr sz="1050" b="1" i="0">
                <a:solidFill>
                  <a:srgbClr val="00995E"/>
                </a:solidFill>
                <a:latin typeface="Arial"/>
              </a:defRPr>
            </a:pPr>
            <a:r>
              <a:rPr lang="en-US" sz="1250" b="1">
                <a:solidFill>
                  <a:srgbClr val="009366"/>
                </a:solidFill>
                <a:latin typeface="Arial"/>
                <a:cs typeface="Arial"/>
              </a:rPr>
              <a:t>THE NUMBERS BEHIND THE FGCU EXPERIENCE.</a:t>
            </a:r>
            <a:endParaRPr lang="en-US">
              <a:latin typeface="Arial"/>
              <a:cs typeface="Arial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5CEF3A1-2DA3-06AC-17B7-FFC01EFE9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1A663-AB5A-1C46-BB3F-DC91B87E167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684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C50741-A822-7B67-6712-FE27DA983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>
            <a:extLst>
              <a:ext uri="{FF2B5EF4-FFF2-40B4-BE49-F238E27FC236}">
                <a16:creationId xmlns:a16="http://schemas.microsoft.com/office/drawing/2014/main" id="{EADA2DAC-C783-7C4C-1079-B0939AC67A55}"/>
              </a:ext>
            </a:extLst>
          </p:cNvPr>
          <p:cNvSpPr>
            <a:spLocks noGrp="1"/>
          </p:cNvSpPr>
          <p:nvPr/>
        </p:nvSpPr>
        <p:spPr>
          <a:xfrm>
            <a:off x="510117" y="448564"/>
            <a:ext cx="5455921" cy="566928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rgbClr val="76717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 sz="2500" b="1">
                <a:solidFill>
                  <a:srgbClr val="767171"/>
                </a:solidFill>
                <a:latin typeface="Arial"/>
              </a:defRPr>
            </a:pPr>
            <a:r>
              <a:rPr lang="en-US" sz="3000">
                <a:solidFill>
                  <a:srgbClr val="004685"/>
                </a:solidFill>
                <a:latin typeface="Arial"/>
                <a:cs typeface="Arial"/>
              </a:rPr>
              <a:t>What's New at FGCU</a:t>
            </a:r>
            <a:endParaRPr lang="en-US">
              <a:latin typeface="Arial"/>
              <a:cs typeface="Arial"/>
            </a:endParaRPr>
          </a:p>
        </p:txBody>
      </p:sp>
      <p:sp>
        <p:nvSpPr>
          <p:cNvPr id="33" name="TextBox 3">
            <a:extLst>
              <a:ext uri="{FF2B5EF4-FFF2-40B4-BE49-F238E27FC236}">
                <a16:creationId xmlns:a16="http://schemas.microsoft.com/office/drawing/2014/main" id="{5FD0B828-84D7-18F1-26C8-8757027C2A9F}"/>
              </a:ext>
            </a:extLst>
          </p:cNvPr>
          <p:cNvSpPr txBox="1"/>
          <p:nvPr/>
        </p:nvSpPr>
        <p:spPr>
          <a:xfrm>
            <a:off x="448623" y="1012496"/>
            <a:ext cx="8046720" cy="229294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defRPr sz="1050" b="1" i="0">
                <a:solidFill>
                  <a:srgbClr val="00995E"/>
                </a:solidFill>
                <a:latin typeface="Arial"/>
              </a:defRPr>
            </a:pPr>
            <a:r>
              <a:rPr lang="en-US" sz="1250" b="1" dirty="0">
                <a:solidFill>
                  <a:srgbClr val="009366"/>
                </a:solidFill>
                <a:latin typeface="Arial"/>
                <a:cs typeface="Arial"/>
              </a:rPr>
              <a:t>   </a:t>
            </a:r>
            <a:r>
              <a:rPr kumimoji="0" sz="1250" b="1" i="0" u="none" strike="noStrike" kern="1200" cap="none" spc="0" normalizeH="0" baseline="0" noProof="0">
                <a:ln>
                  <a:noFill/>
                </a:ln>
                <a:solidFill>
                  <a:srgbClr val="009366"/>
                </a:solidFill>
                <a:effectLst/>
                <a:uLnTx/>
                <a:uFillTx/>
                <a:latin typeface="Arial"/>
                <a:cs typeface="Arial"/>
              </a:rPr>
              <a:t>NEW SPACES. NEW PROGRAMS. NEW OPPORTUNITIES.</a:t>
            </a:r>
            <a:endParaRPr lang="en-US"/>
          </a:p>
        </p:txBody>
      </p:sp>
      <p:sp>
        <p:nvSpPr>
          <p:cNvPr id="35" name="Rounded Rectangle 4">
            <a:extLst>
              <a:ext uri="{FF2B5EF4-FFF2-40B4-BE49-F238E27FC236}">
                <a16:creationId xmlns:a16="http://schemas.microsoft.com/office/drawing/2014/main" id="{6EBA1847-1E60-C901-74FC-F7A2CF5C6D42}"/>
              </a:ext>
            </a:extLst>
          </p:cNvPr>
          <p:cNvSpPr/>
          <p:nvPr/>
        </p:nvSpPr>
        <p:spPr>
          <a:xfrm>
            <a:off x="502920" y="1712298"/>
            <a:ext cx="3547872" cy="371923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4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37" name="Rounded Rectangle 6">
            <a:extLst>
              <a:ext uri="{FF2B5EF4-FFF2-40B4-BE49-F238E27FC236}">
                <a16:creationId xmlns:a16="http://schemas.microsoft.com/office/drawing/2014/main" id="{FD86BF41-F25A-EAAE-F9EF-3E8D1B9BD3D0}"/>
              </a:ext>
            </a:extLst>
          </p:cNvPr>
          <p:cNvSpPr/>
          <p:nvPr/>
        </p:nvSpPr>
        <p:spPr>
          <a:xfrm>
            <a:off x="649224" y="3593592"/>
            <a:ext cx="3255264" cy="384048"/>
          </a:xfrm>
          <a:prstGeom prst="roundRect">
            <a:avLst/>
          </a:prstGeom>
          <a:solidFill>
            <a:srgbClr val="009366"/>
          </a:solidFill>
          <a:ln w="12700">
            <a:solidFill>
              <a:srgbClr val="0093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39" name="TextBox 7">
            <a:extLst>
              <a:ext uri="{FF2B5EF4-FFF2-40B4-BE49-F238E27FC236}">
                <a16:creationId xmlns:a16="http://schemas.microsoft.com/office/drawing/2014/main" id="{CFDF91CD-42BF-E450-4209-DF84918143FB}"/>
              </a:ext>
            </a:extLst>
          </p:cNvPr>
          <p:cNvSpPr txBox="1"/>
          <p:nvPr/>
        </p:nvSpPr>
        <p:spPr>
          <a:xfrm>
            <a:off x="694944" y="3668571"/>
            <a:ext cx="3163824" cy="252377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40" b="1" i="0">
                <a:solidFill>
                  <a:srgbClr val="FFFFFF"/>
                </a:solidFill>
                <a:latin typeface="Arial"/>
              </a:defRPr>
            </a:pPr>
            <a:r>
              <a:rPr kumimoji="0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MARKETING ANALYTICS &amp; AI</a:t>
            </a:r>
            <a:endParaRPr lang="en-US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41" name="TextBox 8">
            <a:extLst>
              <a:ext uri="{FF2B5EF4-FFF2-40B4-BE49-F238E27FC236}">
                <a16:creationId xmlns:a16="http://schemas.microsoft.com/office/drawing/2014/main" id="{D84D37C8-31D2-9C28-B0C8-F77139239564}"/>
              </a:ext>
            </a:extLst>
          </p:cNvPr>
          <p:cNvSpPr txBox="1"/>
          <p:nvPr/>
        </p:nvSpPr>
        <p:spPr>
          <a:xfrm>
            <a:off x="490417" y="4114800"/>
            <a:ext cx="3563110" cy="529376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20" b="0" i="0">
                <a:solidFill>
                  <a:srgbClr val="2F2F2F"/>
                </a:solidFill>
                <a:latin typeface="Arial"/>
              </a:defRPr>
            </a:pPr>
            <a:r>
              <a:rPr kumimoji="0" sz="16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/>
                <a:cs typeface="Arial"/>
              </a:rPr>
              <a:t>A new Marketing concentration built for data-driven business careers.</a:t>
            </a:r>
            <a:endParaRPr lang="en-US" sz="1600" b="0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43" name="Rounded Rectangle 9">
            <a:extLst>
              <a:ext uri="{FF2B5EF4-FFF2-40B4-BE49-F238E27FC236}">
                <a16:creationId xmlns:a16="http://schemas.microsoft.com/office/drawing/2014/main" id="{11622C62-7330-E287-4FC3-0CF29012ACB9}"/>
              </a:ext>
            </a:extLst>
          </p:cNvPr>
          <p:cNvSpPr/>
          <p:nvPr/>
        </p:nvSpPr>
        <p:spPr>
          <a:xfrm>
            <a:off x="4325112" y="1627632"/>
            <a:ext cx="3547872" cy="38039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4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45" name="Picture 44" descr="Photograph of a Cohen Student Union seating area with a person sitting at a counter with stools, working on a laptop. The space features large windows, circular hanging light fixtures, blue and green accent walls, and a staircase with blue railing leading downstairs.">
            <a:extLst>
              <a:ext uri="{FF2B5EF4-FFF2-40B4-BE49-F238E27FC236}">
                <a16:creationId xmlns:a16="http://schemas.microsoft.com/office/drawing/2014/main" id="{7246209E-D817-F193-B279-90F4369A7BA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340" b="11340"/>
          <a:stretch>
            <a:fillRect/>
          </a:stretch>
        </p:blipFill>
        <p:spPr>
          <a:xfrm>
            <a:off x="4325112" y="1627632"/>
            <a:ext cx="3547872" cy="1828800"/>
          </a:xfrm>
          <a:prstGeom prst="rect">
            <a:avLst/>
          </a:prstGeom>
        </p:spPr>
      </p:pic>
      <p:sp>
        <p:nvSpPr>
          <p:cNvPr id="47" name="Rounded Rectangle 11">
            <a:extLst>
              <a:ext uri="{FF2B5EF4-FFF2-40B4-BE49-F238E27FC236}">
                <a16:creationId xmlns:a16="http://schemas.microsoft.com/office/drawing/2014/main" id="{89B1128A-EDC1-DAD2-713B-E62D1570D9E0}"/>
              </a:ext>
            </a:extLst>
          </p:cNvPr>
          <p:cNvSpPr/>
          <p:nvPr/>
        </p:nvSpPr>
        <p:spPr>
          <a:xfrm>
            <a:off x="4471416" y="3593592"/>
            <a:ext cx="3255264" cy="384048"/>
          </a:xfrm>
          <a:prstGeom prst="roundRect">
            <a:avLst/>
          </a:prstGeom>
          <a:solidFill>
            <a:srgbClr val="009366"/>
          </a:solidFill>
          <a:ln w="12700">
            <a:solidFill>
              <a:srgbClr val="0093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49" name="TextBox 12">
            <a:extLst>
              <a:ext uri="{FF2B5EF4-FFF2-40B4-BE49-F238E27FC236}">
                <a16:creationId xmlns:a16="http://schemas.microsoft.com/office/drawing/2014/main" id="{9A92FE86-E1D1-D899-41BC-5DE4F1025281}"/>
              </a:ext>
            </a:extLst>
          </p:cNvPr>
          <p:cNvSpPr txBox="1"/>
          <p:nvPr/>
        </p:nvSpPr>
        <p:spPr>
          <a:xfrm>
            <a:off x="4517136" y="3668571"/>
            <a:ext cx="3163824" cy="252377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40" b="1" i="0">
                <a:solidFill>
                  <a:srgbClr val="FFFFFF"/>
                </a:solidFill>
                <a:latin typeface="Arial"/>
              </a:defRPr>
            </a:pPr>
            <a:r>
              <a:rPr kumimoji="0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COHEN STUDENT UNION</a:t>
            </a:r>
            <a:endParaRPr lang="en-US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51" name="TextBox 13">
            <a:extLst>
              <a:ext uri="{FF2B5EF4-FFF2-40B4-BE49-F238E27FC236}">
                <a16:creationId xmlns:a16="http://schemas.microsoft.com/office/drawing/2014/main" id="{4B006111-38F4-8715-F397-CFCD2E744CDD}"/>
              </a:ext>
            </a:extLst>
          </p:cNvPr>
          <p:cNvSpPr txBox="1"/>
          <p:nvPr/>
        </p:nvSpPr>
        <p:spPr>
          <a:xfrm>
            <a:off x="4507992" y="4114800"/>
            <a:ext cx="3182112" cy="775597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20" b="0" i="0">
                <a:solidFill>
                  <a:srgbClr val="2F2F2F"/>
                </a:solidFill>
                <a:latin typeface="Arial"/>
              </a:defRPr>
            </a:pPr>
            <a:r>
              <a:rPr kumimoji="0" sz="16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/>
                <a:cs typeface="Arial"/>
              </a:rPr>
              <a:t>Renovations are complete, refreshing a central hub for campus life and connection.</a:t>
            </a:r>
            <a:endParaRPr lang="en-US" sz="1600" b="0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53" name="Rounded Rectangle 14">
            <a:extLst>
              <a:ext uri="{FF2B5EF4-FFF2-40B4-BE49-F238E27FC236}">
                <a16:creationId xmlns:a16="http://schemas.microsoft.com/office/drawing/2014/main" id="{AAAF64E9-5950-AED9-1C3F-FEAA4C3048AC}"/>
              </a:ext>
            </a:extLst>
          </p:cNvPr>
          <p:cNvSpPr/>
          <p:nvPr/>
        </p:nvSpPr>
        <p:spPr>
          <a:xfrm>
            <a:off x="8147304" y="1627632"/>
            <a:ext cx="3547872" cy="38039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4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55" name="Picture 54" descr="Photograph of the future Marieb Hall South with a large green lawn in front, featuring people sitting, walking, and playing under clear blue sky. Tall palm trees line the area, creating a relaxed outdoor environment likely associated with a campus or public space.&#10;">
            <a:extLst>
              <a:ext uri="{FF2B5EF4-FFF2-40B4-BE49-F238E27FC236}">
                <a16:creationId xmlns:a16="http://schemas.microsoft.com/office/drawing/2014/main" id="{E0454BA1-2BFA-ACBB-E099-363BBFFDD8B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384" b="4384"/>
          <a:stretch>
            <a:fillRect/>
          </a:stretch>
        </p:blipFill>
        <p:spPr>
          <a:xfrm>
            <a:off x="8147304" y="1627632"/>
            <a:ext cx="3547872" cy="1828800"/>
          </a:xfrm>
          <a:prstGeom prst="rect">
            <a:avLst/>
          </a:prstGeom>
        </p:spPr>
      </p:pic>
      <p:sp>
        <p:nvSpPr>
          <p:cNvPr id="57" name="Rounded Rectangle 16">
            <a:extLst>
              <a:ext uri="{FF2B5EF4-FFF2-40B4-BE49-F238E27FC236}">
                <a16:creationId xmlns:a16="http://schemas.microsoft.com/office/drawing/2014/main" id="{CA6CB0F6-BEBC-A9B7-79C2-D95EC5245CD7}"/>
              </a:ext>
            </a:extLst>
          </p:cNvPr>
          <p:cNvSpPr/>
          <p:nvPr/>
        </p:nvSpPr>
        <p:spPr>
          <a:xfrm>
            <a:off x="8293608" y="3593592"/>
            <a:ext cx="3255264" cy="384048"/>
          </a:xfrm>
          <a:prstGeom prst="roundRect">
            <a:avLst/>
          </a:prstGeom>
          <a:solidFill>
            <a:srgbClr val="009366"/>
          </a:solidFill>
          <a:ln w="12700">
            <a:solidFill>
              <a:srgbClr val="0093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59" name="TextBox 17">
            <a:extLst>
              <a:ext uri="{FF2B5EF4-FFF2-40B4-BE49-F238E27FC236}">
                <a16:creationId xmlns:a16="http://schemas.microsoft.com/office/drawing/2014/main" id="{40BD7E38-E150-A36A-6EC3-BE3DFF853572}"/>
              </a:ext>
            </a:extLst>
          </p:cNvPr>
          <p:cNvSpPr txBox="1"/>
          <p:nvPr/>
        </p:nvSpPr>
        <p:spPr>
          <a:xfrm>
            <a:off x="8339328" y="3668571"/>
            <a:ext cx="3163824" cy="252377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40" b="1" i="0">
                <a:solidFill>
                  <a:srgbClr val="FFFFFF"/>
                </a:solidFill>
                <a:latin typeface="Arial"/>
              </a:defRPr>
            </a:pPr>
            <a:r>
              <a:rPr kumimoji="0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MARIEB HALL SOUTH</a:t>
            </a:r>
            <a:endParaRPr lang="en-US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61" name="TextBox 18">
            <a:extLst>
              <a:ext uri="{FF2B5EF4-FFF2-40B4-BE49-F238E27FC236}">
                <a16:creationId xmlns:a16="http://schemas.microsoft.com/office/drawing/2014/main" id="{17FA600F-80EA-30DC-3127-AEDCF3307CAD}"/>
              </a:ext>
            </a:extLst>
          </p:cNvPr>
          <p:cNvSpPr txBox="1"/>
          <p:nvPr/>
        </p:nvSpPr>
        <p:spPr>
          <a:xfrm>
            <a:off x="8152054" y="4114800"/>
            <a:ext cx="3538371" cy="775597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20" b="0" i="0">
                <a:solidFill>
                  <a:srgbClr val="2F2F2F"/>
                </a:solidFill>
                <a:latin typeface="Arial"/>
              </a:defRPr>
            </a:pPr>
            <a:r>
              <a:rPr kumimoji="0" sz="16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/>
                <a:cs typeface="Arial"/>
              </a:rPr>
              <a:t>Now underway, the newest academic building will expand preparation for future healthcare professionals.</a:t>
            </a:r>
            <a:endParaRPr lang="en-US" sz="1600" b="0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F66B1668-C242-9598-C9E9-A326D60ECB6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9103" b="29103"/>
          <a:stretch>
            <a:fillRect/>
          </a:stretch>
        </p:blipFill>
        <p:spPr>
          <a:xfrm>
            <a:off x="508000" y="1629833"/>
            <a:ext cx="3547872" cy="18288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8300A0C-385A-98B8-23E7-69EFDA418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1A663-AB5A-1C46-BB3F-DC91B87E167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94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512064"/>
            <a:ext cx="10789920" cy="566928"/>
          </a:xfrm>
        </p:spPr>
        <p:txBody>
          <a:bodyPr wrap="square"/>
          <a:lstStyle/>
          <a:p>
            <a:pPr algn="l">
              <a:defRPr sz="2500" b="1">
                <a:solidFill>
                  <a:srgbClr val="767171"/>
                </a:solidFill>
                <a:latin typeface="Arial"/>
              </a:defRPr>
            </a:pPr>
            <a:r>
              <a:rPr sz="3000" b="1" i="0">
                <a:solidFill>
                  <a:srgbClr val="004685"/>
                </a:solidFill>
                <a:latin typeface="Aptos"/>
              </a:rPr>
              <a:t>What Sets FGCU Apart?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7238" y="1074559"/>
            <a:ext cx="8046720" cy="2743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defRPr sz="1050" b="1" i="0">
                <a:solidFill>
                  <a:srgbClr val="00995E"/>
                </a:solidFill>
                <a:latin typeface="Arial"/>
              </a:defRPr>
            </a:pPr>
            <a:r>
              <a:rPr sz="1250" b="1" i="0">
                <a:solidFill>
                  <a:srgbClr val="009366"/>
                </a:solidFill>
                <a:latin typeface="Aptos"/>
              </a:rPr>
              <a:t>LEARNING CONNECTED TO EXPERIENCE, PLACE, PEOPLE AND PURPOSE.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672844"/>
            <a:ext cx="7960021" cy="759460"/>
          </a:xfrm>
          <a:prstGeom prst="roundRect">
            <a:avLst/>
          </a:prstGeom>
          <a:solidFill>
            <a:srgbClr val="EAF6F1"/>
          </a:solidFill>
          <a:ln w="12700">
            <a:solidFill>
              <a:srgbClr val="EAF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75217" y="1784011"/>
            <a:ext cx="1600200" cy="529376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>
              <a:defRPr sz="1130" b="1" i="0">
                <a:solidFill>
                  <a:srgbClr val="00995E"/>
                </a:solidFill>
                <a:latin typeface="Arial"/>
              </a:defRPr>
            </a:pPr>
            <a:r>
              <a:rPr lang="en-US" sz="1600">
                <a:solidFill>
                  <a:srgbClr val="004685"/>
                </a:solidFill>
                <a:latin typeface="Aptos"/>
                <a:ea typeface="+mn-lt"/>
                <a:cs typeface="+mn-lt"/>
              </a:rPr>
              <a:t>BUILD YOUR EXPERIENCE</a:t>
            </a:r>
            <a:endParaRPr lang="en-US" sz="1100">
              <a:latin typeface="Apto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83977" y="1703705"/>
            <a:ext cx="6275493" cy="683264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>
              <a:defRPr sz="1080" b="0" i="0">
                <a:solidFill>
                  <a:srgbClr val="2F2F2F"/>
                </a:solidFill>
                <a:latin typeface="Arial"/>
              </a:defRPr>
            </a:pPr>
            <a:r>
              <a:rPr lang="en-US" sz="1400">
                <a:solidFill>
                  <a:srgbClr val="222222"/>
                </a:solidFill>
                <a:latin typeface="Aptos"/>
                <a:ea typeface="+mn-lt"/>
                <a:cs typeface="+mn-lt"/>
              </a:rPr>
              <a:t>Your students will put what they learn into practice through internships</a:t>
            </a:r>
            <a:r>
              <a:rPr lang="en-US" sz="1400" b="0">
                <a:solidFill>
                  <a:srgbClr val="222222"/>
                </a:solidFill>
                <a:latin typeface="Aptos"/>
                <a:ea typeface="+mn-lt"/>
                <a:cs typeface="+mn-lt"/>
              </a:rPr>
              <a:t>, research, clinical experiences, service-learning and hands-on projects </a:t>
            </a:r>
            <a:r>
              <a:rPr lang="en-US" sz="1400">
                <a:solidFill>
                  <a:srgbClr val="222222"/>
                </a:solidFill>
                <a:latin typeface="Aptos"/>
                <a:ea typeface="+mn-lt"/>
                <a:cs typeface="+mn-lt"/>
              </a:rPr>
              <a:t>that help them </a:t>
            </a:r>
            <a:r>
              <a:rPr lang="en-US" sz="1400" b="0">
                <a:solidFill>
                  <a:srgbClr val="222222"/>
                </a:solidFill>
                <a:latin typeface="Aptos"/>
                <a:ea typeface="+mn-lt"/>
                <a:cs typeface="+mn-lt"/>
              </a:rPr>
              <a:t>build </a:t>
            </a:r>
            <a:r>
              <a:rPr lang="en-US" sz="1400">
                <a:solidFill>
                  <a:srgbClr val="222222"/>
                </a:solidFill>
                <a:latin typeface="Aptos"/>
                <a:ea typeface="+mn-lt"/>
                <a:cs typeface="+mn-lt"/>
              </a:rPr>
              <a:t>confidence</a:t>
            </a:r>
            <a:r>
              <a:rPr lang="en-US" sz="1400" b="0">
                <a:solidFill>
                  <a:srgbClr val="222222"/>
                </a:solidFill>
                <a:latin typeface="Aptos"/>
                <a:ea typeface="+mn-lt"/>
                <a:cs typeface="+mn-lt"/>
              </a:rPr>
              <a:t> before graduation.</a:t>
            </a:r>
            <a:endParaRPr lang="en-US" sz="1400">
              <a:latin typeface="Aptos"/>
              <a:ea typeface="+mn-lt"/>
              <a:cs typeface="+mn-lt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02920" y="2542032"/>
            <a:ext cx="7960021" cy="854710"/>
          </a:xfrm>
          <a:prstGeom prst="roundRect">
            <a:avLst/>
          </a:prstGeom>
          <a:solidFill>
            <a:srgbClr val="EAF3F8"/>
          </a:solidFill>
          <a:ln w="12700">
            <a:solidFill>
              <a:srgbClr val="EAF3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75217" y="2706116"/>
            <a:ext cx="1600200" cy="529376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>
              <a:defRPr sz="1130" b="1" i="0">
                <a:solidFill>
                  <a:srgbClr val="006199"/>
                </a:solidFill>
                <a:latin typeface="Arial"/>
              </a:defRPr>
            </a:pPr>
            <a:r>
              <a:rPr lang="en-US" sz="1600">
                <a:solidFill>
                  <a:srgbClr val="004685"/>
                </a:solidFill>
                <a:latin typeface="Aptos"/>
                <a:ea typeface="+mn-lt"/>
                <a:cs typeface="+mn-lt"/>
              </a:rPr>
              <a:t>FIND YOUR PLACE</a:t>
            </a:r>
            <a:endParaRPr lang="en-US" sz="1100">
              <a:latin typeface="Aptos"/>
              <a:ea typeface="+mn-lt"/>
              <a:cs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83977" y="2592169"/>
            <a:ext cx="6275493" cy="898708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>
              <a:defRPr sz="1080" b="0" i="0">
                <a:solidFill>
                  <a:srgbClr val="2F2F2F"/>
                </a:solidFill>
                <a:latin typeface="Arial"/>
              </a:defRPr>
            </a:pPr>
            <a:r>
              <a:rPr lang="en-US" sz="1400">
                <a:solidFill>
                  <a:srgbClr val="222222"/>
                </a:solidFill>
                <a:latin typeface="Aptos"/>
                <a:cs typeface="Arial"/>
              </a:rPr>
              <a:t>Southwest Florida becomes part of your students’ education</a:t>
            </a:r>
            <a:r>
              <a:rPr lang="en-US" sz="1400" b="0">
                <a:solidFill>
                  <a:srgbClr val="222222"/>
                </a:solidFill>
                <a:latin typeface="Aptos"/>
                <a:cs typeface="Arial"/>
              </a:rPr>
              <a:t>, </a:t>
            </a:r>
            <a:r>
              <a:rPr lang="en-US" sz="1400">
                <a:solidFill>
                  <a:srgbClr val="222222"/>
                </a:solidFill>
                <a:latin typeface="Aptos"/>
                <a:cs typeface="Arial"/>
              </a:rPr>
              <a:t>connecting them with real opportunities in </a:t>
            </a:r>
            <a:r>
              <a:rPr lang="en-US" sz="1400" b="0">
                <a:solidFill>
                  <a:srgbClr val="222222"/>
                </a:solidFill>
                <a:latin typeface="Aptos"/>
                <a:cs typeface="Arial"/>
              </a:rPr>
              <a:t>healthcare, business, education</a:t>
            </a:r>
            <a:r>
              <a:rPr lang="en-US" sz="1400">
                <a:solidFill>
                  <a:srgbClr val="222222"/>
                </a:solidFill>
                <a:latin typeface="Aptos"/>
                <a:cs typeface="Arial"/>
              </a:rPr>
              <a:t>, water and environmental research,</a:t>
            </a:r>
            <a:r>
              <a:rPr lang="en-US" sz="1400" b="0">
                <a:solidFill>
                  <a:srgbClr val="222222"/>
                </a:solidFill>
                <a:latin typeface="Aptos"/>
                <a:cs typeface="Arial"/>
              </a:rPr>
              <a:t> and </a:t>
            </a:r>
            <a:r>
              <a:rPr lang="en-US" sz="1400">
                <a:solidFill>
                  <a:srgbClr val="222222"/>
                </a:solidFill>
                <a:latin typeface="Aptos"/>
                <a:cs typeface="Arial"/>
              </a:rPr>
              <a:t>the surrounding </a:t>
            </a:r>
            <a:r>
              <a:rPr lang="en-US" sz="1400" b="0">
                <a:solidFill>
                  <a:srgbClr val="222222"/>
                </a:solidFill>
                <a:latin typeface="Aptos"/>
                <a:cs typeface="Arial"/>
              </a:rPr>
              <a:t>community.</a:t>
            </a:r>
            <a:endParaRPr lang="en-US" sz="1400">
              <a:solidFill>
                <a:srgbClr val="000000"/>
              </a:solidFill>
              <a:latin typeface="Aptos"/>
              <a:cs typeface="Arial"/>
            </a:endParaRPr>
          </a:p>
          <a:p>
            <a:pPr>
              <a:defRPr sz="1080" b="0" i="0">
                <a:solidFill>
                  <a:srgbClr val="2F2F2F"/>
                </a:solidFill>
                <a:latin typeface="Arial"/>
              </a:defRPr>
            </a:pPr>
            <a:endParaRPr lang="en-US" sz="1400">
              <a:solidFill>
                <a:srgbClr val="222222"/>
              </a:solidFill>
              <a:latin typeface="Aptos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02919" y="3538220"/>
            <a:ext cx="7960022" cy="865293"/>
          </a:xfrm>
          <a:prstGeom prst="roundRect">
            <a:avLst/>
          </a:prstGeom>
          <a:solidFill>
            <a:srgbClr val="EAF6F1"/>
          </a:solidFill>
          <a:ln w="12700">
            <a:solidFill>
              <a:srgbClr val="EAF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75216" y="3681137"/>
            <a:ext cx="1430867" cy="529376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>
              <a:defRPr sz="1130" b="1" i="0">
                <a:solidFill>
                  <a:srgbClr val="00995E"/>
                </a:solidFill>
                <a:latin typeface="Arial"/>
              </a:defRPr>
            </a:pPr>
            <a:r>
              <a:rPr lang="en-US" sz="1600">
                <a:solidFill>
                  <a:srgbClr val="004685"/>
                </a:solidFill>
                <a:latin typeface="Aptos"/>
              </a:rPr>
              <a:t>KNOW YOUR PEOPLE</a:t>
            </a:r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183976" y="3606121"/>
            <a:ext cx="6275493" cy="683264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>
              <a:defRPr sz="1080" b="0" i="0">
                <a:solidFill>
                  <a:srgbClr val="2F2F2F"/>
                </a:solidFill>
                <a:latin typeface="Arial"/>
              </a:defRPr>
            </a:pPr>
            <a:r>
              <a:rPr lang="en-US" sz="1400">
                <a:solidFill>
                  <a:srgbClr val="222222"/>
                </a:solidFill>
                <a:latin typeface="Aptos"/>
                <a:ea typeface="+mn-lt"/>
                <a:cs typeface="+mn-lt"/>
              </a:rPr>
              <a:t>With a 19:1 student-to-faculty ratio, your students can build meaningful connections with faculty and staff who know them, support them and are invested in their success.</a:t>
            </a:r>
            <a:endParaRPr lang="en-US" sz="1400">
              <a:latin typeface="Aptos"/>
              <a:ea typeface="+mn-lt"/>
              <a:cs typeface="+mn-lt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502920" y="4523824"/>
            <a:ext cx="7960022" cy="822960"/>
          </a:xfrm>
          <a:prstGeom prst="roundRect">
            <a:avLst/>
          </a:prstGeom>
          <a:solidFill>
            <a:srgbClr val="EAF3F8"/>
          </a:solidFill>
          <a:ln w="12700">
            <a:solidFill>
              <a:srgbClr val="EAF3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75217" y="4677325"/>
            <a:ext cx="1600200" cy="529376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>
              <a:defRPr sz="1130" b="1" i="0">
                <a:solidFill>
                  <a:srgbClr val="006199"/>
                </a:solidFill>
                <a:latin typeface="Arial"/>
              </a:defRPr>
            </a:pPr>
            <a:r>
              <a:rPr lang="en-US" sz="1600">
                <a:solidFill>
                  <a:srgbClr val="004685"/>
                </a:solidFill>
                <a:latin typeface="Aptos"/>
                <a:ea typeface="+mn-lt"/>
                <a:cs typeface="+mn-lt"/>
              </a:rPr>
              <a:t>SERVE WITH PURPOSE</a:t>
            </a:r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183977" y="4607600"/>
            <a:ext cx="6275493" cy="683264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>
              <a:defRPr sz="1080" b="0" i="0">
                <a:solidFill>
                  <a:srgbClr val="2F2F2F"/>
                </a:solidFill>
                <a:latin typeface="Arial"/>
              </a:defRPr>
            </a:pPr>
            <a:r>
              <a:rPr lang="en-US" sz="1400">
                <a:solidFill>
                  <a:srgbClr val="222222"/>
                </a:solidFill>
                <a:latin typeface="Aptos"/>
                <a:ea typeface="+mn-lt"/>
                <a:cs typeface="+mn-lt"/>
              </a:rPr>
              <a:t>Your students will have opportunities to use what they are learning to make a difference, continuing an FGCU tradition that has contributed more than 5.6 million service-learning hours since 1997</a:t>
            </a:r>
            <a:r>
              <a:rPr lang="en-US" sz="1400" b="0">
                <a:solidFill>
                  <a:srgbClr val="222222"/>
                </a:solidFill>
                <a:latin typeface="Aptos"/>
                <a:ea typeface="+mn-lt"/>
                <a:cs typeface="+mn-lt"/>
              </a:rPr>
              <a:t>.</a:t>
            </a:r>
            <a:endParaRPr lang="en-US" sz="1100">
              <a:latin typeface="Aptos"/>
              <a:ea typeface="+mn-lt"/>
              <a:cs typeface="+mn-lt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9A9FE76-49F7-2370-000E-108F5DD5E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1A663-AB5A-1C46-BB3F-DC91B87E1671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20" name="Picture 19" descr="Photograph of a man wearing glasses and a blue sweater speaking and gesturing with his hands, likely during a presentation or lecture. Blurred computer screens and a projected slide with text are visible in the background, indicating an educational or professional setting.&#10;">
            <a:extLst>
              <a:ext uri="{FF2B5EF4-FFF2-40B4-BE49-F238E27FC236}">
                <a16:creationId xmlns:a16="http://schemas.microsoft.com/office/drawing/2014/main" id="{CC9A84F7-5349-F337-40EF-C98250AC57E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7" r="268" b="12800"/>
          <a:stretch>
            <a:fillRect/>
          </a:stretch>
        </p:blipFill>
        <p:spPr>
          <a:xfrm>
            <a:off x="8824058" y="0"/>
            <a:ext cx="3136926" cy="3460751"/>
          </a:xfrm>
          <a:prstGeom prst="rect">
            <a:avLst/>
          </a:prstGeom>
        </p:spPr>
      </p:pic>
      <p:pic>
        <p:nvPicPr>
          <p:cNvPr id="21" name="Picture 20" descr="Photograph of a woman in a white lab coat explaining a human skull model to a person holding a clipboard in a classroom or lab setting. The scene highlights an educational interaction focused on anatomy or forensic science, with skulls and bones visible on the table.&#10;">
            <a:extLst>
              <a:ext uri="{FF2B5EF4-FFF2-40B4-BE49-F238E27FC236}">
                <a16:creationId xmlns:a16="http://schemas.microsoft.com/office/drawing/2014/main" id="{5BDA8A29-23D1-E128-86DE-EF3AEEF1C7F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632" r="337" b="27027"/>
          <a:stretch>
            <a:fillRect/>
          </a:stretch>
        </p:blipFill>
        <p:spPr>
          <a:xfrm>
            <a:off x="8824058" y="3399282"/>
            <a:ext cx="3132667" cy="3458721"/>
          </a:xfrm>
          <a:prstGeom prst="rect">
            <a:avLst/>
          </a:prstGeom>
        </p:spPr>
      </p:pic>
      <p:sp>
        <p:nvSpPr>
          <p:cNvPr id="24" name="Shape 0">
            <a:extLst>
              <a:ext uri="{FF2B5EF4-FFF2-40B4-BE49-F238E27FC236}">
                <a16:creationId xmlns:a16="http://schemas.microsoft.com/office/drawing/2014/main" id="{09C07333-E820-DB71-A83C-92190A971C66}"/>
              </a:ext>
            </a:extLst>
          </p:cNvPr>
          <p:cNvSpPr/>
          <p:nvPr/>
        </p:nvSpPr>
        <p:spPr>
          <a:xfrm>
            <a:off x="8828851" y="0"/>
            <a:ext cx="3128688" cy="6858000"/>
          </a:xfrm>
          <a:prstGeom prst="rect">
            <a:avLst/>
          </a:prstGeom>
          <a:solidFill>
            <a:srgbClr val="006199">
              <a:alpha val="40000"/>
            </a:srgbClr>
          </a:solidFill>
          <a:ln w="12700">
            <a:solidFill>
              <a:srgbClr val="006199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778132-8D63-3F67-1143-222EC1C8F4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CB199A-89F9-4AFB-D52F-D5B8FEBBBEFF}"/>
              </a:ext>
            </a:extLst>
          </p:cNvPr>
          <p:cNvSpPr>
            <a:spLocks noGrp="1"/>
          </p:cNvSpPr>
          <p:nvPr/>
        </p:nvSpPr>
        <p:spPr>
          <a:xfrm>
            <a:off x="457200" y="512064"/>
            <a:ext cx="4029613" cy="566928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rgbClr val="76717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just">
              <a:defRPr sz="2500" b="1">
                <a:solidFill>
                  <a:srgbClr val="767171"/>
                </a:solidFill>
                <a:latin typeface="Arial"/>
              </a:defRPr>
            </a:pPr>
            <a:r>
              <a:rPr lang="en-US" sz="3000">
                <a:solidFill>
                  <a:srgbClr val="004685"/>
                </a:solidFill>
                <a:latin typeface="Aptos"/>
                <a:cs typeface="Arial"/>
              </a:rPr>
              <a:t>Academic</a:t>
            </a:r>
            <a:r>
              <a:rPr sz="3000" b="1" i="0">
                <a:solidFill>
                  <a:srgbClr val="004685"/>
                </a:solidFill>
                <a:latin typeface="Aptos"/>
                <a:cs typeface="Arial"/>
              </a:rPr>
              <a:t> Highlights</a:t>
            </a:r>
            <a:endParaRPr lang="en-US">
              <a:cs typeface="Arial"/>
            </a:endParaRPr>
          </a:p>
        </p:txBody>
      </p:sp>
      <p:pic>
        <p:nvPicPr>
          <p:cNvPr id="3" name="Picture 2" descr="FGCU PGA Golf Management student using an indoor golf simulator.">
            <a:extLst>
              <a:ext uri="{FF2B5EF4-FFF2-40B4-BE49-F238E27FC236}">
                <a16:creationId xmlns:a16="http://schemas.microsoft.com/office/drawing/2014/main" id="{E12118D8-7B08-F404-7B11-524D28ADE631}"/>
              </a:ext>
            </a:extLst>
          </p:cNvPr>
          <p:cNvPicPr>
            <a:picLocks noGrp="1" noChangeAspect="1"/>
          </p:cNvPicPr>
          <p:nvPr/>
        </p:nvPicPr>
        <p:blipFill>
          <a:blip r:embed="rId2"/>
          <a:srcRect l="10776" r="10776"/>
          <a:stretch>
            <a:fillRect/>
          </a:stretch>
        </p:blipFill>
        <p:spPr>
          <a:xfrm>
            <a:off x="6577417" y="1519101"/>
            <a:ext cx="4935132" cy="3892550"/>
          </a:xfrm>
          <a:prstGeom prst="rect">
            <a:avLst/>
          </a:prstGeom>
        </p:spPr>
      </p:pic>
      <p:sp>
        <p:nvSpPr>
          <p:cNvPr id="4" name="TextBox 4">
            <a:extLst>
              <a:ext uri="{FF2B5EF4-FFF2-40B4-BE49-F238E27FC236}">
                <a16:creationId xmlns:a16="http://schemas.microsoft.com/office/drawing/2014/main" id="{251E9513-A8F0-7709-9C78-658947665E2A}"/>
              </a:ext>
            </a:extLst>
          </p:cNvPr>
          <p:cNvSpPr txBox="1"/>
          <p:nvPr/>
        </p:nvSpPr>
        <p:spPr>
          <a:xfrm>
            <a:off x="456237" y="1079348"/>
            <a:ext cx="8046720" cy="229294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1050" b="1" i="0">
                <a:solidFill>
                  <a:srgbClr val="00995E"/>
                </a:solidFill>
                <a:latin typeface="Arial"/>
              </a:defRPr>
            </a:pPr>
            <a:r>
              <a:rPr sz="1250" b="1" i="0" dirty="0">
                <a:solidFill>
                  <a:srgbClr val="009366"/>
                </a:solidFill>
                <a:latin typeface="Aptos"/>
              </a:rPr>
              <a:t>TURN YOUR </a:t>
            </a:r>
            <a:r>
              <a:rPr lang="en-US" sz="1250" b="1">
                <a:solidFill>
                  <a:srgbClr val="009366"/>
                </a:solidFill>
                <a:latin typeface="Aptos"/>
              </a:rPr>
              <a:t>STUDENTS' </a:t>
            </a:r>
            <a:r>
              <a:rPr sz="1250" b="1" i="0">
                <a:solidFill>
                  <a:srgbClr val="009366"/>
                </a:solidFill>
                <a:latin typeface="Aptos"/>
              </a:rPr>
              <a:t>INTERESTS INTO EXPERIENCE.</a:t>
            </a:r>
          </a:p>
        </p:txBody>
      </p:sp>
      <p:sp>
        <p:nvSpPr>
          <p:cNvPr id="5" name="Rounded Rectangle 5">
            <a:extLst>
              <a:ext uri="{FF2B5EF4-FFF2-40B4-BE49-F238E27FC236}">
                <a16:creationId xmlns:a16="http://schemas.microsoft.com/office/drawing/2014/main" id="{EF64FB98-1823-950B-6C26-0B3434319DFD}"/>
              </a:ext>
            </a:extLst>
          </p:cNvPr>
          <p:cNvSpPr/>
          <p:nvPr/>
        </p:nvSpPr>
        <p:spPr>
          <a:xfrm>
            <a:off x="566928" y="1719072"/>
            <a:ext cx="2423160" cy="1051560"/>
          </a:xfrm>
          <a:prstGeom prst="roundRect">
            <a:avLst/>
          </a:prstGeom>
          <a:solidFill>
            <a:srgbClr val="EAF6F1"/>
          </a:solidFill>
          <a:ln w="12700">
            <a:solidFill>
              <a:srgbClr val="EAF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33030A5-4782-C086-8B03-BEE07F8B0195}"/>
              </a:ext>
            </a:extLst>
          </p:cNvPr>
          <p:cNvSpPr txBox="1"/>
          <p:nvPr/>
        </p:nvSpPr>
        <p:spPr>
          <a:xfrm>
            <a:off x="612648" y="1810512"/>
            <a:ext cx="2331720" cy="41148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2300" b="1" i="0">
                <a:solidFill>
                  <a:srgbClr val="00995E"/>
                </a:solidFill>
                <a:latin typeface="Arial"/>
              </a:defRPr>
            </a:pPr>
            <a:r>
              <a:rPr sz="2400" b="1">
                <a:solidFill>
                  <a:srgbClr val="004685"/>
                </a:solidFill>
                <a:latin typeface="Aptos"/>
              </a:rPr>
              <a:t>66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DF2BC789-ABB4-3C0E-94E6-C2D7C4DDDF9B}"/>
              </a:ext>
            </a:extLst>
          </p:cNvPr>
          <p:cNvSpPr txBox="1"/>
          <p:nvPr/>
        </p:nvSpPr>
        <p:spPr>
          <a:xfrm>
            <a:off x="658368" y="2230397"/>
            <a:ext cx="2240279" cy="4678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1050" b="1" i="0">
                <a:solidFill>
                  <a:srgbClr val="2F2F2F"/>
                </a:solidFill>
                <a:latin typeface="Arial"/>
              </a:defRPr>
            </a:pPr>
            <a:r>
              <a:rPr sz="1400" b="1">
                <a:solidFill>
                  <a:srgbClr val="009366"/>
                </a:solidFill>
                <a:latin typeface="Aptos"/>
              </a:rPr>
              <a:t>UNDERGRADUATE DEGREES</a:t>
            </a:r>
            <a:endParaRPr lang="en-US" sz="1400" b="1">
              <a:solidFill>
                <a:srgbClr val="009366"/>
              </a:solidFill>
              <a:latin typeface="Aptos"/>
            </a:endParaRPr>
          </a:p>
        </p:txBody>
      </p:sp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4A3EB3BC-2FEE-FC22-16B2-07D3DF31E3A1}"/>
              </a:ext>
            </a:extLst>
          </p:cNvPr>
          <p:cNvSpPr/>
          <p:nvPr/>
        </p:nvSpPr>
        <p:spPr>
          <a:xfrm>
            <a:off x="3182112" y="1719072"/>
            <a:ext cx="2423160" cy="1051560"/>
          </a:xfrm>
          <a:prstGeom prst="roundRect">
            <a:avLst/>
          </a:prstGeom>
          <a:solidFill>
            <a:srgbClr val="EAF3F8"/>
          </a:solidFill>
          <a:ln w="12700">
            <a:solidFill>
              <a:srgbClr val="EAF3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05A43D05-1EE9-A30A-52CC-F205F55A9360}"/>
              </a:ext>
            </a:extLst>
          </p:cNvPr>
          <p:cNvSpPr txBox="1"/>
          <p:nvPr/>
        </p:nvSpPr>
        <p:spPr>
          <a:xfrm>
            <a:off x="3227832" y="1810512"/>
            <a:ext cx="2331720" cy="41148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2300" b="1" i="0">
                <a:solidFill>
                  <a:srgbClr val="006199"/>
                </a:solidFill>
                <a:latin typeface="Arial"/>
              </a:defRPr>
            </a:pPr>
            <a:r>
              <a:rPr sz="2400" b="1">
                <a:solidFill>
                  <a:srgbClr val="004685"/>
                </a:solidFill>
                <a:latin typeface="Aptos"/>
              </a:rPr>
              <a:t>57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B652C7F6-074B-B5C8-8B96-7066484FBED8}"/>
              </a:ext>
            </a:extLst>
          </p:cNvPr>
          <p:cNvSpPr txBox="1"/>
          <p:nvPr/>
        </p:nvSpPr>
        <p:spPr>
          <a:xfrm>
            <a:off x="3273552" y="2338118"/>
            <a:ext cx="2240279" cy="252377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1050" b="1" i="0">
                <a:solidFill>
                  <a:srgbClr val="2F2F2F"/>
                </a:solidFill>
                <a:latin typeface="Arial"/>
              </a:defRPr>
            </a:pPr>
            <a:r>
              <a:rPr sz="1400" b="1">
                <a:solidFill>
                  <a:srgbClr val="009366"/>
                </a:solidFill>
                <a:latin typeface="Aptos"/>
              </a:rPr>
              <a:t>MINORS</a:t>
            </a:r>
            <a:endParaRPr lang="en-US" sz="1400" b="1">
              <a:solidFill>
                <a:srgbClr val="009366"/>
              </a:solidFill>
              <a:latin typeface="Aptos"/>
            </a:endParaRPr>
          </a:p>
        </p:txBody>
      </p:sp>
      <p:sp>
        <p:nvSpPr>
          <p:cNvPr id="11" name="Rounded Rectangle 11">
            <a:extLst>
              <a:ext uri="{FF2B5EF4-FFF2-40B4-BE49-F238E27FC236}">
                <a16:creationId xmlns:a16="http://schemas.microsoft.com/office/drawing/2014/main" id="{4D431A61-6308-82ED-0DFA-2437A5F2E5B1}"/>
              </a:ext>
            </a:extLst>
          </p:cNvPr>
          <p:cNvSpPr/>
          <p:nvPr/>
        </p:nvSpPr>
        <p:spPr>
          <a:xfrm>
            <a:off x="566928" y="2999232"/>
            <a:ext cx="5038344" cy="457200"/>
          </a:xfrm>
          <a:prstGeom prst="roundRect">
            <a:avLst/>
          </a:prstGeom>
          <a:solidFill>
            <a:srgbClr val="009366"/>
          </a:solidFill>
          <a:ln w="12700">
            <a:solidFill>
              <a:srgbClr val="0093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/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326940DD-68D6-0E3F-C86F-81519189AF91}"/>
              </a:ext>
            </a:extLst>
          </p:cNvPr>
          <p:cNvSpPr txBox="1"/>
          <p:nvPr/>
        </p:nvSpPr>
        <p:spPr>
          <a:xfrm>
            <a:off x="612648" y="3126177"/>
            <a:ext cx="4946904" cy="221599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1030" b="1" i="0">
                <a:solidFill>
                  <a:srgbClr val="FFFFFF"/>
                </a:solidFill>
                <a:latin typeface="Arial"/>
              </a:defRPr>
            </a:pPr>
            <a:r>
              <a:rPr sz="1200" b="1">
                <a:solidFill>
                  <a:srgbClr val="FFFFFF"/>
                </a:solidFill>
                <a:latin typeface="Aptos"/>
              </a:rPr>
              <a:t>ONLY PGA-ACCREDITED GOLF MANAGEMENT PROGRAM IN FLORIDA</a:t>
            </a:r>
            <a:endParaRPr lang="en-US" sz="1200" b="1">
              <a:solidFill>
                <a:srgbClr val="FFFFFF"/>
              </a:solidFill>
              <a:latin typeface="Aptos"/>
            </a:endParaRP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BDC4B6A3-7124-B7EE-09B6-F2F5D87D1844}"/>
              </a:ext>
            </a:extLst>
          </p:cNvPr>
          <p:cNvSpPr txBox="1"/>
          <p:nvPr/>
        </p:nvSpPr>
        <p:spPr>
          <a:xfrm>
            <a:off x="731520" y="3529584"/>
            <a:ext cx="4709160" cy="283154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1220" b="1" i="0">
                <a:solidFill>
                  <a:srgbClr val="2F2F2F"/>
                </a:solidFill>
                <a:latin typeface="Arial"/>
              </a:defRPr>
            </a:pPr>
            <a:r>
              <a:rPr sz="1600" b="1">
                <a:solidFill>
                  <a:srgbClr val="004685"/>
                </a:solidFill>
                <a:latin typeface="Aptos"/>
              </a:rPr>
              <a:t>1 of 16 in the country</a:t>
            </a:r>
            <a:endParaRPr lang="en-US" sz="1600" b="1">
              <a:solidFill>
                <a:srgbClr val="004685"/>
              </a:solidFill>
              <a:latin typeface="Aptos"/>
            </a:endParaRPr>
          </a:p>
        </p:txBody>
      </p:sp>
      <p:sp>
        <p:nvSpPr>
          <p:cNvPr id="14" name="Rounded Rectangle 14">
            <a:extLst>
              <a:ext uri="{FF2B5EF4-FFF2-40B4-BE49-F238E27FC236}">
                <a16:creationId xmlns:a16="http://schemas.microsoft.com/office/drawing/2014/main" id="{7F5144C7-9F80-9793-D327-AD8E84DE3CD6}"/>
              </a:ext>
            </a:extLst>
          </p:cNvPr>
          <p:cNvSpPr/>
          <p:nvPr/>
        </p:nvSpPr>
        <p:spPr>
          <a:xfrm>
            <a:off x="556345" y="4057989"/>
            <a:ext cx="5038344" cy="457200"/>
          </a:xfrm>
          <a:prstGeom prst="roundRect">
            <a:avLst/>
          </a:prstGeom>
          <a:solidFill>
            <a:srgbClr val="009366"/>
          </a:solidFill>
          <a:ln w="12700">
            <a:solidFill>
              <a:srgbClr val="0093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/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04AFD37C-0031-BC38-51AE-068AE6D9CB73}"/>
              </a:ext>
            </a:extLst>
          </p:cNvPr>
          <p:cNvSpPr txBox="1"/>
          <p:nvPr/>
        </p:nvSpPr>
        <p:spPr>
          <a:xfrm>
            <a:off x="602065" y="4184933"/>
            <a:ext cx="4946904" cy="221599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1070" b="1" i="0">
                <a:solidFill>
                  <a:srgbClr val="FFFFFF"/>
                </a:solidFill>
                <a:latin typeface="Arial"/>
              </a:defRPr>
            </a:pPr>
            <a:r>
              <a:rPr sz="1200" b="1">
                <a:solidFill>
                  <a:srgbClr val="FFFFFF"/>
                </a:solidFill>
                <a:latin typeface="Aptos"/>
              </a:rPr>
              <a:t>NO. 1-RANKED BSN PROGRAM IN FLORIDA'S SUS</a:t>
            </a:r>
            <a:endParaRPr lang="en-US" sz="1200" b="1">
              <a:solidFill>
                <a:srgbClr val="FFFFFF"/>
              </a:solidFill>
              <a:latin typeface="Aptos"/>
            </a:endParaRP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714AA543-32E3-7EE6-ACAA-005B870C4768}"/>
              </a:ext>
            </a:extLst>
          </p:cNvPr>
          <p:cNvSpPr txBox="1"/>
          <p:nvPr/>
        </p:nvSpPr>
        <p:spPr>
          <a:xfrm>
            <a:off x="720937" y="4570053"/>
            <a:ext cx="4709160" cy="283154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1150" b="0" i="0">
                <a:solidFill>
                  <a:srgbClr val="2F2F2F"/>
                </a:solidFill>
                <a:latin typeface="Arial"/>
              </a:defRPr>
            </a:pPr>
            <a:r>
              <a:rPr sz="1600" b="1">
                <a:solidFill>
                  <a:srgbClr val="004685"/>
                </a:solidFill>
                <a:latin typeface="Aptos"/>
              </a:rPr>
              <a:t>for NCLEX pass rates</a:t>
            </a:r>
            <a:endParaRPr lang="en-US" sz="1600" b="1">
              <a:solidFill>
                <a:srgbClr val="004685"/>
              </a:solidFill>
              <a:latin typeface="Aptos"/>
            </a:endParaRP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D1E386A9-15B7-C856-AEE9-E9F667540324}"/>
              </a:ext>
            </a:extLst>
          </p:cNvPr>
          <p:cNvSpPr txBox="1"/>
          <p:nvPr/>
        </p:nvSpPr>
        <p:spPr>
          <a:xfrm>
            <a:off x="297542" y="5147121"/>
            <a:ext cx="5960936" cy="252377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1130" b="1" i="0">
                <a:solidFill>
                  <a:srgbClr val="00995E"/>
                </a:solidFill>
                <a:latin typeface="Arial"/>
              </a:defRPr>
            </a:pPr>
            <a:r>
              <a:rPr sz="1400" b="1">
                <a:solidFill>
                  <a:srgbClr val="00995E"/>
                </a:solidFill>
                <a:latin typeface="Aptos"/>
              </a:rPr>
              <a:t>Popular programs: Entrepreneurship • Business • Nursing • Engineering</a:t>
            </a:r>
            <a:endParaRPr lang="en-US" sz="1400" b="1">
              <a:solidFill>
                <a:srgbClr val="00995E"/>
              </a:solidFill>
              <a:latin typeface="Aptos"/>
            </a:endParaRPr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90856B90-C179-EC7B-EADA-D2172B906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1A663-AB5A-1C46-BB3F-DC91B87E1671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21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512064"/>
            <a:ext cx="10789920" cy="566928"/>
          </a:xfrm>
        </p:spPr>
        <p:txBody>
          <a:bodyPr wrap="square" lIns="91440" tIns="45720" rIns="91440" bIns="45720" anchor="t"/>
          <a:lstStyle/>
          <a:p>
            <a:pPr>
              <a:defRPr sz="2500" b="1">
                <a:solidFill>
                  <a:srgbClr val="767171"/>
                </a:solidFill>
                <a:latin typeface="Arial"/>
              </a:defRPr>
            </a:pPr>
            <a:r>
              <a:rPr sz="3000" b="1" i="0">
                <a:solidFill>
                  <a:srgbClr val="004685"/>
                </a:solidFill>
                <a:latin typeface="Aptos"/>
              </a:rPr>
              <a:t>Campus Life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99911" y="1082509"/>
            <a:ext cx="8046720" cy="229294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defRPr sz="1050" b="1" i="0">
                <a:solidFill>
                  <a:srgbClr val="00995E"/>
                </a:solidFill>
                <a:latin typeface="Arial"/>
              </a:defRPr>
            </a:pPr>
            <a:r>
              <a:rPr sz="1250" b="1" i="0">
                <a:solidFill>
                  <a:srgbClr val="009366"/>
                </a:solidFill>
                <a:latin typeface="Arial"/>
                <a:cs typeface="Arial"/>
              </a:rPr>
              <a:t>EXPLORE MORE. CONNECT MORE. EXPERIENCE MORE.</a:t>
            </a:r>
          </a:p>
        </p:txBody>
      </p:sp>
      <p:pic>
        <p:nvPicPr>
          <p:cNvPr id="5" name="Picture 4" descr="FGCU Recreation and Wellness Center at sunset."/>
          <p:cNvPicPr>
            <a:picLocks noChangeAspect="1"/>
          </p:cNvPicPr>
          <p:nvPr/>
        </p:nvPicPr>
        <p:blipFill>
          <a:blip r:embed="rId2"/>
          <a:srcRect t="13939" b="13939"/>
          <a:stretch>
            <a:fillRect/>
          </a:stretch>
        </p:blipFill>
        <p:spPr>
          <a:xfrm>
            <a:off x="502920" y="1609344"/>
            <a:ext cx="3401568" cy="1828800"/>
          </a:xfrm>
          <a:prstGeom prst="rect">
            <a:avLst/>
          </a:prstGeom>
        </p:spPr>
      </p:pic>
      <p:pic>
        <p:nvPicPr>
          <p:cNvPr id="6" name="Picture 5" descr="FGCU waterfront recreation and wakeboat activity."/>
          <p:cNvPicPr>
            <a:picLocks noChangeAspect="1"/>
          </p:cNvPicPr>
          <p:nvPr/>
        </p:nvPicPr>
        <p:blipFill>
          <a:blip r:embed="rId3"/>
          <a:srcRect t="9677" b="9677"/>
          <a:stretch>
            <a:fillRect/>
          </a:stretch>
        </p:blipFill>
        <p:spPr>
          <a:xfrm>
            <a:off x="4087368" y="1609344"/>
            <a:ext cx="3401568" cy="1828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rcRect t="9677" b="9677"/>
          <a:stretch>
            <a:fillRect/>
          </a:stretch>
        </p:blipFill>
        <p:spPr>
          <a:xfrm>
            <a:off x="7671816" y="1609344"/>
            <a:ext cx="3401568" cy="18288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02920" y="3657600"/>
            <a:ext cx="2487168" cy="987552"/>
          </a:xfrm>
          <a:prstGeom prst="roundRect">
            <a:avLst/>
          </a:prstGeom>
          <a:solidFill>
            <a:srgbClr val="EAF6F1"/>
          </a:solidFill>
          <a:ln w="12700">
            <a:solidFill>
              <a:srgbClr val="EAF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8640" y="3720869"/>
            <a:ext cx="2395728" cy="4678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>
              <a:defRPr sz="2300" b="1" i="0">
                <a:solidFill>
                  <a:srgbClr val="00995E"/>
                </a:solidFill>
                <a:latin typeface="Arial"/>
              </a:defRPr>
            </a:pPr>
            <a:r>
              <a:rPr lang="en-US" sz="2800" b="1">
                <a:solidFill>
                  <a:srgbClr val="004685"/>
                </a:solidFill>
                <a:latin typeface="Arial"/>
                <a:cs typeface="Arial"/>
              </a:rPr>
              <a:t>160</a:t>
            </a:r>
            <a:r>
              <a:rPr sz="2800" b="1">
                <a:solidFill>
                  <a:srgbClr val="004685"/>
                </a:solidFill>
                <a:latin typeface="Arial"/>
                <a:cs typeface="Arial"/>
              </a:rPr>
              <a:t>+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4190783"/>
            <a:ext cx="2304288" cy="360099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>
              <a:defRPr sz="1050" b="1" i="0">
                <a:solidFill>
                  <a:srgbClr val="2F2F2F"/>
                </a:solidFill>
                <a:latin typeface="Arial"/>
              </a:defRPr>
            </a:pPr>
            <a:r>
              <a:rPr sz="1050" b="1">
                <a:solidFill>
                  <a:srgbClr val="009366"/>
                </a:solidFill>
                <a:latin typeface="Arial"/>
                <a:cs typeface="Arial"/>
              </a:rPr>
              <a:t>CLUBS &amp; STUDENT ORGANIZATIONS</a:t>
            </a:r>
            <a:endParaRPr lang="en-US" sz="1050" b="1">
              <a:solidFill>
                <a:srgbClr val="009366"/>
              </a:solidFill>
              <a:latin typeface="Arial"/>
              <a:cs typeface="Arial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172968" y="3657600"/>
            <a:ext cx="2487168" cy="987552"/>
          </a:xfrm>
          <a:prstGeom prst="roundRect">
            <a:avLst/>
          </a:prstGeom>
          <a:solidFill>
            <a:srgbClr val="EAF3F8"/>
          </a:solidFill>
          <a:ln w="12700">
            <a:solidFill>
              <a:srgbClr val="EAF3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/>
              <a:cs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18688" y="3720869"/>
            <a:ext cx="2395728" cy="4678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>
              <a:defRPr sz="2300" b="1" i="0">
                <a:solidFill>
                  <a:srgbClr val="006199"/>
                </a:solidFill>
                <a:latin typeface="Arial"/>
              </a:defRPr>
            </a:pPr>
            <a:r>
              <a:rPr sz="2800" b="1">
                <a:solidFill>
                  <a:srgbClr val="004685"/>
                </a:solidFill>
                <a:latin typeface="Arial"/>
                <a:cs typeface="Arial"/>
              </a:rPr>
              <a:t>26</a:t>
            </a:r>
            <a:endParaRPr lang="en-US" sz="2800" b="1">
              <a:solidFill>
                <a:srgbClr val="004685"/>
              </a:solidFill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64408" y="4271574"/>
            <a:ext cx="2304288" cy="198516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>
              <a:defRPr sz="1050" b="1" i="0">
                <a:solidFill>
                  <a:srgbClr val="2F2F2F"/>
                </a:solidFill>
                <a:latin typeface="Arial"/>
              </a:defRPr>
            </a:pPr>
            <a:r>
              <a:rPr sz="1050" b="1">
                <a:solidFill>
                  <a:srgbClr val="009366"/>
                </a:solidFill>
                <a:latin typeface="Arial"/>
                <a:cs typeface="Arial"/>
              </a:rPr>
              <a:t>FRATERNITIES &amp; SORORITIES</a:t>
            </a:r>
            <a:endParaRPr lang="en-US" sz="1050" b="1">
              <a:solidFill>
                <a:srgbClr val="009366"/>
              </a:solidFill>
              <a:latin typeface="Arial"/>
              <a:cs typeface="Arial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5843016" y="3657600"/>
            <a:ext cx="2487168" cy="987552"/>
          </a:xfrm>
          <a:prstGeom prst="roundRect">
            <a:avLst/>
          </a:prstGeom>
          <a:solidFill>
            <a:srgbClr val="EAF6F1"/>
          </a:solidFill>
          <a:ln w="12700">
            <a:solidFill>
              <a:srgbClr val="EAF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/>
              <a:cs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888736" y="3720869"/>
            <a:ext cx="2395728" cy="4678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>
              <a:defRPr sz="2300" b="1" i="0">
                <a:solidFill>
                  <a:srgbClr val="00995E"/>
                </a:solidFill>
                <a:latin typeface="Arial"/>
              </a:defRPr>
            </a:pPr>
            <a:r>
              <a:rPr sz="2800" b="1">
                <a:solidFill>
                  <a:srgbClr val="004685"/>
                </a:solidFill>
                <a:latin typeface="Arial"/>
                <a:cs typeface="Arial"/>
              </a:rPr>
              <a:t>30+</a:t>
            </a:r>
            <a:endParaRPr lang="en-US" sz="2800" b="1">
              <a:solidFill>
                <a:srgbClr val="004685"/>
              </a:solidFill>
              <a:latin typeface="Arial"/>
              <a:cs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934455" y="4190783"/>
            <a:ext cx="2304288" cy="360099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>
              <a:defRPr sz="1050" b="1" i="0">
                <a:solidFill>
                  <a:srgbClr val="2F2F2F"/>
                </a:solidFill>
                <a:latin typeface="Arial"/>
              </a:defRPr>
            </a:pPr>
            <a:r>
              <a:rPr lang="en-US" sz="1050" b="1">
                <a:solidFill>
                  <a:srgbClr val="009366"/>
                </a:solidFill>
                <a:latin typeface="Arial"/>
                <a:cs typeface="Arial"/>
              </a:rPr>
              <a:t>STUDENT-LED COMPETATIVE SPORT</a:t>
            </a:r>
            <a:r>
              <a:rPr sz="1050" b="1" dirty="0">
                <a:solidFill>
                  <a:srgbClr val="009366"/>
                </a:solidFill>
                <a:latin typeface="Arial"/>
                <a:cs typeface="Arial"/>
              </a:rPr>
              <a:t> CLUBS</a:t>
            </a:r>
            <a:endParaRPr lang="en-US" sz="1050" b="1" dirty="0">
              <a:solidFill>
                <a:srgbClr val="009366"/>
              </a:solidFill>
              <a:latin typeface="Arial"/>
              <a:cs typeface="Arial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8513064" y="3657600"/>
            <a:ext cx="2560320" cy="987552"/>
          </a:xfrm>
          <a:prstGeom prst="roundRect">
            <a:avLst/>
          </a:prstGeom>
          <a:solidFill>
            <a:srgbClr val="EAF3F8"/>
          </a:solidFill>
          <a:ln w="12700">
            <a:solidFill>
              <a:srgbClr val="EAF3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558784" y="3720869"/>
            <a:ext cx="2468879" cy="4678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>
              <a:defRPr sz="2300" b="1" i="0">
                <a:solidFill>
                  <a:srgbClr val="006199"/>
                </a:solidFill>
                <a:latin typeface="Arial"/>
              </a:defRPr>
            </a:pPr>
            <a:r>
              <a:rPr sz="2800" b="1">
                <a:solidFill>
                  <a:srgbClr val="004685"/>
                </a:solidFill>
                <a:latin typeface="Arial"/>
                <a:cs typeface="Arial"/>
              </a:rPr>
              <a:t>2026</a:t>
            </a:r>
            <a:endParaRPr lang="en-US" sz="2800" b="1">
              <a:solidFill>
                <a:srgbClr val="004685"/>
              </a:solidFill>
              <a:latin typeface="Arial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604504" y="4190783"/>
            <a:ext cx="2377439" cy="360099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>
              <a:defRPr sz="1050" b="1" i="0">
                <a:solidFill>
                  <a:srgbClr val="2F2F2F"/>
                </a:solidFill>
                <a:latin typeface="Arial"/>
              </a:defRPr>
            </a:pPr>
            <a:r>
              <a:rPr sz="1050" b="1">
                <a:solidFill>
                  <a:srgbClr val="009366"/>
                </a:solidFill>
                <a:latin typeface="Arial"/>
                <a:cs typeface="Arial"/>
              </a:rPr>
              <a:t>NATIONAL CHAMPIONS: ICE HOCKEY, BASEBALL &amp; ESPORTS</a:t>
            </a:r>
            <a:endParaRPr lang="en-US" sz="1050" b="1">
              <a:solidFill>
                <a:srgbClr val="009366"/>
              </a:solidFill>
              <a:latin typeface="Arial"/>
              <a:cs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25975" y="4843819"/>
            <a:ext cx="10642209" cy="252377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defRPr sz="1070" b="1" i="0">
                <a:solidFill>
                  <a:srgbClr val="2F2F2F"/>
                </a:solidFill>
                <a:latin typeface="Arial"/>
              </a:defRPr>
            </a:pPr>
            <a:r>
              <a:rPr sz="1400" b="1">
                <a:solidFill>
                  <a:srgbClr val="006199"/>
                </a:solidFill>
                <a:latin typeface="Arial"/>
                <a:cs typeface="Arial"/>
              </a:rPr>
              <a:t>2-story Recreation &amp; Wellness Center </a:t>
            </a:r>
            <a:r>
              <a:rPr lang="en-US" sz="1400">
                <a:solidFill>
                  <a:srgbClr val="006199"/>
                </a:solidFill>
                <a:latin typeface="Arial"/>
                <a:cs typeface="Arial"/>
              </a:rPr>
              <a:t>• Award-winning</a:t>
            </a:r>
            <a:r>
              <a:rPr sz="1400" b="1">
                <a:solidFill>
                  <a:srgbClr val="006199"/>
                </a:solidFill>
                <a:latin typeface="Arial"/>
                <a:cs typeface="Arial"/>
              </a:rPr>
              <a:t> Rec Deck  •  Waterfront beach  •  800 acres of preserved nature trails</a:t>
            </a:r>
            <a:endParaRPr lang="en-US" sz="1400" b="1">
              <a:solidFill>
                <a:srgbClr val="006199"/>
              </a:solidFill>
              <a:latin typeface="Arial"/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52975" y="5249282"/>
            <a:ext cx="10378440" cy="252377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defRPr sz="1070" b="0" i="0">
                <a:solidFill>
                  <a:srgbClr val="767171"/>
                </a:solidFill>
                <a:latin typeface="Arial"/>
              </a:defRPr>
            </a:pPr>
            <a:r>
              <a:rPr sz="1400" b="1" dirty="0">
                <a:solidFill>
                  <a:srgbClr val="006199"/>
                </a:solidFill>
                <a:latin typeface="Arial"/>
                <a:cs typeface="Arial"/>
              </a:rPr>
              <a:t>Kayak, sail, paddleboard or ride the </a:t>
            </a:r>
            <a:r>
              <a:rPr lang="en-US" sz="1400" b="1" dirty="0">
                <a:solidFill>
                  <a:srgbClr val="006199"/>
                </a:solidFill>
                <a:latin typeface="Arial"/>
                <a:cs typeface="Arial"/>
              </a:rPr>
              <a:t>wake boat</a:t>
            </a:r>
            <a:r>
              <a:rPr sz="1400" b="1" dirty="0">
                <a:solidFill>
                  <a:srgbClr val="006199"/>
                </a:solidFill>
                <a:latin typeface="Arial"/>
                <a:cs typeface="Arial"/>
              </a:rPr>
              <a:t>. </a:t>
            </a:r>
            <a:r>
              <a:rPr sz="1400" b="1">
                <a:solidFill>
                  <a:srgbClr val="006199"/>
                </a:solidFill>
                <a:latin typeface="Arial"/>
                <a:cs typeface="Arial"/>
              </a:rPr>
              <a:t>Plus</a:t>
            </a:r>
            <a:r>
              <a:rPr lang="en-US" sz="1400" b="1">
                <a:solidFill>
                  <a:srgbClr val="006199"/>
                </a:solidFill>
                <a:latin typeface="Arial"/>
                <a:cs typeface="Arial"/>
              </a:rPr>
              <a:t>,</a:t>
            </a:r>
            <a:r>
              <a:rPr sz="1400" b="1" dirty="0">
                <a:solidFill>
                  <a:srgbClr val="006199"/>
                </a:solidFill>
                <a:latin typeface="Arial"/>
                <a:cs typeface="Arial"/>
              </a:rPr>
              <a:t> campus favorites like Starbucks, Chick-fil-A, Einstein's and Dunkin</a:t>
            </a:r>
            <a:r>
              <a:rPr lang="en-US" sz="1400" b="1" dirty="0">
                <a:solidFill>
                  <a:srgbClr val="006199"/>
                </a:solidFill>
                <a:latin typeface="Arial"/>
                <a:cs typeface="Arial"/>
              </a:rPr>
              <a:t>'</a:t>
            </a:r>
          </a:p>
        </p:txBody>
      </p:sp>
      <p:sp>
        <p:nvSpPr>
          <p:cNvPr id="25" name="Rectangle 24"/>
          <p:cNvSpPr/>
          <p:nvPr/>
        </p:nvSpPr>
        <p:spPr>
          <a:xfrm>
            <a:off x="11932920" y="0"/>
            <a:ext cx="256032" cy="6858000"/>
          </a:xfrm>
          <a:prstGeom prst="rect">
            <a:avLst/>
          </a:prstGeom>
          <a:solidFill>
            <a:srgbClr val="004685"/>
          </a:solidFill>
          <a:ln>
            <a:solidFill>
              <a:srgbClr val="00468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/>
              <a:cs typeface="Arial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5A59F87-E900-D4BF-B8A9-66623C2A0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1A663-AB5A-1C46-BB3F-DC91B87E1671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E7C43-225C-AFFC-7729-9193E9E4C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0">
            <a:extLst>
              <a:ext uri="{FF2B5EF4-FFF2-40B4-BE49-F238E27FC236}">
                <a16:creationId xmlns:a16="http://schemas.microsoft.com/office/drawing/2014/main" id="{8BF2C8B9-1A8C-2A05-624E-D266C17433E0}"/>
              </a:ext>
            </a:extLst>
          </p:cNvPr>
          <p:cNvSpPr/>
          <p:nvPr/>
        </p:nvSpPr>
        <p:spPr>
          <a:xfrm>
            <a:off x="457200" y="818772"/>
            <a:ext cx="53035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kern="0" spc="130">
                <a:solidFill>
                  <a:srgbClr val="009366"/>
                </a:solidFill>
                <a:latin typeface="Aptos" pitchFamily="34" charset="0"/>
                <a:ea typeface="Arial" pitchFamily="34" charset="-122"/>
                <a:cs typeface="Arial" pitchFamily="34" charset="-120"/>
              </a:rPr>
              <a:t>SOUTH VILLAGE • FIRST-YEAR HOUSING</a:t>
            </a:r>
            <a:endParaRPr lang="en-US" sz="1400"/>
          </a:p>
        </p:txBody>
      </p:sp>
      <p:sp>
        <p:nvSpPr>
          <p:cNvPr id="11" name="Text 1">
            <a:extLst>
              <a:ext uri="{FF2B5EF4-FFF2-40B4-BE49-F238E27FC236}">
                <a16:creationId xmlns:a16="http://schemas.microsoft.com/office/drawing/2014/main" id="{74C95BD5-B7AB-92A5-7DA1-F249D989B073}"/>
              </a:ext>
            </a:extLst>
          </p:cNvPr>
          <p:cNvSpPr/>
          <p:nvPr/>
        </p:nvSpPr>
        <p:spPr>
          <a:xfrm>
            <a:off x="457200" y="320040"/>
            <a:ext cx="80467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>
                <a:solidFill>
                  <a:srgbClr val="004685"/>
                </a:solidFill>
                <a:latin typeface="Aptos" pitchFamily="34" charset="0"/>
                <a:ea typeface="Arial" pitchFamily="34" charset="-122"/>
                <a:cs typeface="Arial" pitchFamily="34" charset="-120"/>
              </a:rPr>
              <a:t>MAKE THE NEST YOUR HOME</a:t>
            </a:r>
            <a:endParaRPr lang="en-US" sz="2700"/>
          </a:p>
        </p:txBody>
      </p:sp>
      <p:pic>
        <p:nvPicPr>
          <p:cNvPr id="13" name="Image 0" descr="/mnt/data/sus_assets/image25.png">
            <a:extLst>
              <a:ext uri="{FF2B5EF4-FFF2-40B4-BE49-F238E27FC236}">
                <a16:creationId xmlns:a16="http://schemas.microsoft.com/office/drawing/2014/main" id="{DC0B2532-AB3B-6E61-0133-229F79437ED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199" r="7199"/>
          <a:stretch/>
        </p:blipFill>
        <p:spPr>
          <a:xfrm>
            <a:off x="457200" y="1206773"/>
            <a:ext cx="5921014" cy="3958024"/>
          </a:xfrm>
          <a:prstGeom prst="rect">
            <a:avLst/>
          </a:prstGeom>
        </p:spPr>
      </p:pic>
      <p:sp>
        <p:nvSpPr>
          <p:cNvPr id="15" name="Shape 3">
            <a:extLst>
              <a:ext uri="{FF2B5EF4-FFF2-40B4-BE49-F238E27FC236}">
                <a16:creationId xmlns:a16="http://schemas.microsoft.com/office/drawing/2014/main" id="{C2ADB9DC-6573-8165-9BF3-3088EE9B925A}"/>
              </a:ext>
            </a:extLst>
          </p:cNvPr>
          <p:cNvSpPr/>
          <p:nvPr/>
        </p:nvSpPr>
        <p:spPr>
          <a:xfrm>
            <a:off x="457200" y="4312216"/>
            <a:ext cx="5921014" cy="842813"/>
          </a:xfrm>
          <a:prstGeom prst="rect">
            <a:avLst/>
          </a:prstGeom>
          <a:solidFill>
            <a:srgbClr val="06476B">
              <a:alpha val="88000"/>
            </a:srgbClr>
          </a:solidFill>
          <a:ln w="12700">
            <a:solidFill>
              <a:srgbClr val="06476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4">
            <a:extLst>
              <a:ext uri="{FF2B5EF4-FFF2-40B4-BE49-F238E27FC236}">
                <a16:creationId xmlns:a16="http://schemas.microsoft.com/office/drawing/2014/main" id="{3BA36859-ADF0-548E-581F-51D99FA0D02B}"/>
              </a:ext>
            </a:extLst>
          </p:cNvPr>
          <p:cNvSpPr/>
          <p:nvPr/>
        </p:nvSpPr>
        <p:spPr>
          <a:xfrm>
            <a:off x="579980" y="4391151"/>
            <a:ext cx="598017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500" b="1">
                <a:solidFill>
                  <a:srgbClr val="FFFFFF"/>
                </a:solidFill>
                <a:latin typeface="Aptos"/>
                <a:ea typeface="Arial" pitchFamily="34" charset="-122"/>
                <a:cs typeface="Arial"/>
              </a:rPr>
              <a:t>Living on campus keeps your students close to the people, places and experiences that make FGCU feel like home.</a:t>
            </a:r>
            <a:endParaRPr lang="en-US" sz="1800">
              <a:latin typeface="Aptos"/>
              <a:cs typeface="Arial"/>
            </a:endParaRPr>
          </a:p>
        </p:txBody>
      </p:sp>
      <p:sp>
        <p:nvSpPr>
          <p:cNvPr id="19" name="Shape 5">
            <a:extLst>
              <a:ext uri="{FF2B5EF4-FFF2-40B4-BE49-F238E27FC236}">
                <a16:creationId xmlns:a16="http://schemas.microsoft.com/office/drawing/2014/main" id="{62626934-ABB4-E5A8-FDE9-D9D48FCC3F22}"/>
              </a:ext>
            </a:extLst>
          </p:cNvPr>
          <p:cNvSpPr/>
          <p:nvPr/>
        </p:nvSpPr>
        <p:spPr>
          <a:xfrm>
            <a:off x="6965774" y="3025414"/>
            <a:ext cx="1984248" cy="347472"/>
          </a:xfrm>
          <a:prstGeom prst="roundRect">
            <a:avLst>
              <a:gd name="adj" fmla="val 15789"/>
            </a:avLst>
          </a:prstGeom>
          <a:solidFill>
            <a:srgbClr val="00995E"/>
          </a:solidFill>
          <a:ln w="12700">
            <a:solidFill>
              <a:srgbClr val="00995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6">
            <a:extLst>
              <a:ext uri="{FF2B5EF4-FFF2-40B4-BE49-F238E27FC236}">
                <a16:creationId xmlns:a16="http://schemas.microsoft.com/office/drawing/2014/main" id="{494D665C-C7A0-15EC-4EB2-C3186EE0AD30}"/>
              </a:ext>
            </a:extLst>
          </p:cNvPr>
          <p:cNvSpPr/>
          <p:nvPr/>
        </p:nvSpPr>
        <p:spPr>
          <a:xfrm>
            <a:off x="7057214" y="3061990"/>
            <a:ext cx="18013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  <a:latin typeface="Aptos"/>
                <a:ea typeface="Arial" pitchFamily="34" charset="-122"/>
                <a:cs typeface="Arial"/>
              </a:rPr>
              <a:t>2-BEDROOM SINGLE</a:t>
            </a:r>
            <a:endParaRPr lang="en-US" sz="1200">
              <a:latin typeface="Aptos"/>
              <a:ea typeface="Calibri"/>
              <a:cs typeface="Arial"/>
            </a:endParaRPr>
          </a:p>
        </p:txBody>
      </p:sp>
      <p:sp>
        <p:nvSpPr>
          <p:cNvPr id="23" name="Shape 7">
            <a:extLst>
              <a:ext uri="{FF2B5EF4-FFF2-40B4-BE49-F238E27FC236}">
                <a16:creationId xmlns:a16="http://schemas.microsoft.com/office/drawing/2014/main" id="{AE525A4D-C677-5D46-CA63-5A53F33C439B}"/>
              </a:ext>
            </a:extLst>
          </p:cNvPr>
          <p:cNvSpPr/>
          <p:nvPr/>
        </p:nvSpPr>
        <p:spPr>
          <a:xfrm>
            <a:off x="9123758" y="3025414"/>
            <a:ext cx="2121408" cy="347472"/>
          </a:xfrm>
          <a:prstGeom prst="roundRect">
            <a:avLst>
              <a:gd name="adj" fmla="val 15789"/>
            </a:avLst>
          </a:prstGeom>
          <a:solidFill>
            <a:srgbClr val="006199"/>
          </a:solidFill>
          <a:ln w="12700">
            <a:solidFill>
              <a:srgbClr val="0061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8">
            <a:extLst>
              <a:ext uri="{FF2B5EF4-FFF2-40B4-BE49-F238E27FC236}">
                <a16:creationId xmlns:a16="http://schemas.microsoft.com/office/drawing/2014/main" id="{A94D0613-443D-7AD1-3BFC-3C03D711B8DD}"/>
              </a:ext>
            </a:extLst>
          </p:cNvPr>
          <p:cNvSpPr/>
          <p:nvPr/>
        </p:nvSpPr>
        <p:spPr>
          <a:xfrm>
            <a:off x="9215198" y="3061990"/>
            <a:ext cx="19385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  <a:latin typeface="Aptos"/>
                <a:ea typeface="Arial" pitchFamily="34" charset="-122"/>
                <a:cs typeface="Arial"/>
              </a:rPr>
              <a:t>3-BEDROOM SINGLE</a:t>
            </a:r>
            <a:endParaRPr lang="en-US" sz="1200">
              <a:latin typeface="Aptos"/>
              <a:ea typeface="Calibri"/>
              <a:cs typeface="Arial"/>
            </a:endParaRPr>
          </a:p>
        </p:txBody>
      </p:sp>
      <p:sp>
        <p:nvSpPr>
          <p:cNvPr id="27" name="Shape 9">
            <a:extLst>
              <a:ext uri="{FF2B5EF4-FFF2-40B4-BE49-F238E27FC236}">
                <a16:creationId xmlns:a16="http://schemas.microsoft.com/office/drawing/2014/main" id="{42556360-2740-61ED-FCCA-F97397D20EAB}"/>
              </a:ext>
            </a:extLst>
          </p:cNvPr>
          <p:cNvSpPr/>
          <p:nvPr/>
        </p:nvSpPr>
        <p:spPr>
          <a:xfrm>
            <a:off x="6985312" y="3574054"/>
            <a:ext cx="1915864" cy="1079226"/>
          </a:xfrm>
          <a:prstGeom prst="roundRect">
            <a:avLst>
              <a:gd name="adj" fmla="val 4902"/>
            </a:avLst>
          </a:prstGeom>
          <a:solidFill>
            <a:srgbClr val="EAF7F2"/>
          </a:solidFill>
          <a:ln w="12700">
            <a:solidFill>
              <a:srgbClr val="EAF7F2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9" name="Text 10">
            <a:extLst>
              <a:ext uri="{FF2B5EF4-FFF2-40B4-BE49-F238E27FC236}">
                <a16:creationId xmlns:a16="http://schemas.microsoft.com/office/drawing/2014/main" id="{2541B5BB-FAE8-6AC3-5CC9-5100B3530C2A}"/>
              </a:ext>
            </a:extLst>
          </p:cNvPr>
          <p:cNvSpPr/>
          <p:nvPr/>
        </p:nvSpPr>
        <p:spPr>
          <a:xfrm>
            <a:off x="7140949" y="3630051"/>
            <a:ext cx="165506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200" b="1">
                <a:solidFill>
                  <a:srgbClr val="004685"/>
                </a:solidFill>
                <a:latin typeface="Aptos" pitchFamily="34" charset="0"/>
                <a:ea typeface="Arial" pitchFamily="34" charset="-122"/>
                <a:cs typeface="Arial" pitchFamily="34" charset="-120"/>
              </a:rPr>
              <a:t>95%</a:t>
            </a:r>
            <a:endParaRPr lang="en-US" sz="2300"/>
          </a:p>
        </p:txBody>
      </p:sp>
      <p:sp>
        <p:nvSpPr>
          <p:cNvPr id="31" name="Text 11">
            <a:extLst>
              <a:ext uri="{FF2B5EF4-FFF2-40B4-BE49-F238E27FC236}">
                <a16:creationId xmlns:a16="http://schemas.microsoft.com/office/drawing/2014/main" id="{6C899A1F-EEFB-C74C-B31A-543518338649}"/>
              </a:ext>
            </a:extLst>
          </p:cNvPr>
          <p:cNvSpPr/>
          <p:nvPr/>
        </p:nvSpPr>
        <p:spPr>
          <a:xfrm>
            <a:off x="7132241" y="4076974"/>
            <a:ext cx="1651314" cy="435395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 algn="ctr">
              <a:buNone/>
            </a:pPr>
            <a:r>
              <a:rPr lang="en-US" sz="1200" b="1">
                <a:solidFill>
                  <a:srgbClr val="004685"/>
                </a:solidFill>
                <a:latin typeface="Aptos" pitchFamily="34" charset="0"/>
                <a:ea typeface="Arial" pitchFamily="34" charset="-122"/>
                <a:cs typeface="Arial" pitchFamily="34" charset="-120"/>
              </a:rPr>
              <a:t>OF ON-CAMPUS RESIDENTS LIVE IN THEIR OWN BEDROOM</a:t>
            </a:r>
            <a:endParaRPr lang="en-US" sz="1200"/>
          </a:p>
        </p:txBody>
      </p:sp>
      <p:sp>
        <p:nvSpPr>
          <p:cNvPr id="33" name="Shape 12">
            <a:extLst>
              <a:ext uri="{FF2B5EF4-FFF2-40B4-BE49-F238E27FC236}">
                <a16:creationId xmlns:a16="http://schemas.microsoft.com/office/drawing/2014/main" id="{A70FCEF9-426B-A198-020E-33C557150931}"/>
              </a:ext>
            </a:extLst>
          </p:cNvPr>
          <p:cNvSpPr/>
          <p:nvPr/>
        </p:nvSpPr>
        <p:spPr>
          <a:xfrm>
            <a:off x="9123758" y="3593592"/>
            <a:ext cx="2140946" cy="1079226"/>
          </a:xfrm>
          <a:prstGeom prst="roundRect">
            <a:avLst>
              <a:gd name="adj" fmla="val 3922"/>
            </a:avLst>
          </a:prstGeom>
          <a:solidFill>
            <a:srgbClr val="EAF4F8"/>
          </a:solidFill>
          <a:ln w="12700">
            <a:solidFill>
              <a:srgbClr val="EAF4F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13">
            <a:extLst>
              <a:ext uri="{FF2B5EF4-FFF2-40B4-BE49-F238E27FC236}">
                <a16:creationId xmlns:a16="http://schemas.microsoft.com/office/drawing/2014/main" id="{160CB99A-EE50-F820-1440-AB4C0297086B}"/>
              </a:ext>
            </a:extLst>
          </p:cNvPr>
          <p:cNvSpPr/>
          <p:nvPr/>
        </p:nvSpPr>
        <p:spPr>
          <a:xfrm>
            <a:off x="9307263" y="3767953"/>
            <a:ext cx="178308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>
                <a:solidFill>
                  <a:srgbClr val="004685"/>
                </a:solidFill>
                <a:latin typeface="Aptos"/>
                <a:ea typeface="Arial" pitchFamily="34" charset="-122"/>
                <a:cs typeface="Arial"/>
              </a:rPr>
              <a:t>ON-SITE ACCESS</a:t>
            </a:r>
            <a:endParaRPr lang="en-US">
              <a:solidFill>
                <a:srgbClr val="004685"/>
              </a:solidFill>
              <a:latin typeface="Aptos"/>
              <a:ea typeface="Calibri"/>
              <a:cs typeface="Arial"/>
            </a:endParaRPr>
          </a:p>
        </p:txBody>
      </p:sp>
      <p:sp>
        <p:nvSpPr>
          <p:cNvPr id="37" name="Text 14">
            <a:extLst>
              <a:ext uri="{FF2B5EF4-FFF2-40B4-BE49-F238E27FC236}">
                <a16:creationId xmlns:a16="http://schemas.microsoft.com/office/drawing/2014/main" id="{8758C207-8FA1-9693-C240-0B948AB4444C}"/>
              </a:ext>
            </a:extLst>
          </p:cNvPr>
          <p:cNvSpPr/>
          <p:nvPr/>
        </p:nvSpPr>
        <p:spPr>
          <a:xfrm>
            <a:off x="9298119" y="4005071"/>
            <a:ext cx="1782455" cy="57279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200" b="1">
                <a:solidFill>
                  <a:srgbClr val="004685"/>
                </a:solidFill>
                <a:latin typeface="Aptos" pitchFamily="34" charset="0"/>
                <a:ea typeface="Arial" pitchFamily="34" charset="-122"/>
                <a:cs typeface="Arial" pitchFamily="34" charset="-120"/>
              </a:rPr>
              <a:t>SoVi Dining • classrooms • tutoring • study spaces</a:t>
            </a:r>
            <a:endParaRPr lang="en-US" sz="1200"/>
          </a:p>
        </p:txBody>
      </p:sp>
      <p:sp>
        <p:nvSpPr>
          <p:cNvPr id="39" name="Text 16">
            <a:extLst>
              <a:ext uri="{FF2B5EF4-FFF2-40B4-BE49-F238E27FC236}">
                <a16:creationId xmlns:a16="http://schemas.microsoft.com/office/drawing/2014/main" id="{1194D800-2C36-7859-B2A0-B9FC81A1BFA1}"/>
              </a:ext>
            </a:extLst>
          </p:cNvPr>
          <p:cNvSpPr/>
          <p:nvPr/>
        </p:nvSpPr>
        <p:spPr>
          <a:xfrm>
            <a:off x="6749874" y="4933143"/>
            <a:ext cx="474831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1400" b="1">
                <a:solidFill>
                  <a:srgbClr val="004685"/>
                </a:solidFill>
                <a:latin typeface="Aptos"/>
                <a:ea typeface="Arial" pitchFamily="34" charset="-122"/>
                <a:cs typeface="Arial"/>
              </a:rPr>
              <a:t>RESORT-STYLE POOL • FITNESS ROOMS • COMMUNITY KITCHENS • GAME ROOMS • MOVIE THEATER</a:t>
            </a:r>
            <a:endParaRPr lang="en-US" sz="1400">
              <a:latin typeface="Arial"/>
              <a:ea typeface="Calibri"/>
              <a:cs typeface="Calibri"/>
            </a:endParaRPr>
          </a:p>
        </p:txBody>
      </p:sp>
      <p:sp>
        <p:nvSpPr>
          <p:cNvPr id="41" name="Text 17">
            <a:extLst>
              <a:ext uri="{FF2B5EF4-FFF2-40B4-BE49-F238E27FC236}">
                <a16:creationId xmlns:a16="http://schemas.microsoft.com/office/drawing/2014/main" id="{1A5E9731-134B-DCCF-87A3-8E1C7B9096F5}"/>
              </a:ext>
            </a:extLst>
          </p:cNvPr>
          <p:cNvSpPr/>
          <p:nvPr/>
        </p:nvSpPr>
        <p:spPr>
          <a:xfrm>
            <a:off x="7003222" y="5799048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1400" b="1">
                <a:solidFill>
                  <a:srgbClr val="009366"/>
                </a:solidFill>
                <a:latin typeface="Aptos"/>
                <a:ea typeface="Arial" pitchFamily="34" charset="-122"/>
                <a:cs typeface="Arial"/>
              </a:rPr>
              <a:t>Housing application opens December 1. </a:t>
            </a:r>
            <a:r>
              <a:rPr lang="en-US" sz="1400" b="1">
                <a:solidFill>
                  <a:srgbClr val="00995E"/>
                </a:solidFill>
                <a:latin typeface="Aptos"/>
                <a:ea typeface="Arial" pitchFamily="34" charset="-122"/>
                <a:cs typeface="Arial"/>
              </a:rPr>
              <a:t>Please encourage your students to apply early! </a:t>
            </a:r>
            <a:endParaRPr lang="en-US" sz="1400" b="1">
              <a:solidFill>
                <a:srgbClr val="00995E"/>
              </a:solidFill>
              <a:latin typeface="Aptos"/>
              <a:ea typeface="Calibri"/>
              <a:cs typeface="Calibri"/>
            </a:endParaRPr>
          </a:p>
          <a:p>
            <a:pPr algn="ctr"/>
            <a:r>
              <a:rPr lang="en-US" sz="1400" b="1">
                <a:solidFill>
                  <a:srgbClr val="00995E"/>
                </a:solidFill>
                <a:latin typeface="Aptos"/>
                <a:ea typeface="Arial" pitchFamily="34" charset="-122"/>
                <a:cs typeface="Arial"/>
              </a:rPr>
              <a:t>Our on-campus housing is very popular and in high demand!</a:t>
            </a:r>
            <a:endParaRPr lang="en-US" sz="1400" b="1">
              <a:solidFill>
                <a:srgbClr val="00995E"/>
              </a:solidFill>
              <a:latin typeface="Aptos"/>
              <a:ea typeface="Calibri"/>
              <a:cs typeface="Calibri"/>
            </a:endParaRPr>
          </a:p>
        </p:txBody>
      </p:sp>
      <p:pic>
        <p:nvPicPr>
          <p:cNvPr id="43" name="Picture 42" descr="A floor plan of a house&#10;&#10;AI-generated content may be incorrect.">
            <a:extLst>
              <a:ext uri="{FF2B5EF4-FFF2-40B4-BE49-F238E27FC236}">
                <a16:creationId xmlns:a16="http://schemas.microsoft.com/office/drawing/2014/main" id="{CE0D0F22-16B6-6A43-ABD5-0C533DCD0A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3442" y="539750"/>
            <a:ext cx="2476500" cy="2476500"/>
          </a:xfrm>
          <a:prstGeom prst="rect">
            <a:avLst/>
          </a:prstGeom>
        </p:spPr>
      </p:pic>
      <p:pic>
        <p:nvPicPr>
          <p:cNvPr id="45" name="Picture 44" descr="A floor plan of a house&#10;&#10;AI-generated content may be incorrect.">
            <a:extLst>
              <a:ext uri="{FF2B5EF4-FFF2-40B4-BE49-F238E27FC236}">
                <a16:creationId xmlns:a16="http://schemas.microsoft.com/office/drawing/2014/main" id="{C3DCB1E5-7AEC-A3E2-85A6-96937037EF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93663" y="539750"/>
            <a:ext cx="2571750" cy="24765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1BC114-64A7-D059-D23B-E172E4860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1A663-AB5A-1C46-BB3F-DC91B87E1671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4015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4879" y="511250"/>
            <a:ext cx="10789920" cy="566928"/>
          </a:xfrm>
        </p:spPr>
        <p:txBody>
          <a:bodyPr wrap="square" lIns="91440" tIns="45720" rIns="91440" bIns="45720" anchor="t"/>
          <a:lstStyle/>
          <a:p>
            <a:pPr algn="l">
              <a:defRPr sz="2500" b="1">
                <a:solidFill>
                  <a:srgbClr val="767171"/>
                </a:solidFill>
                <a:latin typeface="Arial"/>
              </a:defRPr>
            </a:pPr>
            <a:r>
              <a:rPr sz="3200" b="1" i="0">
                <a:solidFill>
                  <a:srgbClr val="004685"/>
                </a:solidFill>
                <a:latin typeface="Aptos"/>
                <a:cs typeface="Arial"/>
              </a:rPr>
              <a:t>FGCU Athletics</a:t>
            </a:r>
            <a:endParaRPr lang="en-US" sz="3200" b="1" i="0">
              <a:solidFill>
                <a:srgbClr val="004685"/>
              </a:solidFill>
              <a:latin typeface="Aptos"/>
              <a:cs typeface="Arial"/>
            </a:endParaRPr>
          </a:p>
        </p:txBody>
      </p:sp>
      <p:pic>
        <p:nvPicPr>
          <p:cNvPr id="4" name="Picture Placeholder 3" descr="FGCU student-athletes celebrating together.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10563" b="10563"/>
          <a:stretch>
            <a:fillRect/>
          </a:stretch>
        </p:blipFill>
        <p:spPr>
          <a:xfrm>
            <a:off x="6516359" y="1475953"/>
            <a:ext cx="4935132" cy="38925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2584" y="1075182"/>
            <a:ext cx="8046720" cy="2743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defRPr sz="1050" b="1" i="0">
                <a:solidFill>
                  <a:srgbClr val="00995E"/>
                </a:solidFill>
                <a:latin typeface="Arial"/>
              </a:defRPr>
            </a:pPr>
            <a:r>
              <a:rPr sz="1250" b="1" i="0">
                <a:solidFill>
                  <a:srgbClr val="009366"/>
                </a:solidFill>
                <a:latin typeface="Aptos"/>
              </a:rPr>
              <a:t>GAME DAY BRINGS A DIFFERENT KIND OF ENERGY TO THE NEST.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88774" y="1541976"/>
            <a:ext cx="1600200" cy="1115568"/>
          </a:xfrm>
          <a:prstGeom prst="roundRect">
            <a:avLst/>
          </a:prstGeom>
          <a:solidFill>
            <a:srgbClr val="EAF6F1"/>
          </a:solidFill>
          <a:ln w="12700">
            <a:solidFill>
              <a:srgbClr val="EAF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2253566" y="1541976"/>
            <a:ext cx="1600200" cy="1115568"/>
          </a:xfrm>
          <a:prstGeom prst="roundRect">
            <a:avLst/>
          </a:prstGeom>
          <a:solidFill>
            <a:srgbClr val="EAF3F8"/>
          </a:solidFill>
          <a:ln w="12700">
            <a:solidFill>
              <a:srgbClr val="EAF3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531868" y="1633416"/>
            <a:ext cx="1508760" cy="41148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>
              <a:defRPr sz="2300" b="1" i="0">
                <a:solidFill>
                  <a:srgbClr val="006199"/>
                </a:solidFill>
                <a:latin typeface="Arial"/>
              </a:defRPr>
            </a:pPr>
            <a:r>
              <a:rPr lang="en-US" sz="2400" b="1">
                <a:solidFill>
                  <a:srgbClr val="004685"/>
                </a:solidFill>
                <a:latin typeface="Aptos"/>
              </a:rPr>
              <a:t>59</a:t>
            </a:r>
            <a:endParaRPr lang="en-US" sz="2400" b="1" dirty="0">
              <a:solidFill>
                <a:srgbClr val="004685"/>
              </a:solidFill>
              <a:latin typeface="Apto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8756" y="2135320"/>
            <a:ext cx="1417320" cy="367793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>
              <a:defRPr sz="1050" b="1" i="0">
                <a:solidFill>
                  <a:srgbClr val="2F2F2F"/>
                </a:solidFill>
                <a:latin typeface="Arial"/>
              </a:defRPr>
            </a:pPr>
            <a:r>
              <a:rPr sz="1050" b="1">
                <a:solidFill>
                  <a:srgbClr val="009366"/>
                </a:solidFill>
                <a:latin typeface="Aptos"/>
              </a:rPr>
              <a:t>NCAA </a:t>
            </a:r>
            <a:r>
              <a:rPr sz="1100" b="1">
                <a:solidFill>
                  <a:srgbClr val="009366"/>
                </a:solidFill>
                <a:latin typeface="Aptos"/>
              </a:rPr>
              <a:t>TOURNAMENT</a:t>
            </a:r>
            <a:r>
              <a:rPr sz="1050" b="1">
                <a:solidFill>
                  <a:srgbClr val="009366"/>
                </a:solidFill>
                <a:latin typeface="Aptos"/>
              </a:rPr>
              <a:t> APPEARANCES</a:t>
            </a:r>
            <a:endParaRPr lang="en-US" sz="1050" b="1">
              <a:solidFill>
                <a:srgbClr val="009366"/>
              </a:solidFill>
              <a:latin typeface="Aptos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018358" y="1541976"/>
            <a:ext cx="1600200" cy="1115568"/>
          </a:xfrm>
          <a:prstGeom prst="roundRect">
            <a:avLst/>
          </a:prstGeom>
          <a:solidFill>
            <a:srgbClr val="EAF6F1"/>
          </a:solidFill>
          <a:ln w="12700">
            <a:solidFill>
              <a:srgbClr val="EAF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064078" y="1633416"/>
            <a:ext cx="1508760" cy="41148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>
              <a:defRPr sz="2300" b="1" i="0">
                <a:solidFill>
                  <a:srgbClr val="00995E"/>
                </a:solidFill>
                <a:latin typeface="Arial"/>
              </a:defRPr>
            </a:pPr>
            <a:r>
              <a:rPr lang="en-US" sz="2400" b="1">
                <a:solidFill>
                  <a:srgbClr val="004685"/>
                </a:solidFill>
                <a:latin typeface="Aptos"/>
              </a:rPr>
              <a:t>100</a:t>
            </a:r>
            <a:r>
              <a:rPr sz="2400" b="1">
                <a:solidFill>
                  <a:srgbClr val="004685"/>
                </a:solidFill>
                <a:latin typeface="Aptos"/>
              </a:rPr>
              <a:t>+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109798" y="2131473"/>
            <a:ext cx="1417320" cy="375487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>
              <a:defRPr sz="1050" b="1" i="0">
                <a:solidFill>
                  <a:srgbClr val="2F2F2F"/>
                </a:solidFill>
                <a:latin typeface="Arial"/>
              </a:defRPr>
            </a:pPr>
            <a:r>
              <a:rPr sz="1100" b="1">
                <a:solidFill>
                  <a:srgbClr val="009366"/>
                </a:solidFill>
                <a:latin typeface="Aptos"/>
              </a:rPr>
              <a:t>ASUN CHAMPIONSHIPS</a:t>
            </a:r>
            <a:endParaRPr lang="en-US" sz="1100" b="1">
              <a:solidFill>
                <a:srgbClr val="009366"/>
              </a:solidFill>
              <a:latin typeface="Aptos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88774" y="2895288"/>
            <a:ext cx="5129784" cy="420624"/>
          </a:xfrm>
          <a:prstGeom prst="roundRect">
            <a:avLst/>
          </a:prstGeom>
          <a:solidFill>
            <a:srgbClr val="009366"/>
          </a:solidFill>
          <a:ln w="12700">
            <a:solidFill>
              <a:srgbClr val="0093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534494" y="2988556"/>
            <a:ext cx="5038344" cy="252377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>
              <a:defRPr sz="1120" b="1" i="0">
                <a:solidFill>
                  <a:srgbClr val="FFFFFF"/>
                </a:solidFill>
                <a:latin typeface="Arial"/>
              </a:defRPr>
            </a:pPr>
            <a:r>
              <a:rPr lang="en-US" sz="1400">
                <a:solidFill>
                  <a:srgbClr val="FFFFFF"/>
                </a:solidFill>
                <a:latin typeface="Aptos"/>
                <a:ea typeface="+mn-lt"/>
                <a:cs typeface="+mn-lt"/>
              </a:rPr>
              <a:t>CHAMPIONS ON AND OFF THE FIELD</a:t>
            </a:r>
            <a:endParaRPr lang="en-US" sz="1400">
              <a:latin typeface="Aptos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748272"/>
            <a:ext cx="11932920" cy="109728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6638AF9-B48F-5E22-9404-53E3902B2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1A663-AB5A-1C46-BB3F-DC91B87E1671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58362B5-C932-9CEB-81D5-85D857470E30}"/>
              </a:ext>
            </a:extLst>
          </p:cNvPr>
          <p:cNvSpPr txBox="1"/>
          <p:nvPr/>
        </p:nvSpPr>
        <p:spPr>
          <a:xfrm>
            <a:off x="2309868" y="1633415"/>
            <a:ext cx="1508760" cy="41148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>
              <a:defRPr sz="2300" b="1" i="0">
                <a:solidFill>
                  <a:srgbClr val="006199"/>
                </a:solidFill>
                <a:latin typeface="Arial"/>
              </a:defRPr>
            </a:pPr>
            <a:r>
              <a:rPr lang="en-US" sz="2400" b="1">
                <a:solidFill>
                  <a:srgbClr val="004685"/>
                </a:solidFill>
                <a:latin typeface="Aptos"/>
              </a:rPr>
              <a:t>14</a:t>
            </a:r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AE02C95-A2F2-9611-D0E8-2F2320331D0E}"/>
              </a:ext>
            </a:extLst>
          </p:cNvPr>
          <p:cNvSpPr txBox="1"/>
          <p:nvPr/>
        </p:nvSpPr>
        <p:spPr>
          <a:xfrm>
            <a:off x="2355589" y="2131472"/>
            <a:ext cx="1417320" cy="375487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>
              <a:defRPr sz="1050" b="1" i="0">
                <a:solidFill>
                  <a:srgbClr val="2F2F2F"/>
                </a:solidFill>
                <a:latin typeface="Arial"/>
              </a:defRPr>
            </a:pPr>
            <a:r>
              <a:rPr sz="1100" b="1">
                <a:solidFill>
                  <a:srgbClr val="009366"/>
                </a:solidFill>
                <a:latin typeface="Aptos"/>
              </a:rPr>
              <a:t>NCAA TOURNAMENT </a:t>
            </a:r>
            <a:r>
              <a:rPr lang="en-US" sz="1100" b="1">
                <a:solidFill>
                  <a:srgbClr val="009366"/>
                </a:solidFill>
                <a:latin typeface="Aptos"/>
              </a:rPr>
              <a:t>VICTORIES 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14CAC1B-03D8-ADF5-B7BE-4D6559B9F301}"/>
              </a:ext>
            </a:extLst>
          </p:cNvPr>
          <p:cNvSpPr txBox="1"/>
          <p:nvPr/>
        </p:nvSpPr>
        <p:spPr>
          <a:xfrm>
            <a:off x="535679" y="3414346"/>
            <a:ext cx="5175250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400" b="1">
                <a:solidFill>
                  <a:srgbClr val="006199"/>
                </a:solidFill>
                <a:latin typeface="Aptos"/>
              </a:rPr>
              <a:t>FGCU earned the Sherman Day Trophy for the second consecutive year as the ASUN's top women's athletic program</a:t>
            </a:r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5E81074-98F7-C54E-7974-1662AC673CD6}"/>
              </a:ext>
            </a:extLst>
          </p:cNvPr>
          <p:cNvSpPr txBox="1"/>
          <p:nvPr/>
        </p:nvSpPr>
        <p:spPr>
          <a:xfrm>
            <a:off x="535679" y="4155995"/>
            <a:ext cx="5175249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400" b="1">
                <a:solidFill>
                  <a:srgbClr val="00995E"/>
                </a:solidFill>
                <a:latin typeface="Aptos"/>
                <a:ea typeface="Calibri"/>
                <a:cs typeface="Calibri"/>
              </a:rPr>
              <a:t>Student-athletes achieved a 3.55 cumulative GPA and a 95% graduation success rate</a:t>
            </a:r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8F675AA-E3ED-1867-F9E3-92ED16397305}"/>
              </a:ext>
            </a:extLst>
          </p:cNvPr>
          <p:cNvSpPr txBox="1"/>
          <p:nvPr/>
        </p:nvSpPr>
        <p:spPr>
          <a:xfrm>
            <a:off x="535680" y="4770642"/>
            <a:ext cx="5175249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400" b="1">
                <a:solidFill>
                  <a:srgbClr val="006199"/>
                </a:solidFill>
                <a:latin typeface="Aptos"/>
                <a:ea typeface="Calibri"/>
                <a:cs typeface="Calibri"/>
              </a:rPr>
              <a:t>Men's Golf won its first ASUN Championship in 2026 and advanced to the NCAA Division I Men's Golf Championship Regionals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GCU BLU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D49F31CB-789E-9340-8037-B0B0706D9E72}" vid="{149102BA-AACC-0541-9635-88BEF5CC6AF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f422995-1f91-4bde-b2e7-ad6af32cea02" xsi:nil="true"/>
    <lcf76f155ced4ddcb4097134ff3c332f xmlns="f2783ffb-5ccd-4701-bdc4-5ae590562bbf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EA11FDB502D440BF0FA59031F4EC96" ma:contentTypeVersion="18" ma:contentTypeDescription="Create a new document." ma:contentTypeScope="" ma:versionID="69ca35eb5ee7215c60077b00df058fbd">
  <xsd:schema xmlns:xsd="http://www.w3.org/2001/XMLSchema" xmlns:xs="http://www.w3.org/2001/XMLSchema" xmlns:p="http://schemas.microsoft.com/office/2006/metadata/properties" xmlns:ns2="f2783ffb-5ccd-4701-bdc4-5ae590562bbf" xmlns:ns3="3f422995-1f91-4bde-b2e7-ad6af32cea02" targetNamespace="http://schemas.microsoft.com/office/2006/metadata/properties" ma:root="true" ma:fieldsID="6f078ea35421e869a28e17641cd25460" ns2:_="" ns3:_="">
    <xsd:import namespace="f2783ffb-5ccd-4701-bdc4-5ae590562bbf"/>
    <xsd:import namespace="3f422995-1f91-4bde-b2e7-ad6af32cea0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783ffb-5ccd-4701-bdc4-5ae590562bb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391af29b-e898-46cd-ad54-75745d14b33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422995-1f91-4bde-b2e7-ad6af32cea02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04c6fa4b-c358-4e5a-b359-1fd9f42b7fcf}" ma:internalName="TaxCatchAll" ma:showField="CatchAllData" ma:web="3f422995-1f91-4bde-b2e7-ad6af32cea0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BF55B40-BF38-4675-8DAF-DDFCEEADDD8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5D4DD91-6737-4662-8A9D-EEA50AA77B13}">
  <ds:schemaRefs>
    <ds:schemaRef ds:uri="http://schemas.microsoft.com/office/2006/metadata/properties"/>
    <ds:schemaRef ds:uri="http://schemas.microsoft.com/office/infopath/2007/PartnerControls"/>
    <ds:schemaRef ds:uri="3f422995-1f91-4bde-b2e7-ad6af32cea02"/>
    <ds:schemaRef ds:uri="f2783ffb-5ccd-4701-bdc4-5ae590562bbf"/>
  </ds:schemaRefs>
</ds:datastoreItem>
</file>

<file path=customXml/itemProps3.xml><?xml version="1.0" encoding="utf-8"?>
<ds:datastoreItem xmlns:ds="http://schemas.openxmlformats.org/officeDocument/2006/customXml" ds:itemID="{B82D18FC-C0F9-466F-8B10-B05B1A94D9B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783ffb-5ccd-4701-bdc4-5ae590562bbf"/>
    <ds:schemaRef ds:uri="3f422995-1f91-4bde-b2e7-ad6af32cea0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14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PowerPoint Presentation</vt:lpstr>
      <vt:lpstr>FGCU Fast Facts</vt:lpstr>
      <vt:lpstr>PowerPoint Presentation</vt:lpstr>
      <vt:lpstr>What Sets FGCU Apart?</vt:lpstr>
      <vt:lpstr>PowerPoint Presentation</vt:lpstr>
      <vt:lpstr>Campus Life</vt:lpstr>
      <vt:lpstr>PowerPoint Presentation</vt:lpstr>
      <vt:lpstr>FGCU Athletics</vt:lpstr>
      <vt:lpstr>PowerPoint Presentation</vt:lpstr>
      <vt:lpstr>PowerPoint Presentation</vt:lpstr>
      <vt:lpstr>PowerPoint Presentation</vt:lpstr>
      <vt:lpstr>Upcoming Events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Minsky Ellis, Sasha</dc:creator>
  <cp:revision>361</cp:revision>
  <dcterms:created xsi:type="dcterms:W3CDTF">2026-07-19T02:33:24Z</dcterms:created>
  <dcterms:modified xsi:type="dcterms:W3CDTF">2026-09-14T16:51:06Z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0x010100CCEA11FDB502D440BF0FA59031F4EC96</vt:lpwstr>
  </property>
  <property fmtid="{D5CDD505-2E9C-101B-9397-08002B2CF9AE}" pid="3" name="MSIP_Label_055b6ed3-49d9-4c8b-b721-6e88a1f26c44_Enabled">
    <vt:lpwstr>true</vt:lpwstr>
  </property>
  <property fmtid="{D5CDD505-2E9C-101B-9397-08002B2CF9AE}" pid="4" name="MSIP_Label_055b6ed3-49d9-4c8b-b721-6e88a1f26c44_SetDate">
    <vt:lpwstr>2026-08-31T18:15:21Z</vt:lpwstr>
  </property>
  <property fmtid="{D5CDD505-2E9C-101B-9397-08002B2CF9AE}" pid="5" name="MSIP_Label_055b6ed3-49d9-4c8b-b721-6e88a1f26c44_Method">
    <vt:lpwstr>Standard</vt:lpwstr>
  </property>
  <property fmtid="{D5CDD505-2E9C-101B-9397-08002B2CF9AE}" pid="6" name="MSIP_Label_055b6ed3-49d9-4c8b-b721-6e88a1f26c44_Name">
    <vt:lpwstr>Internal or Private Data</vt:lpwstr>
  </property>
  <property fmtid="{D5CDD505-2E9C-101B-9397-08002B2CF9AE}" pid="7" name="MSIP_Label_055b6ed3-49d9-4c8b-b721-6e88a1f26c44_SiteId">
    <vt:lpwstr>ac79e5a8-e0e4-434b-a292-2c89b5c28366</vt:lpwstr>
  </property>
  <property fmtid="{D5CDD505-2E9C-101B-9397-08002B2CF9AE}" pid="8" name="MSIP_Label_055b6ed3-49d9-4c8b-b721-6e88a1f26c44_ActionId">
    <vt:lpwstr>8efdcc3a-0a65-4b74-a538-bb9df81bcf56</vt:lpwstr>
  </property>
  <property fmtid="{D5CDD505-2E9C-101B-9397-08002B2CF9AE}" pid="9" name="MSIP_Label_055b6ed3-49d9-4c8b-b721-6e88a1f26c44_ContentBits">
    <vt:lpwstr>2</vt:lpwstr>
  </property>
  <property fmtid="{D5CDD505-2E9C-101B-9397-08002B2CF9AE}" pid="10" name="MSIP_Label_055b6ed3-49d9-4c8b-b721-6e88a1f26c44_Tag">
    <vt:lpwstr>10, 3, 0, 2</vt:lpwstr>
  </property>
  <property fmtid="{D5CDD505-2E9C-101B-9397-08002B2CF9AE}" pid="11" name="ClassificationContentMarkingFooterLocations">
    <vt:lpwstr>Office Theme:3</vt:lpwstr>
  </property>
  <property fmtid="{D5CDD505-2E9C-101B-9397-08002B2CF9AE}" pid="12" name="ClassificationContentMarkingFooterText">
    <vt:lpwstr>FIU - Internal Data</vt:lpwstr>
  </property>
  <property fmtid="{D5CDD505-2E9C-101B-9397-08002B2CF9AE}" pid="13" name="MediaServiceImageTags">
    <vt:lpwstr/>
  </property>
</Properties>
</file>