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 id="2147483660" r:id="rId5"/>
  </p:sldMasterIdLst>
  <p:notesMasterIdLst>
    <p:notesMasterId r:id="rId24"/>
  </p:notesMasterIdLst>
  <p:sldIdLst>
    <p:sldId id="256" r:id="rId6"/>
    <p:sldId id="332" r:id="rId7"/>
    <p:sldId id="257" r:id="rId8"/>
    <p:sldId id="258" r:id="rId9"/>
    <p:sldId id="259" r:id="rId10"/>
    <p:sldId id="260" r:id="rId11"/>
    <p:sldId id="334" r:id="rId12"/>
    <p:sldId id="262" r:id="rId13"/>
    <p:sldId id="335" r:id="rId14"/>
    <p:sldId id="279" r:id="rId15"/>
    <p:sldId id="282" r:id="rId16"/>
    <p:sldId id="280" r:id="rId17"/>
    <p:sldId id="285" r:id="rId18"/>
    <p:sldId id="265" r:id="rId19"/>
    <p:sldId id="267" r:id="rId20"/>
    <p:sldId id="331" r:id="rId21"/>
    <p:sldId id="329" r:id="rId22"/>
    <p:sldId id="268" r:id="rId23"/>
  </p:sldIdLst>
  <p:sldSz cx="18288000" cy="10287000"/>
  <p:notesSz cx="6858000" cy="9144000"/>
  <p:embeddedFontLst>
    <p:embeddedFont>
      <p:font typeface="Cambria" panose="02040503050406030204" pitchFamily="18" charset="0"/>
      <p:regular r:id="rId25"/>
      <p:bold r:id="rId26"/>
      <p:italic r:id="rId27"/>
      <p:boldItalic r:id="rId28"/>
    </p:embeddedFont>
    <p:embeddedFont>
      <p:font typeface="Montserrat Bold" panose="00000800000000000000" pitchFamily="2" charset="0"/>
      <p:regular r:id="rId29"/>
      <p:bold r:id="rId30"/>
    </p:embeddedFont>
    <p:embeddedFont>
      <p:font typeface="Montserrat Light Bold" panose="020B0604020202020204" charset="0"/>
      <p:regular r:id="rId31"/>
      <p:bold r:id="rId32"/>
    </p:embeddedFont>
    <p:embeddedFont>
      <p:font typeface="Open Sans" panose="020B0606030504020204" pitchFamily="34" charset="0"/>
      <p:regular r:id="rId33"/>
      <p:bold r:id="rId34"/>
      <p:italic r:id="rId35"/>
      <p:boldItalic r:id="rId36"/>
    </p:embeddedFont>
    <p:embeddedFont>
      <p:font typeface="Open Sans Bold" panose="020B0806030504020204" pitchFamily="34" charset="0"/>
      <p:regular r:id="rId37"/>
      <p:bold r:id="rId38"/>
    </p:embeddedFont>
    <p:embeddedFont>
      <p:font typeface="Open Sans Bold Italics" panose="020B0604020202020204" charset="0"/>
      <p:regular r:id="rId39"/>
      <p:bold r:id="rId40"/>
      <p:italic r:id="rId41"/>
      <p:boldItalic r:id="rId42"/>
    </p:embeddedFont>
    <p:embeddedFont>
      <p:font typeface="Playlist Script" panose="020B0604020202020204" charset="0"/>
      <p:regular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7319"/>
    <a:srgbClr val="1A5631"/>
    <a:srgbClr val="1A5632"/>
    <a:srgbClr val="1B5633"/>
    <a:srgbClr val="3B4A1E"/>
    <a:srgbClr val="AB662E"/>
    <a:srgbClr val="C45D08"/>
    <a:srgbClr val="AF69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6890FA-4822-1D9C-4B37-CDC4126DD573}" v="16" dt="2026-09-02T13:28:17.1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13"/>
    <p:restoredTop sz="71277" autoAdjust="0"/>
  </p:normalViewPr>
  <p:slideViewPr>
    <p:cSldViewPr snapToGrid="0">
      <p:cViewPr varScale="1">
        <p:scale>
          <a:sx n="73" d="100"/>
          <a:sy n="73" d="100"/>
        </p:scale>
        <p:origin x="1664" y="2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16.xml"/><Relationship Id="rId34" Type="http://schemas.openxmlformats.org/officeDocument/2006/relationships/font" Target="fonts/font10.fntdata"/><Relationship Id="rId42" Type="http://schemas.openxmlformats.org/officeDocument/2006/relationships/font" Target="fonts/font18.fntdata"/><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7.fntdata"/><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font" Target="fonts/font19.fntdata"/><Relationship Id="rId48"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font" Target="fonts/font1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B9B112-9C39-4D94-B3BF-1B0330448C17}" type="datetimeFigureOut">
              <a:rPr lang="en-US" smtClean="0"/>
              <a:t>9/14/2026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5E7963-512B-4457-97C7-F3FE37CA6FF2}" type="slidenum">
              <a:rPr lang="en-US" smtClean="0"/>
              <a:t>‹#›</a:t>
            </a:fld>
            <a:endParaRPr lang="en-US"/>
          </a:p>
        </p:txBody>
      </p:sp>
    </p:spTree>
    <p:extLst>
      <p:ext uri="{BB962C8B-B14F-4D97-AF65-F5344CB8AC3E}">
        <p14:creationId xmlns:p14="http://schemas.microsoft.com/office/powerpoint/2010/main" val="3680106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State normal college for colored students with 15 students and 2 professors and have now grown to just under 10,000 students </a:t>
            </a:r>
          </a:p>
        </p:txBody>
      </p:sp>
      <p:sp>
        <p:nvSpPr>
          <p:cNvPr id="4" name="Slide Number Placeholder 3"/>
          <p:cNvSpPr>
            <a:spLocks noGrp="1"/>
          </p:cNvSpPr>
          <p:nvPr>
            <p:ph type="sldNum" sz="quarter" idx="5"/>
          </p:nvPr>
        </p:nvSpPr>
        <p:spPr/>
        <p:txBody>
          <a:bodyPr/>
          <a:lstStyle/>
          <a:p>
            <a:fld id="{F05E7963-512B-4457-97C7-F3FE37CA6FF2}" type="slidenum">
              <a:rPr lang="en-US" smtClean="0"/>
              <a:t>3</a:t>
            </a:fld>
            <a:endParaRPr lang="en-US"/>
          </a:p>
        </p:txBody>
      </p:sp>
    </p:spTree>
    <p:extLst>
      <p:ext uri="{BB962C8B-B14F-4D97-AF65-F5344CB8AC3E}">
        <p14:creationId xmlns:p14="http://schemas.microsoft.com/office/powerpoint/2010/main" val="1559291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Wyoming?? anyone</a:t>
            </a:r>
          </a:p>
        </p:txBody>
      </p:sp>
      <p:sp>
        <p:nvSpPr>
          <p:cNvPr id="4" name="Slide Number Placeholder 3"/>
          <p:cNvSpPr>
            <a:spLocks noGrp="1"/>
          </p:cNvSpPr>
          <p:nvPr>
            <p:ph type="sldNum" sz="quarter" idx="5"/>
          </p:nvPr>
        </p:nvSpPr>
        <p:spPr/>
        <p:txBody>
          <a:bodyPr/>
          <a:lstStyle/>
          <a:p>
            <a:fld id="{F05E7963-512B-4457-97C7-F3FE37CA6FF2}" type="slidenum">
              <a:rPr lang="en-US" smtClean="0"/>
              <a:t>7</a:t>
            </a:fld>
            <a:endParaRPr lang="en-US"/>
          </a:p>
        </p:txBody>
      </p:sp>
    </p:spTree>
    <p:extLst>
      <p:ext uri="{BB962C8B-B14F-4D97-AF65-F5344CB8AC3E}">
        <p14:creationId xmlns:p14="http://schemas.microsoft.com/office/powerpoint/2010/main" val="2694426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on the common black app, all students apply for Fall and we will assign summer students </a:t>
            </a:r>
          </a:p>
        </p:txBody>
      </p:sp>
      <p:sp>
        <p:nvSpPr>
          <p:cNvPr id="4" name="Slide Number Placeholder 3"/>
          <p:cNvSpPr>
            <a:spLocks noGrp="1"/>
          </p:cNvSpPr>
          <p:nvPr>
            <p:ph type="sldNum" sz="quarter" idx="5"/>
          </p:nvPr>
        </p:nvSpPr>
        <p:spPr/>
        <p:txBody>
          <a:bodyPr/>
          <a:lstStyle/>
          <a:p>
            <a:fld id="{F05E7963-512B-4457-97C7-F3FE37CA6FF2}" type="slidenum">
              <a:rPr lang="en-US" smtClean="0"/>
              <a:t>8</a:t>
            </a:fld>
            <a:endParaRPr lang="en-US"/>
          </a:p>
        </p:txBody>
      </p:sp>
    </p:spTree>
    <p:extLst>
      <p:ext uri="{BB962C8B-B14F-4D97-AF65-F5344CB8AC3E}">
        <p14:creationId xmlns:p14="http://schemas.microsoft.com/office/powerpoint/2010/main" val="1828431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5E7963-512B-4457-97C7-F3FE37CA6FF2}" type="slidenum">
              <a:rPr lang="en-US" smtClean="0"/>
              <a:t>10</a:t>
            </a:fld>
            <a:endParaRPr lang="en-US"/>
          </a:p>
        </p:txBody>
      </p:sp>
    </p:spTree>
    <p:extLst>
      <p:ext uri="{BB962C8B-B14F-4D97-AF65-F5344CB8AC3E}">
        <p14:creationId xmlns:p14="http://schemas.microsoft.com/office/powerpoint/2010/main" val="3667592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Housing for Fall 2026 &amp; Spring 2026 is now open for incoming students and Transfers.</a:t>
            </a:r>
          </a:p>
          <a:p>
            <a:endParaRPr lang="en-US" dirty="0"/>
          </a:p>
          <a:p>
            <a:r>
              <a:rPr lang="en-US" dirty="0"/>
              <a:t>Polkinghorne Village Houses 800+ </a:t>
            </a:r>
          </a:p>
          <a:p>
            <a:r>
              <a:rPr lang="en-US" dirty="0"/>
              <a:t>Venom Landing Houses 700+ </a:t>
            </a:r>
          </a:p>
          <a:p>
            <a:r>
              <a:rPr lang="en-US" dirty="0"/>
              <a:t>FAMU Towers Houses 800+</a:t>
            </a:r>
          </a:p>
          <a:p>
            <a:r>
              <a:rPr lang="en-US" dirty="0"/>
              <a:t>Palmettos South &amp; Phase III Houses 200+</a:t>
            </a:r>
          </a:p>
          <a:p>
            <a:r>
              <a:rPr lang="en-US" dirty="0"/>
              <a:t>Sampson Hall has about 70 males</a:t>
            </a:r>
          </a:p>
          <a:p>
            <a:r>
              <a:rPr lang="en-US" dirty="0"/>
              <a:t>Young Hall Houses 40+ Females</a:t>
            </a:r>
          </a:p>
          <a:p>
            <a:endParaRPr lang="en-US" dirty="0"/>
          </a:p>
        </p:txBody>
      </p:sp>
      <p:sp>
        <p:nvSpPr>
          <p:cNvPr id="4" name="Slide Number Placeholder 3"/>
          <p:cNvSpPr>
            <a:spLocks noGrp="1"/>
          </p:cNvSpPr>
          <p:nvPr>
            <p:ph type="sldNum" sz="quarter" idx="5"/>
          </p:nvPr>
        </p:nvSpPr>
        <p:spPr/>
        <p:txBody>
          <a:bodyPr/>
          <a:lstStyle/>
          <a:p>
            <a:fld id="{F05E7963-512B-4457-97C7-F3FE37CA6FF2}" type="slidenum">
              <a:rPr lang="en-US" smtClean="0"/>
              <a:t>11</a:t>
            </a:fld>
            <a:endParaRPr lang="en-US"/>
          </a:p>
        </p:txBody>
      </p:sp>
    </p:spTree>
    <p:extLst>
      <p:ext uri="{BB962C8B-B14F-4D97-AF65-F5344CB8AC3E}">
        <p14:creationId xmlns:p14="http://schemas.microsoft.com/office/powerpoint/2010/main" val="34749303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sng" dirty="0"/>
              <a:t>Script sample:</a:t>
            </a:r>
          </a:p>
          <a:p>
            <a:endParaRPr lang="en-US" b="1" dirty="0"/>
          </a:p>
          <a:p>
            <a:r>
              <a:rPr lang="en-US" b="1" dirty="0"/>
              <a:t>Up to this point I hope you can see that we strive for excellence here at FAMU. This trend continues into our athletics! We are D1 and have most collegiate scholarship sports. We constantly dominate in the SWAC (Southwestern Athletic Conference) and are </a:t>
            </a:r>
            <a:r>
              <a:rPr lang="en-US" b="1" dirty="0" err="1"/>
              <a:t>are</a:t>
            </a:r>
            <a:r>
              <a:rPr lang="en-US" b="1" dirty="0"/>
              <a:t> sponsored by Lebron James and Nike. Our Women's volleyball won a SWAC Championship, our Football team won a SWAC championship, and our track team keeps all competitors on their heels. If you are interested in being a student athlete please either contact the folks associated with your sport of interest, or chat with me after this and I can provide some words of advice. </a:t>
            </a:r>
            <a:endParaRPr lang="en-US" b="1" dirty="0">
              <a:cs typeface="Calibri"/>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34BCF-087D-49EF-B52F-B4698410AA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3778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5E7963-512B-4457-97C7-F3FE37CA6FF2}" type="slidenum">
              <a:rPr lang="en-US" smtClean="0"/>
              <a:t>15</a:t>
            </a:fld>
            <a:endParaRPr lang="en-US"/>
          </a:p>
        </p:txBody>
      </p:sp>
    </p:spTree>
    <p:extLst>
      <p:ext uri="{BB962C8B-B14F-4D97-AF65-F5344CB8AC3E}">
        <p14:creationId xmlns:p14="http://schemas.microsoft.com/office/powerpoint/2010/main" val="29603460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Video Ho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4BA47B2D-AC5D-AEC5-9A20-89C1EF51A8B4}"/>
              </a:ext>
            </a:extLst>
          </p:cNvPr>
          <p:cNvSpPr>
            <a:spLocks noGrp="1"/>
          </p:cNvSpPr>
          <p:nvPr>
            <p:ph type="media" sz="quarter" idx="10"/>
          </p:nvPr>
        </p:nvSpPr>
        <p:spPr>
          <a:xfrm>
            <a:off x="3107532" y="1840708"/>
            <a:ext cx="12084843" cy="6596063"/>
          </a:xfrm>
        </p:spPr>
        <p:txBody>
          <a:bodyPr/>
          <a:lstStyle/>
          <a:p>
            <a:endParaRPr lang="en-US"/>
          </a:p>
        </p:txBody>
      </p:sp>
    </p:spTree>
    <p:extLst>
      <p:ext uri="{BB962C8B-B14F-4D97-AF65-F5344CB8AC3E}">
        <p14:creationId xmlns:p14="http://schemas.microsoft.com/office/powerpoint/2010/main" val="29566684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ection Header F">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A27DB-23E1-1221-70E2-6D8FD3D57D92}"/>
              </a:ext>
            </a:extLst>
          </p:cNvPr>
          <p:cNvSpPr>
            <a:spLocks noGrp="1"/>
          </p:cNvSpPr>
          <p:nvPr>
            <p:ph type="title" hasCustomPrompt="1"/>
          </p:nvPr>
        </p:nvSpPr>
        <p:spPr>
          <a:xfrm>
            <a:off x="3924665" y="1092646"/>
            <a:ext cx="8982309" cy="4279106"/>
          </a:xfrm>
          <a:prstGeom prst="rect">
            <a:avLst/>
          </a:prstGeom>
        </p:spPr>
        <p:txBody>
          <a:bodyPr anchor="b">
            <a:normAutofit/>
          </a:bodyPr>
          <a:lstStyle>
            <a:lvl1pPr>
              <a:defRPr sz="9000" b="1" i="0">
                <a:solidFill>
                  <a:schemeClr val="bg1"/>
                </a:solidFill>
                <a:latin typeface="Arial Black" panose="020B0604020202020204" pitchFamily="34" charset="0"/>
                <a:cs typeface="Arial Black" panose="020B0604020202020204" pitchFamily="34" charset="0"/>
              </a:defRPr>
            </a:lvl1pPr>
          </a:lstStyle>
          <a:p>
            <a:r>
              <a:rPr lang="en-US" dirty="0"/>
              <a:t>Section Break Headline</a:t>
            </a:r>
          </a:p>
        </p:txBody>
      </p:sp>
      <p:sp>
        <p:nvSpPr>
          <p:cNvPr id="3" name="Text Placeholder 2">
            <a:extLst>
              <a:ext uri="{FF2B5EF4-FFF2-40B4-BE49-F238E27FC236}">
                <a16:creationId xmlns:a16="http://schemas.microsoft.com/office/drawing/2014/main" id="{1F4B2044-A2F6-5FAD-9DE2-65C68DA4CE6F}"/>
              </a:ext>
            </a:extLst>
          </p:cNvPr>
          <p:cNvSpPr>
            <a:spLocks noGrp="1"/>
          </p:cNvSpPr>
          <p:nvPr>
            <p:ph type="body" idx="1" hasCustomPrompt="1"/>
          </p:nvPr>
        </p:nvSpPr>
        <p:spPr>
          <a:xfrm>
            <a:off x="3924663" y="5412233"/>
            <a:ext cx="8982309" cy="1529402"/>
          </a:xfrm>
          <a:prstGeom prst="rect">
            <a:avLst/>
          </a:prstGeom>
        </p:spPr>
        <p:txBody>
          <a:bodyPr/>
          <a:lstStyle>
            <a:lvl1pPr marL="0" indent="0">
              <a:buNone/>
              <a:defRPr sz="3600">
                <a:solidFill>
                  <a:schemeClr val="bg1"/>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dirty="0" err="1"/>
              <a:t>Subheadline</a:t>
            </a:r>
            <a:endParaRPr lang="en-US" dirty="0"/>
          </a:p>
        </p:txBody>
      </p:sp>
    </p:spTree>
    <p:extLst>
      <p:ext uri="{BB962C8B-B14F-4D97-AF65-F5344CB8AC3E}">
        <p14:creationId xmlns:p14="http://schemas.microsoft.com/office/powerpoint/2010/main" val="12434107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8178F-DC8D-1FBB-1931-DA5FD46B0A52}"/>
              </a:ext>
            </a:extLst>
          </p:cNvPr>
          <p:cNvSpPr>
            <a:spLocks noGrp="1"/>
          </p:cNvSpPr>
          <p:nvPr>
            <p:ph type="ctrTitle" hasCustomPrompt="1"/>
          </p:nvPr>
        </p:nvSpPr>
        <p:spPr>
          <a:xfrm>
            <a:off x="1210963" y="3352800"/>
            <a:ext cx="9539417" cy="3581400"/>
          </a:xfrm>
          <a:prstGeom prst="rect">
            <a:avLst/>
          </a:prstGeom>
        </p:spPr>
        <p:txBody>
          <a:bodyPr anchor="t"/>
          <a:lstStyle>
            <a:lvl1pPr algn="l">
              <a:defRPr sz="9000" b="1" i="0">
                <a:solidFill>
                  <a:srgbClr val="FF6C0C"/>
                </a:solidFill>
                <a:latin typeface="Arial Black" panose="020B0604020202020204" pitchFamily="34" charset="0"/>
                <a:cs typeface="Arial Black" panose="020B0604020202020204" pitchFamily="34" charset="0"/>
              </a:defRPr>
            </a:lvl1pPr>
          </a:lstStyle>
          <a:p>
            <a:r>
              <a:rPr lang="en-US" dirty="0"/>
              <a:t>TITLE PAGE</a:t>
            </a:r>
            <a:br>
              <a:rPr lang="en-US" dirty="0"/>
            </a:br>
            <a:r>
              <a:rPr lang="en-US" dirty="0"/>
              <a:t>HEADLINE</a:t>
            </a:r>
          </a:p>
        </p:txBody>
      </p:sp>
      <p:sp>
        <p:nvSpPr>
          <p:cNvPr id="3" name="Subtitle 2">
            <a:extLst>
              <a:ext uri="{FF2B5EF4-FFF2-40B4-BE49-F238E27FC236}">
                <a16:creationId xmlns:a16="http://schemas.microsoft.com/office/drawing/2014/main" id="{7185F0B5-E6F0-74B4-578D-9C802365B7F7}"/>
              </a:ext>
            </a:extLst>
          </p:cNvPr>
          <p:cNvSpPr>
            <a:spLocks noGrp="1"/>
          </p:cNvSpPr>
          <p:nvPr>
            <p:ph type="subTitle" idx="1"/>
          </p:nvPr>
        </p:nvSpPr>
        <p:spPr>
          <a:xfrm>
            <a:off x="1210962" y="1918451"/>
            <a:ext cx="8316098" cy="1241822"/>
          </a:xfrm>
          <a:prstGeom prst="rect">
            <a:avLst/>
          </a:prstGeom>
        </p:spPr>
        <p:txBody>
          <a:bodyPr anchor="b"/>
          <a:lstStyle>
            <a:lvl1pPr marL="0" indent="0" algn="l">
              <a:buNone/>
              <a:defRPr sz="3600">
                <a:solidFill>
                  <a:srgbClr val="1A5631"/>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dirty="0"/>
              <a:t>Click to edit Master subtitle style</a:t>
            </a:r>
          </a:p>
        </p:txBody>
      </p:sp>
      <p:sp>
        <p:nvSpPr>
          <p:cNvPr id="4" name="Text Placeholder 4">
            <a:extLst>
              <a:ext uri="{FF2B5EF4-FFF2-40B4-BE49-F238E27FC236}">
                <a16:creationId xmlns:a16="http://schemas.microsoft.com/office/drawing/2014/main" id="{7CB40166-72B8-5F1A-3E39-83A1963BB7EF}"/>
              </a:ext>
            </a:extLst>
          </p:cNvPr>
          <p:cNvSpPr>
            <a:spLocks noGrp="1"/>
          </p:cNvSpPr>
          <p:nvPr>
            <p:ph type="body" sz="quarter" idx="10" hasCustomPrompt="1"/>
          </p:nvPr>
        </p:nvSpPr>
        <p:spPr>
          <a:xfrm>
            <a:off x="1210962" y="977839"/>
            <a:ext cx="8196263" cy="595313"/>
          </a:xfrm>
        </p:spPr>
        <p:txBody>
          <a:bodyPr/>
          <a:lstStyle>
            <a:lvl1pPr marL="0" indent="0">
              <a:buFontTx/>
              <a:buNone/>
              <a:defRPr sz="3000">
                <a:solidFill>
                  <a:schemeClr val="bg1"/>
                </a:solidFill>
              </a:defRPr>
            </a:lvl1pPr>
          </a:lstStyle>
          <a:p>
            <a:pPr lvl="0"/>
            <a:r>
              <a:rPr lang="en-US" dirty="0"/>
              <a:t>Month, Day, Year</a:t>
            </a:r>
          </a:p>
          <a:p>
            <a:pPr lvl="0"/>
            <a:endParaRPr lang="en-US" dirty="0"/>
          </a:p>
        </p:txBody>
      </p:sp>
    </p:spTree>
    <p:extLst>
      <p:ext uri="{BB962C8B-B14F-4D97-AF65-F5344CB8AC3E}">
        <p14:creationId xmlns:p14="http://schemas.microsoft.com/office/powerpoint/2010/main" val="11675934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Photo Content 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4867E8-7530-2489-E76D-013453313756}"/>
              </a:ext>
            </a:extLst>
          </p:cNvPr>
          <p:cNvSpPr>
            <a:spLocks noGrp="1"/>
          </p:cNvSpPr>
          <p:nvPr>
            <p:ph type="pic" sz="quarter" idx="10"/>
          </p:nvPr>
        </p:nvSpPr>
        <p:spPr>
          <a:xfrm>
            <a:off x="1354237" y="1545221"/>
            <a:ext cx="6484838" cy="6510759"/>
          </a:xfrm>
          <a:prstGeom prst="rect">
            <a:avLst/>
          </a:prstGeom>
          <a:solidFill>
            <a:schemeClr val="bg2"/>
          </a:solidFill>
          <a:effectLst>
            <a:outerShdw blurRad="287254" dist="62398" dir="2996437" sx="99048" sy="99048" algn="l" rotWithShape="0">
              <a:prstClr val="black">
                <a:alpha val="31861"/>
              </a:prstClr>
            </a:outerShdw>
          </a:effectLst>
        </p:spPr>
        <p:txBody>
          <a:bodyPr/>
          <a:lstStyle/>
          <a:p>
            <a:endParaRPr lang="en-US"/>
          </a:p>
        </p:txBody>
      </p:sp>
      <p:sp>
        <p:nvSpPr>
          <p:cNvPr id="4" name="Content Placeholder 2">
            <a:extLst>
              <a:ext uri="{FF2B5EF4-FFF2-40B4-BE49-F238E27FC236}">
                <a16:creationId xmlns:a16="http://schemas.microsoft.com/office/drawing/2014/main" id="{7729B2FF-0DD3-7ECE-7359-D0B6FBDA3F10}"/>
              </a:ext>
            </a:extLst>
          </p:cNvPr>
          <p:cNvSpPr>
            <a:spLocks noGrp="1"/>
          </p:cNvSpPr>
          <p:nvPr>
            <p:ph idx="1" hasCustomPrompt="1"/>
          </p:nvPr>
        </p:nvSpPr>
        <p:spPr>
          <a:xfrm>
            <a:off x="8837272" y="1927185"/>
            <a:ext cx="7730654" cy="6128796"/>
          </a:xfrm>
          <a:prstGeom prst="rect">
            <a:avLst/>
          </a:prstGeom>
        </p:spPr>
        <p:txBody>
          <a:bodyPr anchor="ctr">
            <a:normAutofit/>
          </a:bodyPr>
          <a:lstStyle>
            <a:lvl1pPr marL="0" indent="0">
              <a:buFontTx/>
              <a:buNone/>
              <a:defRPr sz="2400" b="0" i="0">
                <a:latin typeface="Arial" panose="020B0604020202020204" pitchFamily="34" charset="0"/>
                <a:cs typeface="Arial" panose="020B0604020202020204" pitchFamily="34" charset="0"/>
              </a:defRPr>
            </a:lvl1pPr>
            <a:lvl2pPr>
              <a:defRPr b="0" i="0">
                <a:latin typeface="Arial" panose="020B0604020202020204" pitchFamily="34" charset="0"/>
                <a:cs typeface="Arial" panose="020B0604020202020204" pitchFamily="34" charset="0"/>
              </a:defRPr>
            </a:lvl2pPr>
            <a:lvl3pPr>
              <a:defRPr b="0" i="0">
                <a:latin typeface="Arial" panose="020B0604020202020204" pitchFamily="34" charset="0"/>
                <a:cs typeface="Arial" panose="020B0604020202020204" pitchFamily="34" charset="0"/>
              </a:defRPr>
            </a:lvl3pPr>
            <a:lvl4pPr>
              <a:defRPr b="0" i="0">
                <a:latin typeface="Arial" panose="020B0604020202020204" pitchFamily="34" charset="0"/>
                <a:cs typeface="Arial" panose="020B0604020202020204" pitchFamily="34" charset="0"/>
              </a:defRPr>
            </a:lvl4pPr>
            <a:lvl5pPr>
              <a:defRPr b="0" i="0">
                <a:latin typeface="Arial" panose="020B0604020202020204" pitchFamily="34" charset="0"/>
                <a:cs typeface="Arial" panose="020B0604020202020204" pitchFamily="34" charset="0"/>
              </a:defRPr>
            </a:lvl5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a:t>
            </a:r>
            <a:br>
              <a:rPr lang="en-US" dirty="0"/>
            </a:br>
            <a:br>
              <a:rPr lang="en-US" dirty="0"/>
            </a:br>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p:txBody>
      </p:sp>
    </p:spTree>
    <p:extLst>
      <p:ext uri="{BB962C8B-B14F-4D97-AF65-F5344CB8AC3E}">
        <p14:creationId xmlns:p14="http://schemas.microsoft.com/office/powerpoint/2010/main" val="2744745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Sta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3E05E0-1C33-2C2E-7981-D482F49BFD5F}"/>
              </a:ext>
            </a:extLst>
          </p:cNvPr>
          <p:cNvSpPr>
            <a:spLocks noGrp="1"/>
          </p:cNvSpPr>
          <p:nvPr>
            <p:ph type="title" hasCustomPrompt="1"/>
          </p:nvPr>
        </p:nvSpPr>
        <p:spPr>
          <a:xfrm>
            <a:off x="0" y="602166"/>
            <a:ext cx="18288000" cy="2251676"/>
          </a:xfrm>
        </p:spPr>
        <p:txBody>
          <a:bodyPr>
            <a:noAutofit/>
          </a:bodyPr>
          <a:lstStyle>
            <a:lvl1pPr algn="ctr">
              <a:defRPr sz="15000" b="1" i="0">
                <a:ln>
                  <a:solidFill>
                    <a:srgbClr val="FF6C0C"/>
                  </a:solidFill>
                </a:ln>
                <a:noFill/>
                <a:latin typeface="Arial Black" panose="020B0604020202020204" pitchFamily="34" charset="0"/>
                <a:cs typeface="Arial Black" panose="020B0604020202020204" pitchFamily="34" charset="0"/>
              </a:defRPr>
            </a:lvl1pPr>
          </a:lstStyle>
          <a:p>
            <a:r>
              <a:rPr lang="en-US" dirty="0"/>
              <a:t>STRIKING STATS</a:t>
            </a:r>
          </a:p>
        </p:txBody>
      </p:sp>
      <p:sp>
        <p:nvSpPr>
          <p:cNvPr id="6" name="Text Placeholder 44">
            <a:extLst>
              <a:ext uri="{FF2B5EF4-FFF2-40B4-BE49-F238E27FC236}">
                <a16:creationId xmlns:a16="http://schemas.microsoft.com/office/drawing/2014/main" id="{AC6944B2-8EE1-57D4-065B-F720E2E802A1}"/>
              </a:ext>
            </a:extLst>
          </p:cNvPr>
          <p:cNvSpPr>
            <a:spLocks noGrp="1"/>
          </p:cNvSpPr>
          <p:nvPr>
            <p:ph type="body" sz="quarter" idx="11" hasCustomPrompt="1"/>
          </p:nvPr>
        </p:nvSpPr>
        <p:spPr>
          <a:xfrm>
            <a:off x="1405054" y="5143501"/>
            <a:ext cx="2910471" cy="3260411"/>
          </a:xfrm>
        </p:spPr>
        <p:txBody>
          <a:bodyPr>
            <a:noAutofit/>
          </a:bodyPr>
          <a:lstStyle>
            <a:lvl1pPr marL="0" indent="0">
              <a:buFontTx/>
              <a:buNone/>
              <a:defRPr sz="2100"/>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a:t>
            </a:r>
          </a:p>
        </p:txBody>
      </p:sp>
      <p:sp>
        <p:nvSpPr>
          <p:cNvPr id="12" name="Text Placeholder 44">
            <a:extLst>
              <a:ext uri="{FF2B5EF4-FFF2-40B4-BE49-F238E27FC236}">
                <a16:creationId xmlns:a16="http://schemas.microsoft.com/office/drawing/2014/main" id="{E9E733B8-DEF7-9CBF-FD7B-0D90F041C5CC}"/>
              </a:ext>
            </a:extLst>
          </p:cNvPr>
          <p:cNvSpPr>
            <a:spLocks noGrp="1"/>
          </p:cNvSpPr>
          <p:nvPr>
            <p:ph type="body" sz="quarter" idx="12" hasCustomPrompt="1"/>
          </p:nvPr>
        </p:nvSpPr>
        <p:spPr>
          <a:xfrm>
            <a:off x="5563310" y="5143501"/>
            <a:ext cx="2910471" cy="3260411"/>
          </a:xfrm>
        </p:spPr>
        <p:txBody>
          <a:bodyPr>
            <a:noAutofit/>
          </a:bodyPr>
          <a:lstStyle>
            <a:lvl1pPr marL="0" indent="0">
              <a:buFontTx/>
              <a:buNone/>
              <a:defRPr sz="2100"/>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a:t>
            </a:r>
          </a:p>
        </p:txBody>
      </p:sp>
      <p:pic>
        <p:nvPicPr>
          <p:cNvPr id="19" name="Picture 18">
            <a:extLst>
              <a:ext uri="{FF2B5EF4-FFF2-40B4-BE49-F238E27FC236}">
                <a16:creationId xmlns:a16="http://schemas.microsoft.com/office/drawing/2014/main" id="{388E8B2D-2E51-C07A-75C3-D3634D0BA564}"/>
              </a:ext>
            </a:extLst>
          </p:cNvPr>
          <p:cNvPicPr>
            <a:picLocks noChangeAspect="1"/>
          </p:cNvPicPr>
          <p:nvPr userDrawn="1"/>
        </p:nvPicPr>
        <p:blipFill>
          <a:blip r:embed="rId3"/>
          <a:stretch>
            <a:fillRect/>
          </a:stretch>
        </p:blipFill>
        <p:spPr>
          <a:xfrm>
            <a:off x="4815804" y="3827925"/>
            <a:ext cx="228600" cy="2895600"/>
          </a:xfrm>
          <a:prstGeom prst="rect">
            <a:avLst/>
          </a:prstGeom>
        </p:spPr>
      </p:pic>
      <p:pic>
        <p:nvPicPr>
          <p:cNvPr id="21" name="Picture 20">
            <a:extLst>
              <a:ext uri="{FF2B5EF4-FFF2-40B4-BE49-F238E27FC236}">
                <a16:creationId xmlns:a16="http://schemas.microsoft.com/office/drawing/2014/main" id="{5171EEBB-D0A6-E1E4-D91F-17198987C6F5}"/>
              </a:ext>
            </a:extLst>
          </p:cNvPr>
          <p:cNvPicPr>
            <a:picLocks noChangeAspect="1"/>
          </p:cNvPicPr>
          <p:nvPr userDrawn="1"/>
        </p:nvPicPr>
        <p:blipFill>
          <a:blip r:embed="rId3"/>
          <a:stretch>
            <a:fillRect/>
          </a:stretch>
        </p:blipFill>
        <p:spPr>
          <a:xfrm>
            <a:off x="8976471" y="3827925"/>
            <a:ext cx="228600" cy="2895600"/>
          </a:xfrm>
          <a:prstGeom prst="rect">
            <a:avLst/>
          </a:prstGeom>
        </p:spPr>
      </p:pic>
      <p:sp>
        <p:nvSpPr>
          <p:cNvPr id="23" name="Text Placeholder 44">
            <a:extLst>
              <a:ext uri="{FF2B5EF4-FFF2-40B4-BE49-F238E27FC236}">
                <a16:creationId xmlns:a16="http://schemas.microsoft.com/office/drawing/2014/main" id="{6690ECCC-13C0-916C-A4B5-7259FB236FFB}"/>
              </a:ext>
            </a:extLst>
          </p:cNvPr>
          <p:cNvSpPr>
            <a:spLocks noGrp="1"/>
          </p:cNvSpPr>
          <p:nvPr>
            <p:ph type="body" sz="quarter" idx="13" hasCustomPrompt="1"/>
          </p:nvPr>
        </p:nvSpPr>
        <p:spPr>
          <a:xfrm>
            <a:off x="9723980" y="5143501"/>
            <a:ext cx="2910471" cy="3260411"/>
          </a:xfrm>
        </p:spPr>
        <p:txBody>
          <a:bodyPr>
            <a:noAutofit/>
          </a:bodyPr>
          <a:lstStyle>
            <a:lvl1pPr marL="0" indent="0">
              <a:buFontTx/>
              <a:buNone/>
              <a:defRPr sz="2100"/>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a:t>
            </a:r>
          </a:p>
        </p:txBody>
      </p:sp>
      <p:pic>
        <p:nvPicPr>
          <p:cNvPr id="24" name="Picture 23">
            <a:extLst>
              <a:ext uri="{FF2B5EF4-FFF2-40B4-BE49-F238E27FC236}">
                <a16:creationId xmlns:a16="http://schemas.microsoft.com/office/drawing/2014/main" id="{C189DA53-FF59-1303-9F58-484B8D988F78}"/>
              </a:ext>
            </a:extLst>
          </p:cNvPr>
          <p:cNvPicPr>
            <a:picLocks noChangeAspect="1"/>
          </p:cNvPicPr>
          <p:nvPr userDrawn="1"/>
        </p:nvPicPr>
        <p:blipFill>
          <a:blip r:embed="rId3"/>
          <a:stretch>
            <a:fillRect/>
          </a:stretch>
        </p:blipFill>
        <p:spPr>
          <a:xfrm>
            <a:off x="13164911" y="3827925"/>
            <a:ext cx="228600" cy="2895600"/>
          </a:xfrm>
          <a:prstGeom prst="rect">
            <a:avLst/>
          </a:prstGeom>
        </p:spPr>
      </p:pic>
      <p:sp>
        <p:nvSpPr>
          <p:cNvPr id="26" name="Text Placeholder 44">
            <a:extLst>
              <a:ext uri="{FF2B5EF4-FFF2-40B4-BE49-F238E27FC236}">
                <a16:creationId xmlns:a16="http://schemas.microsoft.com/office/drawing/2014/main" id="{9E63E768-1161-F3F8-E712-EE8E57A2FC6D}"/>
              </a:ext>
            </a:extLst>
          </p:cNvPr>
          <p:cNvSpPr>
            <a:spLocks noGrp="1"/>
          </p:cNvSpPr>
          <p:nvPr>
            <p:ph type="body" sz="quarter" idx="14" hasCustomPrompt="1"/>
          </p:nvPr>
        </p:nvSpPr>
        <p:spPr>
          <a:xfrm>
            <a:off x="13926567" y="5143501"/>
            <a:ext cx="2910471" cy="3260411"/>
          </a:xfrm>
        </p:spPr>
        <p:txBody>
          <a:bodyPr>
            <a:noAutofit/>
          </a:bodyPr>
          <a:lstStyle>
            <a:lvl1pPr marL="0" indent="0">
              <a:buFontTx/>
              <a:buNone/>
              <a:defRPr sz="2100"/>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a:t>
            </a:r>
          </a:p>
        </p:txBody>
      </p:sp>
      <p:sp>
        <p:nvSpPr>
          <p:cNvPr id="31" name="Text Placeholder 44">
            <a:extLst>
              <a:ext uri="{FF2B5EF4-FFF2-40B4-BE49-F238E27FC236}">
                <a16:creationId xmlns:a16="http://schemas.microsoft.com/office/drawing/2014/main" id="{B0B09308-5A3E-7BDF-043F-9A792EC8499D}"/>
              </a:ext>
            </a:extLst>
          </p:cNvPr>
          <p:cNvSpPr>
            <a:spLocks noGrp="1"/>
          </p:cNvSpPr>
          <p:nvPr>
            <p:ph type="body" sz="quarter" idx="15" hasCustomPrompt="1"/>
          </p:nvPr>
        </p:nvSpPr>
        <p:spPr>
          <a:xfrm>
            <a:off x="1405054" y="3579542"/>
            <a:ext cx="2910471" cy="1321419"/>
          </a:xfrm>
        </p:spPr>
        <p:txBody>
          <a:bodyPr>
            <a:noAutofit/>
          </a:bodyPr>
          <a:lstStyle>
            <a:lvl1pPr marL="0" indent="0" algn="ctr">
              <a:buFontTx/>
              <a:buNone/>
              <a:defRPr sz="10800" b="1" i="0">
                <a:solidFill>
                  <a:srgbClr val="FF6C0C"/>
                </a:solidFill>
                <a:latin typeface="Arial Black" panose="020B0604020202020204" pitchFamily="34" charset="0"/>
                <a:cs typeface="Arial Black" panose="020B0604020202020204" pitchFamily="34" charset="0"/>
              </a:defRPr>
            </a:lvl1pPr>
          </a:lstStyle>
          <a:p>
            <a:pPr lvl="0"/>
            <a:r>
              <a:rPr lang="en-US" dirty="0"/>
              <a:t>XX</a:t>
            </a:r>
          </a:p>
        </p:txBody>
      </p:sp>
      <p:sp>
        <p:nvSpPr>
          <p:cNvPr id="32" name="Text Placeholder 44">
            <a:extLst>
              <a:ext uri="{FF2B5EF4-FFF2-40B4-BE49-F238E27FC236}">
                <a16:creationId xmlns:a16="http://schemas.microsoft.com/office/drawing/2014/main" id="{69C5C1F2-4F5E-08D2-4971-604521F0CF93}"/>
              </a:ext>
            </a:extLst>
          </p:cNvPr>
          <p:cNvSpPr>
            <a:spLocks noGrp="1"/>
          </p:cNvSpPr>
          <p:nvPr>
            <p:ph type="body" sz="quarter" idx="16" hasCustomPrompt="1"/>
          </p:nvPr>
        </p:nvSpPr>
        <p:spPr>
          <a:xfrm>
            <a:off x="5563304" y="3579542"/>
            <a:ext cx="2910471" cy="1321419"/>
          </a:xfrm>
        </p:spPr>
        <p:txBody>
          <a:bodyPr>
            <a:noAutofit/>
          </a:bodyPr>
          <a:lstStyle>
            <a:lvl1pPr marL="0" indent="0" algn="ctr">
              <a:buFontTx/>
              <a:buNone/>
              <a:defRPr sz="10800" b="1" i="0">
                <a:solidFill>
                  <a:srgbClr val="FF6C0C"/>
                </a:solidFill>
                <a:latin typeface="Arial Black" panose="020B0604020202020204" pitchFamily="34" charset="0"/>
                <a:cs typeface="Arial Black" panose="020B0604020202020204" pitchFamily="34" charset="0"/>
              </a:defRPr>
            </a:lvl1pPr>
          </a:lstStyle>
          <a:p>
            <a:pPr lvl="0"/>
            <a:r>
              <a:rPr lang="en-US" dirty="0"/>
              <a:t>XX</a:t>
            </a:r>
          </a:p>
        </p:txBody>
      </p:sp>
      <p:sp>
        <p:nvSpPr>
          <p:cNvPr id="33" name="Text Placeholder 44">
            <a:extLst>
              <a:ext uri="{FF2B5EF4-FFF2-40B4-BE49-F238E27FC236}">
                <a16:creationId xmlns:a16="http://schemas.microsoft.com/office/drawing/2014/main" id="{00C53AAA-E1AE-12D0-9B0B-3A38B3F6061E}"/>
              </a:ext>
            </a:extLst>
          </p:cNvPr>
          <p:cNvSpPr>
            <a:spLocks noGrp="1"/>
          </p:cNvSpPr>
          <p:nvPr>
            <p:ph type="body" sz="quarter" idx="17" hasCustomPrompt="1"/>
          </p:nvPr>
        </p:nvSpPr>
        <p:spPr>
          <a:xfrm>
            <a:off x="9723974" y="3579542"/>
            <a:ext cx="2910471" cy="1321419"/>
          </a:xfrm>
        </p:spPr>
        <p:txBody>
          <a:bodyPr>
            <a:noAutofit/>
          </a:bodyPr>
          <a:lstStyle>
            <a:lvl1pPr marL="0" indent="0" algn="ctr">
              <a:buFontTx/>
              <a:buNone/>
              <a:defRPr sz="10800" b="1" i="0">
                <a:solidFill>
                  <a:srgbClr val="FF6C0C"/>
                </a:solidFill>
                <a:latin typeface="Arial Black" panose="020B0604020202020204" pitchFamily="34" charset="0"/>
                <a:cs typeface="Arial Black" panose="020B0604020202020204" pitchFamily="34" charset="0"/>
              </a:defRPr>
            </a:lvl1pPr>
          </a:lstStyle>
          <a:p>
            <a:pPr lvl="0"/>
            <a:r>
              <a:rPr lang="en-US" dirty="0"/>
              <a:t>XX</a:t>
            </a:r>
          </a:p>
        </p:txBody>
      </p:sp>
      <p:sp>
        <p:nvSpPr>
          <p:cNvPr id="34" name="Text Placeholder 44">
            <a:extLst>
              <a:ext uri="{FF2B5EF4-FFF2-40B4-BE49-F238E27FC236}">
                <a16:creationId xmlns:a16="http://schemas.microsoft.com/office/drawing/2014/main" id="{B3038848-C65C-AA36-DBE1-0AAE65CAD804}"/>
              </a:ext>
            </a:extLst>
          </p:cNvPr>
          <p:cNvSpPr>
            <a:spLocks noGrp="1"/>
          </p:cNvSpPr>
          <p:nvPr>
            <p:ph type="body" sz="quarter" idx="18" hasCustomPrompt="1"/>
          </p:nvPr>
        </p:nvSpPr>
        <p:spPr>
          <a:xfrm>
            <a:off x="13926560" y="3579542"/>
            <a:ext cx="2910471" cy="1321419"/>
          </a:xfrm>
        </p:spPr>
        <p:txBody>
          <a:bodyPr>
            <a:noAutofit/>
          </a:bodyPr>
          <a:lstStyle>
            <a:lvl1pPr marL="0" indent="0" algn="ctr">
              <a:buFontTx/>
              <a:buNone/>
              <a:defRPr sz="10800" b="1" i="0">
                <a:solidFill>
                  <a:srgbClr val="FF6C0C"/>
                </a:solidFill>
                <a:latin typeface="Arial Black" panose="020B0604020202020204" pitchFamily="34" charset="0"/>
                <a:cs typeface="Arial Black" panose="020B0604020202020204" pitchFamily="34" charset="0"/>
              </a:defRPr>
            </a:lvl1pPr>
          </a:lstStyle>
          <a:p>
            <a:pPr lvl="0"/>
            <a:r>
              <a:rPr lang="en-US" dirty="0"/>
              <a:t>XX</a:t>
            </a:r>
          </a:p>
        </p:txBody>
      </p:sp>
    </p:spTree>
    <p:extLst>
      <p:ext uri="{BB962C8B-B14F-4D97-AF65-F5344CB8AC3E}">
        <p14:creationId xmlns:p14="http://schemas.microsoft.com/office/powerpoint/2010/main" val="11257157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E6D30-222C-F64A-93EC-4CEB57F17EA4}"/>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418EF7DF-D335-3B47-8737-14EAF2A51411}"/>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DC062FEA-213C-194F-B357-BA197CBFD7DA}"/>
              </a:ext>
            </a:extLst>
          </p:cNvPr>
          <p:cNvSpPr>
            <a:spLocks noGrp="1"/>
          </p:cNvSpPr>
          <p:nvPr>
            <p:ph type="dt" sz="half" idx="10"/>
          </p:nvPr>
        </p:nvSpPr>
        <p:spPr/>
        <p:txBody>
          <a:bodyPr/>
          <a:lstStyle/>
          <a:p>
            <a:fld id="{AEB548C4-550D-BD42-B7A8-019ED3050332}" type="datetimeFigureOut">
              <a:rPr lang="en-US" smtClean="0"/>
              <a:t>9/14/2026</a:t>
            </a:fld>
            <a:endParaRPr lang="en-US"/>
          </a:p>
        </p:txBody>
      </p:sp>
      <p:sp>
        <p:nvSpPr>
          <p:cNvPr id="5" name="Footer Placeholder 4">
            <a:extLst>
              <a:ext uri="{FF2B5EF4-FFF2-40B4-BE49-F238E27FC236}">
                <a16:creationId xmlns:a16="http://schemas.microsoft.com/office/drawing/2014/main" id="{7C910445-BE5F-9F4E-A773-934558D085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ECB43-119C-CB47-B35C-9CD4868CB9C1}"/>
              </a:ext>
            </a:extLst>
          </p:cNvPr>
          <p:cNvSpPr>
            <a:spLocks noGrp="1"/>
          </p:cNvSpPr>
          <p:nvPr>
            <p:ph type="sldNum" sz="quarter" idx="12"/>
          </p:nvPr>
        </p:nvSpPr>
        <p:spPr/>
        <p:txBody>
          <a:bodyPr/>
          <a:lstStyle/>
          <a:p>
            <a:fld id="{EA527D5E-8968-034F-A5E7-21D349DFDF48}" type="slidenum">
              <a:rPr lang="en-US" smtClean="0"/>
              <a:t>‹#›</a:t>
            </a:fld>
            <a:endParaRPr lang="en-US"/>
          </a:p>
        </p:txBody>
      </p:sp>
    </p:spTree>
    <p:extLst>
      <p:ext uri="{BB962C8B-B14F-4D97-AF65-F5344CB8AC3E}">
        <p14:creationId xmlns:p14="http://schemas.microsoft.com/office/powerpoint/2010/main" val="42416045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32D90-EB09-6E45-866E-052317E041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48E7B3-51A8-B540-AE7C-A72F8945722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480288-155C-D746-AC36-81C7B3C4F32D}"/>
              </a:ext>
            </a:extLst>
          </p:cNvPr>
          <p:cNvSpPr>
            <a:spLocks noGrp="1"/>
          </p:cNvSpPr>
          <p:nvPr>
            <p:ph type="dt" sz="half" idx="10"/>
          </p:nvPr>
        </p:nvSpPr>
        <p:spPr/>
        <p:txBody>
          <a:bodyPr/>
          <a:lstStyle/>
          <a:p>
            <a:fld id="{AEB548C4-550D-BD42-B7A8-019ED3050332}" type="datetimeFigureOut">
              <a:rPr lang="en-US" smtClean="0"/>
              <a:t>9/14/2026</a:t>
            </a:fld>
            <a:endParaRPr lang="en-US"/>
          </a:p>
        </p:txBody>
      </p:sp>
      <p:sp>
        <p:nvSpPr>
          <p:cNvPr id="5" name="Footer Placeholder 4">
            <a:extLst>
              <a:ext uri="{FF2B5EF4-FFF2-40B4-BE49-F238E27FC236}">
                <a16:creationId xmlns:a16="http://schemas.microsoft.com/office/drawing/2014/main" id="{AE8FD09D-0BFE-AC49-8AAD-F7429CA6B2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777F56-2E3E-B742-9D47-4CC2AABC4EAD}"/>
              </a:ext>
            </a:extLst>
          </p:cNvPr>
          <p:cNvSpPr>
            <a:spLocks noGrp="1"/>
          </p:cNvSpPr>
          <p:nvPr>
            <p:ph type="sldNum" sz="quarter" idx="12"/>
          </p:nvPr>
        </p:nvSpPr>
        <p:spPr/>
        <p:txBody>
          <a:bodyPr/>
          <a:lstStyle/>
          <a:p>
            <a:fld id="{EA527D5E-8968-034F-A5E7-21D349DFDF48}" type="slidenum">
              <a:rPr lang="en-US" smtClean="0"/>
              <a:t>‹#›</a:t>
            </a:fld>
            <a:endParaRPr lang="en-US"/>
          </a:p>
        </p:txBody>
      </p:sp>
    </p:spTree>
    <p:extLst>
      <p:ext uri="{BB962C8B-B14F-4D97-AF65-F5344CB8AC3E}">
        <p14:creationId xmlns:p14="http://schemas.microsoft.com/office/powerpoint/2010/main" val="38069433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0B3DD-5834-E14D-A377-6D4B0922555F}"/>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29EBAE1E-F396-FA45-A60F-77B1FFAEF2A4}"/>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DFD7E47-1EB0-0F42-9ECC-229A1BB689BF}"/>
              </a:ext>
            </a:extLst>
          </p:cNvPr>
          <p:cNvSpPr>
            <a:spLocks noGrp="1"/>
          </p:cNvSpPr>
          <p:nvPr>
            <p:ph type="dt" sz="half" idx="10"/>
          </p:nvPr>
        </p:nvSpPr>
        <p:spPr/>
        <p:txBody>
          <a:bodyPr/>
          <a:lstStyle/>
          <a:p>
            <a:fld id="{AEB548C4-550D-BD42-B7A8-019ED3050332}" type="datetimeFigureOut">
              <a:rPr lang="en-US" smtClean="0"/>
              <a:t>9/14/2026</a:t>
            </a:fld>
            <a:endParaRPr lang="en-US"/>
          </a:p>
        </p:txBody>
      </p:sp>
      <p:sp>
        <p:nvSpPr>
          <p:cNvPr id="5" name="Footer Placeholder 4">
            <a:extLst>
              <a:ext uri="{FF2B5EF4-FFF2-40B4-BE49-F238E27FC236}">
                <a16:creationId xmlns:a16="http://schemas.microsoft.com/office/drawing/2014/main" id="{424CB3D8-4842-8F4F-80BC-68D9471858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4FCAC8-E534-8A4B-8DCA-43A9ADE3C900}"/>
              </a:ext>
            </a:extLst>
          </p:cNvPr>
          <p:cNvSpPr>
            <a:spLocks noGrp="1"/>
          </p:cNvSpPr>
          <p:nvPr>
            <p:ph type="sldNum" sz="quarter" idx="12"/>
          </p:nvPr>
        </p:nvSpPr>
        <p:spPr/>
        <p:txBody>
          <a:bodyPr/>
          <a:lstStyle/>
          <a:p>
            <a:fld id="{EA527D5E-8968-034F-A5E7-21D349DFDF48}" type="slidenum">
              <a:rPr lang="en-US" smtClean="0"/>
              <a:t>‹#›</a:t>
            </a:fld>
            <a:endParaRPr lang="en-US"/>
          </a:p>
        </p:txBody>
      </p:sp>
    </p:spTree>
    <p:extLst>
      <p:ext uri="{BB962C8B-B14F-4D97-AF65-F5344CB8AC3E}">
        <p14:creationId xmlns:p14="http://schemas.microsoft.com/office/powerpoint/2010/main" val="2354371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89BD2-75B8-F745-9118-02BFD29F6E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C0C426-7E82-FB41-B750-B55A24DA6C3C}"/>
              </a:ext>
            </a:extLst>
          </p:cNvPr>
          <p:cNvSpPr>
            <a:spLocks noGrp="1"/>
          </p:cNvSpPr>
          <p:nvPr>
            <p:ph sz="half" idx="1"/>
          </p:nvPr>
        </p:nvSpPr>
        <p:spPr>
          <a:xfrm>
            <a:off x="1257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8BEE681-613D-E24D-9FAF-6BD05C853DBE}"/>
              </a:ext>
            </a:extLst>
          </p:cNvPr>
          <p:cNvSpPr>
            <a:spLocks noGrp="1"/>
          </p:cNvSpPr>
          <p:nvPr>
            <p:ph sz="half" idx="2"/>
          </p:nvPr>
        </p:nvSpPr>
        <p:spPr>
          <a:xfrm>
            <a:off x="9258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73EE6BA-8CEF-744D-AAB0-4227531151B7}"/>
              </a:ext>
            </a:extLst>
          </p:cNvPr>
          <p:cNvSpPr>
            <a:spLocks noGrp="1"/>
          </p:cNvSpPr>
          <p:nvPr>
            <p:ph type="dt" sz="half" idx="10"/>
          </p:nvPr>
        </p:nvSpPr>
        <p:spPr/>
        <p:txBody>
          <a:bodyPr/>
          <a:lstStyle/>
          <a:p>
            <a:fld id="{AEB548C4-550D-BD42-B7A8-019ED3050332}" type="datetimeFigureOut">
              <a:rPr lang="en-US" smtClean="0"/>
              <a:t>9/14/2026</a:t>
            </a:fld>
            <a:endParaRPr lang="en-US"/>
          </a:p>
        </p:txBody>
      </p:sp>
      <p:sp>
        <p:nvSpPr>
          <p:cNvPr id="6" name="Footer Placeholder 5">
            <a:extLst>
              <a:ext uri="{FF2B5EF4-FFF2-40B4-BE49-F238E27FC236}">
                <a16:creationId xmlns:a16="http://schemas.microsoft.com/office/drawing/2014/main" id="{0F1FF1B1-5397-4F41-8B9E-699BD5CBA6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8009B6-95A3-E44F-898A-BF4797AB8C5D}"/>
              </a:ext>
            </a:extLst>
          </p:cNvPr>
          <p:cNvSpPr>
            <a:spLocks noGrp="1"/>
          </p:cNvSpPr>
          <p:nvPr>
            <p:ph type="sldNum" sz="quarter" idx="12"/>
          </p:nvPr>
        </p:nvSpPr>
        <p:spPr/>
        <p:txBody>
          <a:bodyPr/>
          <a:lstStyle/>
          <a:p>
            <a:fld id="{EA527D5E-8968-034F-A5E7-21D349DFDF48}" type="slidenum">
              <a:rPr lang="en-US" smtClean="0"/>
              <a:t>‹#›</a:t>
            </a:fld>
            <a:endParaRPr lang="en-US"/>
          </a:p>
        </p:txBody>
      </p:sp>
    </p:spTree>
    <p:extLst>
      <p:ext uri="{BB962C8B-B14F-4D97-AF65-F5344CB8AC3E}">
        <p14:creationId xmlns:p14="http://schemas.microsoft.com/office/powerpoint/2010/main" val="17485835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1AC18-E137-1C41-9148-77097C3ADE91}"/>
              </a:ext>
            </a:extLst>
          </p:cNvPr>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D8A92616-A2DE-4B4A-A7EF-6BE19208BFA8}"/>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4" name="Content Placeholder 3">
            <a:extLst>
              <a:ext uri="{FF2B5EF4-FFF2-40B4-BE49-F238E27FC236}">
                <a16:creationId xmlns:a16="http://schemas.microsoft.com/office/drawing/2014/main" id="{7BE43181-8C6C-2C44-BFA8-5A9F74756667}"/>
              </a:ext>
            </a:extLst>
          </p:cNvPr>
          <p:cNvSpPr>
            <a:spLocks noGrp="1"/>
          </p:cNvSpPr>
          <p:nvPr>
            <p:ph sz="half" idx="2"/>
          </p:nvPr>
        </p:nvSpPr>
        <p:spPr>
          <a:xfrm>
            <a:off x="1259683" y="3757613"/>
            <a:ext cx="7736681"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20736DE-3E78-414B-BE38-BE24E48D007C}"/>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6" name="Content Placeholder 5">
            <a:extLst>
              <a:ext uri="{FF2B5EF4-FFF2-40B4-BE49-F238E27FC236}">
                <a16:creationId xmlns:a16="http://schemas.microsoft.com/office/drawing/2014/main" id="{057E8DAC-DD92-A642-AF1A-4D1E12C58215}"/>
              </a:ext>
            </a:extLst>
          </p:cNvPr>
          <p:cNvSpPr>
            <a:spLocks noGrp="1"/>
          </p:cNvSpPr>
          <p:nvPr>
            <p:ph sz="quarter" idx="4"/>
          </p:nvPr>
        </p:nvSpPr>
        <p:spPr>
          <a:xfrm>
            <a:off x="9258300" y="3757613"/>
            <a:ext cx="77747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AA88EDA-8DCD-2841-9BEA-F86751639FC5}"/>
              </a:ext>
            </a:extLst>
          </p:cNvPr>
          <p:cNvSpPr>
            <a:spLocks noGrp="1"/>
          </p:cNvSpPr>
          <p:nvPr>
            <p:ph type="dt" sz="half" idx="10"/>
          </p:nvPr>
        </p:nvSpPr>
        <p:spPr/>
        <p:txBody>
          <a:bodyPr/>
          <a:lstStyle/>
          <a:p>
            <a:fld id="{AEB548C4-550D-BD42-B7A8-019ED3050332}" type="datetimeFigureOut">
              <a:rPr lang="en-US" smtClean="0"/>
              <a:t>9/14/2026</a:t>
            </a:fld>
            <a:endParaRPr lang="en-US"/>
          </a:p>
        </p:txBody>
      </p:sp>
      <p:sp>
        <p:nvSpPr>
          <p:cNvPr id="8" name="Footer Placeholder 7">
            <a:extLst>
              <a:ext uri="{FF2B5EF4-FFF2-40B4-BE49-F238E27FC236}">
                <a16:creationId xmlns:a16="http://schemas.microsoft.com/office/drawing/2014/main" id="{23633945-FCD0-C34E-AEF1-41AC42EF84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98FBB03-42CC-7347-82DB-48C4ED05DA4D}"/>
              </a:ext>
            </a:extLst>
          </p:cNvPr>
          <p:cNvSpPr>
            <a:spLocks noGrp="1"/>
          </p:cNvSpPr>
          <p:nvPr>
            <p:ph type="sldNum" sz="quarter" idx="12"/>
          </p:nvPr>
        </p:nvSpPr>
        <p:spPr/>
        <p:txBody>
          <a:bodyPr/>
          <a:lstStyle/>
          <a:p>
            <a:fld id="{EA527D5E-8968-034F-A5E7-21D349DFDF48}" type="slidenum">
              <a:rPr lang="en-US" smtClean="0"/>
              <a:t>‹#›</a:t>
            </a:fld>
            <a:endParaRPr lang="en-US"/>
          </a:p>
        </p:txBody>
      </p:sp>
    </p:spTree>
    <p:extLst>
      <p:ext uri="{BB962C8B-B14F-4D97-AF65-F5344CB8AC3E}">
        <p14:creationId xmlns:p14="http://schemas.microsoft.com/office/powerpoint/2010/main" val="22977584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5C8FA-CB8C-7244-A53A-4BAA930F6F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2D613C9-D9CE-AD49-884F-6CE19A021AE7}"/>
              </a:ext>
            </a:extLst>
          </p:cNvPr>
          <p:cNvSpPr>
            <a:spLocks noGrp="1"/>
          </p:cNvSpPr>
          <p:nvPr>
            <p:ph type="dt" sz="half" idx="10"/>
          </p:nvPr>
        </p:nvSpPr>
        <p:spPr/>
        <p:txBody>
          <a:bodyPr/>
          <a:lstStyle/>
          <a:p>
            <a:fld id="{AEB548C4-550D-BD42-B7A8-019ED3050332}" type="datetimeFigureOut">
              <a:rPr lang="en-US" smtClean="0"/>
              <a:t>9/14/2026</a:t>
            </a:fld>
            <a:endParaRPr lang="en-US"/>
          </a:p>
        </p:txBody>
      </p:sp>
      <p:sp>
        <p:nvSpPr>
          <p:cNvPr id="4" name="Footer Placeholder 3">
            <a:extLst>
              <a:ext uri="{FF2B5EF4-FFF2-40B4-BE49-F238E27FC236}">
                <a16:creationId xmlns:a16="http://schemas.microsoft.com/office/drawing/2014/main" id="{1E3266C2-69A7-824F-872D-9C9E7CE87A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8FB7895-2F8F-714D-B2CA-04BB68959F05}"/>
              </a:ext>
            </a:extLst>
          </p:cNvPr>
          <p:cNvSpPr>
            <a:spLocks noGrp="1"/>
          </p:cNvSpPr>
          <p:nvPr>
            <p:ph type="sldNum" sz="quarter" idx="12"/>
          </p:nvPr>
        </p:nvSpPr>
        <p:spPr/>
        <p:txBody>
          <a:bodyPr/>
          <a:lstStyle/>
          <a:p>
            <a:fld id="{EA527D5E-8968-034F-A5E7-21D349DFDF48}" type="slidenum">
              <a:rPr lang="en-US" smtClean="0"/>
              <a:t>‹#›</a:t>
            </a:fld>
            <a:endParaRPr lang="en-US"/>
          </a:p>
        </p:txBody>
      </p:sp>
    </p:spTree>
    <p:extLst>
      <p:ext uri="{BB962C8B-B14F-4D97-AF65-F5344CB8AC3E}">
        <p14:creationId xmlns:p14="http://schemas.microsoft.com/office/powerpoint/2010/main" val="2400140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4FDA06-B0C7-8D4B-B2C2-62CEBBC01721}"/>
              </a:ext>
            </a:extLst>
          </p:cNvPr>
          <p:cNvSpPr>
            <a:spLocks noGrp="1"/>
          </p:cNvSpPr>
          <p:nvPr>
            <p:ph type="dt" sz="half" idx="10"/>
          </p:nvPr>
        </p:nvSpPr>
        <p:spPr/>
        <p:txBody>
          <a:bodyPr/>
          <a:lstStyle/>
          <a:p>
            <a:fld id="{AEB548C4-550D-BD42-B7A8-019ED3050332}" type="datetimeFigureOut">
              <a:rPr lang="en-US" smtClean="0"/>
              <a:t>9/14/2026</a:t>
            </a:fld>
            <a:endParaRPr lang="en-US"/>
          </a:p>
        </p:txBody>
      </p:sp>
      <p:sp>
        <p:nvSpPr>
          <p:cNvPr id="3" name="Footer Placeholder 2">
            <a:extLst>
              <a:ext uri="{FF2B5EF4-FFF2-40B4-BE49-F238E27FC236}">
                <a16:creationId xmlns:a16="http://schemas.microsoft.com/office/drawing/2014/main" id="{238AD5E7-1D8A-8442-BFA1-658A52718F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22CD5A9-7E34-544A-8594-83D22E3A3C79}"/>
              </a:ext>
            </a:extLst>
          </p:cNvPr>
          <p:cNvSpPr>
            <a:spLocks noGrp="1"/>
          </p:cNvSpPr>
          <p:nvPr>
            <p:ph type="sldNum" sz="quarter" idx="12"/>
          </p:nvPr>
        </p:nvSpPr>
        <p:spPr/>
        <p:txBody>
          <a:bodyPr/>
          <a:lstStyle/>
          <a:p>
            <a:fld id="{EA527D5E-8968-034F-A5E7-21D349DFDF48}" type="slidenum">
              <a:rPr lang="en-US" smtClean="0"/>
              <a:t>‹#›</a:t>
            </a:fld>
            <a:endParaRPr lang="en-US"/>
          </a:p>
        </p:txBody>
      </p:sp>
    </p:spTree>
    <p:extLst>
      <p:ext uri="{BB962C8B-B14F-4D97-AF65-F5344CB8AC3E}">
        <p14:creationId xmlns:p14="http://schemas.microsoft.com/office/powerpoint/2010/main" val="11283877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0831F-B40F-BA43-AC22-6E740FCA5A40}"/>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26405007-B78D-FB41-A42C-2C3075BB14E6}"/>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3F06AC6-D0F4-F041-B6D4-22EB773FA975}"/>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id="{588E5F1F-DF15-334A-9A9E-3181C7334A00}"/>
              </a:ext>
            </a:extLst>
          </p:cNvPr>
          <p:cNvSpPr>
            <a:spLocks noGrp="1"/>
          </p:cNvSpPr>
          <p:nvPr>
            <p:ph type="dt" sz="half" idx="10"/>
          </p:nvPr>
        </p:nvSpPr>
        <p:spPr/>
        <p:txBody>
          <a:bodyPr/>
          <a:lstStyle/>
          <a:p>
            <a:fld id="{AEB548C4-550D-BD42-B7A8-019ED3050332}" type="datetimeFigureOut">
              <a:rPr lang="en-US" smtClean="0"/>
              <a:t>9/14/2026</a:t>
            </a:fld>
            <a:endParaRPr lang="en-US"/>
          </a:p>
        </p:txBody>
      </p:sp>
      <p:sp>
        <p:nvSpPr>
          <p:cNvPr id="6" name="Footer Placeholder 5">
            <a:extLst>
              <a:ext uri="{FF2B5EF4-FFF2-40B4-BE49-F238E27FC236}">
                <a16:creationId xmlns:a16="http://schemas.microsoft.com/office/drawing/2014/main" id="{6A8CB186-6CB9-6746-8D9C-1B5F93AF39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6E3E08-5924-5940-B6AB-8461A1D734B6}"/>
              </a:ext>
            </a:extLst>
          </p:cNvPr>
          <p:cNvSpPr>
            <a:spLocks noGrp="1"/>
          </p:cNvSpPr>
          <p:nvPr>
            <p:ph type="sldNum" sz="quarter" idx="12"/>
          </p:nvPr>
        </p:nvSpPr>
        <p:spPr/>
        <p:txBody>
          <a:bodyPr/>
          <a:lstStyle/>
          <a:p>
            <a:fld id="{EA527D5E-8968-034F-A5E7-21D349DFDF48}" type="slidenum">
              <a:rPr lang="en-US" smtClean="0"/>
              <a:t>‹#›</a:t>
            </a:fld>
            <a:endParaRPr lang="en-US"/>
          </a:p>
        </p:txBody>
      </p:sp>
    </p:spTree>
    <p:extLst>
      <p:ext uri="{BB962C8B-B14F-4D97-AF65-F5344CB8AC3E}">
        <p14:creationId xmlns:p14="http://schemas.microsoft.com/office/powerpoint/2010/main" val="21958824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D28ED-D6F5-9B47-BC09-2BA25E532836}"/>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8C812C87-3F59-6A42-B23C-FA23993FEA32}"/>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id="{9F97ECD0-CD6B-5848-A005-B5F5F6719DB3}"/>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id="{14FAF5CD-9627-E44F-879B-52C7B07962C9}"/>
              </a:ext>
            </a:extLst>
          </p:cNvPr>
          <p:cNvSpPr>
            <a:spLocks noGrp="1"/>
          </p:cNvSpPr>
          <p:nvPr>
            <p:ph type="dt" sz="half" idx="10"/>
          </p:nvPr>
        </p:nvSpPr>
        <p:spPr/>
        <p:txBody>
          <a:bodyPr/>
          <a:lstStyle/>
          <a:p>
            <a:fld id="{AEB548C4-550D-BD42-B7A8-019ED3050332}" type="datetimeFigureOut">
              <a:rPr lang="en-US" smtClean="0"/>
              <a:t>9/14/2026</a:t>
            </a:fld>
            <a:endParaRPr lang="en-US"/>
          </a:p>
        </p:txBody>
      </p:sp>
      <p:sp>
        <p:nvSpPr>
          <p:cNvPr id="6" name="Footer Placeholder 5">
            <a:extLst>
              <a:ext uri="{FF2B5EF4-FFF2-40B4-BE49-F238E27FC236}">
                <a16:creationId xmlns:a16="http://schemas.microsoft.com/office/drawing/2014/main" id="{BEC8E586-2BBD-7E44-A9A3-633A971B31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0FB2D9-C762-2D41-871E-37D4B298BAA8}"/>
              </a:ext>
            </a:extLst>
          </p:cNvPr>
          <p:cNvSpPr>
            <a:spLocks noGrp="1"/>
          </p:cNvSpPr>
          <p:nvPr>
            <p:ph type="sldNum" sz="quarter" idx="12"/>
          </p:nvPr>
        </p:nvSpPr>
        <p:spPr/>
        <p:txBody>
          <a:bodyPr/>
          <a:lstStyle/>
          <a:p>
            <a:fld id="{EA527D5E-8968-034F-A5E7-21D349DFDF48}" type="slidenum">
              <a:rPr lang="en-US" smtClean="0"/>
              <a:t>‹#›</a:t>
            </a:fld>
            <a:endParaRPr lang="en-US"/>
          </a:p>
        </p:txBody>
      </p:sp>
    </p:spTree>
    <p:extLst>
      <p:ext uri="{BB962C8B-B14F-4D97-AF65-F5344CB8AC3E}">
        <p14:creationId xmlns:p14="http://schemas.microsoft.com/office/powerpoint/2010/main" val="32512393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7C572-F5D5-454E-9DCB-17AC72C1A7A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E47279-6519-C34B-95D3-722E07B1E63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86E6C7-E2B7-0646-BD73-2EE5E4A36EE6}"/>
              </a:ext>
            </a:extLst>
          </p:cNvPr>
          <p:cNvSpPr>
            <a:spLocks noGrp="1"/>
          </p:cNvSpPr>
          <p:nvPr>
            <p:ph type="dt" sz="half" idx="10"/>
          </p:nvPr>
        </p:nvSpPr>
        <p:spPr/>
        <p:txBody>
          <a:bodyPr/>
          <a:lstStyle/>
          <a:p>
            <a:fld id="{AEB548C4-550D-BD42-B7A8-019ED3050332}" type="datetimeFigureOut">
              <a:rPr lang="en-US" smtClean="0"/>
              <a:t>9/14/2026</a:t>
            </a:fld>
            <a:endParaRPr lang="en-US"/>
          </a:p>
        </p:txBody>
      </p:sp>
      <p:sp>
        <p:nvSpPr>
          <p:cNvPr id="5" name="Footer Placeholder 4">
            <a:extLst>
              <a:ext uri="{FF2B5EF4-FFF2-40B4-BE49-F238E27FC236}">
                <a16:creationId xmlns:a16="http://schemas.microsoft.com/office/drawing/2014/main" id="{37A703ED-27E6-BE45-867F-ABCA67A30B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DB9057-E385-9946-8951-0BD74112C852}"/>
              </a:ext>
            </a:extLst>
          </p:cNvPr>
          <p:cNvSpPr>
            <a:spLocks noGrp="1"/>
          </p:cNvSpPr>
          <p:nvPr>
            <p:ph type="sldNum" sz="quarter" idx="12"/>
          </p:nvPr>
        </p:nvSpPr>
        <p:spPr/>
        <p:txBody>
          <a:bodyPr/>
          <a:lstStyle/>
          <a:p>
            <a:fld id="{EA527D5E-8968-034F-A5E7-21D349DFDF48}" type="slidenum">
              <a:rPr lang="en-US" smtClean="0"/>
              <a:t>‹#›</a:t>
            </a:fld>
            <a:endParaRPr lang="en-US"/>
          </a:p>
        </p:txBody>
      </p:sp>
    </p:spTree>
    <p:extLst>
      <p:ext uri="{BB962C8B-B14F-4D97-AF65-F5344CB8AC3E}">
        <p14:creationId xmlns:p14="http://schemas.microsoft.com/office/powerpoint/2010/main" val="8461688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388D36-8E7A-544D-814D-7B90D6020EDB}"/>
              </a:ext>
            </a:extLst>
          </p:cNvPr>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14E29DA-B565-0745-8275-29E883A28832}"/>
              </a:ext>
            </a:extLst>
          </p:cNvPr>
          <p:cNvSpPr>
            <a:spLocks noGrp="1"/>
          </p:cNvSpPr>
          <p:nvPr>
            <p:ph type="body" orient="vert" idx="1"/>
          </p:nvPr>
        </p:nvSpPr>
        <p:spPr>
          <a:xfrm>
            <a:off x="1257300" y="547688"/>
            <a:ext cx="11601450" cy="87177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A7A150-362A-CF49-994D-7C1038A22987}"/>
              </a:ext>
            </a:extLst>
          </p:cNvPr>
          <p:cNvSpPr>
            <a:spLocks noGrp="1"/>
          </p:cNvSpPr>
          <p:nvPr>
            <p:ph type="dt" sz="half" idx="10"/>
          </p:nvPr>
        </p:nvSpPr>
        <p:spPr/>
        <p:txBody>
          <a:bodyPr/>
          <a:lstStyle/>
          <a:p>
            <a:fld id="{AEB548C4-550D-BD42-B7A8-019ED3050332}" type="datetimeFigureOut">
              <a:rPr lang="en-US" smtClean="0"/>
              <a:t>9/14/2026</a:t>
            </a:fld>
            <a:endParaRPr lang="en-US"/>
          </a:p>
        </p:txBody>
      </p:sp>
      <p:sp>
        <p:nvSpPr>
          <p:cNvPr id="5" name="Footer Placeholder 4">
            <a:extLst>
              <a:ext uri="{FF2B5EF4-FFF2-40B4-BE49-F238E27FC236}">
                <a16:creationId xmlns:a16="http://schemas.microsoft.com/office/drawing/2014/main" id="{A9F2D7ED-5473-7849-A83A-DFD97FE03F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56D201-9680-3D49-B285-A0D4D38BA266}"/>
              </a:ext>
            </a:extLst>
          </p:cNvPr>
          <p:cNvSpPr>
            <a:spLocks noGrp="1"/>
          </p:cNvSpPr>
          <p:nvPr>
            <p:ph type="sldNum" sz="quarter" idx="12"/>
          </p:nvPr>
        </p:nvSpPr>
        <p:spPr/>
        <p:txBody>
          <a:bodyPr/>
          <a:lstStyle/>
          <a:p>
            <a:fld id="{EA527D5E-8968-034F-A5E7-21D349DFDF48}" type="slidenum">
              <a:rPr lang="en-US" smtClean="0"/>
              <a:t>‹#›</a:t>
            </a:fld>
            <a:endParaRPr lang="en-US"/>
          </a:p>
        </p:txBody>
      </p:sp>
    </p:spTree>
    <p:extLst>
      <p:ext uri="{BB962C8B-B14F-4D97-AF65-F5344CB8AC3E}">
        <p14:creationId xmlns:p14="http://schemas.microsoft.com/office/powerpoint/2010/main" val="3211847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
        <p:nvSpPr>
          <p:cNvPr id="8" name="TextBox 7">
            <a:extLst>
              <a:ext uri="{FF2B5EF4-FFF2-40B4-BE49-F238E27FC236}">
                <a16:creationId xmlns:a16="http://schemas.microsoft.com/office/drawing/2014/main" id="{8AB5472F-B4BA-3E5A-EBBE-AEF505C08684}"/>
              </a:ext>
            </a:extLst>
          </p:cNvPr>
          <p:cNvSpPr txBox="1"/>
          <p:nvPr>
            <p:extLst>
              <p:ext uri="{1162E1C5-73C7-4A58-AE30-91384D911F3F}">
                <p184:classification xmlns:p184="http://schemas.microsoft.com/office/powerpoint/2018/4/main" val="ftr"/>
              </p:ext>
            </p:extLst>
          </p:nvPr>
        </p:nvSpPr>
        <p:spPr>
          <a:xfrm>
            <a:off x="8546275" y="10040620"/>
            <a:ext cx="1227137" cy="182880"/>
          </a:xfrm>
          <a:prstGeom prst="rect">
            <a:avLst/>
          </a:prstGeom>
        </p:spPr>
        <p:txBody>
          <a:bodyPr horzOverflow="overflow" lIns="0" tIns="0" rIns="0" bIns="0">
            <a:spAutoFit/>
          </a:bodyPr>
          <a:lstStyle/>
          <a:p>
            <a:pPr algn="l"/>
            <a:r>
              <a:rPr lang="en-US" sz="1200">
                <a:solidFill>
                  <a:srgbClr val="000000">
                    <a:alpha val="50000"/>
                  </a:srgbClr>
                </a:solidFill>
                <a:latin typeface="Aptos" panose="020B0004020202020204" pitchFamily="34" charset="0"/>
              </a:rPr>
              <a:t>FIU - Internal Data</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 id="2147483673" r:id="rId13"/>
    <p:sldLayoutId id="2147483675" r:id="rId14"/>
    <p:sldLayoutId id="2147483676" r:id="rId15"/>
    <p:sldLayoutId id="2147483677" r:id="rId1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42A967-5691-ED4C-A6AD-7FEF5A13625C}"/>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C067D4E-A441-814F-A1CD-A49E965273C8}"/>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11D40A-E4D0-FE44-A119-CCDEB17D5E7A}"/>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AEB548C4-550D-BD42-B7A8-019ED3050332}" type="datetimeFigureOut">
              <a:rPr lang="en-US" smtClean="0"/>
              <a:t>9/14/2026</a:t>
            </a:fld>
            <a:endParaRPr lang="en-US"/>
          </a:p>
        </p:txBody>
      </p:sp>
      <p:sp>
        <p:nvSpPr>
          <p:cNvPr id="5" name="Footer Placeholder 4">
            <a:extLst>
              <a:ext uri="{FF2B5EF4-FFF2-40B4-BE49-F238E27FC236}">
                <a16:creationId xmlns:a16="http://schemas.microsoft.com/office/drawing/2014/main" id="{2B2C0B0F-99EB-334E-863C-09E57A075C70}"/>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797ACEC-F63F-9648-A15A-91E47094FE49}"/>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EA527D5E-8968-034F-A5E7-21D349DFDF48}" type="slidenum">
              <a:rPr lang="en-US" smtClean="0"/>
              <a:t>‹#›</a:t>
            </a:fld>
            <a:endParaRPr lang="en-US"/>
          </a:p>
        </p:txBody>
      </p:sp>
      <p:sp>
        <p:nvSpPr>
          <p:cNvPr id="8" name="TextBox 7">
            <a:extLst>
              <a:ext uri="{FF2B5EF4-FFF2-40B4-BE49-F238E27FC236}">
                <a16:creationId xmlns:a16="http://schemas.microsoft.com/office/drawing/2014/main" id="{CB036644-C777-5FE7-32D7-D817AEEE3C29}"/>
              </a:ext>
            </a:extLst>
          </p:cNvPr>
          <p:cNvSpPr txBox="1"/>
          <p:nvPr>
            <p:extLst>
              <p:ext uri="{1162E1C5-73C7-4A58-AE30-91384D911F3F}">
                <p184:classification xmlns:p184="http://schemas.microsoft.com/office/powerpoint/2018/4/main" val="ftr"/>
              </p:ext>
            </p:extLst>
          </p:nvPr>
        </p:nvSpPr>
        <p:spPr>
          <a:xfrm>
            <a:off x="8546275" y="10040620"/>
            <a:ext cx="1227137" cy="182880"/>
          </a:xfrm>
          <a:prstGeom prst="rect">
            <a:avLst/>
          </a:prstGeom>
        </p:spPr>
        <p:txBody>
          <a:bodyPr horzOverflow="overflow" lIns="0" tIns="0" rIns="0" bIns="0">
            <a:spAutoFit/>
          </a:bodyPr>
          <a:lstStyle/>
          <a:p>
            <a:pPr algn="l"/>
            <a:r>
              <a:rPr lang="en-US" sz="1200">
                <a:solidFill>
                  <a:srgbClr val="000000">
                    <a:alpha val="50000"/>
                  </a:srgbClr>
                </a:solidFill>
                <a:latin typeface="Aptos" panose="020B0004020202020204" pitchFamily="34" charset="0"/>
              </a:rPr>
              <a:t>FIU - Internal Data</a:t>
            </a:r>
          </a:p>
        </p:txBody>
      </p:sp>
    </p:spTree>
    <p:extLst>
      <p:ext uri="{BB962C8B-B14F-4D97-AF65-F5344CB8AC3E}">
        <p14:creationId xmlns:p14="http://schemas.microsoft.com/office/powerpoint/2010/main" val="36546869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4.jp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38.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41.jpg"/><Relationship Id="rId4" Type="http://schemas.openxmlformats.org/officeDocument/2006/relationships/image" Target="../media/image40.jpg"/></Relationships>
</file>

<file path=ppt/slides/_rels/slide1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6.xml"/><Relationship Id="rId1" Type="http://schemas.openxmlformats.org/officeDocument/2006/relationships/slideLayout" Target="../slideLayouts/slideLayout18.xml"/><Relationship Id="rId5" Type="http://schemas.openxmlformats.org/officeDocument/2006/relationships/image" Target="../media/image44.png"/><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svg"/></Relationships>
</file>

<file path=ppt/slides/_rels/slide1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12.xml"/><Relationship Id="rId1" Type="http://schemas.openxmlformats.org/officeDocument/2006/relationships/video" Target="https://www.youtube.com/embed/YegBWEHX2rg?feature=oembed"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sv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jpe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image" Target="../media/image13.jpeg"/><Relationship Id="rId16"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5" Type="http://schemas.openxmlformats.org/officeDocument/2006/relationships/image" Target="../media/image2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png"/></Relationships>
</file>

<file path=ppt/slides/_rels/slide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5579" t="-5900" b="-5900"/>
            </a:stretch>
          </a:blipFill>
        </p:spPr>
        <p:txBody>
          <a:bodyPr/>
          <a:lstStyle/>
          <a:p>
            <a:endParaRPr lang="en-US"/>
          </a:p>
        </p:txBody>
      </p:sp>
      <p:sp>
        <p:nvSpPr>
          <p:cNvPr id="4" name="Freeform 4"/>
          <p:cNvSpPr/>
          <p:nvPr/>
        </p:nvSpPr>
        <p:spPr>
          <a:xfrm>
            <a:off x="0" y="0"/>
            <a:ext cx="18287996" cy="10287000"/>
          </a:xfrm>
          <a:custGeom>
            <a:avLst/>
            <a:gdLst/>
            <a:ahLst/>
            <a:cxnLst/>
            <a:rect l="l" t="t" r="r" b="b"/>
            <a:pathLst>
              <a:path w="4816592" h="2709333">
                <a:moveTo>
                  <a:pt x="0" y="0"/>
                </a:moveTo>
                <a:lnTo>
                  <a:pt x="4816592" y="0"/>
                </a:lnTo>
                <a:lnTo>
                  <a:pt x="4816592" y="2709333"/>
                </a:lnTo>
                <a:lnTo>
                  <a:pt x="0" y="2709333"/>
                </a:lnTo>
                <a:close/>
              </a:path>
            </a:pathLst>
          </a:custGeom>
          <a:solidFill>
            <a:srgbClr val="1B5633">
              <a:alpha val="84706"/>
            </a:srgbClr>
          </a:solidFill>
        </p:spPr>
        <p:txBody>
          <a:bodyPr/>
          <a:lstStyle/>
          <a:p>
            <a:endParaRPr lang="en-US"/>
          </a:p>
        </p:txBody>
      </p:sp>
      <p:sp>
        <p:nvSpPr>
          <p:cNvPr id="5" name="TextBox 5"/>
          <p:cNvSpPr txBox="1"/>
          <p:nvPr/>
        </p:nvSpPr>
        <p:spPr>
          <a:xfrm>
            <a:off x="0" y="-253157"/>
            <a:ext cx="18288000" cy="10540157"/>
          </a:xfrm>
          <a:prstGeom prst="rect">
            <a:avLst/>
          </a:prstGeom>
        </p:spPr>
        <p:txBody>
          <a:bodyPr lIns="50800" tIns="50800" rIns="50800" bIns="50800" rtlCol="0" anchor="ctr"/>
          <a:lstStyle/>
          <a:p>
            <a:pPr algn="ctr">
              <a:lnSpc>
                <a:spcPts val="3624"/>
              </a:lnSpc>
            </a:pPr>
            <a:endParaRPr/>
          </a:p>
        </p:txBody>
      </p:sp>
      <p:sp>
        <p:nvSpPr>
          <p:cNvPr id="6" name="Freeform 6"/>
          <p:cNvSpPr/>
          <p:nvPr/>
        </p:nvSpPr>
        <p:spPr>
          <a:xfrm>
            <a:off x="1028700" y="1038819"/>
            <a:ext cx="5045811" cy="5590926"/>
          </a:xfrm>
          <a:custGeom>
            <a:avLst/>
            <a:gdLst/>
            <a:ahLst/>
            <a:cxnLst/>
            <a:rect l="l" t="t" r="r" b="b"/>
            <a:pathLst>
              <a:path w="5045811" h="5590926">
                <a:moveTo>
                  <a:pt x="0" y="0"/>
                </a:moveTo>
                <a:lnTo>
                  <a:pt x="5045811" y="0"/>
                </a:lnTo>
                <a:lnTo>
                  <a:pt x="5045811" y="5590926"/>
                </a:lnTo>
                <a:lnTo>
                  <a:pt x="0" y="559092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1028700" y="3940365"/>
            <a:ext cx="16230600" cy="2587624"/>
          </a:xfrm>
          <a:prstGeom prst="rect">
            <a:avLst/>
          </a:prstGeom>
        </p:spPr>
        <p:txBody>
          <a:bodyPr lIns="0" tIns="0" rIns="0" bIns="0" rtlCol="0" anchor="t">
            <a:spAutoFit/>
          </a:bodyPr>
          <a:lstStyle/>
          <a:p>
            <a:pPr algn="ctr">
              <a:lnSpc>
                <a:spcPts val="9999"/>
              </a:lnSpc>
            </a:pPr>
            <a:r>
              <a:rPr lang="en-US" sz="9999" b="1" spc="619">
                <a:solidFill>
                  <a:srgbClr val="FFFFFF"/>
                </a:solidFill>
                <a:latin typeface="Montserrat Bold"/>
                <a:ea typeface="Montserrat Bold"/>
                <a:cs typeface="Montserrat Bold"/>
                <a:sym typeface="Montserrat Bold"/>
              </a:rPr>
              <a:t>FLORIDA A&amp;M UNIVERSITY</a:t>
            </a:r>
          </a:p>
        </p:txBody>
      </p:sp>
      <p:sp>
        <p:nvSpPr>
          <p:cNvPr id="8" name="Freeform 8"/>
          <p:cNvSpPr/>
          <p:nvPr/>
        </p:nvSpPr>
        <p:spPr>
          <a:xfrm flipH="1" flipV="1">
            <a:off x="12213489" y="3834282"/>
            <a:ext cx="5045811" cy="5590926"/>
          </a:xfrm>
          <a:custGeom>
            <a:avLst/>
            <a:gdLst/>
            <a:ahLst/>
            <a:cxnLst/>
            <a:rect l="l" t="t" r="r" b="b"/>
            <a:pathLst>
              <a:path w="5045811" h="5590926">
                <a:moveTo>
                  <a:pt x="5045811" y="5590926"/>
                </a:moveTo>
                <a:lnTo>
                  <a:pt x="0" y="5590926"/>
                </a:lnTo>
                <a:lnTo>
                  <a:pt x="0" y="0"/>
                </a:lnTo>
                <a:lnTo>
                  <a:pt x="5045811" y="0"/>
                </a:lnTo>
                <a:lnTo>
                  <a:pt x="5045811" y="5590926"/>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9" name="Group 9"/>
          <p:cNvGrpSpPr/>
          <p:nvPr/>
        </p:nvGrpSpPr>
        <p:grpSpPr>
          <a:xfrm>
            <a:off x="7593133" y="1969655"/>
            <a:ext cx="3101734" cy="1265860"/>
            <a:chOff x="0" y="0"/>
            <a:chExt cx="4135646" cy="1687814"/>
          </a:xfrm>
        </p:grpSpPr>
        <p:grpSp>
          <p:nvGrpSpPr>
            <p:cNvPr id="10" name="Group 10"/>
            <p:cNvGrpSpPr/>
            <p:nvPr/>
          </p:nvGrpSpPr>
          <p:grpSpPr>
            <a:xfrm>
              <a:off x="0" y="0"/>
              <a:ext cx="4135646" cy="1687814"/>
              <a:chOff x="0" y="0"/>
              <a:chExt cx="956482" cy="390353"/>
            </a:xfrm>
          </p:grpSpPr>
          <p:sp>
            <p:nvSpPr>
              <p:cNvPr id="11" name="Freeform 11"/>
              <p:cNvSpPr/>
              <p:nvPr/>
            </p:nvSpPr>
            <p:spPr>
              <a:xfrm>
                <a:off x="0" y="0"/>
                <a:ext cx="956482" cy="390353"/>
              </a:xfrm>
              <a:custGeom>
                <a:avLst/>
                <a:gdLst/>
                <a:ahLst/>
                <a:cxnLst/>
                <a:rect l="l" t="t" r="r" b="b"/>
                <a:pathLst>
                  <a:path w="956482" h="390353">
                    <a:moveTo>
                      <a:pt x="0" y="0"/>
                    </a:moveTo>
                    <a:lnTo>
                      <a:pt x="956482" y="0"/>
                    </a:lnTo>
                    <a:lnTo>
                      <a:pt x="956482" y="390353"/>
                    </a:lnTo>
                    <a:lnTo>
                      <a:pt x="0" y="390353"/>
                    </a:lnTo>
                    <a:close/>
                  </a:path>
                </a:pathLst>
              </a:custGeom>
              <a:solidFill>
                <a:srgbClr val="FEFEFE"/>
              </a:solidFill>
            </p:spPr>
            <p:txBody>
              <a:bodyPr/>
              <a:lstStyle/>
              <a:p>
                <a:endParaRPr lang="en-US"/>
              </a:p>
            </p:txBody>
          </p:sp>
          <p:sp>
            <p:nvSpPr>
              <p:cNvPr id="12" name="TextBox 12"/>
              <p:cNvSpPr txBox="1"/>
              <p:nvPr/>
            </p:nvSpPr>
            <p:spPr>
              <a:xfrm>
                <a:off x="0" y="-66675"/>
                <a:ext cx="956482" cy="457028"/>
              </a:xfrm>
              <a:prstGeom prst="rect">
                <a:avLst/>
              </a:prstGeom>
            </p:spPr>
            <p:txBody>
              <a:bodyPr lIns="50800" tIns="50800" rIns="50800" bIns="50800" rtlCol="0" anchor="ctr"/>
              <a:lstStyle/>
              <a:p>
                <a:pPr algn="ctr">
                  <a:lnSpc>
                    <a:spcPts val="3624"/>
                  </a:lnSpc>
                </a:pPr>
                <a:endParaRPr/>
              </a:p>
            </p:txBody>
          </p:sp>
        </p:grpSp>
        <p:sp>
          <p:nvSpPr>
            <p:cNvPr id="13" name="Freeform 13"/>
            <p:cNvSpPr/>
            <p:nvPr/>
          </p:nvSpPr>
          <p:spPr>
            <a:xfrm>
              <a:off x="0" y="0"/>
              <a:ext cx="4135646" cy="1687814"/>
            </a:xfrm>
            <a:custGeom>
              <a:avLst/>
              <a:gdLst/>
              <a:ahLst/>
              <a:cxnLst/>
              <a:rect l="l" t="t" r="r" b="b"/>
              <a:pathLst>
                <a:path w="4135646" h="1687814">
                  <a:moveTo>
                    <a:pt x="0" y="0"/>
                  </a:moveTo>
                  <a:lnTo>
                    <a:pt x="4135646" y="0"/>
                  </a:lnTo>
                  <a:lnTo>
                    <a:pt x="4135646" y="1687814"/>
                  </a:lnTo>
                  <a:lnTo>
                    <a:pt x="0" y="1687814"/>
                  </a:lnTo>
                  <a:lnTo>
                    <a:pt x="0" y="0"/>
                  </a:lnTo>
                  <a:close/>
                </a:path>
              </a:pathLst>
            </a:custGeom>
            <a:blipFill>
              <a:blip r:embed="rId4"/>
              <a:stretch>
                <a:fillRect l="-539" r="-539"/>
              </a:stretch>
            </a:blipFill>
          </p:spPr>
          <p:txBody>
            <a:bodyPr/>
            <a:lstStyle/>
            <a:p>
              <a:endParaRPr lang="en-US"/>
            </a:p>
          </p:txBody>
        </p:sp>
      </p:grpSp>
      <p:sp>
        <p:nvSpPr>
          <p:cNvPr id="14" name="TextBox 14"/>
          <p:cNvSpPr txBox="1"/>
          <p:nvPr/>
        </p:nvSpPr>
        <p:spPr>
          <a:xfrm>
            <a:off x="1028700" y="6667845"/>
            <a:ext cx="16230600" cy="570230"/>
          </a:xfrm>
          <a:prstGeom prst="rect">
            <a:avLst/>
          </a:prstGeom>
        </p:spPr>
        <p:txBody>
          <a:bodyPr lIns="0" tIns="0" rIns="0" bIns="0" rtlCol="0" anchor="t">
            <a:spAutoFit/>
          </a:bodyPr>
          <a:lstStyle/>
          <a:p>
            <a:pPr algn="ctr">
              <a:lnSpc>
                <a:spcPts val="4359"/>
              </a:lnSpc>
            </a:pPr>
            <a:r>
              <a:rPr lang="en-US" sz="3950" spc="-51">
                <a:solidFill>
                  <a:srgbClr val="FFFFFF"/>
                </a:solidFill>
                <a:latin typeface="Open Sans"/>
                <a:ea typeface="Open Sans"/>
                <a:cs typeface="Open Sans"/>
                <a:sym typeface="Open Sans"/>
              </a:rPr>
              <a:t>The            Public HBCU in the Nation</a:t>
            </a:r>
          </a:p>
        </p:txBody>
      </p:sp>
      <p:sp>
        <p:nvSpPr>
          <p:cNvPr id="15" name="TextBox 15"/>
          <p:cNvSpPr txBox="1"/>
          <p:nvPr/>
        </p:nvSpPr>
        <p:spPr>
          <a:xfrm>
            <a:off x="4681415" y="6673560"/>
            <a:ext cx="3899353" cy="579755"/>
          </a:xfrm>
          <a:prstGeom prst="rect">
            <a:avLst/>
          </a:prstGeom>
        </p:spPr>
        <p:txBody>
          <a:bodyPr lIns="0" tIns="0" rIns="0" bIns="0" rtlCol="0" anchor="t">
            <a:spAutoFit/>
          </a:bodyPr>
          <a:lstStyle/>
          <a:p>
            <a:pPr algn="ctr">
              <a:lnSpc>
                <a:spcPts val="4359"/>
              </a:lnSpc>
            </a:pPr>
            <a:r>
              <a:rPr lang="en-US" sz="3950" spc="-51">
                <a:solidFill>
                  <a:srgbClr val="EE7624"/>
                </a:solidFill>
                <a:latin typeface="Playlist Script"/>
                <a:ea typeface="Playlist Script"/>
                <a:cs typeface="Playlist Script"/>
                <a:sym typeface="Playlist Script"/>
              </a:rPr>
              <a:t>No. 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2">
            <a:extLst>
              <a:ext uri="{FF2B5EF4-FFF2-40B4-BE49-F238E27FC236}">
                <a16:creationId xmlns:a16="http://schemas.microsoft.com/office/drawing/2014/main" id="{B6023D68-359E-4621-A064-26C7CAF7FAA8}"/>
              </a:ext>
            </a:extLst>
          </p:cNvPr>
          <p:cNvSpPr/>
          <p:nvPr/>
        </p:nvSpPr>
        <p:spPr>
          <a:xfrm>
            <a:off x="-20323" y="1304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US"/>
          </a:p>
        </p:txBody>
      </p:sp>
      <p:sp>
        <p:nvSpPr>
          <p:cNvPr id="14" name="TextBox 14"/>
          <p:cNvSpPr txBox="1"/>
          <p:nvPr/>
        </p:nvSpPr>
        <p:spPr>
          <a:xfrm>
            <a:off x="0" y="181551"/>
            <a:ext cx="18288000" cy="1013098"/>
          </a:xfrm>
          <a:prstGeom prst="rect">
            <a:avLst/>
          </a:prstGeom>
        </p:spPr>
        <p:txBody>
          <a:bodyPr lIns="0" tIns="0" rIns="0" bIns="0" rtlCol="0" anchor="t">
            <a:spAutoFit/>
          </a:bodyPr>
          <a:lstStyle/>
          <a:p>
            <a:pPr marL="0" lvl="0" indent="0" algn="ctr">
              <a:lnSpc>
                <a:spcPts val="7856"/>
              </a:lnSpc>
              <a:spcBef>
                <a:spcPct val="0"/>
              </a:spcBef>
            </a:pPr>
            <a:r>
              <a:rPr lang="en-US" sz="7856" b="1" spc="102">
                <a:solidFill>
                  <a:srgbClr val="000000"/>
                </a:solidFill>
                <a:latin typeface="Montserrat Light Bold"/>
                <a:ea typeface="Montserrat Light Bold"/>
                <a:cs typeface="Montserrat Light Bold"/>
                <a:sym typeface="Montserrat Light Bold"/>
              </a:rPr>
              <a:t>TUITION</a:t>
            </a:r>
          </a:p>
        </p:txBody>
      </p:sp>
      <p:grpSp>
        <p:nvGrpSpPr>
          <p:cNvPr id="15" name="Group 6">
            <a:extLst>
              <a:ext uri="{FF2B5EF4-FFF2-40B4-BE49-F238E27FC236}">
                <a16:creationId xmlns:a16="http://schemas.microsoft.com/office/drawing/2014/main" id="{E2491EE7-ED32-45CE-99D9-622DD61E6291}"/>
              </a:ext>
            </a:extLst>
          </p:cNvPr>
          <p:cNvGrpSpPr/>
          <p:nvPr/>
        </p:nvGrpSpPr>
        <p:grpSpPr>
          <a:xfrm>
            <a:off x="9556480" y="3250938"/>
            <a:ext cx="6621378" cy="1362347"/>
            <a:chOff x="-241882" y="303755"/>
            <a:chExt cx="8828504" cy="1816463"/>
          </a:xfrm>
        </p:grpSpPr>
        <p:sp>
          <p:nvSpPr>
            <p:cNvPr id="17" name="TextBox 7">
              <a:extLst>
                <a:ext uri="{FF2B5EF4-FFF2-40B4-BE49-F238E27FC236}">
                  <a16:creationId xmlns:a16="http://schemas.microsoft.com/office/drawing/2014/main" id="{E0B99056-DF2B-444D-91F9-8889D32BD9EA}"/>
                </a:ext>
              </a:extLst>
            </p:cNvPr>
            <p:cNvSpPr txBox="1"/>
            <p:nvPr/>
          </p:nvSpPr>
          <p:spPr>
            <a:xfrm>
              <a:off x="-241882" y="1478846"/>
              <a:ext cx="8828504" cy="641372"/>
            </a:xfrm>
            <a:prstGeom prst="rect">
              <a:avLst/>
            </a:prstGeom>
          </p:spPr>
          <p:txBody>
            <a:bodyPr lIns="0" tIns="0" rIns="0" bIns="0" rtlCol="0" anchor="t">
              <a:spAutoFit/>
            </a:bodyPr>
            <a:lstStyle/>
            <a:p>
              <a:pPr algn="ctr">
                <a:lnSpc>
                  <a:spcPts val="3919"/>
                </a:lnSpc>
              </a:pPr>
              <a:r>
                <a:rPr lang="en-US" sz="3200" spc="-11">
                  <a:solidFill>
                    <a:srgbClr val="000000"/>
                  </a:solidFill>
                  <a:latin typeface="Open Sans"/>
                  <a:ea typeface="Open Sans"/>
                  <a:cs typeface="Open Sans"/>
                  <a:sym typeface="Open Sans"/>
                </a:rPr>
                <a:t>$5,697.30</a:t>
              </a:r>
            </a:p>
          </p:txBody>
        </p:sp>
        <p:sp>
          <p:nvSpPr>
            <p:cNvPr id="19" name="TextBox 8">
              <a:extLst>
                <a:ext uri="{FF2B5EF4-FFF2-40B4-BE49-F238E27FC236}">
                  <a16:creationId xmlns:a16="http://schemas.microsoft.com/office/drawing/2014/main" id="{978578F5-5DDB-46E4-A6A3-8F8C1DD83870}"/>
                </a:ext>
              </a:extLst>
            </p:cNvPr>
            <p:cNvSpPr txBox="1"/>
            <p:nvPr/>
          </p:nvSpPr>
          <p:spPr>
            <a:xfrm>
              <a:off x="583838" y="303755"/>
              <a:ext cx="6469243" cy="676681"/>
            </a:xfrm>
            <a:prstGeom prst="rect">
              <a:avLst/>
            </a:prstGeom>
          </p:spPr>
          <p:txBody>
            <a:bodyPr wrap="square" lIns="0" tIns="0" rIns="0" bIns="0" rtlCol="0" anchor="t">
              <a:spAutoFit/>
            </a:bodyPr>
            <a:lstStyle/>
            <a:p>
              <a:pPr algn="ctr">
                <a:lnSpc>
                  <a:spcPts val="3919"/>
                </a:lnSpc>
              </a:pPr>
              <a:r>
                <a:rPr lang="en-US" sz="4000" b="1" i="1" spc="-11" dirty="0">
                  <a:solidFill>
                    <a:srgbClr val="000000"/>
                  </a:solidFill>
                  <a:latin typeface="Arial" panose="020B0604020202020204" pitchFamily="34" charset="0"/>
                  <a:ea typeface="Open Sans Bold Italics"/>
                  <a:cs typeface="Arial" panose="020B0604020202020204" pitchFamily="34" charset="0"/>
                  <a:sym typeface="Open Sans Bold Italics"/>
                </a:rPr>
                <a:t>In State Tuition</a:t>
              </a:r>
            </a:p>
          </p:txBody>
        </p:sp>
      </p:grpSp>
      <p:grpSp>
        <p:nvGrpSpPr>
          <p:cNvPr id="2" name="Group 1">
            <a:extLst>
              <a:ext uri="{FF2B5EF4-FFF2-40B4-BE49-F238E27FC236}">
                <a16:creationId xmlns:a16="http://schemas.microsoft.com/office/drawing/2014/main" id="{C0A5D983-774C-FC69-E11E-F61B49D4CDDB}"/>
              </a:ext>
            </a:extLst>
          </p:cNvPr>
          <p:cNvGrpSpPr/>
          <p:nvPr/>
        </p:nvGrpSpPr>
        <p:grpSpPr>
          <a:xfrm>
            <a:off x="9149013" y="4884822"/>
            <a:ext cx="7510713" cy="271717"/>
            <a:chOff x="9525000" y="4193006"/>
            <a:chExt cx="7315200" cy="376992"/>
          </a:xfrm>
        </p:grpSpPr>
        <p:cxnSp>
          <p:nvCxnSpPr>
            <p:cNvPr id="5" name="Straight Connector 4">
              <a:extLst>
                <a:ext uri="{FF2B5EF4-FFF2-40B4-BE49-F238E27FC236}">
                  <a16:creationId xmlns:a16="http://schemas.microsoft.com/office/drawing/2014/main" id="{DE771A0A-BBAB-4464-863F-9EAF87CCB16E}"/>
                </a:ext>
              </a:extLst>
            </p:cNvPr>
            <p:cNvCxnSpPr>
              <a:cxnSpLocks/>
            </p:cNvCxnSpPr>
            <p:nvPr/>
          </p:nvCxnSpPr>
          <p:spPr>
            <a:xfrm>
              <a:off x="9525000" y="4381500"/>
              <a:ext cx="7315200" cy="0"/>
            </a:xfrm>
            <a:prstGeom prst="line">
              <a:avLst/>
            </a:prstGeom>
            <a:ln>
              <a:solidFill>
                <a:srgbClr val="1A5632"/>
              </a:solidFill>
            </a:ln>
            <a:effectLst/>
          </p:spPr>
          <p:style>
            <a:lnRef idx="3">
              <a:schemeClr val="dk1"/>
            </a:lnRef>
            <a:fillRef idx="0">
              <a:schemeClr val="dk1"/>
            </a:fillRef>
            <a:effectRef idx="2">
              <a:schemeClr val="dk1"/>
            </a:effectRef>
            <a:fontRef idx="minor">
              <a:schemeClr val="tx1"/>
            </a:fontRef>
          </p:style>
        </p:cxnSp>
        <p:grpSp>
          <p:nvGrpSpPr>
            <p:cNvPr id="8" name="Group 7">
              <a:extLst>
                <a:ext uri="{FF2B5EF4-FFF2-40B4-BE49-F238E27FC236}">
                  <a16:creationId xmlns:a16="http://schemas.microsoft.com/office/drawing/2014/main" id="{78408F1A-EC42-4717-9434-B4B23B2CF199}"/>
                </a:ext>
              </a:extLst>
            </p:cNvPr>
            <p:cNvGrpSpPr/>
            <p:nvPr/>
          </p:nvGrpSpPr>
          <p:grpSpPr>
            <a:xfrm rot="16200000">
              <a:off x="12905206" y="3969787"/>
              <a:ext cx="376992" cy="823430"/>
              <a:chOff x="16230600" y="2369582"/>
              <a:chExt cx="296782" cy="823430"/>
            </a:xfrm>
            <a:effectLst>
              <a:outerShdw blurRad="50800" dist="38100" dir="5400000" algn="t" rotWithShape="0">
                <a:prstClr val="black">
                  <a:alpha val="40000"/>
                </a:prstClr>
              </a:outerShdw>
            </a:effectLst>
          </p:grpSpPr>
          <p:sp>
            <p:nvSpPr>
              <p:cNvPr id="7" name="Isosceles Triangle 6">
                <a:extLst>
                  <a:ext uri="{FF2B5EF4-FFF2-40B4-BE49-F238E27FC236}">
                    <a16:creationId xmlns:a16="http://schemas.microsoft.com/office/drawing/2014/main" id="{261298A6-F139-42D1-86D3-AAA2F3D45AE1}"/>
                  </a:ext>
                </a:extLst>
              </p:cNvPr>
              <p:cNvSpPr/>
              <p:nvPr/>
            </p:nvSpPr>
            <p:spPr>
              <a:xfrm>
                <a:off x="16230600" y="2369582"/>
                <a:ext cx="296782" cy="411715"/>
              </a:xfrm>
              <a:prstGeom prst="triangle">
                <a:avLst/>
              </a:prstGeom>
              <a:solidFill>
                <a:srgbClr val="F5731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Isosceles Triangle 23">
                <a:extLst>
                  <a:ext uri="{FF2B5EF4-FFF2-40B4-BE49-F238E27FC236}">
                    <a16:creationId xmlns:a16="http://schemas.microsoft.com/office/drawing/2014/main" id="{60062697-048D-4345-8435-49638968C904}"/>
                  </a:ext>
                </a:extLst>
              </p:cNvPr>
              <p:cNvSpPr/>
              <p:nvPr/>
            </p:nvSpPr>
            <p:spPr>
              <a:xfrm rot="10800000">
                <a:off x="16230600" y="2781297"/>
                <a:ext cx="296782" cy="411715"/>
              </a:xfrm>
              <a:prstGeom prst="triangle">
                <a:avLst/>
              </a:prstGeom>
              <a:solidFill>
                <a:srgbClr val="F5731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7" name="Group 6">
            <a:extLst>
              <a:ext uri="{FF2B5EF4-FFF2-40B4-BE49-F238E27FC236}">
                <a16:creationId xmlns:a16="http://schemas.microsoft.com/office/drawing/2014/main" id="{30B6CE93-38D4-4F64-93AB-1A31F693C8A1}"/>
              </a:ext>
            </a:extLst>
          </p:cNvPr>
          <p:cNvGrpSpPr/>
          <p:nvPr/>
        </p:nvGrpSpPr>
        <p:grpSpPr>
          <a:xfrm>
            <a:off x="9502407" y="5398041"/>
            <a:ext cx="6621378" cy="1316603"/>
            <a:chOff x="-313979" y="-46146"/>
            <a:chExt cx="8828504" cy="1755470"/>
          </a:xfrm>
        </p:grpSpPr>
        <p:sp>
          <p:nvSpPr>
            <p:cNvPr id="28" name="TextBox 7">
              <a:extLst>
                <a:ext uri="{FF2B5EF4-FFF2-40B4-BE49-F238E27FC236}">
                  <a16:creationId xmlns:a16="http://schemas.microsoft.com/office/drawing/2014/main" id="{EFF2843A-E5C1-46A2-82F3-1A18C6BCF6A8}"/>
                </a:ext>
              </a:extLst>
            </p:cNvPr>
            <p:cNvSpPr txBox="1"/>
            <p:nvPr/>
          </p:nvSpPr>
          <p:spPr>
            <a:xfrm>
              <a:off x="-313979" y="952536"/>
              <a:ext cx="8828504" cy="756788"/>
            </a:xfrm>
            <a:prstGeom prst="rect">
              <a:avLst/>
            </a:prstGeom>
          </p:spPr>
          <p:txBody>
            <a:bodyPr lIns="0" tIns="0" rIns="0" bIns="0" rtlCol="0" anchor="t">
              <a:spAutoFit/>
            </a:bodyPr>
            <a:lstStyle/>
            <a:p>
              <a:pPr algn="ctr">
                <a:lnSpc>
                  <a:spcPts val="4815"/>
                </a:lnSpc>
              </a:pPr>
              <a:r>
                <a:rPr lang="en-US" sz="3200" spc="-11" dirty="0">
                  <a:solidFill>
                    <a:srgbClr val="000000"/>
                  </a:solidFill>
                  <a:latin typeface="Open Sans"/>
                  <a:ea typeface="Open Sans"/>
                  <a:cs typeface="Open Sans"/>
                  <a:sym typeface="Open Sans"/>
                </a:rPr>
                <a:t>$19,291.20</a:t>
              </a:r>
            </a:p>
          </p:txBody>
        </p:sp>
        <p:sp>
          <p:nvSpPr>
            <p:cNvPr id="29" name="TextBox 8">
              <a:extLst>
                <a:ext uri="{FF2B5EF4-FFF2-40B4-BE49-F238E27FC236}">
                  <a16:creationId xmlns:a16="http://schemas.microsoft.com/office/drawing/2014/main" id="{7DA5A907-C0BD-4BA0-8BB3-8C9BCBBBD228}"/>
                </a:ext>
              </a:extLst>
            </p:cNvPr>
            <p:cNvSpPr txBox="1"/>
            <p:nvPr/>
          </p:nvSpPr>
          <p:spPr>
            <a:xfrm>
              <a:off x="98881" y="-46146"/>
              <a:ext cx="8002783" cy="676681"/>
            </a:xfrm>
            <a:prstGeom prst="rect">
              <a:avLst/>
            </a:prstGeom>
          </p:spPr>
          <p:txBody>
            <a:bodyPr wrap="square" lIns="0" tIns="0" rIns="0" bIns="0" rtlCol="0" anchor="t">
              <a:spAutoFit/>
            </a:bodyPr>
            <a:lstStyle/>
            <a:p>
              <a:pPr algn="ctr">
                <a:lnSpc>
                  <a:spcPts val="3919"/>
                </a:lnSpc>
              </a:pPr>
              <a:r>
                <a:rPr lang="en-US" sz="4000" b="1" i="1" spc="-11" dirty="0">
                  <a:solidFill>
                    <a:srgbClr val="000000"/>
                  </a:solidFill>
                  <a:latin typeface="Arial" panose="020B0604020202020204" pitchFamily="34" charset="0"/>
                  <a:ea typeface="Open Sans Bold Italics"/>
                  <a:cs typeface="Arial" panose="020B0604020202020204" pitchFamily="34" charset="0"/>
                  <a:sym typeface="Open Sans Bold Italics"/>
                </a:rPr>
                <a:t>Out of State Tuition</a:t>
              </a:r>
            </a:p>
          </p:txBody>
        </p:sp>
      </p:grpSp>
      <p:pic>
        <p:nvPicPr>
          <p:cNvPr id="11" name="Picture 10" descr="A person and person posing for a picture&#10;&#10;AI-generated content may be incorrect.">
            <a:extLst>
              <a:ext uri="{FF2B5EF4-FFF2-40B4-BE49-F238E27FC236}">
                <a16:creationId xmlns:a16="http://schemas.microsoft.com/office/drawing/2014/main" id="{CD76ABB7-B8E4-C1DE-CB61-13C525981B28}"/>
              </a:ext>
            </a:extLst>
          </p:cNvPr>
          <p:cNvPicPr>
            <a:picLocks noChangeAspect="1"/>
          </p:cNvPicPr>
          <p:nvPr/>
        </p:nvPicPr>
        <p:blipFill>
          <a:blip r:embed="rId4">
            <a:extLst>
              <a:ext uri="{28A0092B-C50C-407E-A947-70E740481C1C}">
                <a14:useLocalDpi xmlns:a14="http://schemas.microsoft.com/office/drawing/2010/main" val="0"/>
              </a:ext>
            </a:extLst>
          </a:blip>
          <a:srcRect t="8674" b="-8674"/>
          <a:stretch>
            <a:fillRect/>
          </a:stretch>
        </p:blipFill>
        <p:spPr>
          <a:xfrm>
            <a:off x="926759" y="1376200"/>
            <a:ext cx="6888028" cy="8229600"/>
          </a:xfrm>
          <a:prstGeom prst="rect">
            <a:avLst/>
          </a:prstGeom>
        </p:spPr>
      </p:pic>
    </p:spTree>
    <p:extLst>
      <p:ext uri="{BB962C8B-B14F-4D97-AF65-F5344CB8AC3E}">
        <p14:creationId xmlns:p14="http://schemas.microsoft.com/office/powerpoint/2010/main" val="34652630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890E6-6434-FA50-D3EB-F6E4114DFCA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E0B576A-4CDE-242D-C78E-37517F91DC18}"/>
              </a:ext>
            </a:extLst>
          </p:cNvPr>
          <p:cNvSpPr/>
          <p:nvPr/>
        </p:nvSpPr>
        <p:spPr>
          <a:xfrm>
            <a:off x="0" y="478354"/>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US"/>
          </a:p>
        </p:txBody>
      </p:sp>
      <p:sp>
        <p:nvSpPr>
          <p:cNvPr id="8" name="TextBox 8">
            <a:extLst>
              <a:ext uri="{FF2B5EF4-FFF2-40B4-BE49-F238E27FC236}">
                <a16:creationId xmlns:a16="http://schemas.microsoft.com/office/drawing/2014/main" id="{1E0921A7-E1A0-2FC9-E1F7-9848171F2134}"/>
              </a:ext>
            </a:extLst>
          </p:cNvPr>
          <p:cNvSpPr txBox="1"/>
          <p:nvPr/>
        </p:nvSpPr>
        <p:spPr>
          <a:xfrm>
            <a:off x="0" y="360293"/>
            <a:ext cx="18288000" cy="1085387"/>
          </a:xfrm>
          <a:prstGeom prst="rect">
            <a:avLst/>
          </a:prstGeom>
        </p:spPr>
        <p:txBody>
          <a:bodyPr lIns="0" tIns="0" rIns="0" bIns="0" rtlCol="0" anchor="t">
            <a:spAutoFit/>
          </a:bodyPr>
          <a:lstStyle/>
          <a:p>
            <a:pPr marL="0" lvl="0" indent="0" algn="ctr">
              <a:lnSpc>
                <a:spcPts val="7856"/>
              </a:lnSpc>
              <a:spcBef>
                <a:spcPct val="0"/>
              </a:spcBef>
            </a:pPr>
            <a:r>
              <a:rPr lang="en-US" sz="7856" b="1" spc="102">
                <a:solidFill>
                  <a:srgbClr val="000000"/>
                </a:solidFill>
                <a:latin typeface="Montserrat Light Bold"/>
                <a:ea typeface="Montserrat Light Bold"/>
                <a:cs typeface="Montserrat Light Bold"/>
                <a:sym typeface="Montserrat Light Bold"/>
              </a:rPr>
              <a:t>RESIDENTIAL HALLS</a:t>
            </a:r>
          </a:p>
        </p:txBody>
      </p:sp>
      <p:sp>
        <p:nvSpPr>
          <p:cNvPr id="9" name="TextBox 9">
            <a:extLst>
              <a:ext uri="{FF2B5EF4-FFF2-40B4-BE49-F238E27FC236}">
                <a16:creationId xmlns:a16="http://schemas.microsoft.com/office/drawing/2014/main" id="{3A039CFC-609D-1660-F365-D9967A5023FC}"/>
              </a:ext>
            </a:extLst>
          </p:cNvPr>
          <p:cNvSpPr txBox="1"/>
          <p:nvPr/>
        </p:nvSpPr>
        <p:spPr>
          <a:xfrm>
            <a:off x="-134073" y="6736255"/>
            <a:ext cx="4635358" cy="1131207"/>
          </a:xfrm>
          <a:prstGeom prst="rect">
            <a:avLst/>
          </a:prstGeom>
        </p:spPr>
        <p:txBody>
          <a:bodyPr wrap="square" lIns="0" tIns="0" rIns="0" bIns="0" rtlCol="0" anchor="t">
            <a:spAutoFit/>
          </a:bodyPr>
          <a:lstStyle/>
          <a:p>
            <a:pPr algn="ctr">
              <a:lnSpc>
                <a:spcPts val="4480"/>
              </a:lnSpc>
            </a:pPr>
            <a:r>
              <a:rPr lang="en-US" sz="3600" b="1" spc="-12" dirty="0">
                <a:solidFill>
                  <a:srgbClr val="000000"/>
                </a:solidFill>
                <a:latin typeface="Arial" panose="020B0604020202020204" pitchFamily="34" charset="0"/>
                <a:ea typeface="Open Sans Bold"/>
                <a:cs typeface="Arial" panose="020B0604020202020204" pitchFamily="34" charset="0"/>
                <a:sym typeface="Open Sans Bold"/>
              </a:rPr>
              <a:t>Polkinghorne </a:t>
            </a:r>
            <a:endParaRPr lang="en-US" sz="3600" b="1" dirty="0">
              <a:latin typeface="Arial" panose="020B0604020202020204" pitchFamily="34" charset="0"/>
              <a:ea typeface="Calibri"/>
              <a:cs typeface="Arial" panose="020B0604020202020204" pitchFamily="34" charset="0"/>
            </a:endParaRPr>
          </a:p>
          <a:p>
            <a:pPr algn="ctr">
              <a:lnSpc>
                <a:spcPts val="4480"/>
              </a:lnSpc>
            </a:pPr>
            <a:r>
              <a:rPr lang="en-US" sz="3600" b="1" spc="-12" dirty="0">
                <a:solidFill>
                  <a:srgbClr val="000000"/>
                </a:solidFill>
                <a:latin typeface="Arial" panose="020B0604020202020204" pitchFamily="34" charset="0"/>
                <a:ea typeface="Open Sans Bold"/>
                <a:cs typeface="Arial" panose="020B0604020202020204" pitchFamily="34" charset="0"/>
                <a:sym typeface="Open Sans Bold"/>
              </a:rPr>
              <a:t>Village</a:t>
            </a:r>
            <a:endParaRPr lang="en-US" sz="3600" b="1" dirty="0">
              <a:latin typeface="Arial" panose="020B0604020202020204" pitchFamily="34" charset="0"/>
              <a:ea typeface="Calibri"/>
              <a:cs typeface="Arial" panose="020B0604020202020204" pitchFamily="34" charset="0"/>
            </a:endParaRPr>
          </a:p>
        </p:txBody>
      </p:sp>
      <p:sp>
        <p:nvSpPr>
          <p:cNvPr id="10" name="TextBox 10">
            <a:extLst>
              <a:ext uri="{FF2B5EF4-FFF2-40B4-BE49-F238E27FC236}">
                <a16:creationId xmlns:a16="http://schemas.microsoft.com/office/drawing/2014/main" id="{011E8B13-8674-D972-D5EB-E0C53F81CC12}"/>
              </a:ext>
            </a:extLst>
          </p:cNvPr>
          <p:cNvSpPr txBox="1"/>
          <p:nvPr/>
        </p:nvSpPr>
        <p:spPr>
          <a:xfrm>
            <a:off x="3917999" y="6716468"/>
            <a:ext cx="4617784" cy="1693092"/>
          </a:xfrm>
          <a:prstGeom prst="rect">
            <a:avLst/>
          </a:prstGeom>
        </p:spPr>
        <p:txBody>
          <a:bodyPr wrap="square" lIns="0" tIns="0" rIns="0" bIns="0" rtlCol="0" anchor="t">
            <a:spAutoFit/>
          </a:bodyPr>
          <a:lstStyle/>
          <a:p>
            <a:pPr algn="ctr">
              <a:lnSpc>
                <a:spcPts val="4479"/>
              </a:lnSpc>
            </a:pPr>
            <a:r>
              <a:rPr lang="en-US" sz="3600" b="1" spc="-12" dirty="0">
                <a:solidFill>
                  <a:srgbClr val="000000"/>
                </a:solidFill>
                <a:latin typeface="Arial" panose="020B0604020202020204" pitchFamily="34" charset="0"/>
                <a:ea typeface="Open Sans Bold"/>
                <a:cs typeface="Arial" panose="020B0604020202020204" pitchFamily="34" charset="0"/>
                <a:sym typeface="Open Sans Bold"/>
              </a:rPr>
              <a:t>Venom Landing </a:t>
            </a:r>
            <a:endParaRPr lang="en-US" sz="3600" b="1" spc="-12" dirty="0">
              <a:solidFill>
                <a:srgbClr val="000000"/>
              </a:solidFill>
              <a:latin typeface="Arial" panose="020B0604020202020204" pitchFamily="34" charset="0"/>
              <a:ea typeface="Open Sans Bold"/>
              <a:cs typeface="Arial" panose="020B0604020202020204" pitchFamily="34" charset="0"/>
            </a:endParaRPr>
          </a:p>
          <a:p>
            <a:pPr algn="ctr">
              <a:lnSpc>
                <a:spcPts val="4479"/>
              </a:lnSpc>
            </a:pPr>
            <a:r>
              <a:rPr lang="en-US" sz="3600" b="1" spc="-12" dirty="0">
                <a:solidFill>
                  <a:srgbClr val="000000"/>
                </a:solidFill>
                <a:latin typeface="Arial" panose="020B0604020202020204" pitchFamily="34" charset="0"/>
                <a:ea typeface="Open Sans Bold"/>
                <a:cs typeface="Arial" panose="020B0604020202020204" pitchFamily="34" charset="0"/>
                <a:sym typeface="Open Sans Bold"/>
              </a:rPr>
              <a:t>&amp;</a:t>
            </a:r>
            <a:endParaRPr lang="en-US" sz="3600" b="1" dirty="0">
              <a:solidFill>
                <a:srgbClr val="000000"/>
              </a:solidFill>
              <a:latin typeface="Arial" panose="020B0604020202020204" pitchFamily="34" charset="0"/>
              <a:ea typeface="Calibri"/>
              <a:cs typeface="Arial" panose="020B0604020202020204" pitchFamily="34" charset="0"/>
            </a:endParaRPr>
          </a:p>
          <a:p>
            <a:pPr algn="ctr">
              <a:lnSpc>
                <a:spcPts val="4479"/>
              </a:lnSpc>
            </a:pPr>
            <a:r>
              <a:rPr lang="en-US" sz="3600" b="1" spc="-12" dirty="0">
                <a:solidFill>
                  <a:srgbClr val="000000"/>
                </a:solidFill>
                <a:latin typeface="Arial" panose="020B0604020202020204" pitchFamily="34" charset="0"/>
                <a:ea typeface="Open Sans Bold"/>
                <a:cs typeface="Arial" panose="020B0604020202020204" pitchFamily="34" charset="0"/>
                <a:sym typeface="Open Sans Bold"/>
              </a:rPr>
              <a:t> FAMU Towers</a:t>
            </a:r>
            <a:endParaRPr lang="en-US" sz="3600" b="1" dirty="0">
              <a:latin typeface="Arial" panose="020B0604020202020204" pitchFamily="34" charset="0"/>
              <a:ea typeface="Calibri"/>
              <a:cs typeface="Arial" panose="020B0604020202020204" pitchFamily="34" charset="0"/>
            </a:endParaRPr>
          </a:p>
        </p:txBody>
      </p:sp>
      <p:pic>
        <p:nvPicPr>
          <p:cNvPr id="13" name="Picture 12">
            <a:extLst>
              <a:ext uri="{FF2B5EF4-FFF2-40B4-BE49-F238E27FC236}">
                <a16:creationId xmlns:a16="http://schemas.microsoft.com/office/drawing/2014/main" id="{DBC2C3F5-2987-6B01-C8C1-5BBECAA05E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32311" y="3129764"/>
            <a:ext cx="3739895" cy="3319272"/>
          </a:xfrm>
          <a:prstGeom prst="rect">
            <a:avLst/>
          </a:prstGeom>
          <a:ln w="28575">
            <a:solidFill>
              <a:schemeClr val="tx1"/>
            </a:solid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B0B481F9-0F1A-BF0D-9032-1AA03258F8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914599" y="3117439"/>
            <a:ext cx="3739895" cy="3319272"/>
          </a:xfrm>
          <a:prstGeom prst="rect">
            <a:avLst/>
          </a:prstGeom>
          <a:ln w="28575">
            <a:solidFill>
              <a:schemeClr val="tx1"/>
            </a:solid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6A503E49-34CD-0861-5F94-8857F32889E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6099" r="18624"/>
          <a:stretch/>
        </p:blipFill>
        <p:spPr>
          <a:xfrm>
            <a:off x="273684" y="3124503"/>
            <a:ext cx="3831416" cy="3319272"/>
          </a:xfrm>
          <a:prstGeom prst="rect">
            <a:avLst/>
          </a:prstGeom>
          <a:ln w="28575">
            <a:solidFill>
              <a:schemeClr val="tx1"/>
            </a:solidFill>
          </a:ln>
          <a:effectLst>
            <a:outerShdw blurRad="292100" dist="139700" dir="2700000" algn="tl" rotWithShape="0">
              <a:srgbClr val="333333">
                <a:alpha val="65000"/>
              </a:srgbClr>
            </a:outerShdw>
          </a:effectLst>
        </p:spPr>
      </p:pic>
      <p:sp>
        <p:nvSpPr>
          <p:cNvPr id="3" name="TextBox 10">
            <a:extLst>
              <a:ext uri="{FF2B5EF4-FFF2-40B4-BE49-F238E27FC236}">
                <a16:creationId xmlns:a16="http://schemas.microsoft.com/office/drawing/2014/main" id="{7CFB5052-DEB5-7FBF-9281-6828DDBA9060}"/>
              </a:ext>
            </a:extLst>
          </p:cNvPr>
          <p:cNvSpPr txBox="1"/>
          <p:nvPr/>
        </p:nvSpPr>
        <p:spPr>
          <a:xfrm>
            <a:off x="12511244" y="6720202"/>
            <a:ext cx="6517181" cy="1706108"/>
          </a:xfrm>
          <a:prstGeom prst="rect">
            <a:avLst/>
          </a:prstGeom>
        </p:spPr>
        <p:txBody>
          <a:bodyPr wrap="square" lIns="0" tIns="0" rIns="0" bIns="0" rtlCol="0" anchor="t">
            <a:spAutoFit/>
          </a:bodyPr>
          <a:lstStyle/>
          <a:p>
            <a:pPr algn="ctr">
              <a:lnSpc>
                <a:spcPts val="4479"/>
              </a:lnSpc>
            </a:pPr>
            <a:r>
              <a:rPr lang="en-US" sz="3600" b="1" spc="-12" dirty="0">
                <a:solidFill>
                  <a:srgbClr val="000000"/>
                </a:solidFill>
                <a:latin typeface="Arial" panose="020B0604020202020204" pitchFamily="34" charset="0"/>
                <a:ea typeface="Open Sans Bold"/>
                <a:cs typeface="Arial" panose="020B0604020202020204" pitchFamily="34" charset="0"/>
                <a:sym typeface="Open Sans Bold"/>
              </a:rPr>
              <a:t>Sampson Hall</a:t>
            </a:r>
            <a:endParaRPr lang="en-US" sz="3600" b="1" spc="-12" dirty="0">
              <a:solidFill>
                <a:srgbClr val="000000"/>
              </a:solidFill>
              <a:latin typeface="Arial" panose="020B0604020202020204" pitchFamily="34" charset="0"/>
              <a:ea typeface="Open Sans Bold"/>
              <a:cs typeface="Arial" panose="020B0604020202020204" pitchFamily="34" charset="0"/>
            </a:endParaRPr>
          </a:p>
          <a:p>
            <a:pPr algn="ctr">
              <a:lnSpc>
                <a:spcPts val="4479"/>
              </a:lnSpc>
            </a:pPr>
            <a:r>
              <a:rPr lang="en-US" sz="3600" b="1" spc="-12" dirty="0">
                <a:solidFill>
                  <a:srgbClr val="000000"/>
                </a:solidFill>
                <a:latin typeface="Arial" panose="020B0604020202020204" pitchFamily="34" charset="0"/>
                <a:ea typeface="Open Sans Bold"/>
                <a:cs typeface="Arial" panose="020B0604020202020204" pitchFamily="34" charset="0"/>
              </a:rPr>
              <a:t>&amp;</a:t>
            </a:r>
            <a:endParaRPr lang="en-US" sz="3600" b="1" spc="-12" dirty="0">
              <a:solidFill>
                <a:srgbClr val="000000"/>
              </a:solidFill>
              <a:latin typeface="Arial" panose="020B0604020202020204" pitchFamily="34" charset="0"/>
              <a:ea typeface="Open Sans Bold"/>
              <a:cs typeface="Arial" panose="020B0604020202020204" pitchFamily="34" charset="0"/>
              <a:sym typeface="Open Sans Bold"/>
            </a:endParaRPr>
          </a:p>
          <a:p>
            <a:pPr algn="ctr">
              <a:lnSpc>
                <a:spcPts val="4479"/>
              </a:lnSpc>
            </a:pPr>
            <a:r>
              <a:rPr lang="en-US" sz="3600" b="1" spc="-12" dirty="0">
                <a:solidFill>
                  <a:srgbClr val="000000"/>
                </a:solidFill>
                <a:latin typeface="Arial" panose="020B0604020202020204" pitchFamily="34" charset="0"/>
                <a:ea typeface="Open Sans Bold"/>
                <a:cs typeface="Arial" panose="020B0604020202020204" pitchFamily="34" charset="0"/>
                <a:sym typeface="Open Sans Bold"/>
              </a:rPr>
              <a:t>Young Hall</a:t>
            </a:r>
            <a:endParaRPr lang="en-US" sz="3600" b="1" spc="-12" dirty="0">
              <a:solidFill>
                <a:srgbClr val="000000"/>
              </a:solidFill>
              <a:latin typeface="Arial" panose="020B0604020202020204" pitchFamily="34" charset="0"/>
              <a:ea typeface="Open Sans Bold"/>
              <a:cs typeface="Arial" panose="020B0604020202020204" pitchFamily="34" charset="0"/>
            </a:endParaRPr>
          </a:p>
        </p:txBody>
      </p:sp>
      <p:sp>
        <p:nvSpPr>
          <p:cNvPr id="4" name="TextBox 10">
            <a:extLst>
              <a:ext uri="{FF2B5EF4-FFF2-40B4-BE49-F238E27FC236}">
                <a16:creationId xmlns:a16="http://schemas.microsoft.com/office/drawing/2014/main" id="{E8145AEA-988B-497A-84FB-C86B0953365B}"/>
              </a:ext>
            </a:extLst>
          </p:cNvPr>
          <p:cNvSpPr txBox="1"/>
          <p:nvPr/>
        </p:nvSpPr>
        <p:spPr>
          <a:xfrm>
            <a:off x="8086587" y="6728941"/>
            <a:ext cx="4449696" cy="1691297"/>
          </a:xfrm>
          <a:prstGeom prst="rect">
            <a:avLst/>
          </a:prstGeom>
        </p:spPr>
        <p:txBody>
          <a:bodyPr wrap="square" lIns="0" tIns="0" rIns="0" bIns="0" rtlCol="0" anchor="t">
            <a:spAutoFit/>
          </a:bodyPr>
          <a:lstStyle/>
          <a:p>
            <a:pPr algn="ctr">
              <a:lnSpc>
                <a:spcPts val="4479"/>
              </a:lnSpc>
            </a:pPr>
            <a:r>
              <a:rPr lang="en-US" sz="3600" b="1" spc="-12" dirty="0">
                <a:solidFill>
                  <a:srgbClr val="000000"/>
                </a:solidFill>
                <a:latin typeface="Arial" panose="020B0604020202020204" pitchFamily="34" charset="0"/>
                <a:ea typeface="Open Sans Bold"/>
                <a:cs typeface="Arial" panose="020B0604020202020204" pitchFamily="34" charset="0"/>
              </a:rPr>
              <a:t>Palmetto South </a:t>
            </a:r>
          </a:p>
          <a:p>
            <a:pPr algn="ctr">
              <a:lnSpc>
                <a:spcPts val="4479"/>
              </a:lnSpc>
            </a:pPr>
            <a:r>
              <a:rPr lang="en-US" sz="3600" b="1" spc="-12" dirty="0">
                <a:solidFill>
                  <a:srgbClr val="000000"/>
                </a:solidFill>
                <a:latin typeface="Arial" panose="020B0604020202020204" pitchFamily="34" charset="0"/>
                <a:ea typeface="Open Sans Bold"/>
                <a:cs typeface="Arial" panose="020B0604020202020204" pitchFamily="34" charset="0"/>
              </a:rPr>
              <a:t>&amp; </a:t>
            </a:r>
          </a:p>
          <a:p>
            <a:pPr algn="ctr">
              <a:lnSpc>
                <a:spcPts val="4479"/>
              </a:lnSpc>
            </a:pPr>
            <a:r>
              <a:rPr lang="en-US" sz="3600" b="1" spc="-12" dirty="0">
                <a:solidFill>
                  <a:srgbClr val="000000"/>
                </a:solidFill>
                <a:latin typeface="Arial" panose="020B0604020202020204" pitchFamily="34" charset="0"/>
                <a:ea typeface="Open Sans Bold"/>
                <a:cs typeface="Arial" panose="020B0604020202020204" pitchFamily="34" charset="0"/>
              </a:rPr>
              <a:t>Phase III </a:t>
            </a:r>
          </a:p>
        </p:txBody>
      </p:sp>
      <p:cxnSp>
        <p:nvCxnSpPr>
          <p:cNvPr id="7" name="Straight Connector 6">
            <a:extLst>
              <a:ext uri="{FF2B5EF4-FFF2-40B4-BE49-F238E27FC236}">
                <a16:creationId xmlns:a16="http://schemas.microsoft.com/office/drawing/2014/main" id="{3DBEB3DC-F21D-0DE3-569A-2522B6FCA951}"/>
              </a:ext>
            </a:extLst>
          </p:cNvPr>
          <p:cNvCxnSpPr>
            <a:cxnSpLocks/>
          </p:cNvCxnSpPr>
          <p:nvPr/>
        </p:nvCxnSpPr>
        <p:spPr>
          <a:xfrm>
            <a:off x="12970809" y="10953750"/>
            <a:ext cx="7315200" cy="0"/>
          </a:xfrm>
          <a:prstGeom prst="line">
            <a:avLst/>
          </a:prstGeom>
          <a:ln>
            <a:solidFill>
              <a:srgbClr val="1A5632"/>
            </a:solidFill>
          </a:ln>
          <a:effectLst/>
        </p:spPr>
        <p:style>
          <a:lnRef idx="3">
            <a:schemeClr val="dk1"/>
          </a:lnRef>
          <a:fillRef idx="0">
            <a:schemeClr val="dk1"/>
          </a:fillRef>
          <a:effectRef idx="2">
            <a:schemeClr val="dk1"/>
          </a:effectRef>
          <a:fontRef idx="minor">
            <a:schemeClr val="tx1"/>
          </a:fontRef>
        </p:style>
      </p:cxnSp>
      <p:sp>
        <p:nvSpPr>
          <p:cNvPr id="31" name="TextBox 6">
            <a:extLst>
              <a:ext uri="{FF2B5EF4-FFF2-40B4-BE49-F238E27FC236}">
                <a16:creationId xmlns:a16="http://schemas.microsoft.com/office/drawing/2014/main" id="{B4AF89B8-F454-D760-499C-5BE9A7E8651E}"/>
              </a:ext>
            </a:extLst>
          </p:cNvPr>
          <p:cNvSpPr txBox="1"/>
          <p:nvPr/>
        </p:nvSpPr>
        <p:spPr>
          <a:xfrm>
            <a:off x="10307339" y="1548939"/>
            <a:ext cx="6451308" cy="1019510"/>
          </a:xfrm>
          <a:prstGeom prst="rect">
            <a:avLst/>
          </a:prstGeom>
        </p:spPr>
        <p:txBody>
          <a:bodyPr wrap="square" lIns="0" tIns="0" rIns="0" bIns="0" rtlCol="0" anchor="t">
            <a:spAutoFit/>
          </a:bodyPr>
          <a:lstStyle/>
          <a:p>
            <a:pPr>
              <a:lnSpc>
                <a:spcPts val="8400"/>
              </a:lnSpc>
              <a:spcBef>
                <a:spcPct val="0"/>
              </a:spcBef>
            </a:pPr>
            <a:r>
              <a:rPr lang="en-US" sz="5500" spc="131">
                <a:solidFill>
                  <a:srgbClr val="1B5633"/>
                </a:solidFill>
                <a:latin typeface="Playlist Script"/>
                <a:ea typeface="Playlist Script"/>
                <a:cs typeface="Playlist Script"/>
              </a:rPr>
              <a:t>Traditional Housing</a:t>
            </a:r>
          </a:p>
        </p:txBody>
      </p:sp>
      <p:cxnSp>
        <p:nvCxnSpPr>
          <p:cNvPr id="36" name="Straight Connector 35">
            <a:extLst>
              <a:ext uri="{FF2B5EF4-FFF2-40B4-BE49-F238E27FC236}">
                <a16:creationId xmlns:a16="http://schemas.microsoft.com/office/drawing/2014/main" id="{7190E23A-56DD-6D5A-0F77-FB536CC4E9B8}"/>
              </a:ext>
            </a:extLst>
          </p:cNvPr>
          <p:cNvCxnSpPr>
            <a:cxnSpLocks/>
          </p:cNvCxnSpPr>
          <p:nvPr/>
        </p:nvCxnSpPr>
        <p:spPr>
          <a:xfrm rot="16200000">
            <a:off x="9910762" y="5953127"/>
            <a:ext cx="6143625" cy="0"/>
          </a:xfrm>
          <a:prstGeom prst="line">
            <a:avLst/>
          </a:prstGeom>
          <a:ln>
            <a:solidFill>
              <a:srgbClr val="1A5632"/>
            </a:solidFill>
          </a:ln>
          <a:effectLst/>
        </p:spPr>
        <p:style>
          <a:lnRef idx="3">
            <a:schemeClr val="dk1"/>
          </a:lnRef>
          <a:fillRef idx="0">
            <a:schemeClr val="dk1"/>
          </a:fillRef>
          <a:effectRef idx="2">
            <a:schemeClr val="dk1"/>
          </a:effectRef>
          <a:fontRef idx="minor">
            <a:schemeClr val="tx1"/>
          </a:fontRef>
        </p:style>
      </p:cxnSp>
      <p:grpSp>
        <p:nvGrpSpPr>
          <p:cNvPr id="37" name="Group 36">
            <a:extLst>
              <a:ext uri="{FF2B5EF4-FFF2-40B4-BE49-F238E27FC236}">
                <a16:creationId xmlns:a16="http://schemas.microsoft.com/office/drawing/2014/main" id="{613BD573-2500-0741-9C79-2B7C9C7EFD69}"/>
              </a:ext>
            </a:extLst>
          </p:cNvPr>
          <p:cNvGrpSpPr/>
          <p:nvPr/>
        </p:nvGrpSpPr>
        <p:grpSpPr>
          <a:xfrm rot="10800000">
            <a:off x="12824159" y="5621854"/>
            <a:ext cx="376992" cy="685375"/>
            <a:chOff x="16230600" y="2376937"/>
            <a:chExt cx="296782" cy="816075"/>
          </a:xfrm>
          <a:effectLst>
            <a:outerShdw blurRad="50800" dist="38100" dir="5400000" algn="t" rotWithShape="0">
              <a:prstClr val="black">
                <a:alpha val="40000"/>
              </a:prstClr>
            </a:outerShdw>
          </a:effectLst>
        </p:grpSpPr>
        <p:sp>
          <p:nvSpPr>
            <p:cNvPr id="38" name="Isosceles Triangle 37">
              <a:extLst>
                <a:ext uri="{FF2B5EF4-FFF2-40B4-BE49-F238E27FC236}">
                  <a16:creationId xmlns:a16="http://schemas.microsoft.com/office/drawing/2014/main" id="{9CE18AC4-41C4-BA9B-6A1D-FB8CC7FCB1B8}"/>
                </a:ext>
              </a:extLst>
            </p:cNvPr>
            <p:cNvSpPr/>
            <p:nvPr/>
          </p:nvSpPr>
          <p:spPr>
            <a:xfrm>
              <a:off x="16230600" y="2376937"/>
              <a:ext cx="296782" cy="411716"/>
            </a:xfrm>
            <a:prstGeom prst="triangle">
              <a:avLst/>
            </a:prstGeom>
            <a:solidFill>
              <a:srgbClr val="F5731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Isosceles Triangle 38">
              <a:extLst>
                <a:ext uri="{FF2B5EF4-FFF2-40B4-BE49-F238E27FC236}">
                  <a16:creationId xmlns:a16="http://schemas.microsoft.com/office/drawing/2014/main" id="{9F72FE90-A350-821A-6C2C-3181FE8381C7}"/>
                </a:ext>
              </a:extLst>
            </p:cNvPr>
            <p:cNvSpPr/>
            <p:nvPr/>
          </p:nvSpPr>
          <p:spPr>
            <a:xfrm rot="10800000">
              <a:off x="16230600" y="2781297"/>
              <a:ext cx="296782" cy="411715"/>
            </a:xfrm>
            <a:prstGeom prst="triangle">
              <a:avLst/>
            </a:prstGeom>
            <a:solidFill>
              <a:srgbClr val="F5731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Freeform 5">
            <a:extLst>
              <a:ext uri="{FF2B5EF4-FFF2-40B4-BE49-F238E27FC236}">
                <a16:creationId xmlns:a16="http://schemas.microsoft.com/office/drawing/2014/main" id="{7673B2AD-C9A9-7B30-B3DC-89CB260A4401}"/>
              </a:ext>
            </a:extLst>
          </p:cNvPr>
          <p:cNvSpPr/>
          <p:nvPr/>
        </p:nvSpPr>
        <p:spPr>
          <a:xfrm>
            <a:off x="4457473" y="3071181"/>
            <a:ext cx="3750798" cy="3425915"/>
          </a:xfrm>
          <a:custGeom>
            <a:avLst/>
            <a:gdLst/>
            <a:ahLst/>
            <a:cxnLst/>
            <a:rect l="l" t="t" r="r" b="b"/>
            <a:pathLst>
              <a:path w="852332" h="812800">
                <a:moveTo>
                  <a:pt x="29941" y="0"/>
                </a:moveTo>
                <a:lnTo>
                  <a:pt x="822391" y="0"/>
                </a:lnTo>
                <a:cubicBezTo>
                  <a:pt x="838927" y="0"/>
                  <a:pt x="852332" y="13405"/>
                  <a:pt x="852332" y="29941"/>
                </a:cubicBezTo>
                <a:lnTo>
                  <a:pt x="852332" y="782859"/>
                </a:lnTo>
                <a:cubicBezTo>
                  <a:pt x="852332" y="790800"/>
                  <a:pt x="849177" y="798416"/>
                  <a:pt x="843562" y="804031"/>
                </a:cubicBezTo>
                <a:cubicBezTo>
                  <a:pt x="837947" y="809646"/>
                  <a:pt x="830332" y="812800"/>
                  <a:pt x="822391" y="812800"/>
                </a:cubicBezTo>
                <a:lnTo>
                  <a:pt x="29941" y="812800"/>
                </a:lnTo>
                <a:cubicBezTo>
                  <a:pt x="13405" y="812800"/>
                  <a:pt x="0" y="799395"/>
                  <a:pt x="0" y="782859"/>
                </a:cubicBezTo>
                <a:lnTo>
                  <a:pt x="0" y="29941"/>
                </a:lnTo>
                <a:cubicBezTo>
                  <a:pt x="0" y="13405"/>
                  <a:pt x="13405" y="0"/>
                  <a:pt x="29941" y="0"/>
                </a:cubicBezTo>
                <a:close/>
              </a:path>
            </a:pathLst>
          </a:custGeom>
          <a:blipFill>
            <a:blip r:embed="rId7"/>
            <a:stretch>
              <a:fillRect l="-50369" t="-29643" r="-35413"/>
            </a:stretch>
          </a:blipFill>
        </p:spPr>
        <p:txBody>
          <a:bodyPr/>
          <a:lstStyle/>
          <a:p>
            <a:endParaRPr lang="en-US"/>
          </a:p>
        </p:txBody>
      </p:sp>
    </p:spTree>
    <p:extLst>
      <p:ext uri="{BB962C8B-B14F-4D97-AF65-F5344CB8AC3E}">
        <p14:creationId xmlns:p14="http://schemas.microsoft.com/office/powerpoint/2010/main" val="3873428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39909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a:ln>
            <a:solidFill>
              <a:schemeClr val="tx1">
                <a:lumMod val="95000"/>
                <a:lumOff val="5000"/>
              </a:schemeClr>
            </a:solidFill>
          </a:ln>
        </p:spPr>
        <p:txBody>
          <a:bodyPr/>
          <a:lstStyle/>
          <a:p>
            <a:endParaRPr lang="en-US"/>
          </a:p>
        </p:txBody>
      </p:sp>
      <p:sp>
        <p:nvSpPr>
          <p:cNvPr id="47" name="TextBox 47"/>
          <p:cNvSpPr txBox="1"/>
          <p:nvPr/>
        </p:nvSpPr>
        <p:spPr>
          <a:xfrm>
            <a:off x="0" y="360293"/>
            <a:ext cx="18288000" cy="1013098"/>
          </a:xfrm>
          <a:prstGeom prst="rect">
            <a:avLst/>
          </a:prstGeom>
        </p:spPr>
        <p:txBody>
          <a:bodyPr lIns="0" tIns="0" rIns="0" bIns="0" rtlCol="0" anchor="t">
            <a:spAutoFit/>
          </a:bodyPr>
          <a:lstStyle/>
          <a:p>
            <a:pPr marL="0" lvl="0" indent="0" algn="ctr">
              <a:lnSpc>
                <a:spcPts val="7856"/>
              </a:lnSpc>
              <a:spcBef>
                <a:spcPct val="0"/>
              </a:spcBef>
            </a:pPr>
            <a:r>
              <a:rPr lang="en-US" sz="7856" b="1" spc="102">
                <a:solidFill>
                  <a:srgbClr val="000000"/>
                </a:solidFill>
                <a:latin typeface="Montserrat Light Bold"/>
                <a:ea typeface="Montserrat Light Bold"/>
                <a:cs typeface="Montserrat Light Bold"/>
                <a:sym typeface="Montserrat Light Bold"/>
              </a:rPr>
              <a:t>CAMPUS LIFE</a:t>
            </a:r>
          </a:p>
        </p:txBody>
      </p:sp>
      <p:sp>
        <p:nvSpPr>
          <p:cNvPr id="51" name="TextBox 50">
            <a:extLst>
              <a:ext uri="{FF2B5EF4-FFF2-40B4-BE49-F238E27FC236}">
                <a16:creationId xmlns:a16="http://schemas.microsoft.com/office/drawing/2014/main" id="{303F1510-B497-42D5-8AAB-9DBD3BDEA3D6}"/>
              </a:ext>
            </a:extLst>
          </p:cNvPr>
          <p:cNvSpPr txBox="1"/>
          <p:nvPr/>
        </p:nvSpPr>
        <p:spPr>
          <a:xfrm>
            <a:off x="1295400" y="1733684"/>
            <a:ext cx="16092577" cy="769441"/>
          </a:xfrm>
          <a:prstGeom prst="rect">
            <a:avLst/>
          </a:prstGeom>
          <a:noFill/>
        </p:spPr>
        <p:txBody>
          <a:bodyPr wrap="square" lIns="91440" tIns="45720" rIns="91440" bIns="45720" rtlCol="0" anchor="t">
            <a:spAutoFit/>
          </a:bodyPr>
          <a:lstStyle/>
          <a:p>
            <a:pPr algn="ctr"/>
            <a:r>
              <a:rPr lang="en-US" sz="2200" b="1" dirty="0">
                <a:latin typeface="Arial" panose="020B0604020202020204" pitchFamily="34" charset="0"/>
                <a:ea typeface="Open Sans Bold"/>
                <a:cs typeface="Arial" panose="020B0604020202020204" pitchFamily="34" charset="0"/>
              </a:rPr>
              <a:t>FAMU has over 300 registered student organizations, 30+ fraternity and sorority chapters, and Student leadership positions and student leadership roles. </a:t>
            </a:r>
            <a:endParaRPr lang="en-US" sz="2200" b="1" dirty="0">
              <a:latin typeface="Arial" panose="020B0604020202020204" pitchFamily="34" charset="0"/>
              <a:ea typeface="Open Sans Bold" panose="020B0604020202020204" charset="0"/>
              <a:cs typeface="Arial" panose="020B0604020202020204" pitchFamily="34" charset="0"/>
            </a:endParaRPr>
          </a:p>
        </p:txBody>
      </p:sp>
      <p:pic>
        <p:nvPicPr>
          <p:cNvPr id="8" name="Picture 7">
            <a:extLst>
              <a:ext uri="{FF2B5EF4-FFF2-40B4-BE49-F238E27FC236}">
                <a16:creationId xmlns:a16="http://schemas.microsoft.com/office/drawing/2014/main" id="{7387C97C-4F0F-4D0E-A69F-803948D0B5DD}"/>
              </a:ext>
            </a:extLst>
          </p:cNvPr>
          <p:cNvPicPr>
            <a:picLocks noChangeAspect="1"/>
          </p:cNvPicPr>
          <p:nvPr/>
        </p:nvPicPr>
        <p:blipFill rotWithShape="1">
          <a:blip r:embed="rId3">
            <a:extLst>
              <a:ext uri="{28A0092B-C50C-407E-A947-70E740481C1C}">
                <a14:useLocalDpi xmlns:a14="http://schemas.microsoft.com/office/drawing/2010/main" val="0"/>
              </a:ext>
            </a:extLst>
          </a:blip>
          <a:srcRect l="13242" r="7887"/>
          <a:stretch/>
        </p:blipFill>
        <p:spPr>
          <a:xfrm>
            <a:off x="1066800" y="3274604"/>
            <a:ext cx="5029200" cy="4782312"/>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9" name="TextBox 8">
            <a:extLst>
              <a:ext uri="{FF2B5EF4-FFF2-40B4-BE49-F238E27FC236}">
                <a16:creationId xmlns:a16="http://schemas.microsoft.com/office/drawing/2014/main" id="{6DA5433F-68EE-480B-BA1C-48175ACEBD94}"/>
              </a:ext>
            </a:extLst>
          </p:cNvPr>
          <p:cNvSpPr txBox="1"/>
          <p:nvPr/>
        </p:nvSpPr>
        <p:spPr>
          <a:xfrm>
            <a:off x="6808778" y="8343900"/>
            <a:ext cx="4949843" cy="369332"/>
          </a:xfrm>
          <a:prstGeom prst="rect">
            <a:avLst/>
          </a:prstGeom>
          <a:noFill/>
        </p:spPr>
        <p:txBody>
          <a:bodyPr wrap="square" lIns="91440" tIns="45720" rIns="91440" bIns="45720" rtlCol="0" anchor="t">
            <a:spAutoFit/>
          </a:bodyPr>
          <a:lstStyle/>
          <a:p>
            <a:pPr algn="ctr"/>
            <a:r>
              <a:rPr lang="en-US" b="1" dirty="0">
                <a:latin typeface="Arial" panose="020B0604020202020204" pitchFamily="34" charset="0"/>
                <a:ea typeface="Open Sans Bold"/>
                <a:cs typeface="Arial" panose="020B0604020202020204" pitchFamily="34" charset="0"/>
              </a:rPr>
              <a:t>Homecoming, Set Fridays, and more</a:t>
            </a:r>
          </a:p>
        </p:txBody>
      </p:sp>
      <p:sp>
        <p:nvSpPr>
          <p:cNvPr id="10" name="TextBox 9">
            <a:extLst>
              <a:ext uri="{FF2B5EF4-FFF2-40B4-BE49-F238E27FC236}">
                <a16:creationId xmlns:a16="http://schemas.microsoft.com/office/drawing/2014/main" id="{9577F8F6-17FA-4BE0-A4FB-9DB63AA02512}"/>
              </a:ext>
            </a:extLst>
          </p:cNvPr>
          <p:cNvSpPr txBox="1"/>
          <p:nvPr/>
        </p:nvSpPr>
        <p:spPr>
          <a:xfrm>
            <a:off x="12447578" y="8191500"/>
            <a:ext cx="4940399" cy="646331"/>
          </a:xfrm>
          <a:prstGeom prst="rect">
            <a:avLst/>
          </a:prstGeom>
          <a:noFill/>
        </p:spPr>
        <p:txBody>
          <a:bodyPr wrap="square" lIns="91440" tIns="45720" rIns="91440" bIns="45720" rtlCol="0" anchor="t">
            <a:spAutoFit/>
          </a:bodyPr>
          <a:lstStyle/>
          <a:p>
            <a:pPr algn="ctr"/>
            <a:r>
              <a:rPr lang="en-US" b="1" dirty="0">
                <a:latin typeface="Arial" panose="020B0604020202020204" pitchFamily="34" charset="0"/>
                <a:ea typeface="Open Sans Bold"/>
                <a:cs typeface="Arial" panose="020B0604020202020204" pitchFamily="34" charset="0"/>
              </a:rPr>
              <a:t>Greek Life, Student Organizations, and more</a:t>
            </a:r>
          </a:p>
        </p:txBody>
      </p:sp>
      <p:sp>
        <p:nvSpPr>
          <p:cNvPr id="11" name="TextBox 10">
            <a:extLst>
              <a:ext uri="{FF2B5EF4-FFF2-40B4-BE49-F238E27FC236}">
                <a16:creationId xmlns:a16="http://schemas.microsoft.com/office/drawing/2014/main" id="{EF88A49A-2C23-4901-82BB-4860CCE2E8E2}"/>
              </a:ext>
            </a:extLst>
          </p:cNvPr>
          <p:cNvSpPr txBox="1"/>
          <p:nvPr/>
        </p:nvSpPr>
        <p:spPr>
          <a:xfrm>
            <a:off x="1066800" y="8343900"/>
            <a:ext cx="5029200" cy="646331"/>
          </a:xfrm>
          <a:prstGeom prst="rect">
            <a:avLst/>
          </a:prstGeom>
          <a:noFill/>
        </p:spPr>
        <p:txBody>
          <a:bodyPr wrap="square" lIns="91440" tIns="45720" rIns="91440" bIns="45720" rtlCol="0" anchor="t">
            <a:spAutoFit/>
          </a:bodyPr>
          <a:lstStyle/>
          <a:p>
            <a:pPr algn="ctr"/>
            <a:r>
              <a:rPr lang="en-US" b="1" dirty="0">
                <a:latin typeface="Arial" panose="020B0604020202020204" pitchFamily="34" charset="0"/>
                <a:ea typeface="Open Sans Bold"/>
                <a:cs typeface="Arial" panose="020B0604020202020204" pitchFamily="34" charset="0"/>
              </a:rPr>
              <a:t>Student Government, Presidential Ambassadors, and more </a:t>
            </a:r>
          </a:p>
        </p:txBody>
      </p:sp>
      <p:pic>
        <p:nvPicPr>
          <p:cNvPr id="5" name="Picture 4">
            <a:extLst>
              <a:ext uri="{FF2B5EF4-FFF2-40B4-BE49-F238E27FC236}">
                <a16:creationId xmlns:a16="http://schemas.microsoft.com/office/drawing/2014/main" id="{7F71E6B9-3F27-448D-F7B3-BB5F73418A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08042" y="3241174"/>
            <a:ext cx="5865501" cy="4774656"/>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7" name="Picture 6">
            <a:extLst>
              <a:ext uri="{FF2B5EF4-FFF2-40B4-BE49-F238E27FC236}">
                <a16:creationId xmlns:a16="http://schemas.microsoft.com/office/drawing/2014/main" id="{A2647E1D-9AEC-7D4B-471A-4B6133C61F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91059" y="3205640"/>
            <a:ext cx="4527926" cy="4845725"/>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918263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4BEF8F3-CC25-B64A-90E5-E97D2A2C4692}"/>
              </a:ext>
            </a:extLst>
          </p:cNvPr>
          <p:cNvPicPr>
            <a:picLocks noChangeAspect="1"/>
          </p:cNvPicPr>
          <p:nvPr/>
        </p:nvPicPr>
        <p:blipFill>
          <a:blip r:embed="rId4"/>
          <a:stretch>
            <a:fillRect/>
          </a:stretch>
        </p:blipFill>
        <p:spPr>
          <a:xfrm>
            <a:off x="5915025" y="3588684"/>
            <a:ext cx="6457950" cy="3714750"/>
          </a:xfrm>
          <a:prstGeom prst="rect">
            <a:avLst/>
          </a:prstGeom>
        </p:spPr>
      </p:pic>
      <p:sp>
        <p:nvSpPr>
          <p:cNvPr id="6" name="TextBox 5">
            <a:extLst>
              <a:ext uri="{FF2B5EF4-FFF2-40B4-BE49-F238E27FC236}">
                <a16:creationId xmlns:a16="http://schemas.microsoft.com/office/drawing/2014/main" id="{5691DE19-6351-DC45-9BA3-5AC7741ADB1E}"/>
              </a:ext>
            </a:extLst>
          </p:cNvPr>
          <p:cNvSpPr txBox="1"/>
          <p:nvPr/>
        </p:nvSpPr>
        <p:spPr>
          <a:xfrm>
            <a:off x="5915025" y="7264775"/>
            <a:ext cx="6457950" cy="833883"/>
          </a:xfrm>
          <a:prstGeom prst="rect">
            <a:avLst/>
          </a:prstGeom>
          <a:noFill/>
        </p:spPr>
        <p:txBody>
          <a:bodyPr wrap="square" rtlCol="0">
            <a:spAutoFit/>
          </a:bodyPr>
          <a:lstStyle/>
          <a:p>
            <a:pPr algn="ctr" defTabSz="1371600">
              <a:lnSpc>
                <a:spcPct val="150000"/>
              </a:lnSpc>
            </a:pPr>
            <a:r>
              <a:rPr lang="en-US" sz="3600" b="1">
                <a:solidFill>
                  <a:prstClr val="white">
                    <a:lumMod val="85000"/>
                  </a:prstClr>
                </a:solidFill>
                <a:latin typeface="Cambria"/>
                <a:cs typeface="Cambria"/>
              </a:rPr>
              <a:t>SCHOLARSHIP SPORTS</a:t>
            </a:r>
            <a:endParaRPr lang="en-US" sz="2700">
              <a:solidFill>
                <a:prstClr val="white">
                  <a:lumMod val="85000"/>
                </a:prstClr>
              </a:solidFill>
              <a:latin typeface="Calibri" panose="020F0502020204030204"/>
              <a:cs typeface="Cambria"/>
            </a:endParaRPr>
          </a:p>
        </p:txBody>
      </p:sp>
      <p:sp>
        <p:nvSpPr>
          <p:cNvPr id="7" name="TextBox 6">
            <a:extLst>
              <a:ext uri="{FF2B5EF4-FFF2-40B4-BE49-F238E27FC236}">
                <a16:creationId xmlns:a16="http://schemas.microsoft.com/office/drawing/2014/main" id="{BC9C7A57-F338-3B49-8086-1DC0D0BB6A03}"/>
              </a:ext>
            </a:extLst>
          </p:cNvPr>
          <p:cNvSpPr txBox="1"/>
          <p:nvPr/>
        </p:nvSpPr>
        <p:spPr>
          <a:xfrm>
            <a:off x="722780" y="8568309"/>
            <a:ext cx="16862612" cy="553998"/>
          </a:xfrm>
          <a:prstGeom prst="rect">
            <a:avLst/>
          </a:prstGeom>
          <a:noFill/>
        </p:spPr>
        <p:txBody>
          <a:bodyPr wrap="square" lIns="137160" tIns="68580" rIns="137160" bIns="68580" rtlCol="0" anchor="t">
            <a:spAutoFit/>
          </a:bodyPr>
          <a:lstStyle/>
          <a:p>
            <a:pPr algn="ctr" defTabSz="1371600"/>
            <a:r>
              <a:rPr lang="en-US" sz="2700" b="1">
                <a:solidFill>
                  <a:prstClr val="white"/>
                </a:solidFill>
                <a:latin typeface="Calibri" panose="020F0502020204030204"/>
                <a:cs typeface="Cambria"/>
              </a:rPr>
              <a:t>BASEBALL  </a:t>
            </a:r>
            <a:r>
              <a:rPr lang="en-US" sz="2700" b="1">
                <a:solidFill>
                  <a:prstClr val="white">
                    <a:lumMod val="75000"/>
                  </a:prstClr>
                </a:solidFill>
                <a:latin typeface="Calibri" panose="020F0502020204030204"/>
                <a:cs typeface="Cambria"/>
              </a:rPr>
              <a:t>//  </a:t>
            </a:r>
            <a:r>
              <a:rPr lang="en-US" sz="2700" b="1">
                <a:solidFill>
                  <a:prstClr val="white"/>
                </a:solidFill>
                <a:latin typeface="Calibri" panose="020F0502020204030204"/>
                <a:cs typeface="Cambria"/>
              </a:rPr>
              <a:t>BASKETBALL (M&amp;W)  </a:t>
            </a:r>
            <a:r>
              <a:rPr lang="en-US" sz="2700" b="1">
                <a:solidFill>
                  <a:prstClr val="white">
                    <a:lumMod val="75000"/>
                  </a:prstClr>
                </a:solidFill>
                <a:latin typeface="Calibri" panose="020F0502020204030204"/>
                <a:cs typeface="Cambria"/>
              </a:rPr>
              <a:t>//  </a:t>
            </a:r>
            <a:r>
              <a:rPr lang="en-US" sz="2700" b="1">
                <a:solidFill>
                  <a:prstClr val="white"/>
                </a:solidFill>
                <a:latin typeface="Calibri" panose="020F0502020204030204"/>
                <a:cs typeface="Cambria"/>
              </a:rPr>
              <a:t>BOWLING (W) </a:t>
            </a:r>
            <a:r>
              <a:rPr lang="en-US" sz="2700" b="1">
                <a:solidFill>
                  <a:prstClr val="white">
                    <a:lumMod val="75000"/>
                  </a:prstClr>
                </a:solidFill>
                <a:latin typeface="Calibri" panose="020F0502020204030204"/>
                <a:cs typeface="Cambria"/>
              </a:rPr>
              <a:t> //  </a:t>
            </a:r>
            <a:r>
              <a:rPr lang="en-US" sz="2700" b="1">
                <a:solidFill>
                  <a:prstClr val="white"/>
                </a:solidFill>
                <a:latin typeface="Calibri" panose="020F0502020204030204"/>
                <a:cs typeface="Cambria"/>
              </a:rPr>
              <a:t>CROSS COUNTRY(M&amp;W)  </a:t>
            </a:r>
            <a:r>
              <a:rPr lang="en-US" sz="2700" b="1">
                <a:solidFill>
                  <a:prstClr val="white">
                    <a:lumMod val="75000"/>
                  </a:prstClr>
                </a:solidFill>
                <a:latin typeface="Calibri" panose="020F0502020204030204"/>
                <a:cs typeface="Cambria"/>
              </a:rPr>
              <a:t>//  </a:t>
            </a:r>
            <a:r>
              <a:rPr lang="en-US" sz="2700" b="1">
                <a:solidFill>
                  <a:prstClr val="white"/>
                </a:solidFill>
                <a:latin typeface="Calibri" panose="020F0502020204030204"/>
                <a:cs typeface="Cambria"/>
              </a:rPr>
              <a:t>FOOTBALL</a:t>
            </a:r>
          </a:p>
        </p:txBody>
      </p:sp>
      <p:sp>
        <p:nvSpPr>
          <p:cNvPr id="8" name="TextBox 7">
            <a:extLst>
              <a:ext uri="{FF2B5EF4-FFF2-40B4-BE49-F238E27FC236}">
                <a16:creationId xmlns:a16="http://schemas.microsoft.com/office/drawing/2014/main" id="{7DFBC897-FDB7-B74C-8464-323E5C86761C}"/>
              </a:ext>
            </a:extLst>
          </p:cNvPr>
          <p:cNvSpPr txBox="1"/>
          <p:nvPr/>
        </p:nvSpPr>
        <p:spPr>
          <a:xfrm>
            <a:off x="722780" y="9171263"/>
            <a:ext cx="16862612" cy="553998"/>
          </a:xfrm>
          <a:prstGeom prst="rect">
            <a:avLst/>
          </a:prstGeom>
          <a:noFill/>
        </p:spPr>
        <p:txBody>
          <a:bodyPr wrap="square" lIns="137160" tIns="68580" rIns="137160" bIns="68580" rtlCol="0" anchor="t">
            <a:spAutoFit/>
          </a:bodyPr>
          <a:lstStyle/>
          <a:p>
            <a:pPr algn="ctr" defTabSz="1371600"/>
            <a:r>
              <a:rPr lang="en-US" sz="2700" b="1">
                <a:solidFill>
                  <a:prstClr val="white"/>
                </a:solidFill>
                <a:latin typeface="Calibri" panose="020F0502020204030204"/>
                <a:cs typeface="Cambria"/>
              </a:rPr>
              <a:t>GOLF  </a:t>
            </a:r>
            <a:r>
              <a:rPr lang="en-US" sz="2700" b="1">
                <a:solidFill>
                  <a:prstClr val="white">
                    <a:lumMod val="75000"/>
                  </a:prstClr>
                </a:solidFill>
                <a:latin typeface="Calibri" panose="020F0502020204030204"/>
                <a:cs typeface="Cambria"/>
              </a:rPr>
              <a:t>//  </a:t>
            </a:r>
            <a:r>
              <a:rPr lang="en-US" sz="2700" b="1">
                <a:solidFill>
                  <a:prstClr val="white"/>
                </a:solidFill>
                <a:latin typeface="Calibri" panose="020F0502020204030204"/>
                <a:cs typeface="Cambria"/>
              </a:rPr>
              <a:t>SOFTBALL</a:t>
            </a:r>
            <a:r>
              <a:rPr lang="en-US" sz="2700" b="1">
                <a:solidFill>
                  <a:prstClr val="white">
                    <a:lumMod val="75000"/>
                  </a:prstClr>
                </a:solidFill>
                <a:latin typeface="Calibri" panose="020F0502020204030204"/>
                <a:cs typeface="Cambria"/>
              </a:rPr>
              <a:t>  //  </a:t>
            </a:r>
            <a:r>
              <a:rPr lang="en-US" sz="2700" b="1">
                <a:solidFill>
                  <a:prstClr val="white"/>
                </a:solidFill>
                <a:latin typeface="Calibri" panose="020F0502020204030204"/>
                <a:cs typeface="Cambria"/>
              </a:rPr>
              <a:t>TENNIS (W)  </a:t>
            </a:r>
            <a:r>
              <a:rPr lang="en-US" sz="2700" b="1">
                <a:solidFill>
                  <a:prstClr val="white">
                    <a:lumMod val="75000"/>
                  </a:prstClr>
                </a:solidFill>
                <a:latin typeface="Calibri" panose="020F0502020204030204"/>
                <a:cs typeface="Cambria"/>
              </a:rPr>
              <a:t>//  </a:t>
            </a:r>
            <a:r>
              <a:rPr lang="en-US" sz="2700" b="1">
                <a:solidFill>
                  <a:prstClr val="white"/>
                </a:solidFill>
                <a:latin typeface="Calibri" panose="020F0502020204030204"/>
                <a:cs typeface="Cambria"/>
              </a:rPr>
              <a:t>TRACK AND FIELD (M&amp;W)</a:t>
            </a:r>
            <a:r>
              <a:rPr lang="en-US" sz="2700" b="1">
                <a:solidFill>
                  <a:prstClr val="white">
                    <a:lumMod val="75000"/>
                  </a:prstClr>
                </a:solidFill>
                <a:latin typeface="Calibri" panose="020F0502020204030204"/>
                <a:cs typeface="Cambria"/>
              </a:rPr>
              <a:t>  //  </a:t>
            </a:r>
            <a:r>
              <a:rPr lang="en-US" sz="2700" b="1">
                <a:solidFill>
                  <a:prstClr val="white"/>
                </a:solidFill>
                <a:latin typeface="Calibri" panose="020F0502020204030204"/>
                <a:cs typeface="Cambria"/>
              </a:rPr>
              <a:t>VOLLEYBALL (W)</a:t>
            </a:r>
            <a:endParaRPr lang="en-US" sz="2700" b="1">
              <a:solidFill>
                <a:prstClr val="white"/>
              </a:solidFill>
              <a:latin typeface="Calibri" panose="020F0502020204030204"/>
            </a:endParaRPr>
          </a:p>
        </p:txBody>
      </p:sp>
      <p:pic>
        <p:nvPicPr>
          <p:cNvPr id="3" name="Picture 2" descr="Logo&#10;&#10;Description automatically generated">
            <a:extLst>
              <a:ext uri="{FF2B5EF4-FFF2-40B4-BE49-F238E27FC236}">
                <a16:creationId xmlns:a16="http://schemas.microsoft.com/office/drawing/2014/main" id="{DB3E0413-DC0B-5748-B068-A7AEF54BB60A}"/>
              </a:ext>
            </a:extLst>
          </p:cNvPr>
          <p:cNvPicPr>
            <a:picLocks noChangeAspect="1"/>
          </p:cNvPicPr>
          <p:nvPr/>
        </p:nvPicPr>
        <p:blipFill>
          <a:blip r:embed="rId5"/>
          <a:stretch>
            <a:fillRect/>
          </a:stretch>
        </p:blipFill>
        <p:spPr>
          <a:xfrm>
            <a:off x="14678823" y="433153"/>
            <a:ext cx="3182112" cy="872429"/>
          </a:xfrm>
          <a:prstGeom prst="rect">
            <a:avLst/>
          </a:prstGeom>
        </p:spPr>
      </p:pic>
    </p:spTree>
    <p:extLst>
      <p:ext uri="{BB962C8B-B14F-4D97-AF65-F5344CB8AC3E}">
        <p14:creationId xmlns:p14="http://schemas.microsoft.com/office/powerpoint/2010/main" val="3549828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sp>
        <p:nvSpPr>
          <p:cNvPr id="3" name="Freeform 3"/>
          <p:cNvSpPr/>
          <p:nvPr/>
        </p:nvSpPr>
        <p:spPr>
          <a:xfrm>
            <a:off x="10451280" y="3239448"/>
            <a:ext cx="2025748" cy="131674"/>
          </a:xfrm>
          <a:custGeom>
            <a:avLst/>
            <a:gdLst/>
            <a:ahLst/>
            <a:cxnLst/>
            <a:rect l="l" t="t" r="r" b="b"/>
            <a:pathLst>
              <a:path w="2025748" h="131674">
                <a:moveTo>
                  <a:pt x="0" y="0"/>
                </a:moveTo>
                <a:lnTo>
                  <a:pt x="2025748" y="0"/>
                </a:lnTo>
                <a:lnTo>
                  <a:pt x="2025748" y="131674"/>
                </a:lnTo>
                <a:lnTo>
                  <a:pt x="0" y="13167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8635743" y="1777043"/>
            <a:ext cx="7820996" cy="1038225"/>
          </a:xfrm>
          <a:prstGeom prst="rect">
            <a:avLst/>
          </a:prstGeom>
        </p:spPr>
        <p:txBody>
          <a:bodyPr lIns="0" tIns="0" rIns="0" bIns="0" rtlCol="0" anchor="t">
            <a:spAutoFit/>
          </a:bodyPr>
          <a:lstStyle/>
          <a:p>
            <a:pPr marL="0" lvl="0" indent="0" algn="l">
              <a:lnSpc>
                <a:spcPts val="8400"/>
              </a:lnSpc>
              <a:spcBef>
                <a:spcPct val="0"/>
              </a:spcBef>
            </a:pPr>
            <a:r>
              <a:rPr lang="en-US" sz="6000" spc="131">
                <a:solidFill>
                  <a:srgbClr val="1B5633"/>
                </a:solidFill>
                <a:latin typeface="Playlist Script"/>
                <a:ea typeface="Playlist Script"/>
                <a:cs typeface="Playlist Script"/>
                <a:sym typeface="Playlist Script"/>
              </a:rPr>
              <a:t>Three Curriculum Tracks</a:t>
            </a:r>
          </a:p>
        </p:txBody>
      </p:sp>
      <p:sp>
        <p:nvSpPr>
          <p:cNvPr id="5" name="TextBox 5"/>
          <p:cNvSpPr txBox="1"/>
          <p:nvPr/>
        </p:nvSpPr>
        <p:spPr>
          <a:xfrm>
            <a:off x="8663621" y="2590850"/>
            <a:ext cx="8067766" cy="481330"/>
          </a:xfrm>
          <a:prstGeom prst="rect">
            <a:avLst/>
          </a:prstGeom>
        </p:spPr>
        <p:txBody>
          <a:bodyPr lIns="0" tIns="0" rIns="0" bIns="0" rtlCol="0" anchor="t">
            <a:spAutoFit/>
          </a:bodyPr>
          <a:lstStyle/>
          <a:p>
            <a:pPr algn="l">
              <a:lnSpc>
                <a:spcPts val="3919"/>
              </a:lnSpc>
            </a:pPr>
            <a:r>
              <a:rPr lang="en-US" sz="2799" b="1" spc="-11">
                <a:solidFill>
                  <a:srgbClr val="000000"/>
                </a:solidFill>
                <a:latin typeface="Open Sans Bold"/>
                <a:ea typeface="Open Sans Bold"/>
                <a:cs typeface="Open Sans Bold"/>
                <a:sym typeface="Open Sans Bold"/>
              </a:rPr>
              <a:t>Graduate with honors.</a:t>
            </a:r>
          </a:p>
        </p:txBody>
      </p:sp>
      <p:grpSp>
        <p:nvGrpSpPr>
          <p:cNvPr id="6" name="Group 6"/>
          <p:cNvGrpSpPr/>
          <p:nvPr/>
        </p:nvGrpSpPr>
        <p:grpSpPr>
          <a:xfrm>
            <a:off x="1358874" y="1519047"/>
            <a:ext cx="6548815" cy="6548815"/>
            <a:chOff x="0" y="0"/>
            <a:chExt cx="812800" cy="812800"/>
          </a:xfrm>
        </p:grpSpPr>
        <p:sp>
          <p:nvSpPr>
            <p:cNvPr id="7" name="Freeform 7"/>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4"/>
              <a:stretch>
                <a:fillRect l="-24963" r="-24963"/>
              </a:stretch>
            </a:blipFill>
          </p:spPr>
          <p:txBody>
            <a:bodyPr/>
            <a:lstStyle/>
            <a:p>
              <a:endParaRPr lang="en-US"/>
            </a:p>
          </p:txBody>
        </p:sp>
      </p:grpSp>
      <p:sp>
        <p:nvSpPr>
          <p:cNvPr id="8" name="TextBox 8"/>
          <p:cNvSpPr txBox="1"/>
          <p:nvPr/>
        </p:nvSpPr>
        <p:spPr>
          <a:xfrm>
            <a:off x="4325733" y="266754"/>
            <a:ext cx="13962267" cy="841664"/>
          </a:xfrm>
          <a:prstGeom prst="rect">
            <a:avLst/>
          </a:prstGeom>
        </p:spPr>
        <p:txBody>
          <a:bodyPr lIns="0" tIns="0" rIns="0" bIns="0" rtlCol="0" anchor="t">
            <a:spAutoFit/>
          </a:bodyPr>
          <a:lstStyle/>
          <a:p>
            <a:pPr algn="ctr">
              <a:lnSpc>
                <a:spcPts val="6000"/>
              </a:lnSpc>
            </a:pPr>
            <a:r>
              <a:rPr lang="en-US" sz="6000" b="1" spc="78">
                <a:solidFill>
                  <a:srgbClr val="000000"/>
                </a:solidFill>
                <a:latin typeface="Montserrat Light Bold"/>
                <a:ea typeface="Montserrat Light Bold"/>
                <a:cs typeface="Montserrat Light Bold"/>
                <a:sym typeface="Montserrat Light Bold"/>
              </a:rPr>
              <a:t>HONORS PROGRAM</a:t>
            </a:r>
          </a:p>
        </p:txBody>
      </p:sp>
      <p:sp>
        <p:nvSpPr>
          <p:cNvPr id="9" name="TextBox 9"/>
          <p:cNvSpPr txBox="1"/>
          <p:nvPr/>
        </p:nvSpPr>
        <p:spPr>
          <a:xfrm>
            <a:off x="8635743" y="3676760"/>
            <a:ext cx="9044988" cy="1967230"/>
          </a:xfrm>
          <a:prstGeom prst="rect">
            <a:avLst/>
          </a:prstGeom>
        </p:spPr>
        <p:txBody>
          <a:bodyPr lIns="0" tIns="0" rIns="0" bIns="0" rtlCol="0" anchor="t">
            <a:spAutoFit/>
          </a:bodyPr>
          <a:lstStyle/>
          <a:p>
            <a:pPr algn="ctr">
              <a:lnSpc>
                <a:spcPts val="3919"/>
              </a:lnSpc>
            </a:pPr>
            <a:r>
              <a:rPr lang="en-US" sz="2799" spc="-11" dirty="0">
                <a:solidFill>
                  <a:srgbClr val="000000"/>
                </a:solidFill>
                <a:latin typeface="Arial" panose="020B0604020202020204" pitchFamily="34" charset="0"/>
                <a:ea typeface="Open Sans"/>
                <a:cs typeface="Arial" panose="020B0604020202020204" pitchFamily="34" charset="0"/>
                <a:sym typeface="Open Sans"/>
              </a:rPr>
              <a:t>Students enrolled in FAMU honors courses receive more individualized resources. The program is designed for students who like a highly interactive and challenging learning environment. </a:t>
            </a:r>
          </a:p>
        </p:txBody>
      </p:sp>
      <p:sp>
        <p:nvSpPr>
          <p:cNvPr id="10" name="TextBox 10"/>
          <p:cNvSpPr txBox="1"/>
          <p:nvPr/>
        </p:nvSpPr>
        <p:spPr>
          <a:xfrm>
            <a:off x="8667459" y="6418902"/>
            <a:ext cx="6621378" cy="1967230"/>
          </a:xfrm>
          <a:prstGeom prst="rect">
            <a:avLst/>
          </a:prstGeom>
        </p:spPr>
        <p:txBody>
          <a:bodyPr lIns="0" tIns="0" rIns="0" bIns="0" rtlCol="0" anchor="t">
            <a:spAutoFit/>
          </a:bodyPr>
          <a:lstStyle/>
          <a:p>
            <a:pPr marL="604519" lvl="1" indent="-302260" algn="l">
              <a:lnSpc>
                <a:spcPts val="3919"/>
              </a:lnSpc>
              <a:buFont typeface="Arial"/>
              <a:buChar char="•"/>
            </a:pPr>
            <a:r>
              <a:rPr lang="en-US" sz="2799" spc="-11" dirty="0">
                <a:solidFill>
                  <a:srgbClr val="000000"/>
                </a:solidFill>
                <a:latin typeface="Arial" panose="020B0604020202020204" pitchFamily="34" charset="0"/>
                <a:ea typeface="Open Sans"/>
                <a:cs typeface="Arial" panose="020B0604020202020204" pitchFamily="34" charset="0"/>
                <a:sym typeface="Open Sans"/>
              </a:rPr>
              <a:t>Honors notation on transcript </a:t>
            </a:r>
          </a:p>
          <a:p>
            <a:pPr marL="604519" lvl="1" indent="-302260" algn="l">
              <a:lnSpc>
                <a:spcPts val="3919"/>
              </a:lnSpc>
              <a:buFont typeface="Arial"/>
              <a:buChar char="•"/>
            </a:pPr>
            <a:r>
              <a:rPr lang="en-US" sz="2799" spc="-11" dirty="0">
                <a:solidFill>
                  <a:srgbClr val="000000"/>
                </a:solidFill>
                <a:latin typeface="Arial" panose="020B0604020202020204" pitchFamily="34" charset="0"/>
                <a:ea typeface="Open Sans"/>
                <a:cs typeface="Arial" panose="020B0604020202020204" pitchFamily="34" charset="0"/>
                <a:sym typeface="Open Sans"/>
              </a:rPr>
              <a:t>Certificate of Completion </a:t>
            </a:r>
          </a:p>
          <a:p>
            <a:pPr marL="604519" lvl="1" indent="-302260" algn="l">
              <a:lnSpc>
                <a:spcPts val="3919"/>
              </a:lnSpc>
              <a:buFont typeface="Arial"/>
              <a:buChar char="•"/>
            </a:pPr>
            <a:r>
              <a:rPr lang="en-US" sz="2799" spc="-11" dirty="0">
                <a:solidFill>
                  <a:srgbClr val="000000"/>
                </a:solidFill>
                <a:latin typeface="Arial" panose="020B0604020202020204" pitchFamily="34" charset="0"/>
                <a:ea typeface="Open Sans"/>
                <a:cs typeface="Arial" panose="020B0604020202020204" pitchFamily="34" charset="0"/>
                <a:sym typeface="Open Sans"/>
              </a:rPr>
              <a:t>Honors Plaque</a:t>
            </a:r>
          </a:p>
          <a:p>
            <a:pPr marL="604519" lvl="1" indent="-302260" algn="l">
              <a:lnSpc>
                <a:spcPts val="3919"/>
              </a:lnSpc>
              <a:buFont typeface="Arial"/>
              <a:buChar char="•"/>
            </a:pPr>
            <a:r>
              <a:rPr lang="en-US" sz="2799" spc="-11" dirty="0">
                <a:solidFill>
                  <a:srgbClr val="000000"/>
                </a:solidFill>
                <a:latin typeface="Arial" panose="020B0604020202020204" pitchFamily="34" charset="0"/>
                <a:ea typeface="Open Sans"/>
                <a:cs typeface="Arial" panose="020B0604020202020204" pitchFamily="34" charset="0"/>
                <a:sym typeface="Open Sans"/>
              </a:rPr>
              <a:t>Commencement Medallion   </a:t>
            </a:r>
          </a:p>
        </p:txBody>
      </p:sp>
      <p:sp>
        <p:nvSpPr>
          <p:cNvPr id="11" name="TextBox 11"/>
          <p:cNvSpPr txBox="1"/>
          <p:nvPr/>
        </p:nvSpPr>
        <p:spPr>
          <a:xfrm>
            <a:off x="8932915" y="5848460"/>
            <a:ext cx="5062477" cy="481330"/>
          </a:xfrm>
          <a:prstGeom prst="rect">
            <a:avLst/>
          </a:prstGeom>
        </p:spPr>
        <p:txBody>
          <a:bodyPr lIns="0" tIns="0" rIns="0" bIns="0" rtlCol="0" anchor="t">
            <a:spAutoFit/>
          </a:bodyPr>
          <a:lstStyle/>
          <a:p>
            <a:pPr algn="l">
              <a:lnSpc>
                <a:spcPts val="3919"/>
              </a:lnSpc>
            </a:pPr>
            <a:r>
              <a:rPr lang="en-US" sz="2799" b="1" i="1" spc="-11">
                <a:solidFill>
                  <a:srgbClr val="000000"/>
                </a:solidFill>
                <a:latin typeface="Open Sans Bold Italics"/>
                <a:ea typeface="Open Sans Bold Italics"/>
                <a:cs typeface="Open Sans Bold Italics"/>
                <a:sym typeface="Open Sans Bold Italics"/>
              </a:rPr>
              <a:t>Benefits: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9191534" y="1707880"/>
            <a:ext cx="8067768" cy="1563125"/>
            <a:chOff x="0" y="-123825"/>
            <a:chExt cx="10757022" cy="2084163"/>
          </a:xfrm>
        </p:grpSpPr>
        <p:sp>
          <p:nvSpPr>
            <p:cNvPr id="4" name="Freeform 4"/>
            <p:cNvSpPr/>
            <p:nvPr/>
          </p:nvSpPr>
          <p:spPr>
            <a:xfrm>
              <a:off x="141614" y="1784773"/>
              <a:ext cx="2700997" cy="175565"/>
            </a:xfrm>
            <a:custGeom>
              <a:avLst/>
              <a:gdLst/>
              <a:ahLst/>
              <a:cxnLst/>
              <a:rect l="l" t="t" r="r" b="b"/>
              <a:pathLst>
                <a:path w="2700997" h="175565">
                  <a:moveTo>
                    <a:pt x="0" y="0"/>
                  </a:moveTo>
                  <a:lnTo>
                    <a:pt x="2700997" y="0"/>
                  </a:lnTo>
                  <a:lnTo>
                    <a:pt x="2700997" y="175565"/>
                  </a:lnTo>
                  <a:lnTo>
                    <a:pt x="0" y="17556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TextBox 5"/>
            <p:cNvSpPr txBox="1"/>
            <p:nvPr/>
          </p:nvSpPr>
          <p:spPr>
            <a:xfrm>
              <a:off x="0" y="-123825"/>
              <a:ext cx="9062988" cy="1343025"/>
            </a:xfrm>
            <a:prstGeom prst="rect">
              <a:avLst/>
            </a:prstGeom>
          </p:spPr>
          <p:txBody>
            <a:bodyPr lIns="0" tIns="0" rIns="0" bIns="0" rtlCol="0" anchor="t">
              <a:spAutoFit/>
            </a:bodyPr>
            <a:lstStyle/>
            <a:p>
              <a:pPr marL="0" lvl="0" indent="0" algn="l">
                <a:lnSpc>
                  <a:spcPts val="8400"/>
                </a:lnSpc>
                <a:spcBef>
                  <a:spcPct val="0"/>
                </a:spcBef>
              </a:pPr>
              <a:r>
                <a:rPr lang="en-US" sz="6000" spc="131">
                  <a:solidFill>
                    <a:srgbClr val="1B5633"/>
                  </a:solidFill>
                  <a:latin typeface="Playlist Script"/>
                  <a:ea typeface="Playlist Script"/>
                  <a:cs typeface="Playlist Script"/>
                  <a:sym typeface="Playlist Script"/>
                </a:rPr>
                <a:t>Prepared for Success</a:t>
              </a:r>
            </a:p>
          </p:txBody>
        </p:sp>
        <p:sp>
          <p:nvSpPr>
            <p:cNvPr id="6" name="TextBox 6"/>
            <p:cNvSpPr txBox="1"/>
            <p:nvPr/>
          </p:nvSpPr>
          <p:spPr>
            <a:xfrm>
              <a:off x="0" y="1162050"/>
              <a:ext cx="10757022" cy="622723"/>
            </a:xfrm>
            <a:prstGeom prst="rect">
              <a:avLst/>
            </a:prstGeom>
          </p:spPr>
          <p:txBody>
            <a:bodyPr lIns="0" tIns="0" rIns="0" bIns="0" rtlCol="0" anchor="t">
              <a:spAutoFit/>
            </a:bodyPr>
            <a:lstStyle/>
            <a:p>
              <a:pPr algn="l">
                <a:lnSpc>
                  <a:spcPts val="3919"/>
                </a:lnSpc>
              </a:pPr>
              <a:r>
                <a:rPr lang="en-US" sz="2799" b="1" spc="-11">
                  <a:solidFill>
                    <a:srgbClr val="000000"/>
                  </a:solidFill>
                  <a:latin typeface="Open Sans Bold"/>
                  <a:ea typeface="Open Sans Bold"/>
                  <a:cs typeface="Open Sans Bold"/>
                  <a:sym typeface="Open Sans Bold"/>
                </a:rPr>
                <a:t>Career &amp; Professional Development</a:t>
              </a:r>
            </a:p>
          </p:txBody>
        </p:sp>
      </p:grpSp>
      <p:sp>
        <p:nvSpPr>
          <p:cNvPr id="9" name="TextBox 9"/>
          <p:cNvSpPr txBox="1"/>
          <p:nvPr/>
        </p:nvSpPr>
        <p:spPr>
          <a:xfrm>
            <a:off x="4325733" y="341243"/>
            <a:ext cx="13962267" cy="971839"/>
          </a:xfrm>
          <a:prstGeom prst="rect">
            <a:avLst/>
          </a:prstGeom>
        </p:spPr>
        <p:txBody>
          <a:bodyPr lIns="0" tIns="0" rIns="0" bIns="0" rtlCol="0" anchor="t">
            <a:spAutoFit/>
          </a:bodyPr>
          <a:lstStyle/>
          <a:p>
            <a:pPr algn="ctr">
              <a:lnSpc>
                <a:spcPts val="6999"/>
              </a:lnSpc>
            </a:pPr>
            <a:r>
              <a:rPr lang="en-US" sz="6999" b="1" spc="90">
                <a:solidFill>
                  <a:srgbClr val="000000"/>
                </a:solidFill>
                <a:latin typeface="Montserrat Light Bold"/>
                <a:ea typeface="Montserrat Light Bold"/>
                <a:cs typeface="Montserrat Light Bold"/>
                <a:sym typeface="Montserrat Light Bold"/>
              </a:rPr>
              <a:t>CAREER DEVELOPMENT</a:t>
            </a:r>
          </a:p>
        </p:txBody>
      </p:sp>
      <p:sp>
        <p:nvSpPr>
          <p:cNvPr id="10" name="TextBox 10"/>
          <p:cNvSpPr txBox="1"/>
          <p:nvPr/>
        </p:nvSpPr>
        <p:spPr>
          <a:xfrm>
            <a:off x="9191534" y="3547221"/>
            <a:ext cx="8067766" cy="4939030"/>
          </a:xfrm>
          <a:prstGeom prst="rect">
            <a:avLst/>
          </a:prstGeom>
        </p:spPr>
        <p:txBody>
          <a:bodyPr lIns="0" tIns="0" rIns="0" bIns="0" rtlCol="0" anchor="t">
            <a:spAutoFit/>
          </a:bodyPr>
          <a:lstStyle/>
          <a:p>
            <a:pPr algn="ctr">
              <a:lnSpc>
                <a:spcPts val="3919"/>
              </a:lnSpc>
            </a:pPr>
            <a:r>
              <a:rPr lang="en-US" sz="2799" spc="-11" dirty="0">
                <a:solidFill>
                  <a:srgbClr val="000000"/>
                </a:solidFill>
                <a:latin typeface="Arial" panose="020B0604020202020204" pitchFamily="34" charset="0"/>
                <a:ea typeface="Open Sans"/>
                <a:cs typeface="Arial" panose="020B0604020202020204" pitchFamily="34" charset="0"/>
                <a:sym typeface="Open Sans"/>
              </a:rPr>
              <a:t>The FAMU Career and Professional Development Center helps students discover their passions, build experience, and connect with employers so they graduate career-ready. </a:t>
            </a:r>
          </a:p>
          <a:p>
            <a:pPr algn="l">
              <a:lnSpc>
                <a:spcPts val="3919"/>
              </a:lnSpc>
            </a:pPr>
            <a:endParaRPr lang="en-US" sz="2799" spc="-11" dirty="0">
              <a:solidFill>
                <a:srgbClr val="000000"/>
              </a:solidFill>
              <a:latin typeface="Arial" panose="020B0604020202020204" pitchFamily="34" charset="0"/>
              <a:ea typeface="Open Sans"/>
              <a:cs typeface="Arial" panose="020B0604020202020204" pitchFamily="34" charset="0"/>
              <a:sym typeface="Open Sans"/>
            </a:endParaRPr>
          </a:p>
          <a:p>
            <a:pPr marL="604519" lvl="1" indent="-302260" algn="l">
              <a:lnSpc>
                <a:spcPts val="3919"/>
              </a:lnSpc>
              <a:buFont typeface="Arial"/>
              <a:buChar char="•"/>
            </a:pPr>
            <a:r>
              <a:rPr lang="en-US" sz="2799" spc="-11" dirty="0">
                <a:solidFill>
                  <a:srgbClr val="000000"/>
                </a:solidFill>
                <a:latin typeface="Arial" panose="020B0604020202020204" pitchFamily="34" charset="0"/>
                <a:ea typeface="Open Sans"/>
                <a:cs typeface="Arial" panose="020B0604020202020204" pitchFamily="34" charset="0"/>
                <a:sym typeface="Open Sans"/>
              </a:rPr>
              <a:t>Career Coaching</a:t>
            </a:r>
          </a:p>
          <a:p>
            <a:pPr marL="604519" lvl="1" indent="-302260" algn="l">
              <a:lnSpc>
                <a:spcPts val="3919"/>
              </a:lnSpc>
              <a:buFont typeface="Arial"/>
              <a:buChar char="•"/>
            </a:pPr>
            <a:r>
              <a:rPr lang="en-US" sz="2799" spc="-11" dirty="0">
                <a:solidFill>
                  <a:srgbClr val="000000"/>
                </a:solidFill>
                <a:latin typeface="Arial" panose="020B0604020202020204" pitchFamily="34" charset="0"/>
                <a:ea typeface="Open Sans"/>
                <a:cs typeface="Arial" panose="020B0604020202020204" pitchFamily="34" charset="0"/>
                <a:sym typeface="Open Sans"/>
              </a:rPr>
              <a:t>Major Exploration</a:t>
            </a:r>
          </a:p>
          <a:p>
            <a:pPr marL="604519" lvl="1" indent="-302260" algn="l">
              <a:lnSpc>
                <a:spcPts val="3919"/>
              </a:lnSpc>
              <a:buFont typeface="Arial"/>
              <a:buChar char="•"/>
            </a:pPr>
            <a:r>
              <a:rPr lang="en-US" sz="2799" spc="-11" dirty="0">
                <a:solidFill>
                  <a:srgbClr val="000000"/>
                </a:solidFill>
                <a:latin typeface="Arial" panose="020B0604020202020204" pitchFamily="34" charset="0"/>
                <a:ea typeface="Open Sans"/>
                <a:cs typeface="Arial" panose="020B0604020202020204" pitchFamily="34" charset="0"/>
                <a:sym typeface="Open Sans"/>
              </a:rPr>
              <a:t>Internships </a:t>
            </a:r>
          </a:p>
          <a:p>
            <a:pPr marL="604519" lvl="1" indent="-302260" algn="l">
              <a:lnSpc>
                <a:spcPts val="3919"/>
              </a:lnSpc>
              <a:buFont typeface="Arial"/>
              <a:buChar char="•"/>
            </a:pPr>
            <a:r>
              <a:rPr lang="en-US" sz="2799" spc="-11" dirty="0">
                <a:solidFill>
                  <a:srgbClr val="000000"/>
                </a:solidFill>
                <a:latin typeface="Arial" panose="020B0604020202020204" pitchFamily="34" charset="0"/>
                <a:ea typeface="Open Sans"/>
                <a:cs typeface="Arial" panose="020B0604020202020204" pitchFamily="34" charset="0"/>
                <a:sym typeface="Open Sans"/>
              </a:rPr>
              <a:t>Job Search Support</a:t>
            </a:r>
          </a:p>
          <a:p>
            <a:pPr marL="604519" lvl="1" indent="-302260" algn="l">
              <a:lnSpc>
                <a:spcPts val="3919"/>
              </a:lnSpc>
              <a:buFont typeface="Arial"/>
              <a:buChar char="•"/>
            </a:pPr>
            <a:r>
              <a:rPr lang="en-US" sz="2799" spc="-11" dirty="0">
                <a:solidFill>
                  <a:srgbClr val="000000"/>
                </a:solidFill>
                <a:latin typeface="Arial" panose="020B0604020202020204" pitchFamily="34" charset="0"/>
                <a:ea typeface="Open Sans"/>
                <a:cs typeface="Arial" panose="020B0604020202020204" pitchFamily="34" charset="0"/>
                <a:sym typeface="Open Sans"/>
              </a:rPr>
              <a:t>Career Planning </a:t>
            </a:r>
          </a:p>
        </p:txBody>
      </p:sp>
      <p:grpSp>
        <p:nvGrpSpPr>
          <p:cNvPr id="11" name="Group 7">
            <a:extLst>
              <a:ext uri="{FF2B5EF4-FFF2-40B4-BE49-F238E27FC236}">
                <a16:creationId xmlns:a16="http://schemas.microsoft.com/office/drawing/2014/main" id="{105B1C62-2C95-12E7-CF32-67DB1A6C1B2A}"/>
              </a:ext>
            </a:extLst>
          </p:cNvPr>
          <p:cNvGrpSpPr/>
          <p:nvPr/>
        </p:nvGrpSpPr>
        <p:grpSpPr>
          <a:xfrm>
            <a:off x="1336670" y="1470369"/>
            <a:ext cx="6728493" cy="6728493"/>
            <a:chOff x="0" y="0"/>
            <a:chExt cx="812800" cy="812800"/>
          </a:xfrm>
        </p:grpSpPr>
        <p:sp>
          <p:nvSpPr>
            <p:cNvPr id="12" name="Freeform 8">
              <a:extLst>
                <a:ext uri="{FF2B5EF4-FFF2-40B4-BE49-F238E27FC236}">
                  <a16:creationId xmlns:a16="http://schemas.microsoft.com/office/drawing/2014/main" id="{E036FF72-EFC3-2765-34F8-1DB8CD89CD54}"/>
                </a:ext>
              </a:extLst>
            </p:cNvPr>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5"/>
              <a:stretch>
                <a:fillRect r="-33333"/>
              </a:stretch>
            </a:blipFill>
          </p:spPr>
          <p:txBody>
            <a:bodyPr/>
            <a:lstStyle/>
            <a:p>
              <a:endParaRPr lang="en-US"/>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9108F-6C0A-9430-582E-FDC8ECB49683}"/>
              </a:ext>
            </a:extLst>
          </p:cNvPr>
          <p:cNvSpPr>
            <a:spLocks noGrp="1"/>
          </p:cNvSpPr>
          <p:nvPr>
            <p:ph type="title"/>
          </p:nvPr>
        </p:nvSpPr>
        <p:spPr/>
        <p:txBody>
          <a:bodyPr>
            <a:normAutofit/>
          </a:bodyPr>
          <a:lstStyle/>
          <a:p>
            <a:r>
              <a:rPr lang="en-US" sz="6000" dirty="0"/>
              <a:t>Scan to be added to our counselor database to receive periodic updates!</a:t>
            </a:r>
          </a:p>
        </p:txBody>
      </p:sp>
      <p:sp>
        <p:nvSpPr>
          <p:cNvPr id="3" name="Text Placeholder 2">
            <a:extLst>
              <a:ext uri="{FF2B5EF4-FFF2-40B4-BE49-F238E27FC236}">
                <a16:creationId xmlns:a16="http://schemas.microsoft.com/office/drawing/2014/main" id="{07227727-C540-E7A7-26FA-AA7DF5416883}"/>
              </a:ext>
            </a:extLst>
          </p:cNvPr>
          <p:cNvSpPr>
            <a:spLocks noGrp="1"/>
          </p:cNvSpPr>
          <p:nvPr>
            <p:ph type="body" idx="1"/>
          </p:nvPr>
        </p:nvSpPr>
        <p:spPr>
          <a:xfrm>
            <a:off x="3924665" y="6309048"/>
            <a:ext cx="8982309" cy="1529402"/>
          </a:xfrm>
        </p:spPr>
        <p:txBody>
          <a:bodyPr>
            <a:normAutofit lnSpcReduction="10000"/>
          </a:bodyPr>
          <a:lstStyle/>
          <a:p>
            <a:pPr algn="ctr"/>
            <a:r>
              <a:rPr lang="en-US" sz="4800" b="1" dirty="0">
                <a:solidFill>
                  <a:srgbClr val="F57319"/>
                </a:solidFill>
                <a:latin typeface="Arial" panose="020B0604020202020204" pitchFamily="34" charset="0"/>
                <a:cs typeface="Arial" panose="020B0604020202020204" pitchFamily="34" charset="0"/>
              </a:rPr>
              <a:t>Also, we’re now using </a:t>
            </a:r>
            <a:r>
              <a:rPr lang="en-US" sz="4800" b="1" dirty="0" err="1">
                <a:solidFill>
                  <a:srgbClr val="F57319"/>
                </a:solidFill>
                <a:latin typeface="Arial" panose="020B0604020202020204" pitchFamily="34" charset="0"/>
                <a:cs typeface="Arial" panose="020B0604020202020204" pitchFamily="34" charset="0"/>
              </a:rPr>
              <a:t>Slate.org</a:t>
            </a:r>
            <a:r>
              <a:rPr lang="en-US" sz="4800" b="1" dirty="0">
                <a:solidFill>
                  <a:srgbClr val="F57319"/>
                </a:solidFill>
                <a:latin typeface="Arial" panose="020B0604020202020204" pitchFamily="34" charset="0"/>
                <a:cs typeface="Arial" panose="020B0604020202020204" pitchFamily="34" charset="0"/>
              </a:rPr>
              <a:t>!  </a:t>
            </a:r>
          </a:p>
        </p:txBody>
      </p:sp>
      <p:pic>
        <p:nvPicPr>
          <p:cNvPr id="1026" name="Picture 2" descr="Scan me!">
            <a:extLst>
              <a:ext uri="{FF2B5EF4-FFF2-40B4-BE49-F238E27FC236}">
                <a16:creationId xmlns:a16="http://schemas.microsoft.com/office/drawing/2014/main" id="{C595C03D-09D6-CAB0-7744-7B5406E9CF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1" y="1397978"/>
            <a:ext cx="3745522" cy="3745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79955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C6E23-6967-B13E-62DD-85061E6180C7}"/>
              </a:ext>
            </a:extLst>
          </p:cNvPr>
          <p:cNvSpPr>
            <a:spLocks noGrp="1"/>
          </p:cNvSpPr>
          <p:nvPr>
            <p:ph type="ctrTitle"/>
          </p:nvPr>
        </p:nvSpPr>
        <p:spPr>
          <a:xfrm>
            <a:off x="226224" y="3352800"/>
            <a:ext cx="11414791" cy="3581400"/>
          </a:xfrm>
        </p:spPr>
        <p:txBody>
          <a:bodyPr/>
          <a:lstStyle/>
          <a:p>
            <a:r>
              <a:rPr lang="en-US" dirty="0"/>
              <a:t>@</a:t>
            </a:r>
            <a:r>
              <a:rPr lang="en-US" dirty="0" err="1"/>
              <a:t>famuadmissions</a:t>
            </a:r>
            <a:endParaRPr lang="en-US" dirty="0"/>
          </a:p>
        </p:txBody>
      </p:sp>
      <p:sp>
        <p:nvSpPr>
          <p:cNvPr id="4" name="Text Placeholder 3">
            <a:extLst>
              <a:ext uri="{FF2B5EF4-FFF2-40B4-BE49-F238E27FC236}">
                <a16:creationId xmlns:a16="http://schemas.microsoft.com/office/drawing/2014/main" id="{54469FB1-D627-7109-7EF1-DC172BCB2A9E}"/>
              </a:ext>
            </a:extLst>
          </p:cNvPr>
          <p:cNvSpPr>
            <a:spLocks noGrp="1"/>
          </p:cNvSpPr>
          <p:nvPr>
            <p:ph type="body" sz="quarter" idx="10"/>
          </p:nvPr>
        </p:nvSpPr>
        <p:spPr/>
        <p:txBody>
          <a:bodyPr/>
          <a:lstStyle/>
          <a:p>
            <a:r>
              <a:rPr lang="en-US" dirty="0"/>
              <a:t>Follow Us on Instagram!</a:t>
            </a:r>
          </a:p>
        </p:txBody>
      </p:sp>
    </p:spTree>
    <p:extLst>
      <p:ext uri="{BB962C8B-B14F-4D97-AF65-F5344CB8AC3E}">
        <p14:creationId xmlns:p14="http://schemas.microsoft.com/office/powerpoint/2010/main" val="4537086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5579" t="-5900" b="-5900"/>
            </a:stretch>
          </a:blipFill>
        </p:spPr>
        <p:txBody>
          <a:bodyPr/>
          <a:lstStyle/>
          <a:p>
            <a:endParaRPr lang="en-US"/>
          </a:p>
        </p:txBody>
      </p:sp>
      <p:grpSp>
        <p:nvGrpSpPr>
          <p:cNvPr id="3" name="Group 3"/>
          <p:cNvGrpSpPr/>
          <p:nvPr/>
        </p:nvGrpSpPr>
        <p:grpSpPr>
          <a:xfrm>
            <a:off x="0" y="0"/>
            <a:ext cx="18288000" cy="10287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1B5633">
                <a:alpha val="84706"/>
              </a:srgbClr>
            </a:solidFill>
          </p:spPr>
          <p:txBody>
            <a:bodyPr/>
            <a:lstStyle/>
            <a:p>
              <a:endParaRPr lang="en-US"/>
            </a:p>
          </p:txBody>
        </p:sp>
        <p:sp>
          <p:nvSpPr>
            <p:cNvPr id="5" name="TextBox 5"/>
            <p:cNvSpPr txBox="1"/>
            <p:nvPr/>
          </p:nvSpPr>
          <p:spPr>
            <a:xfrm>
              <a:off x="0" y="-66675"/>
              <a:ext cx="4816593" cy="2776008"/>
            </a:xfrm>
            <a:prstGeom prst="rect">
              <a:avLst/>
            </a:prstGeom>
          </p:spPr>
          <p:txBody>
            <a:bodyPr lIns="50800" tIns="50800" rIns="50800" bIns="50800" rtlCol="0" anchor="ctr"/>
            <a:lstStyle/>
            <a:p>
              <a:pPr algn="ctr">
                <a:lnSpc>
                  <a:spcPts val="3624"/>
                </a:lnSpc>
              </a:pPr>
              <a:endParaRPr/>
            </a:p>
          </p:txBody>
        </p:sp>
      </p:grpSp>
      <p:sp>
        <p:nvSpPr>
          <p:cNvPr id="6" name="Freeform 6"/>
          <p:cNvSpPr/>
          <p:nvPr/>
        </p:nvSpPr>
        <p:spPr>
          <a:xfrm>
            <a:off x="1028700" y="1038819"/>
            <a:ext cx="5045811" cy="5590926"/>
          </a:xfrm>
          <a:custGeom>
            <a:avLst/>
            <a:gdLst/>
            <a:ahLst/>
            <a:cxnLst/>
            <a:rect l="l" t="t" r="r" b="b"/>
            <a:pathLst>
              <a:path w="5045811" h="5590926">
                <a:moveTo>
                  <a:pt x="0" y="0"/>
                </a:moveTo>
                <a:lnTo>
                  <a:pt x="5045811" y="0"/>
                </a:lnTo>
                <a:lnTo>
                  <a:pt x="5045811" y="5590926"/>
                </a:lnTo>
                <a:lnTo>
                  <a:pt x="0" y="559092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1028700" y="1911540"/>
            <a:ext cx="16230600" cy="6388099"/>
          </a:xfrm>
          <a:prstGeom prst="rect">
            <a:avLst/>
          </a:prstGeom>
        </p:spPr>
        <p:txBody>
          <a:bodyPr lIns="0" tIns="0" rIns="0" bIns="0" rtlCol="0" anchor="t">
            <a:spAutoFit/>
          </a:bodyPr>
          <a:lstStyle/>
          <a:p>
            <a:pPr algn="ctr">
              <a:lnSpc>
                <a:spcPts val="9999"/>
              </a:lnSpc>
            </a:pPr>
            <a:r>
              <a:rPr lang="en-US" sz="9999" b="1" spc="619">
                <a:solidFill>
                  <a:srgbClr val="FFFFFF"/>
                </a:solidFill>
                <a:latin typeface="Montserrat Bold"/>
                <a:ea typeface="Montserrat Bold"/>
                <a:cs typeface="Montserrat Bold"/>
                <a:sym typeface="Montserrat Bold"/>
              </a:rPr>
              <a:t>STRIKE BOLD!</a:t>
            </a:r>
          </a:p>
          <a:p>
            <a:pPr algn="ctr">
              <a:lnSpc>
                <a:spcPts val="9999"/>
              </a:lnSpc>
            </a:pPr>
            <a:endParaRPr lang="en-US" sz="9999" b="1" spc="619">
              <a:solidFill>
                <a:srgbClr val="FFFFFF"/>
              </a:solidFill>
              <a:latin typeface="Montserrat Bold"/>
              <a:ea typeface="Montserrat Bold"/>
              <a:cs typeface="Montserrat Bold"/>
              <a:sym typeface="Montserrat Bold"/>
            </a:endParaRPr>
          </a:p>
          <a:p>
            <a:pPr algn="ctr">
              <a:lnSpc>
                <a:spcPts val="9999"/>
              </a:lnSpc>
            </a:pPr>
            <a:r>
              <a:rPr lang="en-US" sz="9999" b="1" spc="619">
                <a:solidFill>
                  <a:srgbClr val="FFFFFF"/>
                </a:solidFill>
                <a:latin typeface="Montserrat Bold"/>
                <a:ea typeface="Montserrat Bold"/>
                <a:cs typeface="Montserrat Bold"/>
                <a:sym typeface="Montserrat Bold"/>
              </a:rPr>
              <a:t>STRIKE PROUD!</a:t>
            </a:r>
          </a:p>
          <a:p>
            <a:pPr algn="ctr">
              <a:lnSpc>
                <a:spcPts val="9999"/>
              </a:lnSpc>
            </a:pPr>
            <a:endParaRPr lang="en-US" sz="9999" b="1" spc="619">
              <a:solidFill>
                <a:srgbClr val="FFFFFF"/>
              </a:solidFill>
              <a:latin typeface="Montserrat Bold"/>
              <a:ea typeface="Montserrat Bold"/>
              <a:cs typeface="Montserrat Bold"/>
              <a:sym typeface="Montserrat Bold"/>
            </a:endParaRPr>
          </a:p>
          <a:p>
            <a:pPr algn="ctr">
              <a:lnSpc>
                <a:spcPts val="9999"/>
              </a:lnSpc>
            </a:pPr>
            <a:r>
              <a:rPr lang="en-US" sz="9999" b="1" spc="619">
                <a:solidFill>
                  <a:srgbClr val="FFFFFF"/>
                </a:solidFill>
                <a:latin typeface="Montserrat Bold"/>
                <a:ea typeface="Montserrat Bold"/>
                <a:cs typeface="Montserrat Bold"/>
                <a:sym typeface="Montserrat Bold"/>
              </a:rPr>
              <a:t>STRIKE          ! </a:t>
            </a:r>
          </a:p>
        </p:txBody>
      </p:sp>
      <p:sp>
        <p:nvSpPr>
          <p:cNvPr id="8" name="Freeform 8"/>
          <p:cNvSpPr/>
          <p:nvPr/>
        </p:nvSpPr>
        <p:spPr>
          <a:xfrm flipH="1" flipV="1">
            <a:off x="12213489" y="3834282"/>
            <a:ext cx="5045811" cy="5590926"/>
          </a:xfrm>
          <a:custGeom>
            <a:avLst/>
            <a:gdLst/>
            <a:ahLst/>
            <a:cxnLst/>
            <a:rect l="l" t="t" r="r" b="b"/>
            <a:pathLst>
              <a:path w="5045811" h="5590926">
                <a:moveTo>
                  <a:pt x="5045811" y="5590926"/>
                </a:moveTo>
                <a:lnTo>
                  <a:pt x="0" y="5590926"/>
                </a:lnTo>
                <a:lnTo>
                  <a:pt x="0" y="0"/>
                </a:lnTo>
                <a:lnTo>
                  <a:pt x="5045811" y="0"/>
                </a:lnTo>
                <a:lnTo>
                  <a:pt x="5045811" y="5590926"/>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9" name="Group 9"/>
          <p:cNvGrpSpPr/>
          <p:nvPr/>
        </p:nvGrpSpPr>
        <p:grpSpPr>
          <a:xfrm>
            <a:off x="11365995" y="7022888"/>
            <a:ext cx="3523599" cy="1265860"/>
            <a:chOff x="0" y="0"/>
            <a:chExt cx="4698132" cy="1687814"/>
          </a:xfrm>
        </p:grpSpPr>
        <p:grpSp>
          <p:nvGrpSpPr>
            <p:cNvPr id="10" name="Group 10"/>
            <p:cNvGrpSpPr/>
            <p:nvPr/>
          </p:nvGrpSpPr>
          <p:grpSpPr>
            <a:xfrm>
              <a:off x="0" y="0"/>
              <a:ext cx="4698132" cy="1687814"/>
              <a:chOff x="0" y="0"/>
              <a:chExt cx="1086573" cy="390353"/>
            </a:xfrm>
          </p:grpSpPr>
          <p:sp>
            <p:nvSpPr>
              <p:cNvPr id="11" name="Freeform 11"/>
              <p:cNvSpPr/>
              <p:nvPr/>
            </p:nvSpPr>
            <p:spPr>
              <a:xfrm>
                <a:off x="0" y="0"/>
                <a:ext cx="1086573" cy="390353"/>
              </a:xfrm>
              <a:custGeom>
                <a:avLst/>
                <a:gdLst/>
                <a:ahLst/>
                <a:cxnLst/>
                <a:rect l="l" t="t" r="r" b="b"/>
                <a:pathLst>
                  <a:path w="1086573" h="390353">
                    <a:moveTo>
                      <a:pt x="0" y="0"/>
                    </a:moveTo>
                    <a:lnTo>
                      <a:pt x="1086573" y="0"/>
                    </a:lnTo>
                    <a:lnTo>
                      <a:pt x="1086573" y="390353"/>
                    </a:lnTo>
                    <a:lnTo>
                      <a:pt x="0" y="390353"/>
                    </a:lnTo>
                    <a:close/>
                  </a:path>
                </a:pathLst>
              </a:custGeom>
              <a:solidFill>
                <a:srgbClr val="FEFEFE"/>
              </a:solidFill>
            </p:spPr>
            <p:txBody>
              <a:bodyPr/>
              <a:lstStyle/>
              <a:p>
                <a:endParaRPr lang="en-US"/>
              </a:p>
            </p:txBody>
          </p:sp>
          <p:sp>
            <p:nvSpPr>
              <p:cNvPr id="12" name="TextBox 12"/>
              <p:cNvSpPr txBox="1"/>
              <p:nvPr/>
            </p:nvSpPr>
            <p:spPr>
              <a:xfrm>
                <a:off x="0" y="-66675"/>
                <a:ext cx="1086573" cy="457028"/>
              </a:xfrm>
              <a:prstGeom prst="rect">
                <a:avLst/>
              </a:prstGeom>
            </p:spPr>
            <p:txBody>
              <a:bodyPr lIns="50800" tIns="50800" rIns="50800" bIns="50800" rtlCol="0" anchor="ctr"/>
              <a:lstStyle/>
              <a:p>
                <a:pPr algn="ctr">
                  <a:lnSpc>
                    <a:spcPts val="3624"/>
                  </a:lnSpc>
                </a:pPr>
                <a:endParaRPr/>
              </a:p>
            </p:txBody>
          </p:sp>
        </p:grpSp>
        <p:sp>
          <p:nvSpPr>
            <p:cNvPr id="13" name="Freeform 13"/>
            <p:cNvSpPr/>
            <p:nvPr/>
          </p:nvSpPr>
          <p:spPr>
            <a:xfrm>
              <a:off x="0" y="0"/>
              <a:ext cx="4698132" cy="1687814"/>
            </a:xfrm>
            <a:custGeom>
              <a:avLst/>
              <a:gdLst/>
              <a:ahLst/>
              <a:cxnLst/>
              <a:rect l="l" t="t" r="r" b="b"/>
              <a:pathLst>
                <a:path w="4698132" h="1687814">
                  <a:moveTo>
                    <a:pt x="0" y="0"/>
                  </a:moveTo>
                  <a:lnTo>
                    <a:pt x="4698132" y="0"/>
                  </a:lnTo>
                  <a:lnTo>
                    <a:pt x="4698132" y="1687814"/>
                  </a:lnTo>
                  <a:lnTo>
                    <a:pt x="0" y="1687814"/>
                  </a:lnTo>
                  <a:lnTo>
                    <a:pt x="0" y="0"/>
                  </a:lnTo>
                  <a:close/>
                </a:path>
              </a:pathLst>
            </a:custGeom>
            <a:blipFill>
              <a:blip r:embed="rId4"/>
              <a:stretch>
                <a:fillRect t="-6193" b="-6193"/>
              </a:stretch>
            </a:blipFill>
          </p:spPr>
          <p:txBody>
            <a:bodyPr/>
            <a:lstStyle/>
            <a:p>
              <a:endParaRPr lang="en-US"/>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descr="FAMU Hype Video 2025">
            <a:hlinkClick r:id="" action="ppaction://media"/>
            <a:extLst>
              <a:ext uri="{FF2B5EF4-FFF2-40B4-BE49-F238E27FC236}">
                <a16:creationId xmlns:a16="http://schemas.microsoft.com/office/drawing/2014/main" id="{9847EA87-1AF3-BD06-2457-3FB235B7E8E6}"/>
              </a:ext>
            </a:extLst>
          </p:cNvPr>
          <p:cNvPicPr>
            <a:picLocks noGrp="1" noRot="1" noChangeAspect="1"/>
          </p:cNvPicPr>
          <p:nvPr>
            <p:ph type="media" sz="quarter" idx="10"/>
            <a:videoFile r:link="rId1"/>
          </p:nvPr>
        </p:nvPicPr>
        <p:blipFill>
          <a:blip r:embed="rId3"/>
          <a:stretch>
            <a:fillRect/>
          </a:stretch>
        </p:blipFill>
        <p:spPr>
          <a:xfrm>
            <a:off x="3112477" y="1705511"/>
            <a:ext cx="12115800" cy="6845411"/>
          </a:xfrm>
          <a:prstGeom prst="rect">
            <a:avLst/>
          </a:prstGeom>
        </p:spPr>
      </p:pic>
    </p:spTree>
    <p:extLst>
      <p:ext uri="{BB962C8B-B14F-4D97-AF65-F5344CB8AC3E}">
        <p14:creationId xmlns:p14="http://schemas.microsoft.com/office/powerpoint/2010/main" val="3964816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US"/>
          </a:p>
        </p:txBody>
      </p:sp>
      <p:sp>
        <p:nvSpPr>
          <p:cNvPr id="3" name="Freeform 3"/>
          <p:cNvSpPr/>
          <p:nvPr/>
        </p:nvSpPr>
        <p:spPr>
          <a:xfrm>
            <a:off x="1357692" y="1552954"/>
            <a:ext cx="6525301" cy="6540890"/>
          </a:xfrm>
          <a:custGeom>
            <a:avLst/>
            <a:gdLst/>
            <a:ahLst/>
            <a:cxnLst/>
            <a:rect l="l" t="t" r="r" b="b"/>
            <a:pathLst>
              <a:path w="6525301" h="6540890">
                <a:moveTo>
                  <a:pt x="0" y="0"/>
                </a:moveTo>
                <a:lnTo>
                  <a:pt x="6525301" y="0"/>
                </a:lnTo>
                <a:lnTo>
                  <a:pt x="6525301" y="6540890"/>
                </a:lnTo>
                <a:lnTo>
                  <a:pt x="0" y="6540890"/>
                </a:lnTo>
                <a:lnTo>
                  <a:pt x="0" y="0"/>
                </a:lnTo>
                <a:close/>
              </a:path>
            </a:pathLst>
          </a:custGeom>
          <a:blipFill>
            <a:blip r:embed="rId4"/>
            <a:stretch>
              <a:fillRect l="-39382" r="-28904"/>
            </a:stretch>
          </a:blipFill>
        </p:spPr>
        <p:txBody>
          <a:bodyPr/>
          <a:lstStyle/>
          <a:p>
            <a:endParaRPr lang="en-US"/>
          </a:p>
        </p:txBody>
      </p:sp>
      <p:sp>
        <p:nvSpPr>
          <p:cNvPr id="4" name="TextBox 4"/>
          <p:cNvSpPr txBox="1"/>
          <p:nvPr/>
        </p:nvSpPr>
        <p:spPr>
          <a:xfrm>
            <a:off x="4325733" y="360293"/>
            <a:ext cx="13962267" cy="1085387"/>
          </a:xfrm>
          <a:prstGeom prst="rect">
            <a:avLst/>
          </a:prstGeom>
        </p:spPr>
        <p:txBody>
          <a:bodyPr lIns="0" tIns="0" rIns="0" bIns="0" rtlCol="0" anchor="t">
            <a:spAutoFit/>
          </a:bodyPr>
          <a:lstStyle/>
          <a:p>
            <a:pPr algn="ctr">
              <a:lnSpc>
                <a:spcPts val="7856"/>
              </a:lnSpc>
            </a:pPr>
            <a:r>
              <a:rPr lang="en-US" sz="7856" b="1" spc="102">
                <a:solidFill>
                  <a:srgbClr val="000000"/>
                </a:solidFill>
                <a:latin typeface="Montserrat Light Bold"/>
                <a:ea typeface="Montserrat Light Bold"/>
                <a:cs typeface="Montserrat Light Bold"/>
                <a:sym typeface="Montserrat Light Bold"/>
              </a:rPr>
              <a:t>OVERVIEW</a:t>
            </a:r>
          </a:p>
        </p:txBody>
      </p:sp>
      <p:sp>
        <p:nvSpPr>
          <p:cNvPr id="5" name="TextBox 5"/>
          <p:cNvSpPr txBox="1"/>
          <p:nvPr/>
        </p:nvSpPr>
        <p:spPr>
          <a:xfrm>
            <a:off x="8743913" y="1511204"/>
            <a:ext cx="6797241" cy="1038225"/>
          </a:xfrm>
          <a:prstGeom prst="rect">
            <a:avLst/>
          </a:prstGeom>
        </p:spPr>
        <p:txBody>
          <a:bodyPr lIns="0" tIns="0" rIns="0" bIns="0" rtlCol="0" anchor="t">
            <a:spAutoFit/>
          </a:bodyPr>
          <a:lstStyle/>
          <a:p>
            <a:pPr marL="0" lvl="0" indent="0" algn="l">
              <a:lnSpc>
                <a:spcPts val="8400"/>
              </a:lnSpc>
              <a:spcBef>
                <a:spcPct val="0"/>
              </a:spcBef>
            </a:pPr>
            <a:r>
              <a:rPr lang="en-US" sz="6000" u="none" strike="noStrike" spc="131">
                <a:solidFill>
                  <a:srgbClr val="1B5633"/>
                </a:solidFill>
                <a:latin typeface="Playlist Script"/>
                <a:ea typeface="Playlist Script"/>
                <a:cs typeface="Playlist Script"/>
                <a:sym typeface="Playlist Script"/>
              </a:rPr>
              <a:t>Introduction</a:t>
            </a:r>
          </a:p>
        </p:txBody>
      </p:sp>
      <p:sp>
        <p:nvSpPr>
          <p:cNvPr id="6" name="TextBox 6"/>
          <p:cNvSpPr txBox="1"/>
          <p:nvPr/>
        </p:nvSpPr>
        <p:spPr>
          <a:xfrm>
            <a:off x="8743913" y="2492279"/>
            <a:ext cx="8067766" cy="1967230"/>
          </a:xfrm>
          <a:prstGeom prst="rect">
            <a:avLst/>
          </a:prstGeom>
        </p:spPr>
        <p:txBody>
          <a:bodyPr lIns="0" tIns="0" rIns="0" bIns="0" rtlCol="0" anchor="t">
            <a:spAutoFit/>
          </a:bodyPr>
          <a:lstStyle/>
          <a:p>
            <a:pPr algn="l">
              <a:lnSpc>
                <a:spcPts val="3919"/>
              </a:lnSpc>
            </a:pPr>
            <a:r>
              <a:rPr lang="en-US" sz="2799" spc="-11" dirty="0">
                <a:solidFill>
                  <a:srgbClr val="000000"/>
                </a:solidFill>
                <a:latin typeface="Arial" panose="020B0604020202020204" pitchFamily="34" charset="0"/>
                <a:ea typeface="Open Sans"/>
                <a:cs typeface="Arial" panose="020B0604020202020204" pitchFamily="34" charset="0"/>
                <a:sym typeface="Open Sans"/>
              </a:rPr>
              <a:t>Florida A&amp;M University, established in 1887, is a historically Black university devoted to student success and renowned for academic excellence, world-class faculty, and research innovation. </a:t>
            </a:r>
          </a:p>
        </p:txBody>
      </p:sp>
      <p:sp>
        <p:nvSpPr>
          <p:cNvPr id="7" name="TextBox 7"/>
          <p:cNvSpPr txBox="1"/>
          <p:nvPr/>
        </p:nvSpPr>
        <p:spPr>
          <a:xfrm>
            <a:off x="8743913" y="4699574"/>
            <a:ext cx="8067766" cy="481330"/>
          </a:xfrm>
          <a:prstGeom prst="rect">
            <a:avLst/>
          </a:prstGeom>
        </p:spPr>
        <p:txBody>
          <a:bodyPr lIns="0" tIns="0" rIns="0" bIns="0" rtlCol="0" anchor="t">
            <a:spAutoFit/>
          </a:bodyPr>
          <a:lstStyle/>
          <a:p>
            <a:pPr algn="l">
              <a:lnSpc>
                <a:spcPts val="3919"/>
              </a:lnSpc>
            </a:pPr>
            <a:r>
              <a:rPr lang="en-US" sz="2799" b="1" spc="-11">
                <a:solidFill>
                  <a:srgbClr val="000000"/>
                </a:solidFill>
                <a:latin typeface="Open Sans Bold"/>
                <a:ea typeface="Open Sans Bold"/>
                <a:cs typeface="Open Sans Bold"/>
                <a:sym typeface="Open Sans Bold"/>
              </a:rPr>
              <a:t>Quick Facts:</a:t>
            </a:r>
          </a:p>
        </p:txBody>
      </p:sp>
      <p:sp>
        <p:nvSpPr>
          <p:cNvPr id="8" name="TextBox 8"/>
          <p:cNvSpPr txBox="1"/>
          <p:nvPr/>
        </p:nvSpPr>
        <p:spPr>
          <a:xfrm>
            <a:off x="8743913" y="5305983"/>
            <a:ext cx="8067766" cy="838200"/>
          </a:xfrm>
          <a:prstGeom prst="rect">
            <a:avLst/>
          </a:prstGeom>
        </p:spPr>
        <p:txBody>
          <a:bodyPr lIns="0" tIns="0" rIns="0" bIns="0" rtlCol="0" anchor="t">
            <a:spAutoFit/>
          </a:bodyPr>
          <a:lstStyle/>
          <a:p>
            <a:pPr marL="604519" lvl="1" indent="-302260" algn="l">
              <a:lnSpc>
                <a:spcPts val="3359"/>
              </a:lnSpc>
              <a:buFont typeface="Arial"/>
              <a:buChar char="•"/>
            </a:pPr>
            <a:r>
              <a:rPr lang="en-US" sz="2799" spc="-11" dirty="0">
                <a:solidFill>
                  <a:srgbClr val="000000"/>
                </a:solidFill>
                <a:latin typeface="Arial" panose="020B0604020202020204" pitchFamily="34" charset="0"/>
                <a:ea typeface="Open Sans"/>
                <a:cs typeface="Arial" panose="020B0604020202020204" pitchFamily="34" charset="0"/>
                <a:sym typeface="Open Sans"/>
              </a:rPr>
              <a:t>Enrolls nearly 10,000 students from the U.S. and more than 70 countries. </a:t>
            </a:r>
          </a:p>
        </p:txBody>
      </p:sp>
      <p:sp>
        <p:nvSpPr>
          <p:cNvPr id="9" name="TextBox 9"/>
          <p:cNvSpPr txBox="1"/>
          <p:nvPr/>
        </p:nvSpPr>
        <p:spPr>
          <a:xfrm>
            <a:off x="8743913" y="6292138"/>
            <a:ext cx="8067766" cy="456792"/>
          </a:xfrm>
          <a:prstGeom prst="rect">
            <a:avLst/>
          </a:prstGeom>
        </p:spPr>
        <p:txBody>
          <a:bodyPr lIns="0" tIns="0" rIns="0" bIns="0" rtlCol="0" anchor="t">
            <a:spAutoFit/>
          </a:bodyPr>
          <a:lstStyle/>
          <a:p>
            <a:pPr marL="604519" lvl="1" indent="-302260" algn="l">
              <a:lnSpc>
                <a:spcPts val="3919"/>
              </a:lnSpc>
              <a:buFont typeface="Arial"/>
              <a:buChar char="•"/>
            </a:pPr>
            <a:r>
              <a:rPr lang="en-US" sz="2799" spc="-11" dirty="0">
                <a:solidFill>
                  <a:srgbClr val="000000"/>
                </a:solidFill>
                <a:latin typeface="Arial" panose="020B0604020202020204" pitchFamily="34" charset="0"/>
                <a:ea typeface="Open Sans"/>
                <a:cs typeface="Arial" panose="020B0604020202020204" pitchFamily="34" charset="0"/>
                <a:sym typeface="Open Sans"/>
              </a:rPr>
              <a:t>15:1 student-faculty ratio</a:t>
            </a:r>
          </a:p>
        </p:txBody>
      </p:sp>
      <p:sp>
        <p:nvSpPr>
          <p:cNvPr id="10" name="TextBox 10"/>
          <p:cNvSpPr txBox="1"/>
          <p:nvPr/>
        </p:nvSpPr>
        <p:spPr>
          <a:xfrm>
            <a:off x="8743913" y="6925868"/>
            <a:ext cx="8067766" cy="456792"/>
          </a:xfrm>
          <a:prstGeom prst="rect">
            <a:avLst/>
          </a:prstGeom>
        </p:spPr>
        <p:txBody>
          <a:bodyPr lIns="0" tIns="0" rIns="0" bIns="0" rtlCol="0" anchor="t">
            <a:spAutoFit/>
          </a:bodyPr>
          <a:lstStyle/>
          <a:p>
            <a:pPr marL="604519" lvl="1" indent="-302260" algn="l">
              <a:lnSpc>
                <a:spcPts val="3919"/>
              </a:lnSpc>
              <a:buFont typeface="Arial"/>
              <a:buChar char="•"/>
            </a:pPr>
            <a:r>
              <a:rPr lang="en-US" sz="2799" spc="-11" dirty="0">
                <a:solidFill>
                  <a:srgbClr val="000000"/>
                </a:solidFill>
                <a:latin typeface="Arial" panose="020B0604020202020204" pitchFamily="34" charset="0"/>
                <a:ea typeface="Open Sans"/>
                <a:cs typeface="Arial" panose="020B0604020202020204" pitchFamily="34" charset="0"/>
                <a:sym typeface="Open Sans"/>
              </a:rPr>
              <a:t>94.6% retention rate | ~23% acceptance rate</a:t>
            </a:r>
          </a:p>
        </p:txBody>
      </p:sp>
      <p:sp>
        <p:nvSpPr>
          <p:cNvPr id="11" name="TextBox 11"/>
          <p:cNvSpPr txBox="1"/>
          <p:nvPr/>
        </p:nvSpPr>
        <p:spPr>
          <a:xfrm>
            <a:off x="8743913" y="7559598"/>
            <a:ext cx="8067766" cy="456792"/>
          </a:xfrm>
          <a:prstGeom prst="rect">
            <a:avLst/>
          </a:prstGeom>
        </p:spPr>
        <p:txBody>
          <a:bodyPr lIns="0" tIns="0" rIns="0" bIns="0" rtlCol="0" anchor="t">
            <a:spAutoFit/>
          </a:bodyPr>
          <a:lstStyle/>
          <a:p>
            <a:pPr marL="604519" lvl="1" indent="-302260" algn="l">
              <a:lnSpc>
                <a:spcPts val="3919"/>
              </a:lnSpc>
              <a:buFont typeface="Arial"/>
              <a:buChar char="•"/>
            </a:pPr>
            <a:r>
              <a:rPr lang="en-US" sz="2799" spc="-11" dirty="0">
                <a:solidFill>
                  <a:srgbClr val="000000"/>
                </a:solidFill>
                <a:latin typeface="Arial" panose="020B0604020202020204" pitchFamily="34" charset="0"/>
                <a:ea typeface="Open Sans"/>
                <a:cs typeface="Arial" panose="020B0604020202020204" pitchFamily="34" charset="0"/>
                <a:sym typeface="Open Sans"/>
              </a:rPr>
              <a:t>Only HBCU land-grant institution in Florida.  </a:t>
            </a:r>
          </a:p>
        </p:txBody>
      </p:sp>
      <p:sp>
        <p:nvSpPr>
          <p:cNvPr id="12" name="TextBox 12"/>
          <p:cNvSpPr txBox="1"/>
          <p:nvPr/>
        </p:nvSpPr>
        <p:spPr>
          <a:xfrm>
            <a:off x="8743913" y="8193328"/>
            <a:ext cx="8067766" cy="976630"/>
          </a:xfrm>
          <a:prstGeom prst="rect">
            <a:avLst/>
          </a:prstGeom>
        </p:spPr>
        <p:txBody>
          <a:bodyPr lIns="0" tIns="0" rIns="0" bIns="0" rtlCol="0" anchor="t">
            <a:spAutoFit/>
          </a:bodyPr>
          <a:lstStyle/>
          <a:p>
            <a:pPr marL="604519" lvl="1" indent="-302260" algn="l">
              <a:lnSpc>
                <a:spcPts val="3919"/>
              </a:lnSpc>
              <a:buFont typeface="Arial"/>
              <a:buChar char="•"/>
            </a:pPr>
            <a:r>
              <a:rPr lang="en-US" sz="2799" spc="-11" dirty="0">
                <a:solidFill>
                  <a:srgbClr val="000000"/>
                </a:solidFill>
                <a:latin typeface="Arial" panose="020B0604020202020204" pitchFamily="34" charset="0"/>
                <a:ea typeface="Open Sans"/>
                <a:cs typeface="Arial" panose="020B0604020202020204" pitchFamily="34" charset="0"/>
                <a:sym typeface="Open Sans"/>
              </a:rPr>
              <a:t>The nation’s only joint College of Engineering (HBCU/R1).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sp>
        <p:nvSpPr>
          <p:cNvPr id="3" name="Freeform 3"/>
          <p:cNvSpPr/>
          <p:nvPr/>
        </p:nvSpPr>
        <p:spPr>
          <a:xfrm>
            <a:off x="6759645" y="4220373"/>
            <a:ext cx="464804" cy="463252"/>
          </a:xfrm>
          <a:custGeom>
            <a:avLst/>
            <a:gdLst/>
            <a:ahLst/>
            <a:cxnLst/>
            <a:rect l="l" t="t" r="r" b="b"/>
            <a:pathLst>
              <a:path w="464804" h="463252">
                <a:moveTo>
                  <a:pt x="0" y="0"/>
                </a:moveTo>
                <a:lnTo>
                  <a:pt x="464804" y="0"/>
                </a:lnTo>
                <a:lnTo>
                  <a:pt x="464804" y="463252"/>
                </a:lnTo>
                <a:lnTo>
                  <a:pt x="0" y="463252"/>
                </a:lnTo>
                <a:lnTo>
                  <a:pt x="0" y="0"/>
                </a:lnTo>
                <a:close/>
              </a:path>
            </a:pathLst>
          </a:custGeom>
          <a:blipFill>
            <a:blip>
              <a:extLst>
                <a:ext uri="{96DAC541-7B7A-43D3-8B79-37D633B846F1}">
                  <asvg:svgBlip xmlns:asvg="http://schemas.microsoft.com/office/drawing/2016/SVG/main" r:embed="rId3"/>
                </a:ext>
              </a:extLst>
            </a:blip>
            <a:stretch>
              <a:fillRect b="-753916"/>
            </a:stretch>
          </a:blipFill>
        </p:spPr>
        <p:txBody>
          <a:bodyPr/>
          <a:lstStyle/>
          <a:p>
            <a:endParaRPr lang="en-US"/>
          </a:p>
        </p:txBody>
      </p:sp>
      <p:sp>
        <p:nvSpPr>
          <p:cNvPr id="4" name="Freeform 4"/>
          <p:cNvSpPr/>
          <p:nvPr/>
        </p:nvSpPr>
        <p:spPr>
          <a:xfrm>
            <a:off x="6759645" y="5092341"/>
            <a:ext cx="464804" cy="463252"/>
          </a:xfrm>
          <a:custGeom>
            <a:avLst/>
            <a:gdLst/>
            <a:ahLst/>
            <a:cxnLst/>
            <a:rect l="l" t="t" r="r" b="b"/>
            <a:pathLst>
              <a:path w="464804" h="463252">
                <a:moveTo>
                  <a:pt x="0" y="0"/>
                </a:moveTo>
                <a:lnTo>
                  <a:pt x="464804" y="0"/>
                </a:lnTo>
                <a:lnTo>
                  <a:pt x="464804" y="463252"/>
                </a:lnTo>
                <a:lnTo>
                  <a:pt x="0" y="463252"/>
                </a:lnTo>
                <a:lnTo>
                  <a:pt x="0" y="0"/>
                </a:lnTo>
                <a:close/>
              </a:path>
            </a:pathLst>
          </a:custGeom>
          <a:blipFill>
            <a:blip>
              <a:extLst>
                <a:ext uri="{96DAC541-7B7A-43D3-8B79-37D633B846F1}">
                  <asvg:svgBlip xmlns:asvg="http://schemas.microsoft.com/office/drawing/2016/SVG/main" r:embed="rId4"/>
                </a:ext>
              </a:extLst>
            </a:blip>
            <a:stretch>
              <a:fillRect b="-753916"/>
            </a:stretch>
          </a:blipFill>
        </p:spPr>
        <p:txBody>
          <a:bodyPr/>
          <a:lstStyle/>
          <a:p>
            <a:endParaRPr lang="en-US"/>
          </a:p>
        </p:txBody>
      </p:sp>
      <p:sp>
        <p:nvSpPr>
          <p:cNvPr id="5" name="Freeform 5"/>
          <p:cNvSpPr/>
          <p:nvPr/>
        </p:nvSpPr>
        <p:spPr>
          <a:xfrm>
            <a:off x="6759645" y="5966802"/>
            <a:ext cx="464804" cy="463252"/>
          </a:xfrm>
          <a:custGeom>
            <a:avLst/>
            <a:gdLst/>
            <a:ahLst/>
            <a:cxnLst/>
            <a:rect l="l" t="t" r="r" b="b"/>
            <a:pathLst>
              <a:path w="464804" h="463252">
                <a:moveTo>
                  <a:pt x="0" y="0"/>
                </a:moveTo>
                <a:lnTo>
                  <a:pt x="464804" y="0"/>
                </a:lnTo>
                <a:lnTo>
                  <a:pt x="464804" y="463252"/>
                </a:lnTo>
                <a:lnTo>
                  <a:pt x="0" y="463252"/>
                </a:lnTo>
                <a:lnTo>
                  <a:pt x="0" y="0"/>
                </a:lnTo>
                <a:close/>
              </a:path>
            </a:pathLst>
          </a:custGeom>
          <a:blipFill>
            <a:blip>
              <a:extLst>
                <a:ext uri="{96DAC541-7B7A-43D3-8B79-37D633B846F1}">
                  <asvg:svgBlip xmlns:asvg="http://schemas.microsoft.com/office/drawing/2016/SVG/main" r:embed="rId4"/>
                </a:ext>
              </a:extLst>
            </a:blip>
            <a:stretch>
              <a:fillRect b="-753916"/>
            </a:stretch>
          </a:blipFill>
        </p:spPr>
        <p:txBody>
          <a:bodyPr/>
          <a:lstStyle/>
          <a:p>
            <a:endParaRPr lang="en-US"/>
          </a:p>
        </p:txBody>
      </p:sp>
      <p:sp>
        <p:nvSpPr>
          <p:cNvPr id="6" name="Freeform 6"/>
          <p:cNvSpPr/>
          <p:nvPr/>
        </p:nvSpPr>
        <p:spPr>
          <a:xfrm>
            <a:off x="6759645" y="7049686"/>
            <a:ext cx="464804" cy="463252"/>
          </a:xfrm>
          <a:custGeom>
            <a:avLst/>
            <a:gdLst/>
            <a:ahLst/>
            <a:cxnLst/>
            <a:rect l="l" t="t" r="r" b="b"/>
            <a:pathLst>
              <a:path w="464804" h="463252">
                <a:moveTo>
                  <a:pt x="0" y="0"/>
                </a:moveTo>
                <a:lnTo>
                  <a:pt x="464804" y="0"/>
                </a:lnTo>
                <a:lnTo>
                  <a:pt x="464804" y="463251"/>
                </a:lnTo>
                <a:lnTo>
                  <a:pt x="0" y="463251"/>
                </a:lnTo>
                <a:lnTo>
                  <a:pt x="0" y="0"/>
                </a:lnTo>
                <a:close/>
              </a:path>
            </a:pathLst>
          </a:custGeom>
          <a:blipFill>
            <a:blip>
              <a:extLst>
                <a:ext uri="{96DAC541-7B7A-43D3-8B79-37D633B846F1}">
                  <asvg:svgBlip xmlns:asvg="http://schemas.microsoft.com/office/drawing/2016/SVG/main" r:embed="rId4"/>
                </a:ext>
              </a:extLst>
            </a:blip>
            <a:stretch>
              <a:fillRect b="-753916"/>
            </a:stretch>
          </a:blipFill>
        </p:spPr>
        <p:txBody>
          <a:bodyPr/>
          <a:lstStyle/>
          <a:p>
            <a:endParaRPr lang="en-US"/>
          </a:p>
        </p:txBody>
      </p:sp>
      <p:sp>
        <p:nvSpPr>
          <p:cNvPr id="7" name="Freeform 7"/>
          <p:cNvSpPr/>
          <p:nvPr/>
        </p:nvSpPr>
        <p:spPr>
          <a:xfrm>
            <a:off x="6759645" y="7924146"/>
            <a:ext cx="464804" cy="463252"/>
          </a:xfrm>
          <a:custGeom>
            <a:avLst/>
            <a:gdLst/>
            <a:ahLst/>
            <a:cxnLst/>
            <a:rect l="l" t="t" r="r" b="b"/>
            <a:pathLst>
              <a:path w="464804" h="463252">
                <a:moveTo>
                  <a:pt x="0" y="0"/>
                </a:moveTo>
                <a:lnTo>
                  <a:pt x="464804" y="0"/>
                </a:lnTo>
                <a:lnTo>
                  <a:pt x="464804" y="463252"/>
                </a:lnTo>
                <a:lnTo>
                  <a:pt x="0" y="463252"/>
                </a:lnTo>
                <a:lnTo>
                  <a:pt x="0" y="0"/>
                </a:lnTo>
                <a:close/>
              </a:path>
            </a:pathLst>
          </a:custGeom>
          <a:blipFill>
            <a:blip>
              <a:extLst>
                <a:ext uri="{96DAC541-7B7A-43D3-8B79-37D633B846F1}">
                  <asvg:svgBlip xmlns:asvg="http://schemas.microsoft.com/office/drawing/2016/SVG/main" r:embed="rId4"/>
                </a:ext>
              </a:extLst>
            </a:blip>
            <a:stretch>
              <a:fillRect b="-753916"/>
            </a:stretch>
          </a:blipFill>
        </p:spPr>
        <p:txBody>
          <a:bodyPr/>
          <a:lstStyle/>
          <a:p>
            <a:endParaRPr lang="en-US"/>
          </a:p>
        </p:txBody>
      </p:sp>
      <p:sp>
        <p:nvSpPr>
          <p:cNvPr id="8" name="TextBox 8"/>
          <p:cNvSpPr txBox="1"/>
          <p:nvPr/>
        </p:nvSpPr>
        <p:spPr>
          <a:xfrm>
            <a:off x="1028700" y="2885956"/>
            <a:ext cx="16230600" cy="1047750"/>
          </a:xfrm>
          <a:prstGeom prst="rect">
            <a:avLst/>
          </a:prstGeom>
        </p:spPr>
        <p:txBody>
          <a:bodyPr lIns="0" tIns="0" rIns="0" bIns="0" rtlCol="0" anchor="t">
            <a:spAutoFit/>
          </a:bodyPr>
          <a:lstStyle/>
          <a:p>
            <a:pPr algn="l">
              <a:lnSpc>
                <a:spcPts val="4200"/>
              </a:lnSpc>
            </a:pPr>
            <a:r>
              <a:rPr lang="en-US" sz="3000" b="1" spc="-12" dirty="0">
                <a:solidFill>
                  <a:srgbClr val="000000"/>
                </a:solidFill>
                <a:latin typeface="Arial" panose="020B0604020202020204" pitchFamily="34" charset="0"/>
                <a:ea typeface="Open Sans Bold"/>
                <a:cs typeface="Arial" panose="020B0604020202020204" pitchFamily="34" charset="0"/>
                <a:sym typeface="Open Sans Bold"/>
              </a:rPr>
              <a:t>Florida A&amp;M University is a Top 100 ranking university in Tallahassee, Florida. It is ranked as the No.1 Public HBCU in the nation. </a:t>
            </a:r>
          </a:p>
        </p:txBody>
      </p:sp>
      <p:sp>
        <p:nvSpPr>
          <p:cNvPr id="10" name="TextBox 10"/>
          <p:cNvSpPr txBox="1"/>
          <p:nvPr/>
        </p:nvSpPr>
        <p:spPr>
          <a:xfrm>
            <a:off x="0" y="360293"/>
            <a:ext cx="18288000" cy="1085387"/>
          </a:xfrm>
          <a:prstGeom prst="rect">
            <a:avLst/>
          </a:prstGeom>
        </p:spPr>
        <p:txBody>
          <a:bodyPr lIns="0" tIns="0" rIns="0" bIns="0" rtlCol="0" anchor="t">
            <a:spAutoFit/>
          </a:bodyPr>
          <a:lstStyle/>
          <a:p>
            <a:pPr algn="ctr">
              <a:lnSpc>
                <a:spcPts val="7856"/>
              </a:lnSpc>
            </a:pPr>
            <a:r>
              <a:rPr lang="en-US" sz="7856" b="1" spc="102">
                <a:solidFill>
                  <a:srgbClr val="1B5633"/>
                </a:solidFill>
                <a:latin typeface="Montserrat Light Bold"/>
                <a:ea typeface="Montserrat Light Bold"/>
                <a:cs typeface="Montserrat Light Bold"/>
                <a:sym typeface="Montserrat Light Bold"/>
              </a:rPr>
              <a:t>FAMU</a:t>
            </a:r>
            <a:r>
              <a:rPr lang="en-US" sz="7856" b="1" spc="102">
                <a:solidFill>
                  <a:srgbClr val="000000"/>
                </a:solidFill>
                <a:latin typeface="Montserrat Light Bold"/>
                <a:ea typeface="Montserrat Light Bold"/>
                <a:cs typeface="Montserrat Light Bold"/>
                <a:sym typeface="Montserrat Light Bold"/>
              </a:rPr>
              <a:t> RANKING</a:t>
            </a:r>
          </a:p>
        </p:txBody>
      </p:sp>
      <p:sp>
        <p:nvSpPr>
          <p:cNvPr id="11" name="TextBox 11"/>
          <p:cNvSpPr txBox="1"/>
          <p:nvPr/>
        </p:nvSpPr>
        <p:spPr>
          <a:xfrm>
            <a:off x="1028700" y="1734877"/>
            <a:ext cx="9826892" cy="1038225"/>
          </a:xfrm>
          <a:prstGeom prst="rect">
            <a:avLst/>
          </a:prstGeom>
        </p:spPr>
        <p:txBody>
          <a:bodyPr lIns="0" tIns="0" rIns="0" bIns="0" rtlCol="0" anchor="t">
            <a:spAutoFit/>
          </a:bodyPr>
          <a:lstStyle/>
          <a:p>
            <a:pPr algn="l">
              <a:lnSpc>
                <a:spcPts val="8400"/>
              </a:lnSpc>
            </a:pPr>
            <a:r>
              <a:rPr lang="en-US" sz="6000" spc="131">
                <a:solidFill>
                  <a:srgbClr val="1B5633"/>
                </a:solidFill>
                <a:latin typeface="Playlist Script"/>
                <a:ea typeface="Playlist Script"/>
                <a:cs typeface="Playlist Script"/>
                <a:sym typeface="Playlist Script"/>
              </a:rPr>
              <a:t>Our Reputation...</a:t>
            </a:r>
          </a:p>
        </p:txBody>
      </p:sp>
      <p:sp>
        <p:nvSpPr>
          <p:cNvPr id="12" name="TextBox 12"/>
          <p:cNvSpPr txBox="1"/>
          <p:nvPr/>
        </p:nvSpPr>
        <p:spPr>
          <a:xfrm>
            <a:off x="7661616" y="3915573"/>
            <a:ext cx="9372129" cy="705729"/>
          </a:xfrm>
          <a:prstGeom prst="rect">
            <a:avLst/>
          </a:prstGeom>
        </p:spPr>
        <p:txBody>
          <a:bodyPr lIns="0" tIns="0" rIns="0" bIns="0" rtlCol="0" anchor="t">
            <a:spAutoFit/>
          </a:bodyPr>
          <a:lstStyle/>
          <a:p>
            <a:pPr algn="l">
              <a:lnSpc>
                <a:spcPts val="6394"/>
              </a:lnSpc>
            </a:pPr>
            <a:r>
              <a:rPr lang="en-US" sz="2698" spc="-35" dirty="0">
                <a:solidFill>
                  <a:srgbClr val="000000"/>
                </a:solidFill>
                <a:latin typeface="Arial" panose="020B0604020202020204" pitchFamily="34" charset="0"/>
                <a:ea typeface="Open Sans"/>
                <a:cs typeface="Arial" panose="020B0604020202020204" pitchFamily="34" charset="0"/>
                <a:sym typeface="Open Sans"/>
              </a:rPr>
              <a:t>Ranked in the top 25 for Social Mobility Index.</a:t>
            </a:r>
          </a:p>
        </p:txBody>
      </p:sp>
      <p:sp>
        <p:nvSpPr>
          <p:cNvPr id="13" name="TextBox 13"/>
          <p:cNvSpPr txBox="1"/>
          <p:nvPr/>
        </p:nvSpPr>
        <p:spPr>
          <a:xfrm>
            <a:off x="7661616" y="4787541"/>
            <a:ext cx="9372129" cy="705729"/>
          </a:xfrm>
          <a:prstGeom prst="rect">
            <a:avLst/>
          </a:prstGeom>
        </p:spPr>
        <p:txBody>
          <a:bodyPr lIns="0" tIns="0" rIns="0" bIns="0" rtlCol="0" anchor="t">
            <a:spAutoFit/>
          </a:bodyPr>
          <a:lstStyle/>
          <a:p>
            <a:pPr algn="l">
              <a:lnSpc>
                <a:spcPts val="6394"/>
              </a:lnSpc>
            </a:pPr>
            <a:r>
              <a:rPr lang="en-US" sz="2698" spc="-35" dirty="0">
                <a:solidFill>
                  <a:srgbClr val="000000"/>
                </a:solidFill>
                <a:latin typeface="Arial" panose="020B0604020202020204" pitchFamily="34" charset="0"/>
                <a:ea typeface="Open Sans"/>
                <a:cs typeface="Arial" panose="020B0604020202020204" pitchFamily="34" charset="0"/>
                <a:sym typeface="Open Sans"/>
              </a:rPr>
              <a:t>Ranked in top 10 for 23 degree programs.</a:t>
            </a:r>
          </a:p>
        </p:txBody>
      </p:sp>
      <p:sp>
        <p:nvSpPr>
          <p:cNvPr id="14" name="TextBox 14"/>
          <p:cNvSpPr txBox="1"/>
          <p:nvPr/>
        </p:nvSpPr>
        <p:spPr>
          <a:xfrm>
            <a:off x="7661616" y="5976327"/>
            <a:ext cx="9372129" cy="795089"/>
          </a:xfrm>
          <a:prstGeom prst="rect">
            <a:avLst/>
          </a:prstGeom>
        </p:spPr>
        <p:txBody>
          <a:bodyPr lIns="0" tIns="0" rIns="0" bIns="0" rtlCol="0" anchor="t">
            <a:spAutoFit/>
          </a:bodyPr>
          <a:lstStyle/>
          <a:p>
            <a:pPr algn="l">
              <a:lnSpc>
                <a:spcPts val="3075"/>
              </a:lnSpc>
            </a:pPr>
            <a:r>
              <a:rPr lang="en-US" sz="2698" spc="-35" dirty="0">
                <a:solidFill>
                  <a:srgbClr val="000000"/>
                </a:solidFill>
                <a:latin typeface="Arial" panose="020B0604020202020204" pitchFamily="34" charset="0"/>
                <a:ea typeface="Open Sans"/>
                <a:cs typeface="Arial" panose="020B0604020202020204" pitchFamily="34" charset="0"/>
                <a:sym typeface="Open Sans"/>
              </a:rPr>
              <a:t>Ranked No. 1 for research and development by the </a:t>
            </a:r>
          </a:p>
          <a:p>
            <a:pPr algn="l">
              <a:lnSpc>
                <a:spcPts val="3075"/>
              </a:lnSpc>
            </a:pPr>
            <a:r>
              <a:rPr lang="en-US" sz="2698" spc="-35" dirty="0">
                <a:solidFill>
                  <a:srgbClr val="000000"/>
                </a:solidFill>
                <a:latin typeface="Arial" panose="020B0604020202020204" pitchFamily="34" charset="0"/>
                <a:ea typeface="Open Sans"/>
                <a:cs typeface="Arial" panose="020B0604020202020204" pitchFamily="34" charset="0"/>
                <a:sym typeface="Open Sans"/>
              </a:rPr>
              <a:t>National Science Foundation (NSF).</a:t>
            </a:r>
          </a:p>
        </p:txBody>
      </p:sp>
      <p:sp>
        <p:nvSpPr>
          <p:cNvPr id="15" name="TextBox 15"/>
          <p:cNvSpPr txBox="1"/>
          <p:nvPr/>
        </p:nvSpPr>
        <p:spPr>
          <a:xfrm>
            <a:off x="7679143" y="7059211"/>
            <a:ext cx="9414921" cy="397545"/>
          </a:xfrm>
          <a:prstGeom prst="rect">
            <a:avLst/>
          </a:prstGeom>
        </p:spPr>
        <p:txBody>
          <a:bodyPr lIns="0" tIns="0" rIns="0" bIns="0" rtlCol="0" anchor="t">
            <a:spAutoFit/>
          </a:bodyPr>
          <a:lstStyle/>
          <a:p>
            <a:pPr marL="0" lvl="0" indent="0" algn="l">
              <a:lnSpc>
                <a:spcPts val="3075"/>
              </a:lnSpc>
              <a:spcBef>
                <a:spcPct val="0"/>
              </a:spcBef>
            </a:pPr>
            <a:r>
              <a:rPr lang="en-US" sz="2698" u="none" strike="noStrike" spc="-35" dirty="0">
                <a:solidFill>
                  <a:srgbClr val="000000"/>
                </a:solidFill>
                <a:latin typeface="Arial" panose="020B0604020202020204" pitchFamily="34" charset="0"/>
                <a:ea typeface="Open Sans"/>
                <a:cs typeface="Arial" panose="020B0604020202020204" pitchFamily="34" charset="0"/>
                <a:sym typeface="Open Sans"/>
              </a:rPr>
              <a:t>Designated as a Fulbright HBCU Institutional Leader.</a:t>
            </a:r>
          </a:p>
        </p:txBody>
      </p:sp>
      <p:sp>
        <p:nvSpPr>
          <p:cNvPr id="16" name="TextBox 16"/>
          <p:cNvSpPr txBox="1"/>
          <p:nvPr/>
        </p:nvSpPr>
        <p:spPr>
          <a:xfrm>
            <a:off x="7679143" y="7933030"/>
            <a:ext cx="9414921" cy="795089"/>
          </a:xfrm>
          <a:prstGeom prst="rect">
            <a:avLst/>
          </a:prstGeom>
        </p:spPr>
        <p:txBody>
          <a:bodyPr lIns="0" tIns="0" rIns="0" bIns="0" rtlCol="0" anchor="t">
            <a:spAutoFit/>
          </a:bodyPr>
          <a:lstStyle/>
          <a:p>
            <a:pPr algn="l">
              <a:lnSpc>
                <a:spcPts val="3075"/>
              </a:lnSpc>
            </a:pPr>
            <a:r>
              <a:rPr lang="en-US" sz="2698" spc="-35" dirty="0">
                <a:solidFill>
                  <a:srgbClr val="000000"/>
                </a:solidFill>
                <a:latin typeface="Arial" panose="020B0604020202020204" pitchFamily="34" charset="0"/>
                <a:ea typeface="Open Sans"/>
                <a:cs typeface="Arial" panose="020B0604020202020204" pitchFamily="34" charset="0"/>
                <a:sym typeface="Open Sans"/>
              </a:rPr>
              <a:t>Designated a Collegiate Purple Star Campus for </a:t>
            </a:r>
          </a:p>
          <a:p>
            <a:pPr marL="0" lvl="0" indent="0" algn="l">
              <a:lnSpc>
                <a:spcPts val="3075"/>
              </a:lnSpc>
              <a:spcBef>
                <a:spcPct val="0"/>
              </a:spcBef>
            </a:pPr>
            <a:r>
              <a:rPr lang="en-US" sz="2698" spc="-35" dirty="0">
                <a:solidFill>
                  <a:srgbClr val="000000"/>
                </a:solidFill>
                <a:latin typeface="Arial" panose="020B0604020202020204" pitchFamily="34" charset="0"/>
                <a:ea typeface="Open Sans"/>
                <a:cs typeface="Arial" panose="020B0604020202020204" pitchFamily="34" charset="0"/>
                <a:sym typeface="Open Sans"/>
              </a:rPr>
              <a:t>supporting military connected students.</a:t>
            </a:r>
          </a:p>
        </p:txBody>
      </p:sp>
      <p:sp>
        <p:nvSpPr>
          <p:cNvPr id="17" name="Freeform 8">
            <a:extLst>
              <a:ext uri="{FF2B5EF4-FFF2-40B4-BE49-F238E27FC236}">
                <a16:creationId xmlns:a16="http://schemas.microsoft.com/office/drawing/2014/main" id="{0AE32F25-FF29-D980-5709-5F173FB5B1F3}"/>
              </a:ext>
            </a:extLst>
          </p:cNvPr>
          <p:cNvSpPr/>
          <p:nvPr/>
        </p:nvSpPr>
        <p:spPr>
          <a:xfrm>
            <a:off x="413656" y="4105157"/>
            <a:ext cx="6118867" cy="4599646"/>
          </a:xfrm>
          <a:custGeom>
            <a:avLst/>
            <a:gdLst/>
            <a:ahLst/>
            <a:cxnLst/>
            <a:rect l="l" t="t" r="r" b="b"/>
            <a:pathLst>
              <a:path w="6532524" h="4899393">
                <a:moveTo>
                  <a:pt x="0" y="0"/>
                </a:moveTo>
                <a:lnTo>
                  <a:pt x="6532524" y="0"/>
                </a:lnTo>
                <a:lnTo>
                  <a:pt x="6532524" y="4899393"/>
                </a:lnTo>
                <a:lnTo>
                  <a:pt x="0" y="4899393"/>
                </a:lnTo>
                <a:lnTo>
                  <a:pt x="0" y="0"/>
                </a:lnTo>
                <a:close/>
              </a:path>
            </a:pathLst>
          </a:custGeom>
          <a:blipFill>
            <a:blip r:embed="rId5"/>
            <a:stretch>
              <a:fillRect/>
            </a:stretch>
          </a:blipFill>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sp>
        <p:nvSpPr>
          <p:cNvPr id="3" name="Freeform 3"/>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grpSp>
        <p:nvGrpSpPr>
          <p:cNvPr id="4" name="Group 4"/>
          <p:cNvGrpSpPr/>
          <p:nvPr/>
        </p:nvGrpSpPr>
        <p:grpSpPr>
          <a:xfrm>
            <a:off x="911632" y="2775356"/>
            <a:ext cx="16464735" cy="5915681"/>
            <a:chOff x="0" y="0"/>
            <a:chExt cx="21952980" cy="7887575"/>
          </a:xfrm>
        </p:grpSpPr>
        <p:grpSp>
          <p:nvGrpSpPr>
            <p:cNvPr id="5" name="Group 5"/>
            <p:cNvGrpSpPr/>
            <p:nvPr/>
          </p:nvGrpSpPr>
          <p:grpSpPr>
            <a:xfrm>
              <a:off x="0" y="0"/>
              <a:ext cx="2605970" cy="2605970"/>
              <a:chOff x="0" y="0"/>
              <a:chExt cx="812800" cy="812800"/>
            </a:xfrm>
          </p:grpSpPr>
          <p:sp>
            <p:nvSpPr>
              <p:cNvPr id="6" name="Freeform 6"/>
              <p:cNvSpPr/>
              <p:nvPr/>
            </p:nvSpPr>
            <p:spPr>
              <a:xfrm>
                <a:off x="0" y="0"/>
                <a:ext cx="812800" cy="812800"/>
              </a:xfrm>
              <a:custGeom>
                <a:avLst/>
                <a:gdLst/>
                <a:ahLst/>
                <a:cxnLst/>
                <a:rect l="l" t="t" r="r" b="b"/>
                <a:pathLst>
                  <a:path w="812800" h="812800">
                    <a:moveTo>
                      <a:pt x="91106" y="0"/>
                    </a:moveTo>
                    <a:lnTo>
                      <a:pt x="721694" y="0"/>
                    </a:lnTo>
                    <a:cubicBezTo>
                      <a:pt x="745857" y="0"/>
                      <a:pt x="769030" y="9599"/>
                      <a:pt x="786116" y="26684"/>
                    </a:cubicBezTo>
                    <a:cubicBezTo>
                      <a:pt x="803201" y="43770"/>
                      <a:pt x="812800" y="66943"/>
                      <a:pt x="812800" y="91106"/>
                    </a:cubicBezTo>
                    <a:lnTo>
                      <a:pt x="812800" y="721694"/>
                    </a:lnTo>
                    <a:cubicBezTo>
                      <a:pt x="812800" y="745857"/>
                      <a:pt x="803201" y="769030"/>
                      <a:pt x="786116" y="786116"/>
                    </a:cubicBezTo>
                    <a:cubicBezTo>
                      <a:pt x="769030" y="803201"/>
                      <a:pt x="745857" y="812800"/>
                      <a:pt x="721694" y="812800"/>
                    </a:cubicBezTo>
                    <a:lnTo>
                      <a:pt x="91106" y="812800"/>
                    </a:lnTo>
                    <a:cubicBezTo>
                      <a:pt x="66943" y="812800"/>
                      <a:pt x="43770" y="803201"/>
                      <a:pt x="26684" y="786116"/>
                    </a:cubicBezTo>
                    <a:cubicBezTo>
                      <a:pt x="9599" y="769030"/>
                      <a:pt x="0" y="745857"/>
                      <a:pt x="0" y="721694"/>
                    </a:cubicBezTo>
                    <a:lnTo>
                      <a:pt x="0" y="91106"/>
                    </a:lnTo>
                    <a:cubicBezTo>
                      <a:pt x="0" y="66943"/>
                      <a:pt x="9599" y="43770"/>
                      <a:pt x="26684" y="26684"/>
                    </a:cubicBezTo>
                    <a:cubicBezTo>
                      <a:pt x="43770" y="9599"/>
                      <a:pt x="66943" y="0"/>
                      <a:pt x="91106" y="0"/>
                    </a:cubicBezTo>
                    <a:close/>
                  </a:path>
                </a:pathLst>
              </a:custGeom>
              <a:blipFill>
                <a:blip r:embed="rId3"/>
                <a:stretch>
                  <a:fillRect l="-15839" r="-15839"/>
                </a:stretch>
              </a:blipFill>
            </p:spPr>
            <p:txBody>
              <a:bodyPr/>
              <a:lstStyle/>
              <a:p>
                <a:endParaRPr lang="en-US"/>
              </a:p>
            </p:txBody>
          </p:sp>
        </p:grpSp>
        <p:grpSp>
          <p:nvGrpSpPr>
            <p:cNvPr id="7" name="Group 7"/>
            <p:cNvGrpSpPr/>
            <p:nvPr/>
          </p:nvGrpSpPr>
          <p:grpSpPr>
            <a:xfrm>
              <a:off x="3187000" y="0"/>
              <a:ext cx="2605970" cy="2605970"/>
              <a:chOff x="0" y="0"/>
              <a:chExt cx="812800" cy="812800"/>
            </a:xfrm>
          </p:grpSpPr>
          <p:sp>
            <p:nvSpPr>
              <p:cNvPr id="8" name="Freeform 8"/>
              <p:cNvSpPr/>
              <p:nvPr/>
            </p:nvSpPr>
            <p:spPr>
              <a:xfrm>
                <a:off x="0" y="0"/>
                <a:ext cx="812800" cy="812800"/>
              </a:xfrm>
              <a:custGeom>
                <a:avLst/>
                <a:gdLst/>
                <a:ahLst/>
                <a:cxnLst/>
                <a:rect l="l" t="t" r="r" b="b"/>
                <a:pathLst>
                  <a:path w="812800" h="812800">
                    <a:moveTo>
                      <a:pt x="91106" y="0"/>
                    </a:moveTo>
                    <a:lnTo>
                      <a:pt x="721694" y="0"/>
                    </a:lnTo>
                    <a:cubicBezTo>
                      <a:pt x="745857" y="0"/>
                      <a:pt x="769030" y="9599"/>
                      <a:pt x="786116" y="26684"/>
                    </a:cubicBezTo>
                    <a:cubicBezTo>
                      <a:pt x="803201" y="43770"/>
                      <a:pt x="812800" y="66943"/>
                      <a:pt x="812800" y="91106"/>
                    </a:cubicBezTo>
                    <a:lnTo>
                      <a:pt x="812800" y="721694"/>
                    </a:lnTo>
                    <a:cubicBezTo>
                      <a:pt x="812800" y="745857"/>
                      <a:pt x="803201" y="769030"/>
                      <a:pt x="786116" y="786116"/>
                    </a:cubicBezTo>
                    <a:cubicBezTo>
                      <a:pt x="769030" y="803201"/>
                      <a:pt x="745857" y="812800"/>
                      <a:pt x="721694" y="812800"/>
                    </a:cubicBezTo>
                    <a:lnTo>
                      <a:pt x="91106" y="812800"/>
                    </a:lnTo>
                    <a:cubicBezTo>
                      <a:pt x="66943" y="812800"/>
                      <a:pt x="43770" y="803201"/>
                      <a:pt x="26684" y="786116"/>
                    </a:cubicBezTo>
                    <a:cubicBezTo>
                      <a:pt x="9599" y="769030"/>
                      <a:pt x="0" y="745857"/>
                      <a:pt x="0" y="721694"/>
                    </a:cubicBezTo>
                    <a:lnTo>
                      <a:pt x="0" y="91106"/>
                    </a:lnTo>
                    <a:cubicBezTo>
                      <a:pt x="0" y="66943"/>
                      <a:pt x="9599" y="43770"/>
                      <a:pt x="26684" y="26684"/>
                    </a:cubicBezTo>
                    <a:cubicBezTo>
                      <a:pt x="43770" y="9599"/>
                      <a:pt x="66943" y="0"/>
                      <a:pt x="91106" y="0"/>
                    </a:cubicBezTo>
                    <a:close/>
                  </a:path>
                </a:pathLst>
              </a:custGeom>
              <a:blipFill>
                <a:blip r:embed="rId4"/>
                <a:stretch>
                  <a:fillRect l="-12595" r="-12595"/>
                </a:stretch>
              </a:blipFill>
            </p:spPr>
            <p:txBody>
              <a:bodyPr/>
              <a:lstStyle/>
              <a:p>
                <a:endParaRPr lang="en-US"/>
              </a:p>
            </p:txBody>
          </p:sp>
        </p:grpSp>
        <p:grpSp>
          <p:nvGrpSpPr>
            <p:cNvPr id="9" name="Group 9"/>
            <p:cNvGrpSpPr/>
            <p:nvPr/>
          </p:nvGrpSpPr>
          <p:grpSpPr>
            <a:xfrm>
              <a:off x="6374001" y="0"/>
              <a:ext cx="2605970" cy="2605970"/>
              <a:chOff x="0" y="0"/>
              <a:chExt cx="812800" cy="812800"/>
            </a:xfrm>
          </p:grpSpPr>
          <p:sp>
            <p:nvSpPr>
              <p:cNvPr id="10" name="Freeform 10"/>
              <p:cNvSpPr/>
              <p:nvPr/>
            </p:nvSpPr>
            <p:spPr>
              <a:xfrm>
                <a:off x="0" y="0"/>
                <a:ext cx="812800" cy="812800"/>
              </a:xfrm>
              <a:custGeom>
                <a:avLst/>
                <a:gdLst/>
                <a:ahLst/>
                <a:cxnLst/>
                <a:rect l="l" t="t" r="r" b="b"/>
                <a:pathLst>
                  <a:path w="812800" h="812800">
                    <a:moveTo>
                      <a:pt x="91106" y="0"/>
                    </a:moveTo>
                    <a:lnTo>
                      <a:pt x="721694" y="0"/>
                    </a:lnTo>
                    <a:cubicBezTo>
                      <a:pt x="745857" y="0"/>
                      <a:pt x="769030" y="9599"/>
                      <a:pt x="786116" y="26684"/>
                    </a:cubicBezTo>
                    <a:cubicBezTo>
                      <a:pt x="803201" y="43770"/>
                      <a:pt x="812800" y="66943"/>
                      <a:pt x="812800" y="91106"/>
                    </a:cubicBezTo>
                    <a:lnTo>
                      <a:pt x="812800" y="721694"/>
                    </a:lnTo>
                    <a:cubicBezTo>
                      <a:pt x="812800" y="745857"/>
                      <a:pt x="803201" y="769030"/>
                      <a:pt x="786116" y="786116"/>
                    </a:cubicBezTo>
                    <a:cubicBezTo>
                      <a:pt x="769030" y="803201"/>
                      <a:pt x="745857" y="812800"/>
                      <a:pt x="721694" y="812800"/>
                    </a:cubicBezTo>
                    <a:lnTo>
                      <a:pt x="91106" y="812800"/>
                    </a:lnTo>
                    <a:cubicBezTo>
                      <a:pt x="66943" y="812800"/>
                      <a:pt x="43770" y="803201"/>
                      <a:pt x="26684" y="786116"/>
                    </a:cubicBezTo>
                    <a:cubicBezTo>
                      <a:pt x="9599" y="769030"/>
                      <a:pt x="0" y="745857"/>
                      <a:pt x="0" y="721694"/>
                    </a:cubicBezTo>
                    <a:lnTo>
                      <a:pt x="0" y="91106"/>
                    </a:lnTo>
                    <a:cubicBezTo>
                      <a:pt x="0" y="66943"/>
                      <a:pt x="9599" y="43770"/>
                      <a:pt x="26684" y="26684"/>
                    </a:cubicBezTo>
                    <a:cubicBezTo>
                      <a:pt x="43770" y="9599"/>
                      <a:pt x="66943" y="0"/>
                      <a:pt x="91106" y="0"/>
                    </a:cubicBezTo>
                    <a:close/>
                  </a:path>
                </a:pathLst>
              </a:custGeom>
              <a:blipFill>
                <a:blip r:embed="rId5"/>
                <a:stretch>
                  <a:fillRect l="-18099" r="-9137"/>
                </a:stretch>
              </a:blipFill>
            </p:spPr>
            <p:txBody>
              <a:bodyPr/>
              <a:lstStyle/>
              <a:p>
                <a:endParaRPr lang="en-US"/>
              </a:p>
            </p:txBody>
          </p:sp>
        </p:grpSp>
        <p:grpSp>
          <p:nvGrpSpPr>
            <p:cNvPr id="11" name="Group 11"/>
            <p:cNvGrpSpPr/>
            <p:nvPr/>
          </p:nvGrpSpPr>
          <p:grpSpPr>
            <a:xfrm>
              <a:off x="9561001" y="0"/>
              <a:ext cx="2605970" cy="2605970"/>
              <a:chOff x="0" y="0"/>
              <a:chExt cx="812800" cy="812800"/>
            </a:xfrm>
          </p:grpSpPr>
          <p:sp>
            <p:nvSpPr>
              <p:cNvPr id="12" name="Freeform 12"/>
              <p:cNvSpPr/>
              <p:nvPr/>
            </p:nvSpPr>
            <p:spPr>
              <a:xfrm>
                <a:off x="0" y="0"/>
                <a:ext cx="812800" cy="812800"/>
              </a:xfrm>
              <a:custGeom>
                <a:avLst/>
                <a:gdLst/>
                <a:ahLst/>
                <a:cxnLst/>
                <a:rect l="l" t="t" r="r" b="b"/>
                <a:pathLst>
                  <a:path w="812800" h="812800">
                    <a:moveTo>
                      <a:pt x="91106" y="0"/>
                    </a:moveTo>
                    <a:lnTo>
                      <a:pt x="721694" y="0"/>
                    </a:lnTo>
                    <a:cubicBezTo>
                      <a:pt x="745857" y="0"/>
                      <a:pt x="769030" y="9599"/>
                      <a:pt x="786116" y="26684"/>
                    </a:cubicBezTo>
                    <a:cubicBezTo>
                      <a:pt x="803201" y="43770"/>
                      <a:pt x="812800" y="66943"/>
                      <a:pt x="812800" y="91106"/>
                    </a:cubicBezTo>
                    <a:lnTo>
                      <a:pt x="812800" y="721694"/>
                    </a:lnTo>
                    <a:cubicBezTo>
                      <a:pt x="812800" y="745857"/>
                      <a:pt x="803201" y="769030"/>
                      <a:pt x="786116" y="786116"/>
                    </a:cubicBezTo>
                    <a:cubicBezTo>
                      <a:pt x="769030" y="803201"/>
                      <a:pt x="745857" y="812800"/>
                      <a:pt x="721694" y="812800"/>
                    </a:cubicBezTo>
                    <a:lnTo>
                      <a:pt x="91106" y="812800"/>
                    </a:lnTo>
                    <a:cubicBezTo>
                      <a:pt x="66943" y="812800"/>
                      <a:pt x="43770" y="803201"/>
                      <a:pt x="26684" y="786116"/>
                    </a:cubicBezTo>
                    <a:cubicBezTo>
                      <a:pt x="9599" y="769030"/>
                      <a:pt x="0" y="745857"/>
                      <a:pt x="0" y="721694"/>
                    </a:cubicBezTo>
                    <a:lnTo>
                      <a:pt x="0" y="91106"/>
                    </a:lnTo>
                    <a:cubicBezTo>
                      <a:pt x="0" y="66943"/>
                      <a:pt x="9599" y="43770"/>
                      <a:pt x="26684" y="26684"/>
                    </a:cubicBezTo>
                    <a:cubicBezTo>
                      <a:pt x="43770" y="9599"/>
                      <a:pt x="66943" y="0"/>
                      <a:pt x="91106" y="0"/>
                    </a:cubicBezTo>
                    <a:close/>
                  </a:path>
                </a:pathLst>
              </a:custGeom>
              <a:blipFill>
                <a:blip r:embed="rId6"/>
                <a:stretch>
                  <a:fillRect l="-16597" r="-16597"/>
                </a:stretch>
              </a:blipFill>
            </p:spPr>
            <p:txBody>
              <a:bodyPr/>
              <a:lstStyle/>
              <a:p>
                <a:endParaRPr lang="en-US"/>
              </a:p>
            </p:txBody>
          </p:sp>
        </p:grpSp>
        <p:grpSp>
          <p:nvGrpSpPr>
            <p:cNvPr id="13" name="Group 13"/>
            <p:cNvGrpSpPr/>
            <p:nvPr/>
          </p:nvGrpSpPr>
          <p:grpSpPr>
            <a:xfrm>
              <a:off x="12748001" y="0"/>
              <a:ext cx="2605970" cy="2605970"/>
              <a:chOff x="0" y="0"/>
              <a:chExt cx="812800" cy="812800"/>
            </a:xfrm>
          </p:grpSpPr>
          <p:sp>
            <p:nvSpPr>
              <p:cNvPr id="14" name="Freeform 14"/>
              <p:cNvSpPr/>
              <p:nvPr/>
            </p:nvSpPr>
            <p:spPr>
              <a:xfrm>
                <a:off x="0" y="0"/>
                <a:ext cx="812800" cy="812800"/>
              </a:xfrm>
              <a:custGeom>
                <a:avLst/>
                <a:gdLst/>
                <a:ahLst/>
                <a:cxnLst/>
                <a:rect l="l" t="t" r="r" b="b"/>
                <a:pathLst>
                  <a:path w="812800" h="812800">
                    <a:moveTo>
                      <a:pt x="91106" y="0"/>
                    </a:moveTo>
                    <a:lnTo>
                      <a:pt x="721694" y="0"/>
                    </a:lnTo>
                    <a:cubicBezTo>
                      <a:pt x="745857" y="0"/>
                      <a:pt x="769030" y="9599"/>
                      <a:pt x="786116" y="26684"/>
                    </a:cubicBezTo>
                    <a:cubicBezTo>
                      <a:pt x="803201" y="43770"/>
                      <a:pt x="812800" y="66943"/>
                      <a:pt x="812800" y="91106"/>
                    </a:cubicBezTo>
                    <a:lnTo>
                      <a:pt x="812800" y="721694"/>
                    </a:lnTo>
                    <a:cubicBezTo>
                      <a:pt x="812800" y="745857"/>
                      <a:pt x="803201" y="769030"/>
                      <a:pt x="786116" y="786116"/>
                    </a:cubicBezTo>
                    <a:cubicBezTo>
                      <a:pt x="769030" y="803201"/>
                      <a:pt x="745857" y="812800"/>
                      <a:pt x="721694" y="812800"/>
                    </a:cubicBezTo>
                    <a:lnTo>
                      <a:pt x="91106" y="812800"/>
                    </a:lnTo>
                    <a:cubicBezTo>
                      <a:pt x="66943" y="812800"/>
                      <a:pt x="43770" y="803201"/>
                      <a:pt x="26684" y="786116"/>
                    </a:cubicBezTo>
                    <a:cubicBezTo>
                      <a:pt x="9599" y="769030"/>
                      <a:pt x="0" y="745857"/>
                      <a:pt x="0" y="721694"/>
                    </a:cubicBezTo>
                    <a:lnTo>
                      <a:pt x="0" y="91106"/>
                    </a:lnTo>
                    <a:cubicBezTo>
                      <a:pt x="0" y="66943"/>
                      <a:pt x="9599" y="43770"/>
                      <a:pt x="26684" y="26684"/>
                    </a:cubicBezTo>
                    <a:cubicBezTo>
                      <a:pt x="43770" y="9599"/>
                      <a:pt x="66943" y="0"/>
                      <a:pt x="91106" y="0"/>
                    </a:cubicBezTo>
                    <a:close/>
                  </a:path>
                </a:pathLst>
              </a:custGeom>
              <a:blipFill>
                <a:blip r:embed="rId7"/>
                <a:stretch>
                  <a:fillRect l="-18958" r="-18958"/>
                </a:stretch>
              </a:blipFill>
            </p:spPr>
            <p:txBody>
              <a:bodyPr/>
              <a:lstStyle/>
              <a:p>
                <a:endParaRPr lang="en-US"/>
              </a:p>
            </p:txBody>
          </p:sp>
        </p:grpSp>
        <p:grpSp>
          <p:nvGrpSpPr>
            <p:cNvPr id="15" name="Group 15"/>
            <p:cNvGrpSpPr/>
            <p:nvPr/>
          </p:nvGrpSpPr>
          <p:grpSpPr>
            <a:xfrm>
              <a:off x="15935662" y="0"/>
              <a:ext cx="2605970" cy="2605970"/>
              <a:chOff x="0" y="0"/>
              <a:chExt cx="812800" cy="812800"/>
            </a:xfrm>
          </p:grpSpPr>
          <p:sp>
            <p:nvSpPr>
              <p:cNvPr id="16" name="Freeform 16"/>
              <p:cNvSpPr/>
              <p:nvPr/>
            </p:nvSpPr>
            <p:spPr>
              <a:xfrm>
                <a:off x="0" y="0"/>
                <a:ext cx="812800" cy="812800"/>
              </a:xfrm>
              <a:custGeom>
                <a:avLst/>
                <a:gdLst/>
                <a:ahLst/>
                <a:cxnLst/>
                <a:rect l="l" t="t" r="r" b="b"/>
                <a:pathLst>
                  <a:path w="812800" h="812800">
                    <a:moveTo>
                      <a:pt x="91106" y="0"/>
                    </a:moveTo>
                    <a:lnTo>
                      <a:pt x="721694" y="0"/>
                    </a:lnTo>
                    <a:cubicBezTo>
                      <a:pt x="745857" y="0"/>
                      <a:pt x="769030" y="9599"/>
                      <a:pt x="786116" y="26684"/>
                    </a:cubicBezTo>
                    <a:cubicBezTo>
                      <a:pt x="803201" y="43770"/>
                      <a:pt x="812800" y="66943"/>
                      <a:pt x="812800" y="91106"/>
                    </a:cubicBezTo>
                    <a:lnTo>
                      <a:pt x="812800" y="721694"/>
                    </a:lnTo>
                    <a:cubicBezTo>
                      <a:pt x="812800" y="745857"/>
                      <a:pt x="803201" y="769030"/>
                      <a:pt x="786116" y="786116"/>
                    </a:cubicBezTo>
                    <a:cubicBezTo>
                      <a:pt x="769030" y="803201"/>
                      <a:pt x="745857" y="812800"/>
                      <a:pt x="721694" y="812800"/>
                    </a:cubicBezTo>
                    <a:lnTo>
                      <a:pt x="91106" y="812800"/>
                    </a:lnTo>
                    <a:cubicBezTo>
                      <a:pt x="66943" y="812800"/>
                      <a:pt x="43770" y="803201"/>
                      <a:pt x="26684" y="786116"/>
                    </a:cubicBezTo>
                    <a:cubicBezTo>
                      <a:pt x="9599" y="769030"/>
                      <a:pt x="0" y="745857"/>
                      <a:pt x="0" y="721694"/>
                    </a:cubicBezTo>
                    <a:lnTo>
                      <a:pt x="0" y="91106"/>
                    </a:lnTo>
                    <a:cubicBezTo>
                      <a:pt x="0" y="66943"/>
                      <a:pt x="9599" y="43770"/>
                      <a:pt x="26684" y="26684"/>
                    </a:cubicBezTo>
                    <a:cubicBezTo>
                      <a:pt x="43770" y="9599"/>
                      <a:pt x="66943" y="0"/>
                      <a:pt x="91106" y="0"/>
                    </a:cubicBezTo>
                    <a:close/>
                  </a:path>
                </a:pathLst>
              </a:custGeom>
              <a:blipFill>
                <a:blip r:embed="rId8"/>
                <a:stretch>
                  <a:fillRect l="-56792" t="-19452" r="-51257" b="-5377"/>
                </a:stretch>
              </a:blipFill>
            </p:spPr>
            <p:txBody>
              <a:bodyPr/>
              <a:lstStyle/>
              <a:p>
                <a:endParaRPr lang="en-US"/>
              </a:p>
            </p:txBody>
          </p:sp>
        </p:grpSp>
        <p:grpSp>
          <p:nvGrpSpPr>
            <p:cNvPr id="17" name="Group 17"/>
            <p:cNvGrpSpPr/>
            <p:nvPr/>
          </p:nvGrpSpPr>
          <p:grpSpPr>
            <a:xfrm>
              <a:off x="19123322" y="0"/>
              <a:ext cx="2605970" cy="2605970"/>
              <a:chOff x="0" y="0"/>
              <a:chExt cx="812800" cy="812800"/>
            </a:xfrm>
          </p:grpSpPr>
          <p:sp>
            <p:nvSpPr>
              <p:cNvPr id="18" name="Freeform 18"/>
              <p:cNvSpPr/>
              <p:nvPr/>
            </p:nvSpPr>
            <p:spPr>
              <a:xfrm>
                <a:off x="0" y="0"/>
                <a:ext cx="812800" cy="812800"/>
              </a:xfrm>
              <a:custGeom>
                <a:avLst/>
                <a:gdLst/>
                <a:ahLst/>
                <a:cxnLst/>
                <a:rect l="l" t="t" r="r" b="b"/>
                <a:pathLst>
                  <a:path w="812800" h="812800">
                    <a:moveTo>
                      <a:pt x="91106" y="0"/>
                    </a:moveTo>
                    <a:lnTo>
                      <a:pt x="721694" y="0"/>
                    </a:lnTo>
                    <a:cubicBezTo>
                      <a:pt x="745857" y="0"/>
                      <a:pt x="769030" y="9599"/>
                      <a:pt x="786116" y="26684"/>
                    </a:cubicBezTo>
                    <a:cubicBezTo>
                      <a:pt x="803201" y="43770"/>
                      <a:pt x="812800" y="66943"/>
                      <a:pt x="812800" y="91106"/>
                    </a:cubicBezTo>
                    <a:lnTo>
                      <a:pt x="812800" y="721694"/>
                    </a:lnTo>
                    <a:cubicBezTo>
                      <a:pt x="812800" y="745857"/>
                      <a:pt x="803201" y="769030"/>
                      <a:pt x="786116" y="786116"/>
                    </a:cubicBezTo>
                    <a:cubicBezTo>
                      <a:pt x="769030" y="803201"/>
                      <a:pt x="745857" y="812800"/>
                      <a:pt x="721694" y="812800"/>
                    </a:cubicBezTo>
                    <a:lnTo>
                      <a:pt x="91106" y="812800"/>
                    </a:lnTo>
                    <a:cubicBezTo>
                      <a:pt x="66943" y="812800"/>
                      <a:pt x="43770" y="803201"/>
                      <a:pt x="26684" y="786116"/>
                    </a:cubicBezTo>
                    <a:cubicBezTo>
                      <a:pt x="9599" y="769030"/>
                      <a:pt x="0" y="745857"/>
                      <a:pt x="0" y="721694"/>
                    </a:cubicBezTo>
                    <a:lnTo>
                      <a:pt x="0" y="91106"/>
                    </a:lnTo>
                    <a:cubicBezTo>
                      <a:pt x="0" y="66943"/>
                      <a:pt x="9599" y="43770"/>
                      <a:pt x="26684" y="26684"/>
                    </a:cubicBezTo>
                    <a:cubicBezTo>
                      <a:pt x="43770" y="9599"/>
                      <a:pt x="66943" y="0"/>
                      <a:pt x="91106" y="0"/>
                    </a:cubicBezTo>
                    <a:close/>
                  </a:path>
                </a:pathLst>
              </a:custGeom>
              <a:blipFill>
                <a:blip r:embed="rId9"/>
                <a:stretch>
                  <a:fillRect l="-17843" r="-17843"/>
                </a:stretch>
              </a:blipFill>
            </p:spPr>
            <p:txBody>
              <a:bodyPr/>
              <a:lstStyle/>
              <a:p>
                <a:endParaRPr lang="en-US"/>
              </a:p>
            </p:txBody>
          </p:sp>
        </p:grpSp>
        <p:sp>
          <p:nvSpPr>
            <p:cNvPr id="19" name="TextBox 19"/>
            <p:cNvSpPr txBox="1"/>
            <p:nvPr/>
          </p:nvSpPr>
          <p:spPr>
            <a:xfrm>
              <a:off x="0" y="2892471"/>
              <a:ext cx="2658895" cy="515986"/>
            </a:xfrm>
            <a:prstGeom prst="rect">
              <a:avLst/>
            </a:prstGeom>
          </p:spPr>
          <p:txBody>
            <a:bodyPr lIns="0" tIns="0" rIns="0" bIns="0" rtlCol="0" anchor="t">
              <a:spAutoFit/>
            </a:bodyPr>
            <a:lstStyle/>
            <a:p>
              <a:pPr algn="l">
                <a:lnSpc>
                  <a:spcPts val="1461"/>
                </a:lnSpc>
              </a:pPr>
              <a:r>
                <a:rPr lang="en-US" sz="1461" b="1" spc="-19" dirty="0">
                  <a:solidFill>
                    <a:srgbClr val="000000"/>
                  </a:solidFill>
                  <a:latin typeface="Arial" panose="020B0604020202020204" pitchFamily="34" charset="0"/>
                  <a:ea typeface="Open Sans Bold"/>
                  <a:cs typeface="Arial" panose="020B0604020202020204" pitchFamily="34" charset="0"/>
                  <a:sym typeface="Open Sans Bold"/>
                </a:rPr>
                <a:t>College of Agriculture &amp; Food Sciences </a:t>
              </a:r>
            </a:p>
          </p:txBody>
        </p:sp>
        <p:sp>
          <p:nvSpPr>
            <p:cNvPr id="20" name="TextBox 20"/>
            <p:cNvSpPr txBox="1"/>
            <p:nvPr/>
          </p:nvSpPr>
          <p:spPr>
            <a:xfrm>
              <a:off x="3255385" y="2892471"/>
              <a:ext cx="2658895" cy="515986"/>
            </a:xfrm>
            <a:prstGeom prst="rect">
              <a:avLst/>
            </a:prstGeom>
          </p:spPr>
          <p:txBody>
            <a:bodyPr lIns="0" tIns="0" rIns="0" bIns="0" rtlCol="0" anchor="t">
              <a:spAutoFit/>
            </a:bodyPr>
            <a:lstStyle/>
            <a:p>
              <a:pPr algn="l">
                <a:lnSpc>
                  <a:spcPts val="1461"/>
                </a:lnSpc>
              </a:pPr>
              <a:r>
                <a:rPr lang="en-US" sz="1461" b="1" spc="-19" dirty="0">
                  <a:solidFill>
                    <a:srgbClr val="000000"/>
                  </a:solidFill>
                  <a:latin typeface="Arial" panose="020B0604020202020204" pitchFamily="34" charset="0"/>
                  <a:ea typeface="Open Sans Bold"/>
                  <a:cs typeface="Arial" panose="020B0604020202020204" pitchFamily="34" charset="0"/>
                  <a:sym typeface="Open Sans Bold"/>
                </a:rPr>
                <a:t>College of </a:t>
              </a:r>
            </a:p>
            <a:p>
              <a:pPr algn="l">
                <a:lnSpc>
                  <a:spcPts val="1461"/>
                </a:lnSpc>
              </a:pPr>
              <a:r>
                <a:rPr lang="en-US" sz="1461" b="1" spc="-19" dirty="0">
                  <a:solidFill>
                    <a:srgbClr val="000000"/>
                  </a:solidFill>
                  <a:latin typeface="Arial" panose="020B0604020202020204" pitchFamily="34" charset="0"/>
                  <a:ea typeface="Open Sans Bold"/>
                  <a:cs typeface="Arial" panose="020B0604020202020204" pitchFamily="34" charset="0"/>
                  <a:sym typeface="Open Sans Bold"/>
                </a:rPr>
                <a:t>Education</a:t>
              </a:r>
            </a:p>
          </p:txBody>
        </p:sp>
        <p:sp>
          <p:nvSpPr>
            <p:cNvPr id="21" name="TextBox 21"/>
            <p:cNvSpPr txBox="1"/>
            <p:nvPr/>
          </p:nvSpPr>
          <p:spPr>
            <a:xfrm>
              <a:off x="6508347" y="2867719"/>
              <a:ext cx="2658895" cy="515986"/>
            </a:xfrm>
            <a:prstGeom prst="rect">
              <a:avLst/>
            </a:prstGeom>
          </p:spPr>
          <p:txBody>
            <a:bodyPr lIns="0" tIns="0" rIns="0" bIns="0" rtlCol="0" anchor="t">
              <a:spAutoFit/>
            </a:bodyPr>
            <a:lstStyle/>
            <a:p>
              <a:pPr algn="l">
                <a:lnSpc>
                  <a:spcPts val="1461"/>
                </a:lnSpc>
              </a:pPr>
              <a:r>
                <a:rPr lang="en-US" sz="1461" b="1" spc="-19" dirty="0">
                  <a:solidFill>
                    <a:srgbClr val="000000"/>
                  </a:solidFill>
                  <a:latin typeface="Arial" panose="020B0604020202020204" pitchFamily="34" charset="0"/>
                  <a:ea typeface="Open Sans Bold"/>
                  <a:cs typeface="Arial" panose="020B0604020202020204" pitchFamily="34" charset="0"/>
                  <a:sym typeface="Open Sans Bold"/>
                </a:rPr>
                <a:t>College of </a:t>
              </a:r>
            </a:p>
            <a:p>
              <a:pPr algn="l">
                <a:lnSpc>
                  <a:spcPts val="1461"/>
                </a:lnSpc>
              </a:pPr>
              <a:r>
                <a:rPr lang="en-US" sz="1461" b="1" spc="-19" dirty="0">
                  <a:solidFill>
                    <a:srgbClr val="000000"/>
                  </a:solidFill>
                  <a:latin typeface="Arial" panose="020B0604020202020204" pitchFamily="34" charset="0"/>
                  <a:ea typeface="Open Sans Bold"/>
                  <a:cs typeface="Arial" panose="020B0604020202020204" pitchFamily="34" charset="0"/>
                  <a:sym typeface="Open Sans Bold"/>
                </a:rPr>
                <a:t>Law</a:t>
              </a:r>
            </a:p>
          </p:txBody>
        </p:sp>
        <p:sp>
          <p:nvSpPr>
            <p:cNvPr id="22" name="TextBox 22"/>
            <p:cNvSpPr txBox="1"/>
            <p:nvPr/>
          </p:nvSpPr>
          <p:spPr>
            <a:xfrm>
              <a:off x="9535198" y="2867719"/>
              <a:ext cx="2658895" cy="763514"/>
            </a:xfrm>
            <a:prstGeom prst="rect">
              <a:avLst/>
            </a:prstGeom>
          </p:spPr>
          <p:txBody>
            <a:bodyPr lIns="0" tIns="0" rIns="0" bIns="0" rtlCol="0" anchor="t">
              <a:spAutoFit/>
            </a:bodyPr>
            <a:lstStyle/>
            <a:p>
              <a:pPr algn="l">
                <a:lnSpc>
                  <a:spcPts val="1461"/>
                </a:lnSpc>
              </a:pPr>
              <a:r>
                <a:rPr lang="en-US" sz="1461" b="1" spc="-19" dirty="0">
                  <a:solidFill>
                    <a:srgbClr val="000000"/>
                  </a:solidFill>
                  <a:latin typeface="Arial" panose="020B0604020202020204" pitchFamily="34" charset="0"/>
                  <a:ea typeface="Open Sans Bold"/>
                  <a:cs typeface="Arial" panose="020B0604020202020204" pitchFamily="34" charset="0"/>
                  <a:sym typeface="Open Sans Bold"/>
                </a:rPr>
                <a:t>College of Pharmacy, Institute of Public Health</a:t>
              </a:r>
            </a:p>
          </p:txBody>
        </p:sp>
        <p:sp>
          <p:nvSpPr>
            <p:cNvPr id="23" name="TextBox 23"/>
            <p:cNvSpPr txBox="1"/>
            <p:nvPr/>
          </p:nvSpPr>
          <p:spPr>
            <a:xfrm>
              <a:off x="12788161" y="2867719"/>
              <a:ext cx="2658895" cy="515986"/>
            </a:xfrm>
            <a:prstGeom prst="rect">
              <a:avLst/>
            </a:prstGeom>
          </p:spPr>
          <p:txBody>
            <a:bodyPr lIns="0" tIns="0" rIns="0" bIns="0" rtlCol="0" anchor="t">
              <a:spAutoFit/>
            </a:bodyPr>
            <a:lstStyle/>
            <a:p>
              <a:pPr algn="l">
                <a:lnSpc>
                  <a:spcPts val="1461"/>
                </a:lnSpc>
              </a:pPr>
              <a:r>
                <a:rPr lang="en-US" sz="1461" b="1" spc="-19" dirty="0">
                  <a:solidFill>
                    <a:srgbClr val="000000"/>
                  </a:solidFill>
                  <a:latin typeface="Arial" panose="020B0604020202020204" pitchFamily="34" charset="0"/>
                  <a:ea typeface="Open Sans Bold"/>
                  <a:cs typeface="Arial" panose="020B0604020202020204" pitchFamily="34" charset="0"/>
                  <a:sym typeface="Open Sans Bold"/>
                </a:rPr>
                <a:t>College of Science &amp; Technology</a:t>
              </a:r>
            </a:p>
          </p:txBody>
        </p:sp>
        <p:sp>
          <p:nvSpPr>
            <p:cNvPr id="24" name="TextBox 24"/>
            <p:cNvSpPr txBox="1"/>
            <p:nvPr/>
          </p:nvSpPr>
          <p:spPr>
            <a:xfrm>
              <a:off x="16041123" y="2842966"/>
              <a:ext cx="2658895" cy="763514"/>
            </a:xfrm>
            <a:prstGeom prst="rect">
              <a:avLst/>
            </a:prstGeom>
          </p:spPr>
          <p:txBody>
            <a:bodyPr lIns="0" tIns="0" rIns="0" bIns="0" rtlCol="0" anchor="t">
              <a:spAutoFit/>
            </a:bodyPr>
            <a:lstStyle/>
            <a:p>
              <a:pPr algn="l">
                <a:lnSpc>
                  <a:spcPts val="1461"/>
                </a:lnSpc>
              </a:pPr>
              <a:r>
                <a:rPr lang="en-US" sz="1461" b="1" spc="-19" dirty="0">
                  <a:solidFill>
                    <a:srgbClr val="000000"/>
                  </a:solidFill>
                  <a:latin typeface="Arial" panose="020B0604020202020204" pitchFamily="34" charset="0"/>
                  <a:ea typeface="Open Sans Bold"/>
                  <a:cs typeface="Arial" panose="020B0604020202020204" pitchFamily="34" charset="0"/>
                  <a:sym typeface="Open Sans Bold"/>
                </a:rPr>
                <a:t>College of Social Sciences, Arts &amp; Humanities</a:t>
              </a:r>
            </a:p>
          </p:txBody>
        </p:sp>
        <p:sp>
          <p:nvSpPr>
            <p:cNvPr id="25" name="TextBox 25"/>
            <p:cNvSpPr txBox="1"/>
            <p:nvPr/>
          </p:nvSpPr>
          <p:spPr>
            <a:xfrm>
              <a:off x="19294085" y="2892471"/>
              <a:ext cx="2658895" cy="515986"/>
            </a:xfrm>
            <a:prstGeom prst="rect">
              <a:avLst/>
            </a:prstGeom>
          </p:spPr>
          <p:txBody>
            <a:bodyPr lIns="0" tIns="0" rIns="0" bIns="0" rtlCol="0" anchor="t">
              <a:spAutoFit/>
            </a:bodyPr>
            <a:lstStyle/>
            <a:p>
              <a:pPr algn="l">
                <a:lnSpc>
                  <a:spcPts val="1461"/>
                </a:lnSpc>
              </a:pPr>
              <a:r>
                <a:rPr lang="en-US" sz="1461" b="1" spc="-19" dirty="0">
                  <a:solidFill>
                    <a:srgbClr val="000000"/>
                  </a:solidFill>
                  <a:latin typeface="Arial" panose="020B0604020202020204" pitchFamily="34" charset="0"/>
                  <a:ea typeface="Open Sans Bold"/>
                  <a:cs typeface="Arial" panose="020B0604020202020204" pitchFamily="34" charset="0"/>
                  <a:sym typeface="Open Sans Bold"/>
                </a:rPr>
                <a:t>FAMU-FSU College of Engineering</a:t>
              </a:r>
            </a:p>
          </p:txBody>
        </p:sp>
        <p:grpSp>
          <p:nvGrpSpPr>
            <p:cNvPr id="26" name="Group 26"/>
            <p:cNvGrpSpPr/>
            <p:nvPr/>
          </p:nvGrpSpPr>
          <p:grpSpPr>
            <a:xfrm>
              <a:off x="0" y="4223686"/>
              <a:ext cx="2605970" cy="2605970"/>
              <a:chOff x="0" y="0"/>
              <a:chExt cx="812800" cy="812800"/>
            </a:xfrm>
          </p:grpSpPr>
          <p:sp>
            <p:nvSpPr>
              <p:cNvPr id="27" name="Freeform 27"/>
              <p:cNvSpPr/>
              <p:nvPr/>
            </p:nvSpPr>
            <p:spPr>
              <a:xfrm>
                <a:off x="0" y="0"/>
                <a:ext cx="812800" cy="812800"/>
              </a:xfrm>
              <a:custGeom>
                <a:avLst/>
                <a:gdLst/>
                <a:ahLst/>
                <a:cxnLst/>
                <a:rect l="l" t="t" r="r" b="b"/>
                <a:pathLst>
                  <a:path w="812800" h="812800">
                    <a:moveTo>
                      <a:pt x="91106" y="0"/>
                    </a:moveTo>
                    <a:lnTo>
                      <a:pt x="721694" y="0"/>
                    </a:lnTo>
                    <a:cubicBezTo>
                      <a:pt x="745857" y="0"/>
                      <a:pt x="769030" y="9599"/>
                      <a:pt x="786116" y="26684"/>
                    </a:cubicBezTo>
                    <a:cubicBezTo>
                      <a:pt x="803201" y="43770"/>
                      <a:pt x="812800" y="66943"/>
                      <a:pt x="812800" y="91106"/>
                    </a:cubicBezTo>
                    <a:lnTo>
                      <a:pt x="812800" y="721694"/>
                    </a:lnTo>
                    <a:cubicBezTo>
                      <a:pt x="812800" y="745857"/>
                      <a:pt x="803201" y="769030"/>
                      <a:pt x="786116" y="786116"/>
                    </a:cubicBezTo>
                    <a:cubicBezTo>
                      <a:pt x="769030" y="803201"/>
                      <a:pt x="745857" y="812800"/>
                      <a:pt x="721694" y="812800"/>
                    </a:cubicBezTo>
                    <a:lnTo>
                      <a:pt x="91106" y="812800"/>
                    </a:lnTo>
                    <a:cubicBezTo>
                      <a:pt x="66943" y="812800"/>
                      <a:pt x="43770" y="803201"/>
                      <a:pt x="26684" y="786116"/>
                    </a:cubicBezTo>
                    <a:cubicBezTo>
                      <a:pt x="9599" y="769030"/>
                      <a:pt x="0" y="745857"/>
                      <a:pt x="0" y="721694"/>
                    </a:cubicBezTo>
                    <a:lnTo>
                      <a:pt x="0" y="91106"/>
                    </a:lnTo>
                    <a:cubicBezTo>
                      <a:pt x="0" y="66943"/>
                      <a:pt x="9599" y="43770"/>
                      <a:pt x="26684" y="26684"/>
                    </a:cubicBezTo>
                    <a:cubicBezTo>
                      <a:pt x="43770" y="9599"/>
                      <a:pt x="66943" y="0"/>
                      <a:pt x="91106" y="0"/>
                    </a:cubicBezTo>
                    <a:close/>
                  </a:path>
                </a:pathLst>
              </a:custGeom>
              <a:blipFill>
                <a:blip r:embed="rId10"/>
                <a:stretch>
                  <a:fillRect l="-73450" t="-40149" r="-57246" b="-32872"/>
                </a:stretch>
              </a:blipFill>
            </p:spPr>
            <p:txBody>
              <a:bodyPr/>
              <a:lstStyle/>
              <a:p>
                <a:endParaRPr lang="en-US"/>
              </a:p>
            </p:txBody>
          </p:sp>
        </p:grpSp>
        <p:grpSp>
          <p:nvGrpSpPr>
            <p:cNvPr id="28" name="Group 28"/>
            <p:cNvGrpSpPr/>
            <p:nvPr/>
          </p:nvGrpSpPr>
          <p:grpSpPr>
            <a:xfrm>
              <a:off x="3187000" y="4223686"/>
              <a:ext cx="2605970" cy="2605970"/>
              <a:chOff x="0" y="0"/>
              <a:chExt cx="812800" cy="812800"/>
            </a:xfrm>
          </p:grpSpPr>
          <p:sp>
            <p:nvSpPr>
              <p:cNvPr id="29" name="Freeform 29"/>
              <p:cNvSpPr/>
              <p:nvPr/>
            </p:nvSpPr>
            <p:spPr>
              <a:xfrm>
                <a:off x="0" y="0"/>
                <a:ext cx="812800" cy="812800"/>
              </a:xfrm>
              <a:custGeom>
                <a:avLst/>
                <a:gdLst/>
                <a:ahLst/>
                <a:cxnLst/>
                <a:rect l="l" t="t" r="r" b="b"/>
                <a:pathLst>
                  <a:path w="812800" h="812800">
                    <a:moveTo>
                      <a:pt x="91106" y="0"/>
                    </a:moveTo>
                    <a:lnTo>
                      <a:pt x="721694" y="0"/>
                    </a:lnTo>
                    <a:cubicBezTo>
                      <a:pt x="745857" y="0"/>
                      <a:pt x="769030" y="9599"/>
                      <a:pt x="786116" y="26684"/>
                    </a:cubicBezTo>
                    <a:cubicBezTo>
                      <a:pt x="803201" y="43770"/>
                      <a:pt x="812800" y="66943"/>
                      <a:pt x="812800" y="91106"/>
                    </a:cubicBezTo>
                    <a:lnTo>
                      <a:pt x="812800" y="721694"/>
                    </a:lnTo>
                    <a:cubicBezTo>
                      <a:pt x="812800" y="745857"/>
                      <a:pt x="803201" y="769030"/>
                      <a:pt x="786116" y="786116"/>
                    </a:cubicBezTo>
                    <a:cubicBezTo>
                      <a:pt x="769030" y="803201"/>
                      <a:pt x="745857" y="812800"/>
                      <a:pt x="721694" y="812800"/>
                    </a:cubicBezTo>
                    <a:lnTo>
                      <a:pt x="91106" y="812800"/>
                    </a:lnTo>
                    <a:cubicBezTo>
                      <a:pt x="66943" y="812800"/>
                      <a:pt x="43770" y="803201"/>
                      <a:pt x="26684" y="786116"/>
                    </a:cubicBezTo>
                    <a:cubicBezTo>
                      <a:pt x="9599" y="769030"/>
                      <a:pt x="0" y="745857"/>
                      <a:pt x="0" y="721694"/>
                    </a:cubicBezTo>
                    <a:lnTo>
                      <a:pt x="0" y="91106"/>
                    </a:lnTo>
                    <a:cubicBezTo>
                      <a:pt x="0" y="66943"/>
                      <a:pt x="9599" y="43770"/>
                      <a:pt x="26684" y="26684"/>
                    </a:cubicBezTo>
                    <a:cubicBezTo>
                      <a:pt x="43770" y="9599"/>
                      <a:pt x="66943" y="0"/>
                      <a:pt x="91106" y="0"/>
                    </a:cubicBezTo>
                    <a:close/>
                  </a:path>
                </a:pathLst>
              </a:custGeom>
              <a:blipFill>
                <a:blip r:embed="rId11"/>
                <a:stretch>
                  <a:fillRect l="-17358" r="-17358"/>
                </a:stretch>
              </a:blipFill>
            </p:spPr>
            <p:txBody>
              <a:bodyPr/>
              <a:lstStyle/>
              <a:p>
                <a:endParaRPr lang="en-US"/>
              </a:p>
            </p:txBody>
          </p:sp>
        </p:grpSp>
        <p:grpSp>
          <p:nvGrpSpPr>
            <p:cNvPr id="30" name="Group 30"/>
            <p:cNvGrpSpPr/>
            <p:nvPr/>
          </p:nvGrpSpPr>
          <p:grpSpPr>
            <a:xfrm>
              <a:off x="6374001" y="4223686"/>
              <a:ext cx="2605970" cy="2605970"/>
              <a:chOff x="0" y="0"/>
              <a:chExt cx="812800" cy="812800"/>
            </a:xfrm>
          </p:grpSpPr>
          <p:sp>
            <p:nvSpPr>
              <p:cNvPr id="31" name="Freeform 31"/>
              <p:cNvSpPr/>
              <p:nvPr/>
            </p:nvSpPr>
            <p:spPr>
              <a:xfrm>
                <a:off x="0" y="0"/>
                <a:ext cx="812800" cy="812800"/>
              </a:xfrm>
              <a:custGeom>
                <a:avLst/>
                <a:gdLst/>
                <a:ahLst/>
                <a:cxnLst/>
                <a:rect l="l" t="t" r="r" b="b"/>
                <a:pathLst>
                  <a:path w="812800" h="812800">
                    <a:moveTo>
                      <a:pt x="91106" y="0"/>
                    </a:moveTo>
                    <a:lnTo>
                      <a:pt x="721694" y="0"/>
                    </a:lnTo>
                    <a:cubicBezTo>
                      <a:pt x="745857" y="0"/>
                      <a:pt x="769030" y="9599"/>
                      <a:pt x="786116" y="26684"/>
                    </a:cubicBezTo>
                    <a:cubicBezTo>
                      <a:pt x="803201" y="43770"/>
                      <a:pt x="812800" y="66943"/>
                      <a:pt x="812800" y="91106"/>
                    </a:cubicBezTo>
                    <a:lnTo>
                      <a:pt x="812800" y="721694"/>
                    </a:lnTo>
                    <a:cubicBezTo>
                      <a:pt x="812800" y="745857"/>
                      <a:pt x="803201" y="769030"/>
                      <a:pt x="786116" y="786116"/>
                    </a:cubicBezTo>
                    <a:cubicBezTo>
                      <a:pt x="769030" y="803201"/>
                      <a:pt x="745857" y="812800"/>
                      <a:pt x="721694" y="812800"/>
                    </a:cubicBezTo>
                    <a:lnTo>
                      <a:pt x="91106" y="812800"/>
                    </a:lnTo>
                    <a:cubicBezTo>
                      <a:pt x="66943" y="812800"/>
                      <a:pt x="43770" y="803201"/>
                      <a:pt x="26684" y="786116"/>
                    </a:cubicBezTo>
                    <a:cubicBezTo>
                      <a:pt x="9599" y="769030"/>
                      <a:pt x="0" y="745857"/>
                      <a:pt x="0" y="721694"/>
                    </a:cubicBezTo>
                    <a:lnTo>
                      <a:pt x="0" y="91106"/>
                    </a:lnTo>
                    <a:cubicBezTo>
                      <a:pt x="0" y="66943"/>
                      <a:pt x="9599" y="43770"/>
                      <a:pt x="26684" y="26684"/>
                    </a:cubicBezTo>
                    <a:cubicBezTo>
                      <a:pt x="43770" y="9599"/>
                      <a:pt x="66943" y="0"/>
                      <a:pt x="91106" y="0"/>
                    </a:cubicBezTo>
                    <a:close/>
                  </a:path>
                </a:pathLst>
              </a:custGeom>
              <a:blipFill>
                <a:blip r:embed="rId12"/>
                <a:stretch>
                  <a:fillRect l="-19343" r="-12173"/>
                </a:stretch>
              </a:blipFill>
            </p:spPr>
            <p:txBody>
              <a:bodyPr/>
              <a:lstStyle/>
              <a:p>
                <a:endParaRPr lang="en-US"/>
              </a:p>
            </p:txBody>
          </p:sp>
        </p:grpSp>
        <p:grpSp>
          <p:nvGrpSpPr>
            <p:cNvPr id="32" name="Group 32"/>
            <p:cNvGrpSpPr/>
            <p:nvPr/>
          </p:nvGrpSpPr>
          <p:grpSpPr>
            <a:xfrm>
              <a:off x="9561001" y="4223686"/>
              <a:ext cx="2605970" cy="2605970"/>
              <a:chOff x="0" y="0"/>
              <a:chExt cx="812800" cy="812800"/>
            </a:xfrm>
          </p:grpSpPr>
          <p:sp>
            <p:nvSpPr>
              <p:cNvPr id="33" name="Freeform 33"/>
              <p:cNvSpPr/>
              <p:nvPr/>
            </p:nvSpPr>
            <p:spPr>
              <a:xfrm>
                <a:off x="0" y="0"/>
                <a:ext cx="812800" cy="812800"/>
              </a:xfrm>
              <a:custGeom>
                <a:avLst/>
                <a:gdLst/>
                <a:ahLst/>
                <a:cxnLst/>
                <a:rect l="l" t="t" r="r" b="b"/>
                <a:pathLst>
                  <a:path w="812800" h="812800">
                    <a:moveTo>
                      <a:pt x="91106" y="0"/>
                    </a:moveTo>
                    <a:lnTo>
                      <a:pt x="721694" y="0"/>
                    </a:lnTo>
                    <a:cubicBezTo>
                      <a:pt x="745857" y="0"/>
                      <a:pt x="769030" y="9599"/>
                      <a:pt x="786116" y="26684"/>
                    </a:cubicBezTo>
                    <a:cubicBezTo>
                      <a:pt x="803201" y="43770"/>
                      <a:pt x="812800" y="66943"/>
                      <a:pt x="812800" y="91106"/>
                    </a:cubicBezTo>
                    <a:lnTo>
                      <a:pt x="812800" y="721694"/>
                    </a:lnTo>
                    <a:cubicBezTo>
                      <a:pt x="812800" y="745857"/>
                      <a:pt x="803201" y="769030"/>
                      <a:pt x="786116" y="786116"/>
                    </a:cubicBezTo>
                    <a:cubicBezTo>
                      <a:pt x="769030" y="803201"/>
                      <a:pt x="745857" y="812800"/>
                      <a:pt x="721694" y="812800"/>
                    </a:cubicBezTo>
                    <a:lnTo>
                      <a:pt x="91106" y="812800"/>
                    </a:lnTo>
                    <a:cubicBezTo>
                      <a:pt x="66943" y="812800"/>
                      <a:pt x="43770" y="803201"/>
                      <a:pt x="26684" y="786116"/>
                    </a:cubicBezTo>
                    <a:cubicBezTo>
                      <a:pt x="9599" y="769030"/>
                      <a:pt x="0" y="745857"/>
                      <a:pt x="0" y="721694"/>
                    </a:cubicBezTo>
                    <a:lnTo>
                      <a:pt x="0" y="91106"/>
                    </a:lnTo>
                    <a:cubicBezTo>
                      <a:pt x="0" y="66943"/>
                      <a:pt x="9599" y="43770"/>
                      <a:pt x="26684" y="26684"/>
                    </a:cubicBezTo>
                    <a:cubicBezTo>
                      <a:pt x="43770" y="9599"/>
                      <a:pt x="66943" y="0"/>
                      <a:pt x="91106" y="0"/>
                    </a:cubicBezTo>
                    <a:close/>
                  </a:path>
                </a:pathLst>
              </a:custGeom>
              <a:blipFill>
                <a:blip r:embed="rId13"/>
                <a:stretch>
                  <a:fillRect l="-25000" r="-25000"/>
                </a:stretch>
              </a:blipFill>
            </p:spPr>
            <p:txBody>
              <a:bodyPr/>
              <a:lstStyle/>
              <a:p>
                <a:endParaRPr lang="en-US"/>
              </a:p>
            </p:txBody>
          </p:sp>
        </p:grpSp>
        <p:grpSp>
          <p:nvGrpSpPr>
            <p:cNvPr id="34" name="Group 34"/>
            <p:cNvGrpSpPr/>
            <p:nvPr/>
          </p:nvGrpSpPr>
          <p:grpSpPr>
            <a:xfrm>
              <a:off x="12748001" y="4223686"/>
              <a:ext cx="2605970" cy="2605970"/>
              <a:chOff x="0" y="0"/>
              <a:chExt cx="812800" cy="812800"/>
            </a:xfrm>
          </p:grpSpPr>
          <p:sp>
            <p:nvSpPr>
              <p:cNvPr id="35" name="Freeform 35"/>
              <p:cNvSpPr/>
              <p:nvPr/>
            </p:nvSpPr>
            <p:spPr>
              <a:xfrm>
                <a:off x="0" y="0"/>
                <a:ext cx="812800" cy="812800"/>
              </a:xfrm>
              <a:custGeom>
                <a:avLst/>
                <a:gdLst/>
                <a:ahLst/>
                <a:cxnLst/>
                <a:rect l="l" t="t" r="r" b="b"/>
                <a:pathLst>
                  <a:path w="812800" h="812800">
                    <a:moveTo>
                      <a:pt x="91106" y="0"/>
                    </a:moveTo>
                    <a:lnTo>
                      <a:pt x="721694" y="0"/>
                    </a:lnTo>
                    <a:cubicBezTo>
                      <a:pt x="745857" y="0"/>
                      <a:pt x="769030" y="9599"/>
                      <a:pt x="786116" y="26684"/>
                    </a:cubicBezTo>
                    <a:cubicBezTo>
                      <a:pt x="803201" y="43770"/>
                      <a:pt x="812800" y="66943"/>
                      <a:pt x="812800" y="91106"/>
                    </a:cubicBezTo>
                    <a:lnTo>
                      <a:pt x="812800" y="721694"/>
                    </a:lnTo>
                    <a:cubicBezTo>
                      <a:pt x="812800" y="745857"/>
                      <a:pt x="803201" y="769030"/>
                      <a:pt x="786116" y="786116"/>
                    </a:cubicBezTo>
                    <a:cubicBezTo>
                      <a:pt x="769030" y="803201"/>
                      <a:pt x="745857" y="812800"/>
                      <a:pt x="721694" y="812800"/>
                    </a:cubicBezTo>
                    <a:lnTo>
                      <a:pt x="91106" y="812800"/>
                    </a:lnTo>
                    <a:cubicBezTo>
                      <a:pt x="66943" y="812800"/>
                      <a:pt x="43770" y="803201"/>
                      <a:pt x="26684" y="786116"/>
                    </a:cubicBezTo>
                    <a:cubicBezTo>
                      <a:pt x="9599" y="769030"/>
                      <a:pt x="0" y="745857"/>
                      <a:pt x="0" y="721694"/>
                    </a:cubicBezTo>
                    <a:lnTo>
                      <a:pt x="0" y="91106"/>
                    </a:lnTo>
                    <a:cubicBezTo>
                      <a:pt x="0" y="66943"/>
                      <a:pt x="9599" y="43770"/>
                      <a:pt x="26684" y="26684"/>
                    </a:cubicBezTo>
                    <a:cubicBezTo>
                      <a:pt x="43770" y="9599"/>
                      <a:pt x="66943" y="0"/>
                      <a:pt x="91106" y="0"/>
                    </a:cubicBezTo>
                    <a:close/>
                  </a:path>
                </a:pathLst>
              </a:custGeom>
              <a:blipFill>
                <a:blip r:embed="rId14"/>
                <a:stretch>
                  <a:fillRect l="-16279" r="-16279"/>
                </a:stretch>
              </a:blipFill>
            </p:spPr>
            <p:txBody>
              <a:bodyPr/>
              <a:lstStyle/>
              <a:p>
                <a:endParaRPr lang="en-US"/>
              </a:p>
            </p:txBody>
          </p:sp>
        </p:grpSp>
        <p:grpSp>
          <p:nvGrpSpPr>
            <p:cNvPr id="36" name="Group 36"/>
            <p:cNvGrpSpPr/>
            <p:nvPr/>
          </p:nvGrpSpPr>
          <p:grpSpPr>
            <a:xfrm>
              <a:off x="15935662" y="4223686"/>
              <a:ext cx="2605970" cy="2605970"/>
              <a:chOff x="0" y="0"/>
              <a:chExt cx="812800" cy="812800"/>
            </a:xfrm>
          </p:grpSpPr>
          <p:sp>
            <p:nvSpPr>
              <p:cNvPr id="37" name="Freeform 37"/>
              <p:cNvSpPr/>
              <p:nvPr/>
            </p:nvSpPr>
            <p:spPr>
              <a:xfrm>
                <a:off x="0" y="0"/>
                <a:ext cx="812800" cy="812800"/>
              </a:xfrm>
              <a:custGeom>
                <a:avLst/>
                <a:gdLst/>
                <a:ahLst/>
                <a:cxnLst/>
                <a:rect l="l" t="t" r="r" b="b"/>
                <a:pathLst>
                  <a:path w="812800" h="812800">
                    <a:moveTo>
                      <a:pt x="91106" y="0"/>
                    </a:moveTo>
                    <a:lnTo>
                      <a:pt x="721694" y="0"/>
                    </a:lnTo>
                    <a:cubicBezTo>
                      <a:pt x="745857" y="0"/>
                      <a:pt x="769030" y="9599"/>
                      <a:pt x="786116" y="26684"/>
                    </a:cubicBezTo>
                    <a:cubicBezTo>
                      <a:pt x="803201" y="43770"/>
                      <a:pt x="812800" y="66943"/>
                      <a:pt x="812800" y="91106"/>
                    </a:cubicBezTo>
                    <a:lnTo>
                      <a:pt x="812800" y="721694"/>
                    </a:lnTo>
                    <a:cubicBezTo>
                      <a:pt x="812800" y="745857"/>
                      <a:pt x="803201" y="769030"/>
                      <a:pt x="786116" y="786116"/>
                    </a:cubicBezTo>
                    <a:cubicBezTo>
                      <a:pt x="769030" y="803201"/>
                      <a:pt x="745857" y="812800"/>
                      <a:pt x="721694" y="812800"/>
                    </a:cubicBezTo>
                    <a:lnTo>
                      <a:pt x="91106" y="812800"/>
                    </a:lnTo>
                    <a:cubicBezTo>
                      <a:pt x="66943" y="812800"/>
                      <a:pt x="43770" y="803201"/>
                      <a:pt x="26684" y="786116"/>
                    </a:cubicBezTo>
                    <a:cubicBezTo>
                      <a:pt x="9599" y="769030"/>
                      <a:pt x="0" y="745857"/>
                      <a:pt x="0" y="721694"/>
                    </a:cubicBezTo>
                    <a:lnTo>
                      <a:pt x="0" y="91106"/>
                    </a:lnTo>
                    <a:cubicBezTo>
                      <a:pt x="0" y="66943"/>
                      <a:pt x="9599" y="43770"/>
                      <a:pt x="26684" y="26684"/>
                    </a:cubicBezTo>
                    <a:cubicBezTo>
                      <a:pt x="43770" y="9599"/>
                      <a:pt x="66943" y="0"/>
                      <a:pt x="91106" y="0"/>
                    </a:cubicBezTo>
                    <a:close/>
                  </a:path>
                </a:pathLst>
              </a:custGeom>
              <a:blipFill>
                <a:blip r:embed="rId15"/>
                <a:stretch>
                  <a:fillRect l="-66044" t="-27203"/>
                </a:stretch>
              </a:blipFill>
            </p:spPr>
            <p:txBody>
              <a:bodyPr/>
              <a:lstStyle/>
              <a:p>
                <a:endParaRPr lang="en-US"/>
              </a:p>
            </p:txBody>
          </p:sp>
        </p:grpSp>
        <p:grpSp>
          <p:nvGrpSpPr>
            <p:cNvPr id="38" name="Group 38"/>
            <p:cNvGrpSpPr/>
            <p:nvPr/>
          </p:nvGrpSpPr>
          <p:grpSpPr>
            <a:xfrm>
              <a:off x="19123322" y="4223686"/>
              <a:ext cx="2605970" cy="2605970"/>
              <a:chOff x="0" y="0"/>
              <a:chExt cx="812800" cy="812800"/>
            </a:xfrm>
          </p:grpSpPr>
          <p:sp>
            <p:nvSpPr>
              <p:cNvPr id="39" name="Freeform 39"/>
              <p:cNvSpPr/>
              <p:nvPr/>
            </p:nvSpPr>
            <p:spPr>
              <a:xfrm>
                <a:off x="0" y="0"/>
                <a:ext cx="812800" cy="812800"/>
              </a:xfrm>
              <a:custGeom>
                <a:avLst/>
                <a:gdLst/>
                <a:ahLst/>
                <a:cxnLst/>
                <a:rect l="l" t="t" r="r" b="b"/>
                <a:pathLst>
                  <a:path w="812800" h="812800">
                    <a:moveTo>
                      <a:pt x="91106" y="0"/>
                    </a:moveTo>
                    <a:lnTo>
                      <a:pt x="721694" y="0"/>
                    </a:lnTo>
                    <a:cubicBezTo>
                      <a:pt x="745857" y="0"/>
                      <a:pt x="769030" y="9599"/>
                      <a:pt x="786116" y="26684"/>
                    </a:cubicBezTo>
                    <a:cubicBezTo>
                      <a:pt x="803201" y="43770"/>
                      <a:pt x="812800" y="66943"/>
                      <a:pt x="812800" y="91106"/>
                    </a:cubicBezTo>
                    <a:lnTo>
                      <a:pt x="812800" y="721694"/>
                    </a:lnTo>
                    <a:cubicBezTo>
                      <a:pt x="812800" y="745857"/>
                      <a:pt x="803201" y="769030"/>
                      <a:pt x="786116" y="786116"/>
                    </a:cubicBezTo>
                    <a:cubicBezTo>
                      <a:pt x="769030" y="803201"/>
                      <a:pt x="745857" y="812800"/>
                      <a:pt x="721694" y="812800"/>
                    </a:cubicBezTo>
                    <a:lnTo>
                      <a:pt x="91106" y="812800"/>
                    </a:lnTo>
                    <a:cubicBezTo>
                      <a:pt x="66943" y="812800"/>
                      <a:pt x="43770" y="803201"/>
                      <a:pt x="26684" y="786116"/>
                    </a:cubicBezTo>
                    <a:cubicBezTo>
                      <a:pt x="9599" y="769030"/>
                      <a:pt x="0" y="745857"/>
                      <a:pt x="0" y="721694"/>
                    </a:cubicBezTo>
                    <a:lnTo>
                      <a:pt x="0" y="91106"/>
                    </a:lnTo>
                    <a:cubicBezTo>
                      <a:pt x="0" y="66943"/>
                      <a:pt x="9599" y="43770"/>
                      <a:pt x="26684" y="26684"/>
                    </a:cubicBezTo>
                    <a:cubicBezTo>
                      <a:pt x="43770" y="9599"/>
                      <a:pt x="66943" y="0"/>
                      <a:pt x="91106" y="0"/>
                    </a:cubicBezTo>
                    <a:close/>
                  </a:path>
                </a:pathLst>
              </a:custGeom>
              <a:blipFill>
                <a:blip r:embed="rId16"/>
                <a:stretch>
                  <a:fillRect l="-16862" r="-16862"/>
                </a:stretch>
              </a:blipFill>
            </p:spPr>
            <p:txBody>
              <a:bodyPr/>
              <a:lstStyle/>
              <a:p>
                <a:endParaRPr lang="en-US"/>
              </a:p>
            </p:txBody>
          </p:sp>
        </p:grpSp>
        <p:sp>
          <p:nvSpPr>
            <p:cNvPr id="40" name="TextBox 40"/>
            <p:cNvSpPr txBox="1"/>
            <p:nvPr/>
          </p:nvSpPr>
          <p:spPr>
            <a:xfrm>
              <a:off x="0" y="7118134"/>
              <a:ext cx="2658895" cy="769441"/>
            </a:xfrm>
            <a:prstGeom prst="rect">
              <a:avLst/>
            </a:prstGeom>
          </p:spPr>
          <p:txBody>
            <a:bodyPr lIns="0" tIns="0" rIns="0" bIns="0" rtlCol="0" anchor="t">
              <a:spAutoFit/>
            </a:bodyPr>
            <a:lstStyle/>
            <a:p>
              <a:pPr algn="l">
                <a:lnSpc>
                  <a:spcPts val="1461"/>
                </a:lnSpc>
              </a:pPr>
              <a:r>
                <a:rPr lang="en-US" sz="1461" b="1" spc="-19" dirty="0">
                  <a:solidFill>
                    <a:srgbClr val="000000"/>
                  </a:solidFill>
                  <a:latin typeface="Arial" panose="020B0604020202020204" pitchFamily="34" charset="0"/>
                  <a:ea typeface="Open Sans Bold"/>
                  <a:cs typeface="Arial" panose="020B0604020202020204" pitchFamily="34" charset="0"/>
                  <a:sym typeface="Open Sans Bold"/>
                </a:rPr>
                <a:t>School of Architecture + Engineering Technology</a:t>
              </a:r>
            </a:p>
          </p:txBody>
        </p:sp>
        <p:sp>
          <p:nvSpPr>
            <p:cNvPr id="41" name="TextBox 41"/>
            <p:cNvSpPr txBox="1"/>
            <p:nvPr/>
          </p:nvSpPr>
          <p:spPr>
            <a:xfrm>
              <a:off x="3255385" y="7118135"/>
              <a:ext cx="2658895" cy="515986"/>
            </a:xfrm>
            <a:prstGeom prst="rect">
              <a:avLst/>
            </a:prstGeom>
          </p:spPr>
          <p:txBody>
            <a:bodyPr lIns="0" tIns="0" rIns="0" bIns="0" rtlCol="0" anchor="t">
              <a:spAutoFit/>
            </a:bodyPr>
            <a:lstStyle/>
            <a:p>
              <a:pPr algn="l">
                <a:lnSpc>
                  <a:spcPts val="1461"/>
                </a:lnSpc>
              </a:pPr>
              <a:r>
                <a:rPr lang="en-US" sz="1461" b="1" spc="-19" dirty="0">
                  <a:solidFill>
                    <a:srgbClr val="000000"/>
                  </a:solidFill>
                  <a:latin typeface="Arial" panose="020B0604020202020204" pitchFamily="34" charset="0"/>
                  <a:ea typeface="Open Sans Bold"/>
                  <a:cs typeface="Arial" panose="020B0604020202020204" pitchFamily="34" charset="0"/>
                  <a:sym typeface="Open Sans Bold"/>
                </a:rPr>
                <a:t>School of Business &amp; Industry</a:t>
              </a:r>
            </a:p>
          </p:txBody>
        </p:sp>
        <p:sp>
          <p:nvSpPr>
            <p:cNvPr id="42" name="TextBox 42"/>
            <p:cNvSpPr txBox="1"/>
            <p:nvPr/>
          </p:nvSpPr>
          <p:spPr>
            <a:xfrm>
              <a:off x="9761309" y="7093383"/>
              <a:ext cx="2658895" cy="515986"/>
            </a:xfrm>
            <a:prstGeom prst="rect">
              <a:avLst/>
            </a:prstGeom>
          </p:spPr>
          <p:txBody>
            <a:bodyPr lIns="0" tIns="0" rIns="0" bIns="0" rtlCol="0" anchor="t">
              <a:spAutoFit/>
            </a:bodyPr>
            <a:lstStyle/>
            <a:p>
              <a:pPr algn="l">
                <a:lnSpc>
                  <a:spcPts val="1461"/>
                </a:lnSpc>
              </a:pPr>
              <a:r>
                <a:rPr lang="en-US" sz="1461" b="1" spc="-19" dirty="0">
                  <a:solidFill>
                    <a:srgbClr val="000000"/>
                  </a:solidFill>
                  <a:latin typeface="Arial" panose="020B0604020202020204" pitchFamily="34" charset="0"/>
                  <a:ea typeface="Open Sans Bold"/>
                  <a:cs typeface="Arial" panose="020B0604020202020204" pitchFamily="34" charset="0"/>
                  <a:sym typeface="Open Sans Bold"/>
                </a:rPr>
                <a:t>School of Graduate Studies &amp; Research</a:t>
              </a:r>
            </a:p>
          </p:txBody>
        </p:sp>
        <p:sp>
          <p:nvSpPr>
            <p:cNvPr id="43" name="TextBox 43"/>
            <p:cNvSpPr txBox="1"/>
            <p:nvPr/>
          </p:nvSpPr>
          <p:spPr>
            <a:xfrm>
              <a:off x="12788161" y="7093383"/>
              <a:ext cx="2658895" cy="763514"/>
            </a:xfrm>
            <a:prstGeom prst="rect">
              <a:avLst/>
            </a:prstGeom>
          </p:spPr>
          <p:txBody>
            <a:bodyPr lIns="0" tIns="0" rIns="0" bIns="0" rtlCol="0" anchor="t">
              <a:spAutoFit/>
            </a:bodyPr>
            <a:lstStyle/>
            <a:p>
              <a:pPr algn="l">
                <a:lnSpc>
                  <a:spcPts val="1461"/>
                </a:lnSpc>
              </a:pPr>
              <a:r>
                <a:rPr lang="en-US" sz="1461" b="1" spc="-19" dirty="0">
                  <a:solidFill>
                    <a:srgbClr val="000000"/>
                  </a:solidFill>
                  <a:latin typeface="Arial" panose="020B0604020202020204" pitchFamily="34" charset="0"/>
                  <a:ea typeface="Open Sans Bold"/>
                  <a:cs typeface="Arial" panose="020B0604020202020204" pitchFamily="34" charset="0"/>
                  <a:sym typeface="Open Sans Bold"/>
                </a:rPr>
                <a:t>School of Journalism &amp; Graphic </a:t>
              </a:r>
              <a:r>
                <a:rPr lang="en-US" sz="1461" b="1" spc="-19" dirty="0" err="1">
                  <a:solidFill>
                    <a:srgbClr val="000000"/>
                  </a:solidFill>
                  <a:latin typeface="Arial" panose="020B0604020202020204" pitchFamily="34" charset="0"/>
                  <a:ea typeface="Open Sans Bold"/>
                  <a:cs typeface="Arial" panose="020B0604020202020204" pitchFamily="34" charset="0"/>
                  <a:sym typeface="Open Sans Bold"/>
                </a:rPr>
                <a:t>Communcation</a:t>
              </a:r>
              <a:endParaRPr lang="en-US" sz="1461" b="1" spc="-19" dirty="0">
                <a:solidFill>
                  <a:srgbClr val="000000"/>
                </a:solidFill>
                <a:latin typeface="Arial" panose="020B0604020202020204" pitchFamily="34" charset="0"/>
                <a:ea typeface="Open Sans Bold"/>
                <a:cs typeface="Arial" panose="020B0604020202020204" pitchFamily="34" charset="0"/>
                <a:sym typeface="Open Sans Bold"/>
              </a:endParaRPr>
            </a:p>
          </p:txBody>
        </p:sp>
        <p:sp>
          <p:nvSpPr>
            <p:cNvPr id="44" name="TextBox 44"/>
            <p:cNvSpPr txBox="1"/>
            <p:nvPr/>
          </p:nvSpPr>
          <p:spPr>
            <a:xfrm>
              <a:off x="16041123" y="7093383"/>
              <a:ext cx="2658895" cy="515986"/>
            </a:xfrm>
            <a:prstGeom prst="rect">
              <a:avLst/>
            </a:prstGeom>
          </p:spPr>
          <p:txBody>
            <a:bodyPr lIns="0" tIns="0" rIns="0" bIns="0" rtlCol="0" anchor="t">
              <a:spAutoFit/>
            </a:bodyPr>
            <a:lstStyle/>
            <a:p>
              <a:pPr algn="l">
                <a:lnSpc>
                  <a:spcPts val="1461"/>
                </a:lnSpc>
              </a:pPr>
              <a:r>
                <a:rPr lang="en-US" sz="1461" b="1" spc="-19" dirty="0">
                  <a:solidFill>
                    <a:srgbClr val="000000"/>
                  </a:solidFill>
                  <a:latin typeface="Arial" panose="020B0604020202020204" pitchFamily="34" charset="0"/>
                  <a:ea typeface="Open Sans Bold"/>
                  <a:cs typeface="Arial" panose="020B0604020202020204" pitchFamily="34" charset="0"/>
                  <a:sym typeface="Open Sans Bold"/>
                </a:rPr>
                <a:t>School of </a:t>
              </a:r>
            </a:p>
            <a:p>
              <a:pPr algn="l">
                <a:lnSpc>
                  <a:spcPts val="1461"/>
                </a:lnSpc>
              </a:pPr>
              <a:r>
                <a:rPr lang="en-US" sz="1461" b="1" spc="-19" dirty="0">
                  <a:solidFill>
                    <a:srgbClr val="000000"/>
                  </a:solidFill>
                  <a:latin typeface="Arial" panose="020B0604020202020204" pitchFamily="34" charset="0"/>
                  <a:ea typeface="Open Sans Bold"/>
                  <a:cs typeface="Arial" panose="020B0604020202020204" pitchFamily="34" charset="0"/>
                  <a:sym typeface="Open Sans Bold"/>
                </a:rPr>
                <a:t>Nursing</a:t>
              </a:r>
            </a:p>
          </p:txBody>
        </p:sp>
        <p:sp>
          <p:nvSpPr>
            <p:cNvPr id="45" name="TextBox 45"/>
            <p:cNvSpPr txBox="1"/>
            <p:nvPr/>
          </p:nvSpPr>
          <p:spPr>
            <a:xfrm>
              <a:off x="19294085" y="7068630"/>
              <a:ext cx="2658895" cy="515986"/>
            </a:xfrm>
            <a:prstGeom prst="rect">
              <a:avLst/>
            </a:prstGeom>
          </p:spPr>
          <p:txBody>
            <a:bodyPr lIns="0" tIns="0" rIns="0" bIns="0" rtlCol="0" anchor="t">
              <a:spAutoFit/>
            </a:bodyPr>
            <a:lstStyle/>
            <a:p>
              <a:pPr algn="l">
                <a:lnSpc>
                  <a:spcPts val="1461"/>
                </a:lnSpc>
              </a:pPr>
              <a:r>
                <a:rPr lang="en-US" sz="1461" b="1" spc="-19" dirty="0">
                  <a:solidFill>
                    <a:srgbClr val="000000"/>
                  </a:solidFill>
                  <a:latin typeface="Arial" panose="020B0604020202020204" pitchFamily="34" charset="0"/>
                  <a:ea typeface="Open Sans Bold"/>
                  <a:cs typeface="Arial" panose="020B0604020202020204" pitchFamily="34" charset="0"/>
                  <a:sym typeface="Open Sans Bold"/>
                </a:rPr>
                <a:t>School of the Environment</a:t>
              </a:r>
            </a:p>
          </p:txBody>
        </p:sp>
        <p:sp>
          <p:nvSpPr>
            <p:cNvPr id="46" name="TextBox 46"/>
            <p:cNvSpPr txBox="1"/>
            <p:nvPr/>
          </p:nvSpPr>
          <p:spPr>
            <a:xfrm>
              <a:off x="6508347" y="7118135"/>
              <a:ext cx="2658895" cy="515986"/>
            </a:xfrm>
            <a:prstGeom prst="rect">
              <a:avLst/>
            </a:prstGeom>
          </p:spPr>
          <p:txBody>
            <a:bodyPr lIns="0" tIns="0" rIns="0" bIns="0" rtlCol="0" anchor="t">
              <a:spAutoFit/>
            </a:bodyPr>
            <a:lstStyle/>
            <a:p>
              <a:pPr algn="l">
                <a:lnSpc>
                  <a:spcPts val="1461"/>
                </a:lnSpc>
              </a:pPr>
              <a:r>
                <a:rPr lang="en-US" sz="1461" b="1" spc="-19" dirty="0">
                  <a:solidFill>
                    <a:srgbClr val="000000"/>
                  </a:solidFill>
                  <a:latin typeface="Arial" panose="020B0604020202020204" pitchFamily="34" charset="0"/>
                  <a:ea typeface="Open Sans Bold"/>
                  <a:cs typeface="Arial" panose="020B0604020202020204" pitchFamily="34" charset="0"/>
                  <a:sym typeface="Open Sans Bold"/>
                </a:rPr>
                <a:t>School of Allied Health Sciences</a:t>
              </a:r>
            </a:p>
          </p:txBody>
        </p:sp>
      </p:grpSp>
      <p:sp>
        <p:nvSpPr>
          <p:cNvPr id="47" name="TextBox 47"/>
          <p:cNvSpPr txBox="1"/>
          <p:nvPr/>
        </p:nvSpPr>
        <p:spPr>
          <a:xfrm>
            <a:off x="0" y="360293"/>
            <a:ext cx="18288000" cy="1086253"/>
          </a:xfrm>
          <a:prstGeom prst="rect">
            <a:avLst/>
          </a:prstGeom>
        </p:spPr>
        <p:txBody>
          <a:bodyPr lIns="0" tIns="0" rIns="0" bIns="0" rtlCol="0" anchor="t">
            <a:spAutoFit/>
          </a:bodyPr>
          <a:lstStyle/>
          <a:p>
            <a:pPr marL="0" lvl="0" indent="0" algn="ctr">
              <a:lnSpc>
                <a:spcPts val="7856"/>
              </a:lnSpc>
              <a:spcBef>
                <a:spcPct val="0"/>
              </a:spcBef>
            </a:pPr>
            <a:r>
              <a:rPr lang="en-US" sz="7856" b="1" spc="102">
                <a:solidFill>
                  <a:srgbClr val="000000"/>
                </a:solidFill>
                <a:latin typeface="Montserrat Light Bold"/>
                <a:ea typeface="Montserrat Light Bold"/>
                <a:cs typeface="Montserrat Light Bold"/>
                <a:sym typeface="Montserrat Light Bold"/>
              </a:rPr>
              <a:t>OUR </a:t>
            </a:r>
            <a:r>
              <a:rPr lang="en-US" sz="7856" b="1" spc="102">
                <a:solidFill>
                  <a:srgbClr val="EE7624"/>
                </a:solidFill>
                <a:latin typeface="Montserrat Light Bold"/>
                <a:ea typeface="Montserrat Light Bold"/>
                <a:cs typeface="Montserrat Light Bold"/>
                <a:sym typeface="Montserrat Light Bold"/>
              </a:rPr>
              <a:t>14</a:t>
            </a:r>
            <a:r>
              <a:rPr lang="en-US" sz="7856" b="1" spc="102">
                <a:solidFill>
                  <a:srgbClr val="000000"/>
                </a:solidFill>
                <a:latin typeface="Montserrat Light Bold"/>
                <a:ea typeface="Montserrat Light Bold"/>
                <a:cs typeface="Montserrat Light Bold"/>
                <a:sym typeface="Montserrat Light Bold"/>
              </a:rPr>
              <a:t> COLLEGES &amp; SCHOOLS</a:t>
            </a:r>
          </a:p>
        </p:txBody>
      </p:sp>
      <p:sp>
        <p:nvSpPr>
          <p:cNvPr id="48" name="TextBox 48"/>
          <p:cNvSpPr txBox="1"/>
          <p:nvPr/>
        </p:nvSpPr>
        <p:spPr>
          <a:xfrm>
            <a:off x="0" y="1400957"/>
            <a:ext cx="18288000" cy="1038225"/>
          </a:xfrm>
          <a:prstGeom prst="rect">
            <a:avLst/>
          </a:prstGeom>
        </p:spPr>
        <p:txBody>
          <a:bodyPr lIns="0" tIns="0" rIns="0" bIns="0" rtlCol="0" anchor="t">
            <a:spAutoFit/>
          </a:bodyPr>
          <a:lstStyle/>
          <a:p>
            <a:pPr marL="0" lvl="0" indent="0" algn="ctr">
              <a:lnSpc>
                <a:spcPts val="8400"/>
              </a:lnSpc>
              <a:spcBef>
                <a:spcPct val="0"/>
              </a:spcBef>
            </a:pPr>
            <a:r>
              <a:rPr lang="en-US" sz="6000" spc="324">
                <a:solidFill>
                  <a:srgbClr val="1B5633"/>
                </a:solidFill>
                <a:latin typeface="Playlist Script"/>
                <a:ea typeface="Playlist Script"/>
                <a:cs typeface="Playlist Script"/>
                <a:sym typeface="Playlist Script"/>
              </a:rPr>
              <a:t>Discover the Possibilities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1026255" y="3733420"/>
            <a:ext cx="16233045" cy="1078074"/>
            <a:chOff x="0" y="0"/>
            <a:chExt cx="4275370" cy="283937"/>
          </a:xfrm>
        </p:grpSpPr>
        <p:sp>
          <p:nvSpPr>
            <p:cNvPr id="4" name="Freeform 4"/>
            <p:cNvSpPr/>
            <p:nvPr/>
          </p:nvSpPr>
          <p:spPr>
            <a:xfrm>
              <a:off x="0" y="0"/>
              <a:ext cx="4275370" cy="283937"/>
            </a:xfrm>
            <a:custGeom>
              <a:avLst/>
              <a:gdLst/>
              <a:ahLst/>
              <a:cxnLst/>
              <a:rect l="l" t="t" r="r" b="b"/>
              <a:pathLst>
                <a:path w="4275370" h="283937">
                  <a:moveTo>
                    <a:pt x="0" y="0"/>
                  </a:moveTo>
                  <a:lnTo>
                    <a:pt x="4275370" y="0"/>
                  </a:lnTo>
                  <a:lnTo>
                    <a:pt x="4275370" y="283937"/>
                  </a:lnTo>
                  <a:lnTo>
                    <a:pt x="0" y="283937"/>
                  </a:lnTo>
                  <a:close/>
                </a:path>
              </a:pathLst>
            </a:custGeom>
            <a:solidFill>
              <a:srgbClr val="FEFEFE"/>
            </a:solidFill>
          </p:spPr>
          <p:txBody>
            <a:bodyPr/>
            <a:lstStyle/>
            <a:p>
              <a:endParaRPr lang="en-US"/>
            </a:p>
          </p:txBody>
        </p:sp>
        <p:sp>
          <p:nvSpPr>
            <p:cNvPr id="5" name="TextBox 5"/>
            <p:cNvSpPr txBox="1"/>
            <p:nvPr/>
          </p:nvSpPr>
          <p:spPr>
            <a:xfrm>
              <a:off x="0" y="-66675"/>
              <a:ext cx="4275370" cy="350612"/>
            </a:xfrm>
            <a:prstGeom prst="rect">
              <a:avLst/>
            </a:prstGeom>
          </p:spPr>
          <p:txBody>
            <a:bodyPr lIns="50800" tIns="50800" rIns="50800" bIns="50800" rtlCol="0" anchor="ctr"/>
            <a:lstStyle/>
            <a:p>
              <a:pPr algn="ctr">
                <a:lnSpc>
                  <a:spcPts val="3624"/>
                </a:lnSpc>
              </a:pPr>
              <a:endParaRPr/>
            </a:p>
          </p:txBody>
        </p:sp>
      </p:grpSp>
      <p:sp>
        <p:nvSpPr>
          <p:cNvPr id="6" name="TextBox 6"/>
          <p:cNvSpPr txBox="1"/>
          <p:nvPr/>
        </p:nvSpPr>
        <p:spPr>
          <a:xfrm>
            <a:off x="1026255" y="5779061"/>
            <a:ext cx="3512987" cy="2661920"/>
          </a:xfrm>
          <a:prstGeom prst="rect">
            <a:avLst/>
          </a:prstGeom>
        </p:spPr>
        <p:txBody>
          <a:bodyPr lIns="0" tIns="0" rIns="0" bIns="0" rtlCol="0" anchor="t">
            <a:spAutoFit/>
          </a:bodyPr>
          <a:lstStyle/>
          <a:p>
            <a:pPr algn="ctr">
              <a:lnSpc>
                <a:spcPts val="13099"/>
              </a:lnSpc>
            </a:pPr>
            <a:r>
              <a:rPr lang="en-US" sz="9999" b="1" spc="-129" dirty="0">
                <a:solidFill>
                  <a:srgbClr val="000000"/>
                </a:solidFill>
                <a:latin typeface="Open Sans Bold"/>
                <a:ea typeface="Open Sans Bold"/>
                <a:cs typeface="Open Sans Bold"/>
                <a:sym typeface="Open Sans Bold"/>
              </a:rPr>
              <a:t>70+</a:t>
            </a:r>
          </a:p>
          <a:p>
            <a:pPr algn="ctr">
              <a:lnSpc>
                <a:spcPts val="3930"/>
              </a:lnSpc>
            </a:pPr>
            <a:r>
              <a:rPr lang="en-US" sz="3000" b="1" spc="-39" dirty="0">
                <a:solidFill>
                  <a:srgbClr val="000000"/>
                </a:solidFill>
                <a:latin typeface="Arial" panose="020B0604020202020204" pitchFamily="34" charset="0"/>
                <a:ea typeface="Open Sans Bold"/>
                <a:cs typeface="Arial" panose="020B0604020202020204" pitchFamily="34" charset="0"/>
                <a:sym typeface="Open Sans Bold"/>
              </a:rPr>
              <a:t>Bachelor </a:t>
            </a:r>
          </a:p>
          <a:p>
            <a:pPr algn="ctr">
              <a:lnSpc>
                <a:spcPts val="3930"/>
              </a:lnSpc>
            </a:pPr>
            <a:r>
              <a:rPr lang="en-US" sz="3000" spc="-39" dirty="0">
                <a:solidFill>
                  <a:srgbClr val="000000"/>
                </a:solidFill>
                <a:latin typeface="Arial" panose="020B0604020202020204" pitchFamily="34" charset="0"/>
                <a:ea typeface="Open Sans"/>
                <a:cs typeface="Arial" panose="020B0604020202020204" pitchFamily="34" charset="0"/>
                <a:sym typeface="Open Sans"/>
              </a:rPr>
              <a:t>Degree Programs</a:t>
            </a:r>
          </a:p>
        </p:txBody>
      </p:sp>
      <p:sp>
        <p:nvSpPr>
          <p:cNvPr id="7" name="TextBox 7"/>
          <p:cNvSpPr txBox="1"/>
          <p:nvPr/>
        </p:nvSpPr>
        <p:spPr>
          <a:xfrm>
            <a:off x="5244093" y="5779061"/>
            <a:ext cx="3512987" cy="2661920"/>
          </a:xfrm>
          <a:prstGeom prst="rect">
            <a:avLst/>
          </a:prstGeom>
        </p:spPr>
        <p:txBody>
          <a:bodyPr lIns="0" tIns="0" rIns="0" bIns="0" rtlCol="0" anchor="t">
            <a:spAutoFit/>
          </a:bodyPr>
          <a:lstStyle/>
          <a:p>
            <a:pPr algn="ctr">
              <a:lnSpc>
                <a:spcPts val="13099"/>
              </a:lnSpc>
            </a:pPr>
            <a:r>
              <a:rPr lang="en-US" sz="9999" b="1" spc="-129" dirty="0">
                <a:solidFill>
                  <a:srgbClr val="000000"/>
                </a:solidFill>
                <a:latin typeface="Open Sans Bold"/>
                <a:ea typeface="Open Sans Bold"/>
                <a:cs typeface="Open Sans Bold"/>
                <a:sym typeface="Open Sans Bold"/>
              </a:rPr>
              <a:t>32 </a:t>
            </a:r>
          </a:p>
          <a:p>
            <a:pPr algn="ctr">
              <a:lnSpc>
                <a:spcPts val="3930"/>
              </a:lnSpc>
            </a:pPr>
            <a:r>
              <a:rPr lang="en-US" sz="3000" b="1" spc="-39" dirty="0">
                <a:solidFill>
                  <a:srgbClr val="000000"/>
                </a:solidFill>
                <a:latin typeface="Arial" panose="020B0604020202020204" pitchFamily="34" charset="0"/>
                <a:ea typeface="Open Sans Bold"/>
                <a:cs typeface="Arial" panose="020B0604020202020204" pitchFamily="34" charset="0"/>
                <a:sym typeface="Open Sans Bold"/>
              </a:rPr>
              <a:t>Master </a:t>
            </a:r>
          </a:p>
          <a:p>
            <a:pPr algn="ctr">
              <a:lnSpc>
                <a:spcPts val="3930"/>
              </a:lnSpc>
            </a:pPr>
            <a:r>
              <a:rPr lang="en-US" sz="3000" spc="-39" dirty="0">
                <a:solidFill>
                  <a:srgbClr val="000000"/>
                </a:solidFill>
                <a:latin typeface="Arial" panose="020B0604020202020204" pitchFamily="34" charset="0"/>
                <a:ea typeface="Open Sans"/>
                <a:cs typeface="Arial" panose="020B0604020202020204" pitchFamily="34" charset="0"/>
                <a:sym typeface="Open Sans"/>
              </a:rPr>
              <a:t>Degree Programs</a:t>
            </a:r>
          </a:p>
        </p:txBody>
      </p:sp>
      <p:sp>
        <p:nvSpPr>
          <p:cNvPr id="8" name="TextBox 8"/>
          <p:cNvSpPr txBox="1"/>
          <p:nvPr/>
        </p:nvSpPr>
        <p:spPr>
          <a:xfrm>
            <a:off x="9299909" y="5779061"/>
            <a:ext cx="3837030" cy="2661920"/>
          </a:xfrm>
          <a:prstGeom prst="rect">
            <a:avLst/>
          </a:prstGeom>
        </p:spPr>
        <p:txBody>
          <a:bodyPr lIns="0" tIns="0" rIns="0" bIns="0" rtlCol="0" anchor="t">
            <a:spAutoFit/>
          </a:bodyPr>
          <a:lstStyle/>
          <a:p>
            <a:pPr algn="ctr">
              <a:lnSpc>
                <a:spcPts val="13099"/>
              </a:lnSpc>
            </a:pPr>
            <a:r>
              <a:rPr lang="en-US" sz="9999" b="1" spc="-129" dirty="0">
                <a:solidFill>
                  <a:srgbClr val="000000"/>
                </a:solidFill>
                <a:latin typeface="Open Sans Bold"/>
                <a:ea typeface="Open Sans Bold"/>
                <a:cs typeface="Open Sans Bold"/>
                <a:sym typeface="Open Sans Bold"/>
              </a:rPr>
              <a:t>3 </a:t>
            </a:r>
          </a:p>
          <a:p>
            <a:pPr algn="ctr">
              <a:lnSpc>
                <a:spcPts val="3930"/>
              </a:lnSpc>
            </a:pPr>
            <a:r>
              <a:rPr lang="en-US" sz="3000" b="1" spc="-39" dirty="0">
                <a:solidFill>
                  <a:srgbClr val="000000"/>
                </a:solidFill>
                <a:latin typeface="Arial" panose="020B0604020202020204" pitchFamily="34" charset="0"/>
                <a:ea typeface="Open Sans Bold"/>
                <a:cs typeface="Arial" panose="020B0604020202020204" pitchFamily="34" charset="0"/>
                <a:sym typeface="Open Sans Bold"/>
              </a:rPr>
              <a:t>Professional </a:t>
            </a:r>
          </a:p>
          <a:p>
            <a:pPr algn="ctr">
              <a:lnSpc>
                <a:spcPts val="3930"/>
              </a:lnSpc>
            </a:pPr>
            <a:r>
              <a:rPr lang="en-US" sz="3000" spc="-39" dirty="0">
                <a:solidFill>
                  <a:srgbClr val="000000"/>
                </a:solidFill>
                <a:latin typeface="Arial" panose="020B0604020202020204" pitchFamily="34" charset="0"/>
                <a:ea typeface="Open Sans"/>
                <a:cs typeface="Arial" panose="020B0604020202020204" pitchFamily="34" charset="0"/>
                <a:sym typeface="Open Sans"/>
              </a:rPr>
              <a:t>Degree Programs</a:t>
            </a:r>
          </a:p>
        </p:txBody>
      </p:sp>
      <p:sp>
        <p:nvSpPr>
          <p:cNvPr id="9" name="TextBox 9"/>
          <p:cNvSpPr txBox="1"/>
          <p:nvPr/>
        </p:nvSpPr>
        <p:spPr>
          <a:xfrm>
            <a:off x="13679768" y="5779061"/>
            <a:ext cx="3512987" cy="2661920"/>
          </a:xfrm>
          <a:prstGeom prst="rect">
            <a:avLst/>
          </a:prstGeom>
        </p:spPr>
        <p:txBody>
          <a:bodyPr lIns="0" tIns="0" rIns="0" bIns="0" rtlCol="0" anchor="t">
            <a:spAutoFit/>
          </a:bodyPr>
          <a:lstStyle/>
          <a:p>
            <a:pPr algn="ctr">
              <a:lnSpc>
                <a:spcPts val="13099"/>
              </a:lnSpc>
            </a:pPr>
            <a:r>
              <a:rPr lang="en-US" sz="9999" b="1" spc="-129" dirty="0">
                <a:solidFill>
                  <a:srgbClr val="000000"/>
                </a:solidFill>
                <a:latin typeface="Open Sans Bold"/>
                <a:ea typeface="Open Sans Bold"/>
                <a:cs typeface="Open Sans Bold"/>
                <a:sym typeface="Open Sans Bold"/>
              </a:rPr>
              <a:t>14 </a:t>
            </a:r>
          </a:p>
          <a:p>
            <a:pPr algn="ctr">
              <a:lnSpc>
                <a:spcPts val="3930"/>
              </a:lnSpc>
            </a:pPr>
            <a:r>
              <a:rPr lang="en-US" sz="3000" b="1" spc="-39" dirty="0">
                <a:solidFill>
                  <a:srgbClr val="000000"/>
                </a:solidFill>
                <a:latin typeface="Arial" panose="020B0604020202020204" pitchFamily="34" charset="0"/>
                <a:ea typeface="Open Sans Bold"/>
                <a:cs typeface="Arial" panose="020B0604020202020204" pitchFamily="34" charset="0"/>
                <a:sym typeface="Open Sans Bold"/>
              </a:rPr>
              <a:t>Doctoral </a:t>
            </a:r>
          </a:p>
          <a:p>
            <a:pPr algn="ctr">
              <a:lnSpc>
                <a:spcPts val="3930"/>
              </a:lnSpc>
            </a:pPr>
            <a:r>
              <a:rPr lang="en-US" sz="3000" spc="-39" dirty="0">
                <a:solidFill>
                  <a:srgbClr val="000000"/>
                </a:solidFill>
                <a:latin typeface="Arial" panose="020B0604020202020204" pitchFamily="34" charset="0"/>
                <a:ea typeface="Open Sans"/>
                <a:cs typeface="Arial" panose="020B0604020202020204" pitchFamily="34" charset="0"/>
                <a:sym typeface="Open Sans"/>
              </a:rPr>
              <a:t>Degree Programs</a:t>
            </a:r>
          </a:p>
        </p:txBody>
      </p:sp>
      <p:sp>
        <p:nvSpPr>
          <p:cNvPr id="10" name="TextBox 10"/>
          <p:cNvSpPr txBox="1"/>
          <p:nvPr/>
        </p:nvSpPr>
        <p:spPr>
          <a:xfrm>
            <a:off x="1028700" y="4938361"/>
            <a:ext cx="3512327" cy="616900"/>
          </a:xfrm>
          <a:prstGeom prst="rect">
            <a:avLst/>
          </a:prstGeom>
        </p:spPr>
        <p:txBody>
          <a:bodyPr lIns="0" tIns="0" rIns="0" bIns="0" rtlCol="0" anchor="t">
            <a:spAutoFit/>
          </a:bodyPr>
          <a:lstStyle/>
          <a:p>
            <a:pPr algn="ctr">
              <a:lnSpc>
                <a:spcPts val="5239"/>
              </a:lnSpc>
            </a:pPr>
            <a:r>
              <a:rPr lang="en-US" sz="3999" b="1" spc="-51" dirty="0">
                <a:solidFill>
                  <a:srgbClr val="EE7624"/>
                </a:solidFill>
                <a:latin typeface="Arial" panose="020B0604020202020204" pitchFamily="34" charset="0"/>
                <a:ea typeface="Open Sans Bold"/>
                <a:cs typeface="Arial" panose="020B0604020202020204" pitchFamily="34" charset="0"/>
                <a:sym typeface="Open Sans Bold"/>
              </a:rPr>
              <a:t>BACHELOR</a:t>
            </a:r>
          </a:p>
        </p:txBody>
      </p:sp>
      <p:sp>
        <p:nvSpPr>
          <p:cNvPr id="11" name="TextBox 11"/>
          <p:cNvSpPr txBox="1"/>
          <p:nvPr/>
        </p:nvSpPr>
        <p:spPr>
          <a:xfrm>
            <a:off x="5244093" y="4938361"/>
            <a:ext cx="3484412" cy="616900"/>
          </a:xfrm>
          <a:prstGeom prst="rect">
            <a:avLst/>
          </a:prstGeom>
        </p:spPr>
        <p:txBody>
          <a:bodyPr lIns="0" tIns="0" rIns="0" bIns="0" rtlCol="0" anchor="t">
            <a:spAutoFit/>
          </a:bodyPr>
          <a:lstStyle/>
          <a:p>
            <a:pPr algn="ctr">
              <a:lnSpc>
                <a:spcPts val="5239"/>
              </a:lnSpc>
            </a:pPr>
            <a:r>
              <a:rPr lang="en-US" sz="3999" b="1" spc="-51" dirty="0">
                <a:solidFill>
                  <a:srgbClr val="EE7624"/>
                </a:solidFill>
                <a:latin typeface="Arial" panose="020B0604020202020204" pitchFamily="34" charset="0"/>
                <a:ea typeface="Open Sans Bold"/>
                <a:cs typeface="Arial" panose="020B0604020202020204" pitchFamily="34" charset="0"/>
                <a:sym typeface="Open Sans Bold"/>
              </a:rPr>
              <a:t>MASTER</a:t>
            </a:r>
          </a:p>
        </p:txBody>
      </p:sp>
      <p:sp>
        <p:nvSpPr>
          <p:cNvPr id="12" name="TextBox 12"/>
          <p:cNvSpPr txBox="1"/>
          <p:nvPr/>
        </p:nvSpPr>
        <p:spPr>
          <a:xfrm>
            <a:off x="9285622" y="4938361"/>
            <a:ext cx="3837030" cy="619272"/>
          </a:xfrm>
          <a:prstGeom prst="rect">
            <a:avLst/>
          </a:prstGeom>
        </p:spPr>
        <p:txBody>
          <a:bodyPr lIns="0" tIns="0" rIns="0" bIns="0" rtlCol="0" anchor="t">
            <a:spAutoFit/>
          </a:bodyPr>
          <a:lstStyle/>
          <a:p>
            <a:pPr algn="ctr">
              <a:lnSpc>
                <a:spcPts val="5239"/>
              </a:lnSpc>
            </a:pPr>
            <a:r>
              <a:rPr lang="en-US" sz="3600" b="1" spc="-51" dirty="0">
                <a:solidFill>
                  <a:srgbClr val="EE7624"/>
                </a:solidFill>
                <a:latin typeface="Arial" panose="020B0604020202020204" pitchFamily="34" charset="0"/>
                <a:ea typeface="Open Sans Bold"/>
                <a:cs typeface="Arial" panose="020B0604020202020204" pitchFamily="34" charset="0"/>
                <a:sym typeface="Open Sans Bold"/>
              </a:rPr>
              <a:t>PROFESSIONAL</a:t>
            </a:r>
          </a:p>
        </p:txBody>
      </p:sp>
      <p:sp>
        <p:nvSpPr>
          <p:cNvPr id="13" name="TextBox 13"/>
          <p:cNvSpPr txBox="1"/>
          <p:nvPr/>
        </p:nvSpPr>
        <p:spPr>
          <a:xfrm>
            <a:off x="13679768" y="4938361"/>
            <a:ext cx="3512987" cy="616900"/>
          </a:xfrm>
          <a:prstGeom prst="rect">
            <a:avLst/>
          </a:prstGeom>
        </p:spPr>
        <p:txBody>
          <a:bodyPr lIns="0" tIns="0" rIns="0" bIns="0" rtlCol="0" anchor="t">
            <a:spAutoFit/>
          </a:bodyPr>
          <a:lstStyle/>
          <a:p>
            <a:pPr algn="ctr">
              <a:lnSpc>
                <a:spcPts val="5239"/>
              </a:lnSpc>
            </a:pPr>
            <a:r>
              <a:rPr lang="en-US" sz="3999" b="1" spc="-51" dirty="0">
                <a:solidFill>
                  <a:srgbClr val="EE7624"/>
                </a:solidFill>
                <a:latin typeface="Arial" panose="020B0604020202020204" pitchFamily="34" charset="0"/>
                <a:ea typeface="Open Sans Bold"/>
                <a:cs typeface="Arial" panose="020B0604020202020204" pitchFamily="34" charset="0"/>
                <a:sym typeface="Open Sans Bold"/>
              </a:rPr>
              <a:t>DOCTORAL</a:t>
            </a:r>
          </a:p>
        </p:txBody>
      </p:sp>
      <p:sp>
        <p:nvSpPr>
          <p:cNvPr id="14" name="TextBox 14"/>
          <p:cNvSpPr txBox="1"/>
          <p:nvPr/>
        </p:nvSpPr>
        <p:spPr>
          <a:xfrm>
            <a:off x="0" y="360293"/>
            <a:ext cx="18288000" cy="1085387"/>
          </a:xfrm>
          <a:prstGeom prst="rect">
            <a:avLst/>
          </a:prstGeom>
        </p:spPr>
        <p:txBody>
          <a:bodyPr lIns="0" tIns="0" rIns="0" bIns="0" rtlCol="0" anchor="t">
            <a:spAutoFit/>
          </a:bodyPr>
          <a:lstStyle/>
          <a:p>
            <a:pPr marL="0" lvl="0" indent="0" algn="ctr">
              <a:lnSpc>
                <a:spcPts val="7856"/>
              </a:lnSpc>
              <a:spcBef>
                <a:spcPct val="0"/>
              </a:spcBef>
            </a:pPr>
            <a:r>
              <a:rPr lang="en-US" sz="7856" b="1" spc="102">
                <a:solidFill>
                  <a:srgbClr val="000000"/>
                </a:solidFill>
                <a:latin typeface="Montserrat Light Bold"/>
                <a:ea typeface="Montserrat Light Bold"/>
                <a:cs typeface="Montserrat Light Bold"/>
                <a:sym typeface="Montserrat Light Bold"/>
              </a:rPr>
              <a:t>ACADEMIC PROGRAMS</a:t>
            </a:r>
          </a:p>
        </p:txBody>
      </p:sp>
      <p:sp>
        <p:nvSpPr>
          <p:cNvPr id="15" name="TextBox 15"/>
          <p:cNvSpPr txBox="1"/>
          <p:nvPr/>
        </p:nvSpPr>
        <p:spPr>
          <a:xfrm>
            <a:off x="1028700" y="3031314"/>
            <a:ext cx="16230600" cy="1047750"/>
          </a:xfrm>
          <a:prstGeom prst="rect">
            <a:avLst/>
          </a:prstGeom>
        </p:spPr>
        <p:txBody>
          <a:bodyPr lIns="0" tIns="0" rIns="0" bIns="0" rtlCol="0" anchor="t">
            <a:spAutoFit/>
          </a:bodyPr>
          <a:lstStyle/>
          <a:p>
            <a:pPr algn="l">
              <a:lnSpc>
                <a:spcPts val="4200"/>
              </a:lnSpc>
            </a:pPr>
            <a:r>
              <a:rPr lang="en-US" sz="3000" b="1" spc="-12">
                <a:solidFill>
                  <a:srgbClr val="000000"/>
                </a:solidFill>
                <a:latin typeface="Open Sans Bold"/>
                <a:ea typeface="Open Sans Bold"/>
                <a:cs typeface="Open Sans Bold"/>
                <a:sym typeface="Open Sans Bold"/>
              </a:rPr>
              <a:t>Florida A&amp;M University prepares its scholars to be leaders in their chosen fields within 14 colleges and schools. </a:t>
            </a:r>
          </a:p>
        </p:txBody>
      </p:sp>
      <p:sp>
        <p:nvSpPr>
          <p:cNvPr id="16" name="TextBox 16"/>
          <p:cNvSpPr txBox="1"/>
          <p:nvPr/>
        </p:nvSpPr>
        <p:spPr>
          <a:xfrm>
            <a:off x="1028700" y="1878789"/>
            <a:ext cx="9826892" cy="1077218"/>
          </a:xfrm>
          <a:prstGeom prst="rect">
            <a:avLst/>
          </a:prstGeom>
        </p:spPr>
        <p:txBody>
          <a:bodyPr lIns="0" tIns="0" rIns="0" bIns="0" rtlCol="0" anchor="t">
            <a:spAutoFit/>
          </a:bodyPr>
          <a:lstStyle/>
          <a:p>
            <a:pPr algn="l">
              <a:lnSpc>
                <a:spcPts val="8400"/>
              </a:lnSpc>
            </a:pPr>
            <a:r>
              <a:rPr lang="en-US" sz="6000" spc="131">
                <a:solidFill>
                  <a:srgbClr val="1B5633"/>
                </a:solidFill>
                <a:latin typeface="Playlist Script"/>
                <a:ea typeface="Playlist Script"/>
                <a:cs typeface="Playlist Script"/>
                <a:sym typeface="Playlist Script"/>
              </a:rPr>
              <a:t>Explore the Possibilities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8">
            <a:extLst>
              <a:ext uri="{FF2B5EF4-FFF2-40B4-BE49-F238E27FC236}">
                <a16:creationId xmlns:a16="http://schemas.microsoft.com/office/drawing/2014/main" id="{8A0CE5C2-FC73-EBDD-D21C-7784DDD5E1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5479" y="0"/>
            <a:ext cx="6893168" cy="9190892"/>
          </a:xfrm>
          <a:prstGeom prst="rect">
            <a:avLst/>
          </a:prstGeom>
        </p:spPr>
      </p:pic>
      <p:sp>
        <p:nvSpPr>
          <p:cNvPr id="13" name="TextBox 12">
            <a:extLst>
              <a:ext uri="{FF2B5EF4-FFF2-40B4-BE49-F238E27FC236}">
                <a16:creationId xmlns:a16="http://schemas.microsoft.com/office/drawing/2014/main" id="{2B6B8941-F183-A81B-D37C-E1976386E7F0}"/>
              </a:ext>
            </a:extLst>
          </p:cNvPr>
          <p:cNvSpPr txBox="1"/>
          <p:nvPr/>
        </p:nvSpPr>
        <p:spPr>
          <a:xfrm>
            <a:off x="11623431" y="2004646"/>
            <a:ext cx="6400800" cy="6186309"/>
          </a:xfrm>
          <a:prstGeom prst="rect">
            <a:avLst/>
          </a:prstGeom>
          <a:noFill/>
        </p:spPr>
        <p:txBody>
          <a:bodyPr wrap="square" rtlCol="0">
            <a:spAutoFit/>
          </a:bodyPr>
          <a:lstStyle/>
          <a:p>
            <a:pPr algn="ctr"/>
            <a:r>
              <a:rPr lang="en-US" sz="6600" b="1" dirty="0">
                <a:solidFill>
                  <a:srgbClr val="1A5631"/>
                </a:solidFill>
                <a:latin typeface="Arial" panose="020B0604020202020204" pitchFamily="34" charset="0"/>
                <a:cs typeface="Arial" panose="020B0604020202020204" pitchFamily="34" charset="0"/>
              </a:rPr>
              <a:t>1,925 FTIC Enrollment!</a:t>
            </a:r>
          </a:p>
          <a:p>
            <a:pPr algn="ctr"/>
            <a:endParaRPr lang="en-US" sz="6600" b="1" dirty="0">
              <a:solidFill>
                <a:srgbClr val="1A5631"/>
              </a:solidFill>
              <a:latin typeface="Arial" panose="020B0604020202020204" pitchFamily="34" charset="0"/>
              <a:cs typeface="Arial" panose="020B0604020202020204" pitchFamily="34" charset="0"/>
            </a:endParaRPr>
          </a:p>
          <a:p>
            <a:pPr algn="ctr"/>
            <a:r>
              <a:rPr lang="en-US" sz="6600" b="1" dirty="0">
                <a:solidFill>
                  <a:srgbClr val="1A5631"/>
                </a:solidFill>
                <a:latin typeface="Arial" panose="020B0604020202020204" pitchFamily="34" charset="0"/>
                <a:cs typeface="Arial" panose="020B0604020202020204" pitchFamily="34" charset="0"/>
              </a:rPr>
              <a:t> Over 70% increase from last year </a:t>
            </a:r>
          </a:p>
        </p:txBody>
      </p:sp>
    </p:spTree>
    <p:extLst>
      <p:ext uri="{BB962C8B-B14F-4D97-AF65-F5344CB8AC3E}">
        <p14:creationId xmlns:p14="http://schemas.microsoft.com/office/powerpoint/2010/main" val="2109391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US" dirty="0"/>
          </a:p>
        </p:txBody>
      </p:sp>
      <p:sp>
        <p:nvSpPr>
          <p:cNvPr id="5" name="TextBox 5"/>
          <p:cNvSpPr txBox="1"/>
          <p:nvPr/>
        </p:nvSpPr>
        <p:spPr>
          <a:xfrm>
            <a:off x="4325733" y="266754"/>
            <a:ext cx="13962267" cy="769441"/>
          </a:xfrm>
          <a:prstGeom prst="rect">
            <a:avLst/>
          </a:prstGeom>
        </p:spPr>
        <p:txBody>
          <a:bodyPr lIns="0" tIns="0" rIns="0" bIns="0" rtlCol="0" anchor="t">
            <a:spAutoFit/>
          </a:bodyPr>
          <a:lstStyle/>
          <a:p>
            <a:pPr algn="ctr">
              <a:lnSpc>
                <a:spcPts val="6000"/>
              </a:lnSpc>
            </a:pPr>
            <a:r>
              <a:rPr lang="en-US" sz="6000" b="1" spc="78" dirty="0">
                <a:solidFill>
                  <a:srgbClr val="000000"/>
                </a:solidFill>
                <a:latin typeface="Montserrat Light Bold"/>
                <a:ea typeface="Montserrat Light Bold"/>
                <a:cs typeface="Montserrat Light Bold"/>
                <a:sym typeface="Montserrat Light Bold"/>
              </a:rPr>
              <a:t>APPLICATION INFORMATION</a:t>
            </a:r>
          </a:p>
        </p:txBody>
      </p:sp>
      <p:sp>
        <p:nvSpPr>
          <p:cNvPr id="6" name="TextBox 6"/>
          <p:cNvSpPr txBox="1"/>
          <p:nvPr/>
        </p:nvSpPr>
        <p:spPr>
          <a:xfrm>
            <a:off x="10016729" y="1503388"/>
            <a:ext cx="6270630" cy="977191"/>
          </a:xfrm>
          <a:prstGeom prst="rect">
            <a:avLst/>
          </a:prstGeom>
        </p:spPr>
        <p:txBody>
          <a:bodyPr wrap="square" lIns="0" tIns="0" rIns="0" bIns="0" rtlCol="0" anchor="t">
            <a:spAutoFit/>
          </a:bodyPr>
          <a:lstStyle/>
          <a:p>
            <a:pPr marL="0" lvl="0" indent="0" algn="ctr">
              <a:lnSpc>
                <a:spcPts val="8400"/>
              </a:lnSpc>
              <a:spcBef>
                <a:spcPct val="0"/>
              </a:spcBef>
            </a:pPr>
            <a:r>
              <a:rPr lang="en-US" sz="4400" spc="131" dirty="0">
                <a:solidFill>
                  <a:srgbClr val="1B5633"/>
                </a:solidFill>
                <a:latin typeface="Playlist Script"/>
                <a:ea typeface="Playlist Script"/>
                <a:cs typeface="Playlist Script"/>
                <a:sym typeface="Playlist Script"/>
              </a:rPr>
              <a:t>Steps </a:t>
            </a:r>
          </a:p>
        </p:txBody>
      </p:sp>
      <p:sp>
        <p:nvSpPr>
          <p:cNvPr id="8" name="TextBox 8"/>
          <p:cNvSpPr txBox="1"/>
          <p:nvPr/>
        </p:nvSpPr>
        <p:spPr>
          <a:xfrm>
            <a:off x="8616170" y="6358119"/>
            <a:ext cx="9097445" cy="2400978"/>
          </a:xfrm>
          <a:prstGeom prst="rect">
            <a:avLst/>
          </a:prstGeom>
        </p:spPr>
        <p:txBody>
          <a:bodyPr lIns="0" tIns="0" rIns="0" bIns="0" rtlCol="0" anchor="t">
            <a:spAutoFit/>
          </a:bodyPr>
          <a:lstStyle/>
          <a:p>
            <a:pPr algn="ctr">
              <a:lnSpc>
                <a:spcPts val="4815"/>
              </a:lnSpc>
            </a:pPr>
            <a:r>
              <a:rPr lang="en-US" sz="2799" spc="-11" dirty="0">
                <a:solidFill>
                  <a:srgbClr val="000000"/>
                </a:solidFill>
                <a:latin typeface="Arial" panose="020B0604020202020204" pitchFamily="34" charset="0"/>
                <a:ea typeface="Open Sans"/>
                <a:cs typeface="Arial" panose="020B0604020202020204" pitchFamily="34" charset="0"/>
                <a:sym typeface="Open Sans"/>
              </a:rPr>
              <a:t>Students should have their official high school and dual enrollment transcripts sent electronically or mailed in the official sealed envelope. </a:t>
            </a:r>
            <a:r>
              <a:rPr lang="en-US" sz="2799" b="1" spc="-11" dirty="0">
                <a:solidFill>
                  <a:srgbClr val="000000"/>
                </a:solidFill>
                <a:latin typeface="Arial" panose="020B0604020202020204" pitchFamily="34" charset="0"/>
                <a:ea typeface="Open Sans"/>
                <a:cs typeface="Arial" panose="020B0604020202020204" pitchFamily="34" charset="0"/>
                <a:sym typeface="Open Sans"/>
              </a:rPr>
              <a:t>FAMU is NOT using STARS this cycle. </a:t>
            </a:r>
          </a:p>
        </p:txBody>
      </p:sp>
      <p:sp>
        <p:nvSpPr>
          <p:cNvPr id="9" name="TextBox 9"/>
          <p:cNvSpPr txBox="1"/>
          <p:nvPr/>
        </p:nvSpPr>
        <p:spPr>
          <a:xfrm>
            <a:off x="8917958" y="5419701"/>
            <a:ext cx="8795657" cy="977191"/>
          </a:xfrm>
          <a:prstGeom prst="rect">
            <a:avLst/>
          </a:prstGeom>
        </p:spPr>
        <p:txBody>
          <a:bodyPr wrap="square" lIns="0" tIns="0" rIns="0" bIns="0" rtlCol="0" anchor="t">
            <a:spAutoFit/>
          </a:bodyPr>
          <a:lstStyle/>
          <a:p>
            <a:pPr marL="0" lvl="0" indent="0" algn="ctr">
              <a:lnSpc>
                <a:spcPts val="8400"/>
              </a:lnSpc>
              <a:spcBef>
                <a:spcPct val="0"/>
              </a:spcBef>
            </a:pPr>
            <a:r>
              <a:rPr lang="en-US" sz="4400" spc="131" dirty="0">
                <a:solidFill>
                  <a:srgbClr val="1B5633"/>
                </a:solidFill>
                <a:latin typeface="Playlist Script"/>
                <a:ea typeface="Playlist Script"/>
                <a:cs typeface="Playlist Script"/>
                <a:sym typeface="Playlist Script"/>
              </a:rPr>
              <a:t>Submitting Transcripts</a:t>
            </a:r>
          </a:p>
        </p:txBody>
      </p:sp>
      <p:grpSp>
        <p:nvGrpSpPr>
          <p:cNvPr id="10" name="Group 3">
            <a:extLst>
              <a:ext uri="{FF2B5EF4-FFF2-40B4-BE49-F238E27FC236}">
                <a16:creationId xmlns:a16="http://schemas.microsoft.com/office/drawing/2014/main" id="{F5D33AD0-D313-DA4F-33F0-1CC0B6AD8F1C}"/>
              </a:ext>
            </a:extLst>
          </p:cNvPr>
          <p:cNvGrpSpPr/>
          <p:nvPr/>
        </p:nvGrpSpPr>
        <p:grpSpPr>
          <a:xfrm>
            <a:off x="901870" y="1503388"/>
            <a:ext cx="7114219" cy="6831720"/>
            <a:chOff x="0" y="0"/>
            <a:chExt cx="1015955" cy="812800"/>
          </a:xfrm>
        </p:grpSpPr>
        <p:sp>
          <p:nvSpPr>
            <p:cNvPr id="11" name="Freeform 4">
              <a:extLst>
                <a:ext uri="{FF2B5EF4-FFF2-40B4-BE49-F238E27FC236}">
                  <a16:creationId xmlns:a16="http://schemas.microsoft.com/office/drawing/2014/main" id="{CFDD0E58-9700-CE33-556B-DD43A7F39CC6}"/>
                </a:ext>
              </a:extLst>
            </p:cNvPr>
            <p:cNvSpPr/>
            <p:nvPr/>
          </p:nvSpPr>
          <p:spPr>
            <a:xfrm>
              <a:off x="0" y="0"/>
              <a:ext cx="1015955" cy="812800"/>
            </a:xfrm>
            <a:custGeom>
              <a:avLst/>
              <a:gdLst/>
              <a:ahLst/>
              <a:cxnLst/>
              <a:rect l="l" t="t" r="r" b="b"/>
              <a:pathLst>
                <a:path w="1015955" h="812800">
                  <a:moveTo>
                    <a:pt x="0" y="0"/>
                  </a:moveTo>
                  <a:lnTo>
                    <a:pt x="1015955" y="0"/>
                  </a:lnTo>
                  <a:lnTo>
                    <a:pt x="1015955" y="812800"/>
                  </a:lnTo>
                  <a:lnTo>
                    <a:pt x="0" y="812800"/>
                  </a:lnTo>
                  <a:close/>
                </a:path>
              </a:pathLst>
            </a:custGeom>
            <a:blipFill>
              <a:blip r:embed="rId4"/>
              <a:stretch>
                <a:fillRect l="-9942" r="-853"/>
              </a:stretch>
            </a:blipFill>
          </p:spPr>
          <p:txBody>
            <a:bodyPr/>
            <a:lstStyle/>
            <a:p>
              <a:endParaRPr lang="en-US"/>
            </a:p>
          </p:txBody>
        </p:sp>
      </p:grpSp>
      <p:sp>
        <p:nvSpPr>
          <p:cNvPr id="13" name="TextBox 12">
            <a:extLst>
              <a:ext uri="{FF2B5EF4-FFF2-40B4-BE49-F238E27FC236}">
                <a16:creationId xmlns:a16="http://schemas.microsoft.com/office/drawing/2014/main" id="{6ADDDC8C-57C9-5063-C359-DA2F5D7B2FE9}"/>
              </a:ext>
            </a:extLst>
          </p:cNvPr>
          <p:cNvSpPr txBox="1"/>
          <p:nvPr/>
        </p:nvSpPr>
        <p:spPr>
          <a:xfrm>
            <a:off x="9144000" y="2597724"/>
            <a:ext cx="8242130" cy="3046988"/>
          </a:xfrm>
          <a:prstGeom prst="rect">
            <a:avLst/>
          </a:prstGeom>
          <a:noFill/>
        </p:spPr>
        <p:txBody>
          <a:bodyPr wrap="square" rtlCol="0">
            <a:spAutoFit/>
          </a:bodyPr>
          <a:lstStyle/>
          <a:p>
            <a:pPr marL="342900" indent="-342900" algn="ctr">
              <a:buFont typeface="+mj-lt"/>
              <a:buAutoNum type="arabicPeriod"/>
            </a:pPr>
            <a:r>
              <a:rPr lang="en-US" sz="3200" dirty="0">
                <a:latin typeface="Arial" panose="020B0604020202020204" pitchFamily="34" charset="0"/>
                <a:ea typeface="Open Sans" panose="020B0606030504020204" pitchFamily="34" charset="0"/>
                <a:cs typeface="Arial" panose="020B0604020202020204" pitchFamily="34" charset="0"/>
              </a:rPr>
              <a:t>Apply via The Common App (no essay required)</a:t>
            </a:r>
          </a:p>
          <a:p>
            <a:pPr marL="342900" indent="-342900" algn="ctr">
              <a:buFont typeface="+mj-lt"/>
              <a:buAutoNum type="arabicPeriod"/>
            </a:pPr>
            <a:r>
              <a:rPr lang="en-US" sz="3200" dirty="0">
                <a:latin typeface="Arial" panose="020B0604020202020204" pitchFamily="34" charset="0"/>
                <a:ea typeface="Open Sans" panose="020B0606030504020204" pitchFamily="34" charset="0"/>
                <a:cs typeface="Arial" panose="020B0604020202020204" pitchFamily="34" charset="0"/>
              </a:rPr>
              <a:t>Submit Test Scores – SAT/ACT/and or CLT</a:t>
            </a:r>
          </a:p>
          <a:p>
            <a:pPr marL="342900" indent="-342900" algn="ctr">
              <a:buFont typeface="+mj-lt"/>
              <a:buAutoNum type="arabicPeriod"/>
            </a:pPr>
            <a:r>
              <a:rPr lang="en-US" sz="3200" dirty="0">
                <a:latin typeface="Arial" panose="020B0604020202020204" pitchFamily="34" charset="0"/>
                <a:ea typeface="Open Sans" panose="020B0606030504020204" pitchFamily="34" charset="0"/>
                <a:cs typeface="Arial" panose="020B0604020202020204" pitchFamily="34" charset="0"/>
              </a:rPr>
              <a:t>Submit High School and College Transcripts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B091B-75AF-9844-40A8-E2CE78D4C897}"/>
              </a:ext>
            </a:extLst>
          </p:cNvPr>
          <p:cNvSpPr>
            <a:spLocks noGrp="1"/>
          </p:cNvSpPr>
          <p:nvPr>
            <p:ph type="title"/>
          </p:nvPr>
        </p:nvSpPr>
        <p:spPr>
          <a:xfrm>
            <a:off x="351692" y="1720718"/>
            <a:ext cx="18288000" cy="1321419"/>
          </a:xfrm>
        </p:spPr>
        <p:txBody>
          <a:bodyPr rIns="914400"/>
          <a:lstStyle/>
          <a:p>
            <a:r>
              <a:rPr lang="en-US" dirty="0"/>
              <a:t>New Dates </a:t>
            </a:r>
          </a:p>
        </p:txBody>
      </p:sp>
      <p:sp>
        <p:nvSpPr>
          <p:cNvPr id="7" name="Text Placeholder 6">
            <a:extLst>
              <a:ext uri="{FF2B5EF4-FFF2-40B4-BE49-F238E27FC236}">
                <a16:creationId xmlns:a16="http://schemas.microsoft.com/office/drawing/2014/main" id="{A0B16ED4-9D29-A16F-BA3C-1AA388D2EDC3}"/>
              </a:ext>
            </a:extLst>
          </p:cNvPr>
          <p:cNvSpPr>
            <a:spLocks noGrp="1"/>
          </p:cNvSpPr>
          <p:nvPr>
            <p:ph type="body" sz="quarter" idx="15"/>
          </p:nvPr>
        </p:nvSpPr>
        <p:spPr>
          <a:xfrm>
            <a:off x="1405054" y="3432109"/>
            <a:ext cx="2910471" cy="1321419"/>
          </a:xfrm>
        </p:spPr>
        <p:txBody>
          <a:bodyPr/>
          <a:lstStyle/>
          <a:p>
            <a:r>
              <a:rPr lang="en-US" sz="4400" dirty="0">
                <a:solidFill>
                  <a:srgbClr val="1A5631"/>
                </a:solidFill>
              </a:rPr>
              <a:t>Early Action</a:t>
            </a:r>
          </a:p>
        </p:txBody>
      </p:sp>
      <p:sp>
        <p:nvSpPr>
          <p:cNvPr id="8" name="Text Placeholder 7">
            <a:extLst>
              <a:ext uri="{FF2B5EF4-FFF2-40B4-BE49-F238E27FC236}">
                <a16:creationId xmlns:a16="http://schemas.microsoft.com/office/drawing/2014/main" id="{E2AA2D46-ED8F-0D6B-46F8-34AD51A2D5D9}"/>
              </a:ext>
            </a:extLst>
          </p:cNvPr>
          <p:cNvSpPr>
            <a:spLocks noGrp="1"/>
          </p:cNvSpPr>
          <p:nvPr>
            <p:ph type="body" sz="quarter" idx="16"/>
          </p:nvPr>
        </p:nvSpPr>
        <p:spPr>
          <a:xfrm>
            <a:off x="5563309" y="3579541"/>
            <a:ext cx="2910471" cy="1321419"/>
          </a:xfrm>
        </p:spPr>
        <p:txBody>
          <a:bodyPr/>
          <a:lstStyle/>
          <a:p>
            <a:r>
              <a:rPr lang="en-US" sz="4400" dirty="0">
                <a:solidFill>
                  <a:srgbClr val="1A5631"/>
                </a:solidFill>
              </a:rPr>
              <a:t>Early Action II</a:t>
            </a:r>
          </a:p>
        </p:txBody>
      </p:sp>
      <p:sp>
        <p:nvSpPr>
          <p:cNvPr id="9" name="Text Placeholder 8">
            <a:extLst>
              <a:ext uri="{FF2B5EF4-FFF2-40B4-BE49-F238E27FC236}">
                <a16:creationId xmlns:a16="http://schemas.microsoft.com/office/drawing/2014/main" id="{9F46E878-14B7-60F1-90B8-BCD31C911FA9}"/>
              </a:ext>
            </a:extLst>
          </p:cNvPr>
          <p:cNvSpPr>
            <a:spLocks noGrp="1"/>
          </p:cNvSpPr>
          <p:nvPr>
            <p:ph type="body" sz="quarter" idx="17"/>
          </p:nvPr>
        </p:nvSpPr>
        <p:spPr/>
        <p:txBody>
          <a:bodyPr/>
          <a:lstStyle/>
          <a:p>
            <a:r>
              <a:rPr lang="en-US" sz="4400" dirty="0">
                <a:solidFill>
                  <a:srgbClr val="1A5631"/>
                </a:solidFill>
              </a:rPr>
              <a:t>Regular Decision</a:t>
            </a:r>
          </a:p>
        </p:txBody>
      </p:sp>
      <p:sp>
        <p:nvSpPr>
          <p:cNvPr id="10" name="Text Placeholder 9">
            <a:extLst>
              <a:ext uri="{FF2B5EF4-FFF2-40B4-BE49-F238E27FC236}">
                <a16:creationId xmlns:a16="http://schemas.microsoft.com/office/drawing/2014/main" id="{B8987DA7-98D0-9B6E-C1A4-8F65923E98B8}"/>
              </a:ext>
            </a:extLst>
          </p:cNvPr>
          <p:cNvSpPr>
            <a:spLocks noGrp="1"/>
          </p:cNvSpPr>
          <p:nvPr>
            <p:ph type="body" sz="quarter" idx="18"/>
          </p:nvPr>
        </p:nvSpPr>
        <p:spPr>
          <a:xfrm>
            <a:off x="13631905" y="3589405"/>
            <a:ext cx="3499794" cy="1321419"/>
          </a:xfrm>
        </p:spPr>
        <p:txBody>
          <a:bodyPr/>
          <a:lstStyle/>
          <a:p>
            <a:r>
              <a:rPr lang="en-US" sz="4400" dirty="0">
                <a:solidFill>
                  <a:srgbClr val="1A5631"/>
                </a:solidFill>
              </a:rPr>
              <a:t>Rolling Admission</a:t>
            </a:r>
          </a:p>
        </p:txBody>
      </p:sp>
      <p:graphicFrame>
        <p:nvGraphicFramePr>
          <p:cNvPr id="11" name="Table 10">
            <a:extLst>
              <a:ext uri="{FF2B5EF4-FFF2-40B4-BE49-F238E27FC236}">
                <a16:creationId xmlns:a16="http://schemas.microsoft.com/office/drawing/2014/main" id="{C4868D7D-3E6F-A83D-78BF-6F51F360F14F}"/>
              </a:ext>
            </a:extLst>
          </p:cNvPr>
          <p:cNvGraphicFramePr>
            <a:graphicFrameLocks noGrp="1"/>
          </p:cNvGraphicFramePr>
          <p:nvPr>
            <p:extLst>
              <p:ext uri="{D42A27DB-BD31-4B8C-83A1-F6EECF244321}">
                <p14:modId xmlns:p14="http://schemas.microsoft.com/office/powerpoint/2010/main" val="339469398"/>
              </p:ext>
            </p:extLst>
          </p:nvPr>
        </p:nvGraphicFramePr>
        <p:xfrm>
          <a:off x="1164578" y="5305870"/>
          <a:ext cx="3460176" cy="3260411"/>
        </p:xfrm>
        <a:graphic>
          <a:graphicData uri="http://schemas.openxmlformats.org/drawingml/2006/table">
            <a:tbl>
              <a:tblPr firstRow="1" bandRow="1">
                <a:tableStyleId>{5C22544A-7EE6-4342-B048-85BDC9FD1C3A}</a:tableStyleId>
              </a:tblPr>
              <a:tblGrid>
                <a:gridCol w="1730088">
                  <a:extLst>
                    <a:ext uri="{9D8B030D-6E8A-4147-A177-3AD203B41FA5}">
                      <a16:colId xmlns:a16="http://schemas.microsoft.com/office/drawing/2014/main" val="3420830060"/>
                    </a:ext>
                  </a:extLst>
                </a:gridCol>
                <a:gridCol w="1730088">
                  <a:extLst>
                    <a:ext uri="{9D8B030D-6E8A-4147-A177-3AD203B41FA5}">
                      <a16:colId xmlns:a16="http://schemas.microsoft.com/office/drawing/2014/main" val="1544257462"/>
                    </a:ext>
                  </a:extLst>
                </a:gridCol>
              </a:tblGrid>
              <a:tr h="921956">
                <a:tc>
                  <a:txBody>
                    <a:bodyPr/>
                    <a:lstStyle/>
                    <a:p>
                      <a:pPr algn="ctr"/>
                      <a:r>
                        <a:rPr lang="en-US" sz="2400" b="0" dirty="0">
                          <a:solidFill>
                            <a:schemeClr val="bg1"/>
                          </a:solidFill>
                        </a:rPr>
                        <a:t>Application</a:t>
                      </a:r>
                    </a:p>
                  </a:txBody>
                  <a:tcPr>
                    <a:solidFill>
                      <a:srgbClr val="F57319"/>
                    </a:solidFill>
                  </a:tcPr>
                </a:tc>
                <a:tc>
                  <a:txBody>
                    <a:bodyPr/>
                    <a:lstStyle/>
                    <a:p>
                      <a:pPr algn="ctr"/>
                      <a:r>
                        <a:rPr lang="en-US" sz="2400" dirty="0">
                          <a:solidFill>
                            <a:schemeClr val="bg1"/>
                          </a:solidFill>
                        </a:rPr>
                        <a:t>November 1</a:t>
                      </a:r>
                      <a:r>
                        <a:rPr lang="en-US" sz="2400" baseline="30000" dirty="0">
                          <a:solidFill>
                            <a:schemeClr val="bg1"/>
                          </a:solidFill>
                        </a:rPr>
                        <a:t>st</a:t>
                      </a:r>
                      <a:r>
                        <a:rPr lang="en-US" sz="2400" dirty="0">
                          <a:solidFill>
                            <a:schemeClr val="bg1"/>
                          </a:solidFill>
                        </a:rPr>
                        <a:t> </a:t>
                      </a:r>
                    </a:p>
                  </a:txBody>
                  <a:tcPr>
                    <a:solidFill>
                      <a:srgbClr val="F57319"/>
                    </a:solidFill>
                  </a:tcPr>
                </a:tc>
                <a:extLst>
                  <a:ext uri="{0D108BD9-81ED-4DB2-BD59-A6C34878D82A}">
                    <a16:rowId xmlns:a16="http://schemas.microsoft.com/office/drawing/2014/main" val="624660860"/>
                  </a:ext>
                </a:extLst>
              </a:tr>
              <a:tr h="1003978">
                <a:tc>
                  <a:txBody>
                    <a:bodyPr/>
                    <a:lstStyle/>
                    <a:p>
                      <a:pPr algn="ctr"/>
                      <a:r>
                        <a:rPr lang="en-US" sz="2400" dirty="0">
                          <a:solidFill>
                            <a:schemeClr val="bg1"/>
                          </a:solidFill>
                        </a:rPr>
                        <a:t>Documents</a:t>
                      </a:r>
                      <a:r>
                        <a:rPr lang="en-US" sz="2400" dirty="0">
                          <a:solidFill>
                            <a:schemeClr val="tx1"/>
                          </a:solidFill>
                        </a:rPr>
                        <a:t> </a:t>
                      </a:r>
                    </a:p>
                  </a:txBody>
                  <a:tcPr>
                    <a:solidFill>
                      <a:srgbClr val="F57319"/>
                    </a:solidFill>
                  </a:tcPr>
                </a:tc>
                <a:tc>
                  <a:txBody>
                    <a:bodyPr/>
                    <a:lstStyle/>
                    <a:p>
                      <a:pPr algn="ctr"/>
                      <a:r>
                        <a:rPr lang="en-US" sz="2400" b="1" dirty="0">
                          <a:solidFill>
                            <a:schemeClr val="bg1"/>
                          </a:solidFill>
                        </a:rPr>
                        <a:t>November 14</a:t>
                      </a:r>
                      <a:r>
                        <a:rPr lang="en-US" sz="2400" b="1" baseline="30000" dirty="0">
                          <a:solidFill>
                            <a:schemeClr val="bg1"/>
                          </a:solidFill>
                        </a:rPr>
                        <a:t>th</a:t>
                      </a:r>
                      <a:r>
                        <a:rPr lang="en-US" sz="2400" b="1" dirty="0">
                          <a:solidFill>
                            <a:schemeClr val="bg1"/>
                          </a:solidFill>
                        </a:rPr>
                        <a:t> </a:t>
                      </a:r>
                    </a:p>
                  </a:txBody>
                  <a:tcPr>
                    <a:solidFill>
                      <a:srgbClr val="F57319"/>
                    </a:solidFill>
                  </a:tcPr>
                </a:tc>
                <a:extLst>
                  <a:ext uri="{0D108BD9-81ED-4DB2-BD59-A6C34878D82A}">
                    <a16:rowId xmlns:a16="http://schemas.microsoft.com/office/drawing/2014/main" val="1242699737"/>
                  </a:ext>
                </a:extLst>
              </a:tr>
              <a:tr h="1334477">
                <a:tc>
                  <a:txBody>
                    <a:bodyPr/>
                    <a:lstStyle/>
                    <a:p>
                      <a:pPr algn="ctr"/>
                      <a:r>
                        <a:rPr lang="en-US" sz="2400" dirty="0">
                          <a:solidFill>
                            <a:schemeClr val="bg1"/>
                          </a:solidFill>
                        </a:rPr>
                        <a:t>Decision Release</a:t>
                      </a:r>
                    </a:p>
                  </a:txBody>
                  <a:tcPr>
                    <a:solidFill>
                      <a:srgbClr val="F57319"/>
                    </a:solidFill>
                  </a:tcPr>
                </a:tc>
                <a:tc>
                  <a:txBody>
                    <a:bodyPr/>
                    <a:lstStyle/>
                    <a:p>
                      <a:pPr algn="ctr"/>
                      <a:r>
                        <a:rPr lang="en-US" sz="2400" b="1" dirty="0">
                          <a:solidFill>
                            <a:schemeClr val="bg1"/>
                          </a:solidFill>
                        </a:rPr>
                        <a:t>December 4</a:t>
                      </a:r>
                      <a:r>
                        <a:rPr lang="en-US" sz="2400" b="1" baseline="30000" dirty="0">
                          <a:solidFill>
                            <a:schemeClr val="bg1"/>
                          </a:solidFill>
                        </a:rPr>
                        <a:t>th</a:t>
                      </a:r>
                      <a:r>
                        <a:rPr lang="en-US" sz="2400" b="1" dirty="0">
                          <a:solidFill>
                            <a:schemeClr val="bg1"/>
                          </a:solidFill>
                        </a:rPr>
                        <a:t> </a:t>
                      </a:r>
                    </a:p>
                  </a:txBody>
                  <a:tcPr>
                    <a:solidFill>
                      <a:srgbClr val="F57319"/>
                    </a:solidFill>
                  </a:tcPr>
                </a:tc>
                <a:extLst>
                  <a:ext uri="{0D108BD9-81ED-4DB2-BD59-A6C34878D82A}">
                    <a16:rowId xmlns:a16="http://schemas.microsoft.com/office/drawing/2014/main" val="3166578075"/>
                  </a:ext>
                </a:extLst>
              </a:tr>
            </a:tbl>
          </a:graphicData>
        </a:graphic>
      </p:graphicFrame>
      <p:graphicFrame>
        <p:nvGraphicFramePr>
          <p:cNvPr id="15" name="Table 14">
            <a:extLst>
              <a:ext uri="{FF2B5EF4-FFF2-40B4-BE49-F238E27FC236}">
                <a16:creationId xmlns:a16="http://schemas.microsoft.com/office/drawing/2014/main" id="{536A68F6-4B5C-92FC-1181-31D301D54E96}"/>
              </a:ext>
            </a:extLst>
          </p:cNvPr>
          <p:cNvGraphicFramePr>
            <a:graphicFrameLocks noGrp="1"/>
          </p:cNvGraphicFramePr>
          <p:nvPr>
            <p:extLst>
              <p:ext uri="{D42A27DB-BD31-4B8C-83A1-F6EECF244321}">
                <p14:modId xmlns:p14="http://schemas.microsoft.com/office/powerpoint/2010/main" val="580063211"/>
              </p:ext>
            </p:extLst>
          </p:nvPr>
        </p:nvGraphicFramePr>
        <p:xfrm>
          <a:off x="5288456" y="5363309"/>
          <a:ext cx="3460176" cy="3260411"/>
        </p:xfrm>
        <a:graphic>
          <a:graphicData uri="http://schemas.openxmlformats.org/drawingml/2006/table">
            <a:tbl>
              <a:tblPr firstRow="1" bandRow="1">
                <a:tableStyleId>{5C22544A-7EE6-4342-B048-85BDC9FD1C3A}</a:tableStyleId>
              </a:tblPr>
              <a:tblGrid>
                <a:gridCol w="1730088">
                  <a:extLst>
                    <a:ext uri="{9D8B030D-6E8A-4147-A177-3AD203B41FA5}">
                      <a16:colId xmlns:a16="http://schemas.microsoft.com/office/drawing/2014/main" val="3420830060"/>
                    </a:ext>
                  </a:extLst>
                </a:gridCol>
                <a:gridCol w="1730088">
                  <a:extLst>
                    <a:ext uri="{9D8B030D-6E8A-4147-A177-3AD203B41FA5}">
                      <a16:colId xmlns:a16="http://schemas.microsoft.com/office/drawing/2014/main" val="1544257462"/>
                    </a:ext>
                  </a:extLst>
                </a:gridCol>
              </a:tblGrid>
              <a:tr h="921956">
                <a:tc>
                  <a:txBody>
                    <a:bodyPr/>
                    <a:lstStyle/>
                    <a:p>
                      <a:pPr algn="ctr"/>
                      <a:r>
                        <a:rPr lang="en-US" sz="2400" b="0" dirty="0">
                          <a:solidFill>
                            <a:schemeClr val="bg1"/>
                          </a:solidFill>
                        </a:rPr>
                        <a:t>Application</a:t>
                      </a:r>
                    </a:p>
                  </a:txBody>
                  <a:tcPr>
                    <a:solidFill>
                      <a:srgbClr val="F57319"/>
                    </a:solidFill>
                  </a:tcPr>
                </a:tc>
                <a:tc>
                  <a:txBody>
                    <a:bodyPr/>
                    <a:lstStyle/>
                    <a:p>
                      <a:pPr algn="ctr"/>
                      <a:r>
                        <a:rPr lang="en-US" sz="2400" dirty="0">
                          <a:solidFill>
                            <a:schemeClr val="bg1"/>
                          </a:solidFill>
                        </a:rPr>
                        <a:t>November 1</a:t>
                      </a:r>
                      <a:r>
                        <a:rPr lang="en-US" sz="2400" baseline="30000" dirty="0">
                          <a:solidFill>
                            <a:schemeClr val="bg1"/>
                          </a:solidFill>
                        </a:rPr>
                        <a:t>st</a:t>
                      </a:r>
                      <a:r>
                        <a:rPr lang="en-US" sz="2400" dirty="0">
                          <a:solidFill>
                            <a:schemeClr val="bg1"/>
                          </a:solidFill>
                        </a:rPr>
                        <a:t> </a:t>
                      </a:r>
                    </a:p>
                  </a:txBody>
                  <a:tcPr>
                    <a:solidFill>
                      <a:srgbClr val="F57319"/>
                    </a:solidFill>
                  </a:tcPr>
                </a:tc>
                <a:extLst>
                  <a:ext uri="{0D108BD9-81ED-4DB2-BD59-A6C34878D82A}">
                    <a16:rowId xmlns:a16="http://schemas.microsoft.com/office/drawing/2014/main" val="624660860"/>
                  </a:ext>
                </a:extLst>
              </a:tr>
              <a:tr h="1003978">
                <a:tc>
                  <a:txBody>
                    <a:bodyPr/>
                    <a:lstStyle/>
                    <a:p>
                      <a:pPr algn="ctr"/>
                      <a:r>
                        <a:rPr lang="en-US" sz="2400" dirty="0">
                          <a:solidFill>
                            <a:schemeClr val="bg1"/>
                          </a:solidFill>
                        </a:rPr>
                        <a:t>Documents</a:t>
                      </a:r>
                      <a:r>
                        <a:rPr lang="en-US" sz="2400" dirty="0">
                          <a:solidFill>
                            <a:schemeClr val="tx1"/>
                          </a:solidFill>
                        </a:rPr>
                        <a:t> </a:t>
                      </a:r>
                    </a:p>
                  </a:txBody>
                  <a:tcPr>
                    <a:solidFill>
                      <a:srgbClr val="F57319"/>
                    </a:solidFill>
                  </a:tcPr>
                </a:tc>
                <a:tc>
                  <a:txBody>
                    <a:bodyPr/>
                    <a:lstStyle/>
                    <a:p>
                      <a:pPr algn="ctr"/>
                      <a:r>
                        <a:rPr lang="en-US" sz="2400" b="1" dirty="0">
                          <a:solidFill>
                            <a:schemeClr val="bg1"/>
                          </a:solidFill>
                        </a:rPr>
                        <a:t>January 22nd </a:t>
                      </a:r>
                    </a:p>
                  </a:txBody>
                  <a:tcPr>
                    <a:solidFill>
                      <a:srgbClr val="F57319"/>
                    </a:solidFill>
                  </a:tcPr>
                </a:tc>
                <a:extLst>
                  <a:ext uri="{0D108BD9-81ED-4DB2-BD59-A6C34878D82A}">
                    <a16:rowId xmlns:a16="http://schemas.microsoft.com/office/drawing/2014/main" val="1242699737"/>
                  </a:ext>
                </a:extLst>
              </a:tr>
              <a:tr h="1334477">
                <a:tc>
                  <a:txBody>
                    <a:bodyPr/>
                    <a:lstStyle/>
                    <a:p>
                      <a:pPr algn="ctr"/>
                      <a:r>
                        <a:rPr lang="en-US" sz="2400" dirty="0">
                          <a:solidFill>
                            <a:schemeClr val="bg1"/>
                          </a:solidFill>
                        </a:rPr>
                        <a:t>Decision Release</a:t>
                      </a:r>
                    </a:p>
                  </a:txBody>
                  <a:tcPr>
                    <a:solidFill>
                      <a:srgbClr val="F57319"/>
                    </a:solidFill>
                  </a:tcPr>
                </a:tc>
                <a:tc>
                  <a:txBody>
                    <a:bodyPr/>
                    <a:lstStyle/>
                    <a:p>
                      <a:pPr algn="ctr"/>
                      <a:r>
                        <a:rPr lang="en-US" sz="2400" b="1" dirty="0">
                          <a:solidFill>
                            <a:schemeClr val="bg1"/>
                          </a:solidFill>
                        </a:rPr>
                        <a:t>February 5th</a:t>
                      </a:r>
                    </a:p>
                  </a:txBody>
                  <a:tcPr>
                    <a:solidFill>
                      <a:srgbClr val="F57319"/>
                    </a:solidFill>
                  </a:tcPr>
                </a:tc>
                <a:extLst>
                  <a:ext uri="{0D108BD9-81ED-4DB2-BD59-A6C34878D82A}">
                    <a16:rowId xmlns:a16="http://schemas.microsoft.com/office/drawing/2014/main" val="3166578075"/>
                  </a:ext>
                </a:extLst>
              </a:tr>
            </a:tbl>
          </a:graphicData>
        </a:graphic>
      </p:graphicFrame>
      <p:graphicFrame>
        <p:nvGraphicFramePr>
          <p:cNvPr id="16" name="Table 15">
            <a:extLst>
              <a:ext uri="{FF2B5EF4-FFF2-40B4-BE49-F238E27FC236}">
                <a16:creationId xmlns:a16="http://schemas.microsoft.com/office/drawing/2014/main" id="{4AB798A9-2293-EEF6-A92C-F48011239C51}"/>
              </a:ext>
            </a:extLst>
          </p:cNvPr>
          <p:cNvGraphicFramePr>
            <a:graphicFrameLocks noGrp="1"/>
          </p:cNvGraphicFramePr>
          <p:nvPr>
            <p:extLst>
              <p:ext uri="{D42A27DB-BD31-4B8C-83A1-F6EECF244321}">
                <p14:modId xmlns:p14="http://schemas.microsoft.com/office/powerpoint/2010/main" val="2846452748"/>
              </p:ext>
            </p:extLst>
          </p:nvPr>
        </p:nvGraphicFramePr>
        <p:xfrm>
          <a:off x="9449121" y="5376176"/>
          <a:ext cx="3460176" cy="3260411"/>
        </p:xfrm>
        <a:graphic>
          <a:graphicData uri="http://schemas.openxmlformats.org/drawingml/2006/table">
            <a:tbl>
              <a:tblPr firstRow="1" bandRow="1">
                <a:tableStyleId>{5C22544A-7EE6-4342-B048-85BDC9FD1C3A}</a:tableStyleId>
              </a:tblPr>
              <a:tblGrid>
                <a:gridCol w="1730088">
                  <a:extLst>
                    <a:ext uri="{9D8B030D-6E8A-4147-A177-3AD203B41FA5}">
                      <a16:colId xmlns:a16="http://schemas.microsoft.com/office/drawing/2014/main" val="3420830060"/>
                    </a:ext>
                  </a:extLst>
                </a:gridCol>
                <a:gridCol w="1730088">
                  <a:extLst>
                    <a:ext uri="{9D8B030D-6E8A-4147-A177-3AD203B41FA5}">
                      <a16:colId xmlns:a16="http://schemas.microsoft.com/office/drawing/2014/main" val="1544257462"/>
                    </a:ext>
                  </a:extLst>
                </a:gridCol>
              </a:tblGrid>
              <a:tr h="921956">
                <a:tc>
                  <a:txBody>
                    <a:bodyPr/>
                    <a:lstStyle/>
                    <a:p>
                      <a:pPr algn="ctr"/>
                      <a:r>
                        <a:rPr lang="en-US" sz="2400" b="0" dirty="0">
                          <a:solidFill>
                            <a:schemeClr val="bg1"/>
                          </a:solidFill>
                        </a:rPr>
                        <a:t>Application</a:t>
                      </a:r>
                    </a:p>
                  </a:txBody>
                  <a:tcPr>
                    <a:solidFill>
                      <a:srgbClr val="F57319"/>
                    </a:solidFill>
                  </a:tcPr>
                </a:tc>
                <a:tc>
                  <a:txBody>
                    <a:bodyPr/>
                    <a:lstStyle/>
                    <a:p>
                      <a:pPr algn="ctr"/>
                      <a:r>
                        <a:rPr lang="en-US" sz="2400" dirty="0">
                          <a:solidFill>
                            <a:schemeClr val="bg1"/>
                          </a:solidFill>
                        </a:rPr>
                        <a:t>February 1st </a:t>
                      </a:r>
                    </a:p>
                  </a:txBody>
                  <a:tcPr>
                    <a:solidFill>
                      <a:srgbClr val="F57319"/>
                    </a:solidFill>
                  </a:tcPr>
                </a:tc>
                <a:extLst>
                  <a:ext uri="{0D108BD9-81ED-4DB2-BD59-A6C34878D82A}">
                    <a16:rowId xmlns:a16="http://schemas.microsoft.com/office/drawing/2014/main" val="624660860"/>
                  </a:ext>
                </a:extLst>
              </a:tr>
              <a:tr h="1003978">
                <a:tc>
                  <a:txBody>
                    <a:bodyPr/>
                    <a:lstStyle/>
                    <a:p>
                      <a:pPr algn="ctr"/>
                      <a:r>
                        <a:rPr lang="en-US" sz="2400" dirty="0">
                          <a:solidFill>
                            <a:schemeClr val="bg1"/>
                          </a:solidFill>
                        </a:rPr>
                        <a:t>Documents</a:t>
                      </a:r>
                      <a:r>
                        <a:rPr lang="en-US" sz="2400" dirty="0">
                          <a:solidFill>
                            <a:schemeClr val="tx1"/>
                          </a:solidFill>
                        </a:rPr>
                        <a:t> </a:t>
                      </a:r>
                    </a:p>
                  </a:txBody>
                  <a:tcPr>
                    <a:solidFill>
                      <a:srgbClr val="F57319"/>
                    </a:solidFill>
                  </a:tcPr>
                </a:tc>
                <a:tc>
                  <a:txBody>
                    <a:bodyPr/>
                    <a:lstStyle/>
                    <a:p>
                      <a:pPr algn="ctr"/>
                      <a:r>
                        <a:rPr lang="en-US" sz="2400" b="1" dirty="0">
                          <a:solidFill>
                            <a:schemeClr val="bg1"/>
                          </a:solidFill>
                        </a:rPr>
                        <a:t>February 14</a:t>
                      </a:r>
                      <a:r>
                        <a:rPr lang="en-US" sz="2400" b="1" baseline="30000" dirty="0">
                          <a:solidFill>
                            <a:schemeClr val="bg1"/>
                          </a:solidFill>
                        </a:rPr>
                        <a:t>th</a:t>
                      </a:r>
                      <a:r>
                        <a:rPr lang="en-US" sz="2400" b="1" dirty="0">
                          <a:solidFill>
                            <a:schemeClr val="bg1"/>
                          </a:solidFill>
                        </a:rPr>
                        <a:t> </a:t>
                      </a:r>
                    </a:p>
                  </a:txBody>
                  <a:tcPr>
                    <a:solidFill>
                      <a:srgbClr val="F57319"/>
                    </a:solidFill>
                  </a:tcPr>
                </a:tc>
                <a:extLst>
                  <a:ext uri="{0D108BD9-81ED-4DB2-BD59-A6C34878D82A}">
                    <a16:rowId xmlns:a16="http://schemas.microsoft.com/office/drawing/2014/main" val="1242699737"/>
                  </a:ext>
                </a:extLst>
              </a:tr>
              <a:tr h="1334477">
                <a:tc>
                  <a:txBody>
                    <a:bodyPr/>
                    <a:lstStyle/>
                    <a:p>
                      <a:pPr algn="ctr"/>
                      <a:r>
                        <a:rPr lang="en-US" sz="2400" dirty="0">
                          <a:solidFill>
                            <a:schemeClr val="bg1"/>
                          </a:solidFill>
                        </a:rPr>
                        <a:t>Decision Release</a:t>
                      </a:r>
                    </a:p>
                  </a:txBody>
                  <a:tcPr>
                    <a:solidFill>
                      <a:srgbClr val="F57319"/>
                    </a:solidFill>
                  </a:tcPr>
                </a:tc>
                <a:tc>
                  <a:txBody>
                    <a:bodyPr/>
                    <a:lstStyle/>
                    <a:p>
                      <a:pPr algn="ctr"/>
                      <a:r>
                        <a:rPr lang="en-US" sz="2400" b="1" dirty="0">
                          <a:solidFill>
                            <a:schemeClr val="bg1"/>
                          </a:solidFill>
                        </a:rPr>
                        <a:t>March </a:t>
                      </a:r>
                    </a:p>
                    <a:p>
                      <a:pPr algn="ctr"/>
                      <a:r>
                        <a:rPr lang="en-US" sz="2400" b="1" dirty="0">
                          <a:solidFill>
                            <a:schemeClr val="bg1"/>
                          </a:solidFill>
                        </a:rPr>
                        <a:t>5</a:t>
                      </a:r>
                      <a:r>
                        <a:rPr lang="en-US" sz="2400" b="1" baseline="30000" dirty="0">
                          <a:solidFill>
                            <a:schemeClr val="bg1"/>
                          </a:solidFill>
                        </a:rPr>
                        <a:t>th</a:t>
                      </a:r>
                      <a:r>
                        <a:rPr lang="en-US" sz="2400" b="1" dirty="0">
                          <a:solidFill>
                            <a:schemeClr val="bg1"/>
                          </a:solidFill>
                        </a:rPr>
                        <a:t> </a:t>
                      </a:r>
                    </a:p>
                  </a:txBody>
                  <a:tcPr>
                    <a:solidFill>
                      <a:srgbClr val="F57319"/>
                    </a:solidFill>
                  </a:tcPr>
                </a:tc>
                <a:extLst>
                  <a:ext uri="{0D108BD9-81ED-4DB2-BD59-A6C34878D82A}">
                    <a16:rowId xmlns:a16="http://schemas.microsoft.com/office/drawing/2014/main" val="3166578075"/>
                  </a:ext>
                </a:extLst>
              </a:tr>
            </a:tbl>
          </a:graphicData>
        </a:graphic>
      </p:graphicFrame>
      <p:graphicFrame>
        <p:nvGraphicFramePr>
          <p:cNvPr id="17" name="Table 16">
            <a:extLst>
              <a:ext uri="{FF2B5EF4-FFF2-40B4-BE49-F238E27FC236}">
                <a16:creationId xmlns:a16="http://schemas.microsoft.com/office/drawing/2014/main" id="{C4D009D0-9687-9D6F-54D8-212F6DDD584E}"/>
              </a:ext>
            </a:extLst>
          </p:cNvPr>
          <p:cNvGraphicFramePr>
            <a:graphicFrameLocks noGrp="1"/>
          </p:cNvGraphicFramePr>
          <p:nvPr>
            <p:extLst>
              <p:ext uri="{D42A27DB-BD31-4B8C-83A1-F6EECF244321}">
                <p14:modId xmlns:p14="http://schemas.microsoft.com/office/powerpoint/2010/main" val="1240561747"/>
              </p:ext>
            </p:extLst>
          </p:nvPr>
        </p:nvGraphicFramePr>
        <p:xfrm>
          <a:off x="13671523" y="5376177"/>
          <a:ext cx="3460176" cy="3260411"/>
        </p:xfrm>
        <a:graphic>
          <a:graphicData uri="http://schemas.openxmlformats.org/drawingml/2006/table">
            <a:tbl>
              <a:tblPr firstRow="1" bandRow="1">
                <a:tableStyleId>{5C22544A-7EE6-4342-B048-85BDC9FD1C3A}</a:tableStyleId>
              </a:tblPr>
              <a:tblGrid>
                <a:gridCol w="1730088">
                  <a:extLst>
                    <a:ext uri="{9D8B030D-6E8A-4147-A177-3AD203B41FA5}">
                      <a16:colId xmlns:a16="http://schemas.microsoft.com/office/drawing/2014/main" val="3420830060"/>
                    </a:ext>
                  </a:extLst>
                </a:gridCol>
                <a:gridCol w="1730088">
                  <a:extLst>
                    <a:ext uri="{9D8B030D-6E8A-4147-A177-3AD203B41FA5}">
                      <a16:colId xmlns:a16="http://schemas.microsoft.com/office/drawing/2014/main" val="1544257462"/>
                    </a:ext>
                  </a:extLst>
                </a:gridCol>
              </a:tblGrid>
              <a:tr h="921956">
                <a:tc>
                  <a:txBody>
                    <a:bodyPr/>
                    <a:lstStyle/>
                    <a:p>
                      <a:pPr algn="ctr"/>
                      <a:r>
                        <a:rPr lang="en-US" sz="2400" b="0" dirty="0">
                          <a:solidFill>
                            <a:schemeClr val="bg1"/>
                          </a:solidFill>
                        </a:rPr>
                        <a:t>Application</a:t>
                      </a:r>
                    </a:p>
                  </a:txBody>
                  <a:tcPr>
                    <a:solidFill>
                      <a:srgbClr val="F57319"/>
                    </a:solidFill>
                  </a:tcPr>
                </a:tc>
                <a:tc>
                  <a:txBody>
                    <a:bodyPr/>
                    <a:lstStyle/>
                    <a:p>
                      <a:pPr algn="ctr"/>
                      <a:r>
                        <a:rPr lang="en-US" sz="2400" dirty="0">
                          <a:solidFill>
                            <a:schemeClr val="bg1"/>
                          </a:solidFill>
                        </a:rPr>
                        <a:t>May 1</a:t>
                      </a:r>
                      <a:r>
                        <a:rPr lang="en-US" sz="2400" baseline="30000" dirty="0">
                          <a:solidFill>
                            <a:schemeClr val="bg1"/>
                          </a:solidFill>
                        </a:rPr>
                        <a:t>st</a:t>
                      </a:r>
                      <a:r>
                        <a:rPr lang="en-US" sz="2400" dirty="0">
                          <a:solidFill>
                            <a:schemeClr val="bg1"/>
                          </a:solidFill>
                        </a:rPr>
                        <a:t> </a:t>
                      </a:r>
                    </a:p>
                  </a:txBody>
                  <a:tcPr>
                    <a:solidFill>
                      <a:srgbClr val="F57319"/>
                    </a:solidFill>
                  </a:tcPr>
                </a:tc>
                <a:extLst>
                  <a:ext uri="{0D108BD9-81ED-4DB2-BD59-A6C34878D82A}">
                    <a16:rowId xmlns:a16="http://schemas.microsoft.com/office/drawing/2014/main" val="624660860"/>
                  </a:ext>
                </a:extLst>
              </a:tr>
              <a:tr h="1003978">
                <a:tc>
                  <a:txBody>
                    <a:bodyPr/>
                    <a:lstStyle/>
                    <a:p>
                      <a:pPr algn="ctr"/>
                      <a:r>
                        <a:rPr lang="en-US" sz="2400" dirty="0">
                          <a:solidFill>
                            <a:schemeClr val="bg1"/>
                          </a:solidFill>
                        </a:rPr>
                        <a:t>Documents</a:t>
                      </a:r>
                      <a:r>
                        <a:rPr lang="en-US" sz="2400" dirty="0">
                          <a:solidFill>
                            <a:schemeClr val="tx1"/>
                          </a:solidFill>
                        </a:rPr>
                        <a:t> </a:t>
                      </a:r>
                    </a:p>
                  </a:txBody>
                  <a:tcPr>
                    <a:solidFill>
                      <a:srgbClr val="F57319"/>
                    </a:solidFill>
                  </a:tcPr>
                </a:tc>
                <a:tc>
                  <a:txBody>
                    <a:bodyPr/>
                    <a:lstStyle/>
                    <a:p>
                      <a:pPr algn="ctr"/>
                      <a:r>
                        <a:rPr lang="en-US" sz="2400" b="1" dirty="0">
                          <a:solidFill>
                            <a:schemeClr val="bg1"/>
                          </a:solidFill>
                        </a:rPr>
                        <a:t>May 1st</a:t>
                      </a:r>
                    </a:p>
                  </a:txBody>
                  <a:tcPr>
                    <a:solidFill>
                      <a:srgbClr val="F57319"/>
                    </a:solidFill>
                  </a:tcPr>
                </a:tc>
                <a:extLst>
                  <a:ext uri="{0D108BD9-81ED-4DB2-BD59-A6C34878D82A}">
                    <a16:rowId xmlns:a16="http://schemas.microsoft.com/office/drawing/2014/main" val="1242699737"/>
                  </a:ext>
                </a:extLst>
              </a:tr>
              <a:tr h="1334477">
                <a:tc>
                  <a:txBody>
                    <a:bodyPr/>
                    <a:lstStyle/>
                    <a:p>
                      <a:pPr algn="ctr"/>
                      <a:r>
                        <a:rPr lang="en-US" sz="2400" dirty="0">
                          <a:solidFill>
                            <a:schemeClr val="bg1"/>
                          </a:solidFill>
                        </a:rPr>
                        <a:t>Decision Release</a:t>
                      </a:r>
                    </a:p>
                  </a:txBody>
                  <a:tcPr>
                    <a:solidFill>
                      <a:srgbClr val="F57319"/>
                    </a:solidFill>
                  </a:tcPr>
                </a:tc>
                <a:tc>
                  <a:txBody>
                    <a:bodyPr/>
                    <a:lstStyle/>
                    <a:p>
                      <a:pPr algn="ctr"/>
                      <a:r>
                        <a:rPr lang="en-US" sz="2400" b="1" dirty="0">
                          <a:solidFill>
                            <a:schemeClr val="bg1"/>
                          </a:solidFill>
                        </a:rPr>
                        <a:t>Beginning in April </a:t>
                      </a:r>
                    </a:p>
                  </a:txBody>
                  <a:tcPr>
                    <a:solidFill>
                      <a:srgbClr val="F57319"/>
                    </a:solidFill>
                  </a:tcPr>
                </a:tc>
                <a:extLst>
                  <a:ext uri="{0D108BD9-81ED-4DB2-BD59-A6C34878D82A}">
                    <a16:rowId xmlns:a16="http://schemas.microsoft.com/office/drawing/2014/main" val="3166578075"/>
                  </a:ext>
                </a:extLst>
              </a:tr>
            </a:tbl>
          </a:graphicData>
        </a:graphic>
      </p:graphicFrame>
    </p:spTree>
    <p:extLst>
      <p:ext uri="{BB962C8B-B14F-4D97-AF65-F5344CB8AC3E}">
        <p14:creationId xmlns:p14="http://schemas.microsoft.com/office/powerpoint/2010/main" val="18065831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CEA11FDB502D440BF0FA59031F4EC96" ma:contentTypeVersion="18" ma:contentTypeDescription="Create a new document." ma:contentTypeScope="" ma:versionID="69ca35eb5ee7215c60077b00df058fbd">
  <xsd:schema xmlns:xsd="http://www.w3.org/2001/XMLSchema" xmlns:xs="http://www.w3.org/2001/XMLSchema" xmlns:p="http://schemas.microsoft.com/office/2006/metadata/properties" xmlns:ns2="f2783ffb-5ccd-4701-bdc4-5ae590562bbf" xmlns:ns3="3f422995-1f91-4bde-b2e7-ad6af32cea02" targetNamespace="http://schemas.microsoft.com/office/2006/metadata/properties" ma:root="true" ma:fieldsID="6f078ea35421e869a28e17641cd25460" ns2:_="" ns3:_="">
    <xsd:import namespace="f2783ffb-5ccd-4701-bdc4-5ae590562bbf"/>
    <xsd:import namespace="3f422995-1f91-4bde-b2e7-ad6af32cea0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783ffb-5ccd-4701-bdc4-5ae590562bb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391af29b-e898-46cd-ad54-75745d14b33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f422995-1f91-4bde-b2e7-ad6af32cea02"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4c6fa4b-c358-4e5a-b359-1fd9f42b7fcf}" ma:internalName="TaxCatchAll" ma:showField="CatchAllData" ma:web="3f422995-1f91-4bde-b2e7-ad6af32cea0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3f422995-1f91-4bde-b2e7-ad6af32cea02" xsi:nil="true"/>
    <lcf76f155ced4ddcb4097134ff3c332f xmlns="f2783ffb-5ccd-4701-bdc4-5ae590562bbf">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A5399AF-F73F-4855-85BD-2E8BB9B647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2783ffb-5ccd-4701-bdc4-5ae590562bbf"/>
    <ds:schemaRef ds:uri="3f422995-1f91-4bde-b2e7-ad6af32cea0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30A0F40-0E9E-414C-81C8-C70ED728E46F}">
  <ds:schemaRefs>
    <ds:schemaRef ds:uri="http://schemas.openxmlformats.org/package/2006/metadata/core-properties"/>
    <ds:schemaRef ds:uri="http://www.w3.org/XML/1998/namespace"/>
    <ds:schemaRef ds:uri="http://purl.org/dc/dcmitype/"/>
    <ds:schemaRef ds:uri="http://schemas.microsoft.com/office/2006/documentManagement/types"/>
    <ds:schemaRef ds:uri="http://purl.org/dc/terms/"/>
    <ds:schemaRef ds:uri="http://schemas.microsoft.com/office/2006/metadata/properties"/>
    <ds:schemaRef ds:uri="http://purl.org/dc/elements/1.1/"/>
    <ds:schemaRef ds:uri="http://schemas.microsoft.com/office/infopath/2007/PartnerControls"/>
    <ds:schemaRef ds:uri="1bac970b-0b9a-4d6c-b592-222db11bf9c5"/>
    <ds:schemaRef ds:uri="a606f537-4ac6-4ddd-bbe8-6fce165ade35"/>
    <ds:schemaRef ds:uri="3f422995-1f91-4bde-b2e7-ad6af32cea02"/>
    <ds:schemaRef ds:uri="f2783ffb-5ccd-4701-bdc4-5ae590562bbf"/>
  </ds:schemaRefs>
</ds:datastoreItem>
</file>

<file path=customXml/itemProps3.xml><?xml version="1.0" encoding="utf-8"?>
<ds:datastoreItem xmlns:ds="http://schemas.openxmlformats.org/officeDocument/2006/customXml" ds:itemID="{1357FF8B-66BD-48D1-8EA2-BE597C55BC9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44830</TotalTime>
  <Words>923</Words>
  <Application>Microsoft Office PowerPoint</Application>
  <PresentationFormat>Custom</PresentationFormat>
  <Paragraphs>175</Paragraphs>
  <Slides>18</Slides>
  <Notes>7</Notes>
  <HiddenSlides>0</HiddenSlides>
  <MMClips>1</MMClips>
  <ScaleCrop>false</ScaleCrop>
  <HeadingPairs>
    <vt:vector size="4" baseType="variant">
      <vt:variant>
        <vt:lpstr>Theme</vt:lpstr>
      </vt:variant>
      <vt:variant>
        <vt:i4>2</vt:i4>
      </vt:variant>
      <vt:variant>
        <vt:lpstr>Slide Titles</vt:lpstr>
      </vt:variant>
      <vt:variant>
        <vt:i4>18</vt:i4>
      </vt:variant>
    </vt:vector>
  </HeadingPairs>
  <TitlesOfParts>
    <vt:vector size="20" baseType="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New Dates </vt:lpstr>
      <vt:lpstr>PowerPoint Presentation</vt:lpstr>
      <vt:lpstr>PowerPoint Presentation</vt:lpstr>
      <vt:lpstr>PowerPoint Presentation</vt:lpstr>
      <vt:lpstr>PowerPoint Presentation</vt:lpstr>
      <vt:lpstr>PowerPoint Presentation</vt:lpstr>
      <vt:lpstr>PowerPoint Presentation</vt:lpstr>
      <vt:lpstr>Scan to be added to our counselor database to receive periodic updates!</vt:lpstr>
      <vt:lpstr>@famuadmissions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Destination FAMU Admissions Presentation</dc:title>
  <dc:creator>Abigail Sewell</dc:creator>
  <cp:lastModifiedBy>Graham, Jawhara</cp:lastModifiedBy>
  <cp:revision>87</cp:revision>
  <dcterms:created xsi:type="dcterms:W3CDTF">2006-08-16T00:00:00Z</dcterms:created>
  <dcterms:modified xsi:type="dcterms:W3CDTF">2026-09-14T16:06:19Z</dcterms:modified>
  <dc:identifier>DAGxM5ZGcsA</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0x010100CCEA11FDB502D440BF0FA59031F4EC96</vt:lpwstr>
  </property>
  <property fmtid="{D5CDD505-2E9C-101B-9397-08002B2CF9AE}" pid="3" name="MSIP_Label_055b6ed3-49d9-4c8b-b721-6e88a1f26c44_Enabled">
    <vt:lpwstr>true</vt:lpwstr>
  </property>
  <property fmtid="{D5CDD505-2E9C-101B-9397-08002B2CF9AE}" pid="4" name="MSIP_Label_055b6ed3-49d9-4c8b-b721-6e88a1f26c44_SetDate">
    <vt:lpwstr>2026-09-02T13:26:15Z</vt:lpwstr>
  </property>
  <property fmtid="{D5CDD505-2E9C-101B-9397-08002B2CF9AE}" pid="5" name="MSIP_Label_055b6ed3-49d9-4c8b-b721-6e88a1f26c44_Method">
    <vt:lpwstr>Standard</vt:lpwstr>
  </property>
  <property fmtid="{D5CDD505-2E9C-101B-9397-08002B2CF9AE}" pid="6" name="MSIP_Label_055b6ed3-49d9-4c8b-b721-6e88a1f26c44_Name">
    <vt:lpwstr>Internal or Private Data</vt:lpwstr>
  </property>
  <property fmtid="{D5CDD505-2E9C-101B-9397-08002B2CF9AE}" pid="7" name="MSIP_Label_055b6ed3-49d9-4c8b-b721-6e88a1f26c44_SiteId">
    <vt:lpwstr>ac79e5a8-e0e4-434b-a292-2c89b5c28366</vt:lpwstr>
  </property>
  <property fmtid="{D5CDD505-2E9C-101B-9397-08002B2CF9AE}" pid="8" name="MSIP_Label_055b6ed3-49d9-4c8b-b721-6e88a1f26c44_ActionId">
    <vt:lpwstr>61ef3ad4-8f5a-4bc4-84a5-9c85b74f0dcd</vt:lpwstr>
  </property>
  <property fmtid="{D5CDD505-2E9C-101B-9397-08002B2CF9AE}" pid="9" name="MSIP_Label_055b6ed3-49d9-4c8b-b721-6e88a1f26c44_ContentBits">
    <vt:lpwstr>2</vt:lpwstr>
  </property>
  <property fmtid="{D5CDD505-2E9C-101B-9397-08002B2CF9AE}" pid="10" name="MSIP_Label_055b6ed3-49d9-4c8b-b721-6e88a1f26c44_Tag">
    <vt:lpwstr>10, 3, 0, 2</vt:lpwstr>
  </property>
  <property fmtid="{D5CDD505-2E9C-101B-9397-08002B2CF9AE}" pid="11" name="ClassificationContentMarkingFooterLocations">
    <vt:lpwstr>Office Theme:8\1_Office Theme:8</vt:lpwstr>
  </property>
  <property fmtid="{D5CDD505-2E9C-101B-9397-08002B2CF9AE}" pid="12" name="ClassificationContentMarkingFooterText">
    <vt:lpwstr>FIU - Internal Data</vt:lpwstr>
  </property>
  <property fmtid="{D5CDD505-2E9C-101B-9397-08002B2CF9AE}" pid="13" name="MediaServiceImageTags">
    <vt:lpwstr/>
  </property>
</Properties>
</file>