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8"/>
  </p:notesMasterIdLst>
  <p:sldIdLst>
    <p:sldId id="286" r:id="rId5"/>
    <p:sldId id="284" r:id="rId6"/>
    <p:sldId id="281" r:id="rId7"/>
    <p:sldId id="285" r:id="rId8"/>
    <p:sldId id="300" r:id="rId9"/>
    <p:sldId id="308" r:id="rId10"/>
    <p:sldId id="301" r:id="rId11"/>
    <p:sldId id="304" r:id="rId12"/>
    <p:sldId id="302" r:id="rId13"/>
    <p:sldId id="305" r:id="rId14"/>
    <p:sldId id="306" r:id="rId15"/>
    <p:sldId id="307" r:id="rId16"/>
    <p:sldId id="287" r:id="rId17"/>
  </p:sldIdLst>
  <p:sldSz cx="18288000" cy="10287000"/>
  <p:notesSz cx="6858000" cy="9144000"/>
  <p:embeddedFontLst>
    <p:embeddedFont>
      <p:font typeface="Segoe UI" panose="020B0502040204020203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EDF"/>
    <a:srgbClr val="B3D5EF"/>
    <a:srgbClr val="0085B4"/>
    <a:srgbClr val="005D7E"/>
    <a:srgbClr val="FFEA8F"/>
    <a:srgbClr val="FFD420"/>
    <a:srgbClr val="687819"/>
    <a:srgbClr val="619081"/>
    <a:srgbClr val="893003"/>
    <a:srgbClr val="F8A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F6EBA-A8C8-52C5-AC57-DF7B0351EDC5}" v="7" dt="2026-08-31T19:00:02.055"/>
    <p1510:client id="{7896F7AD-15BC-F721-4D41-08DF142C044B}" v="16" dt="2026-08-31T19:30:35.312"/>
    <p1510:client id="{84C95DBD-EFC3-FDF7-9EFC-638B1C291F19}" v="1" dt="2026-08-31T19:27:11.156"/>
    <p1510:client id="{8790BFDE-DCC2-6490-E0A3-09DB7E419CE3}" v="3" dt="2026-09-01T12:58:06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6" autoAdjust="0"/>
    <p:restoredTop sz="86429" autoAdjust="0"/>
  </p:normalViewPr>
  <p:slideViewPr>
    <p:cSldViewPr>
      <p:cViewPr varScale="1">
        <p:scale>
          <a:sx n="63" d="100"/>
          <a:sy n="63" d="100"/>
        </p:scale>
        <p:origin x="10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D4721-7A22-48FA-93DD-BE44F7D665C6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DD113-003B-42FE-971A-5F06B765E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2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718160-A61B-C5EB-E1A3-9E901B41C509}"/>
              </a:ext>
            </a:extLst>
          </p:cNvPr>
          <p:cNvSpPr/>
          <p:nvPr userDrawn="1"/>
        </p:nvSpPr>
        <p:spPr>
          <a:xfrm>
            <a:off x="-5" y="2529140"/>
            <a:ext cx="18288001" cy="5050751"/>
          </a:xfrm>
          <a:prstGeom prst="rect">
            <a:avLst/>
          </a:prstGeom>
          <a:solidFill>
            <a:srgbClr val="002E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11070D1-0CFE-6456-8454-CD9960B38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72396" y="5088208"/>
            <a:ext cx="2743200" cy="512492"/>
          </a:xfrm>
        </p:spPr>
        <p:txBody>
          <a:bodyPr>
            <a:normAutofit/>
          </a:bodyPr>
          <a:lstStyle>
            <a:lvl1pPr marL="0" indent="0">
              <a:buNone/>
              <a:defRPr lang="en-US" sz="24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Date (Arial, 24 pt)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FBDEF11-7651-7FB6-D008-1114F6D19C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3800" y="3238500"/>
            <a:ext cx="11201400" cy="1162050"/>
          </a:xfrm>
        </p:spPr>
        <p:txBody>
          <a:bodyPr>
            <a:noAutofit/>
          </a:bodyPr>
          <a:lstStyle>
            <a:lvl1pPr marL="0" indent="0" algn="ctr">
              <a:buNone/>
              <a:defRPr sz="5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 (Arial, 58 pt)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93C29BD-82F8-3C26-DAC8-33E33AFCB6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6994" y="4448449"/>
            <a:ext cx="5334004" cy="618851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Presenter’s Name, Title (Arial, 24 pt)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5523B8F-A677-9918-2935-108AFBCBBEC2}"/>
              </a:ext>
            </a:extLst>
          </p:cNvPr>
          <p:cNvSpPr txBox="1">
            <a:spLocks/>
          </p:cNvSpPr>
          <p:nvPr userDrawn="1"/>
        </p:nvSpPr>
        <p:spPr>
          <a:xfrm>
            <a:off x="2438396" y="2977416"/>
            <a:ext cx="13411200" cy="1161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E42DD17-721D-3B10-E8BA-705D6571CCB5}"/>
              </a:ext>
            </a:extLst>
          </p:cNvPr>
          <p:cNvSpPr txBox="1">
            <a:spLocks/>
          </p:cNvSpPr>
          <p:nvPr userDrawn="1"/>
        </p:nvSpPr>
        <p:spPr>
          <a:xfrm>
            <a:off x="4571996" y="4139159"/>
            <a:ext cx="9144000" cy="1072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10588AD-3B30-DB90-0E9C-A8909609B62A}"/>
              </a:ext>
            </a:extLst>
          </p:cNvPr>
          <p:cNvSpPr txBox="1">
            <a:spLocks/>
          </p:cNvSpPr>
          <p:nvPr userDrawn="1"/>
        </p:nvSpPr>
        <p:spPr>
          <a:xfrm>
            <a:off x="4571996" y="6954375"/>
            <a:ext cx="9144000" cy="489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www.flbog.edu</a:t>
            </a:r>
          </a:p>
          <a:p>
            <a:pPr>
              <a:lnSpc>
                <a:spcPct val="100000"/>
              </a:lnSpc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24DA34-594C-D9C1-AFD2-2392131E914E}"/>
              </a:ext>
            </a:extLst>
          </p:cNvPr>
          <p:cNvSpPr/>
          <p:nvPr userDrawn="1"/>
        </p:nvSpPr>
        <p:spPr>
          <a:xfrm>
            <a:off x="-15247" y="7478841"/>
            <a:ext cx="18303247" cy="459209"/>
          </a:xfrm>
          <a:prstGeom prst="rect">
            <a:avLst/>
          </a:prstGeom>
          <a:solidFill>
            <a:srgbClr val="6CA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36E8661-7FEF-E58E-E3F6-1B71A5C97A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291" y="342900"/>
            <a:ext cx="6200169" cy="17131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63028D-2F8A-91D9-F89A-D7870C61C005}"/>
              </a:ext>
            </a:extLst>
          </p:cNvPr>
          <p:cNvSpPr/>
          <p:nvPr userDrawn="1"/>
        </p:nvSpPr>
        <p:spPr>
          <a:xfrm>
            <a:off x="-15247" y="2247900"/>
            <a:ext cx="18303247" cy="459209"/>
          </a:xfrm>
          <a:prstGeom prst="rect">
            <a:avLst/>
          </a:prstGeom>
          <a:solidFill>
            <a:srgbClr val="6CA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A4BD311-5324-88EB-6881-CA6555543E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751" y="7883996"/>
            <a:ext cx="6296497" cy="2093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ity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FAU Student Union | Boca Raton FL">
            <a:extLst>
              <a:ext uri="{FF2B5EF4-FFF2-40B4-BE49-F238E27FC236}">
                <a16:creationId xmlns:a16="http://schemas.microsoft.com/office/drawing/2014/main" id="{E9A32061-D5FC-BA15-BE97-84BDDCC038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890973"/>
            <a:ext cx="3975864" cy="264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2" descr="FAMU Is the Highest Ranked Public HBCU: U.S. News &amp; World Report 2021 Best  Colleges Rankings - FAMU Forward">
            <a:extLst>
              <a:ext uri="{FF2B5EF4-FFF2-40B4-BE49-F238E27FC236}">
                <a16:creationId xmlns:a16="http://schemas.microsoft.com/office/drawing/2014/main" id="{AB9C2AB3-4CFB-4F04-A46F-4043C3040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44" y="859441"/>
            <a:ext cx="4183264" cy="267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" descr="UWF reaches record enrollment of more than 13,000 students for Fall 2016  semester - University of West Florida Newsroom">
            <a:extLst>
              <a:ext uri="{FF2B5EF4-FFF2-40B4-BE49-F238E27FC236}">
                <a16:creationId xmlns:a16="http://schemas.microsoft.com/office/drawing/2014/main" id="{3FF52A61-5385-DFE9-1C0C-5B924F3F0D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568" y="890973"/>
            <a:ext cx="4154671" cy="268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2" descr="At the University of Florida, restrictions on professors sharing their expertise with those who challenge the state extend well beyond the cases of three faculty members that surfaced over the weekend.">
            <a:extLst>
              <a:ext uri="{FF2B5EF4-FFF2-40B4-BE49-F238E27FC236}">
                <a16:creationId xmlns:a16="http://schemas.microsoft.com/office/drawing/2014/main" id="{D7F39D04-DCFF-D101-C215-E9BAD202190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11"/>
          <a:stretch/>
        </p:blipFill>
        <p:spPr bwMode="auto">
          <a:xfrm>
            <a:off x="13639800" y="844107"/>
            <a:ext cx="4276692" cy="269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UNF Entrance Sign">
            <a:extLst>
              <a:ext uri="{FF2B5EF4-FFF2-40B4-BE49-F238E27FC236}">
                <a16:creationId xmlns:a16="http://schemas.microsoft.com/office/drawing/2014/main" id="{D2BC7A5E-46EF-E4DD-9973-09B80A640C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3818415"/>
            <a:ext cx="3978492" cy="278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B118DF57-98A6-5EC3-B4E4-85A3782087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44" y="3818415"/>
            <a:ext cx="4183264" cy="278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" descr="New College of Florida – Colleges of Distinction">
            <a:extLst>
              <a:ext uri="{FF2B5EF4-FFF2-40B4-BE49-F238E27FC236}">
                <a16:creationId xmlns:a16="http://schemas.microsoft.com/office/drawing/2014/main" id="{110A8461-B5F0-07FA-A5CD-3C9530546B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799" y="3782943"/>
            <a:ext cx="4276693" cy="288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8" descr="Greater Fort Myers Chamber's Leadership NEXT to explore FGCU's Water School  on April 20 | Priority Marketing">
            <a:extLst>
              <a:ext uri="{FF2B5EF4-FFF2-40B4-BE49-F238E27FC236}">
                <a16:creationId xmlns:a16="http://schemas.microsoft.com/office/drawing/2014/main" id="{CD3E9B98-BE9E-A9CD-4CD7-5CB831F585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253" y="3818415"/>
            <a:ext cx="4157300" cy="284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ECDAA461-3B7B-F323-13E9-7F1BAFBC8E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6887627"/>
            <a:ext cx="3975864" cy="265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C3EF4BD7-DAA6-095C-D1B7-3406B6273F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44" y="6890376"/>
            <a:ext cx="4183264" cy="27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023FD908-2000-DD4D-33F1-C67E50F21B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450" y="6915217"/>
            <a:ext cx="4157300" cy="277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D1DCDC8-36C8-4A58-BBAF-3682B81629E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658192" y="6845675"/>
            <a:ext cx="4258300" cy="28335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2B776F6-60A7-5E9F-781D-F8ECE4AC81C6}"/>
              </a:ext>
            </a:extLst>
          </p:cNvPr>
          <p:cNvSpPr/>
          <p:nvPr userDrawn="1"/>
        </p:nvSpPr>
        <p:spPr>
          <a:xfrm>
            <a:off x="-3" y="-10869"/>
            <a:ext cx="18288001" cy="5178535"/>
          </a:xfrm>
          <a:prstGeom prst="rect">
            <a:avLst/>
          </a:prstGeom>
          <a:solidFill>
            <a:srgbClr val="002E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04C0729-05CC-1872-977B-D25EFA7E8D2B}"/>
              </a:ext>
            </a:extLst>
          </p:cNvPr>
          <p:cNvSpPr txBox="1">
            <a:spLocks/>
          </p:cNvSpPr>
          <p:nvPr userDrawn="1"/>
        </p:nvSpPr>
        <p:spPr>
          <a:xfrm>
            <a:off x="2286000" y="3126542"/>
            <a:ext cx="13411200" cy="1161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Statement</a:t>
            </a:r>
            <a:endParaRPr lang="en-US" sz="5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9B22733-B450-3316-5350-C55CB2856A28}"/>
              </a:ext>
            </a:extLst>
          </p:cNvPr>
          <p:cNvSpPr txBox="1">
            <a:spLocks/>
          </p:cNvSpPr>
          <p:nvPr userDrawn="1"/>
        </p:nvSpPr>
        <p:spPr>
          <a:xfrm>
            <a:off x="1581147" y="5676900"/>
            <a:ext cx="15125700" cy="4066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 serve the needs of our state and society by providing high-quality higher education, innovative research, and public service through a coordinated system of institutions, each with distinct missions, collectively advancing civic principles, fostering world-class talent, and propelling Florida’s economic prosperity.</a:t>
            </a:r>
          </a:p>
        </p:txBody>
      </p:sp>
      <p:pic>
        <p:nvPicPr>
          <p:cNvPr id="3" name="Picture 2" descr="A yellow and black logo&#10;&#10;Description automatically generated">
            <a:extLst>
              <a:ext uri="{FF2B5EF4-FFF2-40B4-BE49-F238E27FC236}">
                <a16:creationId xmlns:a16="http://schemas.microsoft.com/office/drawing/2014/main" id="{D979CAD7-DB34-337A-E9A6-BCCEABF9A9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78" y="496863"/>
            <a:ext cx="2743438" cy="2651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3">
            <a:extLst>
              <a:ext uri="{FF2B5EF4-FFF2-40B4-BE49-F238E27FC236}">
                <a16:creationId xmlns:a16="http://schemas.microsoft.com/office/drawing/2014/main" id="{65C26C23-6D55-385B-943F-F902AEE840BD}"/>
              </a:ext>
            </a:extLst>
          </p:cNvPr>
          <p:cNvGrpSpPr/>
          <p:nvPr userDrawn="1"/>
        </p:nvGrpSpPr>
        <p:grpSpPr>
          <a:xfrm>
            <a:off x="689685" y="661915"/>
            <a:ext cx="17588790" cy="1646510"/>
            <a:chOff x="0" y="0"/>
            <a:chExt cx="6131169" cy="573947"/>
          </a:xfrm>
        </p:grpSpPr>
        <p:sp>
          <p:nvSpPr>
            <p:cNvPr id="47" name="Freeform 4">
              <a:extLst>
                <a:ext uri="{FF2B5EF4-FFF2-40B4-BE49-F238E27FC236}">
                  <a16:creationId xmlns:a16="http://schemas.microsoft.com/office/drawing/2014/main" id="{8DDE9A50-C632-7F99-080B-3F9C56967B42}"/>
                </a:ext>
              </a:extLst>
            </p:cNvPr>
            <p:cNvSpPr/>
            <p:nvPr/>
          </p:nvSpPr>
          <p:spPr>
            <a:xfrm>
              <a:off x="0" y="0"/>
              <a:ext cx="6131169" cy="573947"/>
            </a:xfrm>
            <a:custGeom>
              <a:avLst/>
              <a:gdLst/>
              <a:ahLst/>
              <a:cxnLst/>
              <a:rect l="l" t="t" r="r" b="b"/>
              <a:pathLst>
                <a:path w="6131169" h="573947">
                  <a:moveTo>
                    <a:pt x="0" y="0"/>
                  </a:moveTo>
                  <a:lnTo>
                    <a:pt x="6131169" y="0"/>
                  </a:lnTo>
                  <a:lnTo>
                    <a:pt x="6131169" y="573947"/>
                  </a:lnTo>
                  <a:lnTo>
                    <a:pt x="0" y="573947"/>
                  </a:lnTo>
                  <a:close/>
                </a:path>
              </a:pathLst>
            </a:custGeom>
            <a:solidFill>
              <a:srgbClr val="002E4F"/>
            </a:solidFill>
          </p:spPr>
        </p:sp>
        <p:sp>
          <p:nvSpPr>
            <p:cNvPr id="48" name="TextBox 5">
              <a:extLst>
                <a:ext uri="{FF2B5EF4-FFF2-40B4-BE49-F238E27FC236}">
                  <a16:creationId xmlns:a16="http://schemas.microsoft.com/office/drawing/2014/main" id="{DD4EFBE2-6BC3-8FBD-C82C-79AE69AF855F}"/>
                </a:ext>
              </a:extLst>
            </p:cNvPr>
            <p:cNvSpPr txBox="1"/>
            <p:nvPr/>
          </p:nvSpPr>
          <p:spPr>
            <a:xfrm>
              <a:off x="0" y="-57150"/>
              <a:ext cx="6131169" cy="631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0" name="TextBox 5">
            <a:extLst>
              <a:ext uri="{FF2B5EF4-FFF2-40B4-BE49-F238E27FC236}">
                <a16:creationId xmlns:a16="http://schemas.microsoft.com/office/drawing/2014/main" id="{87CB4841-85E9-FD09-D520-AB9BF9D36B3C}"/>
              </a:ext>
            </a:extLst>
          </p:cNvPr>
          <p:cNvSpPr txBox="1"/>
          <p:nvPr/>
        </p:nvSpPr>
        <p:spPr>
          <a:xfrm>
            <a:off x="842085" y="650366"/>
            <a:ext cx="17588790" cy="18104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EE59C5D0-C6B2-99B3-755E-EEEC66B105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4391" y="1027733"/>
            <a:ext cx="13858875" cy="914874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should be Arial Bold, 44 pt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DE4DE01-83BF-4B8F-4373-753A41586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1648" y="2826643"/>
            <a:ext cx="12252325" cy="3048000"/>
          </a:xfr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should be Arial, 36 pt</a:t>
            </a:r>
          </a:p>
        </p:txBody>
      </p:sp>
      <p:sp>
        <p:nvSpPr>
          <p:cNvPr id="50" name="Freeform 2">
            <a:extLst>
              <a:ext uri="{FF2B5EF4-FFF2-40B4-BE49-F238E27FC236}">
                <a16:creationId xmlns:a16="http://schemas.microsoft.com/office/drawing/2014/main" id="{A3C2D7AC-91C4-061E-3238-8033AB22534A}"/>
              </a:ext>
            </a:extLst>
          </p:cNvPr>
          <p:cNvSpPr/>
          <p:nvPr userDrawn="1"/>
        </p:nvSpPr>
        <p:spPr>
          <a:xfrm>
            <a:off x="330910" y="315840"/>
            <a:ext cx="2780267" cy="2780267"/>
          </a:xfrm>
          <a:custGeom>
            <a:avLst/>
            <a:gdLst/>
            <a:ahLst/>
            <a:cxnLst/>
            <a:rect l="l" t="t" r="r" b="b"/>
            <a:pathLst>
              <a:path w="2780267" h="2780267">
                <a:moveTo>
                  <a:pt x="0" y="0"/>
                </a:moveTo>
                <a:lnTo>
                  <a:pt x="2780267" y="0"/>
                </a:lnTo>
                <a:lnTo>
                  <a:pt x="2780267" y="2780267"/>
                </a:lnTo>
                <a:lnTo>
                  <a:pt x="0" y="27802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9C89DF8-0E4B-1B94-B868-34591E398A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2445" y="922554"/>
            <a:ext cx="3479090" cy="961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3EF7A10F-615E-3904-C1D4-60F2D6EDD72B}"/>
              </a:ext>
            </a:extLst>
          </p:cNvPr>
          <p:cNvSpPr/>
          <p:nvPr userDrawn="1"/>
        </p:nvSpPr>
        <p:spPr>
          <a:xfrm>
            <a:off x="330910" y="315840"/>
            <a:ext cx="2780267" cy="2780267"/>
          </a:xfrm>
          <a:custGeom>
            <a:avLst/>
            <a:gdLst/>
            <a:ahLst/>
            <a:cxnLst/>
            <a:rect l="l" t="t" r="r" b="b"/>
            <a:pathLst>
              <a:path w="2780267" h="2780267">
                <a:moveTo>
                  <a:pt x="0" y="0"/>
                </a:moveTo>
                <a:lnTo>
                  <a:pt x="2780267" y="0"/>
                </a:lnTo>
                <a:lnTo>
                  <a:pt x="2780267" y="2780267"/>
                </a:lnTo>
                <a:lnTo>
                  <a:pt x="0" y="27802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DD351D0F-6318-2B3D-592A-41A68D8C2979}"/>
              </a:ext>
            </a:extLst>
          </p:cNvPr>
          <p:cNvGrpSpPr/>
          <p:nvPr userDrawn="1"/>
        </p:nvGrpSpPr>
        <p:grpSpPr>
          <a:xfrm>
            <a:off x="689685" y="661915"/>
            <a:ext cx="17588790" cy="1646510"/>
            <a:chOff x="0" y="0"/>
            <a:chExt cx="6131169" cy="573947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14944157-2747-5825-6B26-26AEE4859085}"/>
                </a:ext>
              </a:extLst>
            </p:cNvPr>
            <p:cNvSpPr/>
            <p:nvPr/>
          </p:nvSpPr>
          <p:spPr>
            <a:xfrm>
              <a:off x="0" y="0"/>
              <a:ext cx="6131169" cy="573947"/>
            </a:xfrm>
            <a:custGeom>
              <a:avLst/>
              <a:gdLst/>
              <a:ahLst/>
              <a:cxnLst/>
              <a:rect l="l" t="t" r="r" b="b"/>
              <a:pathLst>
                <a:path w="6131169" h="573947">
                  <a:moveTo>
                    <a:pt x="0" y="0"/>
                  </a:moveTo>
                  <a:lnTo>
                    <a:pt x="6131169" y="0"/>
                  </a:lnTo>
                  <a:lnTo>
                    <a:pt x="6131169" y="573947"/>
                  </a:lnTo>
                  <a:lnTo>
                    <a:pt x="0" y="573947"/>
                  </a:lnTo>
                  <a:close/>
                </a:path>
              </a:pathLst>
            </a:custGeom>
            <a:solidFill>
              <a:srgbClr val="002E4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E8DE4FAC-7FDB-5200-B485-CCD96EFEF579}"/>
                </a:ext>
              </a:extLst>
            </p:cNvPr>
            <p:cNvSpPr txBox="1"/>
            <p:nvPr/>
          </p:nvSpPr>
          <p:spPr>
            <a:xfrm>
              <a:off x="0" y="-57150"/>
              <a:ext cx="6131169" cy="631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95D8594-08E6-5253-4686-085E0E997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1991" y="861237"/>
            <a:ext cx="13623925" cy="755836"/>
          </a:xfrm>
        </p:spPr>
        <p:txBody>
          <a:bodyPr/>
          <a:lstStyle>
            <a:lvl1pPr marL="0" indent="0"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should be Arial Bold, 44 pt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26EA1C-45E7-C833-E9E5-A5040F4F86A8}"/>
              </a:ext>
            </a:extLst>
          </p:cNvPr>
          <p:cNvSpPr txBox="1">
            <a:spLocks/>
          </p:cNvSpPr>
          <p:nvPr userDrawn="1"/>
        </p:nvSpPr>
        <p:spPr>
          <a:xfrm>
            <a:off x="1081991" y="794548"/>
            <a:ext cx="13411200" cy="8225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C06A65A-87F0-4A74-1A02-F27DCA80C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1991" y="1540916"/>
            <a:ext cx="12877800" cy="688975"/>
          </a:xfrm>
        </p:spPr>
        <p:txBody>
          <a:bodyPr/>
          <a:lstStyle>
            <a:lvl1pPr marL="0" indent="0">
              <a:buNone/>
              <a:defRPr lang="en-US" sz="3600" b="1" kern="1200" dirty="0">
                <a:solidFill>
                  <a:srgbClr val="6CAED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should be Arial Bold, 36 pt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E503211-78E4-8686-1591-81CDB1A6F3D8}"/>
              </a:ext>
            </a:extLst>
          </p:cNvPr>
          <p:cNvSpPr txBox="1">
            <a:spLocks/>
          </p:cNvSpPr>
          <p:nvPr userDrawn="1"/>
        </p:nvSpPr>
        <p:spPr>
          <a:xfrm>
            <a:off x="1081991" y="1349175"/>
            <a:ext cx="13411200" cy="8225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dirty="0">
              <a:solidFill>
                <a:srgbClr val="6CAE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65D9B26-8732-9AD5-6099-1190B2F24F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2445" y="922554"/>
            <a:ext cx="3479090" cy="961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347B12-53B2-073E-A89B-BAC2BF0884CF}"/>
              </a:ext>
            </a:extLst>
          </p:cNvPr>
          <p:cNvSpPr/>
          <p:nvPr userDrawn="1"/>
        </p:nvSpPr>
        <p:spPr>
          <a:xfrm>
            <a:off x="0" y="-38100"/>
            <a:ext cx="18288001" cy="5486400"/>
          </a:xfrm>
          <a:prstGeom prst="rect">
            <a:avLst/>
          </a:prstGeom>
          <a:solidFill>
            <a:srgbClr val="002E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1B1CB08-0BBB-1B18-3F58-C603F9762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1184275"/>
            <a:ext cx="11277600" cy="2971800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72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Title/Transition Page (Arial Bold, 72 pt)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27E4AD-A25F-B8C4-055D-2485835E1416}"/>
              </a:ext>
            </a:extLst>
          </p:cNvPr>
          <p:cNvSpPr txBox="1">
            <a:spLocks/>
          </p:cNvSpPr>
          <p:nvPr userDrawn="1"/>
        </p:nvSpPr>
        <p:spPr>
          <a:xfrm>
            <a:off x="2095500" y="6743700"/>
            <a:ext cx="13639799" cy="20651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200" dirty="0">
              <a:solidFill>
                <a:srgbClr val="002E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A90E49-828D-6979-9605-A3859D061FBC}"/>
              </a:ext>
            </a:extLst>
          </p:cNvPr>
          <p:cNvSpPr/>
          <p:nvPr userDrawn="1"/>
        </p:nvSpPr>
        <p:spPr>
          <a:xfrm>
            <a:off x="-1" y="5295900"/>
            <a:ext cx="18288001" cy="459209"/>
          </a:xfrm>
          <a:prstGeom prst="rect">
            <a:avLst/>
          </a:prstGeom>
          <a:solidFill>
            <a:srgbClr val="6CA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ED980A5-22CB-B952-DB2A-22F83B3605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810" y="6718959"/>
            <a:ext cx="7738379" cy="21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65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ECBB72-25F1-EE4B-CBAE-4966B2F64C29}"/>
              </a:ext>
            </a:extLst>
          </p:cNvPr>
          <p:cNvSpPr/>
          <p:nvPr userDrawn="1"/>
        </p:nvSpPr>
        <p:spPr>
          <a:xfrm>
            <a:off x="0" y="44450"/>
            <a:ext cx="18288001" cy="6760450"/>
          </a:xfrm>
          <a:prstGeom prst="rect">
            <a:avLst/>
          </a:prstGeom>
          <a:solidFill>
            <a:srgbClr val="002E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4C067BE-7291-B119-EB59-F3AA9C3CB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31" y="2179604"/>
            <a:ext cx="7687736" cy="21241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6DED02-D348-9A81-3A9E-3F95D353DDA3}"/>
              </a:ext>
            </a:extLst>
          </p:cNvPr>
          <p:cNvSpPr/>
          <p:nvPr userDrawn="1"/>
        </p:nvSpPr>
        <p:spPr>
          <a:xfrm>
            <a:off x="-1" y="6749582"/>
            <a:ext cx="18288001" cy="459209"/>
          </a:xfrm>
          <a:prstGeom prst="rect">
            <a:avLst/>
          </a:prstGeom>
          <a:solidFill>
            <a:srgbClr val="6CA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CB00D9-46C0-2BD3-A804-17D6906122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7353300"/>
            <a:ext cx="7462151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42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96200" y="959421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02000" y="96393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E71870-1E46-6560-BA1C-C3E86CBA1B6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546275" y="10040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60" r:id="rId7"/>
    <p:sldLayoutId id="2147483661" r:id="rId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hyperlink" Target="mailto:SUSTalented20@flbog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8.jpeg"/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3.jpeg"/><Relationship Id="rId5" Type="http://schemas.openxmlformats.org/officeDocument/2006/relationships/image" Target="../media/image6.jpeg"/><Relationship Id="rId10" Type="http://schemas.openxmlformats.org/officeDocument/2006/relationships/image" Target="../media/image12.jpeg"/><Relationship Id="rId4" Type="http://schemas.openxmlformats.org/officeDocument/2006/relationships/image" Target="../media/image5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632D43-A5ED-AEAB-8A8C-D3E56DB9C7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5199" y="1409700"/>
            <a:ext cx="11277600" cy="2971800"/>
          </a:xfrm>
        </p:spPr>
        <p:txBody>
          <a:bodyPr>
            <a:normAutofit fontScale="92500"/>
          </a:bodyPr>
          <a:lstStyle/>
          <a:p>
            <a:r>
              <a:rPr lang="en-US" dirty="0"/>
              <a:t>2026 Admissions Tour</a:t>
            </a:r>
          </a:p>
          <a:p>
            <a:endParaRPr lang="en-US" sz="4800" i="1" dirty="0"/>
          </a:p>
          <a:p>
            <a:r>
              <a:rPr lang="en-US" sz="4800" i="1" dirty="0"/>
              <a:t>Celebrating Over 50 Years of Excellence </a:t>
            </a:r>
          </a:p>
          <a:p>
            <a:r>
              <a:rPr lang="en-US" sz="4800" i="1" dirty="0"/>
              <a:t>in Education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08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707F49A-DBCF-D0DF-4155-ABD42B0D96BF}"/>
              </a:ext>
            </a:extLst>
          </p:cNvPr>
          <p:cNvSpPr/>
          <p:nvPr/>
        </p:nvSpPr>
        <p:spPr>
          <a:xfrm>
            <a:off x="1234391" y="2445150"/>
            <a:ext cx="15689353" cy="246975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A01FC8-8C92-0323-E344-208303383A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Alternative Pathways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64FA18-0B5F-1309-6976-04EE6B199A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753100"/>
            <a:ext cx="12252325" cy="3383657"/>
          </a:xfrm>
        </p:spPr>
        <p:txBody>
          <a:bodyPr>
            <a:normAutofit/>
          </a:bodyPr>
          <a:lstStyle/>
          <a:p>
            <a:r>
              <a:rPr lang="en-US" dirty="0"/>
              <a:t>SUS institutions must partner with at least one Florida College System institution to provide targeted programs</a:t>
            </a:r>
          </a:p>
          <a:p>
            <a:endParaRPr lang="en-US" dirty="0"/>
          </a:p>
          <a:p>
            <a:r>
              <a:rPr lang="en-US" dirty="0"/>
              <a:t>Talk to the admission director for the institution of interest about programs specifically tied to that institution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6750A-3F42-B6A1-18C2-1F5AF4F4F73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1" name="Graphic 10" descr="Boardroom with solid fill">
            <a:extLst>
              <a:ext uri="{FF2B5EF4-FFF2-40B4-BE49-F238E27FC236}">
                <a16:creationId xmlns:a16="http://schemas.microsoft.com/office/drawing/2014/main" id="{F0FE775A-53B6-B1F2-CF30-F706F72D6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67000" y="7330628"/>
            <a:ext cx="1524000" cy="1524000"/>
          </a:xfrm>
          <a:prstGeom prst="rect">
            <a:avLst/>
          </a:prstGeom>
        </p:spPr>
      </p:pic>
      <p:pic>
        <p:nvPicPr>
          <p:cNvPr id="13" name="Graphic 12" descr="Handshake with solid fill">
            <a:extLst>
              <a:ext uri="{FF2B5EF4-FFF2-40B4-BE49-F238E27FC236}">
                <a16:creationId xmlns:a16="http://schemas.microsoft.com/office/drawing/2014/main" id="{E394D07C-EE77-44FA-4CD5-3501122862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4600" y="5524500"/>
            <a:ext cx="1524000" cy="1524000"/>
          </a:xfrm>
          <a:prstGeom prst="rect">
            <a:avLst/>
          </a:prstGeom>
        </p:spPr>
      </p:pic>
      <p:pic>
        <p:nvPicPr>
          <p:cNvPr id="15" name="Graphic 14" descr="Route (Two Pins With A Path) with solid fill">
            <a:extLst>
              <a:ext uri="{FF2B5EF4-FFF2-40B4-BE49-F238E27FC236}">
                <a16:creationId xmlns:a16="http://schemas.microsoft.com/office/drawing/2014/main" id="{76FE8EDD-B043-6785-4149-22278F4344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21" y="3019612"/>
            <a:ext cx="1320825" cy="1320825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022948E0-1D6C-F5B5-FB77-DD4B060783D2}"/>
              </a:ext>
            </a:extLst>
          </p:cNvPr>
          <p:cNvSpPr txBox="1"/>
          <p:nvPr/>
        </p:nvSpPr>
        <p:spPr>
          <a:xfrm>
            <a:off x="2814946" y="2830976"/>
            <a:ext cx="13475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Students can attend a Florida College System institution to receive their A.A. degree and transfer those credits to a SUS institution </a:t>
            </a:r>
          </a:p>
        </p:txBody>
      </p:sp>
    </p:spTree>
    <p:extLst>
      <p:ext uri="{BB962C8B-B14F-4D97-AF65-F5344CB8AC3E}">
        <p14:creationId xmlns:p14="http://schemas.microsoft.com/office/powerpoint/2010/main" val="538168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BB5E6-7D80-9195-3642-5256351C8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4D616C4-E07A-9CDE-AF5C-52E490118CB1}"/>
              </a:ext>
            </a:extLst>
          </p:cNvPr>
          <p:cNvSpPr/>
          <p:nvPr/>
        </p:nvSpPr>
        <p:spPr>
          <a:xfrm>
            <a:off x="1234391" y="2445150"/>
            <a:ext cx="15689353" cy="246975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5F80E6-593B-FCCA-447C-2A9E38A46F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Talented 20 Program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AE4A05-5365-948A-8180-1EBDFDA2CA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300726"/>
            <a:ext cx="12573000" cy="4567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Requirements and Process</a:t>
            </a:r>
          </a:p>
          <a:p>
            <a:pPr>
              <a:spcAft>
                <a:spcPts val="600"/>
              </a:spcAft>
            </a:pPr>
            <a:r>
              <a:rPr lang="en-US" dirty="0"/>
              <a:t>Rejected from 3 SUS institutions, </a:t>
            </a:r>
            <a:r>
              <a:rPr lang="en-US" i="1" dirty="0"/>
              <a:t>and</a:t>
            </a:r>
            <a:r>
              <a:rPr lang="en-US" dirty="0"/>
              <a:t> accepted to none</a:t>
            </a:r>
          </a:p>
          <a:p>
            <a:pPr>
              <a:spcAft>
                <a:spcPts val="600"/>
              </a:spcAft>
            </a:pPr>
            <a:r>
              <a:rPr lang="en-US" dirty="0"/>
              <a:t>Top 20% of graduating class as recognized by FLDOE</a:t>
            </a:r>
          </a:p>
          <a:p>
            <a:pPr>
              <a:spcAft>
                <a:spcPts val="600"/>
              </a:spcAft>
            </a:pPr>
            <a:r>
              <a:rPr lang="en-US" dirty="0"/>
              <a:t>Has taken ACT, SAT, or CLT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/>
                <a:cs typeface="Arial"/>
              </a:rPr>
              <a:t>Counselor submits all documentation by </a:t>
            </a:r>
            <a:r>
              <a:rPr lang="en-US" b="1" dirty="0">
                <a:latin typeface="Arial"/>
                <a:cs typeface="Arial"/>
              </a:rPr>
              <a:t>May 1</a:t>
            </a:r>
            <a:r>
              <a:rPr lang="en-US" b="1" baseline="30000" dirty="0">
                <a:latin typeface="Arial"/>
                <a:cs typeface="Arial"/>
              </a:rPr>
              <a:t>st</a:t>
            </a:r>
          </a:p>
          <a:p>
            <a:pPr>
              <a:spcAft>
                <a:spcPts val="600"/>
              </a:spcAft>
            </a:pPr>
            <a:r>
              <a:rPr lang="en-US" dirty="0"/>
              <a:t>Email </a:t>
            </a:r>
            <a:r>
              <a:rPr lang="en-US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SUSTalented20@flbog.edu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for appeals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57B2A-F3D7-1579-E171-96388212E3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E55C602-05FA-B52A-16CF-BCCCE9CA86BF}"/>
              </a:ext>
            </a:extLst>
          </p:cNvPr>
          <p:cNvSpPr txBox="1"/>
          <p:nvPr/>
        </p:nvSpPr>
        <p:spPr>
          <a:xfrm>
            <a:off x="2814946" y="2830976"/>
            <a:ext cx="13475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Students who are in the top 20% of their graduating class are guaranteed admission to a State University System of Florida institution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EA44C5-A676-ED5C-51C7-AF34E0CC9B27}"/>
              </a:ext>
            </a:extLst>
          </p:cNvPr>
          <p:cNvGrpSpPr/>
          <p:nvPr/>
        </p:nvGrpSpPr>
        <p:grpSpPr>
          <a:xfrm>
            <a:off x="3219686" y="5848855"/>
            <a:ext cx="914400" cy="4019045"/>
            <a:chOff x="3219686" y="5696455"/>
            <a:chExt cx="914400" cy="4019045"/>
          </a:xfrm>
        </p:grpSpPr>
        <p:pic>
          <p:nvPicPr>
            <p:cNvPr id="3" name="Graphic 2" descr="Daily calendar with solid fill">
              <a:extLst>
                <a:ext uri="{FF2B5EF4-FFF2-40B4-BE49-F238E27FC236}">
                  <a16:creationId xmlns:a16="http://schemas.microsoft.com/office/drawing/2014/main" id="{F0F5E6BA-32C6-4034-4426-D0C34E1B28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19686" y="8024938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Clipboard Partially Checked with solid fill">
              <a:extLst>
                <a:ext uri="{FF2B5EF4-FFF2-40B4-BE49-F238E27FC236}">
                  <a16:creationId xmlns:a16="http://schemas.microsoft.com/office/drawing/2014/main" id="{B008F3BB-F662-C156-3369-1D85258AA2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19686" y="7248777"/>
              <a:ext cx="914400" cy="914400"/>
            </a:xfrm>
            <a:prstGeom prst="rect">
              <a:avLst/>
            </a:prstGeom>
          </p:spPr>
        </p:pic>
        <p:pic>
          <p:nvPicPr>
            <p:cNvPr id="10" name="Graphic 9" descr="Email with solid fill">
              <a:extLst>
                <a:ext uri="{FF2B5EF4-FFF2-40B4-BE49-F238E27FC236}">
                  <a16:creationId xmlns:a16="http://schemas.microsoft.com/office/drawing/2014/main" id="{E013504E-3C93-481A-CB14-226DF3DE59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19686" y="8801100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Schoolhouse with solid fill">
              <a:extLst>
                <a:ext uri="{FF2B5EF4-FFF2-40B4-BE49-F238E27FC236}">
                  <a16:creationId xmlns:a16="http://schemas.microsoft.com/office/drawing/2014/main" id="{93874B0C-6880-EA13-D5EE-79CDAD555A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19686" y="5696455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Graduation cap with solid fill">
              <a:extLst>
                <a:ext uri="{FF2B5EF4-FFF2-40B4-BE49-F238E27FC236}">
                  <a16:creationId xmlns:a16="http://schemas.microsoft.com/office/drawing/2014/main" id="{36797B5D-ABFD-D265-C021-49945B38EE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19686" y="6472616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Graphic 19" descr="Graduation cap with solid fill">
            <a:extLst>
              <a:ext uri="{FF2B5EF4-FFF2-40B4-BE49-F238E27FC236}">
                <a16:creationId xmlns:a16="http://schemas.microsoft.com/office/drawing/2014/main" id="{E18B3752-8CB2-B8C1-7EE2-C8C02624F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03310" y="2869581"/>
            <a:ext cx="1311636" cy="13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71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A8AB-2E7F-CB47-EC14-B490070F1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899C34-8B82-F2EB-EC13-BD3A9E8E0B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Digital 2026 Admissions Matrix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1B675-AA89-6DF7-01A3-5ED0D1163A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A313F8-8A0A-5BBF-5183-DFFD64154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52" y="2781300"/>
            <a:ext cx="885825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271FAA-15C2-18B5-FE8A-3442315D4164}"/>
              </a:ext>
            </a:extLst>
          </p:cNvPr>
          <p:cNvSpPr txBox="1"/>
          <p:nvPr/>
        </p:nvSpPr>
        <p:spPr>
          <a:xfrm>
            <a:off x="8898611" y="8505385"/>
            <a:ext cx="92137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digital and printed matrix are publicly available materials from the State of Florida. Printing, reproducing or publishing copies of the document in a for-profit environment is prohibited under Florida Statutes, unless a specific statement of free availability is included.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free version of this publication is available on the Florida Board of Governors website.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3" name="Picture 2" descr="qr-code-counselor-guide.png">
            <a:extLst>
              <a:ext uri="{FF2B5EF4-FFF2-40B4-BE49-F238E27FC236}">
                <a16:creationId xmlns:a16="http://schemas.microsoft.com/office/drawing/2014/main" id="{38991EF4-8F0F-5838-13E4-D4E60AF13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688" y="2214562"/>
            <a:ext cx="6786563" cy="669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0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557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12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8" descr="Inside Student Union building at Florida Atlantic University">
            <a:extLst>
              <a:ext uri="{FF2B5EF4-FFF2-40B4-BE49-F238E27FC236}">
                <a16:creationId xmlns:a16="http://schemas.microsoft.com/office/drawing/2014/main" id="{7DD14E1A-FBC1-2EF2-06DC-1074B65BAA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890973"/>
            <a:ext cx="3975864" cy="264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Florida Agricultural &amp; Mechanical University campus">
            <a:extLst>
              <a:ext uri="{FF2B5EF4-FFF2-40B4-BE49-F238E27FC236}">
                <a16:creationId xmlns:a16="http://schemas.microsoft.com/office/drawing/2014/main" id="{814A1D0C-8DF9-5597-EF31-E41A5E242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44" y="859441"/>
            <a:ext cx="4183264" cy="267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" descr="University of West Florida campus with students walking ">
            <a:extLst>
              <a:ext uri="{FF2B5EF4-FFF2-40B4-BE49-F238E27FC236}">
                <a16:creationId xmlns:a16="http://schemas.microsoft.com/office/drawing/2014/main" id="{3330BE6D-B1E2-9F74-C602-C8254C53E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568" y="890973"/>
            <a:ext cx="4154671" cy="268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2" descr="University of Florida Century Tower">
            <a:extLst>
              <a:ext uri="{FF2B5EF4-FFF2-40B4-BE49-F238E27FC236}">
                <a16:creationId xmlns:a16="http://schemas.microsoft.com/office/drawing/2014/main" id="{D61E126A-7406-F28D-D9E0-4262D7B5D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11"/>
          <a:stretch/>
        </p:blipFill>
        <p:spPr bwMode="auto">
          <a:xfrm>
            <a:off x="13639800" y="844107"/>
            <a:ext cx="4276692" cy="269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University of North Florida Entrance Sign">
            <a:extLst>
              <a:ext uri="{FF2B5EF4-FFF2-40B4-BE49-F238E27FC236}">
                <a16:creationId xmlns:a16="http://schemas.microsoft.com/office/drawing/2014/main" id="{EA11A2CA-8F2B-112F-92FA-F6558FFD6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3818415"/>
            <a:ext cx="3978492" cy="278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8" descr="Florida Gulf Coast University's Water School building">
            <a:extLst>
              <a:ext uri="{FF2B5EF4-FFF2-40B4-BE49-F238E27FC236}">
                <a16:creationId xmlns:a16="http://schemas.microsoft.com/office/drawing/2014/main" id="{EAE1AA7A-9796-9602-0B9E-55857392A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253" y="3818415"/>
            <a:ext cx="4157300" cy="284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New College of Florida campus">
            <a:extLst>
              <a:ext uri="{FF2B5EF4-FFF2-40B4-BE49-F238E27FC236}">
                <a16:creationId xmlns:a16="http://schemas.microsoft.com/office/drawing/2014/main" id="{BEDE3CD4-D55A-9C68-523F-056197CC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799" y="3782943"/>
            <a:ext cx="4276693" cy="288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Legacy Fountain at Florida State University">
            <a:extLst>
              <a:ext uri="{FF2B5EF4-FFF2-40B4-BE49-F238E27FC236}">
                <a16:creationId xmlns:a16="http://schemas.microsoft.com/office/drawing/2014/main" id="{E99F8B9A-50E2-E63C-EB2D-AAAE74707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0" y="6887627"/>
            <a:ext cx="3975864" cy="265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Florida Polytechnic University's Innovation Science and Technology Building">
            <a:extLst>
              <a:ext uri="{FF2B5EF4-FFF2-40B4-BE49-F238E27FC236}">
                <a16:creationId xmlns:a16="http://schemas.microsoft.com/office/drawing/2014/main" id="{78E0BB4B-971C-CFD5-F263-9A192D634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44" y="6890376"/>
            <a:ext cx="4183264" cy="27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Florida International University campus ">
            <a:extLst>
              <a:ext uri="{FF2B5EF4-FFF2-40B4-BE49-F238E27FC236}">
                <a16:creationId xmlns:a16="http://schemas.microsoft.com/office/drawing/2014/main" id="{BC6B7687-B84C-17A6-ADAF-78C776773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450" y="6915217"/>
            <a:ext cx="4157300" cy="277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University of South Florida Bull statute on campus">
            <a:extLst>
              <a:ext uri="{FF2B5EF4-FFF2-40B4-BE49-F238E27FC236}">
                <a16:creationId xmlns:a16="http://schemas.microsoft.com/office/drawing/2014/main" id="{065411F6-38CC-A378-737F-088F367E1F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58192" y="6845675"/>
            <a:ext cx="4258300" cy="283354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title" idx="4294967295"/>
          </p:nvPr>
        </p:nvSpPr>
        <p:spPr>
          <a:xfrm>
            <a:off x="16002000" y="9639300"/>
            <a:ext cx="21336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University of Central Florida | Orlando FL">
            <a:extLst>
              <a:ext uri="{FF2B5EF4-FFF2-40B4-BE49-F238E27FC236}">
                <a16:creationId xmlns:a16="http://schemas.microsoft.com/office/drawing/2014/main" id="{B3DE0370-0CB0-A331-0851-DE0D5D0C77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81538" y="3817938"/>
            <a:ext cx="4194175" cy="27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92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FF936-3273-4A86-80B4-ECEF355FF6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Digital 2026 Admissions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3E3070-D52B-E1EE-FB68-84FDD91F2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52" y="2781300"/>
            <a:ext cx="885825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A60265-9BDD-93AC-FE17-53523C4D2527}"/>
              </a:ext>
            </a:extLst>
          </p:cNvPr>
          <p:cNvSpPr txBox="1"/>
          <p:nvPr/>
        </p:nvSpPr>
        <p:spPr>
          <a:xfrm>
            <a:off x="8898611" y="8505385"/>
            <a:ext cx="92137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digital and printed matrix are publicly available materials from the State of Florida. Printing, reproducing or publishing copies of the document in a for-profit environment is prohibited under Florida Statutes, unless a specific statement of free availability is included.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free version of this publication is available on the Florida Board of Governors website.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1944C5-3F89-71F0-3F66-EE71AC456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193" y="2274683"/>
            <a:ext cx="6235575" cy="623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59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F0951D-1574-EECD-92A8-472A37AF97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956FB-87E1-EB51-1EAD-AA3CDA9858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2483802"/>
            <a:ext cx="17145000" cy="738409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/>
              <a:t>The State University System of Florida </a:t>
            </a:r>
          </a:p>
          <a:p>
            <a:pPr marL="0" indent="0" algn="ctr">
              <a:buNone/>
            </a:pPr>
            <a:r>
              <a:rPr lang="en-US" sz="4000" b="1" dirty="0"/>
              <a:t>10 consecutive years as the #1 state for higher education</a:t>
            </a:r>
          </a:p>
          <a:p>
            <a:pPr marL="0" indent="0" algn="ctr">
              <a:buNone/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sz="3200" dirty="0"/>
              <a:t>#1 in the nation for lowest tuition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284,388 Fall 2025 Undergraduate Headcount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49,046 FTIC Fall 2025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73,276 Bachelor’s Degrees Awarded in 2024-25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29,319 Master’s Degrees Awarded in 2024-25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Nearly 75% of graduates are employed or continuing their education, with a median salary of $52,600 within one year of graduation</a:t>
            </a:r>
          </a:p>
        </p:txBody>
      </p:sp>
    </p:spTree>
    <p:extLst>
      <p:ext uri="{BB962C8B-B14F-4D97-AF65-F5344CB8AC3E}">
        <p14:creationId xmlns:p14="http://schemas.microsoft.com/office/powerpoint/2010/main" val="3693404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36C0B-27CF-D81F-C789-E3511306F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9A2BE-19D5-A8B8-056F-24E3231DBA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9A8E15-DBA7-C803-2489-45D7D8748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2483802"/>
            <a:ext cx="17145000" cy="73840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Seven System institutions ranked in the nation’s top 100 public universities (U.S. News and World Report)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#7 University of Florida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#21 Florida State University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#43 University of South Florida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#46 Florida International University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#57 University of Central Florida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#92 Florida A&amp;M University</a:t>
            </a:r>
          </a:p>
          <a:p>
            <a:pPr lvl="1">
              <a:lnSpc>
                <a:spcPct val="150000"/>
              </a:lnSpc>
            </a:pPr>
            <a:r>
              <a:rPr lang="en-US" sz="3600" dirty="0"/>
              <a:t>100 Florida Atlantic University</a:t>
            </a:r>
          </a:p>
        </p:txBody>
      </p:sp>
    </p:spTree>
    <p:extLst>
      <p:ext uri="{BB962C8B-B14F-4D97-AF65-F5344CB8AC3E}">
        <p14:creationId xmlns:p14="http://schemas.microsoft.com/office/powerpoint/2010/main" val="3635478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63AACB-45B2-0CEA-005E-5A222AE766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SUS Metrics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B78739-3705-CFBB-B042-0B4C05263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2781300"/>
            <a:ext cx="16764000" cy="5739996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dirty="0"/>
              <a:t>Academic Progress Rate First to Second Year – 90.7%</a:t>
            </a:r>
          </a:p>
          <a:p>
            <a:pPr fontAlgn="base">
              <a:lnSpc>
                <a:spcPct val="150000"/>
              </a:lnSpc>
            </a:pPr>
            <a:r>
              <a:rPr lang="en-US" dirty="0"/>
              <a:t>Percentage of FTIC with High School GPA of 4.0+ – 76% </a:t>
            </a:r>
          </a:p>
          <a:p>
            <a:pPr fontAlgn="base">
              <a:lnSpc>
                <a:spcPct val="150000"/>
              </a:lnSpc>
            </a:pPr>
            <a:r>
              <a:rPr lang="en-US" dirty="0"/>
              <a:t>University Access Rate (Undergraduates with a Pell Grant) – 37.8%</a:t>
            </a:r>
          </a:p>
          <a:p>
            <a:pPr fontAlgn="base">
              <a:lnSpc>
                <a:spcPct val="150000"/>
              </a:lnSpc>
            </a:pPr>
            <a:r>
              <a:rPr lang="en-US" dirty="0"/>
              <a:t>FTIC 4-Year Graduation Rate – 68.5%</a:t>
            </a:r>
          </a:p>
          <a:p>
            <a:pPr fontAlgn="base">
              <a:lnSpc>
                <a:spcPct val="150000"/>
              </a:lnSpc>
            </a:pPr>
            <a:r>
              <a:rPr lang="en-US" dirty="0"/>
              <a:t>Pell Recipient 4–Year Graduation Rate – 64%</a:t>
            </a:r>
          </a:p>
          <a:p>
            <a:pPr fontAlgn="base">
              <a:lnSpc>
                <a:spcPct val="150000"/>
              </a:lnSpc>
            </a:pPr>
            <a:r>
              <a:rPr lang="en-US" dirty="0"/>
              <a:t>Pell Recipient 6–Year Graduation Rate – 75.9%</a:t>
            </a:r>
          </a:p>
          <a:p>
            <a:pPr marL="0" indent="0" fontAlgn="base">
              <a:buNone/>
            </a:pPr>
            <a:endParaRPr lang="en-US" dirty="0"/>
          </a:p>
          <a:p>
            <a:pPr fontAlgn="base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22500-3450-C43A-5FB0-B6517373A3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75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AB5A1D-E7E6-0D4D-3218-601CE6D29D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MyFloridaFuture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9D0AE-462F-CF5E-A185-35CF333BCCB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48378-CEE9-5CB1-132F-4A0E89B3BCFA}"/>
              </a:ext>
            </a:extLst>
          </p:cNvPr>
          <p:cNvSpPr/>
          <p:nvPr/>
        </p:nvSpPr>
        <p:spPr>
          <a:xfrm>
            <a:off x="685800" y="2781300"/>
            <a:ext cx="16916400" cy="22098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MyFloridaFuture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 is a free, online college and career planning tool to assist students and families in making better-informed decisions about postsecondary educational options in the State University System of Florida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39F07D5-A596-B0BF-219A-CA8E71DA2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571815"/>
            <a:ext cx="5911850" cy="425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7F76DAAF-C87F-CA8F-6677-B81BD57EF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824" y="5774474"/>
            <a:ext cx="5581805" cy="404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6532DC7-DBC8-6A4E-17B6-18DAE570A5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87" y="6049962"/>
            <a:ext cx="3771900" cy="3771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B80BF3-0632-A1D2-F25D-E147F61E0550}"/>
              </a:ext>
            </a:extLst>
          </p:cNvPr>
          <p:cNvSpPr txBox="1"/>
          <p:nvPr/>
        </p:nvSpPr>
        <p:spPr>
          <a:xfrm>
            <a:off x="7253287" y="51435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Try it here!</a:t>
            </a:r>
          </a:p>
        </p:txBody>
      </p:sp>
    </p:spTree>
    <p:extLst>
      <p:ext uri="{BB962C8B-B14F-4D97-AF65-F5344CB8AC3E}">
        <p14:creationId xmlns:p14="http://schemas.microsoft.com/office/powerpoint/2010/main" val="2383078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0D37CA-A6E3-857C-EA44-502579314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College Tour – Florida’s College Fair Circuit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DD8CE-9256-B582-9E54-B67279202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Email: thefltour@gmail.com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A0510-8ADF-ED47-52A7-ED53642AFA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7" name="Google Shape;139;p13">
            <a:extLst>
              <a:ext uri="{FF2B5EF4-FFF2-40B4-BE49-F238E27FC236}">
                <a16:creationId xmlns:a16="http://schemas.microsoft.com/office/drawing/2014/main" id="{A0BD4F79-2125-E3E2-E6D4-90E703A7512A}"/>
              </a:ext>
            </a:extLst>
          </p:cNvPr>
          <p:cNvSpPr txBox="1">
            <a:spLocks/>
          </p:cNvSpPr>
          <p:nvPr/>
        </p:nvSpPr>
        <p:spPr>
          <a:xfrm>
            <a:off x="1828800" y="2628900"/>
            <a:ext cx="8140533" cy="243043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406390">
              <a:lnSpc>
                <a:spcPct val="10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Series of college fairs across the state of Florida</a:t>
            </a:r>
          </a:p>
          <a:p>
            <a:pPr marL="609585" indent="-406390">
              <a:lnSpc>
                <a:spcPct val="10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Fairs are coordinated by Florida Tour committee members in partnership with schools and school districts. </a:t>
            </a:r>
          </a:p>
          <a:p>
            <a:pPr marL="609585" indent="-406390">
              <a:lnSpc>
                <a:spcPct val="10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 150+ college fairs held in districts and high schools across Florida from Pensacola to the Florida Keys</a:t>
            </a:r>
          </a:p>
          <a:p>
            <a:pPr marL="609585" indent="-406390">
              <a:lnSpc>
                <a:spcPct val="10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Consolidates the college fair schedule to promote outreach and the opportunity to talk with the most colleges possible when reps are in the area.   </a:t>
            </a:r>
          </a:p>
          <a:p>
            <a:pPr marL="0" indent="0">
              <a:lnSpc>
                <a:spcPct val="105000"/>
              </a:lnSpc>
              <a:spcBef>
                <a:spcPts val="1067"/>
              </a:spcBef>
              <a:spcAft>
                <a:spcPts val="1067"/>
              </a:spcAft>
              <a:buSzPts val="852"/>
              <a:buFont typeface="Arial" panose="020B0604020202020204" pitchFamily="34" charset="0"/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Find out more: thefltour.org</a:t>
            </a:r>
          </a:p>
        </p:txBody>
      </p:sp>
      <p:sp>
        <p:nvSpPr>
          <p:cNvPr id="18" name="Google Shape;144;p13">
            <a:extLst>
              <a:ext uri="{FF2B5EF4-FFF2-40B4-BE49-F238E27FC236}">
                <a16:creationId xmlns:a16="http://schemas.microsoft.com/office/drawing/2014/main" id="{2BB34F02-ADCD-8852-9469-BB26E2370028}"/>
              </a:ext>
            </a:extLst>
          </p:cNvPr>
          <p:cNvSpPr txBox="1">
            <a:spLocks/>
          </p:cNvSpPr>
          <p:nvPr/>
        </p:nvSpPr>
        <p:spPr>
          <a:xfrm>
            <a:off x="4953000" y="7200900"/>
            <a:ext cx="11415892" cy="193021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Founded in the early 1950s: originally named Florida Schools &amp; College Relations Committee; the Committee is comprised of secondary and post‐secondary school personnel including representation from the SUS. </a:t>
            </a:r>
          </a:p>
          <a:p>
            <a:pPr marL="609585" indent="-414856">
              <a:spcBef>
                <a:spcPts val="0"/>
              </a:spcBef>
              <a:buSzPts val="13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Self‐sustaining and Voluntary</a:t>
            </a:r>
          </a:p>
          <a:p>
            <a:pPr marL="609585" indent="-414856">
              <a:spcBef>
                <a:spcPts val="0"/>
              </a:spcBef>
              <a:buSzPts val="13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Meets several times per year</a:t>
            </a:r>
          </a:p>
          <a:p>
            <a:pPr marL="608965" indent="-414655">
              <a:spcBef>
                <a:spcPts val="0"/>
              </a:spcBef>
              <a:buSzPts val="1300"/>
              <a:buFont typeface="Arial" panose="020B0604020202020204" pitchFamily="34" charset="0"/>
              <a:buChar char="●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Creates and coordinates college fair schedule for Florida for Fall beginning in January and Spring beginning in August </a:t>
            </a:r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3183ED15-938A-FA63-872F-65542FFD4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3235099"/>
            <a:ext cx="4014787" cy="35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956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og colors">
      <a:dk1>
        <a:sysClr val="windowText" lastClr="000000"/>
      </a:dk1>
      <a:lt1>
        <a:sysClr val="window" lastClr="FFFFFF"/>
      </a:lt1>
      <a:dk2>
        <a:srgbClr val="44546A"/>
      </a:dk2>
      <a:lt2>
        <a:srgbClr val="63656A"/>
      </a:lt2>
      <a:accent1>
        <a:srgbClr val="002E4F"/>
      </a:accent1>
      <a:accent2>
        <a:srgbClr val="005D7E"/>
      </a:accent2>
      <a:accent3>
        <a:srgbClr val="F8A03A"/>
      </a:accent3>
      <a:accent4>
        <a:srgbClr val="FFD420"/>
      </a:accent4>
      <a:accent5>
        <a:srgbClr val="6CAEDF"/>
      </a:accent5>
      <a:accent6>
        <a:srgbClr val="619081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94120D-36E0-4F2D-A6A4-0AD7453833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3D8779-1780-44F2-876F-E343A780CBD2}">
  <ds:schemaRefs>
    <ds:schemaRef ds:uri="http://schemas.microsoft.com/office/2006/documentManagement/types"/>
    <ds:schemaRef ds:uri="105c52a2-43d0-477f-bab9-102766378b4a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f18855ec-dea0-464c-b085-4c5c9fae1707"/>
    <ds:schemaRef ds:uri="http://www.w3.org/XML/1998/namespace"/>
    <ds:schemaRef ds:uri="http://purl.org/dc/dcmitype/"/>
    <ds:schemaRef ds:uri="3f422995-1f91-4bde-b2e7-ad6af32cea02"/>
    <ds:schemaRef ds:uri="f2783ffb-5ccd-4701-bdc4-5ae590562bbf"/>
  </ds:schemaRefs>
</ds:datastoreItem>
</file>

<file path=customXml/itemProps3.xml><?xml version="1.0" encoding="utf-8"?>
<ds:datastoreItem xmlns:ds="http://schemas.openxmlformats.org/officeDocument/2006/customXml" ds:itemID="{C6292F70-980F-4152-8DA3-7DFE4693D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</TotalTime>
  <Words>670</Words>
  <Application>Microsoft Office PowerPoint</Application>
  <PresentationFormat>Custom</PresentationFormat>
  <Paragraphs>74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Page, Heather</dc:creator>
  <cp:lastModifiedBy>Jody Glassman</cp:lastModifiedBy>
  <cp:revision>82</cp:revision>
  <dcterms:created xsi:type="dcterms:W3CDTF">2006-08-16T00:00:00Z</dcterms:created>
  <dcterms:modified xsi:type="dcterms:W3CDTF">2026-09-14T17:54:16Z</dcterms:modified>
  <dc:identifier>DAF2OwgDf6A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ediaServiceImageTags">
    <vt:lpwstr/>
  </property>
  <property fmtid="{D5CDD505-2E9C-101B-9397-08002B2CF9AE}" pid="4" name="MSIP_Label_055b6ed3-49d9-4c8b-b721-6e88a1f26c44_Enabled">
    <vt:lpwstr>true</vt:lpwstr>
  </property>
  <property fmtid="{D5CDD505-2E9C-101B-9397-08002B2CF9AE}" pid="5" name="MSIP_Label_055b6ed3-49d9-4c8b-b721-6e88a1f26c44_SetDate">
    <vt:lpwstr>2026-08-25T15:07:12Z</vt:lpwstr>
  </property>
  <property fmtid="{D5CDD505-2E9C-101B-9397-08002B2CF9AE}" pid="6" name="MSIP_Label_055b6ed3-49d9-4c8b-b721-6e88a1f26c44_Method">
    <vt:lpwstr>Standard</vt:lpwstr>
  </property>
  <property fmtid="{D5CDD505-2E9C-101B-9397-08002B2CF9AE}" pid="7" name="MSIP_Label_055b6ed3-49d9-4c8b-b721-6e88a1f26c44_Name">
    <vt:lpwstr>Internal or Private Data</vt:lpwstr>
  </property>
  <property fmtid="{D5CDD505-2E9C-101B-9397-08002B2CF9AE}" pid="8" name="MSIP_Label_055b6ed3-49d9-4c8b-b721-6e88a1f26c44_SiteId">
    <vt:lpwstr>ac79e5a8-e0e4-434b-a292-2c89b5c28366</vt:lpwstr>
  </property>
  <property fmtid="{D5CDD505-2E9C-101B-9397-08002B2CF9AE}" pid="9" name="MSIP_Label_055b6ed3-49d9-4c8b-b721-6e88a1f26c44_ActionId">
    <vt:lpwstr>a8ba80ca-c4f2-463a-a1e5-c32928ae9f86</vt:lpwstr>
  </property>
  <property fmtid="{D5CDD505-2E9C-101B-9397-08002B2CF9AE}" pid="10" name="MSIP_Label_055b6ed3-49d9-4c8b-b721-6e88a1f26c44_ContentBits">
    <vt:lpwstr>2</vt:lpwstr>
  </property>
  <property fmtid="{D5CDD505-2E9C-101B-9397-08002B2CF9AE}" pid="11" name="MSIP_Label_055b6ed3-49d9-4c8b-b721-6e88a1f26c44_Tag">
    <vt:lpwstr>10, 3, 0, 1</vt:lpwstr>
  </property>
  <property fmtid="{D5CDD505-2E9C-101B-9397-08002B2CF9AE}" pid="12" name="ClassificationContentMarkingFooterLocations">
    <vt:lpwstr>Office Theme:7</vt:lpwstr>
  </property>
  <property fmtid="{D5CDD505-2E9C-101B-9397-08002B2CF9AE}" pid="13" name="ClassificationContentMarkingFooterText">
    <vt:lpwstr>FIU - Internal Data</vt:lpwstr>
  </property>
</Properties>
</file>