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2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0.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21.xml" ContentType="application/vnd.openxmlformats-officedocument.presentationml.notes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notesSlides/notesSlide45.xml" ContentType="application/vnd.openxmlformats-officedocument.presentationml.notesSlide+xml"/>
  <Override PartName="/ppt/notesSlides/notesSlide14.xml" ContentType="application/vnd.openxmlformats-officedocument.presentationml.notesSlide+xml"/>
  <Override PartName="/ppt/notesSlides/notesSlide7.xml" ContentType="application/vnd.openxmlformats-officedocument.presentationml.notesSlide+xml"/>
  <Override PartName="/ppt/notesSlides/notesSlide24.xml" ContentType="application/vnd.openxmlformats-officedocument.presentationml.notesSlide+xml"/>
  <Override PartName="/ppt/notesSlides/notesSlide15.xml" ContentType="application/vnd.openxmlformats-officedocument.presentationml.notesSlide+xml"/>
  <Override PartName="/ppt/notesSlides/notesSlide8.xml" ContentType="application/vnd.openxmlformats-officedocument.presentationml.notesSlide+xml"/>
  <Override PartName="/ppt/notesSlides/notesSlide22.xml" ContentType="application/vnd.openxmlformats-officedocument.presentationml.notesSlide+xml"/>
  <Override PartName="/ppt/notesSlides/notesSlide16.xml" ContentType="application/vnd.openxmlformats-officedocument.presentationml.notesSlide+xml"/>
  <Override PartName="/ppt/notesSlides/notesSlide9.xml" ContentType="application/vnd.openxmlformats-officedocument.presentationml.notesSlide+xml"/>
  <Override PartName="/ppt/notesSlides/notesSlide19.xml" ContentType="application/vnd.openxmlformats-officedocument.presentationml.notesSlide+xml"/>
  <Override PartName="/ppt/notesSlides/notesSlide10.xml" ContentType="application/vnd.openxmlformats-officedocument.presentationml.notesSlide+xml"/>
  <Override PartName="/ppt/notesSlides/notesSlide17.xml" ContentType="application/vnd.openxmlformats-officedocument.presentationml.notesSlide+xml"/>
  <Override PartName="/ppt/notesSlides/notesSlide11.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2.xml" ContentType="application/vnd.openxmlformats-officedocument.presentationml.notesSlide+xml"/>
  <Override PartName="/ppt/notesSlides/notesSlide18.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6.xml" ContentType="application/vnd.openxmlformats-officedocument.presentationml.notesSlide+xml"/>
  <Override PartName="/ppt/notesSlides/notesSlide25.xml" ContentType="application/vnd.openxmlformats-officedocument.presentationml.notesSlide+xml"/>
  <Override PartName="/ppt/notesSlides/notesSlide47.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Lst>
  <p:notesMasterIdLst>
    <p:notesMasterId r:id="rId5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Lst>
  <p:sldSz cx="9144000" cy="5143500" type="screen16x9"/>
  <p:notesSz cx="6858000" cy="9144000"/>
  <p:embeddedFontLst>
    <p:embeddedFont>
      <p:font typeface="Arial Black" panose="020B0A04020102020204" pitchFamily="34" charset="0"/>
      <p:regular r:id="rId51"/>
      <p:bold r:id="rId52"/>
    </p:embeddedFont>
    <p:embeddedFont>
      <p:font typeface="Montserrat" panose="00000500000000000000"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gmEflqF7U+zOGGw7M4jGwZQ34tQ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ACD039-B38A-453E-A6BC-2DB1D15FD2FD}">
  <a:tblStyle styleId="{17ACD039-B38A-453E-A6BC-2DB1D15FD2FD}"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66" Type="http://schemas.openxmlformats.org/officeDocument/2006/relationships/customXml" Target="../customXml/item3.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customXml" Target="../customXml/item1.xml"/><Relationship Id="rId8" Type="http://schemas.openxmlformats.org/officeDocument/2006/relationships/slide" Target="slides/slide6.xml"/><Relationship Id="rId51"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customschemas.google.com/relationships/presentationmetadata" Target="meta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presProps" Target="presProps.xml"/><Relationship Id="rId65"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uwf.edu/GoApply"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uwf.edu/transfer"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uwf.edu/pathways"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uwf.edu/transfer"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766c0b0610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g3766c0b0610_2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Campus community. Outstanding programs. Affordable tuition.</a:t>
            </a:r>
            <a:endParaRPr>
              <a:solidFill>
                <a:schemeClr val="dk1"/>
              </a:solidFill>
            </a:endParaRPr>
          </a:p>
          <a:p>
            <a:pPr marL="0" lvl="0" indent="0" algn="l" rtl="0">
              <a:spcBef>
                <a:spcPts val="0"/>
              </a:spcBef>
              <a:spcAft>
                <a:spcPts val="0"/>
              </a:spcAft>
              <a:buSzPts val="1100"/>
              <a:buNone/>
            </a:pPr>
            <a:r>
              <a:rPr lang="en">
                <a:solidFill>
                  <a:schemeClr val="dk1"/>
                </a:solidFill>
              </a:rPr>
              <a:t>An overview of today’s presentation. We will talk a little about UWF and what makes us special. Then we will review our Freshman Class profile, the application and admissions process and admissions scholarships.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766c0b0610_2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lnSpc>
                <a:spcPct val="100000"/>
              </a:lnSpc>
              <a:spcBef>
                <a:spcPts val="0"/>
              </a:spcBef>
              <a:spcAft>
                <a:spcPts val="0"/>
              </a:spcAft>
              <a:buSzPts val="1400"/>
              <a:buNone/>
            </a:pPr>
            <a:endParaRPr/>
          </a:p>
        </p:txBody>
      </p:sp>
      <p:sp>
        <p:nvSpPr>
          <p:cNvPr id="154" name="Google Shape;154;g3766c0b0610_2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75196a9f16_1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75196a9f16_1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766c0b0610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3766c0b0610_5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Four colleges plus the School of Education</a:t>
            </a:r>
            <a:endParaRPr sz="1100">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766c0b0610_5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Nursing lab. Last year, more than 97% of UWF School of Nursing graduates passed their national licensure exam on the first attempt, exceeding state and national averages.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
                <a:solidFill>
                  <a:schemeClr val="dk1"/>
                </a:solidFill>
              </a:rPr>
              <a:t>Lewis Bear Jr. College of Business accredited by AACSB International - The Association to Advance Collegiate Schools of Business, only about 6% of business schools have this accreditation.</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
                <a:solidFill>
                  <a:schemeClr val="dk1"/>
                </a:solidFill>
              </a:rPr>
              <a:t>6 ABET-Accredited programs—assurance that a program meets the quality standards established by the profession for which it prepares its students: Computer Engineering, Computer Science, Cybersecurity, Information Technology, Electrical Engineering, Mechanical Engineering. Information Technology was announced in Sept. 2024. </a:t>
            </a:r>
            <a:endParaRPr/>
          </a:p>
        </p:txBody>
      </p:sp>
      <p:sp>
        <p:nvSpPr>
          <p:cNvPr id="181" name="Google Shape;181;g3766c0b0610_5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766c0b0610_5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You can take a free assessment before you even apply. It’s a free tool to help you in planning an education that matches your career interests. It will even show you which UWF majors can help you achieve your goals.</a:t>
            </a:r>
            <a:endParaRPr>
              <a:solidFill>
                <a:schemeClr val="dk1"/>
              </a:solidFill>
            </a:endParaRPr>
          </a:p>
          <a:p>
            <a:pPr marL="0" lvl="0" indent="0" algn="l" rtl="0">
              <a:lnSpc>
                <a:spcPct val="100000"/>
              </a:lnSpc>
              <a:spcBef>
                <a:spcPts val="0"/>
              </a:spcBef>
              <a:spcAft>
                <a:spcPts val="0"/>
              </a:spcAft>
              <a:buSzPts val="1400"/>
              <a:buNone/>
            </a:pPr>
            <a:endParaRPr/>
          </a:p>
        </p:txBody>
      </p:sp>
      <p:sp>
        <p:nvSpPr>
          <p:cNvPr id="191" name="Google Shape;191;g3766c0b0610_5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766c0b0610_5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3766c0b0610_5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766c0b0610_5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UWF has been named a Gold Level Military Friendly School by Military Friendly (militaryfriendly.com). </a:t>
            </a:r>
            <a:endParaRPr/>
          </a:p>
        </p:txBody>
      </p:sp>
      <p:sp>
        <p:nvSpPr>
          <p:cNvPr id="207" name="Google Shape;207;g3766c0b0610_5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75196a9f16_1_3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75196a9f16_1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766c0b0610_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g3766c0b0610_8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t>Collaborative Learning photo: Engineering and theatre students collaborated to bring Aslan the lion to life for a production of “The Lion, the Witch, and the Wardrobe.” Service Learning: Students and faculty planted fruit-bearing trees as part of an edible campus initiative.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766c0b0610_8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3766c0b0610_8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t>Students from all majors can start pursuing undergraduate research opportunities their first year.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766c0b0610_1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766c0b0610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Campus community. Outstanding programs. Affordable tuition.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 overview of today’s presentation. We will talk a little about UWF and what makes us special. Then we will review our Freshman Class profile, the application and admissions process and admissions scholarships.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766c0b0610_8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3766c0b0610_8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t>More than 68% of students have completed two high-impact practices, such as internships or study abroad, by graduation. Photo: Argo Investments Program. Students from the AIP program develop their own investment goals, objectives and criteria for managing their portfolio.</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766c0b0610_8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g3766c0b0610_8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t>Argos volunteering to pick up trash at Community Maritime Park in Downtown Pensacola. Part of UWF's Spring it On events in 2025.</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766c0b0610_8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g3766c0b0610_8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766c0b0610_8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g3766c0b0610_8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t>The UWF Archaeology Institute and Department of Anthropology are currently engaged in teaching several undergraduate and graduate students in archaeological methods through a summer 2025 field school, the last half of which is taking place at the site of a former Spanish mission in what is now Molino, Florida.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766c0b0610_8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g3766c0b0610_8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75196a9f16_1_4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75196a9f16_1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766c0b0610_1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g3766c0b0610_1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Inside a campus residence hall.</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766c0b0610_1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g3766c0b0610_11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t>Students celebrate at the Colchis Homecoming concert featuring Big X tha Plug.</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766c0b0610_1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g3766c0b0610_11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t>Students walk the half-mile Edward Ball Nature Trail over Thompson Bayou on campus.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766c0b0610_11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315" name="Google Shape;315;g3766c0b0610_1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766c0b0610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g3766c0b0610_2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t>UWF is highly ranked …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766c0b0610_11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g3766c0b0610_11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75196a9f16_1_4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75196a9f16_1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766c0b0610_1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g3766c0b0610_1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MAIN POINTS: Freshman Fall 2026 admissions decision days. Emphasize that all materials must be submitted by the 1</a:t>
            </a:r>
            <a:r>
              <a:rPr lang="en" baseline="30000">
                <a:solidFill>
                  <a:schemeClr val="dk1"/>
                </a:solidFill>
              </a:rPr>
              <a:t>st</a:t>
            </a:r>
            <a:r>
              <a:rPr lang="en">
                <a:solidFill>
                  <a:schemeClr val="dk1"/>
                </a:solidFill>
              </a:rPr>
              <a:t> of the month to get a decision on the 15</a:t>
            </a:r>
            <a:r>
              <a:rPr lang="en" baseline="30000">
                <a:solidFill>
                  <a:schemeClr val="dk1"/>
                </a:solidFill>
              </a:rPr>
              <a:t>th</a:t>
            </a:r>
            <a:r>
              <a:rPr lang="en">
                <a:solidFill>
                  <a:schemeClr val="dk1"/>
                </a:solidFill>
              </a:rPr>
              <a:t>. After that, decisions take typically 2 weeks. </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We are excited to be accepting applications for our Fall 2026 freshman class! Students can apply online at </a:t>
            </a:r>
            <a:r>
              <a:rPr lang="en" u="sng">
                <a:solidFill>
                  <a:schemeClr val="hlink"/>
                </a:solidFill>
                <a:hlinkClick r:id="rId3"/>
              </a:rPr>
              <a:t>uwf.edu/GoApply</a:t>
            </a:r>
            <a:r>
              <a:rPr lang="en">
                <a:solidFill>
                  <a:schemeClr val="dk1"/>
                </a:solidFill>
              </a:rPr>
              <a:t>. Then, they can have their high school transcripts and ACT/SAT/CLT scores sent to us electronically or through the mail service. It is important to apply in the fall so they can get an admissions decision as soon as possible! Completed applications that are submitted by the first of the month will get a decision on the 15</a:t>
            </a:r>
            <a:r>
              <a:rPr lang="en" baseline="30000">
                <a:solidFill>
                  <a:schemeClr val="dk1"/>
                </a:solidFill>
              </a:rPr>
              <a:t>th</a:t>
            </a:r>
            <a:r>
              <a:rPr lang="en">
                <a:solidFill>
                  <a:schemeClr val="dk1"/>
                </a:solidFill>
              </a:rPr>
              <a:t>. After that, decisions take typically 2 weeks. Applications anticipated to close on April 1st. </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Transfer students are issued decisions all year-round for Spring, Summer, and Fall terms. We will need the student’s official transcripts from every other college or university they have attended in order to make an admissions decision. Some transfer students may be required to send us high school transcripts and ACT/SAT/CLT scores. More information on transfer admissions requirements can be found on our website: </a:t>
            </a:r>
            <a:r>
              <a:rPr lang="en" u="sng">
                <a:solidFill>
                  <a:schemeClr val="hlink"/>
                </a:solidFill>
                <a:hlinkClick r:id="rId4"/>
              </a:rPr>
              <a:t>uwf.edu/transfer</a:t>
            </a:r>
            <a:r>
              <a:rPr lang="en">
                <a:solidFill>
                  <a:schemeClr val="dk1"/>
                </a:solidFill>
              </a:rPr>
              <a:t>. </a:t>
            </a:r>
            <a:endParaRPr>
              <a:solidFill>
                <a:schemeClr val="dk1"/>
              </a:solidFill>
            </a:endParaRPr>
          </a:p>
          <a:p>
            <a:pPr marL="0" lvl="0" indent="0" algn="l" rtl="0">
              <a:spcBef>
                <a:spcPts val="0"/>
              </a:spcBef>
              <a:spcAft>
                <a:spcPts val="0"/>
              </a:spcAft>
              <a:buClr>
                <a:schemeClr val="dk1"/>
              </a:buClr>
              <a:buSzPts val="1400"/>
              <a:buFont typeface="Arial"/>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766c0b0610_14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g3766c0b0610_14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766c0b0610_14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g3766c0b0610_14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3.00+ GPA plus state and subject-area minimum test scores for the ACT, SAT, or CLT</a:t>
            </a:r>
            <a:endParaRPr sz="1100">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766c0b0610_14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g3766c0b0610_14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endParaRPr sz="1100">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76b7ae3aa4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g376b7ae3aa4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222222"/>
                </a:solidFill>
              </a:rPr>
              <a:t>Have dual enrollment credit and want to finish your AA before joining UWF? Consider completing your AA as a </a:t>
            </a:r>
            <a:r>
              <a:rPr lang="en" b="1">
                <a:solidFill>
                  <a:srgbClr val="222222"/>
                </a:solidFill>
              </a:rPr>
              <a:t>transfer student</a:t>
            </a:r>
            <a:r>
              <a:rPr lang="en">
                <a:solidFill>
                  <a:srgbClr val="222222"/>
                </a:solidFill>
              </a:rPr>
              <a:t> through one of our transfer pathways: </a:t>
            </a:r>
            <a:r>
              <a:rPr lang="en" u="sng">
                <a:solidFill>
                  <a:srgbClr val="1155CC"/>
                </a:solidFill>
                <a:hlinkClick r:id="rId3">
                  <a:extLst>
                    <a:ext uri="{A12FA001-AC4F-418D-AE19-62706E023703}">
                      <ahyp:hlinkClr xmlns:ahyp="http://schemas.microsoft.com/office/drawing/2018/hyperlinkcolor" val="tx"/>
                    </a:ext>
                  </a:extLst>
                </a:hlinkClick>
              </a:rPr>
              <a:t>uwf.edu/pathways</a:t>
            </a:r>
            <a:r>
              <a:rPr lang="en">
                <a:solidFill>
                  <a:srgbClr val="222222"/>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Mention our four 2UWF partnered institutions: Pensacola State College, Northwest Florida State College, Gulf Coast State College and Coastal Alabama Community College.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Transfer students are issued decisions all year-round for Spring, Summer, and Fall terms. We will need the student’s official transcripts from every other college or university they have attended in order to make an admissions decision. Some transfer students may be required to send us high school transcripts and ACT/SAT/CLT scores. More information on transfer admissions requirements can be found on our website: </a:t>
            </a:r>
            <a:r>
              <a:rPr lang="en" u="sng">
                <a:solidFill>
                  <a:schemeClr val="hlink"/>
                </a:solidFill>
                <a:hlinkClick r:id="rId4"/>
              </a:rPr>
              <a:t>uwf.edu/transfer</a:t>
            </a: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sz="850">
                <a:solidFill>
                  <a:srgbClr val="212529"/>
                </a:solidFill>
                <a:highlight>
                  <a:srgbClr val="ECF8FD"/>
                </a:highlight>
                <a:latin typeface="Montserrat"/>
                <a:ea typeface="Montserrat"/>
                <a:cs typeface="Montserrat"/>
                <a:sym typeface="Montserrat"/>
              </a:rPr>
              <a:t>1</a:t>
            </a:r>
            <a:r>
              <a:rPr lang="en" sz="1150">
                <a:solidFill>
                  <a:srgbClr val="212529"/>
                </a:solidFill>
                <a:highlight>
                  <a:srgbClr val="ECF8FD"/>
                </a:highlight>
                <a:latin typeface="Montserrat"/>
                <a:ea typeface="Montserrat"/>
                <a:cs typeface="Montserrat"/>
                <a:sym typeface="Montserrat"/>
              </a:rPr>
              <a:t> </a:t>
            </a:r>
            <a:r>
              <a:rPr lang="en" sz="1150" i="1">
                <a:solidFill>
                  <a:srgbClr val="212529"/>
                </a:solidFill>
                <a:highlight>
                  <a:srgbClr val="ECF8FD"/>
                </a:highlight>
                <a:latin typeface="Montserrat"/>
                <a:ea typeface="Montserrat"/>
                <a:cs typeface="Montserrat"/>
                <a:sym typeface="Montserrat"/>
              </a:rPr>
              <a:t>Coastal Alabama2UWF participants may complete an A.S.</a:t>
            </a:r>
            <a:endParaRPr>
              <a:solidFill>
                <a:schemeClr val="dk1"/>
              </a:solidFill>
            </a:endParaRPr>
          </a:p>
          <a:p>
            <a:pPr marL="0" lvl="0" indent="0" algn="l" rtl="0">
              <a:spcBef>
                <a:spcPts val="0"/>
              </a:spcBef>
              <a:spcAft>
                <a:spcPts val="0"/>
              </a:spcAft>
              <a:buClr>
                <a:schemeClr val="dk1"/>
              </a:buClr>
              <a:buSzPts val="1400"/>
              <a:buFont typeface="Arial"/>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75196a9f16_1_4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375196a9f16_1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766c0b0610_17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g3766c0b0610_1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766c0b0610_17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g3766c0b0610_17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100">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766c0b0610_2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g3766c0b0610_2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100">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766c0b0610_17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a:solidFill>
                  <a:schemeClr val="dk1"/>
                </a:solidFill>
              </a:rPr>
              <a:t>Students, regardless of Florida Bright Future eligibility, other tuition coverage, and income, should complete the FAFSA.</a:t>
            </a:r>
            <a:endParaRPr>
              <a:solidFill>
                <a:schemeClr val="dk1"/>
              </a:solidFill>
            </a:endParaRPr>
          </a:p>
          <a:p>
            <a:pPr marL="0" lvl="0" indent="0" algn="l" rtl="0">
              <a:spcBef>
                <a:spcPts val="0"/>
              </a:spcBef>
              <a:spcAft>
                <a:spcPts val="0"/>
              </a:spcAft>
              <a:buSzPts val="1400"/>
              <a:buNone/>
            </a:pP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endParaRPr/>
          </a:p>
        </p:txBody>
      </p:sp>
      <p:sp>
        <p:nvSpPr>
          <p:cNvPr id="409" name="Google Shape;409;g3766c0b0610_17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76e08d0722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g376e08d0722_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766c0b0610_17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g3766c0b0610_17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100">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766c0b0610_17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g3766c0b0610_17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Image 2: 2024 National Merit Finalist Garrett Smith of Gulf Breeze. Image 3: Ikia Urap Cook, one of five Argo Spirit winners for 2024.</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766c0b0610_17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g3766c0b0610_17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75196a9f16_1_4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375196a9f16_1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76b7ae3aa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g376b7ae3aa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f1a718a802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Google Shape;491;g2f1a718a802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This past winter, UWF experienced a record-breaking snowfall of nearly 10 inches!</a:t>
            </a:r>
            <a:endParaRPr>
              <a:solidFill>
                <a:schemeClr val="dk1"/>
              </a:solidFill>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766c0b0610_2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3766c0b0610_2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t>Located in Pensacola</a:t>
            </a:r>
            <a:endParaRPr sz="1100">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766c0b0610_2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g3766c0b0610_2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t>The UWF Historic Trust creates opportunities for our visitors, community, students, faculty and staff to experience the authentic and rich art and history of Northwest Florida. The trust operates several historical sites and museums downtown, as well as the Pensacola Museum of Art and Pensacola Children’s Museum. Full list: </a:t>
            </a:r>
            <a:endParaRPr/>
          </a:p>
          <a:p>
            <a:pPr marL="0" lvl="0" indent="0" algn="l" rtl="0">
              <a:lnSpc>
                <a:spcPct val="115000"/>
              </a:lnSpc>
              <a:spcBef>
                <a:spcPts val="0"/>
              </a:spcBef>
              <a:spcAft>
                <a:spcPts val="0"/>
              </a:spcAft>
              <a:buSzPts val="1100"/>
              <a:buNone/>
            </a:pPr>
            <a:r>
              <a:rPr lang="en"/>
              <a:t>Pensacola Museum of History</a:t>
            </a:r>
            <a:endParaRPr/>
          </a:p>
          <a:p>
            <a:pPr marL="0" lvl="0" indent="0" algn="l" rtl="0">
              <a:lnSpc>
                <a:spcPct val="115000"/>
              </a:lnSpc>
              <a:spcBef>
                <a:spcPts val="0"/>
              </a:spcBef>
              <a:spcAft>
                <a:spcPts val="0"/>
              </a:spcAft>
              <a:buSzPts val="1100"/>
              <a:buNone/>
            </a:pPr>
            <a:r>
              <a:rPr lang="en"/>
              <a:t>Pensacola Children's Museum</a:t>
            </a:r>
            <a:endParaRPr/>
          </a:p>
          <a:p>
            <a:pPr marL="0" lvl="0" indent="0" algn="l" rtl="0">
              <a:lnSpc>
                <a:spcPct val="115000"/>
              </a:lnSpc>
              <a:spcBef>
                <a:spcPts val="0"/>
              </a:spcBef>
              <a:spcAft>
                <a:spcPts val="0"/>
              </a:spcAft>
              <a:buSzPts val="1100"/>
              <a:buNone/>
            </a:pPr>
            <a:r>
              <a:rPr lang="en"/>
              <a:t>Museum of Commerce</a:t>
            </a:r>
            <a:endParaRPr/>
          </a:p>
          <a:p>
            <a:pPr marL="0" lvl="0" indent="0" algn="l" rtl="0">
              <a:lnSpc>
                <a:spcPct val="115000"/>
              </a:lnSpc>
              <a:spcBef>
                <a:spcPts val="0"/>
              </a:spcBef>
              <a:spcAft>
                <a:spcPts val="0"/>
              </a:spcAft>
              <a:buSzPts val="1100"/>
              <a:buNone/>
            </a:pPr>
            <a:r>
              <a:rPr lang="en"/>
              <a:t>Museum of Industry</a:t>
            </a:r>
            <a:endParaRPr/>
          </a:p>
          <a:p>
            <a:pPr marL="0" lvl="0" indent="0" algn="l" rtl="0">
              <a:lnSpc>
                <a:spcPct val="115000"/>
              </a:lnSpc>
              <a:spcBef>
                <a:spcPts val="0"/>
              </a:spcBef>
              <a:spcAft>
                <a:spcPts val="0"/>
              </a:spcAft>
              <a:buSzPts val="1100"/>
              <a:buNone/>
            </a:pPr>
            <a:r>
              <a:rPr lang="en"/>
              <a:t>Voices of Pensacola</a:t>
            </a:r>
            <a:endParaRPr/>
          </a:p>
          <a:p>
            <a:pPr marL="0" lvl="0" indent="0" algn="l" rtl="0">
              <a:lnSpc>
                <a:spcPct val="115000"/>
              </a:lnSpc>
              <a:spcBef>
                <a:spcPts val="0"/>
              </a:spcBef>
              <a:spcAft>
                <a:spcPts val="0"/>
              </a:spcAft>
              <a:buSzPts val="1100"/>
              <a:buNone/>
            </a:pPr>
            <a:r>
              <a:rPr lang="en"/>
              <a:t>Old Christ Church</a:t>
            </a:r>
            <a:endParaRPr/>
          </a:p>
          <a:p>
            <a:pPr marL="0" lvl="0" indent="0" algn="l" rtl="0">
              <a:lnSpc>
                <a:spcPct val="115000"/>
              </a:lnSpc>
              <a:spcBef>
                <a:spcPts val="0"/>
              </a:spcBef>
              <a:spcAft>
                <a:spcPts val="0"/>
              </a:spcAft>
              <a:buSzPts val="1100"/>
              <a:buNone/>
            </a:pPr>
            <a:r>
              <a:rPr lang="en"/>
              <a:t>Tivoli High House</a:t>
            </a:r>
            <a:endParaRPr/>
          </a:p>
          <a:p>
            <a:pPr marL="0" lvl="0" indent="0" algn="l" rtl="0">
              <a:lnSpc>
                <a:spcPct val="115000"/>
              </a:lnSpc>
              <a:spcBef>
                <a:spcPts val="0"/>
              </a:spcBef>
              <a:spcAft>
                <a:spcPts val="0"/>
              </a:spcAft>
              <a:buSzPts val="1100"/>
              <a:buNone/>
            </a:pPr>
            <a:r>
              <a:rPr lang="en"/>
              <a:t>Lavalle House</a:t>
            </a:r>
            <a:endParaRPr/>
          </a:p>
          <a:p>
            <a:pPr marL="0" lvl="0" indent="0" algn="l" rtl="0">
              <a:lnSpc>
                <a:spcPct val="115000"/>
              </a:lnSpc>
              <a:spcBef>
                <a:spcPts val="0"/>
              </a:spcBef>
              <a:spcAft>
                <a:spcPts val="0"/>
              </a:spcAft>
              <a:buSzPts val="1100"/>
              <a:buNone/>
            </a:pPr>
            <a:r>
              <a:rPr lang="en"/>
              <a:t>Lear/Rocheblave House</a:t>
            </a:r>
            <a:endParaRPr/>
          </a:p>
          <a:p>
            <a:pPr marL="0" lvl="0" indent="0" algn="l" rtl="0">
              <a:lnSpc>
                <a:spcPct val="115000"/>
              </a:lnSpc>
              <a:spcBef>
                <a:spcPts val="0"/>
              </a:spcBef>
              <a:spcAft>
                <a:spcPts val="0"/>
              </a:spcAft>
              <a:buSzPts val="1100"/>
              <a:buNone/>
            </a:pPr>
            <a:r>
              <a:rPr lang="en"/>
              <a:t>Dorr House</a:t>
            </a:r>
            <a:endParaRPr/>
          </a:p>
          <a:p>
            <a:pPr marL="0" lvl="0" indent="0" algn="l" rtl="0">
              <a:lnSpc>
                <a:spcPct val="115000"/>
              </a:lnSpc>
              <a:spcBef>
                <a:spcPts val="0"/>
              </a:spcBef>
              <a:spcAft>
                <a:spcPts val="0"/>
              </a:spcAft>
              <a:buSzPts val="1100"/>
              <a:buNone/>
            </a:pPr>
            <a:r>
              <a:rPr lang="en"/>
              <a:t>Manuel Barrios Cottage</a:t>
            </a:r>
            <a:endParaRPr/>
          </a:p>
          <a:p>
            <a:pPr marL="0" lvl="0" indent="0" algn="l" rtl="0">
              <a:lnSpc>
                <a:spcPct val="115000"/>
              </a:lnSpc>
              <a:spcBef>
                <a:spcPts val="0"/>
              </a:spcBef>
              <a:spcAft>
                <a:spcPts val="0"/>
              </a:spcAft>
              <a:buSzPts val="1100"/>
              <a:buNone/>
            </a:pPr>
            <a:r>
              <a:rPr lang="en"/>
              <a:t>Julee Cottage</a:t>
            </a:r>
            <a:endParaRPr/>
          </a:p>
          <a:p>
            <a:pPr marL="0" lvl="0" indent="0" algn="l" rtl="0">
              <a:lnSpc>
                <a:spcPct val="115000"/>
              </a:lnSpc>
              <a:spcBef>
                <a:spcPts val="0"/>
              </a:spcBef>
              <a:spcAft>
                <a:spcPts val="0"/>
              </a:spcAft>
              <a:buSzPts val="1100"/>
              <a:buNone/>
            </a:pPr>
            <a:r>
              <a:rPr lang="en"/>
              <a:t>Barkley House</a:t>
            </a:r>
            <a:endParaRPr/>
          </a:p>
          <a:p>
            <a:pPr marL="0" lvl="0" indent="0" algn="l" rtl="0">
              <a:lnSpc>
                <a:spcPct val="115000"/>
              </a:lnSpc>
              <a:spcBef>
                <a:spcPts val="0"/>
              </a:spcBef>
              <a:spcAft>
                <a:spcPts val="0"/>
              </a:spcAft>
              <a:buSzPts val="1100"/>
              <a:buNone/>
            </a:pPr>
            <a:r>
              <a:rPr lang="en"/>
              <a:t>John Appleyard Cottage</a:t>
            </a:r>
            <a:endParaRPr/>
          </a:p>
          <a:p>
            <a:pPr marL="0" lvl="0" indent="0" algn="l" rtl="0">
              <a:lnSpc>
                <a:spcPct val="115000"/>
              </a:lnSpc>
              <a:spcBef>
                <a:spcPts val="0"/>
              </a:spcBef>
              <a:spcAft>
                <a:spcPts val="0"/>
              </a:spcAft>
              <a:buSzPts val="1100"/>
              <a:buNone/>
            </a:pPr>
            <a:r>
              <a:rPr lang="en"/>
              <a:t>Fountain Park</a:t>
            </a:r>
            <a:endParaRPr/>
          </a:p>
          <a:p>
            <a:pPr marL="0" lvl="0" indent="0" algn="l" rtl="0">
              <a:lnSpc>
                <a:spcPct val="115000"/>
              </a:lnSpc>
              <a:spcBef>
                <a:spcPts val="0"/>
              </a:spcBef>
              <a:spcAft>
                <a:spcPts val="0"/>
              </a:spcAft>
              <a:buSzPts val="1100"/>
              <a:buNone/>
            </a:pPr>
            <a:r>
              <a:rPr lang="en"/>
              <a:t>Colonial Archaeological Trail</a:t>
            </a:r>
            <a:endParaRPr/>
          </a:p>
          <a:p>
            <a:pPr marL="0" lvl="0" indent="0" algn="l" rtl="0">
              <a:lnSpc>
                <a:spcPct val="115000"/>
              </a:lnSpc>
              <a:spcBef>
                <a:spcPts val="0"/>
              </a:spcBef>
              <a:spcAft>
                <a:spcPts val="0"/>
              </a:spcAft>
              <a:buSzPts val="1100"/>
              <a:buNone/>
            </a:pPr>
            <a:r>
              <a:rPr lang="en"/>
              <a:t>Pensacola Museum of Art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766c0b0610_2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g3766c0b0610_2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sz="1100">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76e08d0722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31" name="Google Shape;131;g376e08d0722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766c0b0610_2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a:t>At UWF we have more than 14,500 students — the perfect size because you see a familiar, friendly face every day, but there are always still new people to meet.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146" name="Google Shape;146;g3766c0b0610_2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ue">
  <p:cSld name="BLANK_1">
    <p:spTree>
      <p:nvGrpSpPr>
        <p:cNvPr id="1" name="Shape 11"/>
        <p:cNvGrpSpPr/>
        <p:nvPr/>
      </p:nvGrpSpPr>
      <p:grpSpPr>
        <a:xfrm>
          <a:off x="0" y="0"/>
          <a:ext cx="0" cy="0"/>
          <a:chOff x="0" y="0"/>
          <a:chExt cx="0" cy="0"/>
        </a:xfrm>
      </p:grpSpPr>
      <p:sp>
        <p:nvSpPr>
          <p:cNvPr id="12" name="Google Shape;12;p63"/>
          <p:cNvSpPr/>
          <p:nvPr/>
        </p:nvSpPr>
        <p:spPr>
          <a:xfrm rot="5400000">
            <a:off x="-2381250" y="2363825"/>
            <a:ext cx="5156700" cy="4116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advClick="0"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6"/>
        <p:cNvGrpSpPr/>
        <p:nvPr/>
      </p:nvGrpSpPr>
      <p:grpSpPr>
        <a:xfrm>
          <a:off x="0" y="0"/>
          <a:ext cx="0" cy="0"/>
          <a:chOff x="0" y="0"/>
          <a:chExt cx="0" cy="0"/>
        </a:xfrm>
      </p:grpSpPr>
      <p:sp>
        <p:nvSpPr>
          <p:cNvPr id="67" name="Google Shape;67;g3766c0b0610_21_3"/>
          <p:cNvSpPr/>
          <p:nvPr/>
        </p:nvSpPr>
        <p:spPr>
          <a:xfrm>
            <a:off x="-15775" y="-24550"/>
            <a:ext cx="9159900" cy="5168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advClick="0"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g3766c0b0610_21_5"/>
          <p:cNvSpPr txBox="1">
            <a:spLocks noGrp="1"/>
          </p:cNvSpPr>
          <p:nvPr>
            <p:ph type="title"/>
          </p:nvPr>
        </p:nvSpPr>
        <p:spPr>
          <a:xfrm>
            <a:off x="1815352" y="201658"/>
            <a:ext cx="6847500" cy="457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0" name="Google Shape;70;g3766c0b0610_21_5"/>
          <p:cNvSpPr txBox="1">
            <a:spLocks noGrp="1"/>
          </p:cNvSpPr>
          <p:nvPr>
            <p:ph type="body" idx="1"/>
          </p:nvPr>
        </p:nvSpPr>
        <p:spPr>
          <a:xfrm>
            <a:off x="467008" y="985000"/>
            <a:ext cx="8168700" cy="3721500"/>
          </a:xfrm>
          <a:prstGeom prst="rect">
            <a:avLst/>
          </a:prstGeom>
          <a:noFill/>
          <a:ln>
            <a:noFill/>
          </a:ln>
        </p:spPr>
        <p:txBody>
          <a:bodyPr spcFirstLastPara="1" wrap="square" lIns="91425" tIns="45700" rIns="91425" bIns="45700" anchor="t" anchorCtr="0">
            <a:noAutofit/>
          </a:bodyPr>
          <a:lstStyle>
            <a:lvl1pPr marL="457200" marR="0" lvl="0" indent="-406400" algn="l">
              <a:lnSpc>
                <a:spcPct val="90000"/>
              </a:lnSpc>
              <a:spcBef>
                <a:spcPts val="75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375"/>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advClick="0" advTm="500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
        <p:cNvGrpSpPr/>
        <p:nvPr/>
      </p:nvGrpSpPr>
      <p:grpSpPr>
        <a:xfrm>
          <a:off x="0" y="0"/>
          <a:ext cx="0" cy="0"/>
          <a:chOff x="0" y="0"/>
          <a:chExt cx="0" cy="0"/>
        </a:xfrm>
      </p:grpSpPr>
    </p:spTree>
  </p:cSld>
  <p:clrMapOvr>
    <a:masterClrMapping/>
  </p:clrMapOvr>
  <p:transition spd="med" advClick="0"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72"/>
        <p:cNvGrpSpPr/>
        <p:nvPr/>
      </p:nvGrpSpPr>
      <p:grpSpPr>
        <a:xfrm>
          <a:off x="0" y="0"/>
          <a:ext cx="0" cy="0"/>
          <a:chOff x="0" y="0"/>
          <a:chExt cx="0" cy="0"/>
        </a:xfrm>
      </p:grpSpPr>
      <p:sp>
        <p:nvSpPr>
          <p:cNvPr id="73" name="Google Shape;73;g3766c0b0610_21_9"/>
          <p:cNvSpPr txBox="1">
            <a:spLocks noGrp="1"/>
          </p:cNvSpPr>
          <p:nvPr>
            <p:ph type="body" idx="1"/>
          </p:nvPr>
        </p:nvSpPr>
        <p:spPr>
          <a:xfrm>
            <a:off x="493895" y="958103"/>
            <a:ext cx="8168700" cy="3604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advClick="0" advTm="500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g3766c0b0610_21_11"/>
          <p:cNvSpPr txBox="1">
            <a:spLocks noGrp="1"/>
          </p:cNvSpPr>
          <p:nvPr>
            <p:ph type="ctrTitle"/>
          </p:nvPr>
        </p:nvSpPr>
        <p:spPr>
          <a:xfrm>
            <a:off x="695716" y="3245151"/>
            <a:ext cx="7717200" cy="529800"/>
          </a:xfrm>
          <a:prstGeom prst="rect">
            <a:avLst/>
          </a:prstGeom>
          <a:noFill/>
          <a:ln>
            <a:noFill/>
          </a:ln>
        </p:spPr>
        <p:txBody>
          <a:bodyPr spcFirstLastPara="1" wrap="square" lIns="91425" tIns="45700" rIns="91425" bIns="45700" anchor="b" anchorCtr="0">
            <a:noAutofit/>
          </a:bodyPr>
          <a:lstStyle>
            <a:lvl1pPr marR="0" lvl="0" algn="ctr">
              <a:lnSpc>
                <a:spcPct val="90000"/>
              </a:lnSpc>
              <a:spcBef>
                <a:spcPts val="0"/>
              </a:spcBef>
              <a:spcAft>
                <a:spcPts val="0"/>
              </a:spcAft>
              <a:buClr>
                <a:schemeClr val="lt1"/>
              </a:buClr>
              <a:buSzPts val="3000"/>
              <a:buFont typeface="Arial"/>
              <a:buNone/>
              <a:defRPr sz="3000" b="1"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6" name="Google Shape;76;g3766c0b0610_21_11"/>
          <p:cNvSpPr txBox="1">
            <a:spLocks noGrp="1"/>
          </p:cNvSpPr>
          <p:nvPr>
            <p:ph type="subTitle" idx="1"/>
          </p:nvPr>
        </p:nvSpPr>
        <p:spPr>
          <a:xfrm>
            <a:off x="1125236" y="3906564"/>
            <a:ext cx="6858000" cy="3087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750"/>
              </a:spcBef>
              <a:spcAft>
                <a:spcPts val="0"/>
              </a:spcAft>
              <a:buClr>
                <a:schemeClr val="lt1"/>
              </a:buClr>
              <a:buSzPts val="1800"/>
              <a:buFont typeface="Arial"/>
              <a:buNone/>
              <a:defRPr sz="1800" b="0" i="1" u="none" strike="noStrike" cap="none">
                <a:solidFill>
                  <a:schemeClr val="lt1"/>
                </a:solidFill>
                <a:latin typeface="Arial"/>
                <a:ea typeface="Arial"/>
                <a:cs typeface="Arial"/>
                <a:sym typeface="Arial"/>
              </a:defRPr>
            </a:lvl1pPr>
            <a:lvl2pPr marR="0" lvl="1" algn="ctr">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R="0" lvl="3"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advClick="0" advTm="500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Green" type="blank">
  <p:cSld name="BLANK">
    <p:spTree>
      <p:nvGrpSpPr>
        <p:cNvPr id="1" name="Shape 13"/>
        <p:cNvGrpSpPr/>
        <p:nvPr/>
      </p:nvGrpSpPr>
      <p:grpSpPr>
        <a:xfrm>
          <a:off x="0" y="0"/>
          <a:ext cx="0" cy="0"/>
          <a:chOff x="0" y="0"/>
          <a:chExt cx="0" cy="0"/>
        </a:xfrm>
      </p:grpSpPr>
      <p:pic>
        <p:nvPicPr>
          <p:cNvPr id="14" name="Google Shape;14;p65" title="BG1 Light.png"/>
          <p:cNvPicPr preferRelativeResize="0"/>
          <p:nvPr/>
        </p:nvPicPr>
        <p:blipFill>
          <a:blip r:embed="rId2">
            <a:alphaModFix/>
          </a:blip>
          <a:stretch>
            <a:fillRect/>
          </a:stretch>
        </p:blipFill>
        <p:spPr>
          <a:xfrm>
            <a:off x="0" y="2232"/>
            <a:ext cx="9144003" cy="5139037"/>
          </a:xfrm>
          <a:prstGeom prst="rect">
            <a:avLst/>
          </a:prstGeom>
          <a:noFill/>
          <a:ln>
            <a:noFill/>
          </a:ln>
        </p:spPr>
      </p:pic>
      <p:pic>
        <p:nvPicPr>
          <p:cNvPr id="15" name="Google Shape;15;p65" title="BG2 Light.png"/>
          <p:cNvPicPr preferRelativeResize="0"/>
          <p:nvPr/>
        </p:nvPicPr>
        <p:blipFill>
          <a:blip r:embed="rId3">
            <a:alphaModFix/>
          </a:blip>
          <a:stretch>
            <a:fillRect/>
          </a:stretch>
        </p:blipFill>
        <p:spPr>
          <a:xfrm>
            <a:off x="0" y="0"/>
            <a:ext cx="9144003" cy="5143501"/>
          </a:xfrm>
          <a:prstGeom prst="rect">
            <a:avLst/>
          </a:prstGeom>
          <a:noFill/>
          <a:ln>
            <a:noFill/>
          </a:ln>
        </p:spPr>
      </p:pic>
      <p:sp>
        <p:nvSpPr>
          <p:cNvPr id="16" name="Google Shape;16;p65"/>
          <p:cNvSpPr/>
          <p:nvPr/>
        </p:nvSpPr>
        <p:spPr>
          <a:xfrm rot="5400000">
            <a:off x="-2381250" y="2363825"/>
            <a:ext cx="5156700" cy="4116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Title Page">
  <p:cSld name="Title and Content">
    <p:spTree>
      <p:nvGrpSpPr>
        <p:cNvPr id="1" name="Shape 17"/>
        <p:cNvGrpSpPr/>
        <p:nvPr/>
      </p:nvGrpSpPr>
      <p:grpSpPr>
        <a:xfrm>
          <a:off x="0" y="0"/>
          <a:ext cx="0" cy="0"/>
          <a:chOff x="0" y="0"/>
          <a:chExt cx="0" cy="0"/>
        </a:xfrm>
      </p:grpSpPr>
      <p:pic>
        <p:nvPicPr>
          <p:cNvPr id="18" name="Google Shape;18;p66" title="Intro.png"/>
          <p:cNvPicPr preferRelativeResize="0"/>
          <p:nvPr/>
        </p:nvPicPr>
        <p:blipFill>
          <a:blip r:embed="rId2">
            <a:alphaModFix/>
          </a:blip>
          <a:stretch>
            <a:fillRect/>
          </a:stretch>
        </p:blipFill>
        <p:spPr>
          <a:xfrm>
            <a:off x="-3975" y="0"/>
            <a:ext cx="9151939" cy="5143500"/>
          </a:xfrm>
          <a:prstGeom prst="rect">
            <a:avLst/>
          </a:prstGeom>
          <a:noFill/>
          <a:ln>
            <a:noFill/>
          </a:ln>
        </p:spPr>
      </p:pic>
    </p:spTree>
  </p:cSld>
  <p:clrMapOvr>
    <a:masterClrMapping/>
  </p:clrMapOvr>
  <p:transition spd="med" advClick="0" advTm="500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pening Page">
  <p:cSld name="Title and Content_2">
    <p:spTree>
      <p:nvGrpSpPr>
        <p:cNvPr id="1" name="Shape 19"/>
        <p:cNvGrpSpPr/>
        <p:nvPr/>
      </p:nvGrpSpPr>
      <p:grpSpPr>
        <a:xfrm>
          <a:off x="0" y="0"/>
          <a:ext cx="0" cy="0"/>
          <a:chOff x="0" y="0"/>
          <a:chExt cx="0" cy="0"/>
        </a:xfrm>
      </p:grpSpPr>
      <p:pic>
        <p:nvPicPr>
          <p:cNvPr id="20" name="Google Shape;20;g375196a9f16_1_96" title="Slide 2.png"/>
          <p:cNvPicPr preferRelativeResize="0"/>
          <p:nvPr/>
        </p:nvPicPr>
        <p:blipFill>
          <a:blip r:embed="rId2">
            <a:alphaModFix/>
          </a:blip>
          <a:stretch>
            <a:fillRect/>
          </a:stretch>
        </p:blipFill>
        <p:spPr>
          <a:xfrm>
            <a:off x="-7937" y="0"/>
            <a:ext cx="9151939" cy="5143500"/>
          </a:xfrm>
          <a:prstGeom prst="rect">
            <a:avLst/>
          </a:prstGeom>
          <a:noFill/>
          <a:ln>
            <a:noFill/>
          </a:ln>
        </p:spPr>
      </p:pic>
    </p:spTree>
  </p:cSld>
  <p:clrMapOvr>
    <a:masterClrMapping/>
  </p:clrMapOvr>
  <p:transition spd="med" advClick="0" advTm="500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pening Accolades">
  <p:cSld name="Title and Content_2_1">
    <p:spTree>
      <p:nvGrpSpPr>
        <p:cNvPr id="1" name="Shape 21"/>
        <p:cNvGrpSpPr/>
        <p:nvPr/>
      </p:nvGrpSpPr>
      <p:grpSpPr>
        <a:xfrm>
          <a:off x="0" y="0"/>
          <a:ext cx="0" cy="0"/>
          <a:chOff x="0" y="0"/>
          <a:chExt cx="0" cy="0"/>
        </a:xfrm>
      </p:grpSpPr>
      <p:pic>
        <p:nvPicPr>
          <p:cNvPr id="22" name="Google Shape;22;g375196a9f16_1_103" title="cheer.jpg"/>
          <p:cNvPicPr preferRelativeResize="0"/>
          <p:nvPr/>
        </p:nvPicPr>
        <p:blipFill>
          <a:blip r:embed="rId2">
            <a:alphaModFix/>
          </a:blip>
          <a:stretch>
            <a:fillRect/>
          </a:stretch>
        </p:blipFill>
        <p:spPr>
          <a:xfrm>
            <a:off x="0" y="2232"/>
            <a:ext cx="9144003" cy="5139037"/>
          </a:xfrm>
          <a:prstGeom prst="rect">
            <a:avLst/>
          </a:prstGeom>
          <a:noFill/>
          <a:ln>
            <a:noFill/>
          </a:ln>
        </p:spPr>
      </p:pic>
      <p:sp>
        <p:nvSpPr>
          <p:cNvPr id="23" name="Google Shape;23;g375196a9f16_1_103"/>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4" name="Google Shape;24;g375196a9f16_1_103"/>
          <p:cNvGrpSpPr/>
          <p:nvPr/>
        </p:nvGrpSpPr>
        <p:grpSpPr>
          <a:xfrm>
            <a:off x="1195800" y="2593418"/>
            <a:ext cx="6752400" cy="2085600"/>
            <a:chOff x="563775" y="2119100"/>
            <a:chExt cx="6752400" cy="2085600"/>
          </a:xfrm>
        </p:grpSpPr>
        <p:sp>
          <p:nvSpPr>
            <p:cNvPr id="25" name="Google Shape;25;g375196a9f16_1_103"/>
            <p:cNvSpPr/>
            <p:nvPr/>
          </p:nvSpPr>
          <p:spPr>
            <a:xfrm>
              <a:off x="563775" y="2119100"/>
              <a:ext cx="6752400" cy="2085600"/>
            </a:xfrm>
            <a:prstGeom prst="round2DiagRect">
              <a:avLst>
                <a:gd name="adj1" fmla="val 20610"/>
                <a:gd name="adj2" fmla="val 4399"/>
              </a:avLst>
            </a:prstGeom>
            <a:solidFill>
              <a:srgbClr val="FFFFFF">
                <a:alpha val="94300"/>
              </a:srgbClr>
            </a:solidFill>
            <a:ln w="28575" cap="flat" cmpd="sng">
              <a:solidFill>
                <a:srgbClr val="40A829"/>
              </a:solidFill>
              <a:prstDash val="solid"/>
              <a:round/>
              <a:headEnd type="none" w="sm" len="sm"/>
              <a:tailEnd type="none" w="sm" len="sm"/>
            </a:ln>
          </p:spPr>
          <p:txBody>
            <a:bodyPr spcFirstLastPara="1" wrap="square" lIns="89175" tIns="89175" rIns="89175" bIns="89175" anchor="ctr" anchorCtr="0">
              <a:noAutofit/>
            </a:bodyPr>
            <a:lstStyle/>
            <a:p>
              <a:pPr marL="0" lvl="0" indent="0" algn="ctr" rtl="0">
                <a:lnSpc>
                  <a:spcPct val="90000"/>
                </a:lnSpc>
                <a:spcBef>
                  <a:spcPts val="0"/>
                </a:spcBef>
                <a:spcAft>
                  <a:spcPts val="0"/>
                </a:spcAft>
                <a:buNone/>
              </a:pPr>
              <a:endParaRPr sz="1560" b="1"/>
            </a:p>
          </p:txBody>
        </p:sp>
        <p:sp>
          <p:nvSpPr>
            <p:cNvPr id="26" name="Google Shape;26;g375196a9f16_1_103"/>
            <p:cNvSpPr/>
            <p:nvPr/>
          </p:nvSpPr>
          <p:spPr>
            <a:xfrm>
              <a:off x="5219825" y="2421400"/>
              <a:ext cx="1925100" cy="557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200">
                  <a:solidFill>
                    <a:srgbClr val="004C97"/>
                  </a:solidFill>
                  <a:latin typeface="Arial Black"/>
                  <a:ea typeface="Arial Black"/>
                  <a:cs typeface="Arial Black"/>
                  <a:sym typeface="Arial Black"/>
                </a:rPr>
                <a:t>A Gold Level Military Friendly® School</a:t>
              </a:r>
              <a:endParaRPr sz="1200">
                <a:solidFill>
                  <a:srgbClr val="004C97"/>
                </a:solidFill>
                <a:latin typeface="Arial Black"/>
                <a:ea typeface="Arial Black"/>
                <a:cs typeface="Arial Black"/>
                <a:sym typeface="Arial Black"/>
              </a:endParaRPr>
            </a:p>
            <a:p>
              <a:pPr marL="0" marR="0" lvl="0" indent="0" algn="ctr" rtl="0">
                <a:lnSpc>
                  <a:spcPct val="100000"/>
                </a:lnSpc>
                <a:spcBef>
                  <a:spcPts val="600"/>
                </a:spcBef>
                <a:spcAft>
                  <a:spcPts val="600"/>
                </a:spcAft>
                <a:buClr>
                  <a:srgbClr val="000000"/>
                </a:buClr>
                <a:buSzPts val="1100"/>
                <a:buFont typeface="Arial"/>
                <a:buNone/>
              </a:pPr>
              <a:r>
                <a:rPr lang="en" sz="800" i="1">
                  <a:solidFill>
                    <a:srgbClr val="004C97"/>
                  </a:solidFill>
                </a:rPr>
                <a:t>— Military Friendly®, 2025</a:t>
              </a:r>
              <a:endParaRPr sz="800" b="0" i="1" u="none" strike="noStrike" cap="none">
                <a:solidFill>
                  <a:srgbClr val="004C97"/>
                </a:solidFill>
                <a:latin typeface="Arial"/>
                <a:ea typeface="Arial"/>
                <a:cs typeface="Arial"/>
                <a:sym typeface="Arial"/>
              </a:endParaRPr>
            </a:p>
          </p:txBody>
        </p:sp>
        <p:sp>
          <p:nvSpPr>
            <p:cNvPr id="27" name="Google Shape;27;g375196a9f16_1_103"/>
            <p:cNvSpPr/>
            <p:nvPr/>
          </p:nvSpPr>
          <p:spPr>
            <a:xfrm>
              <a:off x="3221450" y="2421400"/>
              <a:ext cx="1694100" cy="557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800"/>
                </a:spcBef>
                <a:spcAft>
                  <a:spcPts val="0"/>
                </a:spcAft>
                <a:buClr>
                  <a:srgbClr val="000000"/>
                </a:buClr>
                <a:buSzPts val="1000"/>
                <a:buFont typeface="Arial"/>
                <a:buNone/>
              </a:pPr>
              <a:r>
                <a:rPr lang="en" sz="1200">
                  <a:solidFill>
                    <a:srgbClr val="004C97"/>
                  </a:solidFill>
                  <a:latin typeface="Arial Black"/>
                  <a:ea typeface="Arial Black"/>
                  <a:cs typeface="Arial Black"/>
                  <a:sym typeface="Arial Black"/>
                </a:rPr>
                <a:t>A “Best Regional College - South”</a:t>
              </a:r>
              <a:endParaRPr sz="1200">
                <a:solidFill>
                  <a:srgbClr val="004C97"/>
                </a:solidFill>
                <a:latin typeface="Arial Black"/>
                <a:ea typeface="Arial Black"/>
                <a:cs typeface="Arial Black"/>
                <a:sym typeface="Arial Black"/>
              </a:endParaRPr>
            </a:p>
            <a:p>
              <a:pPr marL="0" marR="0" lvl="0" indent="0" algn="ctr" rtl="0">
                <a:lnSpc>
                  <a:spcPct val="100000"/>
                </a:lnSpc>
                <a:spcBef>
                  <a:spcPts val="600"/>
                </a:spcBef>
                <a:spcAft>
                  <a:spcPts val="600"/>
                </a:spcAft>
                <a:buClr>
                  <a:srgbClr val="000000"/>
                </a:buClr>
                <a:buSzPts val="1000"/>
                <a:buFont typeface="Arial"/>
                <a:buNone/>
              </a:pPr>
              <a:r>
                <a:rPr lang="en" sz="800" i="1">
                  <a:solidFill>
                    <a:srgbClr val="004C97"/>
                  </a:solidFill>
                </a:rPr>
                <a:t>— The Princeton Review, 2003-2025</a:t>
              </a:r>
              <a:endParaRPr sz="800" b="0" i="1" u="none" strike="noStrike" cap="none">
                <a:solidFill>
                  <a:srgbClr val="004C97"/>
                </a:solidFill>
                <a:latin typeface="Arial"/>
                <a:ea typeface="Arial"/>
                <a:cs typeface="Arial"/>
                <a:sym typeface="Arial"/>
              </a:endParaRPr>
            </a:p>
          </p:txBody>
        </p:sp>
        <p:sp>
          <p:nvSpPr>
            <p:cNvPr id="28" name="Google Shape;28;g375196a9f16_1_103"/>
            <p:cNvSpPr/>
            <p:nvPr/>
          </p:nvSpPr>
          <p:spPr>
            <a:xfrm>
              <a:off x="887250" y="3307775"/>
              <a:ext cx="3321600" cy="637200"/>
            </a:xfrm>
            <a:prstGeom prst="rect">
              <a:avLst/>
            </a:prstGeom>
            <a:noFill/>
            <a:ln>
              <a:noFill/>
            </a:ln>
          </p:spPr>
          <p:txBody>
            <a:bodyPr spcFirstLastPara="1" wrap="square" lIns="0" tIns="0" rIns="0" bIns="0" anchor="ctr" anchorCtr="0">
              <a:noAutofit/>
            </a:bodyPr>
            <a:lstStyle/>
            <a:p>
              <a:pPr marL="182880" marR="182880" lvl="0" indent="0" algn="ctr" rtl="0">
                <a:lnSpc>
                  <a:spcPct val="100000"/>
                </a:lnSpc>
                <a:spcBef>
                  <a:spcPts val="800"/>
                </a:spcBef>
                <a:spcAft>
                  <a:spcPts val="0"/>
                </a:spcAft>
                <a:buClr>
                  <a:srgbClr val="000000"/>
                </a:buClr>
                <a:buSzPts val="1100"/>
                <a:buFont typeface="Arial"/>
                <a:buNone/>
              </a:pPr>
              <a:r>
                <a:rPr lang="en" sz="1200">
                  <a:solidFill>
                    <a:srgbClr val="004C97"/>
                  </a:solidFill>
                  <a:latin typeface="Arial Black"/>
                  <a:ea typeface="Arial Black"/>
                  <a:cs typeface="Arial Black"/>
                  <a:sym typeface="Arial Black"/>
                </a:rPr>
                <a:t>Among Top 10 “Top Public Schools - Regional Universities South”</a:t>
              </a:r>
              <a:endParaRPr sz="1200" b="0" i="0" u="none" strike="noStrike" cap="none">
                <a:solidFill>
                  <a:srgbClr val="004C97"/>
                </a:solidFill>
                <a:latin typeface="Arial Black"/>
                <a:ea typeface="Arial Black"/>
                <a:cs typeface="Arial Black"/>
                <a:sym typeface="Arial Black"/>
              </a:endParaRPr>
            </a:p>
            <a:p>
              <a:pPr marL="274320" marR="274320" lvl="0" indent="0" algn="ctr" rtl="0">
                <a:lnSpc>
                  <a:spcPct val="100000"/>
                </a:lnSpc>
                <a:spcBef>
                  <a:spcPts val="600"/>
                </a:spcBef>
                <a:spcAft>
                  <a:spcPts val="600"/>
                </a:spcAft>
                <a:buClr>
                  <a:srgbClr val="000000"/>
                </a:buClr>
                <a:buSzPts val="1100"/>
                <a:buFont typeface="Arial"/>
                <a:buNone/>
              </a:pPr>
              <a:r>
                <a:rPr lang="en" sz="800" i="1">
                  <a:solidFill>
                    <a:srgbClr val="004C97"/>
                  </a:solidFill>
                </a:rPr>
                <a:t>— U.S. News &amp; World Report, 2023-2025</a:t>
              </a:r>
              <a:endParaRPr sz="800" b="0" i="1" u="none" strike="noStrike" cap="none">
                <a:solidFill>
                  <a:srgbClr val="004C97"/>
                </a:solidFill>
                <a:latin typeface="Arial"/>
                <a:ea typeface="Arial"/>
                <a:cs typeface="Arial"/>
                <a:sym typeface="Arial"/>
              </a:endParaRPr>
            </a:p>
          </p:txBody>
        </p:sp>
        <p:sp>
          <p:nvSpPr>
            <p:cNvPr id="29" name="Google Shape;29;g375196a9f16_1_103"/>
            <p:cNvSpPr/>
            <p:nvPr/>
          </p:nvSpPr>
          <p:spPr>
            <a:xfrm>
              <a:off x="899075" y="2475050"/>
              <a:ext cx="2018100" cy="557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800"/>
                </a:spcBef>
                <a:spcAft>
                  <a:spcPts val="0"/>
                </a:spcAft>
                <a:buClr>
                  <a:srgbClr val="000000"/>
                </a:buClr>
                <a:buSzPts val="1100"/>
                <a:buFont typeface="Arial"/>
                <a:buNone/>
              </a:pPr>
              <a:r>
                <a:rPr lang="en" sz="1200">
                  <a:solidFill>
                    <a:srgbClr val="004C97"/>
                  </a:solidFill>
                  <a:latin typeface="Arial Black"/>
                  <a:ea typeface="Arial Black"/>
                  <a:cs typeface="Arial Black"/>
                  <a:sym typeface="Arial Black"/>
                </a:rPr>
                <a:t>One of Florida’s Top 3 Public Universities</a:t>
              </a:r>
              <a:endParaRPr sz="1200">
                <a:solidFill>
                  <a:srgbClr val="004C97"/>
                </a:solidFill>
                <a:latin typeface="Arial Black"/>
                <a:ea typeface="Arial Black"/>
                <a:cs typeface="Arial Black"/>
                <a:sym typeface="Arial Black"/>
              </a:endParaRPr>
            </a:p>
            <a:p>
              <a:pPr marL="0" marR="0" lvl="0" indent="0" algn="ctr" rtl="0">
                <a:lnSpc>
                  <a:spcPct val="100000"/>
                </a:lnSpc>
                <a:spcBef>
                  <a:spcPts val="600"/>
                </a:spcBef>
                <a:spcAft>
                  <a:spcPts val="600"/>
                </a:spcAft>
                <a:buClr>
                  <a:srgbClr val="000000"/>
                </a:buClr>
                <a:buSzPts val="1100"/>
                <a:buFont typeface="Arial"/>
                <a:buNone/>
              </a:pPr>
              <a:r>
                <a:rPr lang="en" sz="800" b="0" i="1" u="none" strike="noStrike" cap="none">
                  <a:solidFill>
                    <a:srgbClr val="004C97"/>
                  </a:solidFill>
                  <a:latin typeface="Arial"/>
                  <a:ea typeface="Arial"/>
                  <a:cs typeface="Arial"/>
                  <a:sym typeface="Arial"/>
                </a:rPr>
                <a:t>— </a:t>
              </a:r>
              <a:r>
                <a:rPr lang="en" sz="800" i="1">
                  <a:solidFill>
                    <a:srgbClr val="004C97"/>
                  </a:solidFill>
                </a:rPr>
                <a:t>Florida Board of Governors performance-based rankings, 2025</a:t>
              </a:r>
              <a:endParaRPr sz="800" b="0" i="1" u="none" strike="noStrike" cap="none">
                <a:solidFill>
                  <a:srgbClr val="004C97"/>
                </a:solidFill>
                <a:latin typeface="Arial"/>
                <a:ea typeface="Arial"/>
                <a:cs typeface="Arial"/>
                <a:sym typeface="Arial"/>
              </a:endParaRPr>
            </a:p>
          </p:txBody>
        </p:sp>
        <p:sp>
          <p:nvSpPr>
            <p:cNvPr id="30" name="Google Shape;30;g375196a9f16_1_103"/>
            <p:cNvSpPr/>
            <p:nvPr/>
          </p:nvSpPr>
          <p:spPr>
            <a:xfrm>
              <a:off x="4437450" y="3250500"/>
              <a:ext cx="2376000" cy="640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200">
                  <a:solidFill>
                    <a:srgbClr val="004C97"/>
                  </a:solidFill>
                  <a:latin typeface="Arial Black"/>
                  <a:ea typeface="Arial Black"/>
                  <a:cs typeface="Arial Black"/>
                  <a:sym typeface="Arial Black"/>
                </a:rPr>
                <a:t>#2 “Best Value College </a:t>
              </a:r>
              <a:endParaRPr sz="1200">
                <a:solidFill>
                  <a:srgbClr val="004C97"/>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SzPts val="1000"/>
                <a:buFont typeface="Arial"/>
                <a:buNone/>
              </a:pPr>
              <a:r>
                <a:rPr lang="en" sz="1200">
                  <a:solidFill>
                    <a:srgbClr val="004C97"/>
                  </a:solidFill>
                  <a:latin typeface="Arial Black"/>
                  <a:ea typeface="Arial Black"/>
                  <a:cs typeface="Arial Black"/>
                  <a:sym typeface="Arial Black"/>
                </a:rPr>
                <a:t>for Students With Autism”</a:t>
              </a:r>
              <a:endParaRPr sz="1200">
                <a:solidFill>
                  <a:srgbClr val="004C97"/>
                </a:solidFill>
                <a:latin typeface="Arial Black"/>
                <a:ea typeface="Arial Black"/>
                <a:cs typeface="Arial Black"/>
                <a:sym typeface="Arial Black"/>
              </a:endParaRPr>
            </a:p>
            <a:p>
              <a:pPr marL="0" marR="0" lvl="0" indent="0" algn="ctr" rtl="0">
                <a:lnSpc>
                  <a:spcPct val="100000"/>
                </a:lnSpc>
                <a:spcBef>
                  <a:spcPts val="500"/>
                </a:spcBef>
                <a:spcAft>
                  <a:spcPts val="600"/>
                </a:spcAft>
                <a:buClr>
                  <a:srgbClr val="000000"/>
                </a:buClr>
                <a:buSzPts val="1000"/>
                <a:buFont typeface="Arial"/>
                <a:buNone/>
              </a:pPr>
              <a:r>
                <a:rPr lang="en" sz="800" i="1">
                  <a:solidFill>
                    <a:srgbClr val="004C97"/>
                  </a:solidFill>
                </a:rPr>
                <a:t>— BestValueSchools.org, 2025</a:t>
              </a:r>
              <a:endParaRPr sz="800" b="0" i="1" u="none" strike="noStrike" cap="none">
                <a:solidFill>
                  <a:srgbClr val="004C97"/>
                </a:solidFill>
                <a:latin typeface="Arial"/>
                <a:ea typeface="Arial"/>
                <a:cs typeface="Arial"/>
                <a:sym typeface="Arial"/>
              </a:endParaRPr>
            </a:p>
          </p:txBody>
        </p:sp>
        <p:cxnSp>
          <p:nvCxnSpPr>
            <p:cNvPr id="31" name="Google Shape;31;g375196a9f16_1_103"/>
            <p:cNvCxnSpPr/>
            <p:nvPr/>
          </p:nvCxnSpPr>
          <p:spPr>
            <a:xfrm>
              <a:off x="3031100" y="2360500"/>
              <a:ext cx="0" cy="757800"/>
            </a:xfrm>
            <a:prstGeom prst="straightConnector1">
              <a:avLst/>
            </a:prstGeom>
            <a:noFill/>
            <a:ln w="9525" cap="flat" cmpd="sng">
              <a:solidFill>
                <a:srgbClr val="40A829"/>
              </a:solidFill>
              <a:prstDash val="solid"/>
              <a:round/>
              <a:headEnd type="none" w="med" len="med"/>
              <a:tailEnd type="none" w="med" len="med"/>
            </a:ln>
          </p:spPr>
        </p:cxnSp>
        <p:cxnSp>
          <p:nvCxnSpPr>
            <p:cNvPr id="32" name="Google Shape;32;g375196a9f16_1_103"/>
            <p:cNvCxnSpPr/>
            <p:nvPr/>
          </p:nvCxnSpPr>
          <p:spPr>
            <a:xfrm>
              <a:off x="5130100" y="2360500"/>
              <a:ext cx="0" cy="757800"/>
            </a:xfrm>
            <a:prstGeom prst="straightConnector1">
              <a:avLst/>
            </a:prstGeom>
            <a:noFill/>
            <a:ln w="9525" cap="flat" cmpd="sng">
              <a:solidFill>
                <a:srgbClr val="40A829"/>
              </a:solidFill>
              <a:prstDash val="solid"/>
              <a:round/>
              <a:headEnd type="none" w="med" len="med"/>
              <a:tailEnd type="none" w="med" len="med"/>
            </a:ln>
          </p:spPr>
        </p:cxnSp>
        <p:cxnSp>
          <p:nvCxnSpPr>
            <p:cNvPr id="33" name="Google Shape;33;g375196a9f16_1_103"/>
            <p:cNvCxnSpPr/>
            <p:nvPr/>
          </p:nvCxnSpPr>
          <p:spPr>
            <a:xfrm>
              <a:off x="4271725" y="3247475"/>
              <a:ext cx="0" cy="757800"/>
            </a:xfrm>
            <a:prstGeom prst="straightConnector1">
              <a:avLst/>
            </a:prstGeom>
            <a:noFill/>
            <a:ln w="9525" cap="flat" cmpd="sng">
              <a:solidFill>
                <a:srgbClr val="40A829"/>
              </a:solidFill>
              <a:prstDash val="solid"/>
              <a:round/>
              <a:headEnd type="none" w="med" len="med"/>
              <a:tailEnd type="none" w="med" len="med"/>
            </a:ln>
          </p:spPr>
        </p:cxnSp>
      </p:grpSp>
    </p:spTree>
  </p:cSld>
  <p:clrMapOvr>
    <a:masterClrMapping/>
  </p:clrMapOvr>
  <p:transition spd="med" advClick="0" advTm="500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5-26 FTIC Deadlines">
  <p:cSld name="CUSTOM">
    <p:spTree>
      <p:nvGrpSpPr>
        <p:cNvPr id="1" name="Shape 34"/>
        <p:cNvGrpSpPr/>
        <p:nvPr/>
      </p:nvGrpSpPr>
      <p:grpSpPr>
        <a:xfrm>
          <a:off x="0" y="0"/>
          <a:ext cx="0" cy="0"/>
          <a:chOff x="0" y="0"/>
          <a:chExt cx="0" cy="0"/>
        </a:xfrm>
      </p:grpSpPr>
      <p:pic>
        <p:nvPicPr>
          <p:cNvPr id="35" name="Google Shape;35;g375196a9f16_1_149" title="BG1 Light.png"/>
          <p:cNvPicPr preferRelativeResize="0"/>
          <p:nvPr/>
        </p:nvPicPr>
        <p:blipFill>
          <a:blip r:embed="rId2">
            <a:alphaModFix/>
          </a:blip>
          <a:stretch>
            <a:fillRect/>
          </a:stretch>
        </p:blipFill>
        <p:spPr>
          <a:xfrm>
            <a:off x="0" y="2232"/>
            <a:ext cx="9144003" cy="5139037"/>
          </a:xfrm>
          <a:prstGeom prst="rect">
            <a:avLst/>
          </a:prstGeom>
          <a:noFill/>
          <a:ln>
            <a:noFill/>
          </a:ln>
        </p:spPr>
      </p:pic>
      <p:sp>
        <p:nvSpPr>
          <p:cNvPr id="36" name="Google Shape;36;g375196a9f16_1_149"/>
          <p:cNvSpPr txBox="1"/>
          <p:nvPr/>
        </p:nvSpPr>
        <p:spPr>
          <a:xfrm>
            <a:off x="1027800" y="1083914"/>
            <a:ext cx="3389100" cy="427200"/>
          </a:xfrm>
          <a:prstGeom prst="rect">
            <a:avLst/>
          </a:prstGeom>
          <a:noFill/>
          <a:ln>
            <a:noFill/>
          </a:ln>
        </p:spPr>
        <p:txBody>
          <a:bodyPr spcFirstLastPara="1" wrap="square" lIns="27425" tIns="27425" rIns="27425" bIns="27425" anchor="ctr" anchorCtr="0">
            <a:noAutofit/>
          </a:bodyPr>
          <a:lstStyle/>
          <a:p>
            <a:pPr marL="0" marR="0" lvl="0" indent="0" algn="l" rtl="0">
              <a:lnSpc>
                <a:spcPct val="90000"/>
              </a:lnSpc>
              <a:spcBef>
                <a:spcPts val="0"/>
              </a:spcBef>
              <a:spcAft>
                <a:spcPts val="0"/>
              </a:spcAft>
              <a:buClr>
                <a:srgbClr val="000000"/>
              </a:buClr>
              <a:buSzPts val="1300"/>
              <a:buFont typeface="Arial"/>
              <a:buNone/>
            </a:pPr>
            <a:r>
              <a:rPr lang="en" sz="1600">
                <a:solidFill>
                  <a:srgbClr val="004C97"/>
                </a:solidFill>
                <a:latin typeface="Arial Black"/>
                <a:ea typeface="Arial Black"/>
                <a:cs typeface="Arial Black"/>
                <a:sym typeface="Arial Black"/>
              </a:rPr>
              <a:t>ADMISSIONS DEADLINES</a:t>
            </a:r>
            <a:endParaRPr sz="1600" b="0" i="0" u="none" strike="noStrike" cap="none">
              <a:solidFill>
                <a:srgbClr val="004C97"/>
              </a:solidFill>
              <a:latin typeface="Arial Black"/>
              <a:ea typeface="Arial Black"/>
              <a:cs typeface="Arial Black"/>
              <a:sym typeface="Arial Black"/>
            </a:endParaRPr>
          </a:p>
        </p:txBody>
      </p:sp>
      <p:sp>
        <p:nvSpPr>
          <p:cNvPr id="37" name="Google Shape;37;g375196a9f16_1_149"/>
          <p:cNvSpPr/>
          <p:nvPr/>
        </p:nvSpPr>
        <p:spPr>
          <a:xfrm>
            <a:off x="828026" y="1687726"/>
            <a:ext cx="2440200" cy="2063400"/>
          </a:xfrm>
          <a:prstGeom prst="round2DiagRect">
            <a:avLst>
              <a:gd name="adj1" fmla="val 20610"/>
              <a:gd name="adj2" fmla="val 4399"/>
            </a:avLst>
          </a:prstGeom>
          <a:solidFill>
            <a:srgbClr val="40A829"/>
          </a:solidFill>
          <a:ln>
            <a:noFill/>
          </a:ln>
        </p:spPr>
        <p:txBody>
          <a:bodyPr spcFirstLastPara="1" wrap="square" lIns="84400" tIns="84400" rIns="84400" bIns="84400" anchor="ctr" anchorCtr="0">
            <a:noAutofit/>
          </a:bodyPr>
          <a:lstStyle/>
          <a:p>
            <a:pPr marL="0" lvl="0" indent="0" algn="ctr" rtl="0">
              <a:spcBef>
                <a:spcPts val="0"/>
              </a:spcBef>
              <a:spcAft>
                <a:spcPts val="0"/>
              </a:spcAft>
              <a:buClr>
                <a:srgbClr val="000000"/>
              </a:buClr>
              <a:buSzPts val="5206"/>
              <a:buFont typeface="Arial"/>
              <a:buNone/>
            </a:pPr>
            <a:r>
              <a:rPr lang="en" sz="3923">
                <a:solidFill>
                  <a:srgbClr val="FFFFFF"/>
                </a:solidFill>
                <a:latin typeface="Arial Black"/>
                <a:ea typeface="Arial Black"/>
                <a:cs typeface="Arial Black"/>
                <a:sym typeface="Arial Black"/>
              </a:rPr>
              <a:t>Dec. 1</a:t>
            </a:r>
            <a:endParaRPr sz="3923">
              <a:solidFill>
                <a:srgbClr val="FFFFFF"/>
              </a:solidFill>
              <a:latin typeface="Arial Black"/>
              <a:ea typeface="Arial Black"/>
              <a:cs typeface="Arial Black"/>
              <a:sym typeface="Arial Black"/>
            </a:endParaRPr>
          </a:p>
          <a:p>
            <a:pPr marL="0" lvl="0" indent="0" algn="ctr" rtl="0">
              <a:lnSpc>
                <a:spcPct val="90000"/>
              </a:lnSpc>
              <a:spcBef>
                <a:spcPts val="554"/>
              </a:spcBef>
              <a:spcAft>
                <a:spcPts val="0"/>
              </a:spcAft>
              <a:buClr>
                <a:srgbClr val="000000"/>
              </a:buClr>
              <a:buSzPts val="1798"/>
              <a:buFont typeface="Arial"/>
              <a:buNone/>
            </a:pPr>
            <a:r>
              <a:rPr lang="en" sz="1477" b="1">
                <a:solidFill>
                  <a:srgbClr val="FFFFFF"/>
                </a:solidFill>
              </a:rPr>
              <a:t>Scholarship Priority Consideration</a:t>
            </a:r>
            <a:endParaRPr sz="1477" b="1">
              <a:solidFill>
                <a:srgbClr val="FFFFFF"/>
              </a:solidFill>
            </a:endParaRPr>
          </a:p>
          <a:p>
            <a:pPr marL="0" lvl="0" indent="0" algn="ctr" rtl="0">
              <a:lnSpc>
                <a:spcPct val="90000"/>
              </a:lnSpc>
              <a:spcBef>
                <a:spcPts val="0"/>
              </a:spcBef>
              <a:spcAft>
                <a:spcPts val="0"/>
              </a:spcAft>
              <a:buNone/>
            </a:pPr>
            <a:r>
              <a:rPr lang="en" sz="1477" b="1">
                <a:solidFill>
                  <a:srgbClr val="FFFFFF"/>
                </a:solidFill>
              </a:rPr>
              <a:t>Deadline</a:t>
            </a:r>
            <a:endParaRPr sz="1477" b="1"/>
          </a:p>
        </p:txBody>
      </p:sp>
      <p:sp>
        <p:nvSpPr>
          <p:cNvPr id="38" name="Google Shape;38;g375196a9f16_1_149"/>
          <p:cNvSpPr/>
          <p:nvPr/>
        </p:nvSpPr>
        <p:spPr>
          <a:xfrm>
            <a:off x="5900727" y="1687726"/>
            <a:ext cx="2440200" cy="2063400"/>
          </a:xfrm>
          <a:prstGeom prst="round2DiagRect">
            <a:avLst>
              <a:gd name="adj1" fmla="val 20610"/>
              <a:gd name="adj2" fmla="val 4399"/>
            </a:avLst>
          </a:prstGeom>
          <a:solidFill>
            <a:srgbClr val="40A829"/>
          </a:solidFill>
          <a:ln>
            <a:noFill/>
          </a:ln>
        </p:spPr>
        <p:txBody>
          <a:bodyPr spcFirstLastPara="1" wrap="square" lIns="84400" tIns="84400" rIns="84400" bIns="84400" anchor="ctr" anchorCtr="0">
            <a:noAutofit/>
          </a:bodyPr>
          <a:lstStyle/>
          <a:p>
            <a:pPr marL="0" lvl="0" indent="0" algn="ctr" rtl="0">
              <a:spcBef>
                <a:spcPts val="0"/>
              </a:spcBef>
              <a:spcAft>
                <a:spcPts val="0"/>
              </a:spcAft>
              <a:buNone/>
            </a:pPr>
            <a:r>
              <a:rPr lang="en" sz="3923">
                <a:solidFill>
                  <a:srgbClr val="FFFFFF"/>
                </a:solidFill>
                <a:latin typeface="Arial Black"/>
                <a:ea typeface="Arial Black"/>
                <a:cs typeface="Arial Black"/>
                <a:sym typeface="Arial Black"/>
              </a:rPr>
              <a:t>May 1</a:t>
            </a:r>
            <a:endParaRPr sz="3923">
              <a:solidFill>
                <a:srgbClr val="FFFFFF"/>
              </a:solidFill>
              <a:latin typeface="Arial Black"/>
              <a:ea typeface="Arial Black"/>
              <a:cs typeface="Arial Black"/>
              <a:sym typeface="Arial Black"/>
            </a:endParaRPr>
          </a:p>
          <a:p>
            <a:pPr marL="0" lvl="0" indent="0" algn="ctr" rtl="0">
              <a:lnSpc>
                <a:spcPct val="90000"/>
              </a:lnSpc>
              <a:spcBef>
                <a:spcPts val="554"/>
              </a:spcBef>
              <a:spcAft>
                <a:spcPts val="0"/>
              </a:spcAft>
              <a:buNone/>
            </a:pPr>
            <a:r>
              <a:rPr lang="en" sz="1477" b="1">
                <a:solidFill>
                  <a:srgbClr val="FFFFFF"/>
                </a:solidFill>
              </a:rPr>
              <a:t>Confirmation Deadline</a:t>
            </a:r>
            <a:endParaRPr sz="1477" b="1"/>
          </a:p>
        </p:txBody>
      </p:sp>
      <p:sp>
        <p:nvSpPr>
          <p:cNvPr id="39" name="Google Shape;39;g375196a9f16_1_149"/>
          <p:cNvSpPr/>
          <p:nvPr/>
        </p:nvSpPr>
        <p:spPr>
          <a:xfrm>
            <a:off x="3366566" y="1687726"/>
            <a:ext cx="2440200" cy="2063400"/>
          </a:xfrm>
          <a:prstGeom prst="round2DiagRect">
            <a:avLst>
              <a:gd name="adj1" fmla="val 20610"/>
              <a:gd name="adj2" fmla="val 4399"/>
            </a:avLst>
          </a:prstGeom>
          <a:solidFill>
            <a:srgbClr val="004C97"/>
          </a:solidFill>
          <a:ln>
            <a:noFill/>
          </a:ln>
        </p:spPr>
        <p:txBody>
          <a:bodyPr spcFirstLastPara="1" wrap="square" lIns="84400" tIns="84400" rIns="84400" bIns="84400" anchor="ctr" anchorCtr="0">
            <a:noAutofit/>
          </a:bodyPr>
          <a:lstStyle/>
          <a:p>
            <a:pPr marL="0" lvl="0" indent="0" algn="ctr" rtl="0">
              <a:spcBef>
                <a:spcPts val="0"/>
              </a:spcBef>
              <a:spcAft>
                <a:spcPts val="0"/>
              </a:spcAft>
              <a:buNone/>
            </a:pPr>
            <a:r>
              <a:rPr lang="en" sz="3923">
                <a:solidFill>
                  <a:srgbClr val="FFFFFF"/>
                </a:solidFill>
                <a:latin typeface="Arial Black"/>
                <a:ea typeface="Arial Black"/>
                <a:cs typeface="Arial Black"/>
                <a:sym typeface="Arial Black"/>
              </a:rPr>
              <a:t>April 1</a:t>
            </a:r>
            <a:endParaRPr sz="3923">
              <a:solidFill>
                <a:srgbClr val="FFFFFF"/>
              </a:solidFill>
              <a:latin typeface="Arial Black"/>
              <a:ea typeface="Arial Black"/>
              <a:cs typeface="Arial Black"/>
              <a:sym typeface="Arial Black"/>
            </a:endParaRPr>
          </a:p>
          <a:p>
            <a:pPr marL="0" lvl="0" indent="0" algn="ctr" rtl="0">
              <a:lnSpc>
                <a:spcPct val="90000"/>
              </a:lnSpc>
              <a:spcBef>
                <a:spcPts val="554"/>
              </a:spcBef>
              <a:spcAft>
                <a:spcPts val="0"/>
              </a:spcAft>
              <a:buNone/>
            </a:pPr>
            <a:r>
              <a:rPr lang="en" sz="1477" b="1">
                <a:solidFill>
                  <a:srgbClr val="FFFFFF"/>
                </a:solidFill>
              </a:rPr>
              <a:t>Freshman Application Deadline</a:t>
            </a:r>
            <a:endParaRPr sz="1477" b="1"/>
          </a:p>
        </p:txBody>
      </p:sp>
      <p:sp>
        <p:nvSpPr>
          <p:cNvPr id="40" name="Google Shape;40;g375196a9f16_1_149"/>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advClick="0" advTm="500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ue Title Page 1">
  <p:cSld name="Title and Content_1">
    <p:spTree>
      <p:nvGrpSpPr>
        <p:cNvPr id="1" name="Shape 41"/>
        <p:cNvGrpSpPr/>
        <p:nvPr/>
      </p:nvGrpSpPr>
      <p:grpSpPr>
        <a:xfrm>
          <a:off x="0" y="0"/>
          <a:ext cx="0" cy="0"/>
          <a:chOff x="0" y="0"/>
          <a:chExt cx="0" cy="0"/>
        </a:xfrm>
      </p:grpSpPr>
      <p:pic>
        <p:nvPicPr>
          <p:cNvPr id="42" name="Google Shape;42;g375196a9f16_1_91" title="Here Blue BG.jpg"/>
          <p:cNvPicPr preferRelativeResize="0"/>
          <p:nvPr/>
        </p:nvPicPr>
        <p:blipFill>
          <a:blip r:embed="rId2">
            <a:alphaModFix/>
          </a:blip>
          <a:stretch>
            <a:fillRect/>
          </a:stretch>
        </p:blipFill>
        <p:spPr>
          <a:xfrm>
            <a:off x="0" y="-5"/>
            <a:ext cx="9144003" cy="5143504"/>
          </a:xfrm>
          <a:prstGeom prst="rect">
            <a:avLst/>
          </a:prstGeom>
          <a:noFill/>
          <a:ln>
            <a:noFill/>
          </a:ln>
        </p:spPr>
      </p:pic>
    </p:spTree>
  </p:cSld>
  <p:clrMapOvr>
    <a:masterClrMapping/>
  </p:clrMapOvr>
  <p:transition spd="med" advClick="0" advTm="500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Green Title Page" type="title">
  <p:cSld name="TITLE">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7"/>
          <p:cNvSpPr txBox="1">
            <a:spLocks noGrp="1"/>
          </p:cNvSpPr>
          <p:nvPr>
            <p:ph type="subTitle" idx="1"/>
          </p:nvPr>
        </p:nvSpPr>
        <p:spPr>
          <a:xfrm>
            <a:off x="1125236" y="3906564"/>
            <a:ext cx="6858000" cy="3087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750"/>
              </a:spcBef>
              <a:spcAft>
                <a:spcPts val="0"/>
              </a:spcAft>
              <a:buClr>
                <a:schemeClr val="lt1"/>
              </a:buClr>
              <a:buSzPts val="1800"/>
              <a:buFont typeface="Arial"/>
              <a:buNone/>
              <a:defRPr sz="1800" b="0" i="1" u="none" strike="noStrike" cap="none">
                <a:solidFill>
                  <a:schemeClr val="lt1"/>
                </a:solidFill>
                <a:latin typeface="Arial"/>
                <a:ea typeface="Arial"/>
                <a:cs typeface="Arial"/>
                <a:sym typeface="Arial"/>
              </a:defRPr>
            </a:lvl1pPr>
            <a:lvl2pPr marR="0" lvl="1" algn="ctr">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R="0" lvl="3"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pic>
        <p:nvPicPr>
          <p:cNvPr id="45" name="Google Shape;45;p67" title="Here Green BG.png"/>
          <p:cNvPicPr preferRelativeResize="0"/>
          <p:nvPr/>
        </p:nvPicPr>
        <p:blipFill>
          <a:blip r:embed="rId3">
            <a:alphaModFix/>
          </a:blip>
          <a:stretch>
            <a:fillRect/>
          </a:stretch>
        </p:blipFill>
        <p:spPr>
          <a:xfrm>
            <a:off x="0" y="0"/>
            <a:ext cx="9144018" cy="5143501"/>
          </a:xfrm>
          <a:prstGeom prst="rect">
            <a:avLst/>
          </a:prstGeom>
          <a:noFill/>
          <a:ln>
            <a:noFill/>
          </a:ln>
        </p:spPr>
      </p:pic>
    </p:spTree>
  </p:cSld>
  <p:clrMapOvr>
    <a:masterClrMapping/>
  </p:clrMapOvr>
  <p:transition spd="med" advClick="0" advTm="500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General ZeeMee Contact">
  <p:cSld name="CUSTOM_1">
    <p:spTree>
      <p:nvGrpSpPr>
        <p:cNvPr id="1" name="Shape 46"/>
        <p:cNvGrpSpPr/>
        <p:nvPr/>
      </p:nvGrpSpPr>
      <p:grpSpPr>
        <a:xfrm>
          <a:off x="0" y="0"/>
          <a:ext cx="0" cy="0"/>
          <a:chOff x="0" y="0"/>
          <a:chExt cx="0" cy="0"/>
        </a:xfrm>
      </p:grpSpPr>
      <p:pic>
        <p:nvPicPr>
          <p:cNvPr id="47" name="Google Shape;47;g375196a9f16_1_161" title="snow.jpg"/>
          <p:cNvPicPr preferRelativeResize="0"/>
          <p:nvPr/>
        </p:nvPicPr>
        <p:blipFill rotWithShape="1">
          <a:blip r:embed="rId2">
            <a:alphaModFix/>
          </a:blip>
          <a:srcRect l="-3051" t="8079" r="11131"/>
          <a:stretch/>
        </p:blipFill>
        <p:spPr>
          <a:xfrm>
            <a:off x="0" y="0"/>
            <a:ext cx="9144000" cy="5143500"/>
          </a:xfrm>
          <a:prstGeom prst="rect">
            <a:avLst/>
          </a:prstGeom>
          <a:noFill/>
          <a:ln>
            <a:noFill/>
          </a:ln>
        </p:spPr>
      </p:pic>
      <p:grpSp>
        <p:nvGrpSpPr>
          <p:cNvPr id="48" name="Google Shape;48;g375196a9f16_1_161"/>
          <p:cNvGrpSpPr/>
          <p:nvPr/>
        </p:nvGrpSpPr>
        <p:grpSpPr>
          <a:xfrm>
            <a:off x="4127127" y="3855125"/>
            <a:ext cx="5116587" cy="442625"/>
            <a:chOff x="579031" y="306200"/>
            <a:chExt cx="5116587" cy="442625"/>
          </a:xfrm>
        </p:grpSpPr>
        <p:sp>
          <p:nvSpPr>
            <p:cNvPr id="49" name="Google Shape;49;g375196a9f16_1_161"/>
            <p:cNvSpPr txBox="1"/>
            <p:nvPr/>
          </p:nvSpPr>
          <p:spPr>
            <a:xfrm>
              <a:off x="579031" y="306200"/>
              <a:ext cx="2363100" cy="442500"/>
            </a:xfrm>
            <a:prstGeom prst="rect">
              <a:avLst/>
            </a:prstGeom>
            <a:solidFill>
              <a:srgbClr val="009CDE"/>
            </a:solidFill>
            <a:ln>
              <a:noFill/>
            </a:ln>
          </p:spPr>
          <p:txBody>
            <a:bodyPr spcFirstLastPara="1" wrap="square" lIns="27425" tIns="27425" rIns="27425" bIns="274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 sz="1600" b="0" i="0" u="none" strike="noStrike" cap="none">
                  <a:solidFill>
                    <a:srgbClr val="FFFFFF"/>
                  </a:solidFill>
                  <a:latin typeface="Arial Black"/>
                  <a:ea typeface="Arial Black"/>
                  <a:cs typeface="Arial Black"/>
                  <a:sym typeface="Arial Black"/>
                </a:rPr>
                <a:t>Connect With UWF</a:t>
              </a:r>
              <a:endParaRPr sz="1600" b="0" i="0" u="none" strike="noStrike" cap="none">
                <a:solidFill>
                  <a:srgbClr val="FFFFFF"/>
                </a:solidFill>
                <a:latin typeface="Arial Black"/>
                <a:ea typeface="Arial Black"/>
                <a:cs typeface="Arial Black"/>
                <a:sym typeface="Arial Black"/>
              </a:endParaRPr>
            </a:p>
          </p:txBody>
        </p:sp>
        <p:sp>
          <p:nvSpPr>
            <p:cNvPr id="50" name="Google Shape;50;g375196a9f16_1_161"/>
            <p:cNvSpPr txBox="1"/>
            <p:nvPr/>
          </p:nvSpPr>
          <p:spPr>
            <a:xfrm>
              <a:off x="2885375" y="306325"/>
              <a:ext cx="2722200" cy="442500"/>
            </a:xfrm>
            <a:prstGeom prst="rect">
              <a:avLst/>
            </a:prstGeom>
            <a:solidFill>
              <a:srgbClr val="009CDE"/>
            </a:solidFill>
            <a:ln>
              <a:noFill/>
            </a:ln>
          </p:spPr>
          <p:txBody>
            <a:bodyPr spcFirstLastPara="1" wrap="square" lIns="27425" tIns="27425" rIns="27425" bIns="27425" anchor="t" anchorCtr="0">
              <a:noAutofit/>
            </a:bodyPr>
            <a:lstStyle/>
            <a:p>
              <a:pPr marL="0" marR="0" lvl="0" indent="0" algn="ctr" rtl="0">
                <a:lnSpc>
                  <a:spcPct val="150000"/>
                </a:lnSpc>
                <a:spcBef>
                  <a:spcPts val="0"/>
                </a:spcBef>
                <a:spcAft>
                  <a:spcPts val="0"/>
                </a:spcAft>
                <a:buClr>
                  <a:srgbClr val="000000"/>
                </a:buClr>
                <a:buSzPts val="1300"/>
                <a:buFont typeface="Arial"/>
                <a:buNone/>
              </a:pPr>
              <a:endParaRPr sz="1300" b="0" i="0" u="none" strike="noStrike" cap="none">
                <a:solidFill>
                  <a:srgbClr val="FFFFFF"/>
                </a:solidFill>
                <a:latin typeface="Arial Black"/>
                <a:ea typeface="Arial Black"/>
                <a:cs typeface="Arial Black"/>
                <a:sym typeface="Arial Black"/>
              </a:endParaRPr>
            </a:p>
          </p:txBody>
        </p:sp>
        <p:sp>
          <p:nvSpPr>
            <p:cNvPr id="51" name="Google Shape;51;g375196a9f16_1_161"/>
            <p:cNvSpPr txBox="1"/>
            <p:nvPr/>
          </p:nvSpPr>
          <p:spPr>
            <a:xfrm>
              <a:off x="4467718" y="336668"/>
              <a:ext cx="1227900" cy="384900"/>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0"/>
                </a:spcBef>
                <a:spcAft>
                  <a:spcPts val="0"/>
                </a:spcAft>
                <a:buClr>
                  <a:srgbClr val="000000"/>
                </a:buClr>
                <a:buSzPts val="1300"/>
                <a:buFont typeface="Arial"/>
                <a:buNone/>
              </a:pPr>
              <a:r>
                <a:rPr lang="en" sz="1300" b="0" i="0" u="none" strike="noStrike" cap="none">
                  <a:solidFill>
                    <a:srgbClr val="FFFFFF"/>
                  </a:solidFill>
                  <a:latin typeface="Arial Black"/>
                  <a:ea typeface="Arial Black"/>
                  <a:cs typeface="Arial Black"/>
                  <a:sym typeface="Arial Black"/>
                </a:rPr>
                <a:t>/westfl</a:t>
              </a:r>
              <a:endParaRPr sz="1300" b="0" i="0" u="none" strike="noStrike" cap="none">
                <a:solidFill>
                  <a:srgbClr val="FFFFFF"/>
                </a:solidFill>
                <a:latin typeface="Arial Black"/>
                <a:ea typeface="Arial Black"/>
                <a:cs typeface="Arial Black"/>
                <a:sym typeface="Arial Black"/>
              </a:endParaRPr>
            </a:p>
          </p:txBody>
        </p:sp>
        <p:pic>
          <p:nvPicPr>
            <p:cNvPr id="52" name="Google Shape;52;g375196a9f16_1_161"/>
            <p:cNvPicPr preferRelativeResize="0"/>
            <p:nvPr/>
          </p:nvPicPr>
          <p:blipFill rotWithShape="1">
            <a:blip r:embed="rId3">
              <a:alphaModFix/>
            </a:blip>
            <a:srcRect/>
            <a:stretch/>
          </p:blipFill>
          <p:spPr>
            <a:xfrm>
              <a:off x="3306814" y="411481"/>
              <a:ext cx="228600" cy="228600"/>
            </a:xfrm>
            <a:prstGeom prst="rect">
              <a:avLst/>
            </a:prstGeom>
            <a:noFill/>
            <a:ln>
              <a:noFill/>
            </a:ln>
          </p:spPr>
        </p:pic>
        <p:pic>
          <p:nvPicPr>
            <p:cNvPr id="53" name="Google Shape;53;g375196a9f16_1_161"/>
            <p:cNvPicPr preferRelativeResize="0"/>
            <p:nvPr/>
          </p:nvPicPr>
          <p:blipFill rotWithShape="1">
            <a:blip r:embed="rId4">
              <a:alphaModFix/>
            </a:blip>
            <a:srcRect/>
            <a:stretch/>
          </p:blipFill>
          <p:spPr>
            <a:xfrm>
              <a:off x="4463863" y="411493"/>
              <a:ext cx="228600" cy="228600"/>
            </a:xfrm>
            <a:prstGeom prst="rect">
              <a:avLst/>
            </a:prstGeom>
            <a:noFill/>
            <a:ln>
              <a:noFill/>
            </a:ln>
          </p:spPr>
        </p:pic>
        <p:pic>
          <p:nvPicPr>
            <p:cNvPr id="54" name="Google Shape;54;g375196a9f16_1_161"/>
            <p:cNvPicPr preferRelativeResize="0"/>
            <p:nvPr/>
          </p:nvPicPr>
          <p:blipFill rotWithShape="1">
            <a:blip r:embed="rId5">
              <a:alphaModFix/>
            </a:blip>
            <a:srcRect/>
            <a:stretch/>
          </p:blipFill>
          <p:spPr>
            <a:xfrm>
              <a:off x="3006325" y="412594"/>
              <a:ext cx="228600" cy="228600"/>
            </a:xfrm>
            <a:prstGeom prst="rect">
              <a:avLst/>
            </a:prstGeom>
            <a:noFill/>
            <a:ln>
              <a:noFill/>
            </a:ln>
          </p:spPr>
        </p:pic>
        <p:sp>
          <p:nvSpPr>
            <p:cNvPr id="55" name="Google Shape;55;g375196a9f16_1_161"/>
            <p:cNvSpPr txBox="1"/>
            <p:nvPr/>
          </p:nvSpPr>
          <p:spPr>
            <a:xfrm>
              <a:off x="3804823" y="342643"/>
              <a:ext cx="618300" cy="384900"/>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0"/>
                </a:spcBef>
                <a:spcAft>
                  <a:spcPts val="0"/>
                </a:spcAft>
                <a:buClr>
                  <a:srgbClr val="000000"/>
                </a:buClr>
                <a:buSzPts val="1300"/>
                <a:buFont typeface="Arial"/>
                <a:buNone/>
              </a:pPr>
              <a:r>
                <a:rPr lang="en" sz="1300" b="0" i="0" u="none" strike="noStrike" cap="none">
                  <a:solidFill>
                    <a:srgbClr val="FFFFFF"/>
                  </a:solidFill>
                  <a:latin typeface="Arial Black"/>
                  <a:ea typeface="Arial Black"/>
                  <a:cs typeface="Arial Black"/>
                  <a:sym typeface="Arial Black"/>
                </a:rPr>
                <a:t>/uwf</a:t>
              </a:r>
              <a:endParaRPr sz="1300" b="0" i="0" u="none" strike="noStrike" cap="none">
                <a:solidFill>
                  <a:srgbClr val="FFFFFF"/>
                </a:solidFill>
                <a:latin typeface="Arial Black"/>
                <a:ea typeface="Arial Black"/>
                <a:cs typeface="Arial Black"/>
                <a:sym typeface="Arial Black"/>
              </a:endParaRPr>
            </a:p>
          </p:txBody>
        </p:sp>
        <p:pic>
          <p:nvPicPr>
            <p:cNvPr id="56" name="Google Shape;56;g375196a9f16_1_161"/>
            <p:cNvPicPr preferRelativeResize="0"/>
            <p:nvPr/>
          </p:nvPicPr>
          <p:blipFill rotWithShape="1">
            <a:blip r:embed="rId6">
              <a:alphaModFix/>
            </a:blip>
            <a:srcRect/>
            <a:stretch/>
          </p:blipFill>
          <p:spPr>
            <a:xfrm>
              <a:off x="3607312" y="411475"/>
              <a:ext cx="228600" cy="228600"/>
            </a:xfrm>
            <a:prstGeom prst="rect">
              <a:avLst/>
            </a:prstGeom>
            <a:noFill/>
            <a:ln>
              <a:noFill/>
            </a:ln>
          </p:spPr>
        </p:pic>
      </p:grpSp>
      <p:sp>
        <p:nvSpPr>
          <p:cNvPr id="57" name="Google Shape;57;g375196a9f16_1_161"/>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8" name="Google Shape;58;g375196a9f16_1_161"/>
          <p:cNvGrpSpPr/>
          <p:nvPr/>
        </p:nvGrpSpPr>
        <p:grpSpPr>
          <a:xfrm>
            <a:off x="746799" y="1346025"/>
            <a:ext cx="2440500" cy="3387600"/>
            <a:chOff x="817925" y="692550"/>
            <a:chExt cx="2440500" cy="3387600"/>
          </a:xfrm>
        </p:grpSpPr>
        <p:sp>
          <p:nvSpPr>
            <p:cNvPr id="59" name="Google Shape;59;g375196a9f16_1_161"/>
            <p:cNvSpPr/>
            <p:nvPr/>
          </p:nvSpPr>
          <p:spPr>
            <a:xfrm>
              <a:off x="817925" y="692550"/>
              <a:ext cx="2440500" cy="3387600"/>
            </a:xfrm>
            <a:prstGeom prst="round2DiagRect">
              <a:avLst>
                <a:gd name="adj1" fmla="val 28704"/>
                <a:gd name="adj2" fmla="val 9664"/>
              </a:avLst>
            </a:prstGeom>
            <a:solidFill>
              <a:srgbClr val="FFFFFF">
                <a:alpha val="94300"/>
              </a:srgbClr>
            </a:solidFill>
            <a:ln w="28575" cap="flat" cmpd="sng">
              <a:solidFill>
                <a:srgbClr val="004C97"/>
              </a:solidFill>
              <a:prstDash val="solid"/>
              <a:round/>
              <a:headEnd type="none" w="sm" len="sm"/>
              <a:tailEnd type="none" w="sm" len="sm"/>
            </a:ln>
          </p:spPr>
          <p:txBody>
            <a:bodyPr spcFirstLastPara="1" wrap="square" lIns="182875" tIns="91425" rIns="89175" bIns="89175" anchor="t" anchorCtr="0">
              <a:noAutofit/>
            </a:bodyPr>
            <a:lstStyle/>
            <a:p>
              <a:pPr marL="0" lvl="0" indent="0" algn="l" rtl="0">
                <a:lnSpc>
                  <a:spcPct val="90000"/>
                </a:lnSpc>
                <a:spcBef>
                  <a:spcPts val="0"/>
                </a:spcBef>
                <a:spcAft>
                  <a:spcPts val="0"/>
                </a:spcAft>
                <a:buNone/>
              </a:pPr>
              <a:r>
                <a:rPr lang="en" sz="2400" b="1">
                  <a:solidFill>
                    <a:srgbClr val="004C97"/>
                  </a:solidFill>
                  <a:latin typeface="Arial Black"/>
                  <a:ea typeface="Arial Black"/>
                  <a:cs typeface="Arial Black"/>
                  <a:sym typeface="Arial Black"/>
                </a:rPr>
                <a:t>Download ZeeMee</a:t>
              </a:r>
              <a:endParaRPr sz="2400">
                <a:solidFill>
                  <a:srgbClr val="004C97"/>
                </a:solidFill>
                <a:latin typeface="Arial Black"/>
                <a:ea typeface="Arial Black"/>
                <a:cs typeface="Arial Black"/>
                <a:sym typeface="Arial Black"/>
              </a:endParaRPr>
            </a:p>
            <a:p>
              <a:pPr marL="0" lvl="0" indent="0" algn="l" rtl="0">
                <a:lnSpc>
                  <a:spcPct val="110000"/>
                </a:lnSpc>
                <a:spcBef>
                  <a:spcPts val="600"/>
                </a:spcBef>
                <a:spcAft>
                  <a:spcPts val="0"/>
                </a:spcAft>
                <a:buNone/>
              </a:pPr>
              <a:r>
                <a:rPr lang="en" sz="1200">
                  <a:solidFill>
                    <a:srgbClr val="000000"/>
                  </a:solidFill>
                </a:rPr>
                <a:t>Learn about life in Pensacola and at UWF from current students in the UWF community on the free ZeeMee app.</a:t>
              </a:r>
              <a:endParaRPr sz="1200">
                <a:solidFill>
                  <a:srgbClr val="000000"/>
                </a:solidFill>
              </a:endParaRPr>
            </a:p>
            <a:p>
              <a:pPr marL="228600" lvl="0" indent="-57150" algn="ctr" rtl="0">
                <a:lnSpc>
                  <a:spcPct val="90000"/>
                </a:lnSpc>
                <a:spcBef>
                  <a:spcPts val="0"/>
                </a:spcBef>
                <a:spcAft>
                  <a:spcPts val="1000"/>
                </a:spcAft>
                <a:buNone/>
              </a:pPr>
              <a:endParaRPr sz="1600" b="1">
                <a:solidFill>
                  <a:srgbClr val="000000"/>
                </a:solidFill>
              </a:endParaRPr>
            </a:p>
          </p:txBody>
        </p:sp>
        <p:pic>
          <p:nvPicPr>
            <p:cNvPr id="60" name="Google Shape;60;g375196a9f16_1_161"/>
            <p:cNvPicPr preferRelativeResize="0"/>
            <p:nvPr/>
          </p:nvPicPr>
          <p:blipFill rotWithShape="1">
            <a:blip r:embed="rId7">
              <a:alphaModFix/>
            </a:blip>
            <a:srcRect/>
            <a:stretch/>
          </p:blipFill>
          <p:spPr>
            <a:xfrm>
              <a:off x="2004731" y="3630823"/>
              <a:ext cx="682508" cy="205194"/>
            </a:xfrm>
            <a:prstGeom prst="rect">
              <a:avLst/>
            </a:prstGeom>
            <a:noFill/>
            <a:ln>
              <a:noFill/>
            </a:ln>
          </p:spPr>
        </p:pic>
        <p:pic>
          <p:nvPicPr>
            <p:cNvPr id="61" name="Google Shape;61;g375196a9f16_1_161"/>
            <p:cNvPicPr preferRelativeResize="0"/>
            <p:nvPr/>
          </p:nvPicPr>
          <p:blipFill rotWithShape="1">
            <a:blip r:embed="rId8">
              <a:alphaModFix/>
            </a:blip>
            <a:srcRect/>
            <a:stretch/>
          </p:blipFill>
          <p:spPr>
            <a:xfrm>
              <a:off x="1236637" y="3630823"/>
              <a:ext cx="691344" cy="205200"/>
            </a:xfrm>
            <a:prstGeom prst="rect">
              <a:avLst/>
            </a:prstGeom>
            <a:noFill/>
            <a:ln>
              <a:noFill/>
            </a:ln>
          </p:spPr>
        </p:pic>
        <p:pic>
          <p:nvPicPr>
            <p:cNvPr id="62" name="Google Shape;62;g375196a9f16_1_161" title="ZeeMee_web.png"/>
            <p:cNvPicPr preferRelativeResize="0"/>
            <p:nvPr/>
          </p:nvPicPr>
          <p:blipFill rotWithShape="1">
            <a:blip r:embed="rId9">
              <a:alphaModFix/>
            </a:blip>
            <a:srcRect/>
            <a:stretch/>
          </p:blipFill>
          <p:spPr>
            <a:xfrm>
              <a:off x="1182599" y="2879780"/>
              <a:ext cx="1801999" cy="536075"/>
            </a:xfrm>
            <a:prstGeom prst="rect">
              <a:avLst/>
            </a:prstGeom>
            <a:noFill/>
            <a:ln>
              <a:noFill/>
            </a:ln>
          </p:spPr>
        </p:pic>
      </p:grpSp>
    </p:spTree>
  </p:cSld>
  <p:clrMapOvr>
    <a:masterClrMapping/>
  </p:clrMapOvr>
  <p:transition spd="med" advClick="0"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jp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62"/>
          <p:cNvSpPr txBox="1">
            <a:spLocks noGrp="1"/>
          </p:cNvSpPr>
          <p:nvPr>
            <p:ph type="title"/>
          </p:nvPr>
        </p:nvSpPr>
        <p:spPr>
          <a:xfrm>
            <a:off x="1922929" y="188205"/>
            <a:ext cx="6739800" cy="5109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62"/>
          <p:cNvSpPr txBox="1">
            <a:spLocks noGrp="1"/>
          </p:cNvSpPr>
          <p:nvPr>
            <p:ph type="body" idx="1"/>
          </p:nvPr>
        </p:nvSpPr>
        <p:spPr>
          <a:xfrm>
            <a:off x="467008" y="985000"/>
            <a:ext cx="8168700" cy="37215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75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375"/>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8" name="Google Shape;8;p62" title="BG1 Light.png"/>
          <p:cNvPicPr preferRelativeResize="0"/>
          <p:nvPr/>
        </p:nvPicPr>
        <p:blipFill>
          <a:blip r:embed="rId12">
            <a:alphaModFix/>
          </a:blip>
          <a:stretch>
            <a:fillRect/>
          </a:stretch>
        </p:blipFill>
        <p:spPr>
          <a:xfrm>
            <a:off x="0" y="2232"/>
            <a:ext cx="9144003" cy="5139037"/>
          </a:xfrm>
          <a:prstGeom prst="rect">
            <a:avLst/>
          </a:prstGeom>
          <a:noFill/>
          <a:ln>
            <a:noFill/>
          </a:ln>
        </p:spPr>
      </p:pic>
      <p:pic>
        <p:nvPicPr>
          <p:cNvPr id="9" name="Google Shape;9;p62" title="BG2 Light.png"/>
          <p:cNvPicPr preferRelativeResize="0"/>
          <p:nvPr/>
        </p:nvPicPr>
        <p:blipFill>
          <a:blip r:embed="rId13">
            <a:alphaModFix/>
          </a:blip>
          <a:stretch>
            <a:fillRect/>
          </a:stretch>
        </p:blipFill>
        <p:spPr>
          <a:xfrm>
            <a:off x="0" y="0"/>
            <a:ext cx="9144003" cy="5143501"/>
          </a:xfrm>
          <a:prstGeom prst="rect">
            <a:avLst/>
          </a:prstGeom>
          <a:noFill/>
          <a:ln>
            <a:noFill/>
          </a:ln>
        </p:spPr>
      </p:pic>
      <p:pic>
        <p:nvPicPr>
          <p:cNvPr id="10" name="Google Shape;10;p62" title="BG1 Light.png"/>
          <p:cNvPicPr preferRelativeResize="0"/>
          <p:nvPr/>
        </p:nvPicPr>
        <p:blipFill>
          <a:blip r:embed="rId12">
            <a:alphaModFix/>
          </a:blip>
          <a:stretch>
            <a:fillRect/>
          </a:stretch>
        </p:blipFill>
        <p:spPr>
          <a:xfrm>
            <a:off x="0" y="2232"/>
            <a:ext cx="9144003" cy="513903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advClick="0" advTm="5000"/>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63"/>
        <p:cNvGrpSpPr/>
        <p:nvPr/>
      </p:nvGrpSpPr>
      <p:grpSpPr>
        <a:xfrm>
          <a:off x="0" y="0"/>
          <a:ext cx="0" cy="0"/>
          <a:chOff x="0" y="0"/>
          <a:chExt cx="0" cy="0"/>
        </a:xfrm>
      </p:grpSpPr>
      <p:sp>
        <p:nvSpPr>
          <p:cNvPr id="64" name="Google Shape;64;g3766c0b0610_21_0"/>
          <p:cNvSpPr txBox="1">
            <a:spLocks noGrp="1"/>
          </p:cNvSpPr>
          <p:nvPr>
            <p:ph type="title"/>
          </p:nvPr>
        </p:nvSpPr>
        <p:spPr>
          <a:xfrm>
            <a:off x="1922929" y="188205"/>
            <a:ext cx="6739800" cy="5109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5" name="Google Shape;65;g3766c0b0610_21_0"/>
          <p:cNvSpPr txBox="1">
            <a:spLocks noGrp="1"/>
          </p:cNvSpPr>
          <p:nvPr>
            <p:ph type="body" idx="1"/>
          </p:nvPr>
        </p:nvSpPr>
        <p:spPr>
          <a:xfrm>
            <a:off x="467008" y="985000"/>
            <a:ext cx="8168700" cy="37215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75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375"/>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transition spd="med" advClick="0" advTm="5000"/>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image" Target="../media/image35.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gif"/></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5.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jp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Tree>
  </p:cSld>
  <p:clrMapOvr>
    <a:masterClrMapping/>
  </p:clrMapOvr>
  <p:transition spd="med" advClick="0"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g3766c0b0610_2_89" title="3grads.jpg"/>
          <p:cNvPicPr preferRelativeResize="0"/>
          <p:nvPr/>
        </p:nvPicPr>
        <p:blipFill>
          <a:blip r:embed="rId3">
            <a:alphaModFix/>
          </a:blip>
          <a:stretch>
            <a:fillRect/>
          </a:stretch>
        </p:blipFill>
        <p:spPr>
          <a:xfrm>
            <a:off x="-50" y="0"/>
            <a:ext cx="9144000" cy="5143519"/>
          </a:xfrm>
          <a:prstGeom prst="rect">
            <a:avLst/>
          </a:prstGeom>
          <a:noFill/>
          <a:ln>
            <a:noFill/>
          </a:ln>
        </p:spPr>
      </p:pic>
      <p:sp>
        <p:nvSpPr>
          <p:cNvPr id="157" name="Google Shape;157;g3766c0b0610_2_89"/>
          <p:cNvSpPr/>
          <p:nvPr/>
        </p:nvSpPr>
        <p:spPr>
          <a:xfrm>
            <a:off x="5881700" y="4576825"/>
            <a:ext cx="2622300" cy="48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500"/>
              </a:spcBef>
              <a:spcAft>
                <a:spcPts val="0"/>
              </a:spcAft>
              <a:buClr>
                <a:schemeClr val="dk1"/>
              </a:buClr>
              <a:buSzPts val="1100"/>
              <a:buFont typeface="Arial"/>
              <a:buNone/>
            </a:pPr>
            <a:r>
              <a:rPr lang="en" sz="700" b="0" i="1" u="none" strike="noStrike" cap="none">
                <a:solidFill>
                  <a:schemeClr val="dk1"/>
                </a:solidFill>
                <a:latin typeface="Arial"/>
                <a:ea typeface="Arial"/>
                <a:cs typeface="Arial"/>
                <a:sym typeface="Arial"/>
              </a:rPr>
              <a:t>— UWF 202</a:t>
            </a:r>
            <a:r>
              <a:rPr lang="en" sz="700" i="1">
                <a:solidFill>
                  <a:schemeClr val="dk1"/>
                </a:solidFill>
              </a:rPr>
              <a:t>5</a:t>
            </a:r>
            <a:r>
              <a:rPr lang="en" sz="700" b="0" i="1" u="none" strike="noStrike" cap="none">
                <a:solidFill>
                  <a:schemeClr val="dk1"/>
                </a:solidFill>
                <a:latin typeface="Arial"/>
                <a:ea typeface="Arial"/>
                <a:cs typeface="Arial"/>
                <a:sym typeface="Arial"/>
              </a:rPr>
              <a:t> Accountability Plan (undergraduate), State University System Performance-Based Funding Metrics</a:t>
            </a:r>
            <a:endParaRPr sz="700" b="0" i="1" u="none" strike="noStrike" cap="none">
              <a:solidFill>
                <a:schemeClr val="dk1"/>
              </a:solidFill>
              <a:latin typeface="Arial"/>
              <a:ea typeface="Arial"/>
              <a:cs typeface="Arial"/>
              <a:sym typeface="Arial"/>
            </a:endParaRPr>
          </a:p>
          <a:p>
            <a:pPr marL="0" marR="0" lvl="0" indent="0" algn="l" rtl="0">
              <a:lnSpc>
                <a:spcPct val="100000"/>
              </a:lnSpc>
              <a:spcBef>
                <a:spcPts val="500"/>
              </a:spcBef>
              <a:spcAft>
                <a:spcPts val="0"/>
              </a:spcAft>
              <a:buClr>
                <a:schemeClr val="dk1"/>
              </a:buClr>
              <a:buSzPts val="1100"/>
              <a:buFont typeface="Arial"/>
              <a:buNone/>
            </a:pPr>
            <a:endParaRPr sz="700" b="0" i="1" u="none" strike="noStrike" cap="none">
              <a:solidFill>
                <a:schemeClr val="dk1"/>
              </a:solidFill>
              <a:latin typeface="Arial"/>
              <a:ea typeface="Arial"/>
              <a:cs typeface="Arial"/>
              <a:sym typeface="Arial"/>
            </a:endParaRPr>
          </a:p>
          <a:p>
            <a:pPr marL="0" marR="0" lvl="0" indent="0" algn="l" rtl="0">
              <a:lnSpc>
                <a:spcPct val="100000"/>
              </a:lnSpc>
              <a:spcBef>
                <a:spcPts val="500"/>
              </a:spcBef>
              <a:spcAft>
                <a:spcPts val="0"/>
              </a:spcAft>
              <a:buClr>
                <a:schemeClr val="dk1"/>
              </a:buClr>
              <a:buSzPts val="1100"/>
              <a:buFont typeface="Arial"/>
              <a:buNone/>
            </a:pPr>
            <a:endParaRPr sz="700" b="0" i="1" u="none" strike="noStrike" cap="none">
              <a:solidFill>
                <a:schemeClr val="dk1"/>
              </a:solidFill>
              <a:latin typeface="Arial"/>
              <a:ea typeface="Arial"/>
              <a:cs typeface="Arial"/>
              <a:sym typeface="Arial"/>
            </a:endParaRPr>
          </a:p>
        </p:txBody>
      </p:sp>
      <p:sp>
        <p:nvSpPr>
          <p:cNvPr id="158" name="Google Shape;158;g3766c0b0610_2_89"/>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g3766c0b0610_2_89"/>
          <p:cNvSpPr/>
          <p:nvPr/>
        </p:nvSpPr>
        <p:spPr>
          <a:xfrm>
            <a:off x="5737275" y="1214575"/>
            <a:ext cx="2751000" cy="3200700"/>
          </a:xfrm>
          <a:prstGeom prst="round2DiagRect">
            <a:avLst>
              <a:gd name="adj1" fmla="val 28704"/>
              <a:gd name="adj2" fmla="val 9664"/>
            </a:avLst>
          </a:prstGeom>
          <a:solidFill>
            <a:srgbClr val="004C97">
              <a:alpha val="82750"/>
            </a:srgbClr>
          </a:solidFill>
          <a:ln>
            <a:noFill/>
          </a:ln>
        </p:spPr>
        <p:txBody>
          <a:bodyPr spcFirstLastPara="1" wrap="square" lIns="89175" tIns="137150" rIns="89175" bIns="89175" anchor="ctr" anchorCtr="0">
            <a:noAutofit/>
          </a:bodyPr>
          <a:lstStyle/>
          <a:p>
            <a:pPr marL="0" lvl="0" indent="0" algn="ctr" rtl="0">
              <a:lnSpc>
                <a:spcPct val="90000"/>
              </a:lnSpc>
              <a:spcBef>
                <a:spcPts val="0"/>
              </a:spcBef>
              <a:spcAft>
                <a:spcPts val="0"/>
              </a:spcAft>
              <a:buClr>
                <a:schemeClr val="dk1"/>
              </a:buClr>
              <a:buSzPts val="1100"/>
              <a:buFont typeface="Arial"/>
              <a:buNone/>
            </a:pPr>
            <a:r>
              <a:rPr lang="en" sz="1600" b="1">
                <a:solidFill>
                  <a:schemeClr val="lt1"/>
                </a:solidFill>
              </a:rPr>
              <a:t>ONE YEAR AFTER GRADUATION</a:t>
            </a:r>
            <a:endParaRPr sz="1600" b="1">
              <a:solidFill>
                <a:schemeClr val="lt1"/>
              </a:solidFill>
              <a:latin typeface="Arial Black"/>
              <a:ea typeface="Arial Black"/>
              <a:cs typeface="Arial Black"/>
              <a:sym typeface="Arial Black"/>
            </a:endParaRPr>
          </a:p>
          <a:p>
            <a:pPr marL="0" lvl="0" indent="0" algn="ctr" rtl="0">
              <a:lnSpc>
                <a:spcPct val="90000"/>
              </a:lnSpc>
              <a:spcBef>
                <a:spcPts val="1000"/>
              </a:spcBef>
              <a:spcAft>
                <a:spcPts val="0"/>
              </a:spcAft>
              <a:buNone/>
            </a:pPr>
            <a:r>
              <a:rPr lang="en" sz="3700" b="1">
                <a:solidFill>
                  <a:schemeClr val="lt1"/>
                </a:solidFill>
                <a:latin typeface="Arial Black"/>
                <a:ea typeface="Arial Black"/>
                <a:cs typeface="Arial Black"/>
                <a:sym typeface="Arial Black"/>
              </a:rPr>
              <a:t>80%</a:t>
            </a:r>
            <a:endParaRPr sz="3700" b="1">
              <a:solidFill>
                <a:schemeClr val="lt1"/>
              </a:solidFill>
              <a:latin typeface="Arial Black"/>
              <a:ea typeface="Arial Black"/>
              <a:cs typeface="Arial Black"/>
              <a:sym typeface="Arial Black"/>
            </a:endParaRPr>
          </a:p>
          <a:p>
            <a:pPr marL="0" lvl="0" indent="0" algn="ctr" rtl="0">
              <a:spcBef>
                <a:spcPts val="0"/>
              </a:spcBef>
              <a:spcAft>
                <a:spcPts val="0"/>
              </a:spcAft>
              <a:buClr>
                <a:schemeClr val="dk1"/>
              </a:buClr>
              <a:buSzPts val="1100"/>
              <a:buFont typeface="Arial"/>
              <a:buNone/>
            </a:pPr>
            <a:r>
              <a:rPr lang="en" sz="1100">
                <a:solidFill>
                  <a:schemeClr val="lt1"/>
                </a:solidFill>
              </a:rPr>
              <a:t>OF GRADS ARE EMPLOYED </a:t>
            </a:r>
            <a:br>
              <a:rPr lang="en" sz="1100">
                <a:solidFill>
                  <a:schemeClr val="lt1"/>
                </a:solidFill>
              </a:rPr>
            </a:br>
            <a:r>
              <a:rPr lang="en" sz="1100">
                <a:solidFill>
                  <a:schemeClr val="lt1"/>
                </a:solidFill>
              </a:rPr>
              <a:t>(at $40K+) OR CONTINUING THEIR EDUCATION</a:t>
            </a:r>
            <a:endParaRPr sz="1100">
              <a:solidFill>
                <a:schemeClr val="lt1"/>
              </a:solidFill>
            </a:endParaRPr>
          </a:p>
          <a:p>
            <a:pPr marL="0" lvl="0" indent="0" algn="ctr" rtl="0">
              <a:spcBef>
                <a:spcPts val="300"/>
              </a:spcBef>
              <a:spcAft>
                <a:spcPts val="0"/>
              </a:spcAft>
              <a:buClr>
                <a:schemeClr val="dk1"/>
              </a:buClr>
              <a:buSzPts val="1100"/>
              <a:buFont typeface="Arial"/>
              <a:buNone/>
            </a:pPr>
            <a:r>
              <a:rPr lang="en" sz="800" i="1">
                <a:solidFill>
                  <a:schemeClr val="lt1"/>
                </a:solidFill>
              </a:rPr>
              <a:t>2nd highest in FL SUS</a:t>
            </a:r>
            <a:endParaRPr sz="800" i="1">
              <a:solidFill>
                <a:schemeClr val="lt1"/>
              </a:solidFill>
            </a:endParaRPr>
          </a:p>
          <a:p>
            <a:pPr marL="0" lvl="0" indent="0" algn="ctr" rtl="0">
              <a:lnSpc>
                <a:spcPct val="90000"/>
              </a:lnSpc>
              <a:spcBef>
                <a:spcPts val="1000"/>
              </a:spcBef>
              <a:spcAft>
                <a:spcPts val="0"/>
              </a:spcAft>
              <a:buClr>
                <a:schemeClr val="dk1"/>
              </a:buClr>
              <a:buSzPts val="1100"/>
              <a:buFont typeface="Arial"/>
              <a:buNone/>
            </a:pPr>
            <a:r>
              <a:rPr lang="en" sz="3700" b="1">
                <a:solidFill>
                  <a:schemeClr val="lt1"/>
                </a:solidFill>
                <a:latin typeface="Arial Black"/>
                <a:ea typeface="Arial Black"/>
                <a:cs typeface="Arial Black"/>
                <a:sym typeface="Arial Black"/>
              </a:rPr>
              <a:t>$54,000</a:t>
            </a:r>
            <a:endParaRPr sz="3700" b="1">
              <a:solidFill>
                <a:schemeClr val="lt1"/>
              </a:solidFill>
              <a:latin typeface="Arial Black"/>
              <a:ea typeface="Arial Black"/>
              <a:cs typeface="Arial Black"/>
              <a:sym typeface="Arial Black"/>
            </a:endParaRPr>
          </a:p>
          <a:p>
            <a:pPr marL="0" lvl="0" indent="0" algn="ctr" rtl="0">
              <a:spcBef>
                <a:spcPts val="0"/>
              </a:spcBef>
              <a:spcAft>
                <a:spcPts val="0"/>
              </a:spcAft>
              <a:buClr>
                <a:schemeClr val="dk1"/>
              </a:buClr>
              <a:buSzPts val="1100"/>
              <a:buFont typeface="Arial"/>
              <a:buNone/>
            </a:pPr>
            <a:r>
              <a:rPr lang="en" sz="1100">
                <a:solidFill>
                  <a:schemeClr val="lt1"/>
                </a:solidFill>
              </a:rPr>
              <a:t>MEDIAN WAGES</a:t>
            </a:r>
            <a:endParaRPr sz="1100">
              <a:solidFill>
                <a:schemeClr val="lt1"/>
              </a:solidFill>
            </a:endParaRPr>
          </a:p>
          <a:p>
            <a:pPr marL="0" lvl="0" indent="0" algn="ctr" rtl="0">
              <a:spcBef>
                <a:spcPts val="300"/>
              </a:spcBef>
              <a:spcAft>
                <a:spcPts val="0"/>
              </a:spcAft>
              <a:buClr>
                <a:schemeClr val="dk1"/>
              </a:buClr>
              <a:buSzPts val="1100"/>
              <a:buFont typeface="Arial"/>
              <a:buNone/>
            </a:pPr>
            <a:r>
              <a:rPr lang="en" sz="800" i="1">
                <a:solidFill>
                  <a:schemeClr val="lt1"/>
                </a:solidFill>
              </a:rPr>
              <a:t>3rd highest in FL SUS</a:t>
            </a:r>
            <a:endParaRPr sz="1100">
              <a:solidFill>
                <a:schemeClr val="lt1"/>
              </a:solidFill>
            </a:endParaRPr>
          </a:p>
        </p:txBody>
      </p:sp>
    </p:spTree>
  </p:cSld>
  <p:clrMapOvr>
    <a:masterClrMapping/>
  </p:clrMapOvr>
  <p:transition spd="med" advClick="0" advTm="5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375196a9f16_1_215"/>
          <p:cNvSpPr txBox="1"/>
          <p:nvPr/>
        </p:nvSpPr>
        <p:spPr>
          <a:xfrm>
            <a:off x="1984918" y="1991975"/>
            <a:ext cx="5309100" cy="9006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000000"/>
              </a:buClr>
              <a:buSzPts val="4500"/>
              <a:buFont typeface="Arial"/>
              <a:buNone/>
            </a:pPr>
            <a:r>
              <a:rPr lang="en" sz="6400" b="1">
                <a:solidFill>
                  <a:srgbClr val="FFFFFF"/>
                </a:solidFill>
                <a:latin typeface="Arial Black"/>
                <a:ea typeface="Arial Black"/>
                <a:cs typeface="Arial Black"/>
                <a:sym typeface="Arial Black"/>
              </a:rPr>
              <a:t>Academics</a:t>
            </a:r>
            <a:endParaRPr sz="6100" b="1" i="0" u="none" strike="noStrike" cap="none">
              <a:solidFill>
                <a:srgbClr val="FFFFFF"/>
              </a:solidFill>
              <a:latin typeface="Arial Black"/>
              <a:ea typeface="Arial Black"/>
              <a:cs typeface="Arial Black"/>
              <a:sym typeface="Arial Black"/>
            </a:endParaRPr>
          </a:p>
        </p:txBody>
      </p:sp>
    </p:spTree>
  </p:cSld>
  <p:clrMapOvr>
    <a:masterClrMapping/>
  </p:clrMapOvr>
  <p:transition spd="med" advClick="0" advTm="5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3766c0b0610_5_0"/>
          <p:cNvSpPr txBox="1"/>
          <p:nvPr/>
        </p:nvSpPr>
        <p:spPr>
          <a:xfrm>
            <a:off x="3594363" y="1858619"/>
            <a:ext cx="2409900" cy="36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0" i="0" u="none" strike="noStrike" cap="none">
                <a:solidFill>
                  <a:srgbClr val="004C97"/>
                </a:solidFill>
                <a:latin typeface="Arial"/>
                <a:ea typeface="Arial"/>
                <a:cs typeface="Arial"/>
                <a:sym typeface="Arial"/>
              </a:rPr>
              <a:t>Lewis Bear Jr. </a:t>
            </a:r>
            <a:br>
              <a:rPr lang="en" sz="1700" b="0" i="0" u="none" strike="noStrike" cap="none">
                <a:solidFill>
                  <a:srgbClr val="004C97"/>
                </a:solidFill>
                <a:latin typeface="Arial"/>
                <a:ea typeface="Arial"/>
                <a:cs typeface="Arial"/>
                <a:sym typeface="Arial"/>
              </a:rPr>
            </a:br>
            <a:r>
              <a:rPr lang="en" sz="1700" b="0" i="0" u="none" strike="noStrike" cap="none">
                <a:solidFill>
                  <a:srgbClr val="004C97"/>
                </a:solidFill>
                <a:latin typeface="Arial"/>
                <a:ea typeface="Arial"/>
                <a:cs typeface="Arial"/>
                <a:sym typeface="Arial"/>
              </a:rPr>
              <a:t>College of Business</a:t>
            </a:r>
            <a:endParaRPr sz="1700" b="0" i="0" u="none" strike="noStrike" cap="none">
              <a:solidFill>
                <a:srgbClr val="004C97"/>
              </a:solidFill>
              <a:latin typeface="Arial"/>
              <a:ea typeface="Arial"/>
              <a:cs typeface="Arial"/>
              <a:sym typeface="Arial"/>
            </a:endParaRPr>
          </a:p>
        </p:txBody>
      </p:sp>
      <p:sp>
        <p:nvSpPr>
          <p:cNvPr id="170" name="Google Shape;170;g3766c0b0610_5_0"/>
          <p:cNvSpPr txBox="1"/>
          <p:nvPr/>
        </p:nvSpPr>
        <p:spPr>
          <a:xfrm>
            <a:off x="973113" y="1861828"/>
            <a:ext cx="2706600" cy="620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0" i="0" u="none" strike="noStrike" cap="none">
                <a:solidFill>
                  <a:srgbClr val="004C97"/>
                </a:solidFill>
                <a:latin typeface="Arial"/>
                <a:ea typeface="Arial"/>
                <a:cs typeface="Arial"/>
                <a:sym typeface="Arial"/>
              </a:rPr>
              <a:t>College of Arts, Social Sciences and Humanities</a:t>
            </a:r>
            <a:endParaRPr sz="1700" b="0" i="0" u="none" strike="noStrike" cap="none">
              <a:solidFill>
                <a:srgbClr val="004C97"/>
              </a:solidFill>
              <a:latin typeface="Arial"/>
              <a:ea typeface="Arial"/>
              <a:cs typeface="Arial"/>
              <a:sym typeface="Arial"/>
            </a:endParaRPr>
          </a:p>
        </p:txBody>
      </p:sp>
      <p:pic>
        <p:nvPicPr>
          <p:cNvPr id="171" name="Google Shape;171;g3766c0b0610_5_0"/>
          <p:cNvPicPr preferRelativeResize="0"/>
          <p:nvPr/>
        </p:nvPicPr>
        <p:blipFill rotWithShape="1">
          <a:blip r:embed="rId3">
            <a:alphaModFix/>
          </a:blip>
          <a:srcRect b="34516"/>
          <a:stretch/>
        </p:blipFill>
        <p:spPr>
          <a:xfrm>
            <a:off x="5432300" y="2646400"/>
            <a:ext cx="1407826" cy="921912"/>
          </a:xfrm>
          <a:prstGeom prst="rect">
            <a:avLst/>
          </a:prstGeom>
          <a:noFill/>
          <a:ln>
            <a:noFill/>
          </a:ln>
        </p:spPr>
      </p:pic>
      <p:pic>
        <p:nvPicPr>
          <p:cNvPr id="172" name="Google Shape;172;g3766c0b0610_5_0"/>
          <p:cNvPicPr preferRelativeResize="0"/>
          <p:nvPr/>
        </p:nvPicPr>
        <p:blipFill rotWithShape="1">
          <a:blip r:embed="rId4">
            <a:alphaModFix/>
          </a:blip>
          <a:srcRect b="34516"/>
          <a:stretch/>
        </p:blipFill>
        <p:spPr>
          <a:xfrm>
            <a:off x="1582850" y="970249"/>
            <a:ext cx="1408175" cy="922126"/>
          </a:xfrm>
          <a:prstGeom prst="rect">
            <a:avLst/>
          </a:prstGeom>
          <a:noFill/>
          <a:ln>
            <a:noFill/>
          </a:ln>
        </p:spPr>
      </p:pic>
      <p:pic>
        <p:nvPicPr>
          <p:cNvPr id="173" name="Google Shape;173;g3766c0b0610_5_0"/>
          <p:cNvPicPr preferRelativeResize="0"/>
          <p:nvPr/>
        </p:nvPicPr>
        <p:blipFill rotWithShape="1">
          <a:blip r:embed="rId5">
            <a:alphaModFix/>
          </a:blip>
          <a:srcRect b="34499"/>
          <a:stretch/>
        </p:blipFill>
        <p:spPr>
          <a:xfrm>
            <a:off x="2801088" y="2644293"/>
            <a:ext cx="1407826" cy="922126"/>
          </a:xfrm>
          <a:prstGeom prst="rect">
            <a:avLst/>
          </a:prstGeom>
          <a:noFill/>
          <a:ln>
            <a:noFill/>
          </a:ln>
        </p:spPr>
      </p:pic>
      <p:pic>
        <p:nvPicPr>
          <p:cNvPr id="174" name="Google Shape;174;g3766c0b0610_5_0"/>
          <p:cNvPicPr preferRelativeResize="0"/>
          <p:nvPr/>
        </p:nvPicPr>
        <p:blipFill rotWithShape="1">
          <a:blip r:embed="rId6">
            <a:alphaModFix/>
          </a:blip>
          <a:srcRect b="39412"/>
          <a:stretch/>
        </p:blipFill>
        <p:spPr>
          <a:xfrm>
            <a:off x="6428350" y="975950"/>
            <a:ext cx="1407824" cy="852961"/>
          </a:xfrm>
          <a:prstGeom prst="rect">
            <a:avLst/>
          </a:prstGeom>
          <a:noFill/>
          <a:ln>
            <a:noFill/>
          </a:ln>
        </p:spPr>
      </p:pic>
      <p:pic>
        <p:nvPicPr>
          <p:cNvPr id="175" name="Google Shape;175;g3766c0b0610_5_0"/>
          <p:cNvPicPr preferRelativeResize="0"/>
          <p:nvPr/>
        </p:nvPicPr>
        <p:blipFill rotWithShape="1">
          <a:blip r:embed="rId7">
            <a:alphaModFix/>
          </a:blip>
          <a:srcRect b="36338"/>
          <a:stretch/>
        </p:blipFill>
        <p:spPr>
          <a:xfrm>
            <a:off x="4095400" y="961685"/>
            <a:ext cx="1407826" cy="896238"/>
          </a:xfrm>
          <a:prstGeom prst="rect">
            <a:avLst/>
          </a:prstGeom>
          <a:noFill/>
          <a:ln>
            <a:noFill/>
          </a:ln>
        </p:spPr>
      </p:pic>
      <p:sp>
        <p:nvSpPr>
          <p:cNvPr id="176" name="Google Shape;176;g3766c0b0610_5_0"/>
          <p:cNvSpPr txBox="1"/>
          <p:nvPr/>
        </p:nvSpPr>
        <p:spPr>
          <a:xfrm>
            <a:off x="2151700" y="3538500"/>
            <a:ext cx="2706600" cy="620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0" i="0" u="none" strike="noStrike" cap="none">
                <a:solidFill>
                  <a:srgbClr val="004C97"/>
                </a:solidFill>
                <a:latin typeface="Arial"/>
                <a:ea typeface="Arial"/>
                <a:cs typeface="Arial"/>
                <a:sym typeface="Arial"/>
              </a:rPr>
              <a:t>Hal Marcus College of Science and Engineering</a:t>
            </a:r>
            <a:endParaRPr sz="1700" b="0" i="0" u="none" strike="noStrike" cap="none">
              <a:solidFill>
                <a:srgbClr val="004C97"/>
              </a:solidFill>
              <a:latin typeface="Arial"/>
              <a:ea typeface="Arial"/>
              <a:cs typeface="Arial"/>
              <a:sym typeface="Arial"/>
            </a:endParaRPr>
          </a:p>
        </p:txBody>
      </p:sp>
      <p:sp>
        <p:nvSpPr>
          <p:cNvPr id="177" name="Google Shape;177;g3766c0b0610_5_0"/>
          <p:cNvSpPr txBox="1"/>
          <p:nvPr/>
        </p:nvSpPr>
        <p:spPr>
          <a:xfrm>
            <a:off x="5842713" y="1862108"/>
            <a:ext cx="2579100" cy="36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0" i="0" u="none" strike="noStrike" cap="none">
                <a:solidFill>
                  <a:srgbClr val="004C97"/>
                </a:solidFill>
                <a:latin typeface="Arial"/>
                <a:ea typeface="Arial"/>
                <a:cs typeface="Arial"/>
                <a:sym typeface="Arial"/>
              </a:rPr>
              <a:t>School of Education</a:t>
            </a:r>
            <a:endParaRPr sz="1700" b="0" i="0" u="none" strike="noStrike" cap="none">
              <a:solidFill>
                <a:srgbClr val="004C97"/>
              </a:solidFill>
              <a:latin typeface="Arial"/>
              <a:ea typeface="Arial"/>
              <a:cs typeface="Arial"/>
              <a:sym typeface="Arial"/>
            </a:endParaRPr>
          </a:p>
        </p:txBody>
      </p:sp>
      <p:sp>
        <p:nvSpPr>
          <p:cNvPr id="178" name="Google Shape;178;g3766c0b0610_5_0"/>
          <p:cNvSpPr txBox="1"/>
          <p:nvPr/>
        </p:nvSpPr>
        <p:spPr>
          <a:xfrm>
            <a:off x="4931250" y="3538500"/>
            <a:ext cx="2409900" cy="620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0" i="0" u="none" strike="noStrike" cap="none">
                <a:solidFill>
                  <a:srgbClr val="004C97"/>
                </a:solidFill>
                <a:latin typeface="Arial"/>
                <a:ea typeface="Arial"/>
                <a:cs typeface="Arial"/>
                <a:sym typeface="Arial"/>
              </a:rPr>
              <a:t>Usha Kundu, MD College of Health</a:t>
            </a:r>
            <a:endParaRPr sz="1700" b="0" i="0" u="none" strike="noStrike" cap="none">
              <a:solidFill>
                <a:srgbClr val="004C97"/>
              </a:solidFill>
              <a:latin typeface="Arial"/>
              <a:ea typeface="Arial"/>
              <a:cs typeface="Arial"/>
              <a:sym typeface="Arial"/>
            </a:endParaRPr>
          </a:p>
        </p:txBody>
      </p:sp>
    </p:spTree>
  </p:cSld>
  <p:clrMapOvr>
    <a:masterClrMapping/>
  </p:clrMapOvr>
  <p:transition spd="med" advClick="0" advTm="5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g3766c0b0610_5_17" title="nursing.jpg"/>
          <p:cNvPicPr preferRelativeResize="0"/>
          <p:nvPr/>
        </p:nvPicPr>
        <p:blipFill>
          <a:blip r:embed="rId3">
            <a:alphaModFix/>
          </a:blip>
          <a:stretch>
            <a:fillRect/>
          </a:stretch>
        </p:blipFill>
        <p:spPr>
          <a:xfrm>
            <a:off x="-50" y="0"/>
            <a:ext cx="9132278" cy="5136901"/>
          </a:xfrm>
          <a:prstGeom prst="rect">
            <a:avLst/>
          </a:prstGeom>
          <a:noFill/>
          <a:ln>
            <a:noFill/>
          </a:ln>
        </p:spPr>
      </p:pic>
      <p:sp>
        <p:nvSpPr>
          <p:cNvPr id="184" name="Google Shape;184;g3766c0b0610_5_17"/>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g3766c0b0610_5_17"/>
          <p:cNvSpPr/>
          <p:nvPr/>
        </p:nvSpPr>
        <p:spPr>
          <a:xfrm>
            <a:off x="639675" y="3676800"/>
            <a:ext cx="1654500" cy="988500"/>
          </a:xfrm>
          <a:prstGeom prst="round2DiagRect">
            <a:avLst>
              <a:gd name="adj1" fmla="val 28704"/>
              <a:gd name="adj2" fmla="val 9664"/>
            </a:avLst>
          </a:prstGeom>
          <a:solidFill>
            <a:srgbClr val="40A829">
              <a:alpha val="82750"/>
            </a:srgbClr>
          </a:solidFill>
          <a:ln>
            <a:noFill/>
          </a:ln>
        </p:spPr>
        <p:txBody>
          <a:bodyPr spcFirstLastPara="1" wrap="square" lIns="89175" tIns="89175" rIns="89175" bIns="89175" anchor="ctr" anchorCtr="0">
            <a:noAutofit/>
          </a:bodyPr>
          <a:lstStyle/>
          <a:p>
            <a:pPr marL="0" lvl="0" indent="0" algn="ctr" rtl="0">
              <a:lnSpc>
                <a:spcPct val="90000"/>
              </a:lnSpc>
              <a:spcBef>
                <a:spcPts val="0"/>
              </a:spcBef>
              <a:spcAft>
                <a:spcPts val="0"/>
              </a:spcAft>
              <a:buClr>
                <a:schemeClr val="dk1"/>
              </a:buClr>
              <a:buSzPts val="3700"/>
              <a:buFont typeface="Arial"/>
              <a:buNone/>
            </a:pPr>
            <a:r>
              <a:rPr lang="en" sz="3700" b="1">
                <a:solidFill>
                  <a:schemeClr val="lt1"/>
                </a:solidFill>
                <a:latin typeface="Arial Black"/>
                <a:ea typeface="Arial Black"/>
                <a:cs typeface="Arial Black"/>
                <a:sym typeface="Arial Black"/>
              </a:rPr>
              <a:t>70+</a:t>
            </a:r>
            <a:endParaRPr sz="3700" b="1">
              <a:solidFill>
                <a:schemeClr val="lt1"/>
              </a:solidFill>
              <a:latin typeface="Arial Black"/>
              <a:ea typeface="Arial Black"/>
              <a:cs typeface="Arial Black"/>
              <a:sym typeface="Arial Black"/>
            </a:endParaRPr>
          </a:p>
          <a:p>
            <a:pPr marL="0" lvl="0" indent="0" algn="ctr" rtl="0">
              <a:lnSpc>
                <a:spcPct val="90000"/>
              </a:lnSpc>
              <a:spcBef>
                <a:spcPts val="0"/>
              </a:spcBef>
              <a:spcAft>
                <a:spcPts val="0"/>
              </a:spcAft>
              <a:buClr>
                <a:schemeClr val="dk1"/>
              </a:buClr>
              <a:buSzPts val="1100"/>
              <a:buFont typeface="Arial"/>
              <a:buNone/>
            </a:pPr>
            <a:r>
              <a:rPr lang="en" sz="1100">
                <a:solidFill>
                  <a:schemeClr val="lt1"/>
                </a:solidFill>
              </a:rPr>
              <a:t>UNDERGRADUATE PROGRAMS</a:t>
            </a:r>
            <a:endParaRPr sz="3700" b="1">
              <a:solidFill>
                <a:schemeClr val="lt1"/>
              </a:solidFill>
              <a:latin typeface="Arial Black"/>
              <a:ea typeface="Arial Black"/>
              <a:cs typeface="Arial Black"/>
              <a:sym typeface="Arial Black"/>
            </a:endParaRPr>
          </a:p>
        </p:txBody>
      </p:sp>
      <p:sp>
        <p:nvSpPr>
          <p:cNvPr id="186" name="Google Shape;186;g3766c0b0610_5_17"/>
          <p:cNvSpPr/>
          <p:nvPr/>
        </p:nvSpPr>
        <p:spPr>
          <a:xfrm>
            <a:off x="2413125" y="3676800"/>
            <a:ext cx="1793100" cy="988500"/>
          </a:xfrm>
          <a:prstGeom prst="round2DiagRect">
            <a:avLst>
              <a:gd name="adj1" fmla="val 28704"/>
              <a:gd name="adj2" fmla="val 9664"/>
            </a:avLst>
          </a:prstGeom>
          <a:solidFill>
            <a:srgbClr val="40A829">
              <a:alpha val="82750"/>
            </a:srgbClr>
          </a:solidFill>
          <a:ln>
            <a:noFill/>
          </a:ln>
        </p:spPr>
        <p:txBody>
          <a:bodyPr spcFirstLastPara="1" wrap="square" lIns="89175" tIns="89175" rIns="89175" bIns="89175" anchor="ctr" anchorCtr="0">
            <a:noAutofit/>
          </a:bodyPr>
          <a:lstStyle/>
          <a:p>
            <a:pPr marL="0" lvl="0" indent="0" algn="ctr" rtl="0">
              <a:lnSpc>
                <a:spcPct val="90000"/>
              </a:lnSpc>
              <a:spcBef>
                <a:spcPts val="0"/>
              </a:spcBef>
              <a:spcAft>
                <a:spcPts val="0"/>
              </a:spcAft>
              <a:buClr>
                <a:schemeClr val="dk1"/>
              </a:buClr>
              <a:buSzPts val="3700"/>
              <a:buFont typeface="Arial"/>
              <a:buNone/>
            </a:pPr>
            <a:r>
              <a:rPr lang="en" sz="3700" b="1">
                <a:solidFill>
                  <a:schemeClr val="lt1"/>
                </a:solidFill>
                <a:latin typeface="Arial Black"/>
                <a:ea typeface="Arial Black"/>
                <a:cs typeface="Arial Black"/>
                <a:sym typeface="Arial Black"/>
              </a:rPr>
              <a:t>22:1</a:t>
            </a:r>
            <a:endParaRPr sz="3700" b="1">
              <a:solidFill>
                <a:schemeClr val="lt1"/>
              </a:solidFill>
              <a:latin typeface="Arial Black"/>
              <a:ea typeface="Arial Black"/>
              <a:cs typeface="Arial Black"/>
              <a:sym typeface="Arial Black"/>
            </a:endParaRPr>
          </a:p>
          <a:p>
            <a:pPr marL="0" lvl="0" indent="0" algn="ctr" rtl="0">
              <a:lnSpc>
                <a:spcPct val="90000"/>
              </a:lnSpc>
              <a:spcBef>
                <a:spcPts val="0"/>
              </a:spcBef>
              <a:spcAft>
                <a:spcPts val="0"/>
              </a:spcAft>
              <a:buNone/>
            </a:pPr>
            <a:r>
              <a:rPr lang="en" sz="1100">
                <a:solidFill>
                  <a:schemeClr val="lt1"/>
                </a:solidFill>
              </a:rPr>
              <a:t>STUDENT-TEACHER RATIO</a:t>
            </a:r>
            <a:endParaRPr sz="3700" b="1">
              <a:solidFill>
                <a:schemeClr val="lt1"/>
              </a:solidFill>
              <a:latin typeface="Arial Black"/>
              <a:ea typeface="Arial Black"/>
              <a:cs typeface="Arial Black"/>
              <a:sym typeface="Arial Black"/>
            </a:endParaRPr>
          </a:p>
        </p:txBody>
      </p:sp>
      <p:sp>
        <p:nvSpPr>
          <p:cNvPr id="187" name="Google Shape;187;g3766c0b0610_5_17"/>
          <p:cNvSpPr/>
          <p:nvPr/>
        </p:nvSpPr>
        <p:spPr>
          <a:xfrm>
            <a:off x="6758075" y="279475"/>
            <a:ext cx="2188800" cy="4385700"/>
          </a:xfrm>
          <a:prstGeom prst="round2DiagRect">
            <a:avLst>
              <a:gd name="adj1" fmla="val 28704"/>
              <a:gd name="adj2" fmla="val 9664"/>
            </a:avLst>
          </a:prstGeom>
          <a:solidFill>
            <a:srgbClr val="FFFFFF">
              <a:alpha val="94300"/>
            </a:srgbClr>
          </a:solidFill>
          <a:ln w="28575" cap="flat" cmpd="sng">
            <a:solidFill>
              <a:srgbClr val="007A33"/>
            </a:solidFill>
            <a:prstDash val="solid"/>
            <a:round/>
            <a:headEnd type="none" w="sm" len="sm"/>
            <a:tailEnd type="none" w="sm" len="sm"/>
          </a:ln>
        </p:spPr>
        <p:txBody>
          <a:bodyPr spcFirstLastPara="1" wrap="square" lIns="182875" tIns="137150" rIns="89175" bIns="89175" anchor="ctr" anchorCtr="0">
            <a:noAutofit/>
          </a:bodyPr>
          <a:lstStyle/>
          <a:p>
            <a:pPr marL="0" lvl="0" indent="0" algn="l" rtl="0">
              <a:lnSpc>
                <a:spcPct val="90000"/>
              </a:lnSpc>
              <a:spcBef>
                <a:spcPts val="0"/>
              </a:spcBef>
              <a:spcAft>
                <a:spcPts val="0"/>
              </a:spcAft>
              <a:buClr>
                <a:schemeClr val="dk1"/>
              </a:buClr>
              <a:buSzPts val="1100"/>
              <a:buFont typeface="Arial"/>
              <a:buNone/>
            </a:pPr>
            <a:r>
              <a:rPr lang="en" sz="2400" b="1">
                <a:solidFill>
                  <a:srgbClr val="007A33"/>
                </a:solidFill>
                <a:latin typeface="Arial Black"/>
                <a:ea typeface="Arial Black"/>
                <a:cs typeface="Arial Black"/>
                <a:sym typeface="Arial Black"/>
              </a:rPr>
              <a:t>Top 10 Majors</a:t>
            </a:r>
            <a:endParaRPr sz="2400">
              <a:solidFill>
                <a:srgbClr val="007A33"/>
              </a:solidFill>
            </a:endParaRPr>
          </a:p>
          <a:p>
            <a:pPr marL="114300" marR="0" lvl="0" indent="-76200" algn="l" rtl="0">
              <a:lnSpc>
                <a:spcPct val="110000"/>
              </a:lnSpc>
              <a:spcBef>
                <a:spcPts val="1200"/>
              </a:spcBef>
              <a:spcAft>
                <a:spcPts val="0"/>
              </a:spcAft>
              <a:buClr>
                <a:schemeClr val="dk1"/>
              </a:buClr>
              <a:buSzPts val="1200"/>
              <a:buAutoNum type="arabicPeriod"/>
            </a:pPr>
            <a:r>
              <a:rPr lang="en" sz="1200">
                <a:solidFill>
                  <a:schemeClr val="dk1"/>
                </a:solidFill>
              </a:rPr>
              <a:t> Nursing (Pre-BSN)</a:t>
            </a:r>
            <a:endParaRPr sz="1200">
              <a:solidFill>
                <a:schemeClr val="dk1"/>
              </a:solidFill>
            </a:endParaRPr>
          </a:p>
          <a:p>
            <a:pPr marL="0" marR="0" lvl="0" indent="0" algn="l" rtl="0">
              <a:lnSpc>
                <a:spcPct val="110000"/>
              </a:lnSpc>
              <a:spcBef>
                <a:spcPts val="25"/>
              </a:spcBef>
              <a:spcAft>
                <a:spcPts val="0"/>
              </a:spcAft>
              <a:buClr>
                <a:schemeClr val="dk1"/>
              </a:buClr>
              <a:buSzPts val="1200"/>
              <a:buFont typeface="Arial"/>
              <a:buNone/>
            </a:pPr>
            <a:r>
              <a:rPr lang="en" sz="1200">
                <a:solidFill>
                  <a:schemeClr val="dk1"/>
                </a:solidFill>
              </a:rPr>
              <a:t>2. General Business</a:t>
            </a:r>
            <a:endParaRPr sz="1200">
              <a:solidFill>
                <a:schemeClr val="dk1"/>
              </a:solidFill>
            </a:endParaRPr>
          </a:p>
          <a:p>
            <a:pPr marL="0" marR="0" lvl="0" indent="0" algn="l" rtl="0">
              <a:lnSpc>
                <a:spcPct val="110000"/>
              </a:lnSpc>
              <a:spcBef>
                <a:spcPts val="25"/>
              </a:spcBef>
              <a:spcAft>
                <a:spcPts val="0"/>
              </a:spcAft>
              <a:buClr>
                <a:schemeClr val="dk1"/>
              </a:buClr>
              <a:buSzPts val="1200"/>
              <a:buFont typeface="Arial"/>
              <a:buNone/>
            </a:pPr>
            <a:r>
              <a:rPr lang="en" sz="1200">
                <a:solidFill>
                  <a:schemeClr val="dk1"/>
                </a:solidFill>
              </a:rPr>
              <a:t>3. Biomedical Sciences</a:t>
            </a:r>
            <a:endParaRPr sz="1200">
              <a:solidFill>
                <a:schemeClr val="dk1"/>
              </a:solidFill>
            </a:endParaRPr>
          </a:p>
          <a:p>
            <a:pPr marL="0" marR="0" lvl="0" indent="0" algn="l" rtl="0">
              <a:lnSpc>
                <a:spcPct val="110000"/>
              </a:lnSpc>
              <a:spcBef>
                <a:spcPts val="25"/>
              </a:spcBef>
              <a:spcAft>
                <a:spcPts val="0"/>
              </a:spcAft>
              <a:buClr>
                <a:schemeClr val="dk1"/>
              </a:buClr>
              <a:buSzPts val="1200"/>
              <a:buFont typeface="Arial"/>
              <a:buNone/>
            </a:pPr>
            <a:r>
              <a:rPr lang="en" sz="1200">
                <a:solidFill>
                  <a:schemeClr val="dk1"/>
                </a:solidFill>
              </a:rPr>
              <a:t>4. Psychology</a:t>
            </a:r>
            <a:endParaRPr sz="1200">
              <a:solidFill>
                <a:schemeClr val="dk1"/>
              </a:solidFill>
            </a:endParaRPr>
          </a:p>
          <a:p>
            <a:pPr marL="0" marR="0" lvl="0" indent="0" algn="l" rtl="0">
              <a:lnSpc>
                <a:spcPct val="110000"/>
              </a:lnSpc>
              <a:spcBef>
                <a:spcPts val="25"/>
              </a:spcBef>
              <a:spcAft>
                <a:spcPts val="0"/>
              </a:spcAft>
              <a:buNone/>
            </a:pPr>
            <a:r>
              <a:rPr lang="en" sz="1200">
                <a:solidFill>
                  <a:schemeClr val="dk1"/>
                </a:solidFill>
              </a:rPr>
              <a:t>5. Marine Biology</a:t>
            </a:r>
            <a:endParaRPr sz="1200">
              <a:solidFill>
                <a:schemeClr val="dk1"/>
              </a:solidFill>
            </a:endParaRPr>
          </a:p>
          <a:p>
            <a:pPr marL="171450" marR="0" lvl="0" indent="-171450" algn="l" rtl="0">
              <a:lnSpc>
                <a:spcPct val="110000"/>
              </a:lnSpc>
              <a:spcBef>
                <a:spcPts val="25"/>
              </a:spcBef>
              <a:spcAft>
                <a:spcPts val="0"/>
              </a:spcAft>
              <a:buNone/>
            </a:pPr>
            <a:r>
              <a:rPr lang="en" sz="1200">
                <a:solidFill>
                  <a:schemeClr val="dk1"/>
                </a:solidFill>
              </a:rPr>
              <a:t>6. Mechanical Engineering</a:t>
            </a:r>
            <a:endParaRPr sz="1200">
              <a:solidFill>
                <a:schemeClr val="dk1"/>
              </a:solidFill>
            </a:endParaRPr>
          </a:p>
          <a:p>
            <a:pPr marL="0" marR="0" lvl="0" indent="0" algn="l" rtl="0">
              <a:lnSpc>
                <a:spcPct val="110000"/>
              </a:lnSpc>
              <a:spcBef>
                <a:spcPts val="25"/>
              </a:spcBef>
              <a:spcAft>
                <a:spcPts val="0"/>
              </a:spcAft>
              <a:buNone/>
            </a:pPr>
            <a:r>
              <a:rPr lang="en" sz="1200">
                <a:solidFill>
                  <a:schemeClr val="dk1"/>
                </a:solidFill>
              </a:rPr>
              <a:t>7. Biology</a:t>
            </a:r>
            <a:endParaRPr sz="1200">
              <a:solidFill>
                <a:schemeClr val="dk1"/>
              </a:solidFill>
            </a:endParaRPr>
          </a:p>
          <a:p>
            <a:pPr marL="0" marR="0" lvl="0" indent="0" algn="l" rtl="0">
              <a:lnSpc>
                <a:spcPct val="110000"/>
              </a:lnSpc>
              <a:spcBef>
                <a:spcPts val="25"/>
              </a:spcBef>
              <a:spcAft>
                <a:spcPts val="0"/>
              </a:spcAft>
              <a:buNone/>
            </a:pPr>
            <a:r>
              <a:rPr lang="en" sz="1200">
                <a:solidFill>
                  <a:schemeClr val="dk1"/>
                </a:solidFill>
              </a:rPr>
              <a:t>8. Exercise Science</a:t>
            </a:r>
            <a:endParaRPr sz="1200">
              <a:solidFill>
                <a:schemeClr val="dk1"/>
              </a:solidFill>
            </a:endParaRPr>
          </a:p>
          <a:p>
            <a:pPr marL="0" marR="0" lvl="0" indent="0" algn="l" rtl="0">
              <a:lnSpc>
                <a:spcPct val="110000"/>
              </a:lnSpc>
              <a:spcBef>
                <a:spcPts val="25"/>
              </a:spcBef>
              <a:spcAft>
                <a:spcPts val="0"/>
              </a:spcAft>
              <a:buNone/>
            </a:pPr>
            <a:r>
              <a:rPr lang="en" sz="1200">
                <a:solidFill>
                  <a:schemeClr val="dk1"/>
                </a:solidFill>
              </a:rPr>
              <a:t>9. Computer Science</a:t>
            </a:r>
            <a:endParaRPr sz="1200">
              <a:solidFill>
                <a:schemeClr val="dk1"/>
              </a:solidFill>
            </a:endParaRPr>
          </a:p>
          <a:p>
            <a:pPr marL="0" marR="0" lvl="0" indent="0" algn="l" rtl="0">
              <a:lnSpc>
                <a:spcPct val="110000"/>
              </a:lnSpc>
              <a:spcBef>
                <a:spcPts val="25"/>
              </a:spcBef>
              <a:spcAft>
                <a:spcPts val="0"/>
              </a:spcAft>
              <a:buClr>
                <a:schemeClr val="dk1"/>
              </a:buClr>
              <a:buSzPts val="1200"/>
              <a:buFont typeface="Arial"/>
              <a:buNone/>
            </a:pPr>
            <a:r>
              <a:rPr lang="en" sz="1200">
                <a:solidFill>
                  <a:schemeClr val="dk1"/>
                </a:solidFill>
              </a:rPr>
              <a:t>10. Criminal Justice</a:t>
            </a:r>
            <a:endParaRPr sz="1200">
              <a:solidFill>
                <a:schemeClr val="dk1"/>
              </a:solidFill>
            </a:endParaRPr>
          </a:p>
          <a:p>
            <a:pPr marL="0" lvl="0" indent="0" algn="l" rtl="0">
              <a:spcBef>
                <a:spcPts val="500"/>
              </a:spcBef>
              <a:spcAft>
                <a:spcPts val="0"/>
              </a:spcAft>
              <a:buClr>
                <a:schemeClr val="dk1"/>
              </a:buClr>
              <a:buSzPts val="1000"/>
              <a:buFont typeface="Arial"/>
              <a:buNone/>
            </a:pPr>
            <a:r>
              <a:rPr lang="en" sz="900" i="1">
                <a:solidFill>
                  <a:schemeClr val="dk1"/>
                </a:solidFill>
              </a:rPr>
              <a:t>— Most popular majors among Summer/Fall 2025 freshman admits</a:t>
            </a:r>
            <a:endParaRPr sz="900">
              <a:solidFill>
                <a:schemeClr val="dk1"/>
              </a:solidFill>
            </a:endParaRPr>
          </a:p>
          <a:p>
            <a:pPr marL="0" lvl="0" indent="0" algn="ctr" rtl="0">
              <a:lnSpc>
                <a:spcPct val="90000"/>
              </a:lnSpc>
              <a:spcBef>
                <a:spcPts val="25"/>
              </a:spcBef>
              <a:spcAft>
                <a:spcPts val="1000"/>
              </a:spcAft>
              <a:buNone/>
            </a:pPr>
            <a:endParaRPr sz="1600" b="1">
              <a:solidFill>
                <a:schemeClr val="dk1"/>
              </a:solidFill>
            </a:endParaRPr>
          </a:p>
        </p:txBody>
      </p:sp>
      <p:sp>
        <p:nvSpPr>
          <p:cNvPr id="188" name="Google Shape;188;g3766c0b0610_5_17"/>
          <p:cNvSpPr txBox="1"/>
          <p:nvPr/>
        </p:nvSpPr>
        <p:spPr>
          <a:xfrm>
            <a:off x="7033775" y="4187650"/>
            <a:ext cx="1515000" cy="203400"/>
          </a:xfrm>
          <a:prstGeom prst="rect">
            <a:avLst/>
          </a:prstGeom>
          <a:solidFill>
            <a:srgbClr val="007A33"/>
          </a:solidFill>
          <a:ln>
            <a:noFill/>
          </a:ln>
        </p:spPr>
        <p:txBody>
          <a:bodyPr spcFirstLastPara="1" wrap="square" lIns="27425" tIns="27425" rIns="27425" bIns="27425" anchor="t" anchorCtr="0">
            <a:noAutofit/>
          </a:bodyPr>
          <a:lstStyle/>
          <a:p>
            <a:pPr marL="0" marR="0" lvl="0" indent="0" algn="ctr" rtl="0">
              <a:lnSpc>
                <a:spcPct val="90000"/>
              </a:lnSpc>
              <a:spcBef>
                <a:spcPts val="0"/>
              </a:spcBef>
              <a:spcAft>
                <a:spcPts val="0"/>
              </a:spcAft>
              <a:buClr>
                <a:srgbClr val="000000"/>
              </a:buClr>
              <a:buSzPts val="1300"/>
              <a:buFont typeface="Arial"/>
              <a:buNone/>
            </a:pPr>
            <a:r>
              <a:rPr lang="en" sz="1100" b="0" i="0" u="none" strike="noStrike" cap="none">
                <a:solidFill>
                  <a:schemeClr val="lt1"/>
                </a:solidFill>
                <a:latin typeface="Arial Black"/>
                <a:ea typeface="Arial Black"/>
                <a:cs typeface="Arial Black"/>
                <a:sym typeface="Arial Black"/>
              </a:rPr>
              <a:t>uwf.edu/Programs</a:t>
            </a:r>
            <a:endParaRPr sz="1100" b="0" i="0" u="none" strike="noStrike" cap="none">
              <a:solidFill>
                <a:schemeClr val="lt1"/>
              </a:solidFill>
              <a:latin typeface="Arial Black"/>
              <a:ea typeface="Arial Black"/>
              <a:cs typeface="Arial Black"/>
              <a:sym typeface="Arial Black"/>
            </a:endParaRPr>
          </a:p>
        </p:txBody>
      </p:sp>
    </p:spTree>
  </p:cSld>
  <p:clrMapOvr>
    <a:masterClrMapping/>
  </p:clrMapOvr>
  <p:transition spd="med" advClick="0" advTm="5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g3766c0b0610_5_27" title="classroom 2.jpg"/>
          <p:cNvPicPr preferRelativeResize="0"/>
          <p:nvPr/>
        </p:nvPicPr>
        <p:blipFill rotWithShape="1">
          <a:blip r:embed="rId3">
            <a:alphaModFix/>
          </a:blip>
          <a:srcRect l="7347" t="13457" r="6109"/>
          <a:stretch/>
        </p:blipFill>
        <p:spPr>
          <a:xfrm>
            <a:off x="1900" y="0"/>
            <a:ext cx="9140178" cy="5136899"/>
          </a:xfrm>
          <a:prstGeom prst="rect">
            <a:avLst/>
          </a:prstGeom>
          <a:noFill/>
          <a:ln>
            <a:noFill/>
          </a:ln>
        </p:spPr>
      </p:pic>
      <p:sp>
        <p:nvSpPr>
          <p:cNvPr id="194" name="Google Shape;194;g3766c0b0610_5_27"/>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g3766c0b0610_5_27"/>
          <p:cNvSpPr/>
          <p:nvPr/>
        </p:nvSpPr>
        <p:spPr>
          <a:xfrm>
            <a:off x="6082625" y="1386725"/>
            <a:ext cx="2776800" cy="3486300"/>
          </a:xfrm>
          <a:prstGeom prst="round2DiagRect">
            <a:avLst>
              <a:gd name="adj1" fmla="val 28704"/>
              <a:gd name="adj2" fmla="val 9664"/>
            </a:avLst>
          </a:prstGeom>
          <a:solidFill>
            <a:srgbClr val="FFFFFF">
              <a:alpha val="94300"/>
            </a:srgbClr>
          </a:solidFill>
          <a:ln w="28575" cap="flat" cmpd="sng">
            <a:solidFill>
              <a:srgbClr val="007A33"/>
            </a:solidFill>
            <a:prstDash val="solid"/>
            <a:round/>
            <a:headEnd type="none" w="sm" len="sm"/>
            <a:tailEnd type="none" w="sm" len="sm"/>
          </a:ln>
        </p:spPr>
        <p:txBody>
          <a:bodyPr spcFirstLastPara="1" wrap="square" lIns="182875" tIns="182875" rIns="89175" bIns="89175" anchor="ctr" anchorCtr="0">
            <a:noAutofit/>
          </a:bodyPr>
          <a:lstStyle/>
          <a:p>
            <a:pPr marL="0" lvl="0" indent="0" algn="l" rtl="0">
              <a:lnSpc>
                <a:spcPct val="90000"/>
              </a:lnSpc>
              <a:spcBef>
                <a:spcPts val="0"/>
              </a:spcBef>
              <a:spcAft>
                <a:spcPts val="0"/>
              </a:spcAft>
              <a:buNone/>
            </a:pPr>
            <a:r>
              <a:rPr lang="en" sz="2400" b="1">
                <a:solidFill>
                  <a:srgbClr val="007A33"/>
                </a:solidFill>
                <a:latin typeface="Arial Black"/>
                <a:ea typeface="Arial Black"/>
                <a:cs typeface="Arial Black"/>
                <a:sym typeface="Arial Black"/>
              </a:rPr>
              <a:t>Undecided?</a:t>
            </a:r>
            <a:endParaRPr sz="2400">
              <a:solidFill>
                <a:srgbClr val="007A33"/>
              </a:solidFill>
            </a:endParaRPr>
          </a:p>
          <a:p>
            <a:pPr marL="0" lvl="0" indent="0" algn="l" rtl="0">
              <a:lnSpc>
                <a:spcPct val="110000"/>
              </a:lnSpc>
              <a:spcBef>
                <a:spcPts val="700"/>
              </a:spcBef>
              <a:spcAft>
                <a:spcPts val="0"/>
              </a:spcAft>
              <a:buNone/>
            </a:pPr>
            <a:r>
              <a:rPr lang="en" sz="1200">
                <a:solidFill>
                  <a:schemeClr val="dk1"/>
                </a:solidFill>
              </a:rPr>
              <a:t>About 6% of admitted freshmen are! Explore your options with a free </a:t>
            </a:r>
            <a:br>
              <a:rPr lang="en" sz="1200">
                <a:solidFill>
                  <a:schemeClr val="dk1"/>
                </a:solidFill>
              </a:rPr>
            </a:br>
            <a:r>
              <a:rPr lang="en" sz="1200">
                <a:solidFill>
                  <a:schemeClr val="dk1"/>
                </a:solidFill>
              </a:rPr>
              <a:t>Focus 2 Career assessment:</a:t>
            </a:r>
            <a:endParaRPr sz="1200">
              <a:solidFill>
                <a:schemeClr val="dk1"/>
              </a:solidFill>
            </a:endParaRPr>
          </a:p>
          <a:p>
            <a:pPr marL="285750" lvl="0" indent="-190500" algn="l" rtl="0">
              <a:lnSpc>
                <a:spcPct val="110000"/>
              </a:lnSpc>
              <a:spcBef>
                <a:spcPts val="25"/>
              </a:spcBef>
              <a:spcAft>
                <a:spcPts val="0"/>
              </a:spcAft>
              <a:buClr>
                <a:schemeClr val="dk1"/>
              </a:buClr>
              <a:buSzPts val="1200"/>
              <a:buChar char="●"/>
            </a:pPr>
            <a:r>
              <a:rPr lang="en" sz="1200">
                <a:solidFill>
                  <a:schemeClr val="dk1"/>
                </a:solidFill>
              </a:rPr>
              <a:t>Mapping of career to UWF majors</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Career planning tools</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Career options by education level</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Side-by-side job comparisons</a:t>
            </a:r>
            <a:endParaRPr sz="2400" b="1">
              <a:solidFill>
                <a:srgbClr val="007A33"/>
              </a:solidFill>
              <a:latin typeface="Arial Black"/>
              <a:ea typeface="Arial Black"/>
              <a:cs typeface="Arial Black"/>
              <a:sym typeface="Arial Black"/>
            </a:endParaRPr>
          </a:p>
          <a:p>
            <a:pPr marL="0" lvl="0" indent="0" algn="ctr" rtl="0">
              <a:lnSpc>
                <a:spcPct val="90000"/>
              </a:lnSpc>
              <a:spcBef>
                <a:spcPts val="0"/>
              </a:spcBef>
              <a:spcAft>
                <a:spcPts val="1000"/>
              </a:spcAft>
              <a:buNone/>
            </a:pPr>
            <a:endParaRPr sz="1600" b="1">
              <a:solidFill>
                <a:schemeClr val="dk1"/>
              </a:solidFill>
            </a:endParaRPr>
          </a:p>
        </p:txBody>
      </p:sp>
      <p:sp>
        <p:nvSpPr>
          <p:cNvPr id="196" name="Google Shape;196;g3766c0b0610_5_27"/>
          <p:cNvSpPr txBox="1"/>
          <p:nvPr/>
        </p:nvSpPr>
        <p:spPr>
          <a:xfrm>
            <a:off x="6396075" y="4439375"/>
            <a:ext cx="1842300" cy="210300"/>
          </a:xfrm>
          <a:prstGeom prst="rect">
            <a:avLst/>
          </a:prstGeom>
          <a:solidFill>
            <a:srgbClr val="007A33"/>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Clr>
                <a:schemeClr val="dk1"/>
              </a:buClr>
              <a:buSzPts val="1300"/>
              <a:buFont typeface="Arial"/>
              <a:buNone/>
            </a:pPr>
            <a:r>
              <a:rPr lang="en" sz="1100">
                <a:solidFill>
                  <a:schemeClr val="lt1"/>
                </a:solidFill>
                <a:latin typeface="Arial Black"/>
                <a:ea typeface="Arial Black"/>
                <a:cs typeface="Arial Black"/>
                <a:sym typeface="Arial Black"/>
              </a:rPr>
              <a:t>uwf.edu/Focus2Career</a:t>
            </a:r>
            <a:endParaRPr sz="1100">
              <a:solidFill>
                <a:schemeClr val="lt1"/>
              </a:solidFill>
              <a:latin typeface="Arial Black"/>
              <a:ea typeface="Arial Black"/>
              <a:cs typeface="Arial Black"/>
              <a:sym typeface="Arial Black"/>
            </a:endParaRPr>
          </a:p>
          <a:p>
            <a:pPr marL="0" marR="0" lvl="0" indent="0" algn="ctr" rtl="0">
              <a:lnSpc>
                <a:spcPct val="90000"/>
              </a:lnSpc>
              <a:spcBef>
                <a:spcPts val="0"/>
              </a:spcBef>
              <a:spcAft>
                <a:spcPts val="0"/>
              </a:spcAft>
              <a:buClr>
                <a:srgbClr val="000000"/>
              </a:buClr>
              <a:buSzPts val="1300"/>
              <a:buFont typeface="Arial"/>
              <a:buNone/>
            </a:pPr>
            <a:endParaRPr sz="1300">
              <a:solidFill>
                <a:schemeClr val="lt1"/>
              </a:solidFill>
              <a:latin typeface="Arial Black"/>
              <a:ea typeface="Arial Black"/>
              <a:cs typeface="Arial Black"/>
              <a:sym typeface="Arial Black"/>
            </a:endParaRPr>
          </a:p>
        </p:txBody>
      </p:sp>
    </p:spTree>
  </p:cSld>
  <p:clrMapOvr>
    <a:masterClrMapping/>
  </p:clrMapOvr>
  <p:transition spd="med" advClick="0" advTm="5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g3766c0b0610_5_34" title="roots mural.jpg"/>
          <p:cNvPicPr preferRelativeResize="0"/>
          <p:nvPr/>
        </p:nvPicPr>
        <p:blipFill>
          <a:blip r:embed="rId3">
            <a:alphaModFix/>
          </a:blip>
          <a:stretch>
            <a:fillRect/>
          </a:stretch>
        </p:blipFill>
        <p:spPr>
          <a:xfrm>
            <a:off x="75252" y="0"/>
            <a:ext cx="9068750" cy="5101175"/>
          </a:xfrm>
          <a:prstGeom prst="rect">
            <a:avLst/>
          </a:prstGeom>
          <a:noFill/>
          <a:ln>
            <a:noFill/>
          </a:ln>
        </p:spPr>
      </p:pic>
      <p:sp>
        <p:nvSpPr>
          <p:cNvPr id="202" name="Google Shape;202;g3766c0b0610_5_34"/>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g3766c0b0610_5_34"/>
          <p:cNvSpPr/>
          <p:nvPr/>
        </p:nvSpPr>
        <p:spPr>
          <a:xfrm>
            <a:off x="719950" y="770950"/>
            <a:ext cx="3524100" cy="3360000"/>
          </a:xfrm>
          <a:prstGeom prst="round2DiagRect">
            <a:avLst>
              <a:gd name="adj1" fmla="val 24861"/>
              <a:gd name="adj2" fmla="val 9664"/>
            </a:avLst>
          </a:prstGeom>
          <a:solidFill>
            <a:srgbClr val="FFFFFF">
              <a:alpha val="94300"/>
            </a:srgbClr>
          </a:solidFill>
          <a:ln w="28575" cap="flat" cmpd="sng">
            <a:solidFill>
              <a:srgbClr val="007A33"/>
            </a:solidFill>
            <a:prstDash val="solid"/>
            <a:round/>
            <a:headEnd type="none" w="sm" len="sm"/>
            <a:tailEnd type="none" w="sm" len="sm"/>
          </a:ln>
        </p:spPr>
        <p:txBody>
          <a:bodyPr spcFirstLastPara="1" wrap="square" lIns="182875" tIns="91425" rIns="0" bIns="89175" anchor="t" anchorCtr="0">
            <a:noAutofit/>
          </a:bodyPr>
          <a:lstStyle/>
          <a:p>
            <a:pPr marL="0" lvl="0" indent="0" algn="l" rtl="0">
              <a:lnSpc>
                <a:spcPct val="90000"/>
              </a:lnSpc>
              <a:spcBef>
                <a:spcPts val="0"/>
              </a:spcBef>
              <a:spcAft>
                <a:spcPts val="0"/>
              </a:spcAft>
              <a:buNone/>
            </a:pPr>
            <a:r>
              <a:rPr lang="en" sz="2400" b="1">
                <a:solidFill>
                  <a:srgbClr val="007A33"/>
                </a:solidFill>
                <a:latin typeface="Arial Black"/>
                <a:ea typeface="Arial Black"/>
                <a:cs typeface="Arial Black"/>
                <a:sym typeface="Arial Black"/>
              </a:rPr>
              <a:t>Kugelman Honors Program</a:t>
            </a:r>
            <a:endParaRPr sz="2400">
              <a:solidFill>
                <a:srgbClr val="007A33"/>
              </a:solidFill>
            </a:endParaRPr>
          </a:p>
          <a:p>
            <a:pPr marL="257175" lvl="0" indent="-161925" algn="l" rtl="0">
              <a:spcBef>
                <a:spcPts val="1000"/>
              </a:spcBef>
              <a:spcAft>
                <a:spcPts val="0"/>
              </a:spcAft>
              <a:buClr>
                <a:schemeClr val="dk1"/>
              </a:buClr>
              <a:buSzPts val="1200"/>
              <a:buChar char="●"/>
            </a:pPr>
            <a:r>
              <a:rPr lang="en" sz="1200">
                <a:solidFill>
                  <a:schemeClr val="dk1"/>
                </a:solidFill>
              </a:rPr>
              <a:t>Two- and four-year pathways</a:t>
            </a:r>
            <a:endParaRPr sz="1200">
              <a:solidFill>
                <a:schemeClr val="dk1"/>
              </a:solidFill>
            </a:endParaRPr>
          </a:p>
          <a:p>
            <a:pPr marL="257175" lvl="0" indent="-161925" algn="l" rtl="0">
              <a:spcBef>
                <a:spcPts val="300"/>
              </a:spcBef>
              <a:spcAft>
                <a:spcPts val="0"/>
              </a:spcAft>
              <a:buClr>
                <a:schemeClr val="dk1"/>
              </a:buClr>
              <a:buSzPts val="1200"/>
              <a:buChar char="●"/>
            </a:pPr>
            <a:r>
              <a:rPr lang="en" sz="1200">
                <a:solidFill>
                  <a:schemeClr val="dk1"/>
                </a:solidFill>
              </a:rPr>
              <a:t>Research support</a:t>
            </a:r>
            <a:endParaRPr sz="1200">
              <a:solidFill>
                <a:schemeClr val="dk1"/>
              </a:solidFill>
            </a:endParaRPr>
          </a:p>
          <a:p>
            <a:pPr marL="257175" lvl="0" indent="-161925" algn="l" rtl="0">
              <a:spcBef>
                <a:spcPts val="300"/>
              </a:spcBef>
              <a:spcAft>
                <a:spcPts val="0"/>
              </a:spcAft>
              <a:buClr>
                <a:schemeClr val="dk1"/>
              </a:buClr>
              <a:buSzPts val="1200"/>
              <a:buChar char="●"/>
            </a:pPr>
            <a:r>
              <a:rPr lang="en" sz="1200">
                <a:solidFill>
                  <a:schemeClr val="dk1"/>
                </a:solidFill>
              </a:rPr>
              <a:t>Exclusive summer </a:t>
            </a:r>
            <a:br>
              <a:rPr lang="en" sz="1200">
                <a:solidFill>
                  <a:schemeClr val="dk1"/>
                </a:solidFill>
              </a:rPr>
            </a:br>
            <a:r>
              <a:rPr lang="en" sz="1200">
                <a:solidFill>
                  <a:schemeClr val="dk1"/>
                </a:solidFill>
              </a:rPr>
              <a:t>study abroad opportunities</a:t>
            </a:r>
            <a:endParaRPr sz="1200">
              <a:solidFill>
                <a:schemeClr val="dk1"/>
              </a:solidFill>
            </a:endParaRPr>
          </a:p>
          <a:p>
            <a:pPr marL="257175" lvl="0" indent="-161925" algn="l" rtl="0">
              <a:spcBef>
                <a:spcPts val="300"/>
              </a:spcBef>
              <a:spcAft>
                <a:spcPts val="0"/>
              </a:spcAft>
              <a:buClr>
                <a:schemeClr val="dk1"/>
              </a:buClr>
              <a:buSzPts val="1200"/>
              <a:buChar char="●"/>
            </a:pPr>
            <a:r>
              <a:rPr lang="en" sz="1200">
                <a:solidFill>
                  <a:schemeClr val="dk1"/>
                </a:solidFill>
              </a:rPr>
              <a:t>Priority registration </a:t>
            </a:r>
            <a:br>
              <a:rPr lang="en" sz="1200">
                <a:solidFill>
                  <a:schemeClr val="dk1"/>
                </a:solidFill>
              </a:rPr>
            </a:br>
            <a:r>
              <a:rPr lang="en" sz="1200">
                <a:solidFill>
                  <a:schemeClr val="dk1"/>
                </a:solidFill>
              </a:rPr>
              <a:t>and honors advisor</a:t>
            </a:r>
            <a:endParaRPr sz="1200">
              <a:solidFill>
                <a:schemeClr val="dk1"/>
              </a:solidFill>
            </a:endParaRPr>
          </a:p>
          <a:p>
            <a:pPr marL="257175" lvl="0" indent="-161925" algn="l" rtl="0">
              <a:spcBef>
                <a:spcPts val="300"/>
              </a:spcBef>
              <a:spcAft>
                <a:spcPts val="0"/>
              </a:spcAft>
              <a:buClr>
                <a:schemeClr val="dk1"/>
              </a:buClr>
              <a:buSzPts val="1200"/>
              <a:buChar char="●"/>
            </a:pPr>
            <a:r>
              <a:rPr lang="en" sz="1200">
                <a:solidFill>
                  <a:schemeClr val="dk1"/>
                </a:solidFill>
              </a:rPr>
              <a:t>Scholarship opportunity</a:t>
            </a:r>
            <a:endParaRPr sz="1200">
              <a:solidFill>
                <a:schemeClr val="dk1"/>
              </a:solidFill>
            </a:endParaRPr>
          </a:p>
          <a:p>
            <a:pPr marL="257175" lvl="0" indent="-161925" algn="l" rtl="0">
              <a:spcBef>
                <a:spcPts val="300"/>
              </a:spcBef>
              <a:spcAft>
                <a:spcPts val="0"/>
              </a:spcAft>
              <a:buClr>
                <a:schemeClr val="dk1"/>
              </a:buClr>
              <a:buSzPts val="1200"/>
              <a:buChar char="●"/>
            </a:pPr>
            <a:r>
              <a:rPr lang="en" sz="1200">
                <a:solidFill>
                  <a:schemeClr val="dk1"/>
                </a:solidFill>
              </a:rPr>
              <a:t>Living Learning Community </a:t>
            </a:r>
            <a:endParaRPr sz="2400" b="1">
              <a:solidFill>
                <a:srgbClr val="007A33"/>
              </a:solidFill>
              <a:latin typeface="Arial Black"/>
              <a:ea typeface="Arial Black"/>
              <a:cs typeface="Arial Black"/>
              <a:sym typeface="Arial Black"/>
            </a:endParaRPr>
          </a:p>
          <a:p>
            <a:pPr marL="0" lvl="0" indent="0" algn="ctr" rtl="0">
              <a:lnSpc>
                <a:spcPct val="90000"/>
              </a:lnSpc>
              <a:spcBef>
                <a:spcPts val="300"/>
              </a:spcBef>
              <a:spcAft>
                <a:spcPts val="1000"/>
              </a:spcAft>
              <a:buNone/>
            </a:pPr>
            <a:endParaRPr sz="1600" b="1">
              <a:solidFill>
                <a:schemeClr val="dk1"/>
              </a:solidFill>
            </a:endParaRPr>
          </a:p>
        </p:txBody>
      </p:sp>
      <p:sp>
        <p:nvSpPr>
          <p:cNvPr id="204" name="Google Shape;204;g3766c0b0610_5_34"/>
          <p:cNvSpPr txBox="1"/>
          <p:nvPr/>
        </p:nvSpPr>
        <p:spPr>
          <a:xfrm>
            <a:off x="1258375" y="3709650"/>
            <a:ext cx="1292100" cy="209700"/>
          </a:xfrm>
          <a:prstGeom prst="rect">
            <a:avLst/>
          </a:prstGeom>
          <a:solidFill>
            <a:srgbClr val="007A33"/>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Clr>
                <a:schemeClr val="dk1"/>
              </a:buClr>
              <a:buSzPts val="1300"/>
              <a:buFont typeface="Arial"/>
              <a:buNone/>
            </a:pPr>
            <a:r>
              <a:rPr lang="en" sz="1100">
                <a:solidFill>
                  <a:schemeClr val="lt1"/>
                </a:solidFill>
                <a:latin typeface="Arial Black"/>
                <a:ea typeface="Arial Black"/>
                <a:cs typeface="Arial Black"/>
                <a:sym typeface="Arial Black"/>
              </a:rPr>
              <a:t>uwf.edu/Honors</a:t>
            </a:r>
            <a:endParaRPr sz="1100">
              <a:solidFill>
                <a:schemeClr val="lt1"/>
              </a:solidFill>
              <a:latin typeface="Arial Black"/>
              <a:ea typeface="Arial Black"/>
              <a:cs typeface="Arial Black"/>
              <a:sym typeface="Arial Black"/>
            </a:endParaRPr>
          </a:p>
          <a:p>
            <a:pPr marL="0" marR="0" lvl="0" indent="0" algn="ctr" rtl="0">
              <a:lnSpc>
                <a:spcPct val="90000"/>
              </a:lnSpc>
              <a:spcBef>
                <a:spcPts val="0"/>
              </a:spcBef>
              <a:spcAft>
                <a:spcPts val="0"/>
              </a:spcAft>
              <a:buClr>
                <a:srgbClr val="000000"/>
              </a:buClr>
              <a:buSzPts val="1300"/>
              <a:buFont typeface="Arial"/>
              <a:buNone/>
            </a:pPr>
            <a:endParaRPr sz="1300">
              <a:solidFill>
                <a:schemeClr val="lt1"/>
              </a:solidFill>
              <a:latin typeface="Arial Black"/>
              <a:ea typeface="Arial Black"/>
              <a:cs typeface="Arial Black"/>
              <a:sym typeface="Arial Black"/>
            </a:endParaRPr>
          </a:p>
        </p:txBody>
      </p:sp>
    </p:spTree>
  </p:cSld>
  <p:clrMapOvr>
    <a:masterClrMapping/>
  </p:clrMapOvr>
  <p:transition spd="med" advClick="0" advTm="5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g3766c0b0610_5_41" title="rotc event.jpg"/>
          <p:cNvPicPr preferRelativeResize="0"/>
          <p:nvPr/>
        </p:nvPicPr>
        <p:blipFill>
          <a:blip r:embed="rId3">
            <a:alphaModFix/>
          </a:blip>
          <a:stretch>
            <a:fillRect/>
          </a:stretch>
        </p:blipFill>
        <p:spPr>
          <a:xfrm>
            <a:off x="-50" y="0"/>
            <a:ext cx="9144014" cy="5143500"/>
          </a:xfrm>
          <a:prstGeom prst="rect">
            <a:avLst/>
          </a:prstGeom>
          <a:noFill/>
          <a:ln>
            <a:noFill/>
          </a:ln>
        </p:spPr>
      </p:pic>
      <p:sp>
        <p:nvSpPr>
          <p:cNvPr id="210" name="Google Shape;210;g3766c0b0610_5_41"/>
          <p:cNvSpPr txBox="1"/>
          <p:nvPr/>
        </p:nvSpPr>
        <p:spPr>
          <a:xfrm>
            <a:off x="280800" y="4976458"/>
            <a:ext cx="8043000" cy="243300"/>
          </a:xfrm>
          <a:prstGeom prst="rect">
            <a:avLst/>
          </a:prstGeom>
          <a:noFill/>
          <a:ln>
            <a:noFill/>
          </a:ln>
        </p:spPr>
        <p:txBody>
          <a:bodyPr spcFirstLastPara="1" wrap="square" lIns="0" tIns="0" rIns="0" bIns="0" anchor="t" anchorCtr="0">
            <a:noAutofit/>
          </a:bodyPr>
          <a:lstStyle/>
          <a:p>
            <a:pPr marL="228600" marR="0" lvl="0" indent="-228600" algn="r" rtl="0">
              <a:lnSpc>
                <a:spcPct val="110000"/>
              </a:lnSpc>
              <a:spcBef>
                <a:spcPts val="0"/>
              </a:spcBef>
              <a:spcAft>
                <a:spcPts val="25"/>
              </a:spcAft>
              <a:buClr>
                <a:srgbClr val="000000"/>
              </a:buClr>
              <a:buSzPts val="1000"/>
              <a:buFont typeface="Arial"/>
              <a:buNone/>
            </a:pPr>
            <a:endParaRPr sz="1000" b="0" i="1" u="none" strike="noStrike" cap="none">
              <a:solidFill>
                <a:schemeClr val="lt1"/>
              </a:solidFill>
              <a:latin typeface="Arial"/>
              <a:ea typeface="Arial"/>
              <a:cs typeface="Arial"/>
              <a:sym typeface="Arial"/>
            </a:endParaRPr>
          </a:p>
        </p:txBody>
      </p:sp>
      <p:sp>
        <p:nvSpPr>
          <p:cNvPr id="211" name="Google Shape;211;g3766c0b0610_5_41"/>
          <p:cNvSpPr/>
          <p:nvPr/>
        </p:nvSpPr>
        <p:spPr>
          <a:xfrm>
            <a:off x="5174975" y="3109125"/>
            <a:ext cx="3546900" cy="1756200"/>
          </a:xfrm>
          <a:prstGeom prst="round2DiagRect">
            <a:avLst>
              <a:gd name="adj1" fmla="val 28704"/>
              <a:gd name="adj2" fmla="val 9664"/>
            </a:avLst>
          </a:prstGeom>
          <a:solidFill>
            <a:srgbClr val="FFFFFF">
              <a:alpha val="94300"/>
            </a:srgbClr>
          </a:solidFill>
          <a:ln w="28575" cap="flat" cmpd="sng">
            <a:solidFill>
              <a:srgbClr val="007A33"/>
            </a:solidFill>
            <a:prstDash val="solid"/>
            <a:round/>
            <a:headEnd type="none" w="sm" len="sm"/>
            <a:tailEnd type="none" w="sm" len="sm"/>
          </a:ln>
        </p:spPr>
        <p:txBody>
          <a:bodyPr spcFirstLastPara="1" wrap="square" lIns="182875" tIns="457200" rIns="89175" bIns="89175" anchor="ctr" anchorCtr="0">
            <a:noAutofit/>
          </a:bodyPr>
          <a:lstStyle/>
          <a:p>
            <a:pPr marL="0" lvl="0" indent="0" algn="l" rtl="0">
              <a:lnSpc>
                <a:spcPct val="90000"/>
              </a:lnSpc>
              <a:spcBef>
                <a:spcPts val="0"/>
              </a:spcBef>
              <a:spcAft>
                <a:spcPts val="0"/>
              </a:spcAft>
              <a:buNone/>
            </a:pPr>
            <a:r>
              <a:rPr lang="en" sz="2400" b="1">
                <a:solidFill>
                  <a:srgbClr val="007A33"/>
                </a:solidFill>
                <a:latin typeface="Arial Black"/>
                <a:ea typeface="Arial Black"/>
                <a:cs typeface="Arial Black"/>
                <a:sym typeface="Arial Black"/>
              </a:rPr>
              <a:t>Gold Level Military-Friendly</a:t>
            </a:r>
            <a:r>
              <a:rPr lang="en" sz="2400" baseline="30000">
                <a:solidFill>
                  <a:srgbClr val="007A33"/>
                </a:solidFill>
                <a:latin typeface="Arial Black"/>
                <a:ea typeface="Arial Black"/>
                <a:cs typeface="Arial Black"/>
                <a:sym typeface="Arial Black"/>
              </a:rPr>
              <a:t>®</a:t>
            </a:r>
            <a:endParaRPr sz="2400">
              <a:solidFill>
                <a:srgbClr val="007A33"/>
              </a:solidFill>
              <a:latin typeface="Arial Black"/>
              <a:ea typeface="Arial Black"/>
              <a:cs typeface="Arial Black"/>
              <a:sym typeface="Arial Black"/>
            </a:endParaRPr>
          </a:p>
          <a:p>
            <a:pPr marL="171450" lvl="0" indent="-133350" algn="l" rtl="0">
              <a:spcBef>
                <a:spcPts val="600"/>
              </a:spcBef>
              <a:spcAft>
                <a:spcPts val="0"/>
              </a:spcAft>
              <a:buClr>
                <a:schemeClr val="dk1"/>
              </a:buClr>
              <a:buSzPts val="1200"/>
              <a:buChar char="●"/>
            </a:pPr>
            <a:r>
              <a:rPr lang="en" sz="1200">
                <a:solidFill>
                  <a:schemeClr val="dk1"/>
                </a:solidFill>
              </a:rPr>
              <a:t>Army and Air Force ROTC programs</a:t>
            </a:r>
            <a:endParaRPr sz="1200">
              <a:solidFill>
                <a:schemeClr val="dk1"/>
              </a:solidFill>
            </a:endParaRPr>
          </a:p>
          <a:p>
            <a:pPr marL="171450" lvl="0" indent="-133350" algn="l" rtl="0">
              <a:spcBef>
                <a:spcPts val="300"/>
              </a:spcBef>
              <a:spcAft>
                <a:spcPts val="0"/>
              </a:spcAft>
              <a:buClr>
                <a:schemeClr val="dk1"/>
              </a:buClr>
              <a:buSzPts val="1200"/>
              <a:buChar char="●"/>
            </a:pPr>
            <a:r>
              <a:rPr lang="en" sz="1200">
                <a:solidFill>
                  <a:schemeClr val="dk1"/>
                </a:solidFill>
              </a:rPr>
              <a:t>Military and Veterans Resource Center</a:t>
            </a:r>
            <a:endParaRPr sz="1200">
              <a:solidFill>
                <a:schemeClr val="dk1"/>
              </a:solidFill>
            </a:endParaRPr>
          </a:p>
          <a:p>
            <a:pPr marL="171450" lvl="0" indent="-133350" algn="l" rtl="0">
              <a:spcBef>
                <a:spcPts val="300"/>
              </a:spcBef>
              <a:spcAft>
                <a:spcPts val="0"/>
              </a:spcAft>
              <a:buClr>
                <a:schemeClr val="dk1"/>
              </a:buClr>
              <a:buSzPts val="1200"/>
              <a:buChar char="●"/>
            </a:pPr>
            <a:r>
              <a:rPr lang="en" sz="1200">
                <a:solidFill>
                  <a:schemeClr val="dk1"/>
                </a:solidFill>
              </a:rPr>
              <a:t>Scholarship opportunities</a:t>
            </a:r>
            <a:endParaRPr sz="1200">
              <a:solidFill>
                <a:schemeClr val="dk1"/>
              </a:solidFill>
            </a:endParaRPr>
          </a:p>
          <a:p>
            <a:pPr marL="0" lvl="0" indent="0" algn="ctr" rtl="0">
              <a:lnSpc>
                <a:spcPct val="90000"/>
              </a:lnSpc>
              <a:spcBef>
                <a:spcPts val="0"/>
              </a:spcBef>
              <a:spcAft>
                <a:spcPts val="1000"/>
              </a:spcAft>
              <a:buNone/>
            </a:pPr>
            <a:endParaRPr sz="1600" b="1">
              <a:solidFill>
                <a:schemeClr val="dk1"/>
              </a:solidFill>
            </a:endParaRPr>
          </a:p>
        </p:txBody>
      </p:sp>
      <p:sp>
        <p:nvSpPr>
          <p:cNvPr id="212" name="Google Shape;212;g3766c0b0610_5_41"/>
          <p:cNvSpPr txBox="1"/>
          <p:nvPr/>
        </p:nvSpPr>
        <p:spPr>
          <a:xfrm>
            <a:off x="519735" y="45330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en" sz="700" i="1">
                <a:solidFill>
                  <a:schemeClr val="lt1"/>
                </a:solidFill>
              </a:rPr>
              <a:t>The appearance of U.S. Department of Defense visual </a:t>
            </a:r>
            <a:br>
              <a:rPr lang="en" sz="700" i="1">
                <a:solidFill>
                  <a:schemeClr val="lt1"/>
                </a:solidFill>
              </a:rPr>
            </a:br>
            <a:r>
              <a:rPr lang="en" sz="700" i="1">
                <a:solidFill>
                  <a:schemeClr val="lt1"/>
                </a:solidFill>
              </a:rPr>
              <a:t>information does not imply or constitute DoD endorsement.</a:t>
            </a:r>
            <a:endParaRPr/>
          </a:p>
        </p:txBody>
      </p:sp>
      <p:sp>
        <p:nvSpPr>
          <p:cNvPr id="213" name="Google Shape;213;g3766c0b0610_5_41"/>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advClick="0" advTm="5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375196a9f16_1_392"/>
          <p:cNvSpPr txBox="1"/>
          <p:nvPr/>
        </p:nvSpPr>
        <p:spPr>
          <a:xfrm>
            <a:off x="1353450" y="1839575"/>
            <a:ext cx="6437100" cy="9006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000000"/>
              </a:buClr>
              <a:buSzPts val="4500"/>
              <a:buFont typeface="Arial"/>
              <a:buNone/>
            </a:pPr>
            <a:r>
              <a:rPr lang="en" sz="6400" b="1">
                <a:solidFill>
                  <a:srgbClr val="FFFFFF"/>
                </a:solidFill>
                <a:latin typeface="Arial Black"/>
                <a:ea typeface="Arial Black"/>
                <a:cs typeface="Arial Black"/>
                <a:sym typeface="Arial Black"/>
              </a:rPr>
              <a:t>Experiential Learning</a:t>
            </a:r>
            <a:endParaRPr sz="6100" b="1" i="0" u="none" strike="noStrike" cap="none">
              <a:solidFill>
                <a:srgbClr val="FFFFFF"/>
              </a:solidFill>
              <a:latin typeface="Arial Black"/>
              <a:ea typeface="Arial Black"/>
              <a:cs typeface="Arial Black"/>
              <a:sym typeface="Arial Black"/>
            </a:endParaRPr>
          </a:p>
        </p:txBody>
      </p:sp>
    </p:spTree>
  </p:cSld>
  <p:clrMapOvr>
    <a:masterClrMapping/>
  </p:clrMapOvr>
  <p:transition spd="med" advClick="0" advTm="5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g3766c0b0610_8_0"/>
          <p:cNvPicPr preferRelativeResize="0"/>
          <p:nvPr/>
        </p:nvPicPr>
        <p:blipFill rotWithShape="1">
          <a:blip r:embed="rId3">
            <a:alphaModFix/>
          </a:blip>
          <a:srcRect t="551" r="19801" b="20676"/>
          <a:stretch/>
        </p:blipFill>
        <p:spPr>
          <a:xfrm>
            <a:off x="680485" y="818249"/>
            <a:ext cx="2628600" cy="1452300"/>
          </a:xfrm>
          <a:prstGeom prst="round2DiagRect">
            <a:avLst>
              <a:gd name="adj1" fmla="val 26531"/>
              <a:gd name="adj2" fmla="val 8527"/>
            </a:avLst>
          </a:prstGeom>
          <a:noFill/>
          <a:ln>
            <a:noFill/>
          </a:ln>
        </p:spPr>
      </p:pic>
      <p:pic>
        <p:nvPicPr>
          <p:cNvPr id="224" name="Google Shape;224;g3766c0b0610_8_0" title="service_learning.jpg"/>
          <p:cNvPicPr preferRelativeResize="0"/>
          <p:nvPr/>
        </p:nvPicPr>
        <p:blipFill rotWithShape="1">
          <a:blip r:embed="rId4">
            <a:alphaModFix/>
          </a:blip>
          <a:srcRect l="6976" t="21229" r="12830" b="-2"/>
          <a:stretch/>
        </p:blipFill>
        <p:spPr>
          <a:xfrm>
            <a:off x="6240359" y="818249"/>
            <a:ext cx="2628600" cy="1452300"/>
          </a:xfrm>
          <a:prstGeom prst="round2DiagRect">
            <a:avLst>
              <a:gd name="adj1" fmla="val 26714"/>
              <a:gd name="adj2" fmla="val 8938"/>
            </a:avLst>
          </a:prstGeom>
          <a:noFill/>
          <a:ln>
            <a:noFill/>
          </a:ln>
        </p:spPr>
      </p:pic>
      <p:pic>
        <p:nvPicPr>
          <p:cNvPr id="225" name="Google Shape;225;g3766c0b0610_8_0"/>
          <p:cNvPicPr preferRelativeResize="0"/>
          <p:nvPr/>
        </p:nvPicPr>
        <p:blipFill rotWithShape="1">
          <a:blip r:embed="rId5">
            <a:alphaModFix/>
          </a:blip>
          <a:srcRect l="9234" t="8822" r="10255" b="12406"/>
          <a:stretch/>
        </p:blipFill>
        <p:spPr>
          <a:xfrm>
            <a:off x="3471285" y="818249"/>
            <a:ext cx="2628300" cy="1452300"/>
          </a:xfrm>
          <a:prstGeom prst="round2DiagRect">
            <a:avLst>
              <a:gd name="adj1" fmla="val 26767"/>
              <a:gd name="adj2" fmla="val 8864"/>
            </a:avLst>
          </a:prstGeom>
          <a:noFill/>
          <a:ln>
            <a:noFill/>
          </a:ln>
        </p:spPr>
      </p:pic>
      <p:sp>
        <p:nvSpPr>
          <p:cNvPr id="226" name="Google Shape;226;g3766c0b0610_8_0"/>
          <p:cNvSpPr txBox="1"/>
          <p:nvPr/>
        </p:nvSpPr>
        <p:spPr>
          <a:xfrm>
            <a:off x="680472" y="1875476"/>
            <a:ext cx="2076000" cy="256200"/>
          </a:xfrm>
          <a:prstGeom prst="rect">
            <a:avLst/>
          </a:prstGeom>
          <a:solidFill>
            <a:srgbClr val="004C97"/>
          </a:solid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Clr>
                <a:srgbClr val="000000"/>
              </a:buClr>
              <a:buSzPts val="275"/>
              <a:buFont typeface="Arial"/>
              <a:buNone/>
            </a:pPr>
            <a:r>
              <a:rPr lang="en" sz="1100" b="0" i="0" u="none" strike="noStrike" cap="none">
                <a:solidFill>
                  <a:schemeClr val="lt1"/>
                </a:solidFill>
                <a:latin typeface="Arial Black"/>
                <a:ea typeface="Arial Black"/>
                <a:cs typeface="Arial Black"/>
                <a:sym typeface="Arial Black"/>
              </a:rPr>
              <a:t>Undergraduate Research</a:t>
            </a:r>
            <a:endParaRPr sz="1100" b="0" i="0" u="none" strike="noStrike" cap="none">
              <a:solidFill>
                <a:schemeClr val="lt1"/>
              </a:solidFill>
              <a:latin typeface="Arial"/>
              <a:ea typeface="Arial"/>
              <a:cs typeface="Arial"/>
              <a:sym typeface="Arial"/>
            </a:endParaRPr>
          </a:p>
        </p:txBody>
      </p:sp>
      <p:pic>
        <p:nvPicPr>
          <p:cNvPr id="227" name="Google Shape;227;g3766c0b0610_8_0"/>
          <p:cNvPicPr preferRelativeResize="0"/>
          <p:nvPr/>
        </p:nvPicPr>
        <p:blipFill rotWithShape="1">
          <a:blip r:embed="rId6">
            <a:alphaModFix/>
          </a:blip>
          <a:srcRect l="9975" t="5424" r="9830" b="16517"/>
          <a:stretch/>
        </p:blipFill>
        <p:spPr>
          <a:xfrm>
            <a:off x="3471297" y="2771274"/>
            <a:ext cx="2628300" cy="1439100"/>
          </a:xfrm>
          <a:prstGeom prst="round2DiagRect">
            <a:avLst>
              <a:gd name="adj1" fmla="val 25209"/>
              <a:gd name="adj2" fmla="val 9547"/>
            </a:avLst>
          </a:prstGeom>
          <a:noFill/>
          <a:ln>
            <a:noFill/>
          </a:ln>
        </p:spPr>
      </p:pic>
      <p:pic>
        <p:nvPicPr>
          <p:cNvPr id="228" name="Google Shape;228;g3766c0b0610_8_0"/>
          <p:cNvPicPr preferRelativeResize="0"/>
          <p:nvPr/>
        </p:nvPicPr>
        <p:blipFill rotWithShape="1">
          <a:blip r:embed="rId7">
            <a:alphaModFix/>
          </a:blip>
          <a:srcRect l="7569" t="8730" r="15037" b="15939"/>
          <a:stretch/>
        </p:blipFill>
        <p:spPr>
          <a:xfrm>
            <a:off x="6240372" y="2771274"/>
            <a:ext cx="2628600" cy="1439100"/>
          </a:xfrm>
          <a:prstGeom prst="round2DiagRect">
            <a:avLst>
              <a:gd name="adj1" fmla="val 26357"/>
              <a:gd name="adj2" fmla="val 8420"/>
            </a:avLst>
          </a:prstGeom>
          <a:noFill/>
          <a:ln>
            <a:noFill/>
          </a:ln>
        </p:spPr>
      </p:pic>
      <p:pic>
        <p:nvPicPr>
          <p:cNvPr id="229" name="Google Shape;229;g3766c0b0610_8_0"/>
          <p:cNvPicPr preferRelativeResize="0"/>
          <p:nvPr/>
        </p:nvPicPr>
        <p:blipFill rotWithShape="1">
          <a:blip r:embed="rId8">
            <a:alphaModFix/>
          </a:blip>
          <a:srcRect l="4662" t="21147" b="11692"/>
          <a:stretch/>
        </p:blipFill>
        <p:spPr>
          <a:xfrm>
            <a:off x="680497" y="2771274"/>
            <a:ext cx="2628300" cy="1439100"/>
          </a:xfrm>
          <a:prstGeom prst="round2DiagRect">
            <a:avLst>
              <a:gd name="adj1" fmla="val 26774"/>
              <a:gd name="adj2" fmla="val 7381"/>
            </a:avLst>
          </a:prstGeom>
          <a:noFill/>
          <a:ln>
            <a:noFill/>
          </a:ln>
        </p:spPr>
      </p:pic>
      <p:sp>
        <p:nvSpPr>
          <p:cNvPr id="230" name="Google Shape;230;g3766c0b0610_8_0"/>
          <p:cNvSpPr txBox="1"/>
          <p:nvPr/>
        </p:nvSpPr>
        <p:spPr>
          <a:xfrm>
            <a:off x="3471297" y="1875476"/>
            <a:ext cx="1889100" cy="256200"/>
          </a:xfrm>
          <a:prstGeom prst="rect">
            <a:avLst/>
          </a:prstGeom>
          <a:solidFill>
            <a:srgbClr val="40A829"/>
          </a:solid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Clr>
                <a:srgbClr val="000000"/>
              </a:buClr>
              <a:buSzPts val="275"/>
              <a:buFont typeface="Arial"/>
              <a:buNone/>
            </a:pPr>
            <a:r>
              <a:rPr lang="en" sz="1100" b="0" i="0" u="none" strike="noStrike" cap="none">
                <a:solidFill>
                  <a:schemeClr val="lt1"/>
                </a:solidFill>
                <a:latin typeface="Arial Black"/>
                <a:ea typeface="Arial Black"/>
                <a:cs typeface="Arial Black"/>
                <a:sym typeface="Arial Black"/>
              </a:rPr>
              <a:t>Collaborative Learning</a:t>
            </a:r>
            <a:endParaRPr sz="1100" b="0" i="0" u="none" strike="noStrike" cap="none">
              <a:solidFill>
                <a:schemeClr val="lt1"/>
              </a:solidFill>
              <a:latin typeface="Arial"/>
              <a:ea typeface="Arial"/>
              <a:cs typeface="Arial"/>
              <a:sym typeface="Arial"/>
            </a:endParaRPr>
          </a:p>
        </p:txBody>
      </p:sp>
      <p:sp>
        <p:nvSpPr>
          <p:cNvPr id="231" name="Google Shape;231;g3766c0b0610_8_0"/>
          <p:cNvSpPr txBox="1"/>
          <p:nvPr/>
        </p:nvSpPr>
        <p:spPr>
          <a:xfrm>
            <a:off x="6240347" y="1875476"/>
            <a:ext cx="1490400" cy="256200"/>
          </a:xfrm>
          <a:prstGeom prst="rect">
            <a:avLst/>
          </a:prstGeom>
          <a:solidFill>
            <a:srgbClr val="004C97"/>
          </a:solid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Clr>
                <a:srgbClr val="000000"/>
              </a:buClr>
              <a:buSzPts val="275"/>
              <a:buFont typeface="Arial"/>
              <a:buNone/>
            </a:pPr>
            <a:r>
              <a:rPr lang="en" sz="1100" b="0" i="0" u="none" strike="noStrike" cap="none">
                <a:solidFill>
                  <a:schemeClr val="lt1"/>
                </a:solidFill>
                <a:latin typeface="Arial Black"/>
                <a:ea typeface="Arial Black"/>
                <a:cs typeface="Arial Black"/>
                <a:sym typeface="Arial Black"/>
              </a:rPr>
              <a:t>Service Learning</a:t>
            </a:r>
            <a:endParaRPr sz="1100" b="0" i="0" u="none" strike="noStrike" cap="none">
              <a:solidFill>
                <a:schemeClr val="lt1"/>
              </a:solidFill>
              <a:latin typeface="Arial"/>
              <a:ea typeface="Arial"/>
              <a:cs typeface="Arial"/>
              <a:sym typeface="Arial"/>
            </a:endParaRPr>
          </a:p>
        </p:txBody>
      </p:sp>
      <p:sp>
        <p:nvSpPr>
          <p:cNvPr id="232" name="Google Shape;232;g3766c0b0610_8_0"/>
          <p:cNvSpPr txBox="1"/>
          <p:nvPr/>
        </p:nvSpPr>
        <p:spPr>
          <a:xfrm>
            <a:off x="680497" y="3806778"/>
            <a:ext cx="1176300" cy="255900"/>
          </a:xfrm>
          <a:prstGeom prst="rect">
            <a:avLst/>
          </a:prstGeom>
          <a:solidFill>
            <a:srgbClr val="40A829"/>
          </a:solid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Clr>
                <a:srgbClr val="000000"/>
              </a:buClr>
              <a:buSzPts val="275"/>
              <a:buFont typeface="Arial"/>
              <a:buNone/>
            </a:pPr>
            <a:r>
              <a:rPr lang="en" sz="1100" b="0" i="0" u="none" strike="noStrike" cap="none">
                <a:solidFill>
                  <a:schemeClr val="lt1"/>
                </a:solidFill>
                <a:latin typeface="Arial Black"/>
                <a:ea typeface="Arial Black"/>
                <a:cs typeface="Arial Black"/>
                <a:sym typeface="Arial Black"/>
              </a:rPr>
              <a:t>Study Abroad</a:t>
            </a:r>
            <a:endParaRPr sz="1100" b="0" i="0" u="none" strike="noStrike" cap="none">
              <a:solidFill>
                <a:schemeClr val="lt1"/>
              </a:solidFill>
              <a:latin typeface="Arial"/>
              <a:ea typeface="Arial"/>
              <a:cs typeface="Arial"/>
              <a:sym typeface="Arial"/>
            </a:endParaRPr>
          </a:p>
        </p:txBody>
      </p:sp>
      <p:sp>
        <p:nvSpPr>
          <p:cNvPr id="233" name="Google Shape;233;g3766c0b0610_8_0"/>
          <p:cNvSpPr txBox="1"/>
          <p:nvPr/>
        </p:nvSpPr>
        <p:spPr>
          <a:xfrm>
            <a:off x="3471297" y="3806778"/>
            <a:ext cx="937500" cy="255900"/>
          </a:xfrm>
          <a:prstGeom prst="rect">
            <a:avLst/>
          </a:prstGeom>
          <a:solidFill>
            <a:srgbClr val="004C97"/>
          </a:solid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Clr>
                <a:srgbClr val="000000"/>
              </a:buClr>
              <a:buSzPts val="275"/>
              <a:buFont typeface="Arial"/>
              <a:buNone/>
            </a:pPr>
            <a:r>
              <a:rPr lang="en" sz="1100" b="0" i="0" u="none" strike="noStrike" cap="none">
                <a:solidFill>
                  <a:schemeClr val="lt1"/>
                </a:solidFill>
                <a:latin typeface="Arial Black"/>
                <a:ea typeface="Arial Black"/>
                <a:cs typeface="Arial Black"/>
                <a:sym typeface="Arial Black"/>
              </a:rPr>
              <a:t>Fieldwork</a:t>
            </a:r>
            <a:endParaRPr sz="1100" b="0" i="0" u="none" strike="noStrike" cap="none">
              <a:solidFill>
                <a:schemeClr val="lt1"/>
              </a:solidFill>
              <a:latin typeface="Arial"/>
              <a:ea typeface="Arial"/>
              <a:cs typeface="Arial"/>
              <a:sym typeface="Arial"/>
            </a:endParaRPr>
          </a:p>
        </p:txBody>
      </p:sp>
      <p:sp>
        <p:nvSpPr>
          <p:cNvPr id="234" name="Google Shape;234;g3766c0b0610_8_0"/>
          <p:cNvSpPr txBox="1"/>
          <p:nvPr/>
        </p:nvSpPr>
        <p:spPr>
          <a:xfrm>
            <a:off x="6240347" y="3806778"/>
            <a:ext cx="2303400" cy="255900"/>
          </a:xfrm>
          <a:prstGeom prst="rect">
            <a:avLst/>
          </a:prstGeom>
          <a:solidFill>
            <a:srgbClr val="40A829"/>
          </a:solid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Clr>
                <a:srgbClr val="000000"/>
              </a:buClr>
              <a:buSzPts val="275"/>
              <a:buFont typeface="Arial"/>
              <a:buNone/>
            </a:pPr>
            <a:r>
              <a:rPr lang="en" sz="1100" b="0" i="0" u="none" strike="noStrike" cap="none">
                <a:solidFill>
                  <a:schemeClr val="lt1"/>
                </a:solidFill>
                <a:latin typeface="Arial Black"/>
                <a:ea typeface="Arial Black"/>
                <a:cs typeface="Arial Black"/>
                <a:sym typeface="Arial Black"/>
              </a:rPr>
              <a:t>Internships and Mentorships</a:t>
            </a:r>
            <a:endParaRPr sz="1100" b="0" i="0" u="none" strike="noStrike" cap="none">
              <a:solidFill>
                <a:schemeClr val="lt1"/>
              </a:solidFill>
              <a:latin typeface="Arial"/>
              <a:ea typeface="Arial"/>
              <a:cs typeface="Arial"/>
              <a:sym typeface="Arial"/>
            </a:endParaRPr>
          </a:p>
        </p:txBody>
      </p:sp>
    </p:spTree>
  </p:cSld>
  <p:clrMapOvr>
    <a:masterClrMapping/>
  </p:clrMapOvr>
  <p:transition spd="med" advClick="0" advTm="5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g3766c0b0610_8_19" title="robotics2.jpg"/>
          <p:cNvPicPr preferRelativeResize="0"/>
          <p:nvPr/>
        </p:nvPicPr>
        <p:blipFill rotWithShape="1">
          <a:blip r:embed="rId3">
            <a:alphaModFix/>
          </a:blip>
          <a:srcRect/>
          <a:stretch/>
        </p:blipFill>
        <p:spPr>
          <a:xfrm>
            <a:off x="0" y="0"/>
            <a:ext cx="9144001" cy="5140998"/>
          </a:xfrm>
          <a:prstGeom prst="rect">
            <a:avLst/>
          </a:prstGeom>
          <a:noFill/>
          <a:ln>
            <a:noFill/>
          </a:ln>
        </p:spPr>
      </p:pic>
      <p:sp>
        <p:nvSpPr>
          <p:cNvPr id="240" name="Google Shape;240;g3766c0b0610_8_19"/>
          <p:cNvSpPr/>
          <p:nvPr/>
        </p:nvSpPr>
        <p:spPr>
          <a:xfrm>
            <a:off x="1434375" y="2493825"/>
            <a:ext cx="3283200" cy="2215800"/>
          </a:xfrm>
          <a:prstGeom prst="round2DiagRect">
            <a:avLst>
              <a:gd name="adj1" fmla="val 28704"/>
              <a:gd name="adj2" fmla="val 9664"/>
            </a:avLst>
          </a:prstGeom>
          <a:solidFill>
            <a:srgbClr val="FFFFFF">
              <a:alpha val="94300"/>
            </a:srgbClr>
          </a:solidFill>
          <a:ln w="28575" cap="flat" cmpd="sng">
            <a:solidFill>
              <a:srgbClr val="004C97"/>
            </a:solidFill>
            <a:prstDash val="solid"/>
            <a:round/>
            <a:headEnd type="none" w="sm" len="sm"/>
            <a:tailEnd type="none" w="sm" len="sm"/>
          </a:ln>
        </p:spPr>
        <p:txBody>
          <a:bodyPr spcFirstLastPara="1" wrap="square" lIns="182875" tIns="640075" rIns="89175" bIns="89175" anchor="ctr" anchorCtr="0">
            <a:noAutofit/>
          </a:bodyPr>
          <a:lstStyle/>
          <a:p>
            <a:pPr marL="0" lvl="0" indent="0" algn="l" rtl="0">
              <a:lnSpc>
                <a:spcPct val="90000"/>
              </a:lnSpc>
              <a:spcBef>
                <a:spcPts val="0"/>
              </a:spcBef>
              <a:spcAft>
                <a:spcPts val="0"/>
              </a:spcAft>
              <a:buClr>
                <a:schemeClr val="dk1"/>
              </a:buClr>
              <a:buSzPts val="1100"/>
              <a:buFont typeface="Arial"/>
              <a:buNone/>
            </a:pPr>
            <a:r>
              <a:rPr lang="en" sz="2400" b="1">
                <a:solidFill>
                  <a:srgbClr val="004C97"/>
                </a:solidFill>
                <a:latin typeface="Arial Black"/>
                <a:ea typeface="Arial Black"/>
                <a:cs typeface="Arial Black"/>
                <a:sym typeface="Arial Black"/>
              </a:rPr>
              <a:t>Undergraduate Research</a:t>
            </a:r>
            <a:endParaRPr sz="2400">
              <a:solidFill>
                <a:srgbClr val="004C97"/>
              </a:solidFill>
            </a:endParaRPr>
          </a:p>
          <a:p>
            <a:pPr marL="285750" lvl="0" indent="-190500" algn="l" rtl="0">
              <a:lnSpc>
                <a:spcPct val="110000"/>
              </a:lnSpc>
              <a:spcBef>
                <a:spcPts val="700"/>
              </a:spcBef>
              <a:spcAft>
                <a:spcPts val="0"/>
              </a:spcAft>
              <a:buClr>
                <a:schemeClr val="dk1"/>
              </a:buClr>
              <a:buSzPts val="1200"/>
              <a:buChar char="●"/>
            </a:pPr>
            <a:r>
              <a:rPr lang="en" sz="1200">
                <a:solidFill>
                  <a:schemeClr val="dk1"/>
                </a:solidFill>
              </a:rPr>
              <a:t>Available to all majors</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Explorers Program</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Annual Student Symposium &amp; Faculty Research Showcase</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Faculty mentors</a:t>
            </a:r>
            <a:endParaRPr sz="1200">
              <a:solidFill>
                <a:schemeClr val="dk1"/>
              </a:solidFill>
            </a:endParaRPr>
          </a:p>
          <a:p>
            <a:pPr marL="0" lvl="0" indent="0" algn="ctr" rtl="0">
              <a:lnSpc>
                <a:spcPct val="90000"/>
              </a:lnSpc>
              <a:spcBef>
                <a:spcPts val="0"/>
              </a:spcBef>
              <a:spcAft>
                <a:spcPts val="1000"/>
              </a:spcAft>
              <a:buNone/>
            </a:pPr>
            <a:endParaRPr sz="2400" b="1">
              <a:solidFill>
                <a:srgbClr val="004C97"/>
              </a:solidFill>
              <a:latin typeface="Arial Black"/>
              <a:ea typeface="Arial Black"/>
              <a:cs typeface="Arial Black"/>
              <a:sym typeface="Arial Black"/>
            </a:endParaRPr>
          </a:p>
        </p:txBody>
      </p:sp>
      <p:sp>
        <p:nvSpPr>
          <p:cNvPr id="241" name="Google Shape;241;g3766c0b0610_8_19"/>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advClick="0" advTm="5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Tree>
  </p:cSld>
  <p:clrMapOvr>
    <a:masterClrMapping/>
  </p:clrMapOvr>
  <p:transition spd="med" advClick="0" advTm="5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g3766c0b0610_8_25" title="experiential2.jp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47" name="Google Shape;247;g3766c0b0610_8_25"/>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g3766c0b0610_8_25"/>
          <p:cNvSpPr/>
          <p:nvPr/>
        </p:nvSpPr>
        <p:spPr>
          <a:xfrm>
            <a:off x="1013900" y="2122925"/>
            <a:ext cx="3218100" cy="1640100"/>
          </a:xfrm>
          <a:prstGeom prst="round2DiagRect">
            <a:avLst>
              <a:gd name="adj1" fmla="val 28704"/>
              <a:gd name="adj2" fmla="val 9664"/>
            </a:avLst>
          </a:prstGeom>
          <a:solidFill>
            <a:srgbClr val="FFFFFF">
              <a:alpha val="94300"/>
            </a:srgbClr>
          </a:solidFill>
          <a:ln w="28575" cap="flat" cmpd="sng">
            <a:solidFill>
              <a:srgbClr val="004C97"/>
            </a:solidFill>
            <a:prstDash val="solid"/>
            <a:round/>
            <a:headEnd type="none" w="sm" len="sm"/>
            <a:tailEnd type="none" w="sm" len="sm"/>
          </a:ln>
        </p:spPr>
        <p:txBody>
          <a:bodyPr spcFirstLastPara="1" wrap="square" lIns="182875" tIns="457200" rIns="89175" bIns="89175" anchor="ctr" anchorCtr="0">
            <a:noAutofit/>
          </a:bodyPr>
          <a:lstStyle/>
          <a:p>
            <a:pPr marL="0" lvl="0" indent="0" algn="l" rtl="0">
              <a:lnSpc>
                <a:spcPct val="90000"/>
              </a:lnSpc>
              <a:spcBef>
                <a:spcPts val="0"/>
              </a:spcBef>
              <a:spcAft>
                <a:spcPts val="0"/>
              </a:spcAft>
              <a:buNone/>
            </a:pPr>
            <a:r>
              <a:rPr lang="en" sz="2400" b="1">
                <a:solidFill>
                  <a:srgbClr val="004C97"/>
                </a:solidFill>
                <a:latin typeface="Arial Black"/>
                <a:ea typeface="Arial Black"/>
                <a:cs typeface="Arial Black"/>
                <a:sym typeface="Arial Black"/>
              </a:rPr>
              <a:t>Collaborative Learning</a:t>
            </a:r>
            <a:endParaRPr sz="2400">
              <a:solidFill>
                <a:srgbClr val="004C97"/>
              </a:solidFill>
              <a:latin typeface="Arial Black"/>
              <a:ea typeface="Arial Black"/>
              <a:cs typeface="Arial Black"/>
              <a:sym typeface="Arial Black"/>
            </a:endParaRPr>
          </a:p>
          <a:p>
            <a:pPr marL="171450" lvl="0" indent="-133350" algn="l" rtl="0">
              <a:spcBef>
                <a:spcPts val="600"/>
              </a:spcBef>
              <a:spcAft>
                <a:spcPts val="0"/>
              </a:spcAft>
              <a:buClr>
                <a:schemeClr val="dk1"/>
              </a:buClr>
              <a:buSzPts val="1200"/>
              <a:buChar char="●"/>
            </a:pPr>
            <a:r>
              <a:rPr lang="en" sz="1200">
                <a:solidFill>
                  <a:schemeClr val="dk1"/>
                </a:solidFill>
              </a:rPr>
              <a:t>Competition teams</a:t>
            </a:r>
            <a:endParaRPr sz="1200">
              <a:solidFill>
                <a:schemeClr val="dk1"/>
              </a:solidFill>
            </a:endParaRPr>
          </a:p>
          <a:p>
            <a:pPr marL="171450" lvl="0" indent="-133350" algn="l" rtl="0">
              <a:spcBef>
                <a:spcPts val="300"/>
              </a:spcBef>
              <a:spcAft>
                <a:spcPts val="0"/>
              </a:spcAft>
              <a:buClr>
                <a:schemeClr val="dk1"/>
              </a:buClr>
              <a:buSzPts val="1200"/>
              <a:buChar char="●"/>
            </a:pPr>
            <a:r>
              <a:rPr lang="en" sz="1200">
                <a:solidFill>
                  <a:schemeClr val="dk1"/>
                </a:solidFill>
              </a:rPr>
              <a:t>Projects across majors and colleges</a:t>
            </a:r>
            <a:endParaRPr sz="1200">
              <a:solidFill>
                <a:schemeClr val="dk1"/>
              </a:solidFill>
            </a:endParaRPr>
          </a:p>
          <a:p>
            <a:pPr marL="0" lvl="0" indent="0" algn="ctr" rtl="0">
              <a:lnSpc>
                <a:spcPct val="90000"/>
              </a:lnSpc>
              <a:spcBef>
                <a:spcPts val="0"/>
              </a:spcBef>
              <a:spcAft>
                <a:spcPts val="1000"/>
              </a:spcAft>
              <a:buNone/>
            </a:pPr>
            <a:endParaRPr sz="1600" b="1">
              <a:solidFill>
                <a:schemeClr val="dk1"/>
              </a:solidFill>
            </a:endParaRPr>
          </a:p>
        </p:txBody>
      </p:sp>
      <p:sp>
        <p:nvSpPr>
          <p:cNvPr id="249" name="Google Shape;249;g3766c0b0610_8_25"/>
          <p:cNvSpPr/>
          <p:nvPr/>
        </p:nvSpPr>
        <p:spPr>
          <a:xfrm>
            <a:off x="5572900" y="2962050"/>
            <a:ext cx="3218100" cy="1903200"/>
          </a:xfrm>
          <a:prstGeom prst="round2DiagRect">
            <a:avLst>
              <a:gd name="adj1" fmla="val 28704"/>
              <a:gd name="adj2" fmla="val 9664"/>
            </a:avLst>
          </a:prstGeom>
          <a:solidFill>
            <a:srgbClr val="004C97">
              <a:alpha val="82750"/>
            </a:srgbClr>
          </a:solidFill>
          <a:ln>
            <a:noFill/>
          </a:ln>
        </p:spPr>
        <p:txBody>
          <a:bodyPr spcFirstLastPara="1" wrap="square" lIns="89175" tIns="137150" rIns="89175" bIns="89175" anchor="ctr" anchorCtr="0">
            <a:noAutofit/>
          </a:bodyPr>
          <a:lstStyle/>
          <a:p>
            <a:pPr marL="0" lvl="0" indent="0" algn="ctr" rtl="0">
              <a:lnSpc>
                <a:spcPct val="90000"/>
              </a:lnSpc>
              <a:spcBef>
                <a:spcPts val="0"/>
              </a:spcBef>
              <a:spcAft>
                <a:spcPts val="0"/>
              </a:spcAft>
              <a:buNone/>
            </a:pPr>
            <a:r>
              <a:rPr lang="en" sz="1600" b="1">
                <a:solidFill>
                  <a:schemeClr val="lt1"/>
                </a:solidFill>
              </a:rPr>
              <a:t>BY GRADUATION</a:t>
            </a:r>
            <a:endParaRPr sz="1600" b="1">
              <a:solidFill>
                <a:schemeClr val="lt1"/>
              </a:solidFill>
              <a:latin typeface="Arial Black"/>
              <a:ea typeface="Arial Black"/>
              <a:cs typeface="Arial Black"/>
              <a:sym typeface="Arial Black"/>
            </a:endParaRPr>
          </a:p>
          <a:p>
            <a:pPr marL="0" lvl="0" indent="0" algn="ctr" rtl="0">
              <a:lnSpc>
                <a:spcPct val="90000"/>
              </a:lnSpc>
              <a:spcBef>
                <a:spcPts val="1000"/>
              </a:spcBef>
              <a:spcAft>
                <a:spcPts val="0"/>
              </a:spcAft>
              <a:buNone/>
            </a:pPr>
            <a:r>
              <a:rPr lang="en" sz="3700" b="1">
                <a:solidFill>
                  <a:schemeClr val="lt1"/>
                </a:solidFill>
                <a:latin typeface="Arial Black"/>
                <a:ea typeface="Arial Black"/>
                <a:cs typeface="Arial Black"/>
                <a:sym typeface="Arial Black"/>
              </a:rPr>
              <a:t>68%</a:t>
            </a:r>
            <a:endParaRPr sz="3700" b="1">
              <a:solidFill>
                <a:schemeClr val="lt1"/>
              </a:solidFill>
              <a:latin typeface="Arial Black"/>
              <a:ea typeface="Arial Black"/>
              <a:cs typeface="Arial Black"/>
              <a:sym typeface="Arial Black"/>
            </a:endParaRPr>
          </a:p>
          <a:p>
            <a:pPr marL="0" lvl="0" indent="0" algn="ctr" rtl="0">
              <a:spcBef>
                <a:spcPts val="0"/>
              </a:spcBef>
              <a:spcAft>
                <a:spcPts val="0"/>
              </a:spcAft>
              <a:buClr>
                <a:schemeClr val="dk1"/>
              </a:buClr>
              <a:buSzPts val="1100"/>
              <a:buFont typeface="Arial"/>
              <a:buNone/>
            </a:pPr>
            <a:r>
              <a:rPr lang="en" sz="1100">
                <a:solidFill>
                  <a:schemeClr val="lt1"/>
                </a:solidFill>
              </a:rPr>
              <a:t>OF STUDENTS HAVE COMPLETED TWO HIGH-IMPACT PRACTICES LIKE INTERNSHIPS OR STUDY ABROAD</a:t>
            </a:r>
            <a:endParaRPr sz="1100">
              <a:solidFill>
                <a:schemeClr val="lt1"/>
              </a:solidFill>
            </a:endParaRPr>
          </a:p>
          <a:p>
            <a:pPr marL="0" lvl="0" indent="0" algn="ctr" rtl="0">
              <a:spcBef>
                <a:spcPts val="500"/>
              </a:spcBef>
              <a:spcAft>
                <a:spcPts val="0"/>
              </a:spcAft>
              <a:buClr>
                <a:schemeClr val="dk1"/>
              </a:buClr>
              <a:buSzPts val="1100"/>
              <a:buFont typeface="Arial"/>
              <a:buNone/>
            </a:pPr>
            <a:r>
              <a:rPr lang="en" sz="800" i="1">
                <a:solidFill>
                  <a:schemeClr val="lt1"/>
                </a:solidFill>
              </a:rPr>
              <a:t>— UWF 2025 Accountability Plan</a:t>
            </a:r>
            <a:endParaRPr sz="1100">
              <a:solidFill>
                <a:schemeClr val="lt1"/>
              </a:solidFill>
            </a:endParaRPr>
          </a:p>
        </p:txBody>
      </p:sp>
    </p:spTree>
  </p:cSld>
  <p:clrMapOvr>
    <a:masterClrMapping/>
  </p:clrMapOvr>
  <p:transition spd="med" advClick="0" advTm="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g3766c0b0610_8_32" title="MLKCleanup.jpg"/>
          <p:cNvPicPr preferRelativeResize="0"/>
          <p:nvPr/>
        </p:nvPicPr>
        <p:blipFill>
          <a:blip r:embed="rId3">
            <a:alphaModFix/>
          </a:blip>
          <a:stretch>
            <a:fillRect/>
          </a:stretch>
        </p:blipFill>
        <p:spPr>
          <a:xfrm>
            <a:off x="-50" y="0"/>
            <a:ext cx="9132250" cy="5136901"/>
          </a:xfrm>
          <a:prstGeom prst="rect">
            <a:avLst/>
          </a:prstGeom>
          <a:noFill/>
          <a:ln>
            <a:noFill/>
          </a:ln>
        </p:spPr>
      </p:pic>
      <p:sp>
        <p:nvSpPr>
          <p:cNvPr id="255" name="Google Shape;255;g3766c0b0610_8_32"/>
          <p:cNvSpPr/>
          <p:nvPr/>
        </p:nvSpPr>
        <p:spPr>
          <a:xfrm>
            <a:off x="675100" y="3882475"/>
            <a:ext cx="3398100" cy="636600"/>
          </a:xfrm>
          <a:prstGeom prst="round2DiagRect">
            <a:avLst>
              <a:gd name="adj1" fmla="val 28704"/>
              <a:gd name="adj2" fmla="val 9664"/>
            </a:avLst>
          </a:prstGeom>
          <a:solidFill>
            <a:srgbClr val="FFFFFF">
              <a:alpha val="94300"/>
            </a:srgbClr>
          </a:solidFill>
          <a:ln w="28575" cap="flat" cmpd="sng">
            <a:solidFill>
              <a:srgbClr val="004C97"/>
            </a:solidFill>
            <a:prstDash val="solid"/>
            <a:round/>
            <a:headEnd type="none" w="sm" len="sm"/>
            <a:tailEnd type="none" w="sm" len="sm"/>
          </a:ln>
        </p:spPr>
        <p:txBody>
          <a:bodyPr spcFirstLastPara="1" wrap="square" lIns="182875" tIns="182875" rIns="89175" bIns="89175" anchor="ctr" anchorCtr="0">
            <a:noAutofit/>
          </a:bodyPr>
          <a:lstStyle/>
          <a:p>
            <a:pPr marL="0" lvl="0" indent="0" algn="l" rtl="0">
              <a:lnSpc>
                <a:spcPct val="90000"/>
              </a:lnSpc>
              <a:spcBef>
                <a:spcPts val="0"/>
              </a:spcBef>
              <a:spcAft>
                <a:spcPts val="700"/>
              </a:spcAft>
              <a:buNone/>
            </a:pPr>
            <a:r>
              <a:rPr lang="en" sz="2400" b="1">
                <a:solidFill>
                  <a:srgbClr val="004C97"/>
                </a:solidFill>
                <a:latin typeface="Arial Black"/>
                <a:ea typeface="Arial Black"/>
                <a:cs typeface="Arial Black"/>
                <a:sym typeface="Arial Black"/>
              </a:rPr>
              <a:t>Service Learning</a:t>
            </a:r>
            <a:endParaRPr sz="2400" b="1">
              <a:solidFill>
                <a:srgbClr val="004C97"/>
              </a:solidFill>
              <a:latin typeface="Arial Black"/>
              <a:ea typeface="Arial Black"/>
              <a:cs typeface="Arial Black"/>
              <a:sym typeface="Arial Black"/>
            </a:endParaRPr>
          </a:p>
        </p:txBody>
      </p:sp>
      <p:sp>
        <p:nvSpPr>
          <p:cNvPr id="256" name="Google Shape;256;g3766c0b0610_8_32"/>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advClick="0" advTm="5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g3766c0b0610_8_38"/>
          <p:cNvPicPr preferRelativeResize="0"/>
          <p:nvPr/>
        </p:nvPicPr>
        <p:blipFill rotWithShape="1">
          <a:blip r:embed="rId3">
            <a:alphaModFix/>
          </a:blip>
          <a:srcRect l="4662" t="24214" b="6877"/>
          <a:stretch/>
        </p:blipFill>
        <p:spPr>
          <a:xfrm>
            <a:off x="0" y="0"/>
            <a:ext cx="9144000" cy="5136899"/>
          </a:xfrm>
          <a:prstGeom prst="rect">
            <a:avLst/>
          </a:prstGeom>
          <a:noFill/>
          <a:ln>
            <a:noFill/>
          </a:ln>
        </p:spPr>
      </p:pic>
      <p:sp>
        <p:nvSpPr>
          <p:cNvPr id="262" name="Google Shape;262;g3766c0b0610_8_38"/>
          <p:cNvSpPr/>
          <p:nvPr/>
        </p:nvSpPr>
        <p:spPr>
          <a:xfrm>
            <a:off x="1708277" y="3290800"/>
            <a:ext cx="3905100" cy="1635000"/>
          </a:xfrm>
          <a:prstGeom prst="round2DiagRect">
            <a:avLst>
              <a:gd name="adj1" fmla="val 28704"/>
              <a:gd name="adj2" fmla="val 9664"/>
            </a:avLst>
          </a:prstGeom>
          <a:solidFill>
            <a:srgbClr val="FFFFFF">
              <a:alpha val="94300"/>
            </a:srgbClr>
          </a:solidFill>
          <a:ln w="28575" cap="flat" cmpd="sng">
            <a:solidFill>
              <a:srgbClr val="004C97"/>
            </a:solidFill>
            <a:prstDash val="solid"/>
            <a:round/>
            <a:headEnd type="none" w="sm" len="sm"/>
            <a:tailEnd type="none" w="sm" len="sm"/>
          </a:ln>
        </p:spPr>
        <p:txBody>
          <a:bodyPr spcFirstLastPara="1" wrap="square" lIns="182875" tIns="91425" rIns="89175" bIns="89175" anchor="ctr" anchorCtr="0">
            <a:noAutofit/>
          </a:bodyPr>
          <a:lstStyle/>
          <a:p>
            <a:pPr marL="0" lvl="0" indent="0" algn="l" rtl="0">
              <a:lnSpc>
                <a:spcPct val="90000"/>
              </a:lnSpc>
              <a:spcBef>
                <a:spcPts val="0"/>
              </a:spcBef>
              <a:spcAft>
                <a:spcPts val="0"/>
              </a:spcAft>
              <a:buClr>
                <a:schemeClr val="dk1"/>
              </a:buClr>
              <a:buSzPts val="1100"/>
              <a:buFont typeface="Arial"/>
              <a:buNone/>
            </a:pPr>
            <a:r>
              <a:rPr lang="en" sz="2400" b="1">
                <a:solidFill>
                  <a:srgbClr val="004C97"/>
                </a:solidFill>
                <a:latin typeface="Arial Black"/>
                <a:ea typeface="Arial Black"/>
                <a:cs typeface="Arial Black"/>
                <a:sym typeface="Arial Black"/>
              </a:rPr>
              <a:t>Study Abroad</a:t>
            </a:r>
            <a:endParaRPr sz="2400">
              <a:solidFill>
                <a:srgbClr val="004C97"/>
              </a:solidFill>
            </a:endParaRPr>
          </a:p>
          <a:p>
            <a:pPr marL="285750" lvl="0" indent="-190500" algn="l" rtl="0">
              <a:lnSpc>
                <a:spcPct val="110000"/>
              </a:lnSpc>
              <a:spcBef>
                <a:spcPts val="700"/>
              </a:spcBef>
              <a:spcAft>
                <a:spcPts val="0"/>
              </a:spcAft>
              <a:buClr>
                <a:schemeClr val="dk1"/>
              </a:buClr>
              <a:buSzPts val="1200"/>
              <a:buChar char="●"/>
            </a:pPr>
            <a:r>
              <a:rPr lang="en" sz="1200">
                <a:solidFill>
                  <a:schemeClr val="dk1"/>
                </a:solidFill>
              </a:rPr>
              <a:t>Exchange partnerships in Europe and Asia</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Peace Corps Prep Program</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Faculty-led programs across the globe</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Planning info to help you prepare</a:t>
            </a:r>
            <a:endParaRPr sz="2400" b="1">
              <a:solidFill>
                <a:srgbClr val="004C97"/>
              </a:solidFill>
              <a:latin typeface="Arial Black"/>
              <a:ea typeface="Arial Black"/>
              <a:cs typeface="Arial Black"/>
              <a:sym typeface="Arial Black"/>
            </a:endParaRPr>
          </a:p>
        </p:txBody>
      </p:sp>
      <p:sp>
        <p:nvSpPr>
          <p:cNvPr id="263" name="Google Shape;263;g3766c0b0610_8_38"/>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advClick="0" advTm="5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g3766c0b0610_8_44" title="anthropology.jpg"/>
          <p:cNvPicPr preferRelativeResize="0"/>
          <p:nvPr/>
        </p:nvPicPr>
        <p:blipFill>
          <a:blip r:embed="rId3">
            <a:alphaModFix/>
          </a:blip>
          <a:stretch>
            <a:fillRect/>
          </a:stretch>
        </p:blipFill>
        <p:spPr>
          <a:xfrm>
            <a:off x="-50" y="0"/>
            <a:ext cx="9132254" cy="5136901"/>
          </a:xfrm>
          <a:prstGeom prst="rect">
            <a:avLst/>
          </a:prstGeom>
          <a:noFill/>
          <a:ln>
            <a:noFill/>
          </a:ln>
        </p:spPr>
      </p:pic>
      <p:sp>
        <p:nvSpPr>
          <p:cNvPr id="269" name="Google Shape;269;g3766c0b0610_8_44"/>
          <p:cNvSpPr/>
          <p:nvPr/>
        </p:nvSpPr>
        <p:spPr>
          <a:xfrm>
            <a:off x="6609575" y="3752100"/>
            <a:ext cx="2140200" cy="636600"/>
          </a:xfrm>
          <a:prstGeom prst="round2DiagRect">
            <a:avLst>
              <a:gd name="adj1" fmla="val 28704"/>
              <a:gd name="adj2" fmla="val 9664"/>
            </a:avLst>
          </a:prstGeom>
          <a:solidFill>
            <a:srgbClr val="FFFFFF">
              <a:alpha val="94300"/>
            </a:srgbClr>
          </a:solidFill>
          <a:ln w="28575" cap="flat" cmpd="sng">
            <a:solidFill>
              <a:srgbClr val="004C97"/>
            </a:solidFill>
            <a:prstDash val="solid"/>
            <a:round/>
            <a:headEnd type="none" w="sm" len="sm"/>
            <a:tailEnd type="none" w="sm" len="sm"/>
          </a:ln>
        </p:spPr>
        <p:txBody>
          <a:bodyPr spcFirstLastPara="1" wrap="square" lIns="182875" tIns="182875" rIns="89175" bIns="89175" anchor="ctr" anchorCtr="0">
            <a:noAutofit/>
          </a:bodyPr>
          <a:lstStyle/>
          <a:p>
            <a:pPr marL="0" lvl="0" indent="0" algn="l" rtl="0">
              <a:lnSpc>
                <a:spcPct val="90000"/>
              </a:lnSpc>
              <a:spcBef>
                <a:spcPts val="0"/>
              </a:spcBef>
              <a:spcAft>
                <a:spcPts val="700"/>
              </a:spcAft>
              <a:buClr>
                <a:schemeClr val="dk1"/>
              </a:buClr>
              <a:buSzPts val="1100"/>
              <a:buFont typeface="Arial"/>
              <a:buNone/>
            </a:pPr>
            <a:r>
              <a:rPr lang="en" sz="2400" b="1">
                <a:solidFill>
                  <a:srgbClr val="004C97"/>
                </a:solidFill>
                <a:latin typeface="Arial Black"/>
                <a:ea typeface="Arial Black"/>
                <a:cs typeface="Arial Black"/>
                <a:sym typeface="Arial Black"/>
              </a:rPr>
              <a:t>Fieldwork</a:t>
            </a:r>
            <a:endParaRPr sz="2400" b="1">
              <a:solidFill>
                <a:srgbClr val="004C97"/>
              </a:solidFill>
              <a:latin typeface="Arial Black"/>
              <a:ea typeface="Arial Black"/>
              <a:cs typeface="Arial Black"/>
              <a:sym typeface="Arial Black"/>
            </a:endParaRPr>
          </a:p>
        </p:txBody>
      </p:sp>
      <p:sp>
        <p:nvSpPr>
          <p:cNvPr id="270" name="Google Shape;270;g3766c0b0610_8_44"/>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advClick="0" advTm="5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g3766c0b0610_8_50"/>
          <p:cNvPicPr preferRelativeResize="0"/>
          <p:nvPr/>
        </p:nvPicPr>
        <p:blipFill rotWithShape="1">
          <a:blip r:embed="rId3">
            <a:alphaModFix/>
          </a:blip>
          <a:srcRect l="1787" t="7590" r="20818" b="15118"/>
          <a:stretch/>
        </p:blipFill>
        <p:spPr>
          <a:xfrm>
            <a:off x="0" y="0"/>
            <a:ext cx="9144000" cy="5136901"/>
          </a:xfrm>
          <a:prstGeom prst="rect">
            <a:avLst/>
          </a:prstGeom>
          <a:noFill/>
          <a:ln>
            <a:noFill/>
          </a:ln>
        </p:spPr>
      </p:pic>
      <p:sp>
        <p:nvSpPr>
          <p:cNvPr id="276" name="Google Shape;276;g3766c0b0610_8_50"/>
          <p:cNvSpPr/>
          <p:nvPr/>
        </p:nvSpPr>
        <p:spPr>
          <a:xfrm>
            <a:off x="696093" y="2700050"/>
            <a:ext cx="2778600" cy="1350900"/>
          </a:xfrm>
          <a:prstGeom prst="round2DiagRect">
            <a:avLst>
              <a:gd name="adj1" fmla="val 28704"/>
              <a:gd name="adj2" fmla="val 9664"/>
            </a:avLst>
          </a:prstGeom>
          <a:solidFill>
            <a:srgbClr val="FFFFFF">
              <a:alpha val="94300"/>
            </a:srgbClr>
          </a:solidFill>
          <a:ln w="28575" cap="flat" cmpd="sng">
            <a:solidFill>
              <a:srgbClr val="004C97"/>
            </a:solidFill>
            <a:prstDash val="solid"/>
            <a:round/>
            <a:headEnd type="none" w="sm" len="sm"/>
            <a:tailEnd type="none" w="sm" len="sm"/>
          </a:ln>
        </p:spPr>
        <p:txBody>
          <a:bodyPr spcFirstLastPara="1" wrap="square" lIns="182875" tIns="91425" rIns="89175" bIns="89175" anchor="ctr" anchorCtr="0">
            <a:noAutofit/>
          </a:bodyPr>
          <a:lstStyle/>
          <a:p>
            <a:pPr marL="0" lvl="0" indent="0" algn="l" rtl="0">
              <a:lnSpc>
                <a:spcPct val="90000"/>
              </a:lnSpc>
              <a:spcBef>
                <a:spcPts val="0"/>
              </a:spcBef>
              <a:spcAft>
                <a:spcPts val="0"/>
              </a:spcAft>
              <a:buNone/>
            </a:pPr>
            <a:r>
              <a:rPr lang="en" sz="2400" b="1">
                <a:solidFill>
                  <a:srgbClr val="004C97"/>
                </a:solidFill>
                <a:latin typeface="Arial Black"/>
                <a:ea typeface="Arial Black"/>
                <a:cs typeface="Arial Black"/>
                <a:sym typeface="Arial Black"/>
              </a:rPr>
              <a:t>Internships</a:t>
            </a:r>
            <a:endParaRPr sz="2400">
              <a:solidFill>
                <a:srgbClr val="004C97"/>
              </a:solidFill>
            </a:endParaRPr>
          </a:p>
          <a:p>
            <a:pPr marL="285750" lvl="0" indent="-190500" algn="l" rtl="0">
              <a:lnSpc>
                <a:spcPct val="110000"/>
              </a:lnSpc>
              <a:spcBef>
                <a:spcPts val="700"/>
              </a:spcBef>
              <a:spcAft>
                <a:spcPts val="0"/>
              </a:spcAft>
              <a:buClr>
                <a:schemeClr val="dk1"/>
              </a:buClr>
              <a:buSzPts val="1200"/>
              <a:buChar char="●"/>
            </a:pPr>
            <a:r>
              <a:rPr lang="en" sz="1200">
                <a:solidFill>
                  <a:schemeClr val="dk1"/>
                </a:solidFill>
              </a:rPr>
              <a:t>Traditional internships</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Micro-internships</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Project-based experiences</a:t>
            </a:r>
            <a:endParaRPr sz="1200">
              <a:solidFill>
                <a:schemeClr val="dk1"/>
              </a:solidFill>
            </a:endParaRPr>
          </a:p>
        </p:txBody>
      </p:sp>
      <p:sp>
        <p:nvSpPr>
          <p:cNvPr id="277" name="Google Shape;277;g3766c0b0610_8_50"/>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advClick="0" advTm="5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375196a9f16_1_419"/>
          <p:cNvSpPr txBox="1"/>
          <p:nvPr/>
        </p:nvSpPr>
        <p:spPr>
          <a:xfrm>
            <a:off x="2035055" y="1449925"/>
            <a:ext cx="5073900" cy="9006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4500"/>
              <a:buFont typeface="Arial"/>
              <a:buNone/>
            </a:pPr>
            <a:r>
              <a:rPr lang="en" sz="6400" b="1">
                <a:solidFill>
                  <a:srgbClr val="FFFFFF"/>
                </a:solidFill>
                <a:latin typeface="Arial Black"/>
                <a:ea typeface="Arial Black"/>
                <a:cs typeface="Arial Black"/>
                <a:sym typeface="Arial Black"/>
              </a:rPr>
              <a:t>Campus Life</a:t>
            </a:r>
            <a:endParaRPr sz="6100" b="1" i="0" u="none" strike="noStrike" cap="none">
              <a:solidFill>
                <a:srgbClr val="FFFFFF"/>
              </a:solidFill>
              <a:latin typeface="Arial Black"/>
              <a:ea typeface="Arial Black"/>
              <a:cs typeface="Arial Black"/>
              <a:sym typeface="Arial Black"/>
            </a:endParaRPr>
          </a:p>
        </p:txBody>
      </p:sp>
      <p:sp>
        <p:nvSpPr>
          <p:cNvPr id="283" name="Google Shape;283;g375196a9f16_1_419"/>
          <p:cNvSpPr txBox="1"/>
          <p:nvPr/>
        </p:nvSpPr>
        <p:spPr>
          <a:xfrm>
            <a:off x="3555900" y="3271550"/>
            <a:ext cx="2032200" cy="235500"/>
          </a:xfrm>
          <a:prstGeom prst="rect">
            <a:avLst/>
          </a:prstGeom>
          <a:solidFill>
            <a:srgbClr val="40A829"/>
          </a:solidFill>
          <a:ln>
            <a:noFill/>
          </a:ln>
        </p:spPr>
        <p:txBody>
          <a:bodyPr spcFirstLastPara="1" wrap="square" lIns="27425" tIns="27425" rIns="27425" bIns="27425" anchor="t" anchorCtr="0">
            <a:noAutofit/>
          </a:bodyPr>
          <a:lstStyle/>
          <a:p>
            <a:pPr marL="0" marR="0" lvl="0" indent="0" algn="ctr" rtl="0">
              <a:lnSpc>
                <a:spcPct val="90000"/>
              </a:lnSpc>
              <a:spcBef>
                <a:spcPts val="0"/>
              </a:spcBef>
              <a:spcAft>
                <a:spcPts val="0"/>
              </a:spcAft>
              <a:buClr>
                <a:srgbClr val="000000"/>
              </a:buClr>
              <a:buSzPts val="1300"/>
              <a:buFont typeface="Arial"/>
              <a:buNone/>
            </a:pPr>
            <a:r>
              <a:rPr lang="en" sz="1300" b="0" i="0" u="none" strike="noStrike" cap="none">
                <a:solidFill>
                  <a:srgbClr val="FFFFFF"/>
                </a:solidFill>
                <a:latin typeface="Arial Black"/>
                <a:ea typeface="Arial Black"/>
                <a:cs typeface="Arial Black"/>
                <a:sym typeface="Arial Black"/>
              </a:rPr>
              <a:t>uwf.edu/</a:t>
            </a:r>
            <a:r>
              <a:rPr lang="en" sz="1300">
                <a:solidFill>
                  <a:srgbClr val="FFFFFF"/>
                </a:solidFill>
                <a:latin typeface="Arial Black"/>
                <a:ea typeface="Arial Black"/>
                <a:cs typeface="Arial Black"/>
                <a:sym typeface="Arial Black"/>
              </a:rPr>
              <a:t>CampusLife</a:t>
            </a:r>
            <a:endParaRPr sz="1300" b="0" i="0" u="none" strike="noStrike" cap="none">
              <a:solidFill>
                <a:srgbClr val="FFFFFF"/>
              </a:solidFill>
              <a:latin typeface="Arial Black"/>
              <a:ea typeface="Arial Black"/>
              <a:cs typeface="Arial Black"/>
              <a:sym typeface="Arial Black"/>
            </a:endParaRPr>
          </a:p>
        </p:txBody>
      </p:sp>
    </p:spTree>
  </p:cSld>
  <p:clrMapOvr>
    <a:masterClrMapping/>
  </p:clrMapOvr>
  <p:transition spd="med" advClick="0" advTm="5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g3766c0b0610_11_0"/>
          <p:cNvPicPr preferRelativeResize="0"/>
          <p:nvPr/>
        </p:nvPicPr>
        <p:blipFill rotWithShape="1">
          <a:blip r:embed="rId3">
            <a:alphaModFix/>
          </a:blip>
          <a:srcRect l="6974" t="7961" r="1501" b="521"/>
          <a:stretch/>
        </p:blipFill>
        <p:spPr>
          <a:xfrm>
            <a:off x="2" y="3"/>
            <a:ext cx="9144000" cy="5143500"/>
          </a:xfrm>
          <a:prstGeom prst="rect">
            <a:avLst/>
          </a:prstGeom>
          <a:noFill/>
          <a:ln>
            <a:noFill/>
          </a:ln>
        </p:spPr>
      </p:pic>
      <p:sp>
        <p:nvSpPr>
          <p:cNvPr id="289" name="Google Shape;289;g3766c0b0610_11_0"/>
          <p:cNvSpPr/>
          <p:nvPr/>
        </p:nvSpPr>
        <p:spPr>
          <a:xfrm>
            <a:off x="5281325" y="2030325"/>
            <a:ext cx="2931900" cy="2560500"/>
          </a:xfrm>
          <a:prstGeom prst="round2DiagRect">
            <a:avLst>
              <a:gd name="adj1" fmla="val 28704"/>
              <a:gd name="adj2" fmla="val 9664"/>
            </a:avLst>
          </a:prstGeom>
          <a:solidFill>
            <a:srgbClr val="FFFFFF">
              <a:alpha val="94300"/>
            </a:srgbClr>
          </a:solidFill>
          <a:ln w="28575" cap="flat" cmpd="sng">
            <a:solidFill>
              <a:srgbClr val="007A33"/>
            </a:solidFill>
            <a:prstDash val="solid"/>
            <a:round/>
            <a:headEnd type="none" w="sm" len="sm"/>
            <a:tailEnd type="none" w="sm" len="sm"/>
          </a:ln>
        </p:spPr>
        <p:txBody>
          <a:bodyPr spcFirstLastPara="1" wrap="square" lIns="182875" tIns="137150" rIns="89175" bIns="89175" anchor="ctr" anchorCtr="0">
            <a:noAutofit/>
          </a:bodyPr>
          <a:lstStyle/>
          <a:p>
            <a:pPr marL="0" lvl="0" indent="0" algn="l" rtl="0">
              <a:lnSpc>
                <a:spcPct val="90000"/>
              </a:lnSpc>
              <a:spcBef>
                <a:spcPts val="0"/>
              </a:spcBef>
              <a:spcAft>
                <a:spcPts val="0"/>
              </a:spcAft>
              <a:buNone/>
            </a:pPr>
            <a:r>
              <a:rPr lang="en" sz="2400" b="1">
                <a:solidFill>
                  <a:srgbClr val="007A33"/>
                </a:solidFill>
                <a:latin typeface="Arial Black"/>
                <a:ea typeface="Arial Black"/>
                <a:cs typeface="Arial Black"/>
                <a:sym typeface="Arial Black"/>
              </a:rPr>
              <a:t>Top reasons to live on campus</a:t>
            </a:r>
            <a:endParaRPr sz="2400">
              <a:solidFill>
                <a:srgbClr val="007A33"/>
              </a:solidFill>
            </a:endParaRPr>
          </a:p>
          <a:p>
            <a:pPr marL="285750" lvl="0" indent="-190500" algn="l" rtl="0">
              <a:lnSpc>
                <a:spcPct val="110000"/>
              </a:lnSpc>
              <a:spcBef>
                <a:spcPts val="600"/>
              </a:spcBef>
              <a:spcAft>
                <a:spcPts val="0"/>
              </a:spcAft>
              <a:buClr>
                <a:schemeClr val="dk1"/>
              </a:buClr>
              <a:buSzPts val="1200"/>
              <a:buChar char="●"/>
            </a:pPr>
            <a:r>
              <a:rPr lang="en" sz="1200">
                <a:solidFill>
                  <a:schemeClr val="dk1"/>
                </a:solidFill>
              </a:rPr>
              <a:t>Close to class</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Close to dining</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Amenities included</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Financial aid applies</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Social opportunities</a:t>
            </a:r>
            <a:endParaRPr sz="1200">
              <a:solidFill>
                <a:schemeClr val="dk1"/>
              </a:solidFill>
            </a:endParaRPr>
          </a:p>
        </p:txBody>
      </p:sp>
    </p:spTree>
  </p:cSld>
  <p:clrMapOvr>
    <a:masterClrMapping/>
  </p:clrMapOvr>
  <p:transition spd="med" advClick="0" advTm="5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g3766c0b0610_11_7" title="colchis.jpg"/>
          <p:cNvPicPr preferRelativeResize="0"/>
          <p:nvPr/>
        </p:nvPicPr>
        <p:blipFill rotWithShape="1">
          <a:blip r:embed="rId3">
            <a:alphaModFix/>
          </a:blip>
          <a:srcRect t="6542" r="6542"/>
          <a:stretch/>
        </p:blipFill>
        <p:spPr>
          <a:xfrm>
            <a:off x="0" y="0"/>
            <a:ext cx="9151959" cy="5143500"/>
          </a:xfrm>
          <a:prstGeom prst="rect">
            <a:avLst/>
          </a:prstGeom>
          <a:noFill/>
          <a:ln>
            <a:noFill/>
          </a:ln>
        </p:spPr>
      </p:pic>
      <p:sp>
        <p:nvSpPr>
          <p:cNvPr id="295" name="Google Shape;295;g3766c0b0610_11_7"/>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g3766c0b0610_11_7"/>
          <p:cNvSpPr/>
          <p:nvPr/>
        </p:nvSpPr>
        <p:spPr>
          <a:xfrm>
            <a:off x="712725" y="2936100"/>
            <a:ext cx="3190500" cy="1790700"/>
          </a:xfrm>
          <a:prstGeom prst="round2DiagRect">
            <a:avLst>
              <a:gd name="adj1" fmla="val 28704"/>
              <a:gd name="adj2" fmla="val 9664"/>
            </a:avLst>
          </a:prstGeom>
          <a:solidFill>
            <a:srgbClr val="FFFFFF">
              <a:alpha val="94300"/>
            </a:srgbClr>
          </a:solidFill>
          <a:ln w="28575" cap="flat" cmpd="sng">
            <a:solidFill>
              <a:srgbClr val="007A33"/>
            </a:solidFill>
            <a:prstDash val="solid"/>
            <a:round/>
            <a:headEnd type="none" w="sm" len="sm"/>
            <a:tailEnd type="none" w="sm" len="sm"/>
          </a:ln>
        </p:spPr>
        <p:txBody>
          <a:bodyPr spcFirstLastPara="1" wrap="square" lIns="182875" tIns="137150" rIns="89175" bIns="89175" anchor="ctr" anchorCtr="0">
            <a:noAutofit/>
          </a:bodyPr>
          <a:lstStyle/>
          <a:p>
            <a:pPr marL="0" lvl="0" indent="0" algn="l" rtl="0">
              <a:lnSpc>
                <a:spcPct val="90000"/>
              </a:lnSpc>
              <a:spcBef>
                <a:spcPts val="0"/>
              </a:spcBef>
              <a:spcAft>
                <a:spcPts val="0"/>
              </a:spcAft>
              <a:buNone/>
            </a:pPr>
            <a:r>
              <a:rPr lang="en" sz="2400" b="1">
                <a:solidFill>
                  <a:srgbClr val="007A33"/>
                </a:solidFill>
                <a:latin typeface="Arial Black"/>
                <a:ea typeface="Arial Black"/>
                <a:cs typeface="Arial Black"/>
                <a:sym typeface="Arial Black"/>
              </a:rPr>
              <a:t>UWF traditions</a:t>
            </a:r>
            <a:endParaRPr sz="2400">
              <a:solidFill>
                <a:srgbClr val="007A33"/>
              </a:solidFill>
            </a:endParaRPr>
          </a:p>
          <a:p>
            <a:pPr marL="285750" lvl="0" indent="-190500" algn="l" rtl="0">
              <a:lnSpc>
                <a:spcPct val="110000"/>
              </a:lnSpc>
              <a:spcBef>
                <a:spcPts val="600"/>
              </a:spcBef>
              <a:spcAft>
                <a:spcPts val="0"/>
              </a:spcAft>
              <a:buClr>
                <a:schemeClr val="dk1"/>
              </a:buClr>
              <a:buSzPts val="1200"/>
              <a:buChar char="●"/>
            </a:pPr>
            <a:r>
              <a:rPr lang="en" sz="1200">
                <a:solidFill>
                  <a:schemeClr val="dk1"/>
                </a:solidFill>
              </a:rPr>
              <a:t>Freshman Orientation</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Argo Arrival</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Homecoming and Colchis concert</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Spring It On</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Founders Week</a:t>
            </a:r>
            <a:endParaRPr sz="1200">
              <a:solidFill>
                <a:schemeClr val="dk1"/>
              </a:solidFill>
            </a:endParaRPr>
          </a:p>
        </p:txBody>
      </p:sp>
    </p:spTree>
  </p:cSld>
  <p:clrMapOvr>
    <a:masterClrMapping/>
  </p:clrMapOvr>
  <p:transition spd="med" advClick="0" advTm="5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g3766c0b0610_11_13" title="boardwalk.jpg"/>
          <p:cNvPicPr preferRelativeResize="0"/>
          <p:nvPr/>
        </p:nvPicPr>
        <p:blipFill rotWithShape="1">
          <a:blip r:embed="rId3">
            <a:alphaModFix/>
          </a:blip>
          <a:srcRect l="3493" t="4287" r="794"/>
          <a:stretch/>
        </p:blipFill>
        <p:spPr>
          <a:xfrm>
            <a:off x="-12" y="0"/>
            <a:ext cx="9144019" cy="5143500"/>
          </a:xfrm>
          <a:prstGeom prst="rect">
            <a:avLst/>
          </a:prstGeom>
          <a:noFill/>
          <a:ln>
            <a:noFill/>
          </a:ln>
        </p:spPr>
      </p:pic>
      <p:sp>
        <p:nvSpPr>
          <p:cNvPr id="302" name="Google Shape;302;g3766c0b0610_11_13"/>
          <p:cNvSpPr/>
          <p:nvPr/>
        </p:nvSpPr>
        <p:spPr>
          <a:xfrm>
            <a:off x="6998400" y="2671188"/>
            <a:ext cx="1654500" cy="988500"/>
          </a:xfrm>
          <a:prstGeom prst="round2DiagRect">
            <a:avLst>
              <a:gd name="adj1" fmla="val 28704"/>
              <a:gd name="adj2" fmla="val 9664"/>
            </a:avLst>
          </a:prstGeom>
          <a:solidFill>
            <a:srgbClr val="40A829">
              <a:alpha val="82750"/>
            </a:srgbClr>
          </a:solidFill>
          <a:ln>
            <a:noFill/>
          </a:ln>
        </p:spPr>
        <p:txBody>
          <a:bodyPr spcFirstLastPara="1" wrap="square" lIns="89175" tIns="89175" rIns="89175" bIns="89175" anchor="ctr" anchorCtr="0">
            <a:noAutofit/>
          </a:bodyPr>
          <a:lstStyle/>
          <a:p>
            <a:pPr marL="0" lvl="0" indent="0" algn="ctr" rtl="0">
              <a:spcBef>
                <a:spcPts val="0"/>
              </a:spcBef>
              <a:spcAft>
                <a:spcPts val="0"/>
              </a:spcAft>
              <a:buNone/>
            </a:pPr>
            <a:r>
              <a:rPr lang="en" sz="3700" b="1">
                <a:solidFill>
                  <a:srgbClr val="FFFFFF"/>
                </a:solidFill>
                <a:latin typeface="Arial Black"/>
                <a:ea typeface="Arial Black"/>
                <a:cs typeface="Arial Black"/>
                <a:sym typeface="Arial Black"/>
              </a:rPr>
              <a:t>130+</a:t>
            </a:r>
            <a:endParaRPr sz="3700" b="1">
              <a:solidFill>
                <a:srgbClr val="FFFFFF"/>
              </a:solidFill>
              <a:latin typeface="Arial Black"/>
              <a:ea typeface="Arial Black"/>
              <a:cs typeface="Arial Black"/>
              <a:sym typeface="Arial Black"/>
            </a:endParaRPr>
          </a:p>
          <a:p>
            <a:pPr marL="0" lvl="0" indent="0" algn="ctr" rtl="0">
              <a:spcBef>
                <a:spcPts val="0"/>
              </a:spcBef>
              <a:spcAft>
                <a:spcPts val="0"/>
              </a:spcAft>
              <a:buNone/>
            </a:pPr>
            <a:r>
              <a:rPr lang="en" sz="1100">
                <a:solidFill>
                  <a:srgbClr val="FFFFFF"/>
                </a:solidFill>
              </a:rPr>
              <a:t>STUDENT ORGANIZATIONS</a:t>
            </a:r>
            <a:endParaRPr sz="3700" b="1">
              <a:solidFill>
                <a:srgbClr val="FFFFFF"/>
              </a:solidFill>
              <a:latin typeface="Arial Black"/>
              <a:ea typeface="Arial Black"/>
              <a:cs typeface="Arial Black"/>
              <a:sym typeface="Arial Black"/>
            </a:endParaRPr>
          </a:p>
        </p:txBody>
      </p:sp>
      <p:sp>
        <p:nvSpPr>
          <p:cNvPr id="303" name="Google Shape;303;g3766c0b0610_11_13"/>
          <p:cNvSpPr/>
          <p:nvPr/>
        </p:nvSpPr>
        <p:spPr>
          <a:xfrm>
            <a:off x="6688800" y="3826313"/>
            <a:ext cx="1964100" cy="988500"/>
          </a:xfrm>
          <a:prstGeom prst="round2DiagRect">
            <a:avLst>
              <a:gd name="adj1" fmla="val 28704"/>
              <a:gd name="adj2" fmla="val 9664"/>
            </a:avLst>
          </a:prstGeom>
          <a:solidFill>
            <a:srgbClr val="40A829">
              <a:alpha val="82750"/>
            </a:srgbClr>
          </a:solidFill>
          <a:ln>
            <a:noFill/>
          </a:ln>
        </p:spPr>
        <p:txBody>
          <a:bodyPr spcFirstLastPara="1" wrap="square" lIns="89175" tIns="89175" rIns="89175" bIns="89175" anchor="ctr" anchorCtr="0">
            <a:noAutofit/>
          </a:bodyPr>
          <a:lstStyle/>
          <a:p>
            <a:pPr marL="0" lvl="0" indent="0" algn="ctr" rtl="0">
              <a:spcBef>
                <a:spcPts val="0"/>
              </a:spcBef>
              <a:spcAft>
                <a:spcPts val="0"/>
              </a:spcAft>
              <a:buNone/>
            </a:pPr>
            <a:r>
              <a:rPr lang="en" sz="3700" b="1">
                <a:solidFill>
                  <a:srgbClr val="FFFFFF"/>
                </a:solidFill>
                <a:latin typeface="Arial Black"/>
                <a:ea typeface="Arial Black"/>
                <a:cs typeface="Arial Black"/>
                <a:sym typeface="Arial Black"/>
              </a:rPr>
              <a:t>17</a:t>
            </a:r>
            <a:endParaRPr sz="3700" b="1">
              <a:solidFill>
                <a:srgbClr val="FFFFFF"/>
              </a:solidFill>
              <a:latin typeface="Arial Black"/>
              <a:ea typeface="Arial Black"/>
              <a:cs typeface="Arial Black"/>
              <a:sym typeface="Arial Black"/>
            </a:endParaRPr>
          </a:p>
          <a:p>
            <a:pPr marL="0" lvl="0" indent="0" algn="ctr" rtl="0">
              <a:spcBef>
                <a:spcPts val="0"/>
              </a:spcBef>
              <a:spcAft>
                <a:spcPts val="0"/>
              </a:spcAft>
              <a:buNone/>
            </a:pPr>
            <a:r>
              <a:rPr lang="en" sz="1100">
                <a:solidFill>
                  <a:srgbClr val="FFFFFF"/>
                </a:solidFill>
              </a:rPr>
              <a:t>FRATERNITY AND SORORITY CHAPTERS</a:t>
            </a:r>
            <a:endParaRPr sz="3700" b="1">
              <a:solidFill>
                <a:srgbClr val="FFFFFF"/>
              </a:solidFill>
              <a:latin typeface="Arial Black"/>
              <a:ea typeface="Arial Black"/>
              <a:cs typeface="Arial Black"/>
              <a:sym typeface="Arial Black"/>
            </a:endParaRPr>
          </a:p>
        </p:txBody>
      </p:sp>
      <p:sp>
        <p:nvSpPr>
          <p:cNvPr id="304" name="Google Shape;304;g3766c0b0610_11_13"/>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5" name="Google Shape;305;g3766c0b0610_11_13"/>
          <p:cNvGrpSpPr/>
          <p:nvPr/>
        </p:nvGrpSpPr>
        <p:grpSpPr>
          <a:xfrm>
            <a:off x="616350" y="1082400"/>
            <a:ext cx="3313235" cy="3792900"/>
            <a:chOff x="616350" y="1082400"/>
            <a:chExt cx="3313235" cy="3792900"/>
          </a:xfrm>
        </p:grpSpPr>
        <p:sp>
          <p:nvSpPr>
            <p:cNvPr id="306" name="Google Shape;306;g3766c0b0610_11_13"/>
            <p:cNvSpPr/>
            <p:nvPr/>
          </p:nvSpPr>
          <p:spPr>
            <a:xfrm>
              <a:off x="616350" y="1082400"/>
              <a:ext cx="3307800" cy="3792900"/>
            </a:xfrm>
            <a:prstGeom prst="round2DiagRect">
              <a:avLst>
                <a:gd name="adj1" fmla="val 20610"/>
                <a:gd name="adj2" fmla="val 4399"/>
              </a:avLst>
            </a:prstGeom>
            <a:solidFill>
              <a:srgbClr val="FFFFFF">
                <a:alpha val="94300"/>
              </a:srgbClr>
            </a:solidFill>
            <a:ln>
              <a:noFill/>
            </a:ln>
          </p:spPr>
          <p:txBody>
            <a:bodyPr spcFirstLastPara="1" wrap="square" lIns="89175" tIns="89175" rIns="89175" bIns="89175" anchor="ctr" anchorCtr="0">
              <a:noAutofit/>
            </a:bodyPr>
            <a:lstStyle/>
            <a:p>
              <a:pPr marL="0" lvl="0" indent="0" algn="ctr" rtl="0">
                <a:lnSpc>
                  <a:spcPct val="90000"/>
                </a:lnSpc>
                <a:spcBef>
                  <a:spcPts val="0"/>
                </a:spcBef>
                <a:spcAft>
                  <a:spcPts val="0"/>
                </a:spcAft>
                <a:buNone/>
              </a:pPr>
              <a:endParaRPr sz="1560" b="1"/>
            </a:p>
          </p:txBody>
        </p:sp>
        <p:sp>
          <p:nvSpPr>
            <p:cNvPr id="307" name="Google Shape;307;g3766c0b0610_11_13"/>
            <p:cNvSpPr/>
            <p:nvPr/>
          </p:nvSpPr>
          <p:spPr>
            <a:xfrm>
              <a:off x="808985" y="3096968"/>
              <a:ext cx="3120600" cy="1010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0000"/>
                </a:buClr>
                <a:buSzPts val="1100"/>
                <a:buFont typeface="Arial"/>
                <a:buNone/>
              </a:pPr>
              <a:r>
                <a:rPr lang="en" sz="2400" b="1">
                  <a:solidFill>
                    <a:srgbClr val="007A33"/>
                  </a:solidFill>
                  <a:latin typeface="Arial Black"/>
                  <a:ea typeface="Arial Black"/>
                  <a:cs typeface="Arial Black"/>
                  <a:sym typeface="Arial Black"/>
                </a:rPr>
                <a:t>Things to do!</a:t>
              </a:r>
              <a:endParaRPr sz="2400">
                <a:solidFill>
                  <a:srgbClr val="007A33"/>
                </a:solidFill>
              </a:endParaRPr>
            </a:p>
            <a:p>
              <a:pPr marL="285750" lvl="0" indent="-190500" algn="l" rtl="0">
                <a:lnSpc>
                  <a:spcPct val="110000"/>
                </a:lnSpc>
                <a:spcBef>
                  <a:spcPts val="600"/>
                </a:spcBef>
                <a:spcAft>
                  <a:spcPts val="0"/>
                </a:spcAft>
                <a:buClr>
                  <a:srgbClr val="000000"/>
                </a:buClr>
                <a:buSzPts val="1200"/>
                <a:buChar char="●"/>
              </a:pPr>
              <a:r>
                <a:rPr lang="en" sz="1200">
                  <a:solidFill>
                    <a:srgbClr val="000000"/>
                  </a:solidFill>
                </a:rPr>
                <a:t>Recreation and aquatic facilities</a:t>
              </a:r>
              <a:endParaRPr sz="1200">
                <a:solidFill>
                  <a:srgbClr val="000000"/>
                </a:solidFill>
              </a:endParaRPr>
            </a:p>
            <a:p>
              <a:pPr marL="285750" lvl="0" indent="-190500" algn="l" rtl="0">
                <a:lnSpc>
                  <a:spcPct val="110000"/>
                </a:lnSpc>
                <a:spcBef>
                  <a:spcPts val="0"/>
                </a:spcBef>
                <a:spcAft>
                  <a:spcPts val="0"/>
                </a:spcAft>
                <a:buClr>
                  <a:srgbClr val="000000"/>
                </a:buClr>
                <a:buSzPts val="1200"/>
                <a:buChar char="●"/>
              </a:pPr>
              <a:r>
                <a:rPr lang="en" sz="1200">
                  <a:solidFill>
                    <a:srgbClr val="000000"/>
                  </a:solidFill>
                </a:rPr>
                <a:t>Center for Fine and Performing Arts</a:t>
              </a:r>
              <a:endParaRPr sz="1200">
                <a:solidFill>
                  <a:srgbClr val="000000"/>
                </a:solidFill>
              </a:endParaRPr>
            </a:p>
            <a:p>
              <a:pPr marL="285750" lvl="0" indent="-190500" algn="l" rtl="0">
                <a:lnSpc>
                  <a:spcPct val="110000"/>
                </a:lnSpc>
                <a:spcBef>
                  <a:spcPts val="0"/>
                </a:spcBef>
                <a:spcAft>
                  <a:spcPts val="0"/>
                </a:spcAft>
                <a:buClr>
                  <a:srgbClr val="000000"/>
                </a:buClr>
                <a:buSzPts val="1200"/>
                <a:buChar char="●"/>
              </a:pPr>
              <a:r>
                <a:rPr lang="en" sz="1200">
                  <a:solidFill>
                    <a:srgbClr val="000000"/>
                  </a:solidFill>
                </a:rPr>
                <a:t>Canoe rentals</a:t>
              </a:r>
              <a:endParaRPr sz="1200">
                <a:solidFill>
                  <a:srgbClr val="000000"/>
                </a:solidFill>
              </a:endParaRPr>
            </a:p>
            <a:p>
              <a:pPr marL="285750" lvl="0" indent="-190500" algn="l" rtl="0">
                <a:lnSpc>
                  <a:spcPct val="110000"/>
                </a:lnSpc>
                <a:spcBef>
                  <a:spcPts val="0"/>
                </a:spcBef>
                <a:spcAft>
                  <a:spcPts val="0"/>
                </a:spcAft>
                <a:buClr>
                  <a:srgbClr val="000000"/>
                </a:buClr>
                <a:buSzPts val="1200"/>
                <a:buChar char="●"/>
              </a:pPr>
              <a:r>
                <a:rPr lang="en" sz="1200">
                  <a:solidFill>
                    <a:srgbClr val="000000"/>
                  </a:solidFill>
                </a:rPr>
                <a:t>Campus walking and biking trails</a:t>
              </a:r>
              <a:endParaRPr sz="1200">
                <a:solidFill>
                  <a:srgbClr val="000000"/>
                </a:solidFill>
              </a:endParaRPr>
            </a:p>
            <a:p>
              <a:pPr marL="285750" lvl="0" indent="-190500" algn="l" rtl="0">
                <a:lnSpc>
                  <a:spcPct val="110000"/>
                </a:lnSpc>
                <a:spcBef>
                  <a:spcPts val="0"/>
                </a:spcBef>
                <a:spcAft>
                  <a:spcPts val="0"/>
                </a:spcAft>
                <a:buClr>
                  <a:srgbClr val="000000"/>
                </a:buClr>
                <a:buSzPts val="1200"/>
                <a:buChar char="●"/>
              </a:pPr>
              <a:r>
                <a:rPr lang="en" sz="1200">
                  <a:solidFill>
                    <a:srgbClr val="000000"/>
                  </a:solidFill>
                </a:rPr>
                <a:t>Pickleball courts</a:t>
              </a:r>
              <a:endParaRPr sz="1200">
                <a:solidFill>
                  <a:srgbClr val="000000"/>
                </a:solidFill>
              </a:endParaRPr>
            </a:p>
            <a:p>
              <a:pPr marL="285750" lvl="0" indent="-190500" algn="l" rtl="0">
                <a:lnSpc>
                  <a:spcPct val="110000"/>
                </a:lnSpc>
                <a:spcBef>
                  <a:spcPts val="0"/>
                </a:spcBef>
                <a:spcAft>
                  <a:spcPts val="0"/>
                </a:spcAft>
                <a:buClr>
                  <a:srgbClr val="000000"/>
                </a:buClr>
                <a:buSzPts val="1200"/>
                <a:buChar char="●"/>
              </a:pPr>
              <a:r>
                <a:rPr lang="en" sz="1200">
                  <a:solidFill>
                    <a:srgbClr val="000000"/>
                  </a:solidFill>
                </a:rPr>
                <a:t>Disc golf course</a:t>
              </a:r>
              <a:endParaRPr sz="1200">
                <a:solidFill>
                  <a:srgbClr val="000000"/>
                </a:solidFill>
              </a:endParaRPr>
            </a:p>
            <a:p>
              <a:pPr marL="0" lvl="0" indent="0" algn="ctr" rtl="0">
                <a:spcBef>
                  <a:spcPts val="200"/>
                </a:spcBef>
                <a:spcAft>
                  <a:spcPts val="0"/>
                </a:spcAft>
                <a:buClr>
                  <a:srgbClr val="000000"/>
                </a:buClr>
                <a:buSzPts val="1000"/>
                <a:buFont typeface="Arial"/>
                <a:buNone/>
              </a:pPr>
              <a:endParaRPr sz="1200">
                <a:solidFill>
                  <a:srgbClr val="5B9BD5"/>
                </a:solidFill>
                <a:latin typeface="Arial Black"/>
                <a:ea typeface="Arial Black"/>
                <a:cs typeface="Arial Black"/>
                <a:sym typeface="Arial Black"/>
              </a:endParaRPr>
            </a:p>
          </p:txBody>
        </p:sp>
        <p:pic>
          <p:nvPicPr>
            <p:cNvPr id="308" name="Google Shape;308;g3766c0b0610_11_13"/>
            <p:cNvPicPr preferRelativeResize="0"/>
            <p:nvPr/>
          </p:nvPicPr>
          <p:blipFill rotWithShape="1">
            <a:blip r:embed="rId4">
              <a:alphaModFix/>
            </a:blip>
            <a:srcRect/>
            <a:stretch/>
          </p:blipFill>
          <p:spPr>
            <a:xfrm>
              <a:off x="616350" y="1082400"/>
              <a:ext cx="3307800" cy="1860600"/>
            </a:xfrm>
            <a:prstGeom prst="round2DiagRect">
              <a:avLst>
                <a:gd name="adj1" fmla="val 36975"/>
                <a:gd name="adj2" fmla="val 7885"/>
              </a:avLst>
            </a:prstGeom>
            <a:noFill/>
            <a:ln>
              <a:noFill/>
            </a:ln>
          </p:spPr>
        </p:pic>
        <p:pic>
          <p:nvPicPr>
            <p:cNvPr id="309" name="Google Shape;309;g3766c0b0610_11_13"/>
            <p:cNvPicPr preferRelativeResize="0"/>
            <p:nvPr/>
          </p:nvPicPr>
          <p:blipFill rotWithShape="1">
            <a:blip r:embed="rId4">
              <a:alphaModFix/>
            </a:blip>
            <a:srcRect t="37276"/>
            <a:stretch/>
          </p:blipFill>
          <p:spPr>
            <a:xfrm>
              <a:off x="616350" y="1776000"/>
              <a:ext cx="3307800" cy="1167000"/>
            </a:xfrm>
            <a:prstGeom prst="rect">
              <a:avLst/>
            </a:prstGeom>
            <a:noFill/>
            <a:ln>
              <a:noFill/>
            </a:ln>
          </p:spPr>
        </p:pic>
        <p:pic>
          <p:nvPicPr>
            <p:cNvPr id="310" name="Google Shape;310;g3766c0b0610_11_13" title="HLS.jpg"/>
            <p:cNvPicPr preferRelativeResize="0"/>
            <p:nvPr/>
          </p:nvPicPr>
          <p:blipFill rotWithShape="1">
            <a:blip r:embed="rId5">
              <a:alphaModFix/>
            </a:blip>
            <a:srcRect l="387" r="377"/>
            <a:stretch/>
          </p:blipFill>
          <p:spPr>
            <a:xfrm>
              <a:off x="616350" y="1082400"/>
              <a:ext cx="3307800" cy="1875000"/>
            </a:xfrm>
            <a:prstGeom prst="round2DiagRect">
              <a:avLst>
                <a:gd name="adj1" fmla="val 36497"/>
                <a:gd name="adj2" fmla="val 6413"/>
              </a:avLst>
            </a:prstGeom>
            <a:noFill/>
            <a:ln>
              <a:noFill/>
            </a:ln>
          </p:spPr>
        </p:pic>
        <p:pic>
          <p:nvPicPr>
            <p:cNvPr id="311" name="Google Shape;311;g3766c0b0610_11_13" title="HLS.jpg"/>
            <p:cNvPicPr preferRelativeResize="0"/>
            <p:nvPr/>
          </p:nvPicPr>
          <p:blipFill rotWithShape="1">
            <a:blip r:embed="rId5">
              <a:alphaModFix/>
            </a:blip>
            <a:srcRect l="387" t="62587" r="377"/>
            <a:stretch/>
          </p:blipFill>
          <p:spPr>
            <a:xfrm>
              <a:off x="616350" y="2255925"/>
              <a:ext cx="3307800" cy="701400"/>
            </a:xfrm>
            <a:prstGeom prst="rect">
              <a:avLst/>
            </a:prstGeom>
            <a:noFill/>
            <a:ln>
              <a:noFill/>
            </a:ln>
          </p:spPr>
        </p:pic>
        <p:sp>
          <p:nvSpPr>
            <p:cNvPr id="312" name="Google Shape;312;g3766c0b0610_11_13"/>
            <p:cNvSpPr/>
            <p:nvPr/>
          </p:nvSpPr>
          <p:spPr>
            <a:xfrm>
              <a:off x="616350" y="1082400"/>
              <a:ext cx="3307800" cy="3792900"/>
            </a:xfrm>
            <a:prstGeom prst="round2DiagRect">
              <a:avLst>
                <a:gd name="adj1" fmla="val 20610"/>
                <a:gd name="adj2" fmla="val 4399"/>
              </a:avLst>
            </a:prstGeom>
            <a:noFill/>
            <a:ln w="28575" cap="flat" cmpd="sng">
              <a:solidFill>
                <a:srgbClr val="40A829"/>
              </a:solidFill>
              <a:prstDash val="solid"/>
              <a:round/>
              <a:headEnd type="none" w="sm" len="sm"/>
              <a:tailEnd type="none" w="sm" len="sm"/>
            </a:ln>
          </p:spPr>
          <p:txBody>
            <a:bodyPr spcFirstLastPara="1" wrap="square" lIns="89175" tIns="89175" rIns="89175" bIns="89175" anchor="ctr" anchorCtr="0">
              <a:noAutofit/>
            </a:bodyPr>
            <a:lstStyle/>
            <a:p>
              <a:pPr marL="0" lvl="0" indent="0" algn="ctr" rtl="0">
                <a:lnSpc>
                  <a:spcPct val="90000"/>
                </a:lnSpc>
                <a:spcBef>
                  <a:spcPts val="0"/>
                </a:spcBef>
                <a:spcAft>
                  <a:spcPts val="0"/>
                </a:spcAft>
                <a:buNone/>
              </a:pPr>
              <a:endParaRPr sz="1560" b="1">
                <a:highlight>
                  <a:srgbClr val="40A829"/>
                </a:highlight>
              </a:endParaRPr>
            </a:p>
          </p:txBody>
        </p:sp>
      </p:grpSp>
    </p:spTree>
  </p:cSld>
  <p:clrMapOvr>
    <a:masterClrMapping/>
  </p:clrMapOvr>
  <p:transition spd="med" advClick="0" advTm="5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g3766c0b0610_11_28" title="football.jpg"/>
          <p:cNvPicPr preferRelativeResize="0"/>
          <p:nvPr/>
        </p:nvPicPr>
        <p:blipFill>
          <a:blip r:embed="rId3">
            <a:alphaModFix/>
          </a:blip>
          <a:stretch>
            <a:fillRect/>
          </a:stretch>
        </p:blipFill>
        <p:spPr>
          <a:xfrm>
            <a:off x="2" y="0"/>
            <a:ext cx="9144000" cy="5143511"/>
          </a:xfrm>
          <a:prstGeom prst="rect">
            <a:avLst/>
          </a:prstGeom>
          <a:noFill/>
          <a:ln>
            <a:noFill/>
          </a:ln>
        </p:spPr>
      </p:pic>
      <p:sp>
        <p:nvSpPr>
          <p:cNvPr id="318" name="Google Shape;318;g3766c0b0610_11_28"/>
          <p:cNvSpPr/>
          <p:nvPr/>
        </p:nvSpPr>
        <p:spPr>
          <a:xfrm>
            <a:off x="6411500" y="3511900"/>
            <a:ext cx="2247600" cy="1002000"/>
          </a:xfrm>
          <a:prstGeom prst="rect">
            <a:avLst/>
          </a:prstGeom>
          <a:solidFill>
            <a:srgbClr val="FFFFFF">
              <a:alpha val="62745"/>
            </a:srgbClr>
          </a:solidFill>
          <a:ln>
            <a:noFill/>
          </a:ln>
        </p:spPr>
        <p:txBody>
          <a:bodyPr spcFirstLastPara="1" wrap="square" lIns="182875" tIns="274300" rIns="182875" bIns="2743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3100" b="1" i="0" u="none" strike="noStrike" cap="none">
              <a:solidFill>
                <a:schemeClr val="lt1"/>
              </a:solidFill>
              <a:latin typeface="Arial"/>
              <a:ea typeface="Arial"/>
              <a:cs typeface="Arial"/>
              <a:sym typeface="Arial"/>
            </a:endParaRPr>
          </a:p>
        </p:txBody>
      </p:sp>
      <p:pic>
        <p:nvPicPr>
          <p:cNvPr id="319" name="Google Shape;319;g3766c0b0610_11_28"/>
          <p:cNvPicPr preferRelativeResize="0"/>
          <p:nvPr/>
        </p:nvPicPr>
        <p:blipFill rotWithShape="1">
          <a:blip r:embed="rId4">
            <a:alphaModFix/>
          </a:blip>
          <a:srcRect/>
          <a:stretch/>
        </p:blipFill>
        <p:spPr>
          <a:xfrm>
            <a:off x="6411500" y="3511900"/>
            <a:ext cx="2220374" cy="1026925"/>
          </a:xfrm>
          <a:prstGeom prst="rect">
            <a:avLst/>
          </a:prstGeom>
          <a:noFill/>
          <a:ln>
            <a:noFill/>
          </a:ln>
        </p:spPr>
      </p:pic>
      <p:sp>
        <p:nvSpPr>
          <p:cNvPr id="320" name="Google Shape;320;g3766c0b0610_11_28"/>
          <p:cNvSpPr/>
          <p:nvPr/>
        </p:nvSpPr>
        <p:spPr>
          <a:xfrm>
            <a:off x="911722" y="702075"/>
            <a:ext cx="1964100" cy="1250100"/>
          </a:xfrm>
          <a:prstGeom prst="round2DiagRect">
            <a:avLst>
              <a:gd name="adj1" fmla="val 28704"/>
              <a:gd name="adj2" fmla="val 9664"/>
            </a:avLst>
          </a:prstGeom>
          <a:solidFill>
            <a:srgbClr val="40A829">
              <a:alpha val="82750"/>
            </a:srgbClr>
          </a:solidFill>
          <a:ln>
            <a:noFill/>
          </a:ln>
        </p:spPr>
        <p:txBody>
          <a:bodyPr spcFirstLastPara="1" wrap="square" lIns="89175" tIns="89175" rIns="89175" bIns="89175" anchor="ctr" anchorCtr="0">
            <a:noAutofit/>
          </a:bodyPr>
          <a:lstStyle/>
          <a:p>
            <a:pPr marL="0" lvl="0" indent="0" algn="ctr" rtl="0">
              <a:spcBef>
                <a:spcPts val="0"/>
              </a:spcBef>
              <a:spcAft>
                <a:spcPts val="0"/>
              </a:spcAft>
              <a:buClr>
                <a:schemeClr val="dk1"/>
              </a:buClr>
              <a:buSzPts val="3700"/>
              <a:buFont typeface="Arial"/>
              <a:buNone/>
            </a:pPr>
            <a:r>
              <a:rPr lang="en" sz="3700" b="1">
                <a:solidFill>
                  <a:schemeClr val="lt1"/>
                </a:solidFill>
                <a:latin typeface="Arial Black"/>
                <a:ea typeface="Arial Black"/>
                <a:cs typeface="Arial Black"/>
                <a:sym typeface="Arial Black"/>
              </a:rPr>
              <a:t>15</a:t>
            </a:r>
            <a:endParaRPr sz="3700" b="1">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1100">
                <a:solidFill>
                  <a:schemeClr val="lt1"/>
                </a:solidFill>
              </a:rPr>
              <a:t>NCAA DIVISION II INTERCOLLEGIATE ATHLETICS TEAMS</a:t>
            </a:r>
            <a:endParaRPr sz="3700" b="1">
              <a:solidFill>
                <a:schemeClr val="lt1"/>
              </a:solidFill>
              <a:latin typeface="Arial Black"/>
              <a:ea typeface="Arial Black"/>
              <a:cs typeface="Arial Black"/>
              <a:sym typeface="Arial Black"/>
            </a:endParaRPr>
          </a:p>
        </p:txBody>
      </p:sp>
      <p:sp>
        <p:nvSpPr>
          <p:cNvPr id="321" name="Google Shape;321;g3766c0b0610_11_28"/>
          <p:cNvSpPr/>
          <p:nvPr/>
        </p:nvSpPr>
        <p:spPr>
          <a:xfrm>
            <a:off x="911721" y="2145025"/>
            <a:ext cx="1964100" cy="1250100"/>
          </a:xfrm>
          <a:prstGeom prst="round2DiagRect">
            <a:avLst>
              <a:gd name="adj1" fmla="val 28704"/>
              <a:gd name="adj2" fmla="val 9664"/>
            </a:avLst>
          </a:prstGeom>
          <a:solidFill>
            <a:srgbClr val="40A829">
              <a:alpha val="82750"/>
            </a:srgbClr>
          </a:solidFill>
          <a:ln>
            <a:noFill/>
          </a:ln>
        </p:spPr>
        <p:txBody>
          <a:bodyPr spcFirstLastPara="1" wrap="square" lIns="89175" tIns="89175" rIns="89175" bIns="89175" anchor="ctr" anchorCtr="0">
            <a:noAutofit/>
          </a:bodyPr>
          <a:lstStyle/>
          <a:p>
            <a:pPr marL="0" lvl="0" indent="0" algn="ctr" rtl="0">
              <a:spcBef>
                <a:spcPts val="0"/>
              </a:spcBef>
              <a:spcAft>
                <a:spcPts val="0"/>
              </a:spcAft>
              <a:buClr>
                <a:schemeClr val="dk1"/>
              </a:buClr>
              <a:buSzPts val="3700"/>
              <a:buFont typeface="Arial"/>
              <a:buNone/>
            </a:pPr>
            <a:r>
              <a:rPr lang="en" sz="3700" b="1">
                <a:solidFill>
                  <a:schemeClr val="lt1"/>
                </a:solidFill>
                <a:latin typeface="Arial Black"/>
                <a:ea typeface="Arial Black"/>
                <a:cs typeface="Arial Black"/>
                <a:sym typeface="Arial Black"/>
              </a:rPr>
              <a:t>141</a:t>
            </a:r>
            <a:endParaRPr sz="3700" b="1">
              <a:solidFill>
                <a:schemeClr val="lt1"/>
              </a:solidFill>
              <a:latin typeface="Arial Black"/>
              <a:ea typeface="Arial Black"/>
              <a:cs typeface="Arial Black"/>
              <a:sym typeface="Arial Black"/>
            </a:endParaRPr>
          </a:p>
          <a:p>
            <a:pPr marL="0" lvl="0" indent="0" algn="ctr" rtl="0">
              <a:spcBef>
                <a:spcPts val="0"/>
              </a:spcBef>
              <a:spcAft>
                <a:spcPts val="0"/>
              </a:spcAft>
              <a:buClr>
                <a:schemeClr val="dk1"/>
              </a:buClr>
              <a:buSzPts val="1100"/>
              <a:buFont typeface="Arial"/>
              <a:buNone/>
            </a:pPr>
            <a:r>
              <a:rPr lang="en" sz="1100">
                <a:solidFill>
                  <a:schemeClr val="lt1"/>
                </a:solidFill>
              </a:rPr>
              <a:t>CHAMPIONSHIPS</a:t>
            </a:r>
            <a:endParaRPr sz="1100">
              <a:solidFill>
                <a:schemeClr val="lt1"/>
              </a:solidFill>
            </a:endParaRPr>
          </a:p>
          <a:p>
            <a:pPr marL="0" lvl="0" indent="0" algn="ctr" rtl="0">
              <a:spcBef>
                <a:spcPts val="300"/>
              </a:spcBef>
              <a:spcAft>
                <a:spcPts val="0"/>
              </a:spcAft>
              <a:buNone/>
            </a:pPr>
            <a:r>
              <a:rPr lang="en" sz="900" b="1">
                <a:solidFill>
                  <a:schemeClr val="lt1"/>
                </a:solidFill>
                <a:latin typeface="Arial Black"/>
                <a:ea typeface="Arial Black"/>
                <a:cs typeface="Arial Black"/>
                <a:sym typeface="Arial Black"/>
              </a:rPr>
              <a:t>11</a:t>
            </a:r>
            <a:r>
              <a:rPr lang="en" sz="900">
                <a:solidFill>
                  <a:schemeClr val="lt1"/>
                </a:solidFill>
              </a:rPr>
              <a:t> National | </a:t>
            </a:r>
            <a:r>
              <a:rPr lang="en" sz="900" b="1">
                <a:solidFill>
                  <a:schemeClr val="lt1"/>
                </a:solidFill>
                <a:latin typeface="Arial Black"/>
                <a:ea typeface="Arial Black"/>
                <a:cs typeface="Arial Black"/>
                <a:sym typeface="Arial Black"/>
              </a:rPr>
              <a:t>130</a:t>
            </a:r>
            <a:r>
              <a:rPr lang="en" sz="900">
                <a:solidFill>
                  <a:schemeClr val="lt1"/>
                </a:solidFill>
              </a:rPr>
              <a:t> Conference</a:t>
            </a:r>
            <a:endParaRPr sz="3700" b="1">
              <a:solidFill>
                <a:schemeClr val="lt1"/>
              </a:solidFill>
              <a:latin typeface="Arial Black"/>
              <a:ea typeface="Arial Black"/>
              <a:cs typeface="Arial Black"/>
              <a:sym typeface="Arial Black"/>
            </a:endParaRPr>
          </a:p>
        </p:txBody>
      </p:sp>
      <p:sp>
        <p:nvSpPr>
          <p:cNvPr id="322" name="Google Shape;322;g3766c0b0610_11_28"/>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advClick="0" advTm="5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Tree>
  </p:cSld>
  <p:clrMapOvr>
    <a:masterClrMapping/>
  </p:clrMapOvr>
  <p:transition spd="med" advClick="0" advTm="5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g3766c0b0610_11_38" title="band.jpg"/>
          <p:cNvPicPr preferRelativeResize="0"/>
          <p:nvPr/>
        </p:nvPicPr>
        <p:blipFill rotWithShape="1">
          <a:blip r:embed="rId3">
            <a:alphaModFix/>
          </a:blip>
          <a:srcRect l="-3320" r="3320"/>
          <a:stretch/>
        </p:blipFill>
        <p:spPr>
          <a:xfrm>
            <a:off x="0" y="2232"/>
            <a:ext cx="9144003" cy="5139037"/>
          </a:xfrm>
          <a:prstGeom prst="rect">
            <a:avLst/>
          </a:prstGeom>
          <a:noFill/>
          <a:ln>
            <a:noFill/>
          </a:ln>
        </p:spPr>
      </p:pic>
      <p:sp>
        <p:nvSpPr>
          <p:cNvPr id="328" name="Google Shape;328;g3766c0b0610_11_38"/>
          <p:cNvSpPr/>
          <p:nvPr/>
        </p:nvSpPr>
        <p:spPr>
          <a:xfrm>
            <a:off x="4510575" y="2894875"/>
            <a:ext cx="3294300" cy="1622700"/>
          </a:xfrm>
          <a:prstGeom prst="round2DiagRect">
            <a:avLst>
              <a:gd name="adj1" fmla="val 28704"/>
              <a:gd name="adj2" fmla="val 9664"/>
            </a:avLst>
          </a:prstGeom>
          <a:solidFill>
            <a:srgbClr val="FFFFFF">
              <a:alpha val="94300"/>
            </a:srgbClr>
          </a:solidFill>
          <a:ln w="28575" cap="flat" cmpd="sng">
            <a:solidFill>
              <a:srgbClr val="007A33"/>
            </a:solidFill>
            <a:prstDash val="solid"/>
            <a:round/>
            <a:headEnd type="none" w="sm" len="sm"/>
            <a:tailEnd type="none" w="sm" len="sm"/>
          </a:ln>
        </p:spPr>
        <p:txBody>
          <a:bodyPr spcFirstLastPara="1" wrap="square" lIns="182875" tIns="91425" rIns="89175" bIns="89175" anchor="ctr" anchorCtr="0">
            <a:noAutofit/>
          </a:bodyPr>
          <a:lstStyle/>
          <a:p>
            <a:pPr marL="0" lvl="0" indent="0" algn="l" rtl="0">
              <a:lnSpc>
                <a:spcPct val="90000"/>
              </a:lnSpc>
              <a:spcBef>
                <a:spcPts val="0"/>
              </a:spcBef>
              <a:spcAft>
                <a:spcPts val="0"/>
              </a:spcAft>
              <a:buNone/>
            </a:pPr>
            <a:r>
              <a:rPr lang="en" sz="2400" b="1">
                <a:solidFill>
                  <a:srgbClr val="007A33"/>
                </a:solidFill>
                <a:latin typeface="Arial Black"/>
                <a:ea typeface="Arial Black"/>
                <a:cs typeface="Arial Black"/>
                <a:sym typeface="Arial Black"/>
              </a:rPr>
              <a:t>Argo Marching and Pep Bands</a:t>
            </a:r>
            <a:endParaRPr sz="2400" b="1">
              <a:solidFill>
                <a:srgbClr val="007A33"/>
              </a:solidFill>
              <a:latin typeface="Arial Black"/>
              <a:ea typeface="Arial Black"/>
              <a:cs typeface="Arial Black"/>
              <a:sym typeface="Arial Black"/>
            </a:endParaRPr>
          </a:p>
          <a:p>
            <a:pPr marL="0" lvl="0" indent="0" algn="l" rtl="0">
              <a:spcBef>
                <a:spcPts val="600"/>
              </a:spcBef>
              <a:spcAft>
                <a:spcPts val="300"/>
              </a:spcAft>
              <a:buNone/>
            </a:pPr>
            <a:r>
              <a:rPr lang="en" sz="1200">
                <a:solidFill>
                  <a:schemeClr val="dk1"/>
                </a:solidFill>
              </a:rPr>
              <a:t>Argo Marching Band members of any major can apply for a music scholarship.</a:t>
            </a:r>
            <a:endParaRPr sz="1200">
              <a:solidFill>
                <a:schemeClr val="dk1"/>
              </a:solidFill>
            </a:endParaRPr>
          </a:p>
        </p:txBody>
      </p:sp>
      <p:sp>
        <p:nvSpPr>
          <p:cNvPr id="329" name="Google Shape;329;g3766c0b0610_11_38"/>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advClick="0" advTm="5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375196a9f16_1_425"/>
          <p:cNvSpPr txBox="1"/>
          <p:nvPr/>
        </p:nvSpPr>
        <p:spPr>
          <a:xfrm>
            <a:off x="1353450" y="2068175"/>
            <a:ext cx="6437100" cy="9006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000000"/>
              </a:buClr>
              <a:buSzPts val="4500"/>
              <a:buFont typeface="Arial"/>
              <a:buNone/>
            </a:pPr>
            <a:r>
              <a:rPr lang="en" sz="6400" b="1">
                <a:solidFill>
                  <a:srgbClr val="FFFFFF"/>
                </a:solidFill>
                <a:latin typeface="Arial Black"/>
                <a:ea typeface="Arial Black"/>
                <a:cs typeface="Arial Black"/>
                <a:sym typeface="Arial Black"/>
              </a:rPr>
              <a:t>Admissions</a:t>
            </a:r>
            <a:endParaRPr sz="6100" b="1" i="0" u="none" strike="noStrike" cap="none">
              <a:solidFill>
                <a:srgbClr val="FFFFFF"/>
              </a:solidFill>
              <a:latin typeface="Arial Black"/>
              <a:ea typeface="Arial Black"/>
              <a:cs typeface="Arial Black"/>
              <a:sym typeface="Arial Black"/>
            </a:endParaRPr>
          </a:p>
        </p:txBody>
      </p:sp>
      <p:sp>
        <p:nvSpPr>
          <p:cNvPr id="335" name="Google Shape;335;g375196a9f16_1_425"/>
          <p:cNvSpPr txBox="1"/>
          <p:nvPr/>
        </p:nvSpPr>
        <p:spPr>
          <a:xfrm>
            <a:off x="3661875" y="2968775"/>
            <a:ext cx="1708200" cy="235500"/>
          </a:xfrm>
          <a:prstGeom prst="rect">
            <a:avLst/>
          </a:prstGeom>
          <a:solidFill>
            <a:srgbClr val="009CDE"/>
          </a:solidFill>
          <a:ln>
            <a:noFill/>
          </a:ln>
        </p:spPr>
        <p:txBody>
          <a:bodyPr spcFirstLastPara="1" wrap="square" lIns="27425" tIns="27425" rIns="27425" bIns="27425" anchor="t" anchorCtr="0">
            <a:noAutofit/>
          </a:bodyPr>
          <a:lstStyle/>
          <a:p>
            <a:pPr marL="0" marR="0" lvl="0" indent="0" algn="ctr" rtl="0">
              <a:lnSpc>
                <a:spcPct val="90000"/>
              </a:lnSpc>
              <a:spcBef>
                <a:spcPts val="0"/>
              </a:spcBef>
              <a:spcAft>
                <a:spcPts val="0"/>
              </a:spcAft>
              <a:buClr>
                <a:srgbClr val="000000"/>
              </a:buClr>
              <a:buSzPts val="1300"/>
              <a:buFont typeface="Arial"/>
              <a:buNone/>
            </a:pPr>
            <a:r>
              <a:rPr lang="en" sz="1300" b="0" i="0" u="none" strike="noStrike" cap="none">
                <a:solidFill>
                  <a:srgbClr val="FFFFFF"/>
                </a:solidFill>
                <a:latin typeface="Arial Black"/>
                <a:ea typeface="Arial Black"/>
                <a:cs typeface="Arial Black"/>
                <a:sym typeface="Arial Black"/>
              </a:rPr>
              <a:t>uwf.edu/GoApply</a:t>
            </a:r>
            <a:endParaRPr sz="1300" b="0" i="0" u="none" strike="noStrike" cap="none">
              <a:solidFill>
                <a:srgbClr val="FFFFFF"/>
              </a:solidFill>
              <a:latin typeface="Arial Black"/>
              <a:ea typeface="Arial Black"/>
              <a:cs typeface="Arial Black"/>
              <a:sym typeface="Arial Black"/>
            </a:endParaRPr>
          </a:p>
        </p:txBody>
      </p:sp>
    </p:spTree>
  </p:cSld>
  <p:clrMapOvr>
    <a:masterClrMapping/>
  </p:clrMapOvr>
  <p:transition spd="med" advClick="0" advTm="5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3766c0b0610_14_0"/>
          <p:cNvSpPr txBox="1"/>
          <p:nvPr/>
        </p:nvSpPr>
        <p:spPr>
          <a:xfrm>
            <a:off x="1122960" y="1083914"/>
            <a:ext cx="3389100" cy="427200"/>
          </a:xfrm>
          <a:prstGeom prst="rect">
            <a:avLst/>
          </a:prstGeom>
          <a:noFill/>
          <a:ln>
            <a:noFill/>
          </a:ln>
        </p:spPr>
        <p:txBody>
          <a:bodyPr spcFirstLastPara="1" wrap="square" lIns="27425" tIns="27425" rIns="27425" bIns="27425" anchor="ctr" anchorCtr="0">
            <a:noAutofit/>
          </a:bodyPr>
          <a:lstStyle/>
          <a:p>
            <a:pPr marL="0" marR="0" lvl="0" indent="0" algn="l" rtl="0">
              <a:lnSpc>
                <a:spcPct val="90000"/>
              </a:lnSpc>
              <a:spcBef>
                <a:spcPts val="0"/>
              </a:spcBef>
              <a:spcAft>
                <a:spcPts val="0"/>
              </a:spcAft>
              <a:buClr>
                <a:srgbClr val="000000"/>
              </a:buClr>
              <a:buSzPts val="1300"/>
              <a:buFont typeface="Arial"/>
              <a:buNone/>
            </a:pPr>
            <a:r>
              <a:rPr lang="en" sz="1600">
                <a:solidFill>
                  <a:srgbClr val="004C97"/>
                </a:solidFill>
                <a:latin typeface="Arial Black"/>
                <a:ea typeface="Arial Black"/>
                <a:cs typeface="Arial Black"/>
                <a:sym typeface="Arial Black"/>
              </a:rPr>
              <a:t>ADMISSIONS DEADLINES</a:t>
            </a:r>
            <a:endParaRPr sz="1600" b="0" i="0" u="none" strike="noStrike" cap="none">
              <a:solidFill>
                <a:srgbClr val="004C97"/>
              </a:solidFill>
              <a:latin typeface="Arial Black"/>
              <a:ea typeface="Arial Black"/>
              <a:cs typeface="Arial Black"/>
              <a:sym typeface="Arial Black"/>
            </a:endParaRPr>
          </a:p>
        </p:txBody>
      </p:sp>
      <p:sp>
        <p:nvSpPr>
          <p:cNvPr id="341" name="Google Shape;341;g3766c0b0610_14_0"/>
          <p:cNvSpPr/>
          <p:nvPr/>
        </p:nvSpPr>
        <p:spPr>
          <a:xfrm>
            <a:off x="930178" y="1687726"/>
            <a:ext cx="2440200" cy="2063400"/>
          </a:xfrm>
          <a:prstGeom prst="round2DiagRect">
            <a:avLst>
              <a:gd name="adj1" fmla="val 20610"/>
              <a:gd name="adj2" fmla="val 4399"/>
            </a:avLst>
          </a:prstGeom>
          <a:solidFill>
            <a:srgbClr val="004C97"/>
          </a:solidFill>
          <a:ln>
            <a:noFill/>
          </a:ln>
        </p:spPr>
        <p:txBody>
          <a:bodyPr spcFirstLastPara="1" wrap="square" lIns="84400" tIns="84400" rIns="84400" bIns="84400" anchor="ctr" anchorCtr="0">
            <a:noAutofit/>
          </a:bodyPr>
          <a:lstStyle/>
          <a:p>
            <a:pPr marL="0" lvl="0" indent="0" algn="ctr" rtl="0">
              <a:spcBef>
                <a:spcPts val="0"/>
              </a:spcBef>
              <a:spcAft>
                <a:spcPts val="0"/>
              </a:spcAft>
              <a:buClr>
                <a:schemeClr val="dk1"/>
              </a:buClr>
              <a:buSzPts val="5206"/>
              <a:buFont typeface="Arial"/>
              <a:buNone/>
            </a:pPr>
            <a:r>
              <a:rPr lang="en" sz="3923">
                <a:solidFill>
                  <a:schemeClr val="lt1"/>
                </a:solidFill>
                <a:latin typeface="Arial Black"/>
                <a:ea typeface="Arial Black"/>
                <a:cs typeface="Arial Black"/>
                <a:sym typeface="Arial Black"/>
              </a:rPr>
              <a:t>Dec. 1</a:t>
            </a:r>
            <a:endParaRPr sz="3923">
              <a:solidFill>
                <a:schemeClr val="lt1"/>
              </a:solidFill>
              <a:latin typeface="Arial Black"/>
              <a:ea typeface="Arial Black"/>
              <a:cs typeface="Arial Black"/>
              <a:sym typeface="Arial Black"/>
            </a:endParaRPr>
          </a:p>
          <a:p>
            <a:pPr marL="0" lvl="0" indent="0" algn="ctr" rtl="0">
              <a:lnSpc>
                <a:spcPct val="90000"/>
              </a:lnSpc>
              <a:spcBef>
                <a:spcPts val="554"/>
              </a:spcBef>
              <a:spcAft>
                <a:spcPts val="0"/>
              </a:spcAft>
              <a:buClr>
                <a:schemeClr val="dk1"/>
              </a:buClr>
              <a:buSzPts val="1798"/>
              <a:buFont typeface="Arial"/>
              <a:buNone/>
            </a:pPr>
            <a:r>
              <a:rPr lang="en" sz="1477" b="1">
                <a:solidFill>
                  <a:schemeClr val="lt1"/>
                </a:solidFill>
              </a:rPr>
              <a:t>Scholarship Priority Consideration</a:t>
            </a:r>
            <a:endParaRPr sz="1477" b="1">
              <a:solidFill>
                <a:schemeClr val="lt1"/>
              </a:solidFill>
            </a:endParaRPr>
          </a:p>
          <a:p>
            <a:pPr marL="0" lvl="0" indent="0" algn="ctr" rtl="0">
              <a:lnSpc>
                <a:spcPct val="90000"/>
              </a:lnSpc>
              <a:spcBef>
                <a:spcPts val="0"/>
              </a:spcBef>
              <a:spcAft>
                <a:spcPts val="0"/>
              </a:spcAft>
              <a:buNone/>
            </a:pPr>
            <a:r>
              <a:rPr lang="en" sz="1477" b="1">
                <a:solidFill>
                  <a:schemeClr val="lt1"/>
                </a:solidFill>
              </a:rPr>
              <a:t>Deadline</a:t>
            </a:r>
            <a:endParaRPr sz="1477" b="1"/>
          </a:p>
        </p:txBody>
      </p:sp>
      <p:sp>
        <p:nvSpPr>
          <p:cNvPr id="342" name="Google Shape;342;g3766c0b0610_14_0"/>
          <p:cNvSpPr/>
          <p:nvPr/>
        </p:nvSpPr>
        <p:spPr>
          <a:xfrm>
            <a:off x="6002880" y="1687726"/>
            <a:ext cx="2440200" cy="2063400"/>
          </a:xfrm>
          <a:prstGeom prst="round2DiagRect">
            <a:avLst>
              <a:gd name="adj1" fmla="val 20610"/>
              <a:gd name="adj2" fmla="val 4399"/>
            </a:avLst>
          </a:prstGeom>
          <a:solidFill>
            <a:srgbClr val="004C97"/>
          </a:solidFill>
          <a:ln>
            <a:noFill/>
          </a:ln>
        </p:spPr>
        <p:txBody>
          <a:bodyPr spcFirstLastPara="1" wrap="square" lIns="84400" tIns="84400" rIns="84400" bIns="84400" anchor="ctr" anchorCtr="0">
            <a:noAutofit/>
          </a:bodyPr>
          <a:lstStyle/>
          <a:p>
            <a:pPr marL="0" lvl="0" indent="0" algn="ctr" rtl="0">
              <a:spcBef>
                <a:spcPts val="0"/>
              </a:spcBef>
              <a:spcAft>
                <a:spcPts val="0"/>
              </a:spcAft>
              <a:buNone/>
            </a:pPr>
            <a:r>
              <a:rPr lang="en" sz="3923">
                <a:solidFill>
                  <a:schemeClr val="lt1"/>
                </a:solidFill>
                <a:latin typeface="Arial Black"/>
                <a:ea typeface="Arial Black"/>
                <a:cs typeface="Arial Black"/>
                <a:sym typeface="Arial Black"/>
              </a:rPr>
              <a:t>May 1</a:t>
            </a:r>
            <a:endParaRPr sz="3923">
              <a:solidFill>
                <a:schemeClr val="lt1"/>
              </a:solidFill>
              <a:latin typeface="Arial Black"/>
              <a:ea typeface="Arial Black"/>
              <a:cs typeface="Arial Black"/>
              <a:sym typeface="Arial Black"/>
            </a:endParaRPr>
          </a:p>
          <a:p>
            <a:pPr marL="0" lvl="0" indent="0" algn="ctr" rtl="0">
              <a:lnSpc>
                <a:spcPct val="90000"/>
              </a:lnSpc>
              <a:spcBef>
                <a:spcPts val="554"/>
              </a:spcBef>
              <a:spcAft>
                <a:spcPts val="0"/>
              </a:spcAft>
              <a:buNone/>
            </a:pPr>
            <a:r>
              <a:rPr lang="en" sz="1477" b="1">
                <a:solidFill>
                  <a:schemeClr val="lt1"/>
                </a:solidFill>
              </a:rPr>
              <a:t>Confirmation Deadline</a:t>
            </a:r>
            <a:endParaRPr sz="1477" b="1"/>
          </a:p>
        </p:txBody>
      </p:sp>
      <p:sp>
        <p:nvSpPr>
          <p:cNvPr id="343" name="Google Shape;343;g3766c0b0610_14_0"/>
          <p:cNvSpPr/>
          <p:nvPr/>
        </p:nvSpPr>
        <p:spPr>
          <a:xfrm>
            <a:off x="3468718" y="1687726"/>
            <a:ext cx="2440200" cy="2063400"/>
          </a:xfrm>
          <a:prstGeom prst="round2DiagRect">
            <a:avLst>
              <a:gd name="adj1" fmla="val 20610"/>
              <a:gd name="adj2" fmla="val 4399"/>
            </a:avLst>
          </a:prstGeom>
          <a:solidFill>
            <a:srgbClr val="003865"/>
          </a:solidFill>
          <a:ln>
            <a:noFill/>
          </a:ln>
        </p:spPr>
        <p:txBody>
          <a:bodyPr spcFirstLastPara="1" wrap="square" lIns="84400" tIns="84400" rIns="84400" bIns="84400" anchor="ctr" anchorCtr="0">
            <a:noAutofit/>
          </a:bodyPr>
          <a:lstStyle/>
          <a:p>
            <a:pPr marL="0" lvl="0" indent="0" algn="ctr" rtl="0">
              <a:spcBef>
                <a:spcPts val="0"/>
              </a:spcBef>
              <a:spcAft>
                <a:spcPts val="0"/>
              </a:spcAft>
              <a:buNone/>
            </a:pPr>
            <a:r>
              <a:rPr lang="en" sz="3923">
                <a:solidFill>
                  <a:schemeClr val="lt1"/>
                </a:solidFill>
                <a:latin typeface="Arial Black"/>
                <a:ea typeface="Arial Black"/>
                <a:cs typeface="Arial Black"/>
                <a:sym typeface="Arial Black"/>
              </a:rPr>
              <a:t>April 1</a:t>
            </a:r>
            <a:endParaRPr sz="3923">
              <a:solidFill>
                <a:schemeClr val="lt1"/>
              </a:solidFill>
              <a:latin typeface="Arial Black"/>
              <a:ea typeface="Arial Black"/>
              <a:cs typeface="Arial Black"/>
              <a:sym typeface="Arial Black"/>
            </a:endParaRPr>
          </a:p>
          <a:p>
            <a:pPr marL="0" lvl="0" indent="0" algn="ctr" rtl="0">
              <a:lnSpc>
                <a:spcPct val="90000"/>
              </a:lnSpc>
              <a:spcBef>
                <a:spcPts val="554"/>
              </a:spcBef>
              <a:spcAft>
                <a:spcPts val="0"/>
              </a:spcAft>
              <a:buNone/>
            </a:pPr>
            <a:r>
              <a:rPr lang="en" sz="1477" b="1">
                <a:solidFill>
                  <a:schemeClr val="lt1"/>
                </a:solidFill>
              </a:rPr>
              <a:t>Freshman Application Deadline</a:t>
            </a:r>
            <a:endParaRPr sz="1477" b="1"/>
          </a:p>
        </p:txBody>
      </p:sp>
    </p:spTree>
  </p:cSld>
  <p:clrMapOvr>
    <a:masterClrMapping/>
  </p:clrMapOvr>
  <p:transition spd="med" advClick="0" advTm="5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g3766c0b0610_14_11" title="argo village.jpg"/>
          <p:cNvPicPr preferRelativeResize="0"/>
          <p:nvPr/>
        </p:nvPicPr>
        <p:blipFill>
          <a:blip r:embed="rId3">
            <a:alphaModFix/>
          </a:blip>
          <a:stretch>
            <a:fillRect/>
          </a:stretch>
        </p:blipFill>
        <p:spPr>
          <a:xfrm>
            <a:off x="0" y="0"/>
            <a:ext cx="9144000" cy="5143497"/>
          </a:xfrm>
          <a:prstGeom prst="rect">
            <a:avLst/>
          </a:prstGeom>
          <a:noFill/>
          <a:ln>
            <a:noFill/>
          </a:ln>
        </p:spPr>
      </p:pic>
      <p:sp>
        <p:nvSpPr>
          <p:cNvPr id="349" name="Google Shape;349;g3766c0b0610_14_11"/>
          <p:cNvSpPr/>
          <p:nvPr/>
        </p:nvSpPr>
        <p:spPr>
          <a:xfrm>
            <a:off x="743075" y="590475"/>
            <a:ext cx="3629100" cy="2496300"/>
          </a:xfrm>
          <a:prstGeom prst="round2DiagRect">
            <a:avLst>
              <a:gd name="adj1" fmla="val 28704"/>
              <a:gd name="adj2" fmla="val 9664"/>
            </a:avLst>
          </a:prstGeom>
          <a:solidFill>
            <a:srgbClr val="FFFFFF">
              <a:alpha val="94300"/>
            </a:srgbClr>
          </a:solidFill>
          <a:ln w="28575" cap="flat" cmpd="sng">
            <a:solidFill>
              <a:srgbClr val="004C97"/>
            </a:solidFill>
            <a:prstDash val="solid"/>
            <a:round/>
            <a:headEnd type="none" w="sm" len="sm"/>
            <a:tailEnd type="none" w="sm" len="sm"/>
          </a:ln>
        </p:spPr>
        <p:txBody>
          <a:bodyPr spcFirstLastPara="1" wrap="square" lIns="182875" tIns="182875" rIns="89175" bIns="89175" anchor="ctr" anchorCtr="0">
            <a:noAutofit/>
          </a:bodyPr>
          <a:lstStyle/>
          <a:p>
            <a:pPr marL="0" lvl="0" indent="0" algn="l" rtl="0">
              <a:lnSpc>
                <a:spcPct val="90000"/>
              </a:lnSpc>
              <a:spcBef>
                <a:spcPts val="0"/>
              </a:spcBef>
              <a:spcAft>
                <a:spcPts val="0"/>
              </a:spcAft>
              <a:buClr>
                <a:schemeClr val="dk1"/>
              </a:buClr>
              <a:buSzPts val="1100"/>
              <a:buFont typeface="Arial"/>
              <a:buNone/>
            </a:pPr>
            <a:r>
              <a:rPr lang="en" sz="2400" b="1">
                <a:solidFill>
                  <a:schemeClr val="accent5"/>
                </a:solidFill>
                <a:latin typeface="Arial Black"/>
                <a:ea typeface="Arial Black"/>
                <a:cs typeface="Arial Black"/>
                <a:sym typeface="Arial Black"/>
              </a:rPr>
              <a:t>Application Requirements</a:t>
            </a:r>
            <a:endParaRPr sz="2400">
              <a:solidFill>
                <a:schemeClr val="accent5"/>
              </a:solidFill>
            </a:endParaRPr>
          </a:p>
          <a:p>
            <a:pPr marL="257175" lvl="0" indent="-161925" algn="l" rtl="0">
              <a:spcBef>
                <a:spcPts val="1000"/>
              </a:spcBef>
              <a:spcAft>
                <a:spcPts val="0"/>
              </a:spcAft>
              <a:buClr>
                <a:schemeClr val="dk1"/>
              </a:buClr>
              <a:buSzPts val="1200"/>
              <a:buChar char="●"/>
            </a:pPr>
            <a:r>
              <a:rPr lang="en" sz="1200">
                <a:solidFill>
                  <a:schemeClr val="dk1"/>
                </a:solidFill>
              </a:rPr>
              <a:t>Self-Reported Transcript and Academic Record System (STARS) Record</a:t>
            </a:r>
            <a:endParaRPr sz="1200">
              <a:solidFill>
                <a:schemeClr val="dk1"/>
              </a:solidFill>
            </a:endParaRPr>
          </a:p>
          <a:p>
            <a:pPr marL="257175" lvl="0" indent="-161925" algn="l" rtl="0">
              <a:spcBef>
                <a:spcPts val="300"/>
              </a:spcBef>
              <a:spcAft>
                <a:spcPts val="0"/>
              </a:spcAft>
              <a:buClr>
                <a:schemeClr val="dk1"/>
              </a:buClr>
              <a:buSzPts val="1200"/>
              <a:buChar char="●"/>
            </a:pPr>
            <a:r>
              <a:rPr lang="en" sz="1200">
                <a:solidFill>
                  <a:schemeClr val="dk1"/>
                </a:solidFill>
              </a:rPr>
              <a:t>ACT, SAT, or CLT scores</a:t>
            </a:r>
            <a:endParaRPr sz="1200">
              <a:solidFill>
                <a:schemeClr val="dk1"/>
              </a:solidFill>
            </a:endParaRPr>
          </a:p>
          <a:p>
            <a:pPr marL="257175" lvl="0" indent="-161925" algn="l" rtl="0">
              <a:spcBef>
                <a:spcPts val="300"/>
              </a:spcBef>
              <a:spcAft>
                <a:spcPts val="0"/>
              </a:spcAft>
              <a:buClr>
                <a:schemeClr val="dk1"/>
              </a:buClr>
              <a:buSzPts val="1200"/>
              <a:buChar char="●"/>
            </a:pPr>
            <a:r>
              <a:rPr lang="en" sz="1200">
                <a:solidFill>
                  <a:schemeClr val="dk1"/>
                </a:solidFill>
              </a:rPr>
              <a:t>$30 application fee </a:t>
            </a:r>
            <a:endParaRPr sz="1200">
              <a:solidFill>
                <a:schemeClr val="dk1"/>
              </a:solidFill>
            </a:endParaRPr>
          </a:p>
          <a:p>
            <a:pPr marL="457200" lvl="1" indent="-190500" algn="l" rtl="0">
              <a:spcBef>
                <a:spcPts val="300"/>
              </a:spcBef>
              <a:spcAft>
                <a:spcPts val="300"/>
              </a:spcAft>
              <a:buClr>
                <a:schemeClr val="dk1"/>
              </a:buClr>
              <a:buSzPts val="1200"/>
              <a:buChar char="○"/>
            </a:pPr>
            <a:r>
              <a:rPr lang="en" sz="1200">
                <a:solidFill>
                  <a:schemeClr val="dk1"/>
                </a:solidFill>
              </a:rPr>
              <a:t>Pell-eligible and Title I students receive in-app waiver offer</a:t>
            </a:r>
            <a:endParaRPr sz="2400" b="1">
              <a:solidFill>
                <a:srgbClr val="007A33"/>
              </a:solidFill>
              <a:latin typeface="Arial Black"/>
              <a:ea typeface="Arial Black"/>
              <a:cs typeface="Arial Black"/>
              <a:sym typeface="Arial Black"/>
            </a:endParaRPr>
          </a:p>
        </p:txBody>
      </p:sp>
      <p:sp>
        <p:nvSpPr>
          <p:cNvPr id="350" name="Google Shape;350;g3766c0b0610_14_11"/>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advClick="0" advTm="5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3766c0b0610_14_18"/>
          <p:cNvSpPr txBox="1"/>
          <p:nvPr/>
        </p:nvSpPr>
        <p:spPr>
          <a:xfrm>
            <a:off x="745725" y="421325"/>
            <a:ext cx="8097300" cy="514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600">
                <a:solidFill>
                  <a:srgbClr val="004C97"/>
                </a:solidFill>
                <a:latin typeface="Arial Black"/>
                <a:ea typeface="Arial Black"/>
                <a:cs typeface="Arial Black"/>
                <a:sym typeface="Arial Black"/>
              </a:rPr>
              <a:t>FRESHMAN ADMISSIONS CONSIDERATION</a:t>
            </a:r>
            <a:endParaRPr sz="1600">
              <a:solidFill>
                <a:srgbClr val="004C97"/>
              </a:solidFill>
              <a:latin typeface="Arial Black"/>
              <a:ea typeface="Arial Black"/>
              <a:cs typeface="Arial Black"/>
              <a:sym typeface="Arial Black"/>
            </a:endParaRPr>
          </a:p>
          <a:p>
            <a:pPr marL="0" marR="0" lvl="0" indent="0" algn="l" rtl="0">
              <a:lnSpc>
                <a:spcPct val="100000"/>
              </a:lnSpc>
              <a:spcBef>
                <a:spcPts val="300"/>
              </a:spcBef>
              <a:spcAft>
                <a:spcPts val="0"/>
              </a:spcAft>
              <a:buClr>
                <a:srgbClr val="000000"/>
              </a:buClr>
              <a:buSzPts val="1300"/>
              <a:buFont typeface="Arial"/>
              <a:buNone/>
            </a:pPr>
            <a:r>
              <a:rPr lang="en" sz="1200">
                <a:solidFill>
                  <a:srgbClr val="004C97"/>
                </a:solidFill>
              </a:rPr>
              <a:t>Minimum requirements for the strongest admissions consideration</a:t>
            </a:r>
            <a:endParaRPr sz="1200">
              <a:solidFill>
                <a:srgbClr val="004C97"/>
              </a:solidFill>
            </a:endParaRPr>
          </a:p>
        </p:txBody>
      </p:sp>
      <p:sp>
        <p:nvSpPr>
          <p:cNvPr id="356" name="Google Shape;356;g3766c0b0610_14_18"/>
          <p:cNvSpPr/>
          <p:nvPr/>
        </p:nvSpPr>
        <p:spPr>
          <a:xfrm>
            <a:off x="1867600" y="1216075"/>
            <a:ext cx="2122200" cy="1518000"/>
          </a:xfrm>
          <a:prstGeom prst="round2DiagRect">
            <a:avLst>
              <a:gd name="adj1" fmla="val 20610"/>
              <a:gd name="adj2" fmla="val 4399"/>
            </a:avLst>
          </a:prstGeom>
          <a:solidFill>
            <a:srgbClr val="004C97"/>
          </a:solidFill>
          <a:ln>
            <a:noFill/>
          </a:ln>
        </p:spPr>
        <p:txBody>
          <a:bodyPr spcFirstLastPara="1" wrap="square" lIns="84400" tIns="84400" rIns="84400" bIns="84400" anchor="ctr" anchorCtr="0">
            <a:noAutofit/>
          </a:bodyPr>
          <a:lstStyle/>
          <a:p>
            <a:pPr marL="0" lvl="0" indent="0" algn="ctr" rtl="0">
              <a:spcBef>
                <a:spcPts val="0"/>
              </a:spcBef>
              <a:spcAft>
                <a:spcPts val="0"/>
              </a:spcAft>
              <a:buClr>
                <a:srgbClr val="000000"/>
              </a:buClr>
              <a:buSzPts val="1100"/>
              <a:buFont typeface="Arial"/>
              <a:buNone/>
            </a:pPr>
            <a:r>
              <a:rPr lang="en" sz="1800">
                <a:solidFill>
                  <a:srgbClr val="FFFFFF"/>
                </a:solidFill>
                <a:latin typeface="Arial Black"/>
                <a:ea typeface="Arial Black"/>
                <a:cs typeface="Arial Black"/>
                <a:sym typeface="Arial Black"/>
              </a:rPr>
              <a:t>GPA</a:t>
            </a:r>
            <a:endParaRPr sz="1800">
              <a:solidFill>
                <a:srgbClr val="FFFFFF"/>
              </a:solidFill>
              <a:latin typeface="Arial Black"/>
              <a:ea typeface="Arial Black"/>
              <a:cs typeface="Arial Black"/>
              <a:sym typeface="Arial Black"/>
            </a:endParaRPr>
          </a:p>
          <a:p>
            <a:pPr marL="0" lvl="0" indent="0" algn="ctr" rtl="0">
              <a:spcBef>
                <a:spcPts val="0"/>
              </a:spcBef>
              <a:spcAft>
                <a:spcPts val="0"/>
              </a:spcAft>
              <a:buClr>
                <a:srgbClr val="000000"/>
              </a:buClr>
              <a:buSzPts val="2900"/>
              <a:buFont typeface="Arial"/>
              <a:buNone/>
            </a:pPr>
            <a:r>
              <a:rPr lang="en" sz="2900">
                <a:solidFill>
                  <a:srgbClr val="FFFFFF"/>
                </a:solidFill>
                <a:latin typeface="Arial Black"/>
                <a:ea typeface="Arial Black"/>
                <a:cs typeface="Arial Black"/>
                <a:sym typeface="Arial Black"/>
              </a:rPr>
              <a:t>3.00+ </a:t>
            </a:r>
            <a:endParaRPr sz="2900">
              <a:solidFill>
                <a:srgbClr val="FFFFFF"/>
              </a:solidFill>
              <a:latin typeface="Arial Black"/>
              <a:ea typeface="Arial Black"/>
              <a:cs typeface="Arial Black"/>
              <a:sym typeface="Arial Black"/>
            </a:endParaRPr>
          </a:p>
          <a:p>
            <a:pPr marL="0" lvl="0" indent="0" algn="ctr" rtl="0">
              <a:spcBef>
                <a:spcPts val="0"/>
              </a:spcBef>
              <a:spcAft>
                <a:spcPts val="0"/>
              </a:spcAft>
              <a:buNone/>
            </a:pPr>
            <a:r>
              <a:rPr lang="en" sz="1458" b="1">
                <a:solidFill>
                  <a:srgbClr val="FFFFFF"/>
                </a:solidFill>
              </a:rPr>
              <a:t>Cumulative Weighted</a:t>
            </a:r>
            <a:endParaRPr sz="3923" b="1">
              <a:solidFill>
                <a:srgbClr val="FFFFFF"/>
              </a:solidFill>
              <a:latin typeface="Arial Black"/>
              <a:ea typeface="Arial Black"/>
              <a:cs typeface="Arial Black"/>
              <a:sym typeface="Arial Black"/>
            </a:endParaRPr>
          </a:p>
        </p:txBody>
      </p:sp>
      <p:sp>
        <p:nvSpPr>
          <p:cNvPr id="357" name="Google Shape;357;g3766c0b0610_14_18"/>
          <p:cNvSpPr/>
          <p:nvPr/>
        </p:nvSpPr>
        <p:spPr>
          <a:xfrm>
            <a:off x="3587121" y="3319425"/>
            <a:ext cx="1731000" cy="1269300"/>
          </a:xfrm>
          <a:prstGeom prst="round2DiagRect">
            <a:avLst>
              <a:gd name="adj1" fmla="val 20610"/>
              <a:gd name="adj2" fmla="val 4399"/>
            </a:avLst>
          </a:prstGeom>
          <a:noFill/>
          <a:ln w="28575" cap="flat" cmpd="sng">
            <a:solidFill>
              <a:srgbClr val="004C97"/>
            </a:solidFill>
            <a:prstDash val="solid"/>
            <a:round/>
            <a:headEnd type="none" w="sm" len="sm"/>
            <a:tailEnd type="none" w="sm" len="sm"/>
          </a:ln>
        </p:spPr>
        <p:txBody>
          <a:bodyPr spcFirstLastPara="1" wrap="square" lIns="84400" tIns="84400" rIns="84400" bIns="84400" anchor="ctr" anchorCtr="0">
            <a:noAutofit/>
          </a:bodyPr>
          <a:lstStyle/>
          <a:p>
            <a:pPr marL="0" lvl="0" indent="0" algn="ctr" rtl="0">
              <a:spcBef>
                <a:spcPts val="0"/>
              </a:spcBef>
              <a:spcAft>
                <a:spcPts val="0"/>
              </a:spcAft>
              <a:buNone/>
            </a:pPr>
            <a:r>
              <a:rPr lang="en" sz="1800">
                <a:solidFill>
                  <a:srgbClr val="004C97"/>
                </a:solidFill>
                <a:latin typeface="Arial Black"/>
                <a:ea typeface="Arial Black"/>
                <a:cs typeface="Arial Black"/>
                <a:sym typeface="Arial Black"/>
              </a:rPr>
              <a:t>SAT</a:t>
            </a:r>
            <a:endParaRPr sz="2900">
              <a:solidFill>
                <a:srgbClr val="004C97"/>
              </a:solidFill>
              <a:latin typeface="Arial Black"/>
              <a:ea typeface="Arial Black"/>
              <a:cs typeface="Arial Black"/>
              <a:sym typeface="Arial Black"/>
            </a:endParaRPr>
          </a:p>
          <a:p>
            <a:pPr marL="0" lvl="0" indent="0" algn="ctr" rtl="0">
              <a:spcBef>
                <a:spcPts val="400"/>
              </a:spcBef>
              <a:spcAft>
                <a:spcPts val="0"/>
              </a:spcAft>
              <a:buNone/>
            </a:pPr>
            <a:r>
              <a:rPr lang="en" sz="1100">
                <a:solidFill>
                  <a:srgbClr val="004C97"/>
                </a:solidFill>
              </a:rPr>
              <a:t>Reading/Writing: 490</a:t>
            </a:r>
            <a:endParaRPr sz="1100">
              <a:solidFill>
                <a:srgbClr val="004C97"/>
              </a:solidFill>
            </a:endParaRPr>
          </a:p>
          <a:p>
            <a:pPr marL="0" lvl="0" indent="0" algn="ctr" rtl="0">
              <a:spcBef>
                <a:spcPts val="0"/>
              </a:spcBef>
              <a:spcAft>
                <a:spcPts val="0"/>
              </a:spcAft>
              <a:buNone/>
            </a:pPr>
            <a:r>
              <a:rPr lang="en" sz="1100">
                <a:solidFill>
                  <a:srgbClr val="004C97"/>
                </a:solidFill>
              </a:rPr>
              <a:t>Math: 480</a:t>
            </a:r>
            <a:endParaRPr sz="1100">
              <a:solidFill>
                <a:srgbClr val="004C97"/>
              </a:solidFill>
            </a:endParaRPr>
          </a:p>
        </p:txBody>
      </p:sp>
      <p:sp>
        <p:nvSpPr>
          <p:cNvPr id="358" name="Google Shape;358;g3766c0b0610_14_18"/>
          <p:cNvSpPr/>
          <p:nvPr/>
        </p:nvSpPr>
        <p:spPr>
          <a:xfrm>
            <a:off x="3710225" y="1468975"/>
            <a:ext cx="1516800" cy="1012200"/>
          </a:xfrm>
          <a:prstGeom prst="round2DiagRect">
            <a:avLst>
              <a:gd name="adj1" fmla="val 20610"/>
              <a:gd name="adj2" fmla="val 4399"/>
            </a:avLst>
          </a:prstGeom>
          <a:noFill/>
          <a:ln>
            <a:noFill/>
          </a:ln>
        </p:spPr>
        <p:txBody>
          <a:bodyPr spcFirstLastPara="1" wrap="square" lIns="84400" tIns="84400" rIns="84400" bIns="84400" anchor="ctr" anchorCtr="0">
            <a:noAutofit/>
          </a:bodyPr>
          <a:lstStyle/>
          <a:p>
            <a:pPr marL="0" lvl="0" indent="0" algn="ctr" rtl="0">
              <a:spcBef>
                <a:spcPts val="0"/>
              </a:spcBef>
              <a:spcAft>
                <a:spcPts val="0"/>
              </a:spcAft>
              <a:buNone/>
            </a:pPr>
            <a:r>
              <a:rPr lang="en" sz="6300">
                <a:solidFill>
                  <a:srgbClr val="009CDE"/>
                </a:solidFill>
                <a:latin typeface="Arial Black"/>
                <a:ea typeface="Arial Black"/>
                <a:cs typeface="Arial Black"/>
                <a:sym typeface="Arial Black"/>
              </a:rPr>
              <a:t>+</a:t>
            </a:r>
            <a:endParaRPr sz="8423" b="1">
              <a:solidFill>
                <a:srgbClr val="009CDE"/>
              </a:solidFill>
              <a:latin typeface="Arial Black"/>
              <a:ea typeface="Arial Black"/>
              <a:cs typeface="Arial Black"/>
              <a:sym typeface="Arial Black"/>
            </a:endParaRPr>
          </a:p>
        </p:txBody>
      </p:sp>
      <p:sp>
        <p:nvSpPr>
          <p:cNvPr id="359" name="Google Shape;359;g3766c0b0610_14_18"/>
          <p:cNvSpPr/>
          <p:nvPr/>
        </p:nvSpPr>
        <p:spPr>
          <a:xfrm>
            <a:off x="5016550" y="1216075"/>
            <a:ext cx="2312400" cy="1518000"/>
          </a:xfrm>
          <a:prstGeom prst="round2DiagRect">
            <a:avLst>
              <a:gd name="adj1" fmla="val 20610"/>
              <a:gd name="adj2" fmla="val 4399"/>
            </a:avLst>
          </a:prstGeom>
          <a:solidFill>
            <a:srgbClr val="004C97"/>
          </a:solidFill>
          <a:ln>
            <a:noFill/>
          </a:ln>
        </p:spPr>
        <p:txBody>
          <a:bodyPr spcFirstLastPara="1" wrap="square" lIns="84400" tIns="84400" rIns="84400" bIns="84400" anchor="ctr" anchorCtr="0">
            <a:noAutofit/>
          </a:bodyPr>
          <a:lstStyle/>
          <a:p>
            <a:pPr marL="0" lvl="0" indent="0" algn="ctr" rtl="0">
              <a:spcBef>
                <a:spcPts val="0"/>
              </a:spcBef>
              <a:spcAft>
                <a:spcPts val="0"/>
              </a:spcAft>
              <a:buNone/>
            </a:pPr>
            <a:r>
              <a:rPr lang="en" sz="1450" b="1">
                <a:solidFill>
                  <a:srgbClr val="FFFFFF"/>
                </a:solidFill>
              </a:rPr>
              <a:t>State and subject-area minimum test scores </a:t>
            </a:r>
            <a:endParaRPr sz="1450" b="1">
              <a:solidFill>
                <a:srgbClr val="FFFFFF"/>
              </a:solidFill>
            </a:endParaRPr>
          </a:p>
          <a:p>
            <a:pPr marL="0" lvl="0" indent="0" algn="ctr" rtl="0">
              <a:spcBef>
                <a:spcPts val="400"/>
              </a:spcBef>
              <a:spcAft>
                <a:spcPts val="0"/>
              </a:spcAft>
              <a:buNone/>
            </a:pPr>
            <a:r>
              <a:rPr lang="en" sz="1100">
                <a:solidFill>
                  <a:srgbClr val="FFFFFF"/>
                </a:solidFill>
              </a:rPr>
              <a:t>(ACT, SAT, or CLT)</a:t>
            </a:r>
            <a:endParaRPr sz="1100">
              <a:solidFill>
                <a:srgbClr val="FFFFFF"/>
              </a:solidFill>
            </a:endParaRPr>
          </a:p>
        </p:txBody>
      </p:sp>
      <p:sp>
        <p:nvSpPr>
          <p:cNvPr id="360" name="Google Shape;360;g3766c0b0610_14_18"/>
          <p:cNvSpPr/>
          <p:nvPr/>
        </p:nvSpPr>
        <p:spPr>
          <a:xfrm>
            <a:off x="2680775" y="3447975"/>
            <a:ext cx="820800" cy="1012200"/>
          </a:xfrm>
          <a:prstGeom prst="round2DiagRect">
            <a:avLst>
              <a:gd name="adj1" fmla="val 20610"/>
              <a:gd name="adj2" fmla="val 4399"/>
            </a:avLst>
          </a:prstGeom>
          <a:noFill/>
          <a:ln>
            <a:noFill/>
          </a:ln>
        </p:spPr>
        <p:txBody>
          <a:bodyPr spcFirstLastPara="1" wrap="square" lIns="84400" tIns="84400" rIns="84400" bIns="84400" anchor="ctr" anchorCtr="0">
            <a:noAutofit/>
          </a:bodyPr>
          <a:lstStyle/>
          <a:p>
            <a:pPr marL="0" lvl="0" indent="0" algn="ctr" rtl="0">
              <a:spcBef>
                <a:spcPts val="0"/>
              </a:spcBef>
              <a:spcAft>
                <a:spcPts val="0"/>
              </a:spcAft>
              <a:buNone/>
            </a:pPr>
            <a:r>
              <a:rPr lang="en" sz="3400">
                <a:solidFill>
                  <a:srgbClr val="009CDE"/>
                </a:solidFill>
                <a:latin typeface="Arial Black"/>
                <a:ea typeface="Arial Black"/>
                <a:cs typeface="Arial Black"/>
                <a:sym typeface="Arial Black"/>
              </a:rPr>
              <a:t>or</a:t>
            </a:r>
            <a:endParaRPr sz="5523" b="1">
              <a:solidFill>
                <a:srgbClr val="009CDE"/>
              </a:solidFill>
              <a:latin typeface="Arial Black"/>
              <a:ea typeface="Arial Black"/>
              <a:cs typeface="Arial Black"/>
              <a:sym typeface="Arial Black"/>
            </a:endParaRPr>
          </a:p>
        </p:txBody>
      </p:sp>
      <p:sp>
        <p:nvSpPr>
          <p:cNvPr id="361" name="Google Shape;361;g3766c0b0610_14_18"/>
          <p:cNvSpPr/>
          <p:nvPr/>
        </p:nvSpPr>
        <p:spPr>
          <a:xfrm>
            <a:off x="5388499" y="3447975"/>
            <a:ext cx="820800" cy="1012200"/>
          </a:xfrm>
          <a:prstGeom prst="round2DiagRect">
            <a:avLst>
              <a:gd name="adj1" fmla="val 20610"/>
              <a:gd name="adj2" fmla="val 4399"/>
            </a:avLst>
          </a:prstGeom>
          <a:noFill/>
          <a:ln>
            <a:noFill/>
          </a:ln>
        </p:spPr>
        <p:txBody>
          <a:bodyPr spcFirstLastPara="1" wrap="square" lIns="84400" tIns="84400" rIns="84400" bIns="84400" anchor="ctr" anchorCtr="0">
            <a:noAutofit/>
          </a:bodyPr>
          <a:lstStyle/>
          <a:p>
            <a:pPr marL="0" lvl="0" indent="0" algn="ctr" rtl="0">
              <a:spcBef>
                <a:spcPts val="0"/>
              </a:spcBef>
              <a:spcAft>
                <a:spcPts val="0"/>
              </a:spcAft>
              <a:buNone/>
            </a:pPr>
            <a:r>
              <a:rPr lang="en" sz="3400">
                <a:solidFill>
                  <a:srgbClr val="009CDE"/>
                </a:solidFill>
                <a:latin typeface="Arial Black"/>
                <a:ea typeface="Arial Black"/>
                <a:cs typeface="Arial Black"/>
                <a:sym typeface="Arial Black"/>
              </a:rPr>
              <a:t>or</a:t>
            </a:r>
            <a:endParaRPr sz="5523" b="1">
              <a:solidFill>
                <a:srgbClr val="009CDE"/>
              </a:solidFill>
              <a:latin typeface="Arial Black"/>
              <a:ea typeface="Arial Black"/>
              <a:cs typeface="Arial Black"/>
              <a:sym typeface="Arial Black"/>
            </a:endParaRPr>
          </a:p>
        </p:txBody>
      </p:sp>
      <p:cxnSp>
        <p:nvCxnSpPr>
          <p:cNvPr id="362" name="Google Shape;362;g3766c0b0610_14_18"/>
          <p:cNvCxnSpPr/>
          <p:nvPr/>
        </p:nvCxnSpPr>
        <p:spPr>
          <a:xfrm>
            <a:off x="6172750" y="2734075"/>
            <a:ext cx="0" cy="331800"/>
          </a:xfrm>
          <a:prstGeom prst="straightConnector1">
            <a:avLst/>
          </a:prstGeom>
          <a:noFill/>
          <a:ln w="19050" cap="flat" cmpd="sng">
            <a:solidFill>
              <a:srgbClr val="003865"/>
            </a:solidFill>
            <a:prstDash val="solid"/>
            <a:round/>
            <a:headEnd type="none" w="med" len="med"/>
            <a:tailEnd type="none" w="med" len="med"/>
          </a:ln>
        </p:spPr>
      </p:cxnSp>
      <p:cxnSp>
        <p:nvCxnSpPr>
          <p:cNvPr id="363" name="Google Shape;363;g3766c0b0610_14_18"/>
          <p:cNvCxnSpPr/>
          <p:nvPr/>
        </p:nvCxnSpPr>
        <p:spPr>
          <a:xfrm>
            <a:off x="7321752" y="3066530"/>
            <a:ext cx="0" cy="254100"/>
          </a:xfrm>
          <a:prstGeom prst="straightConnector1">
            <a:avLst/>
          </a:prstGeom>
          <a:noFill/>
          <a:ln w="19050" cap="flat" cmpd="sng">
            <a:solidFill>
              <a:srgbClr val="003865"/>
            </a:solidFill>
            <a:prstDash val="solid"/>
            <a:round/>
            <a:headEnd type="none" w="med" len="med"/>
            <a:tailEnd type="none" w="med" len="med"/>
          </a:ln>
        </p:spPr>
      </p:cxnSp>
      <p:cxnSp>
        <p:nvCxnSpPr>
          <p:cNvPr id="364" name="Google Shape;364;g3766c0b0610_14_18"/>
          <p:cNvCxnSpPr/>
          <p:nvPr/>
        </p:nvCxnSpPr>
        <p:spPr>
          <a:xfrm>
            <a:off x="4452625" y="3066547"/>
            <a:ext cx="0" cy="254100"/>
          </a:xfrm>
          <a:prstGeom prst="straightConnector1">
            <a:avLst/>
          </a:prstGeom>
          <a:noFill/>
          <a:ln w="19050" cap="flat" cmpd="sng">
            <a:solidFill>
              <a:srgbClr val="003865"/>
            </a:solidFill>
            <a:prstDash val="solid"/>
            <a:round/>
            <a:headEnd type="none" w="med" len="med"/>
            <a:tailEnd type="none" w="med" len="med"/>
          </a:ln>
        </p:spPr>
      </p:cxnSp>
      <p:cxnSp>
        <p:nvCxnSpPr>
          <p:cNvPr id="365" name="Google Shape;365;g3766c0b0610_14_18"/>
          <p:cNvCxnSpPr/>
          <p:nvPr/>
        </p:nvCxnSpPr>
        <p:spPr>
          <a:xfrm>
            <a:off x="1867600" y="3065326"/>
            <a:ext cx="0" cy="254100"/>
          </a:xfrm>
          <a:prstGeom prst="straightConnector1">
            <a:avLst/>
          </a:prstGeom>
          <a:noFill/>
          <a:ln w="19050" cap="flat" cmpd="sng">
            <a:solidFill>
              <a:srgbClr val="003865"/>
            </a:solidFill>
            <a:prstDash val="solid"/>
            <a:round/>
            <a:headEnd type="none" w="med" len="med"/>
            <a:tailEnd type="none" w="med" len="med"/>
          </a:ln>
        </p:spPr>
      </p:cxnSp>
      <p:cxnSp>
        <p:nvCxnSpPr>
          <p:cNvPr id="366" name="Google Shape;366;g3766c0b0610_14_18"/>
          <p:cNvCxnSpPr/>
          <p:nvPr/>
        </p:nvCxnSpPr>
        <p:spPr>
          <a:xfrm>
            <a:off x="1861678" y="3069725"/>
            <a:ext cx="5467500" cy="0"/>
          </a:xfrm>
          <a:prstGeom prst="straightConnector1">
            <a:avLst/>
          </a:prstGeom>
          <a:noFill/>
          <a:ln w="19050" cap="flat" cmpd="sng">
            <a:solidFill>
              <a:srgbClr val="003865"/>
            </a:solidFill>
            <a:prstDash val="solid"/>
            <a:round/>
            <a:headEnd type="none" w="med" len="med"/>
            <a:tailEnd type="none" w="med" len="med"/>
          </a:ln>
        </p:spPr>
      </p:cxnSp>
      <p:sp>
        <p:nvSpPr>
          <p:cNvPr id="367" name="Google Shape;367;g3766c0b0610_14_18"/>
          <p:cNvSpPr/>
          <p:nvPr/>
        </p:nvSpPr>
        <p:spPr>
          <a:xfrm>
            <a:off x="873575" y="3319425"/>
            <a:ext cx="1731000" cy="1269300"/>
          </a:xfrm>
          <a:prstGeom prst="round2DiagRect">
            <a:avLst>
              <a:gd name="adj1" fmla="val 20610"/>
              <a:gd name="adj2" fmla="val 4399"/>
            </a:avLst>
          </a:prstGeom>
          <a:noFill/>
          <a:ln w="28575" cap="flat" cmpd="sng">
            <a:solidFill>
              <a:srgbClr val="004C97"/>
            </a:solidFill>
            <a:prstDash val="solid"/>
            <a:round/>
            <a:headEnd type="none" w="sm" len="sm"/>
            <a:tailEnd type="none" w="sm" len="sm"/>
          </a:ln>
        </p:spPr>
        <p:txBody>
          <a:bodyPr spcFirstLastPara="1" wrap="square" lIns="84400" tIns="84400" rIns="84400" bIns="84400" anchor="ctr" anchorCtr="0">
            <a:noAutofit/>
          </a:bodyPr>
          <a:lstStyle/>
          <a:p>
            <a:pPr marL="0" lvl="0" indent="0" algn="ctr" rtl="0">
              <a:spcBef>
                <a:spcPts val="0"/>
              </a:spcBef>
              <a:spcAft>
                <a:spcPts val="0"/>
              </a:spcAft>
              <a:buClr>
                <a:srgbClr val="000000"/>
              </a:buClr>
              <a:buSzPts val="1800"/>
              <a:buFont typeface="Arial"/>
              <a:buNone/>
            </a:pPr>
            <a:r>
              <a:rPr lang="en" sz="1800">
                <a:solidFill>
                  <a:srgbClr val="004C97"/>
                </a:solidFill>
                <a:latin typeface="Arial Black"/>
                <a:ea typeface="Arial Black"/>
                <a:cs typeface="Arial Black"/>
                <a:sym typeface="Arial Black"/>
              </a:rPr>
              <a:t>ACT</a:t>
            </a:r>
            <a:endParaRPr sz="2900">
              <a:solidFill>
                <a:srgbClr val="004C97"/>
              </a:solidFill>
              <a:latin typeface="Arial Black"/>
              <a:ea typeface="Arial Black"/>
              <a:cs typeface="Arial Black"/>
              <a:sym typeface="Arial Black"/>
            </a:endParaRPr>
          </a:p>
          <a:p>
            <a:pPr marL="0" lvl="0" indent="0" algn="ctr" rtl="0">
              <a:spcBef>
                <a:spcPts val="400"/>
              </a:spcBef>
              <a:spcAft>
                <a:spcPts val="0"/>
              </a:spcAft>
              <a:buNone/>
            </a:pPr>
            <a:r>
              <a:rPr lang="en" sz="1100">
                <a:solidFill>
                  <a:srgbClr val="004C97"/>
                </a:solidFill>
              </a:rPr>
              <a:t>Reading: 19</a:t>
            </a:r>
            <a:endParaRPr sz="1100">
              <a:solidFill>
                <a:srgbClr val="004C97"/>
              </a:solidFill>
            </a:endParaRPr>
          </a:p>
          <a:p>
            <a:pPr marL="0" lvl="0" indent="0" algn="ctr" rtl="0">
              <a:spcBef>
                <a:spcPts val="0"/>
              </a:spcBef>
              <a:spcAft>
                <a:spcPts val="0"/>
              </a:spcAft>
              <a:buNone/>
            </a:pPr>
            <a:r>
              <a:rPr lang="en" sz="1100">
                <a:solidFill>
                  <a:srgbClr val="004C97"/>
                </a:solidFill>
              </a:rPr>
              <a:t>Math: 19</a:t>
            </a:r>
            <a:endParaRPr sz="1100">
              <a:solidFill>
                <a:srgbClr val="004C97"/>
              </a:solidFill>
            </a:endParaRPr>
          </a:p>
          <a:p>
            <a:pPr marL="0" lvl="0" indent="0" algn="ctr" rtl="0">
              <a:spcBef>
                <a:spcPts val="0"/>
              </a:spcBef>
              <a:spcAft>
                <a:spcPts val="0"/>
              </a:spcAft>
              <a:buNone/>
            </a:pPr>
            <a:r>
              <a:rPr lang="en" sz="1100">
                <a:solidFill>
                  <a:srgbClr val="004C97"/>
                </a:solidFill>
              </a:rPr>
              <a:t>English: 17</a:t>
            </a:r>
            <a:endParaRPr sz="1100">
              <a:solidFill>
                <a:srgbClr val="004C97"/>
              </a:solidFill>
            </a:endParaRPr>
          </a:p>
        </p:txBody>
      </p:sp>
      <p:sp>
        <p:nvSpPr>
          <p:cNvPr id="368" name="Google Shape;368;g3766c0b0610_14_18"/>
          <p:cNvSpPr/>
          <p:nvPr/>
        </p:nvSpPr>
        <p:spPr>
          <a:xfrm>
            <a:off x="6279670" y="3319425"/>
            <a:ext cx="2312400" cy="1269300"/>
          </a:xfrm>
          <a:prstGeom prst="round2DiagRect">
            <a:avLst>
              <a:gd name="adj1" fmla="val 20610"/>
              <a:gd name="adj2" fmla="val 4399"/>
            </a:avLst>
          </a:prstGeom>
          <a:noFill/>
          <a:ln w="28575" cap="flat" cmpd="sng">
            <a:solidFill>
              <a:srgbClr val="004C97"/>
            </a:solidFill>
            <a:prstDash val="solid"/>
            <a:round/>
            <a:headEnd type="none" w="sm" len="sm"/>
            <a:tailEnd type="none" w="sm" len="sm"/>
          </a:ln>
        </p:spPr>
        <p:txBody>
          <a:bodyPr spcFirstLastPara="1" wrap="square" lIns="84400" tIns="84400" rIns="84400" bIns="84400" anchor="ctr" anchorCtr="0">
            <a:noAutofit/>
          </a:bodyPr>
          <a:lstStyle/>
          <a:p>
            <a:pPr marL="0" lvl="0" indent="0" algn="ctr" rtl="0">
              <a:spcBef>
                <a:spcPts val="0"/>
              </a:spcBef>
              <a:spcAft>
                <a:spcPts val="0"/>
              </a:spcAft>
              <a:buClr>
                <a:srgbClr val="000000"/>
              </a:buClr>
              <a:buSzPts val="1100"/>
              <a:buFont typeface="Arial"/>
              <a:buNone/>
            </a:pPr>
            <a:r>
              <a:rPr lang="en" sz="1800">
                <a:solidFill>
                  <a:srgbClr val="004C97"/>
                </a:solidFill>
                <a:latin typeface="Arial Black"/>
                <a:ea typeface="Arial Black"/>
                <a:cs typeface="Arial Black"/>
                <a:sym typeface="Arial Black"/>
              </a:rPr>
              <a:t>CLT</a:t>
            </a:r>
            <a:endParaRPr sz="2900">
              <a:solidFill>
                <a:srgbClr val="004C97"/>
              </a:solidFill>
              <a:latin typeface="Arial Black"/>
              <a:ea typeface="Arial Black"/>
              <a:cs typeface="Arial Black"/>
              <a:sym typeface="Arial Black"/>
            </a:endParaRPr>
          </a:p>
          <a:p>
            <a:pPr marL="0" lvl="0" indent="0" algn="ctr" rtl="0">
              <a:spcBef>
                <a:spcPts val="400"/>
              </a:spcBef>
              <a:spcAft>
                <a:spcPts val="0"/>
              </a:spcAft>
              <a:buClr>
                <a:srgbClr val="000000"/>
              </a:buClr>
              <a:buSzPts val="1100"/>
              <a:buFont typeface="Arial"/>
              <a:buNone/>
            </a:pPr>
            <a:r>
              <a:rPr lang="en" sz="1100">
                <a:solidFill>
                  <a:srgbClr val="004C97"/>
                </a:solidFill>
              </a:rPr>
              <a:t>Sum-Verbal Reasoning and Grammar/Writing: 38</a:t>
            </a:r>
            <a:endParaRPr sz="1100">
              <a:solidFill>
                <a:srgbClr val="004C97"/>
              </a:solidFill>
            </a:endParaRPr>
          </a:p>
          <a:p>
            <a:pPr marL="0" lvl="0" indent="0" algn="ctr" rtl="0">
              <a:spcBef>
                <a:spcPts val="0"/>
              </a:spcBef>
              <a:spcAft>
                <a:spcPts val="0"/>
              </a:spcAft>
              <a:buNone/>
            </a:pPr>
            <a:r>
              <a:rPr lang="en" sz="1100">
                <a:solidFill>
                  <a:srgbClr val="004C97"/>
                </a:solidFill>
              </a:rPr>
              <a:t>Quantitative Reasoning: 16</a:t>
            </a:r>
            <a:endParaRPr sz="1100">
              <a:solidFill>
                <a:srgbClr val="004C97"/>
              </a:solidFill>
            </a:endParaRPr>
          </a:p>
        </p:txBody>
      </p:sp>
    </p:spTree>
  </p:cSld>
  <p:clrMapOvr>
    <a:masterClrMapping/>
  </p:clrMapOvr>
  <p:transition spd="med" advClick="0" advTm="5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3766c0b0610_14_37"/>
          <p:cNvSpPr txBox="1"/>
          <p:nvPr/>
        </p:nvSpPr>
        <p:spPr>
          <a:xfrm>
            <a:off x="2589976" y="603000"/>
            <a:ext cx="6175200" cy="514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600">
                <a:solidFill>
                  <a:srgbClr val="004C97"/>
                </a:solidFill>
                <a:latin typeface="Arial Black"/>
                <a:ea typeface="Arial Black"/>
                <a:cs typeface="Arial Black"/>
                <a:sym typeface="Arial Black"/>
              </a:rPr>
              <a:t>FRESHMAN CLASS PROFILE</a:t>
            </a:r>
            <a:endParaRPr sz="1600">
              <a:solidFill>
                <a:srgbClr val="004C97"/>
              </a:solidFill>
              <a:latin typeface="Arial Black"/>
              <a:ea typeface="Arial Black"/>
              <a:cs typeface="Arial Black"/>
              <a:sym typeface="Arial Black"/>
            </a:endParaRPr>
          </a:p>
          <a:p>
            <a:pPr marL="0" marR="0" lvl="0" indent="0" algn="l" rtl="0">
              <a:lnSpc>
                <a:spcPct val="100000"/>
              </a:lnSpc>
              <a:spcBef>
                <a:spcPts val="300"/>
              </a:spcBef>
              <a:spcAft>
                <a:spcPts val="0"/>
              </a:spcAft>
              <a:buClr>
                <a:srgbClr val="000000"/>
              </a:buClr>
              <a:buSzPts val="1300"/>
              <a:buFont typeface="Arial"/>
              <a:buNone/>
            </a:pPr>
            <a:r>
              <a:rPr lang="en" sz="1200">
                <a:solidFill>
                  <a:srgbClr val="004C97"/>
                </a:solidFill>
              </a:rPr>
              <a:t>Middle 50th percentile of admitted full-time students</a:t>
            </a:r>
            <a:endParaRPr sz="1200">
              <a:solidFill>
                <a:srgbClr val="004C97"/>
              </a:solidFill>
            </a:endParaRPr>
          </a:p>
        </p:txBody>
      </p:sp>
      <p:sp>
        <p:nvSpPr>
          <p:cNvPr id="374" name="Google Shape;374;g3766c0b0610_14_37"/>
          <p:cNvSpPr/>
          <p:nvPr/>
        </p:nvSpPr>
        <p:spPr>
          <a:xfrm>
            <a:off x="2516425" y="1338000"/>
            <a:ext cx="2526900" cy="1518000"/>
          </a:xfrm>
          <a:prstGeom prst="round2DiagRect">
            <a:avLst>
              <a:gd name="adj1" fmla="val 20610"/>
              <a:gd name="adj2" fmla="val 4399"/>
            </a:avLst>
          </a:prstGeom>
          <a:solidFill>
            <a:srgbClr val="003865"/>
          </a:solidFill>
          <a:ln>
            <a:noFill/>
          </a:ln>
        </p:spPr>
        <p:txBody>
          <a:bodyPr spcFirstLastPara="1" wrap="square" lIns="84400" tIns="84400" rIns="84400" bIns="84400" anchor="ctr" anchorCtr="0">
            <a:noAutofit/>
          </a:bodyPr>
          <a:lstStyle/>
          <a:p>
            <a:pPr marL="0" lvl="0" indent="0" algn="ctr" rtl="0">
              <a:spcBef>
                <a:spcPts val="0"/>
              </a:spcBef>
              <a:spcAft>
                <a:spcPts val="0"/>
              </a:spcAft>
              <a:buNone/>
            </a:pPr>
            <a:r>
              <a:rPr lang="en" sz="1800">
                <a:solidFill>
                  <a:schemeClr val="lt1"/>
                </a:solidFill>
                <a:latin typeface="Arial Black"/>
                <a:ea typeface="Arial Black"/>
                <a:cs typeface="Arial Black"/>
                <a:sym typeface="Arial Black"/>
              </a:rPr>
              <a:t>GPA</a:t>
            </a:r>
            <a:endParaRPr sz="1800">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2900">
                <a:solidFill>
                  <a:schemeClr val="lt1"/>
                </a:solidFill>
                <a:latin typeface="Arial Black"/>
                <a:ea typeface="Arial Black"/>
                <a:cs typeface="Arial Black"/>
                <a:sym typeface="Arial Black"/>
              </a:rPr>
              <a:t>3.57-4.21 </a:t>
            </a:r>
            <a:endParaRPr sz="2900">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1458" b="1">
                <a:solidFill>
                  <a:schemeClr val="lt1"/>
                </a:solidFill>
              </a:rPr>
              <a:t>Cumulative Weighted</a:t>
            </a:r>
            <a:endParaRPr sz="3923" b="1">
              <a:solidFill>
                <a:schemeClr val="lt1"/>
              </a:solidFill>
              <a:latin typeface="Arial Black"/>
              <a:ea typeface="Arial Black"/>
              <a:cs typeface="Arial Black"/>
              <a:sym typeface="Arial Black"/>
            </a:endParaRPr>
          </a:p>
        </p:txBody>
      </p:sp>
      <p:sp>
        <p:nvSpPr>
          <p:cNvPr id="375" name="Google Shape;375;g3766c0b0610_14_37"/>
          <p:cNvSpPr/>
          <p:nvPr/>
        </p:nvSpPr>
        <p:spPr>
          <a:xfrm>
            <a:off x="4388450" y="2990300"/>
            <a:ext cx="2526900" cy="1518000"/>
          </a:xfrm>
          <a:prstGeom prst="round2DiagRect">
            <a:avLst>
              <a:gd name="adj1" fmla="val 20610"/>
              <a:gd name="adj2" fmla="val 4399"/>
            </a:avLst>
          </a:prstGeom>
          <a:solidFill>
            <a:srgbClr val="003865"/>
          </a:solidFill>
          <a:ln>
            <a:noFill/>
          </a:ln>
        </p:spPr>
        <p:txBody>
          <a:bodyPr spcFirstLastPara="1" wrap="square" lIns="84400" tIns="84400" rIns="84400" bIns="84400" anchor="ctr" anchorCtr="0">
            <a:noAutofit/>
          </a:bodyPr>
          <a:lstStyle/>
          <a:p>
            <a:pPr marL="0" lvl="0" indent="0" algn="ctr" rtl="0">
              <a:spcBef>
                <a:spcPts val="0"/>
              </a:spcBef>
              <a:spcAft>
                <a:spcPts val="0"/>
              </a:spcAft>
              <a:buNone/>
            </a:pPr>
            <a:r>
              <a:rPr lang="en" sz="1800">
                <a:solidFill>
                  <a:schemeClr val="lt1"/>
                </a:solidFill>
                <a:latin typeface="Arial Black"/>
                <a:ea typeface="Arial Black"/>
                <a:cs typeface="Arial Black"/>
                <a:sym typeface="Arial Black"/>
              </a:rPr>
              <a:t>SAT</a:t>
            </a:r>
            <a:endParaRPr sz="2900">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2900">
                <a:solidFill>
                  <a:schemeClr val="lt1"/>
                </a:solidFill>
                <a:latin typeface="Arial Black"/>
                <a:ea typeface="Arial Black"/>
                <a:cs typeface="Arial Black"/>
                <a:sym typeface="Arial Black"/>
              </a:rPr>
              <a:t>1020-1220</a:t>
            </a:r>
            <a:endParaRPr sz="2900">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1458" b="1">
                <a:solidFill>
                  <a:schemeClr val="lt1"/>
                </a:solidFill>
              </a:rPr>
              <a:t>Combined</a:t>
            </a:r>
            <a:endParaRPr sz="3923" b="1">
              <a:solidFill>
                <a:schemeClr val="lt1"/>
              </a:solidFill>
              <a:latin typeface="Arial Black"/>
              <a:ea typeface="Arial Black"/>
              <a:cs typeface="Arial Black"/>
              <a:sym typeface="Arial Black"/>
            </a:endParaRPr>
          </a:p>
        </p:txBody>
      </p:sp>
      <p:sp>
        <p:nvSpPr>
          <p:cNvPr id="376" name="Google Shape;376;g3766c0b0610_14_37"/>
          <p:cNvSpPr/>
          <p:nvPr/>
        </p:nvSpPr>
        <p:spPr>
          <a:xfrm>
            <a:off x="5184350" y="1338000"/>
            <a:ext cx="1731000" cy="1518000"/>
          </a:xfrm>
          <a:prstGeom prst="round2DiagRect">
            <a:avLst>
              <a:gd name="adj1" fmla="val 20610"/>
              <a:gd name="adj2" fmla="val 4399"/>
            </a:avLst>
          </a:prstGeom>
          <a:solidFill>
            <a:srgbClr val="004C97"/>
          </a:solidFill>
          <a:ln>
            <a:noFill/>
          </a:ln>
        </p:spPr>
        <p:txBody>
          <a:bodyPr spcFirstLastPara="1" wrap="square" lIns="84400" tIns="84400" rIns="84400" bIns="84400" anchor="ctr" anchorCtr="0">
            <a:noAutofit/>
          </a:bodyPr>
          <a:lstStyle/>
          <a:p>
            <a:pPr marL="0" lvl="0" indent="0" algn="ctr" rtl="0">
              <a:spcBef>
                <a:spcPts val="0"/>
              </a:spcBef>
              <a:spcAft>
                <a:spcPts val="0"/>
              </a:spcAft>
              <a:buNone/>
            </a:pPr>
            <a:r>
              <a:rPr lang="en" sz="1800">
                <a:solidFill>
                  <a:schemeClr val="lt1"/>
                </a:solidFill>
                <a:latin typeface="Arial Black"/>
                <a:ea typeface="Arial Black"/>
                <a:cs typeface="Arial Black"/>
                <a:sym typeface="Arial Black"/>
              </a:rPr>
              <a:t>ACT</a:t>
            </a:r>
            <a:endParaRPr sz="2900">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2900">
                <a:solidFill>
                  <a:schemeClr val="lt1"/>
                </a:solidFill>
                <a:latin typeface="Arial Black"/>
                <a:ea typeface="Arial Black"/>
                <a:cs typeface="Arial Black"/>
                <a:sym typeface="Arial Black"/>
              </a:rPr>
              <a:t>20-27</a:t>
            </a:r>
            <a:endParaRPr sz="2900">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1458" b="1">
                <a:solidFill>
                  <a:schemeClr val="lt1"/>
                </a:solidFill>
              </a:rPr>
              <a:t>Composite</a:t>
            </a:r>
            <a:endParaRPr sz="3923" b="1">
              <a:solidFill>
                <a:schemeClr val="lt1"/>
              </a:solidFill>
              <a:latin typeface="Arial Black"/>
              <a:ea typeface="Arial Black"/>
              <a:cs typeface="Arial Black"/>
              <a:sym typeface="Arial Black"/>
            </a:endParaRPr>
          </a:p>
        </p:txBody>
      </p:sp>
      <p:sp>
        <p:nvSpPr>
          <p:cNvPr id="377" name="Google Shape;377;g3766c0b0610_14_37"/>
          <p:cNvSpPr/>
          <p:nvPr/>
        </p:nvSpPr>
        <p:spPr>
          <a:xfrm>
            <a:off x="2516425" y="2990300"/>
            <a:ext cx="1731000" cy="1518000"/>
          </a:xfrm>
          <a:prstGeom prst="round2DiagRect">
            <a:avLst>
              <a:gd name="adj1" fmla="val 20610"/>
              <a:gd name="adj2" fmla="val 4399"/>
            </a:avLst>
          </a:prstGeom>
          <a:solidFill>
            <a:srgbClr val="004C97"/>
          </a:solidFill>
          <a:ln>
            <a:noFill/>
          </a:ln>
        </p:spPr>
        <p:txBody>
          <a:bodyPr spcFirstLastPara="1" wrap="square" lIns="84400" tIns="84400" rIns="84400" bIns="84400" anchor="ctr" anchorCtr="0">
            <a:noAutofit/>
          </a:bodyPr>
          <a:lstStyle/>
          <a:p>
            <a:pPr marL="0" lvl="0" indent="0" algn="ctr" rtl="0">
              <a:spcBef>
                <a:spcPts val="0"/>
              </a:spcBef>
              <a:spcAft>
                <a:spcPts val="0"/>
              </a:spcAft>
              <a:buNone/>
            </a:pPr>
            <a:r>
              <a:rPr lang="en" sz="1800">
                <a:solidFill>
                  <a:schemeClr val="lt1"/>
                </a:solidFill>
                <a:latin typeface="Arial Black"/>
                <a:ea typeface="Arial Black"/>
                <a:cs typeface="Arial Black"/>
                <a:sym typeface="Arial Black"/>
              </a:rPr>
              <a:t>CLT</a:t>
            </a:r>
            <a:endParaRPr sz="2900">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2900">
                <a:solidFill>
                  <a:schemeClr val="lt1"/>
                </a:solidFill>
                <a:latin typeface="Arial Black"/>
                <a:ea typeface="Arial Black"/>
                <a:cs typeface="Arial Black"/>
                <a:sym typeface="Arial Black"/>
              </a:rPr>
              <a:t>48-69</a:t>
            </a:r>
            <a:endParaRPr sz="2900">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1458" b="1">
                <a:solidFill>
                  <a:schemeClr val="lt1"/>
                </a:solidFill>
              </a:rPr>
              <a:t>Total</a:t>
            </a:r>
            <a:endParaRPr sz="3923" b="1">
              <a:solidFill>
                <a:schemeClr val="lt1"/>
              </a:solidFill>
              <a:latin typeface="Arial Black"/>
              <a:ea typeface="Arial Black"/>
              <a:cs typeface="Arial Black"/>
              <a:sym typeface="Arial Black"/>
            </a:endParaRPr>
          </a:p>
        </p:txBody>
      </p:sp>
    </p:spTree>
  </p:cSld>
  <p:clrMapOvr>
    <a:masterClrMapping/>
  </p:clrMapOvr>
  <p:transition spd="med" advClick="0" advTm="5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376b7ae3aa4_0_28" title="2U7A4043.jpg"/>
          <p:cNvPicPr preferRelativeResize="0"/>
          <p:nvPr/>
        </p:nvPicPr>
        <p:blipFill rotWithShape="1">
          <a:blip r:embed="rId3">
            <a:alphaModFix/>
          </a:blip>
          <a:srcRect l="12549" t="22553" b="1815"/>
          <a:stretch/>
        </p:blipFill>
        <p:spPr>
          <a:xfrm>
            <a:off x="227775" y="-6600"/>
            <a:ext cx="8916224" cy="5143499"/>
          </a:xfrm>
          <a:prstGeom prst="rect">
            <a:avLst/>
          </a:prstGeom>
          <a:noFill/>
          <a:ln>
            <a:noFill/>
          </a:ln>
        </p:spPr>
      </p:pic>
      <p:sp>
        <p:nvSpPr>
          <p:cNvPr id="383" name="Google Shape;383;g376b7ae3aa4_0_28"/>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g376b7ae3aa4_0_28"/>
          <p:cNvSpPr/>
          <p:nvPr/>
        </p:nvSpPr>
        <p:spPr>
          <a:xfrm>
            <a:off x="743075" y="3417212"/>
            <a:ext cx="3109800" cy="1383900"/>
          </a:xfrm>
          <a:prstGeom prst="round2DiagRect">
            <a:avLst>
              <a:gd name="adj1" fmla="val 28704"/>
              <a:gd name="adj2" fmla="val 9664"/>
            </a:avLst>
          </a:prstGeom>
          <a:solidFill>
            <a:srgbClr val="004C97">
              <a:alpha val="82750"/>
            </a:srgbClr>
          </a:solidFill>
          <a:ln>
            <a:noFill/>
          </a:ln>
        </p:spPr>
        <p:txBody>
          <a:bodyPr spcFirstLastPara="1" wrap="square" lIns="89175" tIns="137150" rIns="89175" bIns="89175" anchor="ctr" anchorCtr="0">
            <a:noAutofit/>
          </a:bodyPr>
          <a:lstStyle/>
          <a:p>
            <a:pPr marL="0" lvl="0" indent="0" algn="ctr" rtl="0">
              <a:lnSpc>
                <a:spcPct val="90000"/>
              </a:lnSpc>
              <a:spcBef>
                <a:spcPts val="0"/>
              </a:spcBef>
              <a:spcAft>
                <a:spcPts val="0"/>
              </a:spcAft>
              <a:buNone/>
            </a:pPr>
            <a:r>
              <a:rPr lang="en" sz="3700" b="1">
                <a:solidFill>
                  <a:schemeClr val="lt1"/>
                </a:solidFill>
                <a:latin typeface="Arial Black"/>
                <a:ea typeface="Arial Black"/>
                <a:cs typeface="Arial Black"/>
                <a:sym typeface="Arial Black"/>
              </a:rPr>
              <a:t>34%</a:t>
            </a:r>
            <a:endParaRPr sz="3700" b="1">
              <a:solidFill>
                <a:schemeClr val="lt1"/>
              </a:solidFill>
              <a:latin typeface="Arial Black"/>
              <a:ea typeface="Arial Black"/>
              <a:cs typeface="Arial Black"/>
              <a:sym typeface="Arial Black"/>
            </a:endParaRPr>
          </a:p>
          <a:p>
            <a:pPr marL="0" lvl="0" indent="0" algn="ctr" rtl="0">
              <a:spcBef>
                <a:spcPts val="0"/>
              </a:spcBef>
              <a:spcAft>
                <a:spcPts val="0"/>
              </a:spcAft>
              <a:buClr>
                <a:schemeClr val="dk1"/>
              </a:buClr>
              <a:buSzPts val="1100"/>
              <a:buFont typeface="Arial"/>
              <a:buNone/>
            </a:pPr>
            <a:r>
              <a:rPr lang="en" sz="1100">
                <a:solidFill>
                  <a:schemeClr val="lt1"/>
                </a:solidFill>
              </a:rPr>
              <a:t>OF INCOMING FIRST-TIME STUDENTS HAVE DUAL ENROLLMENT CREDIT</a:t>
            </a:r>
            <a:endParaRPr sz="1100">
              <a:solidFill>
                <a:schemeClr val="lt1"/>
              </a:solidFill>
            </a:endParaRPr>
          </a:p>
          <a:p>
            <a:pPr marL="0" lvl="0" indent="0" algn="ctr" rtl="0">
              <a:spcBef>
                <a:spcPts val="500"/>
              </a:spcBef>
              <a:spcAft>
                <a:spcPts val="0"/>
              </a:spcAft>
              <a:buClr>
                <a:schemeClr val="dk1"/>
              </a:buClr>
              <a:buSzPts val="1100"/>
              <a:buFont typeface="Arial"/>
              <a:buNone/>
            </a:pPr>
            <a:r>
              <a:rPr lang="en" sz="800" i="1">
                <a:solidFill>
                  <a:schemeClr val="lt1"/>
                </a:solidFill>
              </a:rPr>
              <a:t>— Summer/Fall 2025 enrolled students</a:t>
            </a:r>
            <a:endParaRPr sz="1100">
              <a:solidFill>
                <a:schemeClr val="lt1"/>
              </a:solidFill>
            </a:endParaRPr>
          </a:p>
        </p:txBody>
      </p:sp>
      <p:grpSp>
        <p:nvGrpSpPr>
          <p:cNvPr id="385" name="Google Shape;385;g376b7ae3aa4_0_28"/>
          <p:cNvGrpSpPr/>
          <p:nvPr/>
        </p:nvGrpSpPr>
        <p:grpSpPr>
          <a:xfrm>
            <a:off x="4758550" y="770988"/>
            <a:ext cx="3952800" cy="3259006"/>
            <a:chOff x="719950" y="770950"/>
            <a:chExt cx="3952800" cy="3184800"/>
          </a:xfrm>
        </p:grpSpPr>
        <p:sp>
          <p:nvSpPr>
            <p:cNvPr id="386" name="Google Shape;386;g376b7ae3aa4_0_28"/>
            <p:cNvSpPr/>
            <p:nvPr/>
          </p:nvSpPr>
          <p:spPr>
            <a:xfrm>
              <a:off x="719950" y="770950"/>
              <a:ext cx="3952800" cy="3184800"/>
            </a:xfrm>
            <a:prstGeom prst="round2DiagRect">
              <a:avLst>
                <a:gd name="adj1" fmla="val 24861"/>
                <a:gd name="adj2" fmla="val 9664"/>
              </a:avLst>
            </a:prstGeom>
            <a:solidFill>
              <a:srgbClr val="FFFFFF">
                <a:alpha val="94300"/>
              </a:srgbClr>
            </a:solidFill>
            <a:ln w="28575" cap="flat" cmpd="sng">
              <a:solidFill>
                <a:srgbClr val="004C97"/>
              </a:solidFill>
              <a:prstDash val="solid"/>
              <a:round/>
              <a:headEnd type="none" w="sm" len="sm"/>
              <a:tailEnd type="none" w="sm" len="sm"/>
            </a:ln>
          </p:spPr>
          <p:txBody>
            <a:bodyPr spcFirstLastPara="1" wrap="square" lIns="182875" tIns="91425" rIns="0" bIns="89175" anchor="t" anchorCtr="0">
              <a:noAutofit/>
            </a:bodyPr>
            <a:lstStyle/>
            <a:p>
              <a:pPr marL="0" lvl="0" indent="0" algn="l" rtl="0">
                <a:lnSpc>
                  <a:spcPct val="90000"/>
                </a:lnSpc>
                <a:spcBef>
                  <a:spcPts val="0"/>
                </a:spcBef>
                <a:spcAft>
                  <a:spcPts val="0"/>
                </a:spcAft>
                <a:buNone/>
              </a:pPr>
              <a:r>
                <a:rPr lang="en" sz="2400" b="1">
                  <a:solidFill>
                    <a:srgbClr val="004C97"/>
                  </a:solidFill>
                  <a:latin typeface="Arial Black"/>
                  <a:ea typeface="Arial Black"/>
                  <a:cs typeface="Arial Black"/>
                  <a:sym typeface="Arial Black"/>
                </a:rPr>
                <a:t>Transfer Pathways Program</a:t>
              </a:r>
              <a:endParaRPr sz="2400">
                <a:solidFill>
                  <a:srgbClr val="004C97"/>
                </a:solidFill>
              </a:endParaRPr>
            </a:p>
            <a:p>
              <a:pPr marL="257175" lvl="0" indent="-161925" algn="l" rtl="0">
                <a:spcBef>
                  <a:spcPts val="1000"/>
                </a:spcBef>
                <a:spcAft>
                  <a:spcPts val="0"/>
                </a:spcAft>
                <a:buClr>
                  <a:schemeClr val="dk1"/>
                </a:buClr>
                <a:buSzPts val="1200"/>
                <a:buChar char="●"/>
              </a:pPr>
              <a:r>
                <a:rPr lang="en" sz="1200">
                  <a:solidFill>
                    <a:schemeClr val="dk1"/>
                  </a:solidFill>
                </a:rPr>
                <a:t>Advising from a UWF transfer Coach</a:t>
              </a:r>
              <a:endParaRPr sz="1200">
                <a:solidFill>
                  <a:schemeClr val="dk1"/>
                </a:solidFill>
              </a:endParaRPr>
            </a:p>
            <a:p>
              <a:pPr marL="257175" lvl="0" indent="-161925" algn="l" rtl="0">
                <a:spcBef>
                  <a:spcPts val="300"/>
                </a:spcBef>
                <a:spcAft>
                  <a:spcPts val="0"/>
                </a:spcAft>
                <a:buClr>
                  <a:schemeClr val="dk1"/>
                </a:buClr>
                <a:buSzPts val="1200"/>
                <a:buChar char="●"/>
              </a:pPr>
              <a:r>
                <a:rPr lang="en" sz="1200">
                  <a:solidFill>
                    <a:schemeClr val="dk1"/>
                  </a:solidFill>
                </a:rPr>
                <a:t>Degree plan and prerequisites review</a:t>
              </a:r>
              <a:endParaRPr sz="1200">
                <a:solidFill>
                  <a:schemeClr val="dk1"/>
                </a:solidFill>
              </a:endParaRPr>
            </a:p>
            <a:p>
              <a:pPr marL="257175" lvl="0" indent="-161925" algn="l" rtl="0">
                <a:spcBef>
                  <a:spcPts val="300"/>
                </a:spcBef>
                <a:spcAft>
                  <a:spcPts val="0"/>
                </a:spcAft>
                <a:buClr>
                  <a:schemeClr val="dk1"/>
                </a:buClr>
                <a:buSzPts val="1200"/>
                <a:buChar char="●"/>
              </a:pPr>
              <a:r>
                <a:rPr lang="en" sz="1200">
                  <a:solidFill>
                    <a:schemeClr val="dk1"/>
                  </a:solidFill>
                </a:rPr>
                <a:t>Guaranteed admissions to UWF, with no application fee, upon completion of a Associates of Arts Degree.1</a:t>
              </a:r>
              <a:endParaRPr sz="1200">
                <a:solidFill>
                  <a:schemeClr val="dk1"/>
                </a:solidFill>
              </a:endParaRPr>
            </a:p>
            <a:p>
              <a:pPr marL="257175" lvl="0" indent="-161925" algn="l" rtl="0">
                <a:spcBef>
                  <a:spcPts val="300"/>
                </a:spcBef>
                <a:spcAft>
                  <a:spcPts val="0"/>
                </a:spcAft>
                <a:buClr>
                  <a:schemeClr val="dk1"/>
                </a:buClr>
                <a:buSzPts val="1200"/>
                <a:buChar char="●"/>
              </a:pPr>
              <a:r>
                <a:rPr lang="en" sz="1200">
                  <a:solidFill>
                    <a:schemeClr val="dk1"/>
                  </a:solidFill>
                </a:rPr>
                <a:t>2UWF Nautilus Card with access to</a:t>
              </a:r>
              <a:br>
                <a:rPr lang="en" sz="1200">
                  <a:solidFill>
                    <a:schemeClr val="dk1"/>
                  </a:solidFill>
                </a:rPr>
              </a:br>
              <a:r>
                <a:rPr lang="en" sz="1200">
                  <a:solidFill>
                    <a:schemeClr val="dk1"/>
                  </a:solidFill>
                </a:rPr>
                <a:t>UWF libraries, events, intramural sports,</a:t>
              </a:r>
              <a:br>
                <a:rPr lang="en" sz="1200">
                  <a:solidFill>
                    <a:schemeClr val="dk1"/>
                  </a:solidFill>
                </a:rPr>
              </a:br>
              <a:r>
                <a:rPr lang="en" sz="1200">
                  <a:solidFill>
                    <a:schemeClr val="dk1"/>
                  </a:solidFill>
                </a:rPr>
                <a:t>and services </a:t>
              </a:r>
              <a:endParaRPr sz="2400" b="1">
                <a:solidFill>
                  <a:srgbClr val="007A33"/>
                </a:solidFill>
                <a:latin typeface="Arial Black"/>
                <a:ea typeface="Arial Black"/>
                <a:cs typeface="Arial Black"/>
                <a:sym typeface="Arial Black"/>
              </a:endParaRPr>
            </a:p>
            <a:p>
              <a:pPr marL="0" lvl="0" indent="0" algn="ctr" rtl="0">
                <a:lnSpc>
                  <a:spcPct val="90000"/>
                </a:lnSpc>
                <a:spcBef>
                  <a:spcPts val="300"/>
                </a:spcBef>
                <a:spcAft>
                  <a:spcPts val="1000"/>
                </a:spcAft>
                <a:buNone/>
              </a:pPr>
              <a:endParaRPr sz="1600" b="1">
                <a:solidFill>
                  <a:schemeClr val="dk1"/>
                </a:solidFill>
              </a:endParaRPr>
            </a:p>
          </p:txBody>
        </p:sp>
        <p:sp>
          <p:nvSpPr>
            <p:cNvPr id="387" name="Google Shape;387;g376b7ae3aa4_0_28"/>
            <p:cNvSpPr txBox="1"/>
            <p:nvPr/>
          </p:nvSpPr>
          <p:spPr>
            <a:xfrm>
              <a:off x="1341025" y="3511092"/>
              <a:ext cx="1497300" cy="219300"/>
            </a:xfrm>
            <a:prstGeom prst="rect">
              <a:avLst/>
            </a:prstGeom>
            <a:solidFill>
              <a:schemeClr val="dk2"/>
            </a:solidFill>
            <a:ln>
              <a:noFill/>
            </a:ln>
          </p:spPr>
          <p:txBody>
            <a:bodyPr spcFirstLastPara="1" wrap="square" lIns="27425" tIns="27425" rIns="27425" bIns="27425" anchor="t" anchorCtr="0">
              <a:noAutofit/>
            </a:bodyPr>
            <a:lstStyle/>
            <a:p>
              <a:pPr marL="0" marR="0" lvl="0" indent="0" algn="ctr" rtl="0">
                <a:lnSpc>
                  <a:spcPct val="90000"/>
                </a:lnSpc>
                <a:spcBef>
                  <a:spcPts val="0"/>
                </a:spcBef>
                <a:spcAft>
                  <a:spcPts val="0"/>
                </a:spcAft>
                <a:buClr>
                  <a:srgbClr val="000000"/>
                </a:buClr>
                <a:buSzPts val="1300"/>
                <a:buFont typeface="Arial"/>
                <a:buNone/>
              </a:pPr>
              <a:r>
                <a:rPr lang="en" sz="1100" b="0" i="0" u="none" strike="noStrike" cap="none">
                  <a:solidFill>
                    <a:srgbClr val="FFFFFF"/>
                  </a:solidFill>
                  <a:latin typeface="Arial Black"/>
                  <a:ea typeface="Arial Black"/>
                  <a:cs typeface="Arial Black"/>
                  <a:sym typeface="Arial Black"/>
                </a:rPr>
                <a:t>uwf.edu/</a:t>
              </a:r>
              <a:r>
                <a:rPr lang="en" sz="1100">
                  <a:solidFill>
                    <a:srgbClr val="FFFFFF"/>
                  </a:solidFill>
                  <a:latin typeface="Arial Black"/>
                  <a:ea typeface="Arial Black"/>
                  <a:cs typeface="Arial Black"/>
                  <a:sym typeface="Arial Black"/>
                </a:rPr>
                <a:t>Pathways</a:t>
              </a:r>
              <a:endParaRPr sz="1100" b="0" i="0" u="none" strike="noStrike" cap="none">
                <a:solidFill>
                  <a:srgbClr val="FFFFFF"/>
                </a:solidFill>
                <a:latin typeface="Arial Black"/>
                <a:ea typeface="Arial Black"/>
                <a:cs typeface="Arial Black"/>
                <a:sym typeface="Arial Black"/>
              </a:endParaRPr>
            </a:p>
          </p:txBody>
        </p:sp>
      </p:grpSp>
    </p:spTree>
  </p:cSld>
  <p:clrMapOvr>
    <a:masterClrMapping/>
  </p:clrMapOvr>
  <p:transition spd="med" advClick="0" advTm="5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375196a9f16_1_436"/>
          <p:cNvSpPr txBox="1"/>
          <p:nvPr/>
        </p:nvSpPr>
        <p:spPr>
          <a:xfrm>
            <a:off x="1552800" y="1458575"/>
            <a:ext cx="6038400" cy="900600"/>
          </a:xfrm>
          <a:prstGeom prst="rect">
            <a:avLst/>
          </a:prstGeom>
          <a:noFill/>
          <a:ln>
            <a:noFill/>
          </a:ln>
        </p:spPr>
        <p:txBody>
          <a:bodyPr spcFirstLastPara="1" wrap="square" lIns="0" tIns="0" rIns="0" bIns="0" anchor="t" anchorCtr="0">
            <a:noAutofit/>
          </a:bodyPr>
          <a:lstStyle/>
          <a:p>
            <a:pPr marL="0" marR="0" lvl="0" indent="0" algn="ctr" rtl="0">
              <a:lnSpc>
                <a:spcPct val="85000"/>
              </a:lnSpc>
              <a:spcBef>
                <a:spcPts val="0"/>
              </a:spcBef>
              <a:spcAft>
                <a:spcPts val="0"/>
              </a:spcAft>
              <a:buClr>
                <a:srgbClr val="000000"/>
              </a:buClr>
              <a:buSzPts val="4500"/>
              <a:buFont typeface="Arial"/>
              <a:buNone/>
            </a:pPr>
            <a:r>
              <a:rPr lang="en" sz="6400" b="1">
                <a:solidFill>
                  <a:srgbClr val="FFFFFF"/>
                </a:solidFill>
                <a:latin typeface="Arial Black"/>
                <a:ea typeface="Arial Black"/>
                <a:cs typeface="Arial Black"/>
                <a:sym typeface="Arial Black"/>
              </a:rPr>
              <a:t>Cost and Financial Aid</a:t>
            </a:r>
            <a:endParaRPr sz="6100" b="1" i="0" u="none" strike="noStrike" cap="none">
              <a:solidFill>
                <a:srgbClr val="FFFFFF"/>
              </a:solidFill>
              <a:latin typeface="Arial Black"/>
              <a:ea typeface="Arial Black"/>
              <a:cs typeface="Arial Black"/>
              <a:sym typeface="Arial Black"/>
            </a:endParaRPr>
          </a:p>
        </p:txBody>
      </p:sp>
      <p:sp>
        <p:nvSpPr>
          <p:cNvPr id="393" name="Google Shape;393;g375196a9f16_1_436"/>
          <p:cNvSpPr txBox="1"/>
          <p:nvPr/>
        </p:nvSpPr>
        <p:spPr>
          <a:xfrm>
            <a:off x="3857563" y="3359725"/>
            <a:ext cx="1428900" cy="235500"/>
          </a:xfrm>
          <a:prstGeom prst="rect">
            <a:avLst/>
          </a:prstGeom>
          <a:solidFill>
            <a:srgbClr val="40A829"/>
          </a:solidFill>
          <a:ln>
            <a:noFill/>
          </a:ln>
        </p:spPr>
        <p:txBody>
          <a:bodyPr spcFirstLastPara="1" wrap="square" lIns="27425" tIns="27425" rIns="27425" bIns="27425" anchor="t" anchorCtr="0">
            <a:noAutofit/>
          </a:bodyPr>
          <a:lstStyle/>
          <a:p>
            <a:pPr marL="0" marR="0" lvl="0" indent="0" algn="ctr" rtl="0">
              <a:lnSpc>
                <a:spcPct val="90000"/>
              </a:lnSpc>
              <a:spcBef>
                <a:spcPts val="0"/>
              </a:spcBef>
              <a:spcAft>
                <a:spcPts val="0"/>
              </a:spcAft>
              <a:buClr>
                <a:srgbClr val="000000"/>
              </a:buClr>
              <a:buSzPts val="1300"/>
              <a:buFont typeface="Arial"/>
              <a:buNone/>
            </a:pPr>
            <a:r>
              <a:rPr lang="en" sz="1300" b="0" i="0" u="none" strike="noStrike" cap="none">
                <a:solidFill>
                  <a:srgbClr val="FFFFFF"/>
                </a:solidFill>
                <a:latin typeface="Arial Black"/>
                <a:ea typeface="Arial Black"/>
                <a:cs typeface="Arial Black"/>
                <a:sym typeface="Arial Black"/>
              </a:rPr>
              <a:t>uwf.edu/</a:t>
            </a:r>
            <a:r>
              <a:rPr lang="en" sz="1300">
                <a:solidFill>
                  <a:srgbClr val="FFFFFF"/>
                </a:solidFill>
                <a:latin typeface="Arial Black"/>
                <a:ea typeface="Arial Black"/>
                <a:cs typeface="Arial Black"/>
                <a:sym typeface="Arial Black"/>
              </a:rPr>
              <a:t>Costs</a:t>
            </a:r>
            <a:endParaRPr sz="1300" b="0" i="0" u="none" strike="noStrike" cap="none">
              <a:solidFill>
                <a:srgbClr val="FFFFFF"/>
              </a:solidFill>
              <a:latin typeface="Arial Black"/>
              <a:ea typeface="Arial Black"/>
              <a:cs typeface="Arial Black"/>
              <a:sym typeface="Arial Black"/>
            </a:endParaRPr>
          </a:p>
        </p:txBody>
      </p:sp>
    </p:spTree>
  </p:cSld>
  <p:clrMapOvr>
    <a:masterClrMapping/>
  </p:clrMapOvr>
  <p:transition spd="med" advClick="0" advTm="5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g3766c0b0610_17_0" title="selfie.jpg"/>
          <p:cNvPicPr preferRelativeResize="0"/>
          <p:nvPr/>
        </p:nvPicPr>
        <p:blipFill>
          <a:blip r:embed="rId3">
            <a:alphaModFix/>
          </a:blip>
          <a:stretch>
            <a:fillRect/>
          </a:stretch>
        </p:blipFill>
        <p:spPr>
          <a:xfrm>
            <a:off x="0" y="0"/>
            <a:ext cx="9144000" cy="5143497"/>
          </a:xfrm>
          <a:prstGeom prst="rect">
            <a:avLst/>
          </a:prstGeom>
          <a:noFill/>
          <a:ln>
            <a:noFill/>
          </a:ln>
        </p:spPr>
      </p:pic>
      <p:sp>
        <p:nvSpPr>
          <p:cNvPr id="399" name="Google Shape;399;g3766c0b0610_17_0"/>
          <p:cNvSpPr/>
          <p:nvPr/>
        </p:nvSpPr>
        <p:spPr>
          <a:xfrm>
            <a:off x="665250" y="3106850"/>
            <a:ext cx="3754200" cy="1864500"/>
          </a:xfrm>
          <a:prstGeom prst="round2DiagRect">
            <a:avLst>
              <a:gd name="adj1" fmla="val 28704"/>
              <a:gd name="adj2" fmla="val 9664"/>
            </a:avLst>
          </a:prstGeom>
          <a:solidFill>
            <a:srgbClr val="FFFFFF">
              <a:alpha val="94300"/>
            </a:srgbClr>
          </a:solidFill>
          <a:ln w="28575" cap="flat" cmpd="sng">
            <a:solidFill>
              <a:srgbClr val="007A33"/>
            </a:solidFill>
            <a:prstDash val="solid"/>
            <a:round/>
            <a:headEnd type="none" w="sm" len="sm"/>
            <a:tailEnd type="none" w="sm" len="sm"/>
          </a:ln>
        </p:spPr>
        <p:txBody>
          <a:bodyPr spcFirstLastPara="1" wrap="square" lIns="182875" tIns="137150" rIns="89175" bIns="89175" anchor="ctr" anchorCtr="0">
            <a:noAutofit/>
          </a:bodyPr>
          <a:lstStyle/>
          <a:p>
            <a:pPr marL="0" lvl="0" indent="0" algn="l" rtl="0">
              <a:lnSpc>
                <a:spcPct val="90000"/>
              </a:lnSpc>
              <a:spcBef>
                <a:spcPts val="0"/>
              </a:spcBef>
              <a:spcAft>
                <a:spcPts val="0"/>
              </a:spcAft>
              <a:buNone/>
            </a:pPr>
            <a:r>
              <a:rPr lang="en" sz="2400" b="1">
                <a:solidFill>
                  <a:srgbClr val="007A33"/>
                </a:solidFill>
                <a:latin typeface="Arial Black"/>
                <a:ea typeface="Arial Black"/>
                <a:cs typeface="Arial Black"/>
                <a:sym typeface="Arial Black"/>
              </a:rPr>
              <a:t>Affordability</a:t>
            </a:r>
            <a:endParaRPr sz="2400">
              <a:solidFill>
                <a:srgbClr val="007A33"/>
              </a:solidFill>
            </a:endParaRPr>
          </a:p>
          <a:p>
            <a:pPr marL="171450" lvl="0" indent="-133350" algn="l" rtl="0">
              <a:spcBef>
                <a:spcPts val="600"/>
              </a:spcBef>
              <a:spcAft>
                <a:spcPts val="0"/>
              </a:spcAft>
              <a:buClr>
                <a:schemeClr val="dk1"/>
              </a:buClr>
              <a:buSzPts val="1200"/>
              <a:buChar char="●"/>
            </a:pPr>
            <a:r>
              <a:rPr lang="en" sz="1200">
                <a:solidFill>
                  <a:schemeClr val="dk1"/>
                </a:solidFill>
              </a:rPr>
              <a:t>In-state tuition unchanged for 10+ years</a:t>
            </a:r>
            <a:endParaRPr sz="1200">
              <a:solidFill>
                <a:schemeClr val="dk1"/>
              </a:solidFill>
            </a:endParaRPr>
          </a:p>
          <a:p>
            <a:pPr marL="171450" lvl="0" indent="-133350" algn="l" rtl="0">
              <a:spcBef>
                <a:spcPts val="200"/>
              </a:spcBef>
              <a:spcAft>
                <a:spcPts val="0"/>
              </a:spcAft>
              <a:buClr>
                <a:schemeClr val="dk1"/>
              </a:buClr>
              <a:buSzPts val="1200"/>
              <a:buChar char="●"/>
            </a:pPr>
            <a:r>
              <a:rPr lang="en" sz="1200">
                <a:solidFill>
                  <a:schemeClr val="dk1"/>
                </a:solidFill>
              </a:rPr>
              <a:t>Automatic-consideration merit scholarships</a:t>
            </a:r>
            <a:endParaRPr sz="1200">
              <a:solidFill>
                <a:schemeClr val="dk1"/>
              </a:solidFill>
            </a:endParaRPr>
          </a:p>
          <a:p>
            <a:pPr marL="171450" lvl="0" indent="-133350" algn="l" rtl="0">
              <a:spcBef>
                <a:spcPts val="200"/>
              </a:spcBef>
              <a:spcAft>
                <a:spcPts val="0"/>
              </a:spcAft>
              <a:buClr>
                <a:schemeClr val="dk1"/>
              </a:buClr>
              <a:buSzPts val="1200"/>
              <a:buChar char="●"/>
            </a:pPr>
            <a:r>
              <a:rPr lang="en" sz="1200">
                <a:solidFill>
                  <a:schemeClr val="dk1"/>
                </a:solidFill>
              </a:rPr>
              <a:t>Argo 30 Guarantee: Fall/spring tuition coverage for eligible Pell Florida residents</a:t>
            </a:r>
            <a:endParaRPr sz="1200">
              <a:solidFill>
                <a:schemeClr val="dk1"/>
              </a:solidFill>
            </a:endParaRPr>
          </a:p>
          <a:p>
            <a:pPr marL="171450" lvl="0" indent="-133350" algn="l" rtl="0">
              <a:spcBef>
                <a:spcPts val="200"/>
              </a:spcBef>
              <a:spcAft>
                <a:spcPts val="200"/>
              </a:spcAft>
              <a:buClr>
                <a:schemeClr val="dk1"/>
              </a:buClr>
              <a:buSzPts val="1200"/>
              <a:buChar char="●"/>
            </a:pPr>
            <a:r>
              <a:rPr lang="en" sz="1200">
                <a:solidFill>
                  <a:schemeClr val="dk1"/>
                </a:solidFill>
              </a:rPr>
              <a:t>Full-ride scholarship opportunities</a:t>
            </a:r>
            <a:endParaRPr sz="1200">
              <a:solidFill>
                <a:schemeClr val="dk1"/>
              </a:solidFill>
            </a:endParaRPr>
          </a:p>
        </p:txBody>
      </p:sp>
      <p:sp>
        <p:nvSpPr>
          <p:cNvPr id="400" name="Google Shape;400;g3766c0b0610_17_0"/>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g3766c0b0610_17_0"/>
          <p:cNvSpPr/>
          <p:nvPr/>
        </p:nvSpPr>
        <p:spPr>
          <a:xfrm>
            <a:off x="6681050" y="1811075"/>
            <a:ext cx="2188500" cy="3019200"/>
          </a:xfrm>
          <a:prstGeom prst="round2DiagRect">
            <a:avLst>
              <a:gd name="adj1" fmla="val 28704"/>
              <a:gd name="adj2" fmla="val 9664"/>
            </a:avLst>
          </a:prstGeom>
          <a:solidFill>
            <a:srgbClr val="40A829"/>
          </a:solidFill>
          <a:ln>
            <a:noFill/>
          </a:ln>
        </p:spPr>
        <p:txBody>
          <a:bodyPr spcFirstLastPara="1" wrap="square" lIns="89175" tIns="45700" rIns="89175" bIns="89175" anchor="ctr" anchorCtr="0">
            <a:noAutofit/>
          </a:bodyPr>
          <a:lstStyle/>
          <a:p>
            <a:pPr marL="0" lvl="0" indent="0" algn="ctr" rtl="0">
              <a:lnSpc>
                <a:spcPct val="90000"/>
              </a:lnSpc>
              <a:spcBef>
                <a:spcPts val="0"/>
              </a:spcBef>
              <a:spcAft>
                <a:spcPts val="0"/>
              </a:spcAft>
              <a:buNone/>
            </a:pPr>
            <a:r>
              <a:rPr lang="en" sz="1600" b="1">
                <a:solidFill>
                  <a:schemeClr val="lt1"/>
                </a:solidFill>
              </a:rPr>
              <a:t>FRESHMAN FINANCIAL AID</a:t>
            </a:r>
            <a:endParaRPr sz="1600" b="1">
              <a:solidFill>
                <a:schemeClr val="lt1"/>
              </a:solidFill>
            </a:endParaRPr>
          </a:p>
          <a:p>
            <a:pPr marL="0" lvl="0" indent="0" algn="ctr" rtl="0">
              <a:spcBef>
                <a:spcPts val="400"/>
              </a:spcBef>
              <a:spcAft>
                <a:spcPts val="0"/>
              </a:spcAft>
              <a:buNone/>
            </a:pPr>
            <a:r>
              <a:rPr lang="en" sz="1100">
                <a:solidFill>
                  <a:schemeClr val="lt1"/>
                </a:solidFill>
              </a:rPr>
              <a:t>2024-2025</a:t>
            </a:r>
            <a:endParaRPr sz="1600" b="1">
              <a:solidFill>
                <a:schemeClr val="lt1"/>
              </a:solidFill>
            </a:endParaRPr>
          </a:p>
          <a:p>
            <a:pPr marL="0" lvl="0" indent="0" algn="ctr" rtl="0">
              <a:spcBef>
                <a:spcPts val="1000"/>
              </a:spcBef>
              <a:spcAft>
                <a:spcPts val="0"/>
              </a:spcAft>
              <a:buClr>
                <a:schemeClr val="dk1"/>
              </a:buClr>
              <a:buSzPts val="3700"/>
              <a:buFont typeface="Arial"/>
              <a:buNone/>
            </a:pPr>
            <a:r>
              <a:rPr lang="en" sz="3700">
                <a:solidFill>
                  <a:schemeClr val="lt1"/>
                </a:solidFill>
                <a:latin typeface="Arial Black"/>
                <a:ea typeface="Arial Black"/>
                <a:cs typeface="Arial Black"/>
                <a:sym typeface="Arial Black"/>
              </a:rPr>
              <a:t>$</a:t>
            </a:r>
            <a:r>
              <a:rPr lang="en" sz="3700" b="1">
                <a:solidFill>
                  <a:schemeClr val="lt1"/>
                </a:solidFill>
                <a:latin typeface="Arial Black"/>
                <a:ea typeface="Arial Black"/>
                <a:cs typeface="Arial Black"/>
                <a:sym typeface="Arial Black"/>
              </a:rPr>
              <a:t>11M</a:t>
            </a:r>
            <a:endParaRPr sz="3700" b="1">
              <a:solidFill>
                <a:schemeClr val="lt1"/>
              </a:solidFill>
              <a:latin typeface="Arial Black"/>
              <a:ea typeface="Arial Black"/>
              <a:cs typeface="Arial Black"/>
              <a:sym typeface="Arial Black"/>
            </a:endParaRPr>
          </a:p>
          <a:p>
            <a:pPr marL="0" lvl="0" indent="0" algn="ctr" rtl="0">
              <a:spcBef>
                <a:spcPts val="0"/>
              </a:spcBef>
              <a:spcAft>
                <a:spcPts val="0"/>
              </a:spcAft>
              <a:buClr>
                <a:schemeClr val="dk1"/>
              </a:buClr>
              <a:buSzPts val="1100"/>
              <a:buFont typeface="Arial"/>
              <a:buNone/>
            </a:pPr>
            <a:r>
              <a:rPr lang="en" sz="1100">
                <a:solidFill>
                  <a:schemeClr val="lt1"/>
                </a:solidFill>
              </a:rPr>
              <a:t>OFFERED IN GIFT AID</a:t>
            </a:r>
            <a:endParaRPr sz="3700" b="1">
              <a:solidFill>
                <a:schemeClr val="lt1"/>
              </a:solidFill>
              <a:latin typeface="Arial Black"/>
              <a:ea typeface="Arial Black"/>
              <a:cs typeface="Arial Black"/>
              <a:sym typeface="Arial Black"/>
            </a:endParaRPr>
          </a:p>
          <a:p>
            <a:pPr marL="0" lvl="0" indent="0" algn="ctr" rtl="0">
              <a:spcBef>
                <a:spcPts val="800"/>
              </a:spcBef>
              <a:spcAft>
                <a:spcPts val="0"/>
              </a:spcAft>
              <a:buClr>
                <a:schemeClr val="dk1"/>
              </a:buClr>
              <a:buSzPts val="3700"/>
              <a:buFont typeface="Arial"/>
              <a:buNone/>
            </a:pPr>
            <a:r>
              <a:rPr lang="en" sz="3700" b="1">
                <a:solidFill>
                  <a:schemeClr val="lt1"/>
                </a:solidFill>
                <a:latin typeface="Arial Black"/>
                <a:ea typeface="Arial Black"/>
                <a:cs typeface="Arial Black"/>
                <a:sym typeface="Arial Black"/>
              </a:rPr>
              <a:t>90%</a:t>
            </a:r>
            <a:endParaRPr sz="3700" b="1">
              <a:solidFill>
                <a:schemeClr val="lt1"/>
              </a:solidFill>
              <a:latin typeface="Arial Black"/>
              <a:ea typeface="Arial Black"/>
              <a:cs typeface="Arial Black"/>
              <a:sym typeface="Arial Black"/>
            </a:endParaRPr>
          </a:p>
          <a:p>
            <a:pPr marL="0" lvl="0" indent="0" algn="ctr" rtl="0">
              <a:spcBef>
                <a:spcPts val="0"/>
              </a:spcBef>
              <a:spcAft>
                <a:spcPts val="0"/>
              </a:spcAft>
              <a:buClr>
                <a:schemeClr val="dk1"/>
              </a:buClr>
              <a:buSzPts val="1100"/>
              <a:buFont typeface="Arial"/>
              <a:buNone/>
            </a:pPr>
            <a:r>
              <a:rPr lang="en" sz="1100">
                <a:solidFill>
                  <a:schemeClr val="lt1"/>
                </a:solidFill>
              </a:rPr>
              <a:t>OF NEW STUDENTS WERE OFFERED AID</a:t>
            </a:r>
            <a:endParaRPr sz="3700" b="1">
              <a:solidFill>
                <a:schemeClr val="lt1"/>
              </a:solidFill>
              <a:latin typeface="Arial Black"/>
              <a:ea typeface="Arial Black"/>
              <a:cs typeface="Arial Black"/>
              <a:sym typeface="Arial Black"/>
            </a:endParaRPr>
          </a:p>
        </p:txBody>
      </p:sp>
    </p:spTree>
  </p:cSld>
  <p:clrMapOvr>
    <a:masterClrMapping/>
  </p:clrMapOvr>
  <p:transition spd="med" advClick="0" advTm="5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graphicFrame>
        <p:nvGraphicFramePr>
          <p:cNvPr id="406" name="Google Shape;406;g3766c0b0610_17_9"/>
          <p:cNvGraphicFramePr/>
          <p:nvPr/>
        </p:nvGraphicFramePr>
        <p:xfrm>
          <a:off x="1129713" y="1034000"/>
          <a:ext cx="7035975" cy="3190455"/>
        </p:xfrm>
        <a:graphic>
          <a:graphicData uri="http://schemas.openxmlformats.org/drawingml/2006/table">
            <a:tbl>
              <a:tblPr>
                <a:noFill/>
                <a:tableStyleId>{17ACD039-B38A-453E-A6BC-2DB1D15FD2FD}</a:tableStyleId>
              </a:tblPr>
              <a:tblGrid>
                <a:gridCol w="1811950">
                  <a:extLst>
                    <a:ext uri="{9D8B030D-6E8A-4147-A177-3AD203B41FA5}">
                      <a16:colId xmlns:a16="http://schemas.microsoft.com/office/drawing/2014/main" val="20000"/>
                    </a:ext>
                  </a:extLst>
                </a:gridCol>
                <a:gridCol w="1596475">
                  <a:extLst>
                    <a:ext uri="{9D8B030D-6E8A-4147-A177-3AD203B41FA5}">
                      <a16:colId xmlns:a16="http://schemas.microsoft.com/office/drawing/2014/main" val="20001"/>
                    </a:ext>
                  </a:extLst>
                </a:gridCol>
                <a:gridCol w="1596475">
                  <a:extLst>
                    <a:ext uri="{9D8B030D-6E8A-4147-A177-3AD203B41FA5}">
                      <a16:colId xmlns:a16="http://schemas.microsoft.com/office/drawing/2014/main" val="20002"/>
                    </a:ext>
                  </a:extLst>
                </a:gridCol>
                <a:gridCol w="2031075">
                  <a:extLst>
                    <a:ext uri="{9D8B030D-6E8A-4147-A177-3AD203B41FA5}">
                      <a16:colId xmlns:a16="http://schemas.microsoft.com/office/drawing/2014/main" val="20003"/>
                    </a:ext>
                  </a:extLst>
                </a:gridCol>
              </a:tblGrid>
              <a:tr h="365900">
                <a:tc gridSpan="4">
                  <a:txBody>
                    <a:bodyPr/>
                    <a:lstStyle/>
                    <a:p>
                      <a:pPr marL="0" marR="0" lvl="0" indent="0" algn="l" rtl="0">
                        <a:lnSpc>
                          <a:spcPct val="100000"/>
                        </a:lnSpc>
                        <a:spcBef>
                          <a:spcPts val="0"/>
                        </a:spcBef>
                        <a:spcAft>
                          <a:spcPts val="0"/>
                        </a:spcAft>
                        <a:buClr>
                          <a:srgbClr val="000000"/>
                        </a:buClr>
                        <a:buSzPts val="1300"/>
                        <a:buFont typeface="Arial"/>
                        <a:buNone/>
                      </a:pPr>
                      <a:r>
                        <a:rPr lang="en" sz="1300" u="none" strike="noStrike" cap="none">
                          <a:solidFill>
                            <a:srgbClr val="FFFFFF"/>
                          </a:solidFill>
                          <a:latin typeface="Arial Black"/>
                          <a:ea typeface="Arial Black"/>
                          <a:cs typeface="Arial Black"/>
                          <a:sym typeface="Arial Black"/>
                        </a:rPr>
                        <a:t>ESTIMATED FIRST-YEAR COSTS BEFORE FINANCIAL AID</a:t>
                      </a:r>
                      <a:endParaRPr sz="1300" u="none" strike="noStrike" cap="none">
                        <a:solidFill>
                          <a:srgbClr val="FFFFFF"/>
                        </a:solidFill>
                        <a:latin typeface="Arial Black"/>
                        <a:ea typeface="Arial Black"/>
                        <a:cs typeface="Arial Black"/>
                        <a:sym typeface="Arial Black"/>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21573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53550">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215732"/>
                          </a:solidFill>
                        </a:rPr>
                        <a:t>RESIDENCE</a:t>
                      </a:r>
                      <a:endParaRPr sz="1100" b="1" u="none" strike="noStrike" cap="none" baseline="30000">
                        <a:solidFill>
                          <a:srgbClr val="21573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215732"/>
                          </a:solidFill>
                        </a:rPr>
                        <a:t>FLORIDA</a:t>
                      </a:r>
                      <a:endParaRPr sz="1100" b="1" u="none" strike="noStrike" cap="none">
                        <a:solidFill>
                          <a:srgbClr val="21573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215732"/>
                          </a:solidFill>
                        </a:rPr>
                        <a:t>ALABAMA</a:t>
                      </a:r>
                      <a:endParaRPr sz="1100" b="1" u="none" strike="noStrike" cap="none">
                        <a:solidFill>
                          <a:srgbClr val="21573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215732"/>
                          </a:solidFill>
                        </a:rPr>
                        <a:t>OUT OF STATE</a:t>
                      </a:r>
                      <a:endParaRPr sz="1100" b="1" u="none" strike="noStrike" cap="none">
                        <a:solidFill>
                          <a:srgbClr val="21573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solidFill>
                  </a:tcPr>
                </a:tc>
                <a:extLst>
                  <a:ext uri="{0D108BD9-81ED-4DB2-BD59-A6C34878D82A}">
                    <a16:rowId xmlns:a16="http://schemas.microsoft.com/office/drawing/2014/main" val="10001"/>
                  </a:ext>
                </a:extLst>
              </a:tr>
              <a:tr h="34942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$/Credit Hour</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$212</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$317</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$642 </a:t>
                      </a:r>
                      <a:br>
                        <a:rPr lang="en" sz="1100" u="none" strike="noStrike" cap="none"/>
                      </a:br>
                      <a:r>
                        <a:rPr lang="en" sz="900"/>
                        <a:t>Increase anticipated for 2026-2027</a:t>
                      </a:r>
                      <a:endParaRPr sz="9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extLst>
                  <a:ext uri="{0D108BD9-81ED-4DB2-BD59-A6C34878D82A}">
                    <a16:rowId xmlns:a16="http://schemas.microsoft.com/office/drawing/2014/main" val="10002"/>
                  </a:ext>
                </a:extLst>
              </a:tr>
              <a:tr h="3659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Tuition</a:t>
                      </a:r>
                      <a:r>
                        <a:rPr lang="en" sz="1100" u="none" strike="noStrike" cap="none" baseline="30000"/>
                        <a:t>1</a:t>
                      </a:r>
                      <a:endParaRPr sz="1100" u="none" strike="noStrike" cap="none" baseline="30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$6,360</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$9,510</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$19,260</a:t>
                      </a:r>
                      <a:endParaRPr sz="1100" u="none" strike="noStrike" cap="none"/>
                    </a:p>
                    <a:p>
                      <a:pPr marL="0" lvl="0" indent="0" algn="l" rtl="0">
                        <a:spcBef>
                          <a:spcPts val="0"/>
                        </a:spcBef>
                        <a:spcAft>
                          <a:spcPts val="0"/>
                        </a:spcAft>
                        <a:buClr>
                          <a:srgbClr val="000000"/>
                        </a:buClr>
                        <a:buSzPts val="1100"/>
                        <a:buFont typeface="Arial"/>
                        <a:buNone/>
                      </a:pPr>
                      <a:r>
                        <a:rPr lang="en" sz="900">
                          <a:solidFill>
                            <a:srgbClr val="000000"/>
                          </a:solidFill>
                        </a:rPr>
                        <a:t>Increase anticipated for 2026-2027</a:t>
                      </a:r>
                      <a:endParaRPr sz="11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36147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rgbClr val="000000"/>
                          </a:solidFill>
                        </a:rPr>
                        <a:t>Housing</a:t>
                      </a:r>
                      <a:r>
                        <a:rPr lang="en" sz="1100" u="none" strike="noStrike" cap="none" baseline="30000">
                          <a:solidFill>
                            <a:srgbClr val="000000"/>
                          </a:solidFill>
                        </a:rPr>
                        <a:t>2</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$6,</a:t>
                      </a:r>
                      <a:r>
                        <a:rPr lang="en" sz="1100"/>
                        <a:t>366</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rgbClr val="000000"/>
                          </a:solidFill>
                        </a:rPr>
                        <a:t>$6,</a:t>
                      </a:r>
                      <a:r>
                        <a:rPr lang="en" sz="1100">
                          <a:solidFill>
                            <a:srgbClr val="000000"/>
                          </a:solidFill>
                        </a:rPr>
                        <a:t>366</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rgbClr val="000000"/>
                          </a:solidFill>
                        </a:rPr>
                        <a:t>$6,</a:t>
                      </a:r>
                      <a:r>
                        <a:rPr lang="en" sz="1100">
                          <a:solidFill>
                            <a:srgbClr val="000000"/>
                          </a:solidFill>
                        </a:rPr>
                        <a:t>366</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extLst>
                  <a:ext uri="{0D108BD9-81ED-4DB2-BD59-A6C34878D82A}">
                    <a16:rowId xmlns:a16="http://schemas.microsoft.com/office/drawing/2014/main" val="10004"/>
                  </a:ext>
                </a:extLst>
              </a:tr>
              <a:tr h="36147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Meals</a:t>
                      </a:r>
                      <a:r>
                        <a:rPr lang="en" sz="1100" u="none" strike="noStrike" cap="none" baseline="30000"/>
                        <a:t>3</a:t>
                      </a:r>
                      <a:endParaRPr sz="1100" u="none" strike="noStrike" cap="none" baseline="30000">
                        <a:solidFill>
                          <a:srgbClr val="00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$5,</a:t>
                      </a:r>
                      <a:r>
                        <a:rPr lang="en" sz="1100"/>
                        <a:t>136</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rPr>
                        <a:t>$5,136</a:t>
                      </a:r>
                      <a:endParaRPr sz="1100">
                        <a:solidFill>
                          <a:srgbClr val="00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rPr>
                        <a:t>$5,136</a:t>
                      </a:r>
                      <a:endParaRPr sz="1100">
                        <a:solidFill>
                          <a:srgbClr val="00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361475">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000000"/>
                          </a:solidFill>
                        </a:rPr>
                        <a:t>Total Estimated Cost</a:t>
                      </a:r>
                      <a:endParaRPr sz="1100" b="1"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a:t>
                      </a:r>
                      <a:r>
                        <a:rPr lang="en" sz="1100" b="1"/>
                        <a:t>18,074</a:t>
                      </a:r>
                      <a:endParaRPr sz="1100" b="1"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000000"/>
                          </a:solidFill>
                        </a:rPr>
                        <a:t>$</a:t>
                      </a:r>
                      <a:r>
                        <a:rPr lang="en" sz="1100" b="1">
                          <a:solidFill>
                            <a:srgbClr val="000000"/>
                          </a:solidFill>
                        </a:rPr>
                        <a:t>21,329</a:t>
                      </a:r>
                      <a:endParaRPr sz="1100" b="1" u="none" strike="noStrike" cap="none">
                        <a:solidFill>
                          <a:srgbClr val="00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000000"/>
                          </a:solidFill>
                        </a:rPr>
                        <a:t>$</a:t>
                      </a:r>
                      <a:r>
                        <a:rPr lang="en" sz="1100" b="1">
                          <a:solidFill>
                            <a:srgbClr val="000000"/>
                          </a:solidFill>
                        </a:rPr>
                        <a:t>31,404</a:t>
                      </a:r>
                      <a:endParaRPr sz="1100" b="1" u="none" strike="noStrike" cap="none">
                        <a:solidFill>
                          <a:srgbClr val="00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extLst>
                  <a:ext uri="{0D108BD9-81ED-4DB2-BD59-A6C34878D82A}">
                    <a16:rowId xmlns:a16="http://schemas.microsoft.com/office/drawing/2014/main" val="10006"/>
                  </a:ext>
                </a:extLst>
              </a:tr>
              <a:tr h="361475">
                <a:tc gridSpan="4">
                  <a:txBody>
                    <a:bodyPr/>
                    <a:lstStyle/>
                    <a:p>
                      <a:pPr marL="0" marR="0" lvl="0" indent="0" algn="l" rtl="0">
                        <a:lnSpc>
                          <a:spcPct val="100000"/>
                        </a:lnSpc>
                        <a:spcBef>
                          <a:spcPts val="0"/>
                        </a:spcBef>
                        <a:spcAft>
                          <a:spcPts val="0"/>
                        </a:spcAft>
                        <a:buClr>
                          <a:srgbClr val="000000"/>
                        </a:buClr>
                        <a:buSzPts val="700"/>
                        <a:buFont typeface="Arial"/>
                        <a:buNone/>
                      </a:pPr>
                      <a:r>
                        <a:rPr lang="en" sz="700" i="1" u="none" strike="noStrike" cap="none">
                          <a:solidFill>
                            <a:srgbClr val="000000"/>
                          </a:solidFill>
                        </a:rPr>
                        <a:t>Based on 202</a:t>
                      </a:r>
                      <a:r>
                        <a:rPr lang="en" sz="700" i="1">
                          <a:solidFill>
                            <a:srgbClr val="000000"/>
                          </a:solidFill>
                        </a:rPr>
                        <a:t>5</a:t>
                      </a:r>
                      <a:r>
                        <a:rPr lang="en" sz="700" i="1" u="none" strike="noStrike" cap="none">
                          <a:solidFill>
                            <a:srgbClr val="000000"/>
                          </a:solidFill>
                        </a:rPr>
                        <a:t>-202</a:t>
                      </a:r>
                      <a:r>
                        <a:rPr lang="en" sz="700" i="1">
                          <a:solidFill>
                            <a:srgbClr val="000000"/>
                          </a:solidFill>
                        </a:rPr>
                        <a:t>6</a:t>
                      </a:r>
                      <a:r>
                        <a:rPr lang="en" sz="700" i="1" u="none" strike="noStrike" cap="none">
                          <a:solidFill>
                            <a:srgbClr val="000000"/>
                          </a:solidFill>
                        </a:rPr>
                        <a:t> costs for fall/spring semesters. Costs are subject to change. </a:t>
                      </a:r>
                      <a:r>
                        <a:rPr lang="en" sz="700" i="1" u="none" strike="noStrike" cap="none" baseline="30000"/>
                        <a:t>1</a:t>
                      </a:r>
                      <a:r>
                        <a:rPr lang="en" sz="700" i="1" u="none" strike="noStrike" cap="none"/>
                        <a:t>30 credit hours of tuition and fees </a:t>
                      </a:r>
                      <a:r>
                        <a:rPr lang="en" sz="700" i="1" u="none" strike="noStrike" cap="none" baseline="30000"/>
                        <a:t>2</a:t>
                      </a:r>
                      <a:r>
                        <a:rPr lang="en" sz="700" i="1" u="none" strike="noStrike" cap="none"/>
                        <a:t>Shared Suite (Martin/Pace Halls: $3,</a:t>
                      </a:r>
                      <a:r>
                        <a:rPr lang="en" sz="700" i="1"/>
                        <a:t>183</a:t>
                      </a:r>
                      <a:r>
                        <a:rPr lang="en" sz="700" i="1" u="none" strike="noStrike" cap="none"/>
                        <a:t>/semester) </a:t>
                      </a:r>
                      <a:r>
                        <a:rPr lang="en" sz="700" i="1" u="none" strike="noStrike" cap="none" baseline="30000"/>
                        <a:t>3</a:t>
                      </a:r>
                      <a:r>
                        <a:rPr lang="en" sz="700" i="1" u="none" strike="noStrike" cap="none"/>
                        <a:t>Argo 15 plan: 15 meals/week + $300 Dining Dollars ($2,</a:t>
                      </a:r>
                      <a:r>
                        <a:rPr lang="en" sz="700" i="1"/>
                        <a:t>568</a:t>
                      </a:r>
                      <a:r>
                        <a:rPr lang="en" sz="700" i="1" u="none" strike="noStrike" cap="none"/>
                        <a:t>/semester), other options available</a:t>
                      </a:r>
                      <a:endParaRPr sz="700" i="1"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cSld>
  <p:clrMapOvr>
    <a:masterClrMapping/>
  </p:clrMapOvr>
  <p:transition spd="med" advClick="0" advTm="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Tree>
  </p:cSld>
  <p:clrMapOvr>
    <a:masterClrMapping/>
  </p:clrMapOvr>
  <p:transition spd="med" advClick="0" advTm="5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g3766c0b0610_17_16" title="grads football field.jpg"/>
          <p:cNvPicPr preferRelativeResize="0"/>
          <p:nvPr/>
        </p:nvPicPr>
        <p:blipFill>
          <a:blip r:embed="rId3">
            <a:alphaModFix/>
          </a:blip>
          <a:stretch>
            <a:fillRect/>
          </a:stretch>
        </p:blipFill>
        <p:spPr>
          <a:xfrm>
            <a:off x="0" y="0"/>
            <a:ext cx="9144000" cy="5143505"/>
          </a:xfrm>
          <a:prstGeom prst="rect">
            <a:avLst/>
          </a:prstGeom>
          <a:noFill/>
          <a:ln>
            <a:noFill/>
          </a:ln>
        </p:spPr>
      </p:pic>
      <p:sp>
        <p:nvSpPr>
          <p:cNvPr id="412" name="Google Shape;412;g3766c0b0610_17_16"/>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g3766c0b0610_17_16"/>
          <p:cNvSpPr/>
          <p:nvPr/>
        </p:nvSpPr>
        <p:spPr>
          <a:xfrm>
            <a:off x="1110450" y="2587425"/>
            <a:ext cx="2490000" cy="1732800"/>
          </a:xfrm>
          <a:prstGeom prst="round2DiagRect">
            <a:avLst>
              <a:gd name="adj1" fmla="val 28704"/>
              <a:gd name="adj2" fmla="val 9664"/>
            </a:avLst>
          </a:prstGeom>
          <a:solidFill>
            <a:srgbClr val="FFFFFF">
              <a:alpha val="94300"/>
            </a:srgbClr>
          </a:solidFill>
          <a:ln w="28575" cap="flat" cmpd="sng">
            <a:solidFill>
              <a:srgbClr val="007A33"/>
            </a:solidFill>
            <a:prstDash val="solid"/>
            <a:round/>
            <a:headEnd type="none" w="sm" len="sm"/>
            <a:tailEnd type="none" w="sm" len="sm"/>
          </a:ln>
        </p:spPr>
        <p:txBody>
          <a:bodyPr spcFirstLastPara="1" wrap="square" lIns="182875" tIns="91425" rIns="89175" bIns="89175" anchor="t" anchorCtr="0">
            <a:noAutofit/>
          </a:bodyPr>
          <a:lstStyle/>
          <a:p>
            <a:pPr marL="0" lvl="0" indent="0" algn="l" rtl="0">
              <a:lnSpc>
                <a:spcPct val="90000"/>
              </a:lnSpc>
              <a:spcBef>
                <a:spcPts val="0"/>
              </a:spcBef>
              <a:spcAft>
                <a:spcPts val="0"/>
              </a:spcAft>
              <a:buNone/>
            </a:pPr>
            <a:r>
              <a:rPr lang="en" sz="2400" b="1">
                <a:solidFill>
                  <a:srgbClr val="007A33"/>
                </a:solidFill>
                <a:latin typeface="Arial Black"/>
                <a:ea typeface="Arial Black"/>
                <a:cs typeface="Arial Black"/>
                <a:sym typeface="Arial Black"/>
              </a:rPr>
              <a:t>Complete </a:t>
            </a:r>
            <a:br>
              <a:rPr lang="en" sz="2400" b="1">
                <a:solidFill>
                  <a:srgbClr val="007A33"/>
                </a:solidFill>
                <a:latin typeface="Arial Black"/>
                <a:ea typeface="Arial Black"/>
                <a:cs typeface="Arial Black"/>
                <a:sym typeface="Arial Black"/>
              </a:rPr>
            </a:br>
            <a:r>
              <a:rPr lang="en" sz="2400" b="1">
                <a:solidFill>
                  <a:srgbClr val="007A33"/>
                </a:solidFill>
                <a:latin typeface="Arial Black"/>
                <a:ea typeface="Arial Black"/>
                <a:cs typeface="Arial Black"/>
                <a:sym typeface="Arial Black"/>
              </a:rPr>
              <a:t>the FAFSA!</a:t>
            </a:r>
            <a:endParaRPr sz="2400" b="1">
              <a:solidFill>
                <a:srgbClr val="007A33"/>
              </a:solidFill>
              <a:latin typeface="Arial Black"/>
              <a:ea typeface="Arial Black"/>
              <a:cs typeface="Arial Black"/>
              <a:sym typeface="Arial Black"/>
            </a:endParaRPr>
          </a:p>
        </p:txBody>
      </p:sp>
      <p:sp>
        <p:nvSpPr>
          <p:cNvPr id="414" name="Google Shape;414;g3766c0b0610_17_16"/>
          <p:cNvSpPr txBox="1"/>
          <p:nvPr/>
        </p:nvSpPr>
        <p:spPr>
          <a:xfrm>
            <a:off x="1457675" y="3626505"/>
            <a:ext cx="1639200" cy="442200"/>
          </a:xfrm>
          <a:prstGeom prst="rect">
            <a:avLst/>
          </a:prstGeom>
          <a:solidFill>
            <a:srgbClr val="40A829"/>
          </a:solidFill>
          <a:ln>
            <a:noFill/>
          </a:ln>
        </p:spPr>
        <p:txBody>
          <a:bodyPr spcFirstLastPara="1" wrap="square" lIns="27425" tIns="27425" rIns="27425" bIns="27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Arial Black"/>
                <a:ea typeface="Arial Black"/>
                <a:cs typeface="Arial Black"/>
                <a:sym typeface="Arial Black"/>
              </a:rPr>
              <a:t>StudentAid.gov</a:t>
            </a:r>
            <a:endParaRPr sz="1300" b="0" i="0" u="none" strike="noStrike" cap="none">
              <a:solidFill>
                <a:schemeClr val="lt1"/>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rial"/>
                <a:ea typeface="Arial"/>
                <a:cs typeface="Arial"/>
                <a:sym typeface="Arial"/>
              </a:rPr>
              <a:t>UWF Code: 003955</a:t>
            </a:r>
            <a:endParaRPr sz="1200" b="0" i="0" u="none" strike="noStrike" cap="none">
              <a:solidFill>
                <a:schemeClr val="lt1"/>
              </a:solidFill>
              <a:latin typeface="Arial"/>
              <a:ea typeface="Arial"/>
              <a:cs typeface="Arial"/>
              <a:sym typeface="Arial"/>
            </a:endParaRPr>
          </a:p>
        </p:txBody>
      </p:sp>
    </p:spTree>
  </p:cSld>
  <p:clrMapOvr>
    <a:masterClrMapping/>
  </p:clrMapOvr>
  <p:transition spd="med" advClick="0" advTm="5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g376e08d0722_4_0" title="BG2 Light.png"/>
          <p:cNvPicPr preferRelativeResize="0"/>
          <p:nvPr/>
        </p:nvPicPr>
        <p:blipFill>
          <a:blip r:embed="rId3">
            <a:alphaModFix/>
          </a:blip>
          <a:stretch>
            <a:fillRect/>
          </a:stretch>
        </p:blipFill>
        <p:spPr>
          <a:xfrm>
            <a:off x="0" y="0"/>
            <a:ext cx="9144003" cy="5143501"/>
          </a:xfrm>
          <a:prstGeom prst="rect">
            <a:avLst/>
          </a:prstGeom>
          <a:noFill/>
          <a:ln>
            <a:noFill/>
          </a:ln>
        </p:spPr>
      </p:pic>
      <p:sp>
        <p:nvSpPr>
          <p:cNvPr id="420" name="Google Shape;420;g376e08d0722_4_0"/>
          <p:cNvSpPr txBox="1"/>
          <p:nvPr/>
        </p:nvSpPr>
        <p:spPr>
          <a:xfrm rot="1592674">
            <a:off x="6976378" y="1032009"/>
            <a:ext cx="750514" cy="71321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1000"/>
              </a:spcAft>
              <a:buClr>
                <a:srgbClr val="000000"/>
              </a:buClr>
              <a:buSzPts val="4650"/>
              <a:buFont typeface="Arial"/>
              <a:buNone/>
            </a:pPr>
            <a:endParaRPr sz="4650" b="0" i="0" u="none" strike="noStrike" cap="none">
              <a:solidFill>
                <a:srgbClr val="FFFFFF"/>
              </a:solidFill>
              <a:latin typeface="Arial Black"/>
              <a:ea typeface="Arial Black"/>
              <a:cs typeface="Arial Black"/>
              <a:sym typeface="Arial Black"/>
            </a:endParaRPr>
          </a:p>
        </p:txBody>
      </p:sp>
      <p:sp>
        <p:nvSpPr>
          <p:cNvPr id="421" name="Google Shape;421;g376e08d0722_4_0"/>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g376e08d0722_4_0"/>
          <p:cNvSpPr/>
          <p:nvPr/>
        </p:nvSpPr>
        <p:spPr>
          <a:xfrm>
            <a:off x="1100496" y="1143900"/>
            <a:ext cx="7371600" cy="3344400"/>
          </a:xfrm>
          <a:prstGeom prst="round2DiagRect">
            <a:avLst>
              <a:gd name="adj1" fmla="val 20610"/>
              <a:gd name="adj2" fmla="val 4399"/>
            </a:avLst>
          </a:prstGeom>
          <a:solidFill>
            <a:srgbClr val="40A829"/>
          </a:solidFill>
          <a:ln>
            <a:noFill/>
          </a:ln>
        </p:spPr>
        <p:txBody>
          <a:bodyPr spcFirstLastPara="1" wrap="square" lIns="448050" tIns="448050" rIns="84400" bIns="84400" anchor="ctr" anchorCtr="0">
            <a:noAutofit/>
          </a:bodyPr>
          <a:lstStyle/>
          <a:p>
            <a:pPr marL="0" lvl="0" indent="114300" algn="l" rtl="0">
              <a:lnSpc>
                <a:spcPct val="80000"/>
              </a:lnSpc>
              <a:spcBef>
                <a:spcPts val="0"/>
              </a:spcBef>
              <a:spcAft>
                <a:spcPts val="0"/>
              </a:spcAft>
              <a:buClr>
                <a:schemeClr val="dk1"/>
              </a:buClr>
              <a:buSzPts val="2800"/>
              <a:buFont typeface="Arial"/>
              <a:buNone/>
            </a:pPr>
            <a:r>
              <a:rPr lang="en" sz="2400">
                <a:solidFill>
                  <a:schemeClr val="lt1"/>
                </a:solidFill>
              </a:rPr>
              <a:t>Scholarship Priority Consideration Deadline</a:t>
            </a:r>
            <a:endParaRPr sz="16000" b="1">
              <a:solidFill>
                <a:schemeClr val="lt1"/>
              </a:solidFill>
              <a:latin typeface="Arial Black"/>
              <a:ea typeface="Arial Black"/>
              <a:cs typeface="Arial Black"/>
              <a:sym typeface="Arial Black"/>
            </a:endParaRPr>
          </a:p>
          <a:p>
            <a:pPr marL="0" lvl="0" indent="0" algn="l" rtl="0">
              <a:lnSpc>
                <a:spcPct val="90000"/>
              </a:lnSpc>
              <a:spcBef>
                <a:spcPts val="0"/>
              </a:spcBef>
              <a:spcAft>
                <a:spcPts val="0"/>
              </a:spcAft>
              <a:buClr>
                <a:schemeClr val="dk1"/>
              </a:buClr>
              <a:buSzPts val="16400"/>
              <a:buFont typeface="Arial"/>
              <a:buNone/>
            </a:pPr>
            <a:r>
              <a:rPr lang="en" sz="14400" b="1">
                <a:solidFill>
                  <a:schemeClr val="lt1"/>
                </a:solidFill>
                <a:latin typeface="Arial Black"/>
                <a:ea typeface="Arial Black"/>
                <a:cs typeface="Arial Black"/>
                <a:sym typeface="Arial Black"/>
              </a:rPr>
              <a:t>Dec. 1</a:t>
            </a:r>
            <a:endParaRPr sz="100">
              <a:solidFill>
                <a:schemeClr val="dk1"/>
              </a:solidFill>
            </a:endParaRPr>
          </a:p>
          <a:p>
            <a:pPr marL="0" lvl="0" indent="0" algn="ctr" rtl="0">
              <a:lnSpc>
                <a:spcPct val="90000"/>
              </a:lnSpc>
              <a:spcBef>
                <a:spcPts val="0"/>
              </a:spcBef>
              <a:spcAft>
                <a:spcPts val="0"/>
              </a:spcAft>
              <a:buNone/>
            </a:pPr>
            <a:endParaRPr sz="3523">
              <a:solidFill>
                <a:schemeClr val="lt1"/>
              </a:solidFill>
              <a:latin typeface="Arial Black"/>
              <a:ea typeface="Arial Black"/>
              <a:cs typeface="Arial Black"/>
              <a:sym typeface="Arial Black"/>
            </a:endParaRPr>
          </a:p>
        </p:txBody>
      </p:sp>
      <p:sp>
        <p:nvSpPr>
          <p:cNvPr id="423" name="Google Shape;423;g376e08d0722_4_0"/>
          <p:cNvSpPr txBox="1"/>
          <p:nvPr/>
        </p:nvSpPr>
        <p:spPr>
          <a:xfrm>
            <a:off x="3965013" y="3734199"/>
            <a:ext cx="1789200" cy="235500"/>
          </a:xfrm>
          <a:prstGeom prst="rect">
            <a:avLst/>
          </a:prstGeom>
          <a:solidFill>
            <a:srgbClr val="215732"/>
          </a:solidFill>
          <a:ln>
            <a:noFill/>
          </a:ln>
        </p:spPr>
        <p:txBody>
          <a:bodyPr spcFirstLastPara="1" wrap="square" lIns="27425" tIns="27425" rIns="27425" bIns="27425" anchor="t" anchorCtr="0">
            <a:noAutofit/>
          </a:bodyPr>
          <a:lstStyle/>
          <a:p>
            <a:pPr marL="0" marR="0" lvl="0" indent="0" algn="ctr" rtl="0">
              <a:lnSpc>
                <a:spcPct val="90000"/>
              </a:lnSpc>
              <a:spcBef>
                <a:spcPts val="0"/>
              </a:spcBef>
              <a:spcAft>
                <a:spcPts val="0"/>
              </a:spcAft>
              <a:buClr>
                <a:srgbClr val="000000"/>
              </a:buClr>
              <a:buSzPts val="1300"/>
              <a:buFont typeface="Arial"/>
              <a:buNone/>
            </a:pPr>
            <a:r>
              <a:rPr lang="en" sz="1300" b="0" i="0" u="none" strike="noStrike" cap="none">
                <a:solidFill>
                  <a:schemeClr val="lt1"/>
                </a:solidFill>
                <a:latin typeface="Arial Black"/>
                <a:ea typeface="Arial Black"/>
                <a:cs typeface="Arial Black"/>
                <a:sym typeface="Arial Black"/>
              </a:rPr>
              <a:t>uwf.edu/Deadlines</a:t>
            </a:r>
            <a:endParaRPr sz="1300" b="0" i="0" u="none" strike="noStrike" cap="none">
              <a:solidFill>
                <a:schemeClr val="lt1"/>
              </a:solidFill>
              <a:latin typeface="Arial Black"/>
              <a:ea typeface="Arial Black"/>
              <a:cs typeface="Arial Black"/>
              <a:sym typeface="Arial Black"/>
            </a:endParaRPr>
          </a:p>
        </p:txBody>
      </p:sp>
    </p:spTree>
  </p:cSld>
  <p:clrMapOvr>
    <a:masterClrMapping/>
  </p:clrMapOvr>
  <p:transition spd="med" advClick="0" advTm="5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graphicFrame>
        <p:nvGraphicFramePr>
          <p:cNvPr id="428" name="Google Shape;428;g3766c0b0610_17_31"/>
          <p:cNvGraphicFramePr/>
          <p:nvPr/>
        </p:nvGraphicFramePr>
        <p:xfrm>
          <a:off x="915501" y="1359201"/>
          <a:ext cx="7634000" cy="2173860"/>
        </p:xfrm>
        <a:graphic>
          <a:graphicData uri="http://schemas.openxmlformats.org/drawingml/2006/table">
            <a:tbl>
              <a:tblPr>
                <a:noFill/>
                <a:tableStyleId>{17ACD039-B38A-453E-A6BC-2DB1D15FD2FD}</a:tableStyleId>
              </a:tblPr>
              <a:tblGrid>
                <a:gridCol w="1133800">
                  <a:extLst>
                    <a:ext uri="{9D8B030D-6E8A-4147-A177-3AD203B41FA5}">
                      <a16:colId xmlns:a16="http://schemas.microsoft.com/office/drawing/2014/main" val="20000"/>
                    </a:ext>
                  </a:extLst>
                </a:gridCol>
                <a:gridCol w="1067850">
                  <a:extLst>
                    <a:ext uri="{9D8B030D-6E8A-4147-A177-3AD203B41FA5}">
                      <a16:colId xmlns:a16="http://schemas.microsoft.com/office/drawing/2014/main" val="20001"/>
                    </a:ext>
                  </a:extLst>
                </a:gridCol>
                <a:gridCol w="794700">
                  <a:extLst>
                    <a:ext uri="{9D8B030D-6E8A-4147-A177-3AD203B41FA5}">
                      <a16:colId xmlns:a16="http://schemas.microsoft.com/office/drawing/2014/main" val="20002"/>
                    </a:ext>
                  </a:extLst>
                </a:gridCol>
                <a:gridCol w="1164125">
                  <a:extLst>
                    <a:ext uri="{9D8B030D-6E8A-4147-A177-3AD203B41FA5}">
                      <a16:colId xmlns:a16="http://schemas.microsoft.com/office/drawing/2014/main" val="20003"/>
                    </a:ext>
                  </a:extLst>
                </a:gridCol>
                <a:gridCol w="1035600">
                  <a:extLst>
                    <a:ext uri="{9D8B030D-6E8A-4147-A177-3AD203B41FA5}">
                      <a16:colId xmlns:a16="http://schemas.microsoft.com/office/drawing/2014/main" val="20004"/>
                    </a:ext>
                  </a:extLst>
                </a:gridCol>
                <a:gridCol w="1072925">
                  <a:extLst>
                    <a:ext uri="{9D8B030D-6E8A-4147-A177-3AD203B41FA5}">
                      <a16:colId xmlns:a16="http://schemas.microsoft.com/office/drawing/2014/main" val="20005"/>
                    </a:ext>
                  </a:extLst>
                </a:gridCol>
                <a:gridCol w="1365000">
                  <a:extLst>
                    <a:ext uri="{9D8B030D-6E8A-4147-A177-3AD203B41FA5}">
                      <a16:colId xmlns:a16="http://schemas.microsoft.com/office/drawing/2014/main" val="20006"/>
                    </a:ext>
                  </a:extLst>
                </a:gridCol>
              </a:tblGrid>
              <a:tr h="365900">
                <a:tc gridSpan="6">
                  <a:txBody>
                    <a:bodyPr/>
                    <a:lstStyle/>
                    <a:p>
                      <a:pPr marL="0" marR="0" lvl="0" indent="0" algn="l" rtl="0">
                        <a:lnSpc>
                          <a:spcPct val="100000"/>
                        </a:lnSpc>
                        <a:spcBef>
                          <a:spcPts val="0"/>
                        </a:spcBef>
                        <a:spcAft>
                          <a:spcPts val="0"/>
                        </a:spcAft>
                        <a:buClr>
                          <a:srgbClr val="000000"/>
                        </a:buClr>
                        <a:buSzPts val="1300"/>
                        <a:buFont typeface="Arial"/>
                        <a:buNone/>
                      </a:pPr>
                      <a:r>
                        <a:rPr lang="en" sz="1300" u="none" strike="noStrike" cap="none">
                          <a:solidFill>
                            <a:schemeClr val="lt1"/>
                          </a:solidFill>
                          <a:latin typeface="Arial Black"/>
                          <a:ea typeface="Arial Black"/>
                          <a:cs typeface="Arial Black"/>
                          <a:sym typeface="Arial Black"/>
                        </a:rPr>
                        <a:t>FRESHMAN ACADEMIC MERIT SCHOLARSHIP CONSIDERATION</a:t>
                      </a:r>
                      <a:endParaRPr sz="1300" u="none" strike="noStrike" cap="none">
                        <a:solidFill>
                          <a:schemeClr val="lt1"/>
                        </a:solidFill>
                        <a:latin typeface="Arial Black"/>
                        <a:ea typeface="Arial Black"/>
                        <a:cs typeface="Arial Black"/>
                        <a:sym typeface="Arial Black"/>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21573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solidFill>
                          <a:schemeClr val="lt1"/>
                        </a:solidFill>
                        <a:latin typeface="Arial Black"/>
                        <a:ea typeface="Arial Black"/>
                        <a:cs typeface="Arial Black"/>
                        <a:sym typeface="Arial Black"/>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215732"/>
                    </a:solidFill>
                  </a:tcPr>
                </a:tc>
                <a:extLst>
                  <a:ext uri="{0D108BD9-81ED-4DB2-BD59-A6C34878D82A}">
                    <a16:rowId xmlns:a16="http://schemas.microsoft.com/office/drawing/2014/main" val="10000"/>
                  </a:ext>
                </a:extLst>
              </a:tr>
              <a:tr h="353550">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215732"/>
                          </a:solidFill>
                        </a:rPr>
                        <a:t>HS GPA</a:t>
                      </a:r>
                      <a:r>
                        <a:rPr lang="en" sz="1100" b="1" u="none" strike="noStrike" cap="none" baseline="30000">
                          <a:solidFill>
                            <a:srgbClr val="215732"/>
                          </a:solidFill>
                        </a:rPr>
                        <a:t>1</a:t>
                      </a:r>
                      <a:endParaRPr sz="1100" b="1" u="none" strike="noStrike" cap="none" baseline="30000">
                        <a:solidFill>
                          <a:srgbClr val="21573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215732"/>
                          </a:solidFill>
                        </a:rPr>
                        <a:t>SAT</a:t>
                      </a:r>
                      <a:r>
                        <a:rPr lang="en" sz="1100" b="1" u="none" strike="noStrike" cap="none" baseline="30000">
                          <a:solidFill>
                            <a:srgbClr val="215732"/>
                          </a:solidFill>
                        </a:rPr>
                        <a:t>2  </a:t>
                      </a:r>
                      <a:r>
                        <a:rPr lang="en" sz="1100" b="1" i="1" u="none" strike="noStrike" cap="none">
                          <a:solidFill>
                            <a:srgbClr val="215732"/>
                          </a:solidFill>
                        </a:rPr>
                        <a:t>or</a:t>
                      </a:r>
                      <a:endParaRPr sz="1100" b="1" i="1" u="none" strike="noStrike" cap="none">
                        <a:solidFill>
                          <a:srgbClr val="21573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215732"/>
                          </a:solidFill>
                        </a:rPr>
                        <a:t>ACT</a:t>
                      </a:r>
                      <a:r>
                        <a:rPr lang="en" sz="1100" b="1" u="none" strike="noStrike" cap="none" baseline="30000">
                          <a:solidFill>
                            <a:srgbClr val="215732"/>
                          </a:solidFill>
                        </a:rPr>
                        <a:t>3  </a:t>
                      </a:r>
                      <a:r>
                        <a:rPr lang="en" sz="1100" b="1" i="1" u="none" strike="noStrike" cap="none">
                          <a:solidFill>
                            <a:srgbClr val="215732"/>
                          </a:solidFill>
                        </a:rPr>
                        <a:t>or</a:t>
                      </a:r>
                      <a:endParaRPr sz="1100" b="1" u="none" strike="noStrike" cap="none">
                        <a:solidFill>
                          <a:srgbClr val="21573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215732"/>
                          </a:solidFill>
                        </a:rPr>
                        <a:t>CLT</a:t>
                      </a:r>
                      <a:endParaRPr sz="1100" b="1" u="none" strike="noStrike" cap="none">
                        <a:solidFill>
                          <a:srgbClr val="21573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215732"/>
                          </a:solidFill>
                        </a:rPr>
                        <a:t>FLORIDA</a:t>
                      </a:r>
                      <a:endParaRPr sz="1100" b="1" u="none" strike="noStrike" cap="none">
                        <a:solidFill>
                          <a:srgbClr val="21573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215732"/>
                          </a:solidFill>
                        </a:rPr>
                        <a:t>ALABAMA</a:t>
                      </a:r>
                      <a:endParaRPr sz="1100" b="1" u="none" strike="noStrike" cap="none">
                        <a:solidFill>
                          <a:srgbClr val="21573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215732"/>
                          </a:solidFill>
                        </a:rPr>
                        <a:t>OUT OF STATE</a:t>
                      </a:r>
                      <a:endParaRPr sz="1100" b="1" u="none" strike="noStrike" cap="none">
                        <a:solidFill>
                          <a:srgbClr val="21573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solidFill>
                  </a:tcPr>
                </a:tc>
                <a:extLst>
                  <a:ext uri="{0D108BD9-81ED-4DB2-BD59-A6C34878D82A}">
                    <a16:rowId xmlns:a16="http://schemas.microsoft.com/office/drawing/2014/main" val="10001"/>
                  </a:ext>
                </a:extLst>
              </a:tr>
              <a:tr h="34942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4.00+</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1400+</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31+</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101+</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$16,000</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$16,000</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$32,000</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extLst>
                  <a:ext uri="{0D108BD9-81ED-4DB2-BD59-A6C34878D82A}">
                    <a16:rowId xmlns:a16="http://schemas.microsoft.com/office/drawing/2014/main" val="10002"/>
                  </a:ext>
                </a:extLst>
              </a:tr>
              <a:tr h="3659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3.80-3.99</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1260-1390</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27-30</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89-100</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$12,000</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$12,000</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$24,000</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36147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3.70-3.79</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1160-1250</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24-26</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79-88</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$8,000</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$8,000</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$8,000</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extLst>
                  <a:ext uri="{0D108BD9-81ED-4DB2-BD59-A6C34878D82A}">
                    <a16:rowId xmlns:a16="http://schemas.microsoft.com/office/drawing/2014/main" val="10004"/>
                  </a:ext>
                </a:extLst>
              </a:tr>
              <a:tr h="361475">
                <a:tc gridSpan="7">
                  <a:txBody>
                    <a:bodyPr/>
                    <a:lstStyle/>
                    <a:p>
                      <a:pPr marL="0" marR="0" lvl="0" indent="0" algn="l" rtl="0">
                        <a:lnSpc>
                          <a:spcPct val="100000"/>
                        </a:lnSpc>
                        <a:spcBef>
                          <a:spcPts val="0"/>
                        </a:spcBef>
                        <a:spcAft>
                          <a:spcPts val="0"/>
                        </a:spcAft>
                        <a:buClr>
                          <a:srgbClr val="000000"/>
                        </a:buClr>
                        <a:buSzPts val="700"/>
                        <a:buFont typeface="Arial"/>
                        <a:buNone/>
                      </a:pPr>
                      <a:r>
                        <a:rPr lang="en" sz="700" i="1" u="none" strike="noStrike" cap="none" baseline="30000"/>
                        <a:t>1</a:t>
                      </a:r>
                      <a:r>
                        <a:rPr lang="en" sz="700" i="1" u="none" strike="noStrike" cap="none"/>
                        <a:t>Cumulative weighted </a:t>
                      </a:r>
                      <a:r>
                        <a:rPr lang="en" sz="700" i="1" u="none" strike="noStrike" cap="none" baseline="30000"/>
                        <a:t>2</a:t>
                      </a:r>
                      <a:r>
                        <a:rPr lang="en" sz="700" i="1" u="none" strike="noStrike" cap="none"/>
                        <a:t>SAT Total </a:t>
                      </a:r>
                      <a:r>
                        <a:rPr lang="en" sz="700" i="1" u="none" strike="noStrike" cap="none" baseline="30000"/>
                        <a:t>3</a:t>
                      </a:r>
                      <a:r>
                        <a:rPr lang="en" sz="700" i="1" u="none" strike="noStrike" cap="none"/>
                        <a:t>ACT Composite</a:t>
                      </a:r>
                      <a:endParaRPr sz="700" i="1"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429" name="Google Shape;429;g3766c0b0610_17_31"/>
          <p:cNvSpPr txBox="1"/>
          <p:nvPr/>
        </p:nvSpPr>
        <p:spPr>
          <a:xfrm>
            <a:off x="5553101" y="3616826"/>
            <a:ext cx="2996400" cy="266700"/>
          </a:xfrm>
          <a:prstGeom prst="rect">
            <a:avLst/>
          </a:prstGeom>
          <a:solidFill>
            <a:srgbClr val="215732"/>
          </a:solidFill>
          <a:ln>
            <a:noFill/>
          </a:ln>
        </p:spPr>
        <p:txBody>
          <a:bodyPr spcFirstLastPara="1" wrap="square" lIns="27425" tIns="45700" rIns="27425" bIns="27425" anchor="t" anchorCtr="0">
            <a:noAutofit/>
          </a:bodyPr>
          <a:lstStyle/>
          <a:p>
            <a:pPr marL="0" marR="0" lvl="0" indent="0" algn="ctr" rtl="0">
              <a:lnSpc>
                <a:spcPct val="90000"/>
              </a:lnSpc>
              <a:spcBef>
                <a:spcPts val="0"/>
              </a:spcBef>
              <a:spcAft>
                <a:spcPts val="0"/>
              </a:spcAft>
              <a:buClr>
                <a:srgbClr val="000000"/>
              </a:buClr>
              <a:buSzPts val="1300"/>
              <a:buFont typeface="Arial"/>
              <a:buNone/>
            </a:pPr>
            <a:r>
              <a:rPr lang="en" sz="1300" b="0" i="0" u="none" strike="noStrike" cap="none">
                <a:solidFill>
                  <a:schemeClr val="lt1"/>
                </a:solidFill>
                <a:latin typeface="Arial Black"/>
                <a:ea typeface="Arial Black"/>
                <a:cs typeface="Arial Black"/>
                <a:sym typeface="Arial Black"/>
              </a:rPr>
              <a:t>uwf.edu/FreshmanScholarships</a:t>
            </a:r>
            <a:endParaRPr sz="1300" b="0" i="0" u="none" strike="noStrike" cap="none">
              <a:solidFill>
                <a:schemeClr val="lt1"/>
              </a:solidFill>
              <a:latin typeface="Arial Black"/>
              <a:ea typeface="Arial Black"/>
              <a:cs typeface="Arial Black"/>
              <a:sym typeface="Arial Black"/>
            </a:endParaRPr>
          </a:p>
        </p:txBody>
      </p:sp>
    </p:spTree>
  </p:cSld>
  <p:clrMapOvr>
    <a:masterClrMapping/>
  </p:clrMapOvr>
  <p:transition spd="med" advClick="0" advTm="5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3766c0b0610_17_38"/>
          <p:cNvSpPr/>
          <p:nvPr/>
        </p:nvSpPr>
        <p:spPr>
          <a:xfrm rot="-10799662">
            <a:off x="-8650" y="2064475"/>
            <a:ext cx="9159300" cy="3079800"/>
          </a:xfrm>
          <a:prstGeom prst="rect">
            <a:avLst/>
          </a:prstGeom>
          <a:gradFill>
            <a:gsLst>
              <a:gs pos="0">
                <a:schemeClr val="lt1">
                  <a:alpha val="71520"/>
                </a:schemeClr>
              </a:gs>
              <a:gs pos="100000">
                <a:srgbClr val="FFFFFF">
                  <a:alpha val="0"/>
                  <a:alpha val="71520"/>
                </a:srgbClr>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35" name="Google Shape;435;g3766c0b0610_17_38" title="psc_agenda.jpg"/>
          <p:cNvPicPr preferRelativeResize="0"/>
          <p:nvPr/>
        </p:nvPicPr>
        <p:blipFill rotWithShape="1">
          <a:blip r:embed="rId3">
            <a:alphaModFix/>
          </a:blip>
          <a:srcRect l="6975" r="12830"/>
          <a:stretch/>
        </p:blipFill>
        <p:spPr>
          <a:xfrm>
            <a:off x="708125" y="1044330"/>
            <a:ext cx="2628300" cy="1843500"/>
          </a:xfrm>
          <a:prstGeom prst="round2DiagRect">
            <a:avLst>
              <a:gd name="adj1" fmla="val 27050"/>
              <a:gd name="adj2" fmla="val 7979"/>
            </a:avLst>
          </a:prstGeom>
          <a:noFill/>
          <a:ln>
            <a:noFill/>
          </a:ln>
        </p:spPr>
      </p:pic>
      <p:pic>
        <p:nvPicPr>
          <p:cNvPr id="436" name="Google Shape;436;g3766c0b0610_17_38" title="national merit.jpg"/>
          <p:cNvPicPr preferRelativeResize="0"/>
          <p:nvPr/>
        </p:nvPicPr>
        <p:blipFill rotWithShape="1">
          <a:blip r:embed="rId4">
            <a:alphaModFix/>
          </a:blip>
          <a:srcRect t="841" b="29027"/>
          <a:stretch/>
        </p:blipFill>
        <p:spPr>
          <a:xfrm>
            <a:off x="3494625" y="1044399"/>
            <a:ext cx="2628600" cy="1843500"/>
          </a:xfrm>
          <a:prstGeom prst="round2DiagRect">
            <a:avLst>
              <a:gd name="adj1" fmla="val 26096"/>
              <a:gd name="adj2" fmla="val 10152"/>
            </a:avLst>
          </a:prstGeom>
          <a:noFill/>
          <a:ln>
            <a:noFill/>
          </a:ln>
        </p:spPr>
      </p:pic>
      <p:sp>
        <p:nvSpPr>
          <p:cNvPr id="437" name="Google Shape;437;g3766c0b0610_17_38"/>
          <p:cNvSpPr txBox="1"/>
          <p:nvPr/>
        </p:nvSpPr>
        <p:spPr>
          <a:xfrm>
            <a:off x="708125" y="2402576"/>
            <a:ext cx="1517700" cy="245400"/>
          </a:xfrm>
          <a:prstGeom prst="rect">
            <a:avLst/>
          </a:prstGeom>
          <a:solidFill>
            <a:srgbClr val="40A829"/>
          </a:solid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Clr>
                <a:srgbClr val="000000"/>
              </a:buClr>
              <a:buSzPts val="275"/>
              <a:buFont typeface="Arial"/>
              <a:buNone/>
            </a:pPr>
            <a:r>
              <a:rPr lang="en" sz="1100" b="0" i="0" u="none" strike="noStrike" cap="none">
                <a:solidFill>
                  <a:schemeClr val="lt1"/>
                </a:solidFill>
                <a:latin typeface="Arial Black"/>
                <a:ea typeface="Arial Black"/>
                <a:cs typeface="Arial Black"/>
                <a:sym typeface="Arial Black"/>
              </a:rPr>
              <a:t>Pace Presidential</a:t>
            </a:r>
            <a:endParaRPr sz="1100" b="0" i="0" u="none" strike="noStrike" cap="none">
              <a:solidFill>
                <a:schemeClr val="lt1"/>
              </a:solidFill>
              <a:latin typeface="Arial"/>
              <a:ea typeface="Arial"/>
              <a:cs typeface="Arial"/>
              <a:sym typeface="Arial"/>
            </a:endParaRPr>
          </a:p>
        </p:txBody>
      </p:sp>
      <p:sp>
        <p:nvSpPr>
          <p:cNvPr id="438" name="Google Shape;438;g3766c0b0610_17_38"/>
          <p:cNvSpPr txBox="1"/>
          <p:nvPr/>
        </p:nvSpPr>
        <p:spPr>
          <a:xfrm>
            <a:off x="3496500" y="2402576"/>
            <a:ext cx="1852500" cy="245400"/>
          </a:xfrm>
          <a:prstGeom prst="rect">
            <a:avLst/>
          </a:prstGeom>
          <a:solidFill>
            <a:srgbClr val="40A829"/>
          </a:solid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Clr>
                <a:srgbClr val="000000"/>
              </a:buClr>
              <a:buSzPts val="275"/>
              <a:buFont typeface="Arial"/>
              <a:buNone/>
            </a:pPr>
            <a:r>
              <a:rPr lang="en" sz="1100" b="0" i="0" u="none" strike="noStrike" cap="none">
                <a:solidFill>
                  <a:schemeClr val="lt1"/>
                </a:solidFill>
                <a:latin typeface="Arial Black"/>
                <a:ea typeface="Arial Black"/>
                <a:cs typeface="Arial Black"/>
                <a:sym typeface="Arial Black"/>
              </a:rPr>
              <a:t>National Merit Finalist</a:t>
            </a:r>
            <a:endParaRPr sz="1100" b="0" i="0" u="none" strike="noStrike" cap="none">
              <a:solidFill>
                <a:schemeClr val="lt1"/>
              </a:solidFill>
              <a:latin typeface="Arial"/>
              <a:ea typeface="Arial"/>
              <a:cs typeface="Arial"/>
              <a:sym typeface="Arial"/>
            </a:endParaRPr>
          </a:p>
        </p:txBody>
      </p:sp>
      <p:pic>
        <p:nvPicPr>
          <p:cNvPr id="439" name="Google Shape;439;g3766c0b0610_17_38" title="Ikia Urap Cook.jpg"/>
          <p:cNvPicPr preferRelativeResize="0"/>
          <p:nvPr/>
        </p:nvPicPr>
        <p:blipFill rotWithShape="1">
          <a:blip r:embed="rId5">
            <a:alphaModFix/>
          </a:blip>
          <a:srcRect t="6208" b="43686"/>
          <a:stretch/>
        </p:blipFill>
        <p:spPr>
          <a:xfrm>
            <a:off x="6268075" y="1044326"/>
            <a:ext cx="2628300" cy="1843500"/>
          </a:xfrm>
          <a:prstGeom prst="round2DiagRect">
            <a:avLst>
              <a:gd name="adj1" fmla="val 26448"/>
              <a:gd name="adj2" fmla="val 8580"/>
            </a:avLst>
          </a:prstGeom>
          <a:noFill/>
          <a:ln>
            <a:noFill/>
          </a:ln>
        </p:spPr>
      </p:pic>
      <p:sp>
        <p:nvSpPr>
          <p:cNvPr id="440" name="Google Shape;440;g3766c0b0610_17_38"/>
          <p:cNvSpPr txBox="1"/>
          <p:nvPr/>
        </p:nvSpPr>
        <p:spPr>
          <a:xfrm>
            <a:off x="6270349" y="2402576"/>
            <a:ext cx="1029300" cy="245400"/>
          </a:xfrm>
          <a:prstGeom prst="rect">
            <a:avLst/>
          </a:prstGeom>
          <a:solidFill>
            <a:srgbClr val="40A829"/>
          </a:solid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Clr>
                <a:srgbClr val="000000"/>
              </a:buClr>
              <a:buSzPts val="275"/>
              <a:buFont typeface="Arial"/>
              <a:buNone/>
            </a:pPr>
            <a:r>
              <a:rPr lang="en" sz="1100" b="0" i="0" u="none" strike="noStrike" cap="none">
                <a:solidFill>
                  <a:schemeClr val="lt1"/>
                </a:solidFill>
                <a:latin typeface="Arial Black"/>
                <a:ea typeface="Arial Black"/>
                <a:cs typeface="Arial Black"/>
                <a:sym typeface="Arial Black"/>
              </a:rPr>
              <a:t>Argo Spirit</a:t>
            </a:r>
            <a:endParaRPr sz="1100" b="0" i="0" u="none" strike="noStrike" cap="none">
              <a:solidFill>
                <a:schemeClr val="lt1"/>
              </a:solidFill>
              <a:latin typeface="Arial"/>
              <a:ea typeface="Arial"/>
              <a:cs typeface="Arial"/>
              <a:sym typeface="Arial"/>
            </a:endParaRPr>
          </a:p>
        </p:txBody>
      </p:sp>
      <p:sp>
        <p:nvSpPr>
          <p:cNvPr id="441" name="Google Shape;441;g3766c0b0610_17_38"/>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g3766c0b0610_17_38"/>
          <p:cNvSpPr txBox="1"/>
          <p:nvPr/>
        </p:nvSpPr>
        <p:spPr>
          <a:xfrm>
            <a:off x="822550" y="422250"/>
            <a:ext cx="8097300" cy="514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300"/>
              </a:spcAft>
              <a:buClr>
                <a:srgbClr val="000000"/>
              </a:buClr>
              <a:buSzPts val="1300"/>
              <a:buFont typeface="Arial"/>
              <a:buNone/>
            </a:pPr>
            <a:r>
              <a:rPr lang="en" sz="1600">
                <a:solidFill>
                  <a:srgbClr val="007A33"/>
                </a:solidFill>
                <a:latin typeface="Arial Black"/>
                <a:ea typeface="Arial Black"/>
                <a:cs typeface="Arial Black"/>
                <a:sym typeface="Arial Black"/>
              </a:rPr>
              <a:t>FRESHMAN FULL-RIDE SCHOLARSHIPS</a:t>
            </a:r>
            <a:endParaRPr sz="1200">
              <a:solidFill>
                <a:srgbClr val="007A33"/>
              </a:solidFill>
            </a:endParaRPr>
          </a:p>
        </p:txBody>
      </p:sp>
      <p:sp>
        <p:nvSpPr>
          <p:cNvPr id="443" name="Google Shape;443;g3766c0b0610_17_38"/>
          <p:cNvSpPr/>
          <p:nvPr/>
        </p:nvSpPr>
        <p:spPr>
          <a:xfrm>
            <a:off x="6420575" y="3095374"/>
            <a:ext cx="2382600" cy="1798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600" b="1" i="0" u="none" strike="noStrike" cap="none">
                <a:solidFill>
                  <a:srgbClr val="007A33"/>
                </a:solidFill>
                <a:latin typeface="Arial Black"/>
                <a:ea typeface="Arial Black"/>
                <a:cs typeface="Arial Black"/>
                <a:sym typeface="Arial Black"/>
              </a:rPr>
              <a:t>Argo Spirit</a:t>
            </a:r>
            <a:endParaRPr sz="1600" b="0" i="0" u="none" strike="noStrike" cap="none">
              <a:solidFill>
                <a:srgbClr val="007A33"/>
              </a:solidFill>
              <a:latin typeface="Arial"/>
              <a:ea typeface="Arial"/>
              <a:cs typeface="Arial"/>
              <a:sym typeface="Arial"/>
            </a:endParaRPr>
          </a:p>
          <a:p>
            <a:pPr marL="285750" marR="0" lvl="0" indent="-161925" algn="l" rtl="0">
              <a:lnSpc>
                <a:spcPct val="110000"/>
              </a:lnSpc>
              <a:spcBef>
                <a:spcPts val="70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For Pell-eligible first-year Florida residents</a:t>
            </a:r>
            <a:endParaRPr sz="1200" b="0" i="0" u="none" strike="noStrike" cap="none">
              <a:solidFill>
                <a:schemeClr val="dk1"/>
              </a:solidFill>
              <a:latin typeface="Arial"/>
              <a:ea typeface="Arial"/>
              <a:cs typeface="Arial"/>
              <a:sym typeface="Arial"/>
            </a:endParaRPr>
          </a:p>
          <a:p>
            <a:pPr marL="285750" marR="0" lvl="0" indent="-161925" algn="l" rtl="0">
              <a:lnSpc>
                <a:spcPct val="11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Contest based on video and written essays</a:t>
            </a:r>
            <a:endParaRPr sz="1200" b="0" i="0" u="none" strike="noStrike" cap="none">
              <a:solidFill>
                <a:schemeClr val="dk1"/>
              </a:solidFill>
              <a:latin typeface="Arial"/>
              <a:ea typeface="Arial"/>
              <a:cs typeface="Arial"/>
              <a:sym typeface="Arial"/>
            </a:endParaRPr>
          </a:p>
          <a:p>
            <a:pPr marL="285750" marR="0" lvl="0" indent="-161925" algn="l" rtl="0">
              <a:lnSpc>
                <a:spcPct val="110000"/>
              </a:lnSpc>
              <a:spcBef>
                <a:spcPts val="0"/>
              </a:spcBef>
              <a:spcAft>
                <a:spcPts val="0"/>
              </a:spcAft>
              <a:buClr>
                <a:schemeClr val="dk1"/>
              </a:buClr>
              <a:buSzPts val="1200"/>
              <a:buFont typeface="Arial"/>
              <a:buChar char="●"/>
            </a:pPr>
            <a:r>
              <a:rPr lang="en" sz="1200" b="1" i="0" u="none" strike="noStrike" cap="none">
                <a:solidFill>
                  <a:schemeClr val="dk1"/>
                </a:solidFill>
                <a:latin typeface="Arial"/>
                <a:ea typeface="Arial"/>
                <a:cs typeface="Arial"/>
                <a:sym typeface="Arial"/>
              </a:rPr>
              <a:t>March 1, 202</a:t>
            </a:r>
            <a:r>
              <a:rPr lang="en" sz="1200" b="1">
                <a:solidFill>
                  <a:schemeClr val="dk1"/>
                </a:solidFill>
              </a:rPr>
              <a:t>6,</a:t>
            </a:r>
            <a:r>
              <a:rPr lang="en" sz="1200" b="0" i="0" u="none" strike="noStrike" cap="none">
                <a:solidFill>
                  <a:schemeClr val="dk1"/>
                </a:solidFill>
                <a:latin typeface="Arial"/>
                <a:ea typeface="Arial"/>
                <a:cs typeface="Arial"/>
                <a:sym typeface="Arial"/>
              </a:rPr>
              <a:t> deadline</a:t>
            </a:r>
            <a:endParaRPr sz="1200" b="0" i="0" u="none" strike="noStrike" cap="none">
              <a:solidFill>
                <a:schemeClr val="dk1"/>
              </a:solidFill>
              <a:latin typeface="Arial"/>
              <a:ea typeface="Arial"/>
              <a:cs typeface="Arial"/>
              <a:sym typeface="Arial"/>
            </a:endParaRPr>
          </a:p>
        </p:txBody>
      </p:sp>
      <p:sp>
        <p:nvSpPr>
          <p:cNvPr id="444" name="Google Shape;444;g3766c0b0610_17_38"/>
          <p:cNvSpPr/>
          <p:nvPr/>
        </p:nvSpPr>
        <p:spPr>
          <a:xfrm>
            <a:off x="3622250" y="3095524"/>
            <a:ext cx="2245200" cy="1798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1600" b="1">
                <a:solidFill>
                  <a:srgbClr val="007A33"/>
                </a:solidFill>
                <a:latin typeface="Arial Black"/>
                <a:ea typeface="Arial Black"/>
                <a:cs typeface="Arial Black"/>
                <a:sym typeface="Arial Black"/>
              </a:rPr>
              <a:t>National Merit</a:t>
            </a:r>
            <a:endParaRPr sz="1600">
              <a:solidFill>
                <a:srgbClr val="007A33"/>
              </a:solidFill>
            </a:endParaRPr>
          </a:p>
          <a:p>
            <a:pPr marL="285750" lvl="0" indent="-190500" algn="l" rtl="0">
              <a:lnSpc>
                <a:spcPct val="110000"/>
              </a:lnSpc>
              <a:spcBef>
                <a:spcPts val="700"/>
              </a:spcBef>
              <a:spcAft>
                <a:spcPts val="0"/>
              </a:spcAft>
              <a:buClr>
                <a:schemeClr val="dk1"/>
              </a:buClr>
              <a:buSzPts val="1200"/>
              <a:buChar char="●"/>
            </a:pPr>
            <a:r>
              <a:rPr lang="en" sz="1200">
                <a:solidFill>
                  <a:schemeClr val="dk1"/>
                </a:solidFill>
              </a:rPr>
              <a:t>Finalists qualify</a:t>
            </a:r>
            <a:endParaRPr sz="1200">
              <a:solidFill>
                <a:schemeClr val="dk1"/>
              </a:solidFill>
            </a:endParaRPr>
          </a:p>
          <a:p>
            <a:pPr marL="285750" lvl="0" indent="-190500" algn="l" rtl="0">
              <a:lnSpc>
                <a:spcPct val="110000"/>
              </a:lnSpc>
              <a:spcBef>
                <a:spcPts val="0"/>
              </a:spcBef>
              <a:spcAft>
                <a:spcPts val="0"/>
              </a:spcAft>
              <a:buClr>
                <a:schemeClr val="dk1"/>
              </a:buClr>
              <a:buSzPts val="1200"/>
              <a:buChar char="●"/>
            </a:pPr>
            <a:r>
              <a:rPr lang="en" sz="1200">
                <a:solidFill>
                  <a:schemeClr val="dk1"/>
                </a:solidFill>
              </a:rPr>
              <a:t>Must start at UWF the fall immediately following high school graduation</a:t>
            </a:r>
            <a:endParaRPr sz="2400" b="1">
              <a:solidFill>
                <a:srgbClr val="004C97"/>
              </a:solidFill>
              <a:latin typeface="Arial Black"/>
              <a:ea typeface="Arial Black"/>
              <a:cs typeface="Arial Black"/>
              <a:sym typeface="Arial Black"/>
            </a:endParaRPr>
          </a:p>
        </p:txBody>
      </p:sp>
      <p:sp>
        <p:nvSpPr>
          <p:cNvPr id="445" name="Google Shape;445;g3766c0b0610_17_38"/>
          <p:cNvSpPr/>
          <p:nvPr/>
        </p:nvSpPr>
        <p:spPr>
          <a:xfrm>
            <a:off x="814675" y="3095374"/>
            <a:ext cx="2472300" cy="1798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1600" b="1">
                <a:solidFill>
                  <a:srgbClr val="007A33"/>
                </a:solidFill>
                <a:latin typeface="Arial Black"/>
                <a:ea typeface="Arial Black"/>
                <a:cs typeface="Arial Black"/>
                <a:sym typeface="Arial Black"/>
              </a:rPr>
              <a:t>Pace Presidential</a:t>
            </a:r>
            <a:endParaRPr sz="1600" b="1">
              <a:solidFill>
                <a:srgbClr val="007A33"/>
              </a:solidFill>
            </a:endParaRPr>
          </a:p>
          <a:p>
            <a:pPr marL="314325" lvl="0" indent="-190500" algn="l" rtl="0">
              <a:lnSpc>
                <a:spcPct val="110000"/>
              </a:lnSpc>
              <a:spcBef>
                <a:spcPts val="700"/>
              </a:spcBef>
              <a:spcAft>
                <a:spcPts val="0"/>
              </a:spcAft>
              <a:buClr>
                <a:schemeClr val="dk1"/>
              </a:buClr>
              <a:buSzPts val="1200"/>
              <a:buChar char="●"/>
            </a:pPr>
            <a:r>
              <a:rPr lang="en" sz="1200">
                <a:solidFill>
                  <a:schemeClr val="dk1"/>
                </a:solidFill>
              </a:rPr>
              <a:t>Invites sent to qualifying admitted students who meet the </a:t>
            </a:r>
            <a:r>
              <a:rPr lang="en" sz="1200" b="1">
                <a:solidFill>
                  <a:schemeClr val="dk1"/>
                </a:solidFill>
              </a:rPr>
              <a:t>Dec. 1</a:t>
            </a:r>
            <a:r>
              <a:rPr lang="en" sz="1200">
                <a:solidFill>
                  <a:schemeClr val="dk1"/>
                </a:solidFill>
              </a:rPr>
              <a:t> Merit Scholarship Consideration Deadline</a:t>
            </a:r>
            <a:endParaRPr sz="1200">
              <a:solidFill>
                <a:schemeClr val="dk1"/>
              </a:solidFill>
            </a:endParaRPr>
          </a:p>
          <a:p>
            <a:pPr marL="314325" lvl="0" indent="-190500" algn="l" rtl="0">
              <a:lnSpc>
                <a:spcPct val="110000"/>
              </a:lnSpc>
              <a:spcBef>
                <a:spcPts val="0"/>
              </a:spcBef>
              <a:spcAft>
                <a:spcPts val="0"/>
              </a:spcAft>
              <a:buClr>
                <a:schemeClr val="dk1"/>
              </a:buClr>
              <a:buSzPts val="1200"/>
              <a:buChar char="●"/>
            </a:pPr>
            <a:r>
              <a:rPr lang="en" sz="1200">
                <a:solidFill>
                  <a:schemeClr val="dk1"/>
                </a:solidFill>
              </a:rPr>
              <a:t>Winners chosen by combined essay and interview scores</a:t>
            </a:r>
            <a:endParaRPr sz="1200">
              <a:solidFill>
                <a:schemeClr val="dk1"/>
              </a:solidFill>
            </a:endParaRPr>
          </a:p>
          <a:p>
            <a:pPr marL="314325" lvl="0" indent="-190500" algn="l" rtl="0">
              <a:lnSpc>
                <a:spcPct val="110000"/>
              </a:lnSpc>
              <a:spcBef>
                <a:spcPts val="0"/>
              </a:spcBef>
              <a:spcAft>
                <a:spcPts val="0"/>
              </a:spcAft>
              <a:buClr>
                <a:schemeClr val="dk1"/>
              </a:buClr>
              <a:buSzPts val="1200"/>
              <a:buChar char="●"/>
            </a:pPr>
            <a:r>
              <a:rPr lang="en" sz="1200">
                <a:solidFill>
                  <a:schemeClr val="dk1"/>
                </a:solidFill>
              </a:rPr>
              <a:t>Competition dates early 2026</a:t>
            </a:r>
            <a:endParaRPr sz="2400" b="1">
              <a:solidFill>
                <a:srgbClr val="004C97"/>
              </a:solidFill>
              <a:latin typeface="Arial Black"/>
              <a:ea typeface="Arial Black"/>
              <a:cs typeface="Arial Black"/>
              <a:sym typeface="Arial Black"/>
            </a:endParaRPr>
          </a:p>
        </p:txBody>
      </p:sp>
    </p:spTree>
  </p:cSld>
  <p:clrMapOvr>
    <a:masterClrMapping/>
  </p:clrMapOvr>
  <p:transition spd="med" advClick="0" advTm="5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graphicFrame>
        <p:nvGraphicFramePr>
          <p:cNvPr id="450" name="Google Shape;450;g3766c0b0610_17_54"/>
          <p:cNvGraphicFramePr/>
          <p:nvPr/>
        </p:nvGraphicFramePr>
        <p:xfrm>
          <a:off x="640325" y="1481100"/>
          <a:ext cx="8283050" cy="2174735"/>
        </p:xfrm>
        <a:graphic>
          <a:graphicData uri="http://schemas.openxmlformats.org/drawingml/2006/table">
            <a:tbl>
              <a:tblPr>
                <a:noFill/>
                <a:tableStyleId>{17ACD039-B38A-453E-A6BC-2DB1D15FD2FD}</a:tableStyleId>
              </a:tblPr>
              <a:tblGrid>
                <a:gridCol w="1683650">
                  <a:extLst>
                    <a:ext uri="{9D8B030D-6E8A-4147-A177-3AD203B41FA5}">
                      <a16:colId xmlns:a16="http://schemas.microsoft.com/office/drawing/2014/main" val="20000"/>
                    </a:ext>
                  </a:extLst>
                </a:gridCol>
                <a:gridCol w="1197650">
                  <a:extLst>
                    <a:ext uri="{9D8B030D-6E8A-4147-A177-3AD203B41FA5}">
                      <a16:colId xmlns:a16="http://schemas.microsoft.com/office/drawing/2014/main" val="20001"/>
                    </a:ext>
                  </a:extLst>
                </a:gridCol>
                <a:gridCol w="988250">
                  <a:extLst>
                    <a:ext uri="{9D8B030D-6E8A-4147-A177-3AD203B41FA5}">
                      <a16:colId xmlns:a16="http://schemas.microsoft.com/office/drawing/2014/main" val="20002"/>
                    </a:ext>
                  </a:extLst>
                </a:gridCol>
                <a:gridCol w="996750">
                  <a:extLst>
                    <a:ext uri="{9D8B030D-6E8A-4147-A177-3AD203B41FA5}">
                      <a16:colId xmlns:a16="http://schemas.microsoft.com/office/drawing/2014/main" val="20003"/>
                    </a:ext>
                  </a:extLst>
                </a:gridCol>
                <a:gridCol w="1672675">
                  <a:extLst>
                    <a:ext uri="{9D8B030D-6E8A-4147-A177-3AD203B41FA5}">
                      <a16:colId xmlns:a16="http://schemas.microsoft.com/office/drawing/2014/main" val="20004"/>
                    </a:ext>
                  </a:extLst>
                </a:gridCol>
                <a:gridCol w="1744075">
                  <a:extLst>
                    <a:ext uri="{9D8B030D-6E8A-4147-A177-3AD203B41FA5}">
                      <a16:colId xmlns:a16="http://schemas.microsoft.com/office/drawing/2014/main" val="20005"/>
                    </a:ext>
                  </a:extLst>
                </a:gridCol>
              </a:tblGrid>
              <a:tr h="365900">
                <a:tc gridSpan="6">
                  <a:txBody>
                    <a:bodyPr/>
                    <a:lstStyle/>
                    <a:p>
                      <a:pPr marL="0" marR="0" lvl="0" indent="0" algn="l" rtl="0">
                        <a:lnSpc>
                          <a:spcPct val="100000"/>
                        </a:lnSpc>
                        <a:spcBef>
                          <a:spcPts val="0"/>
                        </a:spcBef>
                        <a:spcAft>
                          <a:spcPts val="0"/>
                        </a:spcAft>
                        <a:buClr>
                          <a:srgbClr val="000000"/>
                        </a:buClr>
                        <a:buSzPts val="1300"/>
                        <a:buFont typeface="Arial"/>
                        <a:buNone/>
                      </a:pPr>
                      <a:r>
                        <a:rPr lang="en" sz="1300">
                          <a:solidFill>
                            <a:schemeClr val="lt1"/>
                          </a:solidFill>
                          <a:latin typeface="Arial Black"/>
                          <a:ea typeface="Arial Black"/>
                          <a:cs typeface="Arial Black"/>
                          <a:sym typeface="Arial Black"/>
                        </a:rPr>
                        <a:t>FULL </a:t>
                      </a:r>
                      <a:r>
                        <a:rPr lang="en" sz="1300" u="none" strike="noStrike" cap="none">
                          <a:solidFill>
                            <a:schemeClr val="lt1"/>
                          </a:solidFill>
                          <a:latin typeface="Arial Black"/>
                          <a:ea typeface="Arial Black"/>
                          <a:cs typeface="Arial Black"/>
                          <a:sym typeface="Arial Black"/>
                        </a:rPr>
                        <a:t>SCHOLARSHIP BENEFITS</a:t>
                      </a:r>
                      <a:endParaRPr sz="1300" u="none" strike="noStrike" cap="none">
                        <a:solidFill>
                          <a:schemeClr val="lt1"/>
                        </a:solidFill>
                        <a:latin typeface="Arial Black"/>
                        <a:ea typeface="Arial Black"/>
                        <a:cs typeface="Arial Black"/>
                        <a:sym typeface="Arial Black"/>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21573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15900">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215732"/>
                          </a:solidFill>
                        </a:rPr>
                        <a:t>Scholarship</a:t>
                      </a:r>
                      <a:endParaRPr sz="1100" b="1" u="none" strike="noStrike" cap="none">
                        <a:solidFill>
                          <a:srgbClr val="21573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215732"/>
                          </a:solidFill>
                        </a:rPr>
                        <a:t>Fall and </a:t>
                      </a:r>
                      <a:br>
                        <a:rPr lang="en" sz="1100" b="1" u="none" strike="noStrike" cap="none">
                          <a:solidFill>
                            <a:srgbClr val="215732"/>
                          </a:solidFill>
                        </a:rPr>
                      </a:br>
                      <a:r>
                        <a:rPr lang="en" sz="1100" b="1" u="none" strike="noStrike" cap="none">
                          <a:solidFill>
                            <a:srgbClr val="215732"/>
                          </a:solidFill>
                        </a:rPr>
                        <a:t>Spring Tuition</a:t>
                      </a:r>
                      <a:endParaRPr sz="1100" b="1" u="none" strike="noStrike" cap="none">
                        <a:solidFill>
                          <a:srgbClr val="21573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215732"/>
                          </a:solidFill>
                        </a:rPr>
                        <a:t>Meal Plan</a:t>
                      </a:r>
                      <a:endParaRPr sz="1100" b="1" u="none" strike="noStrike" cap="none">
                        <a:solidFill>
                          <a:srgbClr val="21573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215732"/>
                          </a:solidFill>
                        </a:rPr>
                        <a:t>Campus Housing</a:t>
                      </a:r>
                      <a:endParaRPr sz="1100" b="1" u="none" strike="noStrike" cap="none">
                        <a:solidFill>
                          <a:srgbClr val="21573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215732"/>
                          </a:solidFill>
                        </a:rPr>
                        <a:t>$800 Textbook Stipend per Semester</a:t>
                      </a:r>
                      <a:endParaRPr sz="1100" b="1" u="none" strike="noStrike" cap="none">
                        <a:solidFill>
                          <a:srgbClr val="21573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215732"/>
                          </a:solidFill>
                        </a:rPr>
                        <a:t>Paid Research </a:t>
                      </a:r>
                      <a:br>
                        <a:rPr lang="en" sz="1100" b="1" u="none" strike="noStrike" cap="none">
                          <a:solidFill>
                            <a:srgbClr val="215732"/>
                          </a:solidFill>
                        </a:rPr>
                      </a:br>
                      <a:r>
                        <a:rPr lang="en" sz="1100" b="1" u="none" strike="noStrike" cap="none">
                          <a:solidFill>
                            <a:srgbClr val="215732"/>
                          </a:solidFill>
                        </a:rPr>
                        <a:t>or Study Abroad </a:t>
                      </a:r>
                      <a:br>
                        <a:rPr lang="en" sz="1100" b="1" u="none" strike="noStrike" cap="none">
                          <a:solidFill>
                            <a:srgbClr val="215732"/>
                          </a:solidFill>
                        </a:rPr>
                      </a:br>
                      <a:r>
                        <a:rPr lang="en" sz="1100" b="1" u="none" strike="noStrike" cap="none">
                          <a:solidFill>
                            <a:srgbClr val="215732"/>
                          </a:solidFill>
                        </a:rPr>
                        <a:t>(up to $1,500 value)</a:t>
                      </a:r>
                      <a:endParaRPr sz="1100" b="1" u="none" strike="noStrike" cap="none">
                        <a:solidFill>
                          <a:srgbClr val="21573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solidFill>
                  </a:tcPr>
                </a:tc>
                <a:extLst>
                  <a:ext uri="{0D108BD9-81ED-4DB2-BD59-A6C34878D82A}">
                    <a16:rowId xmlns:a16="http://schemas.microsoft.com/office/drawing/2014/main" val="10001"/>
                  </a:ext>
                </a:extLst>
              </a:tr>
              <a:tr h="34942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Pace Presidential</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extLst>
                  <a:ext uri="{0D108BD9-81ED-4DB2-BD59-A6C34878D82A}">
                    <a16:rowId xmlns:a16="http://schemas.microsoft.com/office/drawing/2014/main" val="10002"/>
                  </a:ext>
                </a:extLst>
              </a:tr>
              <a:tr h="3659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National Merit Finalist</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36147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Argo Spirit</a:t>
                      </a: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97C800">
                        <a:alpha val="50000"/>
                      </a:srgbClr>
                    </a:solidFill>
                  </a:tcPr>
                </a:tc>
                <a:extLst>
                  <a:ext uri="{0D108BD9-81ED-4DB2-BD59-A6C34878D82A}">
                    <a16:rowId xmlns:a16="http://schemas.microsoft.com/office/drawing/2014/main" val="10004"/>
                  </a:ext>
                </a:extLst>
              </a:tr>
            </a:tbl>
          </a:graphicData>
        </a:graphic>
      </p:graphicFrame>
      <p:cxnSp>
        <p:nvCxnSpPr>
          <p:cNvPr id="451" name="Google Shape;451;g3766c0b0610_17_54"/>
          <p:cNvCxnSpPr/>
          <p:nvPr/>
        </p:nvCxnSpPr>
        <p:spPr>
          <a:xfrm>
            <a:off x="2220722" y="1869187"/>
            <a:ext cx="0" cy="1782300"/>
          </a:xfrm>
          <a:prstGeom prst="straightConnector1">
            <a:avLst/>
          </a:prstGeom>
          <a:noFill/>
          <a:ln w="9525" cap="flat" cmpd="sng">
            <a:solidFill>
              <a:srgbClr val="215732"/>
            </a:solidFill>
            <a:prstDash val="solid"/>
            <a:round/>
            <a:headEnd type="none" w="sm" len="sm"/>
            <a:tailEnd type="none" w="sm" len="sm"/>
          </a:ln>
        </p:spPr>
      </p:cxnSp>
      <p:cxnSp>
        <p:nvCxnSpPr>
          <p:cNvPr id="452" name="Google Shape;452;g3766c0b0610_17_54"/>
          <p:cNvCxnSpPr/>
          <p:nvPr/>
        </p:nvCxnSpPr>
        <p:spPr>
          <a:xfrm>
            <a:off x="3503296" y="1869182"/>
            <a:ext cx="0" cy="1782300"/>
          </a:xfrm>
          <a:prstGeom prst="straightConnector1">
            <a:avLst/>
          </a:prstGeom>
          <a:noFill/>
          <a:ln w="9525" cap="flat" cmpd="sng">
            <a:solidFill>
              <a:srgbClr val="215732"/>
            </a:solidFill>
            <a:prstDash val="solid"/>
            <a:round/>
            <a:headEnd type="none" w="sm" len="sm"/>
            <a:tailEnd type="none" w="sm" len="sm"/>
          </a:ln>
        </p:spPr>
      </p:cxnSp>
      <p:cxnSp>
        <p:nvCxnSpPr>
          <p:cNvPr id="453" name="Google Shape;453;g3766c0b0610_17_54"/>
          <p:cNvCxnSpPr/>
          <p:nvPr/>
        </p:nvCxnSpPr>
        <p:spPr>
          <a:xfrm>
            <a:off x="4426147" y="1869182"/>
            <a:ext cx="0" cy="1782300"/>
          </a:xfrm>
          <a:prstGeom prst="straightConnector1">
            <a:avLst/>
          </a:prstGeom>
          <a:noFill/>
          <a:ln w="9525" cap="flat" cmpd="sng">
            <a:solidFill>
              <a:srgbClr val="215732"/>
            </a:solidFill>
            <a:prstDash val="solid"/>
            <a:round/>
            <a:headEnd type="none" w="sm" len="sm"/>
            <a:tailEnd type="none" w="sm" len="sm"/>
          </a:ln>
        </p:spPr>
      </p:cxnSp>
      <p:cxnSp>
        <p:nvCxnSpPr>
          <p:cNvPr id="454" name="Google Shape;454;g3766c0b0610_17_54"/>
          <p:cNvCxnSpPr/>
          <p:nvPr/>
        </p:nvCxnSpPr>
        <p:spPr>
          <a:xfrm>
            <a:off x="5433472" y="1869182"/>
            <a:ext cx="0" cy="1782300"/>
          </a:xfrm>
          <a:prstGeom prst="straightConnector1">
            <a:avLst/>
          </a:prstGeom>
          <a:noFill/>
          <a:ln w="9525" cap="flat" cmpd="sng">
            <a:solidFill>
              <a:srgbClr val="215732"/>
            </a:solidFill>
            <a:prstDash val="solid"/>
            <a:round/>
            <a:headEnd type="none" w="sm" len="sm"/>
            <a:tailEnd type="none" w="sm" len="sm"/>
          </a:ln>
        </p:spPr>
      </p:cxnSp>
      <p:cxnSp>
        <p:nvCxnSpPr>
          <p:cNvPr id="455" name="Google Shape;455;g3766c0b0610_17_54"/>
          <p:cNvCxnSpPr/>
          <p:nvPr/>
        </p:nvCxnSpPr>
        <p:spPr>
          <a:xfrm>
            <a:off x="7135272" y="1869182"/>
            <a:ext cx="0" cy="1782300"/>
          </a:xfrm>
          <a:prstGeom prst="straightConnector1">
            <a:avLst/>
          </a:prstGeom>
          <a:noFill/>
          <a:ln w="9525" cap="flat" cmpd="sng">
            <a:solidFill>
              <a:srgbClr val="215732"/>
            </a:solidFill>
            <a:prstDash val="solid"/>
            <a:round/>
            <a:headEnd type="none" w="sm" len="sm"/>
            <a:tailEnd type="none" w="sm" len="sm"/>
          </a:ln>
        </p:spPr>
      </p:cxnSp>
      <p:grpSp>
        <p:nvGrpSpPr>
          <p:cNvPr id="456" name="Google Shape;456;g3766c0b0610_17_54"/>
          <p:cNvGrpSpPr/>
          <p:nvPr/>
        </p:nvGrpSpPr>
        <p:grpSpPr>
          <a:xfrm>
            <a:off x="2666539" y="2634205"/>
            <a:ext cx="305276" cy="955175"/>
            <a:chOff x="2579349" y="2620097"/>
            <a:chExt cx="305276" cy="955175"/>
          </a:xfrm>
        </p:grpSpPr>
        <p:pic>
          <p:nvPicPr>
            <p:cNvPr id="457" name="Google Shape;457;g3766c0b0610_17_54" title="green check.png"/>
            <p:cNvPicPr preferRelativeResize="0"/>
            <p:nvPr/>
          </p:nvPicPr>
          <p:blipFill rotWithShape="1">
            <a:blip r:embed="rId3">
              <a:alphaModFix/>
            </a:blip>
            <a:srcRect t="5476" b="5476"/>
            <a:stretch/>
          </p:blipFill>
          <p:spPr>
            <a:xfrm>
              <a:off x="2579349" y="2620097"/>
              <a:ext cx="305276" cy="251775"/>
            </a:xfrm>
            <a:prstGeom prst="rect">
              <a:avLst/>
            </a:prstGeom>
            <a:noFill/>
            <a:ln>
              <a:noFill/>
            </a:ln>
          </p:spPr>
        </p:pic>
        <p:pic>
          <p:nvPicPr>
            <p:cNvPr id="458" name="Google Shape;458;g3766c0b0610_17_54" title="green check.png"/>
            <p:cNvPicPr preferRelativeResize="0"/>
            <p:nvPr/>
          </p:nvPicPr>
          <p:blipFill rotWithShape="1">
            <a:blip r:embed="rId3">
              <a:alphaModFix/>
            </a:blip>
            <a:srcRect t="5476" b="5476"/>
            <a:stretch/>
          </p:blipFill>
          <p:spPr>
            <a:xfrm>
              <a:off x="2579349" y="2971797"/>
              <a:ext cx="305276" cy="251775"/>
            </a:xfrm>
            <a:prstGeom prst="rect">
              <a:avLst/>
            </a:prstGeom>
            <a:noFill/>
            <a:ln>
              <a:noFill/>
            </a:ln>
          </p:spPr>
        </p:pic>
        <p:pic>
          <p:nvPicPr>
            <p:cNvPr id="459" name="Google Shape;459;g3766c0b0610_17_54" title="green check.png"/>
            <p:cNvPicPr preferRelativeResize="0"/>
            <p:nvPr/>
          </p:nvPicPr>
          <p:blipFill rotWithShape="1">
            <a:blip r:embed="rId3">
              <a:alphaModFix/>
            </a:blip>
            <a:srcRect t="5476" b="5476"/>
            <a:stretch/>
          </p:blipFill>
          <p:spPr>
            <a:xfrm>
              <a:off x="2579349" y="3323497"/>
              <a:ext cx="305276" cy="251775"/>
            </a:xfrm>
            <a:prstGeom prst="rect">
              <a:avLst/>
            </a:prstGeom>
            <a:noFill/>
            <a:ln>
              <a:noFill/>
            </a:ln>
          </p:spPr>
        </p:pic>
      </p:grpSp>
      <p:grpSp>
        <p:nvGrpSpPr>
          <p:cNvPr id="460" name="Google Shape;460;g3766c0b0610_17_54"/>
          <p:cNvGrpSpPr/>
          <p:nvPr/>
        </p:nvGrpSpPr>
        <p:grpSpPr>
          <a:xfrm>
            <a:off x="3812087" y="2620097"/>
            <a:ext cx="305276" cy="955175"/>
            <a:chOff x="2579349" y="2620097"/>
            <a:chExt cx="305276" cy="955175"/>
          </a:xfrm>
        </p:grpSpPr>
        <p:pic>
          <p:nvPicPr>
            <p:cNvPr id="461" name="Google Shape;461;g3766c0b0610_17_54" title="green check.png"/>
            <p:cNvPicPr preferRelativeResize="0"/>
            <p:nvPr/>
          </p:nvPicPr>
          <p:blipFill rotWithShape="1">
            <a:blip r:embed="rId3">
              <a:alphaModFix/>
            </a:blip>
            <a:srcRect t="5476" b="5476"/>
            <a:stretch/>
          </p:blipFill>
          <p:spPr>
            <a:xfrm>
              <a:off x="2579349" y="2620097"/>
              <a:ext cx="305276" cy="251775"/>
            </a:xfrm>
            <a:prstGeom prst="rect">
              <a:avLst/>
            </a:prstGeom>
            <a:noFill/>
            <a:ln>
              <a:noFill/>
            </a:ln>
          </p:spPr>
        </p:pic>
        <p:pic>
          <p:nvPicPr>
            <p:cNvPr id="462" name="Google Shape;462;g3766c0b0610_17_54" title="green check.png"/>
            <p:cNvPicPr preferRelativeResize="0"/>
            <p:nvPr/>
          </p:nvPicPr>
          <p:blipFill rotWithShape="1">
            <a:blip r:embed="rId3">
              <a:alphaModFix/>
            </a:blip>
            <a:srcRect t="5476" b="5476"/>
            <a:stretch/>
          </p:blipFill>
          <p:spPr>
            <a:xfrm>
              <a:off x="2579349" y="2971797"/>
              <a:ext cx="305276" cy="251775"/>
            </a:xfrm>
            <a:prstGeom prst="rect">
              <a:avLst/>
            </a:prstGeom>
            <a:noFill/>
            <a:ln>
              <a:noFill/>
            </a:ln>
          </p:spPr>
        </p:pic>
        <p:pic>
          <p:nvPicPr>
            <p:cNvPr id="463" name="Google Shape;463;g3766c0b0610_17_54" title="green check.png"/>
            <p:cNvPicPr preferRelativeResize="0"/>
            <p:nvPr/>
          </p:nvPicPr>
          <p:blipFill rotWithShape="1">
            <a:blip r:embed="rId3">
              <a:alphaModFix/>
            </a:blip>
            <a:srcRect t="5476" b="5476"/>
            <a:stretch/>
          </p:blipFill>
          <p:spPr>
            <a:xfrm>
              <a:off x="2579349" y="3323497"/>
              <a:ext cx="305276" cy="251775"/>
            </a:xfrm>
            <a:prstGeom prst="rect">
              <a:avLst/>
            </a:prstGeom>
            <a:noFill/>
            <a:ln>
              <a:noFill/>
            </a:ln>
          </p:spPr>
        </p:pic>
      </p:grpSp>
      <p:grpSp>
        <p:nvGrpSpPr>
          <p:cNvPr id="464" name="Google Shape;464;g3766c0b0610_17_54"/>
          <p:cNvGrpSpPr/>
          <p:nvPr/>
        </p:nvGrpSpPr>
        <p:grpSpPr>
          <a:xfrm>
            <a:off x="4782939" y="2620097"/>
            <a:ext cx="305276" cy="955175"/>
            <a:chOff x="2579349" y="2620097"/>
            <a:chExt cx="305276" cy="955175"/>
          </a:xfrm>
        </p:grpSpPr>
        <p:pic>
          <p:nvPicPr>
            <p:cNvPr id="465" name="Google Shape;465;g3766c0b0610_17_54" title="green check.png"/>
            <p:cNvPicPr preferRelativeResize="0"/>
            <p:nvPr/>
          </p:nvPicPr>
          <p:blipFill rotWithShape="1">
            <a:blip r:embed="rId3">
              <a:alphaModFix/>
            </a:blip>
            <a:srcRect t="5476" b="5476"/>
            <a:stretch/>
          </p:blipFill>
          <p:spPr>
            <a:xfrm>
              <a:off x="2579349" y="2620097"/>
              <a:ext cx="305276" cy="251775"/>
            </a:xfrm>
            <a:prstGeom prst="rect">
              <a:avLst/>
            </a:prstGeom>
            <a:noFill/>
            <a:ln>
              <a:noFill/>
            </a:ln>
          </p:spPr>
        </p:pic>
        <p:pic>
          <p:nvPicPr>
            <p:cNvPr id="466" name="Google Shape;466;g3766c0b0610_17_54" title="green check.png"/>
            <p:cNvPicPr preferRelativeResize="0"/>
            <p:nvPr/>
          </p:nvPicPr>
          <p:blipFill rotWithShape="1">
            <a:blip r:embed="rId3">
              <a:alphaModFix/>
            </a:blip>
            <a:srcRect t="5476" b="5476"/>
            <a:stretch/>
          </p:blipFill>
          <p:spPr>
            <a:xfrm>
              <a:off x="2579349" y="2971797"/>
              <a:ext cx="305276" cy="251775"/>
            </a:xfrm>
            <a:prstGeom prst="rect">
              <a:avLst/>
            </a:prstGeom>
            <a:noFill/>
            <a:ln>
              <a:noFill/>
            </a:ln>
          </p:spPr>
        </p:pic>
        <p:pic>
          <p:nvPicPr>
            <p:cNvPr id="467" name="Google Shape;467;g3766c0b0610_17_54" title="green check.png"/>
            <p:cNvPicPr preferRelativeResize="0"/>
            <p:nvPr/>
          </p:nvPicPr>
          <p:blipFill rotWithShape="1">
            <a:blip r:embed="rId3">
              <a:alphaModFix/>
            </a:blip>
            <a:srcRect t="5476" b="5476"/>
            <a:stretch/>
          </p:blipFill>
          <p:spPr>
            <a:xfrm>
              <a:off x="2579349" y="3323497"/>
              <a:ext cx="305276" cy="251775"/>
            </a:xfrm>
            <a:prstGeom prst="rect">
              <a:avLst/>
            </a:prstGeom>
            <a:noFill/>
            <a:ln>
              <a:noFill/>
            </a:ln>
          </p:spPr>
        </p:pic>
      </p:grpSp>
      <p:grpSp>
        <p:nvGrpSpPr>
          <p:cNvPr id="468" name="Google Shape;468;g3766c0b0610_17_54"/>
          <p:cNvGrpSpPr/>
          <p:nvPr/>
        </p:nvGrpSpPr>
        <p:grpSpPr>
          <a:xfrm>
            <a:off x="6074089" y="2620097"/>
            <a:ext cx="305276" cy="955175"/>
            <a:chOff x="2579349" y="2620097"/>
            <a:chExt cx="305276" cy="955175"/>
          </a:xfrm>
        </p:grpSpPr>
        <p:pic>
          <p:nvPicPr>
            <p:cNvPr id="469" name="Google Shape;469;g3766c0b0610_17_54" title="green check.png"/>
            <p:cNvPicPr preferRelativeResize="0"/>
            <p:nvPr/>
          </p:nvPicPr>
          <p:blipFill rotWithShape="1">
            <a:blip r:embed="rId3">
              <a:alphaModFix/>
            </a:blip>
            <a:srcRect t="5476" b="5476"/>
            <a:stretch/>
          </p:blipFill>
          <p:spPr>
            <a:xfrm>
              <a:off x="2579349" y="2620097"/>
              <a:ext cx="305276" cy="251775"/>
            </a:xfrm>
            <a:prstGeom prst="rect">
              <a:avLst/>
            </a:prstGeom>
            <a:noFill/>
            <a:ln>
              <a:noFill/>
            </a:ln>
          </p:spPr>
        </p:pic>
        <p:pic>
          <p:nvPicPr>
            <p:cNvPr id="470" name="Google Shape;470;g3766c0b0610_17_54" title="green check.png"/>
            <p:cNvPicPr preferRelativeResize="0"/>
            <p:nvPr/>
          </p:nvPicPr>
          <p:blipFill rotWithShape="1">
            <a:blip r:embed="rId3">
              <a:alphaModFix/>
            </a:blip>
            <a:srcRect t="5476" b="5476"/>
            <a:stretch/>
          </p:blipFill>
          <p:spPr>
            <a:xfrm>
              <a:off x="2579349" y="2971797"/>
              <a:ext cx="305276" cy="251775"/>
            </a:xfrm>
            <a:prstGeom prst="rect">
              <a:avLst/>
            </a:prstGeom>
            <a:noFill/>
            <a:ln>
              <a:noFill/>
            </a:ln>
          </p:spPr>
        </p:pic>
        <p:pic>
          <p:nvPicPr>
            <p:cNvPr id="471" name="Google Shape;471;g3766c0b0610_17_54" title="green check.png"/>
            <p:cNvPicPr preferRelativeResize="0"/>
            <p:nvPr/>
          </p:nvPicPr>
          <p:blipFill rotWithShape="1">
            <a:blip r:embed="rId3">
              <a:alphaModFix/>
            </a:blip>
            <a:srcRect t="5476" b="5476"/>
            <a:stretch/>
          </p:blipFill>
          <p:spPr>
            <a:xfrm>
              <a:off x="2579349" y="3323497"/>
              <a:ext cx="305276" cy="251775"/>
            </a:xfrm>
            <a:prstGeom prst="rect">
              <a:avLst/>
            </a:prstGeom>
            <a:noFill/>
            <a:ln>
              <a:noFill/>
            </a:ln>
          </p:spPr>
        </p:pic>
      </p:grpSp>
      <p:grpSp>
        <p:nvGrpSpPr>
          <p:cNvPr id="472" name="Google Shape;472;g3766c0b0610_17_54"/>
          <p:cNvGrpSpPr/>
          <p:nvPr/>
        </p:nvGrpSpPr>
        <p:grpSpPr>
          <a:xfrm>
            <a:off x="7732139" y="2620097"/>
            <a:ext cx="305276" cy="603475"/>
            <a:chOff x="2579349" y="2620097"/>
            <a:chExt cx="305276" cy="603475"/>
          </a:xfrm>
        </p:grpSpPr>
        <p:pic>
          <p:nvPicPr>
            <p:cNvPr id="473" name="Google Shape;473;g3766c0b0610_17_54" title="green check.png"/>
            <p:cNvPicPr preferRelativeResize="0"/>
            <p:nvPr/>
          </p:nvPicPr>
          <p:blipFill rotWithShape="1">
            <a:blip r:embed="rId3">
              <a:alphaModFix/>
            </a:blip>
            <a:srcRect t="5476" b="5476"/>
            <a:stretch/>
          </p:blipFill>
          <p:spPr>
            <a:xfrm>
              <a:off x="2579349" y="2620097"/>
              <a:ext cx="305276" cy="251775"/>
            </a:xfrm>
            <a:prstGeom prst="rect">
              <a:avLst/>
            </a:prstGeom>
            <a:noFill/>
            <a:ln>
              <a:noFill/>
            </a:ln>
          </p:spPr>
        </p:pic>
        <p:pic>
          <p:nvPicPr>
            <p:cNvPr id="474" name="Google Shape;474;g3766c0b0610_17_54" title="green check.png"/>
            <p:cNvPicPr preferRelativeResize="0"/>
            <p:nvPr/>
          </p:nvPicPr>
          <p:blipFill rotWithShape="1">
            <a:blip r:embed="rId3">
              <a:alphaModFix/>
            </a:blip>
            <a:srcRect t="5476" b="5476"/>
            <a:stretch/>
          </p:blipFill>
          <p:spPr>
            <a:xfrm>
              <a:off x="2579349" y="2971797"/>
              <a:ext cx="305276" cy="251775"/>
            </a:xfrm>
            <a:prstGeom prst="rect">
              <a:avLst/>
            </a:prstGeom>
            <a:noFill/>
            <a:ln>
              <a:noFill/>
            </a:ln>
          </p:spPr>
        </p:pic>
      </p:grpSp>
    </p:spTree>
  </p:cSld>
  <p:clrMapOvr>
    <a:masterClrMapping/>
  </p:clrMapOvr>
  <p:transition spd="med" advClick="0" advTm="5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375196a9f16_1_431"/>
          <p:cNvSpPr txBox="1"/>
          <p:nvPr/>
        </p:nvSpPr>
        <p:spPr>
          <a:xfrm>
            <a:off x="1353450" y="2068175"/>
            <a:ext cx="6437100" cy="9006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000000"/>
              </a:buClr>
              <a:buSzPts val="4500"/>
              <a:buFont typeface="Arial"/>
              <a:buNone/>
            </a:pPr>
            <a:r>
              <a:rPr lang="en" sz="6400" b="1">
                <a:solidFill>
                  <a:srgbClr val="FFFFFF"/>
                </a:solidFill>
                <a:latin typeface="Arial Black"/>
                <a:ea typeface="Arial Black"/>
                <a:cs typeface="Arial Black"/>
                <a:sym typeface="Arial Black"/>
              </a:rPr>
              <a:t>Learn More</a:t>
            </a:r>
            <a:endParaRPr sz="6100" b="1" i="0" u="none" strike="noStrike" cap="none">
              <a:solidFill>
                <a:srgbClr val="FFFFFF"/>
              </a:solidFill>
              <a:latin typeface="Arial Black"/>
              <a:ea typeface="Arial Black"/>
              <a:cs typeface="Arial Black"/>
              <a:sym typeface="Arial Black"/>
            </a:endParaRPr>
          </a:p>
        </p:txBody>
      </p:sp>
      <p:sp>
        <p:nvSpPr>
          <p:cNvPr id="480" name="Google Shape;480;g375196a9f16_1_431"/>
          <p:cNvSpPr txBox="1"/>
          <p:nvPr/>
        </p:nvSpPr>
        <p:spPr>
          <a:xfrm>
            <a:off x="3661875" y="2968775"/>
            <a:ext cx="1708200" cy="235500"/>
          </a:xfrm>
          <a:prstGeom prst="rect">
            <a:avLst/>
          </a:prstGeom>
          <a:solidFill>
            <a:srgbClr val="009CDE"/>
          </a:solidFill>
          <a:ln>
            <a:noFill/>
          </a:ln>
        </p:spPr>
        <p:txBody>
          <a:bodyPr spcFirstLastPara="1" wrap="square" lIns="27425" tIns="27425" rIns="27425" bIns="27425" anchor="t" anchorCtr="0">
            <a:noAutofit/>
          </a:bodyPr>
          <a:lstStyle/>
          <a:p>
            <a:pPr marL="0" marR="0" lvl="0" indent="0" algn="ctr" rtl="0">
              <a:lnSpc>
                <a:spcPct val="90000"/>
              </a:lnSpc>
              <a:spcBef>
                <a:spcPts val="0"/>
              </a:spcBef>
              <a:spcAft>
                <a:spcPts val="0"/>
              </a:spcAft>
              <a:buClr>
                <a:srgbClr val="000000"/>
              </a:buClr>
              <a:buSzPts val="1300"/>
              <a:buFont typeface="Arial"/>
              <a:buNone/>
            </a:pPr>
            <a:r>
              <a:rPr lang="en" sz="1300" b="0" i="0" u="none" strike="noStrike" cap="none">
                <a:solidFill>
                  <a:srgbClr val="FFFFFF"/>
                </a:solidFill>
                <a:latin typeface="Arial Black"/>
                <a:ea typeface="Arial Black"/>
                <a:cs typeface="Arial Black"/>
                <a:sym typeface="Arial Black"/>
              </a:rPr>
              <a:t>uwf.edu/GoApply</a:t>
            </a:r>
            <a:endParaRPr sz="1300" b="0" i="0" u="none" strike="noStrike" cap="none">
              <a:solidFill>
                <a:srgbClr val="FFFFFF"/>
              </a:solidFill>
              <a:latin typeface="Arial Black"/>
              <a:ea typeface="Arial Black"/>
              <a:cs typeface="Arial Black"/>
              <a:sym typeface="Arial Black"/>
            </a:endParaRPr>
          </a:p>
        </p:txBody>
      </p:sp>
    </p:spTree>
  </p:cSld>
  <p:clrMapOvr>
    <a:masterClrMapping/>
  </p:clrMapOvr>
  <p:transition spd="med" advClick="0" advTm="5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g376b7ae3aa4_0_0" title="events 2.jpg"/>
          <p:cNvPicPr preferRelativeResize="0"/>
          <p:nvPr/>
        </p:nvPicPr>
        <p:blipFill rotWithShape="1">
          <a:blip r:embed="rId3">
            <a:alphaModFix/>
          </a:blip>
          <a:srcRect l="16812" t="16812"/>
          <a:stretch/>
        </p:blipFill>
        <p:spPr>
          <a:xfrm>
            <a:off x="5863" y="0"/>
            <a:ext cx="9132269" cy="5136901"/>
          </a:xfrm>
          <a:prstGeom prst="rect">
            <a:avLst/>
          </a:prstGeom>
          <a:noFill/>
          <a:ln>
            <a:noFill/>
          </a:ln>
        </p:spPr>
      </p:pic>
      <p:sp>
        <p:nvSpPr>
          <p:cNvPr id="486" name="Google Shape;486;g376b7ae3aa4_0_0"/>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g376b7ae3aa4_0_0"/>
          <p:cNvSpPr/>
          <p:nvPr/>
        </p:nvSpPr>
        <p:spPr>
          <a:xfrm>
            <a:off x="5563675" y="2274287"/>
            <a:ext cx="3242100" cy="2407800"/>
          </a:xfrm>
          <a:prstGeom prst="round2DiagRect">
            <a:avLst>
              <a:gd name="adj1" fmla="val 28704"/>
              <a:gd name="adj2" fmla="val 9664"/>
            </a:avLst>
          </a:prstGeom>
          <a:solidFill>
            <a:srgbClr val="FFFFFF">
              <a:alpha val="94300"/>
            </a:srgbClr>
          </a:solidFill>
          <a:ln w="28575" cap="flat" cmpd="sng">
            <a:solidFill>
              <a:srgbClr val="004C97"/>
            </a:solidFill>
            <a:prstDash val="solid"/>
            <a:round/>
            <a:headEnd type="none" w="sm" len="sm"/>
            <a:tailEnd type="none" w="sm" len="sm"/>
          </a:ln>
        </p:spPr>
        <p:txBody>
          <a:bodyPr spcFirstLastPara="1" wrap="square" lIns="182875" tIns="182875" rIns="89175" bIns="89175" anchor="ctr" anchorCtr="0">
            <a:noAutofit/>
          </a:bodyPr>
          <a:lstStyle/>
          <a:p>
            <a:pPr marL="0" lvl="0" indent="0" algn="l" rtl="0">
              <a:lnSpc>
                <a:spcPct val="90000"/>
              </a:lnSpc>
              <a:spcBef>
                <a:spcPts val="0"/>
              </a:spcBef>
              <a:spcAft>
                <a:spcPts val="0"/>
              </a:spcAft>
              <a:buNone/>
            </a:pPr>
            <a:r>
              <a:rPr lang="en" sz="2400" b="1">
                <a:solidFill>
                  <a:srgbClr val="004C97"/>
                </a:solidFill>
                <a:latin typeface="Arial Black"/>
                <a:ea typeface="Arial Black"/>
                <a:cs typeface="Arial Black"/>
                <a:sym typeface="Arial Black"/>
              </a:rPr>
              <a:t>Events</a:t>
            </a:r>
            <a:endParaRPr sz="2400">
              <a:solidFill>
                <a:srgbClr val="004C97"/>
              </a:solidFill>
              <a:latin typeface="Arial Black"/>
              <a:ea typeface="Arial Black"/>
              <a:cs typeface="Arial Black"/>
              <a:sym typeface="Arial Black"/>
            </a:endParaRPr>
          </a:p>
          <a:p>
            <a:pPr marL="228600" lvl="0" indent="-133350" algn="l" rtl="0">
              <a:spcBef>
                <a:spcPts val="600"/>
              </a:spcBef>
              <a:spcAft>
                <a:spcPts val="0"/>
              </a:spcAft>
              <a:buClr>
                <a:schemeClr val="dk1"/>
              </a:buClr>
              <a:buSzPts val="1200"/>
              <a:buChar char="●"/>
            </a:pPr>
            <a:r>
              <a:rPr lang="en" sz="1200">
                <a:solidFill>
                  <a:schemeClr val="dk1"/>
                </a:solidFill>
              </a:rPr>
              <a:t>Explore UWF! Open House</a:t>
            </a:r>
            <a:br>
              <a:rPr lang="en" sz="1200">
                <a:solidFill>
                  <a:schemeClr val="dk1"/>
                </a:solidFill>
              </a:rPr>
            </a:br>
            <a:r>
              <a:rPr lang="en" sz="1000">
                <a:solidFill>
                  <a:schemeClr val="dk1"/>
                </a:solidFill>
              </a:rPr>
              <a:t>Fall: Nov. 15 | Spring: April 18</a:t>
            </a:r>
            <a:endParaRPr sz="1000">
              <a:solidFill>
                <a:schemeClr val="dk1"/>
              </a:solidFill>
            </a:endParaRPr>
          </a:p>
          <a:p>
            <a:pPr marL="228600" lvl="0" indent="-133350" algn="l" rtl="0">
              <a:spcBef>
                <a:spcPts val="300"/>
              </a:spcBef>
              <a:spcAft>
                <a:spcPts val="0"/>
              </a:spcAft>
              <a:buClr>
                <a:schemeClr val="dk1"/>
              </a:buClr>
              <a:buSzPts val="1200"/>
              <a:buChar char="●"/>
            </a:pPr>
            <a:r>
              <a:rPr lang="en" sz="1200">
                <a:solidFill>
                  <a:schemeClr val="dk1"/>
                </a:solidFill>
              </a:rPr>
              <a:t>Argo Information Virtual Sessions</a:t>
            </a:r>
            <a:br>
              <a:rPr lang="en" sz="1200">
                <a:solidFill>
                  <a:schemeClr val="dk1"/>
                </a:solidFill>
              </a:rPr>
            </a:br>
            <a:r>
              <a:rPr lang="en" sz="1000">
                <a:solidFill>
                  <a:schemeClr val="dk1"/>
                </a:solidFill>
              </a:rPr>
              <a:t>For prospective students</a:t>
            </a:r>
            <a:endParaRPr sz="1000">
              <a:solidFill>
                <a:schemeClr val="dk1"/>
              </a:solidFill>
            </a:endParaRPr>
          </a:p>
          <a:p>
            <a:pPr marL="228600" lvl="0" indent="-133350" algn="l" rtl="0">
              <a:spcBef>
                <a:spcPts val="300"/>
              </a:spcBef>
              <a:spcAft>
                <a:spcPts val="0"/>
              </a:spcAft>
              <a:buClr>
                <a:schemeClr val="dk1"/>
              </a:buClr>
              <a:buSzPts val="1200"/>
              <a:buChar char="●"/>
            </a:pPr>
            <a:r>
              <a:rPr lang="en" sz="1200">
                <a:solidFill>
                  <a:schemeClr val="dk1"/>
                </a:solidFill>
              </a:rPr>
              <a:t>Argo Enrollment Virtual Sessions</a:t>
            </a:r>
            <a:br>
              <a:rPr lang="en" sz="1200">
                <a:solidFill>
                  <a:schemeClr val="dk1"/>
                </a:solidFill>
              </a:rPr>
            </a:br>
            <a:r>
              <a:rPr lang="en" sz="1000">
                <a:solidFill>
                  <a:schemeClr val="dk1"/>
                </a:solidFill>
              </a:rPr>
              <a:t>For admitted students</a:t>
            </a:r>
            <a:endParaRPr sz="1200">
              <a:solidFill>
                <a:schemeClr val="dk1"/>
              </a:solidFill>
            </a:endParaRPr>
          </a:p>
          <a:p>
            <a:pPr marL="228600" lvl="0" indent="-57150" algn="ctr" rtl="0">
              <a:lnSpc>
                <a:spcPct val="90000"/>
              </a:lnSpc>
              <a:spcBef>
                <a:spcPts val="300"/>
              </a:spcBef>
              <a:spcAft>
                <a:spcPts val="1000"/>
              </a:spcAft>
              <a:buNone/>
            </a:pPr>
            <a:endParaRPr sz="1600" b="1">
              <a:solidFill>
                <a:schemeClr val="dk1"/>
              </a:solidFill>
            </a:endParaRPr>
          </a:p>
        </p:txBody>
      </p:sp>
      <p:sp>
        <p:nvSpPr>
          <p:cNvPr id="488" name="Google Shape;488;g376b7ae3aa4_0_0"/>
          <p:cNvSpPr txBox="1"/>
          <p:nvPr/>
        </p:nvSpPr>
        <p:spPr>
          <a:xfrm>
            <a:off x="6070095" y="4205577"/>
            <a:ext cx="2161800" cy="221100"/>
          </a:xfrm>
          <a:prstGeom prst="rect">
            <a:avLst/>
          </a:prstGeom>
          <a:solidFill>
            <a:schemeClr val="dk2"/>
          </a:solidFill>
          <a:ln>
            <a:noFill/>
          </a:ln>
        </p:spPr>
        <p:txBody>
          <a:bodyPr spcFirstLastPara="1" wrap="square" lIns="27425" tIns="27425" rIns="27425" bIns="27425" anchor="t" anchorCtr="0">
            <a:noAutofit/>
          </a:bodyPr>
          <a:lstStyle/>
          <a:p>
            <a:pPr marL="0" marR="0" lvl="0" indent="0" algn="ctr" rtl="0">
              <a:lnSpc>
                <a:spcPct val="90000"/>
              </a:lnSpc>
              <a:spcBef>
                <a:spcPts val="0"/>
              </a:spcBef>
              <a:spcAft>
                <a:spcPts val="0"/>
              </a:spcAft>
              <a:buClr>
                <a:srgbClr val="000000"/>
              </a:buClr>
              <a:buSzPts val="1300"/>
              <a:buFont typeface="Arial"/>
              <a:buNone/>
            </a:pPr>
            <a:r>
              <a:rPr lang="en" sz="1100" b="0" i="0" u="none" strike="noStrike" cap="none">
                <a:solidFill>
                  <a:srgbClr val="FFFFFF"/>
                </a:solidFill>
                <a:latin typeface="Arial Black"/>
                <a:ea typeface="Arial Black"/>
                <a:cs typeface="Arial Black"/>
                <a:sym typeface="Arial Black"/>
              </a:rPr>
              <a:t>uwf.edu/AdmissionsEvents</a:t>
            </a:r>
            <a:endParaRPr sz="1100" b="0" i="0" u="none" strike="noStrike" cap="none">
              <a:solidFill>
                <a:srgbClr val="FFFFFF"/>
              </a:solidFill>
              <a:latin typeface="Arial Black"/>
              <a:ea typeface="Arial Black"/>
              <a:cs typeface="Arial Black"/>
              <a:sym typeface="Arial Black"/>
            </a:endParaRPr>
          </a:p>
        </p:txBody>
      </p:sp>
    </p:spTree>
  </p:cSld>
  <p:clrMapOvr>
    <a:masterClrMapping/>
  </p:clrMapOvr>
  <p:transition spd="med" advClick="0" advTm="5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Tree>
  </p:cSld>
  <p:clrMapOvr>
    <a:masterClrMapping/>
  </p:clrMapOvr>
  <p:transition spd="med" advClick="0" advTm="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g3766c0b0610_2_35" title="downtown.jpg"/>
          <p:cNvPicPr preferRelativeResize="0"/>
          <p:nvPr/>
        </p:nvPicPr>
        <p:blipFill rotWithShape="1">
          <a:blip r:embed="rId3">
            <a:alphaModFix/>
          </a:blip>
          <a:srcRect t="15971" r="18354" b="2455"/>
          <a:stretch/>
        </p:blipFill>
        <p:spPr>
          <a:xfrm>
            <a:off x="0" y="2232"/>
            <a:ext cx="9144005" cy="5139037"/>
          </a:xfrm>
          <a:prstGeom prst="rect">
            <a:avLst/>
          </a:prstGeom>
          <a:noFill/>
          <a:ln>
            <a:noFill/>
          </a:ln>
        </p:spPr>
      </p:pic>
      <p:sp>
        <p:nvSpPr>
          <p:cNvPr id="98" name="Google Shape;98;g3766c0b0610_2_35"/>
          <p:cNvSpPr/>
          <p:nvPr/>
        </p:nvSpPr>
        <p:spPr>
          <a:xfrm rot="-864751">
            <a:off x="-1050644" y="-930293"/>
            <a:ext cx="10148589" cy="2642799"/>
          </a:xfrm>
          <a:prstGeom prst="rect">
            <a:avLst/>
          </a:prstGeom>
          <a:gradFill>
            <a:gsLst>
              <a:gs pos="0">
                <a:srgbClr val="000000">
                  <a:alpha val="71372"/>
                  <a:alpha val="71520"/>
                </a:srgbClr>
              </a:gs>
              <a:gs pos="100000">
                <a:srgbClr val="FFFFFF">
                  <a:alpha val="0"/>
                  <a:alpha val="71520"/>
                </a:srgbClr>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9" name="Google Shape;99;g3766c0b0610_2_35"/>
          <p:cNvSpPr txBox="1"/>
          <p:nvPr/>
        </p:nvSpPr>
        <p:spPr>
          <a:xfrm>
            <a:off x="961406" y="361563"/>
            <a:ext cx="3374700" cy="8847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rgbClr val="000000"/>
              </a:buClr>
              <a:buSzPts val="4500"/>
              <a:buFont typeface="Arial"/>
              <a:buNone/>
            </a:pPr>
            <a:r>
              <a:rPr lang="en" sz="4500" b="1" i="0" u="none" strike="noStrike" cap="none">
                <a:solidFill>
                  <a:schemeClr val="lt1"/>
                </a:solidFill>
                <a:latin typeface="Arial Black"/>
                <a:ea typeface="Arial Black"/>
                <a:cs typeface="Arial Black"/>
                <a:sym typeface="Arial Black"/>
              </a:rPr>
              <a:t>Pensacola</a:t>
            </a:r>
            <a:endParaRPr sz="4500" b="1" i="0" u="none" strike="noStrike" cap="none">
              <a:solidFill>
                <a:schemeClr val="lt1"/>
              </a:solidFill>
              <a:latin typeface="Arial Black"/>
              <a:ea typeface="Arial Black"/>
              <a:cs typeface="Arial Black"/>
              <a:sym typeface="Arial Black"/>
            </a:endParaRPr>
          </a:p>
          <a:p>
            <a:pPr marL="0" marR="0" lvl="0" indent="0" algn="l" rtl="0">
              <a:lnSpc>
                <a:spcPct val="85000"/>
              </a:lnSpc>
              <a:spcBef>
                <a:spcPts val="0"/>
              </a:spcBef>
              <a:spcAft>
                <a:spcPts val="0"/>
              </a:spcAft>
              <a:buClr>
                <a:schemeClr val="dk1"/>
              </a:buClr>
              <a:buSzPts val="2000"/>
              <a:buFont typeface="Arial"/>
              <a:buNone/>
            </a:pPr>
            <a:r>
              <a:rPr lang="en" sz="1700" b="0" i="0" u="none" strike="noStrike" cap="none">
                <a:solidFill>
                  <a:schemeClr val="lt1"/>
                </a:solidFill>
                <a:latin typeface="Arial"/>
                <a:ea typeface="Arial"/>
                <a:cs typeface="Arial"/>
                <a:sym typeface="Arial"/>
              </a:rPr>
              <a:t>FLORIDA</a:t>
            </a:r>
            <a:endParaRPr sz="4200" b="1" i="0" u="none" strike="noStrike" cap="none">
              <a:solidFill>
                <a:schemeClr val="lt1"/>
              </a:solidFill>
              <a:latin typeface="Arial Black"/>
              <a:ea typeface="Arial Black"/>
              <a:cs typeface="Arial Black"/>
              <a:sym typeface="Arial Black"/>
            </a:endParaRPr>
          </a:p>
        </p:txBody>
      </p:sp>
      <p:sp>
        <p:nvSpPr>
          <p:cNvPr id="100" name="Google Shape;100;g3766c0b0610_2_35"/>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1" name="Google Shape;101;g3766c0b0610_2_35"/>
          <p:cNvGrpSpPr/>
          <p:nvPr/>
        </p:nvGrpSpPr>
        <p:grpSpPr>
          <a:xfrm>
            <a:off x="862600" y="1320000"/>
            <a:ext cx="3307800" cy="3594900"/>
            <a:chOff x="862600" y="1548600"/>
            <a:chExt cx="3307800" cy="3594900"/>
          </a:xfrm>
        </p:grpSpPr>
        <p:sp>
          <p:nvSpPr>
            <p:cNvPr id="102" name="Google Shape;102;g3766c0b0610_2_35"/>
            <p:cNvSpPr/>
            <p:nvPr/>
          </p:nvSpPr>
          <p:spPr>
            <a:xfrm>
              <a:off x="862600" y="1548600"/>
              <a:ext cx="3307800" cy="3594900"/>
            </a:xfrm>
            <a:prstGeom prst="round2DiagRect">
              <a:avLst>
                <a:gd name="adj1" fmla="val 20610"/>
                <a:gd name="adj2" fmla="val 4399"/>
              </a:avLst>
            </a:prstGeom>
            <a:solidFill>
              <a:srgbClr val="FFFFFF">
                <a:alpha val="94300"/>
              </a:srgbClr>
            </a:solidFill>
            <a:ln>
              <a:noFill/>
            </a:ln>
          </p:spPr>
          <p:txBody>
            <a:bodyPr spcFirstLastPara="1" wrap="square" lIns="89175" tIns="89175" rIns="89175" bIns="89175" anchor="ctr" anchorCtr="0">
              <a:noAutofit/>
            </a:bodyPr>
            <a:lstStyle/>
            <a:p>
              <a:pPr marL="0" lvl="0" indent="0" algn="ctr" rtl="0">
                <a:lnSpc>
                  <a:spcPct val="90000"/>
                </a:lnSpc>
                <a:spcBef>
                  <a:spcPts val="0"/>
                </a:spcBef>
                <a:spcAft>
                  <a:spcPts val="0"/>
                </a:spcAft>
                <a:buNone/>
              </a:pPr>
              <a:endParaRPr sz="1560" b="1"/>
            </a:p>
          </p:txBody>
        </p:sp>
        <p:pic>
          <p:nvPicPr>
            <p:cNvPr id="103" name="Google Shape;103;g3766c0b0610_2_35"/>
            <p:cNvPicPr preferRelativeResize="0"/>
            <p:nvPr/>
          </p:nvPicPr>
          <p:blipFill rotWithShape="1">
            <a:blip r:embed="rId4">
              <a:alphaModFix/>
            </a:blip>
            <a:srcRect l="3530" t="1530" r="2067" b="-1528"/>
            <a:stretch/>
          </p:blipFill>
          <p:spPr>
            <a:xfrm>
              <a:off x="869994" y="1548600"/>
              <a:ext cx="3257400" cy="2566500"/>
            </a:xfrm>
            <a:prstGeom prst="round2DiagRect">
              <a:avLst>
                <a:gd name="adj1" fmla="val 25904"/>
                <a:gd name="adj2" fmla="val 5843"/>
              </a:avLst>
            </a:prstGeom>
            <a:noFill/>
            <a:ln>
              <a:noFill/>
            </a:ln>
          </p:spPr>
        </p:pic>
        <p:pic>
          <p:nvPicPr>
            <p:cNvPr id="104" name="Google Shape;104;g3766c0b0610_2_35"/>
            <p:cNvPicPr preferRelativeResize="0"/>
            <p:nvPr/>
          </p:nvPicPr>
          <p:blipFill rotWithShape="1">
            <a:blip r:embed="rId5">
              <a:alphaModFix/>
            </a:blip>
            <a:srcRect/>
            <a:stretch/>
          </p:blipFill>
          <p:spPr>
            <a:xfrm>
              <a:off x="1879307" y="2302173"/>
              <a:ext cx="692237" cy="692256"/>
            </a:xfrm>
            <a:prstGeom prst="rect">
              <a:avLst/>
            </a:prstGeom>
            <a:noFill/>
            <a:ln>
              <a:noFill/>
            </a:ln>
          </p:spPr>
        </p:pic>
        <p:pic>
          <p:nvPicPr>
            <p:cNvPr id="105" name="Google Shape;105;g3766c0b0610_2_35"/>
            <p:cNvPicPr preferRelativeResize="0"/>
            <p:nvPr/>
          </p:nvPicPr>
          <p:blipFill rotWithShape="1">
            <a:blip r:embed="rId6">
              <a:alphaModFix/>
            </a:blip>
            <a:srcRect/>
            <a:stretch/>
          </p:blipFill>
          <p:spPr>
            <a:xfrm>
              <a:off x="1241106" y="3291806"/>
              <a:ext cx="1713976" cy="285650"/>
            </a:xfrm>
            <a:prstGeom prst="rect">
              <a:avLst/>
            </a:prstGeom>
            <a:noFill/>
            <a:ln>
              <a:noFill/>
            </a:ln>
          </p:spPr>
        </p:pic>
        <p:sp>
          <p:nvSpPr>
            <p:cNvPr id="106" name="Google Shape;106;g3766c0b0610_2_35"/>
            <p:cNvSpPr/>
            <p:nvPr/>
          </p:nvSpPr>
          <p:spPr>
            <a:xfrm>
              <a:off x="862600" y="1548600"/>
              <a:ext cx="3307800" cy="3594900"/>
            </a:xfrm>
            <a:prstGeom prst="round2DiagRect">
              <a:avLst>
                <a:gd name="adj1" fmla="val 20610"/>
                <a:gd name="adj2" fmla="val 4399"/>
              </a:avLst>
            </a:prstGeom>
            <a:noFill/>
            <a:ln w="28575" cap="flat" cmpd="sng">
              <a:solidFill>
                <a:srgbClr val="40A829"/>
              </a:solidFill>
              <a:prstDash val="solid"/>
              <a:round/>
              <a:headEnd type="none" w="sm" len="sm"/>
              <a:tailEnd type="none" w="sm" len="sm"/>
            </a:ln>
          </p:spPr>
          <p:txBody>
            <a:bodyPr spcFirstLastPara="1" wrap="square" lIns="89175" tIns="89175" rIns="89175" bIns="89175" anchor="ctr" anchorCtr="0">
              <a:noAutofit/>
            </a:bodyPr>
            <a:lstStyle/>
            <a:p>
              <a:pPr marL="0" lvl="0" indent="0" algn="ctr" rtl="0">
                <a:lnSpc>
                  <a:spcPct val="90000"/>
                </a:lnSpc>
                <a:spcBef>
                  <a:spcPts val="0"/>
                </a:spcBef>
                <a:spcAft>
                  <a:spcPts val="0"/>
                </a:spcAft>
                <a:buNone/>
              </a:pPr>
              <a:endParaRPr sz="1560" b="1">
                <a:highlight>
                  <a:srgbClr val="40A829"/>
                </a:highlight>
              </a:endParaRPr>
            </a:p>
          </p:txBody>
        </p:sp>
        <p:sp>
          <p:nvSpPr>
            <p:cNvPr id="107" name="Google Shape;107;g3766c0b0610_2_35"/>
            <p:cNvSpPr/>
            <p:nvPr/>
          </p:nvSpPr>
          <p:spPr>
            <a:xfrm>
              <a:off x="961400" y="3935340"/>
              <a:ext cx="3083100" cy="1010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97"/>
                <a:buFont typeface="Arial"/>
                <a:buNone/>
              </a:pPr>
              <a:r>
                <a:rPr lang="en" sz="1216">
                  <a:solidFill>
                    <a:srgbClr val="004C97"/>
                  </a:solidFill>
                  <a:latin typeface="Arial Black"/>
                  <a:ea typeface="Arial Black"/>
                  <a:cs typeface="Arial Black"/>
                  <a:sym typeface="Arial Black"/>
                </a:rPr>
                <a:t>#7 of “Best Small Cities in the U.S.” </a:t>
              </a:r>
              <a:endParaRPr sz="1216">
                <a:solidFill>
                  <a:srgbClr val="004C97"/>
                </a:solidFill>
                <a:latin typeface="Arial Black"/>
                <a:ea typeface="Arial Black"/>
                <a:cs typeface="Arial Black"/>
                <a:sym typeface="Arial Black"/>
              </a:endParaRPr>
            </a:p>
            <a:p>
              <a:pPr marL="0" marR="0" lvl="0" indent="0" algn="ctr" rtl="0">
                <a:lnSpc>
                  <a:spcPct val="90000"/>
                </a:lnSpc>
                <a:spcBef>
                  <a:spcPts val="219"/>
                </a:spcBef>
                <a:spcAft>
                  <a:spcPts val="0"/>
                </a:spcAft>
                <a:buClr>
                  <a:srgbClr val="000000"/>
                </a:buClr>
                <a:buSzPts val="1097"/>
                <a:buFont typeface="Arial"/>
                <a:buNone/>
              </a:pPr>
              <a:r>
                <a:rPr lang="en" sz="997" i="1">
                  <a:solidFill>
                    <a:srgbClr val="323337"/>
                  </a:solidFill>
                </a:rPr>
                <a:t>— Condé Nast Traveler's </a:t>
              </a:r>
              <a:endParaRPr sz="997" i="1">
                <a:solidFill>
                  <a:srgbClr val="323337"/>
                </a:solidFill>
              </a:endParaRPr>
            </a:p>
            <a:p>
              <a:pPr marL="0" marR="0" lvl="0" indent="0" algn="ctr" rtl="0">
                <a:lnSpc>
                  <a:spcPct val="90000"/>
                </a:lnSpc>
                <a:spcBef>
                  <a:spcPts val="219"/>
                </a:spcBef>
                <a:spcAft>
                  <a:spcPts val="0"/>
                </a:spcAft>
                <a:buClr>
                  <a:srgbClr val="000000"/>
                </a:buClr>
                <a:buSzPts val="1097"/>
                <a:buFont typeface="Arial"/>
                <a:buNone/>
              </a:pPr>
              <a:r>
                <a:rPr lang="en" sz="997" i="1">
                  <a:solidFill>
                    <a:srgbClr val="323337"/>
                  </a:solidFill>
                </a:rPr>
                <a:t>Readers' Choice Awards, 2024</a:t>
              </a:r>
              <a:endParaRPr sz="997" i="1">
                <a:solidFill>
                  <a:srgbClr val="323337"/>
                </a:solidFill>
              </a:endParaRPr>
            </a:p>
            <a:p>
              <a:pPr marL="0" marR="0" lvl="0" indent="0" algn="ctr" rtl="0">
                <a:lnSpc>
                  <a:spcPct val="100000"/>
                </a:lnSpc>
                <a:spcBef>
                  <a:spcPts val="878"/>
                </a:spcBef>
                <a:spcAft>
                  <a:spcPts val="0"/>
                </a:spcAft>
                <a:buClr>
                  <a:schemeClr val="dk1"/>
                </a:buClr>
                <a:buSzPts val="1097"/>
                <a:buFont typeface="Arial"/>
                <a:buNone/>
              </a:pPr>
              <a:r>
                <a:rPr lang="en" sz="1216" b="0" i="0" u="none" strike="noStrike" cap="none">
                  <a:solidFill>
                    <a:srgbClr val="004C97"/>
                  </a:solidFill>
                  <a:latin typeface="Arial Black"/>
                  <a:ea typeface="Arial Black"/>
                  <a:cs typeface="Arial Black"/>
                  <a:sym typeface="Arial Black"/>
                </a:rPr>
                <a:t>One of “America’s Best Cities”</a:t>
              </a:r>
              <a:endParaRPr sz="1216" b="0" i="1" u="none" strike="noStrike" cap="none">
                <a:solidFill>
                  <a:srgbClr val="004C97"/>
                </a:solidFill>
                <a:latin typeface="Arial"/>
                <a:ea typeface="Arial"/>
                <a:cs typeface="Arial"/>
                <a:sym typeface="Arial"/>
              </a:endParaRPr>
            </a:p>
            <a:p>
              <a:pPr marL="0" marR="0" lvl="0" indent="0" algn="ctr" rtl="0">
                <a:lnSpc>
                  <a:spcPct val="100000"/>
                </a:lnSpc>
                <a:spcBef>
                  <a:spcPts val="219"/>
                </a:spcBef>
                <a:spcAft>
                  <a:spcPts val="0"/>
                </a:spcAft>
                <a:buClr>
                  <a:schemeClr val="dk1"/>
                </a:buClr>
                <a:buSzPts val="1097"/>
                <a:buFont typeface="Arial"/>
                <a:buNone/>
              </a:pPr>
              <a:r>
                <a:rPr lang="en" sz="997" b="0" i="1" u="none" strike="noStrike" cap="none">
                  <a:solidFill>
                    <a:srgbClr val="323337"/>
                  </a:solidFill>
                  <a:latin typeface="Arial"/>
                  <a:ea typeface="Arial"/>
                  <a:cs typeface="Arial"/>
                  <a:sym typeface="Arial"/>
                </a:rPr>
                <a:t>— WorldsBestCities.com, 202</a:t>
              </a:r>
              <a:r>
                <a:rPr lang="en" sz="997" i="1">
                  <a:solidFill>
                    <a:srgbClr val="323337"/>
                  </a:solidFill>
                </a:rPr>
                <a:t>5</a:t>
              </a:r>
              <a:endParaRPr sz="997" b="0" i="1" u="none" strike="noStrike" cap="none">
                <a:solidFill>
                  <a:srgbClr val="323337"/>
                </a:solidFill>
                <a:latin typeface="Arial"/>
                <a:ea typeface="Arial"/>
                <a:cs typeface="Arial"/>
                <a:sym typeface="Arial"/>
              </a:endParaRPr>
            </a:p>
          </p:txBody>
        </p:sp>
      </p:grpSp>
    </p:spTree>
  </p:cSld>
  <p:clrMapOvr>
    <a:masterClrMapping/>
  </p:clrMapOvr>
  <p:transition spd="med" advClick="0" advTm="5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g3766c0b0610_2_49" title="historic village.jpg"/>
          <p:cNvPicPr preferRelativeResize="0"/>
          <p:nvPr/>
        </p:nvPicPr>
        <p:blipFill>
          <a:blip r:embed="rId3">
            <a:alphaModFix/>
          </a:blip>
          <a:stretch>
            <a:fillRect/>
          </a:stretch>
        </p:blipFill>
        <p:spPr>
          <a:xfrm>
            <a:off x="0" y="0"/>
            <a:ext cx="9132245" cy="5136901"/>
          </a:xfrm>
          <a:prstGeom prst="rect">
            <a:avLst/>
          </a:prstGeom>
          <a:noFill/>
          <a:ln>
            <a:noFill/>
          </a:ln>
        </p:spPr>
      </p:pic>
      <p:sp>
        <p:nvSpPr>
          <p:cNvPr id="113" name="Google Shape;113;g3766c0b0610_2_49"/>
          <p:cNvSpPr/>
          <p:nvPr/>
        </p:nvSpPr>
        <p:spPr>
          <a:xfrm rot="-10799662">
            <a:off x="-8650" y="3063475"/>
            <a:ext cx="9159300" cy="2080800"/>
          </a:xfrm>
          <a:prstGeom prst="rect">
            <a:avLst/>
          </a:prstGeom>
          <a:gradFill>
            <a:gsLst>
              <a:gs pos="0">
                <a:srgbClr val="000000">
                  <a:alpha val="71372"/>
                  <a:alpha val="71520"/>
                </a:srgbClr>
              </a:gs>
              <a:gs pos="100000">
                <a:srgbClr val="FFFFFF">
                  <a:alpha val="0"/>
                  <a:alpha val="71520"/>
                </a:srgbClr>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4" name="Google Shape;114;g3766c0b0610_2_49"/>
          <p:cNvSpPr txBox="1"/>
          <p:nvPr/>
        </p:nvSpPr>
        <p:spPr>
          <a:xfrm>
            <a:off x="943800" y="3657450"/>
            <a:ext cx="3580500" cy="8847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rgbClr val="000000"/>
              </a:buClr>
              <a:buSzPts val="4500"/>
              <a:buFont typeface="Arial"/>
              <a:buNone/>
            </a:pPr>
            <a:r>
              <a:rPr lang="en" sz="4500" b="1">
                <a:solidFill>
                  <a:schemeClr val="lt1"/>
                </a:solidFill>
                <a:latin typeface="Arial Black"/>
                <a:ea typeface="Arial Black"/>
                <a:cs typeface="Arial Black"/>
                <a:sym typeface="Arial Black"/>
              </a:rPr>
              <a:t>Downtown</a:t>
            </a:r>
            <a:endParaRPr sz="4500" b="1" i="0" u="none" strike="noStrike" cap="none">
              <a:solidFill>
                <a:schemeClr val="lt1"/>
              </a:solidFill>
              <a:latin typeface="Arial Black"/>
              <a:ea typeface="Arial Black"/>
              <a:cs typeface="Arial Black"/>
              <a:sym typeface="Arial Black"/>
            </a:endParaRPr>
          </a:p>
          <a:p>
            <a:pPr marL="0" marR="0" lvl="0" indent="0" algn="l" rtl="0">
              <a:lnSpc>
                <a:spcPct val="90000"/>
              </a:lnSpc>
              <a:spcBef>
                <a:spcPts val="0"/>
              </a:spcBef>
              <a:spcAft>
                <a:spcPts val="0"/>
              </a:spcAft>
              <a:buClr>
                <a:schemeClr val="dk1"/>
              </a:buClr>
              <a:buSzPts val="2000"/>
              <a:buFont typeface="Arial"/>
              <a:buNone/>
            </a:pPr>
            <a:r>
              <a:rPr lang="en" sz="1700">
                <a:solidFill>
                  <a:schemeClr val="lt1"/>
                </a:solidFill>
              </a:rPr>
              <a:t>HISTORIC PENSACOLA +</a:t>
            </a:r>
            <a:endParaRPr sz="1700">
              <a:solidFill>
                <a:schemeClr val="lt1"/>
              </a:solidFill>
            </a:endParaRPr>
          </a:p>
          <a:p>
            <a:pPr marL="0" marR="0" lvl="0" indent="0" algn="l" rtl="0">
              <a:lnSpc>
                <a:spcPct val="90000"/>
              </a:lnSpc>
              <a:spcBef>
                <a:spcPts val="0"/>
              </a:spcBef>
              <a:spcAft>
                <a:spcPts val="0"/>
              </a:spcAft>
              <a:buClr>
                <a:schemeClr val="dk1"/>
              </a:buClr>
              <a:buSzPts val="2000"/>
              <a:buFont typeface="Arial"/>
              <a:buNone/>
            </a:pPr>
            <a:r>
              <a:rPr lang="en" sz="1700">
                <a:solidFill>
                  <a:schemeClr val="lt1"/>
                </a:solidFill>
              </a:rPr>
              <a:t>PENSACOLA MUSEUM OF ART</a:t>
            </a:r>
            <a:endParaRPr sz="1700">
              <a:solidFill>
                <a:schemeClr val="lt1"/>
              </a:solidFill>
            </a:endParaRPr>
          </a:p>
        </p:txBody>
      </p:sp>
      <p:grpSp>
        <p:nvGrpSpPr>
          <p:cNvPr id="115" name="Google Shape;115;g3766c0b0610_2_49"/>
          <p:cNvGrpSpPr/>
          <p:nvPr/>
        </p:nvGrpSpPr>
        <p:grpSpPr>
          <a:xfrm>
            <a:off x="5691250" y="3442650"/>
            <a:ext cx="2755500" cy="1314300"/>
            <a:chOff x="5691250" y="3442650"/>
            <a:chExt cx="2755500" cy="1314300"/>
          </a:xfrm>
        </p:grpSpPr>
        <p:pic>
          <p:nvPicPr>
            <p:cNvPr id="116" name="Google Shape;116;g3766c0b0610_2_49" title="museums.jpg"/>
            <p:cNvPicPr preferRelativeResize="0"/>
            <p:nvPr/>
          </p:nvPicPr>
          <p:blipFill rotWithShape="1">
            <a:blip r:embed="rId4">
              <a:alphaModFix/>
            </a:blip>
            <a:srcRect t="2688" b="12515"/>
            <a:stretch/>
          </p:blipFill>
          <p:spPr>
            <a:xfrm>
              <a:off x="5691250" y="3442650"/>
              <a:ext cx="2755500" cy="1314300"/>
            </a:xfrm>
            <a:prstGeom prst="round2DiagRect">
              <a:avLst>
                <a:gd name="adj1" fmla="val 27379"/>
                <a:gd name="adj2" fmla="val 6067"/>
              </a:avLst>
            </a:prstGeom>
            <a:noFill/>
            <a:ln w="19050" cap="flat" cmpd="sng">
              <a:solidFill>
                <a:schemeClr val="lt1"/>
              </a:solidFill>
              <a:prstDash val="solid"/>
              <a:round/>
              <a:headEnd type="none" w="sm" len="sm"/>
              <a:tailEnd type="none" w="sm" len="sm"/>
            </a:ln>
          </p:spPr>
        </p:pic>
        <p:sp>
          <p:nvSpPr>
            <p:cNvPr id="117" name="Google Shape;117;g3766c0b0610_2_49"/>
            <p:cNvSpPr txBox="1"/>
            <p:nvPr/>
          </p:nvSpPr>
          <p:spPr>
            <a:xfrm>
              <a:off x="7130325" y="3495025"/>
              <a:ext cx="1119900" cy="683400"/>
            </a:xfrm>
            <a:prstGeom prst="rect">
              <a:avLst/>
            </a:prstGeom>
            <a:noFill/>
            <a:ln>
              <a:noFill/>
            </a:ln>
          </p:spPr>
          <p:txBody>
            <a:bodyPr spcFirstLastPara="1" wrap="square" lIns="91425" tIns="91425" rIns="91425" bIns="91425" anchor="t" anchorCtr="0">
              <a:spAutoFit/>
            </a:bodyPr>
            <a:lstStyle/>
            <a:p>
              <a:pPr marL="0" lvl="0" indent="0" algn="r" rtl="0">
                <a:lnSpc>
                  <a:spcPct val="90000"/>
                </a:lnSpc>
                <a:spcBef>
                  <a:spcPts val="200"/>
                </a:spcBef>
                <a:spcAft>
                  <a:spcPts val="0"/>
                </a:spcAft>
                <a:buNone/>
              </a:pPr>
              <a:r>
                <a:rPr lang="en" sz="1200">
                  <a:solidFill>
                    <a:schemeClr val="lt1"/>
                  </a:solidFill>
                  <a:latin typeface="Arial Black"/>
                  <a:ea typeface="Arial Black"/>
                  <a:cs typeface="Arial Black"/>
                  <a:sym typeface="Arial Black"/>
                </a:rPr>
                <a:t>Pensacola Museum of History</a:t>
              </a:r>
              <a:endParaRPr sz="1000" i="1">
                <a:solidFill>
                  <a:schemeClr val="lt1"/>
                </a:solidFill>
              </a:endParaRPr>
            </a:p>
          </p:txBody>
        </p:sp>
      </p:grpSp>
      <p:sp>
        <p:nvSpPr>
          <p:cNvPr id="118" name="Google Shape;118;g3766c0b0610_2_49"/>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advClick="0" advTm="5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g3766c0b0610_2_59" title="BeachDayB2.jpg"/>
          <p:cNvPicPr preferRelativeResize="0"/>
          <p:nvPr/>
        </p:nvPicPr>
        <p:blipFill rotWithShape="1">
          <a:blip r:embed="rId3">
            <a:alphaModFix/>
          </a:blip>
          <a:srcRect l="2283" r="6006" b="8290"/>
          <a:stretch/>
        </p:blipFill>
        <p:spPr>
          <a:xfrm>
            <a:off x="0" y="0"/>
            <a:ext cx="9144000" cy="5143500"/>
          </a:xfrm>
          <a:prstGeom prst="rect">
            <a:avLst/>
          </a:prstGeom>
          <a:noFill/>
          <a:ln>
            <a:noFill/>
          </a:ln>
        </p:spPr>
      </p:pic>
      <p:sp>
        <p:nvSpPr>
          <p:cNvPr id="124" name="Google Shape;124;g3766c0b0610_2_59"/>
          <p:cNvSpPr txBox="1"/>
          <p:nvPr/>
        </p:nvSpPr>
        <p:spPr>
          <a:xfrm>
            <a:off x="6183150" y="2091825"/>
            <a:ext cx="2976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solidFill>
                <a:schemeClr val="dk1"/>
              </a:solidFill>
            </a:endParaRPr>
          </a:p>
        </p:txBody>
      </p:sp>
      <p:sp>
        <p:nvSpPr>
          <p:cNvPr id="125" name="Google Shape;125;g3766c0b0610_2_59"/>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g3766c0b0610_2_59"/>
          <p:cNvSpPr txBox="1"/>
          <p:nvPr/>
        </p:nvSpPr>
        <p:spPr>
          <a:xfrm>
            <a:off x="1096980" y="328580"/>
            <a:ext cx="3374700" cy="15441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chemeClr val="dk1"/>
              </a:buClr>
              <a:buSzPts val="2000"/>
              <a:buFont typeface="Arial"/>
              <a:buNone/>
            </a:pPr>
            <a:r>
              <a:rPr lang="en" sz="1700">
                <a:solidFill>
                  <a:schemeClr val="lt1"/>
                </a:solidFill>
              </a:rPr>
              <a:t>ABOUT 30 MINUTES FROM </a:t>
            </a:r>
            <a:endParaRPr sz="4500" b="1">
              <a:solidFill>
                <a:schemeClr val="lt1"/>
              </a:solidFill>
              <a:latin typeface="Arial Black"/>
              <a:ea typeface="Arial Black"/>
              <a:cs typeface="Arial Black"/>
              <a:sym typeface="Arial Black"/>
            </a:endParaRPr>
          </a:p>
          <a:p>
            <a:pPr marL="0" marR="0" lvl="0" indent="0" algn="l" rtl="0">
              <a:lnSpc>
                <a:spcPct val="80000"/>
              </a:lnSpc>
              <a:spcBef>
                <a:spcPts val="700"/>
              </a:spcBef>
              <a:spcAft>
                <a:spcPts val="0"/>
              </a:spcAft>
              <a:buClr>
                <a:srgbClr val="000000"/>
              </a:buClr>
              <a:buSzPts val="4500"/>
              <a:buFont typeface="Arial"/>
              <a:buNone/>
            </a:pPr>
            <a:r>
              <a:rPr lang="en" sz="4500" b="1" i="0" u="none" strike="noStrike" cap="none">
                <a:solidFill>
                  <a:srgbClr val="0069AA"/>
                </a:solidFill>
                <a:latin typeface="Arial Black"/>
                <a:ea typeface="Arial Black"/>
                <a:cs typeface="Arial Black"/>
                <a:sym typeface="Arial Black"/>
              </a:rPr>
              <a:t>Pensacola Beach</a:t>
            </a:r>
            <a:endParaRPr sz="4200" b="1" i="0" u="none" strike="noStrike" cap="none">
              <a:solidFill>
                <a:srgbClr val="0069AA"/>
              </a:solidFill>
              <a:latin typeface="Arial Black"/>
              <a:ea typeface="Arial Black"/>
              <a:cs typeface="Arial Black"/>
              <a:sym typeface="Arial Black"/>
            </a:endParaRPr>
          </a:p>
        </p:txBody>
      </p:sp>
      <p:pic>
        <p:nvPicPr>
          <p:cNvPr id="127" name="Google Shape;127;g3766c0b0610_2_59" title="BeachNighrLg.jpg"/>
          <p:cNvPicPr preferRelativeResize="0"/>
          <p:nvPr/>
        </p:nvPicPr>
        <p:blipFill rotWithShape="1">
          <a:blip r:embed="rId4">
            <a:alphaModFix/>
          </a:blip>
          <a:srcRect t="9138" r="3006" b="12145"/>
          <a:stretch/>
        </p:blipFill>
        <p:spPr>
          <a:xfrm>
            <a:off x="5588025" y="449675"/>
            <a:ext cx="3116400" cy="1422600"/>
          </a:xfrm>
          <a:prstGeom prst="round2DiagRect">
            <a:avLst>
              <a:gd name="adj1" fmla="val 16667"/>
              <a:gd name="adj2" fmla="val 4163"/>
            </a:avLst>
          </a:prstGeom>
          <a:noFill/>
          <a:ln w="19050" cap="flat" cmpd="sng">
            <a:solidFill>
              <a:schemeClr val="lt1"/>
            </a:solidFill>
            <a:prstDash val="solid"/>
            <a:round/>
            <a:headEnd type="none" w="sm" len="sm"/>
            <a:tailEnd type="none" w="sm" len="sm"/>
          </a:ln>
        </p:spPr>
      </p:pic>
      <p:sp>
        <p:nvSpPr>
          <p:cNvPr id="128" name="Google Shape;128;g3766c0b0610_2_59"/>
          <p:cNvSpPr/>
          <p:nvPr/>
        </p:nvSpPr>
        <p:spPr>
          <a:xfrm>
            <a:off x="5796325" y="619679"/>
            <a:ext cx="2673000" cy="50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200"/>
              </a:spcBef>
              <a:spcAft>
                <a:spcPts val="0"/>
              </a:spcAft>
              <a:buClr>
                <a:srgbClr val="000000"/>
              </a:buClr>
              <a:buSzPts val="1000"/>
              <a:buFont typeface="Arial"/>
              <a:buNone/>
            </a:pPr>
            <a:r>
              <a:rPr lang="en" sz="1200" b="0" i="0" u="none" strike="noStrike" cap="none">
                <a:solidFill>
                  <a:schemeClr val="lt1"/>
                </a:solidFill>
                <a:latin typeface="Arial Black"/>
                <a:ea typeface="Arial Black"/>
                <a:cs typeface="Arial Black"/>
                <a:sym typeface="Arial Black"/>
              </a:rPr>
              <a:t>A Top 2</a:t>
            </a:r>
            <a:r>
              <a:rPr lang="en" sz="1200">
                <a:solidFill>
                  <a:schemeClr val="lt1"/>
                </a:solidFill>
                <a:latin typeface="Arial Black"/>
                <a:ea typeface="Arial Black"/>
                <a:cs typeface="Arial Black"/>
                <a:sym typeface="Arial Black"/>
              </a:rPr>
              <a:t>0</a:t>
            </a:r>
            <a:r>
              <a:rPr lang="en" sz="1200" b="0" i="0" u="none" strike="noStrike" cap="none">
                <a:solidFill>
                  <a:schemeClr val="lt1"/>
                </a:solidFill>
                <a:latin typeface="Arial Black"/>
                <a:ea typeface="Arial Black"/>
                <a:cs typeface="Arial Black"/>
                <a:sym typeface="Arial Black"/>
              </a:rPr>
              <a:t> U.S. Beach</a:t>
            </a:r>
            <a:endParaRPr sz="1200" b="0" i="1" u="none" strike="noStrike" cap="none">
              <a:solidFill>
                <a:schemeClr val="lt1"/>
              </a:solidFill>
              <a:latin typeface="Arial"/>
              <a:ea typeface="Arial"/>
              <a:cs typeface="Arial"/>
              <a:sym typeface="Arial"/>
            </a:endParaRPr>
          </a:p>
          <a:p>
            <a:pPr marL="0" marR="0" lvl="0" indent="0" algn="l" rtl="0">
              <a:lnSpc>
                <a:spcPct val="100000"/>
              </a:lnSpc>
              <a:spcBef>
                <a:spcPts val="200"/>
              </a:spcBef>
              <a:spcAft>
                <a:spcPts val="600"/>
              </a:spcAft>
              <a:buClr>
                <a:srgbClr val="000000"/>
              </a:buClr>
              <a:buSzPts val="1000"/>
              <a:buFont typeface="Arial"/>
              <a:buNone/>
            </a:pPr>
            <a:r>
              <a:rPr lang="en" sz="1000" b="0" i="1" u="none" strike="noStrike" cap="none">
                <a:solidFill>
                  <a:schemeClr val="lt1"/>
                </a:solidFill>
                <a:latin typeface="Arial"/>
                <a:ea typeface="Arial"/>
                <a:cs typeface="Arial"/>
                <a:sym typeface="Arial"/>
              </a:rPr>
              <a:t>— TripAdvisor, 202</a:t>
            </a:r>
            <a:r>
              <a:rPr lang="en" sz="1000" i="1">
                <a:solidFill>
                  <a:schemeClr val="lt1"/>
                </a:solidFill>
              </a:rPr>
              <a:t>5</a:t>
            </a:r>
            <a:endParaRPr sz="1000" b="0" i="1" u="none" strike="noStrike" cap="none">
              <a:solidFill>
                <a:schemeClr val="lt1"/>
              </a:solidFill>
              <a:latin typeface="Arial"/>
              <a:ea typeface="Arial"/>
              <a:cs typeface="Arial"/>
              <a:sym typeface="Arial"/>
            </a:endParaRPr>
          </a:p>
        </p:txBody>
      </p:sp>
    </p:spTree>
  </p:cSld>
  <p:clrMapOvr>
    <a:masterClrMapping/>
  </p:clrMapOvr>
  <p:transition spd="med" advClick="0" advTm="5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g376e08d0722_1_0" title="SpringStudents_03.jpg"/>
          <p:cNvPicPr preferRelativeResize="0"/>
          <p:nvPr/>
        </p:nvPicPr>
        <p:blipFill rotWithShape="1">
          <a:blip r:embed="rId3">
            <a:alphaModFix/>
          </a:blip>
          <a:srcRect l="7484" t="6115" b="1369"/>
          <a:stretch/>
        </p:blipFill>
        <p:spPr>
          <a:xfrm>
            <a:off x="0" y="0"/>
            <a:ext cx="9144000" cy="5143500"/>
          </a:xfrm>
          <a:prstGeom prst="rect">
            <a:avLst/>
          </a:prstGeom>
          <a:noFill/>
          <a:ln>
            <a:noFill/>
          </a:ln>
        </p:spPr>
      </p:pic>
      <p:sp>
        <p:nvSpPr>
          <p:cNvPr id="134" name="Google Shape;134;g376e08d0722_1_0"/>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376e08d0722_1_0"/>
          <p:cNvSpPr/>
          <p:nvPr/>
        </p:nvSpPr>
        <p:spPr>
          <a:xfrm>
            <a:off x="783200" y="3504900"/>
            <a:ext cx="1835700" cy="988500"/>
          </a:xfrm>
          <a:prstGeom prst="round2DiagRect">
            <a:avLst>
              <a:gd name="adj1" fmla="val 28704"/>
              <a:gd name="adj2" fmla="val 9664"/>
            </a:avLst>
          </a:prstGeom>
          <a:solidFill>
            <a:srgbClr val="009CDE">
              <a:alpha val="82750"/>
            </a:srgbClr>
          </a:solidFill>
          <a:ln>
            <a:noFill/>
          </a:ln>
        </p:spPr>
        <p:txBody>
          <a:bodyPr spcFirstLastPara="1" wrap="square" lIns="89175" tIns="89175" rIns="89175" bIns="89175" anchor="ctr" anchorCtr="0">
            <a:noAutofit/>
          </a:bodyPr>
          <a:lstStyle/>
          <a:p>
            <a:pPr marL="0" lvl="0" indent="0" algn="ctr" rtl="0">
              <a:spcBef>
                <a:spcPts val="0"/>
              </a:spcBef>
              <a:spcAft>
                <a:spcPts val="0"/>
              </a:spcAft>
              <a:buNone/>
            </a:pPr>
            <a:r>
              <a:rPr lang="en" sz="3700" b="1">
                <a:solidFill>
                  <a:schemeClr val="lt1"/>
                </a:solidFill>
                <a:latin typeface="Arial Black"/>
                <a:ea typeface="Arial Black"/>
                <a:cs typeface="Arial Black"/>
                <a:sym typeface="Arial Black"/>
              </a:rPr>
              <a:t>1,600</a:t>
            </a:r>
            <a:endParaRPr sz="3700" b="1">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1100">
                <a:solidFill>
                  <a:schemeClr val="lt1"/>
                </a:solidFill>
              </a:rPr>
              <a:t>ACRES</a:t>
            </a:r>
            <a:endParaRPr sz="4145">
              <a:solidFill>
                <a:schemeClr val="lt1"/>
              </a:solidFill>
              <a:latin typeface="Arial Black"/>
              <a:ea typeface="Arial Black"/>
              <a:cs typeface="Arial Black"/>
              <a:sym typeface="Arial Black"/>
            </a:endParaRPr>
          </a:p>
        </p:txBody>
      </p:sp>
      <p:sp>
        <p:nvSpPr>
          <p:cNvPr id="136" name="Google Shape;136;g376e08d0722_1_0"/>
          <p:cNvSpPr/>
          <p:nvPr/>
        </p:nvSpPr>
        <p:spPr>
          <a:xfrm>
            <a:off x="2790175" y="3504905"/>
            <a:ext cx="1775400" cy="988500"/>
          </a:xfrm>
          <a:prstGeom prst="round2DiagRect">
            <a:avLst>
              <a:gd name="adj1" fmla="val 28704"/>
              <a:gd name="adj2" fmla="val 9664"/>
            </a:avLst>
          </a:prstGeom>
          <a:solidFill>
            <a:srgbClr val="009CDE">
              <a:alpha val="82750"/>
            </a:srgbClr>
          </a:solidFill>
          <a:ln>
            <a:noFill/>
          </a:ln>
        </p:spPr>
        <p:txBody>
          <a:bodyPr spcFirstLastPara="1" wrap="square" lIns="89175" tIns="89175" rIns="89175" bIns="89175" anchor="ctr" anchorCtr="0">
            <a:noAutofit/>
          </a:bodyPr>
          <a:lstStyle/>
          <a:p>
            <a:pPr marL="0" lvl="0" indent="0" algn="ctr" rtl="0">
              <a:spcBef>
                <a:spcPts val="0"/>
              </a:spcBef>
              <a:spcAft>
                <a:spcPts val="0"/>
              </a:spcAft>
              <a:buClr>
                <a:schemeClr val="dk1"/>
              </a:buClr>
              <a:buSzPts val="3700"/>
              <a:buFont typeface="Arial"/>
              <a:buNone/>
            </a:pPr>
            <a:r>
              <a:rPr lang="en" sz="3700" b="1">
                <a:solidFill>
                  <a:schemeClr val="lt1"/>
                </a:solidFill>
                <a:latin typeface="Arial Black"/>
                <a:ea typeface="Arial Black"/>
                <a:cs typeface="Arial Black"/>
                <a:sym typeface="Arial Black"/>
              </a:rPr>
              <a:t>20+</a:t>
            </a:r>
            <a:endParaRPr sz="3700" b="1">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1100">
                <a:solidFill>
                  <a:schemeClr val="lt1"/>
                </a:solidFill>
              </a:rPr>
              <a:t>MILES OF TRAILS</a:t>
            </a:r>
            <a:endParaRPr sz="3700" b="1">
              <a:solidFill>
                <a:schemeClr val="lt1"/>
              </a:solidFill>
              <a:latin typeface="Arial Black"/>
              <a:ea typeface="Arial Black"/>
              <a:cs typeface="Arial Black"/>
              <a:sym typeface="Arial Black"/>
            </a:endParaRPr>
          </a:p>
        </p:txBody>
      </p:sp>
      <p:grpSp>
        <p:nvGrpSpPr>
          <p:cNvPr id="137" name="Google Shape;137;g376e08d0722_1_0"/>
          <p:cNvGrpSpPr/>
          <p:nvPr/>
        </p:nvGrpSpPr>
        <p:grpSpPr>
          <a:xfrm>
            <a:off x="5586850" y="898500"/>
            <a:ext cx="3307812" cy="3594900"/>
            <a:chOff x="5586850" y="898500"/>
            <a:chExt cx="3307812" cy="3594900"/>
          </a:xfrm>
        </p:grpSpPr>
        <p:sp>
          <p:nvSpPr>
            <p:cNvPr id="138" name="Google Shape;138;g376e08d0722_1_0"/>
            <p:cNvSpPr/>
            <p:nvPr/>
          </p:nvSpPr>
          <p:spPr>
            <a:xfrm>
              <a:off x="5586850" y="898500"/>
              <a:ext cx="3307800" cy="3594900"/>
            </a:xfrm>
            <a:prstGeom prst="round2DiagRect">
              <a:avLst>
                <a:gd name="adj1" fmla="val 20610"/>
                <a:gd name="adj2" fmla="val 4399"/>
              </a:avLst>
            </a:prstGeom>
            <a:solidFill>
              <a:srgbClr val="FFFFFF">
                <a:alpha val="94300"/>
              </a:srgbClr>
            </a:solidFill>
            <a:ln>
              <a:noFill/>
            </a:ln>
          </p:spPr>
          <p:txBody>
            <a:bodyPr spcFirstLastPara="1" wrap="square" lIns="89175" tIns="89175" rIns="89175" bIns="89175" anchor="ctr" anchorCtr="0">
              <a:noAutofit/>
            </a:bodyPr>
            <a:lstStyle/>
            <a:p>
              <a:pPr marL="0" lvl="0" indent="0" algn="ctr" rtl="0">
                <a:lnSpc>
                  <a:spcPct val="90000"/>
                </a:lnSpc>
                <a:spcBef>
                  <a:spcPts val="0"/>
                </a:spcBef>
                <a:spcAft>
                  <a:spcPts val="0"/>
                </a:spcAft>
                <a:buNone/>
              </a:pPr>
              <a:endParaRPr sz="1560" b="1"/>
            </a:p>
          </p:txBody>
        </p:sp>
        <p:sp>
          <p:nvSpPr>
            <p:cNvPr id="139" name="Google Shape;139;g376e08d0722_1_0"/>
            <p:cNvSpPr/>
            <p:nvPr/>
          </p:nvSpPr>
          <p:spPr>
            <a:xfrm>
              <a:off x="5685650" y="2904240"/>
              <a:ext cx="3083100" cy="1010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000"/>
                <a:buFont typeface="Arial"/>
                <a:buNone/>
              </a:pPr>
              <a:r>
                <a:rPr lang="en" sz="1200">
                  <a:solidFill>
                    <a:schemeClr val="accent5"/>
                  </a:solidFill>
                  <a:latin typeface="Arial Black"/>
                  <a:ea typeface="Arial Black"/>
                  <a:cs typeface="Arial Black"/>
                  <a:sym typeface="Arial Black"/>
                </a:rPr>
                <a:t>One of the “Best College </a:t>
              </a:r>
              <a:br>
                <a:rPr lang="en" sz="1200">
                  <a:solidFill>
                    <a:schemeClr val="accent5"/>
                  </a:solidFill>
                  <a:latin typeface="Arial Black"/>
                  <a:ea typeface="Arial Black"/>
                  <a:cs typeface="Arial Black"/>
                  <a:sym typeface="Arial Black"/>
                </a:rPr>
              </a:br>
              <a:r>
                <a:rPr lang="en" sz="1200">
                  <a:solidFill>
                    <a:schemeClr val="accent5"/>
                  </a:solidFill>
                  <a:latin typeface="Arial Black"/>
                  <a:ea typeface="Arial Black"/>
                  <a:cs typeface="Arial Black"/>
                  <a:sym typeface="Arial Black"/>
                </a:rPr>
                <a:t>Campuses in Florida”</a:t>
              </a:r>
              <a:endParaRPr sz="1200" i="1">
                <a:solidFill>
                  <a:schemeClr val="accent5"/>
                </a:solidFill>
              </a:endParaRPr>
            </a:p>
            <a:p>
              <a:pPr marL="0" lvl="0" indent="0" algn="ctr" rtl="0">
                <a:spcBef>
                  <a:spcPts val="200"/>
                </a:spcBef>
                <a:spcAft>
                  <a:spcPts val="0"/>
                </a:spcAft>
                <a:buClr>
                  <a:schemeClr val="dk1"/>
                </a:buClr>
                <a:buSzPts val="1000"/>
                <a:buFont typeface="Arial"/>
                <a:buNone/>
              </a:pPr>
              <a:r>
                <a:rPr lang="en" sz="1000" i="1">
                  <a:solidFill>
                    <a:srgbClr val="323337"/>
                  </a:solidFill>
                </a:rPr>
                <a:t>— Niche, 2025</a:t>
              </a:r>
              <a:endParaRPr sz="1000" i="1">
                <a:solidFill>
                  <a:srgbClr val="323337"/>
                </a:solidFill>
              </a:endParaRPr>
            </a:p>
            <a:p>
              <a:pPr marL="0" lvl="0" indent="0" algn="ctr" rtl="0">
                <a:spcBef>
                  <a:spcPts val="800"/>
                </a:spcBef>
                <a:spcAft>
                  <a:spcPts val="0"/>
                </a:spcAft>
                <a:buClr>
                  <a:schemeClr val="dk1"/>
                </a:buClr>
                <a:buSzPts val="1000"/>
                <a:buFont typeface="Arial"/>
                <a:buNone/>
              </a:pPr>
              <a:r>
                <a:rPr lang="en" sz="1200">
                  <a:solidFill>
                    <a:schemeClr val="accent5"/>
                  </a:solidFill>
                  <a:latin typeface="Arial Black"/>
                  <a:ea typeface="Arial Black"/>
                  <a:cs typeface="Arial Black"/>
                  <a:sym typeface="Arial Black"/>
                </a:rPr>
                <a:t>A “Tree Campus Higher Education” </a:t>
              </a:r>
              <a:endParaRPr sz="1200" i="1">
                <a:solidFill>
                  <a:schemeClr val="accent5"/>
                </a:solidFill>
              </a:endParaRPr>
            </a:p>
            <a:p>
              <a:pPr marL="0" lvl="0" indent="0" algn="ctr" rtl="0">
                <a:spcBef>
                  <a:spcPts val="200"/>
                </a:spcBef>
                <a:spcAft>
                  <a:spcPts val="0"/>
                </a:spcAft>
                <a:buClr>
                  <a:schemeClr val="dk1"/>
                </a:buClr>
                <a:buSzPts val="1000"/>
                <a:buFont typeface="Arial"/>
                <a:buNone/>
              </a:pPr>
              <a:r>
                <a:rPr lang="en" sz="1000" i="1">
                  <a:solidFill>
                    <a:srgbClr val="323337"/>
                  </a:solidFill>
                </a:rPr>
                <a:t>— Arbor Day Foundation</a:t>
              </a:r>
              <a:endParaRPr sz="1216">
                <a:solidFill>
                  <a:srgbClr val="004C97"/>
                </a:solidFill>
                <a:latin typeface="Arial Black"/>
                <a:ea typeface="Arial Black"/>
                <a:cs typeface="Arial Black"/>
                <a:sym typeface="Arial Black"/>
              </a:endParaRPr>
            </a:p>
          </p:txBody>
        </p:sp>
        <p:sp>
          <p:nvSpPr>
            <p:cNvPr id="140" name="Google Shape;140;g376e08d0722_1_0"/>
            <p:cNvSpPr txBox="1"/>
            <p:nvPr/>
          </p:nvSpPr>
          <p:spPr>
            <a:xfrm>
              <a:off x="6633298" y="4070876"/>
              <a:ext cx="1099200" cy="201900"/>
            </a:xfrm>
            <a:prstGeom prst="rect">
              <a:avLst/>
            </a:prstGeom>
            <a:solidFill>
              <a:schemeClr val="dk2"/>
            </a:solidFill>
            <a:ln>
              <a:noFill/>
            </a:ln>
          </p:spPr>
          <p:txBody>
            <a:bodyPr spcFirstLastPara="1" wrap="square" lIns="27425" tIns="27425" rIns="27425" bIns="27425" anchor="t" anchorCtr="0">
              <a:noAutofit/>
            </a:bodyPr>
            <a:lstStyle/>
            <a:p>
              <a:pPr marL="0" marR="0" lvl="0" indent="0" algn="ctr" rtl="0">
                <a:lnSpc>
                  <a:spcPct val="90000"/>
                </a:lnSpc>
                <a:spcBef>
                  <a:spcPts val="0"/>
                </a:spcBef>
                <a:spcAft>
                  <a:spcPts val="0"/>
                </a:spcAft>
                <a:buClr>
                  <a:srgbClr val="000000"/>
                </a:buClr>
                <a:buSzPts val="1300"/>
                <a:buFont typeface="Arial"/>
                <a:buNone/>
              </a:pPr>
              <a:r>
                <a:rPr lang="en" sz="1100" b="0" i="0" u="none" strike="noStrike" cap="none">
                  <a:solidFill>
                    <a:srgbClr val="FFFFFF"/>
                  </a:solidFill>
                  <a:latin typeface="Arial Black"/>
                  <a:ea typeface="Arial Black"/>
                  <a:cs typeface="Arial Black"/>
                  <a:sym typeface="Arial Black"/>
                </a:rPr>
                <a:t>uwf.edu/Visit</a:t>
              </a:r>
              <a:endParaRPr sz="1100" b="0" i="0" u="none" strike="noStrike" cap="none">
                <a:solidFill>
                  <a:srgbClr val="FFFFFF"/>
                </a:solidFill>
                <a:latin typeface="Arial Black"/>
                <a:ea typeface="Arial Black"/>
                <a:cs typeface="Arial Black"/>
                <a:sym typeface="Arial Black"/>
              </a:endParaRPr>
            </a:p>
          </p:txBody>
        </p:sp>
        <p:pic>
          <p:nvPicPr>
            <p:cNvPr id="141" name="Google Shape;141;g376e08d0722_1_0"/>
            <p:cNvPicPr preferRelativeResize="0"/>
            <p:nvPr/>
          </p:nvPicPr>
          <p:blipFill rotWithShape="1">
            <a:blip r:embed="rId4">
              <a:alphaModFix/>
            </a:blip>
            <a:srcRect/>
            <a:stretch/>
          </p:blipFill>
          <p:spPr>
            <a:xfrm>
              <a:off x="5586850" y="898500"/>
              <a:ext cx="3307800" cy="1860600"/>
            </a:xfrm>
            <a:prstGeom prst="round2DiagRect">
              <a:avLst>
                <a:gd name="adj1" fmla="val 36975"/>
                <a:gd name="adj2" fmla="val 7885"/>
              </a:avLst>
            </a:prstGeom>
            <a:noFill/>
            <a:ln>
              <a:noFill/>
            </a:ln>
          </p:spPr>
        </p:pic>
        <p:pic>
          <p:nvPicPr>
            <p:cNvPr id="142" name="Google Shape;142;g376e08d0722_1_0"/>
            <p:cNvPicPr preferRelativeResize="0"/>
            <p:nvPr/>
          </p:nvPicPr>
          <p:blipFill rotWithShape="1">
            <a:blip r:embed="rId4">
              <a:alphaModFix/>
            </a:blip>
            <a:srcRect t="37276"/>
            <a:stretch/>
          </p:blipFill>
          <p:spPr>
            <a:xfrm>
              <a:off x="5586850" y="1592100"/>
              <a:ext cx="3307800" cy="1167000"/>
            </a:xfrm>
            <a:prstGeom prst="rect">
              <a:avLst/>
            </a:prstGeom>
            <a:noFill/>
            <a:ln>
              <a:noFill/>
            </a:ln>
          </p:spPr>
        </p:pic>
        <p:sp>
          <p:nvSpPr>
            <p:cNvPr id="143" name="Google Shape;143;g376e08d0722_1_0"/>
            <p:cNvSpPr/>
            <p:nvPr/>
          </p:nvSpPr>
          <p:spPr>
            <a:xfrm>
              <a:off x="5586862" y="898500"/>
              <a:ext cx="3307800" cy="3594900"/>
            </a:xfrm>
            <a:prstGeom prst="round2DiagRect">
              <a:avLst>
                <a:gd name="adj1" fmla="val 20610"/>
                <a:gd name="adj2" fmla="val 4399"/>
              </a:avLst>
            </a:prstGeom>
            <a:noFill/>
            <a:ln w="28575" cap="flat" cmpd="sng">
              <a:solidFill>
                <a:srgbClr val="004C97"/>
              </a:solidFill>
              <a:prstDash val="solid"/>
              <a:round/>
              <a:headEnd type="none" w="sm" len="sm"/>
              <a:tailEnd type="none" w="sm" len="sm"/>
            </a:ln>
          </p:spPr>
          <p:txBody>
            <a:bodyPr spcFirstLastPara="1" wrap="square" lIns="89175" tIns="89175" rIns="89175" bIns="89175" anchor="ctr" anchorCtr="0">
              <a:noAutofit/>
            </a:bodyPr>
            <a:lstStyle/>
            <a:p>
              <a:pPr marL="0" lvl="0" indent="0" algn="ctr" rtl="0">
                <a:lnSpc>
                  <a:spcPct val="90000"/>
                </a:lnSpc>
                <a:spcBef>
                  <a:spcPts val="0"/>
                </a:spcBef>
                <a:spcAft>
                  <a:spcPts val="0"/>
                </a:spcAft>
                <a:buNone/>
              </a:pPr>
              <a:endParaRPr sz="1560" b="1">
                <a:highlight>
                  <a:srgbClr val="40A829"/>
                </a:highlight>
              </a:endParaRPr>
            </a:p>
          </p:txBody>
        </p:sp>
      </p:grpSp>
    </p:spTree>
  </p:cSld>
  <p:clrMapOvr>
    <a:masterClrMapping/>
  </p:clrMapOvr>
  <p:transition spd="med" advClick="0" advTm="5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g3766c0b0610_2_82" title="hoco court.jpg"/>
          <p:cNvPicPr preferRelativeResize="0"/>
          <p:nvPr/>
        </p:nvPicPr>
        <p:blipFill>
          <a:blip r:embed="rId3">
            <a:alphaModFix/>
          </a:blip>
          <a:stretch>
            <a:fillRect/>
          </a:stretch>
        </p:blipFill>
        <p:spPr>
          <a:xfrm>
            <a:off x="-50" y="0"/>
            <a:ext cx="9132254" cy="5136901"/>
          </a:xfrm>
          <a:prstGeom prst="rect">
            <a:avLst/>
          </a:prstGeom>
          <a:noFill/>
          <a:ln>
            <a:noFill/>
          </a:ln>
        </p:spPr>
      </p:pic>
      <p:sp>
        <p:nvSpPr>
          <p:cNvPr id="149" name="Google Shape;149;g3766c0b0610_2_82"/>
          <p:cNvSpPr/>
          <p:nvPr/>
        </p:nvSpPr>
        <p:spPr>
          <a:xfrm>
            <a:off x="2058400" y="268350"/>
            <a:ext cx="2479500" cy="988500"/>
          </a:xfrm>
          <a:prstGeom prst="round2DiagRect">
            <a:avLst>
              <a:gd name="adj1" fmla="val 28704"/>
              <a:gd name="adj2" fmla="val 9664"/>
            </a:avLst>
          </a:prstGeom>
          <a:solidFill>
            <a:srgbClr val="009CDE">
              <a:alpha val="82750"/>
            </a:srgbClr>
          </a:solidFill>
          <a:ln>
            <a:noFill/>
          </a:ln>
        </p:spPr>
        <p:txBody>
          <a:bodyPr spcFirstLastPara="1" wrap="square" lIns="89175" tIns="89175" rIns="89175" bIns="89175" anchor="ctr" anchorCtr="0">
            <a:noAutofit/>
          </a:bodyPr>
          <a:lstStyle/>
          <a:p>
            <a:pPr marL="0" lvl="0" indent="0" algn="ctr" rtl="0">
              <a:spcBef>
                <a:spcPts val="0"/>
              </a:spcBef>
              <a:spcAft>
                <a:spcPts val="0"/>
              </a:spcAft>
              <a:buClr>
                <a:schemeClr val="dk1"/>
              </a:buClr>
              <a:buSzPts val="3700"/>
              <a:buFont typeface="Arial"/>
              <a:buNone/>
            </a:pPr>
            <a:r>
              <a:rPr lang="en" sz="3700" b="1">
                <a:solidFill>
                  <a:schemeClr val="lt1"/>
                </a:solidFill>
                <a:latin typeface="Arial Black"/>
                <a:ea typeface="Arial Black"/>
                <a:cs typeface="Arial Black"/>
                <a:sym typeface="Arial Black"/>
              </a:rPr>
              <a:t>14,500+</a:t>
            </a:r>
            <a:endParaRPr sz="3700" b="1">
              <a:solidFill>
                <a:schemeClr val="lt1"/>
              </a:solidFill>
              <a:latin typeface="Arial Black"/>
              <a:ea typeface="Arial Black"/>
              <a:cs typeface="Arial Black"/>
              <a:sym typeface="Arial Black"/>
            </a:endParaRPr>
          </a:p>
          <a:p>
            <a:pPr marL="0" lvl="0" indent="0" algn="ctr" rtl="0">
              <a:spcBef>
                <a:spcPts val="300"/>
              </a:spcBef>
              <a:spcAft>
                <a:spcPts val="0"/>
              </a:spcAft>
              <a:buNone/>
            </a:pPr>
            <a:r>
              <a:rPr lang="en" sz="1100">
                <a:solidFill>
                  <a:schemeClr val="lt1"/>
                </a:solidFill>
              </a:rPr>
              <a:t>STUDENTS</a:t>
            </a:r>
            <a:endParaRPr sz="3700" b="1">
              <a:solidFill>
                <a:schemeClr val="lt1"/>
              </a:solidFill>
              <a:latin typeface="Arial Black"/>
              <a:ea typeface="Arial Black"/>
              <a:cs typeface="Arial Black"/>
              <a:sym typeface="Arial Black"/>
            </a:endParaRPr>
          </a:p>
        </p:txBody>
      </p:sp>
      <p:sp>
        <p:nvSpPr>
          <p:cNvPr id="150" name="Google Shape;150;g3766c0b0610_2_82"/>
          <p:cNvSpPr/>
          <p:nvPr/>
        </p:nvSpPr>
        <p:spPr>
          <a:xfrm>
            <a:off x="4773149" y="268350"/>
            <a:ext cx="2059200" cy="988500"/>
          </a:xfrm>
          <a:prstGeom prst="round2DiagRect">
            <a:avLst>
              <a:gd name="adj1" fmla="val 28704"/>
              <a:gd name="adj2" fmla="val 9664"/>
            </a:avLst>
          </a:prstGeom>
          <a:solidFill>
            <a:srgbClr val="009CDE">
              <a:alpha val="82750"/>
            </a:srgbClr>
          </a:solidFill>
          <a:ln>
            <a:noFill/>
          </a:ln>
        </p:spPr>
        <p:txBody>
          <a:bodyPr spcFirstLastPara="1" wrap="square" lIns="89175" tIns="89175" rIns="89175" bIns="89175" anchor="ctr" anchorCtr="0">
            <a:noAutofit/>
          </a:bodyPr>
          <a:lstStyle/>
          <a:p>
            <a:pPr marL="0" lvl="0" indent="0" algn="ctr" rtl="0">
              <a:lnSpc>
                <a:spcPct val="90000"/>
              </a:lnSpc>
              <a:spcBef>
                <a:spcPts val="0"/>
              </a:spcBef>
              <a:spcAft>
                <a:spcPts val="0"/>
              </a:spcAft>
              <a:buClr>
                <a:schemeClr val="dk1"/>
              </a:buClr>
              <a:buSzPts val="3700"/>
              <a:buFont typeface="Arial"/>
              <a:buNone/>
            </a:pPr>
            <a:r>
              <a:rPr lang="en" sz="3700" b="1">
                <a:solidFill>
                  <a:schemeClr val="lt1"/>
                </a:solidFill>
                <a:latin typeface="Arial Black"/>
                <a:ea typeface="Arial Black"/>
                <a:cs typeface="Arial Black"/>
                <a:sym typeface="Arial Black"/>
              </a:rPr>
              <a:t>101K+</a:t>
            </a:r>
            <a:endParaRPr sz="3700" b="1">
              <a:solidFill>
                <a:schemeClr val="lt1"/>
              </a:solidFill>
              <a:latin typeface="Arial Black"/>
              <a:ea typeface="Arial Black"/>
              <a:cs typeface="Arial Black"/>
              <a:sym typeface="Arial Black"/>
            </a:endParaRPr>
          </a:p>
          <a:p>
            <a:pPr marL="0" lvl="0" indent="0" algn="ctr" rtl="0">
              <a:lnSpc>
                <a:spcPct val="90000"/>
              </a:lnSpc>
              <a:spcBef>
                <a:spcPts val="0"/>
              </a:spcBef>
              <a:spcAft>
                <a:spcPts val="0"/>
              </a:spcAft>
              <a:buNone/>
            </a:pPr>
            <a:r>
              <a:rPr lang="en" sz="1100">
                <a:solidFill>
                  <a:schemeClr val="lt1"/>
                </a:solidFill>
              </a:rPr>
              <a:t>ALUMNI</a:t>
            </a:r>
            <a:endParaRPr sz="3700" b="1">
              <a:solidFill>
                <a:schemeClr val="lt1"/>
              </a:solidFill>
              <a:latin typeface="Arial Black"/>
              <a:ea typeface="Arial Black"/>
              <a:cs typeface="Arial Black"/>
              <a:sym typeface="Arial Black"/>
            </a:endParaRPr>
          </a:p>
        </p:txBody>
      </p:sp>
      <p:sp>
        <p:nvSpPr>
          <p:cNvPr id="151" name="Google Shape;151;g3766c0b0610_2_82"/>
          <p:cNvSpPr/>
          <p:nvPr/>
        </p:nvSpPr>
        <p:spPr>
          <a:xfrm rot="5400000">
            <a:off x="-2370650" y="2370600"/>
            <a:ext cx="5136900" cy="395700"/>
          </a:xfrm>
          <a:prstGeom prst="rect">
            <a:avLst/>
          </a:prstGeom>
          <a:gradFill>
            <a:gsLst>
              <a:gs pos="0">
                <a:srgbClr val="007A33"/>
              </a:gs>
              <a:gs pos="100000">
                <a:srgbClr val="004C97"/>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advClick="0" advTm="5000"/>
</p:sld>
</file>

<file path=ppt/theme/theme1.xml><?xml version="1.0" encoding="utf-8"?>
<a:theme xmlns:a="http://schemas.openxmlformats.org/drawingml/2006/main" name="Here for Good ">
  <a:themeElements>
    <a:clrScheme name="Office">
      <a:dk1>
        <a:srgbClr val="000000"/>
      </a:dk1>
      <a:lt1>
        <a:srgbClr val="FFFFFF"/>
      </a:lt1>
      <a:dk2>
        <a:srgbClr val="009CDE"/>
      </a:dk2>
      <a:lt2>
        <a:srgbClr val="E7E6E6"/>
      </a:lt2>
      <a:accent1>
        <a:srgbClr val="5B9BD5"/>
      </a:accent1>
      <a:accent2>
        <a:srgbClr val="ED7D31"/>
      </a:accent2>
      <a:accent3>
        <a:srgbClr val="A5A5A5"/>
      </a:accent3>
      <a:accent4>
        <a:srgbClr val="FFC000"/>
      </a:accent4>
      <a:accent5>
        <a:srgbClr val="004C97"/>
      </a:accent5>
      <a:accent6>
        <a:srgbClr val="70AD47"/>
      </a:accent6>
      <a:hlink>
        <a:srgbClr val="004C97"/>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009CDE"/>
      </a:dk2>
      <a:lt2>
        <a:srgbClr val="E7E6E6"/>
      </a:lt2>
      <a:accent1>
        <a:srgbClr val="5B9BD5"/>
      </a:accent1>
      <a:accent2>
        <a:srgbClr val="ED7D31"/>
      </a:accent2>
      <a:accent3>
        <a:srgbClr val="A5A5A5"/>
      </a:accent3>
      <a:accent4>
        <a:srgbClr val="FFC000"/>
      </a:accent4>
      <a:accent5>
        <a:srgbClr val="004C97"/>
      </a:accent5>
      <a:accent6>
        <a:srgbClr val="70AD47"/>
      </a:accent6>
      <a:hlink>
        <a:srgbClr val="004C97"/>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EA11FDB502D440BF0FA59031F4EC96" ma:contentTypeVersion="18" ma:contentTypeDescription="Create a new document." ma:contentTypeScope="" ma:versionID="a7c223f8433ddd60b5818b459b59d44b">
  <xsd:schema xmlns:xsd="http://www.w3.org/2001/XMLSchema" xmlns:xs="http://www.w3.org/2001/XMLSchema" xmlns:p="http://schemas.microsoft.com/office/2006/metadata/properties" xmlns:ns2="f2783ffb-5ccd-4701-bdc4-5ae590562bbf" xmlns:ns3="3f422995-1f91-4bde-b2e7-ad6af32cea02" targetNamespace="http://schemas.microsoft.com/office/2006/metadata/properties" ma:root="true" ma:fieldsID="7bb8d3198c44a65cf0ba4345005ed418" ns2:_="" ns3:_="">
    <xsd:import namespace="f2783ffb-5ccd-4701-bdc4-5ae590562bbf"/>
    <xsd:import namespace="3f422995-1f91-4bde-b2e7-ad6af32cea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83ffb-5ccd-4701-bdc4-5ae590562b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91af29b-e898-46cd-ad54-75745d14b3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f422995-1f91-4bde-b2e7-ad6af32cea0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4c6fa4b-c358-4e5a-b359-1fd9f42b7fcf}" ma:internalName="TaxCatchAll" ma:showField="CatchAllData" ma:web="3f422995-1f91-4bde-b2e7-ad6af32cea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f422995-1f91-4bde-b2e7-ad6af32cea02" xsi:nil="true"/>
    <lcf76f155ced4ddcb4097134ff3c332f xmlns="f2783ffb-5ccd-4701-bdc4-5ae590562bb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0F7D4E8-1028-4FB4-A064-479C38B4D468}"/>
</file>

<file path=customXml/itemProps2.xml><?xml version="1.0" encoding="utf-8"?>
<ds:datastoreItem xmlns:ds="http://schemas.openxmlformats.org/officeDocument/2006/customXml" ds:itemID="{4FE8F96F-7EF9-4508-9AB3-145A37189FFD}"/>
</file>

<file path=customXml/itemProps3.xml><?xml version="1.0" encoding="utf-8"?>
<ds:datastoreItem xmlns:ds="http://schemas.openxmlformats.org/officeDocument/2006/customXml" ds:itemID="{B4018398-2514-48C1-A8F0-069A9B77EB91}"/>
</file>

<file path=docProps/app.xml><?xml version="1.0" encoding="utf-8"?>
<Properties xmlns="http://schemas.openxmlformats.org/officeDocument/2006/extended-properties" xmlns:vt="http://schemas.openxmlformats.org/officeDocument/2006/docPropsVTypes">
  <TotalTime>1</TotalTime>
  <Words>2305</Words>
  <Application>Microsoft Office PowerPoint</Application>
  <PresentationFormat>On-screen Show (16:9)</PresentationFormat>
  <Paragraphs>368</Paragraphs>
  <Slides>47</Slides>
  <Notes>47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47</vt:i4>
      </vt:variant>
    </vt:vector>
  </HeadingPairs>
  <TitlesOfParts>
    <vt:vector size="53" baseType="lpstr">
      <vt:lpstr>Calibri</vt:lpstr>
      <vt:lpstr>Arial</vt:lpstr>
      <vt:lpstr>Arial Black</vt:lpstr>
      <vt:lpstr>Montserrat</vt:lpstr>
      <vt:lpstr>Here for Good </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Ethan Henley</dc:creator>
  <cp:lastModifiedBy>Ethan Henley</cp:lastModifiedBy>
  <cp:revision>2</cp:revision>
  <dcterms:modified xsi:type="dcterms:W3CDTF">2025-08-21T19:24:53Z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0x010100CCEA11FDB502D440BF0FA59031F4EC96</vt:lpwstr>
  </property>
</Properties>
</file>