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authors.xml" ContentType="application/vnd.ms-powerpoint.authors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76" r:id="rId2"/>
    <p:sldId id="261" r:id="rId3"/>
    <p:sldId id="293" r:id="rId4"/>
    <p:sldId id="292" r:id="rId5"/>
    <p:sldId id="299" r:id="rId6"/>
    <p:sldId id="294" r:id="rId7"/>
    <p:sldId id="285" r:id="rId8"/>
    <p:sldId id="288" r:id="rId9"/>
    <p:sldId id="286" r:id="rId10"/>
    <p:sldId id="287" r:id="rId11"/>
    <p:sldId id="289" r:id="rId12"/>
    <p:sldId id="284" r:id="rId1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8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74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68C605-A750-163C-4012-913A7EA8CFE0}" name="Kayla Tucker" initials="KT" userId="S::kayla796@usf.edu::d2469ef0-fbfe-44af-80be-ee7c0fb4576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47"/>
    <a:srgbClr val="005432"/>
    <a:srgbClr val="466069"/>
    <a:srgbClr val="9CCB3B"/>
    <a:srgbClr val="090909"/>
    <a:srgbClr val="ECEAD1"/>
    <a:srgbClr val="7E96A0"/>
    <a:srgbClr val="CFC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19" d="100"/>
          <a:sy n="119" d="100"/>
        </p:scale>
        <p:origin x="418" y="96"/>
      </p:cViewPr>
      <p:guideLst>
        <p:guide orient="horz" pos="2388"/>
        <p:guide pos="2880"/>
        <p:guide orient="horz" pos="27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EECDB-6DE7-1F44-AE0C-281B5B4FB761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C9047-C28E-944B-BB71-72D629F09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23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C9047-C28E-944B-BB71-72D629F093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68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C9047-C28E-944B-BB71-72D629F093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75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DF04F-DD4E-394D-86C1-BA14F54ED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463545"/>
            <a:ext cx="7886700" cy="1087964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F421A-9BFE-5349-80D4-91EE0389E42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2571750"/>
            <a:ext cx="7886700" cy="562570"/>
          </a:xfrm>
        </p:spPr>
        <p:txBody>
          <a:bodyPr>
            <a:normAutofit/>
          </a:bodyPr>
          <a:lstStyle>
            <a:lvl1pPr marL="0" indent="0" algn="ctr">
              <a:buNone/>
              <a:defRPr sz="1600" b="1" spc="100" baseline="0">
                <a:solidFill>
                  <a:srgbClr val="ECEAD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6BA24C0-15E1-094B-A8F2-37236D2997F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23888" y="3153726"/>
            <a:ext cx="7886700" cy="297332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  <a:effectLst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 | Date</a:t>
            </a:r>
          </a:p>
        </p:txBody>
      </p:sp>
    </p:spTree>
    <p:extLst>
      <p:ext uri="{BB962C8B-B14F-4D97-AF65-F5344CB8AC3E}">
        <p14:creationId xmlns:p14="http://schemas.microsoft.com/office/powerpoint/2010/main" val="2544977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ection - Split Photo">
    <p:bg>
      <p:bgPr>
        <a:solidFill>
          <a:srgbClr val="006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011203"/>
            <a:ext cx="3145064" cy="2734967"/>
          </a:xfrm>
        </p:spPr>
        <p:txBody>
          <a:bodyPr anchor="t"/>
          <a:lstStyle>
            <a:lvl1pPr algn="l">
              <a:defRPr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Simple Break Section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D0E8F77-71F3-F946-9D23-CC819E7051D6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2000" cy="514350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883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85F8F3-4D20-5E43-8EB9-992296EA04A9}"/>
              </a:ext>
            </a:extLst>
          </p:cNvPr>
          <p:cNvSpPr/>
          <p:nvPr userDrawn="1"/>
        </p:nvSpPr>
        <p:spPr>
          <a:xfrm>
            <a:off x="0" y="0"/>
            <a:ext cx="3887391" cy="5143500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4709" y="740569"/>
            <a:ext cx="4371831" cy="3655219"/>
          </a:xfr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  <a:lvl2pPr>
              <a:defRPr sz="21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2pPr>
            <a:lvl3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3pPr>
            <a:lvl4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4pPr>
            <a:lvl5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07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- Green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85F8F3-4D20-5E43-8EB9-992296EA04A9}"/>
              </a:ext>
            </a:extLst>
          </p:cNvPr>
          <p:cNvSpPr/>
          <p:nvPr userDrawn="1"/>
        </p:nvSpPr>
        <p:spPr>
          <a:xfrm>
            <a:off x="0" y="-34016"/>
            <a:ext cx="9144000" cy="2191590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0" y="342900"/>
            <a:ext cx="3099679" cy="1200150"/>
          </a:xfrm>
        </p:spPr>
        <p:txBody>
          <a:bodyPr anchor="b"/>
          <a:lstStyle>
            <a:lvl1pPr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604"/>
            <a:ext cx="4034626" cy="220894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83AE0ED-DAFE-6347-ACD6-B8BA2CC2DB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33963" y="-34016"/>
            <a:ext cx="3606800" cy="373221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51888F3-4D41-1847-B79F-091A153FEBA7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5033963" y="3871644"/>
            <a:ext cx="3606800" cy="453776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466069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602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 b="1" i="0">
                <a:solidFill>
                  <a:srgbClr val="006747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>
                <a:solidFill>
                  <a:srgbClr val="466069"/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E57B5-2385-2AD0-25F1-9C146F1B7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78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66172" y="1064171"/>
            <a:ext cx="2949178" cy="811926"/>
          </a:xfrm>
        </p:spPr>
        <p:txBody>
          <a:bodyPr anchor="b"/>
          <a:lstStyle>
            <a:lvl1pPr>
              <a:defRPr sz="2400" b="1" i="0">
                <a:solidFill>
                  <a:srgbClr val="006747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6172" y="1978572"/>
            <a:ext cx="2949178" cy="2423169"/>
          </a:xfrm>
        </p:spPr>
        <p:txBody>
          <a:bodyPr/>
          <a:lstStyle>
            <a:lvl1pPr marL="0" indent="0">
              <a:buNone/>
              <a:defRPr sz="1200">
                <a:solidFill>
                  <a:srgbClr val="466069"/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88B55E94-566B-064E-82B6-C977F84F7C6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60663" y="1064172"/>
            <a:ext cx="4627562" cy="333082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586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535E63D-60E3-52C8-773F-87F696E2A1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0250" y="1089819"/>
            <a:ext cx="2963862" cy="2963863"/>
          </a:xfrm>
          <a:prstGeom prst="ellipse">
            <a:avLst/>
          </a:prstGeom>
          <a:ln w="38100">
            <a:solidFill>
              <a:srgbClr val="ECEAD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8914373-E8CA-4219-33D3-B3602E6DEF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73103" y="1923882"/>
            <a:ext cx="5110547" cy="590931"/>
          </a:xfrm>
        </p:spPr>
        <p:txBody>
          <a:bodyPr wrap="square">
            <a:spAutoFit/>
          </a:bodyPr>
          <a:lstStyle>
            <a:lvl1pPr marL="0" indent="0" algn="r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86286FD-0000-D2D7-EF20-76601FDF8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73488" y="2639128"/>
            <a:ext cx="5110162" cy="590931"/>
          </a:xfrm>
        </p:spPr>
        <p:txBody>
          <a:bodyPr>
            <a:noAutofit/>
          </a:bodyPr>
          <a:lstStyle>
            <a:lvl1pPr marL="0" indent="0" algn="r">
              <a:buNone/>
              <a:defRPr sz="1600" b="1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r">
              <a:buNone/>
              <a:defRPr sz="1600" b="1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 algn="r">
              <a:buNone/>
              <a:defRPr sz="1600" b="1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 algn="r">
              <a:buNone/>
              <a:defRPr sz="1600" b="1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 algn="r">
              <a:buNone/>
              <a:defRPr sz="1600" b="1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Presenter Title</a:t>
            </a:r>
          </a:p>
          <a:p>
            <a:pPr lvl="1"/>
            <a:r>
              <a:rPr lang="en-US" dirty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3157253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Column Top Ban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912584"/>
            <a:ext cx="7886700" cy="692663"/>
          </a:xfrm>
        </p:spPr>
        <p:txBody>
          <a:bodyPr/>
          <a:lstStyle>
            <a:lvl1pPr>
              <a:defRPr b="1" i="0">
                <a:solidFill>
                  <a:srgbClr val="006747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723605"/>
            <a:ext cx="7886700" cy="2909118"/>
          </a:xfrm>
        </p:spPr>
        <p:txBody>
          <a:bodyPr/>
          <a:lstStyle>
            <a:lvl1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  <a:lvl2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2pPr>
            <a:lvl3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3pPr>
            <a:lvl4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4pPr>
            <a:lvl5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94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Top Banner - With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912584"/>
            <a:ext cx="4210769" cy="692663"/>
          </a:xfrm>
        </p:spPr>
        <p:txBody>
          <a:bodyPr/>
          <a:lstStyle>
            <a:lvl1pPr>
              <a:defRPr b="1" i="0">
                <a:solidFill>
                  <a:srgbClr val="006747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723605"/>
            <a:ext cx="4210769" cy="2909118"/>
          </a:xfrm>
        </p:spPr>
        <p:txBody>
          <a:bodyPr/>
          <a:lstStyle>
            <a:lvl1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  <a:lvl2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2pPr>
            <a:lvl3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3pPr>
            <a:lvl4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4pPr>
            <a:lvl5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94FC3E4-D236-AF3D-4031-EDFD2DC72A92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079783" y="681038"/>
            <a:ext cx="4064217" cy="4462462"/>
          </a:xfrm>
        </p:spPr>
        <p:txBody>
          <a:bodyPr anchor="t"/>
          <a:lstStyle>
            <a:lvl1pPr marL="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22084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Column Bottom Ban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006747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773903"/>
          </a:xfrm>
        </p:spPr>
        <p:txBody>
          <a:bodyPr/>
          <a:lstStyle>
            <a:lvl1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  <a:lvl2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2pPr>
            <a:lvl3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3pPr>
            <a:lvl4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4pPr>
            <a:lvl5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6398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Column Thin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006747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2pPr>
            <a:lvl3pPr marL="6858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3pPr>
            <a:lvl4pPr marL="10287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4pPr>
            <a:lvl5pPr marL="13716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5D063-BF2A-4D0A-56C0-7495F4B59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53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-Column Thin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006747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  <a:lvl2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2pPr>
            <a:lvl3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3pPr>
            <a:lvl4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4pPr>
            <a:lvl5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  <a:lvl2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2pPr>
            <a:lvl3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3pPr>
            <a:lvl4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4pPr>
            <a:lvl5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B4DB11-A834-299C-77B0-30980E5AEA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35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Left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>
              <a:defRPr b="1" i="0">
                <a:solidFill>
                  <a:srgbClr val="006747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BB23591-16BE-954D-B59B-91BFDA663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  <a:lvl2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2pPr>
            <a:lvl3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3pPr>
            <a:lvl4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4pPr>
            <a:lvl5pPr>
              <a:buClr>
                <a:srgbClr val="9CCB3B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BE2CF947-D569-5840-90FE-2AE8871A80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369219"/>
            <a:ext cx="3874984" cy="3263504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E400EA-9C5C-40A9-94FB-E7EC71159A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52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reak Section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011204"/>
            <a:ext cx="7886700" cy="994172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Simple Break Section</a:t>
            </a:r>
          </a:p>
        </p:txBody>
      </p:sp>
    </p:spTree>
    <p:extLst>
      <p:ext uri="{BB962C8B-B14F-4D97-AF65-F5344CB8AC3E}">
        <p14:creationId xmlns:p14="http://schemas.microsoft.com/office/powerpoint/2010/main" val="1663764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6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8" r:id="rId2"/>
    <p:sldLayoutId id="2147483684" r:id="rId3"/>
    <p:sldLayoutId id="2147483687" r:id="rId4"/>
    <p:sldLayoutId id="2147483685" r:id="rId5"/>
    <p:sldLayoutId id="2147483662" r:id="rId6"/>
    <p:sldLayoutId id="2147483664" r:id="rId7"/>
    <p:sldLayoutId id="2147483672" r:id="rId8"/>
    <p:sldLayoutId id="2147483666" r:id="rId9"/>
    <p:sldLayoutId id="2147483670" r:id="rId10"/>
    <p:sldLayoutId id="2147483668" r:id="rId11"/>
    <p:sldLayoutId id="2147483673" r:id="rId12"/>
    <p:sldLayoutId id="2147483669" r:id="rId13"/>
    <p:sldLayoutId id="2147483686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006747"/>
          </a:solidFill>
          <a:latin typeface="Franklin Gothic Medium" panose="020B06030201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9CCB3B"/>
        </a:buClr>
        <a:buFont typeface="Arial" panose="020B0604020202020204" pitchFamily="34" charset="0"/>
        <a:buChar char="•"/>
        <a:defRPr sz="2100" kern="1200">
          <a:solidFill>
            <a:schemeClr val="tx1">
              <a:lumMod val="85000"/>
              <a:lumOff val="15000"/>
            </a:schemeClr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9CCB3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9CCB3B"/>
        </a:buClr>
        <a:buFont typeface="Arial" panose="020B0604020202020204" pitchFamily="34" charset="0"/>
        <a:buChar char="•"/>
        <a:defRPr sz="1500" kern="1200">
          <a:solidFill>
            <a:schemeClr val="tx1">
              <a:lumMod val="85000"/>
              <a:lumOff val="15000"/>
            </a:schemeClr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9CCB3B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9CCB3B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CC60703-43C0-6056-FD7A-B8BBAE742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003" y="1555679"/>
            <a:ext cx="8184585" cy="900519"/>
          </a:xfrm>
        </p:spPr>
        <p:txBody>
          <a:bodyPr>
            <a:noAutofit/>
          </a:bodyPr>
          <a:lstStyle/>
          <a:p>
            <a:r>
              <a:rPr lang="en-US" sz="5500" dirty="0">
                <a:latin typeface="Franklin Gothic Demi Cond" panose="020B0603020102020204" pitchFamily="34" charset="0"/>
              </a:rPr>
              <a:t>SHAPE THE FUTURE</a:t>
            </a:r>
            <a:endParaRPr lang="en-US" sz="5500" dirty="0">
              <a:solidFill>
                <a:srgbClr val="9CCB3B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55CA0-2E10-44C1-79D5-30414EE44164}"/>
              </a:ext>
            </a:extLst>
          </p:cNvPr>
          <p:cNvSpPr txBox="1">
            <a:spLocks/>
          </p:cNvSpPr>
          <p:nvPr/>
        </p:nvSpPr>
        <p:spPr>
          <a:xfrm>
            <a:off x="479707" y="2409433"/>
            <a:ext cx="8184585" cy="6008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bg1"/>
                </a:solidFill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9CCB3B"/>
                </a:solidFill>
                <a:latin typeface="Arial" panose="020B0604020202020204" pitchFamily="34" charset="0"/>
              </a:rPr>
              <a:t>// </a:t>
            </a:r>
            <a:r>
              <a:rPr lang="en-US" sz="3600" dirty="0">
                <a:latin typeface="Franklin Gothic Demi Cond" panose="020B0603020102020204" pitchFamily="34" charset="0"/>
              </a:rPr>
              <a:t>At the University of South Florida </a:t>
            </a:r>
            <a:r>
              <a:rPr lang="en-US" sz="3600" dirty="0">
                <a:solidFill>
                  <a:srgbClr val="9CCB3B"/>
                </a:solidFill>
                <a:latin typeface="Arial" panose="020B0604020202020204" pitchFamily="34" charset="0"/>
              </a:rPr>
              <a:t>//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876627-AB9D-3698-50D6-714A876F4CED}"/>
              </a:ext>
            </a:extLst>
          </p:cNvPr>
          <p:cNvGrpSpPr/>
          <p:nvPr/>
        </p:nvGrpSpPr>
        <p:grpSpPr>
          <a:xfrm>
            <a:off x="1843702" y="3793560"/>
            <a:ext cx="5663823" cy="568478"/>
            <a:chOff x="2300902" y="3793560"/>
            <a:chExt cx="5663823" cy="568478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DA906583-9FFC-FBC7-247F-5609FC9F69C3}"/>
                </a:ext>
              </a:extLst>
            </p:cNvPr>
            <p:cNvSpPr txBox="1">
              <a:spLocks/>
            </p:cNvSpPr>
            <p:nvPr/>
          </p:nvSpPr>
          <p:spPr>
            <a:xfrm>
              <a:off x="2300902" y="3918762"/>
              <a:ext cx="2706414" cy="32846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b="1" kern="1200">
                  <a:solidFill>
                    <a:schemeClr val="bg1"/>
                  </a:solidFill>
                  <a:latin typeface="Franklin Gothic Medium" panose="020B06030201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800" dirty="0">
                  <a:latin typeface="Franklin Gothic Demi Cond" panose="020B0603020102020204" pitchFamily="34" charset="0"/>
                </a:rPr>
                <a:t>Being Bold is Who We Are 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DED4331-7C34-9A56-25FE-C781D1498CCB}"/>
                </a:ext>
              </a:extLst>
            </p:cNvPr>
            <p:cNvGrpSpPr/>
            <p:nvPr/>
          </p:nvGrpSpPr>
          <p:grpSpPr>
            <a:xfrm>
              <a:off x="5025134" y="3793560"/>
              <a:ext cx="2939591" cy="568478"/>
              <a:chOff x="5025134" y="3793560"/>
              <a:chExt cx="2939591" cy="568478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FFC11E1-A107-298B-CAAB-D9B69FF70C5A}"/>
                  </a:ext>
                </a:extLst>
              </p:cNvPr>
              <p:cNvSpPr/>
              <p:nvPr/>
            </p:nvSpPr>
            <p:spPr>
              <a:xfrm>
                <a:off x="5025134" y="3793560"/>
                <a:ext cx="2939591" cy="568478"/>
              </a:xfrm>
              <a:custGeom>
                <a:avLst/>
                <a:gdLst>
                  <a:gd name="connsiteX0" fmla="*/ 0 w 2586667"/>
                  <a:gd name="connsiteY0" fmla="*/ 0 h 808636"/>
                  <a:gd name="connsiteX1" fmla="*/ 2586667 w 2586667"/>
                  <a:gd name="connsiteY1" fmla="*/ 0 h 808636"/>
                  <a:gd name="connsiteX2" fmla="*/ 2586667 w 2586667"/>
                  <a:gd name="connsiteY2" fmla="*/ 808636 h 808636"/>
                  <a:gd name="connsiteX3" fmla="*/ 0 w 2586667"/>
                  <a:gd name="connsiteY3" fmla="*/ 808636 h 808636"/>
                  <a:gd name="connsiteX4" fmla="*/ 0 w 2586667"/>
                  <a:gd name="connsiteY4" fmla="*/ 0 h 808636"/>
                  <a:gd name="connsiteX0" fmla="*/ 0 w 2796809"/>
                  <a:gd name="connsiteY0" fmla="*/ 22718 h 831354"/>
                  <a:gd name="connsiteX1" fmla="*/ 2796809 w 2796809"/>
                  <a:gd name="connsiteY1" fmla="*/ 0 h 831354"/>
                  <a:gd name="connsiteX2" fmla="*/ 2586667 w 2796809"/>
                  <a:gd name="connsiteY2" fmla="*/ 831354 h 831354"/>
                  <a:gd name="connsiteX3" fmla="*/ 0 w 2796809"/>
                  <a:gd name="connsiteY3" fmla="*/ 831354 h 831354"/>
                  <a:gd name="connsiteX4" fmla="*/ 0 w 2796809"/>
                  <a:gd name="connsiteY4" fmla="*/ 22718 h 831354"/>
                  <a:gd name="connsiteX0" fmla="*/ 206355 w 3003164"/>
                  <a:gd name="connsiteY0" fmla="*/ 22718 h 831354"/>
                  <a:gd name="connsiteX1" fmla="*/ 3003164 w 3003164"/>
                  <a:gd name="connsiteY1" fmla="*/ 0 h 831354"/>
                  <a:gd name="connsiteX2" fmla="*/ 2793022 w 3003164"/>
                  <a:gd name="connsiteY2" fmla="*/ 831354 h 831354"/>
                  <a:gd name="connsiteX3" fmla="*/ 0 w 3003164"/>
                  <a:gd name="connsiteY3" fmla="*/ 825674 h 831354"/>
                  <a:gd name="connsiteX4" fmla="*/ 206355 w 3003164"/>
                  <a:gd name="connsiteY4" fmla="*/ 22718 h 831354"/>
                  <a:gd name="connsiteX0" fmla="*/ 206355 w 3003164"/>
                  <a:gd name="connsiteY0" fmla="*/ 22718 h 825674"/>
                  <a:gd name="connsiteX1" fmla="*/ 3003164 w 3003164"/>
                  <a:gd name="connsiteY1" fmla="*/ 0 h 825674"/>
                  <a:gd name="connsiteX2" fmla="*/ 2788344 w 3003164"/>
                  <a:gd name="connsiteY2" fmla="*/ 798613 h 825674"/>
                  <a:gd name="connsiteX3" fmla="*/ 0 w 3003164"/>
                  <a:gd name="connsiteY3" fmla="*/ 825674 h 825674"/>
                  <a:gd name="connsiteX4" fmla="*/ 206355 w 3003164"/>
                  <a:gd name="connsiteY4" fmla="*/ 22718 h 825674"/>
                  <a:gd name="connsiteX0" fmla="*/ 138524 w 3003164"/>
                  <a:gd name="connsiteY0" fmla="*/ 291705 h 825674"/>
                  <a:gd name="connsiteX1" fmla="*/ 3003164 w 3003164"/>
                  <a:gd name="connsiteY1" fmla="*/ 0 h 825674"/>
                  <a:gd name="connsiteX2" fmla="*/ 2788344 w 3003164"/>
                  <a:gd name="connsiteY2" fmla="*/ 798613 h 825674"/>
                  <a:gd name="connsiteX3" fmla="*/ 0 w 3003164"/>
                  <a:gd name="connsiteY3" fmla="*/ 825674 h 825674"/>
                  <a:gd name="connsiteX4" fmla="*/ 138524 w 3003164"/>
                  <a:gd name="connsiteY4" fmla="*/ 291705 h 825674"/>
                  <a:gd name="connsiteX0" fmla="*/ 138524 w 2932994"/>
                  <a:gd name="connsiteY0" fmla="*/ 20379 h 554348"/>
                  <a:gd name="connsiteX1" fmla="*/ 2932994 w 2932994"/>
                  <a:gd name="connsiteY1" fmla="*/ 0 h 554348"/>
                  <a:gd name="connsiteX2" fmla="*/ 2788344 w 2932994"/>
                  <a:gd name="connsiteY2" fmla="*/ 527287 h 554348"/>
                  <a:gd name="connsiteX3" fmla="*/ 0 w 2932994"/>
                  <a:gd name="connsiteY3" fmla="*/ 554348 h 554348"/>
                  <a:gd name="connsiteX4" fmla="*/ 138524 w 2932994"/>
                  <a:gd name="connsiteY4" fmla="*/ 20379 h 554348"/>
                  <a:gd name="connsiteX0" fmla="*/ 138524 w 2932994"/>
                  <a:gd name="connsiteY0" fmla="*/ 39091 h 573060"/>
                  <a:gd name="connsiteX1" fmla="*/ 2932994 w 2932994"/>
                  <a:gd name="connsiteY1" fmla="*/ 0 h 573060"/>
                  <a:gd name="connsiteX2" fmla="*/ 2788344 w 2932994"/>
                  <a:gd name="connsiteY2" fmla="*/ 545999 h 573060"/>
                  <a:gd name="connsiteX3" fmla="*/ 0 w 2932994"/>
                  <a:gd name="connsiteY3" fmla="*/ 573060 h 573060"/>
                  <a:gd name="connsiteX4" fmla="*/ 138524 w 2932994"/>
                  <a:gd name="connsiteY4" fmla="*/ 39091 h 573060"/>
                  <a:gd name="connsiteX0" fmla="*/ 138524 w 2935332"/>
                  <a:gd name="connsiteY0" fmla="*/ 25058 h 559027"/>
                  <a:gd name="connsiteX1" fmla="*/ 2935332 w 2935332"/>
                  <a:gd name="connsiteY1" fmla="*/ 0 h 559027"/>
                  <a:gd name="connsiteX2" fmla="*/ 2788344 w 2935332"/>
                  <a:gd name="connsiteY2" fmla="*/ 531966 h 559027"/>
                  <a:gd name="connsiteX3" fmla="*/ 0 w 2935332"/>
                  <a:gd name="connsiteY3" fmla="*/ 559027 h 559027"/>
                  <a:gd name="connsiteX4" fmla="*/ 138524 w 2935332"/>
                  <a:gd name="connsiteY4" fmla="*/ 25058 h 559027"/>
                  <a:gd name="connsiteX0" fmla="*/ 138524 w 2935332"/>
                  <a:gd name="connsiteY0" fmla="*/ 25058 h 559027"/>
                  <a:gd name="connsiteX1" fmla="*/ 2935332 w 2935332"/>
                  <a:gd name="connsiteY1" fmla="*/ 0 h 559027"/>
                  <a:gd name="connsiteX2" fmla="*/ 2788344 w 2935332"/>
                  <a:gd name="connsiteY2" fmla="*/ 546001 h 559027"/>
                  <a:gd name="connsiteX3" fmla="*/ 0 w 2935332"/>
                  <a:gd name="connsiteY3" fmla="*/ 559027 h 559027"/>
                  <a:gd name="connsiteX4" fmla="*/ 138524 w 2935332"/>
                  <a:gd name="connsiteY4" fmla="*/ 25058 h 559027"/>
                  <a:gd name="connsiteX0" fmla="*/ 138524 w 2935332"/>
                  <a:gd name="connsiteY0" fmla="*/ 25058 h 561878"/>
                  <a:gd name="connsiteX1" fmla="*/ 2935332 w 2935332"/>
                  <a:gd name="connsiteY1" fmla="*/ 0 h 561878"/>
                  <a:gd name="connsiteX2" fmla="*/ 2788344 w 2935332"/>
                  <a:gd name="connsiteY2" fmla="*/ 561878 h 561878"/>
                  <a:gd name="connsiteX3" fmla="*/ 0 w 2935332"/>
                  <a:gd name="connsiteY3" fmla="*/ 559027 h 561878"/>
                  <a:gd name="connsiteX4" fmla="*/ 138524 w 2935332"/>
                  <a:gd name="connsiteY4" fmla="*/ 25058 h 561878"/>
                  <a:gd name="connsiteX0" fmla="*/ 140112 w 2935332"/>
                  <a:gd name="connsiteY0" fmla="*/ 0 h 568575"/>
                  <a:gd name="connsiteX1" fmla="*/ 2935332 w 2935332"/>
                  <a:gd name="connsiteY1" fmla="*/ 6697 h 568575"/>
                  <a:gd name="connsiteX2" fmla="*/ 2788344 w 2935332"/>
                  <a:gd name="connsiteY2" fmla="*/ 568575 h 568575"/>
                  <a:gd name="connsiteX3" fmla="*/ 0 w 2935332"/>
                  <a:gd name="connsiteY3" fmla="*/ 565724 h 568575"/>
                  <a:gd name="connsiteX4" fmla="*/ 140112 w 2935332"/>
                  <a:gd name="connsiteY4" fmla="*/ 0 h 568575"/>
                  <a:gd name="connsiteX0" fmla="*/ 140112 w 2940096"/>
                  <a:gd name="connsiteY0" fmla="*/ 0 h 568575"/>
                  <a:gd name="connsiteX1" fmla="*/ 2940096 w 2940096"/>
                  <a:gd name="connsiteY1" fmla="*/ 346 h 568575"/>
                  <a:gd name="connsiteX2" fmla="*/ 2788344 w 2940096"/>
                  <a:gd name="connsiteY2" fmla="*/ 568575 h 568575"/>
                  <a:gd name="connsiteX3" fmla="*/ 0 w 2940096"/>
                  <a:gd name="connsiteY3" fmla="*/ 565724 h 568575"/>
                  <a:gd name="connsiteX4" fmla="*/ 140112 w 2940096"/>
                  <a:gd name="connsiteY4" fmla="*/ 0 h 56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0096" h="568575">
                    <a:moveTo>
                      <a:pt x="140112" y="0"/>
                    </a:moveTo>
                    <a:lnTo>
                      <a:pt x="2940096" y="346"/>
                    </a:lnTo>
                    <a:lnTo>
                      <a:pt x="2788344" y="568575"/>
                    </a:lnTo>
                    <a:lnTo>
                      <a:pt x="0" y="565724"/>
                    </a:lnTo>
                    <a:lnTo>
                      <a:pt x="14011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e</a:t>
                </a:r>
              </a:p>
            </p:txBody>
          </p:sp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19105C37-AD9C-E729-C5AD-63680CF72E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60770" y="3864827"/>
                <a:ext cx="2896853" cy="40144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500" b="1" kern="1200">
                    <a:solidFill>
                      <a:schemeClr val="bg1"/>
                    </a:solidFill>
                    <a:latin typeface="Franklin Gothic Medium" panose="020B06030201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1800" dirty="0">
                    <a:solidFill>
                      <a:srgbClr val="006747"/>
                    </a:solidFill>
                    <a:latin typeface="Arial" panose="020B0604020202020204" pitchFamily="34" charset="0"/>
                  </a:rPr>
                  <a:t>usf.edu/admissions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5262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F3E66-FCD1-A6FA-FA07-511956600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E491A6-1BE9-6D18-D0D0-7D89F4F44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14800" y="683047"/>
            <a:ext cx="5029200" cy="44604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6BF61F-9CCF-C9AA-EBF5-0121C6E1800A}"/>
              </a:ext>
            </a:extLst>
          </p:cNvPr>
          <p:cNvSpPr/>
          <p:nvPr/>
        </p:nvSpPr>
        <p:spPr>
          <a:xfrm>
            <a:off x="4114800" y="683048"/>
            <a:ext cx="5029200" cy="4460452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0AD13-3AB4-0465-A018-D181F6674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05424"/>
            <a:ext cx="3223159" cy="692663"/>
          </a:xfrm>
        </p:spPr>
        <p:txBody>
          <a:bodyPr/>
          <a:lstStyle/>
          <a:p>
            <a:r>
              <a:rPr lang="en-US" dirty="0"/>
              <a:t>Become a Bull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D56B50-0C2E-4A6D-49B6-13AB28ABE222}"/>
              </a:ext>
            </a:extLst>
          </p:cNvPr>
          <p:cNvSpPr txBox="1">
            <a:spLocks/>
          </p:cNvSpPr>
          <p:nvPr/>
        </p:nvSpPr>
        <p:spPr>
          <a:xfrm>
            <a:off x="628650" y="1476857"/>
            <a:ext cx="2763262" cy="414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latin typeface="Franklin Gothic Medium" panose="020B0603020102020204" pitchFamily="34" charset="0"/>
              </a:rPr>
              <a:t>Application Process</a:t>
            </a:r>
            <a:r>
              <a:rPr lang="en-US" sz="1800" dirty="0">
                <a:latin typeface="Franklin Gothic Medium" panose="020B0603020102020204" pitchFamily="34" charset="0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F86B84-6520-1E26-33E1-497456DFFBB5}"/>
              </a:ext>
            </a:extLst>
          </p:cNvPr>
          <p:cNvSpPr txBox="1">
            <a:spLocks/>
          </p:cNvSpPr>
          <p:nvPr/>
        </p:nvSpPr>
        <p:spPr>
          <a:xfrm>
            <a:off x="628651" y="1971145"/>
            <a:ext cx="3223158" cy="5091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1800" b="1" dirty="0"/>
              <a:t>Apply</a:t>
            </a:r>
            <a:br>
              <a:rPr lang="en-US" sz="1800" dirty="0"/>
            </a:br>
            <a:r>
              <a:rPr lang="en-US" sz="1400" b="1" dirty="0" err="1">
                <a:solidFill>
                  <a:srgbClr val="006747"/>
                </a:solidFill>
                <a:latin typeface="Franklin Gothic Medium" panose="020B0603020102020204" pitchFamily="34" charset="0"/>
              </a:rPr>
              <a:t>usf.edu</a:t>
            </a:r>
            <a:r>
              <a:rPr lang="en-US" sz="1400" b="1" dirty="0">
                <a:solidFill>
                  <a:srgbClr val="006747"/>
                </a:solidFill>
                <a:latin typeface="Franklin Gothic Medium" panose="020B0603020102020204" pitchFamily="34" charset="0"/>
              </a:rPr>
              <a:t>/application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1800" b="1" dirty="0"/>
              <a:t>$30 application fee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1800" b="1" dirty="0"/>
              <a:t>STARS</a:t>
            </a:r>
            <a:br>
              <a:rPr lang="en-US" sz="1800" dirty="0"/>
            </a:br>
            <a:r>
              <a:rPr lang="en-US" sz="1400" dirty="0"/>
              <a:t>(Self-reported Transcript and Academic Record System)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1800" b="1" dirty="0"/>
              <a:t>Test Scores</a:t>
            </a:r>
            <a:br>
              <a:rPr lang="en-US" sz="1800" dirty="0"/>
            </a:br>
            <a:r>
              <a:rPr lang="en-US" sz="1400" dirty="0"/>
              <a:t>ACT, SAT or CLT (</a:t>
            </a:r>
            <a:r>
              <a:rPr lang="en-US" sz="1400" dirty="0" err="1"/>
              <a:t>superscored</a:t>
            </a:r>
            <a:r>
              <a:rPr lang="en-US" sz="1400" dirty="0"/>
              <a:t>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810DBB2-E71D-5462-CE60-0D00520A44CF}"/>
              </a:ext>
            </a:extLst>
          </p:cNvPr>
          <p:cNvSpPr txBox="1">
            <a:spLocks/>
          </p:cNvSpPr>
          <p:nvPr/>
        </p:nvSpPr>
        <p:spPr>
          <a:xfrm>
            <a:off x="4838007" y="1611475"/>
            <a:ext cx="3582784" cy="373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Academic Requirements</a:t>
            </a:r>
            <a:endParaRPr lang="en-US" sz="1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4A3215-750B-B98F-E5C4-D4CC9012F144}"/>
              </a:ext>
            </a:extLst>
          </p:cNvPr>
          <p:cNvSpPr txBox="1">
            <a:spLocks/>
          </p:cNvSpPr>
          <p:nvPr/>
        </p:nvSpPr>
        <p:spPr>
          <a:xfrm>
            <a:off x="4789690" y="3772741"/>
            <a:ext cx="3679418" cy="564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err="1">
                <a:solidFill>
                  <a:srgbClr val="9CCB3B"/>
                </a:solidFill>
                <a:latin typeface="Franklin Gothic Medium" panose="020B0603020102020204" pitchFamily="34" charset="0"/>
              </a:rPr>
              <a:t>admissions.usf.edu</a:t>
            </a:r>
            <a:r>
              <a:rPr lang="en-US" sz="1400" b="1" dirty="0">
                <a:solidFill>
                  <a:srgbClr val="9CCB3B"/>
                </a:solidFill>
                <a:latin typeface="Franklin Gothic Medium" panose="020B0603020102020204" pitchFamily="34" charset="0"/>
              </a:rPr>
              <a:t>/</a:t>
            </a:r>
            <a:br>
              <a:rPr lang="en-US" sz="1400" b="1" dirty="0">
                <a:solidFill>
                  <a:srgbClr val="9CCB3B"/>
                </a:solidFill>
                <a:latin typeface="Franklin Gothic Medium" panose="020B0603020102020204" pitchFamily="34" charset="0"/>
              </a:rPr>
            </a:br>
            <a:r>
              <a:rPr lang="en-US" sz="1400" b="1" dirty="0">
                <a:solidFill>
                  <a:srgbClr val="9CCB3B"/>
                </a:solidFill>
                <a:latin typeface="Franklin Gothic Medium" panose="020B0603020102020204" pitchFamily="34" charset="0"/>
              </a:rPr>
              <a:t>academic-requirements </a:t>
            </a:r>
          </a:p>
        </p:txBody>
      </p:sp>
      <p:pic>
        <p:nvPicPr>
          <p:cNvPr id="15" name="Picture 14" descr="A qr code with green squares&#10;&#10;AI-generated content may be incorrect.">
            <a:extLst>
              <a:ext uri="{FF2B5EF4-FFF2-40B4-BE49-F238E27FC236}">
                <a16:creationId xmlns:a16="http://schemas.microsoft.com/office/drawing/2014/main" id="{753F381A-849C-BD4F-DEAB-B79BBF5FB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885" y="2141289"/>
            <a:ext cx="1389029" cy="138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3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EEA6E-29B9-C74C-01D4-5CDBEE368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38A18-C701-8047-6E9F-B065FEC9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55" y="771612"/>
            <a:ext cx="7077489" cy="61201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Bulls Want to Connect with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710DD-7996-89E1-B6A8-AC0EB0475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68959"/>
            <a:ext cx="3486149" cy="1738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Curated Resources for College Counselors</a:t>
            </a:r>
            <a:endParaRPr lang="en-US" dirty="0"/>
          </a:p>
          <a:p>
            <a:pPr marL="0" indent="0">
              <a:buNone/>
            </a:pPr>
            <a:r>
              <a:rPr lang="en-US" sz="1500" dirty="0"/>
              <a:t>Sign up for our Counselor Newsletter!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qr code with green squares&#10;&#10;AI-generated content may be incorrect.">
            <a:extLst>
              <a:ext uri="{FF2B5EF4-FFF2-40B4-BE49-F238E27FC236}">
                <a16:creationId xmlns:a16="http://schemas.microsoft.com/office/drawing/2014/main" id="{9C00EE17-054A-4030-DC4B-E583F0522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93" y="3050381"/>
            <a:ext cx="1049247" cy="104924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AF798B6-00B9-3267-F8A5-E0D378B0B608}"/>
              </a:ext>
            </a:extLst>
          </p:cNvPr>
          <p:cNvSpPr txBox="1">
            <a:spLocks/>
          </p:cNvSpPr>
          <p:nvPr/>
        </p:nvSpPr>
        <p:spPr>
          <a:xfrm>
            <a:off x="1870422" y="3363228"/>
            <a:ext cx="1947357" cy="487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rgbClr val="006747"/>
                </a:solidFill>
                <a:latin typeface="Franklin Gothic Medium" panose="020B0603020102020204" pitchFamily="34" charset="0"/>
              </a:rPr>
              <a:t>admissions.usf.edu/</a:t>
            </a:r>
            <a:br>
              <a:rPr lang="en-US" sz="1400" b="1" dirty="0">
                <a:solidFill>
                  <a:srgbClr val="006747"/>
                </a:solidFill>
                <a:latin typeface="Franklin Gothic Medium" panose="020B0603020102020204" pitchFamily="34" charset="0"/>
              </a:rPr>
            </a:br>
            <a:r>
              <a:rPr lang="en-US" sz="1400" b="1" dirty="0">
                <a:solidFill>
                  <a:srgbClr val="006747"/>
                </a:solidFill>
                <a:latin typeface="Franklin Gothic Medium" panose="020B0603020102020204" pitchFamily="34" charset="0"/>
              </a:rPr>
              <a:t>counselor-resources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571A08-8CE0-839F-43BB-733DC8179A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17779" y="1627506"/>
            <a:ext cx="4963517" cy="284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51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2D2B6BC-30D8-0C3F-45D5-6B51DDE39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3DB12-666E-2F66-8A81-2900D9B59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26" y="880399"/>
            <a:ext cx="7886700" cy="692663"/>
          </a:xfrm>
        </p:spPr>
        <p:txBody>
          <a:bodyPr/>
          <a:lstStyle/>
          <a:p>
            <a:r>
              <a:rPr lang="en-US" dirty="0"/>
              <a:t>Bulls Can Find Their Perfect Campus Fit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92483-0FCE-DF99-1DEE-759DC3113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26" y="1648014"/>
            <a:ext cx="2583677" cy="31488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Tampa Campus</a:t>
            </a:r>
          </a:p>
          <a:p>
            <a:pPr marL="0" indent="0">
              <a:buNone/>
            </a:pPr>
            <a:r>
              <a:rPr lang="en-US" sz="1200" b="1" dirty="0"/>
              <a:t>Where there’s more to explore.</a:t>
            </a:r>
            <a:endParaRPr lang="en-US" sz="1200" dirty="0"/>
          </a:p>
          <a:p>
            <a:pPr lvl="0"/>
            <a:r>
              <a:rPr lang="en-US" sz="1000" dirty="0"/>
              <a:t>Bustling, metropolitan campus</a:t>
            </a:r>
          </a:p>
          <a:p>
            <a:pPr lvl="0"/>
            <a:r>
              <a:rPr lang="en-US" sz="1000" dirty="0"/>
              <a:t>30 residence halls</a:t>
            </a:r>
          </a:p>
          <a:p>
            <a:pPr lvl="0"/>
            <a:r>
              <a:rPr lang="en-US" sz="1000" dirty="0"/>
              <a:t>3 dining halls</a:t>
            </a:r>
          </a:p>
          <a:p>
            <a:pPr lvl="0"/>
            <a:r>
              <a:rPr lang="en-US" sz="1000" dirty="0"/>
              <a:t>20+ restaurants</a:t>
            </a:r>
          </a:p>
          <a:p>
            <a:pPr marL="0" indent="0">
              <a:buNone/>
            </a:pPr>
            <a:r>
              <a:rPr lang="en-US" sz="1200" b="1" dirty="0"/>
              <a:t>Signature Programs</a:t>
            </a:r>
            <a:endParaRPr lang="en-US" sz="1200" dirty="0"/>
          </a:p>
          <a:p>
            <a:pPr lvl="0"/>
            <a:r>
              <a:rPr lang="en-US" sz="1000" dirty="0"/>
              <a:t>Computer Science</a:t>
            </a:r>
          </a:p>
          <a:p>
            <a:pPr lvl="0"/>
            <a:r>
              <a:rPr lang="en-US" sz="1000" dirty="0"/>
              <a:t>Nursing</a:t>
            </a:r>
          </a:p>
          <a:p>
            <a:pPr lvl="0"/>
            <a:r>
              <a:rPr lang="en-US" sz="1000" dirty="0"/>
              <a:t>Business</a:t>
            </a:r>
          </a:p>
          <a:p>
            <a:pPr lvl="0"/>
            <a:r>
              <a:rPr lang="en-US" sz="1000" dirty="0"/>
              <a:t>Engineering</a:t>
            </a:r>
          </a:p>
          <a:p>
            <a:pPr lvl="0"/>
            <a:r>
              <a:rPr lang="en-US" sz="1000" dirty="0"/>
              <a:t>Design, Art &amp; Performance </a:t>
            </a:r>
          </a:p>
          <a:p>
            <a:pPr marL="0" indent="0">
              <a:buNone/>
            </a:pPr>
            <a:endParaRPr lang="en-US" sz="1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C0264D-3300-9E67-9B5F-E312383DCC7E}"/>
              </a:ext>
            </a:extLst>
          </p:cNvPr>
          <p:cNvSpPr txBox="1">
            <a:spLocks/>
          </p:cNvSpPr>
          <p:nvPr/>
        </p:nvSpPr>
        <p:spPr>
          <a:xfrm>
            <a:off x="3103094" y="1648015"/>
            <a:ext cx="2663689" cy="3043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St. Petersburg Campus</a:t>
            </a:r>
          </a:p>
          <a:p>
            <a:pPr marL="0" indent="0">
              <a:buNone/>
            </a:pPr>
            <a:r>
              <a:rPr lang="en-US" sz="1200" b="1" dirty="0"/>
              <a:t>Where city meets sand.</a:t>
            </a:r>
            <a:endParaRPr lang="en-US" sz="1200" dirty="0"/>
          </a:p>
          <a:p>
            <a:pPr lvl="0"/>
            <a:r>
              <a:rPr lang="en-US" sz="1000" dirty="0"/>
              <a:t>Artsy, waterfront campus</a:t>
            </a:r>
          </a:p>
          <a:p>
            <a:pPr lvl="0"/>
            <a:r>
              <a:rPr lang="en-US" sz="1000" dirty="0"/>
              <a:t>3 residence halls</a:t>
            </a:r>
          </a:p>
          <a:p>
            <a:pPr lvl="0"/>
            <a:r>
              <a:rPr lang="en-US" sz="1000" dirty="0"/>
              <a:t>3 restaurants</a:t>
            </a:r>
          </a:p>
          <a:p>
            <a:pPr lvl="0"/>
            <a:r>
              <a:rPr lang="en-US" sz="1000" dirty="0"/>
              <a:t>15-minute ride to St. Pete Beach</a:t>
            </a:r>
          </a:p>
          <a:p>
            <a:pPr marL="0" indent="0">
              <a:buNone/>
            </a:pPr>
            <a:r>
              <a:rPr lang="en-US" sz="1200" b="1" dirty="0"/>
              <a:t>Signature Programs</a:t>
            </a:r>
            <a:endParaRPr lang="en-US" sz="1200" dirty="0"/>
          </a:p>
          <a:p>
            <a:pPr lvl="0"/>
            <a:r>
              <a:rPr lang="en-US" sz="1000" dirty="0"/>
              <a:t>Marine Biology</a:t>
            </a:r>
          </a:p>
          <a:p>
            <a:pPr lvl="0"/>
            <a:r>
              <a:rPr lang="en-US" sz="1000" dirty="0"/>
              <a:t>Graphic Arts</a:t>
            </a:r>
          </a:p>
          <a:p>
            <a:pPr lvl="0"/>
            <a:r>
              <a:rPr lang="en-US" sz="1000" dirty="0"/>
              <a:t>Sustainability Studies</a:t>
            </a:r>
          </a:p>
          <a:p>
            <a:pPr lvl="0"/>
            <a:r>
              <a:rPr lang="en-US" sz="1000" dirty="0"/>
              <a:t>Digital Communication</a:t>
            </a:r>
          </a:p>
          <a:p>
            <a:pPr lvl="0"/>
            <a:r>
              <a:rPr lang="en-US" sz="1000" dirty="0"/>
              <a:t>Finance 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E762CDA-0F03-B652-64C7-42F29F6889BC}"/>
              </a:ext>
            </a:extLst>
          </p:cNvPr>
          <p:cNvSpPr txBox="1">
            <a:spLocks/>
          </p:cNvSpPr>
          <p:nvPr/>
        </p:nvSpPr>
        <p:spPr>
          <a:xfrm>
            <a:off x="5907774" y="1648015"/>
            <a:ext cx="2914574" cy="3351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Sarasota-Manatee Campus</a:t>
            </a:r>
          </a:p>
          <a:p>
            <a:pPr marL="0" indent="0">
              <a:buNone/>
            </a:pPr>
            <a:r>
              <a:rPr lang="en-US" sz="1200" b="1" dirty="0"/>
              <a:t>Where community creates opportunity.</a:t>
            </a:r>
            <a:endParaRPr lang="en-US" sz="1200" dirty="0"/>
          </a:p>
          <a:p>
            <a:pPr lvl="0"/>
            <a:r>
              <a:rPr lang="en-US" sz="1000" dirty="0"/>
              <a:t>Tight-knit, hometown campus</a:t>
            </a:r>
          </a:p>
          <a:p>
            <a:pPr lvl="0"/>
            <a:r>
              <a:rPr lang="en-US" sz="1000" dirty="0"/>
              <a:t>1 new residence hall and </a:t>
            </a:r>
            <a:br>
              <a:rPr lang="en-US" sz="1000" dirty="0"/>
            </a:br>
            <a:r>
              <a:rPr lang="en-US" sz="1000" dirty="0"/>
              <a:t>student center</a:t>
            </a:r>
          </a:p>
          <a:p>
            <a:pPr lvl="0"/>
            <a:r>
              <a:rPr lang="en-US" sz="1000" dirty="0"/>
              <a:t>200 students living on campus</a:t>
            </a:r>
          </a:p>
          <a:p>
            <a:pPr lvl="0"/>
            <a:r>
              <a:rPr lang="en-US" sz="1000" dirty="0"/>
              <a:t>15-minute drive to Siesta Beach </a:t>
            </a:r>
            <a:br>
              <a:rPr lang="en-US" sz="1000" dirty="0"/>
            </a:br>
            <a:r>
              <a:rPr lang="en-US" sz="1000" dirty="0"/>
              <a:t>(#1 in U.S.A.)</a:t>
            </a:r>
          </a:p>
          <a:p>
            <a:pPr marL="0" indent="0">
              <a:buNone/>
            </a:pPr>
            <a:r>
              <a:rPr lang="en-US" sz="1200" b="1" dirty="0"/>
              <a:t>Signature Programs</a:t>
            </a:r>
            <a:endParaRPr lang="en-US" sz="1200" dirty="0"/>
          </a:p>
          <a:p>
            <a:pPr lvl="0"/>
            <a:r>
              <a:rPr lang="en-US" sz="1000" dirty="0"/>
              <a:t>Business Analytics &amp; Information Systems</a:t>
            </a:r>
          </a:p>
          <a:p>
            <a:pPr lvl="0"/>
            <a:r>
              <a:rPr lang="en-US" sz="1000" dirty="0"/>
              <a:t>Elementary Education</a:t>
            </a:r>
          </a:p>
          <a:p>
            <a:pPr lvl="0"/>
            <a:r>
              <a:rPr lang="en-US" sz="1000" dirty="0"/>
              <a:t>Biomedical Sciences</a:t>
            </a:r>
          </a:p>
          <a:p>
            <a:pPr lvl="0"/>
            <a:r>
              <a:rPr lang="en-US" sz="1000" dirty="0"/>
              <a:t>Criminology</a:t>
            </a:r>
          </a:p>
          <a:p>
            <a:pPr lvl="0"/>
            <a:r>
              <a:rPr lang="en-US" sz="1000" dirty="0"/>
              <a:t>Nursing (accelerated 2nd degree) </a:t>
            </a:r>
            <a:endParaRPr lang="en-US" sz="1400" dirty="0"/>
          </a:p>
          <a:p>
            <a:pPr marL="0" lv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9E17B0A-B084-6669-0B53-558B66CC9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163" y="1686911"/>
            <a:ext cx="165778" cy="24005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A3BF95A-686B-6D1E-B54D-B2DCF7BEC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2103" y="1686910"/>
            <a:ext cx="165778" cy="24005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D0C645D-A2CA-D97F-E824-BA5273F9E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6783" y="1686911"/>
            <a:ext cx="165778" cy="2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70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group of people sitting on a brick wall&#10;&#10;AI-generated content may be incorrect.">
            <a:extLst>
              <a:ext uri="{FF2B5EF4-FFF2-40B4-BE49-F238E27FC236}">
                <a16:creationId xmlns:a16="http://schemas.microsoft.com/office/drawing/2014/main" id="{C0885B44-4187-16B3-8655-E6D12CDA5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0587" y="152400"/>
            <a:ext cx="4975008" cy="499109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DB0AE3F-2B06-0E23-0482-DFCDE51D6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24" y="435506"/>
            <a:ext cx="3096406" cy="692663"/>
          </a:xfrm>
        </p:spPr>
        <p:txBody>
          <a:bodyPr/>
          <a:lstStyle/>
          <a:p>
            <a:r>
              <a:rPr lang="en-US" dirty="0"/>
              <a:t>Get to Know USF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403FBEE-9E24-E21B-3570-52A11A2F1B7E}"/>
              </a:ext>
            </a:extLst>
          </p:cNvPr>
          <p:cNvSpPr txBox="1">
            <a:spLocks/>
          </p:cNvSpPr>
          <p:nvPr/>
        </p:nvSpPr>
        <p:spPr>
          <a:xfrm>
            <a:off x="484524" y="1151597"/>
            <a:ext cx="3161472" cy="926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006747"/>
                </a:solidFill>
              </a:rPr>
              <a:t>Over 48,000 enrolled students call USF home. </a:t>
            </a:r>
            <a:r>
              <a:rPr lang="en-US" sz="1800" b="1" dirty="0">
                <a:solidFill>
                  <a:srgbClr val="006747"/>
                </a:solidFill>
              </a:rPr>
              <a:t>Here’s why they chose us.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364B7DF-4F33-A254-1A8C-33B7A4D1940E}"/>
              </a:ext>
            </a:extLst>
          </p:cNvPr>
          <p:cNvSpPr txBox="1">
            <a:spLocks/>
          </p:cNvSpPr>
          <p:nvPr/>
        </p:nvSpPr>
        <p:spPr>
          <a:xfrm>
            <a:off x="463759" y="2343734"/>
            <a:ext cx="1428169" cy="8534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06747"/>
                </a:solidFill>
                <a:latin typeface="Franklin Gothic Medium" panose="020B0603020102020204" pitchFamily="34" charset="0"/>
              </a:rPr>
              <a:t>3</a:t>
            </a:r>
          </a:p>
          <a:p>
            <a:pPr marL="0" indent="0">
              <a:buNone/>
            </a:pPr>
            <a:r>
              <a:rPr lang="en-US" sz="1400" dirty="0"/>
              <a:t>Campuses along the Gulf Coast</a:t>
            </a:r>
            <a:endParaRPr lang="en-US" sz="1000" i="1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5FFBD6E-8749-CFDA-D471-56E151F6C8DD}"/>
              </a:ext>
            </a:extLst>
          </p:cNvPr>
          <p:cNvSpPr txBox="1">
            <a:spLocks/>
          </p:cNvSpPr>
          <p:nvPr/>
        </p:nvSpPr>
        <p:spPr>
          <a:xfrm>
            <a:off x="436494" y="3542485"/>
            <a:ext cx="1628766" cy="1001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06747"/>
                </a:solidFill>
                <a:latin typeface="Franklin Gothic Medium" panose="020B0603020102020204" pitchFamily="34" charset="0"/>
              </a:rPr>
              <a:t>21 </a:t>
            </a:r>
            <a:r>
              <a:rPr lang="en-US" sz="2400" b="1" dirty="0">
                <a:solidFill>
                  <a:srgbClr val="006747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400" dirty="0"/>
              <a:t>NCAA Division I Athletics Teams</a:t>
            </a:r>
            <a:endParaRPr lang="en-US" sz="1000" i="1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E308D71-C014-550F-7586-8C285C44B853}"/>
              </a:ext>
            </a:extLst>
          </p:cNvPr>
          <p:cNvSpPr txBox="1">
            <a:spLocks/>
          </p:cNvSpPr>
          <p:nvPr/>
        </p:nvSpPr>
        <p:spPr>
          <a:xfrm>
            <a:off x="2204689" y="3542485"/>
            <a:ext cx="2276877" cy="102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06747"/>
                </a:solidFill>
                <a:latin typeface="Franklin Gothic Medium" panose="020B0603020102020204" pitchFamily="34" charset="0"/>
              </a:rPr>
              <a:t>700</a:t>
            </a:r>
            <a:r>
              <a:rPr lang="en-US" sz="2400" b="1" baseline="30000" dirty="0">
                <a:solidFill>
                  <a:srgbClr val="006747"/>
                </a:solidFill>
                <a:latin typeface="Franklin Gothic Medium" panose="020B0603020102020204" pitchFamily="34" charset="0"/>
              </a:rPr>
              <a:t>+</a:t>
            </a:r>
          </a:p>
          <a:p>
            <a:pPr marL="0" indent="0">
              <a:buNone/>
            </a:pPr>
            <a:r>
              <a:rPr lang="en-US" sz="1400" dirty="0"/>
              <a:t>Student clubs </a:t>
            </a:r>
            <a:br>
              <a:rPr lang="en-US" sz="1400" dirty="0"/>
            </a:br>
            <a:r>
              <a:rPr lang="en-US" sz="1400" dirty="0"/>
              <a:t>and organizations</a:t>
            </a:r>
            <a:endParaRPr lang="en-US" sz="1000" i="1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7950949-FD14-86E9-BA43-EB7BAAE23876}"/>
              </a:ext>
            </a:extLst>
          </p:cNvPr>
          <p:cNvSpPr txBox="1">
            <a:spLocks/>
          </p:cNvSpPr>
          <p:nvPr/>
        </p:nvSpPr>
        <p:spPr>
          <a:xfrm>
            <a:off x="2209386" y="2343734"/>
            <a:ext cx="1961200" cy="102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06747"/>
                </a:solidFill>
                <a:latin typeface="Franklin Gothic Medium" panose="020B0603020102020204" pitchFamily="34" charset="0"/>
              </a:rPr>
              <a:t>1000</a:t>
            </a:r>
            <a:r>
              <a:rPr lang="en-US" sz="2400" b="1" baseline="30000" dirty="0">
                <a:solidFill>
                  <a:srgbClr val="006747"/>
                </a:solidFill>
                <a:latin typeface="Franklin Gothic Medium" panose="020B0603020102020204" pitchFamily="34" charset="0"/>
              </a:rPr>
              <a:t>+</a:t>
            </a:r>
          </a:p>
          <a:p>
            <a:pPr marL="0" indent="0">
              <a:buNone/>
            </a:pPr>
            <a:r>
              <a:rPr lang="en-US" sz="1400" dirty="0"/>
              <a:t>On-campus events each year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325623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EEA8C-ED01-79AC-1789-6A065F045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atue of a bull in a fountain&#10;&#10;AI-generated content may be incorrect.">
            <a:extLst>
              <a:ext uri="{FF2B5EF4-FFF2-40B4-BE49-F238E27FC236}">
                <a16:creationId xmlns:a16="http://schemas.microsoft.com/office/drawing/2014/main" id="{8DDF36A8-1FCD-E374-09B8-801B34FA3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4463"/>
            <a:ext cx="9144000" cy="30634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419C132-35C0-07DA-2185-98C1A27F8245}"/>
              </a:ext>
            </a:extLst>
          </p:cNvPr>
          <p:cNvSpPr/>
          <p:nvPr/>
        </p:nvSpPr>
        <p:spPr>
          <a:xfrm>
            <a:off x="-1" y="144463"/>
            <a:ext cx="9143999" cy="116923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bg2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D18EB3-A52E-D86A-36A5-D915B293C766}"/>
              </a:ext>
            </a:extLst>
          </p:cNvPr>
          <p:cNvSpPr txBox="1">
            <a:spLocks/>
          </p:cNvSpPr>
          <p:nvPr/>
        </p:nvSpPr>
        <p:spPr>
          <a:xfrm>
            <a:off x="463759" y="148371"/>
            <a:ext cx="8312983" cy="965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006747"/>
                </a:solidFill>
                <a:latin typeface="Franklin Gothic Demi" panose="020B0603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Bulls Have a Lot to Brag About </a:t>
            </a:r>
            <a:r>
              <a:rPr lang="en-US" dirty="0">
                <a:solidFill>
                  <a:srgbClr val="9CCB3B"/>
                </a:solidFill>
              </a:rPr>
              <a:t>//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How We Rank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F173A99-8BFD-4CCE-9A7A-FA224B4C2C94}"/>
              </a:ext>
            </a:extLst>
          </p:cNvPr>
          <p:cNvSpPr txBox="1">
            <a:spLocks/>
          </p:cNvSpPr>
          <p:nvPr/>
        </p:nvSpPr>
        <p:spPr>
          <a:xfrm>
            <a:off x="463759" y="3333930"/>
            <a:ext cx="1694056" cy="1561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06747"/>
                </a:solidFill>
                <a:latin typeface="Franklin Gothic Medium" panose="020B0603020102020204" pitchFamily="34" charset="0"/>
              </a:rPr>
              <a:t>Top 3 </a:t>
            </a:r>
          </a:p>
          <a:p>
            <a:pPr marL="0" indent="0">
              <a:buNone/>
            </a:pPr>
            <a:r>
              <a:rPr lang="en-US" sz="1400" dirty="0"/>
              <a:t>among Florida universities in </a:t>
            </a:r>
            <a:br>
              <a:rPr lang="en-US" sz="1400" dirty="0"/>
            </a:br>
            <a:r>
              <a:rPr lang="en-US" sz="1400" dirty="0"/>
              <a:t>four-year </a:t>
            </a:r>
            <a:br>
              <a:rPr lang="en-US" sz="1400" dirty="0"/>
            </a:br>
            <a:r>
              <a:rPr lang="en-US" sz="1400" dirty="0"/>
              <a:t>graduation rate</a:t>
            </a:r>
          </a:p>
          <a:p>
            <a:pPr marL="0" indent="0">
              <a:buNone/>
            </a:pPr>
            <a:r>
              <a:rPr lang="en-US" sz="800" i="1" dirty="0"/>
              <a:t>Florida Board of Governors, 2025</a:t>
            </a:r>
            <a:endParaRPr lang="en-US" sz="1000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6194A65-8C4F-F8AE-4BDE-B4F77DD982BF}"/>
              </a:ext>
            </a:extLst>
          </p:cNvPr>
          <p:cNvSpPr txBox="1">
            <a:spLocks/>
          </p:cNvSpPr>
          <p:nvPr/>
        </p:nvSpPr>
        <p:spPr>
          <a:xfrm>
            <a:off x="2454287" y="3341352"/>
            <a:ext cx="1628766" cy="1561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06747"/>
                </a:solidFill>
                <a:latin typeface="Franklin Gothic Medium" panose="020B0603020102020204" pitchFamily="34" charset="0"/>
              </a:rPr>
              <a:t>Top 50</a:t>
            </a:r>
            <a:r>
              <a:rPr lang="en-US" sz="2400" b="1" dirty="0">
                <a:solidFill>
                  <a:srgbClr val="006747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400" dirty="0"/>
              <a:t>among U.S. public universities</a:t>
            </a:r>
          </a:p>
          <a:p>
            <a:pPr marL="0" indent="0">
              <a:buNone/>
            </a:pPr>
            <a:r>
              <a:rPr lang="en-US" sz="800" i="1" dirty="0"/>
              <a:t>U.S. News and World Report National University Rankings, 2025; Forbes America’s Top Colleges, 2024</a:t>
            </a:r>
            <a:endParaRPr lang="en-US" sz="1000" i="1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E67B342-D7F9-8ECE-F767-4B0AEB2EC701}"/>
              </a:ext>
            </a:extLst>
          </p:cNvPr>
          <p:cNvSpPr txBox="1">
            <a:spLocks/>
          </p:cNvSpPr>
          <p:nvPr/>
        </p:nvSpPr>
        <p:spPr>
          <a:xfrm>
            <a:off x="6815542" y="3366481"/>
            <a:ext cx="1961200" cy="1310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06747"/>
                </a:solidFill>
                <a:latin typeface="Franklin Gothic Medium" panose="020B0603020102020204" pitchFamily="34" charset="0"/>
              </a:rPr>
              <a:t>AAU</a:t>
            </a:r>
          </a:p>
          <a:p>
            <a:pPr marL="0" indent="0">
              <a:buNone/>
            </a:pPr>
            <a:r>
              <a:rPr lang="en-US" sz="1400" dirty="0"/>
              <a:t>Joined the prestigious AAU in 2023 in recognition of excellence in research</a:t>
            </a:r>
            <a:endParaRPr lang="en-US" sz="1000" i="1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EF45E9E-930E-8D65-DF04-4CDEEBDDCCC7}"/>
              </a:ext>
            </a:extLst>
          </p:cNvPr>
          <p:cNvSpPr txBox="1">
            <a:spLocks/>
          </p:cNvSpPr>
          <p:nvPr/>
        </p:nvSpPr>
        <p:spPr>
          <a:xfrm>
            <a:off x="4379526" y="3380579"/>
            <a:ext cx="2276877" cy="1688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baseline="30000" dirty="0">
                <a:solidFill>
                  <a:srgbClr val="006747"/>
                </a:solidFill>
                <a:latin typeface="Franklin Gothic Medium" panose="020B0603020102020204" pitchFamily="34" charset="0"/>
              </a:rPr>
              <a:t>#</a:t>
            </a:r>
            <a:r>
              <a:rPr lang="en-US" sz="2400" b="1" dirty="0">
                <a:solidFill>
                  <a:srgbClr val="006747"/>
                </a:solidFill>
                <a:latin typeface="Franklin Gothic Medium" panose="020B0603020102020204" pitchFamily="34" charset="0"/>
              </a:rPr>
              <a:t>1</a:t>
            </a:r>
          </a:p>
          <a:p>
            <a:pPr marL="0" indent="0">
              <a:buNone/>
            </a:pPr>
            <a:r>
              <a:rPr lang="en-US" sz="1400" dirty="0"/>
              <a:t>among U.S. public universities for commitment to industry, innovation and infrastructure</a:t>
            </a:r>
          </a:p>
          <a:p>
            <a:pPr marL="0" indent="0">
              <a:buNone/>
            </a:pPr>
            <a:r>
              <a:rPr lang="en-US" sz="800" i="1" dirty="0"/>
              <a:t>Times Higher Education’s (THE) University Impact Rankings, 2024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649929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4D32E-6902-ED40-5868-8F45445FA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DF49A9-E9FA-E0E5-ACB0-0F4A23470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8372"/>
            <a:ext cx="9144000" cy="32918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106D826-3E41-F8F9-87DC-85C52E63A205}"/>
              </a:ext>
            </a:extLst>
          </p:cNvPr>
          <p:cNvSpPr/>
          <p:nvPr/>
        </p:nvSpPr>
        <p:spPr>
          <a:xfrm>
            <a:off x="-1" y="144463"/>
            <a:ext cx="9143999" cy="116923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bg2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A7237B-E4B5-2557-EAF6-9EF7C6039966}"/>
              </a:ext>
            </a:extLst>
          </p:cNvPr>
          <p:cNvSpPr txBox="1">
            <a:spLocks/>
          </p:cNvSpPr>
          <p:nvPr/>
        </p:nvSpPr>
        <p:spPr>
          <a:xfrm>
            <a:off x="463759" y="148371"/>
            <a:ext cx="8312983" cy="965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006747"/>
                </a:solidFill>
                <a:latin typeface="Franklin Gothic Demi" panose="020B0603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Bulls Get More but Pay Less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A5AF74B-C8DF-6EF7-64EE-0529E2767606}"/>
              </a:ext>
            </a:extLst>
          </p:cNvPr>
          <p:cNvGrpSpPr/>
          <p:nvPr/>
        </p:nvGrpSpPr>
        <p:grpSpPr>
          <a:xfrm>
            <a:off x="1329212" y="3655512"/>
            <a:ext cx="6929455" cy="1213607"/>
            <a:chOff x="1345114" y="3702810"/>
            <a:chExt cx="6929455" cy="1213607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77D1EFF8-E78D-EEE9-BB60-E278ED6027DC}"/>
                </a:ext>
              </a:extLst>
            </p:cNvPr>
            <p:cNvSpPr txBox="1">
              <a:spLocks/>
            </p:cNvSpPr>
            <p:nvPr/>
          </p:nvSpPr>
          <p:spPr>
            <a:xfrm>
              <a:off x="1345114" y="3747781"/>
              <a:ext cx="1747290" cy="11686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Clr>
                  <a:srgbClr val="9CCB3B"/>
                </a:buClr>
                <a:buFont typeface="Arial" panose="020B0604020202020204" pitchFamily="34" charset="0"/>
                <a:buChar char="•"/>
                <a:defRPr sz="21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9CCB3B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9CCB3B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9CCB3B"/>
                </a:buClr>
                <a:buFont typeface="Arial" panose="020B0604020202020204" pitchFamily="34" charset="0"/>
                <a:buChar char="•"/>
                <a:defRPr sz="135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9CCB3B"/>
                </a:buClr>
                <a:buFont typeface="Arial" panose="020B0604020202020204" pitchFamily="34" charset="0"/>
                <a:buChar char="•"/>
                <a:defRPr sz="135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b="1" baseline="30000" dirty="0">
                  <a:solidFill>
                    <a:srgbClr val="006747"/>
                  </a:solidFill>
                  <a:latin typeface="Franklin Gothic Medium" panose="020B0603020102020204" pitchFamily="34" charset="0"/>
                </a:rPr>
                <a:t>#</a:t>
              </a:r>
              <a:r>
                <a:rPr lang="en-US" sz="2400" b="1" dirty="0">
                  <a:solidFill>
                    <a:srgbClr val="006747"/>
                  </a:solidFill>
                  <a:latin typeface="Franklin Gothic Medium" panose="020B0603020102020204" pitchFamily="34" charset="0"/>
                </a:rPr>
                <a:t>1</a:t>
              </a:r>
            </a:p>
            <a:p>
              <a:pPr marL="0" indent="0">
                <a:buNone/>
              </a:pPr>
              <a:r>
                <a:rPr lang="en-US" sz="1400" dirty="0"/>
                <a:t>best value among all Florida universities </a:t>
              </a:r>
            </a:p>
            <a:p>
              <a:pPr marL="0" indent="0">
                <a:buNone/>
              </a:pPr>
              <a:r>
                <a:rPr lang="en-US" sz="800" i="1" dirty="0"/>
                <a:t>U.S. News and World Report, 2025</a:t>
              </a:r>
              <a:endParaRPr lang="en-US" sz="1000" i="1" dirty="0"/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4AE0D004-54FE-E2BA-DA2C-E6FFC09090F2}"/>
                </a:ext>
              </a:extLst>
            </p:cNvPr>
            <p:cNvSpPr txBox="1">
              <a:spLocks/>
            </p:cNvSpPr>
            <p:nvPr/>
          </p:nvSpPr>
          <p:spPr>
            <a:xfrm>
              <a:off x="3757617" y="3785256"/>
              <a:ext cx="1628766" cy="9812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Clr>
                  <a:srgbClr val="9CCB3B"/>
                </a:buClr>
                <a:buFont typeface="Arial" panose="020B0604020202020204" pitchFamily="34" charset="0"/>
                <a:buChar char="•"/>
                <a:defRPr sz="21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9CCB3B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9CCB3B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9CCB3B"/>
                </a:buClr>
                <a:buFont typeface="Arial" panose="020B0604020202020204" pitchFamily="34" charset="0"/>
                <a:buChar char="•"/>
                <a:defRPr sz="135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9CCB3B"/>
                </a:buClr>
                <a:buFont typeface="Arial" panose="020B0604020202020204" pitchFamily="34" charset="0"/>
                <a:buChar char="•"/>
                <a:defRPr sz="135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b="1" dirty="0">
                  <a:solidFill>
                    <a:srgbClr val="006747"/>
                  </a:solidFill>
                  <a:latin typeface="Franklin Gothic Medium" panose="020B0603020102020204" pitchFamily="34" charset="0"/>
                </a:rPr>
                <a:t>Top 50 </a:t>
              </a:r>
            </a:p>
            <a:p>
              <a:pPr marL="0" indent="0">
                <a:buNone/>
              </a:pPr>
              <a:r>
                <a:rPr lang="en-US" sz="1400" dirty="0"/>
                <a:t>best value college</a:t>
              </a:r>
            </a:p>
            <a:p>
              <a:pPr marL="0" indent="0">
                <a:buNone/>
              </a:pPr>
              <a:r>
                <a:rPr lang="en-US" sz="800" i="1" dirty="0"/>
                <a:t>The Princeton Review, 2023</a:t>
              </a:r>
              <a:endParaRPr lang="en-US" sz="1000" i="1" dirty="0"/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63889C60-2290-52D9-4F28-765B7AE8BB00}"/>
                </a:ext>
              </a:extLst>
            </p:cNvPr>
            <p:cNvSpPr txBox="1">
              <a:spLocks/>
            </p:cNvSpPr>
            <p:nvPr/>
          </p:nvSpPr>
          <p:spPr>
            <a:xfrm>
              <a:off x="5923512" y="3784957"/>
              <a:ext cx="2351057" cy="92909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Clr>
                  <a:srgbClr val="9CCB3B"/>
                </a:buClr>
                <a:buFont typeface="Arial" panose="020B0604020202020204" pitchFamily="34" charset="0"/>
                <a:buChar char="•"/>
                <a:defRPr sz="21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9CCB3B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9CCB3B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9CCB3B"/>
                </a:buClr>
                <a:buFont typeface="Arial" panose="020B0604020202020204" pitchFamily="34" charset="0"/>
                <a:buChar char="•"/>
                <a:defRPr sz="135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9CCB3B"/>
                </a:buClr>
                <a:buFont typeface="Arial" panose="020B0604020202020204" pitchFamily="34" charset="0"/>
                <a:buChar char="•"/>
                <a:defRPr sz="135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b="1" dirty="0">
                  <a:solidFill>
                    <a:srgbClr val="006747"/>
                  </a:solidFill>
                  <a:latin typeface="Franklin Gothic Medium" panose="020B0603020102020204" pitchFamily="34" charset="0"/>
                </a:rPr>
                <a:t>Top 5</a:t>
              </a:r>
            </a:p>
            <a:p>
              <a:pPr marL="0" indent="0">
                <a:buNone/>
              </a:pPr>
              <a:r>
                <a:rPr lang="en-US" sz="1400" dirty="0"/>
                <a:t>Most affordable U.S. college</a:t>
              </a:r>
            </a:p>
            <a:p>
              <a:pPr marL="0" indent="0">
                <a:buNone/>
              </a:pPr>
              <a:r>
                <a:rPr lang="en-US" sz="800" i="1" dirty="0" err="1"/>
                <a:t>Research.com</a:t>
              </a:r>
              <a:r>
                <a:rPr lang="en-US" sz="800" i="1" dirty="0"/>
                <a:t>, 2024</a:t>
              </a:r>
              <a:endParaRPr lang="en-US" sz="1000" i="1" dirty="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25794D0-F054-F617-C5F8-CC171E2C19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56569" y="3702810"/>
              <a:ext cx="109713" cy="1168636"/>
            </a:xfrm>
            <a:prstGeom prst="line">
              <a:avLst/>
            </a:prstGeom>
            <a:ln w="12700">
              <a:solidFill>
                <a:srgbClr val="9CC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9D3EBB4-2BE3-4626-BCAA-384E232652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4159" y="3702810"/>
              <a:ext cx="109713" cy="1168636"/>
            </a:xfrm>
            <a:prstGeom prst="line">
              <a:avLst/>
            </a:prstGeom>
            <a:ln w="12700">
              <a:solidFill>
                <a:srgbClr val="9CC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3520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72DF5-E9B9-1A33-5A51-9066FBA94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AB64A095-5392-816C-AF92-ADDAD115EFBB}"/>
              </a:ext>
            </a:extLst>
          </p:cNvPr>
          <p:cNvSpPr txBox="1">
            <a:spLocks/>
          </p:cNvSpPr>
          <p:nvPr/>
        </p:nvSpPr>
        <p:spPr>
          <a:xfrm>
            <a:off x="6618824" y="4818856"/>
            <a:ext cx="23057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UNIVERSITY OF SOUTH FLORIDA // </a:t>
            </a:r>
            <a:fld id="{0F5EC011-0DA0-DB45-996E-85C7F379AB45}" type="slidenum">
              <a:rPr lang="en-US" smtClean="0"/>
              <a:pPr algn="l"/>
              <a:t>5</a:t>
            </a:fld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705C6EA-3396-589E-3B57-AA60AFF53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24" y="435507"/>
            <a:ext cx="3684468" cy="1207440"/>
          </a:xfrm>
        </p:spPr>
        <p:txBody>
          <a:bodyPr>
            <a:normAutofit/>
          </a:bodyPr>
          <a:lstStyle/>
          <a:p>
            <a:r>
              <a:rPr lang="en-US" dirty="0"/>
              <a:t>Bulls are </a:t>
            </a:r>
            <a:br>
              <a:rPr lang="en-US" dirty="0"/>
            </a:br>
            <a:r>
              <a:rPr lang="en-US" dirty="0"/>
              <a:t>Building Momentum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32D94-B8E7-C779-BD0C-3C3F86157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67922" y="152401"/>
            <a:ext cx="4676078" cy="4991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98271-ED43-3487-AA27-18C91D264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24" y="1747024"/>
            <a:ext cx="3684467" cy="33964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466069"/>
                </a:solidFill>
              </a:rPr>
              <a:t>What’s New in 2025?</a:t>
            </a:r>
            <a:r>
              <a:rPr lang="en-US" sz="1800" dirty="0">
                <a:solidFill>
                  <a:srgbClr val="466069"/>
                </a:solidFill>
              </a:rPr>
              <a:t>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The </a:t>
            </a:r>
            <a:r>
              <a:rPr lang="en-US" sz="1400" b="1" dirty="0">
                <a:latin typeface="Franklin Gothic Medium" panose="020B0603020102020204" pitchFamily="34" charset="0"/>
              </a:rPr>
              <a:t>USF Health Morsani College of Medicine was ranked #1 in Florida </a:t>
            </a:r>
            <a:br>
              <a:rPr lang="en-US" sz="1400" dirty="0"/>
            </a:br>
            <a:r>
              <a:rPr lang="en-US" sz="1400" dirty="0"/>
              <a:t>and joined the highest tier of medical schools (U.S. News and World Report).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We’ve launched the </a:t>
            </a:r>
            <a:r>
              <a:rPr lang="en-US" sz="1400" b="1" dirty="0">
                <a:latin typeface="Franklin Gothic Medium" panose="020B0603020102020204" pitchFamily="34" charset="0"/>
              </a:rPr>
              <a:t>Bellini College of Artificial Intelligence, Cybersecurity </a:t>
            </a:r>
            <a:br>
              <a:rPr lang="en-US" sz="1400" b="1" dirty="0">
                <a:latin typeface="Franklin Gothic Medium" panose="020B0603020102020204" pitchFamily="34" charset="0"/>
              </a:rPr>
            </a:br>
            <a:r>
              <a:rPr lang="en-US" sz="1400" b="1" dirty="0">
                <a:latin typeface="Franklin Gothic Medium" panose="020B0603020102020204" pitchFamily="34" charset="0"/>
              </a:rPr>
              <a:t>and Computing</a:t>
            </a:r>
            <a:r>
              <a:rPr lang="en-US" sz="1400" b="1" dirty="0"/>
              <a:t> </a:t>
            </a:r>
            <a:r>
              <a:rPr lang="en-US" sz="1400" dirty="0"/>
              <a:t>to probe new frontiers.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We’ve broken ground on a new </a:t>
            </a:r>
            <a:br>
              <a:rPr lang="en-US" sz="1400" dirty="0"/>
            </a:br>
            <a:r>
              <a:rPr lang="en-US" sz="1400" b="1" dirty="0">
                <a:latin typeface="Franklin Gothic Medium" panose="020B0603020102020204" pitchFamily="34" charset="0"/>
              </a:rPr>
              <a:t>on-campus football stadium, </a:t>
            </a:r>
            <a:br>
              <a:rPr lang="en-US" sz="1400" b="1" dirty="0">
                <a:latin typeface="Franklin Gothic Medium" panose="020B0603020102020204" pitchFamily="34" charset="0"/>
              </a:rPr>
            </a:br>
            <a:r>
              <a:rPr lang="en-US" sz="1400" dirty="0"/>
              <a:t>opening fall 2027.</a:t>
            </a:r>
          </a:p>
          <a:p>
            <a:pPr marL="0" indent="0">
              <a:buNone/>
            </a:pPr>
            <a:r>
              <a:rPr lang="en-US" sz="1400" dirty="0"/>
              <a:t>Each year, we mark new milestones.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14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FFCFD-2AAA-65DB-B93D-0E7FAD1BA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erson walking on a sidewalk&#10;&#10;AI-generated content may be incorrect.">
            <a:extLst>
              <a:ext uri="{FF2B5EF4-FFF2-40B4-BE49-F238E27FC236}">
                <a16:creationId xmlns:a16="http://schemas.microsoft.com/office/drawing/2014/main" id="{243BC547-D6D0-7236-8770-552B747B00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512"/>
          <a:stretch>
            <a:fillRect/>
          </a:stretch>
        </p:blipFill>
        <p:spPr>
          <a:xfrm>
            <a:off x="-1" y="135451"/>
            <a:ext cx="3111501" cy="2515373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A8827AC-15A5-AD45-D54B-71A0EE09B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1" y="3677060"/>
            <a:ext cx="2795168" cy="1205763"/>
          </a:xfrm>
          <a:solidFill>
            <a:schemeClr val="bg1"/>
          </a:solidFill>
          <a:effectLst/>
        </p:spPr>
        <p:txBody>
          <a:bodyPr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~40,000 students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Signature Programs include: </a:t>
            </a:r>
            <a:r>
              <a:rPr lang="en-US" sz="1400" dirty="0"/>
              <a:t>Computer Science, Nursing, Engineering, Design, Art &amp; Performance 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0D5E7E2-FC38-8AE8-021F-7447AF53C447}"/>
              </a:ext>
            </a:extLst>
          </p:cNvPr>
          <p:cNvSpPr txBox="1">
            <a:spLocks/>
          </p:cNvSpPr>
          <p:nvPr/>
        </p:nvSpPr>
        <p:spPr>
          <a:xfrm>
            <a:off x="225873" y="2757479"/>
            <a:ext cx="2660237" cy="308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006747"/>
                </a:solidFill>
              </a:rPr>
              <a:t>Where there’s more to explore.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0143D05-7264-6753-590E-E140470B7496}"/>
              </a:ext>
            </a:extLst>
          </p:cNvPr>
          <p:cNvSpPr txBox="1">
            <a:spLocks/>
          </p:cNvSpPr>
          <p:nvPr/>
        </p:nvSpPr>
        <p:spPr>
          <a:xfrm>
            <a:off x="616061" y="3262124"/>
            <a:ext cx="1485676" cy="348127"/>
          </a:xfrm>
          <a:prstGeom prst="parallelogram">
            <a:avLst/>
          </a:prstGeom>
          <a:solidFill>
            <a:srgbClr val="00543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None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</a:rPr>
              <a:t>HIGHLIGHTS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D11E258-8DA4-A76F-1CD4-76E92C998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207"/>
          <a:stretch>
            <a:fillRect/>
          </a:stretch>
        </p:blipFill>
        <p:spPr>
          <a:xfrm>
            <a:off x="3111500" y="135451"/>
            <a:ext cx="3111501" cy="2515373"/>
          </a:xfrm>
          <a:prstGeom prst="rect">
            <a:avLst/>
          </a:prstGeom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69F0F0AD-4A3E-B803-F078-72A8DD27A24C}"/>
              </a:ext>
            </a:extLst>
          </p:cNvPr>
          <p:cNvSpPr txBox="1">
            <a:spLocks/>
          </p:cNvSpPr>
          <p:nvPr/>
        </p:nvSpPr>
        <p:spPr>
          <a:xfrm>
            <a:off x="3311974" y="2759385"/>
            <a:ext cx="2660237" cy="308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006747"/>
                </a:solidFill>
              </a:rPr>
              <a:t>Where city meets sand.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DCDEF90F-C08D-8862-8591-AB995BAFC9EC}"/>
              </a:ext>
            </a:extLst>
          </p:cNvPr>
          <p:cNvSpPr txBox="1">
            <a:spLocks/>
          </p:cNvSpPr>
          <p:nvPr/>
        </p:nvSpPr>
        <p:spPr>
          <a:xfrm>
            <a:off x="3311974" y="3677060"/>
            <a:ext cx="2795168" cy="1205763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None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~4,000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Signature programs include: </a:t>
            </a:r>
            <a:r>
              <a:rPr lang="en-US" sz="1400" dirty="0"/>
              <a:t>Marine Biology, Graphic Arts, Sustainability Studies, Digital Communication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E18779B-4AFF-49FE-0735-F76580215C90}"/>
              </a:ext>
            </a:extLst>
          </p:cNvPr>
          <p:cNvSpPr txBox="1">
            <a:spLocks/>
          </p:cNvSpPr>
          <p:nvPr/>
        </p:nvSpPr>
        <p:spPr>
          <a:xfrm>
            <a:off x="3848834" y="3262124"/>
            <a:ext cx="1485676" cy="348127"/>
          </a:xfrm>
          <a:prstGeom prst="parallelogram">
            <a:avLst/>
          </a:prstGeom>
          <a:solidFill>
            <a:srgbClr val="00543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None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</a:rPr>
              <a:t>HIGHLIGHTS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DDD074F-C93F-32C1-0A00-EB0FCDA2E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89" t="6786" r="3824"/>
          <a:stretch>
            <a:fillRect/>
          </a:stretch>
        </p:blipFill>
        <p:spPr>
          <a:xfrm>
            <a:off x="6223000" y="135450"/>
            <a:ext cx="2921000" cy="243629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AF82B42-E337-738B-5E0B-088FDC272865}"/>
              </a:ext>
            </a:extLst>
          </p:cNvPr>
          <p:cNvSpPr/>
          <p:nvPr/>
        </p:nvSpPr>
        <p:spPr>
          <a:xfrm rot="10800000">
            <a:off x="-4" y="1286605"/>
            <a:ext cx="9144003" cy="1371621"/>
          </a:xfrm>
          <a:prstGeom prst="rect">
            <a:avLst/>
          </a:prstGeom>
          <a:gradFill>
            <a:gsLst>
              <a:gs pos="53000">
                <a:schemeClr val="tx1">
                  <a:alpha val="0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8B14D76-B93C-6409-57DB-529B91803060}"/>
              </a:ext>
            </a:extLst>
          </p:cNvPr>
          <p:cNvSpPr txBox="1">
            <a:spLocks/>
          </p:cNvSpPr>
          <p:nvPr/>
        </p:nvSpPr>
        <p:spPr>
          <a:xfrm>
            <a:off x="79201" y="2516983"/>
            <a:ext cx="2896009" cy="348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006747"/>
                </a:solidFill>
                <a:latin typeface="Franklin Gothic Demi" panose="020B0603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dirty="0"/>
              <a:t>Tampa Campus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EB743CF4-C8CD-4976-F991-0C3A35E45A02}"/>
              </a:ext>
            </a:extLst>
          </p:cNvPr>
          <p:cNvSpPr txBox="1">
            <a:spLocks/>
          </p:cNvSpPr>
          <p:nvPr/>
        </p:nvSpPr>
        <p:spPr>
          <a:xfrm>
            <a:off x="3165302" y="2493489"/>
            <a:ext cx="2896009" cy="348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006747"/>
                </a:solidFill>
                <a:latin typeface="Franklin Gothic Demi" panose="020B0603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dirty="0"/>
              <a:t>St. Petersburg Campus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33101ACB-01E2-DF1B-0606-2B0E5137725A}"/>
              </a:ext>
            </a:extLst>
          </p:cNvPr>
          <p:cNvSpPr txBox="1">
            <a:spLocks/>
          </p:cNvSpPr>
          <p:nvPr/>
        </p:nvSpPr>
        <p:spPr>
          <a:xfrm>
            <a:off x="6423474" y="2797485"/>
            <a:ext cx="2660237" cy="3082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006747"/>
                </a:solidFill>
              </a:rPr>
              <a:t>Where community creates opportunity.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487F5635-71E7-CC97-408D-F7B91B47EA81}"/>
              </a:ext>
            </a:extLst>
          </p:cNvPr>
          <p:cNvSpPr txBox="1">
            <a:spLocks/>
          </p:cNvSpPr>
          <p:nvPr/>
        </p:nvSpPr>
        <p:spPr>
          <a:xfrm>
            <a:off x="6356008" y="3677060"/>
            <a:ext cx="2795168" cy="1205763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None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~2,000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Signature programs include: </a:t>
            </a:r>
            <a:r>
              <a:rPr lang="en-US" sz="1400" dirty="0"/>
              <a:t>Business Analytics &amp; Information Systems, Elementary Education, Nursing </a:t>
            </a:r>
            <a:br>
              <a:rPr lang="en-US" sz="1400" dirty="0"/>
            </a:br>
            <a:r>
              <a:rPr lang="en-US" sz="1400" dirty="0"/>
              <a:t>(accelerated 2</a:t>
            </a:r>
            <a:r>
              <a:rPr lang="en-US" sz="1400" baseline="30000" dirty="0"/>
              <a:t>nd</a:t>
            </a:r>
            <a:r>
              <a:rPr lang="en-US" sz="1400" dirty="0"/>
              <a:t> degree)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1E853BD-7856-96A7-70EB-083BE836613E}"/>
              </a:ext>
            </a:extLst>
          </p:cNvPr>
          <p:cNvSpPr txBox="1">
            <a:spLocks/>
          </p:cNvSpPr>
          <p:nvPr/>
        </p:nvSpPr>
        <p:spPr>
          <a:xfrm>
            <a:off x="6960334" y="3262124"/>
            <a:ext cx="1485676" cy="348127"/>
          </a:xfrm>
          <a:prstGeom prst="parallelogram">
            <a:avLst/>
          </a:prstGeom>
          <a:solidFill>
            <a:srgbClr val="00543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None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</a:rPr>
              <a:t>HIGHLIGHTS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D5810CC7-7679-F10A-887E-5AF5A5E8B92B}"/>
              </a:ext>
            </a:extLst>
          </p:cNvPr>
          <p:cNvSpPr txBox="1">
            <a:spLocks/>
          </p:cNvSpPr>
          <p:nvPr/>
        </p:nvSpPr>
        <p:spPr>
          <a:xfrm>
            <a:off x="6276802" y="2518889"/>
            <a:ext cx="2896009" cy="348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006747"/>
                </a:solidFill>
                <a:latin typeface="Franklin Gothic Demi" panose="020B0603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dirty="0"/>
              <a:t>Sarasota-Manatee Campus</a:t>
            </a:r>
          </a:p>
        </p:txBody>
      </p:sp>
    </p:spTree>
    <p:extLst>
      <p:ext uri="{BB962C8B-B14F-4D97-AF65-F5344CB8AC3E}">
        <p14:creationId xmlns:p14="http://schemas.microsoft.com/office/powerpoint/2010/main" val="1060920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62D78-E537-747B-EF66-7BEF0A17C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2890A8E-C88E-77C9-1FB6-0A050D03B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69621" y="683047"/>
            <a:ext cx="3374379" cy="44604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1189F55-AA02-CE2E-4B08-5892A2C68430}"/>
              </a:ext>
            </a:extLst>
          </p:cNvPr>
          <p:cNvSpPr/>
          <p:nvPr/>
        </p:nvSpPr>
        <p:spPr>
          <a:xfrm>
            <a:off x="5769621" y="683048"/>
            <a:ext cx="3374379" cy="4460452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145468-4741-6422-B80C-C6076FE67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2124"/>
            <a:ext cx="4210387" cy="1168636"/>
          </a:xfrm>
        </p:spPr>
        <p:txBody>
          <a:bodyPr>
            <a:normAutofit/>
          </a:bodyPr>
          <a:lstStyle/>
          <a:p>
            <a:r>
              <a:rPr lang="en-US" dirty="0"/>
              <a:t>Bulls Can Follow </a:t>
            </a:r>
            <a:br>
              <a:rPr lang="en-US" dirty="0"/>
            </a:br>
            <a:r>
              <a:rPr lang="en-US" dirty="0"/>
              <a:t>Their Precise Passion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58DF0-B19E-02A7-D04A-0924E57B4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39579"/>
            <a:ext cx="4985859" cy="2291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USF surges with academic opportunity.</a:t>
            </a:r>
            <a:endParaRPr lang="en-US" sz="1800" dirty="0"/>
          </a:p>
          <a:p>
            <a:pPr lvl="0"/>
            <a:r>
              <a:rPr lang="en-US" sz="1400" b="1" dirty="0">
                <a:latin typeface="Franklin Gothic Medium" panose="020B0603020102020204" pitchFamily="34" charset="0"/>
              </a:rPr>
              <a:t>Drive progress through research: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/>
              <a:t>$738 million in research funding (2024) with opportunities as early as freshman year</a:t>
            </a:r>
          </a:p>
          <a:p>
            <a:pPr lvl="0"/>
            <a:r>
              <a:rPr lang="en-US" sz="1400" b="1" dirty="0">
                <a:latin typeface="Franklin Gothic Medium" panose="020B0603020102020204" pitchFamily="34" charset="0"/>
              </a:rPr>
              <a:t>Pushing limits through the Judy Genshaft Honors College: </a:t>
            </a:r>
            <a:r>
              <a:rPr lang="en-US" sz="1400" dirty="0"/>
              <a:t>Innovative courses, experiential learning, accelerated programs and a supportive community</a:t>
            </a:r>
          </a:p>
          <a:p>
            <a:pPr marL="0" indent="0">
              <a:buNone/>
            </a:pPr>
            <a:r>
              <a:rPr lang="en-US" sz="1400" dirty="0"/>
              <a:t>This is where personal inspiration produces </a:t>
            </a:r>
            <a:br>
              <a:rPr lang="en-US" sz="1400" dirty="0"/>
            </a:br>
            <a:r>
              <a:rPr lang="en-US" sz="1400" dirty="0"/>
              <a:t>transformative results.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55A1F4-EB75-DC1C-F8A2-6BB00D809A98}"/>
              </a:ext>
            </a:extLst>
          </p:cNvPr>
          <p:cNvSpPr txBox="1">
            <a:spLocks/>
          </p:cNvSpPr>
          <p:nvPr/>
        </p:nvSpPr>
        <p:spPr>
          <a:xfrm>
            <a:off x="6812883" y="1302694"/>
            <a:ext cx="1399781" cy="987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9CCB3B"/>
                </a:solidFill>
                <a:latin typeface="Franklin Gothic Medium" panose="020B0603020102020204" pitchFamily="34" charset="0"/>
              </a:rPr>
              <a:t>240</a:t>
            </a:r>
            <a:r>
              <a:rPr lang="en-US" sz="2400" b="1" baseline="30000" dirty="0">
                <a:solidFill>
                  <a:srgbClr val="9CCB3B"/>
                </a:solidFill>
                <a:latin typeface="Franklin Gothic Medium" panose="020B0603020102020204" pitchFamily="34" charset="0"/>
              </a:rPr>
              <a:t>+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Majors and Concentrations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337734-C7F3-8061-B414-BDD9AE7904A6}"/>
              </a:ext>
            </a:extLst>
          </p:cNvPr>
          <p:cNvSpPr txBox="1">
            <a:spLocks/>
          </p:cNvSpPr>
          <p:nvPr/>
        </p:nvSpPr>
        <p:spPr>
          <a:xfrm>
            <a:off x="6829067" y="2759525"/>
            <a:ext cx="987087" cy="724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9CCB3B"/>
                </a:solidFill>
                <a:latin typeface="Franklin Gothic Medium" panose="020B0603020102020204" pitchFamily="34" charset="0"/>
              </a:rPr>
              <a:t>14</a:t>
            </a:r>
            <a:r>
              <a:rPr lang="en-US" sz="24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Colleges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D82DCC-90B6-EE7F-9D3D-98FD307818C6}"/>
              </a:ext>
            </a:extLst>
          </p:cNvPr>
          <p:cNvSpPr txBox="1">
            <a:spLocks/>
          </p:cNvSpPr>
          <p:nvPr/>
        </p:nvSpPr>
        <p:spPr>
          <a:xfrm>
            <a:off x="6731962" y="3906994"/>
            <a:ext cx="2103787" cy="929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9CCB3B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9CCB3B"/>
                </a:solidFill>
                <a:latin typeface="Franklin Gothic Medium" panose="020B0603020102020204" pitchFamily="34" charset="0"/>
              </a:rPr>
              <a:t>22:1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Student-to-Faculty Ratio</a:t>
            </a:r>
            <a:endParaRPr lang="en-US" sz="1000" i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54D5A9-3200-6F23-E824-26850370B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056" y="1506428"/>
            <a:ext cx="579900" cy="4486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BE3205-F2AB-E993-AFE5-0A69E649F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056" y="2823065"/>
            <a:ext cx="579900" cy="556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710A6F-D760-67DD-8ED8-2FE40E888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386" y="4032189"/>
            <a:ext cx="450799" cy="45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87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45BCD-7A9E-1712-EEC4-AFB33E357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76F5C-27F9-621D-9330-ED27672FD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81419"/>
            <a:ext cx="7886700" cy="692663"/>
          </a:xfrm>
        </p:spPr>
        <p:txBody>
          <a:bodyPr>
            <a:normAutofit/>
          </a:bodyPr>
          <a:lstStyle/>
          <a:p>
            <a:r>
              <a:rPr lang="en-US" dirty="0"/>
              <a:t>Meet Our Bold Bulls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BC605-3010-0E5D-ADD0-801DA2226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23625"/>
            <a:ext cx="4146033" cy="8397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Admitted Student Profile</a:t>
            </a:r>
            <a:br>
              <a:rPr lang="en-US" sz="1800" b="1" dirty="0"/>
            </a:br>
            <a:r>
              <a:rPr lang="en-US" sz="1400" i="1" dirty="0"/>
              <a:t>Middle 50% of admitted USF students for 2025</a:t>
            </a:r>
            <a:endParaRPr lang="en-US" sz="1400" dirty="0"/>
          </a:p>
          <a:p>
            <a:pPr marL="0" lvl="0" indent="0">
              <a:buNone/>
            </a:pP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CEE412-2255-055E-507B-8BB322B1CF60}"/>
              </a:ext>
            </a:extLst>
          </p:cNvPr>
          <p:cNvGrpSpPr/>
          <p:nvPr/>
        </p:nvGrpSpPr>
        <p:grpSpPr>
          <a:xfrm>
            <a:off x="4774683" y="1017919"/>
            <a:ext cx="4391441" cy="1258241"/>
            <a:chOff x="4774683" y="1161251"/>
            <a:chExt cx="4391441" cy="1258241"/>
          </a:xfrm>
          <a:solidFill>
            <a:srgbClr val="9CCB3B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1C9ED8B-5F57-C768-E159-1DBA58004B30}"/>
                </a:ext>
              </a:extLst>
            </p:cNvPr>
            <p:cNvSpPr/>
            <p:nvPr/>
          </p:nvSpPr>
          <p:spPr>
            <a:xfrm>
              <a:off x="4774683" y="1161251"/>
              <a:ext cx="4391441" cy="1258241"/>
            </a:xfrm>
            <a:custGeom>
              <a:avLst/>
              <a:gdLst>
                <a:gd name="connsiteX0" fmla="*/ 0 w 2600794"/>
                <a:gd name="connsiteY0" fmla="*/ 0 h 720465"/>
                <a:gd name="connsiteX1" fmla="*/ 2600794 w 2600794"/>
                <a:gd name="connsiteY1" fmla="*/ 0 h 720465"/>
                <a:gd name="connsiteX2" fmla="*/ 2600794 w 2600794"/>
                <a:gd name="connsiteY2" fmla="*/ 720465 h 720465"/>
                <a:gd name="connsiteX3" fmla="*/ 0 w 2600794"/>
                <a:gd name="connsiteY3" fmla="*/ 720465 h 720465"/>
                <a:gd name="connsiteX4" fmla="*/ 0 w 2600794"/>
                <a:gd name="connsiteY4" fmla="*/ 0 h 720465"/>
                <a:gd name="connsiteX0" fmla="*/ 133350 w 2600794"/>
                <a:gd name="connsiteY0" fmla="*/ 6350 h 720465"/>
                <a:gd name="connsiteX1" fmla="*/ 2600794 w 2600794"/>
                <a:gd name="connsiteY1" fmla="*/ 0 h 720465"/>
                <a:gd name="connsiteX2" fmla="*/ 2600794 w 2600794"/>
                <a:gd name="connsiteY2" fmla="*/ 720465 h 720465"/>
                <a:gd name="connsiteX3" fmla="*/ 0 w 2600794"/>
                <a:gd name="connsiteY3" fmla="*/ 720465 h 720465"/>
                <a:gd name="connsiteX4" fmla="*/ 133350 w 2600794"/>
                <a:gd name="connsiteY4" fmla="*/ 6350 h 720465"/>
                <a:gd name="connsiteX0" fmla="*/ 133350 w 2724619"/>
                <a:gd name="connsiteY0" fmla="*/ 6350 h 720465"/>
                <a:gd name="connsiteX1" fmla="*/ 2724619 w 2724619"/>
                <a:gd name="connsiteY1" fmla="*/ 0 h 720465"/>
                <a:gd name="connsiteX2" fmla="*/ 2600794 w 2724619"/>
                <a:gd name="connsiteY2" fmla="*/ 720465 h 720465"/>
                <a:gd name="connsiteX3" fmla="*/ 0 w 2724619"/>
                <a:gd name="connsiteY3" fmla="*/ 720465 h 720465"/>
                <a:gd name="connsiteX4" fmla="*/ 133350 w 2724619"/>
                <a:gd name="connsiteY4" fmla="*/ 6350 h 720465"/>
                <a:gd name="connsiteX0" fmla="*/ 133350 w 2600794"/>
                <a:gd name="connsiteY0" fmla="*/ 823 h 714938"/>
                <a:gd name="connsiteX1" fmla="*/ 2495236 w 2600794"/>
                <a:gd name="connsiteY1" fmla="*/ 0 h 714938"/>
                <a:gd name="connsiteX2" fmla="*/ 2600794 w 2600794"/>
                <a:gd name="connsiteY2" fmla="*/ 714938 h 714938"/>
                <a:gd name="connsiteX3" fmla="*/ 0 w 2600794"/>
                <a:gd name="connsiteY3" fmla="*/ 714938 h 714938"/>
                <a:gd name="connsiteX4" fmla="*/ 133350 w 2600794"/>
                <a:gd name="connsiteY4" fmla="*/ 823 h 714938"/>
                <a:gd name="connsiteX0" fmla="*/ 133350 w 2495236"/>
                <a:gd name="connsiteY0" fmla="*/ 823 h 714938"/>
                <a:gd name="connsiteX1" fmla="*/ 2495236 w 2495236"/>
                <a:gd name="connsiteY1" fmla="*/ 0 h 714938"/>
                <a:gd name="connsiteX2" fmla="*/ 2493011 w 2495236"/>
                <a:gd name="connsiteY2" fmla="*/ 712175 h 714938"/>
                <a:gd name="connsiteX3" fmla="*/ 0 w 2495236"/>
                <a:gd name="connsiteY3" fmla="*/ 714938 h 714938"/>
                <a:gd name="connsiteX4" fmla="*/ 133350 w 2495236"/>
                <a:gd name="connsiteY4" fmla="*/ 823 h 714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5236" h="714938">
                  <a:moveTo>
                    <a:pt x="133350" y="823"/>
                  </a:moveTo>
                  <a:lnTo>
                    <a:pt x="2495236" y="0"/>
                  </a:lnTo>
                  <a:cubicBezTo>
                    <a:pt x="2494494" y="237392"/>
                    <a:pt x="2493753" y="474783"/>
                    <a:pt x="2493011" y="712175"/>
                  </a:cubicBezTo>
                  <a:lnTo>
                    <a:pt x="0" y="714938"/>
                  </a:lnTo>
                  <a:lnTo>
                    <a:pt x="133350" y="8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42C01FE2-2E44-6005-4A3F-998850397777}"/>
                </a:ext>
              </a:extLst>
            </p:cNvPr>
            <p:cNvSpPr txBox="1">
              <a:spLocks/>
            </p:cNvSpPr>
            <p:nvPr/>
          </p:nvSpPr>
          <p:spPr>
            <a:xfrm>
              <a:off x="5140282" y="1375749"/>
              <a:ext cx="4003718" cy="936875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Clr>
                  <a:srgbClr val="9CCB3B"/>
                </a:buClr>
                <a:buFont typeface="Arial" panose="020B0604020202020204" pitchFamily="34" charset="0"/>
                <a:buChar char="•"/>
                <a:defRPr sz="21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9CCB3B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9CCB3B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9CCB3B"/>
                </a:buClr>
                <a:buFont typeface="Arial" panose="020B0604020202020204" pitchFamily="34" charset="0"/>
                <a:buChar char="•"/>
                <a:defRPr sz="135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9CCB3B"/>
                </a:buClr>
                <a:buFont typeface="Arial" panose="020B0604020202020204" pitchFamily="34" charset="0"/>
                <a:buChar char="•"/>
                <a:defRPr sz="135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>
                  <a:solidFill>
                    <a:schemeClr val="tx1"/>
                  </a:solidFill>
                  <a:latin typeface="Franklin Gothic Medium" panose="020B0603020102020204" pitchFamily="34" charset="0"/>
                </a:rPr>
                <a:t>Essential admissions info incoming! </a:t>
              </a:r>
            </a:p>
            <a:p>
              <a:pPr marL="0" indent="0">
                <a:buNone/>
              </a:pPr>
              <a:r>
                <a:rPr lang="en-US" sz="1400" b="1" dirty="0">
                  <a:solidFill>
                    <a:schemeClr val="tx1"/>
                  </a:solidFill>
                </a:rPr>
                <a:t>Take notes now or wait to receive a copy </a:t>
              </a:r>
              <a:br>
                <a:rPr lang="en-US" sz="1400" b="1" dirty="0">
                  <a:solidFill>
                    <a:schemeClr val="tx1"/>
                  </a:solidFill>
                </a:rPr>
              </a:br>
              <a:r>
                <a:rPr lang="en-US" sz="1400" b="1" dirty="0">
                  <a:solidFill>
                    <a:schemeClr val="tx1"/>
                  </a:solidFill>
                </a:rPr>
                <a:t>of these slides later.</a:t>
              </a:r>
            </a:p>
          </p:txBody>
        </p:sp>
      </p:grp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B351E403-EDED-F479-1E12-79A827ABE5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089561"/>
              </p:ext>
            </p:extLst>
          </p:nvPr>
        </p:nvGraphicFramePr>
        <p:xfrm>
          <a:off x="628650" y="2554158"/>
          <a:ext cx="7967884" cy="189818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17381">
                  <a:extLst>
                    <a:ext uri="{9D8B030D-6E8A-4147-A177-3AD203B41FA5}">
                      <a16:colId xmlns:a16="http://schemas.microsoft.com/office/drawing/2014/main" val="717940451"/>
                    </a:ext>
                  </a:extLst>
                </a:gridCol>
                <a:gridCol w="1564436">
                  <a:extLst>
                    <a:ext uri="{9D8B030D-6E8A-4147-A177-3AD203B41FA5}">
                      <a16:colId xmlns:a16="http://schemas.microsoft.com/office/drawing/2014/main" val="3651186387"/>
                    </a:ext>
                  </a:extLst>
                </a:gridCol>
                <a:gridCol w="1638126">
                  <a:extLst>
                    <a:ext uri="{9D8B030D-6E8A-4147-A177-3AD203B41FA5}">
                      <a16:colId xmlns:a16="http://schemas.microsoft.com/office/drawing/2014/main" val="2548415989"/>
                    </a:ext>
                  </a:extLst>
                </a:gridCol>
                <a:gridCol w="1773970">
                  <a:extLst>
                    <a:ext uri="{9D8B030D-6E8A-4147-A177-3AD203B41FA5}">
                      <a16:colId xmlns:a16="http://schemas.microsoft.com/office/drawing/2014/main" val="4067425539"/>
                    </a:ext>
                  </a:extLst>
                </a:gridCol>
                <a:gridCol w="1773971">
                  <a:extLst>
                    <a:ext uri="{9D8B030D-6E8A-4147-A177-3AD203B41FA5}">
                      <a16:colId xmlns:a16="http://schemas.microsoft.com/office/drawing/2014/main" val="1871293236"/>
                    </a:ext>
                  </a:extLst>
                </a:gridCol>
              </a:tblGrid>
              <a:tr h="706302">
                <a:tc>
                  <a:txBody>
                    <a:bodyPr/>
                    <a:lstStyle/>
                    <a:p>
                      <a:pPr algn="l"/>
                      <a:endParaRPr lang="en-US" sz="1000" b="1" dirty="0">
                        <a:solidFill>
                          <a:srgbClr val="006747"/>
                        </a:solidFill>
                      </a:endParaRPr>
                    </a:p>
                  </a:txBody>
                  <a:tcPr marL="109728" marR="109728" marT="109728" marB="10972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6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Middle 50% </a:t>
                      </a:r>
                      <a:br>
                        <a:rPr lang="en-US" sz="12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GPA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rgbClr val="006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Middle 50% </a:t>
                      </a:r>
                      <a:br>
                        <a:rPr lang="en-US" sz="12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SAT Scores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rgbClr val="006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Middle 50% </a:t>
                      </a:r>
                      <a:br>
                        <a:rPr lang="en-US" sz="12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ACT Scores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rgbClr val="006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Middle 50% </a:t>
                      </a:r>
                      <a:br>
                        <a:rPr lang="en-US" sz="12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CLT Scores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67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165352"/>
                  </a:ext>
                </a:extLst>
              </a:tr>
              <a:tr h="485583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Fall Admits</a:t>
                      </a:r>
                    </a:p>
                  </a:txBody>
                  <a:tcPr marL="109728" marR="109728" marT="109728" marB="10972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6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4.03-4.55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1260-1410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27-31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86-97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0924789"/>
                  </a:ext>
                </a:extLst>
              </a:tr>
              <a:tr h="706302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Summer Admits</a:t>
                      </a:r>
                    </a:p>
                  </a:txBody>
                  <a:tcPr marL="109728" marR="109728" marT="109728" marB="10972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6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3.61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1110-1220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23-26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71-85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083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5609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6A2F3-002B-3844-594E-F39344400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6B50D-5AB2-06D2-CC9D-5B54D1FA6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Admission Dates and Deadlines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9AB82-7DC1-8A57-D25F-D0C6F6914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23604"/>
            <a:ext cx="5088338" cy="339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latin typeface="Franklin Gothic Medium" panose="020B0603020102020204" pitchFamily="34" charset="0"/>
              </a:rPr>
              <a:t>Fall/Summer 2026 Semester Start</a:t>
            </a:r>
            <a:r>
              <a:rPr lang="en-US" sz="1800" dirty="0">
                <a:latin typeface="Franklin Gothic Medium" panose="020B0603020102020204" pitchFamily="34" charset="0"/>
              </a:rPr>
              <a:t> 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5BF43358-0076-206C-EF57-B9E983A05C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333449"/>
              </p:ext>
            </p:extLst>
          </p:nvPr>
        </p:nvGraphicFramePr>
        <p:xfrm>
          <a:off x="707348" y="2181826"/>
          <a:ext cx="7729303" cy="248486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29737">
                  <a:extLst>
                    <a:ext uri="{9D8B030D-6E8A-4147-A177-3AD203B41FA5}">
                      <a16:colId xmlns:a16="http://schemas.microsoft.com/office/drawing/2014/main" val="717940451"/>
                    </a:ext>
                  </a:extLst>
                </a:gridCol>
                <a:gridCol w="1963711">
                  <a:extLst>
                    <a:ext uri="{9D8B030D-6E8A-4147-A177-3AD203B41FA5}">
                      <a16:colId xmlns:a16="http://schemas.microsoft.com/office/drawing/2014/main" val="3651186387"/>
                    </a:ext>
                  </a:extLst>
                </a:gridCol>
                <a:gridCol w="1971207">
                  <a:extLst>
                    <a:ext uri="{9D8B030D-6E8A-4147-A177-3AD203B41FA5}">
                      <a16:colId xmlns:a16="http://schemas.microsoft.com/office/drawing/2014/main" val="2548415989"/>
                    </a:ext>
                  </a:extLst>
                </a:gridCol>
                <a:gridCol w="1964648">
                  <a:extLst>
                    <a:ext uri="{9D8B030D-6E8A-4147-A177-3AD203B41FA5}">
                      <a16:colId xmlns:a16="http://schemas.microsoft.com/office/drawing/2014/main" val="4067425539"/>
                    </a:ext>
                  </a:extLst>
                </a:gridCol>
              </a:tblGrid>
              <a:tr h="511709">
                <a:tc>
                  <a:txBody>
                    <a:bodyPr/>
                    <a:lstStyle/>
                    <a:p>
                      <a:pPr algn="l"/>
                      <a:endParaRPr lang="en-US" sz="1000" b="1" dirty="0">
                        <a:solidFill>
                          <a:srgbClr val="006747"/>
                        </a:solidFill>
                      </a:endParaRPr>
                    </a:p>
                  </a:txBody>
                  <a:tcPr marL="109728" marR="109728" marT="109728" marB="10972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6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Early Action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rgbClr val="006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Regular Decision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rgbClr val="006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Rolling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rgbClr val="0067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165352"/>
                  </a:ext>
                </a:extLst>
              </a:tr>
              <a:tr h="603052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Application Deadline</a:t>
                      </a:r>
                    </a:p>
                  </a:txBody>
                  <a:tcPr marL="109728" marR="109728" marT="109728" marB="10972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6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November 1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December 15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March 1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0924789"/>
                  </a:ext>
                </a:extLst>
              </a:tr>
              <a:tr h="625803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Materials Deadline</a:t>
                      </a:r>
                    </a:p>
                  </a:txBody>
                  <a:tcPr marL="109728" marR="109728" marT="109728" marB="10972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6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November 15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January 15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March 15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083768"/>
                  </a:ext>
                </a:extLst>
              </a:tr>
              <a:tr h="744303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Decision Release</a:t>
                      </a:r>
                    </a:p>
                  </a:txBody>
                  <a:tcPr marL="109728" marR="109728" marT="109728" marB="10972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6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December 10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February 11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Released on a rolling basis in early March</a:t>
                      </a:r>
                    </a:p>
                  </a:txBody>
                  <a:tcPr marL="109728" marR="109728" marT="109728" marB="1097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33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0004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EA11FDB502D440BF0FA59031F4EC96" ma:contentTypeVersion="18" ma:contentTypeDescription="Create a new document." ma:contentTypeScope="" ma:versionID="a7c223f8433ddd60b5818b459b59d44b">
  <xsd:schema xmlns:xsd="http://www.w3.org/2001/XMLSchema" xmlns:xs="http://www.w3.org/2001/XMLSchema" xmlns:p="http://schemas.microsoft.com/office/2006/metadata/properties" xmlns:ns2="f2783ffb-5ccd-4701-bdc4-5ae590562bbf" xmlns:ns3="3f422995-1f91-4bde-b2e7-ad6af32cea02" targetNamespace="http://schemas.microsoft.com/office/2006/metadata/properties" ma:root="true" ma:fieldsID="7bb8d3198c44a65cf0ba4345005ed418" ns2:_="" ns3:_="">
    <xsd:import namespace="f2783ffb-5ccd-4701-bdc4-5ae590562bbf"/>
    <xsd:import namespace="3f422995-1f91-4bde-b2e7-ad6af32cea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83ffb-5ccd-4701-bdc4-5ae590562b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91af29b-e898-46cd-ad54-75745d14b3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422995-1f91-4bde-b2e7-ad6af32cea0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4c6fa4b-c358-4e5a-b359-1fd9f42b7fcf}" ma:internalName="TaxCatchAll" ma:showField="CatchAllData" ma:web="3f422995-1f91-4bde-b2e7-ad6af32cea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f422995-1f91-4bde-b2e7-ad6af32cea02" xsi:nil="true"/>
    <lcf76f155ced4ddcb4097134ff3c332f xmlns="f2783ffb-5ccd-4701-bdc4-5ae590562bb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A913CE1-9AEA-49EB-AC08-E55216F66E9D}"/>
</file>

<file path=customXml/itemProps2.xml><?xml version="1.0" encoding="utf-8"?>
<ds:datastoreItem xmlns:ds="http://schemas.openxmlformats.org/officeDocument/2006/customXml" ds:itemID="{ED92C4A2-8F12-471F-9B6F-E754257E61C2}"/>
</file>

<file path=customXml/itemProps3.xml><?xml version="1.0" encoding="utf-8"?>
<ds:datastoreItem xmlns:ds="http://schemas.openxmlformats.org/officeDocument/2006/customXml" ds:itemID="{9152E12F-BC93-4675-BF3F-17C6FD09548A}"/>
</file>

<file path=docProps/app.xml><?xml version="1.0" encoding="utf-8"?>
<Properties xmlns="http://schemas.openxmlformats.org/officeDocument/2006/extended-properties" xmlns:vt="http://schemas.openxmlformats.org/officeDocument/2006/docPropsVTypes">
  <Template>{59DB9003-08C6-A44B-B374-62BE413F1DB3}tf16401378</Template>
  <TotalTime>8276</TotalTime>
  <Words>791</Words>
  <Application>Microsoft Office PowerPoint</Application>
  <PresentationFormat>On-screen Show (16:9)</PresentationFormat>
  <Paragraphs>156</Paragraphs>
  <Slides>12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Franklin Gothic Book</vt:lpstr>
      <vt:lpstr>Franklin Gothic Demi</vt:lpstr>
      <vt:lpstr>Franklin Gothic Demi Cond</vt:lpstr>
      <vt:lpstr>Franklin Gothic Medium</vt:lpstr>
      <vt:lpstr>Office Theme</vt:lpstr>
      <vt:lpstr>SHAPE THE FUTURE</vt:lpstr>
      <vt:lpstr>Get to Know USF</vt:lpstr>
      <vt:lpstr>PowerPoint Presentation</vt:lpstr>
      <vt:lpstr>PowerPoint Presentation</vt:lpstr>
      <vt:lpstr>Bulls are  Building Momentum</vt:lpstr>
      <vt:lpstr>PowerPoint Presentation</vt:lpstr>
      <vt:lpstr>Bulls Can Follow  Their Precise Passion </vt:lpstr>
      <vt:lpstr>Meet Our Bold Bulls</vt:lpstr>
      <vt:lpstr>Admission Dates and Deadlines </vt:lpstr>
      <vt:lpstr>Become a Bull </vt:lpstr>
      <vt:lpstr>Bulls Want to Connect with You!</vt:lpstr>
      <vt:lpstr>Bulls Can Find Their Perfect Campus Fit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DiMercurio, Kyrstin</dc:creator>
  <cp:lastModifiedBy>Derek Nettingham</cp:lastModifiedBy>
  <cp:revision>170</cp:revision>
  <dcterms:created xsi:type="dcterms:W3CDTF">2019-11-06T18:18:56Z</dcterms:created>
  <dcterms:modified xsi:type="dcterms:W3CDTF">2025-09-02T19:17:09Z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0x010100CCEA11FDB502D440BF0FA59031F4EC96</vt:lpwstr>
  </property>
</Properties>
</file>