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1309350" cx="20104100"/>
  <p:notesSz cx="20104100" cy="1130935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Libre Baskerville"/>
      <p:regular r:id="rId22"/>
      <p:bold r:id="rId23"/>
      <p:italic r:id="rId24"/>
    </p:embeddedFont>
    <p:embeddedFont>
      <p:font typeface="Proxima Nova Extrabold"/>
      <p:bold r:id="rId25"/>
    </p:embeddedFont>
    <p:embeddedFont>
      <p:font typeface="Proxima Nova Semibold"/>
      <p:regular r:id="rId26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6">
          <p15:clr>
            <a:srgbClr val="A4A3A4"/>
          </p15:clr>
        </p15:guide>
        <p15:guide id="2" pos="1004">
          <p15:clr>
            <a:srgbClr val="A4A3A4"/>
          </p15:clr>
        </p15:guide>
        <p15:guide id="3" orient="horz" pos="313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21FZxyY7r+p7+GQ+ZbLeoh+r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6" orient="horz"/>
        <p:guide pos="1004"/>
        <p:guide pos="3130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ProximaNovaSemibold-regular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ProximaNova-regular.fntdata"/><Relationship Id="rId21" Type="http://schemas.openxmlformats.org/officeDocument/2006/relationships/font" Target="fonts/ProximaNova-boldItalic.fntdata"/><Relationship Id="rId3" Type="http://schemas.openxmlformats.org/officeDocument/2006/relationships/presProps" Target="presProps.xml"/><Relationship Id="rId25" Type="http://schemas.openxmlformats.org/officeDocument/2006/relationships/font" Target="fonts/ProximaNovaExtrabold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ProximaNova-italic.fntdata"/><Relationship Id="rId2" Type="http://schemas.openxmlformats.org/officeDocument/2006/relationships/viewProps" Target="viewProps.xml"/><Relationship Id="rId29" Type="http://customschemas.google.com/relationships/presentationmetadata" Target="metadata"/><Relationship Id="rId16" Type="http://schemas.openxmlformats.org/officeDocument/2006/relationships/slide" Target="slides/slide11.xml"/><Relationship Id="rId24" Type="http://schemas.openxmlformats.org/officeDocument/2006/relationships/font" Target="fonts/LibreBaskerville-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3.xml"/><Relationship Id="rId23" Type="http://schemas.openxmlformats.org/officeDocument/2006/relationships/font" Target="fonts/LibreBaskerville-bold.fntdata"/><Relationship Id="rId28" Type="http://schemas.openxmlformats.org/officeDocument/2006/relationships/font" Target="fonts/ProximaNovaSemibold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font" Target="fonts/ProximaNova-bold.fntdata"/><Relationship Id="rId31" Type="http://schemas.openxmlformats.org/officeDocument/2006/relationships/customXml" Target="../customXml/item2.xml"/><Relationship Id="rId22" Type="http://schemas.openxmlformats.org/officeDocument/2006/relationships/font" Target="fonts/LibreBaskerville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ProximaNovaSemibold-bold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4b5703478_6_4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64b5703478_6_4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492ed9d62_0_9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6492ed9d62_0_9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477e62104_0_23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6477e62104_0_23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6477e62104_0_238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477e62104_0_11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6477e62104_0_11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477e62104_0_69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6477e62104_0_69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477e62104_0_4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6477e62104_0_4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477e62104_0_172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6477e62104_0_172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41E4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" name="Google Shape;11;p11"/>
          <p:cNvSpPr/>
          <p:nvPr/>
        </p:nvSpPr>
        <p:spPr>
          <a:xfrm>
            <a:off x="0" y="2560574"/>
            <a:ext cx="7258050" cy="1261110"/>
          </a:xfrm>
          <a:custGeom>
            <a:rect b="b" l="l" r="r" t="t"/>
            <a:pathLst>
              <a:path extrusionOk="0" h="1261110" w="7258050">
                <a:moveTo>
                  <a:pt x="0" y="0"/>
                </a:moveTo>
                <a:lnTo>
                  <a:pt x="0" y="1242915"/>
                </a:lnTo>
                <a:lnTo>
                  <a:pt x="6011157" y="1260694"/>
                </a:lnTo>
                <a:lnTo>
                  <a:pt x="7257799" y="21800"/>
                </a:lnTo>
                <a:lnTo>
                  <a:pt x="0" y="0"/>
                </a:lnTo>
                <a:close/>
              </a:path>
            </a:pathLst>
          </a:custGeom>
          <a:solidFill>
            <a:srgbClr val="1013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" name="Google Shape;12;p11"/>
          <p:cNvSpPr/>
          <p:nvPr/>
        </p:nvSpPr>
        <p:spPr>
          <a:xfrm>
            <a:off x="0" y="5033209"/>
            <a:ext cx="4843145" cy="1253490"/>
          </a:xfrm>
          <a:custGeom>
            <a:rect b="b" l="l" r="r" t="t"/>
            <a:pathLst>
              <a:path extrusionOk="0" h="1253489" w="4843145">
                <a:moveTo>
                  <a:pt x="0" y="0"/>
                </a:moveTo>
                <a:lnTo>
                  <a:pt x="0" y="1242799"/>
                </a:lnTo>
                <a:lnTo>
                  <a:pt x="3596016" y="1253438"/>
                </a:lnTo>
                <a:lnTo>
                  <a:pt x="4842658" y="14544"/>
                </a:lnTo>
                <a:lnTo>
                  <a:pt x="0" y="0"/>
                </a:lnTo>
                <a:close/>
              </a:path>
            </a:pathLst>
          </a:custGeom>
          <a:solidFill>
            <a:srgbClr val="1013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" name="Google Shape;13;p11"/>
          <p:cNvSpPr/>
          <p:nvPr/>
        </p:nvSpPr>
        <p:spPr>
          <a:xfrm>
            <a:off x="0" y="7506078"/>
            <a:ext cx="2348865" cy="1246505"/>
          </a:xfrm>
          <a:custGeom>
            <a:rect b="b" l="l" r="r" t="t"/>
            <a:pathLst>
              <a:path extrusionOk="0" h="1246504" w="2348865">
                <a:moveTo>
                  <a:pt x="0" y="0"/>
                </a:moveTo>
                <a:lnTo>
                  <a:pt x="0" y="1242684"/>
                </a:lnTo>
                <a:lnTo>
                  <a:pt x="1101767" y="1245941"/>
                </a:lnTo>
                <a:lnTo>
                  <a:pt x="2348399" y="7057"/>
                </a:lnTo>
                <a:lnTo>
                  <a:pt x="0" y="0"/>
                </a:lnTo>
                <a:close/>
              </a:path>
            </a:pathLst>
          </a:custGeom>
          <a:solidFill>
            <a:srgbClr val="1013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" name="Google Shape;14;p11"/>
          <p:cNvSpPr txBox="1"/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1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4718" y="1502271"/>
            <a:ext cx="9494661" cy="501589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2710225" y="7207750"/>
            <a:ext cx="14859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SUS 50th Anniversary </a:t>
            </a:r>
            <a:endParaRPr b="1" sz="66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Directors Tour </a:t>
            </a:r>
            <a:endParaRPr b="1" sz="36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364b5703478_6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90" y="-26915"/>
            <a:ext cx="16071853" cy="11363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64b5703478_6_45"/>
          <p:cNvSpPr txBox="1"/>
          <p:nvPr/>
        </p:nvSpPr>
        <p:spPr>
          <a:xfrm>
            <a:off x="1336950" y="517875"/>
            <a:ext cx="18767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Scholarships &amp; Aid</a:t>
            </a:r>
            <a:endParaRPr sz="72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Rewarding Achievement, Increasing Access</a:t>
            </a:r>
            <a:endParaRPr sz="3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g364b5703478_6_45"/>
          <p:cNvSpPr/>
          <p:nvPr/>
        </p:nvSpPr>
        <p:spPr>
          <a:xfrm>
            <a:off x="14607625" y="4160450"/>
            <a:ext cx="5190600" cy="5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63% of students graduate with zero debt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$8,603 average net cost after scholarships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$11,886 average financial aid award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90% of students receive aid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Top 25 nationally for value &amp; outcomes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6" name="Google Shape;156;g364b5703478_6_45"/>
          <p:cNvSpPr txBox="1"/>
          <p:nvPr/>
        </p:nvSpPr>
        <p:spPr>
          <a:xfrm>
            <a:off x="286300" y="3324325"/>
            <a:ext cx="649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Awards </a:t>
            </a:r>
            <a:endParaRPr sz="35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7" name="Google Shape;157;g364b5703478_6_45"/>
          <p:cNvSpPr txBox="1"/>
          <p:nvPr/>
        </p:nvSpPr>
        <p:spPr>
          <a:xfrm>
            <a:off x="450700" y="4160450"/>
            <a:ext cx="6168300" cy="4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President’s Inner Circle Scholarship - Full direct cost +$2,500 for related expenses</a:t>
            </a:r>
            <a:endParaRPr sz="2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Presidential Honors Scholarship (PHS) - competitive merit aid</a:t>
            </a:r>
            <a:endParaRPr sz="2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NCF Foundation Awards - donor supported opportunities 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8" name="Google Shape;158;g364b5703478_6_45"/>
          <p:cNvSpPr txBox="1"/>
          <p:nvPr/>
        </p:nvSpPr>
        <p:spPr>
          <a:xfrm>
            <a:off x="14389975" y="3324325"/>
            <a:ext cx="5625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Quick Facts </a:t>
            </a:r>
            <a:endParaRPr sz="35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9" name="Google Shape;159;g364b5703478_6_45" title="20250617_STUDENT-DAY-34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1037" y="4160450"/>
            <a:ext cx="7338926" cy="489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64b5703478_6_45"/>
          <p:cNvSpPr txBox="1"/>
          <p:nvPr/>
        </p:nvSpPr>
        <p:spPr>
          <a:xfrm>
            <a:off x="610750" y="9898875"/>
            <a:ext cx="1888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Scholarships and aid make an honors education at New College accessible to the students you serve. </a:t>
            </a:r>
            <a:endParaRPr i="1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36492ed9d62_0_9" title="20250612_New-Student-Days-12.jpg"/>
          <p:cNvPicPr preferRelativeResize="0"/>
          <p:nvPr/>
        </p:nvPicPr>
        <p:blipFill rotWithShape="1">
          <a:blip r:embed="rId3">
            <a:alphaModFix/>
          </a:blip>
          <a:srcRect b="7798" l="0" r="0" t="7806"/>
          <a:stretch/>
        </p:blipFill>
        <p:spPr>
          <a:xfrm>
            <a:off x="9068150" y="3113625"/>
            <a:ext cx="10525599" cy="592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6492ed9d62_0_9"/>
          <p:cNvSpPr txBox="1"/>
          <p:nvPr/>
        </p:nvSpPr>
        <p:spPr>
          <a:xfrm>
            <a:off x="-50" y="549275"/>
            <a:ext cx="20104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We’re Here for Your Students</a:t>
            </a:r>
            <a:endParaRPr sz="3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g36492ed9d62_0_9"/>
          <p:cNvSpPr txBox="1"/>
          <p:nvPr/>
        </p:nvSpPr>
        <p:spPr>
          <a:xfrm>
            <a:off x="84875" y="3113625"/>
            <a:ext cx="9246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Counselor Contacts</a:t>
            </a:r>
            <a:endParaRPr b="1" sz="52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8" name="Google Shape;168;g36492ed9d62_0_9"/>
          <p:cNvSpPr/>
          <p:nvPr/>
        </p:nvSpPr>
        <p:spPr>
          <a:xfrm>
            <a:off x="84875" y="5161825"/>
            <a:ext cx="9741900" cy="5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Cliff Lundin, Director</a:t>
            </a:r>
            <a:endParaRPr b="1" sz="3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941-487-4874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clundin@ncf.edu</a:t>
            </a:r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Richelle Porambo, Associate Director</a:t>
            </a:r>
            <a:endParaRPr b="1" sz="3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941-487-4746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rporambo@ncf.edu 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50">
                <a:solidFill>
                  <a:srgbClr val="20212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Richelle Pora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9" name="Google Shape;169;g36492ed9d62_0_9"/>
          <p:cNvSpPr txBox="1"/>
          <p:nvPr/>
        </p:nvSpPr>
        <p:spPr>
          <a:xfrm>
            <a:off x="84875" y="4291775"/>
            <a:ext cx="9741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First-Year Students</a:t>
            </a:r>
            <a:r>
              <a:rPr b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(FTIC)</a:t>
            </a:r>
            <a:endParaRPr b="1" sz="32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0" name="Google Shape;170;g36492ed9d62_0_9"/>
          <p:cNvSpPr/>
          <p:nvPr/>
        </p:nvSpPr>
        <p:spPr>
          <a:xfrm>
            <a:off x="-51" y="9085525"/>
            <a:ext cx="97419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admissions@ncf.edu</a:t>
            </a:r>
            <a:endParaRPr b="1" sz="26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941-487-5000 x1</a:t>
            </a:r>
            <a:endParaRPr b="1" sz="26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ncf.edu</a:t>
            </a:r>
            <a:endParaRPr b="1" sz="26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1" name="Google Shape;171;g36492ed9d62_0_9"/>
          <p:cNvSpPr txBox="1"/>
          <p:nvPr/>
        </p:nvSpPr>
        <p:spPr>
          <a:xfrm>
            <a:off x="9068200" y="9269125"/>
            <a:ext cx="10525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admissions team is here to partner with you and support your students every step of the way. </a:t>
            </a:r>
            <a:endParaRPr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36477e62104_0_238" title="20250801_DRONE-2025_CAMPUS-PHOTOS-7.jpg"/>
          <p:cNvPicPr preferRelativeResize="0"/>
          <p:nvPr/>
        </p:nvPicPr>
        <p:blipFill rotWithShape="1">
          <a:blip r:embed="rId3">
            <a:alphaModFix/>
          </a:blip>
          <a:srcRect b="0" l="455" r="465" t="0"/>
          <a:stretch/>
        </p:blipFill>
        <p:spPr>
          <a:xfrm>
            <a:off x="-1325" y="-104950"/>
            <a:ext cx="20105426" cy="1141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6477e62104_0_238"/>
          <p:cNvSpPr txBox="1"/>
          <p:nvPr/>
        </p:nvSpPr>
        <p:spPr>
          <a:xfrm>
            <a:off x="328750" y="9292950"/>
            <a:ext cx="19775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ROOTED IN THE CLASSICS.</a:t>
            </a:r>
            <a:endParaRPr sz="4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SHAPED BY THE DEMANDS OF TOMORROW.</a:t>
            </a:r>
            <a:endParaRPr sz="1200"/>
          </a:p>
        </p:txBody>
      </p:sp>
      <p:pic>
        <p:nvPicPr>
          <p:cNvPr id="179" name="Google Shape;179;g36477e62104_0_238" title="2025-08-24_10-05-3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1200" y="8364450"/>
            <a:ext cx="4345724" cy="25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9653" y="1"/>
            <a:ext cx="17004396" cy="1130934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/>
          <p:nvPr/>
        </p:nvSpPr>
        <p:spPr>
          <a:xfrm>
            <a:off x="10052050" y="1387475"/>
            <a:ext cx="13840690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Header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Subheader</a:t>
            </a:r>
            <a:endParaRPr b="1" sz="4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Paragraph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Bulletsv</a:t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9" name="Google Shape;5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26915"/>
            <a:ext cx="16071853" cy="1136317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944200" y="549275"/>
            <a:ext cx="18215700" cy="29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New College of Florida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Florida’s Public Honors College at a Glance</a:t>
            </a:r>
            <a:endParaRPr b="1" sz="4000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2432345" y="5137054"/>
            <a:ext cx="2150100" cy="2150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432342" y="2988291"/>
            <a:ext cx="2150100" cy="2150100"/>
          </a:xfrm>
          <a:prstGeom prst="ellipse">
            <a:avLst/>
          </a:prstGeom>
          <a:solidFill>
            <a:srgbClr val="B3A3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59404" y="3298791"/>
            <a:ext cx="6096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1</a:t>
            </a:r>
            <a:r>
              <a:rPr b="1" lang="en-US" sz="4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</a:t>
            </a:r>
            <a:r>
              <a:rPr b="1" i="0" lang="en-US" sz="18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verage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</a:t>
            </a:r>
            <a:r>
              <a:rPr b="1" i="0" lang="en-US" sz="18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lass size</a:t>
            </a:r>
            <a:endParaRPr b="1" i="0" sz="1800" u="none" cap="none" strike="noStrike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459387" y="5581206"/>
            <a:ext cx="6096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041E42"/>
                </a:solidFill>
                <a:latin typeface="Proxima Nova"/>
                <a:ea typeface="Proxima Nova"/>
                <a:cs typeface="Proxima Nova"/>
                <a:sym typeface="Proxima Nova"/>
              </a:rPr>
              <a:t>8:1 </a:t>
            </a:r>
            <a:endParaRPr b="1" sz="4000">
              <a:solidFill>
                <a:srgbClr val="041E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1800">
                <a:solidFill>
                  <a:srgbClr val="041E42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Student-to-Faculty </a:t>
            </a:r>
            <a:endParaRPr b="1" sz="1800">
              <a:solidFill>
                <a:srgbClr val="041E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1800">
                <a:solidFill>
                  <a:srgbClr val="041E42"/>
                </a:solidFill>
                <a:latin typeface="Proxima Nova"/>
                <a:ea typeface="Proxima Nova"/>
                <a:cs typeface="Proxima Nova"/>
                <a:sym typeface="Proxima Nova"/>
              </a:rPr>
              <a:t>Ratio</a:t>
            </a:r>
            <a:endParaRPr b="1" sz="1800">
              <a:solidFill>
                <a:srgbClr val="041E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65" name="Google Shape;65;p2"/>
          <p:cNvGrpSpPr/>
          <p:nvPr/>
        </p:nvGrpSpPr>
        <p:grpSpPr>
          <a:xfrm>
            <a:off x="459412" y="7287140"/>
            <a:ext cx="6096000" cy="2150100"/>
            <a:chOff x="7881812" y="2906265"/>
            <a:chExt cx="6096000" cy="2150100"/>
          </a:xfrm>
        </p:grpSpPr>
        <p:sp>
          <p:nvSpPr>
            <p:cNvPr id="66" name="Google Shape;66;p2"/>
            <p:cNvSpPr/>
            <p:nvPr/>
          </p:nvSpPr>
          <p:spPr>
            <a:xfrm>
              <a:off x="9854775" y="2906265"/>
              <a:ext cx="2150100" cy="2150100"/>
            </a:xfrm>
            <a:prstGeom prst="ellipse">
              <a:avLst/>
            </a:prstGeom>
            <a:solidFill>
              <a:srgbClr val="B3A3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881812" y="3343343"/>
              <a:ext cx="6096000" cy="12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lang="en-US" sz="40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850+</a:t>
              </a:r>
              <a:endParaRPr b="0" i="0" sz="18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U</a:t>
              </a:r>
              <a:r>
                <a:rPr b="1" i="0" lang="en-US" sz="18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ndergraduate 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S</a:t>
              </a:r>
              <a:r>
                <a:rPr b="1" i="0" lang="en-US" sz="1800" u="none" cap="none" strike="noStrike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tudents</a:t>
              </a:r>
              <a:endParaRPr b="1" i="0" sz="18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pic>
        <p:nvPicPr>
          <p:cNvPr id="68" name="Google Shape;6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5375" y="7287150"/>
            <a:ext cx="344805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6293200" y="3521975"/>
            <a:ext cx="75177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US" sz="5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#1 Small Public Liberal Arts College </a:t>
            </a:r>
            <a:r>
              <a:rPr lang="en-US" sz="5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for Value</a:t>
            </a:r>
            <a:endParaRPr sz="52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i="1" lang="en-US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(Princeton Review, 2024)</a:t>
            </a:r>
            <a:endParaRPr sz="5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/>
        </p:nvSpPr>
        <p:spPr>
          <a:xfrm>
            <a:off x="302325" y="549275"/>
            <a:ext cx="19521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Undergraduate Majors</a:t>
            </a:r>
            <a:endParaRPr sz="7200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75" name="Google Shape;75;p5" title="20250617_STUDENT-DAY-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259" y="3330275"/>
            <a:ext cx="9513016" cy="63404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 txBox="1"/>
          <p:nvPr/>
        </p:nvSpPr>
        <p:spPr>
          <a:xfrm>
            <a:off x="326950" y="5371750"/>
            <a:ext cx="506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Social Sciences</a:t>
            </a:r>
            <a:endParaRPr sz="4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318100" y="8092025"/>
            <a:ext cx="491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Natural Sciences</a:t>
            </a:r>
            <a:endParaRPr sz="4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326950" y="2651475"/>
            <a:ext cx="506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Humanities</a:t>
            </a:r>
            <a:endParaRPr sz="4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15174375" y="7137725"/>
            <a:ext cx="4789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Pre-Professional</a:t>
            </a:r>
            <a:endParaRPr sz="4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15132675" y="3936675"/>
            <a:ext cx="491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Interdisciplinary</a:t>
            </a: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4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326950" y="3628875"/>
            <a:ext cx="506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History, Creative Writing, </a:t>
            </a:r>
            <a:r>
              <a:rPr b="1"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Philosophy</a:t>
            </a:r>
            <a:endParaRPr/>
          </a:p>
        </p:txBody>
      </p:sp>
      <p:sp>
        <p:nvSpPr>
          <p:cNvPr id="82" name="Google Shape;82;p5"/>
          <p:cNvSpPr txBox="1"/>
          <p:nvPr/>
        </p:nvSpPr>
        <p:spPr>
          <a:xfrm>
            <a:off x="302325" y="6337600"/>
            <a:ext cx="4910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Psychology</a:t>
            </a:r>
            <a:r>
              <a:rPr b="1"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Economics, Anthropology</a:t>
            </a:r>
            <a:endParaRPr b="1" sz="3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350500" y="9046325"/>
            <a:ext cx="4789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Biology, Data Science, Physics</a:t>
            </a:r>
            <a:endParaRPr sz="3000"/>
          </a:p>
        </p:txBody>
      </p:sp>
      <p:sp>
        <p:nvSpPr>
          <p:cNvPr id="84" name="Google Shape;84;p5"/>
          <p:cNvSpPr txBox="1"/>
          <p:nvPr/>
        </p:nvSpPr>
        <p:spPr>
          <a:xfrm>
            <a:off x="15342600" y="4968874"/>
            <a:ext cx="4569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Environmental Studies, Global Studies</a:t>
            </a:r>
            <a:endParaRPr/>
          </a:p>
        </p:txBody>
      </p:sp>
      <p:sp>
        <p:nvSpPr>
          <p:cNvPr id="85" name="Google Shape;85;p5"/>
          <p:cNvSpPr txBox="1"/>
          <p:nvPr/>
        </p:nvSpPr>
        <p:spPr>
          <a:xfrm>
            <a:off x="15253875" y="7938125"/>
            <a:ext cx="411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Pre-Law, Pre-Health</a:t>
            </a:r>
            <a:endParaRPr/>
          </a:p>
        </p:txBody>
      </p:sp>
      <p:sp>
        <p:nvSpPr>
          <p:cNvPr id="86" name="Google Shape;86;p5"/>
          <p:cNvSpPr txBox="1"/>
          <p:nvPr/>
        </p:nvSpPr>
        <p:spPr>
          <a:xfrm>
            <a:off x="796125" y="10154525"/>
            <a:ext cx="18533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honors </a:t>
            </a: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curriculum</a:t>
            </a: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built on flexibility, depth and real-world application.</a:t>
            </a:r>
            <a:endParaRPr i="1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36477e62104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90" y="-26915"/>
            <a:ext cx="16071853" cy="1136317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6477e62104_0_111"/>
          <p:cNvSpPr txBox="1"/>
          <p:nvPr/>
        </p:nvSpPr>
        <p:spPr>
          <a:xfrm>
            <a:off x="908225" y="549275"/>
            <a:ext cx="13644900" cy="3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Distinctive</a:t>
            </a:r>
            <a:r>
              <a:rPr b="1" lang="en-US" sz="7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Academics</a:t>
            </a:r>
            <a:endParaRPr sz="72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Where Drive Becomes Direction</a:t>
            </a:r>
            <a:endParaRPr sz="40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g36477e62104_0_111"/>
          <p:cNvSpPr txBox="1"/>
          <p:nvPr/>
        </p:nvSpPr>
        <p:spPr>
          <a:xfrm>
            <a:off x="6778400" y="-487850"/>
            <a:ext cx="1478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6477e62104_0_111"/>
          <p:cNvSpPr/>
          <p:nvPr/>
        </p:nvSpPr>
        <p:spPr>
          <a:xfrm>
            <a:off x="908225" y="2438775"/>
            <a:ext cx="12263400" cy="82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DBC3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Narrative Evaluations</a:t>
            </a:r>
            <a:endParaRPr b="1" sz="35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127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Proxima Nova"/>
              <a:buChar char="○"/>
            </a:pPr>
            <a:r>
              <a:rPr lang="en-US" sz="29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Letter Grade and GPA Available</a:t>
            </a:r>
            <a:endParaRPr sz="29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Contract System </a:t>
            </a:r>
            <a:endParaRPr b="1" sz="35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127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Proxima Nova"/>
              <a:buChar char="○"/>
            </a:pPr>
            <a:r>
              <a:rPr lang="en-US" sz="29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Enhanced Accountability</a:t>
            </a:r>
            <a:endParaRPr sz="29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Small Class Sizes </a:t>
            </a:r>
            <a:endParaRPr b="1" sz="35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 Focused Teaching</a:t>
            </a:r>
            <a:endParaRPr sz="29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Independent Study Projects (ISP’s) </a:t>
            </a:r>
            <a:endParaRPr b="1" sz="35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Proxima Nova"/>
              <a:buChar char="○"/>
            </a:pPr>
            <a:r>
              <a:rPr lang="en-US" sz="29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Month of Academic Exploration</a:t>
            </a:r>
            <a:endParaRPr sz="29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Required Senior Thesis </a:t>
            </a:r>
            <a:endParaRPr b="1" sz="35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Proxima Nova"/>
              <a:buChar char="○"/>
            </a:pPr>
            <a:r>
              <a:rPr lang="en-US" sz="29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</a:t>
            </a:r>
            <a:r>
              <a:rPr lang="en-US" sz="29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apstone that Sets Graduates Apart </a:t>
            </a:r>
            <a:endParaRPr sz="21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95" name="Google Shape;95;g36477e62104_0_111" title="20250617_STUDENT-DAY-48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3325" y="3024087"/>
            <a:ext cx="9734277" cy="64879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6477e62104_0_111"/>
          <p:cNvSpPr txBox="1"/>
          <p:nvPr/>
        </p:nvSpPr>
        <p:spPr>
          <a:xfrm>
            <a:off x="9993300" y="9761875"/>
            <a:ext cx="91743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1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Every student is challenged to think </a:t>
            </a:r>
            <a:r>
              <a:rPr i="1" lang="en-US" sz="31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boldly</a:t>
            </a:r>
            <a:r>
              <a:rPr i="1" lang="en-US" sz="31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write powerfully, and graduate with distinction.</a:t>
            </a:r>
            <a:endParaRPr i="1" sz="31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6477e62104_0_69" title="OLODUDE-SWEATER-7.jpg"/>
          <p:cNvPicPr preferRelativeResize="0"/>
          <p:nvPr/>
        </p:nvPicPr>
        <p:blipFill rotWithShape="1">
          <a:blip r:embed="rId3">
            <a:alphaModFix/>
          </a:blip>
          <a:srcRect b="0" l="2865" r="2865" t="0"/>
          <a:stretch/>
        </p:blipFill>
        <p:spPr>
          <a:xfrm>
            <a:off x="5510050" y="3388210"/>
            <a:ext cx="9035100" cy="63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6477e62104_0_69"/>
          <p:cNvSpPr txBox="1"/>
          <p:nvPr/>
        </p:nvSpPr>
        <p:spPr>
          <a:xfrm>
            <a:off x="-50" y="549275"/>
            <a:ext cx="201042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Elevate Your Education</a:t>
            </a:r>
            <a:endParaRPr sz="7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Distinctive Academic Programs</a:t>
            </a:r>
            <a:endParaRPr sz="42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g36477e62104_0_69"/>
          <p:cNvSpPr/>
          <p:nvPr/>
        </p:nvSpPr>
        <p:spPr>
          <a:xfrm>
            <a:off x="610750" y="3388200"/>
            <a:ext cx="47841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Innovative Programs</a:t>
            </a:r>
            <a:endParaRPr b="1" i="0" sz="3200" u="none" cap="none" strike="noStrike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4" name="Google Shape;104;g36477e62104_0_69"/>
          <p:cNvSpPr txBox="1"/>
          <p:nvPr/>
        </p:nvSpPr>
        <p:spPr>
          <a:xfrm>
            <a:off x="781100" y="4326300"/>
            <a:ext cx="4334700" cy="58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AI for Learning and Research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One of Florida’s only undergrad AI programs</a:t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Environmental Studies 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Hands on, field based-learning</a:t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Marine Biology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Sarasota Bay as a living </a:t>
            </a:r>
            <a:r>
              <a:rPr i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laboratory</a:t>
            </a:r>
            <a:r>
              <a:rPr i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5" name="Google Shape;105;g36477e62104_0_69"/>
          <p:cNvSpPr/>
          <p:nvPr/>
        </p:nvSpPr>
        <p:spPr>
          <a:xfrm>
            <a:off x="14939400" y="3388200"/>
            <a:ext cx="50892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Transformative</a:t>
            </a:r>
            <a:r>
              <a:rPr b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1" sz="32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Opportunities</a:t>
            </a:r>
            <a:endParaRPr b="1" i="0" sz="3200" u="none" cap="none" strike="noStrike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6" name="Google Shape;106;g36477e62104_0_69"/>
          <p:cNvSpPr txBox="1"/>
          <p:nvPr/>
        </p:nvSpPr>
        <p:spPr>
          <a:xfrm>
            <a:off x="14939400" y="4789500"/>
            <a:ext cx="4232400" cy="60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Pre-Health and Pre-Law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Structured tracks for professional prep  </a:t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Study Abroad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Several semester abroad options</a:t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Faculty Research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Students involved from Year one</a:t>
            </a:r>
            <a:endParaRPr i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7" name="Google Shape;107;g36477e62104_0_69"/>
          <p:cNvSpPr txBox="1"/>
          <p:nvPr/>
        </p:nvSpPr>
        <p:spPr>
          <a:xfrm>
            <a:off x="5510050" y="9776275"/>
            <a:ext cx="9035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Innovative Programs that ensure your students stand out in competitive fields.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24640674" y="-117909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6"/>
          <p:cNvSpPr/>
          <p:nvPr/>
        </p:nvSpPr>
        <p:spPr>
          <a:xfrm>
            <a:off x="11528050" y="3961950"/>
            <a:ext cx="80484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45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Students Gain Access To:</a:t>
            </a:r>
            <a:endParaRPr b="1" i="0" sz="4500" u="none" cap="none" strike="noStrike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11528050" y="4968875"/>
            <a:ext cx="7717500" cy="29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Award-Winning Career Center</a:t>
            </a:r>
            <a:endParaRPr b="1" sz="3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Fellowships &amp; Funding</a:t>
            </a:r>
            <a:endParaRPr b="1" sz="3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Career Coaches</a:t>
            </a:r>
            <a:endParaRPr b="1" sz="3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Grad School Advising</a:t>
            </a:r>
            <a:endParaRPr b="1" sz="3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-62150" y="549275"/>
            <a:ext cx="20228400" cy="3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Career Engagement &amp; Opportunity</a:t>
            </a:r>
            <a:endParaRPr sz="72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From Discovery to Direction </a:t>
            </a:r>
            <a:endParaRPr sz="52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6" title="20250514_CELEBRATE-SCHOLARS-9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975" y="3961950"/>
            <a:ext cx="10053801" cy="67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/>
          <p:nvPr/>
        </p:nvSpPr>
        <p:spPr>
          <a:xfrm>
            <a:off x="10939575" y="8670925"/>
            <a:ext cx="8636700" cy="19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From the first semester to the first job, we connect students with opportunities to set them apart.</a:t>
            </a:r>
            <a:endParaRPr i="1" sz="3200" u="none" cap="none" strike="noStrike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477e62104_0_45"/>
          <p:cNvSpPr txBox="1"/>
          <p:nvPr/>
        </p:nvSpPr>
        <p:spPr>
          <a:xfrm>
            <a:off x="24640674" y="-117909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" name="Google Shape;123;g36477e62104_0_45"/>
          <p:cNvSpPr/>
          <p:nvPr/>
        </p:nvSpPr>
        <p:spPr>
          <a:xfrm>
            <a:off x="695165" y="2919366"/>
            <a:ext cx="6699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5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 Life by the Bay</a:t>
            </a:r>
            <a:endParaRPr b="1" i="0" sz="3500" u="none" cap="none" strike="noStrike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4" name="Google Shape;124;g36477e62104_0_45"/>
          <p:cNvSpPr txBox="1"/>
          <p:nvPr/>
        </p:nvSpPr>
        <p:spPr>
          <a:xfrm>
            <a:off x="4168625" y="310218"/>
            <a:ext cx="26783400" cy="3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Life on The Bay</a:t>
            </a:r>
            <a:endParaRPr sz="72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Horizon of Experience</a:t>
            </a:r>
            <a:endParaRPr sz="41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g36477e62104_0_45"/>
          <p:cNvSpPr txBox="1"/>
          <p:nvPr/>
        </p:nvSpPr>
        <p:spPr>
          <a:xfrm>
            <a:off x="1593850" y="3768363"/>
            <a:ext cx="8151600" cy="55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18 NAIA Athletic Teams </a:t>
            </a:r>
            <a:endParaRPr b="1" sz="2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Char char="○"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SUN Conference </a:t>
            </a: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Affiliation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50+ Student Organizations</a:t>
            </a:r>
            <a:endParaRPr b="1" sz="2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Char char="○"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 Engagement 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Char char="○"/>
            </a:pPr>
            <a:r>
              <a:rPr b="1" lang="en-US" sz="2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Campus Traditions  </a:t>
            </a:r>
            <a:endParaRPr b="1" sz="2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Char char="○"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Leadership Opportunities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Waterfront Living </a:t>
            </a:r>
            <a:endParaRPr b="1" sz="2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Char char="○"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</a:t>
            </a: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addleboarding, Volleyball &amp; Fishing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so much more</a:t>
            </a:r>
            <a:endParaRPr b="1"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26" name="Google Shape;126;g36477e62104_0_45" title="CAMP_CAPLES_2025__-1.jpg"/>
          <p:cNvPicPr preferRelativeResize="0"/>
          <p:nvPr/>
        </p:nvPicPr>
        <p:blipFill rotWithShape="1">
          <a:blip r:embed="rId3">
            <a:alphaModFix/>
          </a:blip>
          <a:srcRect b="4161" l="0" r="0" t="4170"/>
          <a:stretch/>
        </p:blipFill>
        <p:spPr>
          <a:xfrm>
            <a:off x="9745450" y="2508470"/>
            <a:ext cx="9626952" cy="5881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6477e62104_0_45"/>
          <p:cNvSpPr txBox="1"/>
          <p:nvPr/>
        </p:nvSpPr>
        <p:spPr>
          <a:xfrm>
            <a:off x="770800" y="9537975"/>
            <a:ext cx="18562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From competition to community to the coast, life here happens on the bay.</a:t>
            </a:r>
            <a:endParaRPr i="1" sz="32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 title="BOOKSTORE-CLOTHING-PHOTOSHOOT-15.jpg"/>
          <p:cNvPicPr preferRelativeResize="0"/>
          <p:nvPr/>
        </p:nvPicPr>
        <p:blipFill rotWithShape="1">
          <a:blip r:embed="rId3">
            <a:alphaModFix/>
          </a:blip>
          <a:srcRect b="0" l="20767" r="20767" t="0"/>
          <a:stretch/>
        </p:blipFill>
        <p:spPr>
          <a:xfrm>
            <a:off x="13262000" y="2594900"/>
            <a:ext cx="6430925" cy="7331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151150" y="277000"/>
            <a:ext cx="198522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Admissions </a:t>
            </a:r>
            <a:endParaRPr sz="72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Your Path to NCF </a:t>
            </a:r>
            <a:endParaRPr sz="40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787100" y="2754650"/>
            <a:ext cx="6774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To Apply</a:t>
            </a:r>
            <a:endParaRPr b="1" sz="35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787100" y="3708875"/>
            <a:ext cx="7068900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AutoNum type="arabicPeriod"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Common App or NCF App -  no fee required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AutoNum type="arabicPeriod"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Personal Essay - strongly suggested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AutoNum type="arabicPeriod"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Transcripts - official or self reported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AutoNum type="arabicPeriod"/>
            </a:pP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Test Scores - SAT, ACT, or CLT required </a:t>
            </a:r>
            <a:endParaRPr sz="26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B3A36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2674250" y="7919506"/>
            <a:ext cx="6096000" cy="28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Char char="●"/>
            </a:pPr>
            <a:r>
              <a:rPr b="1" i="0" lang="en-US" sz="2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Nov. 1</a:t>
            </a:r>
            <a:r>
              <a:rPr i="0" lang="en-US" sz="2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- Early Action </a:t>
            </a: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(priority scholarships)</a:t>
            </a:r>
            <a:endParaRPr i="0" sz="26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Char char="●"/>
            </a:pPr>
            <a:r>
              <a:rPr b="1" i="0" lang="en-US" sz="2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Feb. 1 </a:t>
            </a:r>
            <a:r>
              <a:rPr i="0" lang="en-US" sz="2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Regular </a:t>
            </a:r>
            <a:r>
              <a:rPr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Decision</a:t>
            </a:r>
            <a:endParaRPr i="0" sz="26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ibre Baskerville"/>
              <a:buChar char="●"/>
            </a:pPr>
            <a:r>
              <a:rPr b="1" lang="en-US" sz="26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June</a:t>
            </a:r>
            <a:r>
              <a:rPr b="1" i="0" lang="en-US" sz="2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 </a:t>
            </a:r>
            <a:r>
              <a:rPr i="0" lang="en-US" sz="2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Final Deadline </a:t>
            </a:r>
            <a:endParaRPr i="0" sz="26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2674250" y="719620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Deadlines </a:t>
            </a:r>
            <a:endParaRPr b="1" sz="35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7561400" y="4307675"/>
            <a:ext cx="4959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Fall 2025 Enrolled </a:t>
            </a:r>
            <a:endParaRPr b="1" sz="35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Class Profile</a:t>
            </a:r>
            <a:endParaRPr sz="35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7561400" y="5569775"/>
            <a:ext cx="49590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GPA: </a:t>
            </a:r>
            <a:r>
              <a:rPr lang="en-US" sz="3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3.96 average</a:t>
            </a:r>
            <a:endParaRPr i="0" sz="3200" u="none" cap="none" strike="noStrik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SAT: 1209 </a:t>
            </a:r>
            <a:endParaRPr sz="32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ACT: </a:t>
            </a:r>
            <a:r>
              <a:rPr lang="en-US" sz="3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25</a:t>
            </a:r>
            <a:endParaRPr i="0" sz="3200" u="none" cap="none" strike="noStrik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787100" y="10067800"/>
            <a:ext cx="18905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1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streamlined process designed to make it simple for students to apply.</a:t>
            </a:r>
            <a:r>
              <a:rPr i="1" lang="en-US" sz="31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i="1" sz="3100">
              <a:solidFill>
                <a:srgbClr val="B3A36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6477e62104_0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90" y="-26915"/>
            <a:ext cx="16071853" cy="11363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6477e62104_0_172"/>
          <p:cNvSpPr txBox="1"/>
          <p:nvPr/>
        </p:nvSpPr>
        <p:spPr>
          <a:xfrm>
            <a:off x="1304650" y="1751875"/>
            <a:ext cx="174948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Cost &amp; Value</a:t>
            </a:r>
            <a:endParaRPr sz="72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Estimated Direct Costs for a Florida Resident</a:t>
            </a:r>
            <a:endParaRPr sz="3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g36477e62104_0_172"/>
          <p:cNvSpPr txBox="1"/>
          <p:nvPr/>
        </p:nvSpPr>
        <p:spPr>
          <a:xfrm>
            <a:off x="7296275" y="4823525"/>
            <a:ext cx="6168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$21,233</a:t>
            </a:r>
            <a:endParaRPr b="1" sz="10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8" name="Google Shape;148;g36477e62104_0_172"/>
          <p:cNvSpPr txBox="1"/>
          <p:nvPr/>
        </p:nvSpPr>
        <p:spPr>
          <a:xfrm>
            <a:off x="3082450" y="7599350"/>
            <a:ext cx="139392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#3 in the Southeast for </a:t>
            </a:r>
            <a:r>
              <a:rPr i="1" lang="en-US"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Best Bang for Your Buck</a:t>
            </a:r>
            <a:endParaRPr i="1" sz="2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90% of students </a:t>
            </a: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receive</a:t>
            </a:r>
            <a:r>
              <a:rPr i="1" lang="en-US" sz="3200">
                <a:solidFill>
                  <a:srgbClr val="B3A36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aid, ensuring access and affordability for the high-achieving students you serve.</a:t>
            </a:r>
            <a:endParaRPr i="1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A11FDB502D440BF0FA59031F4EC96" ma:contentTypeVersion="18" ma:contentTypeDescription="Create a new document." ma:contentTypeScope="" ma:versionID="a7c223f8433ddd60b5818b459b59d44b">
  <xsd:schema xmlns:xsd="http://www.w3.org/2001/XMLSchema" xmlns:xs="http://www.w3.org/2001/XMLSchema" xmlns:p="http://schemas.microsoft.com/office/2006/metadata/properties" xmlns:ns2="f2783ffb-5ccd-4701-bdc4-5ae590562bbf" xmlns:ns3="3f422995-1f91-4bde-b2e7-ad6af32cea02" targetNamespace="http://schemas.microsoft.com/office/2006/metadata/properties" ma:root="true" ma:fieldsID="7bb8d3198c44a65cf0ba4345005ed418" ns2:_="" ns3:_="">
    <xsd:import namespace="f2783ffb-5ccd-4701-bdc4-5ae590562bbf"/>
    <xsd:import namespace="3f422995-1f91-4bde-b2e7-ad6af32ce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83ffb-5ccd-4701-bdc4-5ae590562b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91af29b-e898-46cd-ad54-75745d14b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22995-1f91-4bde-b2e7-ad6af32ce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4c6fa4b-c358-4e5a-b359-1fd9f42b7fcf}" ma:internalName="TaxCatchAll" ma:showField="CatchAllData" ma:web="3f422995-1f91-4bde-b2e7-ad6af32ce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422995-1f91-4bde-b2e7-ad6af32cea02" xsi:nil="true"/>
    <lcf76f155ced4ddcb4097134ff3c332f xmlns="f2783ffb-5ccd-4701-bdc4-5ae590562b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03B9FA-C231-4135-BC8D-0D2E08681DD1}"/>
</file>

<file path=customXml/itemProps2.xml><?xml version="1.0" encoding="utf-8"?>
<ds:datastoreItem xmlns:ds="http://schemas.openxmlformats.org/officeDocument/2006/customXml" ds:itemID="{39FC0AF8-8BDD-46D2-924D-25BEF228A097}"/>
</file>

<file path=customXml/itemProps3.xml><?xml version="1.0" encoding="utf-8"?>
<ds:datastoreItem xmlns:ds="http://schemas.openxmlformats.org/officeDocument/2006/customXml" ds:itemID="{53D033A8-6813-4D3F-BB5A-7DB14F83A42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Miller</dc:creator>
  <dcterms:created xsi:type="dcterms:W3CDTF">2025-07-09T18:20:14Z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2025-07-09T00:00:00Z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0x010100CCEA11FDB502D440BF0FA59031F4EC96</vt:lpwstr>
  </property>
</Properties>
</file>