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2.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xml" ContentType="application/vnd.openxmlformats-officedocument.presentationml.slide+xml"/>
  <Override PartName="/ppt/slideLayouts/slideLayout11.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Layouts/slideLayout7.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6.xml" ContentType="application/vnd.openxmlformats-officedocument.presentationml.slideLayout+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8288000" cy="10287000"/>
  <p:notesSz cx="6858000" cy="9144000"/>
  <p:embeddedFontLst>
    <p:embeddedFont>
      <p:font typeface="Furore" panose="02000503020000020004" charset="0"/>
      <p:regular r:id="rId21"/>
    </p:embeddedFont>
    <p:embeddedFont>
      <p:font typeface="Frank New 1" panose="020B0604020202020204" charset="0"/>
      <p:regular r:id="rId22"/>
    </p:embeddedFont>
    <p:embeddedFont>
      <p:font typeface="Calibri" panose="020F0502020204030204" pitchFamily="34" charset="0"/>
      <p:regular r:id="rId23"/>
      <p:bold r:id="rId24"/>
      <p:italic r:id="rId25"/>
      <p:boldItalic r:id="rId26"/>
    </p:embeddedFont>
    <p:embeddedFont>
      <p:font typeface="Frank New 3" panose="020B0604020202020204" charset="0"/>
      <p:regular r:id="rId27"/>
    </p:embeddedFont>
    <p:embeddedFont>
      <p:font typeface="Frank New 2" panose="020B0604020202020204" charset="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3" d="100"/>
          <a:sy n="73" d="100"/>
        </p:scale>
        <p:origin x="59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viewProps" Target="viewProps.xml"/><Relationship Id="rId35" Type="http://schemas.openxmlformats.org/officeDocument/2006/relationships/customXml" Target="../customXml/item3.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19.png"/><Relationship Id="rId4" Type="http://schemas.openxmlformats.org/officeDocument/2006/relationships/image" Target="../media/image20.sv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7.sv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7.sv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7.sv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57" t="-15325" r="-2675" b="-28044"/>
            </a:stretch>
          </a:blipFill>
        </p:spPr>
      </p:sp>
      <p:sp>
        <p:nvSpPr>
          <p:cNvPr id="3" name="Freeform 3"/>
          <p:cNvSpPr/>
          <p:nvPr/>
        </p:nvSpPr>
        <p:spPr>
          <a:xfrm>
            <a:off x="16970269" y="96589"/>
            <a:ext cx="1206262" cy="932111"/>
          </a:xfrm>
          <a:custGeom>
            <a:avLst/>
            <a:gdLst/>
            <a:ahLst/>
            <a:cxnLst/>
            <a:rect l="l" t="t" r="r" b="b"/>
            <a:pathLst>
              <a:path w="1206262" h="932111">
                <a:moveTo>
                  <a:pt x="0" y="0"/>
                </a:moveTo>
                <a:lnTo>
                  <a:pt x="1206261" y="0"/>
                </a:lnTo>
                <a:lnTo>
                  <a:pt x="1206261" y="932111"/>
                </a:lnTo>
                <a:lnTo>
                  <a:pt x="0" y="932111"/>
                </a:lnTo>
                <a:lnTo>
                  <a:pt x="0" y="0"/>
                </a:lnTo>
                <a:close/>
              </a:path>
            </a:pathLst>
          </a:custGeom>
          <a:blipFill>
            <a:blip r:embed="rId3"/>
            <a:stretch>
              <a:fillRect/>
            </a:stretch>
          </a:blipFill>
        </p:spPr>
      </p:sp>
      <p:grpSp>
        <p:nvGrpSpPr>
          <p:cNvPr id="4" name="Group 4"/>
          <p:cNvGrpSpPr/>
          <p:nvPr/>
        </p:nvGrpSpPr>
        <p:grpSpPr>
          <a:xfrm>
            <a:off x="671044" y="911616"/>
            <a:ext cx="8709517" cy="2593249"/>
            <a:chOff x="0" y="0"/>
            <a:chExt cx="11612690" cy="3457665"/>
          </a:xfrm>
        </p:grpSpPr>
        <p:sp>
          <p:nvSpPr>
            <p:cNvPr id="5" name="TextBox 5"/>
            <p:cNvSpPr txBox="1"/>
            <p:nvPr/>
          </p:nvSpPr>
          <p:spPr>
            <a:xfrm>
              <a:off x="0" y="-142875"/>
              <a:ext cx="11612690" cy="1448643"/>
            </a:xfrm>
            <a:prstGeom prst="rect">
              <a:avLst/>
            </a:prstGeom>
          </p:spPr>
          <p:txBody>
            <a:bodyPr lIns="0" tIns="0" rIns="0" bIns="0" rtlCol="0" anchor="t">
              <a:spAutoFit/>
            </a:bodyPr>
            <a:lstStyle/>
            <a:p>
              <a:pPr algn="r">
                <a:lnSpc>
                  <a:spcPts val="9046"/>
                </a:lnSpc>
              </a:pPr>
              <a:r>
                <a:rPr lang="en-US" sz="6462">
                  <a:solidFill>
                    <a:srgbClr val="FFFFFF"/>
                  </a:solidFill>
                  <a:latin typeface="Furore"/>
                  <a:ea typeface="Furore"/>
                  <a:cs typeface="Furore"/>
                  <a:sym typeface="Furore"/>
                </a:rPr>
                <a:t>FORWARD THINKING.</a:t>
              </a:r>
            </a:p>
          </p:txBody>
        </p:sp>
        <p:sp>
          <p:nvSpPr>
            <p:cNvPr id="6" name="TextBox 6"/>
            <p:cNvSpPr txBox="1"/>
            <p:nvPr/>
          </p:nvSpPr>
          <p:spPr>
            <a:xfrm>
              <a:off x="0" y="912181"/>
              <a:ext cx="7289395" cy="1448643"/>
            </a:xfrm>
            <a:prstGeom prst="rect">
              <a:avLst/>
            </a:prstGeom>
          </p:spPr>
          <p:txBody>
            <a:bodyPr lIns="0" tIns="0" rIns="0" bIns="0" rtlCol="0" anchor="t">
              <a:spAutoFit/>
            </a:bodyPr>
            <a:lstStyle/>
            <a:p>
              <a:pPr algn="ctr">
                <a:lnSpc>
                  <a:spcPts val="9046"/>
                </a:lnSpc>
              </a:pPr>
              <a:r>
                <a:rPr lang="en-US" sz="6462">
                  <a:solidFill>
                    <a:srgbClr val="FFFFFF"/>
                  </a:solidFill>
                  <a:latin typeface="Furore"/>
                  <a:ea typeface="Furore"/>
                  <a:cs typeface="Furore"/>
                  <a:sym typeface="Furore"/>
                </a:rPr>
                <a:t>INNOVATIVE. </a:t>
              </a:r>
            </a:p>
          </p:txBody>
        </p:sp>
        <p:sp>
          <p:nvSpPr>
            <p:cNvPr id="7" name="TextBox 7"/>
            <p:cNvSpPr txBox="1"/>
            <p:nvPr/>
          </p:nvSpPr>
          <p:spPr>
            <a:xfrm>
              <a:off x="0" y="2009022"/>
              <a:ext cx="8794668" cy="1448643"/>
            </a:xfrm>
            <a:prstGeom prst="rect">
              <a:avLst/>
            </a:prstGeom>
          </p:spPr>
          <p:txBody>
            <a:bodyPr lIns="0" tIns="0" rIns="0" bIns="0" rtlCol="0" anchor="t">
              <a:spAutoFit/>
            </a:bodyPr>
            <a:lstStyle/>
            <a:p>
              <a:pPr algn="ctr">
                <a:lnSpc>
                  <a:spcPts val="9046"/>
                </a:lnSpc>
              </a:pPr>
              <a:r>
                <a:rPr lang="en-US" sz="6462">
                  <a:solidFill>
                    <a:srgbClr val="FFFFFF"/>
                  </a:solidFill>
                  <a:latin typeface="Furore"/>
                  <a:ea typeface="Furore"/>
                  <a:cs typeface="Furore"/>
                  <a:sym typeface="Furore"/>
                </a:rPr>
                <a:t>UNSTOPPABLE. </a:t>
              </a:r>
            </a:p>
          </p:txBody>
        </p:sp>
      </p:grpSp>
      <p:sp>
        <p:nvSpPr>
          <p:cNvPr id="8" name="TextBox 8"/>
          <p:cNvSpPr txBox="1"/>
          <p:nvPr/>
        </p:nvSpPr>
        <p:spPr>
          <a:xfrm>
            <a:off x="906118" y="3646632"/>
            <a:ext cx="5731352" cy="835099"/>
          </a:xfrm>
          <a:prstGeom prst="rect">
            <a:avLst/>
          </a:prstGeom>
        </p:spPr>
        <p:txBody>
          <a:bodyPr lIns="0" tIns="0" rIns="0" bIns="0" rtlCol="0" anchor="t">
            <a:spAutoFit/>
          </a:bodyPr>
          <a:lstStyle/>
          <a:p>
            <a:pPr algn="ctr">
              <a:lnSpc>
                <a:spcPts val="3356"/>
              </a:lnSpc>
            </a:pPr>
            <a:r>
              <a:rPr lang="en-US" sz="2397" dirty="0">
                <a:solidFill>
                  <a:srgbClr val="FFFFFF"/>
                </a:solidFill>
                <a:effectLst>
                  <a:outerShdw blurRad="38100" dist="38100" dir="2700000" algn="tl">
                    <a:srgbClr val="000000">
                      <a:alpha val="43137"/>
                    </a:srgbClr>
                  </a:outerShdw>
                </a:effectLst>
                <a:latin typeface="Frank New 1"/>
                <a:ea typeface="Frank New 1"/>
                <a:cs typeface="Frank New 1"/>
                <a:sym typeface="Frank New 1"/>
              </a:rPr>
              <a:t>Florida International University is an empowering force for good in the world.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957" t="-20539" r="-932"/>
            </a:stretch>
          </a:blipFill>
        </p:spPr>
      </p:sp>
      <p:sp>
        <p:nvSpPr>
          <p:cNvPr id="3" name="TextBox 3"/>
          <p:cNvSpPr txBox="1"/>
          <p:nvPr/>
        </p:nvSpPr>
        <p:spPr>
          <a:xfrm>
            <a:off x="479146" y="253004"/>
            <a:ext cx="8061440" cy="618525"/>
          </a:xfrm>
          <a:prstGeom prst="rect">
            <a:avLst/>
          </a:prstGeom>
        </p:spPr>
        <p:txBody>
          <a:bodyPr lIns="0" tIns="0" rIns="0" bIns="0" rtlCol="0" anchor="t">
            <a:spAutoFit/>
          </a:bodyPr>
          <a:lstStyle/>
          <a:p>
            <a:pPr algn="l">
              <a:lnSpc>
                <a:spcPts val="4962"/>
              </a:lnSpc>
            </a:pPr>
            <a:r>
              <a:rPr lang="en-US" sz="3544">
                <a:solidFill>
                  <a:srgbClr val="00FFFF"/>
                </a:solidFill>
                <a:latin typeface="Furore"/>
                <a:ea typeface="Furore"/>
                <a:cs typeface="Furore"/>
                <a:sym typeface="Furore"/>
              </a:rPr>
              <a:t>REDEFINING CANCER TREATMENT</a:t>
            </a:r>
          </a:p>
        </p:txBody>
      </p:sp>
      <p:sp>
        <p:nvSpPr>
          <p:cNvPr id="4" name="TextBox 4"/>
          <p:cNvSpPr txBox="1"/>
          <p:nvPr/>
        </p:nvSpPr>
        <p:spPr>
          <a:xfrm>
            <a:off x="479146" y="1125418"/>
            <a:ext cx="7902198" cy="1744067"/>
          </a:xfrm>
          <a:prstGeom prst="rect">
            <a:avLst/>
          </a:prstGeom>
        </p:spPr>
        <p:txBody>
          <a:bodyPr lIns="0" tIns="0" rIns="0" bIns="0" rtlCol="0" anchor="t">
            <a:spAutoFit/>
          </a:bodyPr>
          <a:lstStyle/>
          <a:p>
            <a:pPr algn="l">
              <a:lnSpc>
                <a:spcPts val="3371"/>
              </a:lnSpc>
              <a:spcBef>
                <a:spcPct val="0"/>
              </a:spcBef>
            </a:pPr>
            <a:r>
              <a:rPr lang="en-US" sz="2408" dirty="0">
                <a:solidFill>
                  <a:srgbClr val="FFFFFF"/>
                </a:solidFill>
                <a:effectLst>
                  <a:outerShdw blurRad="38100" dist="38100" dir="2700000" algn="tl">
                    <a:srgbClr val="000000">
                      <a:alpha val="43137"/>
                    </a:srgbClr>
                  </a:outerShdw>
                </a:effectLst>
                <a:latin typeface="Frank New 3"/>
                <a:ea typeface="Frank New 3"/>
                <a:cs typeface="Frank New 3"/>
                <a:sym typeface="Frank New 3"/>
              </a:rPr>
              <a:t>Diana </a:t>
            </a:r>
            <a:r>
              <a:rPr lang="en-US" sz="2408" dirty="0" err="1">
                <a:solidFill>
                  <a:srgbClr val="FFFFFF"/>
                </a:solidFill>
                <a:effectLst>
                  <a:outerShdw blurRad="38100" dist="38100" dir="2700000" algn="tl">
                    <a:srgbClr val="000000">
                      <a:alpha val="43137"/>
                    </a:srgbClr>
                  </a:outerShdw>
                </a:effectLst>
                <a:latin typeface="Frank New 3"/>
                <a:ea typeface="Frank New 3"/>
                <a:cs typeface="Frank New 3"/>
                <a:sym typeface="Frank New 3"/>
              </a:rPr>
              <a:t>Azzam’s</a:t>
            </a:r>
            <a:r>
              <a:rPr lang="en-US" sz="2408" dirty="0">
                <a:solidFill>
                  <a:srgbClr val="FFFFFF"/>
                </a:solidFill>
                <a:effectLst>
                  <a:outerShdw blurRad="38100" dist="38100" dir="2700000" algn="tl">
                    <a:srgbClr val="000000">
                      <a:alpha val="43137"/>
                    </a:srgbClr>
                  </a:outerShdw>
                </a:effectLst>
                <a:latin typeface="Frank New 3"/>
                <a:ea typeface="Frank New 3"/>
                <a:cs typeface="Frank New 3"/>
                <a:sym typeface="Frank New 3"/>
              </a:rPr>
              <a:t> laboratory is poised to be the first in Florida dedicated to functional cancer drug testing. Most notably, this testing will be accessible to individuals beyond </a:t>
            </a:r>
            <a:r>
              <a:rPr lang="en-US" sz="2408" dirty="0" err="1">
                <a:solidFill>
                  <a:srgbClr val="FFFFFF"/>
                </a:solidFill>
                <a:effectLst>
                  <a:outerShdw blurRad="38100" dist="38100" dir="2700000" algn="tl">
                    <a:srgbClr val="000000">
                      <a:alpha val="43137"/>
                    </a:srgbClr>
                  </a:outerShdw>
                </a:effectLst>
                <a:latin typeface="Frank New 3"/>
                <a:ea typeface="Frank New 3"/>
                <a:cs typeface="Frank New 3"/>
                <a:sym typeface="Frank New 3"/>
              </a:rPr>
              <a:t>Azzam’s</a:t>
            </a:r>
            <a:r>
              <a:rPr lang="en-US" sz="2408" dirty="0">
                <a:solidFill>
                  <a:srgbClr val="FFFFFF"/>
                </a:solidFill>
                <a:effectLst>
                  <a:outerShdw blurRad="38100" dist="38100" dir="2700000" algn="tl">
                    <a:srgbClr val="000000">
                      <a:alpha val="43137"/>
                    </a:srgbClr>
                  </a:outerShdw>
                </a:effectLst>
                <a:latin typeface="Frank New 3"/>
                <a:ea typeface="Frank New 3"/>
                <a:cs typeface="Frank New 3"/>
                <a:sym typeface="Frank New 3"/>
              </a:rPr>
              <a:t> existing clinical trials.</a:t>
            </a:r>
          </a:p>
        </p:txBody>
      </p:sp>
      <p:sp>
        <p:nvSpPr>
          <p:cNvPr id="5" name="AutoShape 5"/>
          <p:cNvSpPr/>
          <p:nvPr/>
        </p:nvSpPr>
        <p:spPr>
          <a:xfrm>
            <a:off x="479146" y="1021897"/>
            <a:ext cx="8061440" cy="0"/>
          </a:xfrm>
          <a:prstGeom prst="line">
            <a:avLst/>
          </a:prstGeom>
          <a:ln w="38100" cap="rnd">
            <a:solidFill>
              <a:srgbClr val="00FFFF"/>
            </a:solidFill>
            <a:prstDash val="solid"/>
            <a:headEnd type="none" w="sm" len="sm"/>
            <a:tailEnd type="none" w="sm" len="sm"/>
          </a:ln>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419" r="-8358" b="-7420"/>
            </a:stretch>
          </a:blipFill>
        </p:spPr>
      </p:sp>
      <p:sp>
        <p:nvSpPr>
          <p:cNvPr id="3" name="TextBox 3"/>
          <p:cNvSpPr txBox="1"/>
          <p:nvPr/>
        </p:nvSpPr>
        <p:spPr>
          <a:xfrm>
            <a:off x="554373" y="535299"/>
            <a:ext cx="6350842" cy="862977"/>
          </a:xfrm>
          <a:prstGeom prst="rect">
            <a:avLst/>
          </a:prstGeom>
        </p:spPr>
        <p:txBody>
          <a:bodyPr lIns="0" tIns="0" rIns="0" bIns="0" rtlCol="0" anchor="t">
            <a:spAutoFit/>
          </a:bodyPr>
          <a:lstStyle/>
          <a:p>
            <a:pPr algn="ctr">
              <a:lnSpc>
                <a:spcPts val="6830"/>
              </a:lnSpc>
            </a:pPr>
            <a:r>
              <a:rPr lang="en-US" sz="4879">
                <a:solidFill>
                  <a:srgbClr val="00FFFF"/>
                </a:solidFill>
                <a:latin typeface="Furore"/>
                <a:ea typeface="Furore"/>
                <a:cs typeface="Furore"/>
                <a:sym typeface="Furore"/>
              </a:rPr>
              <a:t>Medina Aquarius</a:t>
            </a:r>
          </a:p>
        </p:txBody>
      </p:sp>
      <p:sp>
        <p:nvSpPr>
          <p:cNvPr id="4" name="TextBox 4"/>
          <p:cNvSpPr txBox="1"/>
          <p:nvPr/>
        </p:nvSpPr>
        <p:spPr>
          <a:xfrm>
            <a:off x="735432" y="1628219"/>
            <a:ext cx="5988722" cy="2279022"/>
          </a:xfrm>
          <a:prstGeom prst="rect">
            <a:avLst/>
          </a:prstGeom>
        </p:spPr>
        <p:txBody>
          <a:bodyPr lIns="0" tIns="0" rIns="0" bIns="0" rtlCol="0" anchor="t">
            <a:spAutoFit/>
          </a:bodyPr>
          <a:lstStyle/>
          <a:p>
            <a:pPr algn="l">
              <a:lnSpc>
                <a:spcPts val="2995"/>
              </a:lnSpc>
              <a:spcBef>
                <a:spcPct val="0"/>
              </a:spcBef>
            </a:pPr>
            <a:r>
              <a:rPr lang="en-US" sz="2139" dirty="0">
                <a:solidFill>
                  <a:srgbClr val="FFFFFF"/>
                </a:solidFill>
                <a:effectLst>
                  <a:outerShdw blurRad="38100" dist="38100" dir="2700000" algn="tl">
                    <a:srgbClr val="000000">
                      <a:alpha val="43137"/>
                    </a:srgbClr>
                  </a:outerShdw>
                </a:effectLst>
                <a:latin typeface="Frank New 3"/>
                <a:ea typeface="Frank New 3"/>
                <a:cs typeface="Frank New 3"/>
                <a:sym typeface="Frank New 3"/>
              </a:rPr>
              <a:t>Aquarius is the only operational underwater science lab in the world, located four miles south of the Florida Keys, where the FIU Aquarius Reef Base conducts vital research on the Florida Reef Tract and monitors environmental threats impacting ocean ecosystems.</a:t>
            </a:r>
          </a:p>
        </p:txBody>
      </p:sp>
      <p:sp>
        <p:nvSpPr>
          <p:cNvPr id="5" name="AutoShape 5"/>
          <p:cNvSpPr/>
          <p:nvPr/>
        </p:nvSpPr>
        <p:spPr>
          <a:xfrm>
            <a:off x="735432" y="1532297"/>
            <a:ext cx="6423100" cy="0"/>
          </a:xfrm>
          <a:prstGeom prst="line">
            <a:avLst/>
          </a:prstGeom>
          <a:ln w="38100" cap="rnd">
            <a:solidFill>
              <a:srgbClr val="00FFFF"/>
            </a:solidFill>
            <a:prstDash val="solid"/>
            <a:headEnd type="none" w="sm" len="sm"/>
            <a:tailEnd type="none" w="sm" len="sm"/>
          </a:ln>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8234" r="-7924" b="-9442"/>
            </a:stretch>
          </a:blipFill>
        </p:spPr>
      </p:sp>
      <p:sp>
        <p:nvSpPr>
          <p:cNvPr id="3" name="TextBox 3"/>
          <p:cNvSpPr txBox="1"/>
          <p:nvPr/>
        </p:nvSpPr>
        <p:spPr>
          <a:xfrm>
            <a:off x="541424" y="269068"/>
            <a:ext cx="6460492" cy="935570"/>
          </a:xfrm>
          <a:prstGeom prst="rect">
            <a:avLst/>
          </a:prstGeom>
        </p:spPr>
        <p:txBody>
          <a:bodyPr lIns="0" tIns="0" rIns="0" bIns="0" rtlCol="0" anchor="t">
            <a:spAutoFit/>
          </a:bodyPr>
          <a:lstStyle/>
          <a:p>
            <a:pPr algn="ctr">
              <a:lnSpc>
                <a:spcPts val="7413"/>
              </a:lnSpc>
            </a:pPr>
            <a:r>
              <a:rPr lang="en-US" sz="5295">
                <a:solidFill>
                  <a:srgbClr val="00FFFF"/>
                </a:solidFill>
                <a:latin typeface="Furore"/>
                <a:ea typeface="Furore"/>
                <a:cs typeface="Furore"/>
                <a:sym typeface="Furore"/>
              </a:rPr>
              <a:t>The Wolfsonian </a:t>
            </a:r>
          </a:p>
        </p:txBody>
      </p:sp>
      <p:sp>
        <p:nvSpPr>
          <p:cNvPr id="4" name="TextBox 4"/>
          <p:cNvSpPr txBox="1"/>
          <p:nvPr/>
        </p:nvSpPr>
        <p:spPr>
          <a:xfrm>
            <a:off x="445879" y="1415961"/>
            <a:ext cx="7101969" cy="2268964"/>
          </a:xfrm>
          <a:prstGeom prst="rect">
            <a:avLst/>
          </a:prstGeom>
        </p:spPr>
        <p:txBody>
          <a:bodyPr lIns="0" tIns="0" rIns="0" bIns="0" rtlCol="0" anchor="t">
            <a:spAutoFit/>
          </a:bodyPr>
          <a:lstStyle/>
          <a:p>
            <a:pPr algn="l">
              <a:lnSpc>
                <a:spcPts val="3038"/>
              </a:lnSpc>
              <a:spcBef>
                <a:spcPct val="0"/>
              </a:spcBef>
            </a:pPr>
            <a:r>
              <a:rPr lang="en-US" sz="2170" dirty="0">
                <a:solidFill>
                  <a:srgbClr val="FFFFFF"/>
                </a:solidFill>
                <a:effectLst>
                  <a:outerShdw blurRad="38100" dist="38100" dir="2700000" algn="tl">
                    <a:srgbClr val="000000">
                      <a:alpha val="43137"/>
                    </a:srgbClr>
                  </a:outerShdw>
                </a:effectLst>
                <a:latin typeface="Frank New 3"/>
                <a:ea typeface="Frank New 3"/>
                <a:cs typeface="Frank New 3"/>
                <a:sym typeface="Frank New 3"/>
              </a:rPr>
              <a:t>The </a:t>
            </a:r>
            <a:r>
              <a:rPr lang="en-US" sz="2170" dirty="0" err="1">
                <a:solidFill>
                  <a:srgbClr val="FFFFFF"/>
                </a:solidFill>
                <a:effectLst>
                  <a:outerShdw blurRad="38100" dist="38100" dir="2700000" algn="tl">
                    <a:srgbClr val="000000">
                      <a:alpha val="43137"/>
                    </a:srgbClr>
                  </a:outerShdw>
                </a:effectLst>
                <a:latin typeface="Frank New 3"/>
                <a:ea typeface="Frank New 3"/>
                <a:cs typeface="Frank New 3"/>
                <a:sym typeface="Frank New 3"/>
              </a:rPr>
              <a:t>Wolfsonian</a:t>
            </a:r>
            <a:r>
              <a:rPr lang="en-US" sz="2170" dirty="0">
                <a:solidFill>
                  <a:srgbClr val="FFFFFF"/>
                </a:solidFill>
                <a:effectLst>
                  <a:outerShdw blurRad="38100" dist="38100" dir="2700000" algn="tl">
                    <a:srgbClr val="000000">
                      <a:alpha val="43137"/>
                    </a:srgbClr>
                  </a:outerShdw>
                </a:effectLst>
                <a:latin typeface="Frank New 3"/>
                <a:ea typeface="Frank New 3"/>
                <a:cs typeface="Frank New 3"/>
                <a:sym typeface="Frank New 3"/>
              </a:rPr>
              <a:t> houses one of the largest American university art collections focused on design, propaganda, and the decorative arts, with over 200,000 objects from 1850–1950. Located in a restored 1927 Mediterranean Revival building, the museum also features a design-focused gift shop with books, jewelry, toys, and more.</a:t>
            </a:r>
          </a:p>
        </p:txBody>
      </p:sp>
      <p:sp>
        <p:nvSpPr>
          <p:cNvPr id="5" name="AutoShape 5"/>
          <p:cNvSpPr/>
          <p:nvPr/>
        </p:nvSpPr>
        <p:spPr>
          <a:xfrm>
            <a:off x="541424" y="1330236"/>
            <a:ext cx="6646967" cy="0"/>
          </a:xfrm>
          <a:prstGeom prst="line">
            <a:avLst/>
          </a:prstGeom>
          <a:ln w="38100" cap="rnd">
            <a:solidFill>
              <a:srgbClr val="00FFFF"/>
            </a:solidFill>
            <a:prstDash val="solid"/>
            <a:headEnd type="none" w="sm" len="sm"/>
            <a:tailEnd type="none" w="sm" len="sm"/>
          </a:ln>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334" b="-13968"/>
            </a:stretch>
          </a:blipFill>
        </p:spPr>
      </p:sp>
      <p:sp>
        <p:nvSpPr>
          <p:cNvPr id="3" name="Freeform 3"/>
          <p:cNvSpPr/>
          <p:nvPr/>
        </p:nvSpPr>
        <p:spPr>
          <a:xfrm rot="5783456">
            <a:off x="-409146" y="2999700"/>
            <a:ext cx="4119743" cy="1599662"/>
          </a:xfrm>
          <a:custGeom>
            <a:avLst/>
            <a:gdLst/>
            <a:ahLst/>
            <a:cxnLst/>
            <a:rect l="l" t="t" r="r" b="b"/>
            <a:pathLst>
              <a:path w="4119743" h="1599662">
                <a:moveTo>
                  <a:pt x="0" y="0"/>
                </a:moveTo>
                <a:lnTo>
                  <a:pt x="4119743" y="0"/>
                </a:lnTo>
                <a:lnTo>
                  <a:pt x="4119743" y="1599662"/>
                </a:lnTo>
                <a:lnTo>
                  <a:pt x="0" y="1599662"/>
                </a:lnTo>
                <a:lnTo>
                  <a:pt x="0" y="0"/>
                </a:lnTo>
                <a:close/>
              </a:path>
            </a:pathLst>
          </a:custGeom>
          <a:blipFill>
            <a:blip r:embed="rId3">
              <a:extLst>
                <a:ext uri="{96DAC541-7B7A-43D3-8B79-37D633B846F1}">
                  <asvg:svgBlip xmlns:asvg="http://schemas.microsoft.com/office/drawing/2016/SVG/main" xmlns="" r:embed="rId4"/>
                </a:ext>
              </a:extLst>
            </a:blip>
            <a:stretch>
              <a:fillRect t="-20187" r="-13477"/>
            </a:stretch>
          </a:blipFill>
        </p:spPr>
      </p:sp>
      <p:sp>
        <p:nvSpPr>
          <p:cNvPr id="4" name="Freeform 4"/>
          <p:cNvSpPr/>
          <p:nvPr/>
        </p:nvSpPr>
        <p:spPr>
          <a:xfrm rot="5783456">
            <a:off x="1883661" y="5071383"/>
            <a:ext cx="789145" cy="1672156"/>
          </a:xfrm>
          <a:custGeom>
            <a:avLst/>
            <a:gdLst/>
            <a:ahLst/>
            <a:cxnLst/>
            <a:rect l="l" t="t" r="r" b="b"/>
            <a:pathLst>
              <a:path w="789145" h="1672156">
                <a:moveTo>
                  <a:pt x="0" y="0"/>
                </a:moveTo>
                <a:lnTo>
                  <a:pt x="789144" y="0"/>
                </a:lnTo>
                <a:lnTo>
                  <a:pt x="789144" y="1672156"/>
                </a:lnTo>
                <a:lnTo>
                  <a:pt x="0" y="1672156"/>
                </a:lnTo>
                <a:lnTo>
                  <a:pt x="0" y="0"/>
                </a:lnTo>
                <a:close/>
              </a:path>
            </a:pathLst>
          </a:custGeom>
          <a:blipFill>
            <a:blip r:embed="rId3">
              <a:extLst>
                <a:ext uri="{96DAC541-7B7A-43D3-8B79-37D633B846F1}">
                  <asvg:svgBlip xmlns:asvg="http://schemas.microsoft.com/office/drawing/2016/SVG/main" xmlns="" r:embed="rId4"/>
                </a:ext>
              </a:extLst>
            </a:blip>
            <a:stretch>
              <a:fillRect l="-422051" r="-70360" b="-14976"/>
            </a:stretch>
          </a:blipFill>
        </p:spPr>
      </p:sp>
      <p:sp>
        <p:nvSpPr>
          <p:cNvPr id="5" name="Freeform 5"/>
          <p:cNvSpPr/>
          <p:nvPr/>
        </p:nvSpPr>
        <p:spPr>
          <a:xfrm rot="5783456">
            <a:off x="2929836" y="5914437"/>
            <a:ext cx="789145" cy="1672156"/>
          </a:xfrm>
          <a:custGeom>
            <a:avLst/>
            <a:gdLst/>
            <a:ahLst/>
            <a:cxnLst/>
            <a:rect l="l" t="t" r="r" b="b"/>
            <a:pathLst>
              <a:path w="789145" h="1672156">
                <a:moveTo>
                  <a:pt x="0" y="0"/>
                </a:moveTo>
                <a:lnTo>
                  <a:pt x="789145" y="0"/>
                </a:lnTo>
                <a:lnTo>
                  <a:pt x="789145" y="1672155"/>
                </a:lnTo>
                <a:lnTo>
                  <a:pt x="0" y="1672155"/>
                </a:lnTo>
                <a:lnTo>
                  <a:pt x="0" y="0"/>
                </a:lnTo>
                <a:close/>
              </a:path>
            </a:pathLst>
          </a:custGeom>
          <a:blipFill>
            <a:blip r:embed="rId3">
              <a:extLst>
                <a:ext uri="{96DAC541-7B7A-43D3-8B79-37D633B846F1}">
                  <asvg:svgBlip xmlns:asvg="http://schemas.microsoft.com/office/drawing/2016/SVG/main" xmlns="" r:embed="rId4"/>
                </a:ext>
              </a:extLst>
            </a:blip>
            <a:stretch>
              <a:fillRect l="-422051" r="-70360" b="-14976"/>
            </a:stretch>
          </a:blipFill>
        </p:spPr>
      </p:sp>
      <p:sp>
        <p:nvSpPr>
          <p:cNvPr id="6" name="Freeform 6"/>
          <p:cNvSpPr/>
          <p:nvPr/>
        </p:nvSpPr>
        <p:spPr>
          <a:xfrm rot="5783456">
            <a:off x="3578592" y="7076203"/>
            <a:ext cx="1003971" cy="1112597"/>
          </a:xfrm>
          <a:custGeom>
            <a:avLst/>
            <a:gdLst/>
            <a:ahLst/>
            <a:cxnLst/>
            <a:rect l="l" t="t" r="r" b="b"/>
            <a:pathLst>
              <a:path w="1003971" h="1112597">
                <a:moveTo>
                  <a:pt x="0" y="0"/>
                </a:moveTo>
                <a:lnTo>
                  <a:pt x="1003971" y="0"/>
                </a:lnTo>
                <a:lnTo>
                  <a:pt x="1003971" y="1112597"/>
                </a:lnTo>
                <a:lnTo>
                  <a:pt x="0" y="1112597"/>
                </a:lnTo>
                <a:lnTo>
                  <a:pt x="0" y="0"/>
                </a:lnTo>
                <a:close/>
              </a:path>
            </a:pathLst>
          </a:custGeom>
          <a:blipFill>
            <a:blip r:embed="rId3">
              <a:extLst>
                <a:ext uri="{96DAC541-7B7A-43D3-8B79-37D633B846F1}">
                  <asvg:svgBlip xmlns:asvg="http://schemas.microsoft.com/office/drawing/2016/SVG/main" xmlns="" r:embed="rId4"/>
                </a:ext>
              </a:extLst>
            </a:blip>
            <a:stretch>
              <a:fillRect l="-365649" b="-72801"/>
            </a:stretch>
          </a:blipFill>
        </p:spPr>
      </p:sp>
      <p:sp>
        <p:nvSpPr>
          <p:cNvPr id="7" name="Freeform 7"/>
          <p:cNvSpPr/>
          <p:nvPr/>
        </p:nvSpPr>
        <p:spPr>
          <a:xfrm>
            <a:off x="1267564" y="1133437"/>
            <a:ext cx="454959" cy="649941"/>
          </a:xfrm>
          <a:custGeom>
            <a:avLst/>
            <a:gdLst/>
            <a:ahLst/>
            <a:cxnLst/>
            <a:rect l="l" t="t" r="r" b="b"/>
            <a:pathLst>
              <a:path w="454959" h="649941">
                <a:moveTo>
                  <a:pt x="0" y="0"/>
                </a:moveTo>
                <a:lnTo>
                  <a:pt x="454958" y="0"/>
                </a:lnTo>
                <a:lnTo>
                  <a:pt x="454958" y="649940"/>
                </a:lnTo>
                <a:lnTo>
                  <a:pt x="0" y="64994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TextBox 8"/>
          <p:cNvSpPr txBox="1"/>
          <p:nvPr/>
        </p:nvSpPr>
        <p:spPr>
          <a:xfrm>
            <a:off x="1722523" y="1222865"/>
            <a:ext cx="3939880" cy="472373"/>
          </a:xfrm>
          <a:prstGeom prst="rect">
            <a:avLst/>
          </a:prstGeom>
        </p:spPr>
        <p:txBody>
          <a:bodyPr wrap="square" lIns="0" tIns="0" rIns="0" bIns="0" rtlCol="0" anchor="t">
            <a:spAutoFit/>
          </a:bodyPr>
          <a:lstStyle/>
          <a:p>
            <a:pPr algn="ctr">
              <a:lnSpc>
                <a:spcPts val="4276"/>
              </a:lnSpc>
            </a:pPr>
            <a:r>
              <a:rPr lang="en-US" sz="3054" dirty="0">
                <a:solidFill>
                  <a:srgbClr val="00FFFF"/>
                </a:solidFill>
                <a:effectLst>
                  <a:outerShdw blurRad="38100" dist="38100" dir="2700000" algn="tl">
                    <a:srgbClr val="000000">
                      <a:alpha val="43137"/>
                    </a:srgbClr>
                  </a:outerShdw>
                </a:effectLst>
                <a:latin typeface="Furore"/>
                <a:ea typeface="Furore"/>
                <a:cs typeface="Furore"/>
                <a:sym typeface="Furore"/>
              </a:rPr>
              <a:t>PITBULL STADIUM</a:t>
            </a:r>
          </a:p>
        </p:txBody>
      </p:sp>
      <p:sp>
        <p:nvSpPr>
          <p:cNvPr id="9" name="TextBox 9"/>
          <p:cNvSpPr txBox="1"/>
          <p:nvPr/>
        </p:nvSpPr>
        <p:spPr>
          <a:xfrm>
            <a:off x="865441" y="8488565"/>
            <a:ext cx="5871584" cy="1308050"/>
          </a:xfrm>
          <a:prstGeom prst="rect">
            <a:avLst/>
          </a:prstGeom>
        </p:spPr>
        <p:txBody>
          <a:bodyPr lIns="0" tIns="0" rIns="0" bIns="0" rtlCol="0" anchor="t">
            <a:spAutoFit/>
          </a:bodyPr>
          <a:lstStyle/>
          <a:p>
            <a:pPr algn="l">
              <a:lnSpc>
                <a:spcPts val="3355"/>
              </a:lnSpc>
            </a:pPr>
            <a:r>
              <a:rPr lang="en-US" sz="2397" dirty="0">
                <a:solidFill>
                  <a:srgbClr val="FFFFFF"/>
                </a:solidFill>
                <a:effectLst>
                  <a:outerShdw blurRad="38100" dist="38100" dir="2700000" algn="tl">
                    <a:srgbClr val="000000">
                      <a:alpha val="43137"/>
                    </a:srgbClr>
                  </a:outerShdw>
                </a:effectLst>
                <a:latin typeface="Frank New 3"/>
                <a:ea typeface="Frank New 3"/>
                <a:cs typeface="Frank New 3"/>
                <a:sym typeface="Frank New 3"/>
              </a:rPr>
              <a:t>FIU Athletics and </a:t>
            </a:r>
            <a:r>
              <a:rPr lang="en-US" sz="2397" dirty="0" err="1">
                <a:solidFill>
                  <a:srgbClr val="FFFFFF"/>
                </a:solidFill>
                <a:effectLst>
                  <a:outerShdw blurRad="38100" dist="38100" dir="2700000" algn="tl">
                    <a:srgbClr val="000000">
                      <a:alpha val="43137"/>
                    </a:srgbClr>
                  </a:outerShdw>
                </a:effectLst>
                <a:latin typeface="Frank New 3"/>
                <a:ea typeface="Frank New 3"/>
                <a:cs typeface="Frank New 3"/>
                <a:sym typeface="Frank New 3"/>
              </a:rPr>
              <a:t>Pitbull</a:t>
            </a:r>
            <a:r>
              <a:rPr lang="en-US" sz="2397" dirty="0">
                <a:solidFill>
                  <a:srgbClr val="FFFFFF"/>
                </a:solidFill>
                <a:effectLst>
                  <a:outerShdw blurRad="38100" dist="38100" dir="2700000" algn="tl">
                    <a:srgbClr val="000000">
                      <a:alpha val="43137"/>
                    </a:srgbClr>
                  </a:outerShdw>
                </a:effectLst>
                <a:latin typeface="Frank New 3"/>
                <a:ea typeface="Frank New 3"/>
                <a:cs typeface="Frank New 3"/>
                <a:sym typeface="Frank New 3"/>
              </a:rPr>
              <a:t> Announce Historic Partnership, Naming Football Stadium the First Ever Artist-Branded Venue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963" t="-25015" r="-3920" b="-1661"/>
            </a:stretch>
          </a:blipFill>
        </p:spPr>
      </p:sp>
      <p:sp>
        <p:nvSpPr>
          <p:cNvPr id="3" name="Freeform 3"/>
          <p:cNvSpPr/>
          <p:nvPr/>
        </p:nvSpPr>
        <p:spPr>
          <a:xfrm>
            <a:off x="-159242" y="-1214175"/>
            <a:ext cx="12343901" cy="12343901"/>
          </a:xfrm>
          <a:custGeom>
            <a:avLst/>
            <a:gdLst/>
            <a:ahLst/>
            <a:cxnLst/>
            <a:rect l="l" t="t" r="r" b="b"/>
            <a:pathLst>
              <a:path w="12343901" h="12343901">
                <a:moveTo>
                  <a:pt x="0" y="0"/>
                </a:moveTo>
                <a:lnTo>
                  <a:pt x="12343900" y="0"/>
                </a:lnTo>
                <a:lnTo>
                  <a:pt x="12343900" y="12343900"/>
                </a:lnTo>
                <a:lnTo>
                  <a:pt x="0" y="123439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TextBox 4"/>
          <p:cNvSpPr txBox="1"/>
          <p:nvPr/>
        </p:nvSpPr>
        <p:spPr>
          <a:xfrm>
            <a:off x="255595" y="4266132"/>
            <a:ext cx="5381447" cy="3777617"/>
          </a:xfrm>
          <a:prstGeom prst="rect">
            <a:avLst/>
          </a:prstGeom>
        </p:spPr>
        <p:txBody>
          <a:bodyPr lIns="0" tIns="0" rIns="0" bIns="0" rtlCol="0" anchor="t">
            <a:spAutoFit/>
          </a:bodyPr>
          <a:lstStyle/>
          <a:p>
            <a:pPr algn="l">
              <a:lnSpc>
                <a:spcPts val="3356"/>
              </a:lnSpc>
              <a:spcBef>
                <a:spcPct val="0"/>
              </a:spcBef>
            </a:pPr>
            <a:r>
              <a:rPr lang="en-US" sz="2397">
                <a:solidFill>
                  <a:srgbClr val="FFFFFF"/>
                </a:solidFill>
                <a:latin typeface="Frank New 3"/>
                <a:ea typeface="Frank New 3"/>
                <a:cs typeface="Frank New 3"/>
                <a:sym typeface="Frank New 3"/>
              </a:rPr>
              <a:t>FIU introduced new head coach Willie Simmons at a press conference in the Graham Center. </a:t>
            </a:r>
          </a:p>
          <a:p>
            <a:pPr algn="l">
              <a:lnSpc>
                <a:spcPts val="3356"/>
              </a:lnSpc>
              <a:spcBef>
                <a:spcPct val="0"/>
              </a:spcBef>
            </a:pPr>
            <a:endParaRPr lang="en-US" sz="2397">
              <a:solidFill>
                <a:srgbClr val="FFFFFF"/>
              </a:solidFill>
              <a:latin typeface="Frank New 3"/>
              <a:ea typeface="Frank New 3"/>
              <a:cs typeface="Frank New 3"/>
              <a:sym typeface="Frank New 3"/>
            </a:endParaRPr>
          </a:p>
          <a:p>
            <a:pPr algn="l">
              <a:lnSpc>
                <a:spcPts val="3356"/>
              </a:lnSpc>
              <a:spcBef>
                <a:spcPct val="0"/>
              </a:spcBef>
            </a:pPr>
            <a:r>
              <a:rPr lang="en-US" sz="2397">
                <a:solidFill>
                  <a:srgbClr val="FFFFFF"/>
                </a:solidFill>
                <a:latin typeface="Frank New 3"/>
                <a:ea typeface="Frank New 3"/>
                <a:cs typeface="Frank New 3"/>
                <a:sym typeface="Frank New 3"/>
              </a:rPr>
              <a:t>Simmons holds a 66-24 record, eight straight winning seasons, and was named 2023 SWAC Coach of the Year after leading Florida A&amp;M to the HBCU National Championship.</a:t>
            </a:r>
          </a:p>
        </p:txBody>
      </p:sp>
      <p:sp>
        <p:nvSpPr>
          <p:cNvPr id="5" name="TextBox 5"/>
          <p:cNvSpPr txBox="1"/>
          <p:nvPr/>
        </p:nvSpPr>
        <p:spPr>
          <a:xfrm>
            <a:off x="255595" y="1613444"/>
            <a:ext cx="5277823" cy="2188907"/>
          </a:xfrm>
          <a:prstGeom prst="rect">
            <a:avLst/>
          </a:prstGeom>
        </p:spPr>
        <p:txBody>
          <a:bodyPr lIns="0" tIns="0" rIns="0" bIns="0" rtlCol="0" anchor="t">
            <a:spAutoFit/>
          </a:bodyPr>
          <a:lstStyle/>
          <a:p>
            <a:pPr algn="l">
              <a:lnSpc>
                <a:spcPts val="8363"/>
              </a:lnSpc>
            </a:pPr>
            <a:r>
              <a:rPr lang="en-US" sz="8363">
                <a:solidFill>
                  <a:srgbClr val="00FFFF"/>
                </a:solidFill>
                <a:latin typeface="Furore"/>
                <a:ea typeface="Furore"/>
                <a:cs typeface="Furore"/>
                <a:sym typeface="Furore"/>
              </a:rPr>
              <a:t>WILLIE SIMMONS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151" b="-9151"/>
            </a:stretch>
          </a:blipFill>
        </p:spPr>
      </p:sp>
      <p:sp>
        <p:nvSpPr>
          <p:cNvPr id="3" name="Freeform 3"/>
          <p:cNvSpPr/>
          <p:nvPr/>
        </p:nvSpPr>
        <p:spPr>
          <a:xfrm>
            <a:off x="0" y="-350333"/>
            <a:ext cx="12343901" cy="12343901"/>
          </a:xfrm>
          <a:custGeom>
            <a:avLst/>
            <a:gdLst/>
            <a:ahLst/>
            <a:cxnLst/>
            <a:rect l="l" t="t" r="r" b="b"/>
            <a:pathLst>
              <a:path w="12343901" h="12343901">
                <a:moveTo>
                  <a:pt x="0" y="0"/>
                </a:moveTo>
                <a:lnTo>
                  <a:pt x="12343901" y="0"/>
                </a:lnTo>
                <a:lnTo>
                  <a:pt x="12343901" y="12343900"/>
                </a:lnTo>
                <a:lnTo>
                  <a:pt x="0" y="123439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4" name="Group 4"/>
          <p:cNvGrpSpPr/>
          <p:nvPr/>
        </p:nvGrpSpPr>
        <p:grpSpPr>
          <a:xfrm>
            <a:off x="2164455" y="7872159"/>
            <a:ext cx="2753677" cy="1172394"/>
            <a:chOff x="0" y="0"/>
            <a:chExt cx="3671569" cy="1563192"/>
          </a:xfrm>
        </p:grpSpPr>
        <p:sp>
          <p:nvSpPr>
            <p:cNvPr id="5" name="TextBox 5"/>
            <p:cNvSpPr txBox="1"/>
            <p:nvPr/>
          </p:nvSpPr>
          <p:spPr>
            <a:xfrm>
              <a:off x="1172162" y="-142875"/>
              <a:ext cx="1327245" cy="1281887"/>
            </a:xfrm>
            <a:prstGeom prst="rect">
              <a:avLst/>
            </a:prstGeom>
          </p:spPr>
          <p:txBody>
            <a:bodyPr lIns="0" tIns="0" rIns="0" bIns="0" rtlCol="0" anchor="t">
              <a:spAutoFit/>
            </a:bodyPr>
            <a:lstStyle/>
            <a:p>
              <a:pPr algn="ctr">
                <a:lnSpc>
                  <a:spcPts val="7974"/>
                </a:lnSpc>
              </a:pPr>
              <a:r>
                <a:rPr lang="en-US" sz="5695">
                  <a:solidFill>
                    <a:srgbClr val="00FFFF"/>
                  </a:solidFill>
                  <a:latin typeface="Furore"/>
                  <a:ea typeface="Furore"/>
                  <a:cs typeface="Furore"/>
                  <a:sym typeface="Furore"/>
                </a:rPr>
                <a:t>70</a:t>
              </a:r>
            </a:p>
          </p:txBody>
        </p:sp>
        <p:sp>
          <p:nvSpPr>
            <p:cNvPr id="6" name="TextBox 6"/>
            <p:cNvSpPr txBox="1"/>
            <p:nvPr/>
          </p:nvSpPr>
          <p:spPr>
            <a:xfrm>
              <a:off x="0" y="1100912"/>
              <a:ext cx="3671569" cy="462280"/>
            </a:xfrm>
            <a:prstGeom prst="rect">
              <a:avLst/>
            </a:prstGeom>
          </p:spPr>
          <p:txBody>
            <a:bodyPr lIns="0" tIns="0" rIns="0" bIns="0" rtlCol="0" anchor="t">
              <a:spAutoFit/>
            </a:bodyPr>
            <a:lstStyle/>
            <a:p>
              <a:pPr algn="ctr">
                <a:lnSpc>
                  <a:spcPts val="2940"/>
                </a:lnSpc>
              </a:pPr>
              <a:r>
                <a:rPr lang="en-US" sz="2100">
                  <a:solidFill>
                    <a:srgbClr val="FFFFFF"/>
                  </a:solidFill>
                  <a:latin typeface="Frank New 1"/>
                  <a:ea typeface="Frank New 1"/>
                  <a:cs typeface="Frank New 1"/>
                  <a:sym typeface="Frank New 1"/>
                </a:rPr>
                <a:t>Conference titles</a:t>
              </a:r>
            </a:p>
          </p:txBody>
        </p:sp>
      </p:grpSp>
      <p:grpSp>
        <p:nvGrpSpPr>
          <p:cNvPr id="7" name="Group 7"/>
          <p:cNvGrpSpPr/>
          <p:nvPr/>
        </p:nvGrpSpPr>
        <p:grpSpPr>
          <a:xfrm>
            <a:off x="3644801" y="5889814"/>
            <a:ext cx="2769601" cy="1543869"/>
            <a:chOff x="0" y="0"/>
            <a:chExt cx="3692801" cy="2058492"/>
          </a:xfrm>
        </p:grpSpPr>
        <p:sp>
          <p:nvSpPr>
            <p:cNvPr id="8" name="TextBox 8"/>
            <p:cNvSpPr txBox="1"/>
            <p:nvPr/>
          </p:nvSpPr>
          <p:spPr>
            <a:xfrm>
              <a:off x="1174068" y="-142875"/>
              <a:ext cx="1344664" cy="1281887"/>
            </a:xfrm>
            <a:prstGeom prst="rect">
              <a:avLst/>
            </a:prstGeom>
          </p:spPr>
          <p:txBody>
            <a:bodyPr lIns="0" tIns="0" rIns="0" bIns="0" rtlCol="0" anchor="t">
              <a:spAutoFit/>
            </a:bodyPr>
            <a:lstStyle/>
            <a:p>
              <a:pPr algn="ctr">
                <a:lnSpc>
                  <a:spcPts val="7974"/>
                </a:lnSpc>
              </a:pPr>
              <a:r>
                <a:rPr lang="en-US" sz="5695">
                  <a:solidFill>
                    <a:srgbClr val="00FFFF"/>
                  </a:solidFill>
                  <a:latin typeface="Furore"/>
                  <a:ea typeface="Furore"/>
                  <a:cs typeface="Furore"/>
                  <a:sym typeface="Furore"/>
                </a:rPr>
                <a:t>52</a:t>
              </a:r>
            </a:p>
          </p:txBody>
        </p:sp>
        <p:sp>
          <p:nvSpPr>
            <p:cNvPr id="9" name="TextBox 9"/>
            <p:cNvSpPr txBox="1"/>
            <p:nvPr/>
          </p:nvSpPr>
          <p:spPr>
            <a:xfrm>
              <a:off x="0" y="1100912"/>
              <a:ext cx="3692801" cy="957580"/>
            </a:xfrm>
            <a:prstGeom prst="rect">
              <a:avLst/>
            </a:prstGeom>
          </p:spPr>
          <p:txBody>
            <a:bodyPr lIns="0" tIns="0" rIns="0" bIns="0" rtlCol="0" anchor="t">
              <a:spAutoFit/>
            </a:bodyPr>
            <a:lstStyle/>
            <a:p>
              <a:pPr algn="ctr">
                <a:lnSpc>
                  <a:spcPts val="2940"/>
                </a:lnSpc>
              </a:pPr>
              <a:r>
                <a:rPr lang="en-US" sz="2100">
                  <a:solidFill>
                    <a:srgbClr val="FFFFFF"/>
                  </a:solidFill>
                  <a:latin typeface="Frank New 1"/>
                  <a:ea typeface="Frank New 1"/>
                  <a:cs typeface="Frank New 1"/>
                  <a:sym typeface="Frank New 1"/>
                </a:rPr>
                <a:t>NCAA tournament appearances</a:t>
              </a:r>
            </a:p>
          </p:txBody>
        </p:sp>
      </p:grpSp>
      <p:grpSp>
        <p:nvGrpSpPr>
          <p:cNvPr id="10" name="Group 10"/>
          <p:cNvGrpSpPr/>
          <p:nvPr/>
        </p:nvGrpSpPr>
        <p:grpSpPr>
          <a:xfrm>
            <a:off x="495222" y="5655432"/>
            <a:ext cx="2753677" cy="1651025"/>
            <a:chOff x="0" y="-142875"/>
            <a:chExt cx="3671569" cy="2201367"/>
          </a:xfrm>
        </p:grpSpPr>
        <p:sp>
          <p:nvSpPr>
            <p:cNvPr id="11" name="TextBox 11"/>
            <p:cNvSpPr txBox="1"/>
            <p:nvPr/>
          </p:nvSpPr>
          <p:spPr>
            <a:xfrm>
              <a:off x="999035" y="-142875"/>
              <a:ext cx="1896669" cy="1367896"/>
            </a:xfrm>
            <a:prstGeom prst="rect">
              <a:avLst/>
            </a:prstGeom>
          </p:spPr>
          <p:txBody>
            <a:bodyPr wrap="square" lIns="0" tIns="0" rIns="0" bIns="0" rtlCol="0" anchor="t">
              <a:spAutoFit/>
            </a:bodyPr>
            <a:lstStyle/>
            <a:p>
              <a:pPr algn="ctr">
                <a:lnSpc>
                  <a:spcPts val="7974"/>
                </a:lnSpc>
              </a:pPr>
              <a:r>
                <a:rPr lang="en-US" sz="5695" dirty="0">
                  <a:solidFill>
                    <a:srgbClr val="00FFFF"/>
                  </a:solidFill>
                  <a:latin typeface="Furore"/>
                  <a:ea typeface="Furore"/>
                  <a:cs typeface="Furore"/>
                  <a:sym typeface="Furore"/>
                </a:rPr>
                <a:t>123</a:t>
              </a:r>
            </a:p>
          </p:txBody>
        </p:sp>
        <p:sp>
          <p:nvSpPr>
            <p:cNvPr id="12" name="TextBox 12"/>
            <p:cNvSpPr txBox="1"/>
            <p:nvPr/>
          </p:nvSpPr>
          <p:spPr>
            <a:xfrm>
              <a:off x="0" y="1100912"/>
              <a:ext cx="3671569" cy="957580"/>
            </a:xfrm>
            <a:prstGeom prst="rect">
              <a:avLst/>
            </a:prstGeom>
          </p:spPr>
          <p:txBody>
            <a:bodyPr lIns="0" tIns="0" rIns="0" bIns="0" rtlCol="0" anchor="t">
              <a:spAutoFit/>
            </a:bodyPr>
            <a:lstStyle/>
            <a:p>
              <a:pPr algn="ctr">
                <a:lnSpc>
                  <a:spcPts val="2940"/>
                </a:lnSpc>
              </a:pPr>
              <a:r>
                <a:rPr lang="en-US" sz="2100">
                  <a:solidFill>
                    <a:srgbClr val="FFFFFF"/>
                  </a:solidFill>
                  <a:latin typeface="Frank New 1"/>
                  <a:ea typeface="Frank New 1"/>
                  <a:cs typeface="Frank New 1"/>
                  <a:sym typeface="Frank New 1"/>
                </a:rPr>
                <a:t>All-American honors earned</a:t>
              </a:r>
            </a:p>
          </p:txBody>
        </p:sp>
      </p:grpSp>
      <p:sp>
        <p:nvSpPr>
          <p:cNvPr id="13" name="TextBox 13"/>
          <p:cNvSpPr txBox="1"/>
          <p:nvPr/>
        </p:nvSpPr>
        <p:spPr>
          <a:xfrm>
            <a:off x="247565" y="1295565"/>
            <a:ext cx="7220035" cy="1051570"/>
          </a:xfrm>
          <a:prstGeom prst="rect">
            <a:avLst/>
          </a:prstGeom>
        </p:spPr>
        <p:txBody>
          <a:bodyPr wrap="square" lIns="0" tIns="0" rIns="0" bIns="0" rtlCol="0" anchor="t">
            <a:spAutoFit/>
          </a:bodyPr>
          <a:lstStyle/>
          <a:p>
            <a:pPr algn="r">
              <a:lnSpc>
                <a:spcPts val="8169"/>
              </a:lnSpc>
            </a:pPr>
            <a:r>
              <a:rPr lang="en-US" sz="5835" dirty="0">
                <a:solidFill>
                  <a:srgbClr val="FFFFFF"/>
                </a:solidFill>
                <a:latin typeface="Furore"/>
                <a:ea typeface="Furore"/>
                <a:cs typeface="Furore"/>
                <a:sym typeface="Furore"/>
              </a:rPr>
              <a:t>Panther sports</a:t>
            </a:r>
          </a:p>
        </p:txBody>
      </p:sp>
      <p:sp>
        <p:nvSpPr>
          <p:cNvPr id="14" name="TextBox 14"/>
          <p:cNvSpPr txBox="1"/>
          <p:nvPr/>
        </p:nvSpPr>
        <p:spPr>
          <a:xfrm>
            <a:off x="247565" y="1111049"/>
            <a:ext cx="6166837" cy="423885"/>
          </a:xfrm>
          <a:prstGeom prst="rect">
            <a:avLst/>
          </a:prstGeom>
        </p:spPr>
        <p:txBody>
          <a:bodyPr lIns="0" tIns="0" rIns="0" bIns="0" rtlCol="0" anchor="t">
            <a:spAutoFit/>
          </a:bodyPr>
          <a:lstStyle/>
          <a:p>
            <a:pPr algn="r">
              <a:lnSpc>
                <a:spcPts val="3495"/>
              </a:lnSpc>
            </a:pPr>
            <a:r>
              <a:rPr lang="en-US" sz="2496" dirty="0">
                <a:solidFill>
                  <a:srgbClr val="00FFFF"/>
                </a:solidFill>
                <a:latin typeface="Frank New 1"/>
                <a:ea typeface="Frank New 1"/>
                <a:cs typeface="Frank New 1"/>
                <a:sym typeface="Frank New 1"/>
              </a:rPr>
              <a:t>17 NCAA DIVISION I-A SPORTS PROGRAMS</a:t>
            </a:r>
          </a:p>
        </p:txBody>
      </p:sp>
      <p:grpSp>
        <p:nvGrpSpPr>
          <p:cNvPr id="15" name="Group 15"/>
          <p:cNvGrpSpPr/>
          <p:nvPr/>
        </p:nvGrpSpPr>
        <p:grpSpPr>
          <a:xfrm>
            <a:off x="349157" y="2993395"/>
            <a:ext cx="2769601" cy="1915344"/>
            <a:chOff x="0" y="0"/>
            <a:chExt cx="3692801" cy="2553792"/>
          </a:xfrm>
        </p:grpSpPr>
        <p:sp>
          <p:nvSpPr>
            <p:cNvPr id="16" name="TextBox 16"/>
            <p:cNvSpPr txBox="1"/>
            <p:nvPr/>
          </p:nvSpPr>
          <p:spPr>
            <a:xfrm>
              <a:off x="1174068" y="-142875"/>
              <a:ext cx="1344664" cy="1281887"/>
            </a:xfrm>
            <a:prstGeom prst="rect">
              <a:avLst/>
            </a:prstGeom>
          </p:spPr>
          <p:txBody>
            <a:bodyPr lIns="0" tIns="0" rIns="0" bIns="0" rtlCol="0" anchor="t">
              <a:spAutoFit/>
            </a:bodyPr>
            <a:lstStyle/>
            <a:p>
              <a:pPr algn="ctr">
                <a:lnSpc>
                  <a:spcPts val="7974"/>
                </a:lnSpc>
              </a:pPr>
              <a:r>
                <a:rPr lang="en-US" sz="5695">
                  <a:solidFill>
                    <a:srgbClr val="00FFFF"/>
                  </a:solidFill>
                  <a:latin typeface="Furore"/>
                  <a:ea typeface="Furore"/>
                  <a:cs typeface="Furore"/>
                  <a:sym typeface="Furore"/>
                </a:rPr>
                <a:t>15</a:t>
              </a:r>
            </a:p>
          </p:txBody>
        </p:sp>
        <p:sp>
          <p:nvSpPr>
            <p:cNvPr id="17" name="TextBox 17"/>
            <p:cNvSpPr txBox="1"/>
            <p:nvPr/>
          </p:nvSpPr>
          <p:spPr>
            <a:xfrm>
              <a:off x="0" y="1100912"/>
              <a:ext cx="3692801" cy="1452880"/>
            </a:xfrm>
            <a:prstGeom prst="rect">
              <a:avLst/>
            </a:prstGeom>
          </p:spPr>
          <p:txBody>
            <a:bodyPr lIns="0" tIns="0" rIns="0" bIns="0" rtlCol="0" anchor="t">
              <a:spAutoFit/>
            </a:bodyPr>
            <a:lstStyle/>
            <a:p>
              <a:pPr algn="ctr">
                <a:lnSpc>
                  <a:spcPts val="2940"/>
                </a:lnSpc>
              </a:pPr>
              <a:r>
                <a:rPr lang="en-US" sz="2100">
                  <a:solidFill>
                    <a:srgbClr val="FFFFFF"/>
                  </a:solidFill>
                  <a:latin typeface="Frank New 1"/>
                  <a:ea typeface="Frank New 1"/>
                  <a:cs typeface="Frank New 1"/>
                  <a:sym typeface="Frank New 1"/>
                </a:rPr>
                <a:t>Number of programs that exceeded an average GPA of 3.0</a:t>
              </a:r>
            </a:p>
          </p:txBody>
        </p:sp>
      </p:grpSp>
      <p:grpSp>
        <p:nvGrpSpPr>
          <p:cNvPr id="18" name="Group 18"/>
          <p:cNvGrpSpPr/>
          <p:nvPr/>
        </p:nvGrpSpPr>
        <p:grpSpPr>
          <a:xfrm>
            <a:off x="3533332" y="2993395"/>
            <a:ext cx="2769601" cy="1915344"/>
            <a:chOff x="0" y="0"/>
            <a:chExt cx="3692801" cy="2553792"/>
          </a:xfrm>
        </p:grpSpPr>
        <p:sp>
          <p:nvSpPr>
            <p:cNvPr id="19" name="TextBox 19"/>
            <p:cNvSpPr txBox="1"/>
            <p:nvPr/>
          </p:nvSpPr>
          <p:spPr>
            <a:xfrm>
              <a:off x="1174068" y="-142875"/>
              <a:ext cx="1344664" cy="1281887"/>
            </a:xfrm>
            <a:prstGeom prst="rect">
              <a:avLst/>
            </a:prstGeom>
          </p:spPr>
          <p:txBody>
            <a:bodyPr lIns="0" tIns="0" rIns="0" bIns="0" rtlCol="0" anchor="t">
              <a:spAutoFit/>
            </a:bodyPr>
            <a:lstStyle/>
            <a:p>
              <a:pPr algn="ctr">
                <a:lnSpc>
                  <a:spcPts val="7974"/>
                </a:lnSpc>
              </a:pPr>
              <a:r>
                <a:rPr lang="en-US" sz="5695">
                  <a:solidFill>
                    <a:srgbClr val="00FFFF"/>
                  </a:solidFill>
                  <a:latin typeface="Furore"/>
                  <a:ea typeface="Furore"/>
                  <a:cs typeface="Furore"/>
                  <a:sym typeface="Furore"/>
                </a:rPr>
                <a:t>7</a:t>
              </a:r>
            </a:p>
          </p:txBody>
        </p:sp>
        <p:sp>
          <p:nvSpPr>
            <p:cNvPr id="20" name="TextBox 20"/>
            <p:cNvSpPr txBox="1"/>
            <p:nvPr/>
          </p:nvSpPr>
          <p:spPr>
            <a:xfrm>
              <a:off x="0" y="1100912"/>
              <a:ext cx="3692801" cy="1452880"/>
            </a:xfrm>
            <a:prstGeom prst="rect">
              <a:avLst/>
            </a:prstGeom>
          </p:spPr>
          <p:txBody>
            <a:bodyPr lIns="0" tIns="0" rIns="0" bIns="0" rtlCol="0" anchor="t">
              <a:spAutoFit/>
            </a:bodyPr>
            <a:lstStyle/>
            <a:p>
              <a:pPr algn="ctr">
                <a:lnSpc>
                  <a:spcPts val="2940"/>
                </a:lnSpc>
              </a:pPr>
              <a:r>
                <a:rPr lang="en-US" sz="2100">
                  <a:solidFill>
                    <a:srgbClr val="FFFFFF"/>
                  </a:solidFill>
                  <a:latin typeface="Frank New 1"/>
                  <a:ea typeface="Frank New 1"/>
                  <a:cs typeface="Frank New 1"/>
                  <a:sym typeface="Frank New 1"/>
                </a:rPr>
                <a:t>Number of programs that exceeded an average GPA of 3.5</a:t>
              </a: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87" t="-16963" r="-7054" b="-26064"/>
            </a:stretch>
          </a:blipFill>
        </p:spPr>
      </p:sp>
      <p:sp>
        <p:nvSpPr>
          <p:cNvPr id="3" name="Freeform 3"/>
          <p:cNvSpPr/>
          <p:nvPr/>
        </p:nvSpPr>
        <p:spPr>
          <a:xfrm>
            <a:off x="0" y="-816069"/>
            <a:ext cx="12343901" cy="12343901"/>
          </a:xfrm>
          <a:custGeom>
            <a:avLst/>
            <a:gdLst/>
            <a:ahLst/>
            <a:cxnLst/>
            <a:rect l="l" t="t" r="r" b="b"/>
            <a:pathLst>
              <a:path w="12343901" h="12343901">
                <a:moveTo>
                  <a:pt x="0" y="0"/>
                </a:moveTo>
                <a:lnTo>
                  <a:pt x="12343901" y="0"/>
                </a:lnTo>
                <a:lnTo>
                  <a:pt x="12343901" y="12343900"/>
                </a:lnTo>
                <a:lnTo>
                  <a:pt x="0" y="123439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TextBox 4"/>
          <p:cNvSpPr txBox="1"/>
          <p:nvPr/>
        </p:nvSpPr>
        <p:spPr>
          <a:xfrm>
            <a:off x="350333" y="3736627"/>
            <a:ext cx="4497189" cy="4253514"/>
          </a:xfrm>
          <a:prstGeom prst="rect">
            <a:avLst/>
          </a:prstGeom>
        </p:spPr>
        <p:txBody>
          <a:bodyPr lIns="0" tIns="0" rIns="0" bIns="0" rtlCol="0" anchor="t">
            <a:spAutoFit/>
          </a:bodyPr>
          <a:lstStyle/>
          <a:p>
            <a:pPr algn="l">
              <a:lnSpc>
                <a:spcPts val="3750"/>
              </a:lnSpc>
              <a:spcBef>
                <a:spcPct val="0"/>
              </a:spcBef>
            </a:pPr>
            <a:r>
              <a:rPr lang="en-US" sz="2678">
                <a:solidFill>
                  <a:srgbClr val="FFFFFF"/>
                </a:solidFill>
                <a:latin typeface="Frank New 1"/>
                <a:ea typeface="Frank New 1"/>
                <a:cs typeface="Frank New 1"/>
                <a:sym typeface="Frank New 1"/>
              </a:rPr>
              <a:t>FIU offers 60+ faculty-led programs, international exchanges, and third-party options for students to study, research, or intern abroad. Each year, over 1,000 Panthers gain global experience in dozens of countries. </a:t>
            </a:r>
          </a:p>
        </p:txBody>
      </p:sp>
      <p:sp>
        <p:nvSpPr>
          <p:cNvPr id="5" name="TextBox 5"/>
          <p:cNvSpPr txBox="1"/>
          <p:nvPr/>
        </p:nvSpPr>
        <p:spPr>
          <a:xfrm>
            <a:off x="350333" y="1750894"/>
            <a:ext cx="7380540" cy="1614430"/>
          </a:xfrm>
          <a:prstGeom prst="rect">
            <a:avLst/>
          </a:prstGeom>
        </p:spPr>
        <p:txBody>
          <a:bodyPr lIns="0" tIns="0" rIns="0" bIns="0" rtlCol="0" anchor="t">
            <a:spAutoFit/>
          </a:bodyPr>
          <a:lstStyle/>
          <a:p>
            <a:pPr algn="just">
              <a:lnSpc>
                <a:spcPts val="6104"/>
              </a:lnSpc>
            </a:pPr>
            <a:r>
              <a:rPr lang="en-US" sz="6563">
                <a:solidFill>
                  <a:srgbClr val="00FFFF"/>
                </a:solidFill>
                <a:latin typeface="Furore"/>
                <a:ea typeface="Furore"/>
                <a:cs typeface="Furore"/>
                <a:sym typeface="Furore"/>
              </a:rPr>
              <a:t>Education Abroad</a:t>
            </a:r>
          </a:p>
        </p:txBody>
      </p:sp>
      <p:sp>
        <p:nvSpPr>
          <p:cNvPr id="6" name="TextBox 6"/>
          <p:cNvSpPr txBox="1"/>
          <p:nvPr/>
        </p:nvSpPr>
        <p:spPr>
          <a:xfrm>
            <a:off x="385114" y="8147841"/>
            <a:ext cx="3554607" cy="531140"/>
          </a:xfrm>
          <a:prstGeom prst="rect">
            <a:avLst/>
          </a:prstGeom>
        </p:spPr>
        <p:txBody>
          <a:bodyPr lIns="0" tIns="0" rIns="0" bIns="0" rtlCol="0" anchor="t">
            <a:spAutoFit/>
          </a:bodyPr>
          <a:lstStyle/>
          <a:p>
            <a:pPr algn="ctr">
              <a:lnSpc>
                <a:spcPts val="4412"/>
              </a:lnSpc>
            </a:pPr>
            <a:r>
              <a:rPr lang="en-US" sz="3151" u="sng">
                <a:solidFill>
                  <a:srgbClr val="FFFFFF"/>
                </a:solidFill>
                <a:latin typeface="Frank New 3"/>
                <a:ea typeface="Frank New 3"/>
                <a:cs typeface="Frank New 3"/>
                <a:sym typeface="Frank New 3"/>
              </a:rPr>
              <a:t>studyabroad.fiu.edu</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989" b="-8989"/>
            </a:stretch>
          </a:blipFill>
        </p:spPr>
      </p:sp>
      <p:sp>
        <p:nvSpPr>
          <p:cNvPr id="3" name="TextBox 3"/>
          <p:cNvSpPr txBox="1"/>
          <p:nvPr/>
        </p:nvSpPr>
        <p:spPr>
          <a:xfrm>
            <a:off x="12144336" y="301828"/>
            <a:ext cx="5829621" cy="996560"/>
          </a:xfrm>
          <a:prstGeom prst="rect">
            <a:avLst/>
          </a:prstGeom>
        </p:spPr>
        <p:txBody>
          <a:bodyPr lIns="0" tIns="0" rIns="0" bIns="0" rtlCol="0" anchor="t">
            <a:spAutoFit/>
          </a:bodyPr>
          <a:lstStyle/>
          <a:p>
            <a:pPr algn="r">
              <a:lnSpc>
                <a:spcPts val="7364"/>
              </a:lnSpc>
            </a:pPr>
            <a:r>
              <a:rPr lang="en-US" sz="7364">
                <a:solidFill>
                  <a:srgbClr val="00FFFF"/>
                </a:solidFill>
                <a:latin typeface="Furore"/>
                <a:ea typeface="Furore"/>
                <a:cs typeface="Furore"/>
                <a:sym typeface="Furore"/>
              </a:rPr>
              <a:t>Greek Life </a:t>
            </a:r>
          </a:p>
        </p:txBody>
      </p:sp>
      <p:sp>
        <p:nvSpPr>
          <p:cNvPr id="4" name="AutoShape 4"/>
          <p:cNvSpPr/>
          <p:nvPr/>
        </p:nvSpPr>
        <p:spPr>
          <a:xfrm>
            <a:off x="11607354" y="1298388"/>
            <a:ext cx="6376787" cy="0"/>
          </a:xfrm>
          <a:prstGeom prst="line">
            <a:avLst/>
          </a:prstGeom>
          <a:ln w="38100" cap="rnd">
            <a:solidFill>
              <a:srgbClr val="00FFFF"/>
            </a:solidFill>
            <a:prstDash val="solid"/>
            <a:headEnd type="none" w="sm" len="sm"/>
            <a:tailEnd type="none" w="sm" len="sm"/>
          </a:ln>
        </p:spPr>
      </p:sp>
      <p:sp>
        <p:nvSpPr>
          <p:cNvPr id="5" name="TextBox 5"/>
          <p:cNvSpPr txBox="1"/>
          <p:nvPr/>
        </p:nvSpPr>
        <p:spPr>
          <a:xfrm>
            <a:off x="11070371" y="1423117"/>
            <a:ext cx="6903586" cy="1311834"/>
          </a:xfrm>
          <a:prstGeom prst="rect">
            <a:avLst/>
          </a:prstGeom>
        </p:spPr>
        <p:txBody>
          <a:bodyPr lIns="0" tIns="0" rIns="0" bIns="0" rtlCol="0" anchor="t">
            <a:spAutoFit/>
          </a:bodyPr>
          <a:lstStyle/>
          <a:p>
            <a:pPr algn="r">
              <a:lnSpc>
                <a:spcPts val="3473"/>
              </a:lnSpc>
              <a:spcBef>
                <a:spcPct val="0"/>
              </a:spcBef>
            </a:pPr>
            <a:r>
              <a:rPr lang="en-US" sz="2480" dirty="0">
                <a:solidFill>
                  <a:srgbClr val="FFFFFF"/>
                </a:solidFill>
                <a:effectLst>
                  <a:outerShdw blurRad="38100" dist="38100" dir="2700000" algn="tl">
                    <a:srgbClr val="000000">
                      <a:alpha val="43137"/>
                    </a:srgbClr>
                  </a:outerShdw>
                </a:effectLst>
                <a:latin typeface="Frank New 1"/>
                <a:ea typeface="Frank New 1"/>
                <a:cs typeface="Frank New 1"/>
                <a:sym typeface="Frank New 1"/>
              </a:rPr>
              <a:t>FIU is home to 45+ fraternities and sororities with over 2,000 students, organized into five councils</a:t>
            </a:r>
            <a:r>
              <a:rPr lang="en-US" sz="2480" dirty="0">
                <a:solidFill>
                  <a:srgbClr val="FFFFFF"/>
                </a:solidFill>
                <a:latin typeface="Frank New 1"/>
                <a:ea typeface="Frank New 1"/>
                <a:cs typeface="Frank New 1"/>
                <a:sym typeface="Frank New 1"/>
              </a:rPr>
              <a: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sp>
      <p:sp>
        <p:nvSpPr>
          <p:cNvPr id="3" name="Freeform 3"/>
          <p:cNvSpPr/>
          <p:nvPr/>
        </p:nvSpPr>
        <p:spPr>
          <a:xfrm>
            <a:off x="8487789" y="4876178"/>
            <a:ext cx="10007226" cy="5788583"/>
          </a:xfrm>
          <a:custGeom>
            <a:avLst/>
            <a:gdLst/>
            <a:ahLst/>
            <a:cxnLst/>
            <a:rect l="l" t="t" r="r" b="b"/>
            <a:pathLst>
              <a:path w="10007226" h="5788583">
                <a:moveTo>
                  <a:pt x="0" y="0"/>
                </a:moveTo>
                <a:lnTo>
                  <a:pt x="10007226" y="0"/>
                </a:lnTo>
                <a:lnTo>
                  <a:pt x="10007226" y="5788582"/>
                </a:lnTo>
                <a:lnTo>
                  <a:pt x="0" y="5788582"/>
                </a:lnTo>
                <a:lnTo>
                  <a:pt x="0" y="0"/>
                </a:lnTo>
                <a:close/>
              </a:path>
            </a:pathLst>
          </a:custGeom>
          <a:blipFill>
            <a:blip r:embed="rId3"/>
            <a:stretch>
              <a:fillRect t="-3547" r="-6520" b="-7778"/>
            </a:stretch>
          </a:blipFill>
          <a:ln w="38100" cap="sq">
            <a:solidFill>
              <a:srgbClr val="FFFFFF"/>
            </a:solidFill>
            <a:prstDash val="solid"/>
            <a:miter/>
          </a:ln>
        </p:spPr>
      </p:sp>
      <p:sp>
        <p:nvSpPr>
          <p:cNvPr id="4" name="Freeform 4"/>
          <p:cNvSpPr/>
          <p:nvPr/>
        </p:nvSpPr>
        <p:spPr>
          <a:xfrm>
            <a:off x="-584530" y="0"/>
            <a:ext cx="10469030" cy="6169153"/>
          </a:xfrm>
          <a:custGeom>
            <a:avLst/>
            <a:gdLst/>
            <a:ahLst/>
            <a:cxnLst/>
            <a:rect l="l" t="t" r="r" b="b"/>
            <a:pathLst>
              <a:path w="10469030" h="6169153">
                <a:moveTo>
                  <a:pt x="0" y="0"/>
                </a:moveTo>
                <a:lnTo>
                  <a:pt x="10469030" y="0"/>
                </a:lnTo>
                <a:lnTo>
                  <a:pt x="10469030" y="6169153"/>
                </a:lnTo>
                <a:lnTo>
                  <a:pt x="0" y="6169153"/>
                </a:lnTo>
                <a:lnTo>
                  <a:pt x="0" y="0"/>
                </a:lnTo>
                <a:close/>
              </a:path>
            </a:pathLst>
          </a:custGeom>
          <a:blipFill>
            <a:blip r:embed="rId4"/>
            <a:stretch>
              <a:fillRect l="-4553" r="-11446" b="-15814"/>
            </a:stretch>
          </a:blipFill>
          <a:ln w="38100" cap="sq">
            <a:solidFill>
              <a:srgbClr val="FFFFFF"/>
            </a:solidFill>
            <a:prstDash val="solid"/>
            <a:miter/>
          </a:ln>
        </p:spPr>
      </p:sp>
      <p:grpSp>
        <p:nvGrpSpPr>
          <p:cNvPr id="5" name="Group 5"/>
          <p:cNvGrpSpPr/>
          <p:nvPr/>
        </p:nvGrpSpPr>
        <p:grpSpPr>
          <a:xfrm>
            <a:off x="1380777" y="5488471"/>
            <a:ext cx="7107011" cy="1426688"/>
            <a:chOff x="0" y="0"/>
            <a:chExt cx="1773253" cy="355970"/>
          </a:xfrm>
        </p:grpSpPr>
        <p:sp>
          <p:nvSpPr>
            <p:cNvPr id="6" name="Freeform 6"/>
            <p:cNvSpPr/>
            <p:nvPr/>
          </p:nvSpPr>
          <p:spPr>
            <a:xfrm>
              <a:off x="0" y="0"/>
              <a:ext cx="1773253" cy="355970"/>
            </a:xfrm>
            <a:custGeom>
              <a:avLst/>
              <a:gdLst/>
              <a:ahLst/>
              <a:cxnLst/>
              <a:rect l="l" t="t" r="r" b="b"/>
              <a:pathLst>
                <a:path w="1773253" h="355970">
                  <a:moveTo>
                    <a:pt x="0" y="0"/>
                  </a:moveTo>
                  <a:lnTo>
                    <a:pt x="1773253" y="0"/>
                  </a:lnTo>
                  <a:lnTo>
                    <a:pt x="1773253" y="355970"/>
                  </a:lnTo>
                  <a:lnTo>
                    <a:pt x="0" y="355970"/>
                  </a:lnTo>
                  <a:close/>
                </a:path>
              </a:pathLst>
            </a:custGeom>
            <a:solidFill>
              <a:srgbClr val="00FFFF"/>
            </a:solidFill>
          </p:spPr>
        </p:sp>
        <p:sp>
          <p:nvSpPr>
            <p:cNvPr id="7" name="TextBox 7"/>
            <p:cNvSpPr txBox="1"/>
            <p:nvPr/>
          </p:nvSpPr>
          <p:spPr>
            <a:xfrm>
              <a:off x="0" y="-38100"/>
              <a:ext cx="1773253" cy="394070"/>
            </a:xfrm>
            <a:prstGeom prst="rect">
              <a:avLst/>
            </a:prstGeom>
          </p:spPr>
          <p:txBody>
            <a:bodyPr lIns="50800" tIns="50800" rIns="50800" bIns="50800" rtlCol="0" anchor="ctr"/>
            <a:lstStyle/>
            <a:p>
              <a:pPr algn="ctr">
                <a:lnSpc>
                  <a:spcPts val="2940"/>
                </a:lnSpc>
              </a:pPr>
              <a:endParaRPr/>
            </a:p>
          </p:txBody>
        </p:sp>
      </p:grpSp>
      <p:grpSp>
        <p:nvGrpSpPr>
          <p:cNvPr id="8" name="Group 8"/>
          <p:cNvGrpSpPr/>
          <p:nvPr/>
        </p:nvGrpSpPr>
        <p:grpSpPr>
          <a:xfrm>
            <a:off x="9884500" y="4255925"/>
            <a:ext cx="6448291" cy="1232545"/>
            <a:chOff x="0" y="0"/>
            <a:chExt cx="1608897" cy="307529"/>
          </a:xfrm>
        </p:grpSpPr>
        <p:sp>
          <p:nvSpPr>
            <p:cNvPr id="9" name="Freeform 9"/>
            <p:cNvSpPr/>
            <p:nvPr/>
          </p:nvSpPr>
          <p:spPr>
            <a:xfrm>
              <a:off x="0" y="0"/>
              <a:ext cx="1608897" cy="307529"/>
            </a:xfrm>
            <a:custGeom>
              <a:avLst/>
              <a:gdLst/>
              <a:ahLst/>
              <a:cxnLst/>
              <a:rect l="l" t="t" r="r" b="b"/>
              <a:pathLst>
                <a:path w="1608897" h="307529">
                  <a:moveTo>
                    <a:pt x="0" y="0"/>
                  </a:moveTo>
                  <a:lnTo>
                    <a:pt x="1608897" y="0"/>
                  </a:lnTo>
                  <a:lnTo>
                    <a:pt x="1608897" y="307529"/>
                  </a:lnTo>
                  <a:lnTo>
                    <a:pt x="0" y="307529"/>
                  </a:lnTo>
                  <a:close/>
                </a:path>
              </a:pathLst>
            </a:custGeom>
            <a:solidFill>
              <a:srgbClr val="00FFFF"/>
            </a:solidFill>
          </p:spPr>
        </p:sp>
        <p:sp>
          <p:nvSpPr>
            <p:cNvPr id="10" name="TextBox 10"/>
            <p:cNvSpPr txBox="1"/>
            <p:nvPr/>
          </p:nvSpPr>
          <p:spPr>
            <a:xfrm>
              <a:off x="0" y="-38100"/>
              <a:ext cx="1608897" cy="345629"/>
            </a:xfrm>
            <a:prstGeom prst="rect">
              <a:avLst/>
            </a:prstGeom>
          </p:spPr>
          <p:txBody>
            <a:bodyPr lIns="50800" tIns="50800" rIns="50800" bIns="50800" rtlCol="0" anchor="ctr"/>
            <a:lstStyle/>
            <a:p>
              <a:pPr algn="ctr">
                <a:lnSpc>
                  <a:spcPts val="2940"/>
                </a:lnSpc>
              </a:pPr>
              <a:endParaRPr/>
            </a:p>
          </p:txBody>
        </p:sp>
      </p:grpSp>
      <p:grpSp>
        <p:nvGrpSpPr>
          <p:cNvPr id="11" name="Group 11"/>
          <p:cNvGrpSpPr/>
          <p:nvPr/>
        </p:nvGrpSpPr>
        <p:grpSpPr>
          <a:xfrm rot="10678638">
            <a:off x="6053768" y="5663402"/>
            <a:ext cx="443997" cy="388497"/>
            <a:chOff x="0" y="0"/>
            <a:chExt cx="812800" cy="711200"/>
          </a:xfrm>
        </p:grpSpPr>
        <p:sp>
          <p:nvSpPr>
            <p:cNvPr id="12" name="Freeform 12"/>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rgbClr val="081E3F"/>
            </a:solidFill>
          </p:spPr>
        </p:sp>
        <p:sp>
          <p:nvSpPr>
            <p:cNvPr id="13" name="TextBox 13"/>
            <p:cNvSpPr txBox="1"/>
            <p:nvPr/>
          </p:nvSpPr>
          <p:spPr>
            <a:xfrm>
              <a:off x="127000" y="12700"/>
              <a:ext cx="558800" cy="368300"/>
            </a:xfrm>
            <a:prstGeom prst="rect">
              <a:avLst/>
            </a:prstGeom>
          </p:spPr>
          <p:txBody>
            <a:bodyPr lIns="50800" tIns="50800" rIns="50800" bIns="50800" rtlCol="0" anchor="ctr"/>
            <a:lstStyle/>
            <a:p>
              <a:pPr algn="ctr">
                <a:lnSpc>
                  <a:spcPts val="2940"/>
                </a:lnSpc>
              </a:pPr>
              <a:endParaRPr/>
            </a:p>
          </p:txBody>
        </p:sp>
      </p:grpSp>
      <p:sp>
        <p:nvSpPr>
          <p:cNvPr id="14" name="TextBox 14"/>
          <p:cNvSpPr txBox="1"/>
          <p:nvPr/>
        </p:nvSpPr>
        <p:spPr>
          <a:xfrm>
            <a:off x="1476323" y="5453035"/>
            <a:ext cx="4577445" cy="663285"/>
          </a:xfrm>
          <a:prstGeom prst="rect">
            <a:avLst/>
          </a:prstGeom>
        </p:spPr>
        <p:txBody>
          <a:bodyPr lIns="0" tIns="0" rIns="0" bIns="0" rtlCol="0" anchor="t">
            <a:spAutoFit/>
          </a:bodyPr>
          <a:lstStyle/>
          <a:p>
            <a:pPr algn="ctr">
              <a:lnSpc>
                <a:spcPts val="5266"/>
              </a:lnSpc>
            </a:pPr>
            <a:r>
              <a:rPr lang="en-US" sz="3761">
                <a:solidFill>
                  <a:srgbClr val="081E3F"/>
                </a:solidFill>
                <a:latin typeface="Furore"/>
                <a:ea typeface="Furore"/>
                <a:cs typeface="Furore"/>
                <a:sym typeface="Furore"/>
              </a:rPr>
              <a:t>TAMIAMI HALL II</a:t>
            </a:r>
          </a:p>
        </p:txBody>
      </p:sp>
      <p:sp>
        <p:nvSpPr>
          <p:cNvPr id="15" name="TextBox 15"/>
          <p:cNvSpPr txBox="1"/>
          <p:nvPr/>
        </p:nvSpPr>
        <p:spPr>
          <a:xfrm>
            <a:off x="10022621" y="4298234"/>
            <a:ext cx="3349992" cy="700517"/>
          </a:xfrm>
          <a:prstGeom prst="rect">
            <a:avLst/>
          </a:prstGeom>
        </p:spPr>
        <p:txBody>
          <a:bodyPr lIns="0" tIns="0" rIns="0" bIns="0" rtlCol="0" anchor="t">
            <a:spAutoFit/>
          </a:bodyPr>
          <a:lstStyle/>
          <a:p>
            <a:pPr algn="ctr">
              <a:lnSpc>
                <a:spcPts val="5560"/>
              </a:lnSpc>
            </a:pPr>
            <a:r>
              <a:rPr lang="en-US" sz="3972">
                <a:solidFill>
                  <a:srgbClr val="081E3F"/>
                </a:solidFill>
                <a:latin typeface="Furore"/>
                <a:ea typeface="Furore"/>
                <a:cs typeface="Furore"/>
                <a:sym typeface="Furore"/>
              </a:rPr>
              <a:t>CASACUBA</a:t>
            </a:r>
          </a:p>
        </p:txBody>
      </p:sp>
      <p:sp>
        <p:nvSpPr>
          <p:cNvPr id="16" name="TextBox 16"/>
          <p:cNvSpPr txBox="1"/>
          <p:nvPr/>
        </p:nvSpPr>
        <p:spPr>
          <a:xfrm>
            <a:off x="1809727" y="6078220"/>
            <a:ext cx="3262250" cy="624939"/>
          </a:xfrm>
          <a:prstGeom prst="rect">
            <a:avLst/>
          </a:prstGeom>
        </p:spPr>
        <p:txBody>
          <a:bodyPr lIns="0" tIns="0" rIns="0" bIns="0" rtlCol="0" anchor="t">
            <a:spAutoFit/>
          </a:bodyPr>
          <a:lstStyle/>
          <a:p>
            <a:pPr marL="385822" lvl="1" indent="-192911" algn="l">
              <a:lnSpc>
                <a:spcPts val="2501"/>
              </a:lnSpc>
              <a:buFont typeface="Arial"/>
              <a:buChar char="•"/>
            </a:pPr>
            <a:r>
              <a:rPr lang="en-US" sz="1787">
                <a:solidFill>
                  <a:srgbClr val="081E3F"/>
                </a:solidFill>
                <a:latin typeface="Frank New 3"/>
                <a:ea typeface="Frank New 3"/>
                <a:cs typeface="Frank New 3"/>
                <a:sym typeface="Frank New 3"/>
              </a:rPr>
              <a:t>Groundbreaking TBD</a:t>
            </a:r>
          </a:p>
          <a:p>
            <a:pPr marL="385822" lvl="1" indent="-192911" algn="l">
              <a:lnSpc>
                <a:spcPts val="2501"/>
              </a:lnSpc>
              <a:buFont typeface="Arial"/>
              <a:buChar char="•"/>
            </a:pPr>
            <a:r>
              <a:rPr lang="en-US" sz="1787">
                <a:solidFill>
                  <a:srgbClr val="081E3F"/>
                </a:solidFill>
                <a:latin typeface="Frank New 3"/>
                <a:ea typeface="Frank New 3"/>
                <a:cs typeface="Frank New 3"/>
                <a:sym typeface="Frank New 3"/>
              </a:rPr>
              <a:t>1,200 new dorm beds</a:t>
            </a:r>
          </a:p>
        </p:txBody>
      </p:sp>
      <p:sp>
        <p:nvSpPr>
          <p:cNvPr id="17" name="TextBox 17"/>
          <p:cNvSpPr txBox="1"/>
          <p:nvPr/>
        </p:nvSpPr>
        <p:spPr>
          <a:xfrm>
            <a:off x="10187691" y="4942278"/>
            <a:ext cx="3184922" cy="311751"/>
          </a:xfrm>
          <a:prstGeom prst="rect">
            <a:avLst/>
          </a:prstGeom>
        </p:spPr>
        <p:txBody>
          <a:bodyPr lIns="0" tIns="0" rIns="0" bIns="0" rtlCol="0" anchor="t">
            <a:spAutoFit/>
          </a:bodyPr>
          <a:lstStyle/>
          <a:p>
            <a:pPr marL="413259" lvl="1" indent="-206630" algn="l">
              <a:lnSpc>
                <a:spcPts val="2679"/>
              </a:lnSpc>
              <a:buFont typeface="Arial"/>
              <a:buChar char="•"/>
            </a:pPr>
            <a:r>
              <a:rPr lang="en-US" sz="1914">
                <a:solidFill>
                  <a:srgbClr val="081E3F"/>
                </a:solidFill>
                <a:latin typeface="Frank New 3"/>
                <a:ea typeface="Frank New 3"/>
                <a:cs typeface="Frank New 3"/>
                <a:sym typeface="Frank New 3"/>
              </a:rPr>
              <a:t>Groundbreaking 2025</a:t>
            </a:r>
          </a:p>
        </p:txBody>
      </p:sp>
      <p:grpSp>
        <p:nvGrpSpPr>
          <p:cNvPr id="18" name="Group 18"/>
          <p:cNvGrpSpPr/>
          <p:nvPr/>
        </p:nvGrpSpPr>
        <p:grpSpPr>
          <a:xfrm rot="-10800000">
            <a:off x="13372613" y="3921248"/>
            <a:ext cx="439891" cy="334677"/>
            <a:chOff x="0" y="0"/>
            <a:chExt cx="934783" cy="711200"/>
          </a:xfrm>
        </p:grpSpPr>
        <p:sp>
          <p:nvSpPr>
            <p:cNvPr id="19" name="Freeform 19"/>
            <p:cNvSpPr/>
            <p:nvPr/>
          </p:nvSpPr>
          <p:spPr>
            <a:xfrm>
              <a:off x="0" y="0"/>
              <a:ext cx="934783" cy="711200"/>
            </a:xfrm>
            <a:custGeom>
              <a:avLst/>
              <a:gdLst/>
              <a:ahLst/>
              <a:cxnLst/>
              <a:rect l="l" t="t" r="r" b="b"/>
              <a:pathLst>
                <a:path w="934783" h="711200">
                  <a:moveTo>
                    <a:pt x="467392" y="0"/>
                  </a:moveTo>
                  <a:lnTo>
                    <a:pt x="934783" y="711200"/>
                  </a:lnTo>
                  <a:lnTo>
                    <a:pt x="0" y="711200"/>
                  </a:lnTo>
                  <a:lnTo>
                    <a:pt x="467392" y="0"/>
                  </a:lnTo>
                  <a:close/>
                </a:path>
              </a:pathLst>
            </a:custGeom>
            <a:solidFill>
              <a:srgbClr val="081E3F"/>
            </a:solidFill>
          </p:spPr>
        </p:sp>
        <p:sp>
          <p:nvSpPr>
            <p:cNvPr id="20" name="TextBox 20"/>
            <p:cNvSpPr txBox="1"/>
            <p:nvPr/>
          </p:nvSpPr>
          <p:spPr>
            <a:xfrm>
              <a:off x="146060" y="292100"/>
              <a:ext cx="642664" cy="368300"/>
            </a:xfrm>
            <a:prstGeom prst="rect">
              <a:avLst/>
            </a:prstGeom>
          </p:spPr>
          <p:txBody>
            <a:bodyPr lIns="50800" tIns="50800" rIns="50800" bIns="50800" rtlCol="0" anchor="ctr"/>
            <a:lstStyle/>
            <a:p>
              <a:pPr algn="ctr">
                <a:lnSpc>
                  <a:spcPts val="2940"/>
                </a:lnSpc>
              </a:pPr>
              <a:endParaRPr/>
            </a:p>
          </p:txBody>
        </p:sp>
      </p:grpSp>
      <p:sp>
        <p:nvSpPr>
          <p:cNvPr id="21" name="TextBox 21"/>
          <p:cNvSpPr txBox="1"/>
          <p:nvPr/>
        </p:nvSpPr>
        <p:spPr>
          <a:xfrm>
            <a:off x="12286393" y="358901"/>
            <a:ext cx="5638401" cy="1746099"/>
          </a:xfrm>
          <a:prstGeom prst="rect">
            <a:avLst/>
          </a:prstGeom>
        </p:spPr>
        <p:txBody>
          <a:bodyPr lIns="0" tIns="0" rIns="0" bIns="0" rtlCol="0" anchor="t">
            <a:spAutoFit/>
          </a:bodyPr>
          <a:lstStyle/>
          <a:p>
            <a:pPr algn="r">
              <a:lnSpc>
                <a:spcPts val="6698"/>
              </a:lnSpc>
            </a:pPr>
            <a:r>
              <a:rPr lang="en-US" sz="6698">
                <a:solidFill>
                  <a:srgbClr val="FFFFFF"/>
                </a:solidFill>
                <a:latin typeface="Furore"/>
                <a:ea typeface="Furore"/>
                <a:cs typeface="Furore"/>
                <a:sym typeface="Furore"/>
              </a:rPr>
              <a:t>investing in growth</a:t>
            </a:r>
          </a:p>
        </p:txBody>
      </p:sp>
      <p:sp>
        <p:nvSpPr>
          <p:cNvPr id="22" name="TextBox 22"/>
          <p:cNvSpPr txBox="1"/>
          <p:nvPr/>
        </p:nvSpPr>
        <p:spPr>
          <a:xfrm>
            <a:off x="12801600" y="2039834"/>
            <a:ext cx="5123194" cy="820738"/>
          </a:xfrm>
          <a:prstGeom prst="rect">
            <a:avLst/>
          </a:prstGeom>
        </p:spPr>
        <p:txBody>
          <a:bodyPr wrap="square" lIns="0" tIns="0" rIns="0" bIns="0" rtlCol="0" anchor="t">
            <a:spAutoFit/>
          </a:bodyPr>
          <a:lstStyle/>
          <a:p>
            <a:pPr algn="r">
              <a:lnSpc>
                <a:spcPts val="3188"/>
              </a:lnSpc>
            </a:pPr>
            <a:r>
              <a:rPr lang="en-US" sz="2277" dirty="0">
                <a:solidFill>
                  <a:srgbClr val="FFFFFF"/>
                </a:solidFill>
                <a:latin typeface="Frank New 1"/>
                <a:ea typeface="Frank New 1"/>
                <a:cs typeface="Frank New 1"/>
                <a:sym typeface="Frank New 1"/>
              </a:rPr>
              <a:t>Recent and Upcoming Enhancements to Our Campus and Community</a:t>
            </a:r>
          </a:p>
        </p:txBody>
      </p:sp>
      <p:grpSp>
        <p:nvGrpSpPr>
          <p:cNvPr id="23" name="Group 23"/>
          <p:cNvGrpSpPr/>
          <p:nvPr/>
        </p:nvGrpSpPr>
        <p:grpSpPr>
          <a:xfrm>
            <a:off x="13372613" y="4531980"/>
            <a:ext cx="388821" cy="340218"/>
            <a:chOff x="0" y="0"/>
            <a:chExt cx="812800" cy="711200"/>
          </a:xfrm>
        </p:grpSpPr>
        <p:sp>
          <p:nvSpPr>
            <p:cNvPr id="24" name="Freeform 24"/>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rgbClr val="081E3F"/>
            </a:solidFill>
          </p:spPr>
        </p:sp>
        <p:sp>
          <p:nvSpPr>
            <p:cNvPr id="25" name="TextBox 25"/>
            <p:cNvSpPr txBox="1"/>
            <p:nvPr/>
          </p:nvSpPr>
          <p:spPr>
            <a:xfrm>
              <a:off x="127000" y="12700"/>
              <a:ext cx="558800" cy="368300"/>
            </a:xfrm>
            <a:prstGeom prst="rect">
              <a:avLst/>
            </a:prstGeom>
          </p:spPr>
          <p:txBody>
            <a:bodyPr lIns="50800" tIns="50800" rIns="50800" bIns="50800" rtlCol="0" anchor="ctr"/>
            <a:lstStyle/>
            <a:p>
              <a:pPr algn="ctr">
                <a:lnSpc>
                  <a:spcPts val="2940"/>
                </a:lnSpc>
              </a:pPr>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653" b="-4984"/>
            </a:stretch>
          </a:blipFill>
        </p:spPr>
      </p:sp>
      <p:sp>
        <p:nvSpPr>
          <p:cNvPr id="3" name="TextBox 3"/>
          <p:cNvSpPr txBox="1"/>
          <p:nvPr/>
        </p:nvSpPr>
        <p:spPr>
          <a:xfrm>
            <a:off x="7086601" y="8862624"/>
            <a:ext cx="4665290" cy="756617"/>
          </a:xfrm>
          <a:prstGeom prst="rect">
            <a:avLst/>
          </a:prstGeom>
        </p:spPr>
        <p:txBody>
          <a:bodyPr wrap="square" lIns="0" tIns="0" rIns="0" bIns="0" rtlCol="0" anchor="t">
            <a:spAutoFit/>
          </a:bodyPr>
          <a:lstStyle/>
          <a:p>
            <a:pPr algn="ctr">
              <a:lnSpc>
                <a:spcPts val="5904"/>
              </a:lnSpc>
            </a:pPr>
            <a:r>
              <a:rPr lang="en-US" sz="4217" dirty="0">
                <a:solidFill>
                  <a:srgbClr val="FFFFFF"/>
                </a:solidFill>
                <a:latin typeface="Frank New 3"/>
                <a:ea typeface="Frank New 3"/>
                <a:cs typeface="Frank New 3"/>
                <a:sym typeface="Frank New 3"/>
              </a:rPr>
              <a:t>admissions.fiu.edu</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385" t="-16828" r="-3471" b="-10769"/>
            </a:stretch>
          </a:blipFill>
        </p:spPr>
      </p:sp>
      <p:sp>
        <p:nvSpPr>
          <p:cNvPr id="3" name="TextBox 3"/>
          <p:cNvSpPr txBox="1"/>
          <p:nvPr/>
        </p:nvSpPr>
        <p:spPr>
          <a:xfrm>
            <a:off x="2596948" y="3925661"/>
            <a:ext cx="13094104" cy="1827616"/>
          </a:xfrm>
          <a:prstGeom prst="rect">
            <a:avLst/>
          </a:prstGeom>
        </p:spPr>
        <p:txBody>
          <a:bodyPr lIns="0" tIns="0" rIns="0" bIns="0" rtlCol="0" anchor="t">
            <a:spAutoFit/>
          </a:bodyPr>
          <a:lstStyle/>
          <a:p>
            <a:pPr algn="ctr">
              <a:lnSpc>
                <a:spcPts val="16675"/>
              </a:lnSpc>
            </a:pPr>
            <a:r>
              <a:rPr lang="en-US" sz="11500" spc="1782" dirty="0">
                <a:solidFill>
                  <a:srgbClr val="FFFFFF"/>
                </a:solidFill>
                <a:effectLst>
                  <a:outerShdw blurRad="38100" dist="38100" dir="2700000" algn="tl">
                    <a:srgbClr val="000000">
                      <a:alpha val="43137"/>
                    </a:srgbClr>
                  </a:outerShdw>
                </a:effectLst>
                <a:latin typeface="Furore"/>
                <a:ea typeface="Furore"/>
                <a:cs typeface="Furore"/>
                <a:sym typeface="Furore"/>
              </a:rPr>
              <a:t>PREEMINENT</a:t>
            </a:r>
          </a:p>
        </p:txBody>
      </p:sp>
      <p:sp>
        <p:nvSpPr>
          <p:cNvPr id="4" name="Freeform 4"/>
          <p:cNvSpPr/>
          <p:nvPr/>
        </p:nvSpPr>
        <p:spPr>
          <a:xfrm>
            <a:off x="7355482" y="378330"/>
            <a:ext cx="3577036" cy="650370"/>
          </a:xfrm>
          <a:custGeom>
            <a:avLst/>
            <a:gdLst/>
            <a:ahLst/>
            <a:cxnLst/>
            <a:rect l="l" t="t" r="r" b="b"/>
            <a:pathLst>
              <a:path w="3577036" h="650370">
                <a:moveTo>
                  <a:pt x="0" y="0"/>
                </a:moveTo>
                <a:lnTo>
                  <a:pt x="3577036" y="0"/>
                </a:lnTo>
                <a:lnTo>
                  <a:pt x="3577036" y="650370"/>
                </a:lnTo>
                <a:lnTo>
                  <a:pt x="0" y="650370"/>
                </a:lnTo>
                <a:lnTo>
                  <a:pt x="0" y="0"/>
                </a:lnTo>
                <a:close/>
              </a:path>
            </a:pathLst>
          </a:custGeom>
          <a:blipFill>
            <a:blip r:embed="rId3"/>
            <a:stretch>
              <a:fillRect/>
            </a:stretch>
          </a:blipFill>
        </p:spPr>
      </p:sp>
      <p:sp>
        <p:nvSpPr>
          <p:cNvPr id="5" name="TextBox 5"/>
          <p:cNvSpPr txBox="1"/>
          <p:nvPr/>
        </p:nvSpPr>
        <p:spPr>
          <a:xfrm>
            <a:off x="4419600" y="5706645"/>
            <a:ext cx="8833867" cy="583502"/>
          </a:xfrm>
          <a:prstGeom prst="rect">
            <a:avLst/>
          </a:prstGeom>
        </p:spPr>
        <p:txBody>
          <a:bodyPr lIns="0" tIns="0" rIns="0" bIns="0" rtlCol="0" anchor="t">
            <a:spAutoFit/>
          </a:bodyPr>
          <a:lstStyle/>
          <a:p>
            <a:pPr algn="ctr">
              <a:lnSpc>
                <a:spcPts val="4769"/>
              </a:lnSpc>
            </a:pPr>
            <a:r>
              <a:rPr lang="en-US" sz="3406" dirty="0">
                <a:solidFill>
                  <a:srgbClr val="FFFFFF"/>
                </a:solidFill>
                <a:effectLst>
                  <a:outerShdw blurRad="38100" dist="38100" dir="2700000" algn="tl">
                    <a:srgbClr val="000000">
                      <a:alpha val="43137"/>
                    </a:srgbClr>
                  </a:outerShdw>
                </a:effectLst>
                <a:latin typeface="Frank New 1"/>
                <a:ea typeface="Frank New 1"/>
                <a:cs typeface="Frank New 1"/>
                <a:sym typeface="Frank New 1"/>
              </a:rPr>
              <a:t>Excellence yesterday, today and tomorrow</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151" b="-9151"/>
            </a:stretch>
          </a:blipFill>
        </p:spPr>
      </p:sp>
      <p:sp>
        <p:nvSpPr>
          <p:cNvPr id="3" name="Freeform 3"/>
          <p:cNvSpPr/>
          <p:nvPr/>
        </p:nvSpPr>
        <p:spPr>
          <a:xfrm>
            <a:off x="0" y="0"/>
            <a:ext cx="11046075" cy="11046075"/>
          </a:xfrm>
          <a:custGeom>
            <a:avLst/>
            <a:gdLst/>
            <a:ahLst/>
            <a:cxnLst/>
            <a:rect l="l" t="t" r="r" b="b"/>
            <a:pathLst>
              <a:path w="11046075" h="11046075">
                <a:moveTo>
                  <a:pt x="0" y="0"/>
                </a:moveTo>
                <a:lnTo>
                  <a:pt x="11046075" y="0"/>
                </a:lnTo>
                <a:lnTo>
                  <a:pt x="11046075" y="11046075"/>
                </a:lnTo>
                <a:lnTo>
                  <a:pt x="0" y="1104607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TextBox 4"/>
          <p:cNvSpPr txBox="1"/>
          <p:nvPr/>
        </p:nvSpPr>
        <p:spPr>
          <a:xfrm>
            <a:off x="962158" y="1680566"/>
            <a:ext cx="2038234" cy="770285"/>
          </a:xfrm>
          <a:prstGeom prst="rect">
            <a:avLst/>
          </a:prstGeom>
        </p:spPr>
        <p:txBody>
          <a:bodyPr lIns="0" tIns="0" rIns="0" bIns="0" rtlCol="0" anchor="t">
            <a:spAutoFit/>
          </a:bodyPr>
          <a:lstStyle/>
          <a:p>
            <a:pPr algn="ctr">
              <a:lnSpc>
                <a:spcPts val="6474"/>
              </a:lnSpc>
            </a:pPr>
            <a:r>
              <a:rPr lang="en-US" sz="3699" spc="118">
                <a:solidFill>
                  <a:srgbClr val="00FFFF"/>
                </a:solidFill>
                <a:latin typeface="Furore"/>
                <a:ea typeface="Furore"/>
                <a:cs typeface="Furore"/>
                <a:sym typeface="Furore"/>
              </a:rPr>
              <a:t>#21</a:t>
            </a:r>
          </a:p>
        </p:txBody>
      </p:sp>
      <p:sp>
        <p:nvSpPr>
          <p:cNvPr id="5" name="TextBox 5"/>
          <p:cNvSpPr txBox="1"/>
          <p:nvPr/>
        </p:nvSpPr>
        <p:spPr>
          <a:xfrm>
            <a:off x="612775" y="2516990"/>
            <a:ext cx="2737000" cy="1263466"/>
          </a:xfrm>
          <a:prstGeom prst="rect">
            <a:avLst/>
          </a:prstGeom>
        </p:spPr>
        <p:txBody>
          <a:bodyPr lIns="0" tIns="0" rIns="0" bIns="0" rtlCol="0" anchor="t">
            <a:spAutoFit/>
          </a:bodyPr>
          <a:lstStyle/>
          <a:p>
            <a:pPr algn="ctr">
              <a:lnSpc>
                <a:spcPts val="3441"/>
              </a:lnSpc>
            </a:pPr>
            <a:r>
              <a:rPr lang="en-US" sz="1966" spc="62">
                <a:solidFill>
                  <a:srgbClr val="FFFFFF"/>
                </a:solidFill>
                <a:latin typeface="Frank New 1"/>
                <a:ea typeface="Frank New 1"/>
                <a:cs typeface="Frank New 1"/>
                <a:sym typeface="Frank New 1"/>
              </a:rPr>
              <a:t>Top Public University in America - Niche 2025</a:t>
            </a:r>
          </a:p>
        </p:txBody>
      </p:sp>
      <p:sp>
        <p:nvSpPr>
          <p:cNvPr id="6" name="TextBox 6"/>
          <p:cNvSpPr txBox="1"/>
          <p:nvPr/>
        </p:nvSpPr>
        <p:spPr>
          <a:xfrm>
            <a:off x="4962960" y="1711345"/>
            <a:ext cx="2153004" cy="732494"/>
          </a:xfrm>
          <a:prstGeom prst="rect">
            <a:avLst/>
          </a:prstGeom>
        </p:spPr>
        <p:txBody>
          <a:bodyPr lIns="0" tIns="0" rIns="0" bIns="0" rtlCol="0" anchor="t">
            <a:spAutoFit/>
          </a:bodyPr>
          <a:lstStyle/>
          <a:p>
            <a:pPr algn="l">
              <a:lnSpc>
                <a:spcPts val="6048"/>
              </a:lnSpc>
            </a:pPr>
            <a:r>
              <a:rPr lang="en-US" sz="3456" spc="110">
                <a:solidFill>
                  <a:srgbClr val="00FFFF"/>
                </a:solidFill>
                <a:latin typeface="Furore"/>
                <a:ea typeface="Furore"/>
                <a:cs typeface="Furore"/>
                <a:sym typeface="Furore"/>
              </a:rPr>
              <a:t>top 25 </a:t>
            </a:r>
          </a:p>
        </p:txBody>
      </p:sp>
      <p:sp>
        <p:nvSpPr>
          <p:cNvPr id="7" name="TextBox 7"/>
          <p:cNvSpPr txBox="1"/>
          <p:nvPr/>
        </p:nvSpPr>
        <p:spPr>
          <a:xfrm>
            <a:off x="4282699" y="2516990"/>
            <a:ext cx="3583957" cy="1263466"/>
          </a:xfrm>
          <a:prstGeom prst="rect">
            <a:avLst/>
          </a:prstGeom>
        </p:spPr>
        <p:txBody>
          <a:bodyPr lIns="0" tIns="0" rIns="0" bIns="0" rtlCol="0" anchor="t">
            <a:spAutoFit/>
          </a:bodyPr>
          <a:lstStyle/>
          <a:p>
            <a:pPr algn="ctr">
              <a:lnSpc>
                <a:spcPts val="3441"/>
              </a:lnSpc>
            </a:pPr>
            <a:r>
              <a:rPr lang="en-US" sz="1966" spc="62">
                <a:solidFill>
                  <a:srgbClr val="FFFFFF"/>
                </a:solidFill>
                <a:latin typeface="Frank New 1"/>
                <a:ea typeface="Frank New 1"/>
                <a:cs typeface="Frank New 1"/>
                <a:sym typeface="Frank New 1"/>
              </a:rPr>
              <a:t>Best Value Public University </a:t>
            </a:r>
          </a:p>
          <a:p>
            <a:pPr algn="ctr">
              <a:lnSpc>
                <a:spcPts val="3441"/>
              </a:lnSpc>
            </a:pPr>
            <a:r>
              <a:rPr lang="en-US" sz="1966" spc="62">
                <a:solidFill>
                  <a:srgbClr val="FFFFFF"/>
                </a:solidFill>
                <a:latin typeface="Frank New 1"/>
                <a:ea typeface="Frank New 1"/>
                <a:cs typeface="Frank New 1"/>
                <a:sym typeface="Frank New 1"/>
              </a:rPr>
              <a:t>U.S News &amp; World Report </a:t>
            </a:r>
          </a:p>
          <a:p>
            <a:pPr algn="ctr">
              <a:lnSpc>
                <a:spcPts val="3441"/>
              </a:lnSpc>
            </a:pPr>
            <a:r>
              <a:rPr lang="en-US" sz="1966" spc="62">
                <a:solidFill>
                  <a:srgbClr val="FFFFFF"/>
                </a:solidFill>
                <a:latin typeface="Frank New 1"/>
                <a:ea typeface="Frank New 1"/>
                <a:cs typeface="Frank New 1"/>
                <a:sym typeface="Frank New 1"/>
              </a:rPr>
              <a:t>2024 Rankings</a:t>
            </a:r>
          </a:p>
        </p:txBody>
      </p:sp>
      <p:sp>
        <p:nvSpPr>
          <p:cNvPr id="8" name="TextBox 8"/>
          <p:cNvSpPr txBox="1"/>
          <p:nvPr/>
        </p:nvSpPr>
        <p:spPr>
          <a:xfrm>
            <a:off x="1167596" y="4326399"/>
            <a:ext cx="1627359" cy="707349"/>
          </a:xfrm>
          <a:prstGeom prst="rect">
            <a:avLst/>
          </a:prstGeom>
        </p:spPr>
        <p:txBody>
          <a:bodyPr lIns="0" tIns="0" rIns="0" bIns="0" rtlCol="0" anchor="t">
            <a:spAutoFit/>
          </a:bodyPr>
          <a:lstStyle/>
          <a:p>
            <a:pPr algn="l">
              <a:lnSpc>
                <a:spcPts val="5903"/>
              </a:lnSpc>
            </a:pPr>
            <a:r>
              <a:rPr lang="en-US" sz="3373" spc="107">
                <a:solidFill>
                  <a:srgbClr val="00FFFF"/>
                </a:solidFill>
                <a:latin typeface="Furore"/>
                <a:ea typeface="Furore"/>
                <a:cs typeface="Furore"/>
                <a:sym typeface="Furore"/>
              </a:rPr>
              <a:t>TOP 8</a:t>
            </a:r>
          </a:p>
        </p:txBody>
      </p:sp>
      <p:sp>
        <p:nvSpPr>
          <p:cNvPr id="9" name="TextBox 9"/>
          <p:cNvSpPr txBox="1"/>
          <p:nvPr/>
        </p:nvSpPr>
        <p:spPr>
          <a:xfrm>
            <a:off x="379129" y="5082435"/>
            <a:ext cx="3204293" cy="1263466"/>
          </a:xfrm>
          <a:prstGeom prst="rect">
            <a:avLst/>
          </a:prstGeom>
        </p:spPr>
        <p:txBody>
          <a:bodyPr lIns="0" tIns="0" rIns="0" bIns="0" rtlCol="0" anchor="t">
            <a:spAutoFit/>
          </a:bodyPr>
          <a:lstStyle/>
          <a:p>
            <a:pPr algn="ctr">
              <a:lnSpc>
                <a:spcPts val="3441"/>
              </a:lnSpc>
            </a:pPr>
            <a:r>
              <a:rPr lang="en-US" sz="1966" spc="62">
                <a:solidFill>
                  <a:srgbClr val="FFFFFF"/>
                </a:solidFill>
                <a:latin typeface="Frank New 1"/>
                <a:ea typeface="Frank New 1"/>
                <a:cs typeface="Frank New 1"/>
                <a:sym typeface="Frank New 1"/>
              </a:rPr>
              <a:t>University </a:t>
            </a:r>
          </a:p>
          <a:p>
            <a:pPr algn="ctr">
              <a:lnSpc>
                <a:spcPts val="3441"/>
              </a:lnSpc>
            </a:pPr>
            <a:r>
              <a:rPr lang="en-US" sz="1966" spc="62">
                <a:solidFill>
                  <a:srgbClr val="FFFFFF"/>
                </a:solidFill>
                <a:latin typeface="Frank New 1"/>
                <a:ea typeface="Frank New 1"/>
                <a:cs typeface="Frank New 1"/>
                <a:sym typeface="Frank New 1"/>
              </a:rPr>
              <a:t>Washington Monthly </a:t>
            </a:r>
          </a:p>
          <a:p>
            <a:pPr algn="ctr">
              <a:lnSpc>
                <a:spcPts val="3441"/>
              </a:lnSpc>
            </a:pPr>
            <a:r>
              <a:rPr lang="en-US" sz="1966" spc="62">
                <a:solidFill>
                  <a:srgbClr val="FFFFFF"/>
                </a:solidFill>
                <a:latin typeface="Frank New 1"/>
                <a:ea typeface="Frank New 1"/>
                <a:cs typeface="Frank New 1"/>
                <a:sym typeface="Frank New 1"/>
              </a:rPr>
              <a:t>2025 Rankings</a:t>
            </a:r>
          </a:p>
        </p:txBody>
      </p:sp>
      <p:sp>
        <p:nvSpPr>
          <p:cNvPr id="10" name="TextBox 10"/>
          <p:cNvSpPr txBox="1"/>
          <p:nvPr/>
        </p:nvSpPr>
        <p:spPr>
          <a:xfrm>
            <a:off x="5333900" y="4213017"/>
            <a:ext cx="1070172" cy="707153"/>
          </a:xfrm>
          <a:prstGeom prst="rect">
            <a:avLst/>
          </a:prstGeom>
        </p:spPr>
        <p:txBody>
          <a:bodyPr lIns="0" tIns="0" rIns="0" bIns="0" rtlCol="0" anchor="t">
            <a:spAutoFit/>
          </a:bodyPr>
          <a:lstStyle/>
          <a:p>
            <a:pPr algn="l">
              <a:lnSpc>
                <a:spcPts val="5943"/>
              </a:lnSpc>
            </a:pPr>
            <a:r>
              <a:rPr lang="en-US" sz="3396" spc="108">
                <a:solidFill>
                  <a:srgbClr val="00FFFF"/>
                </a:solidFill>
                <a:latin typeface="Furore"/>
                <a:ea typeface="Furore"/>
                <a:cs typeface="Furore"/>
                <a:sym typeface="Furore"/>
              </a:rPr>
              <a:t>#46</a:t>
            </a:r>
          </a:p>
        </p:txBody>
      </p:sp>
      <p:sp>
        <p:nvSpPr>
          <p:cNvPr id="11" name="TextBox 11"/>
          <p:cNvSpPr txBox="1"/>
          <p:nvPr/>
        </p:nvSpPr>
        <p:spPr>
          <a:xfrm>
            <a:off x="4416988" y="4924741"/>
            <a:ext cx="3098306" cy="1373918"/>
          </a:xfrm>
          <a:prstGeom prst="rect">
            <a:avLst/>
          </a:prstGeom>
        </p:spPr>
        <p:txBody>
          <a:bodyPr lIns="0" tIns="0" rIns="0" bIns="0" rtlCol="0" anchor="t">
            <a:spAutoFit/>
          </a:bodyPr>
          <a:lstStyle/>
          <a:p>
            <a:pPr algn="ctr">
              <a:lnSpc>
                <a:spcPts val="3711"/>
              </a:lnSpc>
            </a:pPr>
            <a:r>
              <a:rPr lang="en-US" sz="2120" spc="67">
                <a:solidFill>
                  <a:srgbClr val="FFFFFF"/>
                </a:solidFill>
                <a:latin typeface="Frank New 1"/>
                <a:ea typeface="Frank New 1"/>
                <a:cs typeface="Frank New 1"/>
                <a:sym typeface="Frank New 1"/>
              </a:rPr>
              <a:t>Public University </a:t>
            </a:r>
          </a:p>
          <a:p>
            <a:pPr algn="ctr">
              <a:lnSpc>
                <a:spcPts val="3711"/>
              </a:lnSpc>
            </a:pPr>
            <a:r>
              <a:rPr lang="en-US" sz="2120" spc="67">
                <a:solidFill>
                  <a:srgbClr val="FFFFFF"/>
                </a:solidFill>
                <a:latin typeface="Frank New 1"/>
                <a:ea typeface="Frank New 1"/>
                <a:cs typeface="Frank New 1"/>
                <a:sym typeface="Frank New 1"/>
              </a:rPr>
              <a:t>U.S News &amp; World Report  2024 Rankings</a:t>
            </a:r>
          </a:p>
        </p:txBody>
      </p:sp>
      <p:sp>
        <p:nvSpPr>
          <p:cNvPr id="12" name="TextBox 12"/>
          <p:cNvSpPr txBox="1"/>
          <p:nvPr/>
        </p:nvSpPr>
        <p:spPr>
          <a:xfrm>
            <a:off x="987256" y="6680350"/>
            <a:ext cx="1988039" cy="686923"/>
          </a:xfrm>
          <a:prstGeom prst="rect">
            <a:avLst/>
          </a:prstGeom>
        </p:spPr>
        <p:txBody>
          <a:bodyPr lIns="0" tIns="0" rIns="0" bIns="0" rtlCol="0" anchor="t">
            <a:spAutoFit/>
          </a:bodyPr>
          <a:lstStyle/>
          <a:p>
            <a:pPr algn="l">
              <a:lnSpc>
                <a:spcPts val="5706"/>
              </a:lnSpc>
            </a:pPr>
            <a:r>
              <a:rPr lang="en-US" sz="3260" spc="104">
                <a:solidFill>
                  <a:srgbClr val="00FFFF"/>
                </a:solidFill>
                <a:latin typeface="Furore"/>
                <a:ea typeface="Furore"/>
                <a:cs typeface="Furore"/>
                <a:sym typeface="Furore"/>
              </a:rPr>
              <a:t>Top 20 </a:t>
            </a:r>
          </a:p>
        </p:txBody>
      </p:sp>
      <p:sp>
        <p:nvSpPr>
          <p:cNvPr id="13" name="TextBox 13"/>
          <p:cNvSpPr txBox="1"/>
          <p:nvPr/>
        </p:nvSpPr>
        <p:spPr>
          <a:xfrm>
            <a:off x="152641" y="7368231"/>
            <a:ext cx="3657268" cy="1305059"/>
          </a:xfrm>
          <a:prstGeom prst="rect">
            <a:avLst/>
          </a:prstGeom>
        </p:spPr>
        <p:txBody>
          <a:bodyPr lIns="0" tIns="0" rIns="0" bIns="0" rtlCol="0" anchor="t">
            <a:spAutoFit/>
          </a:bodyPr>
          <a:lstStyle/>
          <a:p>
            <a:pPr algn="ctr">
              <a:lnSpc>
                <a:spcPts val="3536"/>
              </a:lnSpc>
            </a:pPr>
            <a:r>
              <a:rPr lang="en-US" sz="2020" spc="64">
                <a:solidFill>
                  <a:srgbClr val="FFFFFF"/>
                </a:solidFill>
                <a:latin typeface="Frank New 1"/>
                <a:ea typeface="Frank New 1"/>
                <a:cs typeface="Frank New 1"/>
                <a:sym typeface="Frank New 1"/>
              </a:rPr>
              <a:t>Economic ROI </a:t>
            </a:r>
          </a:p>
          <a:p>
            <a:pPr algn="ctr">
              <a:lnSpc>
                <a:spcPts val="3536"/>
              </a:lnSpc>
            </a:pPr>
            <a:r>
              <a:rPr lang="en-US" sz="2020" spc="64">
                <a:solidFill>
                  <a:srgbClr val="FFFFFF"/>
                </a:solidFill>
                <a:latin typeface="Frank New 1"/>
                <a:ea typeface="Frank New 1"/>
                <a:cs typeface="Frank New 1"/>
                <a:sym typeface="Frank New 1"/>
              </a:rPr>
              <a:t>Among Public Universities  </a:t>
            </a:r>
          </a:p>
          <a:p>
            <a:pPr algn="ctr">
              <a:lnSpc>
                <a:spcPts val="3536"/>
              </a:lnSpc>
            </a:pPr>
            <a:r>
              <a:rPr lang="en-US" sz="2020" spc="64">
                <a:solidFill>
                  <a:srgbClr val="FFFFFF"/>
                </a:solidFill>
                <a:latin typeface="Frank New 1"/>
                <a:ea typeface="Frank New 1"/>
                <a:cs typeface="Frank New 1"/>
                <a:sym typeface="Frank New 1"/>
              </a:rPr>
              <a:t>Degree Choices </a:t>
            </a:r>
          </a:p>
        </p:txBody>
      </p:sp>
      <p:sp>
        <p:nvSpPr>
          <p:cNvPr id="14" name="TextBox 14"/>
          <p:cNvSpPr txBox="1"/>
          <p:nvPr/>
        </p:nvSpPr>
        <p:spPr>
          <a:xfrm>
            <a:off x="5333900" y="6483858"/>
            <a:ext cx="1528772" cy="885713"/>
          </a:xfrm>
          <a:prstGeom prst="rect">
            <a:avLst/>
          </a:prstGeom>
        </p:spPr>
        <p:txBody>
          <a:bodyPr lIns="0" tIns="0" rIns="0" bIns="0" rtlCol="0" anchor="t">
            <a:spAutoFit/>
          </a:bodyPr>
          <a:lstStyle/>
          <a:p>
            <a:pPr algn="ctr">
              <a:lnSpc>
                <a:spcPts val="7400"/>
              </a:lnSpc>
            </a:pPr>
            <a:r>
              <a:rPr lang="en-US" sz="4228" spc="135">
                <a:solidFill>
                  <a:srgbClr val="00FFFF"/>
                </a:solidFill>
                <a:latin typeface="Furore"/>
                <a:ea typeface="Furore"/>
                <a:cs typeface="Furore"/>
                <a:sym typeface="Furore"/>
              </a:rPr>
              <a:t>#1</a:t>
            </a:r>
          </a:p>
        </p:txBody>
      </p:sp>
      <p:sp>
        <p:nvSpPr>
          <p:cNvPr id="15" name="TextBox 15"/>
          <p:cNvSpPr txBox="1"/>
          <p:nvPr/>
        </p:nvSpPr>
        <p:spPr>
          <a:xfrm>
            <a:off x="4673383" y="7390894"/>
            <a:ext cx="2841911" cy="1282397"/>
          </a:xfrm>
          <a:prstGeom prst="rect">
            <a:avLst/>
          </a:prstGeom>
        </p:spPr>
        <p:txBody>
          <a:bodyPr lIns="0" tIns="0" rIns="0" bIns="0" rtlCol="0" anchor="t">
            <a:spAutoFit/>
          </a:bodyPr>
          <a:lstStyle/>
          <a:p>
            <a:pPr algn="ctr">
              <a:lnSpc>
                <a:spcPts val="3497"/>
              </a:lnSpc>
            </a:pPr>
            <a:r>
              <a:rPr lang="en-US" sz="1998" spc="63">
                <a:solidFill>
                  <a:srgbClr val="FFFFFF"/>
                </a:solidFill>
                <a:latin typeface="Frank New 1"/>
                <a:ea typeface="Frank New 1"/>
                <a:cs typeface="Frank New 1"/>
                <a:sym typeface="Frank New 1"/>
              </a:rPr>
              <a:t>Best Bang for the Buck: Southeast</a:t>
            </a:r>
          </a:p>
          <a:p>
            <a:pPr algn="ctr">
              <a:lnSpc>
                <a:spcPts val="3497"/>
              </a:lnSpc>
            </a:pPr>
            <a:r>
              <a:rPr lang="en-US" sz="1998" spc="63">
                <a:solidFill>
                  <a:srgbClr val="FFFFFF"/>
                </a:solidFill>
                <a:latin typeface="Frank New 1"/>
                <a:ea typeface="Frank New 1"/>
                <a:cs typeface="Frank New 1"/>
                <a:sym typeface="Frank New 1"/>
              </a:rPr>
              <a:t>Washington Monthly </a:t>
            </a:r>
          </a:p>
        </p:txBody>
      </p:sp>
      <p:sp>
        <p:nvSpPr>
          <p:cNvPr id="16" name="AutoShape 16"/>
          <p:cNvSpPr/>
          <p:nvPr/>
        </p:nvSpPr>
        <p:spPr>
          <a:xfrm flipV="1">
            <a:off x="3926936" y="1920895"/>
            <a:ext cx="0" cy="6994579"/>
          </a:xfrm>
          <a:prstGeom prst="line">
            <a:avLst/>
          </a:prstGeom>
          <a:ln w="38100" cap="rnd">
            <a:solidFill>
              <a:srgbClr val="FFFFFF"/>
            </a:solidFill>
            <a:prstDash val="solid"/>
            <a:headEnd type="none" w="sm" len="sm"/>
            <a:tailEnd type="none" w="sm" len="sm"/>
          </a:ln>
        </p:spPr>
      </p:sp>
      <p:sp>
        <p:nvSpPr>
          <p:cNvPr id="17" name="Freeform 17"/>
          <p:cNvSpPr/>
          <p:nvPr/>
        </p:nvSpPr>
        <p:spPr>
          <a:xfrm>
            <a:off x="106493" y="96589"/>
            <a:ext cx="1206262" cy="932111"/>
          </a:xfrm>
          <a:custGeom>
            <a:avLst/>
            <a:gdLst/>
            <a:ahLst/>
            <a:cxnLst/>
            <a:rect l="l" t="t" r="r" b="b"/>
            <a:pathLst>
              <a:path w="1206262" h="932111">
                <a:moveTo>
                  <a:pt x="0" y="0"/>
                </a:moveTo>
                <a:lnTo>
                  <a:pt x="1206262" y="0"/>
                </a:lnTo>
                <a:lnTo>
                  <a:pt x="1206262" y="932111"/>
                </a:lnTo>
                <a:lnTo>
                  <a:pt x="0" y="932111"/>
                </a:lnTo>
                <a:lnTo>
                  <a:pt x="0" y="0"/>
                </a:lnTo>
                <a:close/>
              </a:path>
            </a:pathLst>
          </a:custGeom>
          <a:blipFill>
            <a:blip r:embed="rId5"/>
            <a:stretch>
              <a:fillRect/>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1579" r="-38692" b="-1702"/>
            </a:stretch>
          </a:blipFill>
        </p:spPr>
      </p:sp>
      <p:sp>
        <p:nvSpPr>
          <p:cNvPr id="3" name="Freeform 3"/>
          <p:cNvSpPr/>
          <p:nvPr/>
        </p:nvSpPr>
        <p:spPr>
          <a:xfrm>
            <a:off x="0" y="-257274"/>
            <a:ext cx="11046075" cy="11046075"/>
          </a:xfrm>
          <a:custGeom>
            <a:avLst/>
            <a:gdLst/>
            <a:ahLst/>
            <a:cxnLst/>
            <a:rect l="l" t="t" r="r" b="b"/>
            <a:pathLst>
              <a:path w="11046075" h="11046075">
                <a:moveTo>
                  <a:pt x="0" y="0"/>
                </a:moveTo>
                <a:lnTo>
                  <a:pt x="11046075" y="0"/>
                </a:lnTo>
                <a:lnTo>
                  <a:pt x="11046075" y="11046074"/>
                </a:lnTo>
                <a:lnTo>
                  <a:pt x="0" y="1104607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TextBox 4"/>
          <p:cNvSpPr txBox="1"/>
          <p:nvPr/>
        </p:nvSpPr>
        <p:spPr>
          <a:xfrm>
            <a:off x="556003" y="414791"/>
            <a:ext cx="1837143" cy="1033080"/>
          </a:xfrm>
          <a:prstGeom prst="rect">
            <a:avLst/>
          </a:prstGeom>
        </p:spPr>
        <p:txBody>
          <a:bodyPr lIns="0" tIns="0" rIns="0" bIns="0" rtlCol="0" anchor="t">
            <a:spAutoFit/>
          </a:bodyPr>
          <a:lstStyle/>
          <a:p>
            <a:pPr algn="ctr">
              <a:lnSpc>
                <a:spcPts val="8595"/>
              </a:lnSpc>
            </a:pPr>
            <a:r>
              <a:rPr lang="en-US" sz="6139">
                <a:solidFill>
                  <a:srgbClr val="00FFFF"/>
                </a:solidFill>
                <a:latin typeface="Frank New 1"/>
                <a:ea typeface="Frank New 1"/>
                <a:cs typeface="Frank New 1"/>
                <a:sym typeface="Frank New 1"/>
              </a:rPr>
              <a:t>2025</a:t>
            </a:r>
          </a:p>
        </p:txBody>
      </p:sp>
      <p:sp>
        <p:nvSpPr>
          <p:cNvPr id="5" name="TextBox 5"/>
          <p:cNvSpPr txBox="1"/>
          <p:nvPr/>
        </p:nvSpPr>
        <p:spPr>
          <a:xfrm>
            <a:off x="556003" y="1333748"/>
            <a:ext cx="9707263" cy="2061426"/>
          </a:xfrm>
          <a:prstGeom prst="rect">
            <a:avLst/>
          </a:prstGeom>
        </p:spPr>
        <p:txBody>
          <a:bodyPr lIns="0" tIns="0" rIns="0" bIns="0" rtlCol="0" anchor="t">
            <a:spAutoFit/>
          </a:bodyPr>
          <a:lstStyle/>
          <a:p>
            <a:pPr algn="l">
              <a:lnSpc>
                <a:spcPts val="7722"/>
              </a:lnSpc>
            </a:pPr>
            <a:r>
              <a:rPr lang="en-US" sz="8128">
                <a:solidFill>
                  <a:srgbClr val="FFFFFF"/>
                </a:solidFill>
                <a:latin typeface="Furore"/>
                <a:ea typeface="Furore"/>
                <a:cs typeface="Furore"/>
                <a:sym typeface="Furore"/>
              </a:rPr>
              <a:t>freshman profile</a:t>
            </a:r>
          </a:p>
        </p:txBody>
      </p:sp>
      <p:sp>
        <p:nvSpPr>
          <p:cNvPr id="6" name="TextBox 6"/>
          <p:cNvSpPr txBox="1"/>
          <p:nvPr/>
        </p:nvSpPr>
        <p:spPr>
          <a:xfrm>
            <a:off x="968087" y="4585052"/>
            <a:ext cx="1635572" cy="726278"/>
          </a:xfrm>
          <a:prstGeom prst="rect">
            <a:avLst/>
          </a:prstGeom>
        </p:spPr>
        <p:txBody>
          <a:bodyPr lIns="0" tIns="0" rIns="0" bIns="0" rtlCol="0" anchor="t">
            <a:spAutoFit/>
          </a:bodyPr>
          <a:lstStyle/>
          <a:p>
            <a:pPr algn="l">
              <a:lnSpc>
                <a:spcPts val="5192"/>
              </a:lnSpc>
            </a:pPr>
            <a:r>
              <a:rPr lang="en-US" sz="5465">
                <a:solidFill>
                  <a:srgbClr val="FFFFFF"/>
                </a:solidFill>
                <a:latin typeface="Furore"/>
                <a:ea typeface="Furore"/>
                <a:cs typeface="Furore"/>
                <a:sym typeface="Furore"/>
              </a:rPr>
              <a:t>4.23</a:t>
            </a:r>
          </a:p>
        </p:txBody>
      </p:sp>
      <p:sp>
        <p:nvSpPr>
          <p:cNvPr id="7" name="TextBox 7"/>
          <p:cNvSpPr txBox="1"/>
          <p:nvPr/>
        </p:nvSpPr>
        <p:spPr>
          <a:xfrm>
            <a:off x="3426428" y="4585052"/>
            <a:ext cx="1830968" cy="726278"/>
          </a:xfrm>
          <a:prstGeom prst="rect">
            <a:avLst/>
          </a:prstGeom>
        </p:spPr>
        <p:txBody>
          <a:bodyPr lIns="0" tIns="0" rIns="0" bIns="0" rtlCol="0" anchor="t">
            <a:spAutoFit/>
          </a:bodyPr>
          <a:lstStyle/>
          <a:p>
            <a:pPr algn="l">
              <a:lnSpc>
                <a:spcPts val="5192"/>
              </a:lnSpc>
            </a:pPr>
            <a:r>
              <a:rPr lang="en-US" sz="5465">
                <a:solidFill>
                  <a:srgbClr val="FFFFFF"/>
                </a:solidFill>
                <a:latin typeface="Furore"/>
                <a:ea typeface="Furore"/>
                <a:cs typeface="Furore"/>
                <a:sym typeface="Furore"/>
              </a:rPr>
              <a:t>1223</a:t>
            </a:r>
          </a:p>
        </p:txBody>
      </p:sp>
      <p:sp>
        <p:nvSpPr>
          <p:cNvPr id="8" name="TextBox 8"/>
          <p:cNvSpPr txBox="1"/>
          <p:nvPr/>
        </p:nvSpPr>
        <p:spPr>
          <a:xfrm>
            <a:off x="1096099" y="6416364"/>
            <a:ext cx="1092139" cy="726278"/>
          </a:xfrm>
          <a:prstGeom prst="rect">
            <a:avLst/>
          </a:prstGeom>
        </p:spPr>
        <p:txBody>
          <a:bodyPr lIns="0" tIns="0" rIns="0" bIns="0" rtlCol="0" anchor="t">
            <a:spAutoFit/>
          </a:bodyPr>
          <a:lstStyle/>
          <a:p>
            <a:pPr algn="l">
              <a:lnSpc>
                <a:spcPts val="5192"/>
              </a:lnSpc>
            </a:pPr>
            <a:r>
              <a:rPr lang="en-US" sz="5465">
                <a:solidFill>
                  <a:srgbClr val="FFFFFF"/>
                </a:solidFill>
                <a:latin typeface="Furore"/>
                <a:ea typeface="Furore"/>
                <a:cs typeface="Furore"/>
                <a:sym typeface="Furore"/>
              </a:rPr>
              <a:t>26</a:t>
            </a:r>
          </a:p>
        </p:txBody>
      </p:sp>
      <p:sp>
        <p:nvSpPr>
          <p:cNvPr id="9" name="TextBox 9"/>
          <p:cNvSpPr txBox="1"/>
          <p:nvPr/>
        </p:nvSpPr>
        <p:spPr>
          <a:xfrm>
            <a:off x="3443918" y="6423876"/>
            <a:ext cx="1092139" cy="726278"/>
          </a:xfrm>
          <a:prstGeom prst="rect">
            <a:avLst/>
          </a:prstGeom>
        </p:spPr>
        <p:txBody>
          <a:bodyPr lIns="0" tIns="0" rIns="0" bIns="0" rtlCol="0" anchor="t">
            <a:spAutoFit/>
          </a:bodyPr>
          <a:lstStyle/>
          <a:p>
            <a:pPr algn="l">
              <a:lnSpc>
                <a:spcPts val="5192"/>
              </a:lnSpc>
            </a:pPr>
            <a:r>
              <a:rPr lang="en-US" sz="5465">
                <a:solidFill>
                  <a:srgbClr val="FFFFFF"/>
                </a:solidFill>
                <a:latin typeface="Furore"/>
                <a:ea typeface="Furore"/>
                <a:cs typeface="Furore"/>
                <a:sym typeface="Furore"/>
              </a:rPr>
              <a:t>77</a:t>
            </a:r>
          </a:p>
        </p:txBody>
      </p:sp>
      <p:sp>
        <p:nvSpPr>
          <p:cNvPr id="10" name="TextBox 10"/>
          <p:cNvSpPr txBox="1"/>
          <p:nvPr/>
        </p:nvSpPr>
        <p:spPr>
          <a:xfrm>
            <a:off x="968086" y="3889198"/>
            <a:ext cx="1220151" cy="795089"/>
          </a:xfrm>
          <a:prstGeom prst="rect">
            <a:avLst/>
          </a:prstGeom>
        </p:spPr>
        <p:txBody>
          <a:bodyPr wrap="square" lIns="0" tIns="0" rIns="0" bIns="0" rtlCol="0" anchor="t">
            <a:spAutoFit/>
          </a:bodyPr>
          <a:lstStyle/>
          <a:p>
            <a:pPr algn="ctr">
              <a:lnSpc>
                <a:spcPts val="6152"/>
              </a:lnSpc>
            </a:pPr>
            <a:r>
              <a:rPr lang="en-US" sz="4394" dirty="0">
                <a:solidFill>
                  <a:srgbClr val="00FFFF"/>
                </a:solidFill>
                <a:latin typeface="Frank New 2"/>
                <a:ea typeface="Frank New 2"/>
                <a:cs typeface="Frank New 2"/>
                <a:sym typeface="Frank New 2"/>
              </a:rPr>
              <a:t>GPA</a:t>
            </a:r>
          </a:p>
        </p:txBody>
      </p:sp>
      <p:sp>
        <p:nvSpPr>
          <p:cNvPr id="11" name="TextBox 11"/>
          <p:cNvSpPr txBox="1"/>
          <p:nvPr/>
        </p:nvSpPr>
        <p:spPr>
          <a:xfrm>
            <a:off x="3412250" y="3910800"/>
            <a:ext cx="1123807" cy="795089"/>
          </a:xfrm>
          <a:prstGeom prst="rect">
            <a:avLst/>
          </a:prstGeom>
        </p:spPr>
        <p:txBody>
          <a:bodyPr wrap="square" lIns="0" tIns="0" rIns="0" bIns="0" rtlCol="0" anchor="t">
            <a:spAutoFit/>
          </a:bodyPr>
          <a:lstStyle/>
          <a:p>
            <a:pPr algn="ctr">
              <a:lnSpc>
                <a:spcPts val="6152"/>
              </a:lnSpc>
            </a:pPr>
            <a:r>
              <a:rPr lang="en-US" sz="4394" dirty="0">
                <a:solidFill>
                  <a:srgbClr val="00FFFF"/>
                </a:solidFill>
                <a:latin typeface="Frank New 2"/>
                <a:ea typeface="Frank New 2"/>
                <a:cs typeface="Frank New 2"/>
                <a:sym typeface="Frank New 2"/>
              </a:rPr>
              <a:t>SAT</a:t>
            </a:r>
          </a:p>
        </p:txBody>
      </p:sp>
      <p:sp>
        <p:nvSpPr>
          <p:cNvPr id="12" name="TextBox 12"/>
          <p:cNvSpPr txBox="1"/>
          <p:nvPr/>
        </p:nvSpPr>
        <p:spPr>
          <a:xfrm>
            <a:off x="1058968" y="5706970"/>
            <a:ext cx="1129269" cy="795089"/>
          </a:xfrm>
          <a:prstGeom prst="rect">
            <a:avLst/>
          </a:prstGeom>
        </p:spPr>
        <p:txBody>
          <a:bodyPr wrap="square" lIns="0" tIns="0" rIns="0" bIns="0" rtlCol="0" anchor="t">
            <a:spAutoFit/>
          </a:bodyPr>
          <a:lstStyle/>
          <a:p>
            <a:pPr algn="ctr">
              <a:lnSpc>
                <a:spcPts val="6152"/>
              </a:lnSpc>
            </a:pPr>
            <a:r>
              <a:rPr lang="en-US" sz="4394" dirty="0">
                <a:solidFill>
                  <a:srgbClr val="00FFFF"/>
                </a:solidFill>
                <a:latin typeface="Frank New 2"/>
                <a:ea typeface="Frank New 2"/>
                <a:cs typeface="Frank New 2"/>
                <a:sym typeface="Frank New 2"/>
              </a:rPr>
              <a:t>ACT</a:t>
            </a:r>
          </a:p>
        </p:txBody>
      </p:sp>
      <p:sp>
        <p:nvSpPr>
          <p:cNvPr id="13" name="TextBox 13"/>
          <p:cNvSpPr txBox="1"/>
          <p:nvPr/>
        </p:nvSpPr>
        <p:spPr>
          <a:xfrm>
            <a:off x="3406786" y="5706970"/>
            <a:ext cx="1012813" cy="795089"/>
          </a:xfrm>
          <a:prstGeom prst="rect">
            <a:avLst/>
          </a:prstGeom>
        </p:spPr>
        <p:txBody>
          <a:bodyPr wrap="square" lIns="0" tIns="0" rIns="0" bIns="0" rtlCol="0" anchor="t">
            <a:spAutoFit/>
          </a:bodyPr>
          <a:lstStyle/>
          <a:p>
            <a:pPr algn="ctr">
              <a:lnSpc>
                <a:spcPts val="6152"/>
              </a:lnSpc>
            </a:pPr>
            <a:r>
              <a:rPr lang="en-US" sz="4394" dirty="0">
                <a:solidFill>
                  <a:srgbClr val="00FFFF"/>
                </a:solidFill>
                <a:latin typeface="Frank New 2"/>
                <a:ea typeface="Frank New 2"/>
                <a:cs typeface="Frank New 2"/>
                <a:sym typeface="Frank New 2"/>
              </a:rPr>
              <a:t>CLT</a:t>
            </a:r>
          </a:p>
        </p:txBody>
      </p:sp>
      <p:sp>
        <p:nvSpPr>
          <p:cNvPr id="14" name="TextBox 14"/>
          <p:cNvSpPr txBox="1"/>
          <p:nvPr/>
        </p:nvSpPr>
        <p:spPr>
          <a:xfrm>
            <a:off x="749605" y="7562903"/>
            <a:ext cx="7159510" cy="1695397"/>
          </a:xfrm>
          <a:prstGeom prst="rect">
            <a:avLst/>
          </a:prstGeom>
        </p:spPr>
        <p:txBody>
          <a:bodyPr lIns="0" tIns="0" rIns="0" bIns="0" rtlCol="0" anchor="t">
            <a:spAutoFit/>
          </a:bodyPr>
          <a:lstStyle/>
          <a:p>
            <a:pPr marL="564292" lvl="1" indent="-282146" algn="l">
              <a:lnSpc>
                <a:spcPts val="4573"/>
              </a:lnSpc>
              <a:buFont typeface="Arial"/>
              <a:buChar char="•"/>
            </a:pPr>
            <a:r>
              <a:rPr lang="en-US" sz="2613" spc="83">
                <a:solidFill>
                  <a:srgbClr val="FFFFFF"/>
                </a:solidFill>
                <a:latin typeface="Frank New 1"/>
                <a:ea typeface="Frank New 1"/>
                <a:cs typeface="Frank New 1"/>
                <a:sym typeface="Frank New 1"/>
              </a:rPr>
              <a:t>42,000+ Applications from all 50 states</a:t>
            </a:r>
          </a:p>
          <a:p>
            <a:pPr marL="564292" lvl="1" indent="-282146" algn="l">
              <a:lnSpc>
                <a:spcPts val="4573"/>
              </a:lnSpc>
              <a:buFont typeface="Arial"/>
              <a:buChar char="•"/>
            </a:pPr>
            <a:r>
              <a:rPr lang="en-US" sz="2613" spc="83">
                <a:solidFill>
                  <a:srgbClr val="FFFFFF"/>
                </a:solidFill>
                <a:latin typeface="Frank New 1"/>
                <a:ea typeface="Frank New 1"/>
                <a:cs typeface="Frank New 1"/>
                <a:sym typeface="Frank New 1"/>
              </a:rPr>
              <a:t>52% acceptance rate (excludes spring)</a:t>
            </a:r>
          </a:p>
          <a:p>
            <a:pPr marL="564292" lvl="1" indent="-282146" algn="l">
              <a:lnSpc>
                <a:spcPts val="4573"/>
              </a:lnSpc>
              <a:buFont typeface="Arial"/>
              <a:buChar char="•"/>
            </a:pPr>
            <a:r>
              <a:rPr lang="en-US" sz="2613" spc="83">
                <a:solidFill>
                  <a:srgbClr val="FFFFFF"/>
                </a:solidFill>
                <a:latin typeface="Frank New 1"/>
                <a:ea typeface="Frank New 1"/>
                <a:cs typeface="Frank New 1"/>
                <a:sym typeface="Frank New 1"/>
              </a:rPr>
              <a:t>40% acceptance rate for fall</a:t>
            </a:r>
          </a:p>
        </p:txBody>
      </p:sp>
      <p:sp>
        <p:nvSpPr>
          <p:cNvPr id="15" name="Freeform 15"/>
          <p:cNvSpPr/>
          <p:nvPr/>
        </p:nvSpPr>
        <p:spPr>
          <a:xfrm>
            <a:off x="16970269" y="96589"/>
            <a:ext cx="1206262" cy="932111"/>
          </a:xfrm>
          <a:custGeom>
            <a:avLst/>
            <a:gdLst/>
            <a:ahLst/>
            <a:cxnLst/>
            <a:rect l="l" t="t" r="r" b="b"/>
            <a:pathLst>
              <a:path w="1206262" h="932111">
                <a:moveTo>
                  <a:pt x="0" y="0"/>
                </a:moveTo>
                <a:lnTo>
                  <a:pt x="1206261" y="0"/>
                </a:lnTo>
                <a:lnTo>
                  <a:pt x="1206261" y="932111"/>
                </a:lnTo>
                <a:lnTo>
                  <a:pt x="0" y="932111"/>
                </a:lnTo>
                <a:lnTo>
                  <a:pt x="0" y="0"/>
                </a:lnTo>
                <a:close/>
              </a:path>
            </a:pathLst>
          </a:custGeom>
          <a:blipFill>
            <a:blip r:embed="rId5"/>
            <a:stretch>
              <a:fillRect/>
            </a:stretch>
          </a:blipFill>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sp>
      <p:graphicFrame>
        <p:nvGraphicFramePr>
          <p:cNvPr id="3" name="Table 3"/>
          <p:cNvGraphicFramePr>
            <a:graphicFrameLocks noGrp="1"/>
          </p:cNvGraphicFramePr>
          <p:nvPr>
            <p:extLst>
              <p:ext uri="{D42A27DB-BD31-4B8C-83A1-F6EECF244321}">
                <p14:modId xmlns:p14="http://schemas.microsoft.com/office/powerpoint/2010/main" val="3375048960"/>
              </p:ext>
            </p:extLst>
          </p:nvPr>
        </p:nvGraphicFramePr>
        <p:xfrm>
          <a:off x="1502471" y="2277928"/>
          <a:ext cx="14741460" cy="4237172"/>
        </p:xfrm>
        <a:graphic>
          <a:graphicData uri="http://schemas.openxmlformats.org/drawingml/2006/table">
            <a:tbl>
              <a:tblPr/>
              <a:tblGrid>
                <a:gridCol w="3037866">
                  <a:extLst>
                    <a:ext uri="{9D8B030D-6E8A-4147-A177-3AD203B41FA5}">
                      <a16:colId xmlns:a16="http://schemas.microsoft.com/office/drawing/2014/main" val="20000"/>
                    </a:ext>
                  </a:extLst>
                </a:gridCol>
                <a:gridCol w="4332864">
                  <a:extLst>
                    <a:ext uri="{9D8B030D-6E8A-4147-A177-3AD203B41FA5}">
                      <a16:colId xmlns:a16="http://schemas.microsoft.com/office/drawing/2014/main" val="20001"/>
                    </a:ext>
                  </a:extLst>
                </a:gridCol>
                <a:gridCol w="3685365">
                  <a:extLst>
                    <a:ext uri="{9D8B030D-6E8A-4147-A177-3AD203B41FA5}">
                      <a16:colId xmlns:a16="http://schemas.microsoft.com/office/drawing/2014/main" val="20002"/>
                    </a:ext>
                  </a:extLst>
                </a:gridCol>
                <a:gridCol w="3685365">
                  <a:extLst>
                    <a:ext uri="{9D8B030D-6E8A-4147-A177-3AD203B41FA5}">
                      <a16:colId xmlns:a16="http://schemas.microsoft.com/office/drawing/2014/main" val="20003"/>
                    </a:ext>
                  </a:extLst>
                </a:gridCol>
              </a:tblGrid>
              <a:tr h="1360514">
                <a:tc>
                  <a:txBody>
                    <a:bodyPr/>
                    <a:lstStyle/>
                    <a:p>
                      <a:pPr algn="ctr">
                        <a:lnSpc>
                          <a:spcPts val="3283"/>
                        </a:lnSpc>
                        <a:defRPr/>
                      </a:pPr>
                      <a:endParaRPr lang="en-US" sz="1100"/>
                    </a:p>
                  </a:txBody>
                  <a:tcPr marL="227140" marR="227140" marT="227140" marB="227140" anchor="ctr">
                    <a:lnL w="0" cap="flat" cmpd="sng" algn="ctr">
                      <a:solidFill>
                        <a:srgbClr val="00FFFF"/>
                      </a:solidFill>
                      <a:prstDash val="solid"/>
                      <a:round/>
                      <a:headEnd type="none" w="med" len="med"/>
                      <a:tailEnd type="none" w="med" len="med"/>
                    </a:lnL>
                    <a:lnR w="0" cap="flat" cmpd="sng" algn="ctr">
                      <a:solidFill>
                        <a:srgbClr val="00FFFF"/>
                      </a:solidFill>
                      <a:prstDash val="solid"/>
                      <a:round/>
                      <a:headEnd type="none" w="med" len="med"/>
                      <a:tailEnd type="none" w="med" len="med"/>
                    </a:lnR>
                    <a:lnT w="0" cap="flat" cmpd="sng" algn="ctr">
                      <a:solidFill>
                        <a:srgbClr val="00FFFF"/>
                      </a:solidFill>
                      <a:prstDash val="solid"/>
                      <a:round/>
                      <a:headEnd type="none" w="med" len="med"/>
                      <a:tailEnd type="none" w="med" len="med"/>
                    </a:lnT>
                    <a:lnB w="0" cap="flat" cmpd="sng" algn="ctr">
                      <a:solidFill>
                        <a:srgbClr val="00FFFF"/>
                      </a:solidFill>
                      <a:prstDash val="solid"/>
                      <a:round/>
                      <a:headEnd type="none" w="med" len="med"/>
                      <a:tailEnd type="none" w="med" len="med"/>
                    </a:lnB>
                    <a:solidFill>
                      <a:srgbClr val="00FFFF"/>
                    </a:solidFill>
                  </a:tcPr>
                </a:tc>
                <a:tc>
                  <a:txBody>
                    <a:bodyPr/>
                    <a:lstStyle/>
                    <a:p>
                      <a:pPr algn="ctr">
                        <a:lnSpc>
                          <a:spcPts val="3283"/>
                        </a:lnSpc>
                        <a:defRPr/>
                      </a:pPr>
                      <a:endParaRPr lang="en-US" sz="1100"/>
                    </a:p>
                  </a:txBody>
                  <a:tcPr marL="227140" marR="227140" marT="227140" marB="227140" anchor="ctr">
                    <a:lnL w="0" cap="flat" cmpd="sng" algn="ctr">
                      <a:solidFill>
                        <a:srgbClr val="00FFFF"/>
                      </a:solidFill>
                      <a:prstDash val="solid"/>
                      <a:round/>
                      <a:headEnd type="none" w="med" len="med"/>
                      <a:tailEnd type="none" w="med" len="med"/>
                    </a:lnL>
                    <a:lnR w="0" cap="flat" cmpd="sng" algn="ctr">
                      <a:solidFill>
                        <a:srgbClr val="00FFFF"/>
                      </a:solidFill>
                      <a:prstDash val="solid"/>
                      <a:round/>
                      <a:headEnd type="none" w="med" len="med"/>
                      <a:tailEnd type="none" w="med" len="med"/>
                    </a:lnR>
                    <a:lnT w="0" cap="flat" cmpd="sng" algn="ctr">
                      <a:solidFill>
                        <a:srgbClr val="00FFFF"/>
                      </a:solidFill>
                      <a:prstDash val="solid"/>
                      <a:round/>
                      <a:headEnd type="none" w="med" len="med"/>
                      <a:tailEnd type="none" w="med" len="med"/>
                    </a:lnT>
                    <a:lnB w="0" cap="flat" cmpd="sng" algn="ctr">
                      <a:solidFill>
                        <a:srgbClr val="00FFFF"/>
                      </a:solidFill>
                      <a:prstDash val="solid"/>
                      <a:round/>
                      <a:headEnd type="none" w="med" len="med"/>
                      <a:tailEnd type="none" w="med" len="med"/>
                    </a:lnB>
                    <a:solidFill>
                      <a:srgbClr val="00FFFF"/>
                    </a:solidFill>
                  </a:tcPr>
                </a:tc>
                <a:tc>
                  <a:txBody>
                    <a:bodyPr/>
                    <a:lstStyle/>
                    <a:p>
                      <a:pPr algn="ctr">
                        <a:lnSpc>
                          <a:spcPts val="3283"/>
                        </a:lnSpc>
                        <a:defRPr/>
                      </a:pPr>
                      <a:endParaRPr lang="en-US" sz="1100"/>
                    </a:p>
                  </a:txBody>
                  <a:tcPr marL="227140" marR="227140" marT="227140" marB="227140" anchor="ctr">
                    <a:lnL w="0" cap="flat" cmpd="sng" algn="ctr">
                      <a:solidFill>
                        <a:srgbClr val="00FFFF"/>
                      </a:solidFill>
                      <a:prstDash val="solid"/>
                      <a:round/>
                      <a:headEnd type="none" w="med" len="med"/>
                      <a:tailEnd type="none" w="med" len="med"/>
                    </a:lnL>
                    <a:lnR w="0" cap="flat" cmpd="sng" algn="ctr">
                      <a:solidFill>
                        <a:srgbClr val="00FFFF"/>
                      </a:solidFill>
                      <a:prstDash val="solid"/>
                      <a:round/>
                      <a:headEnd type="none" w="med" len="med"/>
                      <a:tailEnd type="none" w="med" len="med"/>
                    </a:lnR>
                    <a:lnT w="0" cap="flat" cmpd="sng" algn="ctr">
                      <a:solidFill>
                        <a:srgbClr val="00FFFF"/>
                      </a:solidFill>
                      <a:prstDash val="solid"/>
                      <a:round/>
                      <a:headEnd type="none" w="med" len="med"/>
                      <a:tailEnd type="none" w="med" len="med"/>
                    </a:lnT>
                    <a:lnB w="0" cap="flat" cmpd="sng" algn="ctr">
                      <a:solidFill>
                        <a:srgbClr val="00FFFF"/>
                      </a:solidFill>
                      <a:prstDash val="solid"/>
                      <a:round/>
                      <a:headEnd type="none" w="med" len="med"/>
                      <a:tailEnd type="none" w="med" len="med"/>
                    </a:lnB>
                    <a:solidFill>
                      <a:srgbClr val="00FFFF"/>
                    </a:solidFill>
                  </a:tcPr>
                </a:tc>
                <a:tc>
                  <a:txBody>
                    <a:bodyPr/>
                    <a:lstStyle/>
                    <a:p>
                      <a:pPr algn="ctr">
                        <a:lnSpc>
                          <a:spcPts val="3283"/>
                        </a:lnSpc>
                        <a:defRPr/>
                      </a:pPr>
                      <a:endParaRPr lang="en-US" sz="1100"/>
                    </a:p>
                  </a:txBody>
                  <a:tcPr marL="227140" marR="227140" marT="227140" marB="227140" anchor="ctr">
                    <a:lnL w="0" cap="flat" cmpd="sng" algn="ctr">
                      <a:solidFill>
                        <a:srgbClr val="00FFFF"/>
                      </a:solidFill>
                      <a:prstDash val="solid"/>
                      <a:round/>
                      <a:headEnd type="none" w="med" len="med"/>
                      <a:tailEnd type="none" w="med" len="med"/>
                    </a:lnL>
                    <a:lnR w="0" cap="flat" cmpd="sng" algn="ctr">
                      <a:solidFill>
                        <a:srgbClr val="00FFFF"/>
                      </a:solidFill>
                      <a:prstDash val="solid"/>
                      <a:round/>
                      <a:headEnd type="none" w="med" len="med"/>
                      <a:tailEnd type="none" w="med" len="med"/>
                    </a:lnR>
                    <a:lnT w="0" cap="flat" cmpd="sng" algn="ctr">
                      <a:solidFill>
                        <a:srgbClr val="00FFFF"/>
                      </a:solidFill>
                      <a:prstDash val="solid"/>
                      <a:round/>
                      <a:headEnd type="none" w="med" len="med"/>
                      <a:tailEnd type="none" w="med" len="med"/>
                    </a:lnT>
                    <a:lnB w="0" cap="flat" cmpd="sng" algn="ctr">
                      <a:solidFill>
                        <a:srgbClr val="00FFFF"/>
                      </a:solidFill>
                      <a:prstDash val="solid"/>
                      <a:round/>
                      <a:headEnd type="none" w="med" len="med"/>
                      <a:tailEnd type="none" w="med" len="med"/>
                    </a:lnB>
                    <a:solidFill>
                      <a:srgbClr val="00FFFF"/>
                    </a:solidFill>
                  </a:tcPr>
                </a:tc>
                <a:extLst>
                  <a:ext uri="{0D108BD9-81ED-4DB2-BD59-A6C34878D82A}">
                    <a16:rowId xmlns:a16="http://schemas.microsoft.com/office/drawing/2014/main" val="10000"/>
                  </a:ext>
                </a:extLst>
              </a:tr>
              <a:tr h="1340331">
                <a:tc>
                  <a:txBody>
                    <a:bodyPr/>
                    <a:lstStyle/>
                    <a:p>
                      <a:pPr algn="ctr">
                        <a:lnSpc>
                          <a:spcPts val="3283"/>
                        </a:lnSpc>
                        <a:defRPr/>
                      </a:pPr>
                      <a:endParaRPr lang="en-US" sz="1100"/>
                    </a:p>
                  </a:txBody>
                  <a:tcPr marL="227140" marR="227140" marT="227140" marB="22714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0" cap="flat" cmpd="sng" algn="ctr">
                      <a:solidFill>
                        <a:srgbClr val="00FFFF"/>
                      </a:solidFill>
                      <a:prstDash val="solid"/>
                      <a:round/>
                      <a:headEnd type="none" w="med" len="med"/>
                      <a:tailEnd type="none" w="med" len="med"/>
                    </a:lnT>
                    <a:lnB w="0" cap="flat" cmpd="sng" algn="ctr">
                      <a:solidFill>
                        <a:srgbClr val="FFFFFF"/>
                      </a:solidFill>
                      <a:prstDash val="solid"/>
                      <a:round/>
                      <a:headEnd type="none" w="med" len="med"/>
                      <a:tailEnd type="none" w="med" len="med"/>
                    </a:lnB>
                    <a:solidFill>
                      <a:srgbClr val="FFFFFF"/>
                    </a:solidFill>
                  </a:tcPr>
                </a:tc>
                <a:tc>
                  <a:txBody>
                    <a:bodyPr/>
                    <a:lstStyle/>
                    <a:p>
                      <a:pPr algn="ctr">
                        <a:lnSpc>
                          <a:spcPts val="3283"/>
                        </a:lnSpc>
                        <a:defRPr/>
                      </a:pPr>
                      <a:endParaRPr lang="en-US" sz="1100"/>
                    </a:p>
                  </a:txBody>
                  <a:tcPr marL="227140" marR="227140" marT="227140" marB="22714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0" cap="flat" cmpd="sng" algn="ctr">
                      <a:solidFill>
                        <a:srgbClr val="00FFFF"/>
                      </a:solidFill>
                      <a:prstDash val="solid"/>
                      <a:round/>
                      <a:headEnd type="none" w="med" len="med"/>
                      <a:tailEnd type="none" w="med" len="med"/>
                    </a:lnT>
                    <a:lnB w="0" cap="flat" cmpd="sng" algn="ctr">
                      <a:solidFill>
                        <a:srgbClr val="FFFFFF"/>
                      </a:solidFill>
                      <a:prstDash val="solid"/>
                      <a:round/>
                      <a:headEnd type="none" w="med" len="med"/>
                      <a:tailEnd type="none" w="med" len="med"/>
                    </a:lnB>
                    <a:solidFill>
                      <a:srgbClr val="FFFFFF"/>
                    </a:solidFill>
                  </a:tcPr>
                </a:tc>
                <a:tc>
                  <a:txBody>
                    <a:bodyPr/>
                    <a:lstStyle/>
                    <a:p>
                      <a:pPr algn="ctr">
                        <a:lnSpc>
                          <a:spcPts val="3283"/>
                        </a:lnSpc>
                        <a:defRPr/>
                      </a:pPr>
                      <a:endParaRPr lang="en-US" sz="1100"/>
                    </a:p>
                  </a:txBody>
                  <a:tcPr marL="227140" marR="227140" marT="227140" marB="22714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0" cap="flat" cmpd="sng" algn="ctr">
                      <a:solidFill>
                        <a:srgbClr val="00FFFF"/>
                      </a:solidFill>
                      <a:prstDash val="solid"/>
                      <a:round/>
                      <a:headEnd type="none" w="med" len="med"/>
                      <a:tailEnd type="none" w="med" len="med"/>
                    </a:lnT>
                    <a:lnB w="0" cap="flat" cmpd="sng" algn="ctr">
                      <a:solidFill>
                        <a:srgbClr val="FFFFFF"/>
                      </a:solidFill>
                      <a:prstDash val="solid"/>
                      <a:round/>
                      <a:headEnd type="none" w="med" len="med"/>
                      <a:tailEnd type="none" w="med" len="med"/>
                    </a:lnB>
                    <a:solidFill>
                      <a:srgbClr val="FFFFFF"/>
                    </a:solidFill>
                  </a:tcPr>
                </a:tc>
                <a:tc>
                  <a:txBody>
                    <a:bodyPr/>
                    <a:lstStyle/>
                    <a:p>
                      <a:pPr algn="ctr">
                        <a:lnSpc>
                          <a:spcPts val="3283"/>
                        </a:lnSpc>
                        <a:defRPr/>
                      </a:pPr>
                      <a:endParaRPr lang="en-US" sz="1100" dirty="0"/>
                    </a:p>
                  </a:txBody>
                  <a:tcPr marL="227140" marR="227140" marT="227140" marB="22714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0" cap="flat" cmpd="sng" algn="ctr">
                      <a:solidFill>
                        <a:srgbClr val="00FFFF"/>
                      </a:solidFill>
                      <a:prstDash val="solid"/>
                      <a:round/>
                      <a:headEnd type="none" w="med" len="med"/>
                      <a:tailEnd type="none" w="med" len="med"/>
                    </a:lnT>
                    <a:lnB w="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536327">
                <a:tc>
                  <a:txBody>
                    <a:bodyPr/>
                    <a:lstStyle/>
                    <a:p>
                      <a:pPr algn="ctr">
                        <a:lnSpc>
                          <a:spcPts val="3283"/>
                        </a:lnSpc>
                        <a:defRPr/>
                      </a:pPr>
                      <a:endParaRPr lang="en-US" sz="1100"/>
                    </a:p>
                  </a:txBody>
                  <a:tcPr marL="227140" marR="227140" marT="227140" marB="22714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0" cap="flat" cmpd="sng" algn="ctr">
                      <a:solidFill>
                        <a:srgbClr val="FFFFFF"/>
                      </a:solidFill>
                      <a:prstDash val="solid"/>
                      <a:round/>
                      <a:headEnd type="none" w="med" len="med"/>
                      <a:tailEnd type="none" w="med" len="med"/>
                    </a:lnT>
                    <a:lnB w="0" cap="flat" cmpd="sng" algn="ctr">
                      <a:solidFill>
                        <a:srgbClr val="FFFFFF"/>
                      </a:solidFill>
                      <a:prstDash val="solid"/>
                      <a:round/>
                      <a:headEnd type="none" w="med" len="med"/>
                      <a:tailEnd type="none" w="med" len="med"/>
                    </a:lnB>
                    <a:solidFill>
                      <a:srgbClr val="FFFFFF"/>
                    </a:solidFill>
                  </a:tcPr>
                </a:tc>
                <a:tc>
                  <a:txBody>
                    <a:bodyPr/>
                    <a:lstStyle/>
                    <a:p>
                      <a:pPr algn="ctr">
                        <a:lnSpc>
                          <a:spcPts val="3283"/>
                        </a:lnSpc>
                        <a:defRPr/>
                      </a:pPr>
                      <a:endParaRPr lang="en-US" sz="1100"/>
                    </a:p>
                  </a:txBody>
                  <a:tcPr marL="227140" marR="227140" marT="227140" marB="22714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0" cap="flat" cmpd="sng" algn="ctr">
                      <a:solidFill>
                        <a:srgbClr val="FFFFFF"/>
                      </a:solidFill>
                      <a:prstDash val="solid"/>
                      <a:round/>
                      <a:headEnd type="none" w="med" len="med"/>
                      <a:tailEnd type="none" w="med" len="med"/>
                    </a:lnT>
                    <a:lnB w="0" cap="flat" cmpd="sng" algn="ctr">
                      <a:solidFill>
                        <a:srgbClr val="FFFFFF"/>
                      </a:solidFill>
                      <a:prstDash val="solid"/>
                      <a:round/>
                      <a:headEnd type="none" w="med" len="med"/>
                      <a:tailEnd type="none" w="med" len="med"/>
                    </a:lnB>
                    <a:solidFill>
                      <a:srgbClr val="FFFFFF"/>
                    </a:solidFill>
                  </a:tcPr>
                </a:tc>
                <a:tc>
                  <a:txBody>
                    <a:bodyPr/>
                    <a:lstStyle/>
                    <a:p>
                      <a:pPr algn="ctr">
                        <a:lnSpc>
                          <a:spcPts val="3283"/>
                        </a:lnSpc>
                        <a:defRPr/>
                      </a:pPr>
                      <a:endParaRPr lang="en-US" sz="1100" dirty="0"/>
                    </a:p>
                  </a:txBody>
                  <a:tcPr marL="227140" marR="227140" marT="227140" marB="22714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0" cap="flat" cmpd="sng" algn="ctr">
                      <a:solidFill>
                        <a:srgbClr val="FFFFFF"/>
                      </a:solidFill>
                      <a:prstDash val="solid"/>
                      <a:round/>
                      <a:headEnd type="none" w="med" len="med"/>
                      <a:tailEnd type="none" w="med" len="med"/>
                    </a:lnT>
                    <a:lnB w="0" cap="flat" cmpd="sng" algn="ctr">
                      <a:solidFill>
                        <a:srgbClr val="FFFFFF"/>
                      </a:solidFill>
                      <a:prstDash val="solid"/>
                      <a:round/>
                      <a:headEnd type="none" w="med" len="med"/>
                      <a:tailEnd type="none" w="med" len="med"/>
                    </a:lnB>
                    <a:solidFill>
                      <a:srgbClr val="FFFFFF"/>
                    </a:solidFill>
                  </a:tcPr>
                </a:tc>
                <a:tc>
                  <a:txBody>
                    <a:bodyPr/>
                    <a:lstStyle/>
                    <a:p>
                      <a:pPr algn="ctr">
                        <a:lnSpc>
                          <a:spcPts val="3283"/>
                        </a:lnSpc>
                        <a:defRPr/>
                      </a:pPr>
                      <a:endParaRPr lang="en-US" sz="1100" dirty="0"/>
                    </a:p>
                  </a:txBody>
                  <a:tcPr marL="227140" marR="227140" marT="227140" marB="22714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0" cap="flat" cmpd="sng" algn="ctr">
                      <a:solidFill>
                        <a:srgbClr val="FFFFFF"/>
                      </a:solidFill>
                      <a:prstDash val="solid"/>
                      <a:round/>
                      <a:headEnd type="none" w="med" len="med"/>
                      <a:tailEnd type="none" w="med" len="med"/>
                    </a:lnT>
                    <a:lnB w="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sp>
        <p:nvSpPr>
          <p:cNvPr id="4" name="Freeform 4"/>
          <p:cNvSpPr/>
          <p:nvPr/>
        </p:nvSpPr>
        <p:spPr>
          <a:xfrm>
            <a:off x="16970269" y="96589"/>
            <a:ext cx="1206262" cy="932111"/>
          </a:xfrm>
          <a:custGeom>
            <a:avLst/>
            <a:gdLst/>
            <a:ahLst/>
            <a:cxnLst/>
            <a:rect l="l" t="t" r="r" b="b"/>
            <a:pathLst>
              <a:path w="1206262" h="932111">
                <a:moveTo>
                  <a:pt x="0" y="0"/>
                </a:moveTo>
                <a:lnTo>
                  <a:pt x="1206261" y="0"/>
                </a:lnTo>
                <a:lnTo>
                  <a:pt x="1206261" y="932111"/>
                </a:lnTo>
                <a:lnTo>
                  <a:pt x="0" y="932111"/>
                </a:lnTo>
                <a:lnTo>
                  <a:pt x="0" y="0"/>
                </a:lnTo>
                <a:close/>
              </a:path>
            </a:pathLst>
          </a:custGeom>
          <a:blipFill>
            <a:blip r:embed="rId3"/>
            <a:stretch>
              <a:fillRect/>
            </a:stretch>
          </a:blipFill>
        </p:spPr>
      </p:sp>
      <p:sp>
        <p:nvSpPr>
          <p:cNvPr id="5" name="TextBox 5"/>
          <p:cNvSpPr txBox="1"/>
          <p:nvPr/>
        </p:nvSpPr>
        <p:spPr>
          <a:xfrm>
            <a:off x="6664945" y="1402974"/>
            <a:ext cx="4436847" cy="765457"/>
          </a:xfrm>
          <a:prstGeom prst="rect">
            <a:avLst/>
          </a:prstGeom>
        </p:spPr>
        <p:txBody>
          <a:bodyPr lIns="0" tIns="0" rIns="0" bIns="0" rtlCol="0" anchor="t">
            <a:spAutoFit/>
          </a:bodyPr>
          <a:lstStyle/>
          <a:p>
            <a:pPr algn="ctr">
              <a:lnSpc>
                <a:spcPts val="6109"/>
              </a:lnSpc>
            </a:pPr>
            <a:r>
              <a:rPr lang="en-US" sz="4363" dirty="0">
                <a:solidFill>
                  <a:srgbClr val="FFFFFF"/>
                </a:solidFill>
                <a:latin typeface="Furore"/>
                <a:ea typeface="Furore"/>
                <a:cs typeface="Furore"/>
                <a:sym typeface="Furore"/>
              </a:rPr>
              <a:t>Early Action</a:t>
            </a:r>
          </a:p>
        </p:txBody>
      </p:sp>
      <p:sp>
        <p:nvSpPr>
          <p:cNvPr id="6" name="TextBox 6"/>
          <p:cNvSpPr txBox="1"/>
          <p:nvPr/>
        </p:nvSpPr>
        <p:spPr>
          <a:xfrm>
            <a:off x="5308250" y="2399413"/>
            <a:ext cx="2870227" cy="950533"/>
          </a:xfrm>
          <a:prstGeom prst="rect">
            <a:avLst/>
          </a:prstGeom>
        </p:spPr>
        <p:txBody>
          <a:bodyPr lIns="0" tIns="0" rIns="0" bIns="0" rtlCol="0" anchor="t">
            <a:spAutoFit/>
          </a:bodyPr>
          <a:lstStyle/>
          <a:p>
            <a:pPr algn="ctr">
              <a:lnSpc>
                <a:spcPts val="3783"/>
              </a:lnSpc>
            </a:pPr>
            <a:r>
              <a:rPr lang="en-US" sz="2702">
                <a:solidFill>
                  <a:srgbClr val="081E3F"/>
                </a:solidFill>
                <a:latin typeface="Furore"/>
                <a:ea typeface="Furore"/>
                <a:cs typeface="Furore"/>
                <a:sym typeface="Furore"/>
              </a:rPr>
              <a:t>Complete App with Docs</a:t>
            </a:r>
          </a:p>
        </p:txBody>
      </p:sp>
      <p:sp>
        <p:nvSpPr>
          <p:cNvPr id="7" name="TextBox 7"/>
          <p:cNvSpPr txBox="1"/>
          <p:nvPr/>
        </p:nvSpPr>
        <p:spPr>
          <a:xfrm>
            <a:off x="9848891" y="2706538"/>
            <a:ext cx="2681948" cy="492270"/>
          </a:xfrm>
          <a:prstGeom prst="rect">
            <a:avLst/>
          </a:prstGeom>
        </p:spPr>
        <p:txBody>
          <a:bodyPr lIns="0" tIns="0" rIns="0" bIns="0" rtlCol="0" anchor="t">
            <a:spAutoFit/>
          </a:bodyPr>
          <a:lstStyle/>
          <a:p>
            <a:pPr algn="ctr">
              <a:lnSpc>
                <a:spcPts val="3841"/>
              </a:lnSpc>
            </a:pPr>
            <a:r>
              <a:rPr lang="en-US" sz="2744">
                <a:solidFill>
                  <a:srgbClr val="081E3F"/>
                </a:solidFill>
                <a:latin typeface="Furore"/>
                <a:ea typeface="Furore"/>
                <a:cs typeface="Furore"/>
                <a:sym typeface="Furore"/>
              </a:rPr>
              <a:t>Notification </a:t>
            </a:r>
          </a:p>
        </p:txBody>
      </p:sp>
      <p:sp>
        <p:nvSpPr>
          <p:cNvPr id="8" name="TextBox 8"/>
          <p:cNvSpPr txBox="1"/>
          <p:nvPr/>
        </p:nvSpPr>
        <p:spPr>
          <a:xfrm>
            <a:off x="13972922" y="2634557"/>
            <a:ext cx="2333331" cy="515766"/>
          </a:xfrm>
          <a:prstGeom prst="rect">
            <a:avLst/>
          </a:prstGeom>
        </p:spPr>
        <p:txBody>
          <a:bodyPr lIns="0" tIns="0" rIns="0" bIns="0" rtlCol="0" anchor="t">
            <a:spAutoFit/>
          </a:bodyPr>
          <a:lstStyle/>
          <a:p>
            <a:pPr algn="ctr">
              <a:lnSpc>
                <a:spcPts val="4121"/>
              </a:lnSpc>
            </a:pPr>
            <a:r>
              <a:rPr lang="en-US" sz="2944">
                <a:solidFill>
                  <a:srgbClr val="081E3F"/>
                </a:solidFill>
                <a:latin typeface="Furore"/>
                <a:ea typeface="Furore"/>
                <a:cs typeface="Furore"/>
                <a:sym typeface="Furore"/>
              </a:rPr>
              <a:t>Deposit </a:t>
            </a:r>
          </a:p>
        </p:txBody>
      </p:sp>
      <p:sp>
        <p:nvSpPr>
          <p:cNvPr id="9" name="TextBox 9"/>
          <p:cNvSpPr txBox="1"/>
          <p:nvPr/>
        </p:nvSpPr>
        <p:spPr>
          <a:xfrm>
            <a:off x="1826324" y="4038640"/>
            <a:ext cx="2981188" cy="415290"/>
          </a:xfrm>
          <a:prstGeom prst="rect">
            <a:avLst/>
          </a:prstGeom>
        </p:spPr>
        <p:txBody>
          <a:bodyPr lIns="0" tIns="0" rIns="0" bIns="0" rtlCol="0" anchor="t">
            <a:spAutoFit/>
          </a:bodyPr>
          <a:lstStyle/>
          <a:p>
            <a:pPr algn="ctr">
              <a:lnSpc>
                <a:spcPts val="3359"/>
              </a:lnSpc>
            </a:pPr>
            <a:r>
              <a:rPr lang="en-US" sz="2400" dirty="0">
                <a:solidFill>
                  <a:srgbClr val="081E3F"/>
                </a:solidFill>
                <a:latin typeface="Furore"/>
                <a:ea typeface="Furore"/>
                <a:cs typeface="Furore"/>
                <a:sym typeface="Furore"/>
              </a:rPr>
              <a:t>Early Fall 2026</a:t>
            </a:r>
          </a:p>
        </p:txBody>
      </p:sp>
      <p:sp>
        <p:nvSpPr>
          <p:cNvPr id="10" name="TextBox 10"/>
          <p:cNvSpPr txBox="1"/>
          <p:nvPr/>
        </p:nvSpPr>
        <p:spPr>
          <a:xfrm>
            <a:off x="1826324" y="5425915"/>
            <a:ext cx="2505802" cy="492460"/>
          </a:xfrm>
          <a:prstGeom prst="rect">
            <a:avLst/>
          </a:prstGeom>
        </p:spPr>
        <p:txBody>
          <a:bodyPr lIns="0" tIns="0" rIns="0" bIns="0" rtlCol="0" anchor="t">
            <a:spAutoFit/>
          </a:bodyPr>
          <a:lstStyle/>
          <a:p>
            <a:pPr algn="ctr">
              <a:lnSpc>
                <a:spcPts val="3831"/>
              </a:lnSpc>
            </a:pPr>
            <a:r>
              <a:rPr lang="en-US" sz="2736" dirty="0">
                <a:solidFill>
                  <a:srgbClr val="081E3F"/>
                </a:solidFill>
                <a:latin typeface="Furore"/>
                <a:ea typeface="Furore"/>
                <a:cs typeface="Furore"/>
                <a:sym typeface="Furore"/>
              </a:rPr>
              <a:t>Fall 2026</a:t>
            </a:r>
          </a:p>
        </p:txBody>
      </p:sp>
      <p:sp>
        <p:nvSpPr>
          <p:cNvPr id="11" name="TextBox 11"/>
          <p:cNvSpPr txBox="1"/>
          <p:nvPr/>
        </p:nvSpPr>
        <p:spPr>
          <a:xfrm>
            <a:off x="5672675" y="4084471"/>
            <a:ext cx="2505802" cy="474789"/>
          </a:xfrm>
          <a:prstGeom prst="rect">
            <a:avLst/>
          </a:prstGeom>
        </p:spPr>
        <p:txBody>
          <a:bodyPr lIns="0" tIns="0" rIns="0" bIns="0" rtlCol="0" anchor="t">
            <a:spAutoFit/>
          </a:bodyPr>
          <a:lstStyle/>
          <a:p>
            <a:pPr algn="ctr">
              <a:lnSpc>
                <a:spcPts val="3998"/>
              </a:lnSpc>
            </a:pPr>
            <a:r>
              <a:rPr lang="en-US" sz="2856">
                <a:solidFill>
                  <a:srgbClr val="081E3F"/>
                </a:solidFill>
                <a:latin typeface="Frank New 3"/>
                <a:ea typeface="Frank New 3"/>
                <a:cs typeface="Frank New 3"/>
                <a:sym typeface="Frank New 3"/>
              </a:rPr>
              <a:t>November 3</a:t>
            </a:r>
          </a:p>
        </p:txBody>
      </p:sp>
      <p:sp>
        <p:nvSpPr>
          <p:cNvPr id="12" name="TextBox 12"/>
          <p:cNvSpPr txBox="1"/>
          <p:nvPr/>
        </p:nvSpPr>
        <p:spPr>
          <a:xfrm>
            <a:off x="5551467" y="5436838"/>
            <a:ext cx="2505802" cy="474789"/>
          </a:xfrm>
          <a:prstGeom prst="rect">
            <a:avLst/>
          </a:prstGeom>
        </p:spPr>
        <p:txBody>
          <a:bodyPr lIns="0" tIns="0" rIns="0" bIns="0" rtlCol="0" anchor="t">
            <a:spAutoFit/>
          </a:bodyPr>
          <a:lstStyle/>
          <a:p>
            <a:pPr algn="ctr">
              <a:lnSpc>
                <a:spcPts val="3998"/>
              </a:lnSpc>
            </a:pPr>
            <a:r>
              <a:rPr lang="en-US" sz="2856">
                <a:solidFill>
                  <a:srgbClr val="081E3F"/>
                </a:solidFill>
                <a:latin typeface="Frank New 3"/>
                <a:ea typeface="Frank New 3"/>
                <a:cs typeface="Frank New 3"/>
                <a:sym typeface="Frank New 3"/>
              </a:rPr>
              <a:t>November 3</a:t>
            </a:r>
          </a:p>
        </p:txBody>
      </p:sp>
      <p:sp>
        <p:nvSpPr>
          <p:cNvPr id="13" name="TextBox 13"/>
          <p:cNvSpPr txBox="1"/>
          <p:nvPr/>
        </p:nvSpPr>
        <p:spPr>
          <a:xfrm>
            <a:off x="9848891" y="4058944"/>
            <a:ext cx="2505802" cy="474789"/>
          </a:xfrm>
          <a:prstGeom prst="rect">
            <a:avLst/>
          </a:prstGeom>
        </p:spPr>
        <p:txBody>
          <a:bodyPr lIns="0" tIns="0" rIns="0" bIns="0" rtlCol="0" anchor="t">
            <a:spAutoFit/>
          </a:bodyPr>
          <a:lstStyle/>
          <a:p>
            <a:pPr algn="ctr">
              <a:lnSpc>
                <a:spcPts val="3998"/>
              </a:lnSpc>
            </a:pPr>
            <a:r>
              <a:rPr lang="en-US" sz="2856">
                <a:solidFill>
                  <a:srgbClr val="081E3F"/>
                </a:solidFill>
                <a:latin typeface="Frank New 3"/>
                <a:ea typeface="Frank New 3"/>
                <a:cs typeface="Frank New 3"/>
                <a:sym typeface="Frank New 3"/>
              </a:rPr>
              <a:t>December 11</a:t>
            </a:r>
          </a:p>
        </p:txBody>
      </p:sp>
      <p:sp>
        <p:nvSpPr>
          <p:cNvPr id="14" name="TextBox 14"/>
          <p:cNvSpPr txBox="1"/>
          <p:nvPr/>
        </p:nvSpPr>
        <p:spPr>
          <a:xfrm>
            <a:off x="9762655" y="5436838"/>
            <a:ext cx="2505802" cy="474789"/>
          </a:xfrm>
          <a:prstGeom prst="rect">
            <a:avLst/>
          </a:prstGeom>
        </p:spPr>
        <p:txBody>
          <a:bodyPr lIns="0" tIns="0" rIns="0" bIns="0" rtlCol="0" anchor="t">
            <a:spAutoFit/>
          </a:bodyPr>
          <a:lstStyle/>
          <a:p>
            <a:pPr algn="ctr">
              <a:lnSpc>
                <a:spcPts val="3998"/>
              </a:lnSpc>
            </a:pPr>
            <a:r>
              <a:rPr lang="en-US" sz="2856">
                <a:solidFill>
                  <a:srgbClr val="081E3F"/>
                </a:solidFill>
                <a:latin typeface="Frank New 3"/>
                <a:ea typeface="Frank New 3"/>
                <a:cs typeface="Frank New 3"/>
                <a:sym typeface="Frank New 3"/>
              </a:rPr>
              <a:t>December 11</a:t>
            </a:r>
          </a:p>
        </p:txBody>
      </p:sp>
      <p:sp>
        <p:nvSpPr>
          <p:cNvPr id="15" name="TextBox 15"/>
          <p:cNvSpPr txBox="1"/>
          <p:nvPr/>
        </p:nvSpPr>
        <p:spPr>
          <a:xfrm>
            <a:off x="13738128" y="4244095"/>
            <a:ext cx="2505802" cy="474789"/>
          </a:xfrm>
          <a:prstGeom prst="rect">
            <a:avLst/>
          </a:prstGeom>
        </p:spPr>
        <p:txBody>
          <a:bodyPr lIns="0" tIns="0" rIns="0" bIns="0" rtlCol="0" anchor="t">
            <a:spAutoFit/>
          </a:bodyPr>
          <a:lstStyle/>
          <a:p>
            <a:pPr algn="ctr">
              <a:lnSpc>
                <a:spcPts val="3998"/>
              </a:lnSpc>
            </a:pPr>
            <a:r>
              <a:rPr lang="en-US" sz="2856">
                <a:solidFill>
                  <a:srgbClr val="081E3F"/>
                </a:solidFill>
                <a:latin typeface="Frank New 3"/>
                <a:ea typeface="Frank New 3"/>
                <a:cs typeface="Frank New 3"/>
                <a:sym typeface="Frank New 3"/>
              </a:rPr>
              <a:t>May 1</a:t>
            </a:r>
          </a:p>
        </p:txBody>
      </p:sp>
      <p:sp>
        <p:nvSpPr>
          <p:cNvPr id="16" name="TextBox 16"/>
          <p:cNvSpPr txBox="1"/>
          <p:nvPr/>
        </p:nvSpPr>
        <p:spPr>
          <a:xfrm>
            <a:off x="13565658" y="5621989"/>
            <a:ext cx="2505802" cy="474789"/>
          </a:xfrm>
          <a:prstGeom prst="rect">
            <a:avLst/>
          </a:prstGeom>
        </p:spPr>
        <p:txBody>
          <a:bodyPr lIns="0" tIns="0" rIns="0" bIns="0" rtlCol="0" anchor="t">
            <a:spAutoFit/>
          </a:bodyPr>
          <a:lstStyle/>
          <a:p>
            <a:pPr algn="ctr">
              <a:lnSpc>
                <a:spcPts val="3998"/>
              </a:lnSpc>
            </a:pPr>
            <a:r>
              <a:rPr lang="en-US" sz="2856">
                <a:solidFill>
                  <a:srgbClr val="081E3F"/>
                </a:solidFill>
                <a:latin typeface="Frank New 3"/>
                <a:ea typeface="Frank New 3"/>
                <a:cs typeface="Frank New 3"/>
                <a:sym typeface="Frank New 3"/>
              </a:rPr>
              <a:t>May 1</a:t>
            </a:r>
          </a:p>
        </p:txBody>
      </p:sp>
      <p:sp>
        <p:nvSpPr>
          <p:cNvPr id="17" name="TextBox 17"/>
          <p:cNvSpPr txBox="1"/>
          <p:nvPr/>
        </p:nvSpPr>
        <p:spPr>
          <a:xfrm>
            <a:off x="1714665" y="6861103"/>
            <a:ext cx="14356794" cy="2667397"/>
          </a:xfrm>
          <a:prstGeom prst="rect">
            <a:avLst/>
          </a:prstGeom>
        </p:spPr>
        <p:txBody>
          <a:bodyPr lIns="0" tIns="0" rIns="0" bIns="0" rtlCol="0" anchor="t">
            <a:spAutoFit/>
          </a:bodyPr>
          <a:lstStyle/>
          <a:p>
            <a:pPr marL="637814" lvl="1" indent="-318907" algn="l">
              <a:lnSpc>
                <a:spcPts val="5169"/>
              </a:lnSpc>
              <a:buFont typeface="Arial"/>
              <a:buChar char="•"/>
            </a:pPr>
            <a:r>
              <a:rPr lang="en-US" sz="2954" spc="94" dirty="0">
                <a:solidFill>
                  <a:srgbClr val="00FFFF"/>
                </a:solidFill>
                <a:effectLst>
                  <a:outerShdw blurRad="38100" dist="38100" dir="2700000" algn="tl">
                    <a:srgbClr val="000000">
                      <a:alpha val="43137"/>
                    </a:srgbClr>
                  </a:outerShdw>
                </a:effectLst>
                <a:latin typeface="Frank New 2"/>
                <a:ea typeface="Frank New 2"/>
                <a:cs typeface="Frank New 2"/>
                <a:sym typeface="Frank New 2"/>
              </a:rPr>
              <a:t>No rolling </a:t>
            </a:r>
            <a:r>
              <a:rPr lang="en-US" sz="2954" spc="94" dirty="0">
                <a:solidFill>
                  <a:srgbClr val="FFFFFF"/>
                </a:solidFill>
                <a:effectLst>
                  <a:outerShdw blurRad="38100" dist="38100" dir="2700000" algn="tl">
                    <a:srgbClr val="000000">
                      <a:alpha val="43137"/>
                    </a:srgbClr>
                  </a:outerShdw>
                </a:effectLst>
                <a:latin typeface="Frank New 2"/>
                <a:ea typeface="Frank New 2"/>
                <a:cs typeface="Frank New 2"/>
                <a:sym typeface="Frank New 2"/>
              </a:rPr>
              <a:t>admissions​</a:t>
            </a:r>
          </a:p>
          <a:p>
            <a:pPr marL="637814" lvl="1" indent="-318907" algn="l">
              <a:lnSpc>
                <a:spcPts val="5169"/>
              </a:lnSpc>
              <a:buFont typeface="Arial"/>
              <a:buChar char="•"/>
            </a:pPr>
            <a:r>
              <a:rPr lang="en-US" sz="2954" spc="94" dirty="0">
                <a:solidFill>
                  <a:srgbClr val="00FFFF"/>
                </a:solidFill>
                <a:effectLst>
                  <a:outerShdw blurRad="38100" dist="38100" dir="2700000" algn="tl">
                    <a:srgbClr val="000000">
                      <a:alpha val="43137"/>
                    </a:srgbClr>
                  </a:outerShdw>
                </a:effectLst>
                <a:latin typeface="Frank New 2"/>
                <a:ea typeface="Frank New 2"/>
                <a:cs typeface="Frank New 2"/>
                <a:sym typeface="Frank New 2"/>
              </a:rPr>
              <a:t>Non-Binding Early Action</a:t>
            </a:r>
            <a:r>
              <a:rPr lang="en-US" sz="2954" spc="94" dirty="0">
                <a:solidFill>
                  <a:srgbClr val="FFFFFF"/>
                </a:solidFill>
                <a:effectLst>
                  <a:outerShdw blurRad="38100" dist="38100" dir="2700000" algn="tl">
                    <a:srgbClr val="000000">
                      <a:alpha val="43137"/>
                    </a:srgbClr>
                  </a:outerShdw>
                </a:effectLst>
                <a:latin typeface="Frank New 2"/>
                <a:ea typeface="Frank New 2"/>
                <a:cs typeface="Frank New 2"/>
                <a:sym typeface="Frank New 2"/>
              </a:rPr>
              <a:t> Florida HS Students​</a:t>
            </a:r>
          </a:p>
          <a:p>
            <a:pPr marL="637814" lvl="1" indent="-318907" algn="l">
              <a:lnSpc>
                <a:spcPts val="5169"/>
              </a:lnSpc>
              <a:buFont typeface="Arial"/>
              <a:buChar char="•"/>
            </a:pPr>
            <a:r>
              <a:rPr lang="en-US" sz="2954" spc="94" dirty="0">
                <a:solidFill>
                  <a:srgbClr val="00FFFF"/>
                </a:solidFill>
                <a:effectLst>
                  <a:outerShdw blurRad="38100" dist="38100" dir="2700000" algn="tl">
                    <a:srgbClr val="000000">
                      <a:alpha val="43137"/>
                    </a:srgbClr>
                  </a:outerShdw>
                </a:effectLst>
                <a:latin typeface="Frank New 2"/>
                <a:ea typeface="Frank New 2"/>
                <a:cs typeface="Frank New 2"/>
                <a:sym typeface="Frank New 2"/>
              </a:rPr>
              <a:t>No scholarship application</a:t>
            </a:r>
            <a:r>
              <a:rPr lang="en-US" sz="2954" spc="94" dirty="0">
                <a:solidFill>
                  <a:srgbClr val="FFFFFF"/>
                </a:solidFill>
                <a:effectLst>
                  <a:outerShdw blurRad="38100" dist="38100" dir="2700000" algn="tl">
                    <a:srgbClr val="000000">
                      <a:alpha val="43137"/>
                    </a:srgbClr>
                  </a:outerShdw>
                </a:effectLst>
                <a:latin typeface="Frank New 2"/>
                <a:ea typeface="Frank New 2"/>
                <a:cs typeface="Frank New 2"/>
                <a:sym typeface="Frank New 2"/>
              </a:rPr>
              <a:t> is required for admissions merit scholarships​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sp>
      <p:graphicFrame>
        <p:nvGraphicFramePr>
          <p:cNvPr id="3" name="Table 3"/>
          <p:cNvGraphicFramePr>
            <a:graphicFrameLocks noGrp="1"/>
          </p:cNvGraphicFramePr>
          <p:nvPr>
            <p:extLst>
              <p:ext uri="{D42A27DB-BD31-4B8C-83A1-F6EECF244321}">
                <p14:modId xmlns:p14="http://schemas.microsoft.com/office/powerpoint/2010/main" val="542528879"/>
              </p:ext>
            </p:extLst>
          </p:nvPr>
        </p:nvGraphicFramePr>
        <p:xfrm>
          <a:off x="531092" y="1669807"/>
          <a:ext cx="8880454" cy="3211594"/>
        </p:xfrm>
        <a:graphic>
          <a:graphicData uri="http://schemas.openxmlformats.org/drawingml/2006/table">
            <a:tbl>
              <a:tblPr/>
              <a:tblGrid>
                <a:gridCol w="2003696">
                  <a:extLst>
                    <a:ext uri="{9D8B030D-6E8A-4147-A177-3AD203B41FA5}">
                      <a16:colId xmlns:a16="http://schemas.microsoft.com/office/drawing/2014/main" val="20000"/>
                    </a:ext>
                  </a:extLst>
                </a:gridCol>
                <a:gridCol w="2545890">
                  <a:extLst>
                    <a:ext uri="{9D8B030D-6E8A-4147-A177-3AD203B41FA5}">
                      <a16:colId xmlns:a16="http://schemas.microsoft.com/office/drawing/2014/main" val="20001"/>
                    </a:ext>
                  </a:extLst>
                </a:gridCol>
                <a:gridCol w="2165434">
                  <a:extLst>
                    <a:ext uri="{9D8B030D-6E8A-4147-A177-3AD203B41FA5}">
                      <a16:colId xmlns:a16="http://schemas.microsoft.com/office/drawing/2014/main" val="20002"/>
                    </a:ext>
                  </a:extLst>
                </a:gridCol>
                <a:gridCol w="2165434">
                  <a:extLst>
                    <a:ext uri="{9D8B030D-6E8A-4147-A177-3AD203B41FA5}">
                      <a16:colId xmlns:a16="http://schemas.microsoft.com/office/drawing/2014/main" val="20003"/>
                    </a:ext>
                  </a:extLst>
                </a:gridCol>
              </a:tblGrid>
              <a:tr h="1031211">
                <a:tc>
                  <a:txBody>
                    <a:bodyPr/>
                    <a:lstStyle/>
                    <a:p>
                      <a:pPr algn="ctr">
                        <a:lnSpc>
                          <a:spcPts val="2635"/>
                        </a:lnSpc>
                        <a:defRPr/>
                      </a:pPr>
                      <a:endParaRPr lang="en-US" sz="1100"/>
                    </a:p>
                  </a:txBody>
                  <a:tcPr marL="182313" marR="182313" marT="182313" marB="182313" anchor="ctr">
                    <a:lnL w="34896" cap="flat" cmpd="sng" algn="ctr">
                      <a:solidFill>
                        <a:srgbClr val="00FFFF"/>
                      </a:solidFill>
                      <a:prstDash val="solid"/>
                      <a:round/>
                      <a:headEnd type="none" w="med" len="med"/>
                      <a:tailEnd type="none" w="med" len="med"/>
                    </a:lnL>
                    <a:lnR w="34896" cap="flat" cmpd="sng" algn="ctr">
                      <a:solidFill>
                        <a:srgbClr val="00FFFF"/>
                      </a:solidFill>
                      <a:prstDash val="solid"/>
                      <a:round/>
                      <a:headEnd type="none" w="med" len="med"/>
                      <a:tailEnd type="none" w="med" len="med"/>
                    </a:lnR>
                    <a:lnT w="34896" cap="flat" cmpd="sng" algn="ctr">
                      <a:solidFill>
                        <a:srgbClr val="00FFFF"/>
                      </a:solidFill>
                      <a:prstDash val="solid"/>
                      <a:round/>
                      <a:headEnd type="none" w="med" len="med"/>
                      <a:tailEnd type="none" w="med" len="med"/>
                    </a:lnT>
                    <a:lnB w="34896" cap="flat" cmpd="sng" algn="ctr">
                      <a:solidFill>
                        <a:srgbClr val="00FFFF"/>
                      </a:solidFill>
                      <a:prstDash val="solid"/>
                      <a:round/>
                      <a:headEnd type="none" w="med" len="med"/>
                      <a:tailEnd type="none" w="med" len="med"/>
                    </a:lnB>
                    <a:solidFill>
                      <a:srgbClr val="00FFFF"/>
                    </a:solidFill>
                  </a:tcPr>
                </a:tc>
                <a:tc>
                  <a:txBody>
                    <a:bodyPr/>
                    <a:lstStyle/>
                    <a:p>
                      <a:pPr algn="ctr">
                        <a:lnSpc>
                          <a:spcPts val="2635"/>
                        </a:lnSpc>
                        <a:defRPr/>
                      </a:pPr>
                      <a:endParaRPr lang="en-US" sz="1100"/>
                    </a:p>
                  </a:txBody>
                  <a:tcPr marL="182313" marR="182313" marT="182313" marB="182313" anchor="ctr">
                    <a:lnL w="34896" cap="flat" cmpd="sng" algn="ctr">
                      <a:solidFill>
                        <a:srgbClr val="00FFFF"/>
                      </a:solidFill>
                      <a:prstDash val="solid"/>
                      <a:round/>
                      <a:headEnd type="none" w="med" len="med"/>
                      <a:tailEnd type="none" w="med" len="med"/>
                    </a:lnL>
                    <a:lnR w="34896" cap="flat" cmpd="sng" algn="ctr">
                      <a:solidFill>
                        <a:srgbClr val="00FFFF"/>
                      </a:solidFill>
                      <a:prstDash val="solid"/>
                      <a:round/>
                      <a:headEnd type="none" w="med" len="med"/>
                      <a:tailEnd type="none" w="med" len="med"/>
                    </a:lnR>
                    <a:lnT w="34896" cap="flat" cmpd="sng" algn="ctr">
                      <a:solidFill>
                        <a:srgbClr val="00FFFF"/>
                      </a:solidFill>
                      <a:prstDash val="solid"/>
                      <a:round/>
                      <a:headEnd type="none" w="med" len="med"/>
                      <a:tailEnd type="none" w="med" len="med"/>
                    </a:lnT>
                    <a:lnB w="34896" cap="flat" cmpd="sng" algn="ctr">
                      <a:solidFill>
                        <a:srgbClr val="00FFFF"/>
                      </a:solidFill>
                      <a:prstDash val="solid"/>
                      <a:round/>
                      <a:headEnd type="none" w="med" len="med"/>
                      <a:tailEnd type="none" w="med" len="med"/>
                    </a:lnB>
                    <a:solidFill>
                      <a:srgbClr val="00FFFF"/>
                    </a:solidFill>
                  </a:tcPr>
                </a:tc>
                <a:tc>
                  <a:txBody>
                    <a:bodyPr/>
                    <a:lstStyle/>
                    <a:p>
                      <a:pPr algn="ctr">
                        <a:lnSpc>
                          <a:spcPts val="2635"/>
                        </a:lnSpc>
                        <a:defRPr/>
                      </a:pPr>
                      <a:endParaRPr lang="en-US" sz="1100"/>
                    </a:p>
                  </a:txBody>
                  <a:tcPr marL="182313" marR="182313" marT="182313" marB="182313" anchor="ctr">
                    <a:lnL w="34896" cap="flat" cmpd="sng" algn="ctr">
                      <a:solidFill>
                        <a:srgbClr val="00FFFF"/>
                      </a:solidFill>
                      <a:prstDash val="solid"/>
                      <a:round/>
                      <a:headEnd type="none" w="med" len="med"/>
                      <a:tailEnd type="none" w="med" len="med"/>
                    </a:lnL>
                    <a:lnR w="34896" cap="flat" cmpd="sng" algn="ctr">
                      <a:solidFill>
                        <a:srgbClr val="00FFFF"/>
                      </a:solidFill>
                      <a:prstDash val="solid"/>
                      <a:round/>
                      <a:headEnd type="none" w="med" len="med"/>
                      <a:tailEnd type="none" w="med" len="med"/>
                    </a:lnR>
                    <a:lnT w="34896" cap="flat" cmpd="sng" algn="ctr">
                      <a:solidFill>
                        <a:srgbClr val="00FFFF"/>
                      </a:solidFill>
                      <a:prstDash val="solid"/>
                      <a:round/>
                      <a:headEnd type="none" w="med" len="med"/>
                      <a:tailEnd type="none" w="med" len="med"/>
                    </a:lnT>
                    <a:lnB w="34896" cap="flat" cmpd="sng" algn="ctr">
                      <a:solidFill>
                        <a:srgbClr val="00FFFF"/>
                      </a:solidFill>
                      <a:prstDash val="solid"/>
                      <a:round/>
                      <a:headEnd type="none" w="med" len="med"/>
                      <a:tailEnd type="none" w="med" len="med"/>
                    </a:lnB>
                    <a:solidFill>
                      <a:srgbClr val="00FFFF"/>
                    </a:solidFill>
                  </a:tcPr>
                </a:tc>
                <a:tc>
                  <a:txBody>
                    <a:bodyPr/>
                    <a:lstStyle/>
                    <a:p>
                      <a:pPr algn="ctr">
                        <a:lnSpc>
                          <a:spcPts val="2635"/>
                        </a:lnSpc>
                        <a:defRPr/>
                      </a:pPr>
                      <a:endParaRPr lang="en-US" sz="1100"/>
                    </a:p>
                  </a:txBody>
                  <a:tcPr marL="182313" marR="182313" marT="182313" marB="182313" anchor="ctr">
                    <a:lnL w="34896" cap="flat" cmpd="sng" algn="ctr">
                      <a:solidFill>
                        <a:srgbClr val="00FFFF"/>
                      </a:solidFill>
                      <a:prstDash val="solid"/>
                      <a:round/>
                      <a:headEnd type="none" w="med" len="med"/>
                      <a:tailEnd type="none" w="med" len="med"/>
                    </a:lnL>
                    <a:lnR w="34896" cap="flat" cmpd="sng" algn="ctr">
                      <a:solidFill>
                        <a:srgbClr val="00FFFF"/>
                      </a:solidFill>
                      <a:prstDash val="solid"/>
                      <a:round/>
                      <a:headEnd type="none" w="med" len="med"/>
                      <a:tailEnd type="none" w="med" len="med"/>
                    </a:lnR>
                    <a:lnT w="34896" cap="flat" cmpd="sng" algn="ctr">
                      <a:solidFill>
                        <a:srgbClr val="00FFFF"/>
                      </a:solidFill>
                      <a:prstDash val="solid"/>
                      <a:round/>
                      <a:headEnd type="none" w="med" len="med"/>
                      <a:tailEnd type="none" w="med" len="med"/>
                    </a:lnT>
                    <a:lnB w="34896" cap="flat" cmpd="sng" algn="ctr">
                      <a:solidFill>
                        <a:srgbClr val="00FFFF"/>
                      </a:solidFill>
                      <a:prstDash val="solid"/>
                      <a:round/>
                      <a:headEnd type="none" w="med" len="med"/>
                      <a:tailEnd type="none" w="med" len="med"/>
                    </a:lnB>
                    <a:solidFill>
                      <a:srgbClr val="00FFFF"/>
                    </a:solidFill>
                  </a:tcPr>
                </a:tc>
                <a:extLst>
                  <a:ext uri="{0D108BD9-81ED-4DB2-BD59-A6C34878D82A}">
                    <a16:rowId xmlns:a16="http://schemas.microsoft.com/office/drawing/2014/main" val="10000"/>
                  </a:ext>
                </a:extLst>
              </a:tr>
              <a:tr h="1015913">
                <a:tc>
                  <a:txBody>
                    <a:bodyPr/>
                    <a:lstStyle/>
                    <a:p>
                      <a:pPr algn="ctr">
                        <a:lnSpc>
                          <a:spcPts val="2635"/>
                        </a:lnSpc>
                        <a:defRPr/>
                      </a:pPr>
                      <a:endParaRPr lang="en-US" sz="1100"/>
                    </a:p>
                  </a:txBody>
                  <a:tcPr marL="182313" marR="182313" marT="182313" marB="182313" anchor="ctr">
                    <a:lnL w="34896" cap="flat" cmpd="sng" algn="ctr">
                      <a:solidFill>
                        <a:srgbClr val="FFFFFF"/>
                      </a:solidFill>
                      <a:prstDash val="solid"/>
                      <a:round/>
                      <a:headEnd type="none" w="med" len="med"/>
                      <a:tailEnd type="none" w="med" len="med"/>
                    </a:lnL>
                    <a:lnR w="34896" cap="flat" cmpd="sng" algn="ctr">
                      <a:solidFill>
                        <a:srgbClr val="FFFFFF"/>
                      </a:solidFill>
                      <a:prstDash val="solid"/>
                      <a:round/>
                      <a:headEnd type="none" w="med" len="med"/>
                      <a:tailEnd type="none" w="med" len="med"/>
                    </a:lnR>
                    <a:lnT w="34896" cap="flat" cmpd="sng" algn="ctr">
                      <a:solidFill>
                        <a:srgbClr val="00FFFF"/>
                      </a:solidFill>
                      <a:prstDash val="solid"/>
                      <a:round/>
                      <a:headEnd type="none" w="med" len="med"/>
                      <a:tailEnd type="none" w="med" len="med"/>
                    </a:lnT>
                    <a:lnB w="34896" cap="flat" cmpd="sng" algn="ctr">
                      <a:solidFill>
                        <a:srgbClr val="FFFFFF"/>
                      </a:solidFill>
                      <a:prstDash val="solid"/>
                      <a:round/>
                      <a:headEnd type="none" w="med" len="med"/>
                      <a:tailEnd type="none" w="med" len="med"/>
                    </a:lnB>
                    <a:solidFill>
                      <a:srgbClr val="FFFFFF"/>
                    </a:solidFill>
                  </a:tcPr>
                </a:tc>
                <a:tc>
                  <a:txBody>
                    <a:bodyPr/>
                    <a:lstStyle/>
                    <a:p>
                      <a:pPr algn="ctr">
                        <a:lnSpc>
                          <a:spcPts val="2635"/>
                        </a:lnSpc>
                        <a:defRPr/>
                      </a:pPr>
                      <a:endParaRPr lang="en-US" sz="1100"/>
                    </a:p>
                  </a:txBody>
                  <a:tcPr marL="182313" marR="182313" marT="182313" marB="182313" anchor="ctr">
                    <a:lnL w="34896" cap="flat" cmpd="sng" algn="ctr">
                      <a:solidFill>
                        <a:srgbClr val="FFFFFF"/>
                      </a:solidFill>
                      <a:prstDash val="solid"/>
                      <a:round/>
                      <a:headEnd type="none" w="med" len="med"/>
                      <a:tailEnd type="none" w="med" len="med"/>
                    </a:lnL>
                    <a:lnR w="34896" cap="flat" cmpd="sng" algn="ctr">
                      <a:solidFill>
                        <a:srgbClr val="FFFFFF"/>
                      </a:solidFill>
                      <a:prstDash val="solid"/>
                      <a:round/>
                      <a:headEnd type="none" w="med" len="med"/>
                      <a:tailEnd type="none" w="med" len="med"/>
                    </a:lnR>
                    <a:lnT w="34896" cap="flat" cmpd="sng" algn="ctr">
                      <a:solidFill>
                        <a:srgbClr val="00FFFF"/>
                      </a:solidFill>
                      <a:prstDash val="solid"/>
                      <a:round/>
                      <a:headEnd type="none" w="med" len="med"/>
                      <a:tailEnd type="none" w="med" len="med"/>
                    </a:lnT>
                    <a:lnB w="34896" cap="flat" cmpd="sng" algn="ctr">
                      <a:solidFill>
                        <a:srgbClr val="FFFFFF"/>
                      </a:solidFill>
                      <a:prstDash val="solid"/>
                      <a:round/>
                      <a:headEnd type="none" w="med" len="med"/>
                      <a:tailEnd type="none" w="med" len="med"/>
                    </a:lnB>
                    <a:solidFill>
                      <a:srgbClr val="FFFFFF"/>
                    </a:solidFill>
                  </a:tcPr>
                </a:tc>
                <a:tc>
                  <a:txBody>
                    <a:bodyPr/>
                    <a:lstStyle/>
                    <a:p>
                      <a:pPr algn="ctr">
                        <a:lnSpc>
                          <a:spcPts val="2635"/>
                        </a:lnSpc>
                        <a:defRPr/>
                      </a:pPr>
                      <a:endParaRPr lang="en-US" sz="1100"/>
                    </a:p>
                  </a:txBody>
                  <a:tcPr marL="182313" marR="182313" marT="182313" marB="182313" anchor="ctr">
                    <a:lnL w="34896" cap="flat" cmpd="sng" algn="ctr">
                      <a:solidFill>
                        <a:srgbClr val="FFFFFF"/>
                      </a:solidFill>
                      <a:prstDash val="solid"/>
                      <a:round/>
                      <a:headEnd type="none" w="med" len="med"/>
                      <a:tailEnd type="none" w="med" len="med"/>
                    </a:lnL>
                    <a:lnR w="34896" cap="flat" cmpd="sng" algn="ctr">
                      <a:solidFill>
                        <a:srgbClr val="FFFFFF"/>
                      </a:solidFill>
                      <a:prstDash val="solid"/>
                      <a:round/>
                      <a:headEnd type="none" w="med" len="med"/>
                      <a:tailEnd type="none" w="med" len="med"/>
                    </a:lnR>
                    <a:lnT w="34896" cap="flat" cmpd="sng" algn="ctr">
                      <a:solidFill>
                        <a:srgbClr val="00FFFF"/>
                      </a:solidFill>
                      <a:prstDash val="solid"/>
                      <a:round/>
                      <a:headEnd type="none" w="med" len="med"/>
                      <a:tailEnd type="none" w="med" len="med"/>
                    </a:lnT>
                    <a:lnB w="34896" cap="flat" cmpd="sng" algn="ctr">
                      <a:solidFill>
                        <a:srgbClr val="FFFFFF"/>
                      </a:solidFill>
                      <a:prstDash val="solid"/>
                      <a:round/>
                      <a:headEnd type="none" w="med" len="med"/>
                      <a:tailEnd type="none" w="med" len="med"/>
                    </a:lnB>
                    <a:solidFill>
                      <a:srgbClr val="FFFFFF"/>
                    </a:solidFill>
                  </a:tcPr>
                </a:tc>
                <a:tc>
                  <a:txBody>
                    <a:bodyPr/>
                    <a:lstStyle/>
                    <a:p>
                      <a:pPr algn="ctr">
                        <a:lnSpc>
                          <a:spcPts val="2635"/>
                        </a:lnSpc>
                        <a:defRPr/>
                      </a:pPr>
                      <a:endParaRPr lang="en-US" sz="1100"/>
                    </a:p>
                  </a:txBody>
                  <a:tcPr marL="182313" marR="182313" marT="182313" marB="182313" anchor="ctr">
                    <a:lnL w="34896" cap="flat" cmpd="sng" algn="ctr">
                      <a:solidFill>
                        <a:srgbClr val="FFFFFF"/>
                      </a:solidFill>
                      <a:prstDash val="solid"/>
                      <a:round/>
                      <a:headEnd type="none" w="med" len="med"/>
                      <a:tailEnd type="none" w="med" len="med"/>
                    </a:lnL>
                    <a:lnR w="34896" cap="flat" cmpd="sng" algn="ctr">
                      <a:solidFill>
                        <a:srgbClr val="FFFFFF"/>
                      </a:solidFill>
                      <a:prstDash val="solid"/>
                      <a:round/>
                      <a:headEnd type="none" w="med" len="med"/>
                      <a:tailEnd type="none" w="med" len="med"/>
                    </a:lnR>
                    <a:lnT w="34896" cap="flat" cmpd="sng" algn="ctr">
                      <a:solidFill>
                        <a:srgbClr val="00FFFF"/>
                      </a:solidFill>
                      <a:prstDash val="solid"/>
                      <a:round/>
                      <a:headEnd type="none" w="med" len="med"/>
                      <a:tailEnd type="none" w="med" len="med"/>
                    </a:lnT>
                    <a:lnB w="34896"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164470">
                <a:tc>
                  <a:txBody>
                    <a:bodyPr/>
                    <a:lstStyle/>
                    <a:p>
                      <a:pPr algn="ctr">
                        <a:lnSpc>
                          <a:spcPts val="2635"/>
                        </a:lnSpc>
                        <a:defRPr/>
                      </a:pPr>
                      <a:endParaRPr lang="en-US" sz="1100"/>
                    </a:p>
                  </a:txBody>
                  <a:tcPr marL="182313" marR="182313" marT="182313" marB="182313" anchor="ctr">
                    <a:lnL w="34896" cap="flat" cmpd="sng" algn="ctr">
                      <a:solidFill>
                        <a:srgbClr val="FFFFFF"/>
                      </a:solidFill>
                      <a:prstDash val="solid"/>
                      <a:round/>
                      <a:headEnd type="none" w="med" len="med"/>
                      <a:tailEnd type="none" w="med" len="med"/>
                    </a:lnL>
                    <a:lnR w="34896" cap="flat" cmpd="sng" algn="ctr">
                      <a:solidFill>
                        <a:srgbClr val="FFFFFF"/>
                      </a:solidFill>
                      <a:prstDash val="solid"/>
                      <a:round/>
                      <a:headEnd type="none" w="med" len="med"/>
                      <a:tailEnd type="none" w="med" len="med"/>
                    </a:lnR>
                    <a:lnT w="34896" cap="flat" cmpd="sng" algn="ctr">
                      <a:solidFill>
                        <a:srgbClr val="FFFFFF"/>
                      </a:solidFill>
                      <a:prstDash val="solid"/>
                      <a:round/>
                      <a:headEnd type="none" w="med" len="med"/>
                      <a:tailEnd type="none" w="med" len="med"/>
                    </a:lnT>
                    <a:lnB w="34896" cap="flat" cmpd="sng" algn="ctr">
                      <a:solidFill>
                        <a:srgbClr val="FFFFFF"/>
                      </a:solidFill>
                      <a:prstDash val="solid"/>
                      <a:round/>
                      <a:headEnd type="none" w="med" len="med"/>
                      <a:tailEnd type="none" w="med" len="med"/>
                    </a:lnB>
                    <a:solidFill>
                      <a:srgbClr val="FFFFFF"/>
                    </a:solidFill>
                  </a:tcPr>
                </a:tc>
                <a:tc>
                  <a:txBody>
                    <a:bodyPr/>
                    <a:lstStyle/>
                    <a:p>
                      <a:pPr algn="ctr">
                        <a:lnSpc>
                          <a:spcPts val="2635"/>
                        </a:lnSpc>
                        <a:defRPr/>
                      </a:pPr>
                      <a:endParaRPr lang="en-US" sz="1100"/>
                    </a:p>
                  </a:txBody>
                  <a:tcPr marL="182313" marR="182313" marT="182313" marB="182313" anchor="ctr">
                    <a:lnL w="34896" cap="flat" cmpd="sng" algn="ctr">
                      <a:solidFill>
                        <a:srgbClr val="FFFFFF"/>
                      </a:solidFill>
                      <a:prstDash val="solid"/>
                      <a:round/>
                      <a:headEnd type="none" w="med" len="med"/>
                      <a:tailEnd type="none" w="med" len="med"/>
                    </a:lnL>
                    <a:lnR w="34896" cap="flat" cmpd="sng" algn="ctr">
                      <a:solidFill>
                        <a:srgbClr val="FFFFFF"/>
                      </a:solidFill>
                      <a:prstDash val="solid"/>
                      <a:round/>
                      <a:headEnd type="none" w="med" len="med"/>
                      <a:tailEnd type="none" w="med" len="med"/>
                    </a:lnR>
                    <a:lnT w="34896" cap="flat" cmpd="sng" algn="ctr">
                      <a:solidFill>
                        <a:srgbClr val="FFFFFF"/>
                      </a:solidFill>
                      <a:prstDash val="solid"/>
                      <a:round/>
                      <a:headEnd type="none" w="med" len="med"/>
                      <a:tailEnd type="none" w="med" len="med"/>
                    </a:lnT>
                    <a:lnB w="34896" cap="flat" cmpd="sng" algn="ctr">
                      <a:solidFill>
                        <a:srgbClr val="FFFFFF"/>
                      </a:solidFill>
                      <a:prstDash val="solid"/>
                      <a:round/>
                      <a:headEnd type="none" w="med" len="med"/>
                      <a:tailEnd type="none" w="med" len="med"/>
                    </a:lnB>
                    <a:solidFill>
                      <a:srgbClr val="FFFFFF"/>
                    </a:solidFill>
                  </a:tcPr>
                </a:tc>
                <a:tc>
                  <a:txBody>
                    <a:bodyPr/>
                    <a:lstStyle/>
                    <a:p>
                      <a:pPr algn="ctr">
                        <a:lnSpc>
                          <a:spcPts val="2635"/>
                        </a:lnSpc>
                        <a:defRPr/>
                      </a:pPr>
                      <a:endParaRPr lang="en-US" sz="1100"/>
                    </a:p>
                  </a:txBody>
                  <a:tcPr marL="182313" marR="182313" marT="182313" marB="182313" anchor="ctr">
                    <a:lnL w="34896" cap="flat" cmpd="sng" algn="ctr">
                      <a:solidFill>
                        <a:srgbClr val="FFFFFF"/>
                      </a:solidFill>
                      <a:prstDash val="solid"/>
                      <a:round/>
                      <a:headEnd type="none" w="med" len="med"/>
                      <a:tailEnd type="none" w="med" len="med"/>
                    </a:lnL>
                    <a:lnR w="34896" cap="flat" cmpd="sng" algn="ctr">
                      <a:solidFill>
                        <a:srgbClr val="FFFFFF"/>
                      </a:solidFill>
                      <a:prstDash val="solid"/>
                      <a:round/>
                      <a:headEnd type="none" w="med" len="med"/>
                      <a:tailEnd type="none" w="med" len="med"/>
                    </a:lnR>
                    <a:lnT w="34896" cap="flat" cmpd="sng" algn="ctr">
                      <a:solidFill>
                        <a:srgbClr val="FFFFFF"/>
                      </a:solidFill>
                      <a:prstDash val="solid"/>
                      <a:round/>
                      <a:headEnd type="none" w="med" len="med"/>
                      <a:tailEnd type="none" w="med" len="med"/>
                    </a:lnT>
                    <a:lnB w="34896" cap="flat" cmpd="sng" algn="ctr">
                      <a:solidFill>
                        <a:srgbClr val="FFFFFF"/>
                      </a:solidFill>
                      <a:prstDash val="solid"/>
                      <a:round/>
                      <a:headEnd type="none" w="med" len="med"/>
                      <a:tailEnd type="none" w="med" len="med"/>
                    </a:lnB>
                    <a:solidFill>
                      <a:srgbClr val="FFFFFF"/>
                    </a:solidFill>
                  </a:tcPr>
                </a:tc>
                <a:tc>
                  <a:txBody>
                    <a:bodyPr/>
                    <a:lstStyle/>
                    <a:p>
                      <a:pPr algn="ctr">
                        <a:lnSpc>
                          <a:spcPts val="2635"/>
                        </a:lnSpc>
                        <a:defRPr/>
                      </a:pPr>
                      <a:endParaRPr lang="en-US" sz="1100" dirty="0"/>
                    </a:p>
                  </a:txBody>
                  <a:tcPr marL="182313" marR="182313" marT="182313" marB="182313" anchor="ctr">
                    <a:lnL w="34896" cap="flat" cmpd="sng" algn="ctr">
                      <a:solidFill>
                        <a:srgbClr val="FFFFFF"/>
                      </a:solidFill>
                      <a:prstDash val="solid"/>
                      <a:round/>
                      <a:headEnd type="none" w="med" len="med"/>
                      <a:tailEnd type="none" w="med" len="med"/>
                    </a:lnL>
                    <a:lnR w="34896" cap="flat" cmpd="sng" algn="ctr">
                      <a:solidFill>
                        <a:srgbClr val="FFFFFF"/>
                      </a:solidFill>
                      <a:prstDash val="solid"/>
                      <a:round/>
                      <a:headEnd type="none" w="med" len="med"/>
                      <a:tailEnd type="none" w="med" len="med"/>
                    </a:lnR>
                    <a:lnT w="34896" cap="flat" cmpd="sng" algn="ctr">
                      <a:solidFill>
                        <a:srgbClr val="FFFFFF"/>
                      </a:solidFill>
                      <a:prstDash val="solid"/>
                      <a:round/>
                      <a:headEnd type="none" w="med" len="med"/>
                      <a:tailEnd type="none" w="med" len="med"/>
                    </a:lnT>
                    <a:lnB w="34896"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sp>
        <p:nvSpPr>
          <p:cNvPr id="4" name="TextBox 4"/>
          <p:cNvSpPr txBox="1"/>
          <p:nvPr/>
        </p:nvSpPr>
        <p:spPr>
          <a:xfrm>
            <a:off x="2174286" y="962025"/>
            <a:ext cx="5348769" cy="474277"/>
          </a:xfrm>
          <a:prstGeom prst="rect">
            <a:avLst/>
          </a:prstGeom>
        </p:spPr>
        <p:txBody>
          <a:bodyPr lIns="0" tIns="0" rIns="0" bIns="0" rtlCol="0" anchor="t">
            <a:spAutoFit/>
          </a:bodyPr>
          <a:lstStyle/>
          <a:p>
            <a:pPr algn="ctr">
              <a:lnSpc>
                <a:spcPts val="3783"/>
              </a:lnSpc>
            </a:pPr>
            <a:r>
              <a:rPr lang="en-US" sz="2702">
                <a:solidFill>
                  <a:srgbClr val="FFFFFF"/>
                </a:solidFill>
                <a:latin typeface="Furore"/>
                <a:ea typeface="Furore"/>
                <a:cs typeface="Furore"/>
                <a:sym typeface="Furore"/>
              </a:rPr>
              <a:t>All First-Year Applicants</a:t>
            </a:r>
          </a:p>
        </p:txBody>
      </p:sp>
      <p:sp>
        <p:nvSpPr>
          <p:cNvPr id="5" name="TextBox 5"/>
          <p:cNvSpPr txBox="1"/>
          <p:nvPr/>
        </p:nvSpPr>
        <p:spPr>
          <a:xfrm>
            <a:off x="2688631" y="1822102"/>
            <a:ext cx="2618255" cy="772543"/>
          </a:xfrm>
          <a:prstGeom prst="rect">
            <a:avLst/>
          </a:prstGeom>
        </p:spPr>
        <p:txBody>
          <a:bodyPr lIns="0" tIns="0" rIns="0" bIns="0" rtlCol="0" anchor="t">
            <a:spAutoFit/>
          </a:bodyPr>
          <a:lstStyle/>
          <a:p>
            <a:pPr algn="ctr">
              <a:lnSpc>
                <a:spcPts val="3093"/>
              </a:lnSpc>
            </a:pPr>
            <a:r>
              <a:rPr lang="en-US" sz="2209">
                <a:solidFill>
                  <a:srgbClr val="081E3F"/>
                </a:solidFill>
                <a:latin typeface="Furore"/>
                <a:ea typeface="Furore"/>
                <a:cs typeface="Furore"/>
                <a:sym typeface="Furore"/>
              </a:rPr>
              <a:t>Complete App with Docs</a:t>
            </a:r>
          </a:p>
        </p:txBody>
      </p:sp>
      <p:sp>
        <p:nvSpPr>
          <p:cNvPr id="6" name="TextBox 6"/>
          <p:cNvSpPr txBox="1"/>
          <p:nvPr/>
        </p:nvSpPr>
        <p:spPr>
          <a:xfrm>
            <a:off x="5565533" y="1987762"/>
            <a:ext cx="1920783" cy="375183"/>
          </a:xfrm>
          <a:prstGeom prst="rect">
            <a:avLst/>
          </a:prstGeom>
        </p:spPr>
        <p:txBody>
          <a:bodyPr lIns="0" tIns="0" rIns="0" bIns="0" rtlCol="0" anchor="t">
            <a:spAutoFit/>
          </a:bodyPr>
          <a:lstStyle/>
          <a:p>
            <a:pPr algn="ctr">
              <a:lnSpc>
                <a:spcPts val="2945"/>
              </a:lnSpc>
            </a:pPr>
            <a:r>
              <a:rPr lang="en-US" sz="2104">
                <a:solidFill>
                  <a:srgbClr val="081E3F"/>
                </a:solidFill>
                <a:latin typeface="Furore"/>
                <a:ea typeface="Furore"/>
                <a:cs typeface="Furore"/>
                <a:sym typeface="Furore"/>
              </a:rPr>
              <a:t>Notification </a:t>
            </a:r>
          </a:p>
        </p:txBody>
      </p:sp>
      <p:sp>
        <p:nvSpPr>
          <p:cNvPr id="7" name="TextBox 7"/>
          <p:cNvSpPr txBox="1"/>
          <p:nvPr/>
        </p:nvSpPr>
        <p:spPr>
          <a:xfrm>
            <a:off x="7808172" y="1987762"/>
            <a:ext cx="1345461" cy="408203"/>
          </a:xfrm>
          <a:prstGeom prst="rect">
            <a:avLst/>
          </a:prstGeom>
        </p:spPr>
        <p:txBody>
          <a:bodyPr lIns="0" tIns="0" rIns="0" bIns="0" rtlCol="0" anchor="t">
            <a:spAutoFit/>
          </a:bodyPr>
          <a:lstStyle/>
          <a:p>
            <a:pPr algn="ctr">
              <a:lnSpc>
                <a:spcPts val="3225"/>
              </a:lnSpc>
            </a:pPr>
            <a:r>
              <a:rPr lang="en-US" sz="2304">
                <a:solidFill>
                  <a:srgbClr val="081E3F"/>
                </a:solidFill>
                <a:latin typeface="Furore"/>
                <a:ea typeface="Furore"/>
                <a:cs typeface="Furore"/>
                <a:sym typeface="Furore"/>
              </a:rPr>
              <a:t>Deposit </a:t>
            </a:r>
          </a:p>
        </p:txBody>
      </p:sp>
      <p:sp>
        <p:nvSpPr>
          <p:cNvPr id="8" name="TextBox 8"/>
          <p:cNvSpPr txBox="1"/>
          <p:nvPr/>
        </p:nvSpPr>
        <p:spPr>
          <a:xfrm>
            <a:off x="716136" y="3058226"/>
            <a:ext cx="1858700" cy="772879"/>
          </a:xfrm>
          <a:prstGeom prst="rect">
            <a:avLst/>
          </a:prstGeom>
        </p:spPr>
        <p:txBody>
          <a:bodyPr lIns="0" tIns="0" rIns="0" bIns="0" rtlCol="0" anchor="t">
            <a:spAutoFit/>
          </a:bodyPr>
          <a:lstStyle/>
          <a:p>
            <a:pPr algn="ctr">
              <a:lnSpc>
                <a:spcPts val="3075"/>
              </a:lnSpc>
            </a:pPr>
            <a:r>
              <a:rPr lang="en-US" sz="2196">
                <a:solidFill>
                  <a:srgbClr val="081E3F"/>
                </a:solidFill>
                <a:latin typeface="Furore"/>
                <a:ea typeface="Furore"/>
                <a:cs typeface="Furore"/>
                <a:sym typeface="Furore"/>
              </a:rPr>
              <a:t>Early Fall 2026</a:t>
            </a:r>
          </a:p>
        </p:txBody>
      </p:sp>
      <p:sp>
        <p:nvSpPr>
          <p:cNvPr id="9" name="TextBox 9"/>
          <p:cNvSpPr txBox="1"/>
          <p:nvPr/>
        </p:nvSpPr>
        <p:spPr>
          <a:xfrm>
            <a:off x="939506" y="4164189"/>
            <a:ext cx="1659755" cy="382354"/>
          </a:xfrm>
          <a:prstGeom prst="rect">
            <a:avLst/>
          </a:prstGeom>
        </p:spPr>
        <p:txBody>
          <a:bodyPr lIns="0" tIns="0" rIns="0" bIns="0" rtlCol="0" anchor="t">
            <a:spAutoFit/>
          </a:bodyPr>
          <a:lstStyle/>
          <a:p>
            <a:pPr algn="ctr">
              <a:lnSpc>
                <a:spcPts val="3075"/>
              </a:lnSpc>
            </a:pPr>
            <a:r>
              <a:rPr lang="en-US" sz="2196">
                <a:solidFill>
                  <a:srgbClr val="081E3F"/>
                </a:solidFill>
                <a:latin typeface="Furore"/>
                <a:ea typeface="Furore"/>
                <a:cs typeface="Furore"/>
                <a:sym typeface="Furore"/>
              </a:rPr>
              <a:t>Fall 2026</a:t>
            </a:r>
          </a:p>
        </p:txBody>
      </p:sp>
      <p:sp>
        <p:nvSpPr>
          <p:cNvPr id="10" name="TextBox 10"/>
          <p:cNvSpPr txBox="1"/>
          <p:nvPr/>
        </p:nvSpPr>
        <p:spPr>
          <a:xfrm>
            <a:off x="3008836" y="3071955"/>
            <a:ext cx="1839835" cy="390487"/>
          </a:xfrm>
          <a:prstGeom prst="rect">
            <a:avLst/>
          </a:prstGeom>
        </p:spPr>
        <p:txBody>
          <a:bodyPr lIns="0" tIns="0" rIns="0" bIns="0" rtlCol="0" anchor="t">
            <a:spAutoFit/>
          </a:bodyPr>
          <a:lstStyle/>
          <a:p>
            <a:pPr algn="ctr">
              <a:lnSpc>
                <a:spcPts val="3209"/>
              </a:lnSpc>
            </a:pPr>
            <a:r>
              <a:rPr lang="en-US" sz="2292">
                <a:solidFill>
                  <a:srgbClr val="081E3F"/>
                </a:solidFill>
                <a:latin typeface="Frank New 3"/>
                <a:ea typeface="Frank New 3"/>
                <a:cs typeface="Frank New 3"/>
                <a:sym typeface="Frank New 3"/>
              </a:rPr>
              <a:t>December 17</a:t>
            </a:r>
          </a:p>
        </p:txBody>
      </p:sp>
      <p:sp>
        <p:nvSpPr>
          <p:cNvPr id="11" name="TextBox 11"/>
          <p:cNvSpPr txBox="1"/>
          <p:nvPr/>
        </p:nvSpPr>
        <p:spPr>
          <a:xfrm>
            <a:off x="5565533" y="3059858"/>
            <a:ext cx="1729692" cy="390487"/>
          </a:xfrm>
          <a:prstGeom prst="rect">
            <a:avLst/>
          </a:prstGeom>
        </p:spPr>
        <p:txBody>
          <a:bodyPr lIns="0" tIns="0" rIns="0" bIns="0" rtlCol="0" anchor="t">
            <a:spAutoFit/>
          </a:bodyPr>
          <a:lstStyle/>
          <a:p>
            <a:pPr algn="ctr">
              <a:lnSpc>
                <a:spcPts val="3209"/>
              </a:lnSpc>
            </a:pPr>
            <a:r>
              <a:rPr lang="en-US" sz="2292">
                <a:solidFill>
                  <a:srgbClr val="081E3F"/>
                </a:solidFill>
                <a:latin typeface="Frank New 3"/>
                <a:ea typeface="Frank New 3"/>
                <a:cs typeface="Frank New 3"/>
                <a:sym typeface="Frank New 3"/>
              </a:rPr>
              <a:t>January 21</a:t>
            </a:r>
          </a:p>
        </p:txBody>
      </p:sp>
      <p:sp>
        <p:nvSpPr>
          <p:cNvPr id="12" name="TextBox 12"/>
          <p:cNvSpPr txBox="1"/>
          <p:nvPr/>
        </p:nvSpPr>
        <p:spPr>
          <a:xfrm>
            <a:off x="7808172" y="3059858"/>
            <a:ext cx="1444913" cy="390487"/>
          </a:xfrm>
          <a:prstGeom prst="rect">
            <a:avLst/>
          </a:prstGeom>
        </p:spPr>
        <p:txBody>
          <a:bodyPr lIns="0" tIns="0" rIns="0" bIns="0" rtlCol="0" anchor="t">
            <a:spAutoFit/>
          </a:bodyPr>
          <a:lstStyle/>
          <a:p>
            <a:pPr algn="ctr">
              <a:lnSpc>
                <a:spcPts val="3209"/>
              </a:lnSpc>
            </a:pPr>
            <a:r>
              <a:rPr lang="en-US" sz="2292">
                <a:solidFill>
                  <a:srgbClr val="081E3F"/>
                </a:solidFill>
                <a:latin typeface="Frank New 3"/>
                <a:ea typeface="Frank New 3"/>
                <a:cs typeface="Frank New 3"/>
                <a:sym typeface="Frank New 3"/>
              </a:rPr>
              <a:t>May 1</a:t>
            </a:r>
          </a:p>
        </p:txBody>
      </p:sp>
      <p:sp>
        <p:nvSpPr>
          <p:cNvPr id="13" name="TextBox 13"/>
          <p:cNvSpPr txBox="1"/>
          <p:nvPr/>
        </p:nvSpPr>
        <p:spPr>
          <a:xfrm>
            <a:off x="7708721" y="4165822"/>
            <a:ext cx="1444913" cy="390487"/>
          </a:xfrm>
          <a:prstGeom prst="rect">
            <a:avLst/>
          </a:prstGeom>
        </p:spPr>
        <p:txBody>
          <a:bodyPr lIns="0" tIns="0" rIns="0" bIns="0" rtlCol="0" anchor="t">
            <a:spAutoFit/>
          </a:bodyPr>
          <a:lstStyle/>
          <a:p>
            <a:pPr algn="ctr">
              <a:lnSpc>
                <a:spcPts val="3209"/>
              </a:lnSpc>
            </a:pPr>
            <a:r>
              <a:rPr lang="en-US" sz="2292">
                <a:solidFill>
                  <a:srgbClr val="081E3F"/>
                </a:solidFill>
                <a:latin typeface="Frank New 3"/>
                <a:ea typeface="Frank New 3"/>
                <a:cs typeface="Frank New 3"/>
                <a:sym typeface="Frank New 3"/>
              </a:rPr>
              <a:t>May 1</a:t>
            </a:r>
          </a:p>
        </p:txBody>
      </p:sp>
      <p:graphicFrame>
        <p:nvGraphicFramePr>
          <p:cNvPr id="14" name="Table 14"/>
          <p:cNvGraphicFramePr>
            <a:graphicFrameLocks noGrp="1"/>
          </p:cNvGraphicFramePr>
          <p:nvPr>
            <p:extLst>
              <p:ext uri="{D42A27DB-BD31-4B8C-83A1-F6EECF244321}">
                <p14:modId xmlns:p14="http://schemas.microsoft.com/office/powerpoint/2010/main" val="2665607772"/>
              </p:ext>
            </p:extLst>
          </p:nvPr>
        </p:nvGraphicFramePr>
        <p:xfrm>
          <a:off x="531092" y="6168600"/>
          <a:ext cx="8913299" cy="3211594"/>
        </p:xfrm>
        <a:graphic>
          <a:graphicData uri="http://schemas.openxmlformats.org/drawingml/2006/table">
            <a:tbl>
              <a:tblPr/>
              <a:tblGrid>
                <a:gridCol w="2011107">
                  <a:extLst>
                    <a:ext uri="{9D8B030D-6E8A-4147-A177-3AD203B41FA5}">
                      <a16:colId xmlns:a16="http://schemas.microsoft.com/office/drawing/2014/main" val="20000"/>
                    </a:ext>
                  </a:extLst>
                </a:gridCol>
                <a:gridCol w="2555306">
                  <a:extLst>
                    <a:ext uri="{9D8B030D-6E8A-4147-A177-3AD203B41FA5}">
                      <a16:colId xmlns:a16="http://schemas.microsoft.com/office/drawing/2014/main" val="20001"/>
                    </a:ext>
                  </a:extLst>
                </a:gridCol>
                <a:gridCol w="2173443">
                  <a:extLst>
                    <a:ext uri="{9D8B030D-6E8A-4147-A177-3AD203B41FA5}">
                      <a16:colId xmlns:a16="http://schemas.microsoft.com/office/drawing/2014/main" val="20002"/>
                    </a:ext>
                  </a:extLst>
                </a:gridCol>
                <a:gridCol w="2173443">
                  <a:extLst>
                    <a:ext uri="{9D8B030D-6E8A-4147-A177-3AD203B41FA5}">
                      <a16:colId xmlns:a16="http://schemas.microsoft.com/office/drawing/2014/main" val="20003"/>
                    </a:ext>
                  </a:extLst>
                </a:gridCol>
              </a:tblGrid>
              <a:tr h="1031211">
                <a:tc>
                  <a:txBody>
                    <a:bodyPr/>
                    <a:lstStyle/>
                    <a:p>
                      <a:pPr algn="ctr">
                        <a:lnSpc>
                          <a:spcPts val="2635"/>
                        </a:lnSpc>
                        <a:defRPr/>
                      </a:pPr>
                      <a:endParaRPr lang="en-US" sz="1100"/>
                    </a:p>
                  </a:txBody>
                  <a:tcPr marL="182313" marR="182313" marT="182313" marB="182313" anchor="ctr">
                    <a:lnL w="34896" cap="flat" cmpd="sng" algn="ctr">
                      <a:solidFill>
                        <a:srgbClr val="00FFFF"/>
                      </a:solidFill>
                      <a:prstDash val="solid"/>
                      <a:round/>
                      <a:headEnd type="none" w="med" len="med"/>
                      <a:tailEnd type="none" w="med" len="med"/>
                    </a:lnL>
                    <a:lnR w="34896" cap="flat" cmpd="sng" algn="ctr">
                      <a:solidFill>
                        <a:srgbClr val="00FFFF"/>
                      </a:solidFill>
                      <a:prstDash val="solid"/>
                      <a:round/>
                      <a:headEnd type="none" w="med" len="med"/>
                      <a:tailEnd type="none" w="med" len="med"/>
                    </a:lnR>
                    <a:lnT w="34896" cap="flat" cmpd="sng" algn="ctr">
                      <a:solidFill>
                        <a:srgbClr val="00FFFF"/>
                      </a:solidFill>
                      <a:prstDash val="solid"/>
                      <a:round/>
                      <a:headEnd type="none" w="med" len="med"/>
                      <a:tailEnd type="none" w="med" len="med"/>
                    </a:lnT>
                    <a:lnB w="34896" cap="flat" cmpd="sng" algn="ctr">
                      <a:solidFill>
                        <a:srgbClr val="00FFFF"/>
                      </a:solidFill>
                      <a:prstDash val="solid"/>
                      <a:round/>
                      <a:headEnd type="none" w="med" len="med"/>
                      <a:tailEnd type="none" w="med" len="med"/>
                    </a:lnB>
                    <a:solidFill>
                      <a:srgbClr val="00FFFF"/>
                    </a:solidFill>
                  </a:tcPr>
                </a:tc>
                <a:tc>
                  <a:txBody>
                    <a:bodyPr/>
                    <a:lstStyle/>
                    <a:p>
                      <a:pPr algn="ctr">
                        <a:lnSpc>
                          <a:spcPts val="2635"/>
                        </a:lnSpc>
                        <a:defRPr/>
                      </a:pPr>
                      <a:endParaRPr lang="en-US" sz="1100"/>
                    </a:p>
                  </a:txBody>
                  <a:tcPr marL="182313" marR="182313" marT="182313" marB="182313" anchor="ctr">
                    <a:lnL w="34896" cap="flat" cmpd="sng" algn="ctr">
                      <a:solidFill>
                        <a:srgbClr val="00FFFF"/>
                      </a:solidFill>
                      <a:prstDash val="solid"/>
                      <a:round/>
                      <a:headEnd type="none" w="med" len="med"/>
                      <a:tailEnd type="none" w="med" len="med"/>
                    </a:lnL>
                    <a:lnR w="34896" cap="flat" cmpd="sng" algn="ctr">
                      <a:solidFill>
                        <a:srgbClr val="00FFFF"/>
                      </a:solidFill>
                      <a:prstDash val="solid"/>
                      <a:round/>
                      <a:headEnd type="none" w="med" len="med"/>
                      <a:tailEnd type="none" w="med" len="med"/>
                    </a:lnR>
                    <a:lnT w="34896" cap="flat" cmpd="sng" algn="ctr">
                      <a:solidFill>
                        <a:srgbClr val="00FFFF"/>
                      </a:solidFill>
                      <a:prstDash val="solid"/>
                      <a:round/>
                      <a:headEnd type="none" w="med" len="med"/>
                      <a:tailEnd type="none" w="med" len="med"/>
                    </a:lnT>
                    <a:lnB w="34896" cap="flat" cmpd="sng" algn="ctr">
                      <a:solidFill>
                        <a:srgbClr val="00FFFF"/>
                      </a:solidFill>
                      <a:prstDash val="solid"/>
                      <a:round/>
                      <a:headEnd type="none" w="med" len="med"/>
                      <a:tailEnd type="none" w="med" len="med"/>
                    </a:lnB>
                    <a:solidFill>
                      <a:srgbClr val="00FFFF"/>
                    </a:solidFill>
                  </a:tcPr>
                </a:tc>
                <a:tc>
                  <a:txBody>
                    <a:bodyPr/>
                    <a:lstStyle/>
                    <a:p>
                      <a:pPr algn="ctr">
                        <a:lnSpc>
                          <a:spcPts val="2635"/>
                        </a:lnSpc>
                        <a:defRPr/>
                      </a:pPr>
                      <a:endParaRPr lang="en-US" sz="1100"/>
                    </a:p>
                  </a:txBody>
                  <a:tcPr marL="182313" marR="182313" marT="182313" marB="182313" anchor="ctr">
                    <a:lnL w="34896" cap="flat" cmpd="sng" algn="ctr">
                      <a:solidFill>
                        <a:srgbClr val="00FFFF"/>
                      </a:solidFill>
                      <a:prstDash val="solid"/>
                      <a:round/>
                      <a:headEnd type="none" w="med" len="med"/>
                      <a:tailEnd type="none" w="med" len="med"/>
                    </a:lnL>
                    <a:lnR w="34896" cap="flat" cmpd="sng" algn="ctr">
                      <a:solidFill>
                        <a:srgbClr val="00FFFF"/>
                      </a:solidFill>
                      <a:prstDash val="solid"/>
                      <a:round/>
                      <a:headEnd type="none" w="med" len="med"/>
                      <a:tailEnd type="none" w="med" len="med"/>
                    </a:lnR>
                    <a:lnT w="34896" cap="flat" cmpd="sng" algn="ctr">
                      <a:solidFill>
                        <a:srgbClr val="00FFFF"/>
                      </a:solidFill>
                      <a:prstDash val="solid"/>
                      <a:round/>
                      <a:headEnd type="none" w="med" len="med"/>
                      <a:tailEnd type="none" w="med" len="med"/>
                    </a:lnT>
                    <a:lnB w="34896" cap="flat" cmpd="sng" algn="ctr">
                      <a:solidFill>
                        <a:srgbClr val="00FFFF"/>
                      </a:solidFill>
                      <a:prstDash val="solid"/>
                      <a:round/>
                      <a:headEnd type="none" w="med" len="med"/>
                      <a:tailEnd type="none" w="med" len="med"/>
                    </a:lnB>
                    <a:solidFill>
                      <a:srgbClr val="00FFFF"/>
                    </a:solidFill>
                  </a:tcPr>
                </a:tc>
                <a:tc>
                  <a:txBody>
                    <a:bodyPr/>
                    <a:lstStyle/>
                    <a:p>
                      <a:pPr algn="ctr">
                        <a:lnSpc>
                          <a:spcPts val="2635"/>
                        </a:lnSpc>
                        <a:defRPr/>
                      </a:pPr>
                      <a:endParaRPr lang="en-US" sz="1100"/>
                    </a:p>
                  </a:txBody>
                  <a:tcPr marL="182313" marR="182313" marT="182313" marB="182313" anchor="ctr">
                    <a:lnL w="34896" cap="flat" cmpd="sng" algn="ctr">
                      <a:solidFill>
                        <a:srgbClr val="00FFFF"/>
                      </a:solidFill>
                      <a:prstDash val="solid"/>
                      <a:round/>
                      <a:headEnd type="none" w="med" len="med"/>
                      <a:tailEnd type="none" w="med" len="med"/>
                    </a:lnL>
                    <a:lnR w="34896" cap="flat" cmpd="sng" algn="ctr">
                      <a:solidFill>
                        <a:srgbClr val="00FFFF"/>
                      </a:solidFill>
                      <a:prstDash val="solid"/>
                      <a:round/>
                      <a:headEnd type="none" w="med" len="med"/>
                      <a:tailEnd type="none" w="med" len="med"/>
                    </a:lnR>
                    <a:lnT w="34896" cap="flat" cmpd="sng" algn="ctr">
                      <a:solidFill>
                        <a:srgbClr val="00FFFF"/>
                      </a:solidFill>
                      <a:prstDash val="solid"/>
                      <a:round/>
                      <a:headEnd type="none" w="med" len="med"/>
                      <a:tailEnd type="none" w="med" len="med"/>
                    </a:lnT>
                    <a:lnB w="34896" cap="flat" cmpd="sng" algn="ctr">
                      <a:solidFill>
                        <a:srgbClr val="00FFFF"/>
                      </a:solidFill>
                      <a:prstDash val="solid"/>
                      <a:round/>
                      <a:headEnd type="none" w="med" len="med"/>
                      <a:tailEnd type="none" w="med" len="med"/>
                    </a:lnB>
                    <a:solidFill>
                      <a:srgbClr val="00FFFF"/>
                    </a:solidFill>
                  </a:tcPr>
                </a:tc>
                <a:extLst>
                  <a:ext uri="{0D108BD9-81ED-4DB2-BD59-A6C34878D82A}">
                    <a16:rowId xmlns:a16="http://schemas.microsoft.com/office/drawing/2014/main" val="10000"/>
                  </a:ext>
                </a:extLst>
              </a:tr>
              <a:tr h="1015913">
                <a:tc>
                  <a:txBody>
                    <a:bodyPr/>
                    <a:lstStyle/>
                    <a:p>
                      <a:pPr algn="ctr">
                        <a:lnSpc>
                          <a:spcPts val="2635"/>
                        </a:lnSpc>
                        <a:defRPr/>
                      </a:pPr>
                      <a:endParaRPr lang="en-US" sz="1100"/>
                    </a:p>
                  </a:txBody>
                  <a:tcPr marL="182313" marR="182313" marT="182313" marB="182313" anchor="ctr">
                    <a:lnL w="34896" cap="flat" cmpd="sng" algn="ctr">
                      <a:solidFill>
                        <a:srgbClr val="FFFFFF"/>
                      </a:solidFill>
                      <a:prstDash val="solid"/>
                      <a:round/>
                      <a:headEnd type="none" w="med" len="med"/>
                      <a:tailEnd type="none" w="med" len="med"/>
                    </a:lnL>
                    <a:lnR w="34896" cap="flat" cmpd="sng" algn="ctr">
                      <a:solidFill>
                        <a:srgbClr val="FFFFFF"/>
                      </a:solidFill>
                      <a:prstDash val="solid"/>
                      <a:round/>
                      <a:headEnd type="none" w="med" len="med"/>
                      <a:tailEnd type="none" w="med" len="med"/>
                    </a:lnR>
                    <a:lnT w="34896" cap="flat" cmpd="sng" algn="ctr">
                      <a:solidFill>
                        <a:srgbClr val="00FFFF"/>
                      </a:solidFill>
                      <a:prstDash val="solid"/>
                      <a:round/>
                      <a:headEnd type="none" w="med" len="med"/>
                      <a:tailEnd type="none" w="med" len="med"/>
                    </a:lnT>
                    <a:lnB w="34896" cap="flat" cmpd="sng" algn="ctr">
                      <a:solidFill>
                        <a:srgbClr val="FFFFFF"/>
                      </a:solidFill>
                      <a:prstDash val="solid"/>
                      <a:round/>
                      <a:headEnd type="none" w="med" len="med"/>
                      <a:tailEnd type="none" w="med" len="med"/>
                    </a:lnB>
                    <a:solidFill>
                      <a:srgbClr val="FFFFFF"/>
                    </a:solidFill>
                  </a:tcPr>
                </a:tc>
                <a:tc>
                  <a:txBody>
                    <a:bodyPr/>
                    <a:lstStyle/>
                    <a:p>
                      <a:pPr algn="ctr">
                        <a:lnSpc>
                          <a:spcPts val="2635"/>
                        </a:lnSpc>
                        <a:defRPr/>
                      </a:pPr>
                      <a:endParaRPr lang="en-US" sz="1100"/>
                    </a:p>
                  </a:txBody>
                  <a:tcPr marL="182313" marR="182313" marT="182313" marB="182313" anchor="ctr">
                    <a:lnL w="34896" cap="flat" cmpd="sng" algn="ctr">
                      <a:solidFill>
                        <a:srgbClr val="FFFFFF"/>
                      </a:solidFill>
                      <a:prstDash val="solid"/>
                      <a:round/>
                      <a:headEnd type="none" w="med" len="med"/>
                      <a:tailEnd type="none" w="med" len="med"/>
                    </a:lnL>
                    <a:lnR w="34896" cap="flat" cmpd="sng" algn="ctr">
                      <a:solidFill>
                        <a:srgbClr val="FFFFFF"/>
                      </a:solidFill>
                      <a:prstDash val="solid"/>
                      <a:round/>
                      <a:headEnd type="none" w="med" len="med"/>
                      <a:tailEnd type="none" w="med" len="med"/>
                    </a:lnR>
                    <a:lnT w="34896" cap="flat" cmpd="sng" algn="ctr">
                      <a:solidFill>
                        <a:srgbClr val="00FFFF"/>
                      </a:solidFill>
                      <a:prstDash val="solid"/>
                      <a:round/>
                      <a:headEnd type="none" w="med" len="med"/>
                      <a:tailEnd type="none" w="med" len="med"/>
                    </a:lnT>
                    <a:lnB w="34896" cap="flat" cmpd="sng" algn="ctr">
                      <a:solidFill>
                        <a:srgbClr val="FFFFFF"/>
                      </a:solidFill>
                      <a:prstDash val="solid"/>
                      <a:round/>
                      <a:headEnd type="none" w="med" len="med"/>
                      <a:tailEnd type="none" w="med" len="med"/>
                    </a:lnB>
                    <a:solidFill>
                      <a:srgbClr val="FFFFFF"/>
                    </a:solidFill>
                  </a:tcPr>
                </a:tc>
                <a:tc>
                  <a:txBody>
                    <a:bodyPr/>
                    <a:lstStyle/>
                    <a:p>
                      <a:pPr algn="ctr">
                        <a:lnSpc>
                          <a:spcPts val="2635"/>
                        </a:lnSpc>
                        <a:defRPr/>
                      </a:pPr>
                      <a:endParaRPr lang="en-US" sz="1100"/>
                    </a:p>
                  </a:txBody>
                  <a:tcPr marL="182313" marR="182313" marT="182313" marB="182313" anchor="ctr">
                    <a:lnL w="34896" cap="flat" cmpd="sng" algn="ctr">
                      <a:solidFill>
                        <a:srgbClr val="FFFFFF"/>
                      </a:solidFill>
                      <a:prstDash val="solid"/>
                      <a:round/>
                      <a:headEnd type="none" w="med" len="med"/>
                      <a:tailEnd type="none" w="med" len="med"/>
                    </a:lnL>
                    <a:lnR w="34896" cap="flat" cmpd="sng" algn="ctr">
                      <a:solidFill>
                        <a:srgbClr val="FFFFFF"/>
                      </a:solidFill>
                      <a:prstDash val="solid"/>
                      <a:round/>
                      <a:headEnd type="none" w="med" len="med"/>
                      <a:tailEnd type="none" w="med" len="med"/>
                    </a:lnR>
                    <a:lnT w="34896" cap="flat" cmpd="sng" algn="ctr">
                      <a:solidFill>
                        <a:srgbClr val="00FFFF"/>
                      </a:solidFill>
                      <a:prstDash val="solid"/>
                      <a:round/>
                      <a:headEnd type="none" w="med" len="med"/>
                      <a:tailEnd type="none" w="med" len="med"/>
                    </a:lnT>
                    <a:lnB w="34896" cap="flat" cmpd="sng" algn="ctr">
                      <a:solidFill>
                        <a:srgbClr val="FFFFFF"/>
                      </a:solidFill>
                      <a:prstDash val="solid"/>
                      <a:round/>
                      <a:headEnd type="none" w="med" len="med"/>
                      <a:tailEnd type="none" w="med" len="med"/>
                    </a:lnB>
                    <a:solidFill>
                      <a:srgbClr val="FFFFFF"/>
                    </a:solidFill>
                  </a:tcPr>
                </a:tc>
                <a:tc>
                  <a:txBody>
                    <a:bodyPr/>
                    <a:lstStyle/>
                    <a:p>
                      <a:pPr algn="ctr">
                        <a:lnSpc>
                          <a:spcPts val="2635"/>
                        </a:lnSpc>
                        <a:defRPr/>
                      </a:pPr>
                      <a:endParaRPr lang="en-US" sz="1100"/>
                    </a:p>
                  </a:txBody>
                  <a:tcPr marL="182313" marR="182313" marT="182313" marB="182313" anchor="ctr">
                    <a:lnL w="34896" cap="flat" cmpd="sng" algn="ctr">
                      <a:solidFill>
                        <a:srgbClr val="FFFFFF"/>
                      </a:solidFill>
                      <a:prstDash val="solid"/>
                      <a:round/>
                      <a:headEnd type="none" w="med" len="med"/>
                      <a:tailEnd type="none" w="med" len="med"/>
                    </a:lnL>
                    <a:lnR w="34896" cap="flat" cmpd="sng" algn="ctr">
                      <a:solidFill>
                        <a:srgbClr val="FFFFFF"/>
                      </a:solidFill>
                      <a:prstDash val="solid"/>
                      <a:round/>
                      <a:headEnd type="none" w="med" len="med"/>
                      <a:tailEnd type="none" w="med" len="med"/>
                    </a:lnR>
                    <a:lnT w="34896" cap="flat" cmpd="sng" algn="ctr">
                      <a:solidFill>
                        <a:srgbClr val="00FFFF"/>
                      </a:solidFill>
                      <a:prstDash val="solid"/>
                      <a:round/>
                      <a:headEnd type="none" w="med" len="med"/>
                      <a:tailEnd type="none" w="med" len="med"/>
                    </a:lnT>
                    <a:lnB w="34896"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164470">
                <a:tc>
                  <a:txBody>
                    <a:bodyPr/>
                    <a:lstStyle/>
                    <a:p>
                      <a:pPr algn="ctr">
                        <a:lnSpc>
                          <a:spcPts val="2635"/>
                        </a:lnSpc>
                        <a:defRPr/>
                      </a:pPr>
                      <a:endParaRPr lang="en-US" sz="1100"/>
                    </a:p>
                  </a:txBody>
                  <a:tcPr marL="182313" marR="182313" marT="182313" marB="182313" anchor="ctr">
                    <a:lnL w="34896" cap="flat" cmpd="sng" algn="ctr">
                      <a:solidFill>
                        <a:srgbClr val="FFFFFF"/>
                      </a:solidFill>
                      <a:prstDash val="solid"/>
                      <a:round/>
                      <a:headEnd type="none" w="med" len="med"/>
                      <a:tailEnd type="none" w="med" len="med"/>
                    </a:lnL>
                    <a:lnR w="34896" cap="flat" cmpd="sng" algn="ctr">
                      <a:solidFill>
                        <a:srgbClr val="FFFFFF"/>
                      </a:solidFill>
                      <a:prstDash val="solid"/>
                      <a:round/>
                      <a:headEnd type="none" w="med" len="med"/>
                      <a:tailEnd type="none" w="med" len="med"/>
                    </a:lnR>
                    <a:lnT w="34896" cap="flat" cmpd="sng" algn="ctr">
                      <a:solidFill>
                        <a:srgbClr val="FFFFFF"/>
                      </a:solidFill>
                      <a:prstDash val="solid"/>
                      <a:round/>
                      <a:headEnd type="none" w="med" len="med"/>
                      <a:tailEnd type="none" w="med" len="med"/>
                    </a:lnT>
                    <a:lnB w="34896" cap="flat" cmpd="sng" algn="ctr">
                      <a:solidFill>
                        <a:srgbClr val="FFFFFF"/>
                      </a:solidFill>
                      <a:prstDash val="solid"/>
                      <a:round/>
                      <a:headEnd type="none" w="med" len="med"/>
                      <a:tailEnd type="none" w="med" len="med"/>
                    </a:lnB>
                    <a:solidFill>
                      <a:srgbClr val="FFFFFF"/>
                    </a:solidFill>
                  </a:tcPr>
                </a:tc>
                <a:tc>
                  <a:txBody>
                    <a:bodyPr/>
                    <a:lstStyle/>
                    <a:p>
                      <a:pPr algn="ctr">
                        <a:lnSpc>
                          <a:spcPts val="2635"/>
                        </a:lnSpc>
                        <a:defRPr/>
                      </a:pPr>
                      <a:endParaRPr lang="en-US" sz="1100"/>
                    </a:p>
                  </a:txBody>
                  <a:tcPr marL="182313" marR="182313" marT="182313" marB="182313" anchor="ctr">
                    <a:lnL w="34896" cap="flat" cmpd="sng" algn="ctr">
                      <a:solidFill>
                        <a:srgbClr val="FFFFFF"/>
                      </a:solidFill>
                      <a:prstDash val="solid"/>
                      <a:round/>
                      <a:headEnd type="none" w="med" len="med"/>
                      <a:tailEnd type="none" w="med" len="med"/>
                    </a:lnL>
                    <a:lnR w="34896" cap="flat" cmpd="sng" algn="ctr">
                      <a:solidFill>
                        <a:srgbClr val="FFFFFF"/>
                      </a:solidFill>
                      <a:prstDash val="solid"/>
                      <a:round/>
                      <a:headEnd type="none" w="med" len="med"/>
                      <a:tailEnd type="none" w="med" len="med"/>
                    </a:lnR>
                    <a:lnT w="34896" cap="flat" cmpd="sng" algn="ctr">
                      <a:solidFill>
                        <a:srgbClr val="FFFFFF"/>
                      </a:solidFill>
                      <a:prstDash val="solid"/>
                      <a:round/>
                      <a:headEnd type="none" w="med" len="med"/>
                      <a:tailEnd type="none" w="med" len="med"/>
                    </a:lnT>
                    <a:lnB w="34896" cap="flat" cmpd="sng" algn="ctr">
                      <a:solidFill>
                        <a:srgbClr val="FFFFFF"/>
                      </a:solidFill>
                      <a:prstDash val="solid"/>
                      <a:round/>
                      <a:headEnd type="none" w="med" len="med"/>
                      <a:tailEnd type="none" w="med" len="med"/>
                    </a:lnB>
                    <a:solidFill>
                      <a:srgbClr val="FFFFFF"/>
                    </a:solidFill>
                  </a:tcPr>
                </a:tc>
                <a:tc>
                  <a:txBody>
                    <a:bodyPr/>
                    <a:lstStyle/>
                    <a:p>
                      <a:pPr algn="ctr">
                        <a:lnSpc>
                          <a:spcPts val="2635"/>
                        </a:lnSpc>
                        <a:defRPr/>
                      </a:pPr>
                      <a:endParaRPr lang="en-US" sz="1100"/>
                    </a:p>
                  </a:txBody>
                  <a:tcPr marL="182313" marR="182313" marT="182313" marB="182313" anchor="ctr">
                    <a:lnL w="34896" cap="flat" cmpd="sng" algn="ctr">
                      <a:solidFill>
                        <a:srgbClr val="FFFFFF"/>
                      </a:solidFill>
                      <a:prstDash val="solid"/>
                      <a:round/>
                      <a:headEnd type="none" w="med" len="med"/>
                      <a:tailEnd type="none" w="med" len="med"/>
                    </a:lnL>
                    <a:lnR w="34896" cap="flat" cmpd="sng" algn="ctr">
                      <a:solidFill>
                        <a:srgbClr val="FFFFFF"/>
                      </a:solidFill>
                      <a:prstDash val="solid"/>
                      <a:round/>
                      <a:headEnd type="none" w="med" len="med"/>
                      <a:tailEnd type="none" w="med" len="med"/>
                    </a:lnR>
                    <a:lnT w="34896" cap="flat" cmpd="sng" algn="ctr">
                      <a:solidFill>
                        <a:srgbClr val="FFFFFF"/>
                      </a:solidFill>
                      <a:prstDash val="solid"/>
                      <a:round/>
                      <a:headEnd type="none" w="med" len="med"/>
                      <a:tailEnd type="none" w="med" len="med"/>
                    </a:lnT>
                    <a:lnB w="34896" cap="flat" cmpd="sng" algn="ctr">
                      <a:solidFill>
                        <a:srgbClr val="FFFFFF"/>
                      </a:solidFill>
                      <a:prstDash val="solid"/>
                      <a:round/>
                      <a:headEnd type="none" w="med" len="med"/>
                      <a:tailEnd type="none" w="med" len="med"/>
                    </a:lnB>
                    <a:solidFill>
                      <a:srgbClr val="FFFFFF"/>
                    </a:solidFill>
                  </a:tcPr>
                </a:tc>
                <a:tc>
                  <a:txBody>
                    <a:bodyPr/>
                    <a:lstStyle/>
                    <a:p>
                      <a:pPr algn="ctr">
                        <a:lnSpc>
                          <a:spcPts val="2635"/>
                        </a:lnSpc>
                        <a:defRPr/>
                      </a:pPr>
                      <a:endParaRPr lang="en-US" sz="1100" dirty="0"/>
                    </a:p>
                  </a:txBody>
                  <a:tcPr marL="182313" marR="182313" marT="182313" marB="182313" anchor="ctr">
                    <a:lnL w="34896" cap="flat" cmpd="sng" algn="ctr">
                      <a:solidFill>
                        <a:srgbClr val="FFFFFF"/>
                      </a:solidFill>
                      <a:prstDash val="solid"/>
                      <a:round/>
                      <a:headEnd type="none" w="med" len="med"/>
                      <a:tailEnd type="none" w="med" len="med"/>
                    </a:lnL>
                    <a:lnR w="34896" cap="flat" cmpd="sng" algn="ctr">
                      <a:solidFill>
                        <a:srgbClr val="FFFFFF"/>
                      </a:solidFill>
                      <a:prstDash val="solid"/>
                      <a:round/>
                      <a:headEnd type="none" w="med" len="med"/>
                      <a:tailEnd type="none" w="med" len="med"/>
                    </a:lnR>
                    <a:lnT w="34896" cap="flat" cmpd="sng" algn="ctr">
                      <a:solidFill>
                        <a:srgbClr val="FFFFFF"/>
                      </a:solidFill>
                      <a:prstDash val="solid"/>
                      <a:round/>
                      <a:headEnd type="none" w="med" len="med"/>
                      <a:tailEnd type="none" w="med" len="med"/>
                    </a:lnT>
                    <a:lnB w="34896"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sp>
        <p:nvSpPr>
          <p:cNvPr id="15" name="TextBox 15"/>
          <p:cNvSpPr txBox="1"/>
          <p:nvPr/>
        </p:nvSpPr>
        <p:spPr>
          <a:xfrm>
            <a:off x="3119792" y="5559019"/>
            <a:ext cx="3856893" cy="533332"/>
          </a:xfrm>
          <a:prstGeom prst="rect">
            <a:avLst/>
          </a:prstGeom>
        </p:spPr>
        <p:txBody>
          <a:bodyPr lIns="0" tIns="0" rIns="0" bIns="0" rtlCol="0" anchor="t">
            <a:spAutoFit/>
          </a:bodyPr>
          <a:lstStyle/>
          <a:p>
            <a:pPr algn="ctr">
              <a:lnSpc>
                <a:spcPts val="4203"/>
              </a:lnSpc>
            </a:pPr>
            <a:r>
              <a:rPr lang="en-US" sz="3002">
                <a:solidFill>
                  <a:srgbClr val="FFFFFF"/>
                </a:solidFill>
                <a:latin typeface="Furore"/>
                <a:ea typeface="Furore"/>
                <a:cs typeface="Furore"/>
                <a:sym typeface="Furore"/>
              </a:rPr>
              <a:t>Final Deadline</a:t>
            </a:r>
          </a:p>
        </p:txBody>
      </p:sp>
      <p:sp>
        <p:nvSpPr>
          <p:cNvPr id="16" name="TextBox 16"/>
          <p:cNvSpPr txBox="1"/>
          <p:nvPr/>
        </p:nvSpPr>
        <p:spPr>
          <a:xfrm>
            <a:off x="2802911" y="6312701"/>
            <a:ext cx="2294405" cy="738862"/>
          </a:xfrm>
          <a:prstGeom prst="rect">
            <a:avLst/>
          </a:prstGeom>
        </p:spPr>
        <p:txBody>
          <a:bodyPr lIns="0" tIns="0" rIns="0" bIns="0" rtlCol="0" anchor="t">
            <a:spAutoFit/>
          </a:bodyPr>
          <a:lstStyle/>
          <a:p>
            <a:pPr algn="ctr">
              <a:lnSpc>
                <a:spcPts val="2850"/>
              </a:lnSpc>
            </a:pPr>
            <a:r>
              <a:rPr lang="en-US" sz="2035">
                <a:solidFill>
                  <a:srgbClr val="081E3F"/>
                </a:solidFill>
                <a:latin typeface="Furore"/>
                <a:ea typeface="Furore"/>
                <a:cs typeface="Furore"/>
                <a:sym typeface="Furore"/>
              </a:rPr>
              <a:t>Complete App with Docs</a:t>
            </a:r>
          </a:p>
        </p:txBody>
      </p:sp>
      <p:sp>
        <p:nvSpPr>
          <p:cNvPr id="17" name="TextBox 17"/>
          <p:cNvSpPr txBox="1"/>
          <p:nvPr/>
        </p:nvSpPr>
        <p:spPr>
          <a:xfrm>
            <a:off x="5316926" y="6510050"/>
            <a:ext cx="2491246" cy="375183"/>
          </a:xfrm>
          <a:prstGeom prst="rect">
            <a:avLst/>
          </a:prstGeom>
        </p:spPr>
        <p:txBody>
          <a:bodyPr lIns="0" tIns="0" rIns="0" bIns="0" rtlCol="0" anchor="t">
            <a:spAutoFit/>
          </a:bodyPr>
          <a:lstStyle/>
          <a:p>
            <a:pPr algn="ctr">
              <a:lnSpc>
                <a:spcPts val="2945"/>
              </a:lnSpc>
            </a:pPr>
            <a:r>
              <a:rPr lang="en-US" sz="2104">
                <a:solidFill>
                  <a:srgbClr val="081E3F"/>
                </a:solidFill>
                <a:latin typeface="Furore"/>
                <a:ea typeface="Furore"/>
                <a:cs typeface="Furore"/>
                <a:sym typeface="Furore"/>
              </a:rPr>
              <a:t>Notification </a:t>
            </a:r>
          </a:p>
        </p:txBody>
      </p:sp>
      <p:sp>
        <p:nvSpPr>
          <p:cNvPr id="18" name="TextBox 18"/>
          <p:cNvSpPr txBox="1"/>
          <p:nvPr/>
        </p:nvSpPr>
        <p:spPr>
          <a:xfrm>
            <a:off x="7923470" y="6519575"/>
            <a:ext cx="1488077" cy="382168"/>
          </a:xfrm>
          <a:prstGeom prst="rect">
            <a:avLst/>
          </a:prstGeom>
        </p:spPr>
        <p:txBody>
          <a:bodyPr lIns="0" tIns="0" rIns="0" bIns="0" rtlCol="0" anchor="t">
            <a:spAutoFit/>
          </a:bodyPr>
          <a:lstStyle/>
          <a:p>
            <a:pPr algn="ctr">
              <a:lnSpc>
                <a:spcPts val="3085"/>
              </a:lnSpc>
            </a:pPr>
            <a:r>
              <a:rPr lang="en-US" sz="2204">
                <a:solidFill>
                  <a:srgbClr val="081E3F"/>
                </a:solidFill>
                <a:latin typeface="Furore"/>
                <a:ea typeface="Furore"/>
                <a:cs typeface="Furore"/>
                <a:sym typeface="Furore"/>
              </a:rPr>
              <a:t>Deposit </a:t>
            </a:r>
          </a:p>
        </p:txBody>
      </p:sp>
      <p:sp>
        <p:nvSpPr>
          <p:cNvPr id="19" name="TextBox 19"/>
          <p:cNvSpPr txBox="1"/>
          <p:nvPr/>
        </p:nvSpPr>
        <p:spPr>
          <a:xfrm>
            <a:off x="716136" y="7557019"/>
            <a:ext cx="1858700" cy="772879"/>
          </a:xfrm>
          <a:prstGeom prst="rect">
            <a:avLst/>
          </a:prstGeom>
        </p:spPr>
        <p:txBody>
          <a:bodyPr lIns="0" tIns="0" rIns="0" bIns="0" rtlCol="0" anchor="t">
            <a:spAutoFit/>
          </a:bodyPr>
          <a:lstStyle/>
          <a:p>
            <a:pPr algn="ctr">
              <a:lnSpc>
                <a:spcPts val="3075"/>
              </a:lnSpc>
            </a:pPr>
            <a:r>
              <a:rPr lang="en-US" sz="2196">
                <a:solidFill>
                  <a:srgbClr val="081E3F"/>
                </a:solidFill>
                <a:latin typeface="Furore"/>
                <a:ea typeface="Furore"/>
                <a:cs typeface="Furore"/>
                <a:sym typeface="Furore"/>
              </a:rPr>
              <a:t>Early Fall 2026</a:t>
            </a:r>
          </a:p>
        </p:txBody>
      </p:sp>
      <p:sp>
        <p:nvSpPr>
          <p:cNvPr id="20" name="TextBox 20"/>
          <p:cNvSpPr txBox="1"/>
          <p:nvPr/>
        </p:nvSpPr>
        <p:spPr>
          <a:xfrm>
            <a:off x="939506" y="8662982"/>
            <a:ext cx="1659755" cy="382354"/>
          </a:xfrm>
          <a:prstGeom prst="rect">
            <a:avLst/>
          </a:prstGeom>
        </p:spPr>
        <p:txBody>
          <a:bodyPr lIns="0" tIns="0" rIns="0" bIns="0" rtlCol="0" anchor="t">
            <a:spAutoFit/>
          </a:bodyPr>
          <a:lstStyle/>
          <a:p>
            <a:pPr algn="ctr">
              <a:lnSpc>
                <a:spcPts val="3075"/>
              </a:lnSpc>
            </a:pPr>
            <a:r>
              <a:rPr lang="en-US" sz="2196">
                <a:solidFill>
                  <a:srgbClr val="081E3F"/>
                </a:solidFill>
                <a:latin typeface="Furore"/>
                <a:ea typeface="Furore"/>
                <a:cs typeface="Furore"/>
                <a:sym typeface="Furore"/>
              </a:rPr>
              <a:t>Fall 2026</a:t>
            </a:r>
          </a:p>
        </p:txBody>
      </p:sp>
      <p:sp>
        <p:nvSpPr>
          <p:cNvPr id="21" name="TextBox 21"/>
          <p:cNvSpPr txBox="1"/>
          <p:nvPr/>
        </p:nvSpPr>
        <p:spPr>
          <a:xfrm>
            <a:off x="3087524" y="7557019"/>
            <a:ext cx="1682460" cy="390487"/>
          </a:xfrm>
          <a:prstGeom prst="rect">
            <a:avLst/>
          </a:prstGeom>
        </p:spPr>
        <p:txBody>
          <a:bodyPr lIns="0" tIns="0" rIns="0" bIns="0" rtlCol="0" anchor="t">
            <a:spAutoFit/>
          </a:bodyPr>
          <a:lstStyle/>
          <a:p>
            <a:pPr algn="ctr">
              <a:lnSpc>
                <a:spcPts val="3209"/>
              </a:lnSpc>
            </a:pPr>
            <a:r>
              <a:rPr lang="en-US" sz="2292">
                <a:solidFill>
                  <a:srgbClr val="081E3F"/>
                </a:solidFill>
                <a:latin typeface="Frank New 3"/>
                <a:ea typeface="Frank New 3"/>
                <a:cs typeface="Frank New 3"/>
                <a:sym typeface="Frank New 3"/>
              </a:rPr>
              <a:t>March 4</a:t>
            </a:r>
          </a:p>
        </p:txBody>
      </p:sp>
      <p:sp>
        <p:nvSpPr>
          <p:cNvPr id="22" name="TextBox 22"/>
          <p:cNvSpPr txBox="1"/>
          <p:nvPr/>
        </p:nvSpPr>
        <p:spPr>
          <a:xfrm>
            <a:off x="5565533" y="7558651"/>
            <a:ext cx="1729692" cy="390487"/>
          </a:xfrm>
          <a:prstGeom prst="rect">
            <a:avLst/>
          </a:prstGeom>
        </p:spPr>
        <p:txBody>
          <a:bodyPr lIns="0" tIns="0" rIns="0" bIns="0" rtlCol="0" anchor="t">
            <a:spAutoFit/>
          </a:bodyPr>
          <a:lstStyle/>
          <a:p>
            <a:pPr algn="ctr">
              <a:lnSpc>
                <a:spcPts val="3209"/>
              </a:lnSpc>
            </a:pPr>
            <a:r>
              <a:rPr lang="en-US" sz="2292">
                <a:solidFill>
                  <a:srgbClr val="081E3F"/>
                </a:solidFill>
                <a:latin typeface="Frank New 3"/>
                <a:ea typeface="Frank New 3"/>
                <a:cs typeface="Frank New 3"/>
                <a:sym typeface="Frank New 3"/>
              </a:rPr>
              <a:t>April 2</a:t>
            </a:r>
          </a:p>
        </p:txBody>
      </p:sp>
      <p:sp>
        <p:nvSpPr>
          <p:cNvPr id="23" name="TextBox 23"/>
          <p:cNvSpPr txBox="1"/>
          <p:nvPr/>
        </p:nvSpPr>
        <p:spPr>
          <a:xfrm>
            <a:off x="7758447" y="7557019"/>
            <a:ext cx="1444913" cy="390487"/>
          </a:xfrm>
          <a:prstGeom prst="rect">
            <a:avLst/>
          </a:prstGeom>
        </p:spPr>
        <p:txBody>
          <a:bodyPr lIns="0" tIns="0" rIns="0" bIns="0" rtlCol="0" anchor="t">
            <a:spAutoFit/>
          </a:bodyPr>
          <a:lstStyle/>
          <a:p>
            <a:pPr algn="ctr">
              <a:lnSpc>
                <a:spcPts val="3209"/>
              </a:lnSpc>
            </a:pPr>
            <a:r>
              <a:rPr lang="en-US" sz="2292">
                <a:solidFill>
                  <a:srgbClr val="081E3F"/>
                </a:solidFill>
                <a:latin typeface="Frank New 3"/>
                <a:ea typeface="Frank New 3"/>
                <a:cs typeface="Frank New 3"/>
                <a:sym typeface="Frank New 3"/>
              </a:rPr>
              <a:t>May 1</a:t>
            </a:r>
          </a:p>
        </p:txBody>
      </p:sp>
      <p:sp>
        <p:nvSpPr>
          <p:cNvPr id="24" name="TextBox 24"/>
          <p:cNvSpPr txBox="1"/>
          <p:nvPr/>
        </p:nvSpPr>
        <p:spPr>
          <a:xfrm>
            <a:off x="7708721" y="8664615"/>
            <a:ext cx="1444913" cy="390487"/>
          </a:xfrm>
          <a:prstGeom prst="rect">
            <a:avLst/>
          </a:prstGeom>
        </p:spPr>
        <p:txBody>
          <a:bodyPr lIns="0" tIns="0" rIns="0" bIns="0" rtlCol="0" anchor="t">
            <a:spAutoFit/>
          </a:bodyPr>
          <a:lstStyle/>
          <a:p>
            <a:pPr algn="ctr">
              <a:lnSpc>
                <a:spcPts val="3209"/>
              </a:lnSpc>
            </a:pPr>
            <a:r>
              <a:rPr lang="en-US" sz="2292">
                <a:solidFill>
                  <a:srgbClr val="081E3F"/>
                </a:solidFill>
                <a:latin typeface="Frank New 3"/>
                <a:ea typeface="Frank New 3"/>
                <a:cs typeface="Frank New 3"/>
                <a:sym typeface="Frank New 3"/>
              </a:rPr>
              <a:t>May 1</a:t>
            </a:r>
          </a:p>
        </p:txBody>
      </p:sp>
      <p:sp>
        <p:nvSpPr>
          <p:cNvPr id="25" name="TextBox 25"/>
          <p:cNvSpPr txBox="1"/>
          <p:nvPr/>
        </p:nvSpPr>
        <p:spPr>
          <a:xfrm>
            <a:off x="9765411" y="2070579"/>
            <a:ext cx="8201570" cy="6555321"/>
          </a:xfrm>
          <a:prstGeom prst="rect">
            <a:avLst/>
          </a:prstGeom>
        </p:spPr>
        <p:txBody>
          <a:bodyPr lIns="0" tIns="0" rIns="0" bIns="0" rtlCol="0" anchor="t">
            <a:spAutoFit/>
          </a:bodyPr>
          <a:lstStyle/>
          <a:p>
            <a:pPr marL="532131" lvl="1" indent="-266065" algn="l">
              <a:lnSpc>
                <a:spcPts val="4313"/>
              </a:lnSpc>
              <a:buFont typeface="Arial"/>
              <a:buChar char="•"/>
            </a:pPr>
            <a:r>
              <a:rPr lang="en-US" sz="2464" spc="78" dirty="0">
                <a:solidFill>
                  <a:srgbClr val="FFFFFF"/>
                </a:solidFill>
                <a:effectLst>
                  <a:outerShdw blurRad="38100" dist="38100" dir="2700000" algn="tl">
                    <a:srgbClr val="000000">
                      <a:alpha val="43137"/>
                    </a:srgbClr>
                  </a:outerShdw>
                </a:effectLst>
                <a:latin typeface="Frank New 2"/>
                <a:ea typeface="Frank New 2"/>
                <a:cs typeface="Frank New 2"/>
                <a:sym typeface="Frank New 2"/>
              </a:rPr>
              <a:t>Applications must be complete by the deadline; </a:t>
            </a:r>
            <a:r>
              <a:rPr lang="en-US" sz="2464" u="sng" spc="78" dirty="0">
                <a:solidFill>
                  <a:srgbClr val="FFFFFF"/>
                </a:solidFill>
                <a:effectLst>
                  <a:outerShdw blurRad="38100" dist="38100" dir="2700000" algn="tl">
                    <a:srgbClr val="000000">
                      <a:alpha val="43137"/>
                    </a:srgbClr>
                  </a:outerShdw>
                </a:effectLst>
                <a:latin typeface="Frank New 2"/>
                <a:ea typeface="Frank New 2"/>
                <a:cs typeface="Frank New 2"/>
                <a:sym typeface="Frank New 2"/>
              </a:rPr>
              <a:t>this includes application, application fee or waiver, transcript, test score.​</a:t>
            </a:r>
          </a:p>
          <a:p>
            <a:pPr marL="532131" lvl="1" indent="-266065" algn="l">
              <a:lnSpc>
                <a:spcPts val="4313"/>
              </a:lnSpc>
              <a:buFont typeface="Arial"/>
              <a:buChar char="•"/>
            </a:pPr>
            <a:r>
              <a:rPr lang="en-US" sz="2464" spc="78" dirty="0">
                <a:solidFill>
                  <a:srgbClr val="FFFFFF"/>
                </a:solidFill>
                <a:effectLst>
                  <a:outerShdw blurRad="38100" dist="38100" dir="2700000" algn="tl">
                    <a:srgbClr val="000000">
                      <a:alpha val="43137"/>
                    </a:srgbClr>
                  </a:outerShdw>
                </a:effectLst>
                <a:latin typeface="Frank New 2"/>
                <a:ea typeface="Frank New 2"/>
                <a:cs typeface="Frank New 2"/>
                <a:sym typeface="Frank New 2"/>
              </a:rPr>
              <a:t>To ensure delivery, applicants should request SAT, ACT and CLT scores be sent to FIU when registering for an exam.​</a:t>
            </a:r>
          </a:p>
          <a:p>
            <a:pPr marL="532131" lvl="1" indent="-266065" algn="l">
              <a:lnSpc>
                <a:spcPts val="4313"/>
              </a:lnSpc>
              <a:buFont typeface="Arial"/>
              <a:buChar char="•"/>
            </a:pPr>
            <a:r>
              <a:rPr lang="en-US" sz="2464" spc="78" dirty="0">
                <a:solidFill>
                  <a:srgbClr val="FFFFFF"/>
                </a:solidFill>
                <a:effectLst>
                  <a:outerShdw blurRad="38100" dist="38100" dir="2700000" algn="tl">
                    <a:srgbClr val="000000">
                      <a:alpha val="43137"/>
                    </a:srgbClr>
                  </a:outerShdw>
                </a:effectLst>
                <a:latin typeface="Frank New 2"/>
                <a:ea typeface="Frank New 2"/>
                <a:cs typeface="Frank New 2"/>
                <a:sym typeface="Frank New 2"/>
              </a:rPr>
              <a:t>Deferred applications are reviewed after each deadline and considered for all pathways.​</a:t>
            </a:r>
          </a:p>
          <a:p>
            <a:pPr marL="532131" lvl="1" indent="-266065" algn="l">
              <a:lnSpc>
                <a:spcPts val="4313"/>
              </a:lnSpc>
              <a:buFont typeface="Arial"/>
              <a:buChar char="•"/>
            </a:pPr>
            <a:r>
              <a:rPr lang="en-US" sz="2464" spc="78" dirty="0">
                <a:solidFill>
                  <a:srgbClr val="FFFFFF"/>
                </a:solidFill>
                <a:effectLst>
                  <a:outerShdw blurRad="38100" dist="38100" dir="2700000" algn="tl">
                    <a:srgbClr val="000000">
                      <a:alpha val="43137"/>
                    </a:srgbClr>
                  </a:outerShdw>
                </a:effectLst>
                <a:latin typeface="Frank New 2"/>
                <a:ea typeface="Frank New 2"/>
                <a:cs typeface="Frank New 2"/>
                <a:sym typeface="Frank New 2"/>
              </a:rPr>
              <a:t>Admission to a pathway is </a:t>
            </a:r>
            <a:r>
              <a:rPr lang="en-US" sz="2464" u="sng" spc="78" dirty="0">
                <a:solidFill>
                  <a:srgbClr val="FFFFFF"/>
                </a:solidFill>
                <a:effectLst>
                  <a:outerShdw blurRad="38100" dist="38100" dir="2700000" algn="tl">
                    <a:srgbClr val="000000">
                      <a:alpha val="43137"/>
                    </a:srgbClr>
                  </a:outerShdw>
                </a:effectLst>
                <a:latin typeface="Frank New 2"/>
                <a:ea typeface="Frank New 2"/>
                <a:cs typeface="Frank New 2"/>
                <a:sym typeface="Frank New 2"/>
              </a:rPr>
              <a:t>final.​</a:t>
            </a:r>
          </a:p>
          <a:p>
            <a:pPr marL="532131" lvl="1" indent="-266065" algn="l">
              <a:lnSpc>
                <a:spcPts val="4313"/>
              </a:lnSpc>
              <a:buFont typeface="Arial"/>
              <a:buChar char="•"/>
            </a:pPr>
            <a:r>
              <a:rPr lang="en-US" sz="2464" spc="78" dirty="0">
                <a:solidFill>
                  <a:srgbClr val="FFFFFF"/>
                </a:solidFill>
                <a:effectLst>
                  <a:outerShdw blurRad="38100" dist="38100" dir="2700000" algn="tl">
                    <a:srgbClr val="000000">
                      <a:alpha val="43137"/>
                    </a:srgbClr>
                  </a:outerShdw>
                </a:effectLst>
                <a:latin typeface="Frank New 2"/>
                <a:ea typeface="Frank New 2"/>
                <a:cs typeface="Frank New 2"/>
                <a:sym typeface="Frank New 2"/>
              </a:rPr>
              <a:t>Admission to the Early Fall / Summer pathway requires the completion of courses during Summer B at FIU.​</a:t>
            </a:r>
          </a:p>
        </p:txBody>
      </p:sp>
      <p:sp>
        <p:nvSpPr>
          <p:cNvPr id="26" name="TextBox 26"/>
          <p:cNvSpPr txBox="1"/>
          <p:nvPr/>
        </p:nvSpPr>
        <p:spPr>
          <a:xfrm>
            <a:off x="3008836" y="4150021"/>
            <a:ext cx="1839835" cy="390487"/>
          </a:xfrm>
          <a:prstGeom prst="rect">
            <a:avLst/>
          </a:prstGeom>
        </p:spPr>
        <p:txBody>
          <a:bodyPr lIns="0" tIns="0" rIns="0" bIns="0" rtlCol="0" anchor="t">
            <a:spAutoFit/>
          </a:bodyPr>
          <a:lstStyle/>
          <a:p>
            <a:pPr algn="ctr">
              <a:lnSpc>
                <a:spcPts val="3209"/>
              </a:lnSpc>
            </a:pPr>
            <a:r>
              <a:rPr lang="en-US" sz="2292">
                <a:solidFill>
                  <a:srgbClr val="081E3F"/>
                </a:solidFill>
                <a:latin typeface="Frank New 3"/>
                <a:ea typeface="Frank New 3"/>
                <a:cs typeface="Frank New 3"/>
                <a:sym typeface="Frank New 3"/>
              </a:rPr>
              <a:t>December 17</a:t>
            </a:r>
          </a:p>
        </p:txBody>
      </p:sp>
      <p:sp>
        <p:nvSpPr>
          <p:cNvPr id="27" name="TextBox 27"/>
          <p:cNvSpPr txBox="1"/>
          <p:nvPr/>
        </p:nvSpPr>
        <p:spPr>
          <a:xfrm>
            <a:off x="5565533" y="4150021"/>
            <a:ext cx="1729692" cy="390487"/>
          </a:xfrm>
          <a:prstGeom prst="rect">
            <a:avLst/>
          </a:prstGeom>
        </p:spPr>
        <p:txBody>
          <a:bodyPr lIns="0" tIns="0" rIns="0" bIns="0" rtlCol="0" anchor="t">
            <a:spAutoFit/>
          </a:bodyPr>
          <a:lstStyle/>
          <a:p>
            <a:pPr algn="ctr">
              <a:lnSpc>
                <a:spcPts val="3209"/>
              </a:lnSpc>
            </a:pPr>
            <a:r>
              <a:rPr lang="en-US" sz="2292">
                <a:solidFill>
                  <a:srgbClr val="081E3F"/>
                </a:solidFill>
                <a:latin typeface="Frank New 3"/>
                <a:ea typeface="Frank New 3"/>
                <a:cs typeface="Frank New 3"/>
                <a:sym typeface="Frank New 3"/>
              </a:rPr>
              <a:t>January 21</a:t>
            </a:r>
          </a:p>
        </p:txBody>
      </p:sp>
      <p:sp>
        <p:nvSpPr>
          <p:cNvPr id="28" name="TextBox 28"/>
          <p:cNvSpPr txBox="1"/>
          <p:nvPr/>
        </p:nvSpPr>
        <p:spPr>
          <a:xfrm>
            <a:off x="3108883" y="8633306"/>
            <a:ext cx="1682460" cy="390487"/>
          </a:xfrm>
          <a:prstGeom prst="rect">
            <a:avLst/>
          </a:prstGeom>
        </p:spPr>
        <p:txBody>
          <a:bodyPr lIns="0" tIns="0" rIns="0" bIns="0" rtlCol="0" anchor="t">
            <a:spAutoFit/>
          </a:bodyPr>
          <a:lstStyle/>
          <a:p>
            <a:pPr algn="ctr">
              <a:lnSpc>
                <a:spcPts val="3209"/>
              </a:lnSpc>
            </a:pPr>
            <a:r>
              <a:rPr lang="en-US" sz="2292">
                <a:solidFill>
                  <a:srgbClr val="081E3F"/>
                </a:solidFill>
                <a:latin typeface="Frank New 3"/>
                <a:ea typeface="Frank New 3"/>
                <a:cs typeface="Frank New 3"/>
                <a:sym typeface="Frank New 3"/>
              </a:rPr>
              <a:t>March 4</a:t>
            </a:r>
          </a:p>
        </p:txBody>
      </p:sp>
      <p:sp>
        <p:nvSpPr>
          <p:cNvPr id="29" name="TextBox 29"/>
          <p:cNvSpPr txBox="1"/>
          <p:nvPr/>
        </p:nvSpPr>
        <p:spPr>
          <a:xfrm>
            <a:off x="5565533" y="8633306"/>
            <a:ext cx="1729692" cy="390487"/>
          </a:xfrm>
          <a:prstGeom prst="rect">
            <a:avLst/>
          </a:prstGeom>
        </p:spPr>
        <p:txBody>
          <a:bodyPr lIns="0" tIns="0" rIns="0" bIns="0" rtlCol="0" anchor="t">
            <a:spAutoFit/>
          </a:bodyPr>
          <a:lstStyle/>
          <a:p>
            <a:pPr algn="ctr">
              <a:lnSpc>
                <a:spcPts val="3209"/>
              </a:lnSpc>
            </a:pPr>
            <a:r>
              <a:rPr lang="en-US" sz="2292">
                <a:solidFill>
                  <a:srgbClr val="081E3F"/>
                </a:solidFill>
                <a:latin typeface="Frank New 3"/>
                <a:ea typeface="Frank New 3"/>
                <a:cs typeface="Frank New 3"/>
                <a:sym typeface="Frank New 3"/>
              </a:rPr>
              <a:t>April 2</a:t>
            </a:r>
          </a:p>
        </p:txBody>
      </p:sp>
      <p:sp>
        <p:nvSpPr>
          <p:cNvPr id="30" name="Freeform 30"/>
          <p:cNvSpPr/>
          <p:nvPr/>
        </p:nvSpPr>
        <p:spPr>
          <a:xfrm>
            <a:off x="16970269" y="96589"/>
            <a:ext cx="1206262" cy="932111"/>
          </a:xfrm>
          <a:custGeom>
            <a:avLst/>
            <a:gdLst/>
            <a:ahLst/>
            <a:cxnLst/>
            <a:rect l="l" t="t" r="r" b="b"/>
            <a:pathLst>
              <a:path w="1206262" h="932111">
                <a:moveTo>
                  <a:pt x="0" y="0"/>
                </a:moveTo>
                <a:lnTo>
                  <a:pt x="1206261" y="0"/>
                </a:lnTo>
                <a:lnTo>
                  <a:pt x="1206261" y="932111"/>
                </a:lnTo>
                <a:lnTo>
                  <a:pt x="0" y="932111"/>
                </a:lnTo>
                <a:lnTo>
                  <a:pt x="0" y="0"/>
                </a:lnTo>
                <a:close/>
              </a:path>
            </a:pathLst>
          </a:custGeom>
          <a:blipFill>
            <a:blip r:embed="rId3"/>
            <a:stretch>
              <a:fillRect/>
            </a:stretch>
          </a:blipFill>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b="-18303"/>
            </a:stretch>
          </a:blipFill>
        </p:spPr>
      </p:sp>
      <p:sp>
        <p:nvSpPr>
          <p:cNvPr id="3" name="TextBox 3"/>
          <p:cNvSpPr txBox="1"/>
          <p:nvPr/>
        </p:nvSpPr>
        <p:spPr>
          <a:xfrm>
            <a:off x="2288693" y="1358528"/>
            <a:ext cx="13710614" cy="956800"/>
          </a:xfrm>
          <a:prstGeom prst="rect">
            <a:avLst/>
          </a:prstGeom>
        </p:spPr>
        <p:txBody>
          <a:bodyPr lIns="0" tIns="0" rIns="0" bIns="0" rtlCol="0" anchor="t">
            <a:spAutoFit/>
          </a:bodyPr>
          <a:lstStyle/>
          <a:p>
            <a:pPr algn="ctr">
              <a:lnSpc>
                <a:spcPts val="8731"/>
              </a:lnSpc>
            </a:pPr>
            <a:r>
              <a:rPr lang="en-US" sz="6236" dirty="0">
                <a:solidFill>
                  <a:srgbClr val="FFFFFF"/>
                </a:solidFill>
                <a:effectLst>
                  <a:outerShdw blurRad="38100" dist="38100" dir="2700000" algn="tl">
                    <a:srgbClr val="000000">
                      <a:alpha val="43137"/>
                    </a:srgbClr>
                  </a:outerShdw>
                </a:effectLst>
                <a:latin typeface="Furore"/>
                <a:ea typeface="Furore"/>
                <a:cs typeface="Furore"/>
                <a:sym typeface="Furore"/>
              </a:rPr>
              <a:t>The Common App is now open!</a:t>
            </a:r>
          </a:p>
        </p:txBody>
      </p:sp>
      <p:sp>
        <p:nvSpPr>
          <p:cNvPr id="4" name="TextBox 4"/>
          <p:cNvSpPr txBox="1"/>
          <p:nvPr/>
        </p:nvSpPr>
        <p:spPr>
          <a:xfrm>
            <a:off x="4669655" y="2276902"/>
            <a:ext cx="8436745" cy="592213"/>
          </a:xfrm>
          <a:prstGeom prst="rect">
            <a:avLst/>
          </a:prstGeom>
        </p:spPr>
        <p:txBody>
          <a:bodyPr wrap="square" lIns="0" tIns="0" rIns="0" bIns="0" rtlCol="0" anchor="t">
            <a:spAutoFit/>
          </a:bodyPr>
          <a:lstStyle/>
          <a:p>
            <a:pPr algn="ctr">
              <a:lnSpc>
                <a:spcPts val="4985"/>
              </a:lnSpc>
            </a:pPr>
            <a:r>
              <a:rPr lang="en-US" sz="3561" dirty="0">
                <a:solidFill>
                  <a:srgbClr val="FFFFFF"/>
                </a:solidFill>
                <a:effectLst>
                  <a:outerShdw blurRad="38100" dist="38100" dir="2700000" algn="tl">
                    <a:srgbClr val="000000">
                      <a:alpha val="43137"/>
                    </a:srgbClr>
                  </a:outerShdw>
                </a:effectLst>
                <a:latin typeface="Frank New 3"/>
                <a:ea typeface="Frank New 3"/>
                <a:cs typeface="Frank New 3"/>
                <a:sym typeface="Frank New 3"/>
              </a:rPr>
              <a:t>FIU application will open up later this fall</a:t>
            </a:r>
          </a:p>
        </p:txBody>
      </p:sp>
      <p:sp>
        <p:nvSpPr>
          <p:cNvPr id="5" name="Freeform 5"/>
          <p:cNvSpPr/>
          <p:nvPr/>
        </p:nvSpPr>
        <p:spPr>
          <a:xfrm>
            <a:off x="16938420" y="96589"/>
            <a:ext cx="1206262" cy="932111"/>
          </a:xfrm>
          <a:custGeom>
            <a:avLst/>
            <a:gdLst/>
            <a:ahLst/>
            <a:cxnLst/>
            <a:rect l="l" t="t" r="r" b="b"/>
            <a:pathLst>
              <a:path w="1206262" h="932111">
                <a:moveTo>
                  <a:pt x="0" y="0"/>
                </a:moveTo>
                <a:lnTo>
                  <a:pt x="1206262" y="0"/>
                </a:lnTo>
                <a:lnTo>
                  <a:pt x="1206262" y="932111"/>
                </a:lnTo>
                <a:lnTo>
                  <a:pt x="0" y="932111"/>
                </a:lnTo>
                <a:lnTo>
                  <a:pt x="0" y="0"/>
                </a:lnTo>
                <a:close/>
              </a:path>
            </a:pathLst>
          </a:custGeom>
          <a:blipFill>
            <a:blip r:embed="rId3"/>
            <a:stretch>
              <a:fillRect/>
            </a:stretch>
          </a:blipFill>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l="-6457" t="-22673" b="-3269"/>
            </a:stretch>
          </a:blipFill>
        </p:spPr>
      </p:sp>
      <p:sp>
        <p:nvSpPr>
          <p:cNvPr id="3" name="Freeform 3"/>
          <p:cNvSpPr/>
          <p:nvPr/>
        </p:nvSpPr>
        <p:spPr>
          <a:xfrm>
            <a:off x="0" y="-379537"/>
            <a:ext cx="11046075" cy="11046075"/>
          </a:xfrm>
          <a:custGeom>
            <a:avLst/>
            <a:gdLst/>
            <a:ahLst/>
            <a:cxnLst/>
            <a:rect l="l" t="t" r="r" b="b"/>
            <a:pathLst>
              <a:path w="11046075" h="11046075">
                <a:moveTo>
                  <a:pt x="0" y="0"/>
                </a:moveTo>
                <a:lnTo>
                  <a:pt x="11046075" y="0"/>
                </a:lnTo>
                <a:lnTo>
                  <a:pt x="11046075" y="11046074"/>
                </a:lnTo>
                <a:lnTo>
                  <a:pt x="0" y="1104607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106493" y="96589"/>
            <a:ext cx="1206262" cy="932111"/>
          </a:xfrm>
          <a:custGeom>
            <a:avLst/>
            <a:gdLst/>
            <a:ahLst/>
            <a:cxnLst/>
            <a:rect l="l" t="t" r="r" b="b"/>
            <a:pathLst>
              <a:path w="1206262" h="932111">
                <a:moveTo>
                  <a:pt x="0" y="0"/>
                </a:moveTo>
                <a:lnTo>
                  <a:pt x="1206262" y="0"/>
                </a:lnTo>
                <a:lnTo>
                  <a:pt x="1206262" y="932111"/>
                </a:lnTo>
                <a:lnTo>
                  <a:pt x="0" y="932111"/>
                </a:lnTo>
                <a:lnTo>
                  <a:pt x="0" y="0"/>
                </a:lnTo>
                <a:close/>
              </a:path>
            </a:pathLst>
          </a:custGeom>
          <a:blipFill>
            <a:blip r:embed="rId5"/>
            <a:stretch>
              <a:fillRect/>
            </a:stretch>
          </a:blipFill>
        </p:spPr>
      </p:sp>
      <p:sp>
        <p:nvSpPr>
          <p:cNvPr id="5" name="TextBox 5"/>
          <p:cNvSpPr txBox="1"/>
          <p:nvPr/>
        </p:nvSpPr>
        <p:spPr>
          <a:xfrm>
            <a:off x="617118" y="1964925"/>
            <a:ext cx="6623383" cy="4547082"/>
          </a:xfrm>
          <a:prstGeom prst="rect">
            <a:avLst/>
          </a:prstGeom>
        </p:spPr>
        <p:txBody>
          <a:bodyPr lIns="0" tIns="0" rIns="0" bIns="0" rtlCol="0" anchor="t">
            <a:spAutoFit/>
          </a:bodyPr>
          <a:lstStyle/>
          <a:p>
            <a:pPr algn="l">
              <a:lnSpc>
                <a:spcPts val="3998"/>
              </a:lnSpc>
            </a:pPr>
            <a:r>
              <a:rPr lang="en-US" sz="2856">
                <a:solidFill>
                  <a:srgbClr val="00FFFF"/>
                </a:solidFill>
                <a:latin typeface="Furore"/>
                <a:ea typeface="Furore"/>
                <a:cs typeface="Furore"/>
                <a:sym typeface="Furore"/>
              </a:rPr>
              <a:t>Gold &amp; Blue​</a:t>
            </a:r>
          </a:p>
          <a:p>
            <a:pPr marL="616617" lvl="1" indent="-308308" algn="l">
              <a:lnSpc>
                <a:spcPts val="3998"/>
              </a:lnSpc>
              <a:buFont typeface="Arial"/>
              <a:buChar char="•"/>
            </a:pPr>
            <a:r>
              <a:rPr lang="en-US" sz="2856">
                <a:solidFill>
                  <a:srgbClr val="FFFFFF"/>
                </a:solidFill>
                <a:latin typeface="Frank New 3"/>
                <a:ea typeface="Frank New 3"/>
                <a:cs typeface="Frank New 3"/>
                <a:sym typeface="Frank New 3"/>
              </a:rPr>
              <a:t>$1,000 - $12,000​</a:t>
            </a:r>
          </a:p>
          <a:p>
            <a:pPr algn="l">
              <a:lnSpc>
                <a:spcPts val="3998"/>
              </a:lnSpc>
            </a:pPr>
            <a:endParaRPr lang="en-US" sz="2856">
              <a:solidFill>
                <a:srgbClr val="FFFFFF"/>
              </a:solidFill>
              <a:latin typeface="Frank New 3"/>
              <a:ea typeface="Frank New 3"/>
              <a:cs typeface="Frank New 3"/>
              <a:sym typeface="Frank New 3"/>
            </a:endParaRPr>
          </a:p>
          <a:p>
            <a:pPr algn="l">
              <a:lnSpc>
                <a:spcPts val="3998"/>
              </a:lnSpc>
            </a:pPr>
            <a:r>
              <a:rPr lang="en-US" sz="2856">
                <a:solidFill>
                  <a:srgbClr val="00FFFF"/>
                </a:solidFill>
                <a:latin typeface="Furore"/>
                <a:ea typeface="Furore"/>
                <a:cs typeface="Furore"/>
                <a:sym typeface="Furore"/>
              </a:rPr>
              <a:t>National Merit Finalist​</a:t>
            </a:r>
          </a:p>
          <a:p>
            <a:pPr marL="616617" lvl="1" indent="-308308" algn="l">
              <a:lnSpc>
                <a:spcPts val="3998"/>
              </a:lnSpc>
              <a:buFont typeface="Arial"/>
              <a:buChar char="•"/>
            </a:pPr>
            <a:r>
              <a:rPr lang="en-US" sz="2856">
                <a:solidFill>
                  <a:srgbClr val="FFFFFF"/>
                </a:solidFill>
                <a:latin typeface="Frank New 3"/>
                <a:ea typeface="Frank New 3"/>
                <a:cs typeface="Frank New 3"/>
                <a:sym typeface="Frank New 3"/>
              </a:rPr>
              <a:t>Tuition, fees, room, board, and books (est. $24,000 per year)​</a:t>
            </a:r>
          </a:p>
          <a:p>
            <a:pPr algn="l">
              <a:lnSpc>
                <a:spcPts val="3998"/>
              </a:lnSpc>
            </a:pPr>
            <a:endParaRPr lang="en-US" sz="2856">
              <a:solidFill>
                <a:srgbClr val="FFFFFF"/>
              </a:solidFill>
              <a:latin typeface="Frank New 3"/>
              <a:ea typeface="Frank New 3"/>
              <a:cs typeface="Frank New 3"/>
              <a:sym typeface="Frank New 3"/>
            </a:endParaRPr>
          </a:p>
          <a:p>
            <a:pPr algn="l">
              <a:lnSpc>
                <a:spcPts val="3998"/>
              </a:lnSpc>
            </a:pPr>
            <a:r>
              <a:rPr lang="en-US" sz="2856">
                <a:solidFill>
                  <a:srgbClr val="00FFFF"/>
                </a:solidFill>
                <a:latin typeface="Furore"/>
                <a:ea typeface="Furore"/>
                <a:cs typeface="Furore"/>
                <a:sym typeface="Furore"/>
              </a:rPr>
              <a:t>RaiseMe Micro scholarships</a:t>
            </a:r>
          </a:p>
          <a:p>
            <a:pPr marL="616617" lvl="1" indent="-308308" algn="l">
              <a:lnSpc>
                <a:spcPts val="3998"/>
              </a:lnSpc>
              <a:buFont typeface="Arial"/>
              <a:buChar char="•"/>
            </a:pPr>
            <a:r>
              <a:rPr lang="en-US" sz="2856">
                <a:solidFill>
                  <a:srgbClr val="FFFFFF"/>
                </a:solidFill>
                <a:latin typeface="Frank New 3"/>
                <a:ea typeface="Frank New 3"/>
                <a:cs typeface="Frank New 3"/>
                <a:sym typeface="Frank New 3"/>
              </a:rPr>
              <a:t> (up to $2,500 per year)​</a:t>
            </a:r>
          </a:p>
        </p:txBody>
      </p:sp>
      <p:sp>
        <p:nvSpPr>
          <p:cNvPr id="6" name="TextBox 6"/>
          <p:cNvSpPr txBox="1"/>
          <p:nvPr/>
        </p:nvSpPr>
        <p:spPr>
          <a:xfrm>
            <a:off x="2012201" y="6647886"/>
            <a:ext cx="3931399" cy="1025922"/>
          </a:xfrm>
          <a:prstGeom prst="rect">
            <a:avLst/>
          </a:prstGeom>
        </p:spPr>
        <p:txBody>
          <a:bodyPr wrap="square" lIns="0" tIns="0" rIns="0" bIns="0" rtlCol="0" anchor="t">
            <a:spAutoFit/>
          </a:bodyPr>
          <a:lstStyle/>
          <a:p>
            <a:pPr algn="ctr">
              <a:lnSpc>
                <a:spcPts val="3998"/>
              </a:lnSpc>
              <a:spcBef>
                <a:spcPct val="0"/>
              </a:spcBef>
            </a:pPr>
            <a:r>
              <a:rPr lang="en-US" sz="2856" u="sng" dirty="0">
                <a:solidFill>
                  <a:srgbClr val="FFFFFF"/>
                </a:solidFill>
                <a:latin typeface="Frank New 3"/>
                <a:ea typeface="Frank New 3"/>
                <a:cs typeface="Frank New 3"/>
                <a:sym typeface="Frank New 3"/>
              </a:rPr>
              <a:t>​</a:t>
            </a:r>
          </a:p>
          <a:p>
            <a:pPr algn="ctr">
              <a:lnSpc>
                <a:spcPts val="3998"/>
              </a:lnSpc>
              <a:spcBef>
                <a:spcPct val="0"/>
              </a:spcBef>
            </a:pPr>
            <a:r>
              <a:rPr lang="en-US" sz="2856" u="sng" dirty="0">
                <a:solidFill>
                  <a:srgbClr val="FFFFFF"/>
                </a:solidFill>
                <a:latin typeface="Frank New 3"/>
                <a:ea typeface="Frank New 3"/>
                <a:cs typeface="Frank New 3"/>
                <a:sym typeface="Frank New 3"/>
              </a:rPr>
              <a:t>Fiu.academicworks.com​</a:t>
            </a:r>
          </a:p>
        </p:txBody>
      </p:sp>
      <p:sp>
        <p:nvSpPr>
          <p:cNvPr id="7" name="TextBox 7"/>
          <p:cNvSpPr txBox="1"/>
          <p:nvPr/>
        </p:nvSpPr>
        <p:spPr>
          <a:xfrm>
            <a:off x="1281157" y="7765968"/>
            <a:ext cx="5500643" cy="512961"/>
          </a:xfrm>
          <a:prstGeom prst="rect">
            <a:avLst/>
          </a:prstGeom>
        </p:spPr>
        <p:txBody>
          <a:bodyPr wrap="square" lIns="0" tIns="0" rIns="0" bIns="0" rtlCol="0" anchor="t">
            <a:spAutoFit/>
          </a:bodyPr>
          <a:lstStyle/>
          <a:p>
            <a:pPr algn="ctr">
              <a:lnSpc>
                <a:spcPts val="3998"/>
              </a:lnSpc>
              <a:spcBef>
                <a:spcPct val="0"/>
              </a:spcBef>
            </a:pPr>
            <a:r>
              <a:rPr lang="en-US" sz="2856" u="sng" dirty="0">
                <a:solidFill>
                  <a:srgbClr val="FFFFFF"/>
                </a:solidFill>
                <a:latin typeface="Frank New 3"/>
                <a:ea typeface="Frank New 3"/>
                <a:cs typeface="Frank New 3"/>
                <a:sym typeface="Frank New 3"/>
              </a:rPr>
              <a:t>Admissions.fiu.edu/cost-and-aid​</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12" t="-7804" r="-4019" b="-37588"/>
            </a:stretch>
          </a:blipFill>
        </p:spPr>
      </p:sp>
      <p:sp>
        <p:nvSpPr>
          <p:cNvPr id="3" name="AutoShape 3"/>
          <p:cNvSpPr/>
          <p:nvPr/>
        </p:nvSpPr>
        <p:spPr>
          <a:xfrm flipV="1">
            <a:off x="14270453" y="741308"/>
            <a:ext cx="0" cy="2658055"/>
          </a:xfrm>
          <a:prstGeom prst="line">
            <a:avLst/>
          </a:prstGeom>
          <a:ln w="38100" cap="rnd">
            <a:solidFill>
              <a:srgbClr val="00FFFF"/>
            </a:solidFill>
            <a:prstDash val="solid"/>
            <a:headEnd type="none" w="sm" len="sm"/>
            <a:tailEnd type="none" w="sm" len="sm"/>
          </a:ln>
        </p:spPr>
      </p:sp>
      <p:sp>
        <p:nvSpPr>
          <p:cNvPr id="4" name="Freeform 4"/>
          <p:cNvSpPr/>
          <p:nvPr/>
        </p:nvSpPr>
        <p:spPr>
          <a:xfrm>
            <a:off x="14622878" y="1307608"/>
            <a:ext cx="3000781" cy="1392628"/>
          </a:xfrm>
          <a:custGeom>
            <a:avLst/>
            <a:gdLst/>
            <a:ahLst/>
            <a:cxnLst/>
            <a:rect l="l" t="t" r="r" b="b"/>
            <a:pathLst>
              <a:path w="3000781" h="1392628">
                <a:moveTo>
                  <a:pt x="0" y="0"/>
                </a:moveTo>
                <a:lnTo>
                  <a:pt x="3000781" y="0"/>
                </a:lnTo>
                <a:lnTo>
                  <a:pt x="3000781" y="1392627"/>
                </a:lnTo>
                <a:lnTo>
                  <a:pt x="0" y="1392627"/>
                </a:lnTo>
                <a:lnTo>
                  <a:pt x="0" y="0"/>
                </a:lnTo>
                <a:close/>
              </a:path>
            </a:pathLst>
          </a:custGeom>
          <a:blipFill>
            <a:blip r:embed="rId3"/>
            <a:stretch>
              <a:fillRect/>
            </a:stretch>
          </a:blipFill>
        </p:spPr>
      </p:sp>
      <p:sp>
        <p:nvSpPr>
          <p:cNvPr id="5" name="TextBox 5"/>
          <p:cNvSpPr txBox="1"/>
          <p:nvPr/>
        </p:nvSpPr>
        <p:spPr>
          <a:xfrm>
            <a:off x="8769322" y="369242"/>
            <a:ext cx="5148706" cy="1310086"/>
          </a:xfrm>
          <a:prstGeom prst="rect">
            <a:avLst/>
          </a:prstGeom>
        </p:spPr>
        <p:txBody>
          <a:bodyPr lIns="0" tIns="0" rIns="0" bIns="0" rtlCol="0" anchor="t">
            <a:spAutoFit/>
          </a:bodyPr>
          <a:lstStyle/>
          <a:p>
            <a:pPr algn="ctr">
              <a:lnSpc>
                <a:spcPts val="10507"/>
              </a:lnSpc>
            </a:pPr>
            <a:r>
              <a:rPr lang="en-US" sz="7505">
                <a:solidFill>
                  <a:srgbClr val="00FFFF"/>
                </a:solidFill>
                <a:latin typeface="Furore"/>
                <a:ea typeface="Furore"/>
                <a:cs typeface="Furore"/>
                <a:sym typeface="Furore"/>
              </a:rPr>
              <a:t>50 Years</a:t>
            </a:r>
          </a:p>
        </p:txBody>
      </p:sp>
      <p:sp>
        <p:nvSpPr>
          <p:cNvPr id="6" name="TextBox 6"/>
          <p:cNvSpPr txBox="1"/>
          <p:nvPr/>
        </p:nvSpPr>
        <p:spPr>
          <a:xfrm>
            <a:off x="8463764" y="1622178"/>
            <a:ext cx="5315652" cy="1605712"/>
          </a:xfrm>
          <a:prstGeom prst="rect">
            <a:avLst/>
          </a:prstGeom>
        </p:spPr>
        <p:txBody>
          <a:bodyPr lIns="0" tIns="0" rIns="0" bIns="0" rtlCol="0" anchor="t">
            <a:spAutoFit/>
          </a:bodyPr>
          <a:lstStyle/>
          <a:p>
            <a:pPr algn="r">
              <a:lnSpc>
                <a:spcPts val="4271"/>
              </a:lnSpc>
            </a:pPr>
            <a:r>
              <a:rPr lang="en-US" sz="3050">
                <a:solidFill>
                  <a:srgbClr val="FFFFFF"/>
                </a:solidFill>
                <a:latin typeface="Frank New 1"/>
                <a:ea typeface="Frank New 1"/>
                <a:cs typeface="Frank New 1"/>
                <a:sym typeface="Frank New 1"/>
              </a:rPr>
              <a:t>This year celebrates the 50th anniversary of the FIU Board of Governors.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CEA11FDB502D440BF0FA59031F4EC96" ma:contentTypeVersion="18" ma:contentTypeDescription="Create a new document." ma:contentTypeScope="" ma:versionID="a7c223f8433ddd60b5818b459b59d44b">
  <xsd:schema xmlns:xsd="http://www.w3.org/2001/XMLSchema" xmlns:xs="http://www.w3.org/2001/XMLSchema" xmlns:p="http://schemas.microsoft.com/office/2006/metadata/properties" xmlns:ns2="f2783ffb-5ccd-4701-bdc4-5ae590562bbf" xmlns:ns3="3f422995-1f91-4bde-b2e7-ad6af32cea02" targetNamespace="http://schemas.microsoft.com/office/2006/metadata/properties" ma:root="true" ma:fieldsID="7bb8d3198c44a65cf0ba4345005ed418" ns2:_="" ns3:_="">
    <xsd:import namespace="f2783ffb-5ccd-4701-bdc4-5ae590562bbf"/>
    <xsd:import namespace="3f422995-1f91-4bde-b2e7-ad6af32cea0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783ffb-5ccd-4701-bdc4-5ae590562b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391af29b-e898-46cd-ad54-75745d14b33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f422995-1f91-4bde-b2e7-ad6af32cea02"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4c6fa4b-c358-4e5a-b359-1fd9f42b7fcf}" ma:internalName="TaxCatchAll" ma:showField="CatchAllData" ma:web="3f422995-1f91-4bde-b2e7-ad6af32cea0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3f422995-1f91-4bde-b2e7-ad6af32cea02" xsi:nil="true"/>
    <lcf76f155ced4ddcb4097134ff3c332f xmlns="f2783ffb-5ccd-4701-bdc4-5ae590562bb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739E17F-45C2-41FC-8B65-AE698E95B034}"/>
</file>

<file path=customXml/itemProps2.xml><?xml version="1.0" encoding="utf-8"?>
<ds:datastoreItem xmlns:ds="http://schemas.openxmlformats.org/officeDocument/2006/customXml" ds:itemID="{10B9B8EF-226C-445C-BB0B-006E386A72AD}"/>
</file>

<file path=customXml/itemProps3.xml><?xml version="1.0" encoding="utf-8"?>
<ds:datastoreItem xmlns:ds="http://schemas.openxmlformats.org/officeDocument/2006/customXml" ds:itemID="{2E4E4893-2C09-4BDA-9FA9-6D5BD4583669}"/>
</file>

<file path=docProps/app.xml><?xml version="1.0" encoding="utf-8"?>
<Properties xmlns="http://schemas.openxmlformats.org/officeDocument/2006/extended-properties" xmlns:vt="http://schemas.openxmlformats.org/officeDocument/2006/docPropsVTypes">
  <TotalTime>10</TotalTime>
  <Words>721</Words>
  <Application>Microsoft Office PowerPoint</Application>
  <PresentationFormat>Custom</PresentationFormat>
  <Paragraphs>135</Paragraphs>
  <Slides>19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Furore</vt:lpstr>
      <vt:lpstr>Arial</vt:lpstr>
      <vt:lpstr>Frank New 1</vt:lpstr>
      <vt:lpstr>Calibri</vt:lpstr>
      <vt:lpstr>Frank New 3</vt:lpstr>
      <vt:lpstr>Frank New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SUS Tour FIU</dc:title>
  <dc:creator>Leydi Herran Vitier</dc:creator>
  <cp:lastModifiedBy>Leydi Herran Vitier</cp:lastModifiedBy>
  <cp:revision>3</cp:revision>
  <dcterms:created xsi:type="dcterms:W3CDTF">2006-08-16T00:00:00Z</dcterms:created>
  <dcterms:modified xsi:type="dcterms:W3CDTF">2025-08-27T19:12:15Z</dcterms:modified>
  <dc:identifier>DAGv5SPgmoQ</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0x010100CCEA11FDB502D440BF0FA59031F4EC96</vt:lpwstr>
  </property>
</Properties>
</file>