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72" r:id="rId5"/>
    <p:sldId id="274" r:id="rId6"/>
    <p:sldId id="261" r:id="rId7"/>
    <p:sldId id="260" r:id="rId8"/>
    <p:sldId id="262" r:id="rId9"/>
    <p:sldId id="263" r:id="rId10"/>
    <p:sldId id="264" r:id="rId11"/>
    <p:sldId id="266" r:id="rId12"/>
    <p:sldId id="267" r:id="rId13"/>
    <p:sldId id="268" r:id="rId14"/>
    <p:sldId id="275" r:id="rId15"/>
  </p:sldIdLst>
  <p:sldSz cx="18288000" cy="10287000"/>
  <p:notesSz cx="7023100" cy="9309100"/>
  <p:embeddedFontLst>
    <p:embeddedFont>
      <p:font typeface="Canva Sans Bold" panose="020B0604020202020204" charset="0"/>
      <p:regular r:id="rId17"/>
      <p:bold r:id="rId18"/>
    </p:embeddedFont>
    <p:embeddedFont>
      <p:font typeface="Open Sauce" panose="020B0604020202020204" charset="0"/>
      <p:regular r:id="rId19"/>
    </p:embeddedFont>
    <p:embeddedFont>
      <p:font typeface="Open Sauce Bold" panose="020B0604020202020204" charset="0"/>
      <p:regular r:id="rId20"/>
      <p:bold r:id="rId21"/>
    </p:embeddedFont>
    <p:embeddedFont>
      <p:font typeface="Open Sauce Heavy" panose="020B0604020202020204" charset="0"/>
      <p:regular r:id="rId22"/>
      <p:bold r:id="rId23"/>
    </p:embeddedFont>
    <p:embeddedFont>
      <p:font typeface="Sorts Mill Goudy"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A4A7C-2E9D-66D3-F014-4835CF7CF7B3}" v="205" dt="2025-08-26T14:19:23.993"/>
    <p1510:client id="{30612107-4081-EF2F-2CFA-DD5C991A66DF}" v="2" dt="2025-08-24T19:27:55.187"/>
    <p1510:client id="{BAE51BC1-6FEE-5549-BD53-33F48E4C527B}" v="2" dt="2025-08-24T22:13:18.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79137" autoAdjust="0"/>
  </p:normalViewPr>
  <p:slideViewPr>
    <p:cSldViewPr snapToGrid="0">
      <p:cViewPr varScale="1">
        <p:scale>
          <a:sx n="44" d="100"/>
          <a:sy n="44" d="100"/>
        </p:scale>
        <p:origin x="954" y="3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heme" Target="theme/theme1.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7791" cy="349091"/>
          </a:xfrm>
          <a:prstGeom prst="rect">
            <a:avLst/>
          </a:prstGeom>
        </p:spPr>
        <p:txBody>
          <a:bodyPr vert="horz" lIns="93324" tIns="46662" rIns="93324" bIns="46662" rtlCol="0"/>
          <a:lstStyle>
            <a:lvl1pPr algn="l">
              <a:defRPr sz="1200"/>
            </a:lvl1pPr>
          </a:lstStyle>
          <a:p>
            <a:endParaRPr lang="cs-CZ"/>
          </a:p>
        </p:txBody>
      </p:sp>
      <p:sp>
        <p:nvSpPr>
          <p:cNvPr id="3" name="Date Placeholder 2"/>
          <p:cNvSpPr>
            <a:spLocks noGrp="1"/>
          </p:cNvSpPr>
          <p:nvPr>
            <p:ph type="dt" idx="1"/>
          </p:nvPr>
        </p:nvSpPr>
        <p:spPr>
          <a:xfrm>
            <a:off x="5304717" y="0"/>
            <a:ext cx="4057791" cy="349091"/>
          </a:xfrm>
          <a:prstGeom prst="rect">
            <a:avLst/>
          </a:prstGeom>
        </p:spPr>
        <p:txBody>
          <a:bodyPr vert="horz" lIns="93324" tIns="46662" rIns="93324" bIns="46662" rtlCol="0"/>
          <a:lstStyle>
            <a:lvl1pPr algn="r">
              <a:defRPr sz="1200"/>
            </a:lvl1pPr>
          </a:lstStyle>
          <a:p>
            <a:fld id="{B7268E1E-0E44-426D-905E-8AD9B19D2182}" type="datetimeFigureOut">
              <a:rPr lang="cs-CZ" smtClean="0"/>
              <a:t>28.08.2025</a:t>
            </a:fld>
            <a:endParaRPr lang="cs-CZ"/>
          </a:p>
        </p:txBody>
      </p:sp>
      <p:sp>
        <p:nvSpPr>
          <p:cNvPr id="4" name="Slide Image Placeholder 3"/>
          <p:cNvSpPr>
            <a:spLocks noGrp="1" noRot="1" noChangeAspect="1"/>
          </p:cNvSpPr>
          <p:nvPr>
            <p:ph type="sldImg" idx="2"/>
          </p:nvPr>
        </p:nvSpPr>
        <p:spPr>
          <a:xfrm>
            <a:off x="2359025" y="522288"/>
            <a:ext cx="4645025" cy="2613025"/>
          </a:xfrm>
          <a:prstGeom prst="rect">
            <a:avLst/>
          </a:prstGeom>
          <a:noFill/>
          <a:ln w="12700">
            <a:solidFill>
              <a:prstClr val="black"/>
            </a:solidFill>
          </a:ln>
        </p:spPr>
        <p:txBody>
          <a:bodyPr vert="horz" lIns="93324" tIns="46662" rIns="93324" bIns="46662" rtlCol="0" anchor="ctr"/>
          <a:lstStyle/>
          <a:p>
            <a:endParaRPr lang="cs-CZ"/>
          </a:p>
        </p:txBody>
      </p:sp>
      <p:sp>
        <p:nvSpPr>
          <p:cNvPr id="5" name="Notes Placeholder 4"/>
          <p:cNvSpPr>
            <a:spLocks noGrp="1"/>
          </p:cNvSpPr>
          <p:nvPr>
            <p:ph type="body" sz="quarter" idx="3"/>
          </p:nvPr>
        </p:nvSpPr>
        <p:spPr>
          <a:xfrm>
            <a:off x="936413" y="3309902"/>
            <a:ext cx="7491307" cy="3136973"/>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619805"/>
            <a:ext cx="4057791" cy="347476"/>
          </a:xfrm>
          <a:prstGeom prst="rect">
            <a:avLst/>
          </a:prstGeom>
        </p:spPr>
        <p:txBody>
          <a:bodyPr vert="horz" lIns="93324" tIns="46662" rIns="93324" bIns="46662" rtlCol="0" anchor="b"/>
          <a:lstStyle>
            <a:lvl1pPr algn="l">
              <a:defRPr sz="1200"/>
            </a:lvl1pPr>
          </a:lstStyle>
          <a:p>
            <a:endParaRPr lang="cs-CZ"/>
          </a:p>
        </p:txBody>
      </p:sp>
      <p:sp>
        <p:nvSpPr>
          <p:cNvPr id="7" name="Slide Number Placeholder 6"/>
          <p:cNvSpPr>
            <a:spLocks noGrp="1"/>
          </p:cNvSpPr>
          <p:nvPr>
            <p:ph type="sldNum" sz="quarter" idx="5"/>
          </p:nvPr>
        </p:nvSpPr>
        <p:spPr>
          <a:xfrm>
            <a:off x="5304717" y="6619805"/>
            <a:ext cx="4057791" cy="347476"/>
          </a:xfrm>
          <a:prstGeom prst="rect">
            <a:avLst/>
          </a:prstGeom>
        </p:spPr>
        <p:txBody>
          <a:bodyPr vert="horz" lIns="93324" tIns="46662" rIns="93324" bIns="46662"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7791" cy="349091"/>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idx="1"/>
          </p:nvPr>
        </p:nvSpPr>
        <p:spPr>
          <a:xfrm>
            <a:off x="5304717" y="0"/>
            <a:ext cx="4057791" cy="349091"/>
          </a:xfrm>
          <a:prstGeom prst="rect">
            <a:avLst/>
          </a:prstGeom>
        </p:spPr>
        <p:txBody>
          <a:bodyPr vert="horz" lIns="93324" tIns="46662" rIns="93324" bIns="46662"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9025" y="522288"/>
            <a:ext cx="4646613" cy="2613025"/>
          </a:xfrm>
          <a:prstGeom prst="rect">
            <a:avLst/>
          </a:prstGeom>
          <a:noFill/>
          <a:ln w="12700">
            <a:solidFill>
              <a:prstClr val="black"/>
            </a:solidFill>
          </a:ln>
        </p:spPr>
        <p:txBody>
          <a:bodyPr vert="horz" lIns="93324" tIns="46662" rIns="93324" bIns="46662" rtlCol="0" anchor="ctr"/>
          <a:lstStyle/>
          <a:p>
            <a:endParaRPr/>
          </a:p>
        </p:txBody>
      </p:sp>
      <p:sp>
        <p:nvSpPr>
          <p:cNvPr id="5" name="Notes Placeholder 4"/>
          <p:cNvSpPr>
            <a:spLocks noGrp="1"/>
          </p:cNvSpPr>
          <p:nvPr>
            <p:ph type="body" sz="quarter" idx="3"/>
          </p:nvPr>
        </p:nvSpPr>
        <p:spPr>
          <a:xfrm>
            <a:off x="936413" y="3309902"/>
            <a:ext cx="7491307" cy="3136973"/>
          </a:xfrm>
          <a:prstGeom prst="rect">
            <a:avLst/>
          </a:prstGeom>
        </p:spPr>
        <p:txBody>
          <a:bodyPr vert="horz" lIns="93324" tIns="46662" rIns="93324" bIns="46662" rtlCol="0"/>
          <a:lstStyle/>
          <a:p>
            <a:endParaRPr lang="en-US"/>
          </a:p>
        </p:txBody>
      </p:sp>
      <p:sp>
        <p:nvSpPr>
          <p:cNvPr id="6" name="Footer Placeholder 5"/>
          <p:cNvSpPr>
            <a:spLocks noGrp="1"/>
          </p:cNvSpPr>
          <p:nvPr>
            <p:ph type="ftr" sz="quarter" idx="4"/>
          </p:nvPr>
        </p:nvSpPr>
        <p:spPr>
          <a:xfrm>
            <a:off x="0" y="6619805"/>
            <a:ext cx="4057791" cy="347476"/>
          </a:xfrm>
          <a:prstGeom prst="rect">
            <a:avLst/>
          </a:prstGeom>
        </p:spPr>
        <p:txBody>
          <a:bodyPr vert="horz" lIns="93324" tIns="46662" rIns="93324" bIns="46662" rtlCol="0" anchor="b"/>
          <a:lstStyle>
            <a:lvl1pPr algn="l">
              <a:defRPr sz="1200"/>
            </a:lvl1pPr>
          </a:lstStyle>
          <a:p>
            <a:endParaRPr/>
          </a:p>
        </p:txBody>
      </p:sp>
      <p:sp>
        <p:nvSpPr>
          <p:cNvPr id="7" name="Slide Number Placeholder 6"/>
          <p:cNvSpPr>
            <a:spLocks noGrp="1"/>
          </p:cNvSpPr>
          <p:nvPr>
            <p:ph type="sldNum" sz="quarter" idx="5"/>
          </p:nvPr>
        </p:nvSpPr>
        <p:spPr>
          <a:xfrm>
            <a:off x="5304717" y="6619805"/>
            <a:ext cx="4057791" cy="347476"/>
          </a:xfrm>
          <a:prstGeom prst="rect">
            <a:avLst/>
          </a:prstGeom>
        </p:spPr>
        <p:txBody>
          <a:bodyPr vert="horz" lIns="93324" tIns="46662" rIns="93324" bIns="46662"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9025" y="522288"/>
            <a:ext cx="4646613" cy="2613025"/>
          </a:xfrm>
        </p:spPr>
      </p:sp>
      <p:sp>
        <p:nvSpPr>
          <p:cNvPr id="3" name="Notes Placeholder 2"/>
          <p:cNvSpPr>
            <a:spLocks noGrp="1"/>
          </p:cNvSpPr>
          <p:nvPr>
            <p:ph type="body" idx="1"/>
          </p:nvPr>
        </p:nvSpPr>
        <p:spPr/>
        <p:txBody>
          <a:bodyPr/>
          <a:lstStyle/>
          <a:p>
            <a:r>
              <a:rPr lang="en-US" dirty="0"/>
              <a:t>- We received a $22 million donation—the largest donation yet—from the Elaine Nicpon </a:t>
            </a:r>
            <a:r>
              <a:rPr lang="en-US" dirty="0" err="1"/>
              <a:t>Marieb</a:t>
            </a:r>
            <a:r>
              <a:rPr lang="en-US" dirty="0"/>
              <a:t> Charitable Foundation. The donation will go towards construction for Academic Building 10, which will be an extension of the </a:t>
            </a:r>
            <a:r>
              <a:rPr lang="en-US" dirty="0" err="1"/>
              <a:t>Marieb</a:t>
            </a:r>
            <a:r>
              <a:rPr lang="en-US" dirty="0"/>
              <a:t> College of Health &amp; Human Services, and it will be named in Elaine </a:t>
            </a:r>
            <a:r>
              <a:rPr lang="en-US" dirty="0" err="1"/>
              <a:t>Marieb’s</a:t>
            </a:r>
            <a:r>
              <a:rPr lang="en-US" dirty="0"/>
              <a:t> honor. The gift will also go towards new cutting-edge technology, such as “high tech patient simulation labs and holographic-style imaging” that will allow our students within the healthcare field practice safely.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are in the second phase of renovations for Cohen Student Union, which is set to be completed March 2026. The new and improved Cohen will provide students and employees with a more welcoming, living room-style atmosphere to gather for meals, meetings and more.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012704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EFCFB-BD65-2D81-0807-FB6D5350DF3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21816C-4FBA-FF3D-8CB7-938207DC7A5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C2C5234-91E4-8F14-D069-AC8D963827F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11EBAC2-D75B-A3FE-C3C1-D21E435A291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6FEFC8D-7D9A-8BFC-22C1-FDBD1322D88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For the second year in a row, FGCU’s School of Nursing achieved a 100% pass rate on the NCLEX—and were the only public university to meet this achievement this year.</a:t>
            </a:r>
          </a:p>
          <a:p>
            <a:endParaRPr lang="en-US" dirty="0"/>
          </a:p>
          <a:p>
            <a:r>
              <a:rPr lang="en-US" dirty="0"/>
              <a:t>-31 FGCU </a:t>
            </a:r>
            <a:r>
              <a:rPr lang="en-US" sz="1200" kern="1200" dirty="0">
                <a:solidFill>
                  <a:schemeClr val="tx1"/>
                </a:solidFill>
                <a:effectLst/>
                <a:latin typeface="+mn-lt"/>
                <a:ea typeface="+mn-ea"/>
                <a:cs typeface="+mn-cs"/>
              </a:rPr>
              <a:t>students went to Panama this spring as part of their Global Medical Brigades trip, in which they worked alongside medical professionals and translators using classrooms as stations for consultation, dentistry, physical therapy, and more. The student volunteers treated over 450 patients over three clinics allowing them to gain invaluable hands-on experience. </a:t>
            </a:r>
          </a:p>
          <a:p>
            <a:endParaRPr lang="en-US" sz="1200" kern="1200" dirty="0">
              <a:solidFill>
                <a:schemeClr val="tx1"/>
              </a:solidFill>
              <a:effectLst/>
              <a:latin typeface="+mn-lt"/>
              <a:ea typeface="+mn-ea"/>
              <a:cs typeface="+mn-cs"/>
            </a:endParaRPr>
          </a:p>
          <a:p>
            <a:pPr marL="171450" indent="-171450">
              <a:buFontTx/>
              <a:buChar char="-"/>
            </a:pPr>
            <a:r>
              <a:rPr lang="en-US" dirty="0"/>
              <a:t>For the first time ever, FGCU opened its study-abroad program to </a:t>
            </a:r>
            <a:r>
              <a:rPr lang="en-US" b="1" dirty="0"/>
              <a:t>first-year students</a:t>
            </a:r>
            <a:r>
              <a:rPr lang="en-US" dirty="0"/>
              <a:t>, beginning spring 2025, starting with a cohort at the University of Limerick in Ireland</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dirty="0"/>
              <a:t>Small classes, faculty mentorship, and unique pathways give students a </a:t>
            </a:r>
            <a:r>
              <a:rPr lang="en-US" b="1" dirty="0"/>
              <a:t>tailored, high-impact education</a:t>
            </a:r>
            <a:r>
              <a:rPr lang="en-US" dirty="0"/>
              <a:t> and create a </a:t>
            </a:r>
            <a:r>
              <a:rPr lang="en-US" b="1" dirty="0"/>
              <a:t>personalized and supportive environment</a:t>
            </a:r>
            <a:r>
              <a:rPr lang="en-US" dirty="0"/>
              <a:t>. Students integrate </a:t>
            </a:r>
            <a:r>
              <a:rPr lang="en-US" b="1" dirty="0"/>
              <a:t>service-learning, cultural immersion, and civic impact</a:t>
            </a:r>
            <a:r>
              <a:rPr lang="en-US" dirty="0"/>
              <a:t> into their academic journey, setting FGCU apart.</a:t>
            </a:r>
            <a:endParaRPr lang="en-US" sz="1200" kern="1200" dirty="0">
              <a:solidFill>
                <a:schemeClr val="tx1"/>
              </a:solidFill>
              <a:effectLst/>
              <a:latin typeface="+mn-lt"/>
              <a:ea typeface="+mn-ea"/>
              <a:cs typeface="+mn-cs"/>
            </a:endParaRPr>
          </a:p>
        </p:txBody>
      </p:sp>
      <p:sp>
        <p:nvSpPr>
          <p:cNvPr id="6" name="Footer Placeholder 5">
            <a:extLst>
              <a:ext uri="{FF2B5EF4-FFF2-40B4-BE49-F238E27FC236}">
                <a16:creationId xmlns:a16="http://schemas.microsoft.com/office/drawing/2014/main" id="{D7CD40EF-844C-B652-7673-9B3E0D24643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391AF16-7EE6-5F1B-20B6-04843C776BB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37796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F5825-D65C-C61E-E4CA-63165E2384E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E0F2C6-A801-2982-D1EC-E54FB825EDC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4E5A543-8341-D8ED-6298-F1B951D4AA2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14A920A-3867-2B14-2D04-6B8B37EE17B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3FF4BCA-6224-4878-857C-9B3C04BAF7E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dirty="0"/>
              <a:t>FGCU’s women’s basketball team </a:t>
            </a:r>
            <a:r>
              <a:rPr lang="en-US" b="1" dirty="0"/>
              <a:t>won the 2025 ASUN Tournament</a:t>
            </a:r>
            <a:r>
              <a:rPr lang="en-US" dirty="0"/>
              <a:t>, marking their </a:t>
            </a:r>
            <a:r>
              <a:rPr lang="en-US" b="1" dirty="0"/>
              <a:t>12th championship title</a:t>
            </a:r>
            <a:r>
              <a:rPr lang="en-US" dirty="0"/>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FGCU claimed the Bill Bibb Trophy and the Sherman Day Trophy. FGCU secured the Bill Bibb Trophy, awarded to the ASUN institution with the best overall finish across all sports, by earning 342.5/410 points (a 81.74% performance). FGCU also secured the Sherman Day Trophy, which recognizes the top-performing school in women’s sports, by earning a 90.08% mark (218/242 points). It was our first Sherman Day Trophy since 2017-18.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-Jaci Carpenter, beach volleyball player, was named the Female Athlete of the Year at the ASUN Awards ceremony. To be considered for this top honor, a student-athlete must also excel in academics: she graduated summa cum laude with a 4.0 GPA in Communication, and served over 300 service learning hours while at FGCU.</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third consecutive year, an FGCU pitcher has been selected in the MLB. Justin Henschel was picked by the Cincinnati Reds in the seventh round.</a:t>
            </a:r>
          </a:p>
        </p:txBody>
      </p:sp>
      <p:sp>
        <p:nvSpPr>
          <p:cNvPr id="6" name="Footer Placeholder 5">
            <a:extLst>
              <a:ext uri="{FF2B5EF4-FFF2-40B4-BE49-F238E27FC236}">
                <a16:creationId xmlns:a16="http://schemas.microsoft.com/office/drawing/2014/main" id="{9F88E80D-AFC6-B98B-A7DB-8DAB547AE9A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5F7B6CC-01F5-0484-4163-688732E0D73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49978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9025" y="522288"/>
            <a:ext cx="4646613" cy="2613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558738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52938" y="393700"/>
            <a:ext cx="3506787" cy="19716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72071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hyperlink" Target="mailto:admissions@fgcu.edu"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193" r="-3059" b="-34394"/>
            </a:stretch>
          </a:blipFill>
        </p:spPr>
        <p:txBody>
          <a:bodyPr/>
          <a:lstStyle/>
          <a:p>
            <a:endParaRPr lang="en-US"/>
          </a:p>
        </p:txBody>
      </p:sp>
      <p:sp>
        <p:nvSpPr>
          <p:cNvPr id="3" name="Freeform 3"/>
          <p:cNvSpPr/>
          <p:nvPr/>
        </p:nvSpPr>
        <p:spPr>
          <a:xfrm>
            <a:off x="9599974" y="129127"/>
            <a:ext cx="7420065" cy="2729767"/>
          </a:xfrm>
          <a:custGeom>
            <a:avLst/>
            <a:gdLst/>
            <a:ahLst/>
            <a:cxnLst/>
            <a:rect l="l" t="t" r="r" b="b"/>
            <a:pathLst>
              <a:path w="7420065" h="2729767">
                <a:moveTo>
                  <a:pt x="0" y="0"/>
                </a:moveTo>
                <a:lnTo>
                  <a:pt x="7420064" y="0"/>
                </a:lnTo>
                <a:lnTo>
                  <a:pt x="7420064" y="2729767"/>
                </a:lnTo>
                <a:lnTo>
                  <a:pt x="0" y="2729767"/>
                </a:lnTo>
                <a:lnTo>
                  <a:pt x="0" y="0"/>
                </a:lnTo>
                <a:close/>
              </a:path>
            </a:pathLst>
          </a:custGeom>
          <a:blipFill>
            <a:blip r:embed="rId3"/>
            <a:stretch>
              <a:fillRect t="-211" r="-188" b="-211"/>
            </a:stretch>
          </a:blipFill>
        </p:spPr>
        <p:txBody>
          <a:bodyPr/>
          <a:lstStyle/>
          <a:p>
            <a:endParaRPr lang="en-US"/>
          </a:p>
        </p:txBody>
      </p:sp>
      <p:grpSp>
        <p:nvGrpSpPr>
          <p:cNvPr id="4" name="Group 4"/>
          <p:cNvGrpSpPr/>
          <p:nvPr/>
        </p:nvGrpSpPr>
        <p:grpSpPr>
          <a:xfrm>
            <a:off x="10047892" y="7558830"/>
            <a:ext cx="8240108" cy="1927417"/>
            <a:chOff x="0" y="0"/>
            <a:chExt cx="2170234" cy="507633"/>
          </a:xfrm>
        </p:grpSpPr>
        <p:sp>
          <p:nvSpPr>
            <p:cNvPr id="5" name="Freeform 5"/>
            <p:cNvSpPr/>
            <p:nvPr/>
          </p:nvSpPr>
          <p:spPr>
            <a:xfrm>
              <a:off x="0" y="0"/>
              <a:ext cx="2170234" cy="507633"/>
            </a:xfrm>
            <a:custGeom>
              <a:avLst/>
              <a:gdLst/>
              <a:ahLst/>
              <a:cxnLst/>
              <a:rect l="l" t="t" r="r" b="b"/>
              <a:pathLst>
                <a:path w="2170234" h="507633">
                  <a:moveTo>
                    <a:pt x="0" y="0"/>
                  </a:moveTo>
                  <a:lnTo>
                    <a:pt x="2170234" y="0"/>
                  </a:lnTo>
                  <a:lnTo>
                    <a:pt x="2170234" y="507633"/>
                  </a:lnTo>
                  <a:lnTo>
                    <a:pt x="0" y="507633"/>
                  </a:lnTo>
                  <a:close/>
                </a:path>
              </a:pathLst>
            </a:custGeom>
            <a:solidFill>
              <a:srgbClr val="00794C">
                <a:alpha val="85882"/>
              </a:srgbClr>
            </a:solidFill>
          </p:spPr>
          <p:txBody>
            <a:bodyPr/>
            <a:lstStyle/>
            <a:p>
              <a:endParaRPr lang="en-US"/>
            </a:p>
          </p:txBody>
        </p:sp>
        <p:sp>
          <p:nvSpPr>
            <p:cNvPr id="6" name="TextBox 6"/>
            <p:cNvSpPr txBox="1"/>
            <p:nvPr/>
          </p:nvSpPr>
          <p:spPr>
            <a:xfrm>
              <a:off x="0" y="-19050"/>
              <a:ext cx="2170234" cy="526683"/>
            </a:xfrm>
            <a:prstGeom prst="rect">
              <a:avLst/>
            </a:prstGeom>
          </p:spPr>
          <p:txBody>
            <a:bodyPr lIns="50800" tIns="50800" rIns="50800" bIns="50800" rtlCol="0" anchor="ctr"/>
            <a:lstStyle/>
            <a:p>
              <a:pPr algn="ctr">
                <a:lnSpc>
                  <a:spcPts val="2838"/>
                </a:lnSpc>
              </a:pPr>
              <a:endParaRPr/>
            </a:p>
          </p:txBody>
        </p:sp>
      </p:grpSp>
      <p:sp>
        <p:nvSpPr>
          <p:cNvPr id="7" name="TextBox 7"/>
          <p:cNvSpPr txBox="1"/>
          <p:nvPr/>
        </p:nvSpPr>
        <p:spPr>
          <a:xfrm>
            <a:off x="9972061" y="7712751"/>
            <a:ext cx="8115300" cy="1619576"/>
          </a:xfrm>
          <a:prstGeom prst="rect">
            <a:avLst/>
          </a:prstGeom>
        </p:spPr>
        <p:txBody>
          <a:bodyPr lIns="0" tIns="0" rIns="0" bIns="0" rtlCol="0" anchor="t">
            <a:spAutoFit/>
          </a:bodyPr>
          <a:lstStyle/>
          <a:p>
            <a:pPr algn="r">
              <a:lnSpc>
                <a:spcPts val="8541"/>
              </a:lnSpc>
            </a:pPr>
            <a:r>
              <a:rPr lang="en-US" sz="6621" b="1">
                <a:solidFill>
                  <a:srgbClr val="FFFFFF"/>
                </a:solidFill>
                <a:latin typeface="Open Sauce Bold"/>
                <a:ea typeface="Open Sauce Bold"/>
                <a:cs typeface="Open Sauce Bold"/>
                <a:sym typeface="Open Sauce Bold"/>
              </a:rPr>
              <a:t>Dean Batchelder</a:t>
            </a:r>
          </a:p>
          <a:p>
            <a:pPr marL="0" lvl="0" indent="0" algn="r">
              <a:lnSpc>
                <a:spcPts val="4284"/>
              </a:lnSpc>
              <a:spcBef>
                <a:spcPct val="0"/>
              </a:spcBef>
            </a:pPr>
            <a:r>
              <a:rPr lang="en-US" sz="3321" b="1">
                <a:solidFill>
                  <a:srgbClr val="FFFFFF"/>
                </a:solidFill>
                <a:latin typeface="Open Sauce Bold"/>
                <a:ea typeface="Open Sauce Bold"/>
                <a:cs typeface="Open Sauce Bold"/>
                <a:sym typeface="Open Sauce Bold"/>
              </a:rPr>
              <a:t>Associate Director of Admissions</a:t>
            </a:r>
          </a:p>
        </p:txBody>
      </p:sp>
      <p:sp>
        <p:nvSpPr>
          <p:cNvPr id="8" name="TextBox 8"/>
          <p:cNvSpPr txBox="1"/>
          <p:nvPr/>
        </p:nvSpPr>
        <p:spPr>
          <a:xfrm>
            <a:off x="9833429" y="2989353"/>
            <a:ext cx="6953154" cy="580389"/>
          </a:xfrm>
          <a:prstGeom prst="rect">
            <a:avLst/>
          </a:prstGeom>
        </p:spPr>
        <p:txBody>
          <a:bodyPr lIns="0" tIns="0" rIns="0" bIns="0" rtlCol="0" anchor="t">
            <a:spAutoFit/>
          </a:bodyPr>
          <a:lstStyle/>
          <a:p>
            <a:pPr algn="ctr">
              <a:lnSpc>
                <a:spcPts val="4760"/>
              </a:lnSpc>
            </a:pPr>
            <a:r>
              <a:rPr lang="en-US" sz="3400" b="1">
                <a:solidFill>
                  <a:srgbClr val="004785"/>
                </a:solidFill>
                <a:latin typeface="Open Sauce Bold"/>
                <a:ea typeface="Open Sauce Bold"/>
                <a:cs typeface="Open Sauce Bold"/>
                <a:sym typeface="Open Sauce Bold"/>
              </a:rPr>
              <a:t>SUS TOUR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94C"/>
        </a:solidFill>
        <a:effectLst/>
      </p:bgPr>
    </p:bg>
    <p:spTree>
      <p:nvGrpSpPr>
        <p:cNvPr id="1" name=""/>
        <p:cNvGrpSpPr/>
        <p:nvPr/>
      </p:nvGrpSpPr>
      <p:grpSpPr>
        <a:xfrm>
          <a:off x="0" y="0"/>
          <a:ext cx="0" cy="0"/>
          <a:chOff x="0" y="0"/>
          <a:chExt cx="0" cy="0"/>
        </a:xfrm>
      </p:grpSpPr>
      <p:sp>
        <p:nvSpPr>
          <p:cNvPr id="8" name="Freeform 8"/>
          <p:cNvSpPr/>
          <p:nvPr/>
        </p:nvSpPr>
        <p:spPr>
          <a:xfrm>
            <a:off x="-2804469" y="4557179"/>
            <a:ext cx="6563643" cy="5729821"/>
          </a:xfrm>
          <a:custGeom>
            <a:avLst/>
            <a:gdLst/>
            <a:ahLst/>
            <a:cxnLst/>
            <a:rect l="l" t="t" r="r" b="b"/>
            <a:pathLst>
              <a:path w="6563643" h="5729821">
                <a:moveTo>
                  <a:pt x="0" y="0"/>
                </a:moveTo>
                <a:lnTo>
                  <a:pt x="6563644" y="0"/>
                </a:lnTo>
                <a:lnTo>
                  <a:pt x="6563644" y="5729821"/>
                </a:lnTo>
                <a:lnTo>
                  <a:pt x="0" y="5729821"/>
                </a:lnTo>
                <a:lnTo>
                  <a:pt x="0" y="0"/>
                </a:lnTo>
                <a:close/>
              </a:path>
            </a:pathLst>
          </a:custGeom>
          <a:blipFill>
            <a:blip r:embed="rId2"/>
            <a:stretch>
              <a:fillRect r="-42234"/>
            </a:stretch>
          </a:blipFill>
        </p:spPr>
        <p:txBody>
          <a:bodyPr/>
          <a:lstStyle/>
          <a:p>
            <a:endParaRPr lang="en-US"/>
          </a:p>
        </p:txBody>
      </p:sp>
      <p:sp>
        <p:nvSpPr>
          <p:cNvPr id="9" name="TextBox 9"/>
          <p:cNvSpPr txBox="1"/>
          <p:nvPr/>
        </p:nvSpPr>
        <p:spPr>
          <a:xfrm>
            <a:off x="4918809" y="286850"/>
            <a:ext cx="8450383" cy="1793055"/>
          </a:xfrm>
          <a:prstGeom prst="rect">
            <a:avLst/>
          </a:prstGeom>
        </p:spPr>
        <p:txBody>
          <a:bodyPr wrap="square" lIns="0" tIns="0" rIns="0" bIns="0" rtlCol="0" anchor="t">
            <a:spAutoFit/>
          </a:bodyPr>
          <a:lstStyle/>
          <a:p>
            <a:pPr marL="0" lvl="0" indent="0" algn="l">
              <a:lnSpc>
                <a:spcPts val="15683"/>
              </a:lnSpc>
            </a:pPr>
            <a:r>
              <a:rPr lang="en-US" sz="8000" b="1" spc="89" dirty="0">
                <a:solidFill>
                  <a:srgbClr val="F7F7F7"/>
                </a:solidFill>
                <a:latin typeface="Open Sauce Bold"/>
                <a:ea typeface="Open Sauce Bold"/>
                <a:cs typeface="Open Sauce Bold"/>
                <a:sym typeface="Open Sauce Bold"/>
              </a:rPr>
              <a:t>Important</a:t>
            </a:r>
            <a:r>
              <a:rPr lang="en-US" sz="9600" b="1" spc="89" dirty="0">
                <a:solidFill>
                  <a:srgbClr val="F7F7F7"/>
                </a:solidFill>
                <a:latin typeface="Open Sauce Bold"/>
                <a:ea typeface="Open Sauce Bold"/>
                <a:cs typeface="Open Sauce Bold"/>
                <a:sym typeface="Open Sauce Bold"/>
              </a:rPr>
              <a:t> </a:t>
            </a:r>
            <a:r>
              <a:rPr lang="en-US" sz="8000" b="1" spc="89" dirty="0">
                <a:solidFill>
                  <a:srgbClr val="F7F7F7"/>
                </a:solidFill>
                <a:latin typeface="Open Sauce Bold"/>
                <a:ea typeface="Open Sauce Bold"/>
                <a:cs typeface="Open Sauce Bold"/>
                <a:sym typeface="Open Sauce Bold"/>
              </a:rPr>
              <a:t>Dates</a:t>
            </a:r>
          </a:p>
        </p:txBody>
      </p:sp>
      <p:sp>
        <p:nvSpPr>
          <p:cNvPr id="10" name="TextBox 10"/>
          <p:cNvSpPr txBox="1"/>
          <p:nvPr/>
        </p:nvSpPr>
        <p:spPr>
          <a:xfrm>
            <a:off x="15697200" y="9950196"/>
            <a:ext cx="2494195" cy="322396"/>
          </a:xfrm>
          <a:prstGeom prst="rect">
            <a:avLst/>
          </a:prstGeom>
        </p:spPr>
        <p:txBody>
          <a:bodyPr lIns="0" tIns="0" rIns="0" bIns="0" rtlCol="0" anchor="t">
            <a:spAutoFit/>
          </a:bodyPr>
          <a:lstStyle/>
          <a:p>
            <a:pPr marL="0" lvl="0" indent="0" algn="r">
              <a:lnSpc>
                <a:spcPts val="2838"/>
              </a:lnSpc>
            </a:pPr>
            <a:r>
              <a:rPr lang="en-US">
                <a:solidFill>
                  <a:srgbClr val="F2F1EC"/>
                </a:solidFill>
                <a:latin typeface="Open Sauce"/>
                <a:ea typeface="Open Sauce"/>
                <a:cs typeface="Open Sauce"/>
                <a:sym typeface="Open Sauce"/>
              </a:rPr>
              <a:t>SUS TOUR 2025</a:t>
            </a:r>
          </a:p>
        </p:txBody>
      </p:sp>
      <p:pic>
        <p:nvPicPr>
          <p:cNvPr id="4" name="Picture 3">
            <a:extLst>
              <a:ext uri="{FF2B5EF4-FFF2-40B4-BE49-F238E27FC236}">
                <a16:creationId xmlns:a16="http://schemas.microsoft.com/office/drawing/2014/main" id="{9C7772A7-20DB-A6DB-1CA3-752C98EED745}"/>
              </a:ext>
            </a:extLst>
          </p:cNvPr>
          <p:cNvPicPr>
            <a:picLocks noChangeAspect="1"/>
          </p:cNvPicPr>
          <p:nvPr/>
        </p:nvPicPr>
        <p:blipFill>
          <a:blip r:embed="rId3"/>
          <a:stretch>
            <a:fillRect/>
          </a:stretch>
        </p:blipFill>
        <p:spPr>
          <a:xfrm>
            <a:off x="3762375" y="2354087"/>
            <a:ext cx="10692389" cy="6111901"/>
          </a:xfrm>
          <a:prstGeom prst="rect">
            <a:avLst/>
          </a:prstGeom>
        </p:spPr>
      </p:pic>
      <p:sp>
        <p:nvSpPr>
          <p:cNvPr id="6" name="TextBox 5">
            <a:extLst>
              <a:ext uri="{FF2B5EF4-FFF2-40B4-BE49-F238E27FC236}">
                <a16:creationId xmlns:a16="http://schemas.microsoft.com/office/drawing/2014/main" id="{09D5C09E-2354-87E0-BF77-1D034995BE0D}"/>
              </a:ext>
            </a:extLst>
          </p:cNvPr>
          <p:cNvSpPr txBox="1"/>
          <p:nvPr/>
        </p:nvSpPr>
        <p:spPr>
          <a:xfrm>
            <a:off x="3595181" y="8703711"/>
            <a:ext cx="11097638" cy="830997"/>
          </a:xfrm>
          <a:prstGeom prst="rect">
            <a:avLst/>
          </a:prstGeom>
          <a:noFill/>
        </p:spPr>
        <p:txBody>
          <a:bodyPr wrap="square" rtlCol="0">
            <a:spAutoFit/>
          </a:bodyPr>
          <a:lstStyle/>
          <a:p>
            <a:pPr algn="ctr"/>
            <a:r>
              <a:rPr lang="en-US" sz="2400" b="1" dirty="0">
                <a:solidFill>
                  <a:schemeClr val="bg1"/>
                </a:solidFill>
                <a:latin typeface="Open Sauce" panose="020B0604020202020204" charset="0"/>
              </a:rPr>
              <a:t>The housing application opens early December. Apply as early as possible to secure on-campus housing!</a:t>
            </a:r>
          </a:p>
        </p:txBody>
      </p:sp>
      <p:sp>
        <p:nvSpPr>
          <p:cNvPr id="7" name="AutoShape 3">
            <a:extLst>
              <a:ext uri="{FF2B5EF4-FFF2-40B4-BE49-F238E27FC236}">
                <a16:creationId xmlns:a16="http://schemas.microsoft.com/office/drawing/2014/main" id="{B24B37C5-C815-76DA-BB73-93564960926B}"/>
              </a:ext>
            </a:extLst>
          </p:cNvPr>
          <p:cNvSpPr/>
          <p:nvPr/>
        </p:nvSpPr>
        <p:spPr>
          <a:xfrm>
            <a:off x="1450429" y="393479"/>
            <a:ext cx="15182192" cy="9528"/>
          </a:xfrm>
          <a:prstGeom prst="line">
            <a:avLst/>
          </a:prstGeom>
          <a:ln w="38100" cap="flat">
            <a:solidFill>
              <a:srgbClr val="F2F1EC"/>
            </a:solidFill>
            <a:prstDash val="solid"/>
            <a:headEnd type="none" w="sm" len="sm"/>
            <a:tailEnd type="none" w="sm" len="sm"/>
          </a:ln>
        </p:spPr>
        <p:txBody>
          <a:bodyPr/>
          <a:lstStyle/>
          <a:p>
            <a:endParaRPr lang="en-US"/>
          </a:p>
        </p:txBody>
      </p:sp>
      <p:sp>
        <p:nvSpPr>
          <p:cNvPr id="11" name="AutoShape 2">
            <a:extLst>
              <a:ext uri="{FF2B5EF4-FFF2-40B4-BE49-F238E27FC236}">
                <a16:creationId xmlns:a16="http://schemas.microsoft.com/office/drawing/2014/main" id="{8C4E99B5-47F7-9F22-0B01-C6ADC84903D5}"/>
              </a:ext>
            </a:extLst>
          </p:cNvPr>
          <p:cNvSpPr/>
          <p:nvPr/>
        </p:nvSpPr>
        <p:spPr>
          <a:xfrm flipV="1">
            <a:off x="3184634" y="9814035"/>
            <a:ext cx="12091226" cy="9528"/>
          </a:xfrm>
          <a:prstGeom prst="line">
            <a:avLst/>
          </a:prstGeom>
          <a:ln w="38100" cap="flat">
            <a:solidFill>
              <a:srgbClr val="F2F1EC"/>
            </a:solidFill>
            <a:prstDash val="solid"/>
            <a:headEnd type="none" w="sm" len="sm"/>
            <a:tailEnd type="none" w="sm" len="sm"/>
          </a:ln>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94C"/>
        </a:solidFill>
        <a:effectLst/>
      </p:bgPr>
    </p:bg>
    <p:spTree>
      <p:nvGrpSpPr>
        <p:cNvPr id="1" name=""/>
        <p:cNvGrpSpPr/>
        <p:nvPr/>
      </p:nvGrpSpPr>
      <p:grpSpPr>
        <a:xfrm>
          <a:off x="0" y="0"/>
          <a:ext cx="0" cy="0"/>
          <a:chOff x="0" y="0"/>
          <a:chExt cx="0" cy="0"/>
        </a:xfrm>
      </p:grpSpPr>
      <p:sp>
        <p:nvSpPr>
          <p:cNvPr id="2" name="Freeform 2"/>
          <p:cNvSpPr/>
          <p:nvPr/>
        </p:nvSpPr>
        <p:spPr>
          <a:xfrm>
            <a:off x="3749996" y="2155239"/>
            <a:ext cx="11060887" cy="6836646"/>
          </a:xfrm>
          <a:custGeom>
            <a:avLst/>
            <a:gdLst/>
            <a:ahLst/>
            <a:cxnLst/>
            <a:rect l="l" t="t" r="r" b="b"/>
            <a:pathLst>
              <a:path w="11002132" h="7343923">
                <a:moveTo>
                  <a:pt x="0" y="0"/>
                </a:moveTo>
                <a:lnTo>
                  <a:pt x="11002132" y="0"/>
                </a:lnTo>
                <a:lnTo>
                  <a:pt x="11002132" y="7343923"/>
                </a:lnTo>
                <a:lnTo>
                  <a:pt x="0" y="7343923"/>
                </a:lnTo>
                <a:lnTo>
                  <a:pt x="0" y="0"/>
                </a:lnTo>
                <a:close/>
              </a:path>
            </a:pathLst>
          </a:custGeom>
          <a:blipFill>
            <a:blip r:embed="rId2">
              <a:alphaModFix amt="29000"/>
            </a:blip>
            <a:stretch>
              <a:fillRect/>
            </a:stretch>
          </a:blipFill>
        </p:spPr>
        <p:txBody>
          <a:bodyPr/>
          <a:lstStyle/>
          <a:p>
            <a:endParaRPr lang="en-US"/>
          </a:p>
        </p:txBody>
      </p:sp>
      <p:graphicFrame>
        <p:nvGraphicFramePr>
          <p:cNvPr id="3" name="Table 3"/>
          <p:cNvGraphicFramePr>
            <a:graphicFrameLocks noGrp="1"/>
          </p:cNvGraphicFramePr>
          <p:nvPr>
            <p:extLst>
              <p:ext uri="{D42A27DB-BD31-4B8C-83A1-F6EECF244321}">
                <p14:modId xmlns:p14="http://schemas.microsoft.com/office/powerpoint/2010/main" val="2427100277"/>
              </p:ext>
            </p:extLst>
          </p:nvPr>
        </p:nvGraphicFramePr>
        <p:xfrm>
          <a:off x="3749997" y="2155239"/>
          <a:ext cx="11060886" cy="6836646"/>
        </p:xfrm>
        <a:graphic>
          <a:graphicData uri="http://schemas.openxmlformats.org/drawingml/2006/table">
            <a:tbl>
              <a:tblPr/>
              <a:tblGrid>
                <a:gridCol w="3571792">
                  <a:extLst>
                    <a:ext uri="{9D8B030D-6E8A-4147-A177-3AD203B41FA5}">
                      <a16:colId xmlns:a16="http://schemas.microsoft.com/office/drawing/2014/main" val="20000"/>
                    </a:ext>
                  </a:extLst>
                </a:gridCol>
                <a:gridCol w="3571792">
                  <a:extLst>
                    <a:ext uri="{9D8B030D-6E8A-4147-A177-3AD203B41FA5}">
                      <a16:colId xmlns:a16="http://schemas.microsoft.com/office/drawing/2014/main" val="20001"/>
                    </a:ext>
                  </a:extLst>
                </a:gridCol>
                <a:gridCol w="3917302">
                  <a:extLst>
                    <a:ext uri="{9D8B030D-6E8A-4147-A177-3AD203B41FA5}">
                      <a16:colId xmlns:a16="http://schemas.microsoft.com/office/drawing/2014/main" val="20002"/>
                    </a:ext>
                  </a:extLst>
                </a:gridCol>
              </a:tblGrid>
              <a:tr h="1370877">
                <a:tc>
                  <a:txBody>
                    <a:bodyPr/>
                    <a:lstStyle/>
                    <a:p>
                      <a:pPr algn="ctr">
                        <a:lnSpc>
                          <a:spcPts val="3218"/>
                        </a:lnSpc>
                        <a:defRPr/>
                      </a:pPr>
                      <a:r>
                        <a:rPr lang="en-US" sz="2250" b="1">
                          <a:solidFill>
                            <a:srgbClr val="FFFFFF"/>
                          </a:solidFill>
                          <a:latin typeface="Open Sauce Bold"/>
                          <a:ea typeface="Open Sauce Bold"/>
                          <a:cs typeface="Open Sauce Bold"/>
                          <a:sym typeface="Open Sauce Bold"/>
                        </a:rPr>
                        <a:t>Merit Award</a:t>
                      </a:r>
                      <a:endParaRPr lang="en-US" sz="225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4785"/>
                    </a:solidFill>
                  </a:tcPr>
                </a:tc>
                <a:tc>
                  <a:txBody>
                    <a:bodyPr/>
                    <a:lstStyle/>
                    <a:p>
                      <a:pPr algn="ctr">
                        <a:lnSpc>
                          <a:spcPts val="3220"/>
                        </a:lnSpc>
                        <a:defRPr/>
                      </a:pPr>
                      <a:r>
                        <a:rPr lang="en-US" sz="2300" b="1" dirty="0">
                          <a:solidFill>
                            <a:srgbClr val="FFFFFF"/>
                          </a:solidFill>
                          <a:latin typeface="Open Sauce Bold"/>
                          <a:ea typeface="Open Sauce Bold"/>
                          <a:cs typeface="Open Sauce Bold"/>
                          <a:sym typeface="Open Sauce Bold"/>
                        </a:rPr>
                        <a:t>Award</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4785"/>
                    </a:solidFill>
                  </a:tcPr>
                </a:tc>
                <a:tc>
                  <a:txBody>
                    <a:bodyPr/>
                    <a:lstStyle/>
                    <a:p>
                      <a:pPr algn="ctr">
                        <a:lnSpc>
                          <a:spcPts val="3220"/>
                        </a:lnSpc>
                        <a:defRPr/>
                      </a:pPr>
                      <a:r>
                        <a:rPr lang="en-US" sz="2300" b="1">
                          <a:solidFill>
                            <a:srgbClr val="FFFFFF"/>
                          </a:solidFill>
                          <a:latin typeface="Open Sauce Bold"/>
                          <a:ea typeface="Open Sauce Bold"/>
                          <a:cs typeface="Open Sauce Bold"/>
                          <a:sym typeface="Open Sauce Bold"/>
                        </a:rPr>
                        <a:t>Requirements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4785"/>
                    </a:solidFill>
                  </a:tcPr>
                </a:tc>
                <a:extLst>
                  <a:ext uri="{0D108BD9-81ED-4DB2-BD59-A6C34878D82A}">
                    <a16:rowId xmlns:a16="http://schemas.microsoft.com/office/drawing/2014/main" val="10000"/>
                  </a:ext>
                </a:extLst>
              </a:tr>
              <a:tr h="1370877">
                <a:tc>
                  <a:txBody>
                    <a:bodyPr/>
                    <a:lstStyle/>
                    <a:p>
                      <a:pPr algn="ctr">
                        <a:lnSpc>
                          <a:spcPts val="2518"/>
                        </a:lnSpc>
                        <a:defRPr/>
                      </a:pPr>
                      <a:r>
                        <a:rPr lang="en-US" sz="1800" b="1">
                          <a:solidFill>
                            <a:srgbClr val="FFFFFF"/>
                          </a:solidFill>
                          <a:latin typeface="Open Sauce Bold"/>
                          <a:ea typeface="Open Sauce Bold"/>
                          <a:cs typeface="Open Sauce Bold"/>
                          <a:sym typeface="Open Sauce Bold"/>
                        </a:rPr>
                        <a:t>President’s Gold</a:t>
                      </a:r>
                      <a:endParaRPr lang="en-US" sz="1800"/>
                    </a:p>
                    <a:p>
                      <a:pPr algn="ctr">
                        <a:lnSpc>
                          <a:spcPts val="2518"/>
                        </a:lnSpc>
                      </a:pPr>
                      <a:r>
                        <a:rPr lang="en-US" sz="1800" b="1">
                          <a:solidFill>
                            <a:srgbClr val="FFFFFF"/>
                          </a:solidFill>
                          <a:latin typeface="Open Sauce Bold"/>
                          <a:ea typeface="Open Sauce Bold"/>
                          <a:cs typeface="Open Sauce Bold"/>
                          <a:sym typeface="Open Sauce Bold"/>
                        </a:rPr>
                        <a:t>Florida Residents Only</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8"/>
                        </a:lnSpc>
                        <a:defRPr/>
                      </a:pPr>
                      <a:r>
                        <a:rPr lang="en-US" sz="1800" b="1">
                          <a:solidFill>
                            <a:srgbClr val="FFFFFF"/>
                          </a:solidFill>
                          <a:latin typeface="Open Sauce Bold"/>
                          <a:ea typeface="Open Sauce Bold"/>
                          <a:cs typeface="Open Sauce Bold"/>
                          <a:sym typeface="Open Sauce Bold"/>
                        </a:rPr>
                        <a:t>$5,000/year</a:t>
                      </a:r>
                      <a:endParaRPr lang="en-US" sz="18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b="1">
                          <a:solidFill>
                            <a:srgbClr val="FFFFFF"/>
                          </a:solidFill>
                          <a:latin typeface="Open Sauce Bold"/>
                          <a:ea typeface="Open Sauce Bold"/>
                          <a:cs typeface="Open Sauce Bold"/>
                          <a:sym typeface="Open Sauce Bold"/>
                        </a:rPr>
                        <a:t>3.9 weighted GPA</a:t>
                      </a:r>
                      <a:endParaRPr lang="en-US" sz="1800"/>
                    </a:p>
                    <a:p>
                      <a:pPr algn="ctr">
                        <a:lnSpc>
                          <a:spcPts val="2520"/>
                        </a:lnSpc>
                      </a:pPr>
                      <a:r>
                        <a:rPr lang="en-US" sz="1800" b="1">
                          <a:solidFill>
                            <a:srgbClr val="FFFFFF"/>
                          </a:solidFill>
                          <a:latin typeface="Open Sauce Bold"/>
                          <a:ea typeface="Open Sauce Bold"/>
                          <a:cs typeface="Open Sauce Bold"/>
                          <a:sym typeface="Open Sauce Bold"/>
                        </a:rPr>
                        <a:t>1320 SAT, 28 ACT, or 94 CLT</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70877">
                <a:tc>
                  <a:txBody>
                    <a:bodyPr/>
                    <a:lstStyle/>
                    <a:p>
                      <a:pPr algn="ctr">
                        <a:lnSpc>
                          <a:spcPts val="2519"/>
                        </a:lnSpc>
                        <a:defRPr/>
                      </a:pPr>
                      <a:r>
                        <a:rPr lang="en-US" sz="1800" b="1">
                          <a:solidFill>
                            <a:srgbClr val="FFFFFF"/>
                          </a:solidFill>
                          <a:latin typeface="Open Sauce Bold"/>
                          <a:ea typeface="Open Sauce Bold"/>
                          <a:cs typeface="Open Sauce Bold"/>
                          <a:sym typeface="Open Sauce Bold"/>
                        </a:rPr>
                        <a:t>President’s Silver</a:t>
                      </a:r>
                      <a:endParaRPr lang="en-US" sz="1800"/>
                    </a:p>
                    <a:p>
                      <a:pPr algn="ctr">
                        <a:lnSpc>
                          <a:spcPts val="2519"/>
                        </a:lnSpc>
                      </a:pPr>
                      <a:r>
                        <a:rPr lang="en-US" sz="1800" b="1">
                          <a:solidFill>
                            <a:srgbClr val="FFFFFF"/>
                          </a:solidFill>
                          <a:latin typeface="Open Sauce Bold"/>
                          <a:ea typeface="Open Sauce Bold"/>
                          <a:cs typeface="Open Sauce Bold"/>
                          <a:sym typeface="Open Sauce Bold"/>
                        </a:rPr>
                        <a:t>Florida Residents Only</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8"/>
                        </a:lnSpc>
                        <a:defRPr/>
                      </a:pPr>
                      <a:r>
                        <a:rPr lang="en-US" sz="1800" b="1">
                          <a:solidFill>
                            <a:srgbClr val="FFFFFF"/>
                          </a:solidFill>
                          <a:latin typeface="Open Sauce Bold"/>
                          <a:ea typeface="Open Sauce Bold"/>
                          <a:cs typeface="Open Sauce Bold"/>
                          <a:sym typeface="Open Sauce Bold"/>
                        </a:rPr>
                        <a:t>$3,000/year</a:t>
                      </a:r>
                      <a:endParaRPr lang="en-US" sz="18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8"/>
                        </a:lnSpc>
                        <a:defRPr/>
                      </a:pPr>
                      <a:r>
                        <a:rPr lang="en-US" sz="1800" b="1" dirty="0">
                          <a:solidFill>
                            <a:srgbClr val="FFFFFF"/>
                          </a:solidFill>
                          <a:latin typeface="Open Sauce Bold"/>
                          <a:ea typeface="Open Sauce Bold"/>
                          <a:cs typeface="Open Sauce Bold"/>
                          <a:sym typeface="Open Sauce Bold"/>
                        </a:rPr>
                        <a:t>3.5 – 3.89 weighted GPA</a:t>
                      </a:r>
                      <a:endParaRPr lang="en-US" sz="1800" dirty="0"/>
                    </a:p>
                    <a:p>
                      <a:pPr algn="ctr">
                        <a:lnSpc>
                          <a:spcPts val="2518"/>
                        </a:lnSpc>
                      </a:pPr>
                      <a:r>
                        <a:rPr lang="en-US" sz="1800" b="1" dirty="0">
                          <a:solidFill>
                            <a:srgbClr val="FFFFFF"/>
                          </a:solidFill>
                          <a:latin typeface="Open Sauce Bold"/>
                          <a:ea typeface="Open Sauce Bold"/>
                          <a:cs typeface="Open Sauce Bold"/>
                          <a:sym typeface="Open Sauce Bold"/>
                        </a:rPr>
                        <a:t>1220 SAT, 25 ACT, or 85 CLT</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70877">
                <a:tc>
                  <a:txBody>
                    <a:bodyPr/>
                    <a:lstStyle/>
                    <a:p>
                      <a:pPr algn="ctr">
                        <a:lnSpc>
                          <a:spcPts val="2518"/>
                        </a:lnSpc>
                        <a:defRPr/>
                      </a:pPr>
                      <a:r>
                        <a:rPr lang="en-US" sz="1800" b="1">
                          <a:solidFill>
                            <a:srgbClr val="FFFFFF"/>
                          </a:solidFill>
                          <a:latin typeface="Open Sauce Bold"/>
                          <a:ea typeface="Open Sauce Bold"/>
                          <a:cs typeface="Open Sauce Bold"/>
                          <a:sym typeface="Open Sauce Bold"/>
                        </a:rPr>
                        <a:t>Blue &amp; Green Scholars</a:t>
                      </a:r>
                      <a:endParaRPr lang="en-US" sz="1800"/>
                    </a:p>
                    <a:p>
                      <a:pPr algn="ctr">
                        <a:lnSpc>
                          <a:spcPts val="2518"/>
                        </a:lnSpc>
                      </a:pPr>
                      <a:r>
                        <a:rPr lang="en-US" sz="1800" b="1">
                          <a:solidFill>
                            <a:srgbClr val="FFFFFF"/>
                          </a:solidFill>
                          <a:latin typeface="Open Sauce Bold"/>
                          <a:ea typeface="Open Sauce Bold"/>
                          <a:cs typeface="Open Sauce Bold"/>
                          <a:sym typeface="Open Sauce Bold"/>
                        </a:rPr>
                        <a:t>Non-Florida Residents Only</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8"/>
                        </a:lnSpc>
                        <a:defRPr/>
                      </a:pPr>
                      <a:r>
                        <a:rPr lang="en-US" sz="1800" b="1">
                          <a:solidFill>
                            <a:srgbClr val="FFFFFF"/>
                          </a:solidFill>
                          <a:latin typeface="Open Sauce Bold"/>
                          <a:ea typeface="Open Sauce Bold"/>
                          <a:cs typeface="Open Sauce Bold"/>
                          <a:sym typeface="Open Sauce Bold"/>
                        </a:rPr>
                        <a:t>$10,000/year</a:t>
                      </a:r>
                      <a:endParaRPr lang="en-US" sz="18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800" b="1">
                          <a:solidFill>
                            <a:srgbClr val="FFFFFF"/>
                          </a:solidFill>
                          <a:latin typeface="Open Sauce Bold"/>
                          <a:ea typeface="Open Sauce Bold"/>
                          <a:cs typeface="Open Sauce Bold"/>
                          <a:sym typeface="Open Sauce Bold"/>
                        </a:rPr>
                        <a:t>3.9 weighted GPA</a:t>
                      </a:r>
                      <a:endParaRPr lang="en-US" sz="1800"/>
                    </a:p>
                    <a:p>
                      <a:pPr algn="ctr">
                        <a:lnSpc>
                          <a:spcPts val="2519"/>
                        </a:lnSpc>
                      </a:pPr>
                      <a:r>
                        <a:rPr lang="en-US" sz="1800" b="1">
                          <a:solidFill>
                            <a:srgbClr val="FFFFFF"/>
                          </a:solidFill>
                          <a:latin typeface="Open Sauce Bold"/>
                          <a:ea typeface="Open Sauce Bold"/>
                          <a:cs typeface="Open Sauce Bold"/>
                          <a:sym typeface="Open Sauce Bold"/>
                        </a:rPr>
                        <a:t>1320 SAT, 28 ACT, or 94 CLT</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53138">
                <a:tc>
                  <a:txBody>
                    <a:bodyPr/>
                    <a:lstStyle/>
                    <a:p>
                      <a:pPr algn="ctr">
                        <a:lnSpc>
                          <a:spcPts val="2518"/>
                        </a:lnSpc>
                        <a:defRPr/>
                      </a:pPr>
                      <a:r>
                        <a:rPr lang="en-US" sz="1800" b="1">
                          <a:solidFill>
                            <a:srgbClr val="FFFFFF"/>
                          </a:solidFill>
                          <a:latin typeface="Open Sauce Bold"/>
                          <a:ea typeface="Open Sauce Bold"/>
                          <a:cs typeface="Open Sauce Bold"/>
                          <a:sym typeface="Open Sauce Bold"/>
                        </a:rPr>
                        <a:t>Blue &amp; Green Directors</a:t>
                      </a:r>
                      <a:endParaRPr lang="en-US" sz="1800"/>
                    </a:p>
                    <a:p>
                      <a:pPr algn="ctr">
                        <a:lnSpc>
                          <a:spcPts val="2518"/>
                        </a:lnSpc>
                      </a:pPr>
                      <a:r>
                        <a:rPr lang="en-US" sz="1800" b="1">
                          <a:solidFill>
                            <a:srgbClr val="FFFFFF"/>
                          </a:solidFill>
                          <a:latin typeface="Open Sauce Bold"/>
                          <a:ea typeface="Open Sauce Bold"/>
                          <a:cs typeface="Open Sauce Bold"/>
                          <a:sym typeface="Open Sauce Bold"/>
                        </a:rPr>
                        <a:t>Non-Florida Residents Only</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8"/>
                        </a:lnSpc>
                        <a:defRPr/>
                      </a:pPr>
                      <a:r>
                        <a:rPr lang="en-US" sz="1800" b="1">
                          <a:solidFill>
                            <a:srgbClr val="FFFFFF"/>
                          </a:solidFill>
                          <a:latin typeface="Open Sauce Bold"/>
                          <a:ea typeface="Open Sauce Bold"/>
                          <a:cs typeface="Open Sauce Bold"/>
                          <a:sym typeface="Open Sauce Bold"/>
                        </a:rPr>
                        <a:t>$15,000/year</a:t>
                      </a:r>
                      <a:endParaRPr lang="en-US" sz="18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8"/>
                        </a:lnSpc>
                        <a:defRPr/>
                      </a:pPr>
                      <a:r>
                        <a:rPr lang="en-US" sz="1800" b="1" dirty="0">
                          <a:solidFill>
                            <a:srgbClr val="FFFFFF"/>
                          </a:solidFill>
                          <a:latin typeface="Open Sauce Bold"/>
                          <a:ea typeface="Open Sauce Bold"/>
                          <a:cs typeface="Open Sauce Bold"/>
                          <a:sym typeface="Open Sauce Bold"/>
                        </a:rPr>
                        <a:t>3.5 – 3.89 weighted GPA</a:t>
                      </a:r>
                      <a:endParaRPr lang="en-US" sz="1800" dirty="0"/>
                    </a:p>
                    <a:p>
                      <a:pPr algn="ctr">
                        <a:lnSpc>
                          <a:spcPts val="2518"/>
                        </a:lnSpc>
                      </a:pPr>
                      <a:r>
                        <a:rPr lang="en-US" sz="1800" b="1" dirty="0">
                          <a:solidFill>
                            <a:srgbClr val="FFFFFF"/>
                          </a:solidFill>
                          <a:latin typeface="Open Sauce Bold"/>
                          <a:ea typeface="Open Sauce Bold"/>
                          <a:cs typeface="Open Sauce Bold"/>
                          <a:sym typeface="Open Sauce Bold"/>
                        </a:rPr>
                        <a:t>1220 SAT, 25 ACT, or 85 CLT</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Freeform 4"/>
          <p:cNvSpPr/>
          <p:nvPr/>
        </p:nvSpPr>
        <p:spPr>
          <a:xfrm>
            <a:off x="6758565" y="1505646"/>
            <a:ext cx="4770870" cy="304143"/>
          </a:xfrm>
          <a:custGeom>
            <a:avLst/>
            <a:gdLst/>
            <a:ahLst/>
            <a:cxnLst/>
            <a:rect l="l" t="t" r="r" b="b"/>
            <a:pathLst>
              <a:path w="4770870" h="304143">
                <a:moveTo>
                  <a:pt x="0" y="0"/>
                </a:moveTo>
                <a:lnTo>
                  <a:pt x="4770870" y="0"/>
                </a:lnTo>
                <a:lnTo>
                  <a:pt x="4770870" y="304143"/>
                </a:lnTo>
                <a:lnTo>
                  <a:pt x="0" y="3041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0" y="0"/>
            <a:ext cx="1242652" cy="10287000"/>
          </a:xfrm>
          <a:custGeom>
            <a:avLst/>
            <a:gdLst/>
            <a:ahLst/>
            <a:cxnLst/>
            <a:rect l="l" t="t" r="r" b="b"/>
            <a:pathLst>
              <a:path w="1242652" h="10287000">
                <a:moveTo>
                  <a:pt x="0" y="0"/>
                </a:moveTo>
                <a:lnTo>
                  <a:pt x="1242652" y="0"/>
                </a:lnTo>
                <a:lnTo>
                  <a:pt x="1242652" y="10287000"/>
                </a:lnTo>
                <a:lnTo>
                  <a:pt x="0" y="10287000"/>
                </a:lnTo>
                <a:lnTo>
                  <a:pt x="0" y="0"/>
                </a:lnTo>
                <a:close/>
              </a:path>
            </a:pathLst>
          </a:custGeom>
          <a:blipFill>
            <a:blip r:embed="rId5">
              <a:alphaModFix amt="56000"/>
            </a:blip>
            <a:stretch>
              <a:fillRect l="-212773" r="-351557"/>
            </a:stretch>
          </a:blipFill>
        </p:spPr>
        <p:txBody>
          <a:bodyPr/>
          <a:lstStyle/>
          <a:p>
            <a:endParaRPr lang="en-US"/>
          </a:p>
        </p:txBody>
      </p:sp>
      <p:sp>
        <p:nvSpPr>
          <p:cNvPr id="6" name="TextBox 6"/>
          <p:cNvSpPr txBox="1"/>
          <p:nvPr/>
        </p:nvSpPr>
        <p:spPr>
          <a:xfrm>
            <a:off x="3749997" y="497413"/>
            <a:ext cx="10788006" cy="934091"/>
          </a:xfrm>
          <a:prstGeom prst="rect">
            <a:avLst/>
          </a:prstGeom>
        </p:spPr>
        <p:txBody>
          <a:bodyPr lIns="0" tIns="0" rIns="0" bIns="0" rtlCol="0" anchor="t">
            <a:spAutoFit/>
          </a:bodyPr>
          <a:lstStyle/>
          <a:p>
            <a:pPr marL="0" lvl="0" indent="0" algn="ctr">
              <a:lnSpc>
                <a:spcPts val="6979"/>
              </a:lnSpc>
              <a:spcBef>
                <a:spcPct val="0"/>
              </a:spcBef>
            </a:pPr>
            <a:r>
              <a:rPr lang="en-US" sz="7195" b="1" spc="-143" dirty="0">
                <a:solidFill>
                  <a:srgbClr val="FFFFFF"/>
                </a:solidFill>
                <a:latin typeface="Open Sauce Bold"/>
                <a:ea typeface="Open Sauce Bold"/>
                <a:cs typeface="Open Sauce Bold"/>
                <a:sym typeface="Open Sauce Bold"/>
              </a:rPr>
              <a:t>Freshman Scholarships</a:t>
            </a:r>
          </a:p>
        </p:txBody>
      </p:sp>
      <p:sp>
        <p:nvSpPr>
          <p:cNvPr id="7" name="Freeform 7"/>
          <p:cNvSpPr/>
          <p:nvPr/>
        </p:nvSpPr>
        <p:spPr>
          <a:xfrm flipH="1">
            <a:off x="17068848" y="0"/>
            <a:ext cx="1242652" cy="10287000"/>
          </a:xfrm>
          <a:custGeom>
            <a:avLst/>
            <a:gdLst/>
            <a:ahLst/>
            <a:cxnLst/>
            <a:rect l="l" t="t" r="r" b="b"/>
            <a:pathLst>
              <a:path w="1242652" h="10287000">
                <a:moveTo>
                  <a:pt x="1242652" y="0"/>
                </a:moveTo>
                <a:lnTo>
                  <a:pt x="0" y="0"/>
                </a:lnTo>
                <a:lnTo>
                  <a:pt x="0" y="10287000"/>
                </a:lnTo>
                <a:lnTo>
                  <a:pt x="1242652" y="10287000"/>
                </a:lnTo>
                <a:lnTo>
                  <a:pt x="1242652" y="0"/>
                </a:lnTo>
                <a:close/>
              </a:path>
            </a:pathLst>
          </a:custGeom>
          <a:blipFill>
            <a:blip r:embed="rId5">
              <a:alphaModFix amt="56000"/>
            </a:blip>
            <a:stretch>
              <a:fillRect l="-212773" r="-351557"/>
            </a:stretch>
          </a:blipFill>
        </p:spPr>
        <p:txBody>
          <a:bodyPr/>
          <a:lstStyle/>
          <a:p>
            <a:endParaRPr lang="en-US"/>
          </a:p>
        </p:txBody>
      </p:sp>
      <p:sp>
        <p:nvSpPr>
          <p:cNvPr id="8" name="TextBox 8"/>
          <p:cNvSpPr txBox="1"/>
          <p:nvPr/>
        </p:nvSpPr>
        <p:spPr>
          <a:xfrm>
            <a:off x="15621000" y="9950196"/>
            <a:ext cx="2494195" cy="322396"/>
          </a:xfrm>
          <a:prstGeom prst="rect">
            <a:avLst/>
          </a:prstGeom>
        </p:spPr>
        <p:txBody>
          <a:bodyPr lIns="0" tIns="0" rIns="0" bIns="0" rtlCol="0" anchor="t">
            <a:spAutoFit/>
          </a:bodyPr>
          <a:lstStyle/>
          <a:p>
            <a:pPr marL="0" lvl="0" indent="0" algn="r">
              <a:lnSpc>
                <a:spcPts val="2838"/>
              </a:lnSpc>
            </a:pPr>
            <a:r>
              <a:rPr lang="en-US">
                <a:solidFill>
                  <a:srgbClr val="FFFFFF"/>
                </a:solidFill>
                <a:latin typeface="Open Sauce"/>
                <a:ea typeface="Open Sauce"/>
                <a:cs typeface="Open Sauce"/>
                <a:sym typeface="Open Sauce"/>
              </a:rPr>
              <a:t>SUS TOUR 2025</a:t>
            </a:r>
          </a:p>
        </p:txBody>
      </p:sp>
      <p:sp>
        <p:nvSpPr>
          <p:cNvPr id="9" name="TextBox 8">
            <a:extLst>
              <a:ext uri="{FF2B5EF4-FFF2-40B4-BE49-F238E27FC236}">
                <a16:creationId xmlns:a16="http://schemas.microsoft.com/office/drawing/2014/main" id="{7FF16FC4-42E7-328F-6CA4-1EE7EF1C3D1B}"/>
              </a:ext>
            </a:extLst>
          </p:cNvPr>
          <p:cNvSpPr txBox="1"/>
          <p:nvPr/>
        </p:nvSpPr>
        <p:spPr>
          <a:xfrm>
            <a:off x="2888212" y="9209241"/>
            <a:ext cx="13029490" cy="1384995"/>
          </a:xfrm>
          <a:prstGeom prst="rect">
            <a:avLst/>
          </a:prstGeom>
          <a:noFill/>
        </p:spPr>
        <p:txBody>
          <a:bodyPr wrap="square" rtlCol="0">
            <a:spAutoFit/>
          </a:bodyPr>
          <a:lstStyle/>
          <a:p>
            <a:pPr algn="ctr"/>
            <a:r>
              <a:rPr lang="en-US" sz="2400" b="1" dirty="0">
                <a:solidFill>
                  <a:schemeClr val="bg1"/>
                </a:solidFill>
                <a:latin typeface="Open Sauce" panose="020B0604020202020204" charset="0"/>
              </a:rPr>
              <a:t>Students may submit a separate application for the Foundation Scholarship– open from October 1</a:t>
            </a:r>
            <a:r>
              <a:rPr lang="en-US" sz="2400" b="1" baseline="30000" dirty="0">
                <a:solidFill>
                  <a:schemeClr val="bg1"/>
                </a:solidFill>
                <a:latin typeface="Open Sauce" panose="020B0604020202020204" charset="0"/>
              </a:rPr>
              <a:t>st</a:t>
            </a:r>
            <a:r>
              <a:rPr lang="en-US" sz="2400" b="1" dirty="0">
                <a:solidFill>
                  <a:schemeClr val="bg1"/>
                </a:solidFill>
                <a:latin typeface="Open Sauce" panose="020B0604020202020204" charset="0"/>
              </a:rPr>
              <a:t> to May 1– and are eligible for one or more of 2,000 scholarships!</a:t>
            </a:r>
          </a:p>
          <a:p>
            <a:endParaRPr lang="en-US" dirty="0"/>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TextBox 3"/>
          <p:cNvSpPr txBox="1"/>
          <p:nvPr/>
        </p:nvSpPr>
        <p:spPr>
          <a:xfrm>
            <a:off x="14730718" y="682404"/>
            <a:ext cx="2929747" cy="346296"/>
          </a:xfrm>
          <a:prstGeom prst="rect">
            <a:avLst/>
          </a:prstGeom>
        </p:spPr>
        <p:txBody>
          <a:bodyPr lIns="0" tIns="0" rIns="0" bIns="0" rtlCol="0" anchor="t">
            <a:spAutoFit/>
          </a:bodyPr>
          <a:lstStyle/>
          <a:p>
            <a:pPr marL="0" lvl="0" indent="0" algn="r">
              <a:lnSpc>
                <a:spcPts val="2838"/>
              </a:lnSpc>
              <a:spcBef>
                <a:spcPct val="0"/>
              </a:spcBef>
            </a:pPr>
            <a:r>
              <a:rPr lang="en-US" sz="2200">
                <a:solidFill>
                  <a:srgbClr val="365B6D"/>
                </a:solidFill>
                <a:latin typeface="Sorts Mill Goudy"/>
                <a:ea typeface="Sorts Mill Goudy"/>
                <a:cs typeface="Sorts Mill Goudy"/>
                <a:sym typeface="Sorts Mill Goudy"/>
              </a:rPr>
              <a:t>Javier García</a:t>
            </a:r>
          </a:p>
        </p:txBody>
      </p:sp>
      <p:grpSp>
        <p:nvGrpSpPr>
          <p:cNvPr id="4" name="Group 4"/>
          <p:cNvGrpSpPr/>
          <p:nvPr/>
        </p:nvGrpSpPr>
        <p:grpSpPr>
          <a:xfrm rot="19930006">
            <a:off x="15845539" y="-2982228"/>
            <a:ext cx="4210798" cy="10326792"/>
            <a:chOff x="0" y="-19050"/>
            <a:chExt cx="2443804" cy="2719814"/>
          </a:xfrm>
        </p:grpSpPr>
        <p:sp>
          <p:nvSpPr>
            <p:cNvPr id="5" name="Freeform 5"/>
            <p:cNvSpPr/>
            <p:nvPr/>
          </p:nvSpPr>
          <p:spPr>
            <a:xfrm>
              <a:off x="0" y="0"/>
              <a:ext cx="2443804" cy="2700764"/>
            </a:xfrm>
            <a:custGeom>
              <a:avLst/>
              <a:gdLst/>
              <a:ahLst/>
              <a:cxnLst/>
              <a:rect l="l" t="t" r="r" b="b"/>
              <a:pathLst>
                <a:path w="2443804" h="2700764">
                  <a:moveTo>
                    <a:pt x="0" y="0"/>
                  </a:moveTo>
                  <a:lnTo>
                    <a:pt x="2443804" y="0"/>
                  </a:lnTo>
                  <a:lnTo>
                    <a:pt x="2443804" y="2700764"/>
                  </a:lnTo>
                  <a:lnTo>
                    <a:pt x="0" y="2700764"/>
                  </a:lnTo>
                  <a:close/>
                </a:path>
              </a:pathLst>
            </a:custGeom>
            <a:solidFill>
              <a:srgbClr val="00794C"/>
            </a:solidFill>
          </p:spPr>
          <p:txBody>
            <a:bodyPr/>
            <a:lstStyle/>
            <a:p>
              <a:endParaRPr lang="en-US"/>
            </a:p>
          </p:txBody>
        </p:sp>
        <p:sp>
          <p:nvSpPr>
            <p:cNvPr id="6" name="TextBox 6"/>
            <p:cNvSpPr txBox="1"/>
            <p:nvPr/>
          </p:nvSpPr>
          <p:spPr>
            <a:xfrm>
              <a:off x="0" y="-19050"/>
              <a:ext cx="2443804" cy="2719814"/>
            </a:xfrm>
            <a:prstGeom prst="rect">
              <a:avLst/>
            </a:prstGeom>
          </p:spPr>
          <p:txBody>
            <a:bodyPr lIns="50800" tIns="50800" rIns="50800" bIns="50800" rtlCol="0" anchor="ctr"/>
            <a:lstStyle/>
            <a:p>
              <a:pPr algn="ctr">
                <a:lnSpc>
                  <a:spcPts val="2838"/>
                </a:lnSpc>
              </a:pPr>
              <a:endParaRPr/>
            </a:p>
          </p:txBody>
        </p:sp>
      </p:grpSp>
      <p:grpSp>
        <p:nvGrpSpPr>
          <p:cNvPr id="7" name="Group 7"/>
          <p:cNvGrpSpPr/>
          <p:nvPr/>
        </p:nvGrpSpPr>
        <p:grpSpPr>
          <a:xfrm rot="19927344">
            <a:off x="17337477" y="-2840626"/>
            <a:ext cx="3606949" cy="10326792"/>
            <a:chOff x="0" y="-19050"/>
            <a:chExt cx="2443804" cy="2719814"/>
          </a:xfrm>
        </p:grpSpPr>
        <p:sp>
          <p:nvSpPr>
            <p:cNvPr id="8" name="Freeform 8"/>
            <p:cNvSpPr/>
            <p:nvPr/>
          </p:nvSpPr>
          <p:spPr>
            <a:xfrm>
              <a:off x="0" y="0"/>
              <a:ext cx="2443804" cy="2700764"/>
            </a:xfrm>
            <a:custGeom>
              <a:avLst/>
              <a:gdLst/>
              <a:ahLst/>
              <a:cxnLst/>
              <a:rect l="l" t="t" r="r" b="b"/>
              <a:pathLst>
                <a:path w="2443804" h="2700764">
                  <a:moveTo>
                    <a:pt x="0" y="0"/>
                  </a:moveTo>
                  <a:lnTo>
                    <a:pt x="2443804" y="0"/>
                  </a:lnTo>
                  <a:lnTo>
                    <a:pt x="2443804" y="2700764"/>
                  </a:lnTo>
                  <a:lnTo>
                    <a:pt x="0" y="2700764"/>
                  </a:lnTo>
                  <a:close/>
                </a:path>
              </a:pathLst>
            </a:custGeom>
            <a:solidFill>
              <a:srgbClr val="004785"/>
            </a:solidFill>
          </p:spPr>
          <p:txBody>
            <a:bodyPr/>
            <a:lstStyle/>
            <a:p>
              <a:endParaRPr lang="en-US"/>
            </a:p>
          </p:txBody>
        </p:sp>
        <p:sp>
          <p:nvSpPr>
            <p:cNvPr id="9" name="TextBox 9"/>
            <p:cNvSpPr txBox="1"/>
            <p:nvPr/>
          </p:nvSpPr>
          <p:spPr>
            <a:xfrm>
              <a:off x="0" y="-19050"/>
              <a:ext cx="2443804" cy="2719814"/>
            </a:xfrm>
            <a:prstGeom prst="rect">
              <a:avLst/>
            </a:prstGeom>
          </p:spPr>
          <p:txBody>
            <a:bodyPr lIns="50800" tIns="50800" rIns="50800" bIns="50800" rtlCol="0" anchor="ctr"/>
            <a:lstStyle/>
            <a:p>
              <a:pPr algn="ctr">
                <a:lnSpc>
                  <a:spcPts val="2838"/>
                </a:lnSpc>
              </a:pPr>
              <a:endParaRPr/>
            </a:p>
          </p:txBody>
        </p:sp>
      </p:grpSp>
      <p:sp>
        <p:nvSpPr>
          <p:cNvPr id="10" name="Freeform 10"/>
          <p:cNvSpPr/>
          <p:nvPr/>
        </p:nvSpPr>
        <p:spPr>
          <a:xfrm>
            <a:off x="-1222509" y="0"/>
            <a:ext cx="2445018" cy="10287000"/>
          </a:xfrm>
          <a:custGeom>
            <a:avLst/>
            <a:gdLst/>
            <a:ahLst/>
            <a:cxnLst/>
            <a:rect l="l" t="t" r="r" b="b"/>
            <a:pathLst>
              <a:path w="2445018" h="10287000">
                <a:moveTo>
                  <a:pt x="0" y="0"/>
                </a:moveTo>
                <a:lnTo>
                  <a:pt x="2445018" y="0"/>
                </a:lnTo>
                <a:lnTo>
                  <a:pt x="2445018" y="10287000"/>
                </a:lnTo>
                <a:lnTo>
                  <a:pt x="0" y="10287000"/>
                </a:lnTo>
                <a:lnTo>
                  <a:pt x="0" y="0"/>
                </a:lnTo>
                <a:close/>
              </a:path>
            </a:pathLst>
          </a:custGeom>
          <a:blipFill>
            <a:blip r:embed="rId3"/>
            <a:stretch>
              <a:fillRect l="-16703" r="-16703"/>
            </a:stretch>
          </a:blipFill>
        </p:spPr>
        <p:txBody>
          <a:bodyPr/>
          <a:lstStyle/>
          <a:p>
            <a:endParaRPr lang="en-US"/>
          </a:p>
        </p:txBody>
      </p:sp>
      <p:sp>
        <p:nvSpPr>
          <p:cNvPr id="11" name="TextBox 11"/>
          <p:cNvSpPr txBox="1"/>
          <p:nvPr/>
        </p:nvSpPr>
        <p:spPr>
          <a:xfrm>
            <a:off x="2877470" y="617075"/>
            <a:ext cx="11226986" cy="1370835"/>
          </a:xfrm>
          <a:prstGeom prst="rect">
            <a:avLst/>
          </a:prstGeom>
        </p:spPr>
        <p:txBody>
          <a:bodyPr lIns="0" tIns="0" rIns="0" bIns="0" rtlCol="0" anchor="t">
            <a:spAutoFit/>
          </a:bodyPr>
          <a:lstStyle/>
          <a:p>
            <a:pPr marL="0" lvl="0" indent="0" algn="l">
              <a:lnSpc>
                <a:spcPts val="10457"/>
              </a:lnSpc>
            </a:pPr>
            <a:r>
              <a:rPr lang="en-US" sz="9959" b="1" spc="-199">
                <a:solidFill>
                  <a:srgbClr val="CCAB00"/>
                </a:solidFill>
                <a:latin typeface="Open Sauce Bold"/>
                <a:ea typeface="Open Sauce Bold"/>
                <a:cs typeface="Open Sauce Bold"/>
                <a:sym typeface="Open Sauce Bold"/>
              </a:rPr>
              <a:t>Admission Tips</a:t>
            </a:r>
          </a:p>
        </p:txBody>
      </p:sp>
      <p:sp>
        <p:nvSpPr>
          <p:cNvPr id="12" name="TextBox 12"/>
          <p:cNvSpPr txBox="1"/>
          <p:nvPr/>
        </p:nvSpPr>
        <p:spPr>
          <a:xfrm>
            <a:off x="2394565" y="2819825"/>
            <a:ext cx="13069398" cy="7222490"/>
          </a:xfrm>
          <a:prstGeom prst="rect">
            <a:avLst/>
          </a:prstGeom>
        </p:spPr>
        <p:txBody>
          <a:bodyPr wrap="square" lIns="0" tIns="0" rIns="0" bIns="0" rtlCol="0" anchor="t">
            <a:spAutoFit/>
          </a:bodyPr>
          <a:lstStyle/>
          <a:p>
            <a:pPr marL="1028700" indent="-571500">
              <a:buFont typeface="Arial"/>
              <a:buChar char="•"/>
            </a:pPr>
            <a:r>
              <a:rPr lang="en-US" sz="4400" b="1" dirty="0">
                <a:solidFill>
                  <a:srgbClr val="004785"/>
                </a:solidFill>
                <a:latin typeface="Open Sauce Bold"/>
                <a:ea typeface="Open Sauce Bold"/>
                <a:cs typeface="Open Sauce Bold"/>
                <a:sym typeface="Open Sauce Bold"/>
              </a:rPr>
              <a:t>Apply EARLY </a:t>
            </a:r>
            <a:endParaRPr lang="en-US" sz="4400">
              <a:ea typeface="Calibri"/>
              <a:cs typeface="Calibri"/>
            </a:endParaRPr>
          </a:p>
          <a:p>
            <a:pPr marL="1028700" lvl="1" indent="-571500">
              <a:buFont typeface="Arial"/>
              <a:buChar char="•"/>
            </a:pPr>
            <a:endParaRPr lang="en-US" sz="4400" dirty="0">
              <a:solidFill>
                <a:srgbClr val="004785"/>
              </a:solidFill>
              <a:latin typeface="Arial"/>
              <a:cs typeface="Arial"/>
            </a:endParaRPr>
          </a:p>
          <a:p>
            <a:pPr marL="1028700" lvl="1" indent="-571500">
              <a:buFont typeface="Arial"/>
              <a:buChar char="•"/>
            </a:pPr>
            <a:r>
              <a:rPr lang="en-US" sz="4400" b="1" dirty="0">
                <a:solidFill>
                  <a:srgbClr val="004785"/>
                </a:solidFill>
                <a:latin typeface="Open Sauce Bold"/>
                <a:ea typeface="Open Sauce Bold"/>
                <a:cs typeface="Open Sauce Bold"/>
                <a:sym typeface="Open Sauce Bold"/>
              </a:rPr>
              <a:t>Take the SAT/ACT/CLT multiple times. Send all scores to us - we super score!</a:t>
            </a:r>
            <a:endParaRPr lang="en-US">
              <a:ea typeface="Calibri"/>
              <a:cs typeface="Calibri"/>
            </a:endParaRPr>
          </a:p>
          <a:p>
            <a:pPr marL="1028700" lvl="1" indent="-571500" algn="l">
              <a:buFont typeface="Arial"/>
              <a:buChar char="•"/>
            </a:pPr>
            <a:endParaRPr lang="en-US" sz="4400" dirty="0">
              <a:solidFill>
                <a:srgbClr val="004785"/>
              </a:solidFill>
              <a:latin typeface="Arial"/>
              <a:cs typeface="Arial"/>
            </a:endParaRPr>
          </a:p>
          <a:p>
            <a:pPr marL="1028700" lvl="1" indent="-571500">
              <a:buFont typeface="Arial"/>
              <a:buChar char="•"/>
            </a:pPr>
            <a:r>
              <a:rPr lang="en-US" sz="4400" b="1" dirty="0">
                <a:solidFill>
                  <a:srgbClr val="004785"/>
                </a:solidFill>
                <a:latin typeface="Open Sauce Bold"/>
                <a:ea typeface="Open Sauce Bold"/>
                <a:cs typeface="Open Sauce Bold"/>
                <a:sym typeface="Open Sauce Bold"/>
              </a:rPr>
              <a:t>Check your status through your Future Eagle Account and read your emails </a:t>
            </a:r>
            <a:endParaRPr lang="en-US" sz="4400" dirty="0">
              <a:ea typeface="Calibri"/>
              <a:cs typeface="Calibri"/>
            </a:endParaRPr>
          </a:p>
          <a:p>
            <a:pPr marL="1028700" lvl="1" indent="-571500">
              <a:buFont typeface="Arial"/>
              <a:buChar char="•"/>
            </a:pPr>
            <a:endParaRPr lang="en-US" sz="4400" dirty="0">
              <a:solidFill>
                <a:srgbClr val="004785"/>
              </a:solidFill>
              <a:latin typeface="Arial"/>
              <a:cs typeface="Arial"/>
            </a:endParaRPr>
          </a:p>
          <a:p>
            <a:pPr marL="1028700" lvl="1" indent="-571500">
              <a:buFont typeface="Arial"/>
              <a:buChar char="•"/>
            </a:pPr>
            <a:r>
              <a:rPr lang="en-US" sz="4400" b="1" dirty="0">
                <a:solidFill>
                  <a:srgbClr val="004785"/>
                </a:solidFill>
                <a:latin typeface="Open Sauce Bold"/>
                <a:ea typeface="Open Sauce Bold"/>
                <a:cs typeface="Open Sauce Bold"/>
                <a:sym typeface="Open Sauce Bold"/>
              </a:rPr>
              <a:t>Email questions to </a:t>
            </a:r>
            <a:r>
              <a:rPr lang="en-US" sz="4400" b="1" dirty="0">
                <a:solidFill>
                  <a:srgbClr val="004785"/>
                </a:solidFill>
                <a:latin typeface="Open Sauce Bold"/>
                <a:ea typeface="Open Sauce Bold"/>
                <a:cs typeface="Open Sauce Bold"/>
                <a:sym typeface="Open Sauce Bold"/>
                <a:hlinkClick r:id="rId4"/>
              </a:rPr>
              <a:t>admissions@fgcu.edu</a:t>
            </a:r>
            <a:r>
              <a:rPr lang="en-US" sz="4400" b="1" dirty="0">
                <a:solidFill>
                  <a:srgbClr val="004785"/>
                </a:solidFill>
                <a:latin typeface="Open Sauce Bold"/>
                <a:ea typeface="Open Sauce Bold"/>
                <a:cs typeface="Open Sauce Bold"/>
                <a:sym typeface="Open Sauce Bold"/>
              </a:rPr>
              <a:t>  </a:t>
            </a:r>
            <a:endParaRPr lang="en-US" dirty="0">
              <a:ea typeface="Calibri"/>
              <a:cs typeface="Calibri"/>
            </a:endParaRPr>
          </a:p>
          <a:p>
            <a:pPr marL="764540" lvl="1" indent="-382270" algn="l">
              <a:lnSpc>
                <a:spcPts val="4959"/>
              </a:lnSpc>
              <a:buFont typeface="Arial"/>
              <a:buChar char="•"/>
            </a:pPr>
            <a:endParaRPr lang="en-US" sz="3500" b="1" dirty="0">
              <a:solidFill>
                <a:srgbClr val="004785"/>
              </a:solidFill>
              <a:latin typeface="Open Sauce Bold"/>
              <a:ea typeface="Open Sauce Bold"/>
              <a:cs typeface="Open Sauce Bold"/>
            </a:endParaRPr>
          </a:p>
          <a:p>
            <a:pPr marL="0" lvl="0" indent="0" algn="l">
              <a:lnSpc>
                <a:spcPts val="3772"/>
              </a:lnSpc>
            </a:pPr>
            <a:endParaRPr lang="en-US" sz="3542" b="1">
              <a:solidFill>
                <a:srgbClr val="004785"/>
              </a:solidFill>
              <a:latin typeface="Open Sauce Bold"/>
              <a:ea typeface="Open Sauce Bold"/>
              <a:cs typeface="Open Sauce Bold"/>
              <a:sym typeface="Open Sauce Bold"/>
            </a:endParaRPr>
          </a:p>
        </p:txBody>
      </p:sp>
      <p:sp>
        <p:nvSpPr>
          <p:cNvPr id="13" name="TextBox 13"/>
          <p:cNvSpPr txBox="1"/>
          <p:nvPr/>
        </p:nvSpPr>
        <p:spPr>
          <a:xfrm>
            <a:off x="15697200" y="9953660"/>
            <a:ext cx="2494195" cy="322396"/>
          </a:xfrm>
          <a:prstGeom prst="rect">
            <a:avLst/>
          </a:prstGeom>
        </p:spPr>
        <p:txBody>
          <a:bodyPr lIns="0" tIns="0" rIns="0" bIns="0" rtlCol="0" anchor="t">
            <a:spAutoFit/>
          </a:bodyPr>
          <a:lstStyle/>
          <a:p>
            <a:pPr marL="0" lvl="0" indent="0" algn="r">
              <a:lnSpc>
                <a:spcPts val="2838"/>
              </a:lnSpc>
            </a:pPr>
            <a:r>
              <a:rPr lang="en-US">
                <a:latin typeface="Open Sauce"/>
                <a:ea typeface="Open Sauce"/>
                <a:cs typeface="Open Sauce"/>
                <a:sym typeface="Open Sauce"/>
              </a:rPr>
              <a:t>SUS TOUR 2025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grpSp>
        <p:nvGrpSpPr>
          <p:cNvPr id="3" name="Group 3"/>
          <p:cNvGrpSpPr/>
          <p:nvPr/>
        </p:nvGrpSpPr>
        <p:grpSpPr>
          <a:xfrm>
            <a:off x="0" y="-271764"/>
            <a:ext cx="18288000" cy="2560585"/>
            <a:chOff x="0" y="0"/>
            <a:chExt cx="4816593" cy="674393"/>
          </a:xfrm>
        </p:grpSpPr>
        <p:sp>
          <p:nvSpPr>
            <p:cNvPr id="4" name="Freeform 4"/>
            <p:cNvSpPr/>
            <p:nvPr/>
          </p:nvSpPr>
          <p:spPr>
            <a:xfrm>
              <a:off x="0" y="0"/>
              <a:ext cx="4816592" cy="674393"/>
            </a:xfrm>
            <a:custGeom>
              <a:avLst/>
              <a:gdLst/>
              <a:ahLst/>
              <a:cxnLst/>
              <a:rect l="l" t="t" r="r" b="b"/>
              <a:pathLst>
                <a:path w="4816592" h="674393">
                  <a:moveTo>
                    <a:pt x="0" y="0"/>
                  </a:moveTo>
                  <a:lnTo>
                    <a:pt x="4816592" y="0"/>
                  </a:lnTo>
                  <a:lnTo>
                    <a:pt x="4816592" y="674393"/>
                  </a:lnTo>
                  <a:lnTo>
                    <a:pt x="0" y="674393"/>
                  </a:lnTo>
                  <a:close/>
                </a:path>
              </a:pathLst>
            </a:custGeom>
            <a:solidFill>
              <a:srgbClr val="00794C"/>
            </a:solidFill>
          </p:spPr>
          <p:txBody>
            <a:bodyPr/>
            <a:lstStyle/>
            <a:p>
              <a:endParaRPr lang="en-US"/>
            </a:p>
          </p:txBody>
        </p:sp>
        <p:sp>
          <p:nvSpPr>
            <p:cNvPr id="5" name="TextBox 5"/>
            <p:cNvSpPr txBox="1"/>
            <p:nvPr/>
          </p:nvSpPr>
          <p:spPr>
            <a:xfrm>
              <a:off x="0" y="-19050"/>
              <a:ext cx="4816593" cy="693443"/>
            </a:xfrm>
            <a:prstGeom prst="rect">
              <a:avLst/>
            </a:prstGeom>
          </p:spPr>
          <p:txBody>
            <a:bodyPr lIns="50800" tIns="50800" rIns="50800" bIns="50800" rtlCol="0" anchor="ctr"/>
            <a:lstStyle/>
            <a:p>
              <a:pPr algn="ctr">
                <a:lnSpc>
                  <a:spcPts val="2838"/>
                </a:lnSpc>
              </a:pPr>
              <a:endParaRPr/>
            </a:p>
          </p:txBody>
        </p:sp>
      </p:grpSp>
      <p:sp>
        <p:nvSpPr>
          <p:cNvPr id="6" name="TextBox 6"/>
          <p:cNvSpPr txBox="1"/>
          <p:nvPr/>
        </p:nvSpPr>
        <p:spPr>
          <a:xfrm>
            <a:off x="2824377" y="3410515"/>
            <a:ext cx="12307342" cy="5180192"/>
          </a:xfrm>
          <a:prstGeom prst="rect">
            <a:avLst/>
          </a:prstGeom>
        </p:spPr>
        <p:txBody>
          <a:bodyPr lIns="0" tIns="0" rIns="0" bIns="0" rtlCol="0" anchor="t">
            <a:spAutoFit/>
          </a:bodyPr>
          <a:lstStyle/>
          <a:p>
            <a:pPr algn="ctr">
              <a:lnSpc>
                <a:spcPts val="5852"/>
              </a:lnSpc>
            </a:pPr>
            <a:r>
              <a:rPr lang="en-US" sz="4180" b="1">
                <a:solidFill>
                  <a:srgbClr val="CCAB00"/>
                </a:solidFill>
                <a:latin typeface="Open Sauce Bold"/>
                <a:ea typeface="Open Sauce Bold"/>
                <a:cs typeface="Open Sauce Bold"/>
                <a:sym typeface="Open Sauce Bold"/>
              </a:rPr>
              <a:t>Eagle Expo Open House </a:t>
            </a:r>
          </a:p>
          <a:p>
            <a:pPr algn="ctr">
              <a:lnSpc>
                <a:spcPts val="5852"/>
              </a:lnSpc>
            </a:pPr>
            <a:r>
              <a:rPr lang="en-US" sz="4180" b="1">
                <a:solidFill>
                  <a:srgbClr val="FFFFFF"/>
                </a:solidFill>
                <a:latin typeface="Open Sauce Bold"/>
                <a:ea typeface="Open Sauce Bold"/>
                <a:cs typeface="Open Sauce Bold"/>
                <a:sym typeface="Open Sauce Bold"/>
              </a:rPr>
              <a:t>Saturday, 10/18/25 </a:t>
            </a:r>
          </a:p>
          <a:p>
            <a:pPr algn="ctr">
              <a:lnSpc>
                <a:spcPts val="5852"/>
              </a:lnSpc>
            </a:pPr>
            <a:r>
              <a:rPr lang="en-US" sz="4180" b="1">
                <a:solidFill>
                  <a:srgbClr val="FFFFFF"/>
                </a:solidFill>
                <a:latin typeface="Open Sauce Bold"/>
                <a:ea typeface="Open Sauce Bold"/>
                <a:cs typeface="Open Sauce Bold"/>
                <a:sym typeface="Open Sauce Bold"/>
              </a:rPr>
              <a:t>Saturday, 2/21/26 </a:t>
            </a:r>
          </a:p>
          <a:p>
            <a:pPr algn="ctr">
              <a:lnSpc>
                <a:spcPts val="5852"/>
              </a:lnSpc>
            </a:pPr>
            <a:r>
              <a:rPr lang="en-US" sz="4180" b="1">
                <a:solidFill>
                  <a:srgbClr val="CCAB00"/>
                </a:solidFill>
                <a:latin typeface="Open Sauce Bold"/>
                <a:ea typeface="Open Sauce Bold"/>
                <a:cs typeface="Open Sauce Bold"/>
                <a:sym typeface="Open Sauce Bold"/>
              </a:rPr>
              <a:t>Say Yes to the Nest (Admitted Students Event) </a:t>
            </a:r>
          </a:p>
          <a:p>
            <a:pPr algn="ctr">
              <a:lnSpc>
                <a:spcPts val="5852"/>
              </a:lnSpc>
            </a:pPr>
            <a:r>
              <a:rPr lang="en-US" sz="4180" b="1">
                <a:solidFill>
                  <a:srgbClr val="FFFFFF"/>
                </a:solidFill>
                <a:latin typeface="Open Sauce Bold"/>
                <a:ea typeface="Open Sauce Bold"/>
                <a:cs typeface="Open Sauce Bold"/>
                <a:sym typeface="Open Sauce Bold"/>
              </a:rPr>
              <a:t>Saturday, 1/24/26 </a:t>
            </a:r>
          </a:p>
          <a:p>
            <a:pPr algn="ctr">
              <a:lnSpc>
                <a:spcPts val="5852"/>
              </a:lnSpc>
            </a:pPr>
            <a:r>
              <a:rPr lang="en-US" sz="4180" b="1">
                <a:solidFill>
                  <a:srgbClr val="FFFFFF"/>
                </a:solidFill>
                <a:latin typeface="Open Sauce Bold"/>
                <a:ea typeface="Open Sauce Bold"/>
                <a:cs typeface="Open Sauce Bold"/>
                <a:sym typeface="Open Sauce Bold"/>
              </a:rPr>
              <a:t>Saturday, 3/21/26 </a:t>
            </a:r>
          </a:p>
          <a:p>
            <a:pPr algn="ctr">
              <a:lnSpc>
                <a:spcPts val="5852"/>
              </a:lnSpc>
            </a:pPr>
            <a:endParaRPr lang="en-US" sz="4180" b="1">
              <a:solidFill>
                <a:srgbClr val="FFFFFF"/>
              </a:solidFill>
              <a:latin typeface="Open Sauce Bold"/>
              <a:ea typeface="Open Sauce Bold"/>
              <a:cs typeface="Open Sauce Bold"/>
              <a:sym typeface="Open Sauce Bold"/>
            </a:endParaRPr>
          </a:p>
        </p:txBody>
      </p:sp>
      <p:sp>
        <p:nvSpPr>
          <p:cNvPr id="7" name="TextBox 7"/>
          <p:cNvSpPr txBox="1"/>
          <p:nvPr/>
        </p:nvSpPr>
        <p:spPr>
          <a:xfrm>
            <a:off x="3928349" y="189091"/>
            <a:ext cx="10431298" cy="1566544"/>
          </a:xfrm>
          <a:prstGeom prst="rect">
            <a:avLst/>
          </a:prstGeom>
        </p:spPr>
        <p:txBody>
          <a:bodyPr wrap="square" lIns="0" tIns="0" rIns="0" bIns="0" rtlCol="0" anchor="t">
            <a:spAutoFit/>
          </a:bodyPr>
          <a:lstStyle/>
          <a:p>
            <a:pPr algn="ctr">
              <a:lnSpc>
                <a:spcPts val="12880"/>
              </a:lnSpc>
            </a:pPr>
            <a:r>
              <a:rPr lang="en-US" sz="9200" b="1">
                <a:solidFill>
                  <a:srgbClr val="FFFFFF"/>
                </a:solidFill>
                <a:latin typeface="Canva Sans Bold"/>
                <a:ea typeface="Canva Sans Bold"/>
                <a:cs typeface="Canva Sans Bold"/>
                <a:sym typeface="Canva Sans Bold"/>
              </a:rPr>
              <a:t>Upcoming Dates</a:t>
            </a:r>
          </a:p>
        </p:txBody>
      </p:sp>
      <p:sp>
        <p:nvSpPr>
          <p:cNvPr id="8" name="TextBox 8"/>
          <p:cNvSpPr txBox="1"/>
          <p:nvPr/>
        </p:nvSpPr>
        <p:spPr>
          <a:xfrm>
            <a:off x="15621000" y="9950196"/>
            <a:ext cx="2494195" cy="322396"/>
          </a:xfrm>
          <a:prstGeom prst="rect">
            <a:avLst/>
          </a:prstGeom>
        </p:spPr>
        <p:txBody>
          <a:bodyPr lIns="0" tIns="0" rIns="0" bIns="0" rtlCol="0" anchor="t">
            <a:spAutoFit/>
          </a:bodyPr>
          <a:lstStyle/>
          <a:p>
            <a:pPr marL="0" lvl="0" indent="0" algn="r">
              <a:lnSpc>
                <a:spcPts val="2838"/>
              </a:lnSpc>
            </a:pPr>
            <a:r>
              <a:rPr lang="en-US" dirty="0">
                <a:solidFill>
                  <a:srgbClr val="FFFFFF"/>
                </a:solidFill>
                <a:latin typeface="Open Sauce"/>
                <a:ea typeface="Open Sauce"/>
                <a:cs typeface="Open Sauce"/>
                <a:sym typeface="Open Sauce"/>
              </a:rPr>
              <a:t>SUS TOUR 2025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94C"/>
        </a:solidFill>
        <a:effectLst/>
      </p:bgPr>
    </p:bg>
    <p:spTree>
      <p:nvGrpSpPr>
        <p:cNvPr id="1" name=""/>
        <p:cNvGrpSpPr/>
        <p:nvPr/>
      </p:nvGrpSpPr>
      <p:grpSpPr>
        <a:xfrm>
          <a:off x="0" y="0"/>
          <a:ext cx="0" cy="0"/>
          <a:chOff x="0" y="0"/>
          <a:chExt cx="0" cy="0"/>
        </a:xfrm>
      </p:grpSpPr>
      <p:sp>
        <p:nvSpPr>
          <p:cNvPr id="2" name="Freeform 2"/>
          <p:cNvSpPr/>
          <p:nvPr/>
        </p:nvSpPr>
        <p:spPr>
          <a:xfrm>
            <a:off x="11078955" y="787"/>
            <a:ext cx="7209674" cy="10286215"/>
          </a:xfrm>
          <a:custGeom>
            <a:avLst/>
            <a:gdLst/>
            <a:ahLst/>
            <a:cxnLst/>
            <a:rect l="l" t="t" r="r" b="b"/>
            <a:pathLst>
              <a:path w="9138486" h="10429088">
                <a:moveTo>
                  <a:pt x="0" y="0"/>
                </a:moveTo>
                <a:lnTo>
                  <a:pt x="9138486" y="0"/>
                </a:lnTo>
                <a:lnTo>
                  <a:pt x="9138486" y="10429088"/>
                </a:lnTo>
                <a:lnTo>
                  <a:pt x="0" y="10429088"/>
                </a:lnTo>
                <a:lnTo>
                  <a:pt x="0" y="0"/>
                </a:lnTo>
                <a:close/>
              </a:path>
            </a:pathLst>
          </a:custGeom>
          <a:blipFill>
            <a:blip r:embed="rId3"/>
            <a:stretch>
              <a:fillRect l="-13413" r="-48653"/>
            </a:stretch>
          </a:blipFill>
        </p:spPr>
        <p:txBody>
          <a:bodyPr/>
          <a:lstStyle/>
          <a:p>
            <a:endParaRPr lang="en-US"/>
          </a:p>
        </p:txBody>
      </p:sp>
      <p:sp>
        <p:nvSpPr>
          <p:cNvPr id="3" name="AutoShape 3"/>
          <p:cNvSpPr/>
          <p:nvPr/>
        </p:nvSpPr>
        <p:spPr>
          <a:xfrm flipV="1">
            <a:off x="6426741" y="1009650"/>
            <a:ext cx="10276542" cy="0"/>
          </a:xfrm>
          <a:prstGeom prst="line">
            <a:avLst/>
          </a:prstGeom>
          <a:ln w="38100" cap="flat">
            <a:solidFill>
              <a:srgbClr val="F2F1EC"/>
            </a:solidFill>
            <a:prstDash val="solid"/>
            <a:headEnd type="none" w="sm" len="sm"/>
            <a:tailEnd type="none" w="sm" len="sm"/>
          </a:ln>
        </p:spPr>
        <p:txBody>
          <a:bodyPr/>
          <a:lstStyle/>
          <a:p>
            <a:endParaRPr lang="en-US"/>
          </a:p>
        </p:txBody>
      </p:sp>
      <p:sp>
        <p:nvSpPr>
          <p:cNvPr id="4" name="Freeform 4"/>
          <p:cNvSpPr/>
          <p:nvPr/>
        </p:nvSpPr>
        <p:spPr>
          <a:xfrm>
            <a:off x="529854" y="1595173"/>
            <a:ext cx="1532819" cy="1345436"/>
          </a:xfrm>
          <a:custGeom>
            <a:avLst/>
            <a:gdLst/>
            <a:ahLst/>
            <a:cxnLst/>
            <a:rect l="l" t="t" r="r" b="b"/>
            <a:pathLst>
              <a:path w="1739244" h="1507345">
                <a:moveTo>
                  <a:pt x="0" y="0"/>
                </a:moveTo>
                <a:lnTo>
                  <a:pt x="1739245" y="0"/>
                </a:lnTo>
                <a:lnTo>
                  <a:pt x="1739245" y="1507345"/>
                </a:lnTo>
                <a:lnTo>
                  <a:pt x="0" y="1507345"/>
                </a:lnTo>
                <a:lnTo>
                  <a:pt x="0" y="0"/>
                </a:lnTo>
                <a:close/>
              </a:path>
            </a:pathLst>
          </a:custGeom>
          <a:blipFill>
            <a:blip r:embed="rId4"/>
            <a:stretch>
              <a:fillRect/>
            </a:stretch>
          </a:blipFill>
        </p:spPr>
        <p:txBody>
          <a:bodyPr/>
          <a:lstStyle/>
          <a:p>
            <a:endParaRPr lang="en-US"/>
          </a:p>
        </p:txBody>
      </p:sp>
      <p:sp>
        <p:nvSpPr>
          <p:cNvPr id="5" name="Freeform 5"/>
          <p:cNvSpPr/>
          <p:nvPr/>
        </p:nvSpPr>
        <p:spPr>
          <a:xfrm>
            <a:off x="529855" y="3373615"/>
            <a:ext cx="1419309" cy="1226671"/>
          </a:xfrm>
          <a:custGeom>
            <a:avLst/>
            <a:gdLst/>
            <a:ahLst/>
            <a:cxnLst/>
            <a:rect l="l" t="t" r="r" b="b"/>
            <a:pathLst>
              <a:path w="1582227" h="1442087">
                <a:moveTo>
                  <a:pt x="0" y="0"/>
                </a:moveTo>
                <a:lnTo>
                  <a:pt x="1582228" y="0"/>
                </a:lnTo>
                <a:lnTo>
                  <a:pt x="1582228" y="1442087"/>
                </a:lnTo>
                <a:lnTo>
                  <a:pt x="0" y="1442087"/>
                </a:lnTo>
                <a:lnTo>
                  <a:pt x="0" y="0"/>
                </a:lnTo>
                <a:close/>
              </a:path>
            </a:pathLst>
          </a:custGeom>
          <a:blipFill>
            <a:blip r:embed="rId5"/>
            <a:stretch>
              <a:fillRect/>
            </a:stretch>
          </a:blipFill>
        </p:spPr>
        <p:txBody>
          <a:bodyPr/>
          <a:lstStyle/>
          <a:p>
            <a:endParaRPr lang="en-US"/>
          </a:p>
        </p:txBody>
      </p:sp>
      <p:sp>
        <p:nvSpPr>
          <p:cNvPr id="6" name="Freeform 6"/>
          <p:cNvSpPr/>
          <p:nvPr/>
        </p:nvSpPr>
        <p:spPr>
          <a:xfrm>
            <a:off x="687016" y="6735771"/>
            <a:ext cx="1269903" cy="1219587"/>
          </a:xfrm>
          <a:custGeom>
            <a:avLst/>
            <a:gdLst/>
            <a:ahLst/>
            <a:cxnLst/>
            <a:rect l="l" t="t" r="r" b="b"/>
            <a:pathLst>
              <a:path w="1456326" h="1424319">
                <a:moveTo>
                  <a:pt x="0" y="0"/>
                </a:moveTo>
                <a:lnTo>
                  <a:pt x="1456326" y="0"/>
                </a:lnTo>
                <a:lnTo>
                  <a:pt x="1456326" y="1424319"/>
                </a:lnTo>
                <a:lnTo>
                  <a:pt x="0" y="1424319"/>
                </a:lnTo>
                <a:lnTo>
                  <a:pt x="0" y="0"/>
                </a:lnTo>
                <a:close/>
              </a:path>
            </a:pathLst>
          </a:custGeom>
          <a:blipFill>
            <a:blip r:embed="rId6"/>
            <a:stretch>
              <a:fillRect/>
            </a:stretch>
          </a:blipFill>
        </p:spPr>
        <p:txBody>
          <a:bodyPr/>
          <a:lstStyle/>
          <a:p>
            <a:endParaRPr lang="en-US"/>
          </a:p>
        </p:txBody>
      </p:sp>
      <p:sp>
        <p:nvSpPr>
          <p:cNvPr id="7" name="Freeform 7"/>
          <p:cNvSpPr/>
          <p:nvPr/>
        </p:nvSpPr>
        <p:spPr>
          <a:xfrm>
            <a:off x="529854" y="5026118"/>
            <a:ext cx="1531451" cy="1234240"/>
          </a:xfrm>
          <a:custGeom>
            <a:avLst/>
            <a:gdLst/>
            <a:ahLst/>
            <a:cxnLst/>
            <a:rect l="l" t="t" r="r" b="b"/>
            <a:pathLst>
              <a:path w="1739244" h="1420074">
                <a:moveTo>
                  <a:pt x="0" y="0"/>
                </a:moveTo>
                <a:lnTo>
                  <a:pt x="1739244" y="0"/>
                </a:lnTo>
                <a:lnTo>
                  <a:pt x="1739244" y="1420074"/>
                </a:lnTo>
                <a:lnTo>
                  <a:pt x="0" y="1420074"/>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2323651" y="1616355"/>
            <a:ext cx="14466749" cy="7995897"/>
          </a:xfrm>
          <a:prstGeom prst="rect">
            <a:avLst/>
          </a:prstGeom>
        </p:spPr>
        <p:txBody>
          <a:bodyPr wrap="square" lIns="0" tIns="0" rIns="0" bIns="0" rtlCol="0" anchor="t">
            <a:normAutofit lnSpcReduction="10000"/>
          </a:bodyPr>
          <a:lstStyle/>
          <a:p>
            <a:pPr>
              <a:spcBef>
                <a:spcPct val="0"/>
              </a:spcBef>
            </a:pPr>
            <a:endParaRPr lang="en-US" sz="1600" b="1" dirty="0">
              <a:solidFill>
                <a:srgbClr val="F7F7F7"/>
              </a:solidFill>
              <a:latin typeface="Open Sauce Bold"/>
              <a:ea typeface="Open Sauce Bold"/>
              <a:cs typeface="Open Sauce Bold"/>
              <a:sym typeface="Open Sauce Bold"/>
            </a:endParaRPr>
          </a:p>
          <a:p>
            <a:pPr algn="l">
              <a:lnSpc>
                <a:spcPct val="150000"/>
              </a:lnSpc>
              <a:spcBef>
                <a:spcPct val="0"/>
              </a:spcBef>
            </a:pPr>
            <a:r>
              <a:rPr lang="en-US" sz="4000" b="1" dirty="0">
                <a:solidFill>
                  <a:srgbClr val="F7F7F7"/>
                </a:solidFill>
                <a:latin typeface="Open Sauce Bold"/>
                <a:ea typeface="Open Sauce Bold"/>
                <a:cs typeface="Open Sauce Bold"/>
                <a:sym typeface="Open Sauce Bold"/>
              </a:rPr>
              <a:t>@fgcu​</a:t>
            </a:r>
            <a:endParaRPr lang="en-US" sz="4000" dirty="0">
              <a:ea typeface="Open Sauce Bold"/>
              <a:cs typeface="Calibri"/>
              <a:sym typeface="Open Sauce Bold"/>
            </a:endParaRPr>
          </a:p>
          <a:p>
            <a:pPr algn="l">
              <a:lnSpc>
                <a:spcPct val="150000"/>
              </a:lnSpc>
              <a:spcBef>
                <a:spcPct val="0"/>
              </a:spcBef>
            </a:pPr>
            <a:endParaRPr lang="en-US" sz="4000" b="1" dirty="0">
              <a:solidFill>
                <a:srgbClr val="F7F7F7"/>
              </a:solidFill>
              <a:latin typeface="Open Sauce Bold"/>
              <a:ea typeface="Open Sauce Bold"/>
              <a:cs typeface="Open Sauce Bold"/>
            </a:endParaRPr>
          </a:p>
          <a:p>
            <a:pPr algn="l">
              <a:lnSpc>
                <a:spcPct val="150000"/>
              </a:lnSpc>
              <a:spcBef>
                <a:spcPct val="0"/>
              </a:spcBef>
            </a:pPr>
            <a:r>
              <a:rPr lang="en-US" sz="4000" b="1" dirty="0">
                <a:solidFill>
                  <a:srgbClr val="F7F7F7"/>
                </a:solidFill>
                <a:latin typeface="Open Sauce Bold"/>
                <a:ea typeface="Open Sauce Bold"/>
                <a:cs typeface="Open Sauce Bold"/>
                <a:sym typeface="Open Sauce Bold"/>
              </a:rPr>
              <a:t>floridagulfcoastuniversity​</a:t>
            </a:r>
            <a:endParaRPr lang="en-US" sz="4000" b="1" dirty="0">
              <a:solidFill>
                <a:srgbClr val="F7F7F7"/>
              </a:solidFill>
              <a:latin typeface="Open Sauce Bold"/>
              <a:ea typeface="Open Sauce Bold"/>
              <a:cs typeface="Open Sauce Bold"/>
            </a:endParaRPr>
          </a:p>
          <a:p>
            <a:pPr algn="l">
              <a:lnSpc>
                <a:spcPct val="150000"/>
              </a:lnSpc>
              <a:spcBef>
                <a:spcPct val="0"/>
              </a:spcBef>
            </a:pPr>
            <a:r>
              <a:rPr lang="en-US" sz="4000" b="1" dirty="0">
                <a:solidFill>
                  <a:srgbClr val="F7F7F7"/>
                </a:solidFill>
                <a:latin typeface="Open Sauce Bold"/>
                <a:ea typeface="Open Sauce Bold"/>
                <a:cs typeface="Open Sauce Bold"/>
                <a:sym typeface="Open Sauce Bold"/>
              </a:rPr>
              <a:t>​​​</a:t>
            </a:r>
            <a:endParaRPr lang="en-US" sz="4000" b="1" dirty="0">
              <a:solidFill>
                <a:srgbClr val="F7F7F7"/>
              </a:solidFill>
              <a:latin typeface="Open Sauce Bold"/>
              <a:ea typeface="Open Sauce Bold"/>
              <a:cs typeface="Open Sauce Bold"/>
            </a:endParaRPr>
          </a:p>
          <a:p>
            <a:pPr algn="l">
              <a:lnSpc>
                <a:spcPct val="150000"/>
              </a:lnSpc>
              <a:spcBef>
                <a:spcPct val="0"/>
              </a:spcBef>
            </a:pPr>
            <a:r>
              <a:rPr lang="en-US" sz="4000" b="1" dirty="0">
                <a:solidFill>
                  <a:srgbClr val="F7F7F7"/>
                </a:solidFill>
                <a:latin typeface="Open Sauce Bold"/>
                <a:ea typeface="Open Sauce Bold"/>
                <a:cs typeface="Open Sauce Bold"/>
                <a:sym typeface="Open Sauce Bold"/>
              </a:rPr>
              <a:t>@fgcu​</a:t>
            </a:r>
            <a:endParaRPr lang="en-US" sz="4000" b="1" dirty="0">
              <a:solidFill>
                <a:srgbClr val="F7F7F7"/>
              </a:solidFill>
              <a:latin typeface="Open Sauce Bold"/>
              <a:ea typeface="Open Sauce Bold"/>
              <a:cs typeface="Open Sauce Bold"/>
            </a:endParaRPr>
          </a:p>
          <a:p>
            <a:pPr algn="l">
              <a:lnSpc>
                <a:spcPct val="150000"/>
              </a:lnSpc>
              <a:spcBef>
                <a:spcPct val="0"/>
              </a:spcBef>
            </a:pPr>
            <a:r>
              <a:rPr lang="en-US" sz="4000" b="1" dirty="0">
                <a:solidFill>
                  <a:srgbClr val="F7F7F7"/>
                </a:solidFill>
                <a:latin typeface="Open Sauce Bold"/>
                <a:ea typeface="Open Sauce Bold"/>
                <a:cs typeface="Open Sauce Bold"/>
                <a:sym typeface="Open Sauce Bold"/>
              </a:rPr>
              <a:t>​​</a:t>
            </a:r>
            <a:endParaRPr lang="en-US" sz="4000" b="1" dirty="0">
              <a:solidFill>
                <a:srgbClr val="F7F7F7"/>
              </a:solidFill>
              <a:latin typeface="Open Sauce Bold"/>
              <a:ea typeface="Open Sauce Bold"/>
              <a:cs typeface="Open Sauce Bold"/>
            </a:endParaRPr>
          </a:p>
          <a:p>
            <a:pPr algn="l">
              <a:lnSpc>
                <a:spcPct val="150000"/>
              </a:lnSpc>
              <a:spcBef>
                <a:spcPct val="0"/>
              </a:spcBef>
            </a:pPr>
            <a:r>
              <a:rPr lang="en-US" sz="3600" b="1" dirty="0">
                <a:solidFill>
                  <a:srgbClr val="F7F7F7"/>
                </a:solidFill>
                <a:latin typeface="Open Sauce Bold"/>
                <a:ea typeface="Open Sauce Bold"/>
                <a:cs typeface="Open Sauce Bold"/>
                <a:sym typeface="Open Sauce Bold"/>
              </a:rPr>
              <a:t>florida-gulf-coast-university​</a:t>
            </a:r>
            <a:endParaRPr lang="en-US" sz="3600" b="1" dirty="0">
              <a:solidFill>
                <a:srgbClr val="F7F7F7"/>
              </a:solidFill>
              <a:latin typeface="Open Sauce Bold"/>
              <a:ea typeface="Open Sauce Bold"/>
              <a:cs typeface="Open Sauce Bold"/>
            </a:endParaRPr>
          </a:p>
          <a:p>
            <a:pPr algn="l">
              <a:lnSpc>
                <a:spcPct val="150000"/>
              </a:lnSpc>
              <a:spcBef>
                <a:spcPct val="0"/>
              </a:spcBef>
            </a:pPr>
            <a:r>
              <a:rPr lang="en-US" sz="4000" b="1" dirty="0">
                <a:solidFill>
                  <a:srgbClr val="F7F7F7"/>
                </a:solidFill>
                <a:latin typeface="Open Sauce Bold"/>
                <a:ea typeface="Open Sauce Bold"/>
                <a:cs typeface="Open Sauce Bold"/>
                <a:sym typeface="Open Sauce Bold"/>
              </a:rPr>
              <a:t>​</a:t>
            </a:r>
          </a:p>
          <a:p>
            <a:pPr algn="l">
              <a:lnSpc>
                <a:spcPct val="150000"/>
              </a:lnSpc>
              <a:spcBef>
                <a:spcPct val="0"/>
              </a:spcBef>
            </a:pPr>
            <a:r>
              <a:rPr lang="en-US" sz="4000" b="1" dirty="0">
                <a:solidFill>
                  <a:srgbClr val="F7F7F7"/>
                </a:solidFill>
                <a:latin typeface="Open Sauce Bold"/>
                <a:ea typeface="Open Sauce Bold"/>
                <a:cs typeface="Open Sauce Bold"/>
                <a:sym typeface="Open Sauce Bold"/>
              </a:rPr>
              <a:t>@fgcu</a:t>
            </a:r>
            <a:endParaRPr lang="en-US" sz="4000" b="1" dirty="0">
              <a:solidFill>
                <a:srgbClr val="F7F7F7"/>
              </a:solidFill>
              <a:latin typeface="Open Sauce Bold"/>
              <a:ea typeface="Open Sauce Bold"/>
              <a:cs typeface="Open Sauce Bold"/>
            </a:endParaRPr>
          </a:p>
        </p:txBody>
      </p:sp>
      <p:sp>
        <p:nvSpPr>
          <p:cNvPr id="9" name="Freeform 9"/>
          <p:cNvSpPr/>
          <p:nvPr/>
        </p:nvSpPr>
        <p:spPr>
          <a:xfrm>
            <a:off x="622721" y="8202537"/>
            <a:ext cx="1413560" cy="1602296"/>
          </a:xfrm>
          <a:custGeom>
            <a:avLst/>
            <a:gdLst/>
            <a:ahLst/>
            <a:cxnLst/>
            <a:rect l="l" t="t" r="r" b="b"/>
            <a:pathLst>
              <a:path w="1496312" h="1674629">
                <a:moveTo>
                  <a:pt x="0" y="0"/>
                </a:moveTo>
                <a:lnTo>
                  <a:pt x="1496312" y="0"/>
                </a:lnTo>
                <a:lnTo>
                  <a:pt x="1496312" y="1674630"/>
                </a:lnTo>
                <a:lnTo>
                  <a:pt x="0" y="1674630"/>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817224" y="638170"/>
            <a:ext cx="6448349" cy="957003"/>
          </a:xfrm>
          <a:prstGeom prst="rect">
            <a:avLst/>
          </a:prstGeom>
        </p:spPr>
        <p:txBody>
          <a:bodyPr wrap="square" lIns="0" tIns="0" rIns="0" bIns="0" rtlCol="0" anchor="t">
            <a:spAutoFit/>
          </a:bodyPr>
          <a:lstStyle/>
          <a:p>
            <a:pPr marL="0" lvl="0" indent="0" algn="l">
              <a:lnSpc>
                <a:spcPts val="7200"/>
              </a:lnSpc>
              <a:spcBef>
                <a:spcPct val="0"/>
              </a:spcBef>
            </a:pPr>
            <a:r>
              <a:rPr lang="en-US" sz="7500" b="1" spc="-160" dirty="0">
                <a:solidFill>
                  <a:srgbClr val="F7F7F7"/>
                </a:solidFill>
                <a:latin typeface="Open Sauce Bold"/>
                <a:ea typeface="Open Sauce Bold"/>
                <a:cs typeface="Open Sauce Bold"/>
                <a:sym typeface="Open Sauce Bold"/>
              </a:rPr>
              <a:t>Follow</a:t>
            </a:r>
            <a:r>
              <a:rPr lang="en-US" sz="8000" b="1" spc="-160" dirty="0">
                <a:solidFill>
                  <a:srgbClr val="F7F7F7"/>
                </a:solidFill>
                <a:latin typeface="Open Sauce Bold"/>
                <a:ea typeface="Open Sauce Bold"/>
                <a:cs typeface="Open Sauce Bold"/>
                <a:sym typeface="Open Sauce Bold"/>
              </a:rPr>
              <a:t> us!</a:t>
            </a:r>
          </a:p>
        </p:txBody>
      </p:sp>
      <p:sp>
        <p:nvSpPr>
          <p:cNvPr id="12" name="TextBox 8">
            <a:extLst>
              <a:ext uri="{FF2B5EF4-FFF2-40B4-BE49-F238E27FC236}">
                <a16:creationId xmlns:a16="http://schemas.microsoft.com/office/drawing/2014/main" id="{603BBDA5-F089-200C-FE0D-5EC438C0DCDA}"/>
              </a:ext>
            </a:extLst>
          </p:cNvPr>
          <p:cNvSpPr txBox="1"/>
          <p:nvPr/>
        </p:nvSpPr>
        <p:spPr>
          <a:xfrm>
            <a:off x="15621000" y="9950196"/>
            <a:ext cx="2494195" cy="322396"/>
          </a:xfrm>
          <a:prstGeom prst="rect">
            <a:avLst/>
          </a:prstGeom>
        </p:spPr>
        <p:txBody>
          <a:bodyPr lIns="0" tIns="0" rIns="0" bIns="0" rtlCol="0" anchor="t">
            <a:spAutoFit/>
          </a:bodyPr>
          <a:lstStyle/>
          <a:p>
            <a:pPr marL="0" lvl="0" indent="0" algn="r">
              <a:lnSpc>
                <a:spcPts val="2838"/>
              </a:lnSpc>
            </a:pPr>
            <a:r>
              <a:rPr lang="en-US">
                <a:solidFill>
                  <a:srgbClr val="FFFFFF"/>
                </a:solidFill>
                <a:latin typeface="Open Sauce"/>
                <a:ea typeface="Open Sauce"/>
                <a:cs typeface="Open Sauce"/>
                <a:sym typeface="Open Sauce"/>
              </a:rPr>
              <a:t>SUS TOUR 2025</a:t>
            </a:r>
          </a:p>
        </p:txBody>
      </p:sp>
    </p:spTree>
    <p:extLst>
      <p:ext uri="{BB962C8B-B14F-4D97-AF65-F5344CB8AC3E}">
        <p14:creationId xmlns:p14="http://schemas.microsoft.com/office/powerpoint/2010/main" val="2414625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785"/>
        </a:solidFill>
        <a:effectLst/>
      </p:bgPr>
    </p:bg>
    <p:spTree>
      <p:nvGrpSpPr>
        <p:cNvPr id="1" name=""/>
        <p:cNvGrpSpPr/>
        <p:nvPr/>
      </p:nvGrpSpPr>
      <p:grpSpPr>
        <a:xfrm>
          <a:off x="0" y="0"/>
          <a:ext cx="0" cy="0"/>
          <a:chOff x="0" y="0"/>
          <a:chExt cx="0" cy="0"/>
        </a:xfrm>
      </p:grpSpPr>
      <p:sp>
        <p:nvSpPr>
          <p:cNvPr id="2" name="AutoShape 2"/>
          <p:cNvSpPr/>
          <p:nvPr/>
        </p:nvSpPr>
        <p:spPr>
          <a:xfrm>
            <a:off x="6005481" y="0"/>
            <a:ext cx="0" cy="3259860"/>
          </a:xfrm>
          <a:prstGeom prst="line">
            <a:avLst/>
          </a:prstGeom>
          <a:ln w="38100" cap="flat">
            <a:solidFill>
              <a:srgbClr val="FFFFFF"/>
            </a:solidFill>
            <a:prstDash val="solid"/>
            <a:headEnd type="none" w="sm" len="sm"/>
            <a:tailEnd type="none" w="sm" len="sm"/>
          </a:ln>
        </p:spPr>
        <p:txBody>
          <a:bodyPr/>
          <a:lstStyle/>
          <a:p>
            <a:endParaRPr lang="en-US"/>
          </a:p>
        </p:txBody>
      </p:sp>
      <p:sp>
        <p:nvSpPr>
          <p:cNvPr id="3" name="AutoShape 3"/>
          <p:cNvSpPr/>
          <p:nvPr/>
        </p:nvSpPr>
        <p:spPr>
          <a:xfrm flipH="1" flipV="1">
            <a:off x="0" y="9769341"/>
            <a:ext cx="6077563" cy="0"/>
          </a:xfrm>
          <a:prstGeom prst="line">
            <a:avLst/>
          </a:prstGeom>
          <a:ln w="38100" cap="flat">
            <a:solidFill>
              <a:srgbClr val="FFFFFF"/>
            </a:solidFill>
            <a:prstDash val="solid"/>
            <a:headEnd type="none" w="sm" len="sm"/>
            <a:tailEnd type="none" w="sm" len="sm"/>
          </a:ln>
        </p:spPr>
        <p:txBody>
          <a:bodyPr/>
          <a:lstStyle/>
          <a:p>
            <a:endParaRPr lang="en-US"/>
          </a:p>
        </p:txBody>
      </p:sp>
      <p:sp>
        <p:nvSpPr>
          <p:cNvPr id="4" name="Freeform 4"/>
          <p:cNvSpPr/>
          <p:nvPr/>
        </p:nvSpPr>
        <p:spPr>
          <a:xfrm>
            <a:off x="9391255" y="1858067"/>
            <a:ext cx="4770870" cy="304143"/>
          </a:xfrm>
          <a:custGeom>
            <a:avLst/>
            <a:gdLst/>
            <a:ahLst/>
            <a:cxnLst/>
            <a:rect l="l" t="t" r="r" b="b"/>
            <a:pathLst>
              <a:path w="4770870" h="304143">
                <a:moveTo>
                  <a:pt x="0" y="0"/>
                </a:moveTo>
                <a:lnTo>
                  <a:pt x="4770870" y="0"/>
                </a:lnTo>
                <a:lnTo>
                  <a:pt x="4770870" y="304143"/>
                </a:lnTo>
                <a:lnTo>
                  <a:pt x="0" y="3041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472981" y="550822"/>
            <a:ext cx="5021487" cy="4064487"/>
          </a:xfrm>
          <a:custGeom>
            <a:avLst/>
            <a:gdLst/>
            <a:ahLst/>
            <a:cxnLst/>
            <a:rect l="l" t="t" r="r" b="b"/>
            <a:pathLst>
              <a:path w="4676431" h="7019034">
                <a:moveTo>
                  <a:pt x="0" y="0"/>
                </a:moveTo>
                <a:lnTo>
                  <a:pt x="4676432" y="0"/>
                </a:lnTo>
                <a:lnTo>
                  <a:pt x="4676432" y="7019034"/>
                </a:lnTo>
                <a:lnTo>
                  <a:pt x="0" y="7019034"/>
                </a:lnTo>
                <a:lnTo>
                  <a:pt x="0" y="0"/>
                </a:lnTo>
                <a:close/>
              </a:path>
            </a:pathLst>
          </a:custGeom>
          <a:blipFill>
            <a:blip r:embed="rId5"/>
            <a:stretch>
              <a:fillRect/>
            </a:stretch>
          </a:blipFill>
        </p:spPr>
        <p:txBody>
          <a:bodyPr/>
          <a:lstStyle/>
          <a:p>
            <a:endParaRPr lang="en-US"/>
          </a:p>
        </p:txBody>
      </p:sp>
      <p:sp>
        <p:nvSpPr>
          <p:cNvPr id="6" name="Freeform 6"/>
          <p:cNvSpPr/>
          <p:nvPr/>
        </p:nvSpPr>
        <p:spPr>
          <a:xfrm>
            <a:off x="466330" y="5366106"/>
            <a:ext cx="5031392" cy="4055816"/>
          </a:xfrm>
          <a:custGeom>
            <a:avLst/>
            <a:gdLst/>
            <a:ahLst/>
            <a:cxnLst/>
            <a:rect l="l" t="t" r="r" b="b"/>
            <a:pathLst>
              <a:path w="6303788" h="3581364">
                <a:moveTo>
                  <a:pt x="0" y="0"/>
                </a:moveTo>
                <a:lnTo>
                  <a:pt x="6303788" y="0"/>
                </a:lnTo>
                <a:lnTo>
                  <a:pt x="6303788" y="3581364"/>
                </a:lnTo>
                <a:lnTo>
                  <a:pt x="0" y="3581364"/>
                </a:lnTo>
                <a:lnTo>
                  <a:pt x="0" y="0"/>
                </a:lnTo>
                <a:close/>
              </a:path>
            </a:pathLst>
          </a:custGeom>
          <a:blipFill>
            <a:blip r:embed="rId6"/>
            <a:stretch>
              <a:fillRect t="-8745" b="-8745"/>
            </a:stretch>
          </a:blipFill>
        </p:spPr>
        <p:txBody>
          <a:bodyPr/>
          <a:lstStyle/>
          <a:p>
            <a:endParaRPr lang="en-US"/>
          </a:p>
        </p:txBody>
      </p:sp>
      <p:sp>
        <p:nvSpPr>
          <p:cNvPr id="7" name="TextBox 7"/>
          <p:cNvSpPr txBox="1"/>
          <p:nvPr/>
        </p:nvSpPr>
        <p:spPr>
          <a:xfrm>
            <a:off x="6954294" y="555683"/>
            <a:ext cx="10559818" cy="1154162"/>
          </a:xfrm>
          <a:prstGeom prst="rect">
            <a:avLst/>
          </a:prstGeom>
        </p:spPr>
        <p:txBody>
          <a:bodyPr wrap="square" lIns="0" tIns="0" rIns="0" bIns="0" rtlCol="0" anchor="t">
            <a:spAutoFit/>
          </a:bodyPr>
          <a:lstStyle/>
          <a:p>
            <a:pPr marL="0" lvl="0" indent="0" algn="l">
              <a:lnSpc>
                <a:spcPts val="8950"/>
              </a:lnSpc>
            </a:pPr>
            <a:r>
              <a:rPr lang="en-US" sz="9227" b="1" spc="-184">
                <a:solidFill>
                  <a:srgbClr val="F7F7F7"/>
                </a:solidFill>
                <a:latin typeface="Open Sauce Bold"/>
                <a:ea typeface="Open Sauce Bold"/>
                <a:cs typeface="Open Sauce Bold"/>
                <a:sym typeface="Open Sauce Bold"/>
              </a:rPr>
              <a:t>FGCU Fast Facts</a:t>
            </a:r>
          </a:p>
        </p:txBody>
      </p:sp>
      <p:sp>
        <p:nvSpPr>
          <p:cNvPr id="8" name="TextBox 8"/>
          <p:cNvSpPr txBox="1"/>
          <p:nvPr/>
        </p:nvSpPr>
        <p:spPr>
          <a:xfrm>
            <a:off x="15697200" y="9950196"/>
            <a:ext cx="2494195" cy="322396"/>
          </a:xfrm>
          <a:prstGeom prst="rect">
            <a:avLst/>
          </a:prstGeom>
        </p:spPr>
        <p:txBody>
          <a:bodyPr lIns="0" tIns="0" rIns="0" bIns="0" rtlCol="0" anchor="t">
            <a:spAutoFit/>
          </a:bodyPr>
          <a:lstStyle/>
          <a:p>
            <a:pPr marL="0" lvl="0" indent="0" algn="r">
              <a:lnSpc>
                <a:spcPts val="2838"/>
              </a:lnSpc>
            </a:pPr>
            <a:r>
              <a:rPr lang="en-US">
                <a:solidFill>
                  <a:srgbClr val="F2F1EC"/>
                </a:solidFill>
                <a:latin typeface="Open Sauce"/>
                <a:ea typeface="Open Sauce"/>
                <a:cs typeface="Open Sauce"/>
                <a:sym typeface="Open Sauce"/>
              </a:rPr>
              <a:t>SUS TOUR 2025</a:t>
            </a:r>
          </a:p>
        </p:txBody>
      </p:sp>
      <p:sp>
        <p:nvSpPr>
          <p:cNvPr id="11" name="TextBox 10">
            <a:extLst>
              <a:ext uri="{FF2B5EF4-FFF2-40B4-BE49-F238E27FC236}">
                <a16:creationId xmlns:a16="http://schemas.microsoft.com/office/drawing/2014/main" id="{03D3DC18-F538-DA10-9BCF-FC42D0DE2265}"/>
              </a:ext>
            </a:extLst>
          </p:cNvPr>
          <p:cNvSpPr txBox="1"/>
          <p:nvPr/>
        </p:nvSpPr>
        <p:spPr>
          <a:xfrm>
            <a:off x="6090249" y="2930825"/>
            <a:ext cx="12383217" cy="64427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13105" indent="-356235" algn="just">
              <a:lnSpc>
                <a:spcPct val="150000"/>
              </a:lnSpc>
              <a:buFont typeface="Arial"/>
              <a:buChar char="•"/>
            </a:pPr>
            <a:r>
              <a:rPr lang="en-US" sz="4000" b="1" dirty="0">
                <a:solidFill>
                  <a:srgbClr val="FFFFFF"/>
                </a:solidFill>
                <a:latin typeface="Open Sauce Bold"/>
              </a:rPr>
              <a:t>Total headcount = 16,000+ </a:t>
            </a:r>
            <a:endParaRPr lang="en-US" dirty="0"/>
          </a:p>
          <a:p>
            <a:pPr marL="713105" indent="-356235" algn="just">
              <a:lnSpc>
                <a:spcPct val="150000"/>
              </a:lnSpc>
              <a:buFont typeface="Arial"/>
              <a:buChar char="•"/>
            </a:pPr>
            <a:r>
              <a:rPr lang="en-US" sz="4000" b="1" dirty="0">
                <a:solidFill>
                  <a:srgbClr val="FFFFFF"/>
                </a:solidFill>
                <a:latin typeface="Open Sauce Bold"/>
              </a:rPr>
              <a:t>No tuition increase in 11 years! </a:t>
            </a:r>
          </a:p>
          <a:p>
            <a:pPr marL="713105" indent="-356235">
              <a:lnSpc>
                <a:spcPct val="150000"/>
              </a:lnSpc>
              <a:buFont typeface="Arial"/>
              <a:buChar char="•"/>
            </a:pPr>
            <a:r>
              <a:rPr lang="en-US" sz="4000" b="1" dirty="0">
                <a:solidFill>
                  <a:srgbClr val="FFFFFF"/>
                </a:solidFill>
                <a:latin typeface="Open Sauce Bold"/>
              </a:rPr>
              <a:t>Nearly 60,000 degrees awarded since 1997</a:t>
            </a:r>
          </a:p>
          <a:p>
            <a:pPr marL="713105" indent="-356235" algn="just">
              <a:lnSpc>
                <a:spcPct val="150000"/>
              </a:lnSpc>
              <a:buFont typeface="Arial"/>
              <a:buChar char="•"/>
            </a:pPr>
            <a:r>
              <a:rPr lang="en-US" sz="4000" b="1" dirty="0">
                <a:solidFill>
                  <a:srgbClr val="FFFFFF"/>
                </a:solidFill>
                <a:latin typeface="Open Sauce Bold"/>
              </a:rPr>
              <a:t>20:1 student to faculty ratio</a:t>
            </a:r>
          </a:p>
          <a:p>
            <a:pPr marL="713105" indent="-356235">
              <a:lnSpc>
                <a:spcPct val="150000"/>
              </a:lnSpc>
              <a:buFont typeface="Arial"/>
              <a:buChar char="•"/>
            </a:pPr>
            <a:r>
              <a:rPr lang="en-US" sz="4000" b="1" dirty="0">
                <a:solidFill>
                  <a:srgbClr val="FFFFFF"/>
                </a:solidFill>
                <a:latin typeface="Open Sauce Bold"/>
              </a:rPr>
              <a:t>62% students graduate with zero debt</a:t>
            </a:r>
          </a:p>
          <a:p>
            <a:pPr marL="713105" indent="-356235">
              <a:lnSpc>
                <a:spcPct val="150000"/>
              </a:lnSpc>
              <a:buFont typeface="Arial"/>
              <a:buChar char="•"/>
            </a:pPr>
            <a:r>
              <a:rPr lang="en-US" sz="4000" b="1" dirty="0">
                <a:solidFill>
                  <a:srgbClr val="FFFFFF"/>
                </a:solidFill>
                <a:latin typeface="Open Sauce Bold"/>
              </a:rPr>
              <a:t>Specialized accreditation for all eligible programs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94C"/>
        </a:solidFill>
        <a:effectLst/>
      </p:bgPr>
    </p:bg>
    <p:spTree>
      <p:nvGrpSpPr>
        <p:cNvPr id="1" name=""/>
        <p:cNvGrpSpPr/>
        <p:nvPr/>
      </p:nvGrpSpPr>
      <p:grpSpPr>
        <a:xfrm>
          <a:off x="0" y="0"/>
          <a:ext cx="0" cy="0"/>
          <a:chOff x="0" y="0"/>
          <a:chExt cx="0" cy="0"/>
        </a:xfrm>
      </p:grpSpPr>
      <p:sp>
        <p:nvSpPr>
          <p:cNvPr id="3" name="Freeform 3"/>
          <p:cNvSpPr/>
          <p:nvPr/>
        </p:nvSpPr>
        <p:spPr>
          <a:xfrm>
            <a:off x="12701779" y="0"/>
            <a:ext cx="5586221" cy="3115820"/>
          </a:xfrm>
          <a:custGeom>
            <a:avLst/>
            <a:gdLst/>
            <a:ahLst/>
            <a:cxnLst/>
            <a:rect l="l" t="t" r="r" b="b"/>
            <a:pathLst>
              <a:path w="5586221" h="3115820">
                <a:moveTo>
                  <a:pt x="0" y="0"/>
                </a:moveTo>
                <a:lnTo>
                  <a:pt x="5586221" y="0"/>
                </a:lnTo>
                <a:lnTo>
                  <a:pt x="5586221" y="3115820"/>
                </a:lnTo>
                <a:lnTo>
                  <a:pt x="0" y="3115820"/>
                </a:lnTo>
                <a:lnTo>
                  <a:pt x="0" y="0"/>
                </a:lnTo>
                <a:close/>
              </a:path>
            </a:pathLst>
          </a:custGeom>
          <a:blipFill>
            <a:blip r:embed="rId3"/>
            <a:stretch>
              <a:fillRect l="-2383" r="-2175" b="-24660"/>
            </a:stretch>
          </a:blipFill>
        </p:spPr>
        <p:txBody>
          <a:bodyPr/>
          <a:lstStyle/>
          <a:p>
            <a:endParaRPr lang="en-US"/>
          </a:p>
        </p:txBody>
      </p:sp>
      <p:sp>
        <p:nvSpPr>
          <p:cNvPr id="4" name="Freeform 4"/>
          <p:cNvSpPr/>
          <p:nvPr/>
        </p:nvSpPr>
        <p:spPr>
          <a:xfrm rot="-1959719">
            <a:off x="9994155" y="356945"/>
            <a:ext cx="466516" cy="1269432"/>
          </a:xfrm>
          <a:custGeom>
            <a:avLst/>
            <a:gdLst/>
            <a:ahLst/>
            <a:cxnLst/>
            <a:rect l="l" t="t" r="r" b="b"/>
            <a:pathLst>
              <a:path w="466516" h="1269432">
                <a:moveTo>
                  <a:pt x="0" y="0"/>
                </a:moveTo>
                <a:lnTo>
                  <a:pt x="466517" y="0"/>
                </a:lnTo>
                <a:lnTo>
                  <a:pt x="466517" y="1269432"/>
                </a:lnTo>
                <a:lnTo>
                  <a:pt x="0" y="1269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6186958" y="3297760"/>
            <a:ext cx="1923059" cy="3606476"/>
          </a:xfrm>
          <a:custGeom>
            <a:avLst/>
            <a:gdLst/>
            <a:ahLst/>
            <a:cxnLst/>
            <a:rect l="l" t="t" r="r" b="b"/>
            <a:pathLst>
              <a:path w="1923059" h="3606476">
                <a:moveTo>
                  <a:pt x="0" y="0"/>
                </a:moveTo>
                <a:lnTo>
                  <a:pt x="1923060" y="0"/>
                </a:lnTo>
                <a:lnTo>
                  <a:pt x="1923060" y="3606476"/>
                </a:lnTo>
                <a:lnTo>
                  <a:pt x="0" y="3606476"/>
                </a:lnTo>
                <a:lnTo>
                  <a:pt x="0" y="0"/>
                </a:lnTo>
                <a:close/>
              </a:path>
            </a:pathLst>
          </a:custGeom>
          <a:blipFill>
            <a:blip r:embed="rId6"/>
            <a:stretch>
              <a:fillRect l="-18633" t="-1321" r="-10950" b="-1875"/>
            </a:stretch>
          </a:blipFill>
        </p:spPr>
        <p:txBody>
          <a:bodyPr/>
          <a:lstStyle/>
          <a:p>
            <a:endParaRPr lang="en-US"/>
          </a:p>
        </p:txBody>
      </p:sp>
      <p:sp>
        <p:nvSpPr>
          <p:cNvPr id="6" name="TextBox 6"/>
          <p:cNvSpPr txBox="1"/>
          <p:nvPr/>
        </p:nvSpPr>
        <p:spPr>
          <a:xfrm>
            <a:off x="742317" y="1031850"/>
            <a:ext cx="9391034" cy="833562"/>
          </a:xfrm>
          <a:prstGeom prst="rect">
            <a:avLst/>
          </a:prstGeom>
        </p:spPr>
        <p:txBody>
          <a:bodyPr wrap="square" lIns="0" tIns="0" rIns="0" bIns="0" rtlCol="0" anchor="t">
            <a:spAutoFit/>
          </a:bodyPr>
          <a:lstStyle/>
          <a:p>
            <a:pPr marL="0" lvl="0" indent="0" algn="l">
              <a:lnSpc>
                <a:spcPts val="6454"/>
              </a:lnSpc>
            </a:pPr>
            <a:r>
              <a:rPr lang="en-US" sz="6653" b="1" spc="-133" dirty="0">
                <a:solidFill>
                  <a:srgbClr val="FFFFFF"/>
                </a:solidFill>
                <a:latin typeface="Open Sauce Bold"/>
                <a:ea typeface="Open Sauce Bold"/>
                <a:cs typeface="Open Sauce Bold"/>
                <a:sym typeface="Open Sauce Bold"/>
              </a:rPr>
              <a:t>What’s New At FGCU?</a:t>
            </a:r>
          </a:p>
        </p:txBody>
      </p:sp>
      <p:sp>
        <p:nvSpPr>
          <p:cNvPr id="7" name="TextBox 7"/>
          <p:cNvSpPr txBox="1"/>
          <p:nvPr/>
        </p:nvSpPr>
        <p:spPr>
          <a:xfrm>
            <a:off x="397191" y="2355974"/>
            <a:ext cx="11040303" cy="6776792"/>
          </a:xfrm>
          <a:prstGeom prst="rect">
            <a:avLst/>
          </a:prstGeom>
        </p:spPr>
        <p:txBody>
          <a:bodyPr wrap="square" lIns="0" tIns="0" rIns="0" bIns="0" rtlCol="0" anchor="t">
            <a:spAutoFit/>
          </a:bodyPr>
          <a:lstStyle/>
          <a:p>
            <a:pPr marL="624840" lvl="1" indent="-312420">
              <a:lnSpc>
                <a:spcPts val="6748"/>
              </a:lnSpc>
              <a:buFont typeface="Arial,Sans-Serif"/>
              <a:buChar char="•"/>
            </a:pPr>
            <a:r>
              <a:rPr lang="en-US" sz="4000" b="1" dirty="0">
                <a:solidFill>
                  <a:srgbClr val="FFFFFF"/>
                </a:solidFill>
                <a:latin typeface="Open Sauce"/>
              </a:rPr>
              <a:t>$22 million donation to FGCU going towards </a:t>
            </a:r>
            <a:r>
              <a:rPr lang="en-US" sz="4000" b="1" dirty="0" err="1">
                <a:solidFill>
                  <a:srgbClr val="FFFFFF"/>
                </a:solidFill>
                <a:latin typeface="Open Sauce"/>
              </a:rPr>
              <a:t>Marieb</a:t>
            </a:r>
            <a:r>
              <a:rPr lang="en-US" sz="4000" b="1" dirty="0">
                <a:solidFill>
                  <a:srgbClr val="FFFFFF"/>
                </a:solidFill>
                <a:latin typeface="Open Sauce"/>
              </a:rPr>
              <a:t> College of Health &amp; Human Services</a:t>
            </a:r>
          </a:p>
          <a:p>
            <a:pPr marL="624840" lvl="1" indent="-312420">
              <a:lnSpc>
                <a:spcPts val="6748"/>
              </a:lnSpc>
              <a:buFont typeface="Arial,Sans-Serif"/>
              <a:buChar char="•"/>
            </a:pPr>
            <a:endParaRPr lang="en-US" sz="4000" b="1" dirty="0">
              <a:solidFill>
                <a:srgbClr val="FFFFFF"/>
              </a:solidFill>
              <a:latin typeface="Open Sauce"/>
            </a:endParaRPr>
          </a:p>
          <a:p>
            <a:pPr marL="624840" lvl="1" indent="-312420">
              <a:lnSpc>
                <a:spcPts val="6748"/>
              </a:lnSpc>
              <a:buFont typeface="Arial,Sans-Serif"/>
              <a:buChar char="•"/>
            </a:pPr>
            <a:r>
              <a:rPr lang="en-US" sz="4000" b="1" dirty="0">
                <a:solidFill>
                  <a:srgbClr val="FFFFFF"/>
                </a:solidFill>
                <a:latin typeface="Open Sauce"/>
              </a:rPr>
              <a:t>Food delivery robots are now on campus</a:t>
            </a:r>
          </a:p>
          <a:p>
            <a:pPr marL="624840" lvl="1" indent="-312420">
              <a:lnSpc>
                <a:spcPts val="6748"/>
              </a:lnSpc>
              <a:buFont typeface="Arial,Sans-Serif"/>
              <a:buChar char="•"/>
            </a:pPr>
            <a:endParaRPr lang="en-US" sz="4000" b="1" dirty="0">
              <a:solidFill>
                <a:srgbClr val="FFFFFF"/>
              </a:solidFill>
              <a:latin typeface="Open Sauce"/>
            </a:endParaRPr>
          </a:p>
          <a:p>
            <a:pPr marL="624840" lvl="1" indent="-312420" algn="l">
              <a:lnSpc>
                <a:spcPts val="6748"/>
              </a:lnSpc>
              <a:buFont typeface="Arial"/>
              <a:buChar char="•"/>
            </a:pPr>
            <a:r>
              <a:rPr lang="en-US" sz="4000" b="1" dirty="0">
                <a:solidFill>
                  <a:srgbClr val="FFFFFF"/>
                </a:solidFill>
                <a:latin typeface="Open Sauce"/>
                <a:ea typeface="Open Sauce Bold"/>
                <a:cs typeface="Open Sauce Bold"/>
                <a:sym typeface="Open Sauce Bold"/>
              </a:rPr>
              <a:t>Expanding/Renovating Cohen Student Union</a:t>
            </a:r>
            <a:endParaRPr lang="en-US" sz="4000" b="1" dirty="0">
              <a:solidFill>
                <a:srgbClr val="FFFFFF"/>
              </a:solidFill>
              <a:latin typeface="Open Sauce"/>
            </a:endParaRPr>
          </a:p>
        </p:txBody>
      </p:sp>
      <p:sp>
        <p:nvSpPr>
          <p:cNvPr id="8" name="Freeform 8"/>
          <p:cNvSpPr/>
          <p:nvPr/>
        </p:nvSpPr>
        <p:spPr>
          <a:xfrm>
            <a:off x="12549379" y="7086176"/>
            <a:ext cx="5738621" cy="3200824"/>
          </a:xfrm>
          <a:custGeom>
            <a:avLst/>
            <a:gdLst/>
            <a:ahLst/>
            <a:cxnLst/>
            <a:rect l="l" t="t" r="r" b="b"/>
            <a:pathLst>
              <a:path w="5738621" h="3200824">
                <a:moveTo>
                  <a:pt x="0" y="0"/>
                </a:moveTo>
                <a:lnTo>
                  <a:pt x="5738621" y="0"/>
                </a:lnTo>
                <a:lnTo>
                  <a:pt x="5738621" y="3200824"/>
                </a:lnTo>
                <a:lnTo>
                  <a:pt x="0" y="3200824"/>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15697200" y="9950196"/>
            <a:ext cx="2494195" cy="322396"/>
          </a:xfrm>
          <a:prstGeom prst="rect">
            <a:avLst/>
          </a:prstGeom>
        </p:spPr>
        <p:txBody>
          <a:bodyPr lIns="0" tIns="0" rIns="0" bIns="0" rtlCol="0" anchor="t">
            <a:spAutoFit/>
          </a:bodyPr>
          <a:lstStyle/>
          <a:p>
            <a:pPr marL="0" lvl="0" indent="0" algn="r">
              <a:lnSpc>
                <a:spcPts val="2838"/>
              </a:lnSpc>
            </a:pPr>
            <a:r>
              <a:rPr lang="en-US" dirty="0">
                <a:solidFill>
                  <a:srgbClr val="FFFFFF"/>
                </a:solidFill>
                <a:latin typeface="Open Sauce"/>
                <a:ea typeface="Open Sauce"/>
                <a:cs typeface="Open Sauce"/>
                <a:sym typeface="Open Sauce"/>
              </a:rPr>
              <a:t>SUS TOUR 2025</a:t>
            </a:r>
          </a:p>
        </p:txBody>
      </p:sp>
      <p:pic>
        <p:nvPicPr>
          <p:cNvPr id="10" name="Picture 9" descr="A robot on a sidewalk&#10;&#10;AI-generated content may be incorrect.">
            <a:extLst>
              <a:ext uri="{FF2B5EF4-FFF2-40B4-BE49-F238E27FC236}">
                <a16:creationId xmlns:a16="http://schemas.microsoft.com/office/drawing/2014/main" id="{72458D90-4DAC-B74A-30BE-96247CADAF2E}"/>
              </a:ext>
            </a:extLst>
          </p:cNvPr>
          <p:cNvPicPr>
            <a:picLocks noChangeAspect="1"/>
          </p:cNvPicPr>
          <p:nvPr/>
        </p:nvPicPr>
        <p:blipFill>
          <a:blip r:embed="rId8"/>
          <a:stretch>
            <a:fillRect/>
          </a:stretch>
        </p:blipFill>
        <p:spPr>
          <a:xfrm>
            <a:off x="11900970" y="3291289"/>
            <a:ext cx="4153361" cy="360802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4A107-9AD1-809B-7242-C063D0AD9BD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B23187B-8281-0DBD-B56E-56E91112097D}"/>
              </a:ext>
            </a:extLst>
          </p:cNvPr>
          <p:cNvGrpSpPr>
            <a:grpSpLocks noGrp="1" noUngrp="1" noRot="1" noMove="1" noResize="1"/>
          </p:cNvGrpSpPr>
          <p:nvPr/>
        </p:nvGrpSpPr>
        <p:grpSpPr>
          <a:xfrm rot="5400000">
            <a:off x="4761721" y="-3316375"/>
            <a:ext cx="8846417" cy="18360335"/>
            <a:chOff x="0" y="-19050"/>
            <a:chExt cx="2742789" cy="4835643"/>
          </a:xfrm>
        </p:grpSpPr>
        <p:sp>
          <p:nvSpPr>
            <p:cNvPr id="3" name="Freeform 3">
              <a:extLst>
                <a:ext uri="{FF2B5EF4-FFF2-40B4-BE49-F238E27FC236}">
                  <a16:creationId xmlns:a16="http://schemas.microsoft.com/office/drawing/2014/main" id="{656DE5C3-60F1-28D0-7221-9E2E95D6F1C1}"/>
                </a:ext>
              </a:extLst>
            </p:cNvPr>
            <p:cNvSpPr>
              <a:spLocks noGrp="1" noRot="1" noMove="1" noResize="1" noEditPoints="1" noAdjustHandles="1" noChangeArrowheads="1" noChangeShapeType="1"/>
            </p:cNvSpPr>
            <p:nvPr/>
          </p:nvSpPr>
          <p:spPr>
            <a:xfrm>
              <a:off x="0" y="0"/>
              <a:ext cx="2742789" cy="4816592"/>
            </a:xfrm>
            <a:custGeom>
              <a:avLst/>
              <a:gdLst/>
              <a:ahLst/>
              <a:cxnLst/>
              <a:rect l="l" t="t" r="r" b="b"/>
              <a:pathLst>
                <a:path w="2742789" h="4816592">
                  <a:moveTo>
                    <a:pt x="0" y="0"/>
                  </a:moveTo>
                  <a:lnTo>
                    <a:pt x="2742789" y="0"/>
                  </a:lnTo>
                  <a:lnTo>
                    <a:pt x="2742789" y="4816592"/>
                  </a:lnTo>
                  <a:lnTo>
                    <a:pt x="0" y="4816592"/>
                  </a:lnTo>
                  <a:close/>
                </a:path>
              </a:pathLst>
            </a:custGeom>
            <a:solidFill>
              <a:srgbClr val="00794C"/>
            </a:solid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1800" dirty="0"/>
            </a:p>
          </p:txBody>
        </p:sp>
        <p:sp>
          <p:nvSpPr>
            <p:cNvPr id="4" name="TextBox 4">
              <a:extLst>
                <a:ext uri="{FF2B5EF4-FFF2-40B4-BE49-F238E27FC236}">
                  <a16:creationId xmlns:a16="http://schemas.microsoft.com/office/drawing/2014/main" id="{46E5B0D5-3B92-A0F7-80D6-A631C779F8DA}"/>
                </a:ext>
              </a:extLst>
            </p:cNvPr>
            <p:cNvSpPr txBox="1">
              <a:spLocks noGrp="1" noRot="1" noMove="1" noResize="1" noEditPoints="1" noAdjustHandles="1" noChangeArrowheads="1" noChangeShapeType="1"/>
            </p:cNvSpPr>
            <p:nvPr/>
          </p:nvSpPr>
          <p:spPr>
            <a:xfrm>
              <a:off x="0" y="-19050"/>
              <a:ext cx="2742789" cy="4835643"/>
            </a:xfrm>
            <a:prstGeom prst="rect">
              <a:avLst/>
            </a:prstGeom>
          </p:spPr>
          <p:txBody>
            <a:bodyPr lIns="50801" tIns="50801" rIns="50801" bIns="50801"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ts val="2838"/>
                </a:lnSpc>
              </a:pPr>
              <a:endParaRPr sz="1800"/>
            </a:p>
          </p:txBody>
        </p:sp>
      </p:grpSp>
      <p:sp>
        <p:nvSpPr>
          <p:cNvPr id="8" name="TextBox 8">
            <a:extLst>
              <a:ext uri="{FF2B5EF4-FFF2-40B4-BE49-F238E27FC236}">
                <a16:creationId xmlns:a16="http://schemas.microsoft.com/office/drawing/2014/main" id="{4F7C2A88-25FD-D527-3845-992D3342C67C}"/>
              </a:ext>
            </a:extLst>
          </p:cNvPr>
          <p:cNvSpPr txBox="1"/>
          <p:nvPr/>
        </p:nvSpPr>
        <p:spPr>
          <a:xfrm>
            <a:off x="1809122" y="390439"/>
            <a:ext cx="14751614" cy="897682"/>
          </a:xfrm>
          <a:prstGeom prst="rect">
            <a:avLst/>
          </a:prstGeom>
          <a:noFill/>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ts val="6972"/>
              </a:lnSpc>
              <a:spcBef>
                <a:spcPct val="0"/>
              </a:spcBef>
            </a:pPr>
            <a:r>
              <a:rPr lang="en-US" sz="7188" b="1" spc="-143" dirty="0">
                <a:solidFill>
                  <a:srgbClr val="004785"/>
                </a:solidFill>
                <a:latin typeface="Open Sauce Bold" panose="020B0604020202020204" charset="0"/>
                <a:ea typeface="Open Sauce Bold"/>
                <a:cs typeface="Open Sauce Bold"/>
                <a:sym typeface="Open Sauce Bold"/>
              </a:rPr>
              <a:t>Academic Highlights</a:t>
            </a:r>
          </a:p>
        </p:txBody>
      </p:sp>
      <p:sp>
        <p:nvSpPr>
          <p:cNvPr id="11" name="TextBox 11">
            <a:extLst>
              <a:ext uri="{FF2B5EF4-FFF2-40B4-BE49-F238E27FC236}">
                <a16:creationId xmlns:a16="http://schemas.microsoft.com/office/drawing/2014/main" id="{9903E9D8-5E91-0B9F-9B8D-4FC7B0493F1B}"/>
              </a:ext>
            </a:extLst>
          </p:cNvPr>
          <p:cNvSpPr txBox="1"/>
          <p:nvPr/>
        </p:nvSpPr>
        <p:spPr>
          <a:xfrm>
            <a:off x="15608330" y="11330489"/>
            <a:ext cx="2494196" cy="326726"/>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r">
              <a:lnSpc>
                <a:spcPts val="2838"/>
              </a:lnSpc>
            </a:pPr>
            <a:r>
              <a:rPr lang="en-US" sz="1800">
                <a:solidFill>
                  <a:srgbClr val="F2F1EC"/>
                </a:solidFill>
                <a:latin typeface="Open Sauce"/>
                <a:ea typeface="Open Sauce"/>
                <a:cs typeface="Open Sauce"/>
                <a:sym typeface="Open Sauce"/>
              </a:rPr>
              <a:t>SUS TOUR 2025</a:t>
            </a:r>
          </a:p>
        </p:txBody>
      </p:sp>
      <p:sp>
        <p:nvSpPr>
          <p:cNvPr id="6" name="TextBox 13">
            <a:extLst>
              <a:ext uri="{FF2B5EF4-FFF2-40B4-BE49-F238E27FC236}">
                <a16:creationId xmlns:a16="http://schemas.microsoft.com/office/drawing/2014/main" id="{AEC7CCCC-FA72-894E-1ECC-289E7A4CE78D}"/>
              </a:ext>
            </a:extLst>
          </p:cNvPr>
          <p:cNvSpPr txBox="1"/>
          <p:nvPr/>
        </p:nvSpPr>
        <p:spPr>
          <a:xfrm>
            <a:off x="338620" y="2158374"/>
            <a:ext cx="13861195" cy="10003188"/>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57200" indent="-457200" fontAlgn="base">
              <a:buFont typeface="Arial" panose="020B0604020202020204" pitchFamily="34" charset="0"/>
              <a:buChar char="•"/>
            </a:pPr>
            <a:r>
              <a:rPr lang="en-US" sz="4000" b="1" dirty="0">
                <a:solidFill>
                  <a:schemeClr val="bg1"/>
                </a:solidFill>
                <a:latin typeface="Open Sauce Bold"/>
              </a:rPr>
              <a:t>74% of classes taught by full-time faculty</a:t>
            </a:r>
            <a:r>
              <a:rPr lang="en-US" sz="4000" dirty="0">
                <a:solidFill>
                  <a:schemeClr val="bg1"/>
                </a:solidFill>
                <a:latin typeface="Open Sauce Bold"/>
              </a:rPr>
              <a:t>​</a:t>
            </a:r>
          </a:p>
          <a:p>
            <a:pPr marL="457200" indent="-457200" fontAlgn="base">
              <a:buFont typeface="Arial" panose="020B0604020202020204" pitchFamily="34" charset="0"/>
              <a:buChar char="•"/>
            </a:pPr>
            <a:endParaRPr lang="en-US" sz="4000" b="1" dirty="0">
              <a:solidFill>
                <a:schemeClr val="bg1"/>
              </a:solidFill>
              <a:latin typeface="Open Sauce Bold"/>
            </a:endParaRPr>
          </a:p>
          <a:p>
            <a:pPr marL="457200" indent="-457200" fontAlgn="base">
              <a:buFont typeface="Arial" panose="020B0604020202020204" pitchFamily="34" charset="0"/>
              <a:buChar char="•"/>
            </a:pPr>
            <a:r>
              <a:rPr lang="en-US" sz="4000" b="1" dirty="0">
                <a:solidFill>
                  <a:schemeClr val="bg1"/>
                </a:solidFill>
                <a:latin typeface="Open Sauce Bold"/>
              </a:rPr>
              <a:t>FGCU's School of Nursing achieves a 100% NCLEX pass rate</a:t>
            </a:r>
            <a:r>
              <a:rPr lang="en-US" sz="4000" dirty="0">
                <a:solidFill>
                  <a:schemeClr val="bg1"/>
                </a:solidFill>
                <a:latin typeface="Open Sauce Bold"/>
              </a:rPr>
              <a:t>​</a:t>
            </a:r>
          </a:p>
          <a:p>
            <a:pPr marL="457200" indent="-457200" fontAlgn="base">
              <a:buFont typeface="Arial" panose="020B0604020202020204" pitchFamily="34" charset="0"/>
              <a:buChar char="•"/>
            </a:pPr>
            <a:endParaRPr lang="en-US" sz="4000" dirty="0">
              <a:solidFill>
                <a:schemeClr val="bg1"/>
              </a:solidFill>
              <a:latin typeface="Open Sauce Bold"/>
            </a:endParaRPr>
          </a:p>
          <a:p>
            <a:pPr marL="457200" indent="-457200" fontAlgn="base">
              <a:buFont typeface="Arial" panose="020B0604020202020204" pitchFamily="34" charset="0"/>
              <a:buChar char="•"/>
            </a:pPr>
            <a:r>
              <a:rPr lang="en-US" sz="4000" b="1" dirty="0">
                <a:solidFill>
                  <a:schemeClr val="bg1"/>
                </a:solidFill>
                <a:latin typeface="Open Sauce Bold"/>
              </a:rPr>
              <a:t>31 medical-focused students participated in the Global Medical Brigade this past spring</a:t>
            </a:r>
          </a:p>
          <a:p>
            <a:pPr marL="457200" indent="-457200" fontAlgn="base">
              <a:buFont typeface="Arial" panose="020B0604020202020204" pitchFamily="34" charset="0"/>
              <a:buChar char="•"/>
            </a:pPr>
            <a:endParaRPr lang="en-US" sz="4000" b="1" dirty="0">
              <a:solidFill>
                <a:schemeClr val="bg1"/>
              </a:solidFill>
              <a:latin typeface="Open Sauce Bold"/>
            </a:endParaRPr>
          </a:p>
          <a:p>
            <a:pPr marL="457200" indent="-457200" fontAlgn="base">
              <a:buFont typeface="Arial" panose="020B0604020202020204" pitchFamily="34" charset="0"/>
              <a:buChar char="•"/>
            </a:pPr>
            <a:r>
              <a:rPr lang="en-US" sz="4000" b="1" dirty="0">
                <a:solidFill>
                  <a:schemeClr val="bg1"/>
                </a:solidFill>
                <a:latin typeface="Open Sauce Bold"/>
              </a:rPr>
              <a:t>Study abroad opened to first year students</a:t>
            </a:r>
            <a:endParaRPr lang="en-US" sz="4000" dirty="0">
              <a:solidFill>
                <a:schemeClr val="bg1"/>
              </a:solidFill>
              <a:latin typeface="Open Sauce Bold"/>
            </a:endParaRPr>
          </a:p>
          <a:p>
            <a:pPr marL="457200" indent="-457200" fontAlgn="base">
              <a:buFont typeface="Arial" panose="020B0604020202020204" pitchFamily="34" charset="0"/>
              <a:buChar char="•"/>
            </a:pPr>
            <a:endParaRPr lang="en-US" sz="4000" dirty="0">
              <a:solidFill>
                <a:schemeClr val="bg1"/>
              </a:solidFill>
              <a:latin typeface="Open Sauce Bold"/>
            </a:endParaRPr>
          </a:p>
          <a:p>
            <a:pPr marL="457200" indent="-457200" fontAlgn="base">
              <a:buFont typeface="Arial" panose="020B0604020202020204" pitchFamily="34" charset="0"/>
              <a:buChar char="•"/>
            </a:pPr>
            <a:r>
              <a:rPr lang="en-US" sz="4000" b="1" dirty="0">
                <a:solidFill>
                  <a:schemeClr val="bg1"/>
                </a:solidFill>
                <a:latin typeface="Open Sauce Bold"/>
              </a:rPr>
              <a:t>A personalized Honors College experience</a:t>
            </a:r>
            <a:endParaRPr lang="en-US" sz="4000" dirty="0">
              <a:solidFill>
                <a:schemeClr val="bg1"/>
              </a:solidFill>
              <a:latin typeface="Open Sauce Bold"/>
            </a:endParaRPr>
          </a:p>
          <a:p>
            <a:pPr marL="685800" indent="-685800">
              <a:lnSpc>
                <a:spcPts val="4398"/>
              </a:lnSpc>
              <a:buFont typeface="Arial" panose="020B0604020202020204" pitchFamily="34" charset="0"/>
              <a:buChar char="•"/>
            </a:pPr>
            <a:endParaRPr lang="en-US" sz="4800" b="1" dirty="0">
              <a:solidFill>
                <a:schemeClr val="bg1"/>
              </a:solidFill>
              <a:latin typeface="Open Sauce Bold" panose="020B0604020202020204"/>
            </a:endParaRPr>
          </a:p>
          <a:p>
            <a:pPr marL="685800" indent="-685800">
              <a:lnSpc>
                <a:spcPts val="4398"/>
              </a:lnSpc>
              <a:buFont typeface="Arial" panose="020B0604020202020204" pitchFamily="34" charset="0"/>
              <a:buChar char="•"/>
            </a:pPr>
            <a:endParaRPr lang="en-US" sz="4800" b="1" dirty="0">
              <a:solidFill>
                <a:srgbClr val="FFFFFF"/>
              </a:solidFill>
              <a:latin typeface="Open Sauce Bold"/>
              <a:ea typeface="Open Sauce Bold"/>
              <a:cs typeface="Open Sauce Bold"/>
              <a:sym typeface="Open Sauce Bold"/>
            </a:endParaRPr>
          </a:p>
          <a:p>
            <a:pPr algn="ctr">
              <a:lnSpc>
                <a:spcPts val="3201"/>
              </a:lnSpc>
              <a:spcBef>
                <a:spcPct val="0"/>
              </a:spcBef>
            </a:pPr>
            <a:endParaRPr lang="en-US" sz="4800" b="1" dirty="0">
              <a:solidFill>
                <a:srgbClr val="FFFFFF"/>
              </a:solidFill>
              <a:latin typeface="Open Sauce Bold" panose="020B0604020202020204"/>
              <a:ea typeface="Open Sauce"/>
              <a:cs typeface="Open Sauce"/>
              <a:sym typeface="Open Sauce"/>
            </a:endParaRPr>
          </a:p>
          <a:p>
            <a:pPr>
              <a:lnSpc>
                <a:spcPts val="4398"/>
              </a:lnSpc>
            </a:pPr>
            <a:endParaRPr lang="en-US" sz="4800" b="1" dirty="0">
              <a:solidFill>
                <a:srgbClr val="FFFFFF"/>
              </a:solidFill>
              <a:latin typeface="Open Sauce Bold" panose="020B0604020202020204" charset="0"/>
              <a:ea typeface="Open Sauce Bold"/>
              <a:cs typeface="Open Sauce Bold"/>
              <a:sym typeface="Open Sauce Bold"/>
            </a:endParaRPr>
          </a:p>
          <a:p>
            <a:pPr marL="685800" indent="-685800">
              <a:lnSpc>
                <a:spcPts val="4398"/>
              </a:lnSpc>
              <a:buFont typeface="Arial" panose="020B0604020202020204" pitchFamily="34" charset="0"/>
              <a:buChar char="•"/>
            </a:pPr>
            <a:endParaRPr lang="en-US" sz="4800" b="1" dirty="0">
              <a:solidFill>
                <a:srgbClr val="FFFFFF"/>
              </a:solidFill>
              <a:latin typeface="Open Sauce"/>
              <a:ea typeface="Open Sauce"/>
              <a:cs typeface="Open Sauce"/>
              <a:sym typeface="Open Sauce"/>
            </a:endParaRPr>
          </a:p>
          <a:p>
            <a:pPr marL="685800" indent="-685800" algn="ctr">
              <a:lnSpc>
                <a:spcPts val="4398"/>
              </a:lnSpc>
              <a:buFont typeface="Arial" panose="020B0604020202020204" pitchFamily="34" charset="0"/>
              <a:buChar char="•"/>
            </a:pPr>
            <a:endParaRPr lang="en-US" sz="4800" b="1" dirty="0">
              <a:solidFill>
                <a:srgbClr val="FFFFFF"/>
              </a:solidFill>
              <a:latin typeface="Open Sauce Bold"/>
              <a:ea typeface="Open Sauce Bold"/>
              <a:cs typeface="Open Sauce Bold"/>
              <a:sym typeface="Open Sauce Bold"/>
            </a:endParaRPr>
          </a:p>
        </p:txBody>
      </p:sp>
      <p:sp>
        <p:nvSpPr>
          <p:cNvPr id="12" name="Rectangle 1">
            <a:extLst>
              <a:ext uri="{FF2B5EF4-FFF2-40B4-BE49-F238E27FC236}">
                <a16:creationId xmlns:a16="http://schemas.microsoft.com/office/drawing/2014/main" id="{B358C4EF-B073-1CFA-D1CB-172406D280CB}"/>
              </a:ext>
            </a:extLst>
          </p:cNvPr>
          <p:cNvSpPr>
            <a:spLocks noChangeArrowheads="1"/>
          </p:cNvSpPr>
          <p:nvPr/>
        </p:nvSpPr>
        <p:spPr bwMode="auto">
          <a:xfrm>
            <a:off x="1" y="-184663"/>
            <a:ext cx="1847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1800"/>
          </a:p>
        </p:txBody>
      </p:sp>
      <p:sp>
        <p:nvSpPr>
          <p:cNvPr id="14" name="Rectangle 4">
            <a:extLst>
              <a:ext uri="{FF2B5EF4-FFF2-40B4-BE49-F238E27FC236}">
                <a16:creationId xmlns:a16="http://schemas.microsoft.com/office/drawing/2014/main" id="{BB6F50D8-8E93-3247-1C1F-1946B6F84A9D}"/>
              </a:ext>
            </a:extLst>
          </p:cNvPr>
          <p:cNvSpPr>
            <a:spLocks noChangeArrowheads="1"/>
          </p:cNvSpPr>
          <p:nvPr/>
        </p:nvSpPr>
        <p:spPr bwMode="auto">
          <a:xfrm>
            <a:off x="152401" y="-32263"/>
            <a:ext cx="1847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1800"/>
          </a:p>
        </p:txBody>
      </p:sp>
      <p:pic>
        <p:nvPicPr>
          <p:cNvPr id="19" name="Picture 18" descr="A person wearing a bird garment&#10;&#10;AI-generated content may be incorrect.">
            <a:extLst>
              <a:ext uri="{FF2B5EF4-FFF2-40B4-BE49-F238E27FC236}">
                <a16:creationId xmlns:a16="http://schemas.microsoft.com/office/drawing/2014/main" id="{727709FB-A354-0461-4EDA-9B5CBB11E1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917" b="95250" l="10000" r="90000">
                        <a14:foregroundMark x1="48500" y1="12417" x2="53750" y2="17333"/>
                        <a14:foregroundMark x1="43000" y1="35667" x2="36750" y2="21333"/>
                        <a14:foregroundMark x1="36750" y1="21333" x2="43750" y2="8250"/>
                        <a14:foregroundMark x1="43750" y1="8250" x2="40750" y2="21333"/>
                        <a14:foregroundMark x1="40750" y1="21333" x2="47000" y2="8750"/>
                        <a14:foregroundMark x1="47000" y1="8750" x2="52875" y2="23833"/>
                        <a14:foregroundMark x1="52875" y1="23833" x2="51625" y2="33833"/>
                        <a14:foregroundMark x1="56625" y1="36167" x2="33750" y2="34667"/>
                        <a14:foregroundMark x1="33750" y1="34667" x2="50625" y2="41500"/>
                        <a14:foregroundMark x1="50625" y1="41500" x2="57375" y2="37750"/>
                        <a14:foregroundMark x1="43750" y1="41167" x2="44500" y2="42167"/>
                        <a14:foregroundMark x1="36375" y1="13583" x2="55750" y2="9000"/>
                        <a14:foregroundMark x1="55750" y1="9000" x2="57375" y2="13583"/>
                        <a14:foregroundMark x1="34000" y1="14083" x2="51625" y2="6750"/>
                        <a14:foregroundMark x1="52088" y1="7172" x2="63250" y2="17333"/>
                        <a14:foregroundMark x1="63250" y1="17333" x2="45000" y2="23250"/>
                        <a14:foregroundMark x1="45000" y1="23250" x2="33250" y2="15083"/>
                        <a14:foregroundMark x1="51625" y1="7583" x2="34125" y2="13750"/>
                        <a14:foregroundMark x1="34125" y1="13750" x2="53875" y2="7417"/>
                        <a14:foregroundMark x1="53875" y1="7417" x2="53500" y2="16667"/>
                        <a14:foregroundMark x1="46125" y1="9667" x2="45375" y2="12000"/>
                        <a14:foregroundMark x1="39125" y1="11167" x2="41750" y2="11750"/>
                        <a14:foregroundMark x1="42250" y1="8333" x2="41000" y2="8833"/>
                        <a14:foregroundMark x1="42250" y1="24500" x2="34125" y2="12583"/>
                        <a14:foregroundMark x1="34125" y1="12583" x2="57625" y2="8250"/>
                        <a14:foregroundMark x1="57625" y1="8250" x2="42875" y2="20583"/>
                        <a14:foregroundMark x1="42875" y1="20583" x2="40875" y2="7500"/>
                        <a14:foregroundMark x1="40875" y1="7500" x2="43750" y2="7583"/>
                        <a14:foregroundMark x1="44500" y1="9917" x2="41375" y2="8083"/>
                        <a14:foregroundMark x1="39125" y1="13250" x2="40625" y2="12000"/>
                        <a14:foregroundMark x1="38250" y1="82333" x2="40750" y2="95333"/>
                        <a14:foregroundMark x1="40750" y1="95333" x2="41000" y2="83333"/>
                        <a14:foregroundMark x1="62500" y1="52583" x2="62125" y2="60667"/>
                        <a14:foregroundMark x1="42250" y1="84417" x2="46500" y2="88250"/>
                        <a14:foregroundMark x1="45750" y1="86167" x2="45750" y2="89083"/>
                        <a14:foregroundMark x1="38625" y1="39083" x2="41750" y2="40667"/>
                        <a14:foregroundMark x1="34750" y1="14833" x2="50716" y2="6966"/>
                        <a14:foregroundMark x1="50628" y1="7065" x2="35125" y2="15333"/>
                        <a14:foregroundMark x1="35125" y1="15333" x2="34000" y2="15667"/>
                        <a14:foregroundMark x1="39500" y1="16917" x2="51750" y2="5917"/>
                        <a14:foregroundMark x1="51738" y1="7199" x2="51625" y2="19083"/>
                        <a14:foregroundMark x1="51625" y1="19083" x2="35500" y2="10583"/>
                        <a14:foregroundMark x1="35500" y1="10583" x2="56625" y2="9833"/>
                        <a14:foregroundMark x1="56625" y1="9833" x2="55500" y2="8583"/>
                        <a14:foregroundMark x1="57000" y1="8583" x2="59375" y2="8833"/>
                        <a14:foregroundMark x1="53875" y1="7833" x2="52000" y2="8333"/>
                        <a14:foregroundMark x1="42625" y1="21333" x2="53625" y2="7000"/>
                        <a14:foregroundMark x1="53625" y1="7000" x2="61000" y2="20750"/>
                        <a14:foregroundMark x1="61000" y1="20750" x2="37750" y2="21083"/>
                        <a14:foregroundMark x1="37750" y1="21083" x2="34727" y2="19808"/>
                        <a14:foregroundMark x1="60500" y1="9917" x2="48875" y2="20083"/>
                        <a14:foregroundMark x1="58250" y1="10417" x2="53125" y2="12250"/>
                        <a14:foregroundMark x1="55125" y1="9667" x2="60711" y2="10337"/>
                        <a14:foregroundMark x1="63233" y1="14108" x2="61750" y2="14333"/>
                        <a14:foregroundMark x1="60500" y1="83333" x2="65250" y2="86500"/>
                        <a14:foregroundMark x1="61250" y1="10500" x2="61250" y2="13833"/>
                        <a14:foregroundMark x1="63125" y1="13667" x2="61250" y2="17250"/>
                        <a14:backgroundMark x1="32375" y1="17750" x2="32875" y2="22417"/>
                        <a14:backgroundMark x1="65625" y1="9083" x2="76125" y2="15083"/>
                        <a14:backgroundMark x1="62500" y1="9083" x2="75000" y2="12500"/>
                        <a14:backgroundMark x1="63250" y1="9667" x2="61750" y2="9667"/>
                        <a14:backgroundMark x1="63376" y1="11500" x2="66375" y2="11500"/>
                        <a14:backgroundMark x1="66750" y1="11500" x2="71875" y2="11500"/>
                        <a14:backgroundMark x1="68750" y1="12250" x2="74250" y2="10167"/>
                        <a14:backgroundMark x1="66000" y1="10417" x2="65250" y2="14833"/>
                        <a14:backgroundMark x1="75000" y1="12000" x2="75375" y2="12000"/>
                        <a14:backgroundMark x1="80125" y1="11167" x2="77375" y2="12250"/>
                        <a14:backgroundMark x1="67250" y1="13833" x2="71875" y2="13000"/>
                        <a14:backgroundMark x1="76125" y1="12750" x2="76125" y2="12750"/>
                        <a14:backgroundMark x1="76125" y1="12750" x2="73875" y2="11750"/>
                        <a14:backgroundMark x1="51500" y1="6083" x2="53625" y2="5917"/>
                        <a14:backgroundMark x1="63500" y1="9000" x2="64375" y2="12167"/>
                        <a14:backgroundMark x1="63376" y1="11631" x2="64125" y2="13667"/>
                        <a14:backgroundMark x1="62500" y1="9250" x2="62960" y2="10500"/>
                      </a14:backgroundRemoval>
                    </a14:imgEffect>
                  </a14:imgLayer>
                </a14:imgProps>
              </a:ext>
              <a:ext uri="{28A0092B-C50C-407E-A947-70E740481C1C}">
                <a14:useLocalDpi xmlns:a14="http://schemas.microsoft.com/office/drawing/2010/main" val="0"/>
              </a:ext>
            </a:extLst>
          </a:blip>
          <a:stretch>
            <a:fillRect/>
          </a:stretch>
        </p:blipFill>
        <p:spPr>
          <a:xfrm>
            <a:off x="12644359" y="1626534"/>
            <a:ext cx="6794591" cy="8846418"/>
          </a:xfrm>
          <a:prstGeom prst="rect">
            <a:avLst/>
          </a:prstGeom>
        </p:spPr>
      </p:pic>
      <p:sp>
        <p:nvSpPr>
          <p:cNvPr id="5" name="TextBox 9">
            <a:extLst>
              <a:ext uri="{FF2B5EF4-FFF2-40B4-BE49-F238E27FC236}">
                <a16:creationId xmlns:a16="http://schemas.microsoft.com/office/drawing/2014/main" id="{B969DB97-F372-38B4-845F-3347644FE04D}"/>
              </a:ext>
            </a:extLst>
          </p:cNvPr>
          <p:cNvSpPr txBox="1"/>
          <p:nvPr/>
        </p:nvSpPr>
        <p:spPr>
          <a:xfrm>
            <a:off x="15697200" y="9950196"/>
            <a:ext cx="2494195" cy="322396"/>
          </a:xfrm>
          <a:prstGeom prst="rect">
            <a:avLst/>
          </a:prstGeom>
        </p:spPr>
        <p:txBody>
          <a:bodyPr lIns="0" tIns="0" rIns="0" bIns="0" rtlCol="0" anchor="t">
            <a:spAutoFit/>
          </a:bodyPr>
          <a:lstStyle/>
          <a:p>
            <a:pPr marL="0" lvl="0" indent="0" algn="r">
              <a:lnSpc>
                <a:spcPts val="2838"/>
              </a:lnSpc>
            </a:pPr>
            <a:r>
              <a:rPr lang="en-US" dirty="0">
                <a:solidFill>
                  <a:srgbClr val="FFFFFF"/>
                </a:solidFill>
                <a:latin typeface="Open Sauce"/>
                <a:ea typeface="Open Sauce"/>
                <a:cs typeface="Open Sauce"/>
                <a:sym typeface="Open Sauce"/>
              </a:rPr>
              <a:t>SUS TOUR 2025</a:t>
            </a:r>
          </a:p>
        </p:txBody>
      </p:sp>
    </p:spTree>
    <p:extLst>
      <p:ext uri="{BB962C8B-B14F-4D97-AF65-F5344CB8AC3E}">
        <p14:creationId xmlns:p14="http://schemas.microsoft.com/office/powerpoint/2010/main" val="2781329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F4E3B-5FF7-DF35-14C5-48EEAECBB8E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8422BE1-6B09-9CA0-A90A-3A7705BD8B06}"/>
              </a:ext>
            </a:extLst>
          </p:cNvPr>
          <p:cNvGrpSpPr>
            <a:grpSpLocks noGrp="1" noUngrp="1" noRot="1" noMove="1" noResize="1"/>
          </p:cNvGrpSpPr>
          <p:nvPr/>
        </p:nvGrpSpPr>
        <p:grpSpPr>
          <a:xfrm rot="5400000">
            <a:off x="4756961" y="-3316375"/>
            <a:ext cx="8846417" cy="18360335"/>
            <a:chOff x="0" y="-19050"/>
            <a:chExt cx="2742789" cy="4835643"/>
          </a:xfrm>
        </p:grpSpPr>
        <p:sp>
          <p:nvSpPr>
            <p:cNvPr id="3" name="Freeform 3">
              <a:extLst>
                <a:ext uri="{FF2B5EF4-FFF2-40B4-BE49-F238E27FC236}">
                  <a16:creationId xmlns:a16="http://schemas.microsoft.com/office/drawing/2014/main" id="{514D2A89-E0E9-515C-4741-03F6E9314F04}"/>
                </a:ext>
              </a:extLst>
            </p:cNvPr>
            <p:cNvSpPr>
              <a:spLocks noGrp="1" noRot="1" noMove="1" noResize="1" noEditPoints="1" noAdjustHandles="1" noChangeArrowheads="1" noChangeShapeType="1"/>
            </p:cNvSpPr>
            <p:nvPr/>
          </p:nvSpPr>
          <p:spPr>
            <a:xfrm>
              <a:off x="0" y="0"/>
              <a:ext cx="2742789" cy="4816592"/>
            </a:xfrm>
            <a:custGeom>
              <a:avLst/>
              <a:gdLst/>
              <a:ahLst/>
              <a:cxnLst/>
              <a:rect l="l" t="t" r="r" b="b"/>
              <a:pathLst>
                <a:path w="2742789" h="4816592">
                  <a:moveTo>
                    <a:pt x="0" y="0"/>
                  </a:moveTo>
                  <a:lnTo>
                    <a:pt x="2742789" y="0"/>
                  </a:lnTo>
                  <a:lnTo>
                    <a:pt x="2742789" y="4816592"/>
                  </a:lnTo>
                  <a:lnTo>
                    <a:pt x="0" y="4816592"/>
                  </a:lnTo>
                  <a:close/>
                </a:path>
              </a:pathLst>
            </a:custGeom>
            <a:solidFill>
              <a:srgbClr val="004785"/>
            </a:solidFill>
          </p:spPr>
          <p:txBody>
            <a:bodyPr/>
            <a:lstStyle/>
            <a:p>
              <a:endParaRPr lang="en-US"/>
            </a:p>
          </p:txBody>
        </p:sp>
        <p:sp>
          <p:nvSpPr>
            <p:cNvPr id="4" name="TextBox 4">
              <a:extLst>
                <a:ext uri="{FF2B5EF4-FFF2-40B4-BE49-F238E27FC236}">
                  <a16:creationId xmlns:a16="http://schemas.microsoft.com/office/drawing/2014/main" id="{160768F3-B338-5D08-49BC-69341A7B8C6B}"/>
                </a:ext>
              </a:extLst>
            </p:cNvPr>
            <p:cNvSpPr txBox="1">
              <a:spLocks noGrp="1" noRot="1" noMove="1" noResize="1" noEditPoints="1" noAdjustHandles="1" noChangeArrowheads="1" noChangeShapeType="1"/>
            </p:cNvSpPr>
            <p:nvPr/>
          </p:nvSpPr>
          <p:spPr>
            <a:xfrm>
              <a:off x="0" y="-19050"/>
              <a:ext cx="2742789" cy="4835643"/>
            </a:xfrm>
            <a:prstGeom prst="rect">
              <a:avLst/>
            </a:prstGeom>
          </p:spPr>
          <p:txBody>
            <a:bodyPr lIns="50801" tIns="50801" rIns="50801" bIns="50801" rtlCol="0" anchor="ctr"/>
            <a:lstStyle/>
            <a:p>
              <a:pPr algn="ctr">
                <a:lnSpc>
                  <a:spcPts val="2838"/>
                </a:lnSpc>
              </a:pPr>
              <a:endParaRPr/>
            </a:p>
          </p:txBody>
        </p:sp>
      </p:grpSp>
      <p:sp>
        <p:nvSpPr>
          <p:cNvPr id="6" name="Freeform 6">
            <a:extLst>
              <a:ext uri="{FF2B5EF4-FFF2-40B4-BE49-F238E27FC236}">
                <a16:creationId xmlns:a16="http://schemas.microsoft.com/office/drawing/2014/main" id="{5E703B6B-AC65-63CE-2927-993641A629B5}"/>
              </a:ext>
            </a:extLst>
          </p:cNvPr>
          <p:cNvSpPr/>
          <p:nvPr/>
        </p:nvSpPr>
        <p:spPr>
          <a:xfrm>
            <a:off x="13121639" y="955223"/>
            <a:ext cx="6147707" cy="9331779"/>
          </a:xfrm>
          <a:custGeom>
            <a:avLst/>
            <a:gdLst/>
            <a:ahLst/>
            <a:cxnLst/>
            <a:rect l="l" t="t" r="r" b="b"/>
            <a:pathLst>
              <a:path w="4211857" h="6321737">
                <a:moveTo>
                  <a:pt x="0" y="0"/>
                </a:moveTo>
                <a:lnTo>
                  <a:pt x="4211857" y="0"/>
                </a:lnTo>
                <a:lnTo>
                  <a:pt x="4211857" y="6321737"/>
                </a:lnTo>
                <a:lnTo>
                  <a:pt x="0" y="6321737"/>
                </a:lnTo>
                <a:lnTo>
                  <a:pt x="0" y="0"/>
                </a:lnTo>
                <a:close/>
              </a:path>
            </a:pathLst>
          </a:custGeom>
          <a:blipFill>
            <a:blip r:embed="rId3"/>
            <a:stretch>
              <a:fillRect/>
            </a:stretch>
          </a:blipFill>
        </p:spPr>
        <p:txBody>
          <a:bodyPr/>
          <a:lstStyle/>
          <a:p>
            <a:endParaRPr lang="en-US"/>
          </a:p>
        </p:txBody>
      </p:sp>
      <p:sp>
        <p:nvSpPr>
          <p:cNvPr id="8" name="TextBox 8">
            <a:extLst>
              <a:ext uri="{FF2B5EF4-FFF2-40B4-BE49-F238E27FC236}">
                <a16:creationId xmlns:a16="http://schemas.microsoft.com/office/drawing/2014/main" id="{2C8D3DC0-8D11-F508-8547-D911A60EA52A}"/>
              </a:ext>
            </a:extLst>
          </p:cNvPr>
          <p:cNvSpPr txBox="1"/>
          <p:nvPr/>
        </p:nvSpPr>
        <p:spPr>
          <a:xfrm>
            <a:off x="1768195" y="374366"/>
            <a:ext cx="14751614" cy="897682"/>
          </a:xfrm>
          <a:prstGeom prst="rect">
            <a:avLst/>
          </a:prstGeom>
        </p:spPr>
        <p:txBody>
          <a:bodyPr lIns="0" tIns="0" rIns="0" bIns="0" rtlCol="0" anchor="t">
            <a:spAutoFit/>
          </a:bodyPr>
          <a:lstStyle/>
          <a:p>
            <a:pPr algn="ctr">
              <a:lnSpc>
                <a:spcPts val="6972"/>
              </a:lnSpc>
              <a:spcBef>
                <a:spcPct val="0"/>
              </a:spcBef>
            </a:pPr>
            <a:r>
              <a:rPr lang="en-US" sz="7188" b="1" spc="-143" dirty="0">
                <a:solidFill>
                  <a:srgbClr val="00794C"/>
                </a:solidFill>
                <a:latin typeface="Open Sauce Bold"/>
                <a:ea typeface="Open Sauce Bold"/>
                <a:cs typeface="Open Sauce Bold"/>
                <a:sym typeface="Open Sauce Bold"/>
              </a:rPr>
              <a:t>FGC</a:t>
            </a:r>
            <a:r>
              <a:rPr lang="en-US" sz="7188" b="1" spc="-143" dirty="0">
                <a:solidFill>
                  <a:srgbClr val="004785"/>
                </a:solidFill>
                <a:latin typeface="Open Sauce Bold"/>
                <a:ea typeface="Open Sauce Bold"/>
                <a:cs typeface="Open Sauce Bold"/>
                <a:sym typeface="Open Sauce Bold"/>
              </a:rPr>
              <a:t>U Athletics </a:t>
            </a:r>
            <a:r>
              <a:rPr lang="en-US" sz="7188" b="1" spc="-143" dirty="0">
                <a:solidFill>
                  <a:srgbClr val="00794C"/>
                </a:solidFill>
                <a:latin typeface="Open Sauce Bold"/>
                <a:ea typeface="Open Sauce Bold"/>
                <a:cs typeface="Open Sauce Bold"/>
                <a:sym typeface="Open Sauce Bold"/>
              </a:rPr>
              <a:t>in the News</a:t>
            </a:r>
          </a:p>
        </p:txBody>
      </p:sp>
      <p:sp>
        <p:nvSpPr>
          <p:cNvPr id="11" name="TextBox 11">
            <a:extLst>
              <a:ext uri="{FF2B5EF4-FFF2-40B4-BE49-F238E27FC236}">
                <a16:creationId xmlns:a16="http://schemas.microsoft.com/office/drawing/2014/main" id="{03251C68-ED5B-0D20-687D-52596ED4429E}"/>
              </a:ext>
            </a:extLst>
          </p:cNvPr>
          <p:cNvSpPr txBox="1"/>
          <p:nvPr/>
        </p:nvSpPr>
        <p:spPr>
          <a:xfrm>
            <a:off x="15608330" y="11330489"/>
            <a:ext cx="2494196" cy="322396"/>
          </a:xfrm>
          <a:prstGeom prst="rect">
            <a:avLst/>
          </a:prstGeom>
        </p:spPr>
        <p:txBody>
          <a:bodyPr lIns="0" tIns="0" rIns="0" bIns="0" rtlCol="0" anchor="t">
            <a:spAutoFit/>
          </a:bodyPr>
          <a:lstStyle/>
          <a:p>
            <a:pPr algn="r">
              <a:lnSpc>
                <a:spcPts val="2838"/>
              </a:lnSpc>
            </a:pPr>
            <a:r>
              <a:rPr lang="en-US">
                <a:solidFill>
                  <a:srgbClr val="F2F1EC"/>
                </a:solidFill>
                <a:latin typeface="Open Sauce"/>
                <a:ea typeface="Open Sauce"/>
                <a:cs typeface="Open Sauce"/>
                <a:sym typeface="Open Sauce"/>
              </a:rPr>
              <a:t>SUS TOUR 2025</a:t>
            </a:r>
          </a:p>
        </p:txBody>
      </p:sp>
      <p:sp>
        <p:nvSpPr>
          <p:cNvPr id="12" name="TextBox 12">
            <a:extLst>
              <a:ext uri="{FF2B5EF4-FFF2-40B4-BE49-F238E27FC236}">
                <a16:creationId xmlns:a16="http://schemas.microsoft.com/office/drawing/2014/main" id="{6B4939FC-E6D9-9ED8-181D-DDBB35FDA219}"/>
              </a:ext>
            </a:extLst>
          </p:cNvPr>
          <p:cNvSpPr txBox="1"/>
          <p:nvPr/>
        </p:nvSpPr>
        <p:spPr>
          <a:xfrm>
            <a:off x="460436" y="2803616"/>
            <a:ext cx="14389420" cy="5170646"/>
          </a:xfrm>
          <a:prstGeom prst="rect">
            <a:avLst/>
          </a:prstGeom>
        </p:spPr>
        <p:txBody>
          <a:bodyPr wrap="square" lIns="0" tIns="0" rIns="0" bIns="0" rtlCol="0" anchor="t">
            <a:spAutoFit/>
          </a:bodyPr>
          <a:lstStyle/>
          <a:p>
            <a:pPr marL="428625" indent="-428625">
              <a:buFont typeface="Arial"/>
              <a:buChar char="•"/>
            </a:pPr>
            <a:r>
              <a:rPr lang="en-US" sz="4800" b="1" dirty="0">
                <a:solidFill>
                  <a:schemeClr val="bg1"/>
                </a:solidFill>
                <a:latin typeface="Open Sauce Bold" panose="020B0604020202020204" charset="0"/>
              </a:rPr>
              <a:t>Women’s Basketball 2025 ASUN Champions!</a:t>
            </a:r>
          </a:p>
          <a:p>
            <a:pPr marL="428625" indent="-428625">
              <a:buFont typeface="Arial"/>
              <a:buChar char="•"/>
            </a:pPr>
            <a:endParaRPr lang="en-US" sz="4800" b="1" dirty="0">
              <a:solidFill>
                <a:schemeClr val="bg1"/>
              </a:solidFill>
              <a:latin typeface="Open Sauce Bold" panose="020B0604020202020204" charset="0"/>
            </a:endParaRPr>
          </a:p>
          <a:p>
            <a:pPr marL="428625" indent="-428625">
              <a:buFont typeface="Arial"/>
              <a:buChar char="•"/>
            </a:pPr>
            <a:r>
              <a:rPr lang="en-US" sz="4800" b="1" dirty="0">
                <a:solidFill>
                  <a:schemeClr val="bg1"/>
                </a:solidFill>
                <a:latin typeface="Open Sauce Bold" panose="020B0604020202020204" charset="0"/>
              </a:rPr>
              <a:t>Won Bill Bibb &amp; Sherman Day Trophies</a:t>
            </a:r>
          </a:p>
          <a:p>
            <a:pPr marL="428625" indent="-428625">
              <a:buFont typeface="Arial"/>
              <a:buChar char="•"/>
            </a:pPr>
            <a:endParaRPr lang="en-US" sz="4800" b="1" dirty="0">
              <a:solidFill>
                <a:schemeClr val="bg1"/>
              </a:solidFill>
              <a:latin typeface="Open Sauce Bold" panose="020B0604020202020204" charset="0"/>
            </a:endParaRPr>
          </a:p>
          <a:p>
            <a:pPr marL="428625" indent="-428625">
              <a:buFont typeface="Arial"/>
              <a:buChar char="•"/>
            </a:pPr>
            <a:r>
              <a:rPr lang="en-US" sz="4800" b="1" dirty="0">
                <a:solidFill>
                  <a:schemeClr val="bg1"/>
                </a:solidFill>
                <a:latin typeface="Open Sauce Bold" panose="020B0604020202020204" charset="0"/>
              </a:rPr>
              <a:t>ASUN Female Athlete of the year</a:t>
            </a:r>
          </a:p>
          <a:p>
            <a:pPr marL="428625" indent="-428625">
              <a:buFont typeface="Arial"/>
              <a:buChar char="•"/>
            </a:pPr>
            <a:endParaRPr lang="en-US" sz="4800" b="1" dirty="0">
              <a:solidFill>
                <a:schemeClr val="bg1"/>
              </a:solidFill>
              <a:latin typeface="Open Sauce Bold" panose="020B0604020202020204" charset="0"/>
            </a:endParaRPr>
          </a:p>
          <a:p>
            <a:pPr marL="428625" indent="-428625">
              <a:buFont typeface="Arial"/>
              <a:buChar char="•"/>
            </a:pPr>
            <a:r>
              <a:rPr lang="en-US" sz="4800" b="1" dirty="0">
                <a:solidFill>
                  <a:schemeClr val="bg1"/>
                </a:solidFill>
                <a:latin typeface="Open Sauce Bold" panose="020B0604020202020204" charset="0"/>
              </a:rPr>
              <a:t>FGCU pitcher drafted by Cincinnati Reds</a:t>
            </a:r>
          </a:p>
        </p:txBody>
      </p:sp>
      <p:sp>
        <p:nvSpPr>
          <p:cNvPr id="5" name="TextBox 9">
            <a:extLst>
              <a:ext uri="{FF2B5EF4-FFF2-40B4-BE49-F238E27FC236}">
                <a16:creationId xmlns:a16="http://schemas.microsoft.com/office/drawing/2014/main" id="{C19F2FFD-3273-7567-B986-49D10AF24775}"/>
              </a:ext>
            </a:extLst>
          </p:cNvPr>
          <p:cNvSpPr txBox="1"/>
          <p:nvPr/>
        </p:nvSpPr>
        <p:spPr>
          <a:xfrm>
            <a:off x="15697200" y="9950196"/>
            <a:ext cx="2494195" cy="322396"/>
          </a:xfrm>
          <a:prstGeom prst="rect">
            <a:avLst/>
          </a:prstGeom>
        </p:spPr>
        <p:txBody>
          <a:bodyPr lIns="0" tIns="0" rIns="0" bIns="0" rtlCol="0" anchor="t">
            <a:spAutoFit/>
          </a:bodyPr>
          <a:lstStyle/>
          <a:p>
            <a:pPr marL="0" lvl="0" indent="0" algn="r">
              <a:lnSpc>
                <a:spcPts val="2838"/>
              </a:lnSpc>
            </a:pPr>
            <a:r>
              <a:rPr lang="en-US" dirty="0">
                <a:solidFill>
                  <a:srgbClr val="FFFFFF"/>
                </a:solidFill>
                <a:latin typeface="Open Sauce"/>
                <a:ea typeface="Open Sauce"/>
                <a:cs typeface="Open Sauce"/>
                <a:sym typeface="Open Sauce"/>
              </a:rPr>
              <a:t>SUS TOUR 2025</a:t>
            </a:r>
          </a:p>
        </p:txBody>
      </p:sp>
    </p:spTree>
    <p:extLst>
      <p:ext uri="{BB962C8B-B14F-4D97-AF65-F5344CB8AC3E}">
        <p14:creationId xmlns:p14="http://schemas.microsoft.com/office/powerpoint/2010/main" val="263898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94C"/>
        </a:solidFill>
        <a:effectLst/>
      </p:bgPr>
    </p:bg>
    <p:spTree>
      <p:nvGrpSpPr>
        <p:cNvPr id="1" name=""/>
        <p:cNvGrpSpPr/>
        <p:nvPr/>
      </p:nvGrpSpPr>
      <p:grpSpPr>
        <a:xfrm>
          <a:off x="0" y="0"/>
          <a:ext cx="0" cy="0"/>
          <a:chOff x="0" y="0"/>
          <a:chExt cx="0" cy="0"/>
        </a:xfrm>
      </p:grpSpPr>
      <p:sp>
        <p:nvSpPr>
          <p:cNvPr id="2" name="Freeform 2"/>
          <p:cNvSpPr/>
          <p:nvPr/>
        </p:nvSpPr>
        <p:spPr>
          <a:xfrm>
            <a:off x="0" y="0"/>
            <a:ext cx="18485831" cy="10287000"/>
          </a:xfrm>
          <a:custGeom>
            <a:avLst/>
            <a:gdLst/>
            <a:ahLst/>
            <a:cxnLst/>
            <a:rect l="l" t="t" r="r" b="b"/>
            <a:pathLst>
              <a:path w="18485831" h="10287000">
                <a:moveTo>
                  <a:pt x="0" y="0"/>
                </a:moveTo>
                <a:lnTo>
                  <a:pt x="18485831" y="0"/>
                </a:lnTo>
                <a:lnTo>
                  <a:pt x="18485831" y="10287000"/>
                </a:lnTo>
                <a:lnTo>
                  <a:pt x="0" y="10287000"/>
                </a:lnTo>
                <a:lnTo>
                  <a:pt x="0" y="0"/>
                </a:lnTo>
                <a:close/>
              </a:path>
            </a:pathLst>
          </a:custGeom>
          <a:blipFill>
            <a:blip r:embed="rId2">
              <a:alphaModFix amt="80000"/>
            </a:blip>
            <a:stretch>
              <a:fillRect t="-233365" b="-233365"/>
            </a:stretch>
          </a:blipFill>
        </p:spPr>
        <p:txBody>
          <a:bodyPr/>
          <a:lstStyle/>
          <a:p>
            <a:endParaRPr lang="en-US"/>
          </a:p>
        </p:txBody>
      </p:sp>
      <p:grpSp>
        <p:nvGrpSpPr>
          <p:cNvPr id="3" name="Group 3"/>
          <p:cNvGrpSpPr/>
          <p:nvPr/>
        </p:nvGrpSpPr>
        <p:grpSpPr>
          <a:xfrm>
            <a:off x="5057925" y="1036636"/>
            <a:ext cx="8172150" cy="885183"/>
            <a:chOff x="0" y="0"/>
            <a:chExt cx="3133397" cy="339400"/>
          </a:xfrm>
        </p:grpSpPr>
        <p:sp>
          <p:nvSpPr>
            <p:cNvPr id="4" name="Freeform 4"/>
            <p:cNvSpPr/>
            <p:nvPr/>
          </p:nvSpPr>
          <p:spPr>
            <a:xfrm>
              <a:off x="0" y="0"/>
              <a:ext cx="3133398" cy="339400"/>
            </a:xfrm>
            <a:custGeom>
              <a:avLst/>
              <a:gdLst/>
              <a:ahLst/>
              <a:cxnLst/>
              <a:rect l="l" t="t" r="r" b="b"/>
              <a:pathLst>
                <a:path w="3133398" h="339400">
                  <a:moveTo>
                    <a:pt x="0" y="0"/>
                  </a:moveTo>
                  <a:lnTo>
                    <a:pt x="3133398" y="0"/>
                  </a:lnTo>
                  <a:lnTo>
                    <a:pt x="3133398" y="339400"/>
                  </a:lnTo>
                  <a:lnTo>
                    <a:pt x="0" y="339400"/>
                  </a:lnTo>
                  <a:close/>
                </a:path>
              </a:pathLst>
            </a:custGeom>
            <a:solidFill>
              <a:srgbClr val="FFFFFF"/>
            </a:solidFill>
            <a:ln cap="sq">
              <a:noFill/>
              <a:prstDash val="solid"/>
              <a:miter/>
            </a:ln>
          </p:spPr>
          <p:txBody>
            <a:bodyPr/>
            <a:lstStyle/>
            <a:p>
              <a:endParaRPr lang="en-US"/>
            </a:p>
          </p:txBody>
        </p:sp>
        <p:sp>
          <p:nvSpPr>
            <p:cNvPr id="5" name="TextBox 5"/>
            <p:cNvSpPr txBox="1"/>
            <p:nvPr/>
          </p:nvSpPr>
          <p:spPr>
            <a:xfrm>
              <a:off x="0" y="-38100"/>
              <a:ext cx="3133397" cy="377500"/>
            </a:xfrm>
            <a:prstGeom prst="rect">
              <a:avLst/>
            </a:prstGeom>
          </p:spPr>
          <p:txBody>
            <a:bodyPr lIns="50800" tIns="50800" rIns="50800" bIns="50800" rtlCol="0" anchor="ctr"/>
            <a:lstStyle/>
            <a:p>
              <a:pPr marL="0" lvl="0" indent="0" algn="ctr">
                <a:lnSpc>
                  <a:spcPts val="3080"/>
                </a:lnSpc>
                <a:spcBef>
                  <a:spcPct val="0"/>
                </a:spcBef>
              </a:pPr>
              <a:endParaRPr/>
            </a:p>
          </p:txBody>
        </p:sp>
      </p:grpSp>
      <p:sp>
        <p:nvSpPr>
          <p:cNvPr id="6" name="AutoShape 6"/>
          <p:cNvSpPr/>
          <p:nvPr/>
        </p:nvSpPr>
        <p:spPr>
          <a:xfrm>
            <a:off x="6280021" y="622166"/>
            <a:ext cx="5727958" cy="0"/>
          </a:xfrm>
          <a:prstGeom prst="line">
            <a:avLst/>
          </a:prstGeom>
          <a:ln w="38100" cap="flat">
            <a:solidFill>
              <a:srgbClr val="FFFFFF"/>
            </a:solidFill>
            <a:prstDash val="solid"/>
            <a:headEnd type="none" w="sm" len="sm"/>
            <a:tailEnd type="none" w="sm" len="sm"/>
          </a:ln>
        </p:spPr>
        <p:txBody>
          <a:bodyPr/>
          <a:lstStyle/>
          <a:p>
            <a:endParaRPr lang="en-US"/>
          </a:p>
        </p:txBody>
      </p:sp>
      <p:sp>
        <p:nvSpPr>
          <p:cNvPr id="7" name="Freeform 7"/>
          <p:cNvSpPr/>
          <p:nvPr/>
        </p:nvSpPr>
        <p:spPr>
          <a:xfrm>
            <a:off x="5412993" y="6112789"/>
            <a:ext cx="7345332" cy="3637706"/>
          </a:xfrm>
          <a:custGeom>
            <a:avLst/>
            <a:gdLst/>
            <a:ahLst/>
            <a:cxnLst/>
            <a:rect l="l" t="t" r="r" b="b"/>
            <a:pathLst>
              <a:path w="7345332" h="3637706">
                <a:moveTo>
                  <a:pt x="0" y="0"/>
                </a:moveTo>
                <a:lnTo>
                  <a:pt x="7345332" y="0"/>
                </a:lnTo>
                <a:lnTo>
                  <a:pt x="7345332" y="3637706"/>
                </a:lnTo>
                <a:lnTo>
                  <a:pt x="0" y="3637706"/>
                </a:lnTo>
                <a:lnTo>
                  <a:pt x="0" y="0"/>
                </a:lnTo>
                <a:close/>
              </a:path>
            </a:pathLst>
          </a:custGeom>
          <a:blipFill>
            <a:blip r:embed="rId3"/>
            <a:stretch>
              <a:fillRect t="-25740" b="-8790"/>
            </a:stretch>
          </a:blipFill>
        </p:spPr>
        <p:txBody>
          <a:bodyPr/>
          <a:lstStyle/>
          <a:p>
            <a:endParaRPr lang="en-US"/>
          </a:p>
        </p:txBody>
      </p:sp>
      <p:sp>
        <p:nvSpPr>
          <p:cNvPr id="8" name="Freeform 8"/>
          <p:cNvSpPr/>
          <p:nvPr/>
        </p:nvSpPr>
        <p:spPr>
          <a:xfrm>
            <a:off x="13534875" y="324593"/>
            <a:ext cx="4375886" cy="4423245"/>
          </a:xfrm>
          <a:custGeom>
            <a:avLst/>
            <a:gdLst/>
            <a:ahLst/>
            <a:cxnLst/>
            <a:rect l="l" t="t" r="r" b="b"/>
            <a:pathLst>
              <a:path w="4375886" h="4423245">
                <a:moveTo>
                  <a:pt x="0" y="0"/>
                </a:moveTo>
                <a:lnTo>
                  <a:pt x="4375887" y="0"/>
                </a:lnTo>
                <a:lnTo>
                  <a:pt x="4375887" y="4423246"/>
                </a:lnTo>
                <a:lnTo>
                  <a:pt x="0" y="4423246"/>
                </a:lnTo>
                <a:lnTo>
                  <a:pt x="0" y="0"/>
                </a:lnTo>
                <a:close/>
              </a:path>
            </a:pathLst>
          </a:custGeom>
          <a:blipFill>
            <a:blip r:embed="rId4"/>
            <a:stretch>
              <a:fillRect l="-51151"/>
            </a:stretch>
          </a:blipFill>
        </p:spPr>
        <p:txBody>
          <a:bodyPr/>
          <a:lstStyle/>
          <a:p>
            <a:endParaRPr lang="en-US"/>
          </a:p>
        </p:txBody>
      </p:sp>
      <p:sp>
        <p:nvSpPr>
          <p:cNvPr id="9" name="Freeform 9"/>
          <p:cNvSpPr/>
          <p:nvPr/>
        </p:nvSpPr>
        <p:spPr>
          <a:xfrm>
            <a:off x="268462" y="5143500"/>
            <a:ext cx="4484663" cy="4606995"/>
          </a:xfrm>
          <a:custGeom>
            <a:avLst/>
            <a:gdLst/>
            <a:ahLst/>
            <a:cxnLst/>
            <a:rect l="l" t="t" r="r" b="b"/>
            <a:pathLst>
              <a:path w="4484663" h="4606995">
                <a:moveTo>
                  <a:pt x="0" y="0"/>
                </a:moveTo>
                <a:lnTo>
                  <a:pt x="4484663" y="0"/>
                </a:lnTo>
                <a:lnTo>
                  <a:pt x="4484663" y="4606995"/>
                </a:lnTo>
                <a:lnTo>
                  <a:pt x="0" y="4606995"/>
                </a:lnTo>
                <a:lnTo>
                  <a:pt x="0" y="0"/>
                </a:lnTo>
                <a:close/>
              </a:path>
            </a:pathLst>
          </a:custGeom>
          <a:blipFill>
            <a:blip r:embed="rId5"/>
            <a:stretch>
              <a:fillRect l="-40747" t="-8201" r="-35336"/>
            </a:stretch>
          </a:blipFill>
          <a:ln cap="sq">
            <a:noFill/>
            <a:prstDash val="solid"/>
            <a:miter/>
          </a:ln>
        </p:spPr>
        <p:txBody>
          <a:bodyPr/>
          <a:lstStyle/>
          <a:p>
            <a:endParaRPr lang="en-US"/>
          </a:p>
        </p:txBody>
      </p:sp>
      <p:sp>
        <p:nvSpPr>
          <p:cNvPr id="10" name="Freeform 10"/>
          <p:cNvSpPr/>
          <p:nvPr/>
        </p:nvSpPr>
        <p:spPr>
          <a:xfrm>
            <a:off x="239423" y="347274"/>
            <a:ext cx="4513702" cy="4400565"/>
          </a:xfrm>
          <a:custGeom>
            <a:avLst/>
            <a:gdLst/>
            <a:ahLst/>
            <a:cxnLst/>
            <a:rect l="l" t="t" r="r" b="b"/>
            <a:pathLst>
              <a:path w="4513702" h="4400565">
                <a:moveTo>
                  <a:pt x="0" y="0"/>
                </a:moveTo>
                <a:lnTo>
                  <a:pt x="4513702" y="0"/>
                </a:lnTo>
                <a:lnTo>
                  <a:pt x="4513702" y="4400565"/>
                </a:lnTo>
                <a:lnTo>
                  <a:pt x="0" y="4400565"/>
                </a:lnTo>
                <a:lnTo>
                  <a:pt x="0" y="0"/>
                </a:lnTo>
                <a:close/>
              </a:path>
            </a:pathLst>
          </a:custGeom>
          <a:blipFill>
            <a:blip r:embed="rId6"/>
            <a:stretch>
              <a:fillRect l="-24994" r="-34494" b="-8991"/>
            </a:stretch>
          </a:blipFill>
        </p:spPr>
        <p:txBody>
          <a:bodyPr/>
          <a:lstStyle/>
          <a:p>
            <a:endParaRPr lang="en-US"/>
          </a:p>
        </p:txBody>
      </p:sp>
      <p:sp>
        <p:nvSpPr>
          <p:cNvPr id="11" name="Freeform 11"/>
          <p:cNvSpPr/>
          <p:nvPr/>
        </p:nvSpPr>
        <p:spPr>
          <a:xfrm>
            <a:off x="13534875" y="5143500"/>
            <a:ext cx="4375886" cy="4606995"/>
          </a:xfrm>
          <a:custGeom>
            <a:avLst/>
            <a:gdLst/>
            <a:ahLst/>
            <a:cxnLst/>
            <a:rect l="l" t="t" r="r" b="b"/>
            <a:pathLst>
              <a:path w="4375886" h="4606995">
                <a:moveTo>
                  <a:pt x="0" y="0"/>
                </a:moveTo>
                <a:lnTo>
                  <a:pt x="4375887" y="0"/>
                </a:lnTo>
                <a:lnTo>
                  <a:pt x="4375887" y="4606995"/>
                </a:lnTo>
                <a:lnTo>
                  <a:pt x="0" y="4606995"/>
                </a:lnTo>
                <a:lnTo>
                  <a:pt x="0" y="0"/>
                </a:lnTo>
                <a:close/>
              </a:path>
            </a:pathLst>
          </a:custGeom>
          <a:blipFill>
            <a:blip r:embed="rId7"/>
            <a:stretch>
              <a:fillRect t="-16362" b="-37146"/>
            </a:stretch>
          </a:blipFill>
        </p:spPr>
        <p:txBody>
          <a:bodyPr/>
          <a:lstStyle/>
          <a:p>
            <a:endParaRPr lang="en-US"/>
          </a:p>
        </p:txBody>
      </p:sp>
      <p:sp>
        <p:nvSpPr>
          <p:cNvPr id="12" name="TextBox 12"/>
          <p:cNvSpPr txBox="1"/>
          <p:nvPr/>
        </p:nvSpPr>
        <p:spPr>
          <a:xfrm>
            <a:off x="5207814" y="2225845"/>
            <a:ext cx="7853958" cy="3248646"/>
          </a:xfrm>
          <a:prstGeom prst="rect">
            <a:avLst/>
          </a:prstGeom>
        </p:spPr>
        <p:txBody>
          <a:bodyPr lIns="0" tIns="0" rIns="0" bIns="0" rtlCol="0" anchor="t">
            <a:spAutoFit/>
          </a:bodyPr>
          <a:lstStyle/>
          <a:p>
            <a:pPr algn="ctr">
              <a:lnSpc>
                <a:spcPts val="5170"/>
              </a:lnSpc>
            </a:pPr>
            <a:r>
              <a:rPr lang="en-US" sz="2750" b="1">
                <a:solidFill>
                  <a:srgbClr val="F2F1EC"/>
                </a:solidFill>
                <a:latin typeface="Open Sauce Heavy"/>
                <a:ea typeface="Open Sauce Heavy"/>
                <a:cs typeface="Open Sauce Heavy"/>
                <a:sym typeface="Open Sauce Heavy"/>
              </a:rPr>
              <a:t>College of Arts &amp; Sciences​</a:t>
            </a:r>
          </a:p>
          <a:p>
            <a:pPr algn="ctr">
              <a:lnSpc>
                <a:spcPts val="5170"/>
              </a:lnSpc>
            </a:pPr>
            <a:r>
              <a:rPr lang="en-US" sz="2750" b="1">
                <a:solidFill>
                  <a:srgbClr val="F2F1EC"/>
                </a:solidFill>
                <a:latin typeface="Open Sauce Heavy"/>
                <a:ea typeface="Open Sauce Heavy"/>
                <a:cs typeface="Open Sauce Heavy"/>
                <a:sym typeface="Open Sauce Heavy"/>
              </a:rPr>
              <a:t>Lutgert College of Business​</a:t>
            </a:r>
            <a:endParaRPr lang="en-US" sz="2750" b="1">
              <a:solidFill>
                <a:srgbClr val="F2F1EC"/>
              </a:solidFill>
              <a:latin typeface="Open Sauce Heavy"/>
              <a:ea typeface="Open Sauce Heavy"/>
              <a:cs typeface="Open Sauce Heavy"/>
            </a:endParaRPr>
          </a:p>
          <a:p>
            <a:pPr algn="ctr">
              <a:lnSpc>
                <a:spcPts val="5170"/>
              </a:lnSpc>
            </a:pPr>
            <a:r>
              <a:rPr lang="en-US" sz="2750" b="1">
                <a:solidFill>
                  <a:srgbClr val="F2F1EC"/>
                </a:solidFill>
                <a:latin typeface="Open Sauce Heavy"/>
                <a:ea typeface="Open Sauce Heavy"/>
                <a:cs typeface="Open Sauce Heavy"/>
                <a:sym typeface="Open Sauce Heavy"/>
              </a:rPr>
              <a:t>College of Education​</a:t>
            </a:r>
            <a:endParaRPr lang="en-US" sz="2400" b="1">
              <a:solidFill>
                <a:srgbClr val="F2F1EC"/>
              </a:solidFill>
              <a:latin typeface="Open Sauce Heavy"/>
              <a:ea typeface="Open Sauce Heavy"/>
              <a:cs typeface="Open Sauce Heavy"/>
            </a:endParaRPr>
          </a:p>
          <a:p>
            <a:pPr algn="ctr">
              <a:lnSpc>
                <a:spcPts val="5170"/>
              </a:lnSpc>
            </a:pPr>
            <a:r>
              <a:rPr lang="en-US" sz="2750" b="1">
                <a:solidFill>
                  <a:srgbClr val="F2F1EC"/>
                </a:solidFill>
                <a:latin typeface="Open Sauce Heavy"/>
                <a:ea typeface="Open Sauce Heavy"/>
                <a:cs typeface="Open Sauce Heavy"/>
                <a:sym typeface="Open Sauce Heavy"/>
              </a:rPr>
              <a:t>U.A. Whitaker College of Engineering​</a:t>
            </a:r>
            <a:endParaRPr lang="en-US" sz="2750" b="1">
              <a:solidFill>
                <a:srgbClr val="F2F1EC"/>
              </a:solidFill>
              <a:latin typeface="Open Sauce Heavy"/>
              <a:ea typeface="Open Sauce Heavy"/>
              <a:cs typeface="Open Sauce Heavy"/>
            </a:endParaRPr>
          </a:p>
          <a:p>
            <a:pPr algn="ctr">
              <a:lnSpc>
                <a:spcPts val="5170"/>
              </a:lnSpc>
            </a:pPr>
            <a:r>
              <a:rPr lang="en-US" sz="2750" b="1" err="1">
                <a:solidFill>
                  <a:srgbClr val="F2F1EC"/>
                </a:solidFill>
                <a:latin typeface="Open Sauce Heavy"/>
                <a:ea typeface="Open Sauce Heavy"/>
                <a:cs typeface="Open Sauce Heavy"/>
                <a:sym typeface="Open Sauce Heavy"/>
              </a:rPr>
              <a:t>Marieb</a:t>
            </a:r>
            <a:r>
              <a:rPr lang="en-US" sz="2750" b="1">
                <a:solidFill>
                  <a:srgbClr val="F2F1EC"/>
                </a:solidFill>
                <a:latin typeface="Open Sauce Heavy"/>
                <a:ea typeface="Open Sauce Heavy"/>
                <a:cs typeface="Open Sauce Heavy"/>
                <a:sym typeface="Open Sauce Heavy"/>
              </a:rPr>
              <a:t> College of Health &amp; Human Services</a:t>
            </a:r>
            <a:endParaRPr lang="en-US" sz="2750" b="1">
              <a:solidFill>
                <a:srgbClr val="F2F1EC"/>
              </a:solidFill>
              <a:latin typeface="Open Sauce Heavy"/>
              <a:ea typeface="Open Sauce Heavy"/>
              <a:cs typeface="Open Sauce Heavy"/>
            </a:endParaRPr>
          </a:p>
        </p:txBody>
      </p:sp>
      <p:sp>
        <p:nvSpPr>
          <p:cNvPr id="13" name="TextBox 13"/>
          <p:cNvSpPr txBox="1"/>
          <p:nvPr/>
        </p:nvSpPr>
        <p:spPr>
          <a:xfrm>
            <a:off x="5057925" y="1108305"/>
            <a:ext cx="8172150" cy="791718"/>
          </a:xfrm>
          <a:prstGeom prst="rect">
            <a:avLst/>
          </a:prstGeom>
        </p:spPr>
        <p:txBody>
          <a:bodyPr lIns="0" tIns="0" rIns="0" bIns="0" rtlCol="0" anchor="t">
            <a:spAutoFit/>
          </a:bodyPr>
          <a:lstStyle/>
          <a:p>
            <a:pPr algn="ctr">
              <a:lnSpc>
                <a:spcPts val="6320"/>
              </a:lnSpc>
              <a:spcBef>
                <a:spcPct val="0"/>
              </a:spcBef>
            </a:pPr>
            <a:r>
              <a:rPr lang="en-US" sz="4899" b="1">
                <a:solidFill>
                  <a:srgbClr val="000000"/>
                </a:solidFill>
                <a:latin typeface="Open Sauce Bold"/>
                <a:ea typeface="Open Sauce Bold"/>
                <a:cs typeface="Open Sauce Bold"/>
                <a:sym typeface="Open Sauce Bold"/>
              </a:rPr>
              <a:t>Academics: Five Colleges</a:t>
            </a:r>
          </a:p>
        </p:txBody>
      </p:sp>
      <p:sp>
        <p:nvSpPr>
          <p:cNvPr id="14" name="TextBox 14"/>
          <p:cNvSpPr txBox="1"/>
          <p:nvPr/>
        </p:nvSpPr>
        <p:spPr>
          <a:xfrm>
            <a:off x="15697200" y="9938126"/>
            <a:ext cx="2494195" cy="322396"/>
          </a:xfrm>
          <a:prstGeom prst="rect">
            <a:avLst/>
          </a:prstGeom>
        </p:spPr>
        <p:txBody>
          <a:bodyPr lIns="0" tIns="0" rIns="0" bIns="0" rtlCol="0" anchor="t">
            <a:spAutoFit/>
          </a:bodyPr>
          <a:lstStyle/>
          <a:p>
            <a:pPr marL="0" lvl="0" indent="0" algn="r">
              <a:lnSpc>
                <a:spcPts val="2838"/>
              </a:lnSpc>
            </a:pPr>
            <a:r>
              <a:rPr lang="en-US">
                <a:solidFill>
                  <a:srgbClr val="F2F1EC"/>
                </a:solidFill>
                <a:latin typeface="Open Sauce"/>
                <a:ea typeface="Open Sauce"/>
                <a:cs typeface="Open Sauce"/>
                <a:sym typeface="Open Sauce"/>
              </a:rPr>
              <a:t>SUS TOUR 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4785"/>
        </a:solidFill>
        <a:effectLst/>
      </p:bgPr>
    </p:bg>
    <p:spTree>
      <p:nvGrpSpPr>
        <p:cNvPr id="1" name=""/>
        <p:cNvGrpSpPr/>
        <p:nvPr/>
      </p:nvGrpSpPr>
      <p:grpSpPr>
        <a:xfrm>
          <a:off x="0" y="0"/>
          <a:ext cx="0" cy="0"/>
          <a:chOff x="0" y="0"/>
          <a:chExt cx="0" cy="0"/>
        </a:xfrm>
      </p:grpSpPr>
      <p:sp>
        <p:nvSpPr>
          <p:cNvPr id="2" name="Freeform 2"/>
          <p:cNvSpPr/>
          <p:nvPr/>
        </p:nvSpPr>
        <p:spPr>
          <a:xfrm>
            <a:off x="0" y="-21567"/>
            <a:ext cx="18288000" cy="10280838"/>
          </a:xfrm>
          <a:custGeom>
            <a:avLst/>
            <a:gdLst/>
            <a:ahLst/>
            <a:cxnLst/>
            <a:rect l="l" t="t" r="r" b="b"/>
            <a:pathLst>
              <a:path w="18288000" h="11747328">
                <a:moveTo>
                  <a:pt x="0" y="0"/>
                </a:moveTo>
                <a:lnTo>
                  <a:pt x="18288000" y="0"/>
                </a:lnTo>
                <a:lnTo>
                  <a:pt x="18288000" y="11747328"/>
                </a:lnTo>
                <a:lnTo>
                  <a:pt x="0" y="11747328"/>
                </a:lnTo>
                <a:lnTo>
                  <a:pt x="0" y="0"/>
                </a:lnTo>
                <a:close/>
              </a:path>
            </a:pathLst>
          </a:custGeom>
          <a:blipFill>
            <a:blip r:embed="rId2">
              <a:alphaModFix amt="65999"/>
            </a:blip>
            <a:stretch>
              <a:fillRect t="-185079" b="-205889"/>
            </a:stretch>
          </a:blipFill>
        </p:spPr>
        <p:txBody>
          <a:bodyPr/>
          <a:lstStyle/>
          <a:p>
            <a:endParaRPr lang="en-US"/>
          </a:p>
        </p:txBody>
      </p:sp>
      <p:sp>
        <p:nvSpPr>
          <p:cNvPr id="3" name="AutoShape 3"/>
          <p:cNvSpPr/>
          <p:nvPr/>
        </p:nvSpPr>
        <p:spPr>
          <a:xfrm>
            <a:off x="6280021" y="689660"/>
            <a:ext cx="5727958" cy="0"/>
          </a:xfrm>
          <a:prstGeom prst="line">
            <a:avLst/>
          </a:prstGeom>
          <a:ln w="38100" cap="flat">
            <a:solidFill>
              <a:srgbClr val="FFFFFF"/>
            </a:solidFill>
            <a:prstDash val="solid"/>
            <a:headEnd type="none" w="sm" len="sm"/>
            <a:tailEnd type="none" w="sm" len="sm"/>
          </a:ln>
        </p:spPr>
        <p:txBody>
          <a:bodyPr/>
          <a:lstStyle/>
          <a:p>
            <a:endParaRPr lang="en-US"/>
          </a:p>
        </p:txBody>
      </p:sp>
      <p:sp>
        <p:nvSpPr>
          <p:cNvPr id="4" name="Freeform 4"/>
          <p:cNvSpPr/>
          <p:nvPr/>
        </p:nvSpPr>
        <p:spPr>
          <a:xfrm>
            <a:off x="271508" y="373945"/>
            <a:ext cx="4538823" cy="4378260"/>
          </a:xfrm>
          <a:custGeom>
            <a:avLst/>
            <a:gdLst/>
            <a:ahLst/>
            <a:cxnLst/>
            <a:rect l="l" t="t" r="r" b="b"/>
            <a:pathLst>
              <a:path w="4538823" h="4378260">
                <a:moveTo>
                  <a:pt x="0" y="0"/>
                </a:moveTo>
                <a:lnTo>
                  <a:pt x="4538822" y="0"/>
                </a:lnTo>
                <a:lnTo>
                  <a:pt x="4538822" y="4378260"/>
                </a:lnTo>
                <a:lnTo>
                  <a:pt x="0" y="4378260"/>
                </a:lnTo>
                <a:lnTo>
                  <a:pt x="0" y="0"/>
                </a:lnTo>
                <a:close/>
              </a:path>
            </a:pathLst>
          </a:custGeom>
          <a:blipFill>
            <a:blip r:embed="rId3"/>
            <a:stretch>
              <a:fillRect l="-13727" t="-12781" r="-1111" b="-26053"/>
            </a:stretch>
          </a:blipFill>
        </p:spPr>
        <p:txBody>
          <a:bodyPr/>
          <a:lstStyle/>
          <a:p>
            <a:endParaRPr lang="en-US"/>
          </a:p>
        </p:txBody>
      </p:sp>
      <p:sp>
        <p:nvSpPr>
          <p:cNvPr id="5" name="Freeform 5"/>
          <p:cNvSpPr/>
          <p:nvPr/>
        </p:nvSpPr>
        <p:spPr>
          <a:xfrm>
            <a:off x="5494134" y="6726447"/>
            <a:ext cx="7527952" cy="2916918"/>
          </a:xfrm>
          <a:custGeom>
            <a:avLst/>
            <a:gdLst/>
            <a:ahLst/>
            <a:cxnLst/>
            <a:rect l="l" t="t" r="r" b="b"/>
            <a:pathLst>
              <a:path w="7527952" h="2916918">
                <a:moveTo>
                  <a:pt x="0" y="0"/>
                </a:moveTo>
                <a:lnTo>
                  <a:pt x="7527952" y="0"/>
                </a:lnTo>
                <a:lnTo>
                  <a:pt x="7527952" y="2916918"/>
                </a:lnTo>
                <a:lnTo>
                  <a:pt x="0" y="2916918"/>
                </a:lnTo>
                <a:lnTo>
                  <a:pt x="0" y="0"/>
                </a:lnTo>
                <a:close/>
              </a:path>
            </a:pathLst>
          </a:custGeom>
          <a:blipFill>
            <a:blip r:embed="rId4"/>
            <a:stretch>
              <a:fillRect t="-36871" b="-44429"/>
            </a:stretch>
          </a:blipFill>
        </p:spPr>
        <p:txBody>
          <a:bodyPr/>
          <a:lstStyle/>
          <a:p>
            <a:endParaRPr lang="en-US"/>
          </a:p>
        </p:txBody>
      </p:sp>
      <p:sp>
        <p:nvSpPr>
          <p:cNvPr id="6" name="Freeform 6"/>
          <p:cNvSpPr/>
          <p:nvPr/>
        </p:nvSpPr>
        <p:spPr>
          <a:xfrm>
            <a:off x="13707886" y="373945"/>
            <a:ext cx="4221923" cy="4378260"/>
          </a:xfrm>
          <a:custGeom>
            <a:avLst/>
            <a:gdLst/>
            <a:ahLst/>
            <a:cxnLst/>
            <a:rect l="l" t="t" r="r" b="b"/>
            <a:pathLst>
              <a:path w="4221923" h="4378260">
                <a:moveTo>
                  <a:pt x="0" y="0"/>
                </a:moveTo>
                <a:lnTo>
                  <a:pt x="4221923" y="0"/>
                </a:lnTo>
                <a:lnTo>
                  <a:pt x="4221923" y="4378260"/>
                </a:lnTo>
                <a:lnTo>
                  <a:pt x="0" y="4378260"/>
                </a:lnTo>
                <a:lnTo>
                  <a:pt x="0" y="0"/>
                </a:lnTo>
                <a:close/>
              </a:path>
            </a:pathLst>
          </a:custGeom>
          <a:blipFill>
            <a:blip r:embed="rId5"/>
            <a:stretch>
              <a:fillRect t="-13143" b="-37526"/>
            </a:stretch>
          </a:blipFill>
        </p:spPr>
        <p:txBody>
          <a:bodyPr/>
          <a:lstStyle/>
          <a:p>
            <a:endParaRPr lang="en-US"/>
          </a:p>
        </p:txBody>
      </p:sp>
      <p:grpSp>
        <p:nvGrpSpPr>
          <p:cNvPr id="7" name="Group 7"/>
          <p:cNvGrpSpPr/>
          <p:nvPr/>
        </p:nvGrpSpPr>
        <p:grpSpPr>
          <a:xfrm>
            <a:off x="5324680" y="1162304"/>
            <a:ext cx="7868966" cy="835410"/>
            <a:chOff x="0" y="0"/>
            <a:chExt cx="3233586" cy="343294"/>
          </a:xfrm>
        </p:grpSpPr>
        <p:sp>
          <p:nvSpPr>
            <p:cNvPr id="8" name="Freeform 8"/>
            <p:cNvSpPr/>
            <p:nvPr/>
          </p:nvSpPr>
          <p:spPr>
            <a:xfrm>
              <a:off x="0" y="0"/>
              <a:ext cx="3233586" cy="343294"/>
            </a:xfrm>
            <a:custGeom>
              <a:avLst/>
              <a:gdLst/>
              <a:ahLst/>
              <a:cxnLst/>
              <a:rect l="l" t="t" r="r" b="b"/>
              <a:pathLst>
                <a:path w="3233586" h="343294">
                  <a:moveTo>
                    <a:pt x="0" y="0"/>
                  </a:moveTo>
                  <a:lnTo>
                    <a:pt x="3233586" y="0"/>
                  </a:lnTo>
                  <a:lnTo>
                    <a:pt x="3233586" y="343294"/>
                  </a:lnTo>
                  <a:lnTo>
                    <a:pt x="0" y="343294"/>
                  </a:lnTo>
                  <a:close/>
                </a:path>
              </a:pathLst>
            </a:custGeom>
            <a:solidFill>
              <a:srgbClr val="F2F1EC"/>
            </a:solidFill>
            <a:ln cap="sq">
              <a:noFill/>
              <a:prstDash val="solid"/>
              <a:miter/>
            </a:ln>
          </p:spPr>
          <p:txBody>
            <a:bodyPr/>
            <a:lstStyle/>
            <a:p>
              <a:endParaRPr lang="en-US"/>
            </a:p>
          </p:txBody>
        </p:sp>
        <p:sp>
          <p:nvSpPr>
            <p:cNvPr id="9" name="TextBox 9"/>
            <p:cNvSpPr txBox="1"/>
            <p:nvPr/>
          </p:nvSpPr>
          <p:spPr>
            <a:xfrm>
              <a:off x="0" y="-38100"/>
              <a:ext cx="3233586" cy="381394"/>
            </a:xfrm>
            <a:prstGeom prst="rect">
              <a:avLst/>
            </a:prstGeom>
          </p:spPr>
          <p:txBody>
            <a:bodyPr lIns="47400" tIns="47400" rIns="47400" bIns="47400" rtlCol="0" anchor="ctr"/>
            <a:lstStyle/>
            <a:p>
              <a:pPr marL="0" lvl="0" indent="0" algn="ctr">
                <a:lnSpc>
                  <a:spcPts val="3080"/>
                </a:lnSpc>
                <a:spcBef>
                  <a:spcPct val="0"/>
                </a:spcBef>
              </a:pPr>
              <a:endParaRPr/>
            </a:p>
          </p:txBody>
        </p:sp>
      </p:grpSp>
      <p:grpSp>
        <p:nvGrpSpPr>
          <p:cNvPr id="10" name="Group 10"/>
          <p:cNvGrpSpPr/>
          <p:nvPr/>
        </p:nvGrpSpPr>
        <p:grpSpPr>
          <a:xfrm>
            <a:off x="5324680" y="5429655"/>
            <a:ext cx="7697406" cy="816192"/>
            <a:chOff x="0" y="0"/>
            <a:chExt cx="3163087" cy="335397"/>
          </a:xfrm>
        </p:grpSpPr>
        <p:sp>
          <p:nvSpPr>
            <p:cNvPr id="11" name="Freeform 11"/>
            <p:cNvSpPr/>
            <p:nvPr/>
          </p:nvSpPr>
          <p:spPr>
            <a:xfrm>
              <a:off x="0" y="0"/>
              <a:ext cx="3163087" cy="335397"/>
            </a:xfrm>
            <a:custGeom>
              <a:avLst/>
              <a:gdLst/>
              <a:ahLst/>
              <a:cxnLst/>
              <a:rect l="l" t="t" r="r" b="b"/>
              <a:pathLst>
                <a:path w="3163087" h="335397">
                  <a:moveTo>
                    <a:pt x="0" y="0"/>
                  </a:moveTo>
                  <a:lnTo>
                    <a:pt x="3163087" y="0"/>
                  </a:lnTo>
                  <a:lnTo>
                    <a:pt x="3163087" y="335397"/>
                  </a:lnTo>
                  <a:lnTo>
                    <a:pt x="0" y="335397"/>
                  </a:lnTo>
                  <a:close/>
                </a:path>
              </a:pathLst>
            </a:custGeom>
            <a:solidFill>
              <a:srgbClr val="F2F1EC"/>
            </a:solidFill>
            <a:ln cap="sq">
              <a:noFill/>
              <a:prstDash val="solid"/>
              <a:miter/>
            </a:ln>
          </p:spPr>
          <p:txBody>
            <a:bodyPr/>
            <a:lstStyle/>
            <a:p>
              <a:endParaRPr lang="en-US"/>
            </a:p>
          </p:txBody>
        </p:sp>
        <p:sp>
          <p:nvSpPr>
            <p:cNvPr id="12" name="TextBox 12"/>
            <p:cNvSpPr txBox="1"/>
            <p:nvPr/>
          </p:nvSpPr>
          <p:spPr>
            <a:xfrm>
              <a:off x="0" y="-38100"/>
              <a:ext cx="3163087" cy="373497"/>
            </a:xfrm>
            <a:prstGeom prst="rect">
              <a:avLst/>
            </a:prstGeom>
          </p:spPr>
          <p:txBody>
            <a:bodyPr lIns="47400" tIns="47400" rIns="47400" bIns="47400" rtlCol="0" anchor="ctr"/>
            <a:lstStyle/>
            <a:p>
              <a:pPr marL="0" lvl="0" indent="0" algn="ctr">
                <a:lnSpc>
                  <a:spcPts val="3080"/>
                </a:lnSpc>
                <a:spcBef>
                  <a:spcPct val="0"/>
                </a:spcBef>
              </a:pPr>
              <a:endParaRPr/>
            </a:p>
          </p:txBody>
        </p:sp>
      </p:grpSp>
      <p:sp>
        <p:nvSpPr>
          <p:cNvPr id="13" name="TextBox 13"/>
          <p:cNvSpPr txBox="1"/>
          <p:nvPr/>
        </p:nvSpPr>
        <p:spPr>
          <a:xfrm>
            <a:off x="5494134" y="2176278"/>
            <a:ext cx="7527952" cy="2999091"/>
          </a:xfrm>
          <a:prstGeom prst="rect">
            <a:avLst/>
          </a:prstGeom>
        </p:spPr>
        <p:txBody>
          <a:bodyPr lIns="0" tIns="0" rIns="0" bIns="0" rtlCol="0" anchor="t">
            <a:spAutoFit/>
          </a:bodyPr>
          <a:lstStyle/>
          <a:p>
            <a:pPr algn="ctr">
              <a:lnSpc>
                <a:spcPts val="4802"/>
              </a:lnSpc>
            </a:pPr>
            <a:r>
              <a:rPr lang="en-US" sz="2550" b="1">
                <a:solidFill>
                  <a:srgbClr val="F7F7F7"/>
                </a:solidFill>
                <a:latin typeface="Open Sauce Bold"/>
                <a:ea typeface="Open Sauce Bold"/>
                <a:cs typeface="Open Sauce Bold"/>
                <a:sym typeface="Open Sauce Bold"/>
              </a:rPr>
              <a:t>Bower School of Music &amp; the Arts​</a:t>
            </a:r>
          </a:p>
          <a:p>
            <a:pPr algn="ctr">
              <a:lnSpc>
                <a:spcPts val="4802"/>
              </a:lnSpc>
            </a:pPr>
            <a:r>
              <a:rPr lang="en-US" sz="2550" b="1">
                <a:solidFill>
                  <a:srgbClr val="F7F7F7"/>
                </a:solidFill>
                <a:latin typeface="Open Sauce Bold"/>
                <a:ea typeface="Open Sauce Bold"/>
                <a:cs typeface="Open Sauce Bold"/>
                <a:sym typeface="Open Sauce Bold"/>
              </a:rPr>
              <a:t>Daveler &amp; </a:t>
            </a:r>
            <a:r>
              <a:rPr lang="en-US" sz="2550" b="1" err="1">
                <a:solidFill>
                  <a:srgbClr val="F7F7F7"/>
                </a:solidFill>
                <a:latin typeface="Open Sauce Bold"/>
                <a:ea typeface="Open Sauce Bold"/>
                <a:cs typeface="Open Sauce Bold"/>
                <a:sym typeface="Open Sauce Bold"/>
              </a:rPr>
              <a:t>Kauanui</a:t>
            </a:r>
            <a:r>
              <a:rPr lang="en-US" sz="2550" b="1">
                <a:solidFill>
                  <a:srgbClr val="F7F7F7"/>
                </a:solidFill>
                <a:latin typeface="Open Sauce Bold"/>
                <a:ea typeface="Open Sauce Bold"/>
                <a:cs typeface="Open Sauce Bold"/>
                <a:sym typeface="Open Sauce Bold"/>
              </a:rPr>
              <a:t> School of Entrepreneurship​</a:t>
            </a:r>
            <a:endParaRPr lang="en-US" sz="2550" b="1">
              <a:solidFill>
                <a:srgbClr val="F7F7F7"/>
              </a:solidFill>
              <a:latin typeface="Open Sauce Bold"/>
              <a:ea typeface="Open Sauce Bold"/>
              <a:cs typeface="Open Sauce Bold"/>
            </a:endParaRPr>
          </a:p>
          <a:p>
            <a:pPr algn="ctr">
              <a:lnSpc>
                <a:spcPts val="4802"/>
              </a:lnSpc>
            </a:pPr>
            <a:r>
              <a:rPr lang="en-US" sz="2550" b="1">
                <a:solidFill>
                  <a:srgbClr val="F7F7F7"/>
                </a:solidFill>
                <a:latin typeface="Open Sauce Bold"/>
                <a:ea typeface="Open Sauce Bold"/>
                <a:cs typeface="Open Sauce Bold"/>
                <a:sym typeface="Open Sauce Bold"/>
              </a:rPr>
              <a:t>School of Nursing​</a:t>
            </a:r>
            <a:endParaRPr lang="en-US" sz="2550" b="1">
              <a:solidFill>
                <a:srgbClr val="F7F7F7"/>
              </a:solidFill>
              <a:latin typeface="Open Sauce Bold"/>
              <a:ea typeface="Open Sauce Bold"/>
              <a:cs typeface="Open Sauce Bold"/>
            </a:endParaRPr>
          </a:p>
          <a:p>
            <a:pPr algn="ctr">
              <a:lnSpc>
                <a:spcPts val="4802"/>
              </a:lnSpc>
            </a:pPr>
            <a:r>
              <a:rPr lang="en-US" sz="2550" b="1">
                <a:solidFill>
                  <a:srgbClr val="F7F7F7"/>
                </a:solidFill>
                <a:latin typeface="Open Sauce Bold"/>
                <a:ea typeface="Open Sauce Bold"/>
                <a:cs typeface="Open Sauce Bold"/>
                <a:sym typeface="Open Sauce Bold"/>
              </a:rPr>
              <a:t>School of Resort &amp; Hospitality Management​</a:t>
            </a:r>
            <a:endParaRPr lang="en-US" sz="2550" b="1">
              <a:solidFill>
                <a:srgbClr val="F7F7F7"/>
              </a:solidFill>
              <a:latin typeface="Open Sauce Bold"/>
              <a:ea typeface="Open Sauce Bold"/>
              <a:cs typeface="Open Sauce Bold"/>
            </a:endParaRPr>
          </a:p>
          <a:p>
            <a:pPr algn="ctr">
              <a:lnSpc>
                <a:spcPts val="4802"/>
              </a:lnSpc>
            </a:pPr>
            <a:r>
              <a:rPr lang="en-US" sz="2550" b="1">
                <a:solidFill>
                  <a:srgbClr val="F7F7F7"/>
                </a:solidFill>
                <a:latin typeface="Open Sauce Bold"/>
                <a:ea typeface="Open Sauce Bold"/>
                <a:cs typeface="Open Sauce Bold"/>
                <a:sym typeface="Open Sauce Bold"/>
              </a:rPr>
              <a:t>The Water School</a:t>
            </a:r>
            <a:endParaRPr lang="en-US" sz="2550" b="1">
              <a:solidFill>
                <a:srgbClr val="F7F7F7"/>
              </a:solidFill>
              <a:latin typeface="Open Sauce Bold"/>
              <a:ea typeface="Open Sauce Bold"/>
              <a:cs typeface="Open Sauce Bold"/>
            </a:endParaRPr>
          </a:p>
        </p:txBody>
      </p:sp>
      <p:sp>
        <p:nvSpPr>
          <p:cNvPr id="14" name="TextBox 14"/>
          <p:cNvSpPr txBox="1"/>
          <p:nvPr/>
        </p:nvSpPr>
        <p:spPr>
          <a:xfrm>
            <a:off x="5324680" y="1188821"/>
            <a:ext cx="7868966" cy="791718"/>
          </a:xfrm>
          <a:prstGeom prst="rect">
            <a:avLst/>
          </a:prstGeom>
        </p:spPr>
        <p:txBody>
          <a:bodyPr lIns="0" tIns="0" rIns="0" bIns="0" rtlCol="0" anchor="t">
            <a:spAutoFit/>
          </a:bodyPr>
          <a:lstStyle/>
          <a:p>
            <a:pPr algn="ctr">
              <a:lnSpc>
                <a:spcPts val="6320"/>
              </a:lnSpc>
              <a:spcBef>
                <a:spcPct val="0"/>
              </a:spcBef>
            </a:pPr>
            <a:r>
              <a:rPr lang="en-US" sz="4899" b="1" dirty="0">
                <a:solidFill>
                  <a:srgbClr val="000000"/>
                </a:solidFill>
                <a:latin typeface="Open Sauce Bold"/>
                <a:ea typeface="Open Sauce Bold"/>
                <a:cs typeface="Open Sauce Bold"/>
                <a:sym typeface="Open Sauce Bold"/>
              </a:rPr>
              <a:t>Academics: Five Schools</a:t>
            </a:r>
          </a:p>
        </p:txBody>
      </p:sp>
      <p:sp>
        <p:nvSpPr>
          <p:cNvPr id="15" name="TextBox 15"/>
          <p:cNvSpPr txBox="1"/>
          <p:nvPr/>
        </p:nvSpPr>
        <p:spPr>
          <a:xfrm>
            <a:off x="5387252" y="5488383"/>
            <a:ext cx="7634835" cy="689211"/>
          </a:xfrm>
          <a:prstGeom prst="rect">
            <a:avLst/>
          </a:prstGeom>
        </p:spPr>
        <p:txBody>
          <a:bodyPr lIns="0" tIns="0" rIns="0" bIns="0" rtlCol="0" anchor="t">
            <a:spAutoFit/>
          </a:bodyPr>
          <a:lstStyle/>
          <a:p>
            <a:pPr algn="ctr">
              <a:lnSpc>
                <a:spcPts val="2840"/>
              </a:lnSpc>
              <a:spcBef>
                <a:spcPct val="0"/>
              </a:spcBef>
            </a:pPr>
            <a:r>
              <a:rPr lang="en-US" sz="2201" b="1">
                <a:solidFill>
                  <a:srgbClr val="000000"/>
                </a:solidFill>
                <a:latin typeface="Open Sauce Bold"/>
                <a:ea typeface="Open Sauce Bold"/>
                <a:cs typeface="Open Sauce Bold"/>
                <a:sym typeface="Open Sauce Bold"/>
              </a:rPr>
              <a:t>66 majors &amp; 54 minors- </a:t>
            </a:r>
          </a:p>
          <a:p>
            <a:pPr algn="ctr">
              <a:lnSpc>
                <a:spcPts val="2840"/>
              </a:lnSpc>
              <a:spcBef>
                <a:spcPct val="0"/>
              </a:spcBef>
            </a:pPr>
            <a:r>
              <a:rPr lang="en-US" sz="2201" b="1">
                <a:solidFill>
                  <a:srgbClr val="000000"/>
                </a:solidFill>
                <a:latin typeface="Open Sauce Bold"/>
                <a:ea typeface="Open Sauce Bold"/>
                <a:cs typeface="Open Sauce Bold"/>
                <a:sym typeface="Open Sauce Bold"/>
              </a:rPr>
              <a:t>now including B.S. Hospitality &amp; Tourism Management!</a:t>
            </a:r>
          </a:p>
        </p:txBody>
      </p:sp>
      <p:sp>
        <p:nvSpPr>
          <p:cNvPr id="16" name="Freeform 16"/>
          <p:cNvSpPr/>
          <p:nvPr/>
        </p:nvSpPr>
        <p:spPr>
          <a:xfrm>
            <a:off x="343235" y="5143500"/>
            <a:ext cx="4488354" cy="4579240"/>
          </a:xfrm>
          <a:custGeom>
            <a:avLst/>
            <a:gdLst/>
            <a:ahLst/>
            <a:cxnLst/>
            <a:rect l="l" t="t" r="r" b="b"/>
            <a:pathLst>
              <a:path w="4488354" h="4579240">
                <a:moveTo>
                  <a:pt x="0" y="0"/>
                </a:moveTo>
                <a:lnTo>
                  <a:pt x="4488354" y="0"/>
                </a:lnTo>
                <a:lnTo>
                  <a:pt x="4488354" y="4579240"/>
                </a:lnTo>
                <a:lnTo>
                  <a:pt x="0" y="4579240"/>
                </a:lnTo>
                <a:lnTo>
                  <a:pt x="0" y="0"/>
                </a:lnTo>
                <a:close/>
              </a:path>
            </a:pathLst>
          </a:custGeom>
          <a:blipFill>
            <a:blip r:embed="rId6"/>
            <a:stretch>
              <a:fillRect l="-22578" r="-30267"/>
            </a:stretch>
          </a:blipFill>
        </p:spPr>
        <p:txBody>
          <a:bodyPr/>
          <a:lstStyle/>
          <a:p>
            <a:endParaRPr lang="en-US"/>
          </a:p>
        </p:txBody>
      </p:sp>
      <p:sp>
        <p:nvSpPr>
          <p:cNvPr id="17" name="Freeform 17"/>
          <p:cNvSpPr/>
          <p:nvPr/>
        </p:nvSpPr>
        <p:spPr>
          <a:xfrm>
            <a:off x="13707886" y="5143500"/>
            <a:ext cx="4221923" cy="4499865"/>
          </a:xfrm>
          <a:custGeom>
            <a:avLst/>
            <a:gdLst/>
            <a:ahLst/>
            <a:cxnLst/>
            <a:rect l="l" t="t" r="r" b="b"/>
            <a:pathLst>
              <a:path w="4221923" h="4499865">
                <a:moveTo>
                  <a:pt x="0" y="0"/>
                </a:moveTo>
                <a:lnTo>
                  <a:pt x="4221923" y="0"/>
                </a:lnTo>
                <a:lnTo>
                  <a:pt x="4221923" y="4499865"/>
                </a:lnTo>
                <a:lnTo>
                  <a:pt x="0" y="4499865"/>
                </a:lnTo>
                <a:lnTo>
                  <a:pt x="0" y="0"/>
                </a:lnTo>
                <a:close/>
              </a:path>
            </a:pathLst>
          </a:custGeom>
          <a:blipFill>
            <a:blip r:embed="rId7"/>
            <a:stretch>
              <a:fillRect t="-6403" r="-1773" b="-2569"/>
            </a:stretch>
          </a:blipFill>
        </p:spPr>
        <p:txBody>
          <a:bodyPr/>
          <a:lstStyle/>
          <a:p>
            <a:endParaRPr lang="en-US"/>
          </a:p>
        </p:txBody>
      </p:sp>
      <p:sp>
        <p:nvSpPr>
          <p:cNvPr id="18" name="TextBox 18"/>
          <p:cNvSpPr txBox="1"/>
          <p:nvPr/>
        </p:nvSpPr>
        <p:spPr>
          <a:xfrm>
            <a:off x="15697200" y="9950196"/>
            <a:ext cx="2494195" cy="322396"/>
          </a:xfrm>
          <a:prstGeom prst="rect">
            <a:avLst/>
          </a:prstGeom>
        </p:spPr>
        <p:txBody>
          <a:bodyPr lIns="0" tIns="0" rIns="0" bIns="0" rtlCol="0" anchor="t">
            <a:spAutoFit/>
          </a:bodyPr>
          <a:lstStyle/>
          <a:p>
            <a:pPr marL="0" lvl="0" indent="0" algn="r">
              <a:lnSpc>
                <a:spcPts val="2838"/>
              </a:lnSpc>
            </a:pPr>
            <a:r>
              <a:rPr lang="en-US">
                <a:solidFill>
                  <a:srgbClr val="F2F1EC"/>
                </a:solidFill>
                <a:latin typeface="Open Sauce"/>
                <a:ea typeface="Open Sauce"/>
                <a:cs typeface="Open Sauce"/>
                <a:sym typeface="Open Sauce"/>
              </a:rPr>
              <a:t>SUS TOUR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3" name="Group 3"/>
          <p:cNvGrpSpPr/>
          <p:nvPr/>
        </p:nvGrpSpPr>
        <p:grpSpPr>
          <a:xfrm>
            <a:off x="-970104" y="-70926"/>
            <a:ext cx="11858356" cy="10353879"/>
            <a:chOff x="0" y="-19050"/>
            <a:chExt cx="3106693" cy="2780927"/>
          </a:xfrm>
        </p:grpSpPr>
        <p:sp>
          <p:nvSpPr>
            <p:cNvPr id="4" name="Freeform 4"/>
            <p:cNvSpPr/>
            <p:nvPr/>
          </p:nvSpPr>
          <p:spPr>
            <a:xfrm>
              <a:off x="0" y="0"/>
              <a:ext cx="3106693" cy="2761877"/>
            </a:xfrm>
            <a:custGeom>
              <a:avLst/>
              <a:gdLst/>
              <a:ahLst/>
              <a:cxnLst/>
              <a:rect l="l" t="t" r="r" b="b"/>
              <a:pathLst>
                <a:path w="3106693" h="2761877">
                  <a:moveTo>
                    <a:pt x="0" y="0"/>
                  </a:moveTo>
                  <a:lnTo>
                    <a:pt x="3106693" y="0"/>
                  </a:lnTo>
                  <a:lnTo>
                    <a:pt x="3106693" y="2761877"/>
                  </a:lnTo>
                  <a:lnTo>
                    <a:pt x="0" y="2761877"/>
                  </a:lnTo>
                  <a:close/>
                </a:path>
              </a:pathLst>
            </a:custGeom>
            <a:solidFill>
              <a:srgbClr val="004785"/>
            </a:solidFill>
          </p:spPr>
          <p:txBody>
            <a:bodyPr/>
            <a:lstStyle/>
            <a:p>
              <a:endParaRPr lang="en-US"/>
            </a:p>
          </p:txBody>
        </p:sp>
        <p:sp>
          <p:nvSpPr>
            <p:cNvPr id="5" name="TextBox 5"/>
            <p:cNvSpPr txBox="1"/>
            <p:nvPr/>
          </p:nvSpPr>
          <p:spPr>
            <a:xfrm>
              <a:off x="0" y="-19050"/>
              <a:ext cx="3106693" cy="2780927"/>
            </a:xfrm>
            <a:prstGeom prst="rect">
              <a:avLst/>
            </a:prstGeom>
          </p:spPr>
          <p:txBody>
            <a:bodyPr lIns="50800" tIns="50800" rIns="50800" bIns="50800" rtlCol="0" anchor="ctr"/>
            <a:lstStyle/>
            <a:p>
              <a:pPr algn="ctr">
                <a:lnSpc>
                  <a:spcPts val="2838"/>
                </a:lnSpc>
              </a:pPr>
              <a:endParaRPr/>
            </a:p>
          </p:txBody>
        </p:sp>
      </p:grpSp>
      <p:sp>
        <p:nvSpPr>
          <p:cNvPr id="6" name="Freeform 6"/>
          <p:cNvSpPr/>
          <p:nvPr/>
        </p:nvSpPr>
        <p:spPr>
          <a:xfrm>
            <a:off x="310470" y="313032"/>
            <a:ext cx="3419921" cy="3298709"/>
          </a:xfrm>
          <a:custGeom>
            <a:avLst/>
            <a:gdLst/>
            <a:ahLst/>
            <a:cxnLst/>
            <a:rect l="l" t="t" r="r" b="b"/>
            <a:pathLst>
              <a:path w="3419921" h="3298709">
                <a:moveTo>
                  <a:pt x="0" y="0"/>
                </a:moveTo>
                <a:lnTo>
                  <a:pt x="3419921" y="0"/>
                </a:lnTo>
                <a:lnTo>
                  <a:pt x="3419921" y="3298709"/>
                </a:lnTo>
                <a:lnTo>
                  <a:pt x="0" y="3298709"/>
                </a:lnTo>
                <a:lnTo>
                  <a:pt x="0" y="0"/>
                </a:lnTo>
                <a:close/>
              </a:path>
            </a:pathLst>
          </a:custGeom>
          <a:blipFill>
            <a:blip r:embed="rId3"/>
            <a:stretch>
              <a:fillRect/>
            </a:stretch>
          </a:blipFill>
        </p:spPr>
        <p:txBody>
          <a:bodyPr/>
          <a:lstStyle/>
          <a:p>
            <a:endParaRPr lang="en-US"/>
          </a:p>
        </p:txBody>
      </p:sp>
      <p:sp>
        <p:nvSpPr>
          <p:cNvPr id="7" name="Freeform 7"/>
          <p:cNvSpPr/>
          <p:nvPr/>
        </p:nvSpPr>
        <p:spPr>
          <a:xfrm>
            <a:off x="5935500" y="3910986"/>
            <a:ext cx="3567124" cy="3273384"/>
          </a:xfrm>
          <a:custGeom>
            <a:avLst/>
            <a:gdLst/>
            <a:ahLst/>
            <a:cxnLst/>
            <a:rect l="l" t="t" r="r" b="b"/>
            <a:pathLst>
              <a:path w="3567124" h="3273384">
                <a:moveTo>
                  <a:pt x="0" y="0"/>
                </a:moveTo>
                <a:lnTo>
                  <a:pt x="3567124" y="0"/>
                </a:lnTo>
                <a:lnTo>
                  <a:pt x="3567124" y="3273384"/>
                </a:lnTo>
                <a:lnTo>
                  <a:pt x="0" y="3273384"/>
                </a:lnTo>
                <a:lnTo>
                  <a:pt x="0" y="0"/>
                </a:lnTo>
                <a:close/>
              </a:path>
            </a:pathLst>
          </a:custGeom>
          <a:blipFill>
            <a:blip r:embed="rId4"/>
            <a:stretch>
              <a:fillRect l="-2168" b="-24298"/>
            </a:stretch>
          </a:blipFill>
        </p:spPr>
        <p:txBody>
          <a:bodyPr/>
          <a:lstStyle/>
          <a:p>
            <a:endParaRPr lang="en-US"/>
          </a:p>
        </p:txBody>
      </p:sp>
      <p:sp>
        <p:nvSpPr>
          <p:cNvPr id="8" name="Freeform 8"/>
          <p:cNvSpPr/>
          <p:nvPr/>
        </p:nvSpPr>
        <p:spPr>
          <a:xfrm>
            <a:off x="4185786" y="318963"/>
            <a:ext cx="5316840" cy="3298709"/>
          </a:xfrm>
          <a:custGeom>
            <a:avLst/>
            <a:gdLst/>
            <a:ahLst/>
            <a:cxnLst/>
            <a:rect l="l" t="t" r="r" b="b"/>
            <a:pathLst>
              <a:path w="5316840" h="3298709">
                <a:moveTo>
                  <a:pt x="0" y="0"/>
                </a:moveTo>
                <a:lnTo>
                  <a:pt x="5316840" y="0"/>
                </a:lnTo>
                <a:lnTo>
                  <a:pt x="5316840" y="3298709"/>
                </a:lnTo>
                <a:lnTo>
                  <a:pt x="0" y="3298709"/>
                </a:lnTo>
                <a:lnTo>
                  <a:pt x="0" y="0"/>
                </a:lnTo>
                <a:close/>
              </a:path>
            </a:pathLst>
          </a:custGeom>
          <a:blipFill>
            <a:blip r:embed="rId5"/>
            <a:stretch>
              <a:fillRect l="-10158" t="-2050" r="-2401"/>
            </a:stretch>
          </a:blipFill>
        </p:spPr>
        <p:txBody>
          <a:bodyPr/>
          <a:lstStyle/>
          <a:p>
            <a:endParaRPr lang="en-US"/>
          </a:p>
        </p:txBody>
      </p:sp>
      <p:sp>
        <p:nvSpPr>
          <p:cNvPr id="9" name="Freeform 9"/>
          <p:cNvSpPr/>
          <p:nvPr/>
        </p:nvSpPr>
        <p:spPr>
          <a:xfrm>
            <a:off x="303262" y="3969618"/>
            <a:ext cx="5303821" cy="3214769"/>
          </a:xfrm>
          <a:custGeom>
            <a:avLst/>
            <a:gdLst/>
            <a:ahLst/>
            <a:cxnLst/>
            <a:rect l="l" t="t" r="r" b="b"/>
            <a:pathLst>
              <a:path w="5303821" h="3214769">
                <a:moveTo>
                  <a:pt x="0" y="0"/>
                </a:moveTo>
                <a:lnTo>
                  <a:pt x="5303821" y="0"/>
                </a:lnTo>
                <a:lnTo>
                  <a:pt x="5303821" y="3214769"/>
                </a:lnTo>
                <a:lnTo>
                  <a:pt x="0" y="3214769"/>
                </a:lnTo>
                <a:lnTo>
                  <a:pt x="0" y="0"/>
                </a:lnTo>
                <a:close/>
              </a:path>
            </a:pathLst>
          </a:custGeom>
          <a:blipFill>
            <a:blip r:embed="rId6"/>
            <a:stretch>
              <a:fillRect l="-14311" t="-2181" b="-2181"/>
            </a:stretch>
          </a:blipFill>
        </p:spPr>
        <p:txBody>
          <a:bodyPr/>
          <a:lstStyle/>
          <a:p>
            <a:endParaRPr lang="en-US"/>
          </a:p>
        </p:txBody>
      </p:sp>
      <p:sp>
        <p:nvSpPr>
          <p:cNvPr id="10" name="Freeform 10"/>
          <p:cNvSpPr/>
          <p:nvPr/>
        </p:nvSpPr>
        <p:spPr>
          <a:xfrm>
            <a:off x="4873996" y="7477685"/>
            <a:ext cx="4658131" cy="2483065"/>
          </a:xfrm>
          <a:custGeom>
            <a:avLst/>
            <a:gdLst/>
            <a:ahLst/>
            <a:cxnLst/>
            <a:rect l="l" t="t" r="r" b="b"/>
            <a:pathLst>
              <a:path w="4658131" h="2483065">
                <a:moveTo>
                  <a:pt x="0" y="0"/>
                </a:moveTo>
                <a:lnTo>
                  <a:pt x="4658130" y="0"/>
                </a:lnTo>
                <a:lnTo>
                  <a:pt x="4658130" y="2483064"/>
                </a:lnTo>
                <a:lnTo>
                  <a:pt x="0" y="2483064"/>
                </a:lnTo>
                <a:lnTo>
                  <a:pt x="0" y="0"/>
                </a:lnTo>
                <a:close/>
              </a:path>
            </a:pathLst>
          </a:custGeom>
          <a:blipFill>
            <a:blip r:embed="rId7"/>
            <a:stretch>
              <a:fillRect t="-24367" b="-11874"/>
            </a:stretch>
          </a:blipFill>
        </p:spPr>
        <p:txBody>
          <a:bodyPr/>
          <a:lstStyle/>
          <a:p>
            <a:endParaRPr lang="en-US"/>
          </a:p>
        </p:txBody>
      </p:sp>
      <p:sp>
        <p:nvSpPr>
          <p:cNvPr id="11" name="Freeform 11"/>
          <p:cNvSpPr/>
          <p:nvPr/>
        </p:nvSpPr>
        <p:spPr>
          <a:xfrm>
            <a:off x="338726" y="7463031"/>
            <a:ext cx="4236183" cy="2483065"/>
          </a:xfrm>
          <a:custGeom>
            <a:avLst/>
            <a:gdLst/>
            <a:ahLst/>
            <a:cxnLst/>
            <a:rect l="l" t="t" r="r" b="b"/>
            <a:pathLst>
              <a:path w="4236183" h="2483065">
                <a:moveTo>
                  <a:pt x="0" y="0"/>
                </a:moveTo>
                <a:lnTo>
                  <a:pt x="4236183" y="0"/>
                </a:lnTo>
                <a:lnTo>
                  <a:pt x="4236183" y="2483064"/>
                </a:lnTo>
                <a:lnTo>
                  <a:pt x="0" y="2483064"/>
                </a:lnTo>
                <a:lnTo>
                  <a:pt x="0" y="0"/>
                </a:lnTo>
                <a:close/>
              </a:path>
            </a:pathLst>
          </a:custGeom>
          <a:blipFill>
            <a:blip r:embed="rId8"/>
            <a:stretch>
              <a:fillRect t="-19113" r="-7912" b="-18962"/>
            </a:stretch>
          </a:blipFill>
        </p:spPr>
        <p:txBody>
          <a:bodyPr/>
          <a:lstStyle/>
          <a:p>
            <a:endParaRPr lang="en-US"/>
          </a:p>
        </p:txBody>
      </p:sp>
      <p:sp>
        <p:nvSpPr>
          <p:cNvPr id="12" name="Freeform 12"/>
          <p:cNvSpPr/>
          <p:nvPr/>
        </p:nvSpPr>
        <p:spPr>
          <a:xfrm>
            <a:off x="10003434" y="-9281"/>
            <a:ext cx="1064884" cy="10296281"/>
          </a:xfrm>
          <a:custGeom>
            <a:avLst/>
            <a:gdLst/>
            <a:ahLst/>
            <a:cxnLst/>
            <a:rect l="l" t="t" r="r" b="b"/>
            <a:pathLst>
              <a:path w="1064884" h="10519039">
                <a:moveTo>
                  <a:pt x="0" y="0"/>
                </a:moveTo>
                <a:lnTo>
                  <a:pt x="1064885" y="0"/>
                </a:lnTo>
                <a:lnTo>
                  <a:pt x="1064885" y="10519039"/>
                </a:lnTo>
                <a:lnTo>
                  <a:pt x="0" y="10519039"/>
                </a:lnTo>
                <a:lnTo>
                  <a:pt x="0" y="0"/>
                </a:lnTo>
                <a:close/>
              </a:path>
            </a:pathLst>
          </a:custGeom>
          <a:blipFill>
            <a:blip r:embed="rId9"/>
            <a:stretch>
              <a:fillRect l="-32736" r="-180893"/>
            </a:stretch>
          </a:blipFill>
        </p:spPr>
        <p:txBody>
          <a:bodyPr/>
          <a:lstStyle/>
          <a:p>
            <a:endParaRPr lang="en-US"/>
          </a:p>
        </p:txBody>
      </p:sp>
      <p:sp>
        <p:nvSpPr>
          <p:cNvPr id="13" name="TextBox 13"/>
          <p:cNvSpPr txBox="1"/>
          <p:nvPr/>
        </p:nvSpPr>
        <p:spPr>
          <a:xfrm>
            <a:off x="9840221" y="509876"/>
            <a:ext cx="8019561" cy="2821113"/>
          </a:xfrm>
          <a:prstGeom prst="rect">
            <a:avLst/>
          </a:prstGeom>
        </p:spPr>
        <p:txBody>
          <a:bodyPr lIns="0" tIns="0" rIns="0" bIns="0" rtlCol="0" anchor="t">
            <a:spAutoFit/>
          </a:bodyPr>
          <a:lstStyle/>
          <a:p>
            <a:pPr marL="0" lvl="0" indent="0" algn="r">
              <a:lnSpc>
                <a:spcPts val="7270"/>
              </a:lnSpc>
              <a:spcBef>
                <a:spcPct val="0"/>
              </a:spcBef>
            </a:pPr>
            <a:r>
              <a:rPr lang="en-US" sz="7495" b="1" spc="-149">
                <a:solidFill>
                  <a:srgbClr val="00794C"/>
                </a:solidFill>
                <a:latin typeface="Open Sauce Bold"/>
                <a:ea typeface="Open Sauce Bold"/>
                <a:cs typeface="Open Sauce Bold"/>
                <a:sym typeface="Open Sauce Bold"/>
              </a:rPr>
              <a:t>South Village: Freshman Housing</a:t>
            </a:r>
          </a:p>
        </p:txBody>
      </p:sp>
      <p:sp>
        <p:nvSpPr>
          <p:cNvPr id="14" name="TextBox 14"/>
          <p:cNvSpPr txBox="1"/>
          <p:nvPr/>
        </p:nvSpPr>
        <p:spPr>
          <a:xfrm>
            <a:off x="10895791" y="3967630"/>
            <a:ext cx="7114953" cy="6268577"/>
          </a:xfrm>
          <a:prstGeom prst="rect">
            <a:avLst/>
          </a:prstGeom>
        </p:spPr>
        <p:txBody>
          <a:bodyPr wrap="square" lIns="0" tIns="0" rIns="0" bIns="0" rtlCol="0" anchor="t">
            <a:spAutoFit/>
          </a:bodyPr>
          <a:lstStyle/>
          <a:p>
            <a:pPr marL="1028700" indent="-571500">
              <a:buFont typeface="Arial"/>
              <a:buChar char="•"/>
            </a:pPr>
            <a:r>
              <a:rPr lang="en-US" sz="3600" b="1" dirty="0" err="1">
                <a:solidFill>
                  <a:srgbClr val="004785"/>
                </a:solidFill>
                <a:latin typeface="Open Sauce Bold"/>
                <a:ea typeface="Open Sauce Bold"/>
                <a:cs typeface="Open Sauce Bold"/>
                <a:sym typeface="Open Sauce Bold"/>
              </a:rPr>
              <a:t>SoVi</a:t>
            </a:r>
            <a:r>
              <a:rPr lang="en-US" sz="3600" b="1" dirty="0">
                <a:solidFill>
                  <a:srgbClr val="004785"/>
                </a:solidFill>
                <a:latin typeface="Open Sauce Bold"/>
                <a:ea typeface="Open Sauce Bold"/>
                <a:cs typeface="Open Sauce Bold"/>
                <a:sym typeface="Open Sauce Bold"/>
              </a:rPr>
              <a:t> Dining: Buffet Style</a:t>
            </a:r>
            <a:endParaRPr lang="en-US" sz="3600" b="1">
              <a:solidFill>
                <a:srgbClr val="004785"/>
              </a:solidFill>
              <a:latin typeface="Open Sauce Bold"/>
              <a:ea typeface="Open Sauce Bold"/>
              <a:cs typeface="Open Sauce Bold"/>
            </a:endParaRPr>
          </a:p>
          <a:p>
            <a:pPr marL="1028700" lvl="1" indent="-571500">
              <a:buFont typeface="Arial"/>
              <a:buChar char="•"/>
            </a:pPr>
            <a:r>
              <a:rPr lang="en-US" sz="3600" b="1" dirty="0">
                <a:solidFill>
                  <a:srgbClr val="004785"/>
                </a:solidFill>
                <a:latin typeface="Open Sauce Bold"/>
                <a:ea typeface="Open Sauce Bold"/>
                <a:cs typeface="Open Sauce Bold"/>
                <a:sym typeface="Open Sauce Bold"/>
              </a:rPr>
              <a:t>Resort-style pool </a:t>
            </a:r>
            <a:endParaRPr lang="en-US" dirty="0">
              <a:ea typeface="Calibri"/>
              <a:cs typeface="Calibri"/>
            </a:endParaRPr>
          </a:p>
          <a:p>
            <a:pPr marL="1028700" lvl="1" indent="-571500">
              <a:buFont typeface="Arial"/>
              <a:buChar char="•"/>
            </a:pPr>
            <a:r>
              <a:rPr lang="en-US" sz="3600" b="1" dirty="0">
                <a:solidFill>
                  <a:srgbClr val="004785"/>
                </a:solidFill>
                <a:latin typeface="Open Sauce Bold"/>
                <a:ea typeface="Open Sauce Bold"/>
                <a:cs typeface="Open Sauce Bold"/>
                <a:sym typeface="Open Sauce Bold"/>
              </a:rPr>
              <a:t>Recreation Center </a:t>
            </a:r>
            <a:endParaRPr lang="en-US" sz="3600" dirty="0">
              <a:ea typeface="Calibri"/>
              <a:cs typeface="Calibri"/>
            </a:endParaRPr>
          </a:p>
          <a:p>
            <a:pPr marL="1028700" lvl="1" indent="-571500">
              <a:buFont typeface="Arial"/>
              <a:buChar char="•"/>
            </a:pPr>
            <a:r>
              <a:rPr lang="en-US" sz="3600" b="1" dirty="0">
                <a:solidFill>
                  <a:srgbClr val="004785"/>
                </a:solidFill>
                <a:latin typeface="Open Sauce Bold"/>
                <a:ea typeface="Open Sauce Bold"/>
                <a:cs typeface="Open Sauce Bold"/>
                <a:sym typeface="Open Sauce Bold"/>
              </a:rPr>
              <a:t>First Year Experience </a:t>
            </a:r>
            <a:endParaRPr lang="en-US" sz="3600">
              <a:solidFill>
                <a:srgbClr val="000000"/>
              </a:solidFill>
              <a:latin typeface="Calibri"/>
              <a:ea typeface="Calibri"/>
              <a:cs typeface="Calibri"/>
            </a:endParaRPr>
          </a:p>
          <a:p>
            <a:pPr marL="1028700" lvl="1" indent="-571500">
              <a:buFont typeface="Arial"/>
              <a:buChar char="•"/>
            </a:pPr>
            <a:r>
              <a:rPr lang="en-US" sz="3600" b="1" dirty="0">
                <a:solidFill>
                  <a:srgbClr val="004785"/>
                </a:solidFill>
                <a:latin typeface="Open Sauce Bold"/>
                <a:ea typeface="Open Sauce Bold"/>
                <a:cs typeface="Open Sauce Bold"/>
                <a:sym typeface="Open Sauce Bold"/>
              </a:rPr>
              <a:t>2-bedroom and 3-bedroom options</a:t>
            </a:r>
            <a:endParaRPr lang="en-US" sz="3600">
              <a:ea typeface="Calibri"/>
              <a:cs typeface="Calibri"/>
            </a:endParaRPr>
          </a:p>
          <a:p>
            <a:pPr marL="1028700" lvl="1" indent="-571500">
              <a:buFont typeface="Arial"/>
              <a:buChar char="•"/>
            </a:pPr>
            <a:r>
              <a:rPr lang="en-US" sz="3600" b="1" dirty="0">
                <a:solidFill>
                  <a:srgbClr val="004785"/>
                </a:solidFill>
                <a:latin typeface="Open Sauce Bold"/>
                <a:ea typeface="Open Sauce Bold"/>
                <a:cs typeface="Open Sauce Bold"/>
                <a:sym typeface="Open Sauce Bold"/>
              </a:rPr>
              <a:t>Suite-style living with your own bedroom!</a:t>
            </a:r>
            <a:endParaRPr lang="en-US" dirty="0">
              <a:ea typeface="Calibri"/>
              <a:cs typeface="Calibri"/>
            </a:endParaRPr>
          </a:p>
          <a:p>
            <a:pPr marL="1028700" lvl="1" indent="-571500">
              <a:buFont typeface="Arial"/>
              <a:buChar char="•"/>
            </a:pPr>
            <a:r>
              <a:rPr lang="en-US" sz="3600" b="1" dirty="0">
                <a:solidFill>
                  <a:srgbClr val="004785"/>
                </a:solidFill>
                <a:latin typeface="Open Sauce Bold"/>
                <a:ea typeface="Open Sauce Bold"/>
                <a:cs typeface="Open Sauce Bold"/>
                <a:sym typeface="Open Sauce Bold"/>
              </a:rPr>
              <a:t>Apply EARLY!!</a:t>
            </a:r>
            <a:endParaRPr lang="en-US" dirty="0">
              <a:ea typeface="Calibri"/>
              <a:cs typeface="Calibri"/>
            </a:endParaRPr>
          </a:p>
          <a:p>
            <a:pPr marL="720090" lvl="1" indent="-360045" algn="l">
              <a:lnSpc>
                <a:spcPts val="4672"/>
              </a:lnSpc>
              <a:buFont typeface="Arial"/>
              <a:buChar char="•"/>
            </a:pPr>
            <a:endParaRPr lang="en-US" sz="3300" b="1" dirty="0">
              <a:solidFill>
                <a:srgbClr val="004785"/>
              </a:solidFill>
              <a:latin typeface="Open Sauce Bold"/>
              <a:ea typeface="Open Sauce Bold"/>
              <a:cs typeface="Open Sauce Bold"/>
            </a:endParaRPr>
          </a:p>
          <a:p>
            <a:pPr marL="0" lvl="0" indent="0" algn="l">
              <a:lnSpc>
                <a:spcPts val="4672"/>
              </a:lnSpc>
            </a:pPr>
            <a:endParaRPr lang="en-US" sz="3337" b="1">
              <a:solidFill>
                <a:srgbClr val="004785"/>
              </a:solidFill>
              <a:latin typeface="Open Sauce Bold"/>
              <a:ea typeface="Open Sauce Bold"/>
              <a:cs typeface="Open Sauce Bold"/>
              <a:sym typeface="Open Sauce Bold"/>
            </a:endParaRPr>
          </a:p>
        </p:txBody>
      </p:sp>
      <p:sp>
        <p:nvSpPr>
          <p:cNvPr id="15" name="TextBox 15"/>
          <p:cNvSpPr txBox="1"/>
          <p:nvPr/>
        </p:nvSpPr>
        <p:spPr>
          <a:xfrm>
            <a:off x="15697200" y="9951276"/>
            <a:ext cx="2494195" cy="322396"/>
          </a:xfrm>
          <a:prstGeom prst="rect">
            <a:avLst/>
          </a:prstGeom>
        </p:spPr>
        <p:txBody>
          <a:bodyPr lIns="0" tIns="0" rIns="0" bIns="0" rtlCol="0" anchor="t">
            <a:spAutoFit/>
          </a:bodyPr>
          <a:lstStyle/>
          <a:p>
            <a:pPr marL="0" lvl="0" indent="0" algn="r">
              <a:lnSpc>
                <a:spcPts val="2838"/>
              </a:lnSpc>
            </a:pPr>
            <a:r>
              <a:rPr lang="en-US">
                <a:latin typeface="Open Sauce"/>
                <a:ea typeface="Open Sauce"/>
                <a:cs typeface="Open Sauce"/>
                <a:sym typeface="Open Sauce"/>
              </a:rPr>
              <a:t>SUS TOUR 2025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4785"/>
        </a:solidFill>
        <a:effectLst/>
      </p:bgPr>
    </p:bg>
    <p:spTree>
      <p:nvGrpSpPr>
        <p:cNvPr id="1" name=""/>
        <p:cNvGrpSpPr/>
        <p:nvPr/>
      </p:nvGrpSpPr>
      <p:grpSpPr>
        <a:xfrm>
          <a:off x="0" y="0"/>
          <a:ext cx="0" cy="0"/>
          <a:chOff x="0" y="0"/>
          <a:chExt cx="0" cy="0"/>
        </a:xfrm>
      </p:grpSpPr>
      <p:sp>
        <p:nvSpPr>
          <p:cNvPr id="2" name="Freeform 2"/>
          <p:cNvSpPr/>
          <p:nvPr/>
        </p:nvSpPr>
        <p:spPr>
          <a:xfrm>
            <a:off x="9966040" y="2275743"/>
            <a:ext cx="4770870" cy="304143"/>
          </a:xfrm>
          <a:custGeom>
            <a:avLst/>
            <a:gdLst/>
            <a:ahLst/>
            <a:cxnLst/>
            <a:rect l="l" t="t" r="r" b="b"/>
            <a:pathLst>
              <a:path w="4770870" h="304143">
                <a:moveTo>
                  <a:pt x="0" y="0"/>
                </a:moveTo>
                <a:lnTo>
                  <a:pt x="4770870" y="0"/>
                </a:lnTo>
                <a:lnTo>
                  <a:pt x="4770870" y="304143"/>
                </a:lnTo>
                <a:lnTo>
                  <a:pt x="0" y="3041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6866573" cy="10287000"/>
          </a:xfrm>
          <a:custGeom>
            <a:avLst/>
            <a:gdLst/>
            <a:ahLst/>
            <a:cxnLst/>
            <a:rect l="l" t="t" r="r" b="b"/>
            <a:pathLst>
              <a:path w="6866573" h="10287000">
                <a:moveTo>
                  <a:pt x="0" y="0"/>
                </a:moveTo>
                <a:lnTo>
                  <a:pt x="6866573" y="0"/>
                </a:lnTo>
                <a:lnTo>
                  <a:pt x="6866573" y="10287000"/>
                </a:lnTo>
                <a:lnTo>
                  <a:pt x="0" y="10287000"/>
                </a:lnTo>
                <a:lnTo>
                  <a:pt x="0" y="0"/>
                </a:lnTo>
                <a:close/>
              </a:path>
            </a:pathLst>
          </a:custGeom>
          <a:blipFill>
            <a:blip r:embed="rId4"/>
            <a:stretch>
              <a:fillRect t="-568" b="-568"/>
            </a:stretch>
          </a:blipFill>
        </p:spPr>
        <p:txBody>
          <a:bodyPr/>
          <a:lstStyle/>
          <a:p>
            <a:endParaRPr lang="en-US"/>
          </a:p>
        </p:txBody>
      </p:sp>
      <p:sp>
        <p:nvSpPr>
          <p:cNvPr id="4" name="TextBox 4"/>
          <p:cNvSpPr txBox="1"/>
          <p:nvPr/>
        </p:nvSpPr>
        <p:spPr>
          <a:xfrm>
            <a:off x="8737576" y="729603"/>
            <a:ext cx="8081564" cy="1237490"/>
          </a:xfrm>
          <a:prstGeom prst="rect">
            <a:avLst/>
          </a:prstGeom>
        </p:spPr>
        <p:txBody>
          <a:bodyPr lIns="0" tIns="0" rIns="0" bIns="0" rtlCol="0" anchor="t">
            <a:spAutoFit/>
          </a:bodyPr>
          <a:lstStyle/>
          <a:p>
            <a:pPr marL="0" lvl="0" indent="0" algn="l">
              <a:lnSpc>
                <a:spcPts val="9408"/>
              </a:lnSpc>
            </a:pPr>
            <a:r>
              <a:rPr lang="en-US" sz="8960" b="1" spc="-179">
                <a:solidFill>
                  <a:srgbClr val="F7F7F7"/>
                </a:solidFill>
                <a:latin typeface="Open Sauce Bold"/>
                <a:ea typeface="Open Sauce Bold"/>
                <a:cs typeface="Open Sauce Bold"/>
                <a:sym typeface="Open Sauce Bold"/>
              </a:rPr>
              <a:t>How to Apply</a:t>
            </a:r>
          </a:p>
        </p:txBody>
      </p:sp>
      <p:sp>
        <p:nvSpPr>
          <p:cNvPr id="5" name="TextBox 5"/>
          <p:cNvSpPr txBox="1"/>
          <p:nvPr/>
        </p:nvSpPr>
        <p:spPr>
          <a:xfrm>
            <a:off x="8140372" y="3103131"/>
            <a:ext cx="9284484" cy="6835204"/>
          </a:xfrm>
          <a:prstGeom prst="rect">
            <a:avLst/>
          </a:prstGeom>
        </p:spPr>
        <p:txBody>
          <a:bodyPr wrap="square" lIns="0" tIns="0" rIns="0" bIns="0" rtlCol="0" anchor="t">
            <a:spAutoFit/>
          </a:bodyPr>
          <a:lstStyle/>
          <a:p>
            <a:pPr marL="540385" lvl="1" indent="-269875" algn="l">
              <a:lnSpc>
                <a:spcPts val="6264"/>
              </a:lnSpc>
              <a:buFont typeface="Arial"/>
              <a:buChar char="•"/>
            </a:pPr>
            <a:r>
              <a:rPr lang="en-US" sz="3200" dirty="0">
                <a:solidFill>
                  <a:srgbClr val="F7F7F7"/>
                </a:solidFill>
                <a:latin typeface="Open Sauce Bold"/>
                <a:ea typeface="Open Sauce Bold"/>
                <a:cs typeface="Open Sauce Bold"/>
                <a:sym typeface="Open Sauce Bold"/>
              </a:rPr>
              <a:t>Complete the FGCU Admission Application at </a:t>
            </a:r>
            <a:r>
              <a:rPr lang="en-US" sz="3200" u="sng" dirty="0">
                <a:solidFill>
                  <a:srgbClr val="F7F7F7"/>
                </a:solidFill>
                <a:latin typeface="Open Sauce Bold"/>
                <a:ea typeface="Open Sauce Bold"/>
                <a:cs typeface="Open Sauce Bold"/>
                <a:sym typeface="Open Sauce Bold"/>
              </a:rPr>
              <a:t>apply.fgcu.edu </a:t>
            </a:r>
            <a:r>
              <a:rPr lang="en-US" sz="3200" dirty="0">
                <a:solidFill>
                  <a:srgbClr val="F7F7F7"/>
                </a:solidFill>
                <a:latin typeface="Open Sauce Bold"/>
                <a:ea typeface="Open Sauce Bold"/>
                <a:cs typeface="Open Sauce Bold"/>
                <a:sym typeface="Open Sauce Bold"/>
              </a:rPr>
              <a:t>or the Common App​</a:t>
            </a:r>
            <a:endParaRPr lang="en-US" sz="3200">
              <a:latin typeface="Open Sauce Bold"/>
            </a:endParaRPr>
          </a:p>
          <a:p>
            <a:pPr marL="540385" lvl="1" indent="-269875" algn="l">
              <a:lnSpc>
                <a:spcPts val="6264"/>
              </a:lnSpc>
              <a:buFont typeface="Arial"/>
              <a:buChar char="•"/>
            </a:pPr>
            <a:r>
              <a:rPr lang="en-US" sz="3200" dirty="0">
                <a:solidFill>
                  <a:srgbClr val="F7F7F7"/>
                </a:solidFill>
                <a:latin typeface="Open Sauce Bold"/>
                <a:ea typeface="Open Sauce Bold"/>
                <a:cs typeface="Open Sauce Bold"/>
                <a:sym typeface="Open Sauce Bold"/>
              </a:rPr>
              <a:t>Application includes a brief, personal essay​</a:t>
            </a:r>
            <a:endParaRPr lang="en-US" sz="3200" dirty="0">
              <a:solidFill>
                <a:srgbClr val="F7F7F7"/>
              </a:solidFill>
              <a:latin typeface="Open Sauce Bold"/>
              <a:ea typeface="Open Sauce Bold"/>
              <a:cs typeface="Open Sauce Bold"/>
            </a:endParaRPr>
          </a:p>
          <a:p>
            <a:pPr marL="540385" lvl="1" indent="-269875" algn="l">
              <a:lnSpc>
                <a:spcPts val="6264"/>
              </a:lnSpc>
              <a:buFont typeface="Arial"/>
              <a:buChar char="•"/>
            </a:pPr>
            <a:r>
              <a:rPr lang="en-US" sz="3200" dirty="0">
                <a:solidFill>
                  <a:srgbClr val="F7F7F7"/>
                </a:solidFill>
                <a:latin typeface="Open Sauce Bold"/>
                <a:ea typeface="Open Sauce Bold"/>
                <a:cs typeface="Open Sauce Bold"/>
                <a:sym typeface="Open Sauce Bold"/>
              </a:rPr>
              <a:t>Submit official high schools transcripts​</a:t>
            </a:r>
            <a:endParaRPr lang="en-US" sz="3200" dirty="0">
              <a:solidFill>
                <a:srgbClr val="F7F7F7"/>
              </a:solidFill>
              <a:latin typeface="Open Sauce Bold"/>
              <a:ea typeface="Open Sauce Bold"/>
              <a:cs typeface="Open Sauce Bold"/>
            </a:endParaRPr>
          </a:p>
          <a:p>
            <a:pPr marL="540385" lvl="1" indent="-269875" algn="l">
              <a:lnSpc>
                <a:spcPts val="6264"/>
              </a:lnSpc>
              <a:buFont typeface="Arial"/>
              <a:buChar char="•"/>
            </a:pPr>
            <a:r>
              <a:rPr lang="en-US" sz="3200" dirty="0">
                <a:solidFill>
                  <a:srgbClr val="F7F7F7"/>
                </a:solidFill>
                <a:latin typeface="Open Sauce Bold"/>
                <a:ea typeface="Open Sauce Bold"/>
                <a:cs typeface="Open Sauce Bold"/>
                <a:sym typeface="Open Sauce Bold"/>
              </a:rPr>
              <a:t>Submit official SAT/ACT/CLT scores​</a:t>
            </a:r>
            <a:endParaRPr lang="en-US" sz="3200" dirty="0">
              <a:solidFill>
                <a:srgbClr val="F7F7F7"/>
              </a:solidFill>
              <a:latin typeface="Open Sauce Bold"/>
              <a:ea typeface="Open Sauce Bold"/>
              <a:cs typeface="Open Sauce Bold"/>
            </a:endParaRPr>
          </a:p>
          <a:p>
            <a:pPr marL="540385" lvl="1" indent="-269875" algn="l">
              <a:lnSpc>
                <a:spcPts val="6264"/>
              </a:lnSpc>
              <a:buFont typeface="Arial"/>
              <a:buChar char="•"/>
            </a:pPr>
            <a:r>
              <a:rPr lang="en-US" sz="3200" dirty="0">
                <a:solidFill>
                  <a:srgbClr val="F7F7F7"/>
                </a:solidFill>
                <a:latin typeface="Open Sauce Bold"/>
                <a:ea typeface="Open Sauce Bold"/>
                <a:cs typeface="Open Sauce Bold"/>
                <a:sym typeface="Open Sauce Bold"/>
              </a:rPr>
              <a:t>Florida Dual Enrollment students earning an AA can apply test optional</a:t>
            </a:r>
            <a:endParaRPr lang="en-US" sz="3200" dirty="0">
              <a:solidFill>
                <a:srgbClr val="F7F7F7"/>
              </a:solidFill>
              <a:latin typeface="Open Sauce Bold"/>
              <a:ea typeface="Open Sauce Bold"/>
              <a:cs typeface="Open Sauce Bold"/>
            </a:endParaRPr>
          </a:p>
          <a:p>
            <a:pPr marL="0" lvl="0" indent="0" algn="l">
              <a:lnSpc>
                <a:spcPts val="2948"/>
              </a:lnSpc>
            </a:pPr>
            <a:endParaRPr lang="en-US" sz="2505" b="1" dirty="0">
              <a:solidFill>
                <a:srgbClr val="F7F7F7"/>
              </a:solidFill>
              <a:latin typeface="Open Sauce Bold"/>
              <a:ea typeface="Open Sauce Bold"/>
              <a:cs typeface="Open Sauce Bold"/>
              <a:sym typeface="Open Sauce Bold"/>
            </a:endParaRPr>
          </a:p>
        </p:txBody>
      </p:sp>
      <p:sp>
        <p:nvSpPr>
          <p:cNvPr id="7" name="TextBox 7"/>
          <p:cNvSpPr txBox="1"/>
          <p:nvPr/>
        </p:nvSpPr>
        <p:spPr>
          <a:xfrm>
            <a:off x="15697200" y="9950196"/>
            <a:ext cx="2494195" cy="322396"/>
          </a:xfrm>
          <a:prstGeom prst="rect">
            <a:avLst/>
          </a:prstGeom>
        </p:spPr>
        <p:txBody>
          <a:bodyPr lIns="0" tIns="0" rIns="0" bIns="0" rtlCol="0" anchor="t">
            <a:spAutoFit/>
          </a:bodyPr>
          <a:lstStyle/>
          <a:p>
            <a:pPr marL="0" lvl="0" indent="0" algn="r">
              <a:lnSpc>
                <a:spcPts val="2838"/>
              </a:lnSpc>
            </a:pPr>
            <a:r>
              <a:rPr lang="en-US">
                <a:solidFill>
                  <a:srgbClr val="FFFFFF"/>
                </a:solidFill>
                <a:latin typeface="Open Sauce"/>
                <a:ea typeface="Open Sauce"/>
                <a:cs typeface="Open Sauce"/>
                <a:sym typeface="Open Sauce"/>
              </a:rPr>
              <a:t>SUS TOUR 2025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EA11FDB502D440BF0FA59031F4EC96" ma:contentTypeVersion="18" ma:contentTypeDescription="Create a new document." ma:contentTypeScope="" ma:versionID="a7c223f8433ddd60b5818b459b59d44b">
  <xsd:schema xmlns:xsd="http://www.w3.org/2001/XMLSchema" xmlns:xs="http://www.w3.org/2001/XMLSchema" xmlns:p="http://schemas.microsoft.com/office/2006/metadata/properties" xmlns:ns2="f2783ffb-5ccd-4701-bdc4-5ae590562bbf" xmlns:ns3="3f422995-1f91-4bde-b2e7-ad6af32cea02" targetNamespace="http://schemas.microsoft.com/office/2006/metadata/properties" ma:root="true" ma:fieldsID="7bb8d3198c44a65cf0ba4345005ed418" ns2:_="" ns3:_="">
    <xsd:import namespace="f2783ffb-5ccd-4701-bdc4-5ae590562bbf"/>
    <xsd:import namespace="3f422995-1f91-4bde-b2e7-ad6af32cea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83ffb-5ccd-4701-bdc4-5ae590562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91af29b-e898-46cd-ad54-75745d14b3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422995-1f91-4bde-b2e7-ad6af32cea0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4c6fa4b-c358-4e5a-b359-1fd9f42b7fcf}" ma:internalName="TaxCatchAll" ma:showField="CatchAllData" ma:web="3f422995-1f91-4bde-b2e7-ad6af32cea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f422995-1f91-4bde-b2e7-ad6af32cea02" xsi:nil="true"/>
    <lcf76f155ced4ddcb4097134ff3c332f xmlns="f2783ffb-5ccd-4701-bdc4-5ae590562b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8D06CE-0D5F-438D-8044-92E1A89B8960}"/>
</file>

<file path=customXml/itemProps2.xml><?xml version="1.0" encoding="utf-8"?>
<ds:datastoreItem xmlns:ds="http://schemas.openxmlformats.org/officeDocument/2006/customXml" ds:itemID="{40EC49A4-341B-4606-B4B1-3ED8D1E277DC}"/>
</file>

<file path=customXml/itemProps3.xml><?xml version="1.0" encoding="utf-8"?>
<ds:datastoreItem xmlns:ds="http://schemas.openxmlformats.org/officeDocument/2006/customXml" ds:itemID="{E8AA9C54-11A2-4C41-985A-93BAFD14BA3B}"/>
</file>

<file path=docProps/app.xml><?xml version="1.0" encoding="utf-8"?>
<Properties xmlns="http://schemas.openxmlformats.org/officeDocument/2006/extended-properties" xmlns:vt="http://schemas.openxmlformats.org/officeDocument/2006/docPropsVTypes">
  <TotalTime>109</TotalTime>
  <Words>1119</Words>
  <Application>Microsoft Office PowerPoint</Application>
  <PresentationFormat>Custom</PresentationFormat>
  <Paragraphs>161</Paragraphs>
  <Slides>14</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Sorts Mill Goudy</vt:lpstr>
      <vt:lpstr>Calibri</vt:lpstr>
      <vt:lpstr>Canva Sans Bold</vt:lpstr>
      <vt:lpstr>Arial</vt:lpstr>
      <vt:lpstr>Arial,Sans-Serif</vt:lpstr>
      <vt:lpstr>Open Sauce</vt:lpstr>
      <vt:lpstr>Open Sauce Heavy</vt:lpstr>
      <vt:lpstr>Open Sauce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 TOUR 2025</dc:title>
  <dc:creator>Mollinedo, Sandra</dc:creator>
  <cp:lastModifiedBy>Rodriguez Manuele, Ana</cp:lastModifiedBy>
  <cp:revision>81</cp:revision>
  <cp:lastPrinted>2025-08-20T13:52:55Z</cp:lastPrinted>
  <dcterms:created xsi:type="dcterms:W3CDTF">2006-08-16T00:00:00Z</dcterms:created>
  <dcterms:modified xsi:type="dcterms:W3CDTF">2025-08-28T20:44:15Z</dcterms:modified>
  <dc:identifier>DAGtQ0Y5NII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0x010100CCEA11FDB502D440BF0FA59031F4EC96</vt:lpwstr>
  </property>
</Properties>
</file>