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5" d="100"/>
          <a:sy n="45" d="100"/>
        </p:scale>
        <p:origin x="96"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21" name="Body Level One…"/>
          <p:cNvSpPr txBox="1">
            <a:spLocks noGrp="1"/>
          </p:cNvSpPr>
          <p:nvPr>
            <p:ph type="body" sz="quarter" idx="1"/>
          </p:nvPr>
        </p:nvSpPr>
        <p:spPr>
          <a:xfrm>
            <a:off x="457200" y="1600200"/>
            <a:ext cx="8229600" cy="45259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9" name="Body Level One…"/>
          <p:cNvSpPr txBox="1">
            <a:spLocks noGrp="1"/>
          </p:cNvSpPr>
          <p:nvPr>
            <p:ph type="body" sz="quarter"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sz="quarter"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457199" y="1435100"/>
            <a:ext cx="3008315" cy="4691063"/>
          </a:xfrm>
          <a:prstGeom prst="rect">
            <a:avLst/>
          </a:prstGeom>
        </p:spPr>
        <p:txBody>
          <a:body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quarter" idx="21"/>
          </p:nvPr>
        </p:nvSpPr>
        <p:spPr>
          <a:xfrm>
            <a:off x="1792288" y="612775"/>
            <a:ext cx="5486401" cy="4114800"/>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14400" y="138112"/>
            <a:ext cx="16459200" cy="2262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914400" y="2400300"/>
            <a:ext cx="16459200" cy="7886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8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jpe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6.jpe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Freeform 2"/>
          <p:cNvSpPr/>
          <p:nvPr/>
        </p:nvSpPr>
        <p:spPr>
          <a:xfrm>
            <a:off x="0" y="0"/>
            <a:ext cx="18288000" cy="10287000"/>
          </a:xfrm>
          <a:prstGeom prst="rect">
            <a:avLst/>
          </a:prstGeom>
          <a:blipFill>
            <a:blip r:embed="rId2"/>
            <a:stretch>
              <a:fillRect/>
            </a:stretch>
          </a:blipFill>
          <a:ln w="12700">
            <a:miter lim="400000"/>
          </a:ln>
        </p:spPr>
        <p:txBody>
          <a:bodyPr lIns="45719" rIns="45719"/>
          <a:lstStyle/>
          <a:p>
            <a:endParaRPr/>
          </a:p>
        </p:txBody>
      </p:sp>
      <p:sp>
        <p:nvSpPr>
          <p:cNvPr id="95" name="Freeform 4"/>
          <p:cNvSpPr/>
          <p:nvPr/>
        </p:nvSpPr>
        <p:spPr>
          <a:xfrm>
            <a:off x="0" y="0"/>
            <a:ext cx="18287996" cy="10287001"/>
          </a:xfrm>
          <a:prstGeom prst="rect">
            <a:avLst/>
          </a:prstGeom>
          <a:solidFill>
            <a:srgbClr val="1B5633">
              <a:alpha val="84706"/>
            </a:srgbClr>
          </a:solidFill>
          <a:ln w="12700">
            <a:miter lim="400000"/>
          </a:ln>
        </p:spPr>
        <p:txBody>
          <a:bodyPr lIns="45719" rIns="45719"/>
          <a:lstStyle/>
          <a:p>
            <a:endParaRPr/>
          </a:p>
        </p:txBody>
      </p:sp>
      <p:sp>
        <p:nvSpPr>
          <p:cNvPr id="96" name="Freeform 6"/>
          <p:cNvSpPr/>
          <p:nvPr/>
        </p:nvSpPr>
        <p:spPr>
          <a:xfrm>
            <a:off x="1028699" y="1038818"/>
            <a:ext cx="5045813" cy="5590928"/>
          </a:xfrm>
          <a:prstGeom prst="rect">
            <a:avLst/>
          </a:prstGeom>
          <a:blipFill>
            <a:blip r:embed="rId3"/>
            <a:stretch>
              <a:fillRect/>
            </a:stretch>
          </a:blipFill>
          <a:ln w="12700">
            <a:miter lim="400000"/>
          </a:ln>
        </p:spPr>
        <p:txBody>
          <a:bodyPr lIns="45719" rIns="45719"/>
          <a:lstStyle/>
          <a:p>
            <a:endParaRPr/>
          </a:p>
        </p:txBody>
      </p:sp>
      <p:sp>
        <p:nvSpPr>
          <p:cNvPr id="97" name="TextBox 7"/>
          <p:cNvSpPr txBox="1"/>
          <p:nvPr/>
        </p:nvSpPr>
        <p:spPr>
          <a:xfrm>
            <a:off x="1028700" y="3940364"/>
            <a:ext cx="16230600" cy="25283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9900"/>
              </a:lnSpc>
              <a:defRPr sz="9900" spc="618">
                <a:solidFill>
                  <a:srgbClr val="FFFFFF"/>
                </a:solidFill>
                <a:latin typeface="Arial Rounded MT Bold"/>
                <a:ea typeface="Arial Rounded MT Bold"/>
                <a:cs typeface="Arial Rounded MT Bold"/>
                <a:sym typeface="Arial Rounded MT Bold"/>
              </a:defRPr>
            </a:lvl1pPr>
          </a:lstStyle>
          <a:p>
            <a:r>
              <a:rPr dirty="0">
                <a:latin typeface="+mj-lt"/>
              </a:rPr>
              <a:t>FLORIDA A&amp;M UNIVERSITY</a:t>
            </a:r>
          </a:p>
        </p:txBody>
      </p:sp>
      <p:sp>
        <p:nvSpPr>
          <p:cNvPr id="98" name="Freeform 8"/>
          <p:cNvSpPr/>
          <p:nvPr/>
        </p:nvSpPr>
        <p:spPr>
          <a:xfrm flipH="1" flipV="1">
            <a:off x="12213489" y="3834281"/>
            <a:ext cx="5045812" cy="5590928"/>
          </a:xfrm>
          <a:prstGeom prst="rect">
            <a:avLst/>
          </a:prstGeom>
          <a:blipFill>
            <a:blip r:embed="rId3"/>
            <a:stretch>
              <a:fillRect/>
            </a:stretch>
          </a:blipFill>
          <a:ln w="12700">
            <a:miter lim="400000"/>
          </a:ln>
        </p:spPr>
        <p:txBody>
          <a:bodyPr lIns="45719" rIns="45719"/>
          <a:lstStyle/>
          <a:p>
            <a:endParaRPr/>
          </a:p>
        </p:txBody>
      </p:sp>
      <p:grpSp>
        <p:nvGrpSpPr>
          <p:cNvPr id="101" name="Group 9"/>
          <p:cNvGrpSpPr/>
          <p:nvPr/>
        </p:nvGrpSpPr>
        <p:grpSpPr>
          <a:xfrm>
            <a:off x="7593132" y="1969654"/>
            <a:ext cx="3101735" cy="1265862"/>
            <a:chOff x="0" y="0"/>
            <a:chExt cx="3101734" cy="1265860"/>
          </a:xfrm>
        </p:grpSpPr>
        <p:sp>
          <p:nvSpPr>
            <p:cNvPr id="99" name="Freeform 11"/>
            <p:cNvSpPr/>
            <p:nvPr/>
          </p:nvSpPr>
          <p:spPr>
            <a:xfrm>
              <a:off x="0" y="-1"/>
              <a:ext cx="3101734" cy="1265862"/>
            </a:xfrm>
            <a:prstGeom prst="rect">
              <a:avLst/>
            </a:prstGeom>
            <a:solidFill>
              <a:srgbClr val="FEFEFE"/>
            </a:solidFill>
            <a:ln w="12700" cap="flat">
              <a:noFill/>
              <a:miter lim="400000"/>
            </a:ln>
            <a:effectLst/>
          </p:spPr>
          <p:txBody>
            <a:bodyPr wrap="square" lIns="45719" tIns="45719" rIns="45719" bIns="45719" numCol="1" anchor="t">
              <a:noAutofit/>
            </a:bodyPr>
            <a:lstStyle/>
            <a:p>
              <a:endParaRPr/>
            </a:p>
          </p:txBody>
        </p:sp>
        <p:sp>
          <p:nvSpPr>
            <p:cNvPr id="100" name="Freeform 13"/>
            <p:cNvSpPr/>
            <p:nvPr/>
          </p:nvSpPr>
          <p:spPr>
            <a:xfrm>
              <a:off x="-1" y="-1"/>
              <a:ext cx="3101736" cy="1265862"/>
            </a:xfrm>
            <a:prstGeom prst="rect">
              <a:avLst/>
            </a:prstGeom>
            <a:blipFill rotWithShape="1">
              <a:blip r:embed="rId4"/>
              <a:srcRect/>
              <a:stretch>
                <a:fillRect/>
              </a:stretch>
            </a:blipFill>
            <a:ln w="12700" cap="flat">
              <a:noFill/>
              <a:miter lim="400000"/>
            </a:ln>
            <a:effectLst/>
          </p:spPr>
          <p:txBody>
            <a:bodyPr wrap="square" lIns="45719" tIns="45719" rIns="45719" bIns="45719" numCol="1" anchor="t">
              <a:noAutofit/>
            </a:bodyPr>
            <a:lstStyle/>
            <a:p>
              <a:endParaRPr/>
            </a:p>
          </p:txBody>
        </p:sp>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Freeform 2"/>
          <p:cNvSpPr/>
          <p:nvPr/>
        </p:nvSpPr>
        <p:spPr>
          <a:xfrm>
            <a:off x="0" y="0"/>
            <a:ext cx="18288000" cy="10287000"/>
          </a:xfrm>
          <a:prstGeom prst="rect">
            <a:avLst/>
          </a:prstGeom>
          <a:blipFill>
            <a:blip r:embed="rId2"/>
            <a:stretch>
              <a:fillRect/>
            </a:stretch>
          </a:blipFill>
          <a:ln w="12700">
            <a:miter lim="400000"/>
          </a:ln>
        </p:spPr>
        <p:txBody>
          <a:bodyPr lIns="45719" rIns="45719"/>
          <a:lstStyle/>
          <a:p>
            <a:endParaRPr/>
          </a:p>
        </p:txBody>
      </p:sp>
      <p:sp>
        <p:nvSpPr>
          <p:cNvPr id="219" name="TextBox 3"/>
          <p:cNvSpPr txBox="1"/>
          <p:nvPr/>
        </p:nvSpPr>
        <p:spPr>
          <a:xfrm>
            <a:off x="8582165" y="1699341"/>
            <a:ext cx="6320327" cy="10272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7800"/>
              </a:lnSpc>
              <a:defRPr sz="5500" spc="122">
                <a:solidFill>
                  <a:srgbClr val="1B5633"/>
                </a:solidFill>
                <a:latin typeface="SignPainter-HouseScript"/>
                <a:ea typeface="SignPainter-HouseScript"/>
                <a:cs typeface="SignPainter-HouseScript"/>
                <a:sym typeface="SignPainter-HouseScript"/>
              </a:defRPr>
            </a:lvl1pPr>
          </a:lstStyle>
          <a:p>
            <a:r>
              <a:rPr sz="7200" dirty="0">
                <a:latin typeface="Freestyle Script" panose="030804020302050B0404" pitchFamily="66" charset="0"/>
              </a:rPr>
              <a:t>First-Year Experience</a:t>
            </a:r>
          </a:p>
        </p:txBody>
      </p:sp>
      <p:sp>
        <p:nvSpPr>
          <p:cNvPr id="220" name="Freeform 5"/>
          <p:cNvSpPr/>
          <p:nvPr/>
        </p:nvSpPr>
        <p:spPr>
          <a:xfrm>
            <a:off x="1303252" y="1545112"/>
            <a:ext cx="6545634" cy="6562543"/>
          </a:xfrm>
          <a:prstGeom prst="rect">
            <a:avLst/>
          </a:prstGeom>
          <a:blipFill>
            <a:blip r:embed="rId3"/>
            <a:stretch>
              <a:fillRect/>
            </a:stretch>
          </a:blipFill>
          <a:ln w="12700">
            <a:miter lim="400000"/>
          </a:ln>
        </p:spPr>
        <p:txBody>
          <a:bodyPr lIns="45719" rIns="45719"/>
          <a:lstStyle/>
          <a:p>
            <a:endParaRPr/>
          </a:p>
        </p:txBody>
      </p:sp>
      <p:sp>
        <p:nvSpPr>
          <p:cNvPr id="221" name="TextBox 6"/>
          <p:cNvSpPr txBox="1"/>
          <p:nvPr/>
        </p:nvSpPr>
        <p:spPr>
          <a:xfrm>
            <a:off x="4325732" y="266754"/>
            <a:ext cx="13962268" cy="7703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6000"/>
              </a:lnSpc>
              <a:defRPr sz="6000" spc="78">
                <a:latin typeface="Arial Rounded MT Bold"/>
                <a:ea typeface="Arial Rounded MT Bold"/>
                <a:cs typeface="Arial Rounded MT Bold"/>
                <a:sym typeface="Arial Rounded MT Bold"/>
              </a:defRPr>
            </a:lvl1pPr>
          </a:lstStyle>
          <a:p>
            <a:r>
              <a:rPr dirty="0">
                <a:latin typeface="+mj-lt"/>
              </a:rPr>
              <a:t>LIVING LEARNING COMMUNITIES</a:t>
            </a:r>
          </a:p>
        </p:txBody>
      </p:sp>
      <p:sp>
        <p:nvSpPr>
          <p:cNvPr id="222" name="TextBox 7"/>
          <p:cNvSpPr txBox="1"/>
          <p:nvPr/>
        </p:nvSpPr>
        <p:spPr>
          <a:xfrm>
            <a:off x="8582165" y="2993171"/>
            <a:ext cx="7501708" cy="18199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3600"/>
              </a:lnSpc>
              <a:defRPr sz="2600" spc="-10"/>
            </a:lvl1pPr>
          </a:lstStyle>
          <a:p>
            <a:r>
              <a:t>Designed for first-year students, FAMU’s Living Learning Communities (LLCs) motivate, cultivate, and challenge student residents both in and outside of the classroom. Programing includes:</a:t>
            </a:r>
          </a:p>
        </p:txBody>
      </p:sp>
      <p:sp>
        <p:nvSpPr>
          <p:cNvPr id="223" name="TextBox 8"/>
          <p:cNvSpPr txBox="1"/>
          <p:nvPr/>
        </p:nvSpPr>
        <p:spPr>
          <a:xfrm>
            <a:off x="8582165" y="5403789"/>
            <a:ext cx="4707279" cy="22771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562104" lvl="1" indent="-281052">
              <a:lnSpc>
                <a:spcPts val="3600"/>
              </a:lnSpc>
              <a:buSzPct val="100000"/>
              <a:buFont typeface="Arial"/>
              <a:buChar char="•"/>
              <a:defRPr sz="2600" spc="-10"/>
            </a:pPr>
            <a:r>
              <a:t>Meetings/Study groups</a:t>
            </a:r>
          </a:p>
          <a:p>
            <a:pPr marL="562104" lvl="1" indent="-281052">
              <a:lnSpc>
                <a:spcPts val="3600"/>
              </a:lnSpc>
              <a:buSzPct val="100000"/>
              <a:buFont typeface="Arial"/>
              <a:buChar char="•"/>
              <a:defRPr sz="2600" spc="-10"/>
            </a:pPr>
            <a:r>
              <a:t>Group activities/projects</a:t>
            </a:r>
          </a:p>
          <a:p>
            <a:pPr marL="562104" lvl="1" indent="-281052">
              <a:lnSpc>
                <a:spcPts val="3600"/>
              </a:lnSpc>
              <a:buSzPct val="100000"/>
              <a:buFont typeface="Arial"/>
              <a:buChar char="•"/>
              <a:defRPr sz="2600" spc="-10"/>
            </a:pPr>
            <a:r>
              <a:t>Leadership development </a:t>
            </a:r>
          </a:p>
          <a:p>
            <a:pPr marL="562104" lvl="1" indent="-281052">
              <a:lnSpc>
                <a:spcPts val="3600"/>
              </a:lnSpc>
              <a:buSzPct val="100000"/>
              <a:buFont typeface="Arial"/>
              <a:buChar char="•"/>
              <a:defRPr sz="2600" spc="-10"/>
            </a:pPr>
            <a:r>
              <a:t>Research </a:t>
            </a:r>
          </a:p>
          <a:p>
            <a:pPr marL="562104" lvl="1" indent="-281052">
              <a:lnSpc>
                <a:spcPts val="3600"/>
              </a:lnSpc>
              <a:buSzPct val="100000"/>
              <a:buFont typeface="Arial"/>
              <a:buChar char="•"/>
              <a:defRPr sz="2600" spc="-10"/>
            </a:pPr>
            <a:r>
              <a:t>Study abroad/field trips  </a:t>
            </a:r>
          </a:p>
        </p:txBody>
      </p:sp>
      <p:sp>
        <p:nvSpPr>
          <p:cNvPr id="224" name="TextBox 9"/>
          <p:cNvSpPr txBox="1"/>
          <p:nvPr/>
        </p:nvSpPr>
        <p:spPr>
          <a:xfrm>
            <a:off x="13474346" y="5403789"/>
            <a:ext cx="4510836" cy="18199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562104" lvl="1" indent="-281052">
              <a:lnSpc>
                <a:spcPts val="3600"/>
              </a:lnSpc>
              <a:buSzPct val="100000"/>
              <a:buFont typeface="Arial"/>
              <a:buChar char="•"/>
              <a:defRPr sz="2600" spc="-10"/>
            </a:pPr>
            <a:r>
              <a:t>Shared classes </a:t>
            </a:r>
          </a:p>
          <a:p>
            <a:pPr marL="562104" lvl="1" indent="-281052">
              <a:lnSpc>
                <a:spcPts val="3600"/>
              </a:lnSpc>
              <a:buSzPct val="100000"/>
              <a:buFont typeface="Arial"/>
              <a:buChar char="•"/>
              <a:defRPr sz="2600" spc="-10"/>
            </a:pPr>
            <a:r>
              <a:t>Service Learning </a:t>
            </a:r>
          </a:p>
          <a:p>
            <a:pPr marL="562104" lvl="1" indent="-281052">
              <a:lnSpc>
                <a:spcPts val="3600"/>
              </a:lnSpc>
              <a:buSzPct val="100000"/>
              <a:buFont typeface="Arial"/>
              <a:buChar char="•"/>
              <a:defRPr sz="2600" spc="-10"/>
            </a:pPr>
            <a:r>
              <a:t>Career/Experiential Learning</a:t>
            </a:r>
          </a:p>
          <a:p>
            <a:pPr marL="562104" lvl="1" indent="-281052">
              <a:lnSpc>
                <a:spcPts val="3600"/>
              </a:lnSpc>
              <a:buSzPct val="100000"/>
              <a:buFont typeface="Arial"/>
              <a:buChar char="•"/>
              <a:defRPr sz="2600" spc="-10"/>
            </a:pPr>
            <a:r>
              <a:t>Cultural and social events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Freeform 2"/>
          <p:cNvSpPr/>
          <p:nvPr/>
        </p:nvSpPr>
        <p:spPr>
          <a:xfrm>
            <a:off x="0" y="0"/>
            <a:ext cx="18288000" cy="10287000"/>
          </a:xfrm>
          <a:prstGeom prst="rect">
            <a:avLst/>
          </a:prstGeom>
          <a:blipFill>
            <a:blip r:embed="rId2"/>
            <a:stretch>
              <a:fillRect/>
            </a:stretch>
          </a:blipFill>
          <a:ln w="12700">
            <a:miter lim="400000"/>
          </a:ln>
        </p:spPr>
        <p:txBody>
          <a:bodyPr lIns="45719" rIns="45719"/>
          <a:lstStyle/>
          <a:p>
            <a:endParaRPr/>
          </a:p>
        </p:txBody>
      </p:sp>
      <p:sp>
        <p:nvSpPr>
          <p:cNvPr id="227" name="Freeform 4"/>
          <p:cNvSpPr/>
          <p:nvPr/>
        </p:nvSpPr>
        <p:spPr>
          <a:xfrm>
            <a:off x="1358874" y="1519047"/>
            <a:ext cx="6548816" cy="6548816"/>
          </a:xfrm>
          <a:prstGeom prst="rect">
            <a:avLst/>
          </a:prstGeom>
          <a:blipFill>
            <a:blip r:embed="rId3"/>
            <a:stretch>
              <a:fillRect/>
            </a:stretch>
          </a:blipFill>
          <a:ln w="12700">
            <a:miter lim="400000"/>
          </a:ln>
        </p:spPr>
        <p:txBody>
          <a:bodyPr lIns="45719" rIns="45719"/>
          <a:lstStyle/>
          <a:p>
            <a:endParaRPr/>
          </a:p>
        </p:txBody>
      </p:sp>
      <p:sp>
        <p:nvSpPr>
          <p:cNvPr id="228" name="TextBox 5"/>
          <p:cNvSpPr txBox="1"/>
          <p:nvPr/>
        </p:nvSpPr>
        <p:spPr>
          <a:xfrm>
            <a:off x="4325732" y="266754"/>
            <a:ext cx="13962268" cy="7703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6000"/>
              </a:lnSpc>
              <a:defRPr sz="6000" spc="78">
                <a:latin typeface="Arial Rounded MT Bold"/>
                <a:ea typeface="Arial Rounded MT Bold"/>
                <a:cs typeface="Arial Rounded MT Bold"/>
                <a:sym typeface="Arial Rounded MT Bold"/>
              </a:defRPr>
            </a:lvl1pPr>
          </a:lstStyle>
          <a:p>
            <a:r>
              <a:rPr dirty="0">
                <a:latin typeface="+mj-lt"/>
              </a:rPr>
              <a:t>HONORS PROGRAM</a:t>
            </a:r>
          </a:p>
        </p:txBody>
      </p:sp>
      <p:sp>
        <p:nvSpPr>
          <p:cNvPr id="229" name="TextBox 6"/>
          <p:cNvSpPr txBox="1"/>
          <p:nvPr/>
        </p:nvSpPr>
        <p:spPr>
          <a:xfrm>
            <a:off x="8667459" y="3031717"/>
            <a:ext cx="9044989" cy="19678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3900"/>
              </a:lnSpc>
              <a:defRPr sz="2700" spc="-10"/>
            </a:lvl1pPr>
          </a:lstStyle>
          <a:p>
            <a:r>
              <a:t>Students enrolled in FAMU honors courses receive more individualized resources. The program is designed for students who like a highly interactive and challenging learning environment. </a:t>
            </a:r>
          </a:p>
        </p:txBody>
      </p:sp>
      <p:sp>
        <p:nvSpPr>
          <p:cNvPr id="230" name="TextBox 7"/>
          <p:cNvSpPr txBox="1"/>
          <p:nvPr/>
        </p:nvSpPr>
        <p:spPr>
          <a:xfrm>
            <a:off x="8423302" y="5970415"/>
            <a:ext cx="6621379" cy="19678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604519" lvl="1" indent="-302259">
              <a:lnSpc>
                <a:spcPts val="3900"/>
              </a:lnSpc>
              <a:buSzPct val="100000"/>
              <a:buFont typeface="Arial"/>
              <a:buChar char="•"/>
              <a:defRPr sz="2700" spc="-10"/>
            </a:pPr>
            <a:r>
              <a:t>Honors notation on transcript </a:t>
            </a:r>
          </a:p>
          <a:p>
            <a:pPr marL="604519" lvl="1" indent="-302259">
              <a:lnSpc>
                <a:spcPts val="3900"/>
              </a:lnSpc>
              <a:buSzPct val="100000"/>
              <a:buFont typeface="Arial"/>
              <a:buChar char="•"/>
              <a:defRPr sz="2700" spc="-10"/>
            </a:pPr>
            <a:r>
              <a:t>Certificate of Completion </a:t>
            </a:r>
          </a:p>
          <a:p>
            <a:pPr marL="604519" lvl="1" indent="-302259">
              <a:lnSpc>
                <a:spcPts val="3900"/>
              </a:lnSpc>
              <a:buSzPct val="100000"/>
              <a:buFont typeface="Arial"/>
              <a:buChar char="•"/>
              <a:defRPr sz="2700" spc="-10"/>
            </a:pPr>
            <a:r>
              <a:t>Honors Plaque</a:t>
            </a:r>
          </a:p>
          <a:p>
            <a:pPr marL="604519" lvl="1" indent="-302259">
              <a:lnSpc>
                <a:spcPts val="3900"/>
              </a:lnSpc>
              <a:buSzPct val="100000"/>
              <a:buFont typeface="Arial"/>
              <a:buChar char="•"/>
              <a:defRPr sz="2700" spc="-10"/>
            </a:pPr>
            <a:r>
              <a:t>Commencement Medallion   </a:t>
            </a:r>
          </a:p>
        </p:txBody>
      </p:sp>
      <p:sp>
        <p:nvSpPr>
          <p:cNvPr id="231" name="TextBox 8"/>
          <p:cNvSpPr txBox="1"/>
          <p:nvPr/>
        </p:nvSpPr>
        <p:spPr>
          <a:xfrm>
            <a:off x="8688760" y="5399973"/>
            <a:ext cx="5062478" cy="4819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3900"/>
              </a:lnSpc>
              <a:defRPr sz="2700" b="1" i="1" spc="-10"/>
            </a:lvl1pPr>
          </a:lstStyle>
          <a:p>
            <a:r>
              <a:t>Benefits: </a:t>
            </a:r>
          </a:p>
        </p:txBody>
      </p:sp>
      <p:sp>
        <p:nvSpPr>
          <p:cNvPr id="232" name="TextBox 9"/>
          <p:cNvSpPr txBox="1"/>
          <p:nvPr/>
        </p:nvSpPr>
        <p:spPr>
          <a:xfrm>
            <a:off x="8688760" y="1735003"/>
            <a:ext cx="8566307" cy="1005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ts val="8400"/>
              </a:lnSpc>
              <a:defRPr sz="6000" spc="131">
                <a:solidFill>
                  <a:srgbClr val="1B5633"/>
                </a:solidFill>
                <a:latin typeface="SignPainter-HouseScript"/>
                <a:ea typeface="SignPainter-HouseScript"/>
                <a:cs typeface="SignPainter-HouseScript"/>
                <a:sym typeface="SignPainter-HouseScript"/>
              </a:defRPr>
            </a:lvl1pPr>
          </a:lstStyle>
          <a:p>
            <a:r>
              <a:rPr dirty="0"/>
              <a:t>Excellence and Distinction</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Freeform 2"/>
          <p:cNvSpPr/>
          <p:nvPr/>
        </p:nvSpPr>
        <p:spPr>
          <a:xfrm>
            <a:off x="0" y="0"/>
            <a:ext cx="18288000" cy="10287000"/>
          </a:xfrm>
          <a:prstGeom prst="rect">
            <a:avLst/>
          </a:prstGeom>
          <a:blipFill>
            <a:blip r:embed="rId2"/>
            <a:stretch>
              <a:fillRect/>
            </a:stretch>
          </a:blipFill>
          <a:ln w="12700">
            <a:miter lim="400000"/>
          </a:ln>
        </p:spPr>
        <p:txBody>
          <a:bodyPr lIns="45719" rIns="45719"/>
          <a:lstStyle/>
          <a:p>
            <a:endParaRPr/>
          </a:p>
        </p:txBody>
      </p:sp>
      <p:sp>
        <p:nvSpPr>
          <p:cNvPr id="235" name="Freeform 4"/>
          <p:cNvSpPr/>
          <p:nvPr/>
        </p:nvSpPr>
        <p:spPr>
          <a:xfrm>
            <a:off x="1355382" y="1500165"/>
            <a:ext cx="6472580" cy="6585209"/>
          </a:xfrm>
          <a:prstGeom prst="rect">
            <a:avLst/>
          </a:prstGeom>
          <a:blipFill>
            <a:blip r:embed="rId3"/>
            <a:stretch>
              <a:fillRect/>
            </a:stretch>
          </a:blipFill>
          <a:ln w="12700">
            <a:miter lim="400000"/>
          </a:ln>
        </p:spPr>
        <p:txBody>
          <a:bodyPr lIns="45719" rIns="45719"/>
          <a:lstStyle/>
          <a:p>
            <a:endParaRPr/>
          </a:p>
        </p:txBody>
      </p:sp>
      <p:sp>
        <p:nvSpPr>
          <p:cNvPr id="236" name="TextBox 5"/>
          <p:cNvSpPr txBox="1"/>
          <p:nvPr/>
        </p:nvSpPr>
        <p:spPr>
          <a:xfrm>
            <a:off x="4325732" y="266754"/>
            <a:ext cx="13962268" cy="7703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6000"/>
              </a:lnSpc>
              <a:defRPr sz="6000" spc="78">
                <a:latin typeface="Arial Rounded MT Bold"/>
                <a:ea typeface="Arial Rounded MT Bold"/>
                <a:cs typeface="Arial Rounded MT Bold"/>
                <a:sym typeface="Arial Rounded MT Bold"/>
              </a:defRPr>
            </a:lvl1pPr>
          </a:lstStyle>
          <a:p>
            <a:r>
              <a:rPr dirty="0">
                <a:latin typeface="+mj-lt"/>
              </a:rPr>
              <a:t>STUDENT SUPPORT SERVICES</a:t>
            </a:r>
          </a:p>
        </p:txBody>
      </p:sp>
      <p:sp>
        <p:nvSpPr>
          <p:cNvPr id="237" name="TextBox 6"/>
          <p:cNvSpPr txBox="1"/>
          <p:nvPr/>
        </p:nvSpPr>
        <p:spPr>
          <a:xfrm>
            <a:off x="8726958" y="1553296"/>
            <a:ext cx="7820997" cy="11156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8400"/>
              </a:lnSpc>
              <a:defRPr sz="6000" spc="131">
                <a:solidFill>
                  <a:srgbClr val="1B5633"/>
                </a:solidFill>
                <a:latin typeface="SignPainter-HouseScript"/>
                <a:ea typeface="SignPainter-HouseScript"/>
                <a:cs typeface="SignPainter-HouseScript"/>
                <a:sym typeface="SignPainter-HouseScript"/>
              </a:defRPr>
            </a:lvl1pPr>
          </a:lstStyle>
          <a:p>
            <a:r>
              <a:rPr sz="7200" dirty="0">
                <a:latin typeface="Freestyle Script" panose="030804020302050B0404" pitchFamily="66" charset="0"/>
              </a:rPr>
              <a:t>Student Success</a:t>
            </a:r>
          </a:p>
        </p:txBody>
      </p:sp>
      <p:sp>
        <p:nvSpPr>
          <p:cNvPr id="238" name="TextBox 7"/>
          <p:cNvSpPr txBox="1"/>
          <p:nvPr/>
        </p:nvSpPr>
        <p:spPr>
          <a:xfrm>
            <a:off x="9352988" y="5168202"/>
            <a:ext cx="7409986" cy="30118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604519" lvl="1" indent="-302259">
              <a:lnSpc>
                <a:spcPts val="4800"/>
              </a:lnSpc>
              <a:buSzPct val="100000"/>
              <a:buFont typeface="Arial"/>
              <a:buChar char="•"/>
              <a:defRPr sz="2700" spc="-10"/>
            </a:pPr>
            <a:r>
              <a:rPr dirty="0"/>
              <a:t>Academic advising </a:t>
            </a:r>
          </a:p>
          <a:p>
            <a:pPr marL="604519" lvl="1" indent="-302259">
              <a:lnSpc>
                <a:spcPts val="4800"/>
              </a:lnSpc>
              <a:buSzPct val="100000"/>
              <a:buFont typeface="Arial"/>
              <a:buChar char="•"/>
              <a:defRPr sz="2700" spc="-10"/>
            </a:pPr>
            <a:r>
              <a:rPr dirty="0"/>
              <a:t>Academic coaching  and tutoring </a:t>
            </a:r>
          </a:p>
          <a:p>
            <a:pPr marL="604519" lvl="1" indent="-302259">
              <a:lnSpc>
                <a:spcPts val="4800"/>
              </a:lnSpc>
              <a:buSzPct val="100000"/>
              <a:buFont typeface="Arial"/>
              <a:buChar char="•"/>
              <a:defRPr sz="2700" spc="-10"/>
            </a:pPr>
            <a:r>
              <a:rPr dirty="0"/>
              <a:t>Health and wellness resources </a:t>
            </a:r>
          </a:p>
          <a:p>
            <a:pPr marL="604519" lvl="1" indent="-302259">
              <a:lnSpc>
                <a:spcPts val="4800"/>
              </a:lnSpc>
              <a:buSzPct val="100000"/>
              <a:buFont typeface="Arial"/>
              <a:buChar char="•"/>
              <a:defRPr sz="2700" spc="-10"/>
            </a:pPr>
            <a:r>
              <a:rPr dirty="0"/>
              <a:t>Counseling and psychological services</a:t>
            </a:r>
          </a:p>
          <a:p>
            <a:pPr marL="604519" lvl="1" indent="-302259">
              <a:lnSpc>
                <a:spcPts val="4800"/>
              </a:lnSpc>
              <a:buSzPct val="100000"/>
              <a:buFont typeface="Arial"/>
              <a:buChar char="•"/>
              <a:defRPr sz="2700" spc="-10"/>
            </a:pPr>
            <a:r>
              <a:rPr dirty="0"/>
              <a:t>Peer mentoring </a:t>
            </a:r>
          </a:p>
        </p:txBody>
      </p:sp>
      <p:sp>
        <p:nvSpPr>
          <p:cNvPr id="239" name="TextBox 8"/>
          <p:cNvSpPr txBox="1"/>
          <p:nvPr/>
        </p:nvSpPr>
        <p:spPr>
          <a:xfrm>
            <a:off x="8726958" y="2936940"/>
            <a:ext cx="7952090" cy="18167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3600"/>
              </a:lnSpc>
              <a:defRPr sz="2500"/>
            </a:lvl1pPr>
          </a:lstStyle>
          <a:p>
            <a:r>
              <a:rPr dirty="0"/>
              <a:t>We are committed to providing the tools and support students need to thrive. From academic guidance to personal well-being, we offer a range of resources designed to help every student reach their full potential</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Freeform 2"/>
          <p:cNvSpPr/>
          <p:nvPr/>
        </p:nvSpPr>
        <p:spPr>
          <a:xfrm>
            <a:off x="0" y="0"/>
            <a:ext cx="18288000" cy="10287000"/>
          </a:xfrm>
          <a:prstGeom prst="rect">
            <a:avLst/>
          </a:prstGeom>
          <a:blipFill>
            <a:blip r:embed="rId2"/>
            <a:stretch>
              <a:fillRect/>
            </a:stretch>
          </a:blipFill>
          <a:ln w="12700">
            <a:miter lim="400000"/>
          </a:ln>
        </p:spPr>
        <p:txBody>
          <a:bodyPr lIns="45719" rIns="45719"/>
          <a:lstStyle/>
          <a:p>
            <a:endParaRPr/>
          </a:p>
        </p:txBody>
      </p:sp>
      <p:sp>
        <p:nvSpPr>
          <p:cNvPr id="242" name="TextBox 3"/>
          <p:cNvSpPr txBox="1"/>
          <p:nvPr/>
        </p:nvSpPr>
        <p:spPr>
          <a:xfrm>
            <a:off x="9191534" y="1676923"/>
            <a:ext cx="6797242" cy="11156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8400"/>
              </a:lnSpc>
              <a:defRPr sz="6000" spc="131">
                <a:solidFill>
                  <a:srgbClr val="1B5633"/>
                </a:solidFill>
                <a:latin typeface="SignPainter-HouseScript"/>
                <a:ea typeface="SignPainter-HouseScript"/>
                <a:cs typeface="SignPainter-HouseScript"/>
                <a:sym typeface="SignPainter-HouseScript"/>
              </a:defRPr>
            </a:lvl1pPr>
          </a:lstStyle>
          <a:p>
            <a:r>
              <a:rPr sz="7200" dirty="0">
                <a:latin typeface="Freestyle Script" panose="030804020302050B0404" pitchFamily="66" charset="0"/>
              </a:rPr>
              <a:t>Equipped to Lead</a:t>
            </a:r>
          </a:p>
        </p:txBody>
      </p:sp>
      <p:sp>
        <p:nvSpPr>
          <p:cNvPr id="243" name="Freeform 5"/>
          <p:cNvSpPr/>
          <p:nvPr/>
        </p:nvSpPr>
        <p:spPr>
          <a:xfrm>
            <a:off x="1336669" y="1470368"/>
            <a:ext cx="6728495" cy="6728495"/>
          </a:xfrm>
          <a:prstGeom prst="rect">
            <a:avLst/>
          </a:prstGeom>
          <a:blipFill>
            <a:blip r:embed="rId3"/>
            <a:stretch>
              <a:fillRect/>
            </a:stretch>
          </a:blipFill>
          <a:ln w="12700">
            <a:miter lim="400000"/>
          </a:ln>
        </p:spPr>
        <p:txBody>
          <a:bodyPr lIns="45719" rIns="45719"/>
          <a:lstStyle/>
          <a:p>
            <a:endParaRPr/>
          </a:p>
        </p:txBody>
      </p:sp>
      <p:sp>
        <p:nvSpPr>
          <p:cNvPr id="244" name="TextBox 6"/>
          <p:cNvSpPr txBox="1"/>
          <p:nvPr/>
        </p:nvSpPr>
        <p:spPr>
          <a:xfrm>
            <a:off x="4325732" y="341242"/>
            <a:ext cx="13962268" cy="885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6900"/>
              </a:lnSpc>
              <a:defRPr sz="6900" spc="90">
                <a:latin typeface="Arial Rounded MT Bold"/>
                <a:ea typeface="Arial Rounded MT Bold"/>
                <a:cs typeface="Arial Rounded MT Bold"/>
                <a:sym typeface="Arial Rounded MT Bold"/>
              </a:defRPr>
            </a:lvl1pPr>
          </a:lstStyle>
          <a:p>
            <a:r>
              <a:rPr dirty="0">
                <a:latin typeface="+mj-lt"/>
              </a:rPr>
              <a:t>CAREER DEVELOPMENT</a:t>
            </a:r>
          </a:p>
        </p:txBody>
      </p:sp>
      <p:sp>
        <p:nvSpPr>
          <p:cNvPr id="245" name="TextBox 7"/>
          <p:cNvSpPr txBox="1"/>
          <p:nvPr/>
        </p:nvSpPr>
        <p:spPr>
          <a:xfrm>
            <a:off x="9191534" y="3013557"/>
            <a:ext cx="8067766" cy="4939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ts val="3900"/>
              </a:lnSpc>
              <a:defRPr sz="2700" spc="-10"/>
            </a:pPr>
            <a:r>
              <a:rPr dirty="0"/>
              <a:t>The FAMU Career and Professional Development Center helps students discover their passions, build experience, and connect with employers so they graduate career-ready. </a:t>
            </a:r>
          </a:p>
          <a:p>
            <a:pPr>
              <a:lnSpc>
                <a:spcPts val="3900"/>
              </a:lnSpc>
            </a:pPr>
            <a:endParaRPr dirty="0"/>
          </a:p>
          <a:p>
            <a:pPr marL="604519" lvl="1" indent="-302259">
              <a:lnSpc>
                <a:spcPts val="3900"/>
              </a:lnSpc>
              <a:buSzPct val="100000"/>
              <a:buFont typeface="Arial"/>
              <a:buChar char="•"/>
              <a:defRPr sz="2700" spc="-10"/>
            </a:pPr>
            <a:r>
              <a:rPr dirty="0"/>
              <a:t>Career Coaching</a:t>
            </a:r>
          </a:p>
          <a:p>
            <a:pPr marL="604519" lvl="1" indent="-302259">
              <a:lnSpc>
                <a:spcPts val="3900"/>
              </a:lnSpc>
              <a:buSzPct val="100000"/>
              <a:buFont typeface="Arial"/>
              <a:buChar char="•"/>
              <a:defRPr sz="2700" spc="-10"/>
            </a:pPr>
            <a:r>
              <a:rPr dirty="0"/>
              <a:t>Major Exploration</a:t>
            </a:r>
          </a:p>
          <a:p>
            <a:pPr marL="604519" lvl="1" indent="-302259">
              <a:lnSpc>
                <a:spcPts val="3900"/>
              </a:lnSpc>
              <a:buSzPct val="100000"/>
              <a:buFont typeface="Arial"/>
              <a:buChar char="•"/>
              <a:defRPr sz="2700" spc="-10"/>
            </a:pPr>
            <a:r>
              <a:rPr dirty="0"/>
              <a:t>Internships </a:t>
            </a:r>
          </a:p>
          <a:p>
            <a:pPr marL="604519" lvl="1" indent="-302259">
              <a:lnSpc>
                <a:spcPts val="3900"/>
              </a:lnSpc>
              <a:buSzPct val="100000"/>
              <a:buFont typeface="Arial"/>
              <a:buChar char="•"/>
              <a:defRPr sz="2700" spc="-10"/>
            </a:pPr>
            <a:r>
              <a:rPr dirty="0"/>
              <a:t>Job Search Support</a:t>
            </a:r>
          </a:p>
          <a:p>
            <a:pPr marL="604519" lvl="1" indent="-302259">
              <a:lnSpc>
                <a:spcPts val="3900"/>
              </a:lnSpc>
              <a:buSzPct val="100000"/>
              <a:buFont typeface="Arial"/>
              <a:buChar char="•"/>
              <a:defRPr sz="2700" spc="-10"/>
            </a:pPr>
            <a:r>
              <a:rPr dirty="0"/>
              <a:t>Career Planning </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Freeform 2"/>
          <p:cNvSpPr/>
          <p:nvPr/>
        </p:nvSpPr>
        <p:spPr>
          <a:xfrm>
            <a:off x="0" y="0"/>
            <a:ext cx="18288000" cy="10287000"/>
          </a:xfrm>
          <a:prstGeom prst="rect">
            <a:avLst/>
          </a:prstGeom>
          <a:blipFill>
            <a:blip r:embed="rId2"/>
            <a:stretch>
              <a:fillRect/>
            </a:stretch>
          </a:blipFill>
          <a:ln w="12700">
            <a:miter lim="400000"/>
          </a:ln>
        </p:spPr>
        <p:txBody>
          <a:bodyPr lIns="45719" rIns="45719"/>
          <a:lstStyle/>
          <a:p>
            <a:endParaRPr/>
          </a:p>
        </p:txBody>
      </p:sp>
      <p:sp>
        <p:nvSpPr>
          <p:cNvPr id="248" name="Freeform 3"/>
          <p:cNvSpPr/>
          <p:nvPr/>
        </p:nvSpPr>
        <p:spPr>
          <a:xfrm rot="16200000" flipH="1">
            <a:off x="12518382" y="4849635"/>
            <a:ext cx="4716103" cy="4114801"/>
          </a:xfrm>
          <a:prstGeom prst="rect">
            <a:avLst/>
          </a:prstGeom>
          <a:blipFill>
            <a:blip r:embed="rId3"/>
            <a:stretch>
              <a:fillRect/>
            </a:stretch>
          </a:blipFill>
          <a:ln w="12700">
            <a:miter lim="400000"/>
          </a:ln>
        </p:spPr>
        <p:txBody>
          <a:bodyPr lIns="45719" rIns="45719"/>
          <a:lstStyle/>
          <a:p>
            <a:endParaRPr/>
          </a:p>
        </p:txBody>
      </p:sp>
      <p:sp>
        <p:nvSpPr>
          <p:cNvPr id="249" name="Freeform 5"/>
          <p:cNvSpPr/>
          <p:nvPr/>
        </p:nvSpPr>
        <p:spPr>
          <a:xfrm>
            <a:off x="11155264" y="0"/>
            <a:ext cx="7132733" cy="10287001"/>
          </a:xfrm>
          <a:prstGeom prst="rect">
            <a:avLst/>
          </a:prstGeom>
          <a:solidFill>
            <a:srgbClr val="1B5633"/>
          </a:solidFill>
          <a:ln w="12700">
            <a:miter lim="400000"/>
          </a:ln>
        </p:spPr>
        <p:txBody>
          <a:bodyPr lIns="45719" rIns="45719"/>
          <a:lstStyle/>
          <a:p>
            <a:endParaRPr/>
          </a:p>
        </p:txBody>
      </p:sp>
      <p:sp>
        <p:nvSpPr>
          <p:cNvPr id="250" name="AutoShape 8"/>
          <p:cNvSpPr/>
          <p:nvPr/>
        </p:nvSpPr>
        <p:spPr>
          <a:xfrm flipV="1">
            <a:off x="2058273" y="2129300"/>
            <a:ext cx="1" cy="6349644"/>
          </a:xfrm>
          <a:prstGeom prst="line">
            <a:avLst/>
          </a:prstGeom>
          <a:ln w="28575">
            <a:solidFill>
              <a:srgbClr val="F1F2F2"/>
            </a:solidFill>
          </a:ln>
        </p:spPr>
        <p:txBody>
          <a:bodyPr lIns="45719" rIns="45719"/>
          <a:lstStyle/>
          <a:p>
            <a:endParaRPr/>
          </a:p>
        </p:txBody>
      </p:sp>
      <p:sp>
        <p:nvSpPr>
          <p:cNvPr id="251" name="Freeform 16"/>
          <p:cNvSpPr/>
          <p:nvPr/>
        </p:nvSpPr>
        <p:spPr>
          <a:xfrm>
            <a:off x="13260463" y="737866"/>
            <a:ext cx="3231942" cy="3231942"/>
          </a:xfrm>
          <a:prstGeom prst="ellipse">
            <a:avLst/>
          </a:prstGeom>
          <a:blipFill>
            <a:blip r:embed="rId4"/>
            <a:stretch>
              <a:fillRect/>
            </a:stretch>
          </a:blipFill>
          <a:ln w="12700">
            <a:miter lim="400000"/>
          </a:ln>
        </p:spPr>
        <p:txBody>
          <a:bodyPr lIns="45719" rIns="45719"/>
          <a:lstStyle/>
          <a:p>
            <a:endParaRPr/>
          </a:p>
        </p:txBody>
      </p:sp>
      <p:sp>
        <p:nvSpPr>
          <p:cNvPr id="252" name="Freeform 18"/>
          <p:cNvSpPr/>
          <p:nvPr/>
        </p:nvSpPr>
        <p:spPr>
          <a:xfrm>
            <a:off x="13187898" y="4296779"/>
            <a:ext cx="3231942" cy="3231942"/>
          </a:xfrm>
          <a:prstGeom prst="ellipse">
            <a:avLst/>
          </a:prstGeom>
          <a:blipFill>
            <a:blip r:embed="rId5"/>
            <a:stretch>
              <a:fillRect/>
            </a:stretch>
          </a:blipFill>
          <a:ln w="12700">
            <a:miter lim="400000"/>
          </a:ln>
        </p:spPr>
        <p:txBody>
          <a:bodyPr lIns="45719" rIns="45719"/>
          <a:lstStyle/>
          <a:p>
            <a:endParaRPr/>
          </a:p>
        </p:txBody>
      </p:sp>
      <p:sp>
        <p:nvSpPr>
          <p:cNvPr id="253" name="TextBox 19"/>
          <p:cNvSpPr txBox="1"/>
          <p:nvPr/>
        </p:nvSpPr>
        <p:spPr>
          <a:xfrm>
            <a:off x="682028" y="313595"/>
            <a:ext cx="8677644"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ts val="8400"/>
              </a:lnSpc>
              <a:defRPr sz="6000" spc="131">
                <a:solidFill>
                  <a:srgbClr val="1B5633"/>
                </a:solidFill>
                <a:latin typeface="SignPainter-HouseScript"/>
                <a:ea typeface="SignPainter-HouseScript"/>
                <a:cs typeface="SignPainter-HouseScript"/>
                <a:sym typeface="SignPainter-HouseScript"/>
              </a:defRPr>
            </a:lvl1pPr>
          </a:lstStyle>
          <a:p>
            <a:r>
              <a:rPr sz="7200" dirty="0">
                <a:latin typeface="Freestyle Script" panose="030804020302050B0404" pitchFamily="66" charset="0"/>
              </a:rPr>
              <a:t>Prepare future Rattlers...</a:t>
            </a:r>
          </a:p>
        </p:txBody>
      </p:sp>
      <p:sp>
        <p:nvSpPr>
          <p:cNvPr id="254" name="TextBox 20"/>
          <p:cNvSpPr txBox="1"/>
          <p:nvPr/>
        </p:nvSpPr>
        <p:spPr>
          <a:xfrm>
            <a:off x="2612266" y="2087822"/>
            <a:ext cx="7365815"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000"/>
              </a:lnSpc>
              <a:defRPr sz="1600" spc="-6"/>
            </a:lvl1pPr>
          </a:lstStyle>
          <a:p>
            <a:r>
              <a:t>Encourage your students to complete College Algebra as dual enrollment by their senior year of high school. </a:t>
            </a:r>
          </a:p>
        </p:txBody>
      </p:sp>
      <p:sp>
        <p:nvSpPr>
          <p:cNvPr id="255" name="TextBox 21"/>
          <p:cNvSpPr txBox="1"/>
          <p:nvPr/>
        </p:nvSpPr>
        <p:spPr>
          <a:xfrm>
            <a:off x="2612266" y="1703087"/>
            <a:ext cx="5040700" cy="384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3000"/>
              </a:lnSpc>
              <a:defRPr sz="2500" b="1" spc="-10">
                <a:solidFill>
                  <a:srgbClr val="1B5633"/>
                </a:solidFill>
              </a:defRPr>
            </a:lvl1pPr>
          </a:lstStyle>
          <a:p>
            <a:r>
              <a:t>Come Math Ready</a:t>
            </a:r>
          </a:p>
        </p:txBody>
      </p:sp>
      <p:sp>
        <p:nvSpPr>
          <p:cNvPr id="256" name="TextBox 22"/>
          <p:cNvSpPr txBox="1"/>
          <p:nvPr/>
        </p:nvSpPr>
        <p:spPr>
          <a:xfrm>
            <a:off x="2612266" y="3379906"/>
            <a:ext cx="7365815" cy="76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ts val="2000"/>
              </a:lnSpc>
              <a:defRPr sz="1600" spc="-6"/>
            </a:pPr>
            <a:r>
              <a:t>Host sessions for your students to learn about </a:t>
            </a:r>
            <a:r>
              <a:rPr u="sng"/>
              <a:t>all</a:t>
            </a:r>
            <a:r>
              <a:t> scholarships but specifically those from the Thurgood Marshall College Fund. Practice essay preparation and key details about major specific scholarships. </a:t>
            </a:r>
          </a:p>
        </p:txBody>
      </p:sp>
      <p:sp>
        <p:nvSpPr>
          <p:cNvPr id="257" name="TextBox 23"/>
          <p:cNvSpPr txBox="1"/>
          <p:nvPr/>
        </p:nvSpPr>
        <p:spPr>
          <a:xfrm>
            <a:off x="2612266" y="2995171"/>
            <a:ext cx="8875332" cy="384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3000"/>
              </a:lnSpc>
              <a:defRPr sz="2500" b="1" spc="-10"/>
            </a:lvl1pPr>
          </a:lstStyle>
          <a:p>
            <a:r>
              <a:rPr dirty="0"/>
              <a:t>Highlight Scholarships and Florida Bright Futures</a:t>
            </a:r>
          </a:p>
        </p:txBody>
      </p:sp>
      <p:sp>
        <p:nvSpPr>
          <p:cNvPr id="258" name="TextBox 24"/>
          <p:cNvSpPr txBox="1"/>
          <p:nvPr/>
        </p:nvSpPr>
        <p:spPr>
          <a:xfrm>
            <a:off x="2612266" y="4670371"/>
            <a:ext cx="7365815"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000"/>
              </a:lnSpc>
              <a:defRPr sz="1600" spc="-6"/>
            </a:lvl1pPr>
          </a:lstStyle>
          <a:p>
            <a:r>
              <a:t>Princeton Review and others have career focused surveys to help your students align their realistic goals with careers and college majors. </a:t>
            </a:r>
          </a:p>
        </p:txBody>
      </p:sp>
      <p:sp>
        <p:nvSpPr>
          <p:cNvPr id="259" name="TextBox 25"/>
          <p:cNvSpPr txBox="1"/>
          <p:nvPr/>
        </p:nvSpPr>
        <p:spPr>
          <a:xfrm>
            <a:off x="2612266" y="4287254"/>
            <a:ext cx="7923026" cy="384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3000"/>
              </a:lnSpc>
              <a:defRPr sz="2500" b="1" spc="-10"/>
            </a:lvl1pPr>
          </a:lstStyle>
          <a:p>
            <a:r>
              <a:t>Career Focus Surveys</a:t>
            </a:r>
          </a:p>
        </p:txBody>
      </p:sp>
      <p:sp>
        <p:nvSpPr>
          <p:cNvPr id="260" name="TextBox 26"/>
          <p:cNvSpPr txBox="1"/>
          <p:nvPr/>
        </p:nvSpPr>
        <p:spPr>
          <a:xfrm>
            <a:off x="2612266" y="5578933"/>
            <a:ext cx="10774596" cy="765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ts val="3000"/>
              </a:lnSpc>
              <a:defRPr sz="2500" b="1" spc="-10"/>
            </a:pPr>
            <a:r>
              <a:t>Connection to Admissions Team</a:t>
            </a:r>
          </a:p>
          <a:p>
            <a:pPr>
              <a:lnSpc>
                <a:spcPts val="3000"/>
              </a:lnSpc>
              <a:defRPr sz="2500" b="1" spc="-10"/>
            </a:pPr>
            <a:r>
              <a:t>and FAMU Alumni Groups</a:t>
            </a:r>
          </a:p>
        </p:txBody>
      </p:sp>
      <p:sp>
        <p:nvSpPr>
          <p:cNvPr id="261" name="TextBox 27"/>
          <p:cNvSpPr txBox="1"/>
          <p:nvPr/>
        </p:nvSpPr>
        <p:spPr>
          <a:xfrm>
            <a:off x="2612266" y="7255347"/>
            <a:ext cx="7365815"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000"/>
              </a:lnSpc>
              <a:defRPr sz="1600" spc="-6"/>
            </a:lvl1pPr>
          </a:lstStyle>
          <a:p>
            <a:r>
              <a:t>Help your students prepare their application information early, encourage tracking of community service hours and leadership roles. </a:t>
            </a:r>
          </a:p>
        </p:txBody>
      </p:sp>
      <p:sp>
        <p:nvSpPr>
          <p:cNvPr id="262" name="TextBox 28"/>
          <p:cNvSpPr txBox="1"/>
          <p:nvPr/>
        </p:nvSpPr>
        <p:spPr>
          <a:xfrm>
            <a:off x="2612267" y="6870611"/>
            <a:ext cx="10195354" cy="384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3000"/>
              </a:lnSpc>
              <a:defRPr sz="2500" b="1" spc="-10"/>
            </a:lvl1pPr>
          </a:lstStyle>
          <a:p>
            <a:r>
              <a:t>Develop a Timeline Leading to Application Day</a:t>
            </a:r>
          </a:p>
        </p:txBody>
      </p:sp>
      <p:sp>
        <p:nvSpPr>
          <p:cNvPr id="263" name="TextBox 29"/>
          <p:cNvSpPr txBox="1"/>
          <p:nvPr/>
        </p:nvSpPr>
        <p:spPr>
          <a:xfrm>
            <a:off x="2612266" y="8513785"/>
            <a:ext cx="8142969"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000"/>
              </a:lnSpc>
              <a:defRPr sz="1600" spc="-6"/>
            </a:lvl1pPr>
          </a:lstStyle>
          <a:p>
            <a:r>
              <a:t>FAMU is the No. 1 Public HBCU for the sixth consecutive year and remains a Top 100 University by U.S. News and World Report we are waiting for your students! </a:t>
            </a:r>
          </a:p>
        </p:txBody>
      </p:sp>
      <p:sp>
        <p:nvSpPr>
          <p:cNvPr id="264" name="TextBox 30"/>
          <p:cNvSpPr txBox="1"/>
          <p:nvPr/>
        </p:nvSpPr>
        <p:spPr>
          <a:xfrm>
            <a:off x="2612267" y="8129051"/>
            <a:ext cx="5171962" cy="384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3000"/>
              </a:lnSpc>
              <a:defRPr sz="2500" b="1" spc="-10">
                <a:solidFill>
                  <a:srgbClr val="EE7624"/>
                </a:solidFill>
              </a:defRPr>
            </a:lvl1pPr>
          </a:lstStyle>
          <a:p>
            <a:r>
              <a:t>GET READY TO APPLY! </a:t>
            </a:r>
          </a:p>
        </p:txBody>
      </p:sp>
      <p:sp>
        <p:nvSpPr>
          <p:cNvPr id="265" name="Oval"/>
          <p:cNvSpPr/>
          <p:nvPr/>
        </p:nvSpPr>
        <p:spPr>
          <a:xfrm>
            <a:off x="1804762" y="1630089"/>
            <a:ext cx="507024" cy="530172"/>
          </a:xfrm>
          <a:prstGeom prst="ellipse">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p>
        </p:txBody>
      </p:sp>
      <p:sp>
        <p:nvSpPr>
          <p:cNvPr id="266" name="Oval"/>
          <p:cNvSpPr/>
          <p:nvPr/>
        </p:nvSpPr>
        <p:spPr>
          <a:xfrm>
            <a:off x="1804762" y="2922172"/>
            <a:ext cx="507024" cy="530173"/>
          </a:xfrm>
          <a:prstGeom prst="ellipse">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p>
        </p:txBody>
      </p:sp>
      <p:sp>
        <p:nvSpPr>
          <p:cNvPr id="267" name="Oval"/>
          <p:cNvSpPr/>
          <p:nvPr/>
        </p:nvSpPr>
        <p:spPr>
          <a:xfrm>
            <a:off x="1804762" y="4214256"/>
            <a:ext cx="507024" cy="530173"/>
          </a:xfrm>
          <a:prstGeom prst="ellipse">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p>
        </p:txBody>
      </p:sp>
      <p:sp>
        <p:nvSpPr>
          <p:cNvPr id="268" name="Oval"/>
          <p:cNvSpPr/>
          <p:nvPr/>
        </p:nvSpPr>
        <p:spPr>
          <a:xfrm>
            <a:off x="1804762" y="5506340"/>
            <a:ext cx="507024" cy="530172"/>
          </a:xfrm>
          <a:prstGeom prst="ellipse">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p>
        </p:txBody>
      </p:sp>
      <p:sp>
        <p:nvSpPr>
          <p:cNvPr id="269" name="Oval"/>
          <p:cNvSpPr/>
          <p:nvPr/>
        </p:nvSpPr>
        <p:spPr>
          <a:xfrm>
            <a:off x="1804762" y="6797613"/>
            <a:ext cx="507024" cy="530172"/>
          </a:xfrm>
          <a:prstGeom prst="ellipse">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p>
        </p:txBody>
      </p:sp>
      <p:sp>
        <p:nvSpPr>
          <p:cNvPr id="270" name="Oval"/>
          <p:cNvSpPr/>
          <p:nvPr/>
        </p:nvSpPr>
        <p:spPr>
          <a:xfrm>
            <a:off x="1804762" y="8056053"/>
            <a:ext cx="507024" cy="530172"/>
          </a:xfrm>
          <a:prstGeom prst="ellipse">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Freeform 2"/>
          <p:cNvSpPr/>
          <p:nvPr/>
        </p:nvSpPr>
        <p:spPr>
          <a:xfrm>
            <a:off x="0" y="0"/>
            <a:ext cx="18288000" cy="10287000"/>
          </a:xfrm>
          <a:prstGeom prst="rect">
            <a:avLst/>
          </a:prstGeom>
          <a:blipFill>
            <a:blip r:embed="rId2"/>
            <a:stretch>
              <a:fillRect/>
            </a:stretch>
          </a:blipFill>
          <a:ln w="12700">
            <a:miter lim="400000"/>
          </a:ln>
        </p:spPr>
        <p:txBody>
          <a:bodyPr lIns="45719" rIns="45719"/>
          <a:lstStyle/>
          <a:p>
            <a:endParaRPr/>
          </a:p>
        </p:txBody>
      </p:sp>
      <p:sp>
        <p:nvSpPr>
          <p:cNvPr id="273" name="Freeform 4"/>
          <p:cNvSpPr/>
          <p:nvPr/>
        </p:nvSpPr>
        <p:spPr>
          <a:xfrm>
            <a:off x="0" y="0"/>
            <a:ext cx="18287996" cy="10287001"/>
          </a:xfrm>
          <a:prstGeom prst="rect">
            <a:avLst/>
          </a:prstGeom>
          <a:solidFill>
            <a:srgbClr val="1B5633">
              <a:alpha val="84706"/>
            </a:srgbClr>
          </a:solidFill>
          <a:ln w="12700">
            <a:miter lim="400000"/>
          </a:ln>
        </p:spPr>
        <p:txBody>
          <a:bodyPr lIns="45719" rIns="45719"/>
          <a:lstStyle/>
          <a:p>
            <a:endParaRPr/>
          </a:p>
        </p:txBody>
      </p:sp>
      <p:sp>
        <p:nvSpPr>
          <p:cNvPr id="274" name="Freeform 6"/>
          <p:cNvSpPr/>
          <p:nvPr/>
        </p:nvSpPr>
        <p:spPr>
          <a:xfrm>
            <a:off x="1028699" y="1038818"/>
            <a:ext cx="5045813" cy="5590928"/>
          </a:xfrm>
          <a:prstGeom prst="rect">
            <a:avLst/>
          </a:prstGeom>
          <a:blipFill>
            <a:blip r:embed="rId3"/>
            <a:stretch>
              <a:fillRect/>
            </a:stretch>
          </a:blipFill>
          <a:ln w="12700">
            <a:miter lim="400000"/>
          </a:ln>
        </p:spPr>
        <p:txBody>
          <a:bodyPr lIns="45719" rIns="45719"/>
          <a:lstStyle/>
          <a:p>
            <a:endParaRPr/>
          </a:p>
        </p:txBody>
      </p:sp>
      <p:sp>
        <p:nvSpPr>
          <p:cNvPr id="275" name="TextBox 7"/>
          <p:cNvSpPr txBox="1"/>
          <p:nvPr/>
        </p:nvSpPr>
        <p:spPr>
          <a:xfrm>
            <a:off x="1028700" y="1911539"/>
            <a:ext cx="16230600" cy="6300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lnSpc>
                <a:spcPts val="9900"/>
              </a:lnSpc>
              <a:defRPr sz="9900" spc="618">
                <a:solidFill>
                  <a:srgbClr val="FFFFFF"/>
                </a:solidFill>
                <a:latin typeface="Arial Rounded MT Bold"/>
                <a:ea typeface="Arial Rounded MT Bold"/>
                <a:cs typeface="Arial Rounded MT Bold"/>
                <a:sym typeface="Arial Rounded MT Bold"/>
              </a:defRPr>
            </a:pPr>
            <a:r>
              <a:t>STRIKE BOLD!</a:t>
            </a:r>
          </a:p>
          <a:p>
            <a:pPr algn="ctr">
              <a:lnSpc>
                <a:spcPts val="9900"/>
              </a:lnSpc>
            </a:pPr>
            <a:endParaRPr/>
          </a:p>
          <a:p>
            <a:pPr algn="ctr">
              <a:lnSpc>
                <a:spcPts val="9900"/>
              </a:lnSpc>
              <a:defRPr sz="9900" spc="618">
                <a:solidFill>
                  <a:srgbClr val="FFFFFF"/>
                </a:solidFill>
                <a:latin typeface="Arial Rounded MT Bold"/>
                <a:ea typeface="Arial Rounded MT Bold"/>
                <a:cs typeface="Arial Rounded MT Bold"/>
                <a:sym typeface="Arial Rounded MT Bold"/>
              </a:defRPr>
            </a:pPr>
            <a:r>
              <a:t>STRIKE PROUD!</a:t>
            </a:r>
          </a:p>
          <a:p>
            <a:pPr algn="ctr">
              <a:lnSpc>
                <a:spcPts val="9900"/>
              </a:lnSpc>
            </a:pPr>
            <a:endParaRPr/>
          </a:p>
          <a:p>
            <a:pPr algn="ctr">
              <a:lnSpc>
                <a:spcPts val="9900"/>
              </a:lnSpc>
              <a:defRPr sz="9900" spc="618">
                <a:solidFill>
                  <a:srgbClr val="FFFFFF"/>
                </a:solidFill>
                <a:latin typeface="Arial Rounded MT Bold"/>
                <a:ea typeface="Arial Rounded MT Bold"/>
                <a:cs typeface="Arial Rounded MT Bold"/>
                <a:sym typeface="Arial Rounded MT Bold"/>
              </a:defRPr>
            </a:pPr>
            <a:r>
              <a:t>STRIKE          ! </a:t>
            </a:r>
          </a:p>
        </p:txBody>
      </p:sp>
      <p:sp>
        <p:nvSpPr>
          <p:cNvPr id="276" name="Freeform 8"/>
          <p:cNvSpPr/>
          <p:nvPr/>
        </p:nvSpPr>
        <p:spPr>
          <a:xfrm flipH="1" flipV="1">
            <a:off x="12213489" y="3834281"/>
            <a:ext cx="5045812" cy="5590928"/>
          </a:xfrm>
          <a:prstGeom prst="rect">
            <a:avLst/>
          </a:prstGeom>
          <a:blipFill>
            <a:blip r:embed="rId3"/>
            <a:stretch>
              <a:fillRect/>
            </a:stretch>
          </a:blipFill>
          <a:ln w="12700">
            <a:miter lim="400000"/>
          </a:ln>
        </p:spPr>
        <p:txBody>
          <a:bodyPr lIns="45719" rIns="45719"/>
          <a:lstStyle/>
          <a:p>
            <a:endParaRPr/>
          </a:p>
        </p:txBody>
      </p:sp>
      <p:grpSp>
        <p:nvGrpSpPr>
          <p:cNvPr id="279" name="Group 9"/>
          <p:cNvGrpSpPr/>
          <p:nvPr/>
        </p:nvGrpSpPr>
        <p:grpSpPr>
          <a:xfrm>
            <a:off x="9637555" y="6869558"/>
            <a:ext cx="3523600" cy="1265862"/>
            <a:chOff x="0" y="0"/>
            <a:chExt cx="3523598" cy="1265860"/>
          </a:xfrm>
        </p:grpSpPr>
        <p:sp>
          <p:nvSpPr>
            <p:cNvPr id="277" name="Freeform 11"/>
            <p:cNvSpPr/>
            <p:nvPr/>
          </p:nvSpPr>
          <p:spPr>
            <a:xfrm>
              <a:off x="0" y="-1"/>
              <a:ext cx="3523599" cy="1265862"/>
            </a:xfrm>
            <a:prstGeom prst="rect">
              <a:avLst/>
            </a:prstGeom>
            <a:solidFill>
              <a:srgbClr val="FEFEFE"/>
            </a:solidFill>
            <a:ln w="12700" cap="flat">
              <a:noFill/>
              <a:miter lim="400000"/>
            </a:ln>
            <a:effectLst/>
          </p:spPr>
          <p:txBody>
            <a:bodyPr wrap="square" lIns="45719" tIns="45719" rIns="45719" bIns="45719" numCol="1" anchor="t">
              <a:noAutofit/>
            </a:bodyPr>
            <a:lstStyle/>
            <a:p>
              <a:endParaRPr/>
            </a:p>
          </p:txBody>
        </p:sp>
        <p:sp>
          <p:nvSpPr>
            <p:cNvPr id="278" name="Freeform 13"/>
            <p:cNvSpPr/>
            <p:nvPr/>
          </p:nvSpPr>
          <p:spPr>
            <a:xfrm>
              <a:off x="0" y="-1"/>
              <a:ext cx="3523599" cy="1265862"/>
            </a:xfrm>
            <a:prstGeom prst="rect">
              <a:avLst/>
            </a:prstGeom>
            <a:blipFill rotWithShape="1">
              <a:blip r:embed="rId4"/>
              <a:srcRect/>
              <a:stretch>
                <a:fillRect/>
              </a:stretch>
            </a:blipFill>
            <a:ln w="12700" cap="flat">
              <a:noFill/>
              <a:miter lim="400000"/>
            </a:ln>
            <a:effectLst/>
          </p:spPr>
          <p:txBody>
            <a:bodyPr wrap="square" lIns="45719" tIns="45719" rIns="45719" bIns="45719" numCol="1" anchor="t">
              <a:noAutofit/>
            </a:bodyPr>
            <a:lstStyle/>
            <a:p>
              <a:endParaRPr/>
            </a:p>
          </p:txBody>
        </p:sp>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Freeform 2"/>
          <p:cNvSpPr/>
          <p:nvPr/>
        </p:nvSpPr>
        <p:spPr>
          <a:xfrm>
            <a:off x="0" y="0"/>
            <a:ext cx="18288000" cy="10287000"/>
          </a:xfrm>
          <a:prstGeom prst="rect">
            <a:avLst/>
          </a:prstGeom>
          <a:blipFill>
            <a:blip r:embed="rId2"/>
            <a:stretch>
              <a:fillRect/>
            </a:stretch>
          </a:blipFill>
          <a:ln w="12700">
            <a:miter lim="400000"/>
          </a:ln>
        </p:spPr>
        <p:txBody>
          <a:bodyPr lIns="45719" rIns="45719"/>
          <a:lstStyle/>
          <a:p>
            <a:endParaRPr/>
          </a:p>
        </p:txBody>
      </p:sp>
      <p:sp>
        <p:nvSpPr>
          <p:cNvPr id="104" name="Freeform 3"/>
          <p:cNvSpPr/>
          <p:nvPr/>
        </p:nvSpPr>
        <p:spPr>
          <a:xfrm>
            <a:off x="1357692" y="1552954"/>
            <a:ext cx="6525301" cy="6540890"/>
          </a:xfrm>
          <a:prstGeom prst="rect">
            <a:avLst/>
          </a:prstGeom>
          <a:blipFill>
            <a:blip r:embed="rId3"/>
            <a:stretch>
              <a:fillRect/>
            </a:stretch>
          </a:blipFill>
          <a:ln w="12700">
            <a:miter lim="400000"/>
          </a:ln>
        </p:spPr>
        <p:txBody>
          <a:bodyPr lIns="45719" rIns="45719"/>
          <a:lstStyle/>
          <a:p>
            <a:endParaRPr/>
          </a:p>
        </p:txBody>
      </p:sp>
      <p:sp>
        <p:nvSpPr>
          <p:cNvPr id="105" name="TextBox 4"/>
          <p:cNvSpPr txBox="1"/>
          <p:nvPr/>
        </p:nvSpPr>
        <p:spPr>
          <a:xfrm>
            <a:off x="4325732" y="360292"/>
            <a:ext cx="13962268" cy="10014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7800"/>
              </a:lnSpc>
              <a:defRPr sz="7800" spc="102">
                <a:latin typeface="Arial Rounded MT Bold"/>
                <a:ea typeface="Arial Rounded MT Bold"/>
                <a:cs typeface="Arial Rounded MT Bold"/>
                <a:sym typeface="Arial Rounded MT Bold"/>
              </a:defRPr>
            </a:lvl1pPr>
          </a:lstStyle>
          <a:p>
            <a:r>
              <a:rPr dirty="0">
                <a:latin typeface="+mj-lt"/>
              </a:rPr>
              <a:t>OVERVIEW</a:t>
            </a:r>
          </a:p>
        </p:txBody>
      </p:sp>
      <p:sp>
        <p:nvSpPr>
          <p:cNvPr id="106" name="TextBox 5"/>
          <p:cNvSpPr txBox="1"/>
          <p:nvPr/>
        </p:nvSpPr>
        <p:spPr>
          <a:xfrm>
            <a:off x="8743912" y="1877411"/>
            <a:ext cx="8067766" cy="19678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3900"/>
              </a:lnSpc>
              <a:defRPr sz="2700" spc="-10"/>
            </a:lvl1pPr>
          </a:lstStyle>
          <a:p>
            <a:r>
              <a:t>Florida A&amp;M University, established in 1887, is a historically Black university devoted to student success and renowned for academic excellence, world-class faculty, and research innovation. </a:t>
            </a:r>
          </a:p>
        </p:txBody>
      </p:sp>
      <p:sp>
        <p:nvSpPr>
          <p:cNvPr id="107" name="TextBox 6"/>
          <p:cNvSpPr txBox="1"/>
          <p:nvPr/>
        </p:nvSpPr>
        <p:spPr>
          <a:xfrm>
            <a:off x="8743912" y="4276371"/>
            <a:ext cx="8067766" cy="4819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3900"/>
              </a:lnSpc>
              <a:defRPr sz="2700" b="1" spc="-10"/>
            </a:lvl1pPr>
          </a:lstStyle>
          <a:p>
            <a:r>
              <a:t>Quick Facts:</a:t>
            </a:r>
          </a:p>
        </p:txBody>
      </p:sp>
      <p:sp>
        <p:nvSpPr>
          <p:cNvPr id="108" name="TextBox 7"/>
          <p:cNvSpPr txBox="1"/>
          <p:nvPr/>
        </p:nvSpPr>
        <p:spPr>
          <a:xfrm>
            <a:off x="8743912" y="4882779"/>
            <a:ext cx="8067766" cy="8401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604519" lvl="1" indent="-302259">
              <a:lnSpc>
                <a:spcPts val="3300"/>
              </a:lnSpc>
              <a:buSzPct val="100000"/>
              <a:buFont typeface="Arial"/>
              <a:buChar char="•"/>
              <a:defRPr sz="2700" spc="-10"/>
            </a:pPr>
            <a:r>
              <a:t>Enrolls nearly 10,000 students from the U.S. and more than 70 countries. </a:t>
            </a:r>
          </a:p>
        </p:txBody>
      </p:sp>
      <p:sp>
        <p:nvSpPr>
          <p:cNvPr id="109" name="TextBox 8"/>
          <p:cNvSpPr txBox="1"/>
          <p:nvPr/>
        </p:nvSpPr>
        <p:spPr>
          <a:xfrm>
            <a:off x="8743912" y="5868935"/>
            <a:ext cx="8067766" cy="4819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604519" lvl="1" indent="-302259">
              <a:lnSpc>
                <a:spcPts val="3900"/>
              </a:lnSpc>
              <a:buSzPct val="100000"/>
              <a:buFont typeface="Arial"/>
              <a:buChar char="•"/>
              <a:defRPr sz="2700" spc="-10"/>
            </a:pPr>
            <a:r>
              <a:t>15:1 student-faculty ratio</a:t>
            </a:r>
          </a:p>
        </p:txBody>
      </p:sp>
      <p:sp>
        <p:nvSpPr>
          <p:cNvPr id="110" name="TextBox 9"/>
          <p:cNvSpPr txBox="1"/>
          <p:nvPr/>
        </p:nvSpPr>
        <p:spPr>
          <a:xfrm>
            <a:off x="8743912" y="6502665"/>
            <a:ext cx="8067766" cy="4819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604519" lvl="1" indent="-302259">
              <a:lnSpc>
                <a:spcPts val="3900"/>
              </a:lnSpc>
              <a:buSzPct val="100000"/>
              <a:buFont typeface="Arial"/>
              <a:buChar char="•"/>
              <a:defRPr sz="2700" spc="-10"/>
            </a:pPr>
            <a:r>
              <a:t>94.6% retention rate | 33% acceptance rate</a:t>
            </a:r>
          </a:p>
        </p:txBody>
      </p:sp>
      <p:sp>
        <p:nvSpPr>
          <p:cNvPr id="111" name="TextBox 10"/>
          <p:cNvSpPr txBox="1"/>
          <p:nvPr/>
        </p:nvSpPr>
        <p:spPr>
          <a:xfrm>
            <a:off x="8743912" y="7136394"/>
            <a:ext cx="8067766" cy="4819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604519" lvl="1" indent="-302259">
              <a:lnSpc>
                <a:spcPts val="3900"/>
              </a:lnSpc>
              <a:buSzPct val="100000"/>
              <a:buFont typeface="Arial"/>
              <a:buChar char="•"/>
              <a:defRPr sz="2700" spc="-10"/>
            </a:pPr>
            <a:r>
              <a:t>Only HBCU land-grant institution in Florida.  </a:t>
            </a:r>
          </a:p>
        </p:txBody>
      </p:sp>
      <p:sp>
        <p:nvSpPr>
          <p:cNvPr id="112" name="TextBox 11"/>
          <p:cNvSpPr txBox="1"/>
          <p:nvPr/>
        </p:nvSpPr>
        <p:spPr>
          <a:xfrm>
            <a:off x="8743912" y="7770124"/>
            <a:ext cx="8067766" cy="4819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604519" lvl="1" indent="-302259">
              <a:lnSpc>
                <a:spcPts val="3900"/>
              </a:lnSpc>
              <a:buSzPct val="100000"/>
              <a:buFont typeface="Arial"/>
              <a:buChar char="•"/>
              <a:defRPr sz="2700" spc="-10"/>
            </a:pPr>
            <a:r>
              <a:t>The nation’s only joint College of Engineering.</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Freeform 2"/>
          <p:cNvSpPr/>
          <p:nvPr/>
        </p:nvSpPr>
        <p:spPr>
          <a:xfrm>
            <a:off x="0" y="0"/>
            <a:ext cx="18288000" cy="10287000"/>
          </a:xfrm>
          <a:prstGeom prst="rect">
            <a:avLst/>
          </a:prstGeom>
          <a:blipFill>
            <a:blip r:embed="rId2"/>
            <a:stretch>
              <a:fillRect/>
            </a:stretch>
          </a:blipFill>
          <a:ln w="12700">
            <a:miter lim="400000"/>
          </a:ln>
        </p:spPr>
        <p:txBody>
          <a:bodyPr lIns="45719" rIns="45719"/>
          <a:lstStyle/>
          <a:p>
            <a:endParaRPr/>
          </a:p>
        </p:txBody>
      </p:sp>
      <p:sp>
        <p:nvSpPr>
          <p:cNvPr id="115" name="Freeform 3"/>
          <p:cNvSpPr/>
          <p:nvPr/>
        </p:nvSpPr>
        <p:spPr>
          <a:xfrm>
            <a:off x="7264231" y="3881851"/>
            <a:ext cx="464806" cy="463253"/>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p:spPr>
        <p:txBody>
          <a:bodyPr lIns="45719" rIns="45719"/>
          <a:lstStyle/>
          <a:p>
            <a:pPr>
              <a:defRPr>
                <a:solidFill>
                  <a:srgbClr val="FFFFFF"/>
                </a:solidFill>
              </a:defRPr>
            </a:pPr>
            <a:endParaRPr/>
          </a:p>
        </p:txBody>
      </p:sp>
      <p:sp>
        <p:nvSpPr>
          <p:cNvPr id="116" name="Freeform 4"/>
          <p:cNvSpPr/>
          <p:nvPr/>
        </p:nvSpPr>
        <p:spPr>
          <a:xfrm>
            <a:off x="7264231" y="4807172"/>
            <a:ext cx="464806" cy="463252"/>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p:spPr>
        <p:txBody>
          <a:bodyPr lIns="45719" rIns="45719"/>
          <a:lstStyle/>
          <a:p>
            <a:pPr>
              <a:defRPr>
                <a:solidFill>
                  <a:srgbClr val="FFFFFF"/>
                </a:solidFill>
              </a:defRPr>
            </a:pPr>
            <a:endParaRPr/>
          </a:p>
        </p:txBody>
      </p:sp>
      <p:sp>
        <p:nvSpPr>
          <p:cNvPr id="117" name="Freeform 5"/>
          <p:cNvSpPr/>
          <p:nvPr/>
        </p:nvSpPr>
        <p:spPr>
          <a:xfrm>
            <a:off x="7264231" y="5732491"/>
            <a:ext cx="464806" cy="463253"/>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p:spPr>
        <p:txBody>
          <a:bodyPr lIns="45719" rIns="45719"/>
          <a:lstStyle/>
          <a:p>
            <a:pPr>
              <a:defRPr>
                <a:solidFill>
                  <a:srgbClr val="FFFFFF"/>
                </a:solidFill>
              </a:defRPr>
            </a:pPr>
            <a:endParaRPr/>
          </a:p>
        </p:txBody>
      </p:sp>
      <p:sp>
        <p:nvSpPr>
          <p:cNvPr id="118" name="Freeform 6"/>
          <p:cNvSpPr/>
          <p:nvPr/>
        </p:nvSpPr>
        <p:spPr>
          <a:xfrm>
            <a:off x="7264231" y="6711163"/>
            <a:ext cx="464806" cy="463254"/>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p:spPr>
        <p:txBody>
          <a:bodyPr lIns="45719" rIns="45719"/>
          <a:lstStyle/>
          <a:p>
            <a:pPr>
              <a:defRPr>
                <a:solidFill>
                  <a:srgbClr val="FFFFFF"/>
                </a:solidFill>
              </a:defRPr>
            </a:pPr>
            <a:endParaRPr/>
          </a:p>
        </p:txBody>
      </p:sp>
      <p:sp>
        <p:nvSpPr>
          <p:cNvPr id="119" name="Freeform 7"/>
          <p:cNvSpPr/>
          <p:nvPr/>
        </p:nvSpPr>
        <p:spPr>
          <a:xfrm>
            <a:off x="7264231" y="7585625"/>
            <a:ext cx="464806" cy="463252"/>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p:spPr>
        <p:txBody>
          <a:bodyPr lIns="45719" rIns="45719"/>
          <a:lstStyle/>
          <a:p>
            <a:pPr>
              <a:defRPr>
                <a:solidFill>
                  <a:srgbClr val="FFFFFF"/>
                </a:solidFill>
              </a:defRPr>
            </a:pPr>
            <a:endParaRPr/>
          </a:p>
        </p:txBody>
      </p:sp>
      <p:sp>
        <p:nvSpPr>
          <p:cNvPr id="120" name="TextBox 8"/>
          <p:cNvSpPr txBox="1"/>
          <p:nvPr/>
        </p:nvSpPr>
        <p:spPr>
          <a:xfrm>
            <a:off x="1894006" y="2289136"/>
            <a:ext cx="14971594" cy="5393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ts val="4200"/>
              </a:lnSpc>
              <a:defRPr sz="3000" b="1" spc="-11"/>
            </a:lvl1pPr>
          </a:lstStyle>
          <a:p>
            <a:r>
              <a:rPr sz="3600" dirty="0"/>
              <a:t>Florida A&amp;M </a:t>
            </a:r>
            <a:r>
              <a:rPr sz="4000" dirty="0"/>
              <a:t>University</a:t>
            </a:r>
            <a:r>
              <a:rPr sz="3600" dirty="0"/>
              <a:t> is a Top 100 ranking university in Tallahassee, Florida.</a:t>
            </a:r>
          </a:p>
        </p:txBody>
      </p:sp>
      <p:sp>
        <p:nvSpPr>
          <p:cNvPr id="121" name="Freeform 9"/>
          <p:cNvSpPr/>
          <p:nvPr/>
        </p:nvSpPr>
        <p:spPr>
          <a:xfrm>
            <a:off x="1435626" y="3606687"/>
            <a:ext cx="4714862" cy="4714862"/>
          </a:xfrm>
          <a:prstGeom prst="rect">
            <a:avLst/>
          </a:prstGeom>
          <a:blipFill>
            <a:blip r:embed="rId3"/>
            <a:stretch>
              <a:fillRect/>
            </a:stretch>
          </a:blipFill>
          <a:ln w="12700">
            <a:miter lim="400000"/>
          </a:ln>
        </p:spPr>
        <p:txBody>
          <a:bodyPr lIns="45719" rIns="45719"/>
          <a:lstStyle/>
          <a:p>
            <a:endParaRPr/>
          </a:p>
        </p:txBody>
      </p:sp>
      <p:sp>
        <p:nvSpPr>
          <p:cNvPr id="122" name="TextBox 10"/>
          <p:cNvSpPr txBox="1"/>
          <p:nvPr/>
        </p:nvSpPr>
        <p:spPr>
          <a:xfrm>
            <a:off x="0" y="360292"/>
            <a:ext cx="18288000" cy="10014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lnSpc>
                <a:spcPts val="7800"/>
              </a:lnSpc>
              <a:defRPr sz="7800" spc="102">
                <a:solidFill>
                  <a:srgbClr val="1B5633"/>
                </a:solidFill>
                <a:latin typeface="Arial Rounded MT Bold"/>
                <a:ea typeface="Arial Rounded MT Bold"/>
                <a:cs typeface="Arial Rounded MT Bold"/>
                <a:sym typeface="Arial Rounded MT Bold"/>
              </a:defRPr>
            </a:pPr>
            <a:r>
              <a:rPr dirty="0">
                <a:latin typeface="+mj-lt"/>
              </a:rPr>
              <a:t>FAMU</a:t>
            </a:r>
            <a:r>
              <a:rPr dirty="0">
                <a:solidFill>
                  <a:srgbClr val="000000"/>
                </a:solidFill>
                <a:latin typeface="+mj-lt"/>
              </a:rPr>
              <a:t> REPUTATION</a:t>
            </a:r>
          </a:p>
        </p:txBody>
      </p:sp>
      <p:sp>
        <p:nvSpPr>
          <p:cNvPr id="123" name="TextBox 11"/>
          <p:cNvSpPr txBox="1"/>
          <p:nvPr/>
        </p:nvSpPr>
        <p:spPr>
          <a:xfrm>
            <a:off x="8166202" y="3577051"/>
            <a:ext cx="9372131" cy="7226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6300"/>
              </a:lnSpc>
              <a:defRPr sz="2600" spc="-35"/>
            </a:lvl1pPr>
          </a:lstStyle>
          <a:p>
            <a:r>
              <a:t>Ranked No. 1 Public HBCU in the nation.</a:t>
            </a:r>
          </a:p>
        </p:txBody>
      </p:sp>
      <p:sp>
        <p:nvSpPr>
          <p:cNvPr id="124" name="TextBox 12"/>
          <p:cNvSpPr txBox="1"/>
          <p:nvPr/>
        </p:nvSpPr>
        <p:spPr>
          <a:xfrm>
            <a:off x="8166202" y="5458852"/>
            <a:ext cx="9372131" cy="7226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6300"/>
              </a:lnSpc>
              <a:defRPr sz="2600" spc="-35"/>
            </a:lvl1pPr>
          </a:lstStyle>
          <a:p>
            <a:r>
              <a:t>Ranked in the top 20 for Social Mobility Index.</a:t>
            </a:r>
          </a:p>
        </p:txBody>
      </p:sp>
      <p:sp>
        <p:nvSpPr>
          <p:cNvPr id="125" name="TextBox 13"/>
          <p:cNvSpPr txBox="1"/>
          <p:nvPr/>
        </p:nvSpPr>
        <p:spPr>
          <a:xfrm>
            <a:off x="8166202" y="4867423"/>
            <a:ext cx="9372131" cy="3873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3000"/>
              </a:lnSpc>
              <a:defRPr sz="2600" spc="-35"/>
            </a:lvl1pPr>
          </a:lstStyle>
          <a:p>
            <a:r>
              <a:rPr dirty="0"/>
              <a:t>Ranked No. 1 for Research and Development</a:t>
            </a:r>
            <a:r>
              <a:rPr lang="en-US" dirty="0"/>
              <a:t>.</a:t>
            </a:r>
            <a:endParaRPr dirty="0"/>
          </a:p>
        </p:txBody>
      </p:sp>
      <p:sp>
        <p:nvSpPr>
          <p:cNvPr id="126" name="TextBox 14"/>
          <p:cNvSpPr txBox="1"/>
          <p:nvPr/>
        </p:nvSpPr>
        <p:spPr>
          <a:xfrm>
            <a:off x="8166203" y="6751849"/>
            <a:ext cx="9414921" cy="3873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3000"/>
              </a:lnSpc>
              <a:defRPr sz="2600" spc="-35"/>
            </a:lvl1pPr>
          </a:lstStyle>
          <a:p>
            <a:r>
              <a:t>Designated as a Fulbright HBCU Institutional Leader.</a:t>
            </a:r>
          </a:p>
        </p:txBody>
      </p:sp>
      <p:sp>
        <p:nvSpPr>
          <p:cNvPr id="127" name="TextBox 15"/>
          <p:cNvSpPr txBox="1"/>
          <p:nvPr/>
        </p:nvSpPr>
        <p:spPr>
          <a:xfrm>
            <a:off x="8166203" y="7657603"/>
            <a:ext cx="9414921" cy="3873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3000"/>
              </a:lnSpc>
              <a:defRPr sz="2600" spc="-35"/>
            </a:lvl1pPr>
          </a:lstStyle>
          <a:p>
            <a:r>
              <a:rPr dirty="0"/>
              <a:t>Designated a Collegiate Purple Star Campus</a:t>
            </a:r>
            <a:r>
              <a:rPr lang="en-US" dirty="0"/>
              <a:t>.</a:t>
            </a:r>
            <a:endParaRPr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Freeform 2"/>
          <p:cNvSpPr/>
          <p:nvPr/>
        </p:nvSpPr>
        <p:spPr>
          <a:xfrm>
            <a:off x="0" y="0"/>
            <a:ext cx="18288000" cy="10287000"/>
          </a:xfrm>
          <a:prstGeom prst="rect">
            <a:avLst/>
          </a:prstGeom>
          <a:blipFill>
            <a:blip r:embed="rId2"/>
            <a:stretch>
              <a:fillRect/>
            </a:stretch>
          </a:blipFill>
          <a:ln w="12700">
            <a:miter lim="400000"/>
          </a:ln>
        </p:spPr>
        <p:txBody>
          <a:bodyPr lIns="45719" rIns="45719"/>
          <a:lstStyle/>
          <a:p>
            <a:endParaRPr/>
          </a:p>
        </p:txBody>
      </p:sp>
      <p:sp>
        <p:nvSpPr>
          <p:cNvPr id="130" name="Freeform 3"/>
          <p:cNvSpPr/>
          <p:nvPr/>
        </p:nvSpPr>
        <p:spPr>
          <a:xfrm>
            <a:off x="0" y="0"/>
            <a:ext cx="18288000" cy="10287000"/>
          </a:xfrm>
          <a:prstGeom prst="rect">
            <a:avLst/>
          </a:prstGeom>
          <a:blipFill>
            <a:blip r:embed="rId2"/>
            <a:stretch>
              <a:fillRect/>
            </a:stretch>
          </a:blipFill>
          <a:ln w="12700">
            <a:miter lim="400000"/>
          </a:ln>
        </p:spPr>
        <p:txBody>
          <a:bodyPr lIns="45719" rIns="45719"/>
          <a:lstStyle/>
          <a:p>
            <a:endParaRPr/>
          </a:p>
        </p:txBody>
      </p:sp>
      <p:grpSp>
        <p:nvGrpSpPr>
          <p:cNvPr id="159" name="Group 4"/>
          <p:cNvGrpSpPr/>
          <p:nvPr/>
        </p:nvGrpSpPr>
        <p:grpSpPr>
          <a:xfrm>
            <a:off x="911631" y="2775355"/>
            <a:ext cx="16464736" cy="5338603"/>
            <a:chOff x="0" y="0"/>
            <a:chExt cx="16464734" cy="5338601"/>
          </a:xfrm>
        </p:grpSpPr>
        <p:sp>
          <p:nvSpPr>
            <p:cNvPr id="131" name="Freeform 6"/>
            <p:cNvSpPr/>
            <p:nvPr/>
          </p:nvSpPr>
          <p:spPr>
            <a:xfrm>
              <a:off x="0" y="0"/>
              <a:ext cx="1954478" cy="1954478"/>
            </a:xfrm>
            <a:custGeom>
              <a:avLst/>
              <a:gdLst/>
              <a:ahLst/>
              <a:cxnLst>
                <a:cxn ang="0">
                  <a:pos x="wd2" y="hd2"/>
                </a:cxn>
                <a:cxn ang="5400000">
                  <a:pos x="wd2" y="hd2"/>
                </a:cxn>
                <a:cxn ang="10800000">
                  <a:pos x="wd2" y="hd2"/>
                </a:cxn>
                <a:cxn ang="16200000">
                  <a:pos x="wd2" y="hd2"/>
                </a:cxn>
              </a:cxnLst>
              <a:rect l="0" t="0" r="r" b="b"/>
              <a:pathLst>
                <a:path w="21600" h="21600" extrusionOk="0">
                  <a:moveTo>
                    <a:pt x="2421" y="0"/>
                  </a:moveTo>
                  <a:lnTo>
                    <a:pt x="19179" y="0"/>
                  </a:lnTo>
                  <a:cubicBezTo>
                    <a:pt x="19821" y="0"/>
                    <a:pt x="20437" y="255"/>
                    <a:pt x="20891" y="709"/>
                  </a:cubicBezTo>
                  <a:cubicBezTo>
                    <a:pt x="21345" y="1163"/>
                    <a:pt x="21600" y="1779"/>
                    <a:pt x="21600" y="2421"/>
                  </a:cubicBezTo>
                  <a:lnTo>
                    <a:pt x="21600" y="19179"/>
                  </a:lnTo>
                  <a:cubicBezTo>
                    <a:pt x="21600" y="19821"/>
                    <a:pt x="21345" y="20437"/>
                    <a:pt x="20891" y="20891"/>
                  </a:cubicBezTo>
                  <a:cubicBezTo>
                    <a:pt x="20437" y="21345"/>
                    <a:pt x="19821" y="21600"/>
                    <a:pt x="19179" y="21600"/>
                  </a:cubicBezTo>
                  <a:lnTo>
                    <a:pt x="2421" y="21600"/>
                  </a:lnTo>
                  <a:cubicBezTo>
                    <a:pt x="1779" y="21600"/>
                    <a:pt x="1163" y="21345"/>
                    <a:pt x="709" y="20891"/>
                  </a:cubicBezTo>
                  <a:cubicBezTo>
                    <a:pt x="255" y="20437"/>
                    <a:pt x="0" y="19821"/>
                    <a:pt x="0" y="19179"/>
                  </a:cubicBezTo>
                  <a:lnTo>
                    <a:pt x="0" y="2421"/>
                  </a:lnTo>
                  <a:cubicBezTo>
                    <a:pt x="0" y="1779"/>
                    <a:pt x="255" y="1163"/>
                    <a:pt x="709" y="709"/>
                  </a:cubicBezTo>
                  <a:cubicBezTo>
                    <a:pt x="1163" y="255"/>
                    <a:pt x="1779" y="0"/>
                    <a:pt x="2421" y="0"/>
                  </a:cubicBezTo>
                  <a:close/>
                </a:path>
              </a:pathLst>
            </a:custGeom>
            <a:blipFill rotWithShape="1">
              <a:blip r:embed="rId3"/>
              <a:srcRect/>
              <a:stretch>
                <a:fillRect/>
              </a:stretch>
            </a:blipFill>
            <a:ln w="12700" cap="flat">
              <a:noFill/>
              <a:miter lim="400000"/>
            </a:ln>
            <a:effectLst/>
          </p:spPr>
          <p:txBody>
            <a:bodyPr wrap="square" lIns="45719" tIns="45719" rIns="45719" bIns="45719" numCol="1" anchor="t">
              <a:noAutofit/>
            </a:bodyPr>
            <a:lstStyle/>
            <a:p>
              <a:endParaRPr/>
            </a:p>
          </p:txBody>
        </p:sp>
        <p:sp>
          <p:nvSpPr>
            <p:cNvPr id="132" name="Freeform 8"/>
            <p:cNvSpPr/>
            <p:nvPr/>
          </p:nvSpPr>
          <p:spPr>
            <a:xfrm>
              <a:off x="2390250" y="0"/>
              <a:ext cx="1954478" cy="1954478"/>
            </a:xfrm>
            <a:custGeom>
              <a:avLst/>
              <a:gdLst/>
              <a:ahLst/>
              <a:cxnLst>
                <a:cxn ang="0">
                  <a:pos x="wd2" y="hd2"/>
                </a:cxn>
                <a:cxn ang="5400000">
                  <a:pos x="wd2" y="hd2"/>
                </a:cxn>
                <a:cxn ang="10800000">
                  <a:pos x="wd2" y="hd2"/>
                </a:cxn>
                <a:cxn ang="16200000">
                  <a:pos x="wd2" y="hd2"/>
                </a:cxn>
              </a:cxnLst>
              <a:rect l="0" t="0" r="r" b="b"/>
              <a:pathLst>
                <a:path w="21600" h="21600" extrusionOk="0">
                  <a:moveTo>
                    <a:pt x="2421" y="0"/>
                  </a:moveTo>
                  <a:lnTo>
                    <a:pt x="19179" y="0"/>
                  </a:lnTo>
                  <a:cubicBezTo>
                    <a:pt x="19821" y="0"/>
                    <a:pt x="20437" y="255"/>
                    <a:pt x="20891" y="709"/>
                  </a:cubicBezTo>
                  <a:cubicBezTo>
                    <a:pt x="21345" y="1163"/>
                    <a:pt x="21600" y="1779"/>
                    <a:pt x="21600" y="2421"/>
                  </a:cubicBezTo>
                  <a:lnTo>
                    <a:pt x="21600" y="19179"/>
                  </a:lnTo>
                  <a:cubicBezTo>
                    <a:pt x="21600" y="19821"/>
                    <a:pt x="21345" y="20437"/>
                    <a:pt x="20891" y="20891"/>
                  </a:cubicBezTo>
                  <a:cubicBezTo>
                    <a:pt x="20437" y="21345"/>
                    <a:pt x="19821" y="21600"/>
                    <a:pt x="19179" y="21600"/>
                  </a:cubicBezTo>
                  <a:lnTo>
                    <a:pt x="2421" y="21600"/>
                  </a:lnTo>
                  <a:cubicBezTo>
                    <a:pt x="1779" y="21600"/>
                    <a:pt x="1163" y="21345"/>
                    <a:pt x="709" y="20891"/>
                  </a:cubicBezTo>
                  <a:cubicBezTo>
                    <a:pt x="255" y="20437"/>
                    <a:pt x="0" y="19821"/>
                    <a:pt x="0" y="19179"/>
                  </a:cubicBezTo>
                  <a:lnTo>
                    <a:pt x="0" y="2421"/>
                  </a:lnTo>
                  <a:cubicBezTo>
                    <a:pt x="0" y="1779"/>
                    <a:pt x="255" y="1163"/>
                    <a:pt x="709" y="709"/>
                  </a:cubicBezTo>
                  <a:cubicBezTo>
                    <a:pt x="1163" y="255"/>
                    <a:pt x="1779" y="0"/>
                    <a:pt x="2421" y="0"/>
                  </a:cubicBezTo>
                  <a:close/>
                </a:path>
              </a:pathLst>
            </a:custGeom>
            <a:blipFill rotWithShape="1">
              <a:blip r:embed="rId4"/>
              <a:srcRect/>
              <a:stretch>
                <a:fillRect/>
              </a:stretch>
            </a:blipFill>
            <a:ln w="12700" cap="flat">
              <a:noFill/>
              <a:miter lim="400000"/>
            </a:ln>
            <a:effectLst/>
          </p:spPr>
          <p:txBody>
            <a:bodyPr wrap="square" lIns="45719" tIns="45719" rIns="45719" bIns="45719" numCol="1" anchor="t">
              <a:noAutofit/>
            </a:bodyPr>
            <a:lstStyle/>
            <a:p>
              <a:endParaRPr/>
            </a:p>
          </p:txBody>
        </p:sp>
        <p:sp>
          <p:nvSpPr>
            <p:cNvPr id="133" name="Freeform 10"/>
            <p:cNvSpPr/>
            <p:nvPr/>
          </p:nvSpPr>
          <p:spPr>
            <a:xfrm>
              <a:off x="4780500" y="0"/>
              <a:ext cx="1954479" cy="1954478"/>
            </a:xfrm>
            <a:custGeom>
              <a:avLst/>
              <a:gdLst/>
              <a:ahLst/>
              <a:cxnLst>
                <a:cxn ang="0">
                  <a:pos x="wd2" y="hd2"/>
                </a:cxn>
                <a:cxn ang="5400000">
                  <a:pos x="wd2" y="hd2"/>
                </a:cxn>
                <a:cxn ang="10800000">
                  <a:pos x="wd2" y="hd2"/>
                </a:cxn>
                <a:cxn ang="16200000">
                  <a:pos x="wd2" y="hd2"/>
                </a:cxn>
              </a:cxnLst>
              <a:rect l="0" t="0" r="r" b="b"/>
              <a:pathLst>
                <a:path w="21600" h="21600" extrusionOk="0">
                  <a:moveTo>
                    <a:pt x="2421" y="0"/>
                  </a:moveTo>
                  <a:lnTo>
                    <a:pt x="19179" y="0"/>
                  </a:lnTo>
                  <a:cubicBezTo>
                    <a:pt x="19821" y="0"/>
                    <a:pt x="20437" y="255"/>
                    <a:pt x="20891" y="709"/>
                  </a:cubicBezTo>
                  <a:cubicBezTo>
                    <a:pt x="21345" y="1163"/>
                    <a:pt x="21600" y="1779"/>
                    <a:pt x="21600" y="2421"/>
                  </a:cubicBezTo>
                  <a:lnTo>
                    <a:pt x="21600" y="19179"/>
                  </a:lnTo>
                  <a:cubicBezTo>
                    <a:pt x="21600" y="19821"/>
                    <a:pt x="21345" y="20437"/>
                    <a:pt x="20891" y="20891"/>
                  </a:cubicBezTo>
                  <a:cubicBezTo>
                    <a:pt x="20437" y="21345"/>
                    <a:pt x="19821" y="21600"/>
                    <a:pt x="19179" y="21600"/>
                  </a:cubicBezTo>
                  <a:lnTo>
                    <a:pt x="2421" y="21600"/>
                  </a:lnTo>
                  <a:cubicBezTo>
                    <a:pt x="1779" y="21600"/>
                    <a:pt x="1163" y="21345"/>
                    <a:pt x="709" y="20891"/>
                  </a:cubicBezTo>
                  <a:cubicBezTo>
                    <a:pt x="255" y="20437"/>
                    <a:pt x="0" y="19821"/>
                    <a:pt x="0" y="19179"/>
                  </a:cubicBezTo>
                  <a:lnTo>
                    <a:pt x="0" y="2421"/>
                  </a:lnTo>
                  <a:cubicBezTo>
                    <a:pt x="0" y="1779"/>
                    <a:pt x="255" y="1163"/>
                    <a:pt x="709" y="709"/>
                  </a:cubicBezTo>
                  <a:cubicBezTo>
                    <a:pt x="1163" y="255"/>
                    <a:pt x="1779" y="0"/>
                    <a:pt x="2421" y="0"/>
                  </a:cubicBezTo>
                  <a:close/>
                </a:path>
              </a:pathLst>
            </a:custGeom>
            <a:blipFill rotWithShape="1">
              <a:blip r:embed="rId5"/>
              <a:srcRect/>
              <a:stretch>
                <a:fillRect/>
              </a:stretch>
            </a:blipFill>
            <a:ln w="12700" cap="flat">
              <a:noFill/>
              <a:miter lim="400000"/>
            </a:ln>
            <a:effectLst/>
          </p:spPr>
          <p:txBody>
            <a:bodyPr wrap="square" lIns="45719" tIns="45719" rIns="45719" bIns="45719" numCol="1" anchor="t">
              <a:noAutofit/>
            </a:bodyPr>
            <a:lstStyle/>
            <a:p>
              <a:endParaRPr/>
            </a:p>
          </p:txBody>
        </p:sp>
        <p:sp>
          <p:nvSpPr>
            <p:cNvPr id="134" name="Freeform 12"/>
            <p:cNvSpPr/>
            <p:nvPr/>
          </p:nvSpPr>
          <p:spPr>
            <a:xfrm>
              <a:off x="7170750" y="0"/>
              <a:ext cx="1954479" cy="1954478"/>
            </a:xfrm>
            <a:custGeom>
              <a:avLst/>
              <a:gdLst/>
              <a:ahLst/>
              <a:cxnLst>
                <a:cxn ang="0">
                  <a:pos x="wd2" y="hd2"/>
                </a:cxn>
                <a:cxn ang="5400000">
                  <a:pos x="wd2" y="hd2"/>
                </a:cxn>
                <a:cxn ang="10800000">
                  <a:pos x="wd2" y="hd2"/>
                </a:cxn>
                <a:cxn ang="16200000">
                  <a:pos x="wd2" y="hd2"/>
                </a:cxn>
              </a:cxnLst>
              <a:rect l="0" t="0" r="r" b="b"/>
              <a:pathLst>
                <a:path w="21600" h="21600" extrusionOk="0">
                  <a:moveTo>
                    <a:pt x="2421" y="0"/>
                  </a:moveTo>
                  <a:lnTo>
                    <a:pt x="19179" y="0"/>
                  </a:lnTo>
                  <a:cubicBezTo>
                    <a:pt x="19821" y="0"/>
                    <a:pt x="20437" y="255"/>
                    <a:pt x="20891" y="709"/>
                  </a:cubicBezTo>
                  <a:cubicBezTo>
                    <a:pt x="21345" y="1163"/>
                    <a:pt x="21600" y="1779"/>
                    <a:pt x="21600" y="2421"/>
                  </a:cubicBezTo>
                  <a:lnTo>
                    <a:pt x="21600" y="19179"/>
                  </a:lnTo>
                  <a:cubicBezTo>
                    <a:pt x="21600" y="19821"/>
                    <a:pt x="21345" y="20437"/>
                    <a:pt x="20891" y="20891"/>
                  </a:cubicBezTo>
                  <a:cubicBezTo>
                    <a:pt x="20437" y="21345"/>
                    <a:pt x="19821" y="21600"/>
                    <a:pt x="19179" y="21600"/>
                  </a:cubicBezTo>
                  <a:lnTo>
                    <a:pt x="2421" y="21600"/>
                  </a:lnTo>
                  <a:cubicBezTo>
                    <a:pt x="1779" y="21600"/>
                    <a:pt x="1163" y="21345"/>
                    <a:pt x="709" y="20891"/>
                  </a:cubicBezTo>
                  <a:cubicBezTo>
                    <a:pt x="255" y="20437"/>
                    <a:pt x="0" y="19821"/>
                    <a:pt x="0" y="19179"/>
                  </a:cubicBezTo>
                  <a:lnTo>
                    <a:pt x="0" y="2421"/>
                  </a:lnTo>
                  <a:cubicBezTo>
                    <a:pt x="0" y="1779"/>
                    <a:pt x="255" y="1163"/>
                    <a:pt x="709" y="709"/>
                  </a:cubicBezTo>
                  <a:cubicBezTo>
                    <a:pt x="1163" y="255"/>
                    <a:pt x="1779" y="0"/>
                    <a:pt x="2421" y="0"/>
                  </a:cubicBezTo>
                  <a:close/>
                </a:path>
              </a:pathLst>
            </a:custGeom>
            <a:blipFill rotWithShape="1">
              <a:blip r:embed="rId6"/>
              <a:srcRect/>
              <a:stretch>
                <a:fillRect/>
              </a:stretch>
            </a:blipFill>
            <a:ln w="12700" cap="flat">
              <a:noFill/>
              <a:miter lim="400000"/>
            </a:ln>
            <a:effectLst/>
          </p:spPr>
          <p:txBody>
            <a:bodyPr wrap="square" lIns="45719" tIns="45719" rIns="45719" bIns="45719" numCol="1" anchor="t">
              <a:noAutofit/>
            </a:bodyPr>
            <a:lstStyle/>
            <a:p>
              <a:endParaRPr/>
            </a:p>
          </p:txBody>
        </p:sp>
        <p:sp>
          <p:nvSpPr>
            <p:cNvPr id="135" name="Freeform 14"/>
            <p:cNvSpPr/>
            <p:nvPr/>
          </p:nvSpPr>
          <p:spPr>
            <a:xfrm>
              <a:off x="9561000" y="0"/>
              <a:ext cx="1954479" cy="1954478"/>
            </a:xfrm>
            <a:custGeom>
              <a:avLst/>
              <a:gdLst/>
              <a:ahLst/>
              <a:cxnLst>
                <a:cxn ang="0">
                  <a:pos x="wd2" y="hd2"/>
                </a:cxn>
                <a:cxn ang="5400000">
                  <a:pos x="wd2" y="hd2"/>
                </a:cxn>
                <a:cxn ang="10800000">
                  <a:pos x="wd2" y="hd2"/>
                </a:cxn>
                <a:cxn ang="16200000">
                  <a:pos x="wd2" y="hd2"/>
                </a:cxn>
              </a:cxnLst>
              <a:rect l="0" t="0" r="r" b="b"/>
              <a:pathLst>
                <a:path w="21600" h="21600" extrusionOk="0">
                  <a:moveTo>
                    <a:pt x="2421" y="0"/>
                  </a:moveTo>
                  <a:lnTo>
                    <a:pt x="19179" y="0"/>
                  </a:lnTo>
                  <a:cubicBezTo>
                    <a:pt x="19821" y="0"/>
                    <a:pt x="20437" y="255"/>
                    <a:pt x="20891" y="709"/>
                  </a:cubicBezTo>
                  <a:cubicBezTo>
                    <a:pt x="21345" y="1163"/>
                    <a:pt x="21600" y="1779"/>
                    <a:pt x="21600" y="2421"/>
                  </a:cubicBezTo>
                  <a:lnTo>
                    <a:pt x="21600" y="19179"/>
                  </a:lnTo>
                  <a:cubicBezTo>
                    <a:pt x="21600" y="19821"/>
                    <a:pt x="21345" y="20437"/>
                    <a:pt x="20891" y="20891"/>
                  </a:cubicBezTo>
                  <a:cubicBezTo>
                    <a:pt x="20437" y="21345"/>
                    <a:pt x="19821" y="21600"/>
                    <a:pt x="19179" y="21600"/>
                  </a:cubicBezTo>
                  <a:lnTo>
                    <a:pt x="2421" y="21600"/>
                  </a:lnTo>
                  <a:cubicBezTo>
                    <a:pt x="1779" y="21600"/>
                    <a:pt x="1163" y="21345"/>
                    <a:pt x="709" y="20891"/>
                  </a:cubicBezTo>
                  <a:cubicBezTo>
                    <a:pt x="255" y="20437"/>
                    <a:pt x="0" y="19821"/>
                    <a:pt x="0" y="19179"/>
                  </a:cubicBezTo>
                  <a:lnTo>
                    <a:pt x="0" y="2421"/>
                  </a:lnTo>
                  <a:cubicBezTo>
                    <a:pt x="0" y="1779"/>
                    <a:pt x="255" y="1163"/>
                    <a:pt x="709" y="709"/>
                  </a:cubicBezTo>
                  <a:cubicBezTo>
                    <a:pt x="1163" y="255"/>
                    <a:pt x="1779" y="0"/>
                    <a:pt x="2421" y="0"/>
                  </a:cubicBezTo>
                  <a:close/>
                </a:path>
              </a:pathLst>
            </a:custGeom>
            <a:blipFill rotWithShape="1">
              <a:blip r:embed="rId7"/>
              <a:srcRect/>
              <a:stretch>
                <a:fillRect/>
              </a:stretch>
            </a:blipFill>
            <a:ln w="12700" cap="flat">
              <a:noFill/>
              <a:miter lim="400000"/>
            </a:ln>
            <a:effectLst/>
          </p:spPr>
          <p:txBody>
            <a:bodyPr wrap="square" lIns="45719" tIns="45719" rIns="45719" bIns="45719" numCol="1" anchor="t">
              <a:noAutofit/>
            </a:bodyPr>
            <a:lstStyle/>
            <a:p>
              <a:endParaRPr/>
            </a:p>
          </p:txBody>
        </p:sp>
        <p:sp>
          <p:nvSpPr>
            <p:cNvPr id="136" name="Freeform 16"/>
            <p:cNvSpPr/>
            <p:nvPr/>
          </p:nvSpPr>
          <p:spPr>
            <a:xfrm>
              <a:off x="11951746" y="0"/>
              <a:ext cx="1954478" cy="1954478"/>
            </a:xfrm>
            <a:custGeom>
              <a:avLst/>
              <a:gdLst/>
              <a:ahLst/>
              <a:cxnLst>
                <a:cxn ang="0">
                  <a:pos x="wd2" y="hd2"/>
                </a:cxn>
                <a:cxn ang="5400000">
                  <a:pos x="wd2" y="hd2"/>
                </a:cxn>
                <a:cxn ang="10800000">
                  <a:pos x="wd2" y="hd2"/>
                </a:cxn>
                <a:cxn ang="16200000">
                  <a:pos x="wd2" y="hd2"/>
                </a:cxn>
              </a:cxnLst>
              <a:rect l="0" t="0" r="r" b="b"/>
              <a:pathLst>
                <a:path w="21600" h="21600" extrusionOk="0">
                  <a:moveTo>
                    <a:pt x="2421" y="0"/>
                  </a:moveTo>
                  <a:lnTo>
                    <a:pt x="19179" y="0"/>
                  </a:lnTo>
                  <a:cubicBezTo>
                    <a:pt x="19821" y="0"/>
                    <a:pt x="20437" y="255"/>
                    <a:pt x="20891" y="709"/>
                  </a:cubicBezTo>
                  <a:cubicBezTo>
                    <a:pt x="21345" y="1163"/>
                    <a:pt x="21600" y="1779"/>
                    <a:pt x="21600" y="2421"/>
                  </a:cubicBezTo>
                  <a:lnTo>
                    <a:pt x="21600" y="19179"/>
                  </a:lnTo>
                  <a:cubicBezTo>
                    <a:pt x="21600" y="19821"/>
                    <a:pt x="21345" y="20437"/>
                    <a:pt x="20891" y="20891"/>
                  </a:cubicBezTo>
                  <a:cubicBezTo>
                    <a:pt x="20437" y="21345"/>
                    <a:pt x="19821" y="21600"/>
                    <a:pt x="19179" y="21600"/>
                  </a:cubicBezTo>
                  <a:lnTo>
                    <a:pt x="2421" y="21600"/>
                  </a:lnTo>
                  <a:cubicBezTo>
                    <a:pt x="1779" y="21600"/>
                    <a:pt x="1163" y="21345"/>
                    <a:pt x="709" y="20891"/>
                  </a:cubicBezTo>
                  <a:cubicBezTo>
                    <a:pt x="255" y="20437"/>
                    <a:pt x="0" y="19821"/>
                    <a:pt x="0" y="19179"/>
                  </a:cubicBezTo>
                  <a:lnTo>
                    <a:pt x="0" y="2421"/>
                  </a:lnTo>
                  <a:cubicBezTo>
                    <a:pt x="0" y="1779"/>
                    <a:pt x="255" y="1163"/>
                    <a:pt x="709" y="709"/>
                  </a:cubicBezTo>
                  <a:cubicBezTo>
                    <a:pt x="1163" y="255"/>
                    <a:pt x="1779" y="0"/>
                    <a:pt x="2421" y="0"/>
                  </a:cubicBezTo>
                  <a:close/>
                </a:path>
              </a:pathLst>
            </a:custGeom>
            <a:blipFill rotWithShape="1">
              <a:blip r:embed="rId8"/>
              <a:srcRect/>
              <a:stretch>
                <a:fillRect/>
              </a:stretch>
            </a:blipFill>
            <a:ln w="12700" cap="flat">
              <a:noFill/>
              <a:miter lim="400000"/>
            </a:ln>
            <a:effectLst/>
          </p:spPr>
          <p:txBody>
            <a:bodyPr wrap="square" lIns="45719" tIns="45719" rIns="45719" bIns="45719" numCol="1" anchor="t">
              <a:noAutofit/>
            </a:bodyPr>
            <a:lstStyle/>
            <a:p>
              <a:endParaRPr/>
            </a:p>
          </p:txBody>
        </p:sp>
        <p:sp>
          <p:nvSpPr>
            <p:cNvPr id="137" name="Freeform 18"/>
            <p:cNvSpPr/>
            <p:nvPr/>
          </p:nvSpPr>
          <p:spPr>
            <a:xfrm>
              <a:off x="14342491" y="0"/>
              <a:ext cx="1954479" cy="1954478"/>
            </a:xfrm>
            <a:custGeom>
              <a:avLst/>
              <a:gdLst/>
              <a:ahLst/>
              <a:cxnLst>
                <a:cxn ang="0">
                  <a:pos x="wd2" y="hd2"/>
                </a:cxn>
                <a:cxn ang="5400000">
                  <a:pos x="wd2" y="hd2"/>
                </a:cxn>
                <a:cxn ang="10800000">
                  <a:pos x="wd2" y="hd2"/>
                </a:cxn>
                <a:cxn ang="16200000">
                  <a:pos x="wd2" y="hd2"/>
                </a:cxn>
              </a:cxnLst>
              <a:rect l="0" t="0" r="r" b="b"/>
              <a:pathLst>
                <a:path w="21600" h="21600" extrusionOk="0">
                  <a:moveTo>
                    <a:pt x="2421" y="0"/>
                  </a:moveTo>
                  <a:lnTo>
                    <a:pt x="19179" y="0"/>
                  </a:lnTo>
                  <a:cubicBezTo>
                    <a:pt x="19821" y="0"/>
                    <a:pt x="20437" y="255"/>
                    <a:pt x="20891" y="709"/>
                  </a:cubicBezTo>
                  <a:cubicBezTo>
                    <a:pt x="21345" y="1163"/>
                    <a:pt x="21600" y="1779"/>
                    <a:pt x="21600" y="2421"/>
                  </a:cubicBezTo>
                  <a:lnTo>
                    <a:pt x="21600" y="19179"/>
                  </a:lnTo>
                  <a:cubicBezTo>
                    <a:pt x="21600" y="19821"/>
                    <a:pt x="21345" y="20437"/>
                    <a:pt x="20891" y="20891"/>
                  </a:cubicBezTo>
                  <a:cubicBezTo>
                    <a:pt x="20437" y="21345"/>
                    <a:pt x="19821" y="21600"/>
                    <a:pt x="19179" y="21600"/>
                  </a:cubicBezTo>
                  <a:lnTo>
                    <a:pt x="2421" y="21600"/>
                  </a:lnTo>
                  <a:cubicBezTo>
                    <a:pt x="1779" y="21600"/>
                    <a:pt x="1163" y="21345"/>
                    <a:pt x="709" y="20891"/>
                  </a:cubicBezTo>
                  <a:cubicBezTo>
                    <a:pt x="255" y="20437"/>
                    <a:pt x="0" y="19821"/>
                    <a:pt x="0" y="19179"/>
                  </a:cubicBezTo>
                  <a:lnTo>
                    <a:pt x="0" y="2421"/>
                  </a:lnTo>
                  <a:cubicBezTo>
                    <a:pt x="0" y="1779"/>
                    <a:pt x="255" y="1163"/>
                    <a:pt x="709" y="709"/>
                  </a:cubicBezTo>
                  <a:cubicBezTo>
                    <a:pt x="1163" y="255"/>
                    <a:pt x="1779" y="0"/>
                    <a:pt x="2421" y="0"/>
                  </a:cubicBezTo>
                  <a:close/>
                </a:path>
              </a:pathLst>
            </a:custGeom>
            <a:blipFill rotWithShape="1">
              <a:blip r:embed="rId9"/>
              <a:srcRect/>
              <a:stretch>
                <a:fillRect/>
              </a:stretch>
            </a:blipFill>
            <a:ln w="12700" cap="flat">
              <a:noFill/>
              <a:miter lim="400000"/>
            </a:ln>
            <a:effectLst/>
          </p:spPr>
          <p:txBody>
            <a:bodyPr wrap="square" lIns="45719" tIns="45719" rIns="45719" bIns="45719" numCol="1" anchor="t">
              <a:noAutofit/>
            </a:bodyPr>
            <a:lstStyle/>
            <a:p>
              <a:endParaRPr/>
            </a:p>
          </p:txBody>
        </p:sp>
        <p:sp>
          <p:nvSpPr>
            <p:cNvPr id="138" name="TextBox 19"/>
            <p:cNvSpPr/>
            <p:nvPr/>
          </p:nvSpPr>
          <p:spPr>
            <a:xfrm>
              <a:off x="0" y="2169353"/>
              <a:ext cx="199417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nSpc>
                  <a:spcPts val="1400"/>
                </a:lnSpc>
                <a:defRPr sz="1400" b="1" spc="-19"/>
              </a:lvl1pPr>
            </a:lstStyle>
            <a:p>
              <a:r>
                <a:t>College of Agriculture &amp; Food Sciences </a:t>
              </a:r>
            </a:p>
          </p:txBody>
        </p:sp>
        <p:sp>
          <p:nvSpPr>
            <p:cNvPr id="139" name="TextBox 20"/>
            <p:cNvSpPr/>
            <p:nvPr/>
          </p:nvSpPr>
          <p:spPr>
            <a:xfrm>
              <a:off x="2441538" y="2169353"/>
              <a:ext cx="199417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ts val="1400"/>
                </a:lnSpc>
                <a:defRPr sz="1400" b="1" spc="-19"/>
              </a:pPr>
              <a:r>
                <a:t>College of </a:t>
              </a:r>
            </a:p>
            <a:p>
              <a:pPr>
                <a:lnSpc>
                  <a:spcPts val="1400"/>
                </a:lnSpc>
                <a:defRPr sz="1400" b="1" spc="-19"/>
              </a:pPr>
              <a:r>
                <a:t>Education</a:t>
              </a:r>
            </a:p>
          </p:txBody>
        </p:sp>
        <p:sp>
          <p:nvSpPr>
            <p:cNvPr id="140" name="TextBox 21"/>
            <p:cNvSpPr/>
            <p:nvPr/>
          </p:nvSpPr>
          <p:spPr>
            <a:xfrm>
              <a:off x="4881260" y="2150789"/>
              <a:ext cx="199417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ts val="1400"/>
                </a:lnSpc>
                <a:defRPr sz="1400" b="1" spc="-19"/>
              </a:pPr>
              <a:r>
                <a:t>College of </a:t>
              </a:r>
            </a:p>
            <a:p>
              <a:pPr>
                <a:lnSpc>
                  <a:spcPts val="1400"/>
                </a:lnSpc>
                <a:defRPr sz="1400" b="1" spc="-19"/>
              </a:pPr>
              <a:r>
                <a:t>Law</a:t>
              </a:r>
            </a:p>
          </p:txBody>
        </p:sp>
        <p:sp>
          <p:nvSpPr>
            <p:cNvPr id="141" name="TextBox 22"/>
            <p:cNvSpPr/>
            <p:nvPr/>
          </p:nvSpPr>
          <p:spPr>
            <a:xfrm>
              <a:off x="7151398" y="2150789"/>
              <a:ext cx="199417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nSpc>
                  <a:spcPts val="1400"/>
                </a:lnSpc>
                <a:defRPr sz="1400" b="1" spc="-19"/>
              </a:lvl1pPr>
            </a:lstStyle>
            <a:p>
              <a:r>
                <a:t>College of Pharmacy, Institute of Public Health</a:t>
              </a:r>
            </a:p>
          </p:txBody>
        </p:sp>
        <p:sp>
          <p:nvSpPr>
            <p:cNvPr id="142" name="TextBox 23"/>
            <p:cNvSpPr/>
            <p:nvPr/>
          </p:nvSpPr>
          <p:spPr>
            <a:xfrm>
              <a:off x="9591120" y="2150789"/>
              <a:ext cx="199417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nSpc>
                  <a:spcPts val="1400"/>
                </a:lnSpc>
                <a:defRPr sz="1400" b="1" spc="-19"/>
              </a:lvl1pPr>
            </a:lstStyle>
            <a:p>
              <a:r>
                <a:t>College of Science &amp; Technology</a:t>
              </a:r>
            </a:p>
          </p:txBody>
        </p:sp>
        <p:sp>
          <p:nvSpPr>
            <p:cNvPr id="143" name="TextBox 24"/>
            <p:cNvSpPr/>
            <p:nvPr/>
          </p:nvSpPr>
          <p:spPr>
            <a:xfrm>
              <a:off x="12030842" y="2132224"/>
              <a:ext cx="199417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nSpc>
                  <a:spcPts val="1400"/>
                </a:lnSpc>
                <a:defRPr sz="1400" b="1" spc="-19"/>
              </a:lvl1pPr>
            </a:lstStyle>
            <a:p>
              <a:r>
                <a:t>College of Social Sciences, Arts &amp; Humanities</a:t>
              </a:r>
            </a:p>
          </p:txBody>
        </p:sp>
        <p:sp>
          <p:nvSpPr>
            <p:cNvPr id="144" name="TextBox 25"/>
            <p:cNvSpPr/>
            <p:nvPr/>
          </p:nvSpPr>
          <p:spPr>
            <a:xfrm>
              <a:off x="14470563" y="2169353"/>
              <a:ext cx="199417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nSpc>
                  <a:spcPts val="1400"/>
                </a:lnSpc>
                <a:defRPr sz="1400" b="1" spc="-19"/>
              </a:lvl1pPr>
            </a:lstStyle>
            <a:p>
              <a:r>
                <a:t>FAMU-FSU College of Engineering</a:t>
              </a:r>
            </a:p>
          </p:txBody>
        </p:sp>
        <p:sp>
          <p:nvSpPr>
            <p:cNvPr id="145" name="Freeform 27"/>
            <p:cNvSpPr/>
            <p:nvPr/>
          </p:nvSpPr>
          <p:spPr>
            <a:xfrm>
              <a:off x="0" y="3167764"/>
              <a:ext cx="1954478" cy="1954479"/>
            </a:xfrm>
            <a:custGeom>
              <a:avLst/>
              <a:gdLst/>
              <a:ahLst/>
              <a:cxnLst>
                <a:cxn ang="0">
                  <a:pos x="wd2" y="hd2"/>
                </a:cxn>
                <a:cxn ang="5400000">
                  <a:pos x="wd2" y="hd2"/>
                </a:cxn>
                <a:cxn ang="10800000">
                  <a:pos x="wd2" y="hd2"/>
                </a:cxn>
                <a:cxn ang="16200000">
                  <a:pos x="wd2" y="hd2"/>
                </a:cxn>
              </a:cxnLst>
              <a:rect l="0" t="0" r="r" b="b"/>
              <a:pathLst>
                <a:path w="21600" h="21600" extrusionOk="0">
                  <a:moveTo>
                    <a:pt x="2421" y="0"/>
                  </a:moveTo>
                  <a:lnTo>
                    <a:pt x="19179" y="0"/>
                  </a:lnTo>
                  <a:cubicBezTo>
                    <a:pt x="19821" y="0"/>
                    <a:pt x="20437" y="255"/>
                    <a:pt x="20891" y="709"/>
                  </a:cubicBezTo>
                  <a:cubicBezTo>
                    <a:pt x="21345" y="1163"/>
                    <a:pt x="21600" y="1779"/>
                    <a:pt x="21600" y="2421"/>
                  </a:cubicBezTo>
                  <a:lnTo>
                    <a:pt x="21600" y="19179"/>
                  </a:lnTo>
                  <a:cubicBezTo>
                    <a:pt x="21600" y="19821"/>
                    <a:pt x="21345" y="20437"/>
                    <a:pt x="20891" y="20891"/>
                  </a:cubicBezTo>
                  <a:cubicBezTo>
                    <a:pt x="20437" y="21345"/>
                    <a:pt x="19821" y="21600"/>
                    <a:pt x="19179" y="21600"/>
                  </a:cubicBezTo>
                  <a:lnTo>
                    <a:pt x="2421" y="21600"/>
                  </a:lnTo>
                  <a:cubicBezTo>
                    <a:pt x="1779" y="21600"/>
                    <a:pt x="1163" y="21345"/>
                    <a:pt x="709" y="20891"/>
                  </a:cubicBezTo>
                  <a:cubicBezTo>
                    <a:pt x="255" y="20437"/>
                    <a:pt x="0" y="19821"/>
                    <a:pt x="0" y="19179"/>
                  </a:cubicBezTo>
                  <a:lnTo>
                    <a:pt x="0" y="2421"/>
                  </a:lnTo>
                  <a:cubicBezTo>
                    <a:pt x="0" y="1779"/>
                    <a:pt x="255" y="1163"/>
                    <a:pt x="709" y="709"/>
                  </a:cubicBezTo>
                  <a:cubicBezTo>
                    <a:pt x="1163" y="255"/>
                    <a:pt x="1779" y="0"/>
                    <a:pt x="2421" y="0"/>
                  </a:cubicBezTo>
                  <a:close/>
                </a:path>
              </a:pathLst>
            </a:custGeom>
            <a:blipFill rotWithShape="1">
              <a:blip r:embed="rId10"/>
              <a:srcRect/>
              <a:stretch>
                <a:fillRect/>
              </a:stretch>
            </a:blipFill>
            <a:ln w="12700" cap="flat">
              <a:noFill/>
              <a:miter lim="400000"/>
            </a:ln>
            <a:effectLst/>
          </p:spPr>
          <p:txBody>
            <a:bodyPr wrap="square" lIns="45719" tIns="45719" rIns="45719" bIns="45719" numCol="1" anchor="t">
              <a:noAutofit/>
            </a:bodyPr>
            <a:lstStyle/>
            <a:p>
              <a:endParaRPr/>
            </a:p>
          </p:txBody>
        </p:sp>
        <p:sp>
          <p:nvSpPr>
            <p:cNvPr id="146" name="Freeform 29"/>
            <p:cNvSpPr/>
            <p:nvPr/>
          </p:nvSpPr>
          <p:spPr>
            <a:xfrm>
              <a:off x="2390250" y="3167764"/>
              <a:ext cx="1954478" cy="1954479"/>
            </a:xfrm>
            <a:custGeom>
              <a:avLst/>
              <a:gdLst/>
              <a:ahLst/>
              <a:cxnLst>
                <a:cxn ang="0">
                  <a:pos x="wd2" y="hd2"/>
                </a:cxn>
                <a:cxn ang="5400000">
                  <a:pos x="wd2" y="hd2"/>
                </a:cxn>
                <a:cxn ang="10800000">
                  <a:pos x="wd2" y="hd2"/>
                </a:cxn>
                <a:cxn ang="16200000">
                  <a:pos x="wd2" y="hd2"/>
                </a:cxn>
              </a:cxnLst>
              <a:rect l="0" t="0" r="r" b="b"/>
              <a:pathLst>
                <a:path w="21600" h="21600" extrusionOk="0">
                  <a:moveTo>
                    <a:pt x="2421" y="0"/>
                  </a:moveTo>
                  <a:lnTo>
                    <a:pt x="19179" y="0"/>
                  </a:lnTo>
                  <a:cubicBezTo>
                    <a:pt x="19821" y="0"/>
                    <a:pt x="20437" y="255"/>
                    <a:pt x="20891" y="709"/>
                  </a:cubicBezTo>
                  <a:cubicBezTo>
                    <a:pt x="21345" y="1163"/>
                    <a:pt x="21600" y="1779"/>
                    <a:pt x="21600" y="2421"/>
                  </a:cubicBezTo>
                  <a:lnTo>
                    <a:pt x="21600" y="19179"/>
                  </a:lnTo>
                  <a:cubicBezTo>
                    <a:pt x="21600" y="19821"/>
                    <a:pt x="21345" y="20437"/>
                    <a:pt x="20891" y="20891"/>
                  </a:cubicBezTo>
                  <a:cubicBezTo>
                    <a:pt x="20437" y="21345"/>
                    <a:pt x="19821" y="21600"/>
                    <a:pt x="19179" y="21600"/>
                  </a:cubicBezTo>
                  <a:lnTo>
                    <a:pt x="2421" y="21600"/>
                  </a:lnTo>
                  <a:cubicBezTo>
                    <a:pt x="1779" y="21600"/>
                    <a:pt x="1163" y="21345"/>
                    <a:pt x="709" y="20891"/>
                  </a:cubicBezTo>
                  <a:cubicBezTo>
                    <a:pt x="255" y="20437"/>
                    <a:pt x="0" y="19821"/>
                    <a:pt x="0" y="19179"/>
                  </a:cubicBezTo>
                  <a:lnTo>
                    <a:pt x="0" y="2421"/>
                  </a:lnTo>
                  <a:cubicBezTo>
                    <a:pt x="0" y="1779"/>
                    <a:pt x="255" y="1163"/>
                    <a:pt x="709" y="709"/>
                  </a:cubicBezTo>
                  <a:cubicBezTo>
                    <a:pt x="1163" y="255"/>
                    <a:pt x="1779" y="0"/>
                    <a:pt x="2421" y="0"/>
                  </a:cubicBezTo>
                  <a:close/>
                </a:path>
              </a:pathLst>
            </a:custGeom>
            <a:blipFill rotWithShape="1">
              <a:blip r:embed="rId11"/>
              <a:srcRect/>
              <a:stretch>
                <a:fillRect/>
              </a:stretch>
            </a:blipFill>
            <a:ln w="12700" cap="flat">
              <a:noFill/>
              <a:miter lim="400000"/>
            </a:ln>
            <a:effectLst/>
          </p:spPr>
          <p:txBody>
            <a:bodyPr wrap="square" lIns="45719" tIns="45719" rIns="45719" bIns="45719" numCol="1" anchor="t">
              <a:noAutofit/>
            </a:bodyPr>
            <a:lstStyle/>
            <a:p>
              <a:endParaRPr/>
            </a:p>
          </p:txBody>
        </p:sp>
        <p:sp>
          <p:nvSpPr>
            <p:cNvPr id="147" name="Freeform 31"/>
            <p:cNvSpPr/>
            <p:nvPr/>
          </p:nvSpPr>
          <p:spPr>
            <a:xfrm>
              <a:off x="4780500" y="3167764"/>
              <a:ext cx="1954479" cy="1954479"/>
            </a:xfrm>
            <a:custGeom>
              <a:avLst/>
              <a:gdLst/>
              <a:ahLst/>
              <a:cxnLst>
                <a:cxn ang="0">
                  <a:pos x="wd2" y="hd2"/>
                </a:cxn>
                <a:cxn ang="5400000">
                  <a:pos x="wd2" y="hd2"/>
                </a:cxn>
                <a:cxn ang="10800000">
                  <a:pos x="wd2" y="hd2"/>
                </a:cxn>
                <a:cxn ang="16200000">
                  <a:pos x="wd2" y="hd2"/>
                </a:cxn>
              </a:cxnLst>
              <a:rect l="0" t="0" r="r" b="b"/>
              <a:pathLst>
                <a:path w="21600" h="21600" extrusionOk="0">
                  <a:moveTo>
                    <a:pt x="2421" y="0"/>
                  </a:moveTo>
                  <a:lnTo>
                    <a:pt x="19179" y="0"/>
                  </a:lnTo>
                  <a:cubicBezTo>
                    <a:pt x="19821" y="0"/>
                    <a:pt x="20437" y="255"/>
                    <a:pt x="20891" y="709"/>
                  </a:cubicBezTo>
                  <a:cubicBezTo>
                    <a:pt x="21345" y="1163"/>
                    <a:pt x="21600" y="1779"/>
                    <a:pt x="21600" y="2421"/>
                  </a:cubicBezTo>
                  <a:lnTo>
                    <a:pt x="21600" y="19179"/>
                  </a:lnTo>
                  <a:cubicBezTo>
                    <a:pt x="21600" y="19821"/>
                    <a:pt x="21345" y="20437"/>
                    <a:pt x="20891" y="20891"/>
                  </a:cubicBezTo>
                  <a:cubicBezTo>
                    <a:pt x="20437" y="21345"/>
                    <a:pt x="19821" y="21600"/>
                    <a:pt x="19179" y="21600"/>
                  </a:cubicBezTo>
                  <a:lnTo>
                    <a:pt x="2421" y="21600"/>
                  </a:lnTo>
                  <a:cubicBezTo>
                    <a:pt x="1779" y="21600"/>
                    <a:pt x="1163" y="21345"/>
                    <a:pt x="709" y="20891"/>
                  </a:cubicBezTo>
                  <a:cubicBezTo>
                    <a:pt x="255" y="20437"/>
                    <a:pt x="0" y="19821"/>
                    <a:pt x="0" y="19179"/>
                  </a:cubicBezTo>
                  <a:lnTo>
                    <a:pt x="0" y="2421"/>
                  </a:lnTo>
                  <a:cubicBezTo>
                    <a:pt x="0" y="1779"/>
                    <a:pt x="255" y="1163"/>
                    <a:pt x="709" y="709"/>
                  </a:cubicBezTo>
                  <a:cubicBezTo>
                    <a:pt x="1163" y="255"/>
                    <a:pt x="1779" y="0"/>
                    <a:pt x="2421" y="0"/>
                  </a:cubicBezTo>
                  <a:close/>
                </a:path>
              </a:pathLst>
            </a:custGeom>
            <a:blipFill rotWithShape="1">
              <a:blip r:embed="rId12"/>
              <a:srcRect/>
              <a:stretch>
                <a:fillRect/>
              </a:stretch>
            </a:blipFill>
            <a:ln w="12700" cap="flat">
              <a:noFill/>
              <a:miter lim="400000"/>
            </a:ln>
            <a:effectLst/>
          </p:spPr>
          <p:txBody>
            <a:bodyPr wrap="square" lIns="45719" tIns="45719" rIns="45719" bIns="45719" numCol="1" anchor="t">
              <a:noAutofit/>
            </a:bodyPr>
            <a:lstStyle/>
            <a:p>
              <a:endParaRPr/>
            </a:p>
          </p:txBody>
        </p:sp>
        <p:sp>
          <p:nvSpPr>
            <p:cNvPr id="148" name="Freeform 33"/>
            <p:cNvSpPr/>
            <p:nvPr/>
          </p:nvSpPr>
          <p:spPr>
            <a:xfrm>
              <a:off x="7170750" y="3167764"/>
              <a:ext cx="1954479" cy="1954479"/>
            </a:xfrm>
            <a:custGeom>
              <a:avLst/>
              <a:gdLst/>
              <a:ahLst/>
              <a:cxnLst>
                <a:cxn ang="0">
                  <a:pos x="wd2" y="hd2"/>
                </a:cxn>
                <a:cxn ang="5400000">
                  <a:pos x="wd2" y="hd2"/>
                </a:cxn>
                <a:cxn ang="10800000">
                  <a:pos x="wd2" y="hd2"/>
                </a:cxn>
                <a:cxn ang="16200000">
                  <a:pos x="wd2" y="hd2"/>
                </a:cxn>
              </a:cxnLst>
              <a:rect l="0" t="0" r="r" b="b"/>
              <a:pathLst>
                <a:path w="21600" h="21600" extrusionOk="0">
                  <a:moveTo>
                    <a:pt x="2421" y="0"/>
                  </a:moveTo>
                  <a:lnTo>
                    <a:pt x="19179" y="0"/>
                  </a:lnTo>
                  <a:cubicBezTo>
                    <a:pt x="19821" y="0"/>
                    <a:pt x="20437" y="255"/>
                    <a:pt x="20891" y="709"/>
                  </a:cubicBezTo>
                  <a:cubicBezTo>
                    <a:pt x="21345" y="1163"/>
                    <a:pt x="21600" y="1779"/>
                    <a:pt x="21600" y="2421"/>
                  </a:cubicBezTo>
                  <a:lnTo>
                    <a:pt x="21600" y="19179"/>
                  </a:lnTo>
                  <a:cubicBezTo>
                    <a:pt x="21600" y="19821"/>
                    <a:pt x="21345" y="20437"/>
                    <a:pt x="20891" y="20891"/>
                  </a:cubicBezTo>
                  <a:cubicBezTo>
                    <a:pt x="20437" y="21345"/>
                    <a:pt x="19821" y="21600"/>
                    <a:pt x="19179" y="21600"/>
                  </a:cubicBezTo>
                  <a:lnTo>
                    <a:pt x="2421" y="21600"/>
                  </a:lnTo>
                  <a:cubicBezTo>
                    <a:pt x="1779" y="21600"/>
                    <a:pt x="1163" y="21345"/>
                    <a:pt x="709" y="20891"/>
                  </a:cubicBezTo>
                  <a:cubicBezTo>
                    <a:pt x="255" y="20437"/>
                    <a:pt x="0" y="19821"/>
                    <a:pt x="0" y="19179"/>
                  </a:cubicBezTo>
                  <a:lnTo>
                    <a:pt x="0" y="2421"/>
                  </a:lnTo>
                  <a:cubicBezTo>
                    <a:pt x="0" y="1779"/>
                    <a:pt x="255" y="1163"/>
                    <a:pt x="709" y="709"/>
                  </a:cubicBezTo>
                  <a:cubicBezTo>
                    <a:pt x="1163" y="255"/>
                    <a:pt x="1779" y="0"/>
                    <a:pt x="2421" y="0"/>
                  </a:cubicBezTo>
                  <a:close/>
                </a:path>
              </a:pathLst>
            </a:custGeom>
            <a:blipFill rotWithShape="1">
              <a:blip r:embed="rId13"/>
              <a:srcRect/>
              <a:stretch>
                <a:fillRect/>
              </a:stretch>
            </a:blipFill>
            <a:ln w="12700" cap="flat">
              <a:noFill/>
              <a:miter lim="400000"/>
            </a:ln>
            <a:effectLst/>
          </p:spPr>
          <p:txBody>
            <a:bodyPr wrap="square" lIns="45719" tIns="45719" rIns="45719" bIns="45719" numCol="1" anchor="t">
              <a:noAutofit/>
            </a:bodyPr>
            <a:lstStyle/>
            <a:p>
              <a:endParaRPr/>
            </a:p>
          </p:txBody>
        </p:sp>
        <p:sp>
          <p:nvSpPr>
            <p:cNvPr id="149" name="Freeform 35"/>
            <p:cNvSpPr/>
            <p:nvPr/>
          </p:nvSpPr>
          <p:spPr>
            <a:xfrm>
              <a:off x="9561000" y="3167764"/>
              <a:ext cx="1954479" cy="1954479"/>
            </a:xfrm>
            <a:custGeom>
              <a:avLst/>
              <a:gdLst/>
              <a:ahLst/>
              <a:cxnLst>
                <a:cxn ang="0">
                  <a:pos x="wd2" y="hd2"/>
                </a:cxn>
                <a:cxn ang="5400000">
                  <a:pos x="wd2" y="hd2"/>
                </a:cxn>
                <a:cxn ang="10800000">
                  <a:pos x="wd2" y="hd2"/>
                </a:cxn>
                <a:cxn ang="16200000">
                  <a:pos x="wd2" y="hd2"/>
                </a:cxn>
              </a:cxnLst>
              <a:rect l="0" t="0" r="r" b="b"/>
              <a:pathLst>
                <a:path w="21600" h="21600" extrusionOk="0">
                  <a:moveTo>
                    <a:pt x="2421" y="0"/>
                  </a:moveTo>
                  <a:lnTo>
                    <a:pt x="19179" y="0"/>
                  </a:lnTo>
                  <a:cubicBezTo>
                    <a:pt x="19821" y="0"/>
                    <a:pt x="20437" y="255"/>
                    <a:pt x="20891" y="709"/>
                  </a:cubicBezTo>
                  <a:cubicBezTo>
                    <a:pt x="21345" y="1163"/>
                    <a:pt x="21600" y="1779"/>
                    <a:pt x="21600" y="2421"/>
                  </a:cubicBezTo>
                  <a:lnTo>
                    <a:pt x="21600" y="19179"/>
                  </a:lnTo>
                  <a:cubicBezTo>
                    <a:pt x="21600" y="19821"/>
                    <a:pt x="21345" y="20437"/>
                    <a:pt x="20891" y="20891"/>
                  </a:cubicBezTo>
                  <a:cubicBezTo>
                    <a:pt x="20437" y="21345"/>
                    <a:pt x="19821" y="21600"/>
                    <a:pt x="19179" y="21600"/>
                  </a:cubicBezTo>
                  <a:lnTo>
                    <a:pt x="2421" y="21600"/>
                  </a:lnTo>
                  <a:cubicBezTo>
                    <a:pt x="1779" y="21600"/>
                    <a:pt x="1163" y="21345"/>
                    <a:pt x="709" y="20891"/>
                  </a:cubicBezTo>
                  <a:cubicBezTo>
                    <a:pt x="255" y="20437"/>
                    <a:pt x="0" y="19821"/>
                    <a:pt x="0" y="19179"/>
                  </a:cubicBezTo>
                  <a:lnTo>
                    <a:pt x="0" y="2421"/>
                  </a:lnTo>
                  <a:cubicBezTo>
                    <a:pt x="0" y="1779"/>
                    <a:pt x="255" y="1163"/>
                    <a:pt x="709" y="709"/>
                  </a:cubicBezTo>
                  <a:cubicBezTo>
                    <a:pt x="1163" y="255"/>
                    <a:pt x="1779" y="0"/>
                    <a:pt x="2421" y="0"/>
                  </a:cubicBezTo>
                  <a:close/>
                </a:path>
              </a:pathLst>
            </a:custGeom>
            <a:blipFill rotWithShape="1">
              <a:blip r:embed="rId14"/>
              <a:srcRect/>
              <a:stretch>
                <a:fillRect/>
              </a:stretch>
            </a:blipFill>
            <a:ln w="12700" cap="flat">
              <a:noFill/>
              <a:miter lim="400000"/>
            </a:ln>
            <a:effectLst/>
          </p:spPr>
          <p:txBody>
            <a:bodyPr wrap="square" lIns="45719" tIns="45719" rIns="45719" bIns="45719" numCol="1" anchor="t">
              <a:noAutofit/>
            </a:bodyPr>
            <a:lstStyle/>
            <a:p>
              <a:endParaRPr/>
            </a:p>
          </p:txBody>
        </p:sp>
        <p:sp>
          <p:nvSpPr>
            <p:cNvPr id="150" name="Freeform 37"/>
            <p:cNvSpPr/>
            <p:nvPr/>
          </p:nvSpPr>
          <p:spPr>
            <a:xfrm>
              <a:off x="11951746" y="3167764"/>
              <a:ext cx="1954478" cy="1954479"/>
            </a:xfrm>
            <a:custGeom>
              <a:avLst/>
              <a:gdLst/>
              <a:ahLst/>
              <a:cxnLst>
                <a:cxn ang="0">
                  <a:pos x="wd2" y="hd2"/>
                </a:cxn>
                <a:cxn ang="5400000">
                  <a:pos x="wd2" y="hd2"/>
                </a:cxn>
                <a:cxn ang="10800000">
                  <a:pos x="wd2" y="hd2"/>
                </a:cxn>
                <a:cxn ang="16200000">
                  <a:pos x="wd2" y="hd2"/>
                </a:cxn>
              </a:cxnLst>
              <a:rect l="0" t="0" r="r" b="b"/>
              <a:pathLst>
                <a:path w="21600" h="21600" extrusionOk="0">
                  <a:moveTo>
                    <a:pt x="2421" y="0"/>
                  </a:moveTo>
                  <a:lnTo>
                    <a:pt x="19179" y="0"/>
                  </a:lnTo>
                  <a:cubicBezTo>
                    <a:pt x="19821" y="0"/>
                    <a:pt x="20437" y="255"/>
                    <a:pt x="20891" y="709"/>
                  </a:cubicBezTo>
                  <a:cubicBezTo>
                    <a:pt x="21345" y="1163"/>
                    <a:pt x="21600" y="1779"/>
                    <a:pt x="21600" y="2421"/>
                  </a:cubicBezTo>
                  <a:lnTo>
                    <a:pt x="21600" y="19179"/>
                  </a:lnTo>
                  <a:cubicBezTo>
                    <a:pt x="21600" y="19821"/>
                    <a:pt x="21345" y="20437"/>
                    <a:pt x="20891" y="20891"/>
                  </a:cubicBezTo>
                  <a:cubicBezTo>
                    <a:pt x="20437" y="21345"/>
                    <a:pt x="19821" y="21600"/>
                    <a:pt x="19179" y="21600"/>
                  </a:cubicBezTo>
                  <a:lnTo>
                    <a:pt x="2421" y="21600"/>
                  </a:lnTo>
                  <a:cubicBezTo>
                    <a:pt x="1779" y="21600"/>
                    <a:pt x="1163" y="21345"/>
                    <a:pt x="709" y="20891"/>
                  </a:cubicBezTo>
                  <a:cubicBezTo>
                    <a:pt x="255" y="20437"/>
                    <a:pt x="0" y="19821"/>
                    <a:pt x="0" y="19179"/>
                  </a:cubicBezTo>
                  <a:lnTo>
                    <a:pt x="0" y="2421"/>
                  </a:lnTo>
                  <a:cubicBezTo>
                    <a:pt x="0" y="1779"/>
                    <a:pt x="255" y="1163"/>
                    <a:pt x="709" y="709"/>
                  </a:cubicBezTo>
                  <a:cubicBezTo>
                    <a:pt x="1163" y="255"/>
                    <a:pt x="1779" y="0"/>
                    <a:pt x="2421" y="0"/>
                  </a:cubicBezTo>
                  <a:close/>
                </a:path>
              </a:pathLst>
            </a:custGeom>
            <a:blipFill rotWithShape="1">
              <a:blip r:embed="rId15"/>
              <a:srcRect/>
              <a:stretch>
                <a:fillRect/>
              </a:stretch>
            </a:blipFill>
            <a:ln w="12700" cap="flat">
              <a:noFill/>
              <a:miter lim="400000"/>
            </a:ln>
            <a:effectLst/>
          </p:spPr>
          <p:txBody>
            <a:bodyPr wrap="square" lIns="45719" tIns="45719" rIns="45719" bIns="45719" numCol="1" anchor="t">
              <a:noAutofit/>
            </a:bodyPr>
            <a:lstStyle/>
            <a:p>
              <a:endParaRPr/>
            </a:p>
          </p:txBody>
        </p:sp>
        <p:sp>
          <p:nvSpPr>
            <p:cNvPr id="151" name="Freeform 39"/>
            <p:cNvSpPr/>
            <p:nvPr/>
          </p:nvSpPr>
          <p:spPr>
            <a:xfrm>
              <a:off x="14342491" y="3167764"/>
              <a:ext cx="1954479" cy="1954479"/>
            </a:xfrm>
            <a:custGeom>
              <a:avLst/>
              <a:gdLst/>
              <a:ahLst/>
              <a:cxnLst>
                <a:cxn ang="0">
                  <a:pos x="wd2" y="hd2"/>
                </a:cxn>
                <a:cxn ang="5400000">
                  <a:pos x="wd2" y="hd2"/>
                </a:cxn>
                <a:cxn ang="10800000">
                  <a:pos x="wd2" y="hd2"/>
                </a:cxn>
                <a:cxn ang="16200000">
                  <a:pos x="wd2" y="hd2"/>
                </a:cxn>
              </a:cxnLst>
              <a:rect l="0" t="0" r="r" b="b"/>
              <a:pathLst>
                <a:path w="21600" h="21600" extrusionOk="0">
                  <a:moveTo>
                    <a:pt x="2421" y="0"/>
                  </a:moveTo>
                  <a:lnTo>
                    <a:pt x="19179" y="0"/>
                  </a:lnTo>
                  <a:cubicBezTo>
                    <a:pt x="19821" y="0"/>
                    <a:pt x="20437" y="255"/>
                    <a:pt x="20891" y="709"/>
                  </a:cubicBezTo>
                  <a:cubicBezTo>
                    <a:pt x="21345" y="1163"/>
                    <a:pt x="21600" y="1779"/>
                    <a:pt x="21600" y="2421"/>
                  </a:cubicBezTo>
                  <a:lnTo>
                    <a:pt x="21600" y="19179"/>
                  </a:lnTo>
                  <a:cubicBezTo>
                    <a:pt x="21600" y="19821"/>
                    <a:pt x="21345" y="20437"/>
                    <a:pt x="20891" y="20891"/>
                  </a:cubicBezTo>
                  <a:cubicBezTo>
                    <a:pt x="20437" y="21345"/>
                    <a:pt x="19821" y="21600"/>
                    <a:pt x="19179" y="21600"/>
                  </a:cubicBezTo>
                  <a:lnTo>
                    <a:pt x="2421" y="21600"/>
                  </a:lnTo>
                  <a:cubicBezTo>
                    <a:pt x="1779" y="21600"/>
                    <a:pt x="1163" y="21345"/>
                    <a:pt x="709" y="20891"/>
                  </a:cubicBezTo>
                  <a:cubicBezTo>
                    <a:pt x="255" y="20437"/>
                    <a:pt x="0" y="19821"/>
                    <a:pt x="0" y="19179"/>
                  </a:cubicBezTo>
                  <a:lnTo>
                    <a:pt x="0" y="2421"/>
                  </a:lnTo>
                  <a:cubicBezTo>
                    <a:pt x="0" y="1779"/>
                    <a:pt x="255" y="1163"/>
                    <a:pt x="709" y="709"/>
                  </a:cubicBezTo>
                  <a:cubicBezTo>
                    <a:pt x="1163" y="255"/>
                    <a:pt x="1779" y="0"/>
                    <a:pt x="2421" y="0"/>
                  </a:cubicBezTo>
                  <a:close/>
                </a:path>
              </a:pathLst>
            </a:custGeom>
            <a:blipFill rotWithShape="1">
              <a:blip r:embed="rId16"/>
              <a:srcRect/>
              <a:stretch>
                <a:fillRect/>
              </a:stretch>
            </a:blipFill>
            <a:ln w="12700" cap="flat">
              <a:noFill/>
              <a:miter lim="400000"/>
            </a:ln>
            <a:effectLst/>
          </p:spPr>
          <p:txBody>
            <a:bodyPr wrap="square" lIns="45719" tIns="45719" rIns="45719" bIns="45719" numCol="1" anchor="t">
              <a:noAutofit/>
            </a:bodyPr>
            <a:lstStyle/>
            <a:p>
              <a:endParaRPr/>
            </a:p>
          </p:txBody>
        </p:sp>
        <p:sp>
          <p:nvSpPr>
            <p:cNvPr id="152" name="TextBox 40"/>
            <p:cNvSpPr/>
            <p:nvPr/>
          </p:nvSpPr>
          <p:spPr>
            <a:xfrm>
              <a:off x="0" y="5338601"/>
              <a:ext cx="199417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nSpc>
                  <a:spcPts val="1400"/>
                </a:lnSpc>
                <a:defRPr sz="1400" b="1" spc="-19"/>
              </a:lvl1pPr>
            </a:lstStyle>
            <a:p>
              <a:r>
                <a:t>School of Architecture + Engineering Technology</a:t>
              </a:r>
            </a:p>
          </p:txBody>
        </p:sp>
        <p:sp>
          <p:nvSpPr>
            <p:cNvPr id="153" name="TextBox 41"/>
            <p:cNvSpPr/>
            <p:nvPr/>
          </p:nvSpPr>
          <p:spPr>
            <a:xfrm>
              <a:off x="2441538" y="5338601"/>
              <a:ext cx="199417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nSpc>
                  <a:spcPts val="1400"/>
                </a:lnSpc>
                <a:defRPr sz="1400" b="1" spc="-19"/>
              </a:lvl1pPr>
            </a:lstStyle>
            <a:p>
              <a:r>
                <a:t>School of Business &amp; Industry</a:t>
              </a:r>
            </a:p>
          </p:txBody>
        </p:sp>
        <p:sp>
          <p:nvSpPr>
            <p:cNvPr id="154" name="TextBox 42"/>
            <p:cNvSpPr/>
            <p:nvPr/>
          </p:nvSpPr>
          <p:spPr>
            <a:xfrm>
              <a:off x="7320981" y="5320037"/>
              <a:ext cx="199417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nSpc>
                  <a:spcPts val="1400"/>
                </a:lnSpc>
                <a:defRPr sz="1400" b="1" spc="-19"/>
              </a:lvl1pPr>
            </a:lstStyle>
            <a:p>
              <a:r>
                <a:t>School of Graduate Studies &amp; Research</a:t>
              </a:r>
            </a:p>
          </p:txBody>
        </p:sp>
        <p:sp>
          <p:nvSpPr>
            <p:cNvPr id="155" name="TextBox 43"/>
            <p:cNvSpPr/>
            <p:nvPr/>
          </p:nvSpPr>
          <p:spPr>
            <a:xfrm>
              <a:off x="9591120" y="5320037"/>
              <a:ext cx="199417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nSpc>
                  <a:spcPts val="1400"/>
                </a:lnSpc>
                <a:defRPr sz="1400" b="1" spc="-19"/>
              </a:lvl1pPr>
            </a:lstStyle>
            <a:p>
              <a:r>
                <a:t>School of Journalism &amp; Graphic Communcation</a:t>
              </a:r>
            </a:p>
          </p:txBody>
        </p:sp>
        <p:sp>
          <p:nvSpPr>
            <p:cNvPr id="156" name="TextBox 44"/>
            <p:cNvSpPr/>
            <p:nvPr/>
          </p:nvSpPr>
          <p:spPr>
            <a:xfrm>
              <a:off x="12030842" y="5320037"/>
              <a:ext cx="199417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ts val="1400"/>
                </a:lnSpc>
                <a:defRPr sz="1400" b="1" spc="-19"/>
              </a:pPr>
              <a:r>
                <a:t>School of </a:t>
              </a:r>
            </a:p>
            <a:p>
              <a:pPr>
                <a:lnSpc>
                  <a:spcPts val="1400"/>
                </a:lnSpc>
                <a:defRPr sz="1400" b="1" spc="-19"/>
              </a:pPr>
              <a:r>
                <a:t>Nursing</a:t>
              </a:r>
            </a:p>
          </p:txBody>
        </p:sp>
        <p:sp>
          <p:nvSpPr>
            <p:cNvPr id="157" name="TextBox 45"/>
            <p:cNvSpPr/>
            <p:nvPr/>
          </p:nvSpPr>
          <p:spPr>
            <a:xfrm>
              <a:off x="14470563" y="5301472"/>
              <a:ext cx="199417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nSpc>
                  <a:spcPts val="1400"/>
                </a:lnSpc>
                <a:defRPr sz="1400" b="1" spc="-19"/>
              </a:lvl1pPr>
            </a:lstStyle>
            <a:p>
              <a:r>
                <a:t>School of the Environment</a:t>
              </a:r>
            </a:p>
          </p:txBody>
        </p:sp>
        <p:sp>
          <p:nvSpPr>
            <p:cNvPr id="158" name="TextBox 46"/>
            <p:cNvSpPr/>
            <p:nvPr/>
          </p:nvSpPr>
          <p:spPr>
            <a:xfrm>
              <a:off x="4881260" y="5338601"/>
              <a:ext cx="199417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nSpc>
                  <a:spcPts val="1400"/>
                </a:lnSpc>
                <a:defRPr sz="1400" b="1" spc="-19"/>
              </a:lvl1pPr>
            </a:lstStyle>
            <a:p>
              <a:r>
                <a:t>School of Allied Health Sciences</a:t>
              </a:r>
            </a:p>
          </p:txBody>
        </p:sp>
      </p:grpSp>
      <p:sp>
        <p:nvSpPr>
          <p:cNvPr id="160" name="TextBox 47"/>
          <p:cNvSpPr txBox="1"/>
          <p:nvPr/>
        </p:nvSpPr>
        <p:spPr>
          <a:xfrm>
            <a:off x="0" y="360293"/>
            <a:ext cx="18288000" cy="1001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lnSpc>
                <a:spcPts val="7800"/>
              </a:lnSpc>
              <a:defRPr sz="7800" spc="102">
                <a:latin typeface="Arial Rounded MT Bold"/>
                <a:ea typeface="Arial Rounded MT Bold"/>
                <a:cs typeface="Arial Rounded MT Bold"/>
                <a:sym typeface="Arial Rounded MT Bold"/>
              </a:defRPr>
            </a:pPr>
            <a:r>
              <a:rPr dirty="0">
                <a:latin typeface="+mj-lt"/>
              </a:rPr>
              <a:t>OUR </a:t>
            </a:r>
            <a:r>
              <a:rPr dirty="0">
                <a:solidFill>
                  <a:srgbClr val="EE7624"/>
                </a:solidFill>
                <a:latin typeface="+mj-lt"/>
              </a:rPr>
              <a:t>14</a:t>
            </a:r>
            <a:r>
              <a:rPr dirty="0">
                <a:latin typeface="+mj-lt"/>
              </a:rPr>
              <a:t> COLLEGES &amp; SCHOOLS</a:t>
            </a:r>
          </a:p>
        </p:txBody>
      </p:sp>
      <p:sp>
        <p:nvSpPr>
          <p:cNvPr id="161" name="TextBox 48"/>
          <p:cNvSpPr txBox="1"/>
          <p:nvPr/>
        </p:nvSpPr>
        <p:spPr>
          <a:xfrm>
            <a:off x="0" y="1400957"/>
            <a:ext cx="18288000"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8400"/>
              </a:lnSpc>
              <a:defRPr sz="6000" spc="324">
                <a:solidFill>
                  <a:srgbClr val="1B5633"/>
                </a:solidFill>
                <a:latin typeface="SignPainter-HouseScript"/>
                <a:ea typeface="SignPainter-HouseScript"/>
                <a:cs typeface="SignPainter-HouseScript"/>
                <a:sym typeface="SignPainter-HouseScript"/>
              </a:defRPr>
            </a:lvl1pPr>
          </a:lstStyle>
          <a:p>
            <a:r>
              <a:rPr sz="7200" dirty="0">
                <a:latin typeface="Freestyle Script" panose="030804020302050B0404" pitchFamily="66" charset="0"/>
              </a:rPr>
              <a:t>Discover the Possibilities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Freeform 2"/>
          <p:cNvSpPr/>
          <p:nvPr/>
        </p:nvSpPr>
        <p:spPr>
          <a:xfrm>
            <a:off x="0" y="0"/>
            <a:ext cx="18288000" cy="10287000"/>
          </a:xfrm>
          <a:prstGeom prst="rect">
            <a:avLst/>
          </a:prstGeom>
          <a:blipFill>
            <a:blip r:embed="rId2"/>
            <a:stretch>
              <a:fillRect/>
            </a:stretch>
          </a:blipFill>
          <a:ln w="12700">
            <a:miter lim="400000"/>
          </a:ln>
        </p:spPr>
        <p:txBody>
          <a:bodyPr lIns="45719" rIns="45719"/>
          <a:lstStyle/>
          <a:p>
            <a:endParaRPr/>
          </a:p>
        </p:txBody>
      </p:sp>
      <p:sp>
        <p:nvSpPr>
          <p:cNvPr id="164" name="Freeform 4"/>
          <p:cNvSpPr/>
          <p:nvPr/>
        </p:nvSpPr>
        <p:spPr>
          <a:xfrm>
            <a:off x="1026254" y="3733420"/>
            <a:ext cx="16233046" cy="1078075"/>
          </a:xfrm>
          <a:prstGeom prst="rect">
            <a:avLst/>
          </a:prstGeom>
          <a:solidFill>
            <a:srgbClr val="FEFEFE"/>
          </a:solidFill>
          <a:ln w="12700">
            <a:miter lim="400000"/>
          </a:ln>
        </p:spPr>
        <p:txBody>
          <a:bodyPr lIns="45719" rIns="45719"/>
          <a:lstStyle/>
          <a:p>
            <a:endParaRPr/>
          </a:p>
        </p:txBody>
      </p:sp>
      <p:sp>
        <p:nvSpPr>
          <p:cNvPr id="165" name="TextBox 6"/>
          <p:cNvSpPr txBox="1"/>
          <p:nvPr/>
        </p:nvSpPr>
        <p:spPr>
          <a:xfrm>
            <a:off x="1026254" y="5779060"/>
            <a:ext cx="3512989" cy="26377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lnSpc>
                <a:spcPts val="13000"/>
              </a:lnSpc>
              <a:defRPr sz="9900" b="1" spc="-129"/>
            </a:pPr>
            <a:r>
              <a:t>55</a:t>
            </a:r>
          </a:p>
          <a:p>
            <a:pPr algn="ctr">
              <a:lnSpc>
                <a:spcPts val="3900"/>
              </a:lnSpc>
              <a:defRPr sz="3000" b="1" spc="-39"/>
            </a:pPr>
            <a:r>
              <a:t>Bachelor </a:t>
            </a:r>
          </a:p>
          <a:p>
            <a:pPr algn="ctr">
              <a:lnSpc>
                <a:spcPts val="3900"/>
              </a:lnSpc>
              <a:defRPr sz="3000" spc="-39"/>
            </a:pPr>
            <a:r>
              <a:t>Degree Programs</a:t>
            </a:r>
          </a:p>
        </p:txBody>
      </p:sp>
      <p:sp>
        <p:nvSpPr>
          <p:cNvPr id="166" name="TextBox 7"/>
          <p:cNvSpPr txBox="1"/>
          <p:nvPr/>
        </p:nvSpPr>
        <p:spPr>
          <a:xfrm>
            <a:off x="5244093" y="5779060"/>
            <a:ext cx="3512988" cy="26377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lnSpc>
                <a:spcPts val="13000"/>
              </a:lnSpc>
              <a:defRPr sz="9900" b="1" spc="-129"/>
            </a:pPr>
            <a:r>
              <a:t>32 </a:t>
            </a:r>
          </a:p>
          <a:p>
            <a:pPr algn="ctr">
              <a:lnSpc>
                <a:spcPts val="3900"/>
              </a:lnSpc>
              <a:defRPr sz="3000" b="1" spc="-39"/>
            </a:pPr>
            <a:r>
              <a:t>Master </a:t>
            </a:r>
          </a:p>
          <a:p>
            <a:pPr algn="ctr">
              <a:lnSpc>
                <a:spcPts val="3900"/>
              </a:lnSpc>
              <a:defRPr sz="3000" spc="-39"/>
            </a:pPr>
            <a:r>
              <a:t>Degree Programs</a:t>
            </a:r>
          </a:p>
        </p:txBody>
      </p:sp>
      <p:sp>
        <p:nvSpPr>
          <p:cNvPr id="167" name="TextBox 8"/>
          <p:cNvSpPr txBox="1"/>
          <p:nvPr/>
        </p:nvSpPr>
        <p:spPr>
          <a:xfrm>
            <a:off x="9299909" y="5779060"/>
            <a:ext cx="3837031" cy="26377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lnSpc>
                <a:spcPts val="13000"/>
              </a:lnSpc>
              <a:defRPr sz="9900" b="1" spc="-129"/>
            </a:pPr>
            <a:r>
              <a:t>3 </a:t>
            </a:r>
          </a:p>
          <a:p>
            <a:pPr algn="ctr">
              <a:lnSpc>
                <a:spcPts val="3900"/>
              </a:lnSpc>
              <a:defRPr sz="3000" b="1" spc="-39"/>
            </a:pPr>
            <a:r>
              <a:t>Professional </a:t>
            </a:r>
          </a:p>
          <a:p>
            <a:pPr algn="ctr">
              <a:lnSpc>
                <a:spcPts val="3900"/>
              </a:lnSpc>
              <a:defRPr sz="3000" spc="-39"/>
            </a:pPr>
            <a:r>
              <a:t>Degree Programs</a:t>
            </a:r>
          </a:p>
        </p:txBody>
      </p:sp>
      <p:sp>
        <p:nvSpPr>
          <p:cNvPr id="168" name="TextBox 9"/>
          <p:cNvSpPr txBox="1"/>
          <p:nvPr/>
        </p:nvSpPr>
        <p:spPr>
          <a:xfrm>
            <a:off x="13679768" y="5779060"/>
            <a:ext cx="3512988" cy="26377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lnSpc>
                <a:spcPts val="13000"/>
              </a:lnSpc>
              <a:defRPr sz="9900" b="1" spc="-129"/>
            </a:pPr>
            <a:r>
              <a:t>14 </a:t>
            </a:r>
          </a:p>
          <a:p>
            <a:pPr algn="ctr">
              <a:lnSpc>
                <a:spcPts val="3900"/>
              </a:lnSpc>
              <a:defRPr sz="3000" b="1" spc="-39"/>
            </a:pPr>
            <a:r>
              <a:t>Doctoral </a:t>
            </a:r>
          </a:p>
          <a:p>
            <a:pPr algn="ctr">
              <a:lnSpc>
                <a:spcPts val="3900"/>
              </a:lnSpc>
              <a:defRPr sz="3000" spc="-39"/>
            </a:pPr>
            <a:r>
              <a:t>Degree Programs</a:t>
            </a:r>
          </a:p>
        </p:txBody>
      </p:sp>
      <p:sp>
        <p:nvSpPr>
          <p:cNvPr id="169" name="TextBox 10"/>
          <p:cNvSpPr txBox="1"/>
          <p:nvPr/>
        </p:nvSpPr>
        <p:spPr>
          <a:xfrm>
            <a:off x="1028699" y="4938360"/>
            <a:ext cx="3512329" cy="652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5200"/>
              </a:lnSpc>
              <a:defRPr sz="3900" b="1" spc="-51">
                <a:solidFill>
                  <a:srgbClr val="EE7624"/>
                </a:solidFill>
              </a:defRPr>
            </a:lvl1pPr>
          </a:lstStyle>
          <a:p>
            <a:r>
              <a:t>BACHELOR</a:t>
            </a:r>
          </a:p>
        </p:txBody>
      </p:sp>
      <p:sp>
        <p:nvSpPr>
          <p:cNvPr id="170" name="TextBox 11"/>
          <p:cNvSpPr txBox="1"/>
          <p:nvPr/>
        </p:nvSpPr>
        <p:spPr>
          <a:xfrm>
            <a:off x="5244093" y="4938360"/>
            <a:ext cx="3484413" cy="652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5200"/>
              </a:lnSpc>
              <a:defRPr sz="3900" b="1" spc="-51">
                <a:solidFill>
                  <a:srgbClr val="EE7624"/>
                </a:solidFill>
              </a:defRPr>
            </a:lvl1pPr>
          </a:lstStyle>
          <a:p>
            <a:r>
              <a:t>MASTER</a:t>
            </a:r>
          </a:p>
        </p:txBody>
      </p:sp>
      <p:sp>
        <p:nvSpPr>
          <p:cNvPr id="171" name="TextBox 12"/>
          <p:cNvSpPr txBox="1"/>
          <p:nvPr/>
        </p:nvSpPr>
        <p:spPr>
          <a:xfrm>
            <a:off x="9285622" y="4938360"/>
            <a:ext cx="3837031" cy="652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5200"/>
              </a:lnSpc>
              <a:defRPr sz="3900" b="1" spc="-51">
                <a:solidFill>
                  <a:srgbClr val="EE7624"/>
                </a:solidFill>
              </a:defRPr>
            </a:lvl1pPr>
          </a:lstStyle>
          <a:p>
            <a:r>
              <a:t>PROFESSIONAL</a:t>
            </a:r>
          </a:p>
        </p:txBody>
      </p:sp>
      <p:sp>
        <p:nvSpPr>
          <p:cNvPr id="172" name="TextBox 13"/>
          <p:cNvSpPr txBox="1"/>
          <p:nvPr/>
        </p:nvSpPr>
        <p:spPr>
          <a:xfrm>
            <a:off x="13679768" y="4938360"/>
            <a:ext cx="3512988" cy="652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5200"/>
              </a:lnSpc>
              <a:defRPr sz="3900" b="1" spc="-51">
                <a:solidFill>
                  <a:srgbClr val="EE7624"/>
                </a:solidFill>
              </a:defRPr>
            </a:lvl1pPr>
          </a:lstStyle>
          <a:p>
            <a:r>
              <a:t>DOCTORAL</a:t>
            </a:r>
          </a:p>
        </p:txBody>
      </p:sp>
      <p:sp>
        <p:nvSpPr>
          <p:cNvPr id="173" name="TextBox 14"/>
          <p:cNvSpPr txBox="1"/>
          <p:nvPr/>
        </p:nvSpPr>
        <p:spPr>
          <a:xfrm>
            <a:off x="0" y="360292"/>
            <a:ext cx="18288000" cy="10014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7800"/>
              </a:lnSpc>
              <a:defRPr sz="7800" spc="102">
                <a:latin typeface="Arial Rounded MT Bold"/>
                <a:ea typeface="Arial Rounded MT Bold"/>
                <a:cs typeface="Arial Rounded MT Bold"/>
                <a:sym typeface="Arial Rounded MT Bold"/>
              </a:defRPr>
            </a:lvl1pPr>
          </a:lstStyle>
          <a:p>
            <a:r>
              <a:rPr dirty="0">
                <a:latin typeface="+mj-lt"/>
              </a:rPr>
              <a:t>ACADEMIC PROGRAMS</a:t>
            </a:r>
          </a:p>
        </p:txBody>
      </p:sp>
      <p:sp>
        <p:nvSpPr>
          <p:cNvPr id="174" name="TextBox 15"/>
          <p:cNvSpPr txBox="1"/>
          <p:nvPr/>
        </p:nvSpPr>
        <p:spPr>
          <a:xfrm>
            <a:off x="1028700" y="3031314"/>
            <a:ext cx="16230600" cy="10553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4200"/>
              </a:lnSpc>
              <a:defRPr sz="3000" b="1" spc="-11"/>
            </a:lvl1pPr>
          </a:lstStyle>
          <a:p>
            <a:r>
              <a:t>Florida A&amp;M University prepares its scholars to be leaders in their chosen fields within 14 colleges and schools. </a:t>
            </a:r>
          </a:p>
        </p:txBody>
      </p:sp>
      <p:sp>
        <p:nvSpPr>
          <p:cNvPr id="175" name="TextBox 16"/>
          <p:cNvSpPr txBox="1"/>
          <p:nvPr/>
        </p:nvSpPr>
        <p:spPr>
          <a:xfrm>
            <a:off x="1028700" y="1878789"/>
            <a:ext cx="9826892"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8400"/>
              </a:lnSpc>
              <a:defRPr sz="6000" spc="131">
                <a:solidFill>
                  <a:srgbClr val="1B5633"/>
                </a:solidFill>
                <a:latin typeface="SignPainter-HouseScript"/>
                <a:ea typeface="SignPainter-HouseScript"/>
                <a:cs typeface="SignPainter-HouseScript"/>
                <a:sym typeface="SignPainter-HouseScript"/>
              </a:defRPr>
            </a:lvl1pPr>
          </a:lstStyle>
          <a:p>
            <a:r>
              <a:rPr sz="7200" dirty="0">
                <a:latin typeface="Freestyle Script" panose="030804020302050B0404" pitchFamily="66" charset="0"/>
              </a:rPr>
              <a:t>Explore the Possibilities...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Freeform 2"/>
          <p:cNvSpPr/>
          <p:nvPr/>
        </p:nvSpPr>
        <p:spPr>
          <a:xfrm>
            <a:off x="0" y="0"/>
            <a:ext cx="18288000" cy="10287000"/>
          </a:xfrm>
          <a:prstGeom prst="rect">
            <a:avLst/>
          </a:prstGeom>
          <a:blipFill>
            <a:blip r:embed="rId2"/>
            <a:stretch>
              <a:fillRect/>
            </a:stretch>
          </a:blipFill>
          <a:ln w="12700">
            <a:miter lim="400000"/>
          </a:ln>
        </p:spPr>
        <p:txBody>
          <a:bodyPr lIns="45719" rIns="45719"/>
          <a:lstStyle/>
          <a:p>
            <a:endParaRPr/>
          </a:p>
        </p:txBody>
      </p:sp>
      <p:sp>
        <p:nvSpPr>
          <p:cNvPr id="178" name="AutoShape 3"/>
          <p:cNvSpPr/>
          <p:nvPr/>
        </p:nvSpPr>
        <p:spPr>
          <a:xfrm>
            <a:off x="4878640" y="4603968"/>
            <a:ext cx="1" cy="972532"/>
          </a:xfrm>
          <a:prstGeom prst="line">
            <a:avLst/>
          </a:prstGeom>
          <a:ln>
            <a:solidFill>
              <a:srgbClr val="CDA362"/>
            </a:solidFill>
          </a:ln>
        </p:spPr>
        <p:txBody>
          <a:bodyPr lIns="45719" rIns="45719"/>
          <a:lstStyle/>
          <a:p>
            <a:endParaRPr/>
          </a:p>
        </p:txBody>
      </p:sp>
      <p:sp>
        <p:nvSpPr>
          <p:cNvPr id="179" name="AutoShape 4"/>
          <p:cNvSpPr/>
          <p:nvPr/>
        </p:nvSpPr>
        <p:spPr>
          <a:xfrm>
            <a:off x="4885447" y="6064380"/>
            <a:ext cx="1" cy="972532"/>
          </a:xfrm>
          <a:prstGeom prst="line">
            <a:avLst/>
          </a:prstGeom>
          <a:ln>
            <a:solidFill>
              <a:srgbClr val="CDA362"/>
            </a:solidFill>
          </a:ln>
        </p:spPr>
        <p:txBody>
          <a:bodyPr lIns="45719" rIns="45719"/>
          <a:lstStyle/>
          <a:p>
            <a:endParaRPr/>
          </a:p>
        </p:txBody>
      </p:sp>
      <p:sp>
        <p:nvSpPr>
          <p:cNvPr id="180" name="AutoShape 5"/>
          <p:cNvSpPr/>
          <p:nvPr/>
        </p:nvSpPr>
        <p:spPr>
          <a:xfrm>
            <a:off x="4892254" y="7524792"/>
            <a:ext cx="1" cy="972532"/>
          </a:xfrm>
          <a:prstGeom prst="line">
            <a:avLst/>
          </a:prstGeom>
          <a:ln>
            <a:solidFill>
              <a:srgbClr val="CDA362"/>
            </a:solidFill>
          </a:ln>
        </p:spPr>
        <p:txBody>
          <a:bodyPr lIns="45719" rIns="45719"/>
          <a:lstStyle/>
          <a:p>
            <a:endParaRPr/>
          </a:p>
        </p:txBody>
      </p:sp>
      <p:sp>
        <p:nvSpPr>
          <p:cNvPr id="181" name="TextBox 6"/>
          <p:cNvSpPr txBox="1"/>
          <p:nvPr/>
        </p:nvSpPr>
        <p:spPr>
          <a:xfrm>
            <a:off x="0" y="393023"/>
            <a:ext cx="18288000" cy="9629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7500"/>
              </a:lnSpc>
              <a:defRPr sz="7500" spc="97">
                <a:latin typeface="Arial Rounded MT Bold"/>
                <a:ea typeface="Arial Rounded MT Bold"/>
                <a:cs typeface="Arial Rounded MT Bold"/>
                <a:sym typeface="Arial Rounded MT Bold"/>
              </a:defRPr>
            </a:lvl1pPr>
          </a:lstStyle>
          <a:p>
            <a:r>
              <a:rPr dirty="0">
                <a:latin typeface="+mj-lt"/>
              </a:rPr>
              <a:t>ACADEMIC AREAS OF EXPERTISE</a:t>
            </a:r>
          </a:p>
        </p:txBody>
      </p:sp>
      <p:sp>
        <p:nvSpPr>
          <p:cNvPr id="182" name="TextBox 7"/>
          <p:cNvSpPr txBox="1"/>
          <p:nvPr/>
        </p:nvSpPr>
        <p:spPr>
          <a:xfrm>
            <a:off x="1028699" y="1728915"/>
            <a:ext cx="3170768" cy="10947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ts val="9200"/>
              </a:lnSpc>
              <a:defRPr sz="6300">
                <a:solidFill>
                  <a:srgbClr val="EE7624"/>
                </a:solidFill>
                <a:latin typeface="SignPainter-HouseScript"/>
                <a:ea typeface="SignPainter-HouseScript"/>
                <a:cs typeface="SignPainter-HouseScript"/>
                <a:sym typeface="SignPainter-HouseScript"/>
              </a:defRPr>
            </a:lvl1pPr>
          </a:lstStyle>
          <a:p>
            <a:r>
              <a:rPr dirty="0"/>
              <a:t>Overview</a:t>
            </a:r>
          </a:p>
        </p:txBody>
      </p:sp>
      <p:sp>
        <p:nvSpPr>
          <p:cNvPr id="183" name="TextBox 8"/>
          <p:cNvSpPr txBox="1"/>
          <p:nvPr/>
        </p:nvSpPr>
        <p:spPr>
          <a:xfrm>
            <a:off x="1852199" y="2792544"/>
            <a:ext cx="15407101" cy="14014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3700"/>
              </a:lnSpc>
              <a:defRPr sz="2700" b="1"/>
            </a:lvl1pPr>
          </a:lstStyle>
          <a:p>
            <a:r>
              <a:t>Florida A&amp;M University is a top-performing institution within the State University System of Florida, nationally known for its ability to produce highly prepared graduates who advance critical workforce and research priorities in three areas of expertise. </a:t>
            </a:r>
          </a:p>
        </p:txBody>
      </p:sp>
      <p:sp>
        <p:nvSpPr>
          <p:cNvPr id="184" name="TextBox 9"/>
          <p:cNvSpPr txBox="1"/>
          <p:nvPr/>
        </p:nvSpPr>
        <p:spPr>
          <a:xfrm>
            <a:off x="5347043" y="4546818"/>
            <a:ext cx="9893142" cy="9315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3700"/>
              </a:lnSpc>
              <a:defRPr sz="2700"/>
            </a:lvl1pPr>
          </a:lstStyle>
          <a:p>
            <a:r>
              <a:t>Health, Pharmacological Research, Allied Health Sciences and Workforce Readiness</a:t>
            </a:r>
          </a:p>
        </p:txBody>
      </p:sp>
      <p:sp>
        <p:nvSpPr>
          <p:cNvPr id="185" name="TextBox 10"/>
          <p:cNvSpPr txBox="1"/>
          <p:nvPr/>
        </p:nvSpPr>
        <p:spPr>
          <a:xfrm>
            <a:off x="3861270" y="4372481"/>
            <a:ext cx="561494" cy="12280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9900"/>
              </a:lnSpc>
              <a:defRPr sz="7000" b="1">
                <a:solidFill>
                  <a:srgbClr val="1B5633"/>
                </a:solidFill>
              </a:defRPr>
            </a:lvl1pPr>
          </a:lstStyle>
          <a:p>
            <a:r>
              <a:t>1</a:t>
            </a:r>
          </a:p>
        </p:txBody>
      </p:sp>
      <p:sp>
        <p:nvSpPr>
          <p:cNvPr id="186" name="TextBox 11"/>
          <p:cNvSpPr txBox="1"/>
          <p:nvPr/>
        </p:nvSpPr>
        <p:spPr>
          <a:xfrm>
            <a:off x="5347043" y="6051536"/>
            <a:ext cx="9893142" cy="4616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3700"/>
              </a:lnSpc>
              <a:defRPr sz="2700"/>
            </a:lvl1pPr>
          </a:lstStyle>
          <a:p>
            <a:r>
              <a:t>Business Innovation in Supply Chain, Accounting, and Cyber Policy</a:t>
            </a:r>
          </a:p>
        </p:txBody>
      </p:sp>
      <p:sp>
        <p:nvSpPr>
          <p:cNvPr id="187" name="TextBox 12"/>
          <p:cNvSpPr txBox="1"/>
          <p:nvPr/>
        </p:nvSpPr>
        <p:spPr>
          <a:xfrm>
            <a:off x="3861270" y="5877200"/>
            <a:ext cx="561494" cy="12280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9900"/>
              </a:lnSpc>
              <a:defRPr sz="7000" b="1">
                <a:solidFill>
                  <a:srgbClr val="1B5633"/>
                </a:solidFill>
              </a:defRPr>
            </a:lvl1pPr>
          </a:lstStyle>
          <a:p>
            <a:r>
              <a:t>2</a:t>
            </a:r>
          </a:p>
        </p:txBody>
      </p:sp>
      <p:sp>
        <p:nvSpPr>
          <p:cNvPr id="188" name="TextBox 13"/>
          <p:cNvSpPr txBox="1"/>
          <p:nvPr/>
        </p:nvSpPr>
        <p:spPr>
          <a:xfrm>
            <a:off x="5347043" y="7560354"/>
            <a:ext cx="9893142" cy="4616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3700"/>
              </a:lnSpc>
              <a:defRPr sz="2700"/>
            </a:lvl1pPr>
          </a:lstStyle>
          <a:p>
            <a:r>
              <a:t>Architecture, Agricultural Engineering, and Environmental Design</a:t>
            </a:r>
          </a:p>
        </p:txBody>
      </p:sp>
      <p:sp>
        <p:nvSpPr>
          <p:cNvPr id="189" name="TextBox 14"/>
          <p:cNvSpPr txBox="1"/>
          <p:nvPr/>
        </p:nvSpPr>
        <p:spPr>
          <a:xfrm>
            <a:off x="3861270" y="7386018"/>
            <a:ext cx="561494" cy="12280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9900"/>
              </a:lnSpc>
              <a:defRPr sz="7000" b="1">
                <a:solidFill>
                  <a:srgbClr val="1B5633"/>
                </a:solidFill>
              </a:defRPr>
            </a:lvl1pPr>
          </a:lstStyle>
          <a:p>
            <a:r>
              <a:t>3</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Freeform 2"/>
          <p:cNvSpPr/>
          <p:nvPr/>
        </p:nvSpPr>
        <p:spPr>
          <a:xfrm>
            <a:off x="0" y="0"/>
            <a:ext cx="18288000" cy="10287000"/>
          </a:xfrm>
          <a:prstGeom prst="rect">
            <a:avLst/>
          </a:prstGeom>
          <a:blipFill>
            <a:blip r:embed="rId2"/>
            <a:stretch>
              <a:fillRect/>
            </a:stretch>
          </a:blipFill>
          <a:ln w="12700">
            <a:miter lim="400000"/>
          </a:ln>
        </p:spPr>
        <p:txBody>
          <a:bodyPr lIns="45719" rIns="45719"/>
          <a:lstStyle/>
          <a:p>
            <a:endParaRPr/>
          </a:p>
        </p:txBody>
      </p:sp>
      <p:sp>
        <p:nvSpPr>
          <p:cNvPr id="192" name="Freeform 4"/>
          <p:cNvSpPr/>
          <p:nvPr/>
        </p:nvSpPr>
        <p:spPr>
          <a:xfrm>
            <a:off x="1375099" y="1507869"/>
            <a:ext cx="6548816" cy="6548816"/>
          </a:xfrm>
          <a:prstGeom prst="rect">
            <a:avLst/>
          </a:prstGeom>
          <a:blipFill>
            <a:blip r:embed="rId3"/>
            <a:stretch>
              <a:fillRect/>
            </a:stretch>
          </a:blipFill>
          <a:ln w="12700">
            <a:miter lim="400000"/>
          </a:ln>
        </p:spPr>
        <p:txBody>
          <a:bodyPr lIns="45719" rIns="45719"/>
          <a:lstStyle/>
          <a:p>
            <a:endParaRPr/>
          </a:p>
        </p:txBody>
      </p:sp>
      <p:sp>
        <p:nvSpPr>
          <p:cNvPr id="193" name="TextBox 5"/>
          <p:cNvSpPr txBox="1"/>
          <p:nvPr/>
        </p:nvSpPr>
        <p:spPr>
          <a:xfrm>
            <a:off x="4325732" y="266754"/>
            <a:ext cx="13962268" cy="7703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6000"/>
              </a:lnSpc>
              <a:defRPr sz="6000" spc="78">
                <a:latin typeface="Arial Rounded MT Bold"/>
                <a:ea typeface="Arial Rounded MT Bold"/>
                <a:cs typeface="Arial Rounded MT Bold"/>
                <a:sym typeface="Arial Rounded MT Bold"/>
              </a:defRPr>
            </a:lvl1pPr>
          </a:lstStyle>
          <a:p>
            <a:r>
              <a:rPr dirty="0">
                <a:latin typeface="+mj-lt"/>
              </a:rPr>
              <a:t>FALL 2025 ADMITTED PROFILE</a:t>
            </a:r>
          </a:p>
        </p:txBody>
      </p:sp>
      <p:grpSp>
        <p:nvGrpSpPr>
          <p:cNvPr id="196" name="Group 6"/>
          <p:cNvGrpSpPr/>
          <p:nvPr/>
        </p:nvGrpSpPr>
        <p:grpSpPr>
          <a:xfrm>
            <a:off x="9495116" y="1931509"/>
            <a:ext cx="6621380" cy="2673914"/>
            <a:chOff x="253489" y="0"/>
            <a:chExt cx="6621379" cy="2673913"/>
          </a:xfrm>
        </p:grpSpPr>
        <p:sp>
          <p:nvSpPr>
            <p:cNvPr id="194" name="TextBox 7"/>
            <p:cNvSpPr txBox="1"/>
            <p:nvPr/>
          </p:nvSpPr>
          <p:spPr>
            <a:xfrm>
              <a:off x="253489" y="706047"/>
              <a:ext cx="6621379" cy="19678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lnSpc>
                  <a:spcPts val="3900"/>
                </a:lnSpc>
                <a:defRPr sz="2700" spc="-10"/>
              </a:pPr>
              <a:r>
                <a:rPr dirty="0"/>
                <a:t>Weighted Core GPA: 3.69 - 4.24​</a:t>
              </a:r>
            </a:p>
            <a:p>
              <a:pPr algn="ctr">
                <a:lnSpc>
                  <a:spcPts val="3900"/>
                </a:lnSpc>
                <a:defRPr sz="2700" spc="-10"/>
              </a:pPr>
              <a:r>
                <a:rPr dirty="0"/>
                <a:t>SAT: 1080 – 1230 ​</a:t>
              </a:r>
            </a:p>
            <a:p>
              <a:pPr algn="ctr">
                <a:lnSpc>
                  <a:spcPts val="3900"/>
                </a:lnSpc>
                <a:defRPr sz="2700" spc="-10"/>
              </a:pPr>
              <a:r>
                <a:rPr dirty="0"/>
                <a:t>ACT: 22 – 27​</a:t>
              </a:r>
            </a:p>
            <a:p>
              <a:pPr algn="ctr">
                <a:lnSpc>
                  <a:spcPts val="3900"/>
                </a:lnSpc>
                <a:defRPr sz="2700" spc="-10"/>
              </a:pPr>
              <a:r>
                <a:rPr dirty="0"/>
                <a:t>CLT: 61 – 73  </a:t>
              </a:r>
            </a:p>
          </p:txBody>
        </p:sp>
        <p:sp>
          <p:nvSpPr>
            <p:cNvPr id="195" name="TextBox 8"/>
            <p:cNvSpPr txBox="1"/>
            <p:nvPr/>
          </p:nvSpPr>
          <p:spPr>
            <a:xfrm>
              <a:off x="1671854" y="0"/>
              <a:ext cx="3784648" cy="5828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nSpc>
                  <a:spcPts val="3900"/>
                </a:lnSpc>
                <a:defRPr sz="2700" b="1" i="1" spc="-10"/>
              </a:lvl1pPr>
            </a:lstStyle>
            <a:p>
              <a:r>
                <a:rPr sz="5400" dirty="0">
                  <a:latin typeface="Freestyle Script" panose="030804020302050B0404" pitchFamily="66" charset="0"/>
                </a:rPr>
                <a:t>Middle 50% Ranges</a:t>
              </a:r>
            </a:p>
          </p:txBody>
        </p:sp>
      </p:grpSp>
      <p:grpSp>
        <p:nvGrpSpPr>
          <p:cNvPr id="199" name="Group 9"/>
          <p:cNvGrpSpPr/>
          <p:nvPr/>
        </p:nvGrpSpPr>
        <p:grpSpPr>
          <a:xfrm>
            <a:off x="10411862" y="5286389"/>
            <a:ext cx="4787890" cy="3069102"/>
            <a:chOff x="0" y="189784"/>
            <a:chExt cx="4787888" cy="3069101"/>
          </a:xfrm>
        </p:grpSpPr>
        <p:sp>
          <p:nvSpPr>
            <p:cNvPr id="197" name="TextBox 10"/>
            <p:cNvSpPr txBox="1"/>
            <p:nvPr/>
          </p:nvSpPr>
          <p:spPr>
            <a:xfrm>
              <a:off x="0" y="795719"/>
              <a:ext cx="4787888" cy="24631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lnSpc>
                  <a:spcPts val="3900"/>
                </a:lnSpc>
                <a:defRPr sz="2700" spc="-10"/>
              </a:pPr>
              <a:r>
                <a:rPr dirty="0"/>
                <a:t>Pre-Med</a:t>
              </a:r>
            </a:p>
            <a:p>
              <a:pPr algn="ctr">
                <a:lnSpc>
                  <a:spcPts val="3900"/>
                </a:lnSpc>
                <a:defRPr sz="2700" spc="-10"/>
              </a:pPr>
              <a:r>
                <a:rPr dirty="0"/>
                <a:t>Pre-Nursing </a:t>
              </a:r>
            </a:p>
            <a:p>
              <a:pPr algn="ctr">
                <a:lnSpc>
                  <a:spcPts val="3900"/>
                </a:lnSpc>
                <a:defRPr sz="2700" spc="-10"/>
              </a:pPr>
              <a:r>
                <a:rPr dirty="0"/>
                <a:t>Business </a:t>
              </a:r>
            </a:p>
            <a:p>
              <a:pPr algn="ctr">
                <a:lnSpc>
                  <a:spcPts val="3900"/>
                </a:lnSpc>
                <a:defRPr sz="2700" spc="-10"/>
              </a:pPr>
              <a:r>
                <a:rPr dirty="0"/>
                <a:t>Computer Science </a:t>
              </a:r>
            </a:p>
            <a:p>
              <a:pPr algn="ctr">
                <a:lnSpc>
                  <a:spcPts val="3900"/>
                </a:lnSpc>
                <a:defRPr sz="2700" spc="-10"/>
              </a:pPr>
              <a:r>
                <a:rPr dirty="0"/>
                <a:t>Mechanical Engineering</a:t>
              </a:r>
            </a:p>
          </p:txBody>
        </p:sp>
        <p:sp>
          <p:nvSpPr>
            <p:cNvPr id="198" name="TextBox 11"/>
            <p:cNvSpPr txBox="1"/>
            <p:nvPr/>
          </p:nvSpPr>
          <p:spPr>
            <a:xfrm>
              <a:off x="345454" y="189784"/>
              <a:ext cx="4096979" cy="6059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nSpc>
                  <a:spcPts val="3900"/>
                </a:lnSpc>
                <a:defRPr sz="2700" b="1" i="1" spc="-10"/>
              </a:lvl1pPr>
            </a:lstStyle>
            <a:p>
              <a:r>
                <a:rPr sz="5400" dirty="0">
                  <a:latin typeface="Freestyle Script" panose="030804020302050B0404" pitchFamily="66" charset="0"/>
                </a:rPr>
                <a:t>Top Areas of Interest</a:t>
              </a:r>
            </a:p>
          </p:txBody>
        </p:sp>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Freeform 2"/>
          <p:cNvSpPr/>
          <p:nvPr/>
        </p:nvSpPr>
        <p:spPr>
          <a:xfrm>
            <a:off x="0" y="0"/>
            <a:ext cx="18288000" cy="10287000"/>
          </a:xfrm>
          <a:prstGeom prst="rect">
            <a:avLst/>
          </a:prstGeom>
          <a:blipFill>
            <a:blip r:embed="rId2"/>
            <a:stretch>
              <a:fillRect/>
            </a:stretch>
          </a:blipFill>
          <a:ln w="12700">
            <a:miter lim="400000"/>
          </a:ln>
        </p:spPr>
        <p:txBody>
          <a:bodyPr lIns="45719" rIns="45719"/>
          <a:lstStyle/>
          <a:p>
            <a:endParaRPr/>
          </a:p>
        </p:txBody>
      </p:sp>
      <p:sp>
        <p:nvSpPr>
          <p:cNvPr id="202" name="Freeform 4"/>
          <p:cNvSpPr/>
          <p:nvPr/>
        </p:nvSpPr>
        <p:spPr>
          <a:xfrm>
            <a:off x="1371608" y="1548842"/>
            <a:ext cx="6472580" cy="6585209"/>
          </a:xfrm>
          <a:prstGeom prst="rect">
            <a:avLst/>
          </a:prstGeom>
          <a:blipFill>
            <a:blip r:embed="rId3"/>
            <a:stretch>
              <a:fillRect/>
            </a:stretch>
          </a:blipFill>
          <a:ln w="12700">
            <a:miter lim="400000"/>
          </a:ln>
        </p:spPr>
        <p:txBody>
          <a:bodyPr lIns="45719" rIns="45719"/>
          <a:lstStyle/>
          <a:p>
            <a:endParaRPr/>
          </a:p>
        </p:txBody>
      </p:sp>
      <p:sp>
        <p:nvSpPr>
          <p:cNvPr id="203" name="TextBox 5"/>
          <p:cNvSpPr txBox="1"/>
          <p:nvPr/>
        </p:nvSpPr>
        <p:spPr>
          <a:xfrm>
            <a:off x="4325732" y="266754"/>
            <a:ext cx="13962268" cy="7703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6000"/>
              </a:lnSpc>
              <a:defRPr sz="6000" spc="78">
                <a:latin typeface="Arial Rounded MT Bold"/>
                <a:ea typeface="Arial Rounded MT Bold"/>
                <a:cs typeface="Arial Rounded MT Bold"/>
                <a:sym typeface="Arial Rounded MT Bold"/>
              </a:defRPr>
            </a:lvl1pPr>
          </a:lstStyle>
          <a:p>
            <a:r>
              <a:rPr dirty="0">
                <a:latin typeface="+mj-lt"/>
              </a:rPr>
              <a:t>IMPORTANT INFORMATION</a:t>
            </a:r>
          </a:p>
        </p:txBody>
      </p:sp>
      <p:sp>
        <p:nvSpPr>
          <p:cNvPr id="204" name="TextBox 6"/>
          <p:cNvSpPr txBox="1"/>
          <p:nvPr/>
        </p:nvSpPr>
        <p:spPr>
          <a:xfrm>
            <a:off x="12093566" y="1753243"/>
            <a:ext cx="2528364"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ts val="8400"/>
              </a:lnSpc>
              <a:defRPr sz="6000" spc="131">
                <a:solidFill>
                  <a:srgbClr val="1B5633"/>
                </a:solidFill>
                <a:latin typeface="SignPainter-HouseScript"/>
                <a:ea typeface="SignPainter-HouseScript"/>
                <a:cs typeface="SignPainter-HouseScript"/>
                <a:sym typeface="SignPainter-HouseScript"/>
              </a:defRPr>
            </a:lvl1pPr>
          </a:lstStyle>
          <a:p>
            <a:r>
              <a:rPr sz="7200" dirty="0">
                <a:latin typeface="Freestyle Script" panose="030804020302050B0404" pitchFamily="66" charset="0"/>
              </a:rPr>
              <a:t>Deadline</a:t>
            </a:r>
            <a:r>
              <a:rPr lang="en-US" sz="7200" dirty="0">
                <a:latin typeface="Freestyle Script" panose="030804020302050B0404" pitchFamily="66" charset="0"/>
              </a:rPr>
              <a:t>s</a:t>
            </a:r>
            <a:endParaRPr sz="7200" dirty="0">
              <a:latin typeface="Freestyle Script" panose="030804020302050B0404" pitchFamily="66" charset="0"/>
            </a:endParaRPr>
          </a:p>
        </p:txBody>
      </p:sp>
      <p:sp>
        <p:nvSpPr>
          <p:cNvPr id="205" name="TextBox 7"/>
          <p:cNvSpPr txBox="1"/>
          <p:nvPr/>
        </p:nvSpPr>
        <p:spPr>
          <a:xfrm>
            <a:off x="10837224" y="2973135"/>
            <a:ext cx="5041051" cy="17926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lnSpc>
                <a:spcPts val="4800"/>
              </a:lnSpc>
              <a:defRPr sz="2700" spc="-10"/>
            </a:pPr>
            <a:r>
              <a:rPr dirty="0"/>
              <a:t>Early Action - November 1</a:t>
            </a:r>
          </a:p>
          <a:p>
            <a:pPr algn="ctr">
              <a:lnSpc>
                <a:spcPts val="4800"/>
              </a:lnSpc>
              <a:defRPr sz="2700" spc="-10"/>
            </a:pPr>
            <a:r>
              <a:rPr dirty="0"/>
              <a:t>Regular Decision - February 1</a:t>
            </a:r>
          </a:p>
          <a:p>
            <a:pPr algn="ctr">
              <a:lnSpc>
                <a:spcPts val="4800"/>
              </a:lnSpc>
              <a:defRPr sz="2700" spc="-10"/>
            </a:pPr>
            <a:r>
              <a:rPr dirty="0"/>
              <a:t>Rolling Admission - May 1</a:t>
            </a:r>
          </a:p>
        </p:txBody>
      </p:sp>
      <p:sp>
        <p:nvSpPr>
          <p:cNvPr id="206" name="TextBox 8"/>
          <p:cNvSpPr txBox="1"/>
          <p:nvPr/>
        </p:nvSpPr>
        <p:spPr>
          <a:xfrm>
            <a:off x="8809026" y="6513761"/>
            <a:ext cx="9097445" cy="17926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4800"/>
              </a:lnSpc>
              <a:defRPr sz="2700" spc="-10"/>
            </a:lvl1pPr>
          </a:lstStyle>
          <a:p>
            <a:r>
              <a:rPr dirty="0"/>
              <a:t>Students should submit their Self-Reported Transcript and Academic Record System (STARS). FAMU also accepts official transcripts electronically.</a:t>
            </a:r>
          </a:p>
        </p:txBody>
      </p:sp>
      <p:sp>
        <p:nvSpPr>
          <p:cNvPr id="207" name="TextBox 9"/>
          <p:cNvSpPr txBox="1"/>
          <p:nvPr/>
        </p:nvSpPr>
        <p:spPr>
          <a:xfrm>
            <a:off x="10241280" y="5143500"/>
            <a:ext cx="6232936" cy="10849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ts val="8400"/>
              </a:lnSpc>
              <a:defRPr sz="6000" spc="131">
                <a:solidFill>
                  <a:srgbClr val="1B5633"/>
                </a:solidFill>
                <a:latin typeface="SignPainter-HouseScript"/>
                <a:ea typeface="SignPainter-HouseScript"/>
                <a:cs typeface="SignPainter-HouseScript"/>
                <a:sym typeface="SignPainter-HouseScript"/>
              </a:defRPr>
            </a:lvl1pPr>
          </a:lstStyle>
          <a:p>
            <a:r>
              <a:rPr sz="7200" dirty="0">
                <a:latin typeface="Freestyle Script" panose="030804020302050B0404" pitchFamily="66" charset="0"/>
              </a:rPr>
              <a:t>Submitting Transcripts</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Freeform 2"/>
          <p:cNvSpPr/>
          <p:nvPr/>
        </p:nvSpPr>
        <p:spPr>
          <a:xfrm>
            <a:off x="0" y="0"/>
            <a:ext cx="18288000" cy="10287000"/>
          </a:xfrm>
          <a:prstGeom prst="rect">
            <a:avLst/>
          </a:prstGeom>
          <a:blipFill>
            <a:blip r:embed="rId2"/>
            <a:stretch>
              <a:fillRect/>
            </a:stretch>
          </a:blipFill>
          <a:ln w="12700">
            <a:miter lim="400000"/>
          </a:ln>
        </p:spPr>
        <p:txBody>
          <a:bodyPr lIns="45719" rIns="45719"/>
          <a:lstStyle/>
          <a:p>
            <a:endParaRPr/>
          </a:p>
        </p:txBody>
      </p:sp>
      <p:sp>
        <p:nvSpPr>
          <p:cNvPr id="210" name="Freeform 3"/>
          <p:cNvSpPr/>
          <p:nvPr/>
        </p:nvSpPr>
        <p:spPr>
          <a:xfrm>
            <a:off x="0" y="0"/>
            <a:ext cx="18288000" cy="10287000"/>
          </a:xfrm>
          <a:prstGeom prst="rect">
            <a:avLst/>
          </a:prstGeom>
          <a:blipFill>
            <a:blip r:embed="rId2"/>
            <a:stretch>
              <a:fillRect/>
            </a:stretch>
          </a:blipFill>
          <a:ln w="12700">
            <a:miter lim="400000"/>
          </a:ln>
        </p:spPr>
        <p:txBody>
          <a:bodyPr lIns="45719" rIns="45719"/>
          <a:lstStyle/>
          <a:p>
            <a:endParaRPr/>
          </a:p>
        </p:txBody>
      </p:sp>
      <p:sp>
        <p:nvSpPr>
          <p:cNvPr id="211" name="Freeform 5"/>
          <p:cNvSpPr/>
          <p:nvPr/>
        </p:nvSpPr>
        <p:spPr>
          <a:xfrm>
            <a:off x="1960979" y="2649049"/>
            <a:ext cx="5947181" cy="5671348"/>
          </a:xfrm>
          <a:custGeom>
            <a:avLst/>
            <a:gdLst/>
            <a:ahLst/>
            <a:cxnLst>
              <a:cxn ang="0">
                <a:pos x="wd2" y="hd2"/>
              </a:cxn>
              <a:cxn ang="5400000">
                <a:pos x="wd2" y="hd2"/>
              </a:cxn>
              <a:cxn ang="10800000">
                <a:pos x="wd2" y="hd2"/>
              </a:cxn>
              <a:cxn ang="16200000">
                <a:pos x="wd2" y="hd2"/>
              </a:cxn>
            </a:cxnLst>
            <a:rect l="0" t="0" r="r" b="b"/>
            <a:pathLst>
              <a:path w="21600" h="21600" extrusionOk="0">
                <a:moveTo>
                  <a:pt x="759" y="0"/>
                </a:moveTo>
                <a:lnTo>
                  <a:pt x="20841" y="0"/>
                </a:lnTo>
                <a:cubicBezTo>
                  <a:pt x="21260" y="0"/>
                  <a:pt x="21600" y="356"/>
                  <a:pt x="21600" y="796"/>
                </a:cubicBezTo>
                <a:lnTo>
                  <a:pt x="21600" y="20804"/>
                </a:lnTo>
                <a:cubicBezTo>
                  <a:pt x="21600" y="21015"/>
                  <a:pt x="21520" y="21218"/>
                  <a:pt x="21378" y="21367"/>
                </a:cubicBezTo>
                <a:cubicBezTo>
                  <a:pt x="21235" y="21516"/>
                  <a:pt x="21042" y="21600"/>
                  <a:pt x="20841" y="21600"/>
                </a:cubicBezTo>
                <a:lnTo>
                  <a:pt x="759" y="21600"/>
                </a:lnTo>
                <a:cubicBezTo>
                  <a:pt x="340" y="21600"/>
                  <a:pt x="0" y="21244"/>
                  <a:pt x="0" y="20804"/>
                </a:cubicBezTo>
                <a:lnTo>
                  <a:pt x="0" y="796"/>
                </a:lnTo>
                <a:cubicBezTo>
                  <a:pt x="0" y="356"/>
                  <a:pt x="340" y="0"/>
                  <a:pt x="759" y="0"/>
                </a:cubicBezTo>
                <a:close/>
              </a:path>
            </a:pathLst>
          </a:custGeom>
          <a:blipFill>
            <a:blip r:embed="rId3"/>
            <a:stretch>
              <a:fillRect/>
            </a:stretch>
          </a:blipFill>
          <a:ln w="12700">
            <a:miter lim="400000"/>
          </a:ln>
        </p:spPr>
        <p:txBody>
          <a:bodyPr lIns="45719" rIns="45719"/>
          <a:lstStyle/>
          <a:p>
            <a:endParaRPr/>
          </a:p>
        </p:txBody>
      </p:sp>
      <p:sp>
        <p:nvSpPr>
          <p:cNvPr id="212" name="Freeform 7"/>
          <p:cNvSpPr/>
          <p:nvPr/>
        </p:nvSpPr>
        <p:spPr>
          <a:xfrm>
            <a:off x="9856986" y="2649049"/>
            <a:ext cx="6517182" cy="5671348"/>
          </a:xfrm>
          <a:custGeom>
            <a:avLst/>
            <a:gdLst/>
            <a:ahLst/>
            <a:cxnLst>
              <a:cxn ang="0">
                <a:pos x="wd2" y="hd2"/>
              </a:cxn>
              <a:cxn ang="5400000">
                <a:pos x="wd2" y="hd2"/>
              </a:cxn>
              <a:cxn ang="10800000">
                <a:pos x="wd2" y="hd2"/>
              </a:cxn>
              <a:cxn ang="16200000">
                <a:pos x="wd2" y="hd2"/>
              </a:cxn>
            </a:cxnLst>
            <a:rect l="0" t="0" r="r" b="b"/>
            <a:pathLst>
              <a:path w="21600" h="21600" extrusionOk="0">
                <a:moveTo>
                  <a:pt x="632" y="0"/>
                </a:moveTo>
                <a:lnTo>
                  <a:pt x="20968" y="0"/>
                </a:lnTo>
                <a:cubicBezTo>
                  <a:pt x="21317" y="0"/>
                  <a:pt x="21600" y="325"/>
                  <a:pt x="21600" y="726"/>
                </a:cubicBezTo>
                <a:lnTo>
                  <a:pt x="21600" y="20874"/>
                </a:lnTo>
                <a:cubicBezTo>
                  <a:pt x="21600" y="21066"/>
                  <a:pt x="21533" y="21251"/>
                  <a:pt x="21415" y="21387"/>
                </a:cubicBezTo>
                <a:cubicBezTo>
                  <a:pt x="21296" y="21523"/>
                  <a:pt x="21136" y="21600"/>
                  <a:pt x="20968" y="21600"/>
                </a:cubicBezTo>
                <a:lnTo>
                  <a:pt x="632" y="21600"/>
                </a:lnTo>
                <a:cubicBezTo>
                  <a:pt x="464" y="21600"/>
                  <a:pt x="304" y="21523"/>
                  <a:pt x="185" y="21387"/>
                </a:cubicBezTo>
                <a:cubicBezTo>
                  <a:pt x="67" y="21251"/>
                  <a:pt x="0" y="21066"/>
                  <a:pt x="0" y="20874"/>
                </a:cubicBezTo>
                <a:lnTo>
                  <a:pt x="0" y="726"/>
                </a:lnTo>
                <a:cubicBezTo>
                  <a:pt x="0" y="534"/>
                  <a:pt x="67" y="349"/>
                  <a:pt x="185" y="213"/>
                </a:cubicBezTo>
                <a:cubicBezTo>
                  <a:pt x="304" y="77"/>
                  <a:pt x="464" y="0"/>
                  <a:pt x="632" y="0"/>
                </a:cubicBezTo>
                <a:close/>
              </a:path>
            </a:pathLst>
          </a:custGeom>
          <a:blipFill>
            <a:blip r:embed="rId4"/>
            <a:stretch>
              <a:fillRect/>
            </a:stretch>
          </a:blipFill>
          <a:ln w="12700">
            <a:miter lim="400000"/>
          </a:ln>
        </p:spPr>
        <p:txBody>
          <a:bodyPr lIns="45719" rIns="45719"/>
          <a:lstStyle/>
          <a:p>
            <a:endParaRPr/>
          </a:p>
        </p:txBody>
      </p:sp>
      <p:sp>
        <p:nvSpPr>
          <p:cNvPr id="213" name="TextBox 8"/>
          <p:cNvSpPr txBox="1"/>
          <p:nvPr/>
        </p:nvSpPr>
        <p:spPr>
          <a:xfrm>
            <a:off x="0" y="360292"/>
            <a:ext cx="18288000" cy="10014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7800"/>
              </a:lnSpc>
              <a:defRPr sz="7800" spc="102">
                <a:latin typeface="Arial Rounded MT Bold"/>
                <a:ea typeface="Arial Rounded MT Bold"/>
                <a:cs typeface="Arial Rounded MT Bold"/>
                <a:sym typeface="Arial Rounded MT Bold"/>
              </a:defRPr>
            </a:lvl1pPr>
          </a:lstStyle>
          <a:p>
            <a:r>
              <a:rPr dirty="0">
                <a:latin typeface="+mj-lt"/>
              </a:rPr>
              <a:t>RESIDENTIAL HALLS</a:t>
            </a:r>
          </a:p>
        </p:txBody>
      </p:sp>
      <p:sp>
        <p:nvSpPr>
          <p:cNvPr id="214" name="TextBox 9"/>
          <p:cNvSpPr txBox="1"/>
          <p:nvPr/>
        </p:nvSpPr>
        <p:spPr>
          <a:xfrm>
            <a:off x="10991150" y="1749868"/>
            <a:ext cx="4248854"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4400"/>
              </a:lnSpc>
              <a:defRPr sz="3200" b="1" spc="-12"/>
            </a:lvl1pPr>
          </a:lstStyle>
          <a:p>
            <a:r>
              <a:t>Polkinghorne Village</a:t>
            </a:r>
          </a:p>
        </p:txBody>
      </p:sp>
      <p:sp>
        <p:nvSpPr>
          <p:cNvPr id="215" name="TextBox 10"/>
          <p:cNvSpPr txBox="1"/>
          <p:nvPr/>
        </p:nvSpPr>
        <p:spPr>
          <a:xfrm>
            <a:off x="2555012" y="1749868"/>
            <a:ext cx="5034953" cy="5454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4400"/>
              </a:lnSpc>
              <a:defRPr sz="3100" b="1" spc="-12"/>
            </a:lvl1pPr>
          </a:lstStyle>
          <a:p>
            <a:r>
              <a:t>Venom Landing &amp; Towers</a:t>
            </a:r>
          </a:p>
        </p:txBody>
      </p:sp>
      <p:sp>
        <p:nvSpPr>
          <p:cNvPr id="216" name="TextBox 11"/>
          <p:cNvSpPr txBox="1"/>
          <p:nvPr/>
        </p:nvSpPr>
        <p:spPr>
          <a:xfrm>
            <a:off x="7121404" y="9463396"/>
            <a:ext cx="4045192" cy="5454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4400"/>
              </a:lnSpc>
              <a:defRPr sz="3100" b="1" spc="-12">
                <a:solidFill>
                  <a:srgbClr val="EE7624"/>
                </a:solidFill>
              </a:defRPr>
            </a:lvl1pPr>
          </a:lstStyle>
          <a:p>
            <a:r>
              <a:t>@famuhousing1887</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EA11FDB502D440BF0FA59031F4EC96" ma:contentTypeVersion="18" ma:contentTypeDescription="Create a new document." ma:contentTypeScope="" ma:versionID="a7c223f8433ddd60b5818b459b59d44b">
  <xsd:schema xmlns:xsd="http://www.w3.org/2001/XMLSchema" xmlns:xs="http://www.w3.org/2001/XMLSchema" xmlns:p="http://schemas.microsoft.com/office/2006/metadata/properties" xmlns:ns2="f2783ffb-5ccd-4701-bdc4-5ae590562bbf" xmlns:ns3="3f422995-1f91-4bde-b2e7-ad6af32cea02" targetNamespace="http://schemas.microsoft.com/office/2006/metadata/properties" ma:root="true" ma:fieldsID="7bb8d3198c44a65cf0ba4345005ed418" ns2:_="" ns3:_="">
    <xsd:import namespace="f2783ffb-5ccd-4701-bdc4-5ae590562bbf"/>
    <xsd:import namespace="3f422995-1f91-4bde-b2e7-ad6af32cea0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783ffb-5ccd-4701-bdc4-5ae590562b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91af29b-e898-46cd-ad54-75745d14b33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f422995-1f91-4bde-b2e7-ad6af32cea0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4c6fa4b-c358-4e5a-b359-1fd9f42b7fcf}" ma:internalName="TaxCatchAll" ma:showField="CatchAllData" ma:web="3f422995-1f91-4bde-b2e7-ad6af32cea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f422995-1f91-4bde-b2e7-ad6af32cea02" xsi:nil="true"/>
    <lcf76f155ced4ddcb4097134ff3c332f xmlns="f2783ffb-5ccd-4701-bdc4-5ae590562bb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CA8F170-7782-4CE9-A1E9-D867AECF0918}"/>
</file>

<file path=customXml/itemProps2.xml><?xml version="1.0" encoding="utf-8"?>
<ds:datastoreItem xmlns:ds="http://schemas.openxmlformats.org/officeDocument/2006/customXml" ds:itemID="{95BA1263-D03C-4307-ACC6-2E11C7FC0D53}"/>
</file>

<file path=customXml/itemProps3.xml><?xml version="1.0" encoding="utf-8"?>
<ds:datastoreItem xmlns:ds="http://schemas.openxmlformats.org/officeDocument/2006/customXml" ds:itemID="{8982DF25-B430-4182-8823-1263D15A08CE}"/>
</file>

<file path=docProps/app.xml><?xml version="1.0" encoding="utf-8"?>
<Properties xmlns="http://schemas.openxmlformats.org/officeDocument/2006/extended-properties" xmlns:vt="http://schemas.openxmlformats.org/officeDocument/2006/docPropsVTypes">
  <TotalTime>18</TotalTime>
  <Words>821</Words>
  <Application>Microsoft Office PowerPoint</Application>
  <PresentationFormat>Custom</PresentationFormat>
  <Paragraphs>141</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Freestyle Script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User</dc:creator>
  <cp:lastModifiedBy>Jeffrey Pierce</cp:lastModifiedBy>
  <cp:revision>3</cp:revision>
  <dcterms:modified xsi:type="dcterms:W3CDTF">2025-08-29T15:55:01Z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0x010100CCEA11FDB502D440BF0FA59031F4EC96</vt:lpwstr>
  </property>
</Properties>
</file>