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authors.xml" ContentType="application/vnd.ms-powerpoint.authors+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3" r:id="rId2"/>
    <p:sldId id="336" r:id="rId3"/>
    <p:sldId id="424" r:id="rId4"/>
    <p:sldId id="430" r:id="rId5"/>
    <p:sldId id="432" r:id="rId6"/>
    <p:sldId id="431" r:id="rId7"/>
    <p:sldId id="425" r:id="rId8"/>
    <p:sldId id="428" r:id="rId9"/>
    <p:sldId id="426" r:id="rId10"/>
    <p:sldId id="427"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B2D269E1-E564-4F8B-9B5F-FE95F1B4B5A9}">
          <p14:sldIdLst>
            <p14:sldId id="273"/>
            <p14:sldId id="336"/>
            <p14:sldId id="424"/>
            <p14:sldId id="430"/>
            <p14:sldId id="432"/>
            <p14:sldId id="431"/>
            <p14:sldId id="425"/>
            <p14:sldId id="428"/>
            <p14:sldId id="426"/>
            <p14:sldId id="427"/>
          </p14:sldIdLst>
        </p14:section>
        <p14:section name="Conclusion" id="{881ECB27-7759-4203-B30C-9C0A2ACB9AD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8D"/>
    <a:srgbClr val="00689B"/>
    <a:srgbClr val="EAEAEA"/>
    <a:srgbClr val="CD9D2C"/>
    <a:srgbClr val="262A63"/>
    <a:srgbClr val="9CB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107B0-ED3D-4FA7-A7FB-D736E09BE965}" v="4" dt="2025-08-07T16:46:29.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85349" autoAdjust="0"/>
  </p:normalViewPr>
  <p:slideViewPr>
    <p:cSldViewPr snapToGrid="0">
      <p:cViewPr varScale="1">
        <p:scale>
          <a:sx n="82" d="100"/>
          <a:sy n="82" d="100"/>
        </p:scale>
        <p:origin x="557" y="7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snapToGrid="0">
      <p:cViewPr varScale="1">
        <p:scale>
          <a:sx n="88" d="100"/>
          <a:sy n="88" d="100"/>
        </p:scale>
        <p:origin x="-374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2" tIns="46581" rIns="93162" bIns="46581" rtlCol="0"/>
          <a:lstStyle>
            <a:lvl1pPr algn="r">
              <a:defRPr sz="1200"/>
            </a:lvl1pPr>
          </a:lstStyle>
          <a:p>
            <a:fld id="{E2673948-51DD-46E4-A4B2-9D7F2650C584}" type="datetimeFigureOut">
              <a:rPr lang="en-US" smtClean="0"/>
              <a:t>8/8/2025</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2" tIns="46581" rIns="93162" bIns="46581"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2" tIns="46581" rIns="93162" bIns="46581" rtlCol="0" anchor="b"/>
          <a:lstStyle>
            <a:lvl1pPr algn="r">
              <a:defRPr sz="1200"/>
            </a:lvl1pPr>
          </a:lstStyle>
          <a:p>
            <a:fld id="{4EDC89C1-E9CF-4823-89C3-06CAEF423DA9}" type="slidenum">
              <a:rPr lang="en-US" smtClean="0"/>
              <a:t>‹#›</a:t>
            </a:fld>
            <a:endParaRPr lang="en-US" dirty="0"/>
          </a:p>
        </p:txBody>
      </p:sp>
    </p:spTree>
    <p:extLst>
      <p:ext uri="{BB962C8B-B14F-4D97-AF65-F5344CB8AC3E}">
        <p14:creationId xmlns:p14="http://schemas.microsoft.com/office/powerpoint/2010/main" val="1049845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smtClean="0"/>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2" tIns="46581" rIns="93162" bIns="46581" rtlCol="0"/>
          <a:lstStyle>
            <a:lvl1pPr algn="r">
              <a:defRPr sz="1200" smtClean="0"/>
            </a:lvl1pPr>
          </a:lstStyle>
          <a:p>
            <a:pPr>
              <a:defRPr/>
            </a:pPr>
            <a:fld id="{4E315D86-1491-449B-9709-B376302A717D}" type="datetimeFigureOut">
              <a:rPr lang="en-US"/>
              <a:pPr>
                <a:defRPr/>
              </a:pPr>
              <a:t>8/8/2025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1" rIns="93162" bIns="4658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2" tIns="46581" rIns="93162" bIns="46581"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2" tIns="46581" rIns="93162" bIns="46581" rtlCol="0" anchor="b"/>
          <a:lstStyle>
            <a:lvl1pPr algn="r">
              <a:defRPr sz="1200" smtClean="0"/>
            </a:lvl1pPr>
          </a:lstStyle>
          <a:p>
            <a:pPr>
              <a:defRPr/>
            </a:pPr>
            <a:fld id="{11EEFEA1-34E5-4C24-9D59-1BA13425EE3A}" type="slidenum">
              <a:rPr lang="en-US"/>
              <a:pPr>
                <a:defRPr/>
              </a:pPr>
              <a:t>‹#›</a:t>
            </a:fld>
            <a:endParaRPr lang="en-US"/>
          </a:p>
        </p:txBody>
      </p:sp>
    </p:spTree>
    <p:extLst>
      <p:ext uri="{BB962C8B-B14F-4D97-AF65-F5344CB8AC3E}">
        <p14:creationId xmlns:p14="http://schemas.microsoft.com/office/powerpoint/2010/main" val="3232689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EEFEA1-34E5-4C24-9D59-1BA13425EE3A}" type="slidenum">
              <a:rPr lang="en-US" smtClean="0"/>
              <a:pPr>
                <a:defRPr/>
              </a:pPr>
              <a:t>1</a:t>
            </a:fld>
            <a:endParaRPr lang="en-US" dirty="0"/>
          </a:p>
        </p:txBody>
      </p:sp>
    </p:spTree>
    <p:extLst>
      <p:ext uri="{BB962C8B-B14F-4D97-AF65-F5344CB8AC3E}">
        <p14:creationId xmlns:p14="http://schemas.microsoft.com/office/powerpoint/2010/main" val="2936976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EEFEA1-34E5-4C24-9D59-1BA13425EE3A}" type="slidenum">
              <a:rPr lang="en-US" smtClean="0"/>
              <a:pPr>
                <a:defRPr/>
              </a:pPr>
              <a:t>10</a:t>
            </a:fld>
            <a:endParaRPr lang="en-US" dirty="0"/>
          </a:p>
        </p:txBody>
      </p:sp>
    </p:spTree>
    <p:extLst>
      <p:ext uri="{BB962C8B-B14F-4D97-AF65-F5344CB8AC3E}">
        <p14:creationId xmlns:p14="http://schemas.microsoft.com/office/powerpoint/2010/main" val="33446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EEFEA1-34E5-4C24-9D59-1BA13425EE3A}" type="slidenum">
              <a:rPr lang="en-US" smtClean="0"/>
              <a:pPr>
                <a:defRPr/>
              </a:pPr>
              <a:t>2</a:t>
            </a:fld>
            <a:endParaRPr lang="en-US" dirty="0"/>
          </a:p>
        </p:txBody>
      </p:sp>
    </p:spTree>
    <p:extLst>
      <p:ext uri="{BB962C8B-B14F-4D97-AF65-F5344CB8AC3E}">
        <p14:creationId xmlns:p14="http://schemas.microsoft.com/office/powerpoint/2010/main" val="331623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EEFEA1-34E5-4C24-9D59-1BA13425EE3A}" type="slidenum">
              <a:rPr lang="en-US" smtClean="0"/>
              <a:pPr>
                <a:defRPr/>
              </a:pPr>
              <a:t>3</a:t>
            </a:fld>
            <a:endParaRPr lang="en-US" dirty="0"/>
          </a:p>
        </p:txBody>
      </p:sp>
    </p:spTree>
    <p:extLst>
      <p:ext uri="{BB962C8B-B14F-4D97-AF65-F5344CB8AC3E}">
        <p14:creationId xmlns:p14="http://schemas.microsoft.com/office/powerpoint/2010/main" val="152702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9E5D8-A0F7-58D0-BE25-7941BCFA4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0E890-4A77-6422-9749-AD29CD424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EE827-0F8F-9E04-7039-7D9BE77FD5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CB93D4-23F7-B687-78C7-49B51D16D7CF}"/>
              </a:ext>
            </a:extLst>
          </p:cNvPr>
          <p:cNvSpPr>
            <a:spLocks noGrp="1"/>
          </p:cNvSpPr>
          <p:nvPr>
            <p:ph type="sldNum" sz="quarter" idx="10"/>
          </p:nvPr>
        </p:nvSpPr>
        <p:spPr/>
        <p:txBody>
          <a:bodyPr/>
          <a:lstStyle/>
          <a:p>
            <a:pPr>
              <a:defRPr/>
            </a:pPr>
            <a:fld id="{11EEFEA1-34E5-4C24-9D59-1BA13425EE3A}" type="slidenum">
              <a:rPr lang="en-US" smtClean="0"/>
              <a:pPr>
                <a:defRPr/>
              </a:pPr>
              <a:t>4</a:t>
            </a:fld>
            <a:endParaRPr lang="en-US" dirty="0"/>
          </a:p>
        </p:txBody>
      </p:sp>
    </p:spTree>
    <p:extLst>
      <p:ext uri="{BB962C8B-B14F-4D97-AF65-F5344CB8AC3E}">
        <p14:creationId xmlns:p14="http://schemas.microsoft.com/office/powerpoint/2010/main" val="125779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857C7-3205-0BCD-D7A0-ABAAB624AA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0729D-F73D-0E3B-4A1D-02923D6751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FAD71-9C14-E7E4-3C5E-5694B9A33F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9C9795-2D51-69A5-D362-EC605ED0CA65}"/>
              </a:ext>
            </a:extLst>
          </p:cNvPr>
          <p:cNvSpPr>
            <a:spLocks noGrp="1"/>
          </p:cNvSpPr>
          <p:nvPr>
            <p:ph type="sldNum" sz="quarter" idx="10"/>
          </p:nvPr>
        </p:nvSpPr>
        <p:spPr/>
        <p:txBody>
          <a:bodyPr/>
          <a:lstStyle/>
          <a:p>
            <a:pPr>
              <a:defRPr/>
            </a:pPr>
            <a:fld id="{11EEFEA1-34E5-4C24-9D59-1BA13425EE3A}" type="slidenum">
              <a:rPr lang="en-US" smtClean="0"/>
              <a:pPr>
                <a:defRPr/>
              </a:pPr>
              <a:t>5</a:t>
            </a:fld>
            <a:endParaRPr lang="en-US" dirty="0"/>
          </a:p>
        </p:txBody>
      </p:sp>
    </p:spTree>
    <p:extLst>
      <p:ext uri="{BB962C8B-B14F-4D97-AF65-F5344CB8AC3E}">
        <p14:creationId xmlns:p14="http://schemas.microsoft.com/office/powerpoint/2010/main" val="208179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33A2F-D447-CE24-80F8-BA9A1F932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A593F-5C01-FFCF-245E-FE473E253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147359-F58F-6BCB-A937-9DED501371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D9390E-1102-C5B0-0A01-E7E41FB6773D}"/>
              </a:ext>
            </a:extLst>
          </p:cNvPr>
          <p:cNvSpPr>
            <a:spLocks noGrp="1"/>
          </p:cNvSpPr>
          <p:nvPr>
            <p:ph type="sldNum" sz="quarter" idx="10"/>
          </p:nvPr>
        </p:nvSpPr>
        <p:spPr/>
        <p:txBody>
          <a:bodyPr/>
          <a:lstStyle/>
          <a:p>
            <a:pPr>
              <a:defRPr/>
            </a:pPr>
            <a:fld id="{11EEFEA1-34E5-4C24-9D59-1BA13425EE3A}" type="slidenum">
              <a:rPr lang="en-US" smtClean="0"/>
              <a:pPr>
                <a:defRPr/>
              </a:pPr>
              <a:t>6</a:t>
            </a:fld>
            <a:endParaRPr lang="en-US" dirty="0"/>
          </a:p>
        </p:txBody>
      </p:sp>
    </p:spTree>
    <p:extLst>
      <p:ext uri="{BB962C8B-B14F-4D97-AF65-F5344CB8AC3E}">
        <p14:creationId xmlns:p14="http://schemas.microsoft.com/office/powerpoint/2010/main" val="191762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EEFEA1-34E5-4C24-9D59-1BA13425EE3A}" type="slidenum">
              <a:rPr lang="en-US" smtClean="0"/>
              <a:pPr>
                <a:defRPr/>
              </a:pPr>
              <a:t>7</a:t>
            </a:fld>
            <a:endParaRPr lang="en-US" dirty="0"/>
          </a:p>
        </p:txBody>
      </p:sp>
    </p:spTree>
    <p:extLst>
      <p:ext uri="{BB962C8B-B14F-4D97-AF65-F5344CB8AC3E}">
        <p14:creationId xmlns:p14="http://schemas.microsoft.com/office/powerpoint/2010/main" val="295823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EEFEA1-34E5-4C24-9D59-1BA13425EE3A}" type="slidenum">
              <a:rPr lang="en-US" smtClean="0"/>
              <a:pPr>
                <a:defRPr/>
              </a:pPr>
              <a:t>8</a:t>
            </a:fld>
            <a:endParaRPr lang="en-US" dirty="0"/>
          </a:p>
        </p:txBody>
      </p:sp>
    </p:spTree>
    <p:extLst>
      <p:ext uri="{BB962C8B-B14F-4D97-AF65-F5344CB8AC3E}">
        <p14:creationId xmlns:p14="http://schemas.microsoft.com/office/powerpoint/2010/main" val="252082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EEFEA1-34E5-4C24-9D59-1BA13425EE3A}" type="slidenum">
              <a:rPr lang="en-US" smtClean="0"/>
              <a:pPr>
                <a:defRPr/>
              </a:pPr>
              <a:t>9</a:t>
            </a:fld>
            <a:endParaRPr lang="en-US" dirty="0"/>
          </a:p>
        </p:txBody>
      </p:sp>
    </p:spTree>
    <p:extLst>
      <p:ext uri="{BB962C8B-B14F-4D97-AF65-F5344CB8AC3E}">
        <p14:creationId xmlns:p14="http://schemas.microsoft.com/office/powerpoint/2010/main" val="3977044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hyperlink" Target="https://www.facebook.com/EducationFL" TargetMode="Externa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2413" y="5329238"/>
            <a:ext cx="346075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37952"/>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455713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89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9913F0B6-D570-4A5E-BDBF-8E2B026C341D}" type="slidenum">
              <a:rPr lang="en-US"/>
              <a:pPr>
                <a:defRPr/>
              </a:pPr>
              <a:t>‹#›</a:t>
            </a:fld>
            <a:endParaRPr lang="en-US"/>
          </a:p>
        </p:txBody>
      </p:sp>
    </p:spTree>
    <p:extLst>
      <p:ext uri="{BB962C8B-B14F-4D97-AF65-F5344CB8AC3E}">
        <p14:creationId xmlns:p14="http://schemas.microsoft.com/office/powerpoint/2010/main" val="192190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31E61FA-6E60-4CA2-A7E3-8BD9720D747B}" type="slidenum">
              <a:rPr lang="en-US"/>
              <a:pPr>
                <a:defRPr/>
              </a:pPr>
              <a:t>‹#›</a:t>
            </a:fld>
            <a:endParaRPr lang="en-US"/>
          </a:p>
        </p:txBody>
      </p:sp>
    </p:spTree>
    <p:extLst>
      <p:ext uri="{BB962C8B-B14F-4D97-AF65-F5344CB8AC3E}">
        <p14:creationId xmlns:p14="http://schemas.microsoft.com/office/powerpoint/2010/main" val="2018195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F4B59A48-B78B-4C2C-B2DF-5B74EC548CC9}" type="slidenum">
              <a:rPr lang="en-US"/>
              <a:pPr>
                <a:defRPr/>
              </a:pPr>
              <a:t>‹#›</a:t>
            </a:fld>
            <a:endParaRPr lang="en-US"/>
          </a:p>
        </p:txBody>
      </p:sp>
    </p:spTree>
    <p:extLst>
      <p:ext uri="{BB962C8B-B14F-4D97-AF65-F5344CB8AC3E}">
        <p14:creationId xmlns:p14="http://schemas.microsoft.com/office/powerpoint/2010/main" val="3765227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437D73A8-720C-44A7-AEFC-EB12DF46972C}" type="slidenum">
              <a:rPr lang="en-US"/>
              <a:pPr>
                <a:defRPr/>
              </a:pPr>
              <a:t>‹#›</a:t>
            </a:fld>
            <a:endParaRPr lang="en-US"/>
          </a:p>
        </p:txBody>
      </p:sp>
    </p:spTree>
    <p:extLst>
      <p:ext uri="{BB962C8B-B14F-4D97-AF65-F5344CB8AC3E}">
        <p14:creationId xmlns:p14="http://schemas.microsoft.com/office/powerpoint/2010/main" val="1489909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0AE166E5-5348-46D1-9C97-7608BEFF0C0A}" type="slidenum">
              <a:rPr lang="en-US"/>
              <a:pPr>
                <a:defRPr/>
              </a:pPr>
              <a:t>‹#›</a:t>
            </a:fld>
            <a:endParaRPr lang="en-US"/>
          </a:p>
        </p:txBody>
      </p:sp>
    </p:spTree>
    <p:extLst>
      <p:ext uri="{BB962C8B-B14F-4D97-AF65-F5344CB8AC3E}">
        <p14:creationId xmlns:p14="http://schemas.microsoft.com/office/powerpoint/2010/main" val="1794117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17"/>
          <p:cNvGrpSpPr>
            <a:grpSpLocks/>
          </p:cNvGrpSpPr>
          <p:nvPr userDrawn="1"/>
        </p:nvGrpSpPr>
        <p:grpSpPr bwMode="auto">
          <a:xfrm>
            <a:off x="3717925" y="5872163"/>
            <a:ext cx="1708150" cy="395287"/>
            <a:chOff x="3718117" y="5713390"/>
            <a:chExt cx="1707767" cy="525628"/>
          </a:xfrm>
        </p:grpSpPr>
        <p:pic>
          <p:nvPicPr>
            <p:cNvPr id="8" name="Picture 18">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2"/>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5400" b="1">
                <a:solidFill>
                  <a:schemeClr val="bg1"/>
                </a:solidFill>
              </a:rPr>
              <a:t>www.FLDOE.org</a:t>
            </a:r>
          </a:p>
        </p:txBody>
      </p:sp>
      <p:pic>
        <p:nvPicPr>
          <p:cNvPr id="13" name="Picture 23"/>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216275" y="369888"/>
            <a:ext cx="27114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2312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dirty="0"/>
              <a:t>Click to edit Master text styles</a:t>
            </a:r>
          </a:p>
          <a:p>
            <a:pPr lvl="1"/>
            <a:r>
              <a:rPr lang="en-US" dirty="0"/>
              <a:t>Second level</a:t>
            </a:r>
          </a:p>
          <a:p>
            <a:pPr lvl="2"/>
            <a:r>
              <a:rPr lang="en-US" dirty="0"/>
              <a:t>Third level</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C1AAD6-7755-4236-9BEC-BE06E7FF069C}" type="slidenum">
              <a:rPr lang="en-US" smtClean="0"/>
              <a:t>‹#›</a:t>
            </a:fld>
            <a:endParaRPr lang="en-US" dirty="0"/>
          </a:p>
        </p:txBody>
      </p:sp>
    </p:spTree>
    <p:extLst>
      <p:ext uri="{BB962C8B-B14F-4D97-AF65-F5344CB8AC3E}">
        <p14:creationId xmlns:p14="http://schemas.microsoft.com/office/powerpoint/2010/main" val="195047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11C1AAD6-7755-4236-9BEC-BE06E7FF069C}" type="slidenum">
              <a:rPr lang="en-US" smtClean="0"/>
              <a:t>‹#›</a:t>
            </a:fld>
            <a:endParaRPr lang="en-US" dirty="0"/>
          </a:p>
        </p:txBody>
      </p:sp>
    </p:spTree>
    <p:extLst>
      <p:ext uri="{BB962C8B-B14F-4D97-AF65-F5344CB8AC3E}">
        <p14:creationId xmlns:p14="http://schemas.microsoft.com/office/powerpoint/2010/main" val="18809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4629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3679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341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7895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485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48677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userDrawn="1"/>
        </p:nvSpPr>
        <p:spPr>
          <a:xfrm>
            <a:off x="628650" y="6456363"/>
            <a:ext cx="78867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a:solidFill>
                  <a:srgbClr val="262A63"/>
                </a:solidFill>
                <a:latin typeface="Arial" panose="020B0604020202020204" pitchFamily="34" charset="0"/>
                <a:hlinkClick r:id="rId18"/>
              </a:rPr>
              <a:t>www.FLDOE.org</a:t>
            </a:r>
            <a:endParaRPr lang="en-US" sz="1200" b="1" dirty="0">
              <a:solidFill>
                <a:srgbClr val="262A63"/>
              </a:solidFill>
              <a:latin typeface="Arial" panose="020B0604020202020204" pitchFamily="34" charset="0"/>
            </a:endParaRPr>
          </a:p>
          <a:p>
            <a:pPr marL="0" indent="0" algn="ctr" fontAlgn="auto">
              <a:spcBef>
                <a:spcPts val="600"/>
              </a:spcBef>
              <a:spcAft>
                <a:spcPts val="0"/>
              </a:spcAft>
              <a:buFont typeface="Arial" panose="020B0604020202020204" pitchFamily="34" charset="0"/>
              <a:buNone/>
              <a:defRPr/>
            </a:pPr>
            <a:r>
              <a:rPr lang="en-US" sz="1000" dirty="0">
                <a:solidFill>
                  <a:schemeClr val="tx1">
                    <a:lumMod val="50000"/>
                    <a:lumOff val="50000"/>
                  </a:schemeClr>
                </a:solidFill>
                <a:latin typeface="Arial" panose="020B0604020202020204" pitchFamily="34" charset="0"/>
              </a:rPr>
              <a:t>© 2024, Florida Department of Education. All Rights Reserved.</a:t>
            </a:r>
            <a:endParaRPr lang="en-US" sz="1000" dirty="0"/>
          </a:p>
        </p:txBody>
      </p:sp>
      <p:cxnSp>
        <p:nvCxnSpPr>
          <p:cNvPr id="11" name="Straight Connector 10"/>
          <p:cNvCxnSpPr/>
          <p:nvPr userDrawn="1"/>
        </p:nvCxnSpPr>
        <p:spPr>
          <a:xfrm flipH="1">
            <a:off x="0" y="6711950"/>
            <a:ext cx="2706688"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437313" y="6711950"/>
            <a:ext cx="270668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1AAD6-7755-4236-9BEC-BE06E7FF069C}" type="slidenum">
              <a:rPr lang="en-US" smtClean="0"/>
              <a:t>‹#›</a:t>
            </a:fld>
            <a:endParaRPr lang="en-US" dirty="0"/>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39" r:id="rId1"/>
    <p:sldLayoutId id="2147483735" r:id="rId2"/>
    <p:sldLayoutId id="2147483740" r:id="rId3"/>
    <p:sldLayoutId id="2147483741" r:id="rId4"/>
    <p:sldLayoutId id="2147483742" r:id="rId5"/>
    <p:sldLayoutId id="2147483743" r:id="rId6"/>
    <p:sldLayoutId id="2147483744" r:id="rId7"/>
    <p:sldLayoutId id="2147483736" r:id="rId8"/>
    <p:sldLayoutId id="2147483737" r:id="rId9"/>
    <p:sldLayoutId id="2147483738" r:id="rId10"/>
    <p:sldLayoutId id="2147483745" r:id="rId11"/>
    <p:sldLayoutId id="2147483746" r:id="rId12"/>
    <p:sldLayoutId id="2147483747" r:id="rId13"/>
    <p:sldLayoutId id="2147483748" r:id="rId14"/>
    <p:sldLayoutId id="2147483749" r:id="rId15"/>
    <p:sldLayoutId id="2147483750" r:id="rId16"/>
  </p:sldLayoutIdLst>
  <p:hf hdr="0" ftr="0" dt="0"/>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0" fontAlgn="base" hangingPunct="0">
        <a:lnSpc>
          <a:spcPct val="90000"/>
        </a:lnSpc>
        <a:spcBef>
          <a:spcPts val="1000"/>
        </a:spcBef>
        <a:spcAft>
          <a:spcPct val="0"/>
        </a:spcAft>
        <a:buClr>
          <a:srgbClr val="262A63"/>
        </a:buClr>
        <a:buFont typeface="Arial"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loridashine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hawn.Haskin1@fldoe.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Nikki.Allison@fldoe.org" TargetMode="External"/><Relationship Id="rId5" Type="http://schemas.openxmlformats.org/officeDocument/2006/relationships/hyperlink" Target="mailto:Timberly.Johnson@fldoe.org" TargetMode="External"/><Relationship Id="rId4" Type="http://schemas.openxmlformats.org/officeDocument/2006/relationships/hyperlink" Target="mailto:Pedro.Hernandez@fldo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65212" y="2615672"/>
            <a:ext cx="7013575" cy="1470553"/>
          </a:xfrm>
        </p:spPr>
        <p:txBody>
          <a:bodyPr>
            <a:noAutofit/>
          </a:bodyPr>
          <a:lstStyle/>
          <a:p>
            <a:pPr>
              <a:defRPr/>
            </a:pPr>
            <a:r>
              <a:rPr sz="2800" dirty="0"/>
              <a:t>Florida Student Scholarship &amp; Grant Programs</a:t>
            </a:r>
            <a:endParaRPr altLang="en-US" sz="4000" dirty="0"/>
          </a:p>
        </p:txBody>
      </p:sp>
      <p:sp>
        <p:nvSpPr>
          <p:cNvPr id="2" name="TextBox 1"/>
          <p:cNvSpPr txBox="1"/>
          <p:nvPr/>
        </p:nvSpPr>
        <p:spPr>
          <a:xfrm>
            <a:off x="370936" y="4086225"/>
            <a:ext cx="8428007" cy="2246769"/>
          </a:xfrm>
          <a:prstGeom prst="rect">
            <a:avLst/>
          </a:prstGeom>
          <a:noFill/>
        </p:spPr>
        <p:txBody>
          <a:bodyPr wrap="square" rtlCol="0">
            <a:spAutoFit/>
          </a:bodyPr>
          <a:lstStyle/>
          <a:p>
            <a:pPr algn="ctr"/>
            <a:r>
              <a:rPr lang="en-US" sz="2800" dirty="0"/>
              <a:t>State University System Tour  </a:t>
            </a:r>
          </a:p>
          <a:p>
            <a:pPr algn="ctr"/>
            <a:r>
              <a:rPr lang="en-US" sz="2800" dirty="0"/>
              <a:t> 2025</a:t>
            </a:r>
          </a:p>
          <a:p>
            <a:pPr algn="ctr"/>
            <a:endParaRPr lang="en-US" sz="2800" dirty="0"/>
          </a:p>
          <a:p>
            <a:pPr algn="ctr"/>
            <a:r>
              <a:rPr lang="en-US" sz="2800" dirty="0"/>
              <a:t>Presented by the </a:t>
            </a:r>
          </a:p>
          <a:p>
            <a:pPr algn="ctr"/>
            <a:r>
              <a:rPr lang="en-US" sz="2800" dirty="0"/>
              <a:t>Office of Student Financial Assistance (OSFA)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014413"/>
            <a:ext cx="8515350" cy="793750"/>
          </a:xfrm>
        </p:spPr>
        <p:txBody>
          <a:bodyPr>
            <a:noAutofit/>
          </a:bodyPr>
          <a:lstStyle/>
          <a:p>
            <a:pPr algn="ctr">
              <a:defRPr/>
            </a:pPr>
            <a:r>
              <a:rPr sz="4000" dirty="0">
                <a:solidFill>
                  <a:schemeClr val="tx2">
                    <a:lumMod val="75000"/>
                  </a:schemeClr>
                </a:solidFill>
              </a:rPr>
              <a:t>State Scholarship </a:t>
            </a:r>
            <a:r>
              <a:rPr lang="en-US" sz="4000" dirty="0">
                <a:solidFill>
                  <a:schemeClr val="tx2">
                    <a:lumMod val="75000"/>
                  </a:schemeClr>
                </a:solidFill>
              </a:rPr>
              <a:t>and Grant Programs</a:t>
            </a:r>
          </a:p>
        </p:txBody>
      </p:sp>
      <p:sp>
        <p:nvSpPr>
          <p:cNvPr id="3" name="Slide Number Placeholder 2"/>
          <p:cNvSpPr>
            <a:spLocks noGrp="1"/>
          </p:cNvSpPr>
          <p:nvPr>
            <p:ph type="sldNum" sz="quarter" idx="11"/>
          </p:nvPr>
        </p:nvSpPr>
        <p:spPr/>
        <p:txBody>
          <a:bodyPr/>
          <a:lstStyle/>
          <a:p>
            <a:fld id="{11C1AAD6-7755-4236-9BEC-BE06E7FF069C}" type="slidenum">
              <a:rPr lang="en-US" smtClean="0"/>
              <a:t>10</a:t>
            </a:fld>
            <a:endParaRPr lang="en-US" dirty="0"/>
          </a:p>
        </p:txBody>
      </p:sp>
      <p:sp>
        <p:nvSpPr>
          <p:cNvPr id="4" name="Content Placeholder 3"/>
          <p:cNvSpPr>
            <a:spLocks noGrp="1"/>
          </p:cNvSpPr>
          <p:nvPr>
            <p:ph idx="1"/>
          </p:nvPr>
        </p:nvSpPr>
        <p:spPr>
          <a:xfrm>
            <a:off x="295275" y="1917577"/>
            <a:ext cx="7886700" cy="4621335"/>
          </a:xfrm>
        </p:spPr>
        <p:txBody>
          <a:bodyPr/>
          <a:lstStyle/>
          <a:p>
            <a:pPr marL="0" indent="0" algn="ctr">
              <a:buNone/>
            </a:pPr>
            <a:r>
              <a:rPr lang="en-US" b="1" dirty="0"/>
              <a:t>Florida Bright Futures Scholarship</a:t>
            </a:r>
          </a:p>
          <a:p>
            <a:pPr marL="0" indent="0" algn="ctr">
              <a:buNone/>
            </a:pPr>
            <a:r>
              <a:rPr lang="en-US" b="1" dirty="0"/>
              <a:t>Financial Aid Update</a:t>
            </a:r>
          </a:p>
          <a:p>
            <a:pPr marL="0" marR="0" indent="0" algn="just">
              <a:lnSpc>
                <a:spcPct val="119000"/>
              </a:lnSpc>
              <a:spcBef>
                <a:spcPts val="0"/>
              </a:spcBef>
              <a:spcAft>
                <a:spcPts val="600"/>
              </a:spcAft>
              <a:buNone/>
            </a:pPr>
            <a:endParaRPr lang="en-US" sz="2400" kern="1400" dirty="0">
              <a:solidFill>
                <a:srgbClr val="000000"/>
              </a:solidFill>
              <a:latin typeface="Calibri" panose="020F0502020204030204" pitchFamily="34" charset="0"/>
              <a:cs typeface="Calibri" panose="020F0502020204030204" pitchFamily="34" charset="0"/>
            </a:endParaRPr>
          </a:p>
          <a:p>
            <a:pPr marL="0" marR="0" indent="0" algn="ctr">
              <a:lnSpc>
                <a:spcPct val="119000"/>
              </a:lnSpc>
              <a:spcBef>
                <a:spcPts val="0"/>
              </a:spcBef>
              <a:spcAft>
                <a:spcPts val="600"/>
              </a:spcAft>
              <a:buNone/>
            </a:pPr>
            <a:endParaRPr lang="en-US" sz="2400" kern="1400" dirty="0">
              <a:solidFill>
                <a:srgbClr val="000000"/>
              </a:solidFill>
              <a:cs typeface="Calibri" panose="020F0502020204030204" pitchFamily="34" charset="0"/>
            </a:endParaRPr>
          </a:p>
          <a:p>
            <a:pPr marL="0" marR="0" indent="0" algn="ctr">
              <a:lnSpc>
                <a:spcPct val="119000"/>
              </a:lnSpc>
              <a:spcBef>
                <a:spcPts val="0"/>
              </a:spcBef>
              <a:spcAft>
                <a:spcPts val="600"/>
              </a:spcAft>
              <a:buNone/>
            </a:pPr>
            <a:r>
              <a:rPr lang="en-US" sz="4800" kern="1400" dirty="0">
                <a:solidFill>
                  <a:srgbClr val="000000"/>
                </a:solidFill>
                <a:latin typeface="Calibri" panose="020F0502020204030204" pitchFamily="34" charset="0"/>
                <a:cs typeface="Calibri" panose="020F0502020204030204" pitchFamily="34" charset="0"/>
              </a:rPr>
              <a:t>Questions? </a:t>
            </a:r>
            <a:endParaRPr lang="en-US" sz="4800" kern="1400" dirty="0">
              <a:ln>
                <a:noFill/>
              </a:ln>
              <a:solidFill>
                <a:srgbClr val="000000"/>
              </a:solidFill>
              <a:effectLst/>
              <a:latin typeface="Calibri" panose="020F0502020204030204" pitchFamily="34" charset="0"/>
            </a:endParaRPr>
          </a:p>
          <a:p>
            <a:pPr marL="0" marR="0" indent="0" algn="just">
              <a:lnSpc>
                <a:spcPct val="119000"/>
              </a:lnSpc>
              <a:spcBef>
                <a:spcPts val="0"/>
              </a:spcBef>
              <a:spcAft>
                <a:spcPts val="600"/>
              </a:spcAft>
              <a:buNone/>
            </a:pPr>
            <a:endParaRPr lang="en-US" sz="19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64287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014413"/>
            <a:ext cx="8515350" cy="793750"/>
          </a:xfrm>
        </p:spPr>
        <p:txBody>
          <a:bodyPr>
            <a:noAutofit/>
          </a:bodyPr>
          <a:lstStyle/>
          <a:p>
            <a:pPr algn="ctr">
              <a:defRPr/>
            </a:pPr>
            <a:r>
              <a:rPr sz="4000" dirty="0">
                <a:solidFill>
                  <a:schemeClr val="tx2">
                    <a:lumMod val="75000"/>
                  </a:schemeClr>
                </a:solidFill>
              </a:rPr>
              <a:t>State Scholarship </a:t>
            </a:r>
            <a:r>
              <a:rPr lang="en-US" sz="4000" dirty="0">
                <a:solidFill>
                  <a:schemeClr val="tx2">
                    <a:lumMod val="75000"/>
                  </a:schemeClr>
                </a:solidFill>
              </a:rPr>
              <a:t>and Grant Programs</a:t>
            </a:r>
          </a:p>
        </p:txBody>
      </p:sp>
      <p:sp>
        <p:nvSpPr>
          <p:cNvPr id="3" name="Slide Number Placeholder 2"/>
          <p:cNvSpPr>
            <a:spLocks noGrp="1"/>
          </p:cNvSpPr>
          <p:nvPr>
            <p:ph type="sldNum" sz="quarter" idx="11"/>
          </p:nvPr>
        </p:nvSpPr>
        <p:spPr/>
        <p:txBody>
          <a:bodyPr/>
          <a:lstStyle/>
          <a:p>
            <a:fld id="{11C1AAD6-7755-4236-9BEC-BE06E7FF069C}" type="slidenum">
              <a:rPr lang="en-US" smtClean="0"/>
              <a:t>2</a:t>
            </a:fld>
            <a:endParaRPr lang="en-US" dirty="0"/>
          </a:p>
        </p:txBody>
      </p:sp>
      <p:sp>
        <p:nvSpPr>
          <p:cNvPr id="4" name="Content Placeholder 3"/>
          <p:cNvSpPr>
            <a:spLocks noGrp="1"/>
          </p:cNvSpPr>
          <p:nvPr>
            <p:ph idx="1"/>
          </p:nvPr>
        </p:nvSpPr>
        <p:spPr/>
        <p:txBody>
          <a:bodyPr/>
          <a:lstStyle/>
          <a:p>
            <a:pPr marL="0" indent="0" algn="ctr">
              <a:buNone/>
            </a:pPr>
            <a:r>
              <a:rPr lang="en-US" b="1" dirty="0"/>
              <a:t>Florida Bright Futures Scholarship Updates </a:t>
            </a:r>
            <a:endParaRPr lang="en-US" dirty="0"/>
          </a:p>
          <a:p>
            <a:pPr marL="0" indent="0">
              <a:buNone/>
            </a:pPr>
            <a:endParaRPr lang="en-US" dirty="0"/>
          </a:p>
          <a:p>
            <a:pPr marL="0" indent="0" algn="just">
              <a:buNone/>
            </a:pPr>
            <a:r>
              <a:rPr lang="en-US" dirty="0"/>
              <a:t>College Entrance Exams: </a:t>
            </a:r>
          </a:p>
          <a:p>
            <a:pPr marL="0" indent="0" algn="just">
              <a:buNone/>
            </a:pPr>
            <a:endParaRPr lang="en-US" dirty="0"/>
          </a:p>
          <a:p>
            <a:pPr marL="457200" lvl="1" indent="0" algn="just">
              <a:buNone/>
            </a:pPr>
            <a:r>
              <a:rPr lang="en-US" dirty="0"/>
              <a:t>OSFA will evaluate students based on official </a:t>
            </a:r>
            <a:r>
              <a:rPr lang="en-US" b="1" u="sng" dirty="0"/>
              <a:t>ACT®, CLT®, and SAT® test </a:t>
            </a:r>
            <a:r>
              <a:rPr lang="en-US" dirty="0"/>
              <a:t>scores obtained directly from the three national test companies through the state test repository. Continue to report PERT scores on the transcript for each student. For Early Evaluation, OSFA will use tests taken through January 31, 2026.</a:t>
            </a:r>
          </a:p>
        </p:txBody>
      </p:sp>
    </p:spTree>
    <p:extLst>
      <p:ext uri="{BB962C8B-B14F-4D97-AF65-F5344CB8AC3E}">
        <p14:creationId xmlns:p14="http://schemas.microsoft.com/office/powerpoint/2010/main" val="608429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014413"/>
            <a:ext cx="8515350" cy="793750"/>
          </a:xfrm>
        </p:spPr>
        <p:txBody>
          <a:bodyPr>
            <a:noAutofit/>
          </a:bodyPr>
          <a:lstStyle/>
          <a:p>
            <a:pPr algn="ctr">
              <a:defRPr/>
            </a:pPr>
            <a:r>
              <a:rPr sz="4000" dirty="0">
                <a:solidFill>
                  <a:schemeClr val="tx2">
                    <a:lumMod val="75000"/>
                  </a:schemeClr>
                </a:solidFill>
              </a:rPr>
              <a:t>State Scholarship </a:t>
            </a:r>
            <a:r>
              <a:rPr lang="en-US" sz="4000" dirty="0">
                <a:solidFill>
                  <a:schemeClr val="tx2">
                    <a:lumMod val="75000"/>
                  </a:schemeClr>
                </a:solidFill>
              </a:rPr>
              <a:t>and Grant Programs</a:t>
            </a:r>
          </a:p>
        </p:txBody>
      </p:sp>
      <p:sp>
        <p:nvSpPr>
          <p:cNvPr id="3" name="Slide Number Placeholder 2"/>
          <p:cNvSpPr>
            <a:spLocks noGrp="1"/>
          </p:cNvSpPr>
          <p:nvPr>
            <p:ph type="sldNum" sz="quarter" idx="11"/>
          </p:nvPr>
        </p:nvSpPr>
        <p:spPr/>
        <p:txBody>
          <a:bodyPr/>
          <a:lstStyle/>
          <a:p>
            <a:fld id="{11C1AAD6-7755-4236-9BEC-BE06E7FF069C}" type="slidenum">
              <a:rPr lang="en-US" smtClean="0"/>
              <a:t>3</a:t>
            </a:fld>
            <a:endParaRPr lang="en-US" dirty="0"/>
          </a:p>
        </p:txBody>
      </p:sp>
      <p:sp>
        <p:nvSpPr>
          <p:cNvPr id="4" name="Content Placeholder 3"/>
          <p:cNvSpPr>
            <a:spLocks noGrp="1"/>
          </p:cNvSpPr>
          <p:nvPr>
            <p:ph idx="1"/>
          </p:nvPr>
        </p:nvSpPr>
        <p:spPr>
          <a:xfrm>
            <a:off x="628650" y="1932981"/>
            <a:ext cx="7886700" cy="4354753"/>
          </a:xfrm>
        </p:spPr>
        <p:txBody>
          <a:bodyPr/>
          <a:lstStyle/>
          <a:p>
            <a:pPr marL="0" indent="0" algn="ctr">
              <a:buNone/>
            </a:pPr>
            <a:r>
              <a:rPr lang="en-US" b="1" dirty="0"/>
              <a:t>Florida Bright Futures Scholarship Updates </a:t>
            </a:r>
          </a:p>
          <a:p>
            <a:pPr marL="0" marR="0" indent="0" algn="just">
              <a:buNone/>
            </a:pPr>
            <a:endParaRPr lang="en-US" dirty="0"/>
          </a:p>
          <a:p>
            <a:pPr marL="0" marR="0" indent="0" algn="just">
              <a:buNone/>
            </a:pPr>
            <a:r>
              <a:rPr lang="en-US" dirty="0"/>
              <a:t>College Entrance Exams: </a:t>
            </a:r>
          </a:p>
          <a:p>
            <a:pPr marL="514350" marR="0" indent="-514350" algn="just">
              <a:buAutoNum type="arabicPeriod" startAt="2"/>
            </a:pPr>
            <a:endParaRPr lang="en-US" dirty="0"/>
          </a:p>
          <a:p>
            <a:pPr marL="457200" lvl="1" indent="0" algn="just">
              <a:buNone/>
            </a:pPr>
            <a:r>
              <a:rPr lang="en-US" sz="2800" dirty="0"/>
              <a:t>Students graduating in the 2025-26 school year may take the ACT®, CLT®, and SAT</a:t>
            </a:r>
            <a:r>
              <a:rPr lang="en-US" sz="2800" b="1" dirty="0"/>
              <a:t>® </a:t>
            </a:r>
            <a:r>
              <a:rPr lang="en-US" sz="2800" b="1" u="sng" dirty="0"/>
              <a:t>until August 31, 2026</a:t>
            </a:r>
            <a:r>
              <a:rPr lang="en-US" sz="2800" dirty="0"/>
              <a:t>, as authorized by rule 6A-20.028, Florida Administrative Code, for the Bright Futures Scholarship Program.</a:t>
            </a:r>
          </a:p>
          <a:p>
            <a:pPr marL="0" marR="0" indent="0" algn="just">
              <a:lnSpc>
                <a:spcPct val="119000"/>
              </a:lnSpc>
              <a:spcBef>
                <a:spcPts val="0"/>
              </a:spcBef>
              <a:spcAft>
                <a:spcPts val="600"/>
              </a:spcAft>
              <a:buNone/>
            </a:pPr>
            <a:endParaRPr lang="en-US" sz="1900" b="1" u="sng" kern="1400" dirty="0">
              <a:ln>
                <a:noFill/>
              </a:ln>
              <a:solidFill>
                <a:srgbClr val="000000"/>
              </a:solidFill>
              <a:effectLst/>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61000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AC45B-4E44-9A12-F7B7-44ED857DBF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8570F2-AB6D-0540-9E03-3D11C90E76D1}"/>
              </a:ext>
            </a:extLst>
          </p:cNvPr>
          <p:cNvSpPr>
            <a:spLocks noGrp="1"/>
          </p:cNvSpPr>
          <p:nvPr>
            <p:ph type="title"/>
          </p:nvPr>
        </p:nvSpPr>
        <p:spPr>
          <a:xfrm>
            <a:off x="295275" y="1014413"/>
            <a:ext cx="8515350" cy="793750"/>
          </a:xfrm>
        </p:spPr>
        <p:txBody>
          <a:bodyPr>
            <a:noAutofit/>
          </a:bodyPr>
          <a:lstStyle/>
          <a:p>
            <a:pPr algn="ctr">
              <a:defRPr/>
            </a:pPr>
            <a:r>
              <a:rPr sz="4000" dirty="0">
                <a:solidFill>
                  <a:schemeClr val="tx2">
                    <a:lumMod val="75000"/>
                  </a:schemeClr>
                </a:solidFill>
              </a:rPr>
              <a:t>State Scholarship </a:t>
            </a:r>
            <a:r>
              <a:rPr lang="en-US" sz="4000" dirty="0">
                <a:solidFill>
                  <a:schemeClr val="tx2">
                    <a:lumMod val="75000"/>
                  </a:schemeClr>
                </a:solidFill>
              </a:rPr>
              <a:t>and Grant Programs</a:t>
            </a:r>
          </a:p>
        </p:txBody>
      </p:sp>
      <p:sp>
        <p:nvSpPr>
          <p:cNvPr id="3" name="Slide Number Placeholder 2">
            <a:extLst>
              <a:ext uri="{FF2B5EF4-FFF2-40B4-BE49-F238E27FC236}">
                <a16:creationId xmlns:a16="http://schemas.microsoft.com/office/drawing/2014/main" id="{79BEC434-B490-2339-E817-2B92BDA504E9}"/>
              </a:ext>
            </a:extLst>
          </p:cNvPr>
          <p:cNvSpPr>
            <a:spLocks noGrp="1"/>
          </p:cNvSpPr>
          <p:nvPr>
            <p:ph type="sldNum" sz="quarter" idx="11"/>
          </p:nvPr>
        </p:nvSpPr>
        <p:spPr/>
        <p:txBody>
          <a:bodyPr/>
          <a:lstStyle/>
          <a:p>
            <a:fld id="{11C1AAD6-7755-4236-9BEC-BE06E7FF069C}" type="slidenum">
              <a:rPr lang="en-US" smtClean="0"/>
              <a:t>4</a:t>
            </a:fld>
            <a:endParaRPr lang="en-US" dirty="0"/>
          </a:p>
        </p:txBody>
      </p:sp>
      <p:sp>
        <p:nvSpPr>
          <p:cNvPr id="4" name="Content Placeholder 3">
            <a:extLst>
              <a:ext uri="{FF2B5EF4-FFF2-40B4-BE49-F238E27FC236}">
                <a16:creationId xmlns:a16="http://schemas.microsoft.com/office/drawing/2014/main" id="{90457290-A7B3-BDF7-873E-B836B7DF29DC}"/>
              </a:ext>
            </a:extLst>
          </p:cNvPr>
          <p:cNvSpPr>
            <a:spLocks noGrp="1"/>
          </p:cNvSpPr>
          <p:nvPr>
            <p:ph idx="1"/>
          </p:nvPr>
        </p:nvSpPr>
        <p:spPr>
          <a:xfrm>
            <a:off x="628650" y="1932981"/>
            <a:ext cx="7886700" cy="4354753"/>
          </a:xfrm>
        </p:spPr>
        <p:txBody>
          <a:bodyPr/>
          <a:lstStyle/>
          <a:p>
            <a:pPr marL="0" indent="0" algn="ctr">
              <a:buNone/>
            </a:pPr>
            <a:r>
              <a:rPr lang="en-US" b="1" dirty="0"/>
              <a:t>Florida Bright Futures Scholarship Updates </a:t>
            </a:r>
            <a:endParaRPr lang="en-US" sz="1900" kern="1400" dirty="0">
              <a:ln>
                <a:noFill/>
              </a:ln>
              <a:solidFill>
                <a:srgbClr val="000000"/>
              </a:solidFill>
              <a:effectLst/>
              <a:latin typeface="Calibri" panose="020F0502020204030204" pitchFamily="34" charset="0"/>
            </a:endParaRPr>
          </a:p>
          <a:p>
            <a:pPr marL="0" marR="0" indent="0" algn="just">
              <a:buNone/>
            </a:pPr>
            <a:r>
              <a:rPr lang="en-US" dirty="0"/>
              <a:t>College Entrance Exams: </a:t>
            </a:r>
          </a:p>
          <a:p>
            <a:pPr marL="0" marR="0" lvl="0" indent="0" algn="just" defTabSz="914400" rtl="0" eaLnBrk="0" fontAlgn="base" latinLnBrk="0" hangingPunct="0">
              <a:lnSpc>
                <a:spcPct val="90000"/>
              </a:lnSpc>
              <a:spcBef>
                <a:spcPts val="1000"/>
              </a:spcBef>
              <a:spcAft>
                <a:spcPct val="0"/>
              </a:spcAft>
              <a:buClr>
                <a:srgbClr val="262A63"/>
              </a:buClr>
              <a:buSzTx/>
              <a:buFont typeface="Arial"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914400" rtl="0" eaLnBrk="0" fontAlgn="base" latinLnBrk="0" hangingPunct="0">
              <a:lnSpc>
                <a:spcPct val="90000"/>
              </a:lnSpc>
              <a:spcBef>
                <a:spcPts val="1000"/>
              </a:spcBef>
              <a:spcAft>
                <a:spcPct val="0"/>
              </a:spcAft>
              <a:buClr>
                <a:srgbClr val="262A63"/>
              </a:buClr>
              <a:buSzTx/>
              <a:buFont typeface="Arial"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Students must meet the scores set in statute for either the ACT® , CLT® , or SAT®. </a:t>
            </a:r>
          </a:p>
          <a:p>
            <a:pPr marL="0" marR="0" lvl="0" indent="0" algn="just" defTabSz="914400" rtl="0" eaLnBrk="0" fontAlgn="base" latinLnBrk="0" hangingPunct="0">
              <a:lnSpc>
                <a:spcPct val="90000"/>
              </a:lnSpc>
              <a:spcBef>
                <a:spcPts val="1000"/>
              </a:spcBef>
              <a:spcAft>
                <a:spcPct val="0"/>
              </a:spcAft>
              <a:buClr>
                <a:srgbClr val="262A63"/>
              </a:buClr>
              <a:buSzTx/>
              <a:buFont typeface="Arial"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lvl="1" algn="ju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Florida Academic Scholarship – </a:t>
            </a:r>
            <a:r>
              <a:rPr lang="en-US" sz="2800" dirty="0">
                <a:solidFill>
                  <a:prstClr val="black"/>
                </a:solidFill>
              </a:rPr>
              <a:t>89</a:t>
            </a:r>
            <a:r>
              <a:rPr lang="en-US" sz="2800" baseline="30000" dirty="0">
                <a:solidFill>
                  <a:prstClr val="black"/>
                </a:solidFill>
              </a:rPr>
              <a:t>th</a:t>
            </a:r>
            <a:r>
              <a:rPr lang="en-US" sz="2800" dirty="0">
                <a:solidFill>
                  <a:prstClr val="black"/>
                </a:solidFill>
              </a:rPr>
              <a:t> Percentile</a:t>
            </a:r>
          </a:p>
          <a:p>
            <a:pPr lvl="1" algn="just"/>
            <a:r>
              <a:rPr lang="en-US" sz="2800" dirty="0">
                <a:solidFill>
                  <a:prstClr val="black"/>
                </a:solidFill>
              </a:rPr>
              <a:t>Florida Medallion Scholarship – 75</a:t>
            </a:r>
            <a:r>
              <a:rPr lang="en-US" sz="2800" baseline="30000" dirty="0">
                <a:solidFill>
                  <a:prstClr val="black"/>
                </a:solidFill>
              </a:rPr>
              <a:t>th</a:t>
            </a:r>
            <a:r>
              <a:rPr lang="en-US" sz="2800" dirty="0">
                <a:solidFill>
                  <a:prstClr val="black"/>
                </a:solidFill>
              </a:rPr>
              <a:t> Percentile</a:t>
            </a:r>
          </a:p>
          <a:p>
            <a:pPr marL="0" marR="0" indent="0" algn="just">
              <a:buNone/>
            </a:pPr>
            <a:endParaRPr lang="en-US" dirty="0"/>
          </a:p>
          <a:p>
            <a:pPr marL="0" marR="0" indent="0" algn="just">
              <a:lnSpc>
                <a:spcPct val="119000"/>
              </a:lnSpc>
              <a:spcBef>
                <a:spcPts val="0"/>
              </a:spcBef>
              <a:spcAft>
                <a:spcPts val="600"/>
              </a:spcAft>
              <a:buNone/>
            </a:pPr>
            <a:endParaRPr lang="en-US" sz="1900" b="1" u="sng" kern="1400" dirty="0">
              <a:ln>
                <a:noFill/>
              </a:ln>
              <a:solidFill>
                <a:srgbClr val="000000"/>
              </a:solidFill>
              <a:effectLst/>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023044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5A3F6-773F-C9A4-3755-61407AD0F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16810-C43C-9551-C8A7-B5CF1F83A44D}"/>
              </a:ext>
            </a:extLst>
          </p:cNvPr>
          <p:cNvSpPr>
            <a:spLocks noGrp="1"/>
          </p:cNvSpPr>
          <p:nvPr>
            <p:ph type="title"/>
          </p:nvPr>
        </p:nvSpPr>
        <p:spPr>
          <a:xfrm>
            <a:off x="295275" y="1014413"/>
            <a:ext cx="8515350" cy="793750"/>
          </a:xfrm>
        </p:spPr>
        <p:txBody>
          <a:bodyPr>
            <a:noAutofit/>
          </a:bodyPr>
          <a:lstStyle/>
          <a:p>
            <a:pPr algn="ctr">
              <a:defRPr/>
            </a:pPr>
            <a:r>
              <a:rPr sz="4000" dirty="0">
                <a:solidFill>
                  <a:schemeClr val="tx2">
                    <a:lumMod val="75000"/>
                  </a:schemeClr>
                </a:solidFill>
              </a:rPr>
              <a:t>State Scholarship </a:t>
            </a:r>
            <a:r>
              <a:rPr lang="en-US" sz="4000" dirty="0">
                <a:solidFill>
                  <a:schemeClr val="tx2">
                    <a:lumMod val="75000"/>
                  </a:schemeClr>
                </a:solidFill>
              </a:rPr>
              <a:t>and Grant Programs</a:t>
            </a:r>
          </a:p>
        </p:txBody>
      </p:sp>
      <p:sp>
        <p:nvSpPr>
          <p:cNvPr id="3" name="Slide Number Placeholder 2">
            <a:extLst>
              <a:ext uri="{FF2B5EF4-FFF2-40B4-BE49-F238E27FC236}">
                <a16:creationId xmlns:a16="http://schemas.microsoft.com/office/drawing/2014/main" id="{AE32FB86-2648-4582-9B3E-E0C6D9A01D27}"/>
              </a:ext>
            </a:extLst>
          </p:cNvPr>
          <p:cNvSpPr>
            <a:spLocks noGrp="1"/>
          </p:cNvSpPr>
          <p:nvPr>
            <p:ph type="sldNum" sz="quarter" idx="11"/>
          </p:nvPr>
        </p:nvSpPr>
        <p:spPr/>
        <p:txBody>
          <a:bodyPr/>
          <a:lstStyle/>
          <a:p>
            <a:fld id="{11C1AAD6-7755-4236-9BEC-BE06E7FF069C}" type="slidenum">
              <a:rPr lang="en-US" smtClean="0"/>
              <a:t>5</a:t>
            </a:fld>
            <a:endParaRPr lang="en-US" dirty="0"/>
          </a:p>
        </p:txBody>
      </p:sp>
      <p:sp>
        <p:nvSpPr>
          <p:cNvPr id="4" name="Content Placeholder 3">
            <a:extLst>
              <a:ext uri="{FF2B5EF4-FFF2-40B4-BE49-F238E27FC236}">
                <a16:creationId xmlns:a16="http://schemas.microsoft.com/office/drawing/2014/main" id="{18F91917-5B42-8C4A-EE85-5F8B45420F38}"/>
              </a:ext>
            </a:extLst>
          </p:cNvPr>
          <p:cNvSpPr>
            <a:spLocks noGrp="1"/>
          </p:cNvSpPr>
          <p:nvPr>
            <p:ph idx="1"/>
          </p:nvPr>
        </p:nvSpPr>
        <p:spPr>
          <a:xfrm>
            <a:off x="628650" y="1932981"/>
            <a:ext cx="7886700" cy="4354753"/>
          </a:xfrm>
        </p:spPr>
        <p:txBody>
          <a:bodyPr/>
          <a:lstStyle/>
          <a:p>
            <a:pPr marL="0" indent="0" algn="ctr">
              <a:buNone/>
            </a:pPr>
            <a:r>
              <a:rPr lang="en-US" b="1" dirty="0"/>
              <a:t>Florida Bright Futures Scholarship Updates </a:t>
            </a:r>
            <a:endParaRPr lang="en-US" sz="1900" kern="1400" dirty="0">
              <a:ln>
                <a:noFill/>
              </a:ln>
              <a:solidFill>
                <a:srgbClr val="000000"/>
              </a:solidFill>
              <a:effectLst/>
              <a:latin typeface="Calibri" panose="020F0502020204030204" pitchFamily="34" charset="0"/>
            </a:endParaRPr>
          </a:p>
          <a:p>
            <a:pPr marL="0" marR="0" indent="0" algn="just">
              <a:buNone/>
            </a:pPr>
            <a:r>
              <a:rPr lang="en-US" dirty="0"/>
              <a:t>College Entrance Exams – ACT Composite Score</a:t>
            </a:r>
          </a:p>
          <a:p>
            <a:pPr lvl="0"/>
            <a:r>
              <a:rPr lang="en-US" dirty="0"/>
              <a:t>Starting with 2025-26 graduating class, the ACT Science section is optional. </a:t>
            </a:r>
            <a:endParaRPr lang="en-US" sz="2400" dirty="0"/>
          </a:p>
          <a:p>
            <a:pPr lvl="1"/>
            <a:r>
              <a:rPr lang="en-US" dirty="0"/>
              <a:t>Students that have ACT scores</a:t>
            </a:r>
            <a:r>
              <a:rPr lang="en-US" b="1" dirty="0"/>
              <a:t> </a:t>
            </a:r>
            <a:r>
              <a:rPr lang="en-US" b="1" u="sng" dirty="0"/>
              <a:t>with Science</a:t>
            </a:r>
            <a:r>
              <a:rPr lang="en-US" dirty="0"/>
              <a:t> reported to Bright Futures will have all four sections (English, Math, Reading, Science) added together and divided by four. </a:t>
            </a:r>
          </a:p>
          <a:p>
            <a:pPr lvl="1"/>
            <a:r>
              <a:rPr lang="en-US" dirty="0"/>
              <a:t>Students that have ACT scores, but </a:t>
            </a:r>
            <a:r>
              <a:rPr lang="en-US" b="1" u="sng" dirty="0"/>
              <a:t>without Science</a:t>
            </a:r>
            <a:r>
              <a:rPr lang="en-US" dirty="0"/>
              <a:t> reported to Bright Futures, will have three sections (English, Math, Reading) added together and divided by three.  </a:t>
            </a:r>
            <a:endParaRPr lang="en-US" sz="2000" dirty="0"/>
          </a:p>
          <a:p>
            <a:pPr marL="0" marR="0" lvl="0" indent="0" algn="just" defTabSz="914400" rtl="0" eaLnBrk="0" fontAlgn="base" latinLnBrk="0" hangingPunct="0">
              <a:lnSpc>
                <a:spcPct val="90000"/>
              </a:lnSpc>
              <a:spcBef>
                <a:spcPts val="1000"/>
              </a:spcBef>
              <a:spcAft>
                <a:spcPct val="0"/>
              </a:spcAft>
              <a:buClr>
                <a:srgbClr val="262A63"/>
              </a:buClr>
              <a:buSzTx/>
              <a:buFont typeface="Arial"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indent="0" algn="just">
              <a:buNone/>
            </a:pPr>
            <a:endParaRPr lang="en-US" dirty="0"/>
          </a:p>
          <a:p>
            <a:pPr marL="0" marR="0" indent="0" algn="just">
              <a:lnSpc>
                <a:spcPct val="119000"/>
              </a:lnSpc>
              <a:spcBef>
                <a:spcPts val="0"/>
              </a:spcBef>
              <a:spcAft>
                <a:spcPts val="600"/>
              </a:spcAft>
              <a:buNone/>
            </a:pPr>
            <a:endParaRPr lang="en-US" sz="1900" b="1" u="sng" kern="1400" dirty="0">
              <a:ln>
                <a:noFill/>
              </a:ln>
              <a:solidFill>
                <a:srgbClr val="000000"/>
              </a:solidFill>
              <a:effectLst/>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53710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51812-076B-FBAC-FD6C-BF5F0FBEE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2D18A4-AD3B-F8A3-4D51-49D4ABF3746C}"/>
              </a:ext>
            </a:extLst>
          </p:cNvPr>
          <p:cNvSpPr>
            <a:spLocks noGrp="1"/>
          </p:cNvSpPr>
          <p:nvPr>
            <p:ph type="title"/>
          </p:nvPr>
        </p:nvSpPr>
        <p:spPr>
          <a:xfrm>
            <a:off x="295275" y="1014413"/>
            <a:ext cx="8515350" cy="793750"/>
          </a:xfrm>
        </p:spPr>
        <p:txBody>
          <a:bodyPr>
            <a:noAutofit/>
          </a:bodyPr>
          <a:lstStyle/>
          <a:p>
            <a:pPr algn="ctr">
              <a:defRPr/>
            </a:pPr>
            <a:r>
              <a:rPr sz="4000" dirty="0">
                <a:solidFill>
                  <a:schemeClr val="tx2">
                    <a:lumMod val="75000"/>
                  </a:schemeClr>
                </a:solidFill>
              </a:rPr>
              <a:t>State Scholarship </a:t>
            </a:r>
            <a:r>
              <a:rPr lang="en-US" sz="4000" dirty="0">
                <a:solidFill>
                  <a:schemeClr val="tx2">
                    <a:lumMod val="75000"/>
                  </a:schemeClr>
                </a:solidFill>
              </a:rPr>
              <a:t>and Grant Programs</a:t>
            </a:r>
          </a:p>
        </p:txBody>
      </p:sp>
      <p:sp>
        <p:nvSpPr>
          <p:cNvPr id="3" name="Slide Number Placeholder 2">
            <a:extLst>
              <a:ext uri="{FF2B5EF4-FFF2-40B4-BE49-F238E27FC236}">
                <a16:creationId xmlns:a16="http://schemas.microsoft.com/office/drawing/2014/main" id="{D7D1E0EF-2C6C-98C8-44FF-A0A0525C436B}"/>
              </a:ext>
            </a:extLst>
          </p:cNvPr>
          <p:cNvSpPr>
            <a:spLocks noGrp="1"/>
          </p:cNvSpPr>
          <p:nvPr>
            <p:ph type="sldNum" sz="quarter" idx="11"/>
          </p:nvPr>
        </p:nvSpPr>
        <p:spPr/>
        <p:txBody>
          <a:bodyPr/>
          <a:lstStyle/>
          <a:p>
            <a:fld id="{11C1AAD6-7755-4236-9BEC-BE06E7FF069C}" type="slidenum">
              <a:rPr lang="en-US" smtClean="0"/>
              <a:t>6</a:t>
            </a:fld>
            <a:endParaRPr lang="en-US" dirty="0"/>
          </a:p>
        </p:txBody>
      </p:sp>
      <p:sp>
        <p:nvSpPr>
          <p:cNvPr id="4" name="Content Placeholder 3">
            <a:extLst>
              <a:ext uri="{FF2B5EF4-FFF2-40B4-BE49-F238E27FC236}">
                <a16:creationId xmlns:a16="http://schemas.microsoft.com/office/drawing/2014/main" id="{EB6DC1CF-CF2D-5C3F-26F5-9F585A95EC02}"/>
              </a:ext>
            </a:extLst>
          </p:cNvPr>
          <p:cNvSpPr>
            <a:spLocks noGrp="1"/>
          </p:cNvSpPr>
          <p:nvPr>
            <p:ph idx="1"/>
          </p:nvPr>
        </p:nvSpPr>
        <p:spPr>
          <a:xfrm>
            <a:off x="628650" y="1932981"/>
            <a:ext cx="7886700" cy="4354753"/>
          </a:xfrm>
        </p:spPr>
        <p:txBody>
          <a:bodyPr/>
          <a:lstStyle/>
          <a:p>
            <a:pPr marL="0" indent="0" algn="ctr">
              <a:buNone/>
            </a:pPr>
            <a:r>
              <a:rPr lang="en-US" b="1" dirty="0"/>
              <a:t>Florida Bright Futures Scholarship Updates </a:t>
            </a:r>
          </a:p>
          <a:p>
            <a:pPr marL="0" indent="0" algn="ctr">
              <a:buNone/>
            </a:pPr>
            <a:r>
              <a:rPr lang="en-US" b="1" dirty="0"/>
              <a:t>Advanced Placement (AP) Capstone Diploma </a:t>
            </a:r>
          </a:p>
          <a:p>
            <a:pPr marL="0" indent="0" algn="just">
              <a:buNone/>
            </a:pPr>
            <a:r>
              <a:rPr lang="en-US" sz="2400" dirty="0"/>
              <a:t>Students graduating high school in the 2025-26 school year can qualify for the Florida Academic Scholars (FAS) award by:</a:t>
            </a:r>
          </a:p>
          <a:p>
            <a:pPr algn="just">
              <a:buClrTx/>
            </a:pPr>
            <a:r>
              <a:rPr lang="en-US" sz="2000" dirty="0"/>
              <a:t>Completing 100 service or paid work hours, and</a:t>
            </a:r>
          </a:p>
          <a:p>
            <a:pPr algn="just">
              <a:buClrTx/>
            </a:pPr>
            <a:r>
              <a:rPr lang="en-US" sz="2000" dirty="0"/>
              <a:t>Receiving an AP Capstone Diploma, which a student must:</a:t>
            </a:r>
          </a:p>
          <a:p>
            <a:pPr lvl="1" algn="just">
              <a:buClrTx/>
            </a:pPr>
            <a:r>
              <a:rPr lang="en-US" sz="2000" dirty="0"/>
              <a:t>Earn a score of a 3 or higher on both AP Seminar and </a:t>
            </a:r>
            <a:br>
              <a:rPr lang="en-US" sz="2000" dirty="0"/>
            </a:br>
            <a:r>
              <a:rPr lang="en-US" sz="2000" dirty="0"/>
              <a:t>AP Research, and</a:t>
            </a:r>
          </a:p>
          <a:p>
            <a:pPr lvl="1" algn="just">
              <a:buClrTx/>
            </a:pPr>
            <a:r>
              <a:rPr lang="en-US" sz="2000" dirty="0"/>
              <a:t>Earn a score of 3 or higher on any four additional </a:t>
            </a:r>
            <a:br>
              <a:rPr lang="en-US" sz="2000" dirty="0"/>
            </a:br>
            <a:r>
              <a:rPr lang="en-US" sz="2000" dirty="0"/>
              <a:t>AP Exams of their choosing.</a:t>
            </a:r>
          </a:p>
          <a:p>
            <a:pPr marL="0" marR="0" indent="0" algn="just">
              <a:buNone/>
            </a:pPr>
            <a:endParaRPr lang="en-US" dirty="0"/>
          </a:p>
          <a:p>
            <a:pPr marL="0" marR="0" indent="0" algn="just">
              <a:lnSpc>
                <a:spcPct val="119000"/>
              </a:lnSpc>
              <a:spcBef>
                <a:spcPts val="0"/>
              </a:spcBef>
              <a:spcAft>
                <a:spcPts val="600"/>
              </a:spcAft>
              <a:buNone/>
            </a:pPr>
            <a:endParaRPr lang="en-US" sz="1900" b="1" u="sng" kern="1400" dirty="0">
              <a:ln>
                <a:noFill/>
              </a:ln>
              <a:solidFill>
                <a:srgbClr val="000000"/>
              </a:solidFill>
              <a:effectLst/>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6354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014413"/>
            <a:ext cx="8515350" cy="793750"/>
          </a:xfrm>
        </p:spPr>
        <p:txBody>
          <a:bodyPr>
            <a:noAutofit/>
          </a:bodyPr>
          <a:lstStyle/>
          <a:p>
            <a:pPr algn="ctr">
              <a:defRPr/>
            </a:pPr>
            <a:r>
              <a:rPr sz="4000" dirty="0">
                <a:solidFill>
                  <a:schemeClr val="tx2">
                    <a:lumMod val="75000"/>
                  </a:schemeClr>
                </a:solidFill>
              </a:rPr>
              <a:t>State Scholarship </a:t>
            </a:r>
            <a:r>
              <a:rPr lang="en-US" sz="4000" dirty="0">
                <a:solidFill>
                  <a:schemeClr val="tx2">
                    <a:lumMod val="75000"/>
                  </a:schemeClr>
                </a:solidFill>
              </a:rPr>
              <a:t>and Grant Programs</a:t>
            </a:r>
          </a:p>
        </p:txBody>
      </p:sp>
      <p:sp>
        <p:nvSpPr>
          <p:cNvPr id="3" name="Slide Number Placeholder 2"/>
          <p:cNvSpPr>
            <a:spLocks noGrp="1"/>
          </p:cNvSpPr>
          <p:nvPr>
            <p:ph type="sldNum" sz="quarter" idx="11"/>
          </p:nvPr>
        </p:nvSpPr>
        <p:spPr/>
        <p:txBody>
          <a:bodyPr/>
          <a:lstStyle/>
          <a:p>
            <a:fld id="{11C1AAD6-7755-4236-9BEC-BE06E7FF069C}" type="slidenum">
              <a:rPr lang="en-US" smtClean="0"/>
              <a:t>7</a:t>
            </a:fld>
            <a:endParaRPr lang="en-US" dirty="0"/>
          </a:p>
        </p:txBody>
      </p:sp>
      <p:sp>
        <p:nvSpPr>
          <p:cNvPr id="4" name="Content Placeholder 3"/>
          <p:cNvSpPr>
            <a:spLocks noGrp="1"/>
          </p:cNvSpPr>
          <p:nvPr>
            <p:ph idx="1"/>
          </p:nvPr>
        </p:nvSpPr>
        <p:spPr>
          <a:xfrm>
            <a:off x="295275" y="1917577"/>
            <a:ext cx="7886700" cy="4621335"/>
          </a:xfrm>
        </p:spPr>
        <p:txBody>
          <a:bodyPr/>
          <a:lstStyle/>
          <a:p>
            <a:pPr marL="0" indent="0" algn="ctr">
              <a:buNone/>
            </a:pPr>
            <a:r>
              <a:rPr lang="en-US" b="1" dirty="0"/>
              <a:t>Florida Bright Futures Scholarship Updates </a:t>
            </a:r>
          </a:p>
          <a:p>
            <a:pPr marL="0" indent="0" algn="ctr">
              <a:buNone/>
            </a:pPr>
            <a:endParaRPr lang="en-US" sz="600" b="1" dirty="0"/>
          </a:p>
          <a:p>
            <a:pPr marL="0" marR="0" indent="0" algn="just">
              <a:lnSpc>
                <a:spcPct val="119000"/>
              </a:lnSpc>
              <a:spcBef>
                <a:spcPts val="0"/>
              </a:spcBef>
              <a:spcAft>
                <a:spcPts val="600"/>
              </a:spcAft>
              <a:buNone/>
            </a:pPr>
            <a:r>
              <a:rPr lang="en-US" sz="2400" kern="1400" dirty="0">
                <a:ln>
                  <a:noFill/>
                </a:ln>
                <a:solidFill>
                  <a:srgbClr val="000000"/>
                </a:solidFill>
                <a:effectLst/>
                <a:cs typeface="Calibri" panose="020F0502020204030204" pitchFamily="34" charset="0"/>
              </a:rPr>
              <a:t>Service Hours: </a:t>
            </a:r>
          </a:p>
          <a:p>
            <a:pPr marL="0" marR="0" indent="0" algn="just">
              <a:lnSpc>
                <a:spcPct val="119000"/>
              </a:lnSpc>
              <a:spcBef>
                <a:spcPts val="0"/>
              </a:spcBef>
              <a:spcAft>
                <a:spcPts val="600"/>
              </a:spcAft>
              <a:buNone/>
            </a:pPr>
            <a:r>
              <a:rPr lang="en-US" sz="2000" kern="1400" dirty="0">
                <a:ln>
                  <a:noFill/>
                </a:ln>
                <a:solidFill>
                  <a:srgbClr val="000000"/>
                </a:solidFill>
                <a:effectLst/>
                <a:latin typeface="Calibri" panose="020F0502020204030204" pitchFamily="34" charset="0"/>
              </a:rPr>
              <a:t>Students must complete a program of volunteer service or, paid work, as approved by the district school board, the administrators of a nonpublic school.  Each district school board and the administrators of a nonpublic school must establish approved activities and the process for documentation of volunteer service or paid work hours including the deadline by which they must be completed. Students must earn either the required </a:t>
            </a:r>
            <a:r>
              <a:rPr lang="en-US" sz="2000" b="1" u="sng" kern="1400" dirty="0">
                <a:ln>
                  <a:noFill/>
                </a:ln>
                <a:solidFill>
                  <a:srgbClr val="000000"/>
                </a:solidFill>
                <a:effectLst/>
                <a:latin typeface="Calibri" panose="020F0502020204030204" pitchFamily="34" charset="0"/>
              </a:rPr>
              <a:t>volunteer service, paid work hours, or the combination of both for 100 total hours</a:t>
            </a:r>
            <a:r>
              <a:rPr lang="en-US" sz="2000" kern="1400" dirty="0">
                <a:ln>
                  <a:noFill/>
                </a:ln>
                <a:solidFill>
                  <a:srgbClr val="000000"/>
                </a:solidFill>
                <a:effectLst/>
                <a:latin typeface="Calibri" panose="020F0502020204030204" pitchFamily="34" charset="0"/>
              </a:rPr>
              <a:t>. </a:t>
            </a:r>
          </a:p>
          <a:p>
            <a:pPr marL="0" marR="0" indent="0" algn="just">
              <a:lnSpc>
                <a:spcPct val="119000"/>
              </a:lnSpc>
              <a:spcBef>
                <a:spcPts val="0"/>
              </a:spcBef>
              <a:spcAft>
                <a:spcPts val="600"/>
              </a:spcAft>
              <a:buNone/>
            </a:pPr>
            <a:endParaRPr lang="en-US" sz="19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7844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848158"/>
            <a:ext cx="8515350" cy="793750"/>
          </a:xfrm>
        </p:spPr>
        <p:txBody>
          <a:bodyPr>
            <a:noAutofit/>
          </a:bodyPr>
          <a:lstStyle/>
          <a:p>
            <a:pPr algn="ctr">
              <a:defRPr/>
            </a:pPr>
            <a:r>
              <a:rPr lang="en-US" sz="4000" dirty="0">
                <a:solidFill>
                  <a:schemeClr val="tx2">
                    <a:lumMod val="75000"/>
                  </a:schemeClr>
                </a:solidFill>
              </a:rPr>
              <a:t>Financial Aid Updates </a:t>
            </a:r>
          </a:p>
        </p:txBody>
      </p:sp>
      <p:sp>
        <p:nvSpPr>
          <p:cNvPr id="3" name="Slide Number Placeholder 2"/>
          <p:cNvSpPr>
            <a:spLocks noGrp="1"/>
          </p:cNvSpPr>
          <p:nvPr>
            <p:ph type="sldNum" sz="quarter" idx="11"/>
          </p:nvPr>
        </p:nvSpPr>
        <p:spPr/>
        <p:txBody>
          <a:bodyPr/>
          <a:lstStyle/>
          <a:p>
            <a:fld id="{11C1AAD6-7755-4236-9BEC-BE06E7FF069C}" type="slidenum">
              <a:rPr lang="en-US" smtClean="0"/>
              <a:t>8</a:t>
            </a:fld>
            <a:endParaRPr lang="en-US" dirty="0"/>
          </a:p>
        </p:txBody>
      </p:sp>
      <p:sp>
        <p:nvSpPr>
          <p:cNvPr id="4" name="Content Placeholder 3"/>
          <p:cNvSpPr>
            <a:spLocks noGrp="1"/>
          </p:cNvSpPr>
          <p:nvPr>
            <p:ph idx="1"/>
          </p:nvPr>
        </p:nvSpPr>
        <p:spPr>
          <a:xfrm>
            <a:off x="295275" y="1490053"/>
            <a:ext cx="7886700" cy="4621335"/>
          </a:xfrm>
        </p:spPr>
        <p:txBody>
          <a:bodyPr/>
          <a:lstStyle/>
          <a:p>
            <a:pPr marL="0" indent="0" algn="ctr">
              <a:lnSpc>
                <a:spcPct val="119000"/>
              </a:lnSpc>
              <a:spcBef>
                <a:spcPts val="0"/>
              </a:spcBef>
              <a:spcAft>
                <a:spcPts val="600"/>
              </a:spcAft>
              <a:buNone/>
            </a:pPr>
            <a:r>
              <a:rPr lang="en-US" sz="2400" b="1" dirty="0">
                <a:solidFill>
                  <a:schemeClr val="tx2">
                    <a:lumMod val="75000"/>
                  </a:schemeClr>
                </a:solidFill>
              </a:rPr>
              <a:t>Important Applications</a:t>
            </a:r>
            <a:endParaRPr lang="en-US" sz="2400" kern="1400" dirty="0">
              <a:ln>
                <a:noFill/>
              </a:ln>
              <a:solidFill>
                <a:srgbClr val="000000"/>
              </a:solidFill>
              <a:effectLst/>
              <a:latin typeface="Calibri" panose="020F0502020204030204" pitchFamily="34" charset="0"/>
            </a:endParaRPr>
          </a:p>
          <a:p>
            <a:pPr marL="0" marR="0" indent="0" algn="just">
              <a:lnSpc>
                <a:spcPct val="119000"/>
              </a:lnSpc>
              <a:spcBef>
                <a:spcPts val="0"/>
              </a:spcBef>
              <a:spcAft>
                <a:spcPts val="600"/>
              </a:spcAft>
              <a:buNone/>
            </a:pPr>
            <a:r>
              <a:rPr lang="en-US" sz="1700" kern="1400" dirty="0">
                <a:ln>
                  <a:noFill/>
                </a:ln>
                <a:solidFill>
                  <a:srgbClr val="000000"/>
                </a:solidFill>
                <a:effectLst/>
                <a:latin typeface="Calibri" panose="020F0502020204030204" pitchFamily="34" charset="0"/>
              </a:rPr>
              <a:t>Students seeking federal and state financial assistance for the 2026-27 award year should submit:</a:t>
            </a:r>
          </a:p>
          <a:p>
            <a:pPr marL="457200" marR="0" indent="-457200" algn="just">
              <a:lnSpc>
                <a:spcPct val="119000"/>
              </a:lnSpc>
              <a:spcBef>
                <a:spcPts val="0"/>
              </a:spcBef>
              <a:spcAft>
                <a:spcPts val="600"/>
              </a:spcAft>
              <a:buAutoNum type="arabicPeriod"/>
            </a:pPr>
            <a:r>
              <a:rPr lang="en-US" sz="1700" kern="1400" dirty="0">
                <a:ln>
                  <a:noFill/>
                </a:ln>
                <a:solidFill>
                  <a:srgbClr val="000000"/>
                </a:solidFill>
                <a:effectLst/>
                <a:latin typeface="Calibri" panose="020F0502020204030204" pitchFamily="34" charset="0"/>
              </a:rPr>
              <a:t>The </a:t>
            </a:r>
            <a:r>
              <a:rPr lang="en-US" sz="1700" i="1" kern="1400" dirty="0">
                <a:ln>
                  <a:noFill/>
                </a:ln>
                <a:solidFill>
                  <a:srgbClr val="000000"/>
                </a:solidFill>
                <a:effectLst/>
                <a:latin typeface="Calibri" panose="020F0502020204030204" pitchFamily="34" charset="0"/>
              </a:rPr>
              <a:t>Free Application for Federal Student Financial Aid</a:t>
            </a:r>
            <a:r>
              <a:rPr lang="en-US" sz="1700" kern="1400" dirty="0">
                <a:ln>
                  <a:noFill/>
                </a:ln>
                <a:solidFill>
                  <a:srgbClr val="000000"/>
                </a:solidFill>
                <a:effectLst/>
                <a:latin typeface="Calibri" panose="020F0502020204030204" pitchFamily="34" charset="0"/>
              </a:rPr>
              <a:t> (FAFSA) – </a:t>
            </a:r>
            <a:r>
              <a:rPr lang="en-US" sz="1700" kern="1400" dirty="0">
                <a:solidFill>
                  <a:srgbClr val="000000"/>
                </a:solidFill>
              </a:rPr>
              <a:t>scheduled to open on October</a:t>
            </a:r>
            <a:r>
              <a:rPr lang="en-US" sz="1700" kern="1400" dirty="0">
                <a:ln>
                  <a:noFill/>
                </a:ln>
                <a:solidFill>
                  <a:srgbClr val="000000"/>
                </a:solidFill>
                <a:effectLst/>
                <a:latin typeface="Calibri" panose="020F0502020204030204" pitchFamily="34" charset="0"/>
              </a:rPr>
              <a:t> 1, 2025, </a:t>
            </a:r>
            <a:r>
              <a:rPr lang="en-US" sz="1700" b="1" u="sng" kern="1400" dirty="0">
                <a:ln>
                  <a:noFill/>
                </a:ln>
                <a:solidFill>
                  <a:srgbClr val="000000"/>
                </a:solidFill>
                <a:effectLst/>
                <a:latin typeface="Calibri" panose="020F0502020204030204" pitchFamily="34" charset="0"/>
              </a:rPr>
              <a:t>and</a:t>
            </a:r>
          </a:p>
          <a:p>
            <a:pPr marL="457200" indent="-457200" algn="just">
              <a:lnSpc>
                <a:spcPct val="119000"/>
              </a:lnSpc>
              <a:spcBef>
                <a:spcPts val="0"/>
              </a:spcBef>
              <a:spcAft>
                <a:spcPts val="600"/>
              </a:spcAft>
              <a:buFont typeface="Arial" charset="0"/>
              <a:buAutoNum type="arabicPeriod"/>
            </a:pPr>
            <a:r>
              <a:rPr lang="en-US" sz="1700" kern="1400" dirty="0">
                <a:solidFill>
                  <a:srgbClr val="000000"/>
                </a:solidFill>
              </a:rPr>
              <a:t>The </a:t>
            </a:r>
            <a:r>
              <a:rPr lang="en-US" sz="1700" i="1" kern="1400" dirty="0">
                <a:solidFill>
                  <a:srgbClr val="000000"/>
                </a:solidFill>
              </a:rPr>
              <a:t>Florida Financial Aid Application </a:t>
            </a:r>
            <a:r>
              <a:rPr lang="en-US" sz="1700" kern="1400" dirty="0">
                <a:solidFill>
                  <a:srgbClr val="000000"/>
                </a:solidFill>
              </a:rPr>
              <a:t>(FFAA) – opens on October 1, 2025</a:t>
            </a:r>
          </a:p>
          <a:p>
            <a:pPr marL="0" indent="0" algn="ctr">
              <a:lnSpc>
                <a:spcPct val="119000"/>
              </a:lnSpc>
              <a:spcBef>
                <a:spcPts val="0"/>
              </a:spcBef>
              <a:spcAft>
                <a:spcPts val="600"/>
              </a:spcAft>
              <a:buNone/>
            </a:pPr>
            <a:r>
              <a:rPr lang="en-US" sz="2400" b="1" dirty="0">
                <a:solidFill>
                  <a:schemeClr val="tx2">
                    <a:lumMod val="75000"/>
                  </a:schemeClr>
                </a:solidFill>
                <a:ea typeface="+mj-ea"/>
                <a:cs typeface="+mj-cs"/>
              </a:rPr>
              <a:t>Resources </a:t>
            </a:r>
          </a:p>
          <a:p>
            <a:pPr marL="457200" marR="0" indent="-457200" algn="just">
              <a:lnSpc>
                <a:spcPct val="119000"/>
              </a:lnSpc>
              <a:spcBef>
                <a:spcPts val="0"/>
              </a:spcBef>
              <a:spcAft>
                <a:spcPts val="600"/>
              </a:spcAft>
              <a:buFont typeface="+mj-lt"/>
              <a:buAutoNum type="arabicPeriod"/>
              <a:defRPr/>
            </a:pPr>
            <a:r>
              <a:rPr lang="en-US" sz="1700" kern="1400" dirty="0">
                <a:solidFill>
                  <a:srgbClr val="000000"/>
                </a:solidFill>
              </a:rPr>
              <a:t>Office of Student Financial Assistance – Virtual Counselors Trainings</a:t>
            </a:r>
          </a:p>
          <a:p>
            <a:pPr marL="457200" marR="0" indent="-457200" algn="just">
              <a:lnSpc>
                <a:spcPct val="119000"/>
              </a:lnSpc>
              <a:spcBef>
                <a:spcPts val="0"/>
              </a:spcBef>
              <a:spcAft>
                <a:spcPts val="600"/>
              </a:spcAft>
              <a:buFont typeface="+mj-lt"/>
              <a:buAutoNum type="arabicPeriod"/>
              <a:defRPr/>
            </a:pPr>
            <a:r>
              <a:rPr lang="en-US" sz="1700" kern="1400" dirty="0">
                <a:solidFill>
                  <a:srgbClr val="000000"/>
                </a:solidFill>
              </a:rPr>
              <a:t>Trainings: Florida Association of Student Financial Aid Administrators (FASFAA), Florida College Access Network (FCAN), FloridaShines, and Office of Student Financial Assistance (OSFA) will providing Future Counselor Specific Trainings:  College 101:  Explore, Apply, Fund: </a:t>
            </a:r>
            <a:r>
              <a:rPr lang="en-US" sz="1700" kern="1400" dirty="0">
                <a:solidFill>
                  <a:srgbClr val="000000"/>
                </a:solidFill>
                <a:hlinkClick r:id="rId3"/>
              </a:rPr>
              <a:t>https://www.floridashines.org/</a:t>
            </a:r>
            <a:endParaRPr lang="en-US" sz="1700" kern="1400" dirty="0">
              <a:solidFill>
                <a:srgbClr val="000000"/>
              </a:solidFill>
            </a:endParaRPr>
          </a:p>
          <a:p>
            <a:pPr marL="457200" marR="0" indent="-457200" algn="just">
              <a:lnSpc>
                <a:spcPct val="119000"/>
              </a:lnSpc>
              <a:spcBef>
                <a:spcPts val="0"/>
              </a:spcBef>
              <a:spcAft>
                <a:spcPts val="600"/>
              </a:spcAft>
              <a:buFont typeface="+mj-lt"/>
              <a:buAutoNum type="arabicPeriod"/>
              <a:defRPr/>
            </a:pPr>
            <a:r>
              <a:rPr lang="en-US" sz="1700" kern="1400" dirty="0">
                <a:solidFill>
                  <a:srgbClr val="000000"/>
                </a:solidFill>
              </a:rPr>
              <a:t>Updated State Scholarship and Grant Calendar</a:t>
            </a:r>
          </a:p>
        </p:txBody>
      </p:sp>
    </p:spTree>
    <p:extLst>
      <p:ext uri="{BB962C8B-B14F-4D97-AF65-F5344CB8AC3E}">
        <p14:creationId xmlns:p14="http://schemas.microsoft.com/office/powerpoint/2010/main" val="178089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014413"/>
            <a:ext cx="8515350" cy="1205004"/>
          </a:xfrm>
        </p:spPr>
        <p:txBody>
          <a:bodyPr>
            <a:noAutofit/>
          </a:bodyPr>
          <a:lstStyle/>
          <a:p>
            <a:pPr algn="ctr">
              <a:defRPr/>
            </a:pPr>
            <a:r>
              <a:rPr sz="4000" dirty="0">
                <a:solidFill>
                  <a:schemeClr val="tx2">
                    <a:lumMod val="75000"/>
                  </a:schemeClr>
                </a:solidFill>
              </a:rPr>
              <a:t>State Scholarship </a:t>
            </a:r>
            <a:r>
              <a:rPr lang="en-US" sz="4000" dirty="0">
                <a:solidFill>
                  <a:schemeClr val="tx2">
                    <a:lumMod val="75000"/>
                  </a:schemeClr>
                </a:solidFill>
              </a:rPr>
              <a:t>and Grant Programs</a:t>
            </a:r>
            <a:br>
              <a:rPr lang="en-US" sz="4000" dirty="0">
                <a:solidFill>
                  <a:schemeClr val="tx2">
                    <a:lumMod val="75000"/>
                  </a:schemeClr>
                </a:solidFill>
              </a:rPr>
            </a:br>
            <a:r>
              <a:rPr lang="en-US" sz="4000" dirty="0">
                <a:solidFill>
                  <a:schemeClr val="tx2">
                    <a:lumMod val="75000"/>
                  </a:schemeClr>
                </a:solidFill>
              </a:rPr>
              <a:t>Contacts</a:t>
            </a:r>
            <a:endParaRPr lang="en-US" sz="4000" strike="sngStrike" dirty="0">
              <a:solidFill>
                <a:schemeClr val="tx2">
                  <a:lumMod val="75000"/>
                </a:schemeClr>
              </a:solidFill>
            </a:endParaRPr>
          </a:p>
        </p:txBody>
      </p:sp>
      <p:sp>
        <p:nvSpPr>
          <p:cNvPr id="3" name="Slide Number Placeholder 2"/>
          <p:cNvSpPr>
            <a:spLocks noGrp="1"/>
          </p:cNvSpPr>
          <p:nvPr>
            <p:ph type="sldNum" sz="quarter" idx="11"/>
          </p:nvPr>
        </p:nvSpPr>
        <p:spPr/>
        <p:txBody>
          <a:bodyPr/>
          <a:lstStyle/>
          <a:p>
            <a:fld id="{11C1AAD6-7755-4236-9BEC-BE06E7FF069C}" type="slidenum">
              <a:rPr lang="en-US" smtClean="0"/>
              <a:t>9</a:t>
            </a:fld>
            <a:endParaRPr lang="en-US" dirty="0"/>
          </a:p>
        </p:txBody>
      </p:sp>
      <p:sp>
        <p:nvSpPr>
          <p:cNvPr id="4" name="Content Placeholder 3"/>
          <p:cNvSpPr>
            <a:spLocks noGrp="1"/>
          </p:cNvSpPr>
          <p:nvPr>
            <p:ph idx="1"/>
          </p:nvPr>
        </p:nvSpPr>
        <p:spPr>
          <a:xfrm>
            <a:off x="295275" y="1917577"/>
            <a:ext cx="7886700" cy="4621335"/>
          </a:xfrm>
        </p:spPr>
        <p:txBody>
          <a:bodyPr/>
          <a:lstStyle/>
          <a:p>
            <a:pPr marL="0" marR="0" indent="0" algn="just">
              <a:lnSpc>
                <a:spcPct val="119000"/>
              </a:lnSpc>
              <a:spcBef>
                <a:spcPts val="0"/>
              </a:spcBef>
              <a:spcAft>
                <a:spcPts val="600"/>
              </a:spcAft>
              <a:buNone/>
            </a:pPr>
            <a:endParaRPr lang="en-US" sz="1900" kern="1400" dirty="0">
              <a:ln>
                <a:noFill/>
              </a:ln>
              <a:solidFill>
                <a:srgbClr val="000000"/>
              </a:solidFill>
              <a:effectLst/>
              <a:latin typeface="Calibri" panose="020F0502020204030204" pitchFamily="34" charset="0"/>
            </a:endParaRPr>
          </a:p>
          <a:p>
            <a:pPr marL="0" marR="0" indent="0" algn="just">
              <a:lnSpc>
                <a:spcPct val="119000"/>
              </a:lnSpc>
              <a:spcBef>
                <a:spcPts val="0"/>
              </a:spcBef>
              <a:spcAft>
                <a:spcPts val="600"/>
              </a:spcAft>
              <a:buNone/>
            </a:pPr>
            <a:endParaRPr lang="en-US" sz="1900" kern="1400" dirty="0">
              <a:ln>
                <a:noFill/>
              </a:ln>
              <a:solidFill>
                <a:srgbClr val="000000"/>
              </a:solidFill>
              <a:effectLst/>
              <a:latin typeface="Calibri" panose="020F0502020204030204" pitchFamily="34" charset="0"/>
            </a:endParaRPr>
          </a:p>
        </p:txBody>
      </p:sp>
      <p:sp>
        <p:nvSpPr>
          <p:cNvPr id="5" name="Content Placeholder 2">
            <a:extLst>
              <a:ext uri="{FF2B5EF4-FFF2-40B4-BE49-F238E27FC236}">
                <a16:creationId xmlns:a16="http://schemas.microsoft.com/office/drawing/2014/main" id="{693FEF7F-48E4-7902-D390-E1F0F1D0AE22}"/>
              </a:ext>
            </a:extLst>
          </p:cNvPr>
          <p:cNvSpPr txBox="1">
            <a:spLocks/>
          </p:cNvSpPr>
          <p:nvPr/>
        </p:nvSpPr>
        <p:spPr bwMode="auto">
          <a:xfrm>
            <a:off x="701739" y="2396971"/>
            <a:ext cx="7740522" cy="31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262A63"/>
              </a:buClr>
              <a:buFont typeface="Arial"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endParaRPr lang="en-US" sz="1400" b="1" dirty="0"/>
          </a:p>
          <a:p>
            <a:pPr marL="0" indent="0">
              <a:buFont typeface="Arial" charset="0"/>
              <a:buNone/>
            </a:pPr>
            <a:r>
              <a:rPr lang="en-US" sz="1400" b="1" dirty="0"/>
              <a:t>Shawn Haskin</a:t>
            </a:r>
          </a:p>
          <a:p>
            <a:pPr marL="0" indent="0">
              <a:buFont typeface="Arial" charset="0"/>
              <a:buNone/>
            </a:pPr>
            <a:r>
              <a:rPr lang="en-US" sz="1400" dirty="0"/>
              <a:t>Director, State Scholarship and Grant Programs</a:t>
            </a:r>
          </a:p>
          <a:p>
            <a:pPr marL="0" indent="0">
              <a:buFont typeface="Arial" charset="0"/>
              <a:buNone/>
            </a:pPr>
            <a:r>
              <a:rPr lang="en-US" sz="1400" dirty="0"/>
              <a:t>850-410-5185</a:t>
            </a:r>
          </a:p>
          <a:p>
            <a:pPr marL="0" indent="0">
              <a:buFont typeface="Arial" charset="0"/>
              <a:buNone/>
            </a:pPr>
            <a:r>
              <a:rPr lang="en-US" sz="1400" dirty="0">
                <a:hlinkClick r:id="rId3"/>
              </a:rPr>
              <a:t>Shawn.Haskin1@fldoe.org</a:t>
            </a:r>
            <a:endParaRPr lang="en-US" sz="1400" dirty="0"/>
          </a:p>
          <a:p>
            <a:pPr marL="0" indent="0">
              <a:buNone/>
            </a:pPr>
            <a:br>
              <a:rPr lang="en-US" sz="1400" b="1" dirty="0"/>
            </a:br>
            <a:r>
              <a:rPr lang="en-US" sz="1400" b="1" dirty="0"/>
              <a:t>Pedro R. Hernandez </a:t>
            </a:r>
          </a:p>
          <a:p>
            <a:pPr marL="0" indent="0">
              <a:buNone/>
            </a:pPr>
            <a:r>
              <a:rPr lang="en-US" sz="1400" dirty="0"/>
              <a:t>Director, Outreach Services</a:t>
            </a:r>
          </a:p>
          <a:p>
            <a:pPr marL="0" indent="0">
              <a:buNone/>
            </a:pPr>
            <a:r>
              <a:rPr lang="en-US" sz="1400" dirty="0"/>
              <a:t>850-245-1821</a:t>
            </a:r>
          </a:p>
          <a:p>
            <a:pPr marL="0" indent="0">
              <a:buNone/>
            </a:pPr>
            <a:r>
              <a:rPr lang="en-US" sz="1400" dirty="0">
                <a:hlinkClick r:id="rId4"/>
              </a:rPr>
              <a:t>Pedro.Hernandez@fldoe.org</a:t>
            </a:r>
            <a:endParaRPr lang="en-US" sz="1400" dirty="0"/>
          </a:p>
          <a:p>
            <a:pPr marL="0" indent="0">
              <a:buFont typeface="Arial" charset="0"/>
              <a:buNone/>
            </a:pPr>
            <a:endParaRPr lang="en-US" sz="1400" b="1" dirty="0"/>
          </a:p>
          <a:p>
            <a:pPr marL="0" indent="0">
              <a:buNone/>
            </a:pPr>
            <a:r>
              <a:rPr lang="en-US" sz="1400" b="1" dirty="0"/>
              <a:t>Timberly Johnson</a:t>
            </a:r>
          </a:p>
          <a:p>
            <a:pPr marL="0" indent="0">
              <a:buNone/>
            </a:pPr>
            <a:r>
              <a:rPr lang="en-US" sz="1400" dirty="0"/>
              <a:t>Public High Schools </a:t>
            </a:r>
          </a:p>
          <a:p>
            <a:pPr marL="0" indent="0">
              <a:buNone/>
            </a:pPr>
            <a:r>
              <a:rPr lang="en-US" sz="1400" dirty="0"/>
              <a:t>850-410-5199</a:t>
            </a:r>
          </a:p>
          <a:p>
            <a:pPr marL="0" indent="0">
              <a:buNone/>
            </a:pPr>
            <a:r>
              <a:rPr lang="en-US" sz="1400" dirty="0">
                <a:hlinkClick r:id="rId5"/>
              </a:rPr>
              <a:t>Timberly.Johnson@fldoe.org</a:t>
            </a:r>
            <a:r>
              <a:rPr lang="en-US" sz="1400" dirty="0"/>
              <a:t> </a:t>
            </a:r>
          </a:p>
          <a:p>
            <a:pPr marL="0" indent="0">
              <a:buNone/>
            </a:pPr>
            <a:br>
              <a:rPr lang="en-US" sz="1400" b="1" dirty="0"/>
            </a:br>
            <a:r>
              <a:rPr lang="en-US" sz="1400" b="1" dirty="0"/>
              <a:t>LeRoyce Shelton</a:t>
            </a:r>
          </a:p>
          <a:p>
            <a:pPr marL="0" indent="0">
              <a:buNone/>
            </a:pPr>
            <a:r>
              <a:rPr lang="en-US" sz="1400" dirty="0"/>
              <a:t>Private High Schools </a:t>
            </a:r>
          </a:p>
          <a:p>
            <a:pPr marL="0" indent="0">
              <a:buNone/>
            </a:pPr>
            <a:r>
              <a:rPr lang="en-US" sz="1400" dirty="0"/>
              <a:t>850-410-6832</a:t>
            </a:r>
          </a:p>
          <a:p>
            <a:pPr marL="0" indent="0">
              <a:buNone/>
            </a:pPr>
            <a:r>
              <a:rPr lang="en-US" sz="1400" dirty="0">
                <a:hlinkClick r:id="rId6"/>
              </a:rPr>
              <a:t>LeRoyce.Shelton@fldoe.org</a:t>
            </a:r>
            <a:endParaRPr lang="en-US" sz="1400" dirty="0"/>
          </a:p>
        </p:txBody>
      </p:sp>
    </p:spTree>
    <p:extLst>
      <p:ext uri="{BB962C8B-B14F-4D97-AF65-F5344CB8AC3E}">
        <p14:creationId xmlns:p14="http://schemas.microsoft.com/office/powerpoint/2010/main" val="2733212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idaDOE_PPT_template_Standard [Read-Only]" id="{AE86ED62-49C8-40D2-A5C0-3567D0D61C16}" vid="{359B3EA7-DE13-454F-B3C4-65853C7A2C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EA11FDB502D440BF0FA59031F4EC96" ma:contentTypeVersion="18" ma:contentTypeDescription="Create a new document." ma:contentTypeScope="" ma:versionID="a7c223f8433ddd60b5818b459b59d44b">
  <xsd:schema xmlns:xsd="http://www.w3.org/2001/XMLSchema" xmlns:xs="http://www.w3.org/2001/XMLSchema" xmlns:p="http://schemas.microsoft.com/office/2006/metadata/properties" xmlns:ns2="f2783ffb-5ccd-4701-bdc4-5ae590562bbf" xmlns:ns3="3f422995-1f91-4bde-b2e7-ad6af32cea02" targetNamespace="http://schemas.microsoft.com/office/2006/metadata/properties" ma:root="true" ma:fieldsID="7bb8d3198c44a65cf0ba4345005ed418" ns2:_="" ns3:_="">
    <xsd:import namespace="f2783ffb-5ccd-4701-bdc4-5ae590562bbf"/>
    <xsd:import namespace="3f422995-1f91-4bde-b2e7-ad6af32cea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83ffb-5ccd-4701-bdc4-5ae590562b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91af29b-e898-46cd-ad54-75745d14b3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422995-1f91-4bde-b2e7-ad6af32cea0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4c6fa4b-c358-4e5a-b359-1fd9f42b7fcf}" ma:internalName="TaxCatchAll" ma:showField="CatchAllData" ma:web="3f422995-1f91-4bde-b2e7-ad6af32cea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f422995-1f91-4bde-b2e7-ad6af32cea02" xsi:nil="true"/>
    <lcf76f155ced4ddcb4097134ff3c332f xmlns="f2783ffb-5ccd-4701-bdc4-5ae590562bb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5045A1-391B-465B-93CE-5F41F20788B6}"/>
</file>

<file path=customXml/itemProps2.xml><?xml version="1.0" encoding="utf-8"?>
<ds:datastoreItem xmlns:ds="http://schemas.openxmlformats.org/officeDocument/2006/customXml" ds:itemID="{353D95AF-3C68-4CF4-95A5-460E230B39A9}"/>
</file>

<file path=customXml/itemProps3.xml><?xml version="1.0" encoding="utf-8"?>
<ds:datastoreItem xmlns:ds="http://schemas.openxmlformats.org/officeDocument/2006/customXml" ds:itemID="{44453063-03DD-4663-82B6-1344C0684FEE}"/>
</file>

<file path=docProps/app.xml><?xml version="1.0" encoding="utf-8"?>
<Properties xmlns="http://schemas.openxmlformats.org/officeDocument/2006/extended-properties" xmlns:vt="http://schemas.openxmlformats.org/officeDocument/2006/docPropsVTypes">
  <Template/>
  <TotalTime>496</TotalTime>
  <Words>712</Words>
  <Application>Microsoft Office PowerPoint</Application>
  <PresentationFormat>On-screen Show (4:3)</PresentationFormat>
  <Paragraphs>102</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Florida Student Scholarship &amp; Grant Programs</vt:lpstr>
      <vt:lpstr>State Scholarship and Grant Programs</vt:lpstr>
      <vt:lpstr>State Scholarship and Grant Programs</vt:lpstr>
      <vt:lpstr>State Scholarship and Grant Programs</vt:lpstr>
      <vt:lpstr>State Scholarship and Grant Programs</vt:lpstr>
      <vt:lpstr>State Scholarship and Grant Programs</vt:lpstr>
      <vt:lpstr>State Scholarship and Grant Programs</vt:lpstr>
      <vt:lpstr>Financial Aid Updates </vt:lpstr>
      <vt:lpstr>State Scholarship and Grant Programs Contacts</vt:lpstr>
      <vt:lpstr>State Scholarship and Grant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Hernandez, Pedro</dc:creator>
  <cp:lastModifiedBy>Hernandez, Pedro</cp:lastModifiedBy>
  <cp:revision>3</cp:revision>
  <cp:lastPrinted>2025-08-08T13:41:29Z</cp:lastPrinted>
  <dcterms:created xsi:type="dcterms:W3CDTF">2018-05-25T20:38:18Z</dcterms:created>
  <dcterms:modified xsi:type="dcterms:W3CDTF">2025-08-08T19:19:13Z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0x010100CCEA11FDB502D440BF0FA59031F4EC96</vt:lpwstr>
  </property>
</Properties>
</file>