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83" r:id="rId5"/>
    <p:sldId id="285" r:id="rId6"/>
    <p:sldId id="288" r:id="rId7"/>
    <p:sldId id="287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EDF"/>
    <a:srgbClr val="B3D5EF"/>
    <a:srgbClr val="0085B4"/>
    <a:srgbClr val="005D7E"/>
    <a:srgbClr val="FFEA8F"/>
    <a:srgbClr val="FFD420"/>
    <a:srgbClr val="687819"/>
    <a:srgbClr val="619081"/>
    <a:srgbClr val="893003"/>
    <a:srgbClr val="F8A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60" autoAdjust="0"/>
  </p:normalViewPr>
  <p:slideViewPr>
    <p:cSldViewPr>
      <p:cViewPr varScale="1">
        <p:scale>
          <a:sx n="68" d="100"/>
          <a:sy n="68" d="100"/>
        </p:scale>
        <p:origin x="72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D4721-7A22-48FA-93DD-BE44F7D665C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DD113-003B-42FE-971A-5F06B765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718160-A61B-C5EB-E1A3-9E901B41C509}"/>
              </a:ext>
            </a:extLst>
          </p:cNvPr>
          <p:cNvSpPr/>
          <p:nvPr userDrawn="1"/>
        </p:nvSpPr>
        <p:spPr>
          <a:xfrm>
            <a:off x="-4" y="-10869"/>
            <a:ext cx="18288001" cy="6760450"/>
          </a:xfrm>
          <a:prstGeom prst="rect">
            <a:avLst/>
          </a:prstGeom>
          <a:solidFill>
            <a:srgbClr val="002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11070D1-0CFE-6456-8454-CD9960B387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2396" y="4631008"/>
            <a:ext cx="2743200" cy="512492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Date (Arial, 24 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DBF6C-3AD3-B8DA-DFA3-0223D8DCC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97" y="206204"/>
            <a:ext cx="2819400" cy="2819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BF2456-B6DD-5A41-A16D-1CA9A149EC31}"/>
              </a:ext>
            </a:extLst>
          </p:cNvPr>
          <p:cNvSpPr/>
          <p:nvPr userDrawn="1"/>
        </p:nvSpPr>
        <p:spPr>
          <a:xfrm>
            <a:off x="-2" y="6749581"/>
            <a:ext cx="18288001" cy="459209"/>
          </a:xfrm>
          <a:prstGeom prst="rect">
            <a:avLst/>
          </a:prstGeom>
          <a:solidFill>
            <a:srgbClr val="005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33598-E88D-9587-AB81-92509674C1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64" y="7409330"/>
            <a:ext cx="5624064" cy="254022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FBDEF11-7651-7FB6-D008-1114F6D19C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3800" y="3164858"/>
            <a:ext cx="11201400" cy="1162050"/>
          </a:xfrm>
        </p:spPr>
        <p:txBody>
          <a:bodyPr>
            <a:noAutofit/>
          </a:bodyPr>
          <a:lstStyle>
            <a:lvl1pPr marL="0" indent="0">
              <a:buNone/>
              <a:defRPr sz="5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(Arial, 58 pt)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93C29BD-82F8-3C26-DAC8-33E33AFCB6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6994" y="4139159"/>
            <a:ext cx="5334004" cy="61885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Name, Title (Arial, 24 pt)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523B8F-A677-9918-2935-108AFBCBBEC2}"/>
              </a:ext>
            </a:extLst>
          </p:cNvPr>
          <p:cNvSpPr txBox="1">
            <a:spLocks/>
          </p:cNvSpPr>
          <p:nvPr userDrawn="1"/>
        </p:nvSpPr>
        <p:spPr>
          <a:xfrm>
            <a:off x="2438396" y="2977416"/>
            <a:ext cx="13411200" cy="1161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42DD17-721D-3B10-E8BA-705D6571CCB5}"/>
              </a:ext>
            </a:extLst>
          </p:cNvPr>
          <p:cNvSpPr txBox="1">
            <a:spLocks/>
          </p:cNvSpPr>
          <p:nvPr userDrawn="1"/>
        </p:nvSpPr>
        <p:spPr>
          <a:xfrm>
            <a:off x="4571996" y="4139159"/>
            <a:ext cx="9144000" cy="1072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10588AD-3B30-DB90-0E9C-A8909609B62A}"/>
              </a:ext>
            </a:extLst>
          </p:cNvPr>
          <p:cNvSpPr txBox="1">
            <a:spLocks/>
          </p:cNvSpPr>
          <p:nvPr userDrawn="1"/>
        </p:nvSpPr>
        <p:spPr>
          <a:xfrm>
            <a:off x="4571997" y="6059314"/>
            <a:ext cx="9144000" cy="48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www.flbog.edu</a:t>
            </a: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y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AU Student Union | Boca Raton FL">
            <a:extLst>
              <a:ext uri="{FF2B5EF4-FFF2-40B4-BE49-F238E27FC236}">
                <a16:creationId xmlns:a16="http://schemas.microsoft.com/office/drawing/2014/main" id="{E9A32061-D5FC-BA15-BE97-84BDDCC03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" y="890973"/>
            <a:ext cx="3975864" cy="26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FAMU Is the Highest Ranked Public HBCU: U.S. News &amp; World Report 2021 Best  Colleges Rankings - FAMU Forward">
            <a:extLst>
              <a:ext uri="{FF2B5EF4-FFF2-40B4-BE49-F238E27FC236}">
                <a16:creationId xmlns:a16="http://schemas.microsoft.com/office/drawing/2014/main" id="{AB9C2AB3-4CFB-4F04-A46F-4043C3040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4" y="859441"/>
            <a:ext cx="4183264" cy="26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UWF reaches record enrollment of more than 13,000 students for Fall 2016  semester - University of West Florida Newsroom">
            <a:extLst>
              <a:ext uri="{FF2B5EF4-FFF2-40B4-BE49-F238E27FC236}">
                <a16:creationId xmlns:a16="http://schemas.microsoft.com/office/drawing/2014/main" id="{3FF52A61-5385-DFE9-1C0C-5B924F3F0D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68" y="890973"/>
            <a:ext cx="4154671" cy="268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At the University of Florida, restrictions on professors sharing their expertise with those who challenge the state extend well beyond the cases of three faculty members that surfaced over the weekend.">
            <a:extLst>
              <a:ext uri="{FF2B5EF4-FFF2-40B4-BE49-F238E27FC236}">
                <a16:creationId xmlns:a16="http://schemas.microsoft.com/office/drawing/2014/main" id="{D7F39D04-DCFF-D101-C215-E9BAD20219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1"/>
          <a:stretch/>
        </p:blipFill>
        <p:spPr bwMode="auto">
          <a:xfrm>
            <a:off x="13639800" y="844107"/>
            <a:ext cx="4276692" cy="26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UNF Entrance Sign">
            <a:extLst>
              <a:ext uri="{FF2B5EF4-FFF2-40B4-BE49-F238E27FC236}">
                <a16:creationId xmlns:a16="http://schemas.microsoft.com/office/drawing/2014/main" id="{D2BC7A5E-46EF-E4DD-9973-09B80A64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" y="3818415"/>
            <a:ext cx="3978492" cy="278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B118DF57-98A6-5EC3-B4E4-85A3782087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4" y="3818415"/>
            <a:ext cx="4183264" cy="278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New College of Florida – Colleges of Distinction">
            <a:extLst>
              <a:ext uri="{FF2B5EF4-FFF2-40B4-BE49-F238E27FC236}">
                <a16:creationId xmlns:a16="http://schemas.microsoft.com/office/drawing/2014/main" id="{110A8461-B5F0-07FA-A5CD-3C9530546B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799" y="3782943"/>
            <a:ext cx="4276693" cy="28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8" descr="Greater Fort Myers Chamber's Leadership NEXT to explore FGCU's Water School  on April 20 | Priority Marketing">
            <a:extLst>
              <a:ext uri="{FF2B5EF4-FFF2-40B4-BE49-F238E27FC236}">
                <a16:creationId xmlns:a16="http://schemas.microsoft.com/office/drawing/2014/main" id="{CD3E9B98-BE9E-A9CD-4CD7-5CB831F585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53" y="3818415"/>
            <a:ext cx="4157300" cy="28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ECDAA461-3B7B-F323-13E9-7F1BAFBC8E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" y="6887627"/>
            <a:ext cx="3975864" cy="26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3EF4BD7-DAA6-095C-D1B7-3406B6273F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44" y="6890376"/>
            <a:ext cx="4183264" cy="27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023FD908-2000-DD4D-33F1-C67E50F21B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50" y="6915217"/>
            <a:ext cx="4157300" cy="27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1DCDC8-36C8-4A58-BBAF-3682B81629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658192" y="6845675"/>
            <a:ext cx="4258300" cy="283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B776F6-60A7-5E9F-781D-F8ECE4AC81C6}"/>
              </a:ext>
            </a:extLst>
          </p:cNvPr>
          <p:cNvSpPr/>
          <p:nvPr userDrawn="1"/>
        </p:nvSpPr>
        <p:spPr>
          <a:xfrm>
            <a:off x="-3" y="-10869"/>
            <a:ext cx="18288001" cy="5178535"/>
          </a:xfrm>
          <a:prstGeom prst="rect">
            <a:avLst/>
          </a:prstGeom>
          <a:solidFill>
            <a:srgbClr val="002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322764-B27D-6BE8-77BB-9B3ACC410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98" y="238086"/>
            <a:ext cx="2819400" cy="2819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C05943-0179-ECB2-B7C4-E6CA0128B791}"/>
              </a:ext>
            </a:extLst>
          </p:cNvPr>
          <p:cNvSpPr/>
          <p:nvPr userDrawn="1"/>
        </p:nvSpPr>
        <p:spPr>
          <a:xfrm>
            <a:off x="0" y="4708457"/>
            <a:ext cx="18288001" cy="459209"/>
          </a:xfrm>
          <a:prstGeom prst="rect">
            <a:avLst/>
          </a:prstGeom>
          <a:solidFill>
            <a:srgbClr val="005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4C0729-05CC-1872-977B-D25EFA7E8D2B}"/>
              </a:ext>
            </a:extLst>
          </p:cNvPr>
          <p:cNvSpPr txBox="1">
            <a:spLocks/>
          </p:cNvSpPr>
          <p:nvPr userDrawn="1"/>
        </p:nvSpPr>
        <p:spPr>
          <a:xfrm>
            <a:off x="2286000" y="3126542"/>
            <a:ext cx="13411200" cy="1161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</a:t>
            </a:r>
            <a:endParaRPr lang="en-US" sz="5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B22733-B450-3316-5350-C55CB2856A28}"/>
              </a:ext>
            </a:extLst>
          </p:cNvPr>
          <p:cNvSpPr txBox="1">
            <a:spLocks/>
          </p:cNvSpPr>
          <p:nvPr userDrawn="1"/>
        </p:nvSpPr>
        <p:spPr>
          <a:xfrm>
            <a:off x="800100" y="5436328"/>
            <a:ext cx="16383000" cy="4305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mission of the State University System of Florida is to provide undergraduate, graduate, and professional education, research, and public service of the highest quality through a coordinated system of institutions of higher learning, each with its own mission and collectively dedicated to serving the needs of a diverse state and global society.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">
            <a:extLst>
              <a:ext uri="{FF2B5EF4-FFF2-40B4-BE49-F238E27FC236}">
                <a16:creationId xmlns:a16="http://schemas.microsoft.com/office/drawing/2014/main" id="{65C26C23-6D55-385B-943F-F902AEE840BD}"/>
              </a:ext>
            </a:extLst>
          </p:cNvPr>
          <p:cNvGrpSpPr/>
          <p:nvPr userDrawn="1"/>
        </p:nvGrpSpPr>
        <p:grpSpPr>
          <a:xfrm>
            <a:off x="689685" y="661915"/>
            <a:ext cx="17588790" cy="1646510"/>
            <a:chOff x="0" y="0"/>
            <a:chExt cx="6131169" cy="573947"/>
          </a:xfrm>
        </p:grpSpPr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8DDE9A50-C632-7F99-080B-3F9C56967B42}"/>
                </a:ext>
              </a:extLst>
            </p:cNvPr>
            <p:cNvSpPr/>
            <p:nvPr/>
          </p:nvSpPr>
          <p:spPr>
            <a:xfrm>
              <a:off x="0" y="0"/>
              <a:ext cx="6131169" cy="573947"/>
            </a:xfrm>
            <a:custGeom>
              <a:avLst/>
              <a:gdLst/>
              <a:ahLst/>
              <a:cxnLst/>
              <a:rect l="l" t="t" r="r" b="b"/>
              <a:pathLst>
                <a:path w="6131169" h="573947">
                  <a:moveTo>
                    <a:pt x="0" y="0"/>
                  </a:moveTo>
                  <a:lnTo>
                    <a:pt x="6131169" y="0"/>
                  </a:lnTo>
                  <a:lnTo>
                    <a:pt x="6131169" y="573947"/>
                  </a:lnTo>
                  <a:lnTo>
                    <a:pt x="0" y="573947"/>
                  </a:lnTo>
                  <a:close/>
                </a:path>
              </a:pathLst>
            </a:custGeom>
            <a:solidFill>
              <a:srgbClr val="002E4F"/>
            </a:solidFill>
          </p:spPr>
        </p:sp>
        <p:sp>
          <p:nvSpPr>
            <p:cNvPr id="48" name="TextBox 5">
              <a:extLst>
                <a:ext uri="{FF2B5EF4-FFF2-40B4-BE49-F238E27FC236}">
                  <a16:creationId xmlns:a16="http://schemas.microsoft.com/office/drawing/2014/main" id="{DD4EFBE2-6BC3-8FBD-C82C-79AE69AF855F}"/>
                </a:ext>
              </a:extLst>
            </p:cNvPr>
            <p:cNvSpPr txBox="1"/>
            <p:nvPr/>
          </p:nvSpPr>
          <p:spPr>
            <a:xfrm>
              <a:off x="0" y="-57150"/>
              <a:ext cx="6131169" cy="631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87CB4841-85E9-FD09-D520-AB9BF9D36B3C}"/>
              </a:ext>
            </a:extLst>
          </p:cNvPr>
          <p:cNvSpPr txBox="1"/>
          <p:nvPr/>
        </p:nvSpPr>
        <p:spPr>
          <a:xfrm>
            <a:off x="842085" y="650366"/>
            <a:ext cx="17588790" cy="181045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E59C5D0-C6B2-99B3-755E-EEEC66B10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391" y="1027733"/>
            <a:ext cx="13858875" cy="914874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should be Arial Bold, 44 pt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DE4DE01-83BF-4B8F-4373-753A415864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1648" y="2826643"/>
            <a:ext cx="12252325" cy="3048000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should be Arial</a:t>
            </a:r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98056922-483B-ED1D-DD67-FC5AB271A7D3}"/>
              </a:ext>
            </a:extLst>
          </p:cNvPr>
          <p:cNvSpPr/>
          <p:nvPr userDrawn="1"/>
        </p:nvSpPr>
        <p:spPr>
          <a:xfrm>
            <a:off x="15245666" y="451506"/>
            <a:ext cx="2280334" cy="2280334"/>
          </a:xfrm>
          <a:custGeom>
            <a:avLst/>
            <a:gdLst/>
            <a:ahLst/>
            <a:cxnLst/>
            <a:rect l="l" t="t" r="r" b="b"/>
            <a:pathLst>
              <a:path w="2280334" h="2280334">
                <a:moveTo>
                  <a:pt x="0" y="0"/>
                </a:moveTo>
                <a:lnTo>
                  <a:pt x="2280334" y="0"/>
                </a:lnTo>
                <a:lnTo>
                  <a:pt x="2280334" y="2280335"/>
                </a:lnTo>
                <a:lnTo>
                  <a:pt x="0" y="2280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0" name="Freeform 2">
            <a:extLst>
              <a:ext uri="{FF2B5EF4-FFF2-40B4-BE49-F238E27FC236}">
                <a16:creationId xmlns:a16="http://schemas.microsoft.com/office/drawing/2014/main" id="{A3C2D7AC-91C4-061E-3238-8033AB22534A}"/>
              </a:ext>
            </a:extLst>
          </p:cNvPr>
          <p:cNvSpPr/>
          <p:nvPr userDrawn="1"/>
        </p:nvSpPr>
        <p:spPr>
          <a:xfrm>
            <a:off x="330910" y="315840"/>
            <a:ext cx="2780267" cy="2780267"/>
          </a:xfrm>
          <a:custGeom>
            <a:avLst/>
            <a:gdLst/>
            <a:ahLst/>
            <a:cxnLst/>
            <a:rect l="l" t="t" r="r" b="b"/>
            <a:pathLst>
              <a:path w="2780267" h="2780267">
                <a:moveTo>
                  <a:pt x="0" y="0"/>
                </a:moveTo>
                <a:lnTo>
                  <a:pt x="2780267" y="0"/>
                </a:lnTo>
                <a:lnTo>
                  <a:pt x="2780267" y="2780267"/>
                </a:lnTo>
                <a:lnTo>
                  <a:pt x="0" y="2780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3EF7A10F-615E-3904-C1D4-60F2D6EDD72B}"/>
              </a:ext>
            </a:extLst>
          </p:cNvPr>
          <p:cNvSpPr/>
          <p:nvPr userDrawn="1"/>
        </p:nvSpPr>
        <p:spPr>
          <a:xfrm>
            <a:off x="330910" y="315840"/>
            <a:ext cx="2780267" cy="2780267"/>
          </a:xfrm>
          <a:custGeom>
            <a:avLst/>
            <a:gdLst/>
            <a:ahLst/>
            <a:cxnLst/>
            <a:rect l="l" t="t" r="r" b="b"/>
            <a:pathLst>
              <a:path w="2780267" h="2780267">
                <a:moveTo>
                  <a:pt x="0" y="0"/>
                </a:moveTo>
                <a:lnTo>
                  <a:pt x="2780267" y="0"/>
                </a:lnTo>
                <a:lnTo>
                  <a:pt x="2780267" y="2780267"/>
                </a:lnTo>
                <a:lnTo>
                  <a:pt x="0" y="2780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DD351D0F-6318-2B3D-592A-41A68D8C2979}"/>
              </a:ext>
            </a:extLst>
          </p:cNvPr>
          <p:cNvGrpSpPr/>
          <p:nvPr userDrawn="1"/>
        </p:nvGrpSpPr>
        <p:grpSpPr>
          <a:xfrm>
            <a:off x="689685" y="661915"/>
            <a:ext cx="17588790" cy="1646510"/>
            <a:chOff x="0" y="0"/>
            <a:chExt cx="6131169" cy="573947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14944157-2747-5825-6B26-26AEE4859085}"/>
                </a:ext>
              </a:extLst>
            </p:cNvPr>
            <p:cNvSpPr/>
            <p:nvPr/>
          </p:nvSpPr>
          <p:spPr>
            <a:xfrm>
              <a:off x="0" y="0"/>
              <a:ext cx="6131169" cy="573947"/>
            </a:xfrm>
            <a:custGeom>
              <a:avLst/>
              <a:gdLst/>
              <a:ahLst/>
              <a:cxnLst/>
              <a:rect l="l" t="t" r="r" b="b"/>
              <a:pathLst>
                <a:path w="6131169" h="573947">
                  <a:moveTo>
                    <a:pt x="0" y="0"/>
                  </a:moveTo>
                  <a:lnTo>
                    <a:pt x="6131169" y="0"/>
                  </a:lnTo>
                  <a:lnTo>
                    <a:pt x="6131169" y="573947"/>
                  </a:lnTo>
                  <a:lnTo>
                    <a:pt x="0" y="573947"/>
                  </a:lnTo>
                  <a:close/>
                </a:path>
              </a:pathLst>
            </a:custGeom>
            <a:solidFill>
              <a:srgbClr val="002E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E8DE4FAC-7FDB-5200-B485-CCD96EFEF579}"/>
                </a:ext>
              </a:extLst>
            </p:cNvPr>
            <p:cNvSpPr txBox="1"/>
            <p:nvPr/>
          </p:nvSpPr>
          <p:spPr>
            <a:xfrm>
              <a:off x="0" y="-57150"/>
              <a:ext cx="6131169" cy="631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6">
            <a:extLst>
              <a:ext uri="{FF2B5EF4-FFF2-40B4-BE49-F238E27FC236}">
                <a16:creationId xmlns:a16="http://schemas.microsoft.com/office/drawing/2014/main" id="{6105C496-CA69-3AE1-E255-7EC268E5C874}"/>
              </a:ext>
            </a:extLst>
          </p:cNvPr>
          <p:cNvSpPr/>
          <p:nvPr userDrawn="1"/>
        </p:nvSpPr>
        <p:spPr>
          <a:xfrm>
            <a:off x="15245666" y="451506"/>
            <a:ext cx="2280334" cy="2280334"/>
          </a:xfrm>
          <a:custGeom>
            <a:avLst/>
            <a:gdLst/>
            <a:ahLst/>
            <a:cxnLst/>
            <a:rect l="l" t="t" r="r" b="b"/>
            <a:pathLst>
              <a:path w="2280334" h="2280334">
                <a:moveTo>
                  <a:pt x="0" y="0"/>
                </a:moveTo>
                <a:lnTo>
                  <a:pt x="2280334" y="0"/>
                </a:lnTo>
                <a:lnTo>
                  <a:pt x="2280334" y="2280335"/>
                </a:lnTo>
                <a:lnTo>
                  <a:pt x="0" y="22803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5D8594-08E6-5253-4686-085E0E9970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991" y="861237"/>
            <a:ext cx="13623925" cy="755836"/>
          </a:xfrm>
        </p:spPr>
        <p:txBody>
          <a:bodyPr/>
          <a:lstStyle>
            <a:lvl1pPr marL="0" indent="0">
              <a:buNone/>
              <a:defRPr lang="en-US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26EA1C-45E7-C833-E9E5-A5040F4F86A8}"/>
              </a:ext>
            </a:extLst>
          </p:cNvPr>
          <p:cNvSpPr txBox="1">
            <a:spLocks/>
          </p:cNvSpPr>
          <p:nvPr userDrawn="1"/>
        </p:nvSpPr>
        <p:spPr>
          <a:xfrm>
            <a:off x="1081991" y="794548"/>
            <a:ext cx="13411200" cy="822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06A65A-87F0-4A74-1A02-F27DCA80C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1991" y="1540916"/>
            <a:ext cx="12877800" cy="688975"/>
          </a:xfrm>
        </p:spPr>
        <p:txBody>
          <a:bodyPr/>
          <a:lstStyle>
            <a:lvl1pPr marL="0" indent="0">
              <a:buNone/>
              <a:defRPr lang="en-US" sz="3600" b="1" kern="1200" dirty="0">
                <a:solidFill>
                  <a:srgbClr val="6CAE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503211-78E4-8686-1591-81CDB1A6F3D8}"/>
              </a:ext>
            </a:extLst>
          </p:cNvPr>
          <p:cNvSpPr txBox="1">
            <a:spLocks/>
          </p:cNvSpPr>
          <p:nvPr userDrawn="1"/>
        </p:nvSpPr>
        <p:spPr>
          <a:xfrm>
            <a:off x="1081991" y="1349175"/>
            <a:ext cx="13411200" cy="822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rgbClr val="6CAE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347B12-53B2-073E-A89B-BAC2BF0884CF}"/>
              </a:ext>
            </a:extLst>
          </p:cNvPr>
          <p:cNvSpPr/>
          <p:nvPr userDrawn="1"/>
        </p:nvSpPr>
        <p:spPr>
          <a:xfrm>
            <a:off x="0" y="44450"/>
            <a:ext cx="18288001" cy="5349736"/>
          </a:xfrm>
          <a:prstGeom prst="rect">
            <a:avLst/>
          </a:prstGeom>
          <a:solidFill>
            <a:srgbClr val="002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2F169-5074-5A6B-8630-34B092690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837178"/>
            <a:ext cx="3810000" cy="381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A23053-2394-005A-A737-C350CC3A5A26}"/>
              </a:ext>
            </a:extLst>
          </p:cNvPr>
          <p:cNvSpPr/>
          <p:nvPr userDrawn="1"/>
        </p:nvSpPr>
        <p:spPr>
          <a:xfrm>
            <a:off x="-1" y="5394186"/>
            <a:ext cx="18288001" cy="459209"/>
          </a:xfrm>
          <a:prstGeom prst="rect">
            <a:avLst/>
          </a:prstGeom>
          <a:solidFill>
            <a:srgbClr val="005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B1CB08-0BBB-1B18-3F58-C603F9762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6599" y="6743700"/>
            <a:ext cx="11277600" cy="29718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Title/Transition Page (Arial, 72 pt)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E4AD-A25F-B8C4-055D-2485835E1416}"/>
              </a:ext>
            </a:extLst>
          </p:cNvPr>
          <p:cNvSpPr txBox="1">
            <a:spLocks/>
          </p:cNvSpPr>
          <p:nvPr userDrawn="1"/>
        </p:nvSpPr>
        <p:spPr>
          <a:xfrm>
            <a:off x="2095500" y="6743700"/>
            <a:ext cx="13639799" cy="2065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dirty="0">
              <a:solidFill>
                <a:srgbClr val="002E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6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ECBB72-25F1-EE4B-CBAE-4966B2F64C29}"/>
              </a:ext>
            </a:extLst>
          </p:cNvPr>
          <p:cNvSpPr/>
          <p:nvPr userDrawn="1"/>
        </p:nvSpPr>
        <p:spPr>
          <a:xfrm>
            <a:off x="0" y="44450"/>
            <a:ext cx="18288001" cy="6760450"/>
          </a:xfrm>
          <a:prstGeom prst="rect">
            <a:avLst/>
          </a:prstGeom>
          <a:solidFill>
            <a:srgbClr val="002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AFC71-0763-85F2-1FB9-05AEEE8BF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83" y="1332859"/>
            <a:ext cx="4183632" cy="41836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008E11-9891-EE03-A722-D0ABFE9E5C7F}"/>
              </a:ext>
            </a:extLst>
          </p:cNvPr>
          <p:cNvSpPr/>
          <p:nvPr userDrawn="1"/>
        </p:nvSpPr>
        <p:spPr>
          <a:xfrm>
            <a:off x="-1" y="6438900"/>
            <a:ext cx="18288001" cy="459209"/>
          </a:xfrm>
          <a:prstGeom prst="rect">
            <a:avLst/>
          </a:prstGeom>
          <a:solidFill>
            <a:srgbClr val="005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AC976-E2CB-1DA1-7EA7-46405583F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67" y="7277100"/>
            <a:ext cx="5624064" cy="25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4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6200" y="95942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02000" y="9639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6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47U9-qAGTc?si=GTALS4j9FMBDUaJ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E329D0-45E2-019A-2DCD-8316C6F1B0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72396" y="5219819"/>
            <a:ext cx="2743200" cy="512492"/>
          </a:xfrm>
        </p:spPr>
        <p:txBody>
          <a:bodyPr/>
          <a:lstStyle/>
          <a:p>
            <a:r>
              <a:rPr lang="en-US" dirty="0" smtClean="0"/>
              <a:t>January 24, 2024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5C0F3-922E-323D-D4C3-59D8FB143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996" y="3218719"/>
            <a:ext cx="12192000" cy="1162050"/>
          </a:xfrm>
        </p:spPr>
        <p:txBody>
          <a:bodyPr/>
          <a:lstStyle/>
          <a:p>
            <a:r>
              <a:rPr lang="en-US" dirty="0" smtClean="0"/>
              <a:t>AMAZON Career Choice Program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0F50B-539A-CB62-F57A-C622570688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1000" y="4229100"/>
            <a:ext cx="9448796" cy="618851"/>
          </a:xfrm>
        </p:spPr>
        <p:txBody>
          <a:bodyPr>
            <a:noAutofit/>
          </a:bodyPr>
          <a:lstStyle/>
          <a:p>
            <a:r>
              <a:rPr lang="en-US" dirty="0" smtClean="0"/>
              <a:t>Cristal Cole, Regional Policy Lead, Southeast, Amazon.com, Inc. 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480F50B-539A-CB62-F57A-C62257068888}"/>
              </a:ext>
            </a:extLst>
          </p:cNvPr>
          <p:cNvSpPr txBox="1">
            <a:spLocks/>
          </p:cNvSpPr>
          <p:nvPr/>
        </p:nvSpPr>
        <p:spPr>
          <a:xfrm>
            <a:off x="2362200" y="4667675"/>
            <a:ext cx="12572996" cy="618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Colin Newman, Director of Workforce &amp; Economic Development, Amazon.com,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FF936-3273-4A86-80B4-ECEF355FF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Amazon Career Choice – Florida Partnerships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65DB6-1647-ED26-13B8-30883DB26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4391" y="2629495"/>
            <a:ext cx="7391400" cy="5638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State University System:</a:t>
            </a:r>
          </a:p>
          <a:p>
            <a:r>
              <a:rPr lang="en-US" sz="2800" dirty="0" smtClean="0"/>
              <a:t>Florida Agricultural &amp; Mechanical University</a:t>
            </a:r>
          </a:p>
          <a:p>
            <a:r>
              <a:rPr lang="en-US" sz="2800" dirty="0" smtClean="0"/>
              <a:t>Florida Atlantic University</a:t>
            </a:r>
          </a:p>
          <a:p>
            <a:r>
              <a:rPr lang="en-US" sz="2800" dirty="0" smtClean="0"/>
              <a:t>Florida Gulf Coast University</a:t>
            </a:r>
          </a:p>
          <a:p>
            <a:r>
              <a:rPr lang="en-US" sz="2800" dirty="0" smtClean="0"/>
              <a:t>Florida International University</a:t>
            </a:r>
          </a:p>
          <a:p>
            <a:r>
              <a:rPr lang="en-US" sz="2800" dirty="0" smtClean="0"/>
              <a:t>Florida State University </a:t>
            </a:r>
          </a:p>
          <a:p>
            <a:r>
              <a:rPr lang="en-US" sz="2800" dirty="0" smtClean="0"/>
              <a:t>University of Central Florida</a:t>
            </a:r>
          </a:p>
          <a:p>
            <a:r>
              <a:rPr lang="en-US" sz="2800" dirty="0" smtClean="0"/>
              <a:t>University of Florida Online</a:t>
            </a:r>
          </a:p>
          <a:p>
            <a:r>
              <a:rPr lang="en-US" sz="2800" dirty="0" smtClean="0"/>
              <a:t>University of North Florida </a:t>
            </a:r>
          </a:p>
          <a:p>
            <a:r>
              <a:rPr lang="en-US" sz="2800" dirty="0" smtClean="0"/>
              <a:t>University of South Florida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465DB6-1647-ED26-13B8-30883DB26E00}"/>
              </a:ext>
            </a:extLst>
          </p:cNvPr>
          <p:cNvSpPr txBox="1">
            <a:spLocks/>
          </p:cNvSpPr>
          <p:nvPr/>
        </p:nvSpPr>
        <p:spPr>
          <a:xfrm>
            <a:off x="9906000" y="2715770"/>
            <a:ext cx="6553200" cy="56382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Florida College System:</a:t>
            </a:r>
          </a:p>
          <a:p>
            <a:r>
              <a:rPr lang="en-US" sz="2800" dirty="0" smtClean="0"/>
              <a:t>Broward College</a:t>
            </a:r>
          </a:p>
          <a:p>
            <a:r>
              <a:rPr lang="en-US" sz="2800" dirty="0" smtClean="0"/>
              <a:t>College of Central Florida</a:t>
            </a:r>
          </a:p>
          <a:p>
            <a:r>
              <a:rPr lang="en-US" sz="2800" dirty="0" smtClean="0"/>
              <a:t>Daytona State College</a:t>
            </a:r>
          </a:p>
          <a:p>
            <a:r>
              <a:rPr lang="en-US" sz="2800" dirty="0" smtClean="0"/>
              <a:t>Florida State College of Jacksonville</a:t>
            </a:r>
          </a:p>
          <a:p>
            <a:r>
              <a:rPr lang="en-US" sz="2800" dirty="0" smtClean="0"/>
              <a:t>Hillsborough Community College</a:t>
            </a:r>
          </a:p>
          <a:p>
            <a:r>
              <a:rPr lang="en-US" sz="2800" dirty="0" smtClean="0"/>
              <a:t>Miami Dade College</a:t>
            </a:r>
          </a:p>
          <a:p>
            <a:r>
              <a:rPr lang="en-US" sz="2800" dirty="0" smtClean="0"/>
              <a:t>Palm Beach State College </a:t>
            </a:r>
          </a:p>
          <a:p>
            <a:r>
              <a:rPr lang="en-US" sz="2800" dirty="0" smtClean="0"/>
              <a:t>Polk State College</a:t>
            </a:r>
          </a:p>
          <a:p>
            <a:r>
              <a:rPr lang="en-US" sz="2800" dirty="0" smtClean="0"/>
              <a:t>Tallahassee Community College</a:t>
            </a:r>
          </a:p>
          <a:p>
            <a:r>
              <a:rPr lang="en-US" sz="2800" dirty="0" smtClean="0"/>
              <a:t>Valencia College</a:t>
            </a:r>
            <a:endParaRPr lang="en-US" sz="2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E465DB6-1647-ED26-13B8-30883DB26E00}"/>
              </a:ext>
            </a:extLst>
          </p:cNvPr>
          <p:cNvSpPr txBox="1">
            <a:spLocks/>
          </p:cNvSpPr>
          <p:nvPr/>
        </p:nvSpPr>
        <p:spPr>
          <a:xfrm>
            <a:off x="3097324" y="8353975"/>
            <a:ext cx="12398152" cy="119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Historically Black University (HBCU) – Florida Memorial University </a:t>
            </a:r>
          </a:p>
          <a:p>
            <a:r>
              <a:rPr lang="en-US" sz="2800" dirty="0" smtClean="0"/>
              <a:t>Independent Four-Year College – Florida Southern College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43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Amazon Career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K47U9-qAGT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3968" y="0"/>
            <a:ext cx="18311968" cy="103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5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og colors">
      <a:dk1>
        <a:sysClr val="windowText" lastClr="000000"/>
      </a:dk1>
      <a:lt1>
        <a:sysClr val="window" lastClr="FFFFFF"/>
      </a:lt1>
      <a:dk2>
        <a:srgbClr val="44546A"/>
      </a:dk2>
      <a:lt2>
        <a:srgbClr val="63656A"/>
      </a:lt2>
      <a:accent1>
        <a:srgbClr val="002E4F"/>
      </a:accent1>
      <a:accent2>
        <a:srgbClr val="005D7E"/>
      </a:accent2>
      <a:accent3>
        <a:srgbClr val="F8A03A"/>
      </a:accent3>
      <a:accent4>
        <a:srgbClr val="FFD420"/>
      </a:accent4>
      <a:accent5>
        <a:srgbClr val="6CAEDF"/>
      </a:accent5>
      <a:accent6>
        <a:srgbClr val="619081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7C70E187934246B190A776DDF7B159" ma:contentTypeVersion="18" ma:contentTypeDescription="Create a new document." ma:contentTypeScope="" ma:versionID="e723f1d3f48832ad36a35febd3e9f75e">
  <xsd:schema xmlns:xsd="http://www.w3.org/2001/XMLSchema" xmlns:xs="http://www.w3.org/2001/XMLSchema" xmlns:p="http://schemas.microsoft.com/office/2006/metadata/properties" xmlns:ns1="http://schemas.microsoft.com/sharepoint/v3" xmlns:ns3="f18855ec-dea0-464c-b085-4c5c9fae1707" xmlns:ns4="105c52a2-43d0-477f-bab9-102766378b4a" targetNamespace="http://schemas.microsoft.com/office/2006/metadata/properties" ma:root="true" ma:fieldsID="eeb368a047c6b7dbbed7849d4317f89a" ns1:_="" ns3:_="" ns4:_="">
    <xsd:import namespace="http://schemas.microsoft.com/sharepoint/v3"/>
    <xsd:import namespace="f18855ec-dea0-464c-b085-4c5c9fae1707"/>
    <xsd:import namespace="105c52a2-43d0-477f-bab9-102766378b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855ec-dea0-464c-b085-4c5c9fae1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c52a2-43d0-477f-bab9-102766378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3D8779-1780-44F2-876F-E343A780CBD2}">
  <ds:schemaRefs>
    <ds:schemaRef ds:uri="105c52a2-43d0-477f-bab9-102766378b4a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f18855ec-dea0-464c-b085-4c5c9fae170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94120D-36E0-4F2D-A6A4-0AD7453833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3AA86D-8946-438B-8714-D772E3DDC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8855ec-dea0-464c-b085-4c5c9fae1707"/>
    <ds:schemaRef ds:uri="105c52a2-43d0-477f-bab9-102766378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137</Words>
  <Application>Microsoft Office PowerPoint</Application>
  <PresentationFormat>Custom</PresentationFormat>
  <Paragraphs>31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Page, Heather</dc:creator>
  <cp:lastModifiedBy>McDermott, Shannon</cp:lastModifiedBy>
  <cp:revision>41</cp:revision>
  <dcterms:created xsi:type="dcterms:W3CDTF">2006-08-16T00:00:00Z</dcterms:created>
  <dcterms:modified xsi:type="dcterms:W3CDTF">2024-01-18T18:44:58Z</dcterms:modified>
  <dc:identifier>DAF2OwgDf6A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0x010100EB7C70E187934246B190A776DDF7B159</vt:lpwstr>
  </property>
</Properties>
</file>