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86" r:id="rId3"/>
    <p:sldId id="313" r:id="rId4"/>
    <p:sldId id="315" r:id="rId5"/>
    <p:sldId id="3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kes, Emily" initials="SE" lastIdx="1" clrIdx="0">
    <p:extLst>
      <p:ext uri="{19B8F6BF-5375-455C-9EA6-DF929625EA0E}">
        <p15:presenceInfo xmlns:p15="http://schemas.microsoft.com/office/powerpoint/2012/main" userId="S-1-5-21-2011038089-1331910415-1862565094-5475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3C15A-2EF9-4034-A575-EADBE227FC09}" v="2" dt="2023-07-27T15:16:13.4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930" autoAdjust="0"/>
  </p:normalViewPr>
  <p:slideViewPr>
    <p:cSldViewPr snapToGrid="0">
      <p:cViewPr varScale="1">
        <p:scale>
          <a:sx n="68" d="100"/>
          <a:sy n="68" d="100"/>
        </p:scale>
        <p:origin x="12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derMeer, Erica" userId="23e6d89e-2f7c-406c-ab54-395348826f73" providerId="ADAL" clId="{3783C15A-2EF9-4034-A575-EADBE227FC09}"/>
    <pc:docChg chg="undo custSel modSld">
      <pc:chgData name="VanderMeer, Erica" userId="23e6d89e-2f7c-406c-ab54-395348826f73" providerId="ADAL" clId="{3783C15A-2EF9-4034-A575-EADBE227FC09}" dt="2023-07-27T15:16:27.481" v="19" actId="1076"/>
      <pc:docMkLst>
        <pc:docMk/>
      </pc:docMkLst>
      <pc:sldChg chg="addSp delSp modSp mod">
        <pc:chgData name="VanderMeer, Erica" userId="23e6d89e-2f7c-406c-ab54-395348826f73" providerId="ADAL" clId="{3783C15A-2EF9-4034-A575-EADBE227FC09}" dt="2023-07-27T15:15:21.852" v="12" actId="1076"/>
        <pc:sldMkLst>
          <pc:docMk/>
          <pc:sldMk cId="3092992743" sldId="286"/>
        </pc:sldMkLst>
        <pc:spChg chg="mod">
          <ac:chgData name="VanderMeer, Erica" userId="23e6d89e-2f7c-406c-ab54-395348826f73" providerId="ADAL" clId="{3783C15A-2EF9-4034-A575-EADBE227FC09}" dt="2023-07-27T15:15:14.403" v="10" actId="1076"/>
          <ac:spMkLst>
            <pc:docMk/>
            <pc:sldMk cId="3092992743" sldId="286"/>
            <ac:spMk id="13" creationId="{F0EF86CC-6696-0F3F-0033-1411E0105FEB}"/>
          </ac:spMkLst>
        </pc:spChg>
        <pc:spChg chg="mod">
          <ac:chgData name="VanderMeer, Erica" userId="23e6d89e-2f7c-406c-ab54-395348826f73" providerId="ADAL" clId="{3783C15A-2EF9-4034-A575-EADBE227FC09}" dt="2023-07-27T15:15:21.852" v="12" actId="1076"/>
          <ac:spMkLst>
            <pc:docMk/>
            <pc:sldMk cId="3092992743" sldId="286"/>
            <ac:spMk id="17" creationId="{0D291224-6485-4BA9-9123-1C2F7D2AF0F5}"/>
          </ac:spMkLst>
        </pc:spChg>
        <pc:spChg chg="add mod">
          <ac:chgData name="VanderMeer, Erica" userId="23e6d89e-2f7c-406c-ab54-395348826f73" providerId="ADAL" clId="{3783C15A-2EF9-4034-A575-EADBE227FC09}" dt="2023-07-27T15:15:01.772" v="8" actId="1076"/>
          <ac:spMkLst>
            <pc:docMk/>
            <pc:sldMk cId="3092992743" sldId="286"/>
            <ac:spMk id="19" creationId="{D1F5A153-B096-3328-902A-2B8817FDB4B4}"/>
          </ac:spMkLst>
        </pc:spChg>
        <pc:picChg chg="del mod">
          <ac:chgData name="VanderMeer, Erica" userId="23e6d89e-2f7c-406c-ab54-395348826f73" providerId="ADAL" clId="{3783C15A-2EF9-4034-A575-EADBE227FC09}" dt="2023-07-27T15:15:04.140" v="9" actId="21"/>
          <ac:picMkLst>
            <pc:docMk/>
            <pc:sldMk cId="3092992743" sldId="286"/>
            <ac:picMk id="6" creationId="{62287D07-2572-705B-BEF6-087F34894D0D}"/>
          </ac:picMkLst>
        </pc:picChg>
        <pc:picChg chg="mod">
          <ac:chgData name="VanderMeer, Erica" userId="23e6d89e-2f7c-406c-ab54-395348826f73" providerId="ADAL" clId="{3783C15A-2EF9-4034-A575-EADBE227FC09}" dt="2023-07-27T15:15:14.403" v="10" actId="1076"/>
          <ac:picMkLst>
            <pc:docMk/>
            <pc:sldMk cId="3092992743" sldId="286"/>
            <ac:picMk id="8" creationId="{F85E2D01-7539-2FC9-82A0-1B2320D4745F}"/>
          </ac:picMkLst>
        </pc:picChg>
        <pc:picChg chg="mod">
          <ac:chgData name="VanderMeer, Erica" userId="23e6d89e-2f7c-406c-ab54-395348826f73" providerId="ADAL" clId="{3783C15A-2EF9-4034-A575-EADBE227FC09}" dt="2023-07-27T15:15:19.088" v="11" actId="1076"/>
          <ac:picMkLst>
            <pc:docMk/>
            <pc:sldMk cId="3092992743" sldId="286"/>
            <ac:picMk id="10" creationId="{C0070616-106B-7CFE-5ECA-55892A15CC82}"/>
          </ac:picMkLst>
        </pc:picChg>
        <pc:picChg chg="mod">
          <ac:chgData name="VanderMeer, Erica" userId="23e6d89e-2f7c-406c-ab54-395348826f73" providerId="ADAL" clId="{3783C15A-2EF9-4034-A575-EADBE227FC09}" dt="2023-07-27T15:14:58.104" v="7" actId="1076"/>
          <ac:picMkLst>
            <pc:docMk/>
            <pc:sldMk cId="3092992743" sldId="286"/>
            <ac:picMk id="12" creationId="{9CA06A0F-2F5E-90AF-1E4A-0C338C5CDBDC}"/>
          </ac:picMkLst>
        </pc:picChg>
      </pc:sldChg>
      <pc:sldChg chg="modSp mod">
        <pc:chgData name="VanderMeer, Erica" userId="23e6d89e-2f7c-406c-ab54-395348826f73" providerId="ADAL" clId="{3783C15A-2EF9-4034-A575-EADBE227FC09}" dt="2023-07-27T15:16:27.481" v="19" actId="1076"/>
        <pc:sldMkLst>
          <pc:docMk/>
          <pc:sldMk cId="153027276" sldId="313"/>
        </pc:sldMkLst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3" creationId="{A53A3018-682D-42B0-91D7-E311BB9EEF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4" creationId="{F53062F4-32F3-4617-B791-023A50D79C18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6" creationId="{0D4A5B86-B93D-42F3-818D-3C7E4D0B76DC}"/>
          </ac:spMkLst>
        </pc:spChg>
        <pc:spChg chg="mod">
          <ac:chgData name="VanderMeer, Erica" userId="23e6d89e-2f7c-406c-ab54-395348826f73" providerId="ADAL" clId="{3783C15A-2EF9-4034-A575-EADBE227FC09}" dt="2023-07-27T15:16:27.481" v="19" actId="1076"/>
          <ac:spMkLst>
            <pc:docMk/>
            <pc:sldMk cId="153027276" sldId="313"/>
            <ac:spMk id="7" creationId="{69633B18-4B06-48CB-BF2A-DC43D3DED207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8" creationId="{00000000-0000-0000-0000-0000000000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10" creationId="{00000000-0000-0000-0000-0000000000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14" creationId="{B423598B-3B54-4F39-9AD2-E701AD674BB9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17" creationId="{07721131-4E14-4BBE-8DC9-775503F9AD87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24" creationId="{0271B0F1-C408-4C86-B855-A49D0C4DC83C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26" creationId="{BE11322F-B031-4AAB-9442-5BBE3562CCEF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27" creationId="{57D1B007-B28D-4689-8B3B-E46381E97567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28" creationId="{8F95EA76-9D44-4A82-9099-C0EE144CA5D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29" creationId="{FCAC53A2-F032-4ED8-8507-37DDB18EBCAA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30" creationId="{84F7718A-FBF3-4094-A67B-FB2A60706C4C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31" creationId="{6D00C253-E0E8-4045-A805-C33E86C89D9D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35" creationId="{00000000-0000-0000-0000-0000000000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36" creationId="{E2A78668-6B9F-4B64-9236-E9F70F15F0AD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42" creationId="{9A1C744F-FCDE-41D7-BC89-8CBF821C6655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43" creationId="{3E5CFD4F-5EF9-48C5-B405-5881A50EC81C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44" creationId="{7A49D18B-920C-4EA4-A0A2-44EB2F04373A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50" creationId="{00000000-0000-0000-0000-0000000000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51" creationId="{00000000-0000-0000-0000-000000000000}"/>
          </ac:spMkLst>
        </pc:spChg>
        <pc:spChg chg="mod">
          <ac:chgData name="VanderMeer, Erica" userId="23e6d89e-2f7c-406c-ab54-395348826f73" providerId="ADAL" clId="{3783C15A-2EF9-4034-A575-EADBE227FC09}" dt="2023-07-27T15:16:13.438" v="18" actId="1076"/>
          <ac:spMkLst>
            <pc:docMk/>
            <pc:sldMk cId="153027276" sldId="313"/>
            <ac:spMk id="52" creationId="{00000000-0000-0000-0000-000000000000}"/>
          </ac:spMkLst>
        </pc:spChg>
        <pc:picChg chg="mod">
          <ac:chgData name="VanderMeer, Erica" userId="23e6d89e-2f7c-406c-ab54-395348826f73" providerId="ADAL" clId="{3783C15A-2EF9-4034-A575-EADBE227FC09}" dt="2023-07-27T15:16:13.438" v="18" actId="1076"/>
          <ac:picMkLst>
            <pc:docMk/>
            <pc:sldMk cId="153027276" sldId="313"/>
            <ac:picMk id="15" creationId="{FCD0943D-4C1C-1D2A-9340-570FA0DCD383}"/>
          </ac:picMkLst>
        </pc:picChg>
        <pc:picChg chg="mod">
          <ac:chgData name="VanderMeer, Erica" userId="23e6d89e-2f7c-406c-ab54-395348826f73" providerId="ADAL" clId="{3783C15A-2EF9-4034-A575-EADBE227FC09}" dt="2023-07-27T15:16:13.438" v="18" actId="1076"/>
          <ac:picMkLst>
            <pc:docMk/>
            <pc:sldMk cId="153027276" sldId="313"/>
            <ac:picMk id="61" creationId="{BFA09901-890B-4586-B941-1A396E76A6BE}"/>
          </ac:picMkLst>
        </pc:picChg>
        <pc:picChg chg="mod">
          <ac:chgData name="VanderMeer, Erica" userId="23e6d89e-2f7c-406c-ab54-395348826f73" providerId="ADAL" clId="{3783C15A-2EF9-4034-A575-EADBE227FC09}" dt="2023-07-27T15:16:13.438" v="18" actId="1076"/>
          <ac:picMkLst>
            <pc:docMk/>
            <pc:sldMk cId="153027276" sldId="313"/>
            <ac:picMk id="63" creationId="{6C14CF7A-071C-4E4D-916A-26181E104315}"/>
          </ac:picMkLst>
        </pc:picChg>
        <pc:cxnChg chg="mod">
          <ac:chgData name="VanderMeer, Erica" userId="23e6d89e-2f7c-406c-ab54-395348826f73" providerId="ADAL" clId="{3783C15A-2EF9-4034-A575-EADBE227FC09}" dt="2023-07-27T15:16:13.438" v="18" actId="1076"/>
          <ac:cxnSpMkLst>
            <pc:docMk/>
            <pc:sldMk cId="153027276" sldId="313"/>
            <ac:cxnSpMk id="64" creationId="{0497456B-2E80-4E3F-B6BE-A05BDCBBFD03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1B0A9-B081-4CC7-9CDC-A5612184D2E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21F28-9FF5-4394-BA90-469256590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28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71D8D-C1E4-4C04-8300-635CEB123F1E}" type="slidenum"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017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788475">
              <a:defRPr/>
            </a:pPr>
            <a:endParaRPr lang="en-US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71D8D-C1E4-4C04-8300-635CEB123F1E}" type="slidenum"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10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71D8D-C1E4-4C04-8300-635CEB123F1E}" type="slidenum"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486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788475">
              <a:defRPr/>
            </a:pPr>
            <a:endParaRPr lang="en-US" sz="35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71D8D-C1E4-4C04-8300-635CEB123F1E}" type="slidenum"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0324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371D8D-C1E4-4C04-8300-635CEB123F1E}" type="slidenum">
              <a:rPr kumimoji="0" lang="en-US" sz="45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335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4000">
                <a:srgbClr val="002E4F"/>
              </a:gs>
              <a:gs pos="100000">
                <a:srgbClr val="005D7E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 userDrawn="1"/>
        </p:nvSpPr>
        <p:spPr>
          <a:xfrm>
            <a:off x="1339609" y="10668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 userDrawn="1"/>
        </p:nvSpPr>
        <p:spPr>
          <a:xfrm>
            <a:off x="891934" y="518979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31497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bg1"/>
                </a:solidFill>
                <a:latin typeface="Utopia Std" panose="0204060306050602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56932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11787577" y="2986189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 dirty="0"/>
          </a:p>
        </p:txBody>
      </p:sp>
      <p:sp>
        <p:nvSpPr>
          <p:cNvPr id="14" name="Oval 13"/>
          <p:cNvSpPr/>
          <p:nvPr userDrawn="1"/>
        </p:nvSpPr>
        <p:spPr>
          <a:xfrm>
            <a:off x="8889596" y="-2376621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771" y="432880"/>
            <a:ext cx="2501254" cy="250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808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34156"/>
            <a:ext cx="10515600" cy="1325563"/>
          </a:xfrm>
        </p:spPr>
        <p:txBody>
          <a:bodyPr/>
          <a:lstStyle>
            <a:lvl1pPr>
              <a:defRPr>
                <a:latin typeface="Utopia Std" panose="0204060306050602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102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/>
          <p:cNvSpPr txBox="1">
            <a:spLocks/>
          </p:cNvSpPr>
          <p:nvPr userDrawn="1"/>
        </p:nvSpPr>
        <p:spPr>
          <a:xfrm>
            <a:off x="0" y="-16196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bg1"/>
                </a:solidFill>
                <a:latin typeface="Proxima Nova Lt" panose="02000506030000020004" pitchFamily="50" charset="0"/>
                <a:ea typeface="+mj-ea"/>
                <a:cs typeface="+mj-cs"/>
              </a:defRPr>
            </a:lvl1pPr>
          </a:lstStyle>
          <a:p>
            <a:r>
              <a:rPr lang="en-US" dirty="0">
                <a:latin typeface="Utopia Std" panose="02040603060506020204" pitchFamily="18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7299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7481"/>
            <a:ext cx="10515600" cy="1325563"/>
          </a:xfrm>
        </p:spPr>
        <p:txBody>
          <a:bodyPr/>
          <a:lstStyle>
            <a:lvl1pPr>
              <a:defRPr>
                <a:latin typeface="Utopia Std" panose="0204060306050602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711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68275"/>
            <a:ext cx="10515600" cy="1325563"/>
          </a:xfrm>
        </p:spPr>
        <p:txBody>
          <a:bodyPr/>
          <a:lstStyle>
            <a:lvl1pPr>
              <a:defRPr>
                <a:latin typeface="Utopia Std" panose="0204060306050602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3249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05581"/>
            <a:ext cx="10515600" cy="1325563"/>
          </a:xfrm>
        </p:spPr>
        <p:txBody>
          <a:bodyPr/>
          <a:lstStyle>
            <a:lvl1pPr>
              <a:defRPr>
                <a:latin typeface="Utopia Std" panose="020406030605060202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842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4000">
                <a:srgbClr val="002E4F"/>
              </a:gs>
              <a:gs pos="100000">
                <a:srgbClr val="005D7E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1339609" y="10668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Oval 6"/>
          <p:cNvSpPr/>
          <p:nvPr userDrawn="1"/>
        </p:nvSpPr>
        <p:spPr>
          <a:xfrm>
            <a:off x="891934" y="518979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Oval 10"/>
          <p:cNvSpPr/>
          <p:nvPr userDrawn="1"/>
        </p:nvSpPr>
        <p:spPr>
          <a:xfrm>
            <a:off x="8889596" y="-2376621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ZA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841" y="2175225"/>
            <a:ext cx="2322317" cy="232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74000">
                <a:srgbClr val="002E4F"/>
              </a:gs>
              <a:gs pos="100000">
                <a:srgbClr val="005D7E"/>
              </a:gs>
            </a:gsLst>
            <a:path path="rect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>
            <a:off x="1339609" y="1143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-18256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9018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9A092-461C-4F45-8016-7E0493D2EEFD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4325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325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75653-CE09-4ECF-981A-9CAAF91A17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lowchart: Document 13"/>
          <p:cNvSpPr/>
          <p:nvPr userDrawn="1"/>
        </p:nvSpPr>
        <p:spPr>
          <a:xfrm flipH="1" flipV="1">
            <a:off x="58878" y="703455"/>
            <a:ext cx="12085498" cy="608147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87 w 21687"/>
              <a:gd name="connsiteY0" fmla="*/ 0 h 20309"/>
              <a:gd name="connsiteX1" fmla="*/ 21687 w 21687"/>
              <a:gd name="connsiteY1" fmla="*/ 0 h 20309"/>
              <a:gd name="connsiteX2" fmla="*/ 21687 w 21687"/>
              <a:gd name="connsiteY2" fmla="*/ 17322 h 20309"/>
              <a:gd name="connsiteX3" fmla="*/ 0 w 21687"/>
              <a:gd name="connsiteY3" fmla="*/ 18987 h 20309"/>
              <a:gd name="connsiteX4" fmla="*/ 87 w 21687"/>
              <a:gd name="connsiteY4" fmla="*/ 0 h 20309"/>
              <a:gd name="connsiteX0" fmla="*/ 87 w 21687"/>
              <a:gd name="connsiteY0" fmla="*/ 0 h 20450"/>
              <a:gd name="connsiteX1" fmla="*/ 21687 w 21687"/>
              <a:gd name="connsiteY1" fmla="*/ 0 h 20450"/>
              <a:gd name="connsiteX2" fmla="*/ 21687 w 21687"/>
              <a:gd name="connsiteY2" fmla="*/ 17322 h 20450"/>
              <a:gd name="connsiteX3" fmla="*/ 0 w 21687"/>
              <a:gd name="connsiteY3" fmla="*/ 18987 h 20450"/>
              <a:gd name="connsiteX4" fmla="*/ 87 w 21687"/>
              <a:gd name="connsiteY4" fmla="*/ 0 h 20450"/>
              <a:gd name="connsiteX0" fmla="*/ 87 w 21701"/>
              <a:gd name="connsiteY0" fmla="*/ 0 h 20668"/>
              <a:gd name="connsiteX1" fmla="*/ 21687 w 21701"/>
              <a:gd name="connsiteY1" fmla="*/ 0 h 20668"/>
              <a:gd name="connsiteX2" fmla="*/ 21701 w 21701"/>
              <a:gd name="connsiteY2" fmla="*/ 18440 h 20668"/>
              <a:gd name="connsiteX3" fmla="*/ 0 w 21701"/>
              <a:gd name="connsiteY3" fmla="*/ 18987 h 20668"/>
              <a:gd name="connsiteX4" fmla="*/ 87 w 21701"/>
              <a:gd name="connsiteY4" fmla="*/ 0 h 20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701" h="20668">
                <a:moveTo>
                  <a:pt x="87" y="0"/>
                </a:moveTo>
                <a:lnTo>
                  <a:pt x="21687" y="0"/>
                </a:lnTo>
                <a:cubicBezTo>
                  <a:pt x="21687" y="5774"/>
                  <a:pt x="21701" y="12666"/>
                  <a:pt x="21701" y="18440"/>
                </a:cubicBezTo>
                <a:cubicBezTo>
                  <a:pt x="10901" y="18440"/>
                  <a:pt x="10870" y="23066"/>
                  <a:pt x="0" y="18987"/>
                </a:cubicBezTo>
                <a:lnTo>
                  <a:pt x="87" y="0"/>
                </a:lnTo>
                <a:close/>
              </a:path>
            </a:pathLst>
          </a:custGeom>
          <a:solidFill>
            <a:schemeClr val="bg1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1771314" y="6501629"/>
            <a:ext cx="373062" cy="2619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4FFCC95-6B2F-4178-ACA8-60033FCEAB24}" type="slidenum">
              <a:rPr lang="en-US" altLang="en-US" sz="1100" b="1" smtClean="0">
                <a:solidFill>
                  <a:schemeClr val="bg1">
                    <a:lumMod val="50000"/>
                  </a:schemeClr>
                </a:solidFill>
                <a:latin typeface="Proxima Nova Lt" panose="02000506030000020004" pitchFamily="50" charset="0"/>
              </a:rPr>
              <a:pPr eaLnBrk="1" hangingPunct="1">
                <a:defRPr/>
              </a:pPr>
              <a:t>‹#›</a:t>
            </a:fld>
            <a:endParaRPr lang="en-US" altLang="en-US" sz="1100" b="1" dirty="0">
              <a:solidFill>
                <a:schemeClr val="bg1">
                  <a:lumMod val="50000"/>
                </a:schemeClr>
              </a:solidFill>
              <a:latin typeface="Proxima Nova Lt" panose="02000506030000020004" pitchFamily="50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1740" y="110836"/>
            <a:ext cx="1201040" cy="120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bg1"/>
          </a:solidFill>
          <a:latin typeface="Utopia Std" panose="02040603060506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conscout.com/icon/office-staff-9" TargetMode="Externa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9118" y="3359494"/>
            <a:ext cx="10320670" cy="1350729"/>
          </a:xfrm>
        </p:spPr>
        <p:txBody>
          <a:bodyPr>
            <a:noAutofit/>
          </a:bodyPr>
          <a:lstStyle/>
          <a:p>
            <a:r>
              <a:rPr lang="en-US" dirty="0"/>
              <a:t>Research Doctorate in Clinical Nutrition</a:t>
            </a:r>
            <a:br>
              <a:rPr lang="en-US" dirty="0"/>
            </a:br>
            <a:r>
              <a:rPr lang="en-US" sz="2700" dirty="0"/>
              <a:t>University of North Florida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5665" y="4795838"/>
            <a:ext cx="10320670" cy="206216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altLang="en-US" dirty="0">
                <a:latin typeface="Arial"/>
                <a:cs typeface="Arial"/>
              </a:rPr>
              <a:t>Ms. </a:t>
            </a:r>
            <a:r>
              <a:rPr lang="en-US" altLang="en-US">
                <a:latin typeface="Arial"/>
                <a:cs typeface="Arial"/>
              </a:rPr>
              <a:t>Emily Sikes</a:t>
            </a:r>
            <a:br>
              <a:rPr lang="en-US" altLang="en-US">
                <a:latin typeface="Arial"/>
                <a:cs typeface="Arial"/>
              </a:rPr>
            </a:br>
            <a:r>
              <a:rPr lang="en-US" altLang="en-US">
                <a:latin typeface="Arial"/>
                <a:cs typeface="Arial"/>
              </a:rPr>
              <a:t>Assistant </a:t>
            </a:r>
            <a:r>
              <a:rPr lang="en-US" altLang="en-US" dirty="0">
                <a:latin typeface="Arial"/>
                <a:cs typeface="Arial"/>
              </a:rPr>
              <a:t>Vice Chancellor for Strategic Initiatives &amp; Economic Development</a:t>
            </a:r>
            <a:br>
              <a:rPr lang="en-US" altLang="en-US" dirty="0">
                <a:latin typeface="Arial"/>
                <a:cs typeface="Arial"/>
              </a:rPr>
            </a:br>
            <a:br>
              <a:rPr lang="en-US" altLang="en-US" dirty="0"/>
            </a:br>
            <a:r>
              <a:rPr lang="en-US" altLang="en-US" dirty="0">
                <a:latin typeface="Arial"/>
                <a:cs typeface="Arial"/>
              </a:rPr>
              <a:t>September 20, 2023</a:t>
            </a:r>
            <a:br>
              <a:rPr lang="en-US" altLang="en-US"/>
            </a:br>
            <a:r>
              <a:rPr lang="en-US" altLang="en-US">
                <a:latin typeface="Arial"/>
                <a:cs typeface="Arial"/>
              </a:rPr>
              <a:t>www</a:t>
            </a:r>
            <a:r>
              <a:rPr lang="en-US" altLang="en-US" dirty="0">
                <a:latin typeface="Arial"/>
                <a:cs typeface="Arial"/>
              </a:rPr>
              <a:t>.flbog.edu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7349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logo with a bird and text&#10;&#10;Description automatically generated">
            <a:extLst>
              <a:ext uri="{FF2B5EF4-FFF2-40B4-BE49-F238E27FC236}">
                <a16:creationId xmlns:a16="http://schemas.microsoft.com/office/drawing/2014/main" id="{9CA06A0F-2F5E-90AF-1E4A-0C338C5CDBDC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844" y="4284864"/>
            <a:ext cx="1309281" cy="1577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81" y="-18387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Program Information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3B0F65-A79A-40E5-A9BB-B6A108FF0403}"/>
              </a:ext>
            </a:extLst>
          </p:cNvPr>
          <p:cNvSpPr txBox="1"/>
          <p:nvPr/>
        </p:nvSpPr>
        <p:spPr>
          <a:xfrm>
            <a:off x="618169" y="2245212"/>
            <a:ext cx="5412059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6AFE03-699A-48FE-9818-9B282E892BF7}"/>
              </a:ext>
            </a:extLst>
          </p:cNvPr>
          <p:cNvSpPr txBox="1"/>
          <p:nvPr/>
        </p:nvSpPr>
        <p:spPr>
          <a:xfrm>
            <a:off x="6289370" y="2245212"/>
            <a:ext cx="5412059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COMPARED TO OTHER SUS PROGRAMS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30ECCD-C9B8-4169-8246-14F02C7147DC}"/>
              </a:ext>
            </a:extLst>
          </p:cNvPr>
          <p:cNvSpPr txBox="1"/>
          <p:nvPr/>
        </p:nvSpPr>
        <p:spPr>
          <a:xfrm>
            <a:off x="895815" y="2822925"/>
            <a:ext cx="46255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Reclassify the Professional Doctorate in Clinical Nutrition to a Research Doctorate to prepare graduates </a:t>
            </a:r>
            <a:r>
              <a:rPr lang="en-US" sz="20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conduct research &amp; teach in postsecondary programs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8" name="Picture 7" descr="A blue and yellow logo&#10;&#10;Description automatically generated">
            <a:extLst>
              <a:ext uri="{FF2B5EF4-FFF2-40B4-BE49-F238E27FC236}">
                <a16:creationId xmlns:a16="http://schemas.microsoft.com/office/drawing/2014/main" id="{F85E2D01-7539-2FC9-82A0-1B2320D4745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335" y="3319810"/>
            <a:ext cx="1309281" cy="979342"/>
          </a:xfrm>
          <a:prstGeom prst="rect">
            <a:avLst/>
          </a:prstGeom>
        </p:spPr>
      </p:pic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C0070616-106B-7CFE-5ECA-55892A15CC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9525" y="3319810"/>
            <a:ext cx="908085" cy="89442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1F5A153-B096-3328-902A-2B8817FDB4B4}"/>
              </a:ext>
            </a:extLst>
          </p:cNvPr>
          <p:cNvSpPr txBox="1"/>
          <p:nvPr/>
        </p:nvSpPr>
        <p:spPr>
          <a:xfrm>
            <a:off x="2349637" y="5833781"/>
            <a:ext cx="1615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 51.3102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F5A153-B096-3328-902A-2B8817FDB4B4}"/>
              </a:ext>
            </a:extLst>
          </p:cNvPr>
          <p:cNvSpPr txBox="1"/>
          <p:nvPr/>
        </p:nvSpPr>
        <p:spPr>
          <a:xfrm>
            <a:off x="7260128" y="4380851"/>
            <a:ext cx="1615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 51.3101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F5A153-B096-3328-902A-2B8817FDB4B4}"/>
              </a:ext>
            </a:extLst>
          </p:cNvPr>
          <p:cNvSpPr txBox="1"/>
          <p:nvPr/>
        </p:nvSpPr>
        <p:spPr>
          <a:xfrm>
            <a:off x="9342721" y="4380851"/>
            <a:ext cx="1615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44546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CIP 30.1901</a:t>
            </a:r>
          </a:p>
        </p:txBody>
      </p:sp>
    </p:spTree>
    <p:extLst>
      <p:ext uri="{BB962C8B-B14F-4D97-AF65-F5344CB8AC3E}">
        <p14:creationId xmlns:p14="http://schemas.microsoft.com/office/powerpoint/2010/main" val="309299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18" y="-221122"/>
            <a:ext cx="10515600" cy="1325563"/>
          </a:xfrm>
        </p:spPr>
        <p:txBody>
          <a:bodyPr/>
          <a:lstStyle/>
          <a:p>
            <a:r>
              <a:rPr lang="en-US" dirty="0"/>
              <a:t>Enrollment, Degrees, &amp; Workforce Demand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633B18-4B06-48CB-BF2A-DC43D3DED207}"/>
              </a:ext>
            </a:extLst>
          </p:cNvPr>
          <p:cNvSpPr txBox="1"/>
          <p:nvPr/>
        </p:nvSpPr>
        <p:spPr>
          <a:xfrm>
            <a:off x="1554435" y="1674597"/>
            <a:ext cx="406529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PROGRAM</a:t>
            </a:r>
            <a:r>
              <a:rPr kumimoji="0" lang="en-US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ENROLLMENT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CAC53A2-F032-4ED8-8507-37DDB18EBCAA}"/>
              </a:ext>
            </a:extLst>
          </p:cNvPr>
          <p:cNvSpPr txBox="1"/>
          <p:nvPr/>
        </p:nvSpPr>
        <p:spPr>
          <a:xfrm>
            <a:off x="1564361" y="2093158"/>
            <a:ext cx="154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 2018-19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4F7718A-FBF3-4094-A67B-FB2A60706C4C}"/>
              </a:ext>
            </a:extLst>
          </p:cNvPr>
          <p:cNvSpPr txBox="1"/>
          <p:nvPr/>
        </p:nvSpPr>
        <p:spPr>
          <a:xfrm>
            <a:off x="4235683" y="2082154"/>
            <a:ext cx="140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 2022-23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7721131-4E14-4BBE-8DC9-775503F9AD87}"/>
              </a:ext>
            </a:extLst>
          </p:cNvPr>
          <p:cNvSpPr/>
          <p:nvPr/>
        </p:nvSpPr>
        <p:spPr>
          <a:xfrm>
            <a:off x="4594956" y="2449711"/>
            <a:ext cx="797919" cy="764564"/>
          </a:xfrm>
          <a:prstGeom prst="ellips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23598B-3B54-4F39-9AD2-E701AD674BB9}"/>
              </a:ext>
            </a:extLst>
          </p:cNvPr>
          <p:cNvSpPr txBox="1"/>
          <p:nvPr/>
        </p:nvSpPr>
        <p:spPr>
          <a:xfrm>
            <a:off x="4687545" y="2552180"/>
            <a:ext cx="612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47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53A3018-682D-42B0-91D7-E311BB9EEF00}"/>
              </a:ext>
            </a:extLst>
          </p:cNvPr>
          <p:cNvSpPr/>
          <p:nvPr/>
        </p:nvSpPr>
        <p:spPr>
          <a:xfrm>
            <a:off x="1981156" y="2421129"/>
            <a:ext cx="830912" cy="825843"/>
          </a:xfrm>
          <a:prstGeom prst="ellips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D00C253-E0E8-4045-A805-C33E86C89D9D}"/>
              </a:ext>
            </a:extLst>
          </p:cNvPr>
          <p:cNvSpPr txBox="1"/>
          <p:nvPr/>
        </p:nvSpPr>
        <p:spPr>
          <a:xfrm>
            <a:off x="2081994" y="2550222"/>
            <a:ext cx="62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38</a:t>
            </a:r>
          </a:p>
        </p:txBody>
      </p:sp>
      <p:sp>
        <p:nvSpPr>
          <p:cNvPr id="24" name="Rounded Rectangle 22">
            <a:extLst>
              <a:ext uri="{FF2B5EF4-FFF2-40B4-BE49-F238E27FC236}">
                <a16:creationId xmlns:a16="http://schemas.microsoft.com/office/drawing/2014/main" id="{0271B0F1-C408-4C86-B855-A49D0C4DC83C}"/>
              </a:ext>
            </a:extLst>
          </p:cNvPr>
          <p:cNvSpPr/>
          <p:nvPr/>
        </p:nvSpPr>
        <p:spPr>
          <a:xfrm>
            <a:off x="3990599" y="3727702"/>
            <a:ext cx="2791120" cy="1248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5D7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5D7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br>
              <a:rPr lang="en-US" sz="1600" b="1" dirty="0">
                <a:solidFill>
                  <a:srgbClr val="005D7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5D7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Specialty</a:t>
            </a:r>
            <a:r>
              <a:rPr kumimoji="0" lang="en-US" sz="1600" b="0" i="0" u="none" strike="noStrike" kern="1200" cap="none" spc="0" normalizeH="0" noProof="0" dirty="0">
                <a:ln>
                  <a:noFill/>
                </a:ln>
                <a:solidFill>
                  <a:srgbClr val="005D7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5D7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Teachers, Postsecondary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3062F4-32F3-4617-B791-023A50D79C18}"/>
              </a:ext>
            </a:extLst>
          </p:cNvPr>
          <p:cNvSpPr txBox="1"/>
          <p:nvPr/>
        </p:nvSpPr>
        <p:spPr>
          <a:xfrm>
            <a:off x="5215013" y="4515130"/>
            <a:ext cx="15688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26%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11322F-B031-4AAB-9442-5BBE3562CCEF}"/>
              </a:ext>
            </a:extLst>
          </p:cNvPr>
          <p:cNvSpPr txBox="1"/>
          <p:nvPr/>
        </p:nvSpPr>
        <p:spPr>
          <a:xfrm>
            <a:off x="5169872" y="5564074"/>
            <a:ext cx="16868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24%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7D1B007-B28D-4689-8B3B-E46381E97567}"/>
              </a:ext>
            </a:extLst>
          </p:cNvPr>
          <p:cNvSpPr txBox="1"/>
          <p:nvPr/>
        </p:nvSpPr>
        <p:spPr>
          <a:xfrm>
            <a:off x="8129531" y="4481205"/>
            <a:ext cx="1851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002E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%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2A78668-6B9F-4B64-9236-E9F70F15F0AD}"/>
              </a:ext>
            </a:extLst>
          </p:cNvPr>
          <p:cNvSpPr txBox="1"/>
          <p:nvPr/>
        </p:nvSpPr>
        <p:spPr>
          <a:xfrm>
            <a:off x="8248026" y="5537796"/>
            <a:ext cx="1479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A5B86-B93D-42F3-818D-3C7E4D0B76DC}"/>
              </a:ext>
            </a:extLst>
          </p:cNvPr>
          <p:cNvSpPr txBox="1"/>
          <p:nvPr/>
        </p:nvSpPr>
        <p:spPr>
          <a:xfrm>
            <a:off x="5064833" y="4843978"/>
            <a:ext cx="8808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1,575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1C744F-FCDE-41D7-BC89-8CBF821C6655}"/>
              </a:ext>
            </a:extLst>
          </p:cNvPr>
          <p:cNvSpPr txBox="1"/>
          <p:nvPr/>
        </p:nvSpPr>
        <p:spPr>
          <a:xfrm>
            <a:off x="4993916" y="5932828"/>
            <a:ext cx="24323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28,900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E5CFD4F-5EF9-48C5-B405-5881A50EC81C}"/>
              </a:ext>
            </a:extLst>
          </p:cNvPr>
          <p:cNvSpPr txBox="1"/>
          <p:nvPr/>
        </p:nvSpPr>
        <p:spPr>
          <a:xfrm>
            <a:off x="8051508" y="5937112"/>
            <a:ext cx="2593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5,600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A49D18B-920C-4EA4-A0A2-44EB2F04373A}"/>
              </a:ext>
            </a:extLst>
          </p:cNvPr>
          <p:cNvSpPr txBox="1"/>
          <p:nvPr/>
        </p:nvSpPr>
        <p:spPr>
          <a:xfrm>
            <a:off x="8129531" y="4831003"/>
            <a:ext cx="1056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320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1" name="Picture 4" descr="United-states Icons - Free SVG &amp; PNG United-states Images ...">
            <a:extLst>
              <a:ext uri="{FF2B5EF4-FFF2-40B4-BE49-F238E27FC236}">
                <a16:creationId xmlns:a16="http://schemas.microsoft.com/office/drawing/2014/main" id="{BFA09901-890B-4586-B941-1A396E76A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625" y="5269662"/>
            <a:ext cx="1479054" cy="1479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8" descr="Florida Svg Png Icon Free Download (#466862) - OnlineWebFonts.COM">
            <a:extLst>
              <a:ext uri="{FF2B5EF4-FFF2-40B4-BE49-F238E27FC236}">
                <a16:creationId xmlns:a16="http://schemas.microsoft.com/office/drawing/2014/main" id="{6C14CF7A-071C-4E4D-916A-26181E104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66" y="4421275"/>
            <a:ext cx="927442" cy="779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497456B-2E80-4E3F-B6BE-A05BDCBBFD03}"/>
              </a:ext>
            </a:extLst>
          </p:cNvPr>
          <p:cNvCxnSpPr>
            <a:cxnSpLocks/>
          </p:cNvCxnSpPr>
          <p:nvPr/>
        </p:nvCxnSpPr>
        <p:spPr>
          <a:xfrm flipH="1">
            <a:off x="1637731" y="5398615"/>
            <a:ext cx="9006914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B4E7F1D-04F7-4130-8660-2A9E09A11191}"/>
              </a:ext>
            </a:extLst>
          </p:cNvPr>
          <p:cNvGrpSpPr/>
          <p:nvPr/>
        </p:nvGrpSpPr>
        <p:grpSpPr>
          <a:xfrm>
            <a:off x="7426295" y="3563419"/>
            <a:ext cx="5315367" cy="880093"/>
            <a:chOff x="4083320" y="4198745"/>
            <a:chExt cx="5315367" cy="880093"/>
          </a:xfrm>
        </p:grpSpPr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0971205D-296C-495B-A64E-ECAC5C623A8B}"/>
                </a:ext>
              </a:extLst>
            </p:cNvPr>
            <p:cNvSpPr/>
            <p:nvPr/>
          </p:nvSpPr>
          <p:spPr>
            <a:xfrm>
              <a:off x="6685138" y="4198745"/>
              <a:ext cx="2713549" cy="119656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5426CC34-850A-44AC-B66B-F0150749F254}"/>
                </a:ext>
              </a:extLst>
            </p:cNvPr>
            <p:cNvSpPr/>
            <p:nvPr/>
          </p:nvSpPr>
          <p:spPr>
            <a:xfrm>
              <a:off x="4083320" y="4414767"/>
              <a:ext cx="2476819" cy="66407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5D7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5D7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Dietitians &amp; Nutritionists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F95EA76-9D44-4A82-9099-C0EE144CA5D0}"/>
              </a:ext>
            </a:extLst>
          </p:cNvPr>
          <p:cNvSpPr txBox="1"/>
          <p:nvPr/>
        </p:nvSpPr>
        <p:spPr>
          <a:xfrm>
            <a:off x="1553442" y="3383968"/>
            <a:ext cx="9006914" cy="34597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PROJECTED INCREASE IN WORKFORCE DEMAND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53123" y="4528806"/>
            <a:ext cx="205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Growth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660076" y="4846392"/>
            <a:ext cx="1626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Openings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53123" y="4340338"/>
            <a:ext cx="1556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2022-2030</a:t>
            </a:r>
            <a:endParaRPr kumimoji="0" lang="en-US" sz="1400" b="0" i="0" u="none" strike="noStrike" kern="1200" cap="none" spc="0" normalizeH="0" baseline="3000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745573" y="5642437"/>
            <a:ext cx="205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Growth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52526" y="5960023"/>
            <a:ext cx="1626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Openings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769942" y="5453969"/>
            <a:ext cx="1556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2021-2031</a:t>
            </a:r>
          </a:p>
        </p:txBody>
      </p:sp>
      <p:pic>
        <p:nvPicPr>
          <p:cNvPr id="15" name="Graphic 14" descr="Upward trend outline">
            <a:extLst>
              <a:ext uri="{FF2B5EF4-FFF2-40B4-BE49-F238E27FC236}">
                <a16:creationId xmlns:a16="http://schemas.microsoft.com/office/drawing/2014/main" id="{FCD0943D-4C1C-1D2A-9340-570FA0DCD38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71341" y="2356590"/>
            <a:ext cx="914400" cy="91440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9633B18-4B06-48CB-BF2A-DC43D3DED207}"/>
              </a:ext>
            </a:extLst>
          </p:cNvPr>
          <p:cNvSpPr txBox="1"/>
          <p:nvPr/>
        </p:nvSpPr>
        <p:spPr>
          <a:xfrm>
            <a:off x="6490812" y="1695305"/>
            <a:ext cx="4065291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DEGREES</a:t>
            </a:r>
            <a:r>
              <a:rPr kumimoji="0" lang="en-US" sz="1800" b="1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AWARDED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CAC53A2-F032-4ED8-8507-37DDB18EBCAA}"/>
              </a:ext>
            </a:extLst>
          </p:cNvPr>
          <p:cNvSpPr txBox="1"/>
          <p:nvPr/>
        </p:nvSpPr>
        <p:spPr>
          <a:xfrm>
            <a:off x="6490812" y="2077115"/>
            <a:ext cx="154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 2019-20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CAC53A2-F032-4ED8-8507-37DDB18EBCAA}"/>
              </a:ext>
            </a:extLst>
          </p:cNvPr>
          <p:cNvSpPr txBox="1"/>
          <p:nvPr/>
        </p:nvSpPr>
        <p:spPr>
          <a:xfrm>
            <a:off x="9094306" y="2093158"/>
            <a:ext cx="154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 2021-22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53A3018-682D-42B0-91D7-E311BB9EEF00}"/>
              </a:ext>
            </a:extLst>
          </p:cNvPr>
          <p:cNvSpPr/>
          <p:nvPr/>
        </p:nvSpPr>
        <p:spPr>
          <a:xfrm>
            <a:off x="6869593" y="2406391"/>
            <a:ext cx="830912" cy="825843"/>
          </a:xfrm>
          <a:prstGeom prst="ellips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53A3018-682D-42B0-91D7-E311BB9EEF00}"/>
              </a:ext>
            </a:extLst>
          </p:cNvPr>
          <p:cNvSpPr/>
          <p:nvPr/>
        </p:nvSpPr>
        <p:spPr>
          <a:xfrm>
            <a:off x="9565820" y="2425201"/>
            <a:ext cx="830912" cy="825843"/>
          </a:xfrm>
          <a:prstGeom prst="ellipse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0" name="Graphic 14" descr="Upward trend outline">
            <a:extLst>
              <a:ext uri="{FF2B5EF4-FFF2-40B4-BE49-F238E27FC236}">
                <a16:creationId xmlns:a16="http://schemas.microsoft.com/office/drawing/2014/main" id="{FCD0943D-4C1C-1D2A-9340-570FA0DCD383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07680" y="2307049"/>
            <a:ext cx="914400" cy="914400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6D00C253-E0E8-4045-A805-C33E86C89D9D}"/>
              </a:ext>
            </a:extLst>
          </p:cNvPr>
          <p:cNvSpPr txBox="1"/>
          <p:nvPr/>
        </p:nvSpPr>
        <p:spPr>
          <a:xfrm>
            <a:off x="6970431" y="2545985"/>
            <a:ext cx="62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D00C253-E0E8-4045-A805-C33E86C89D9D}"/>
              </a:ext>
            </a:extLst>
          </p:cNvPr>
          <p:cNvSpPr txBox="1"/>
          <p:nvPr/>
        </p:nvSpPr>
        <p:spPr>
          <a:xfrm>
            <a:off x="9666658" y="2564721"/>
            <a:ext cx="62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002E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2E4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27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9D2DC42-16AE-2C6A-D8B4-EBCE0798E8F3}"/>
              </a:ext>
            </a:extLst>
          </p:cNvPr>
          <p:cNvSpPr txBox="1"/>
          <p:nvPr/>
        </p:nvSpPr>
        <p:spPr>
          <a:xfrm>
            <a:off x="6467572" y="2516740"/>
            <a:ext cx="4145588" cy="22927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96284BE-79EE-5C83-A1CC-4113CB6DFC51}"/>
              </a:ext>
            </a:extLst>
          </p:cNvPr>
          <p:cNvSpPr txBox="1"/>
          <p:nvPr/>
        </p:nvSpPr>
        <p:spPr>
          <a:xfrm>
            <a:off x="1977059" y="2516740"/>
            <a:ext cx="4145588" cy="229277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18" y="-221122"/>
            <a:ext cx="10515600" cy="1325563"/>
          </a:xfrm>
        </p:spPr>
        <p:txBody>
          <a:bodyPr/>
          <a:lstStyle/>
          <a:p>
            <a:r>
              <a:rPr lang="en-US" dirty="0"/>
              <a:t>Program Resources &amp; Tuition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3C4A49-BD2B-5D1D-627F-C4C97E8C3135}"/>
              </a:ext>
            </a:extLst>
          </p:cNvPr>
          <p:cNvSpPr txBox="1"/>
          <p:nvPr/>
        </p:nvSpPr>
        <p:spPr>
          <a:xfrm>
            <a:off x="2466858" y="2329421"/>
            <a:ext cx="316598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CURRENT APPROVED TUITON RATE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9F8B99B-93AB-8D4C-8B65-48B34F65AE79}"/>
              </a:ext>
            </a:extLst>
          </p:cNvPr>
          <p:cNvSpPr txBox="1"/>
          <p:nvPr/>
        </p:nvSpPr>
        <p:spPr>
          <a:xfrm>
            <a:off x="2466858" y="3047572"/>
            <a:ext cx="3295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Resident or Non-Resident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C17A21-3C9B-E9D4-629B-FE41B46104C0}"/>
              </a:ext>
            </a:extLst>
          </p:cNvPr>
          <p:cNvSpPr txBox="1"/>
          <p:nvPr/>
        </p:nvSpPr>
        <p:spPr>
          <a:xfrm>
            <a:off x="3334889" y="3526277"/>
            <a:ext cx="278775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61908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$750.00 </a:t>
            </a:r>
          </a:p>
          <a:p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2E4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 credit hour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4D2929-31F9-A980-BC3F-263B10E94C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122" y="3163071"/>
            <a:ext cx="919912" cy="186769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35D3561-6282-4EB6-5B1C-AA3EAE3FCE20}"/>
              </a:ext>
            </a:extLst>
          </p:cNvPr>
          <p:cNvSpPr txBox="1"/>
          <p:nvPr/>
        </p:nvSpPr>
        <p:spPr>
          <a:xfrm>
            <a:off x="6957371" y="2329421"/>
            <a:ext cx="31659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PROGRAM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3F8757E-D4F6-5308-D9D0-5AD3876EEDA2}"/>
              </a:ext>
            </a:extLst>
          </p:cNvPr>
          <p:cNvSpPr txBox="1"/>
          <p:nvPr/>
        </p:nvSpPr>
        <p:spPr>
          <a:xfrm>
            <a:off x="6957371" y="2920735"/>
            <a:ext cx="3295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required change in budget, resources, or faculty </a:t>
            </a:r>
          </a:p>
        </p:txBody>
      </p:sp>
      <p:pic>
        <p:nvPicPr>
          <p:cNvPr id="11" name="Picture 10" descr="A group of people in suits and ties&#10;&#10;Description automatically generated">
            <a:extLst>
              <a:ext uri="{FF2B5EF4-FFF2-40B4-BE49-F238E27FC236}">
                <a16:creationId xmlns:a16="http://schemas.microsoft.com/office/drawing/2014/main" id="{BC35FBCF-64EA-D0FA-641F-B7237F98062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8956" y="3663125"/>
            <a:ext cx="1162818" cy="116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4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0" y="6328909"/>
            <a:ext cx="12192000" cy="529091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www.flbog.edu</a:t>
            </a:r>
          </a:p>
        </p:txBody>
      </p:sp>
    </p:spTree>
    <p:extLst>
      <p:ext uri="{BB962C8B-B14F-4D97-AF65-F5344CB8AC3E}">
        <p14:creationId xmlns:p14="http://schemas.microsoft.com/office/powerpoint/2010/main" val="33382190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BOG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E4F"/>
      </a:accent1>
      <a:accent2>
        <a:srgbClr val="005D7E"/>
      </a:accent2>
      <a:accent3>
        <a:srgbClr val="F8A03A"/>
      </a:accent3>
      <a:accent4>
        <a:srgbClr val="FFC000"/>
      </a:accent4>
      <a:accent5>
        <a:srgbClr val="FFD420"/>
      </a:accent5>
      <a:accent6>
        <a:srgbClr val="619081"/>
      </a:accent6>
      <a:hlink>
        <a:srgbClr val="005D7E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167</Words>
  <Application>Microsoft Office PowerPoint</Application>
  <PresentationFormat>Widescreen</PresentationFormat>
  <Paragraphs>54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Proxima Nova Lt</vt:lpstr>
      <vt:lpstr>Times New Roman</vt:lpstr>
      <vt:lpstr>Utopia Std</vt:lpstr>
      <vt:lpstr>1_Office Theme</vt:lpstr>
      <vt:lpstr>Research Doctorate in Clinical Nutrition University of North Florida</vt:lpstr>
      <vt:lpstr>Program Information </vt:lpstr>
      <vt:lpstr>Enrollment, Degrees, &amp; Workforce Demand</vt:lpstr>
      <vt:lpstr>Program Resources &amp; Tuition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Ph.D. in Materials Science &amp; Engineering Florida Agricultural &amp; Mechanical University</dc:title>
  <dc:creator>VanderMeer, Erica</dc:creator>
  <cp:lastModifiedBy>Francis, Shannettra</cp:lastModifiedBy>
  <cp:revision>46</cp:revision>
  <dcterms:created xsi:type="dcterms:W3CDTF">2022-11-03T16:29:08Z</dcterms:created>
  <dcterms:modified xsi:type="dcterms:W3CDTF">2023-09-12T15:48:45Z</dcterms:modified>
</cp:coreProperties>
</file>