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580" r:id="rId2"/>
    <p:sldId id="577" r:id="rId3"/>
    <p:sldId id="57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1" autoAdjust="0"/>
    <p:restoredTop sz="94660"/>
  </p:normalViewPr>
  <p:slideViewPr>
    <p:cSldViewPr snapToGrid="0">
      <p:cViewPr varScale="1">
        <p:scale>
          <a:sx n="83" d="100"/>
          <a:sy n="83" d="100"/>
        </p:scale>
        <p:origin x="81" y="7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7EDD36-D282-4D61-9304-6C833EB307B1}" type="datetimeFigureOut">
              <a:rPr lang="en-US" smtClean="0"/>
              <a:t>6/20/2023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6EEA9-000E-4025-A855-BD1B574C5DD3}" type="slidenum">
              <a:rPr lang="en-US" smtClean="0"/>
              <a:t>‹#›</a:t>
            </a:fld>
            <a:endParaRPr lang="en-US"/>
          </a:p>
        </p:txBody>
      </p:sp>
    </p:spTree>
    <p:extLst>
      <p:ext uri="{BB962C8B-B14F-4D97-AF65-F5344CB8AC3E}">
        <p14:creationId xmlns:p14="http://schemas.microsoft.com/office/powerpoint/2010/main" val="2870379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8ADF16-870B-4CED-87CF-8DD6208EF6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6196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585650-DA09-4936-9482-87261E895F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40376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92000" cy="6858000"/>
          </a:xfrm>
          <a:prstGeom prst="rect">
            <a:avLst/>
          </a:prstGeom>
          <a:gradFill flip="none" rotWithShape="1">
            <a:gsLst>
              <a:gs pos="74000">
                <a:srgbClr val="002E4F"/>
              </a:gs>
              <a:gs pos="100000">
                <a:srgbClr val="005D7E"/>
              </a:gs>
            </a:gsLst>
            <a:path path="rect">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p:cNvSpPr/>
          <p:nvPr userDrawn="1"/>
        </p:nvSpPr>
        <p:spPr>
          <a:xfrm>
            <a:off x="1339609" y="10668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userDrawn="1"/>
        </p:nvSpPr>
        <p:spPr>
          <a:xfrm>
            <a:off x="891934" y="518979"/>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24000" y="2131497"/>
            <a:ext cx="9144000" cy="2387600"/>
          </a:xfrm>
        </p:spPr>
        <p:txBody>
          <a:bodyPr anchor="b">
            <a:normAutofit/>
          </a:bodyPr>
          <a:lstStyle>
            <a:lvl1pPr algn="ctr">
              <a:defRPr sz="4000" b="1">
                <a:solidFill>
                  <a:schemeClr val="bg1"/>
                </a:solidFill>
                <a:latin typeface="Utopia Std" panose="02040603060506020204" pitchFamily="18" charset="0"/>
              </a:defRPr>
            </a:lvl1pPr>
          </a:lstStyle>
          <a:p>
            <a:r>
              <a:rPr lang="en-US" dirty="0"/>
              <a:t>Click to edit Master title style</a:t>
            </a:r>
          </a:p>
        </p:txBody>
      </p:sp>
      <p:sp>
        <p:nvSpPr>
          <p:cNvPr id="3" name="Subtitle 2"/>
          <p:cNvSpPr>
            <a:spLocks noGrp="1"/>
          </p:cNvSpPr>
          <p:nvPr>
            <p:ph type="subTitle" idx="1"/>
          </p:nvPr>
        </p:nvSpPr>
        <p:spPr>
          <a:xfrm>
            <a:off x="1524000" y="4656932"/>
            <a:ext cx="9144000" cy="1655762"/>
          </a:xfrm>
        </p:spPr>
        <p:txBody>
          <a:bodyPr/>
          <a:lstStyle>
            <a:lvl1pPr marL="0" indent="0" algn="ctr">
              <a:buNone/>
              <a:defRPr sz="24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2" name="Oval 11"/>
          <p:cNvSpPr/>
          <p:nvPr userDrawn="1"/>
        </p:nvSpPr>
        <p:spPr>
          <a:xfrm>
            <a:off x="11787577" y="2986189"/>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Oval 13"/>
          <p:cNvSpPr/>
          <p:nvPr userDrawn="1"/>
        </p:nvSpPr>
        <p:spPr>
          <a:xfrm>
            <a:off x="8889596" y="-2376621"/>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39771" y="432880"/>
            <a:ext cx="2501254" cy="2501254"/>
          </a:xfrm>
          <a:prstGeom prst="rect">
            <a:avLst/>
          </a:prstGeom>
        </p:spPr>
      </p:pic>
    </p:spTree>
    <p:extLst>
      <p:ext uri="{BB962C8B-B14F-4D97-AF65-F5344CB8AC3E}">
        <p14:creationId xmlns:p14="http://schemas.microsoft.com/office/powerpoint/2010/main" val="3113180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34156"/>
            <a:ext cx="10515600" cy="1325563"/>
          </a:xfrm>
        </p:spPr>
        <p:txBody>
          <a:bodyPr/>
          <a:lstStyle>
            <a:lvl1pPr>
              <a:defRPr>
                <a:latin typeface="Utopia Std" panose="02040603060506020204"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40362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Title 1"/>
          <p:cNvSpPr txBox="1">
            <a:spLocks/>
          </p:cNvSpPr>
          <p:nvPr userDrawn="1"/>
        </p:nvSpPr>
        <p:spPr>
          <a:xfrm>
            <a:off x="0" y="-16196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b="0" kern="1200">
                <a:solidFill>
                  <a:schemeClr val="bg1"/>
                </a:solidFill>
                <a:latin typeface="Proxima Nova Lt" panose="02000506030000020004" pitchFamily="50"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Utopia Std" panose="02040603060506020204" pitchFamily="18" charset="0"/>
                <a:ea typeface="+mj-ea"/>
                <a:cs typeface="+mj-cs"/>
              </a:rPr>
              <a:t>Click to edit Master title style</a:t>
            </a:r>
          </a:p>
        </p:txBody>
      </p:sp>
    </p:spTree>
    <p:extLst>
      <p:ext uri="{BB962C8B-B14F-4D97-AF65-F5344CB8AC3E}">
        <p14:creationId xmlns:p14="http://schemas.microsoft.com/office/powerpoint/2010/main" val="1833495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67481"/>
            <a:ext cx="10515600" cy="1325563"/>
          </a:xfrm>
        </p:spPr>
        <p:txBody>
          <a:bodyPr/>
          <a:lstStyle>
            <a:lvl1pPr>
              <a:defRPr>
                <a:latin typeface="Utopia Std" panose="02040603060506020204" pitchFamily="18"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7913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168275"/>
            <a:ext cx="10515600" cy="1325563"/>
          </a:xfrm>
        </p:spPr>
        <p:txBody>
          <a:bodyPr/>
          <a:lstStyle>
            <a:lvl1pPr>
              <a:defRPr>
                <a:latin typeface="Utopia Std" panose="02040603060506020204" pitchFamily="18"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735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205581"/>
            <a:ext cx="10515600" cy="1325563"/>
          </a:xfrm>
        </p:spPr>
        <p:txBody>
          <a:bodyPr/>
          <a:lstStyle>
            <a:lvl1pPr>
              <a:defRPr>
                <a:latin typeface="Utopia Std" panose="02040603060506020204" pitchFamily="18" charset="0"/>
              </a:defRPr>
            </a:lvl1pPr>
          </a:lstStyle>
          <a:p>
            <a:r>
              <a:rPr lang="en-US" dirty="0"/>
              <a:t>Click to edit Master title style</a:t>
            </a:r>
          </a:p>
        </p:txBody>
      </p:sp>
    </p:spTree>
    <p:extLst>
      <p:ext uri="{BB962C8B-B14F-4D97-AF65-F5344CB8AC3E}">
        <p14:creationId xmlns:p14="http://schemas.microsoft.com/office/powerpoint/2010/main" val="172740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gradFill flip="none" rotWithShape="1">
            <a:gsLst>
              <a:gs pos="74000">
                <a:srgbClr val="002E4F"/>
              </a:gs>
              <a:gs pos="100000">
                <a:srgbClr val="005D7E"/>
              </a:gs>
            </a:gsLst>
            <a:path path="rect">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p:cNvSpPr/>
          <p:nvPr userDrawn="1"/>
        </p:nvSpPr>
        <p:spPr>
          <a:xfrm>
            <a:off x="1339609" y="10668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p:cNvSpPr/>
          <p:nvPr userDrawn="1"/>
        </p:nvSpPr>
        <p:spPr>
          <a:xfrm>
            <a:off x="891934" y="518979"/>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userDrawn="1"/>
        </p:nvSpPr>
        <p:spPr>
          <a:xfrm>
            <a:off x="8889596" y="-2376621"/>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4841" y="2175225"/>
            <a:ext cx="2322317" cy="2322317"/>
          </a:xfrm>
          <a:prstGeom prst="rect">
            <a:avLst/>
          </a:prstGeom>
        </p:spPr>
      </p:pic>
    </p:spTree>
    <p:extLst>
      <p:ext uri="{BB962C8B-B14F-4D97-AF65-F5344CB8AC3E}">
        <p14:creationId xmlns:p14="http://schemas.microsoft.com/office/powerpoint/2010/main" val="1952683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flip="none" rotWithShape="1">
            <a:gsLst>
              <a:gs pos="74000">
                <a:srgbClr val="002E4F"/>
              </a:gs>
              <a:gs pos="100000">
                <a:srgbClr val="005D7E"/>
              </a:gs>
            </a:gsLst>
            <a:path path="rect">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p:cNvSpPr/>
          <p:nvPr userDrawn="1"/>
        </p:nvSpPr>
        <p:spPr>
          <a:xfrm>
            <a:off x="1339609" y="1143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0" y="-182563"/>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9018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4325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EB9A092-461C-4F45-8016-7E0493D2EEF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6/20/2023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4325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4325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775653-CE09-4ECF-981A-9CAAF91A17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8" name="Flowchart: Document 13"/>
          <p:cNvSpPr/>
          <p:nvPr userDrawn="1"/>
        </p:nvSpPr>
        <p:spPr>
          <a:xfrm flipH="1" flipV="1">
            <a:off x="58878" y="703455"/>
            <a:ext cx="12085498" cy="608147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87 w 21687"/>
              <a:gd name="connsiteY0" fmla="*/ 0 h 20309"/>
              <a:gd name="connsiteX1" fmla="*/ 21687 w 21687"/>
              <a:gd name="connsiteY1" fmla="*/ 0 h 20309"/>
              <a:gd name="connsiteX2" fmla="*/ 21687 w 21687"/>
              <a:gd name="connsiteY2" fmla="*/ 17322 h 20309"/>
              <a:gd name="connsiteX3" fmla="*/ 0 w 21687"/>
              <a:gd name="connsiteY3" fmla="*/ 18987 h 20309"/>
              <a:gd name="connsiteX4" fmla="*/ 87 w 21687"/>
              <a:gd name="connsiteY4" fmla="*/ 0 h 20309"/>
              <a:gd name="connsiteX0" fmla="*/ 87 w 21687"/>
              <a:gd name="connsiteY0" fmla="*/ 0 h 20450"/>
              <a:gd name="connsiteX1" fmla="*/ 21687 w 21687"/>
              <a:gd name="connsiteY1" fmla="*/ 0 h 20450"/>
              <a:gd name="connsiteX2" fmla="*/ 21687 w 21687"/>
              <a:gd name="connsiteY2" fmla="*/ 17322 h 20450"/>
              <a:gd name="connsiteX3" fmla="*/ 0 w 21687"/>
              <a:gd name="connsiteY3" fmla="*/ 18987 h 20450"/>
              <a:gd name="connsiteX4" fmla="*/ 87 w 21687"/>
              <a:gd name="connsiteY4" fmla="*/ 0 h 20450"/>
              <a:gd name="connsiteX0" fmla="*/ 87 w 21701"/>
              <a:gd name="connsiteY0" fmla="*/ 0 h 20668"/>
              <a:gd name="connsiteX1" fmla="*/ 21687 w 21701"/>
              <a:gd name="connsiteY1" fmla="*/ 0 h 20668"/>
              <a:gd name="connsiteX2" fmla="*/ 21701 w 21701"/>
              <a:gd name="connsiteY2" fmla="*/ 18440 h 20668"/>
              <a:gd name="connsiteX3" fmla="*/ 0 w 21701"/>
              <a:gd name="connsiteY3" fmla="*/ 18987 h 20668"/>
              <a:gd name="connsiteX4" fmla="*/ 87 w 21701"/>
              <a:gd name="connsiteY4" fmla="*/ 0 h 206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01" h="20668">
                <a:moveTo>
                  <a:pt x="87" y="0"/>
                </a:moveTo>
                <a:lnTo>
                  <a:pt x="21687" y="0"/>
                </a:lnTo>
                <a:cubicBezTo>
                  <a:pt x="21687" y="5774"/>
                  <a:pt x="21701" y="12666"/>
                  <a:pt x="21701" y="18440"/>
                </a:cubicBezTo>
                <a:cubicBezTo>
                  <a:pt x="10901" y="18440"/>
                  <a:pt x="10870" y="23066"/>
                  <a:pt x="0" y="18987"/>
                </a:cubicBezTo>
                <a:lnTo>
                  <a:pt x="87" y="0"/>
                </a:lnTo>
                <a:close/>
              </a:path>
            </a:pathLst>
          </a:custGeom>
          <a:solidFill>
            <a:schemeClr val="bg1"/>
          </a:soli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TextBox 10"/>
          <p:cNvSpPr txBox="1"/>
          <p:nvPr userDrawn="1"/>
        </p:nvSpPr>
        <p:spPr>
          <a:xfrm>
            <a:off x="11771314" y="6501629"/>
            <a:ext cx="373062" cy="261937"/>
          </a:xfrm>
          <a:prstGeom prst="rect">
            <a:avLst/>
          </a:prstGeom>
          <a:noFill/>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24FFCC95-6B2F-4178-ACA8-60033FCEAB24}" type="slidenum">
              <a:rPr kumimoji="0" lang="en-US" altLang="en-US" sz="1100" b="1" i="0" u="none" strike="noStrike" kern="1200" cap="none" spc="0" normalizeH="0" baseline="0" noProof="0" smtClean="0">
                <a:ln>
                  <a:noFill/>
                </a:ln>
                <a:solidFill>
                  <a:prstClr val="white">
                    <a:lumMod val="50000"/>
                  </a:prstClr>
                </a:solidFill>
                <a:effectLst/>
                <a:uLnTx/>
                <a:uFillTx/>
                <a:latin typeface="Proxima Nova Lt" panose="02000506030000020004" pitchFamily="50"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altLang="en-US" sz="1100" b="1" i="0" u="none" strike="noStrike" kern="1200" cap="none" spc="0" normalizeH="0" baseline="0" noProof="0" dirty="0">
              <a:ln>
                <a:noFill/>
              </a:ln>
              <a:solidFill>
                <a:prstClr val="white">
                  <a:lumMod val="50000"/>
                </a:prstClr>
              </a:solidFill>
              <a:effectLst/>
              <a:uLnTx/>
              <a:uFillTx/>
              <a:latin typeface="Proxima Nova Lt" panose="02000506030000020004" pitchFamily="50" charset="0"/>
              <a:ea typeface="+mn-ea"/>
              <a:cs typeface="Arial" panose="020B0604020202020204" pitchFamily="34" charset="0"/>
            </a:endParaRPr>
          </a:p>
        </p:txBody>
      </p:sp>
      <p:pic>
        <p:nvPicPr>
          <p:cNvPr id="12" name="Picture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841740" y="110836"/>
            <a:ext cx="1201040" cy="1201040"/>
          </a:xfrm>
          <a:prstGeom prst="rect">
            <a:avLst/>
          </a:prstGeom>
        </p:spPr>
      </p:pic>
    </p:spTree>
    <p:extLst>
      <p:ext uri="{BB962C8B-B14F-4D97-AF65-F5344CB8AC3E}">
        <p14:creationId xmlns:p14="http://schemas.microsoft.com/office/powerpoint/2010/main" val="13414992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defTabSz="914400" rtl="0" eaLnBrk="1" latinLnBrk="0" hangingPunct="1">
        <a:lnSpc>
          <a:spcPct val="90000"/>
        </a:lnSpc>
        <a:spcBef>
          <a:spcPct val="0"/>
        </a:spcBef>
        <a:buNone/>
        <a:defRPr sz="4000" b="0" kern="1200">
          <a:solidFill>
            <a:schemeClr val="bg1"/>
          </a:solidFill>
          <a:latin typeface="Utopia Std" panose="020406030605060202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80243"/>
            <a:ext cx="9144000" cy="1045146"/>
          </a:xfrm>
        </p:spPr>
        <p:txBody>
          <a:bodyPr>
            <a:noAutofit/>
          </a:bodyPr>
          <a:lstStyle/>
          <a:p>
            <a:r>
              <a:rPr lang="en-US" altLang="en-US" sz="3600" dirty="0"/>
              <a:t>Public Notice of Intent to Amend Regulation 1.002, Presidential Search and Selection</a:t>
            </a:r>
            <a:endParaRPr lang="en-US" sz="3600" dirty="0"/>
          </a:p>
        </p:txBody>
      </p:sp>
      <p:sp>
        <p:nvSpPr>
          <p:cNvPr id="3" name="Subtitle 2"/>
          <p:cNvSpPr>
            <a:spLocks noGrp="1"/>
          </p:cNvSpPr>
          <p:nvPr>
            <p:ph type="subTitle" idx="1"/>
          </p:nvPr>
        </p:nvSpPr>
        <p:spPr>
          <a:xfrm>
            <a:off x="962025" y="4304855"/>
            <a:ext cx="10267950" cy="2062162"/>
          </a:xfrm>
        </p:spPr>
        <p:txBody>
          <a:bodyPr>
            <a:noAutofit/>
          </a:bodyPr>
          <a:lstStyle/>
          <a:p>
            <a:br>
              <a:rPr lang="en-US" altLang="en-US" sz="2200" dirty="0"/>
            </a:br>
            <a:endParaRPr lang="en-US" altLang="en-US" sz="2200" dirty="0"/>
          </a:p>
          <a:p>
            <a:pPr>
              <a:lnSpc>
                <a:spcPct val="100000"/>
              </a:lnSpc>
              <a:spcBef>
                <a:spcPts val="0"/>
              </a:spcBef>
            </a:pPr>
            <a:r>
              <a:rPr lang="en-US" altLang="en-US" sz="2200" dirty="0"/>
              <a:t>Rachel Kamoutsas</a:t>
            </a:r>
          </a:p>
          <a:p>
            <a:pPr>
              <a:lnSpc>
                <a:spcPct val="100000"/>
              </a:lnSpc>
              <a:spcBef>
                <a:spcPts val="0"/>
              </a:spcBef>
            </a:pPr>
            <a:r>
              <a:rPr lang="en-US" altLang="en-US" sz="2200" dirty="0"/>
              <a:t>General Counsel &amp; Corporate Secretary</a:t>
            </a:r>
          </a:p>
          <a:p>
            <a:pPr>
              <a:lnSpc>
                <a:spcPct val="100000"/>
              </a:lnSpc>
              <a:spcBef>
                <a:spcPts val="1200"/>
              </a:spcBef>
            </a:pPr>
            <a:r>
              <a:rPr lang="en-US" altLang="en-US" sz="2200" dirty="0"/>
              <a:t>June 22, 2023</a:t>
            </a:r>
            <a:br>
              <a:rPr lang="en-US" altLang="en-US" sz="2200" dirty="0">
                <a:solidFill>
                  <a:srgbClr val="FFFF00"/>
                </a:solidFill>
              </a:rPr>
            </a:br>
            <a:r>
              <a:rPr lang="en-US" altLang="en-US" sz="2200" dirty="0"/>
              <a:t>www.flbog.edu</a:t>
            </a:r>
          </a:p>
        </p:txBody>
      </p:sp>
    </p:spTree>
    <p:extLst>
      <p:ext uri="{BB962C8B-B14F-4D97-AF65-F5344CB8AC3E}">
        <p14:creationId xmlns:p14="http://schemas.microsoft.com/office/powerpoint/2010/main" val="3288980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C0BCB-A990-0471-73C8-47A974C69730}"/>
              </a:ext>
            </a:extLst>
          </p:cNvPr>
          <p:cNvSpPr>
            <a:spLocks noGrp="1"/>
          </p:cNvSpPr>
          <p:nvPr>
            <p:ph type="title"/>
          </p:nvPr>
        </p:nvSpPr>
        <p:spPr/>
        <p:txBody>
          <a:bodyPr/>
          <a:lstStyle/>
          <a:p>
            <a:r>
              <a:rPr lang="en-US" dirty="0"/>
              <a:t>Regulation 1.002</a:t>
            </a:r>
          </a:p>
        </p:txBody>
      </p:sp>
      <p:sp>
        <p:nvSpPr>
          <p:cNvPr id="3" name="Content Placeholder 2">
            <a:extLst>
              <a:ext uri="{FF2B5EF4-FFF2-40B4-BE49-F238E27FC236}">
                <a16:creationId xmlns:a16="http://schemas.microsoft.com/office/drawing/2014/main" id="{FB121220-A613-215B-93CD-A3BEBD493B97}"/>
              </a:ext>
            </a:extLst>
          </p:cNvPr>
          <p:cNvSpPr>
            <a:spLocks noGrp="1"/>
          </p:cNvSpPr>
          <p:nvPr>
            <p:ph idx="1"/>
          </p:nvPr>
        </p:nvSpPr>
        <p:spPr/>
        <p:txBody>
          <a:bodyPr>
            <a:normAutofit fontScale="92500" lnSpcReduction="10000"/>
          </a:bodyPr>
          <a:lstStyle/>
          <a:p>
            <a:pPr marL="0" indent="0">
              <a:buNone/>
            </a:pPr>
            <a:r>
              <a:rPr lang="en-US" dirty="0"/>
              <a:t>“ drafting an employment contract covering the financial and key performance terms, to be reviewed by the Board of Governors general counsel prior to execution for compliance with state law, that is consistent with the compensation range approved by the board of trustees, and that is contingent upon confirmation of the candidate by the Board of Governors; </a:t>
            </a:r>
            <a:r>
              <a:rPr lang="en-US" u="sng" dirty="0"/>
              <a:t>and includes an express bonus structure that is in alignment with key performance terms. It is recommended that the terms be consistent with the university’s performance based funding metrics and accountability plan, but universities are not limited to these standards. If a university chooses alternative criteria, such criteria and an estimated timeframe for the determination of the criteria must be communicated to the Board of Governors; and”</a:t>
            </a:r>
            <a:r>
              <a:rPr lang="en-US" dirty="0"/>
              <a:t> . . .</a:t>
            </a:r>
            <a:r>
              <a:rPr lang="en-US" u="sng" dirty="0"/>
              <a:t> </a:t>
            </a:r>
          </a:p>
        </p:txBody>
      </p:sp>
    </p:spTree>
    <p:extLst>
      <p:ext uri="{BB962C8B-B14F-4D97-AF65-F5344CB8AC3E}">
        <p14:creationId xmlns:p14="http://schemas.microsoft.com/office/powerpoint/2010/main" val="1809630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0" y="6328909"/>
            <a:ext cx="12192000" cy="52909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en-US" sz="2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www.flbog.edu</a:t>
            </a:r>
          </a:p>
        </p:txBody>
      </p:sp>
    </p:spTree>
    <p:extLst>
      <p:ext uri="{BB962C8B-B14F-4D97-AF65-F5344CB8AC3E}">
        <p14:creationId xmlns:p14="http://schemas.microsoft.com/office/powerpoint/2010/main" val="107780572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177</Words>
  <Application>Microsoft Office PowerPoint</Application>
  <PresentationFormat>Widescreen</PresentationFormat>
  <Paragraphs>10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Proxima Nova Lt</vt:lpstr>
      <vt:lpstr>Utopia Std</vt:lpstr>
      <vt:lpstr>1_Office Theme</vt:lpstr>
      <vt:lpstr>Public Notice of Intent to Amend Regulation 1.002, Presidential Search and Selection</vt:lpstr>
      <vt:lpstr>Regulation 1.002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Notice of Intent to Amend Regulation 1.002, Presidential Search and Selection</dc:title>
  <dc:creator>Kamoutsas, Rachel</dc:creator>
  <cp:lastModifiedBy>Kamoutsas, Rachel</cp:lastModifiedBy>
  <cp:revision>1</cp:revision>
  <dcterms:created xsi:type="dcterms:W3CDTF">2023-06-20T09:41:32Z</dcterms:created>
  <dcterms:modified xsi:type="dcterms:W3CDTF">2023-06-20T09:44:04Z</dcterms:modified>
</cp:coreProperties>
</file>